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344" r:id="rId2"/>
    <p:sldId id="595" r:id="rId3"/>
    <p:sldId id="627" r:id="rId4"/>
    <p:sldId id="336" r:id="rId5"/>
    <p:sldId id="450" r:id="rId6"/>
    <p:sldId id="386" r:id="rId7"/>
    <p:sldId id="385" r:id="rId8"/>
    <p:sldId id="626" r:id="rId9"/>
    <p:sldId id="649" r:id="rId10"/>
    <p:sldId id="657" r:id="rId11"/>
    <p:sldId id="656" r:id="rId12"/>
    <p:sldId id="653" r:id="rId13"/>
    <p:sldId id="655" r:id="rId14"/>
    <p:sldId id="652" r:id="rId15"/>
    <p:sldId id="662" r:id="rId16"/>
    <p:sldId id="628" r:id="rId17"/>
    <p:sldId id="600" r:id="rId18"/>
    <p:sldId id="601" r:id="rId19"/>
    <p:sldId id="603" r:id="rId20"/>
    <p:sldId id="604" r:id="rId21"/>
    <p:sldId id="643" r:id="rId22"/>
    <p:sldId id="620" r:id="rId23"/>
    <p:sldId id="588" r:id="rId24"/>
    <p:sldId id="562" r:id="rId25"/>
    <p:sldId id="563" r:id="rId26"/>
    <p:sldId id="564" r:id="rId27"/>
    <p:sldId id="566" r:id="rId28"/>
    <p:sldId id="619" r:id="rId29"/>
    <p:sldId id="642" r:id="rId30"/>
    <p:sldId id="658" r:id="rId31"/>
    <p:sldId id="664" r:id="rId32"/>
    <p:sldId id="659" r:id="rId33"/>
    <p:sldId id="660" r:id="rId34"/>
    <p:sldId id="661" r:id="rId35"/>
    <p:sldId id="646" r:id="rId36"/>
    <p:sldId id="608" r:id="rId37"/>
    <p:sldId id="545" r:id="rId38"/>
    <p:sldId id="546" r:id="rId39"/>
    <p:sldId id="547" r:id="rId40"/>
    <p:sldId id="548" r:id="rId41"/>
    <p:sldId id="549" r:id="rId42"/>
    <p:sldId id="551" r:id="rId43"/>
    <p:sldId id="555" r:id="rId44"/>
    <p:sldId id="609" r:id="rId45"/>
    <p:sldId id="591" r:id="rId46"/>
    <p:sldId id="594" r:id="rId47"/>
    <p:sldId id="663" r:id="rId4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71" autoAdjust="0"/>
    <p:restoredTop sz="86151" autoAdjust="0"/>
  </p:normalViewPr>
  <p:slideViewPr>
    <p:cSldViewPr snapToGrid="0">
      <p:cViewPr varScale="1">
        <p:scale>
          <a:sx n="64" d="100"/>
          <a:sy n="64" d="100"/>
        </p:scale>
        <p:origin x="130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BC8C41-4214-4470-AA09-FB0ECF43B748}" type="doc">
      <dgm:prSet loTypeId="urn:microsoft.com/office/officeart/2005/8/layout/orgChart1" loCatId="hierarchy" qsTypeId="urn:microsoft.com/office/officeart/2005/8/quickstyle/3d1" qsCatId="3D" csTypeId="urn:microsoft.com/office/officeart/2005/8/colors/colorful5" csCatId="colorful" phldr="1"/>
      <dgm:spPr/>
      <dgm:t>
        <a:bodyPr/>
        <a:lstStyle/>
        <a:p>
          <a:endParaRPr lang="zh-TW" altLang="en-US"/>
        </a:p>
      </dgm:t>
    </dgm:pt>
    <dgm:pt modelId="{CA70F598-9215-4B35-845C-8C51BEDF46B0}">
      <dgm:prSet phldrT="[文字]" custT="1"/>
      <dgm:spPr/>
      <dgm:t>
        <a:bodyPr/>
        <a:lstStyle/>
        <a:p>
          <a:r>
            <a:rPr lang="en-US" altLang="zh-TW" sz="2800" dirty="0" smtClean="0"/>
            <a:t>Machine Learning</a:t>
          </a:r>
          <a:endParaRPr lang="zh-TW" altLang="en-US" sz="2800" dirty="0"/>
        </a:p>
      </dgm:t>
    </dgm:pt>
    <dgm:pt modelId="{D341ED9D-58AA-4C99-93C2-42BE76710D39}" type="parTrans" cxnId="{D5659680-BA92-44F2-ADB5-6ADE2E7743CF}">
      <dgm:prSet/>
      <dgm:spPr/>
      <dgm:t>
        <a:bodyPr/>
        <a:lstStyle/>
        <a:p>
          <a:endParaRPr lang="zh-TW" altLang="en-US"/>
        </a:p>
      </dgm:t>
    </dgm:pt>
    <dgm:pt modelId="{FA4D54B0-38E6-43CA-889F-329C58BAE31D}" type="sibTrans" cxnId="{D5659680-BA92-44F2-ADB5-6ADE2E7743CF}">
      <dgm:prSet/>
      <dgm:spPr/>
      <dgm:t>
        <a:bodyPr/>
        <a:lstStyle/>
        <a:p>
          <a:endParaRPr lang="zh-TW" altLang="en-US"/>
        </a:p>
      </dgm:t>
    </dgm:pt>
    <dgm:pt modelId="{7706CCC3-A3BD-4718-BFDF-EC8361F3066C}">
      <dgm:prSet phldrT="[文字]" custT="1"/>
      <dgm:spPr/>
      <dgm:t>
        <a:bodyPr/>
        <a:lstStyle/>
        <a:p>
          <a:r>
            <a:rPr lang="en-US" altLang="zh-TW" sz="2800" dirty="0" smtClean="0"/>
            <a:t>Deep Learning</a:t>
          </a:r>
          <a:endParaRPr lang="zh-TW" altLang="en-US" sz="2800" dirty="0"/>
        </a:p>
      </dgm:t>
    </dgm:pt>
    <dgm:pt modelId="{2EB51EEF-07D8-4300-8FF8-699087857614}" type="parTrans" cxnId="{99DD2E38-A6A6-4F73-9FC1-B5EF10E443A2}">
      <dgm:prSet/>
      <dgm:spPr>
        <a:ln w="38100"/>
      </dgm:spPr>
      <dgm:t>
        <a:bodyPr/>
        <a:lstStyle/>
        <a:p>
          <a:endParaRPr lang="zh-TW" altLang="en-US"/>
        </a:p>
      </dgm:t>
    </dgm:pt>
    <dgm:pt modelId="{180D9B3A-A985-4BAE-8FA3-8BECFC25611C}" type="sibTrans" cxnId="{99DD2E38-A6A6-4F73-9FC1-B5EF10E443A2}">
      <dgm:prSet/>
      <dgm:spPr/>
      <dgm:t>
        <a:bodyPr/>
        <a:lstStyle/>
        <a:p>
          <a:endParaRPr lang="zh-TW" altLang="en-US"/>
        </a:p>
      </dgm:t>
    </dgm:pt>
    <dgm:pt modelId="{6D4B7894-A154-4047-9BD9-840C42804753}">
      <dgm:prSet phldrT="[文字]" custT="1"/>
      <dgm:spPr/>
      <dgm:t>
        <a:bodyPr/>
        <a:lstStyle/>
        <a:p>
          <a:r>
            <a:rPr lang="en-US" altLang="zh-TW" sz="2800" dirty="0" smtClean="0"/>
            <a:t>Structured Learning</a:t>
          </a:r>
          <a:endParaRPr lang="zh-TW" altLang="en-US" sz="2800" dirty="0"/>
        </a:p>
      </dgm:t>
    </dgm:pt>
    <dgm:pt modelId="{85BAB635-AA97-4FC2-8709-6E782F38E08D}" type="parTrans" cxnId="{793EEE34-25ED-4F4E-BD0F-7171486821A5}">
      <dgm:prSet/>
      <dgm:spPr>
        <a:ln w="38100"/>
      </dgm:spPr>
      <dgm:t>
        <a:bodyPr/>
        <a:lstStyle/>
        <a:p>
          <a:endParaRPr lang="zh-TW" altLang="en-US"/>
        </a:p>
      </dgm:t>
    </dgm:pt>
    <dgm:pt modelId="{2812BDB7-745D-470B-B4D8-69EA8F2C41D1}" type="sibTrans" cxnId="{793EEE34-25ED-4F4E-BD0F-7171486821A5}">
      <dgm:prSet/>
      <dgm:spPr/>
      <dgm:t>
        <a:bodyPr/>
        <a:lstStyle/>
        <a:p>
          <a:endParaRPr lang="zh-TW" altLang="en-US"/>
        </a:p>
      </dgm:t>
    </dgm:pt>
    <dgm:pt modelId="{E1D1C528-D3FB-48DD-A092-0AE09C620EFB}" type="pres">
      <dgm:prSet presAssocID="{8FBC8C41-4214-4470-AA09-FB0ECF43B748}" presName="hierChild1" presStyleCnt="0">
        <dgm:presLayoutVars>
          <dgm:orgChart val="1"/>
          <dgm:chPref val="1"/>
          <dgm:dir/>
          <dgm:animOne val="branch"/>
          <dgm:animLvl val="lvl"/>
          <dgm:resizeHandles/>
        </dgm:presLayoutVars>
      </dgm:prSet>
      <dgm:spPr/>
      <dgm:t>
        <a:bodyPr/>
        <a:lstStyle/>
        <a:p>
          <a:endParaRPr lang="zh-TW" altLang="en-US"/>
        </a:p>
      </dgm:t>
    </dgm:pt>
    <dgm:pt modelId="{960D5336-CAF1-4395-A9DA-13C7862EB12A}" type="pres">
      <dgm:prSet presAssocID="{CA70F598-9215-4B35-845C-8C51BEDF46B0}" presName="hierRoot1" presStyleCnt="0">
        <dgm:presLayoutVars>
          <dgm:hierBranch val="init"/>
        </dgm:presLayoutVars>
      </dgm:prSet>
      <dgm:spPr/>
    </dgm:pt>
    <dgm:pt modelId="{CFD34726-5F14-4686-A87F-F3CD563084B7}" type="pres">
      <dgm:prSet presAssocID="{CA70F598-9215-4B35-845C-8C51BEDF46B0}" presName="rootComposite1" presStyleCnt="0"/>
      <dgm:spPr/>
    </dgm:pt>
    <dgm:pt modelId="{3100A6F8-F94A-4E01-95F6-BC19303A6E59}" type="pres">
      <dgm:prSet presAssocID="{CA70F598-9215-4B35-845C-8C51BEDF46B0}" presName="rootText1" presStyleLbl="node0" presStyleIdx="0" presStyleCnt="1">
        <dgm:presLayoutVars>
          <dgm:chPref val="3"/>
        </dgm:presLayoutVars>
      </dgm:prSet>
      <dgm:spPr/>
      <dgm:t>
        <a:bodyPr/>
        <a:lstStyle/>
        <a:p>
          <a:endParaRPr lang="zh-TW" altLang="en-US"/>
        </a:p>
      </dgm:t>
    </dgm:pt>
    <dgm:pt modelId="{F0C8B0D5-4497-48CF-A326-F4A1359A2EE6}" type="pres">
      <dgm:prSet presAssocID="{CA70F598-9215-4B35-845C-8C51BEDF46B0}" presName="rootConnector1" presStyleLbl="node1" presStyleIdx="0" presStyleCnt="0"/>
      <dgm:spPr/>
      <dgm:t>
        <a:bodyPr/>
        <a:lstStyle/>
        <a:p>
          <a:endParaRPr lang="zh-TW" altLang="en-US"/>
        </a:p>
      </dgm:t>
    </dgm:pt>
    <dgm:pt modelId="{6D4F283C-4D37-4D64-9A0D-C1598A6C9A50}" type="pres">
      <dgm:prSet presAssocID="{CA70F598-9215-4B35-845C-8C51BEDF46B0}" presName="hierChild2" presStyleCnt="0"/>
      <dgm:spPr/>
    </dgm:pt>
    <dgm:pt modelId="{D4053EF4-1046-43A1-8715-CB2BB23418BA}" type="pres">
      <dgm:prSet presAssocID="{2EB51EEF-07D8-4300-8FF8-699087857614}" presName="Name37" presStyleLbl="parChTrans1D2" presStyleIdx="0" presStyleCnt="2"/>
      <dgm:spPr/>
      <dgm:t>
        <a:bodyPr/>
        <a:lstStyle/>
        <a:p>
          <a:endParaRPr lang="zh-TW" altLang="en-US"/>
        </a:p>
      </dgm:t>
    </dgm:pt>
    <dgm:pt modelId="{162F1367-68F7-4636-82DC-133D75B68C42}" type="pres">
      <dgm:prSet presAssocID="{7706CCC3-A3BD-4718-BFDF-EC8361F3066C}" presName="hierRoot2" presStyleCnt="0">
        <dgm:presLayoutVars>
          <dgm:hierBranch val="init"/>
        </dgm:presLayoutVars>
      </dgm:prSet>
      <dgm:spPr/>
    </dgm:pt>
    <dgm:pt modelId="{691873FA-0F3F-48AC-B16A-E65B640FFDE1}" type="pres">
      <dgm:prSet presAssocID="{7706CCC3-A3BD-4718-BFDF-EC8361F3066C}" presName="rootComposite" presStyleCnt="0"/>
      <dgm:spPr/>
    </dgm:pt>
    <dgm:pt modelId="{1BB85E68-C8C5-4F45-B880-50E61CC34A06}" type="pres">
      <dgm:prSet presAssocID="{7706CCC3-A3BD-4718-BFDF-EC8361F3066C}" presName="rootText" presStyleLbl="node2" presStyleIdx="0" presStyleCnt="2">
        <dgm:presLayoutVars>
          <dgm:chPref val="3"/>
        </dgm:presLayoutVars>
      </dgm:prSet>
      <dgm:spPr/>
      <dgm:t>
        <a:bodyPr/>
        <a:lstStyle/>
        <a:p>
          <a:endParaRPr lang="zh-TW" altLang="en-US"/>
        </a:p>
      </dgm:t>
    </dgm:pt>
    <dgm:pt modelId="{D413B9C2-FCD7-4BFF-9780-5353C7638BA2}" type="pres">
      <dgm:prSet presAssocID="{7706CCC3-A3BD-4718-BFDF-EC8361F3066C}" presName="rootConnector" presStyleLbl="node2" presStyleIdx="0" presStyleCnt="2"/>
      <dgm:spPr/>
      <dgm:t>
        <a:bodyPr/>
        <a:lstStyle/>
        <a:p>
          <a:endParaRPr lang="zh-TW" altLang="en-US"/>
        </a:p>
      </dgm:t>
    </dgm:pt>
    <dgm:pt modelId="{16812BF5-A979-49D3-B90F-047F454045B4}" type="pres">
      <dgm:prSet presAssocID="{7706CCC3-A3BD-4718-BFDF-EC8361F3066C}" presName="hierChild4" presStyleCnt="0"/>
      <dgm:spPr/>
    </dgm:pt>
    <dgm:pt modelId="{867634B4-D99D-4674-B936-407A905F9A87}" type="pres">
      <dgm:prSet presAssocID="{7706CCC3-A3BD-4718-BFDF-EC8361F3066C}" presName="hierChild5" presStyleCnt="0"/>
      <dgm:spPr/>
    </dgm:pt>
    <dgm:pt modelId="{F26877B2-C37C-4C5C-AC7C-02407AB345BD}" type="pres">
      <dgm:prSet presAssocID="{85BAB635-AA97-4FC2-8709-6E782F38E08D}" presName="Name37" presStyleLbl="parChTrans1D2" presStyleIdx="1" presStyleCnt="2"/>
      <dgm:spPr/>
      <dgm:t>
        <a:bodyPr/>
        <a:lstStyle/>
        <a:p>
          <a:endParaRPr lang="zh-TW" altLang="en-US"/>
        </a:p>
      </dgm:t>
    </dgm:pt>
    <dgm:pt modelId="{34B372FC-BF8D-4A04-B604-8BF94B2A85B7}" type="pres">
      <dgm:prSet presAssocID="{6D4B7894-A154-4047-9BD9-840C42804753}" presName="hierRoot2" presStyleCnt="0">
        <dgm:presLayoutVars>
          <dgm:hierBranch val="init"/>
        </dgm:presLayoutVars>
      </dgm:prSet>
      <dgm:spPr/>
    </dgm:pt>
    <dgm:pt modelId="{2947B60F-4EDD-4EC3-8C04-96585664C242}" type="pres">
      <dgm:prSet presAssocID="{6D4B7894-A154-4047-9BD9-840C42804753}" presName="rootComposite" presStyleCnt="0"/>
      <dgm:spPr/>
    </dgm:pt>
    <dgm:pt modelId="{E6E11802-7A4F-4B71-8F73-93AC89F33D3E}" type="pres">
      <dgm:prSet presAssocID="{6D4B7894-A154-4047-9BD9-840C42804753}" presName="rootText" presStyleLbl="node2" presStyleIdx="1" presStyleCnt="2">
        <dgm:presLayoutVars>
          <dgm:chPref val="3"/>
        </dgm:presLayoutVars>
      </dgm:prSet>
      <dgm:spPr/>
      <dgm:t>
        <a:bodyPr/>
        <a:lstStyle/>
        <a:p>
          <a:endParaRPr lang="zh-TW" altLang="en-US"/>
        </a:p>
      </dgm:t>
    </dgm:pt>
    <dgm:pt modelId="{E2D0D943-26BA-4587-AAF7-705C69500175}" type="pres">
      <dgm:prSet presAssocID="{6D4B7894-A154-4047-9BD9-840C42804753}" presName="rootConnector" presStyleLbl="node2" presStyleIdx="1" presStyleCnt="2"/>
      <dgm:spPr/>
      <dgm:t>
        <a:bodyPr/>
        <a:lstStyle/>
        <a:p>
          <a:endParaRPr lang="zh-TW" altLang="en-US"/>
        </a:p>
      </dgm:t>
    </dgm:pt>
    <dgm:pt modelId="{9334D900-AA1C-4501-BD78-7E55E5A3A598}" type="pres">
      <dgm:prSet presAssocID="{6D4B7894-A154-4047-9BD9-840C42804753}" presName="hierChild4" presStyleCnt="0"/>
      <dgm:spPr/>
    </dgm:pt>
    <dgm:pt modelId="{45D58C7D-C810-48DE-AF81-999E64B7627E}" type="pres">
      <dgm:prSet presAssocID="{6D4B7894-A154-4047-9BD9-840C42804753}" presName="hierChild5" presStyleCnt="0"/>
      <dgm:spPr/>
    </dgm:pt>
    <dgm:pt modelId="{6B51EEE5-9174-47BC-B3B0-0F67AFC2AB28}" type="pres">
      <dgm:prSet presAssocID="{CA70F598-9215-4B35-845C-8C51BEDF46B0}" presName="hierChild3" presStyleCnt="0"/>
      <dgm:spPr/>
    </dgm:pt>
  </dgm:ptLst>
  <dgm:cxnLst>
    <dgm:cxn modelId="{793EEE34-25ED-4F4E-BD0F-7171486821A5}" srcId="{CA70F598-9215-4B35-845C-8C51BEDF46B0}" destId="{6D4B7894-A154-4047-9BD9-840C42804753}" srcOrd="1" destOrd="0" parTransId="{85BAB635-AA97-4FC2-8709-6E782F38E08D}" sibTransId="{2812BDB7-745D-470B-B4D8-69EA8F2C41D1}"/>
    <dgm:cxn modelId="{AE0D8F98-3F8E-4E7D-A0E5-9612122FED65}" type="presOf" srcId="{6D4B7894-A154-4047-9BD9-840C42804753}" destId="{E6E11802-7A4F-4B71-8F73-93AC89F33D3E}" srcOrd="0" destOrd="0" presId="urn:microsoft.com/office/officeart/2005/8/layout/orgChart1"/>
    <dgm:cxn modelId="{A02EFE6E-CA6A-481C-8241-A9ED4F68BAAF}" type="presOf" srcId="{8FBC8C41-4214-4470-AA09-FB0ECF43B748}" destId="{E1D1C528-D3FB-48DD-A092-0AE09C620EFB}" srcOrd="0" destOrd="0" presId="urn:microsoft.com/office/officeart/2005/8/layout/orgChart1"/>
    <dgm:cxn modelId="{99DD2E38-A6A6-4F73-9FC1-B5EF10E443A2}" srcId="{CA70F598-9215-4B35-845C-8C51BEDF46B0}" destId="{7706CCC3-A3BD-4718-BFDF-EC8361F3066C}" srcOrd="0" destOrd="0" parTransId="{2EB51EEF-07D8-4300-8FF8-699087857614}" sibTransId="{180D9B3A-A985-4BAE-8FA3-8BECFC25611C}"/>
    <dgm:cxn modelId="{BBABD12B-ABE6-4276-9DBE-3ADFD4827FE7}" type="presOf" srcId="{2EB51EEF-07D8-4300-8FF8-699087857614}" destId="{D4053EF4-1046-43A1-8715-CB2BB23418BA}" srcOrd="0" destOrd="0" presId="urn:microsoft.com/office/officeart/2005/8/layout/orgChart1"/>
    <dgm:cxn modelId="{D5659680-BA92-44F2-ADB5-6ADE2E7743CF}" srcId="{8FBC8C41-4214-4470-AA09-FB0ECF43B748}" destId="{CA70F598-9215-4B35-845C-8C51BEDF46B0}" srcOrd="0" destOrd="0" parTransId="{D341ED9D-58AA-4C99-93C2-42BE76710D39}" sibTransId="{FA4D54B0-38E6-43CA-889F-329C58BAE31D}"/>
    <dgm:cxn modelId="{9E6FDD25-3530-4FFF-A734-2997FEBAFD9B}" type="presOf" srcId="{7706CCC3-A3BD-4718-BFDF-EC8361F3066C}" destId="{1BB85E68-C8C5-4F45-B880-50E61CC34A06}" srcOrd="0" destOrd="0" presId="urn:microsoft.com/office/officeart/2005/8/layout/orgChart1"/>
    <dgm:cxn modelId="{9B879E3A-2BC7-4F53-BDE4-C12397D7AB3E}" type="presOf" srcId="{6D4B7894-A154-4047-9BD9-840C42804753}" destId="{E2D0D943-26BA-4587-AAF7-705C69500175}" srcOrd="1" destOrd="0" presId="urn:microsoft.com/office/officeart/2005/8/layout/orgChart1"/>
    <dgm:cxn modelId="{063B183F-C085-4762-833E-919CA9163054}" type="presOf" srcId="{7706CCC3-A3BD-4718-BFDF-EC8361F3066C}" destId="{D413B9C2-FCD7-4BFF-9780-5353C7638BA2}" srcOrd="1" destOrd="0" presId="urn:microsoft.com/office/officeart/2005/8/layout/orgChart1"/>
    <dgm:cxn modelId="{EE1E6D06-740C-4401-AA8E-65523BC95FD3}" type="presOf" srcId="{CA70F598-9215-4B35-845C-8C51BEDF46B0}" destId="{F0C8B0D5-4497-48CF-A326-F4A1359A2EE6}" srcOrd="1" destOrd="0" presId="urn:microsoft.com/office/officeart/2005/8/layout/orgChart1"/>
    <dgm:cxn modelId="{02CA1154-3D92-43C5-8607-F42087373D2B}" type="presOf" srcId="{85BAB635-AA97-4FC2-8709-6E782F38E08D}" destId="{F26877B2-C37C-4C5C-AC7C-02407AB345BD}" srcOrd="0" destOrd="0" presId="urn:microsoft.com/office/officeart/2005/8/layout/orgChart1"/>
    <dgm:cxn modelId="{6F5A021A-9067-460D-B57C-697745A79AD0}" type="presOf" srcId="{CA70F598-9215-4B35-845C-8C51BEDF46B0}" destId="{3100A6F8-F94A-4E01-95F6-BC19303A6E59}" srcOrd="0" destOrd="0" presId="urn:microsoft.com/office/officeart/2005/8/layout/orgChart1"/>
    <dgm:cxn modelId="{D9F17A4D-992F-41A9-8377-D917FE6F7371}" type="presParOf" srcId="{E1D1C528-D3FB-48DD-A092-0AE09C620EFB}" destId="{960D5336-CAF1-4395-A9DA-13C7862EB12A}" srcOrd="0" destOrd="0" presId="urn:microsoft.com/office/officeart/2005/8/layout/orgChart1"/>
    <dgm:cxn modelId="{08BC59C0-4785-4DD8-8B86-3A9CABEC8AC5}" type="presParOf" srcId="{960D5336-CAF1-4395-A9DA-13C7862EB12A}" destId="{CFD34726-5F14-4686-A87F-F3CD563084B7}" srcOrd="0" destOrd="0" presId="urn:microsoft.com/office/officeart/2005/8/layout/orgChart1"/>
    <dgm:cxn modelId="{1EDBC2FB-62E2-4F28-A690-0D622EE8B22D}" type="presParOf" srcId="{CFD34726-5F14-4686-A87F-F3CD563084B7}" destId="{3100A6F8-F94A-4E01-95F6-BC19303A6E59}" srcOrd="0" destOrd="0" presId="urn:microsoft.com/office/officeart/2005/8/layout/orgChart1"/>
    <dgm:cxn modelId="{AD47441F-F6BD-487B-944F-F3ABEA6697AD}" type="presParOf" srcId="{CFD34726-5F14-4686-A87F-F3CD563084B7}" destId="{F0C8B0D5-4497-48CF-A326-F4A1359A2EE6}" srcOrd="1" destOrd="0" presId="urn:microsoft.com/office/officeart/2005/8/layout/orgChart1"/>
    <dgm:cxn modelId="{A3CB80F8-27F5-4E40-B007-54307585C398}" type="presParOf" srcId="{960D5336-CAF1-4395-A9DA-13C7862EB12A}" destId="{6D4F283C-4D37-4D64-9A0D-C1598A6C9A50}" srcOrd="1" destOrd="0" presId="urn:microsoft.com/office/officeart/2005/8/layout/orgChart1"/>
    <dgm:cxn modelId="{5B7E33FA-AB0C-46B0-BD2D-530DEF359738}" type="presParOf" srcId="{6D4F283C-4D37-4D64-9A0D-C1598A6C9A50}" destId="{D4053EF4-1046-43A1-8715-CB2BB23418BA}" srcOrd="0" destOrd="0" presId="urn:microsoft.com/office/officeart/2005/8/layout/orgChart1"/>
    <dgm:cxn modelId="{C9A156AA-BA72-4651-A003-27B8C794B72B}" type="presParOf" srcId="{6D4F283C-4D37-4D64-9A0D-C1598A6C9A50}" destId="{162F1367-68F7-4636-82DC-133D75B68C42}" srcOrd="1" destOrd="0" presId="urn:microsoft.com/office/officeart/2005/8/layout/orgChart1"/>
    <dgm:cxn modelId="{86CBC108-A6C2-4059-B769-C70EFD540527}" type="presParOf" srcId="{162F1367-68F7-4636-82DC-133D75B68C42}" destId="{691873FA-0F3F-48AC-B16A-E65B640FFDE1}" srcOrd="0" destOrd="0" presId="urn:microsoft.com/office/officeart/2005/8/layout/orgChart1"/>
    <dgm:cxn modelId="{94D50C8A-0FB0-4A35-92A7-32125E1ABBFD}" type="presParOf" srcId="{691873FA-0F3F-48AC-B16A-E65B640FFDE1}" destId="{1BB85E68-C8C5-4F45-B880-50E61CC34A06}" srcOrd="0" destOrd="0" presId="urn:microsoft.com/office/officeart/2005/8/layout/orgChart1"/>
    <dgm:cxn modelId="{14A8AFA4-7E55-4F14-8E37-290799451478}" type="presParOf" srcId="{691873FA-0F3F-48AC-B16A-E65B640FFDE1}" destId="{D413B9C2-FCD7-4BFF-9780-5353C7638BA2}" srcOrd="1" destOrd="0" presId="urn:microsoft.com/office/officeart/2005/8/layout/orgChart1"/>
    <dgm:cxn modelId="{E8C4FA16-6D90-4EEA-86E4-DED6246EC1C5}" type="presParOf" srcId="{162F1367-68F7-4636-82DC-133D75B68C42}" destId="{16812BF5-A979-49D3-B90F-047F454045B4}" srcOrd="1" destOrd="0" presId="urn:microsoft.com/office/officeart/2005/8/layout/orgChart1"/>
    <dgm:cxn modelId="{94E97076-95E0-4B3B-8C68-60B368AAC5EF}" type="presParOf" srcId="{162F1367-68F7-4636-82DC-133D75B68C42}" destId="{867634B4-D99D-4674-B936-407A905F9A87}" srcOrd="2" destOrd="0" presId="urn:microsoft.com/office/officeart/2005/8/layout/orgChart1"/>
    <dgm:cxn modelId="{703A597E-FA9C-4EB6-8F93-18AEE4174A75}" type="presParOf" srcId="{6D4F283C-4D37-4D64-9A0D-C1598A6C9A50}" destId="{F26877B2-C37C-4C5C-AC7C-02407AB345BD}" srcOrd="2" destOrd="0" presId="urn:microsoft.com/office/officeart/2005/8/layout/orgChart1"/>
    <dgm:cxn modelId="{D13DA991-1AD9-40FD-B000-C0D01BC37EC9}" type="presParOf" srcId="{6D4F283C-4D37-4D64-9A0D-C1598A6C9A50}" destId="{34B372FC-BF8D-4A04-B604-8BF94B2A85B7}" srcOrd="3" destOrd="0" presId="urn:microsoft.com/office/officeart/2005/8/layout/orgChart1"/>
    <dgm:cxn modelId="{2F5970B8-D8A6-4787-85F8-0F55B0CDB369}" type="presParOf" srcId="{34B372FC-BF8D-4A04-B604-8BF94B2A85B7}" destId="{2947B60F-4EDD-4EC3-8C04-96585664C242}" srcOrd="0" destOrd="0" presId="urn:microsoft.com/office/officeart/2005/8/layout/orgChart1"/>
    <dgm:cxn modelId="{AC5BEA27-2D3B-4647-8023-8C591A741A0A}" type="presParOf" srcId="{2947B60F-4EDD-4EC3-8C04-96585664C242}" destId="{E6E11802-7A4F-4B71-8F73-93AC89F33D3E}" srcOrd="0" destOrd="0" presId="urn:microsoft.com/office/officeart/2005/8/layout/orgChart1"/>
    <dgm:cxn modelId="{72BF867F-D76A-49AA-B864-575B2D716599}" type="presParOf" srcId="{2947B60F-4EDD-4EC3-8C04-96585664C242}" destId="{E2D0D943-26BA-4587-AAF7-705C69500175}" srcOrd="1" destOrd="0" presId="urn:microsoft.com/office/officeart/2005/8/layout/orgChart1"/>
    <dgm:cxn modelId="{D94AD13B-6343-4652-8F4C-C53876FED257}" type="presParOf" srcId="{34B372FC-BF8D-4A04-B604-8BF94B2A85B7}" destId="{9334D900-AA1C-4501-BD78-7E55E5A3A598}" srcOrd="1" destOrd="0" presId="urn:microsoft.com/office/officeart/2005/8/layout/orgChart1"/>
    <dgm:cxn modelId="{A1469718-1963-4948-A24F-67B42A8838CE}" type="presParOf" srcId="{34B372FC-BF8D-4A04-B604-8BF94B2A85B7}" destId="{45D58C7D-C810-48DE-AF81-999E64B7627E}" srcOrd="2" destOrd="0" presId="urn:microsoft.com/office/officeart/2005/8/layout/orgChart1"/>
    <dgm:cxn modelId="{9A93B2A0-8E17-4343-949E-2C20C03CAA63}" type="presParOf" srcId="{960D5336-CAF1-4395-A9DA-13C7862EB12A}" destId="{6B51EEE5-9174-47BC-B3B0-0F67AFC2AB2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BC8C41-4214-4470-AA09-FB0ECF43B748}" type="doc">
      <dgm:prSet loTypeId="urn:microsoft.com/office/officeart/2005/8/layout/orgChart1" loCatId="hierarchy" qsTypeId="urn:microsoft.com/office/officeart/2005/8/quickstyle/3d1" qsCatId="3D" csTypeId="urn:microsoft.com/office/officeart/2005/8/colors/colorful5" csCatId="colorful" phldr="1"/>
      <dgm:spPr/>
      <dgm:t>
        <a:bodyPr/>
        <a:lstStyle/>
        <a:p>
          <a:endParaRPr lang="zh-TW" altLang="en-US"/>
        </a:p>
      </dgm:t>
    </dgm:pt>
    <dgm:pt modelId="{CA70F598-9215-4B35-845C-8C51BEDF46B0}">
      <dgm:prSet phldrT="[文字]" custT="1"/>
      <dgm:spPr/>
      <dgm:t>
        <a:bodyPr/>
        <a:lstStyle/>
        <a:p>
          <a:r>
            <a:rPr lang="en-US" altLang="zh-TW" sz="2800" dirty="0" smtClean="0"/>
            <a:t>Machine Learning</a:t>
          </a:r>
          <a:endParaRPr lang="zh-TW" altLang="en-US" sz="2800" dirty="0"/>
        </a:p>
      </dgm:t>
    </dgm:pt>
    <dgm:pt modelId="{D341ED9D-58AA-4C99-93C2-42BE76710D39}" type="parTrans" cxnId="{D5659680-BA92-44F2-ADB5-6ADE2E7743CF}">
      <dgm:prSet/>
      <dgm:spPr/>
      <dgm:t>
        <a:bodyPr/>
        <a:lstStyle/>
        <a:p>
          <a:endParaRPr lang="zh-TW" altLang="en-US"/>
        </a:p>
      </dgm:t>
    </dgm:pt>
    <dgm:pt modelId="{FA4D54B0-38E6-43CA-889F-329C58BAE31D}" type="sibTrans" cxnId="{D5659680-BA92-44F2-ADB5-6ADE2E7743CF}">
      <dgm:prSet/>
      <dgm:spPr/>
      <dgm:t>
        <a:bodyPr/>
        <a:lstStyle/>
        <a:p>
          <a:endParaRPr lang="zh-TW" altLang="en-US"/>
        </a:p>
      </dgm:t>
    </dgm:pt>
    <dgm:pt modelId="{7706CCC3-A3BD-4718-BFDF-EC8361F3066C}">
      <dgm:prSet phldrT="[文字]" custT="1"/>
      <dgm:spPr/>
      <dgm:t>
        <a:bodyPr/>
        <a:lstStyle/>
        <a:p>
          <a:r>
            <a:rPr lang="en-US" altLang="zh-TW" sz="2800" dirty="0" smtClean="0"/>
            <a:t>Deep Learning</a:t>
          </a:r>
          <a:endParaRPr lang="zh-TW" altLang="en-US" sz="2800" dirty="0"/>
        </a:p>
      </dgm:t>
    </dgm:pt>
    <dgm:pt modelId="{2EB51EEF-07D8-4300-8FF8-699087857614}" type="parTrans" cxnId="{99DD2E38-A6A6-4F73-9FC1-B5EF10E443A2}">
      <dgm:prSet/>
      <dgm:spPr>
        <a:ln w="38100"/>
      </dgm:spPr>
      <dgm:t>
        <a:bodyPr/>
        <a:lstStyle/>
        <a:p>
          <a:endParaRPr lang="zh-TW" altLang="en-US"/>
        </a:p>
      </dgm:t>
    </dgm:pt>
    <dgm:pt modelId="{180D9B3A-A985-4BAE-8FA3-8BECFC25611C}" type="sibTrans" cxnId="{99DD2E38-A6A6-4F73-9FC1-B5EF10E443A2}">
      <dgm:prSet/>
      <dgm:spPr/>
      <dgm:t>
        <a:bodyPr/>
        <a:lstStyle/>
        <a:p>
          <a:endParaRPr lang="zh-TW" altLang="en-US"/>
        </a:p>
      </dgm:t>
    </dgm:pt>
    <dgm:pt modelId="{6D4B7894-A154-4047-9BD9-840C42804753}">
      <dgm:prSet phldrT="[文字]" custT="1"/>
      <dgm:spPr/>
      <dgm:t>
        <a:bodyPr/>
        <a:lstStyle/>
        <a:p>
          <a:r>
            <a:rPr lang="en-US" altLang="zh-TW" sz="2800" dirty="0" smtClean="0"/>
            <a:t>Structured Learning</a:t>
          </a:r>
          <a:endParaRPr lang="zh-TW" altLang="en-US" sz="2800" dirty="0"/>
        </a:p>
      </dgm:t>
    </dgm:pt>
    <dgm:pt modelId="{85BAB635-AA97-4FC2-8709-6E782F38E08D}" type="parTrans" cxnId="{793EEE34-25ED-4F4E-BD0F-7171486821A5}">
      <dgm:prSet/>
      <dgm:spPr>
        <a:ln w="38100"/>
      </dgm:spPr>
      <dgm:t>
        <a:bodyPr/>
        <a:lstStyle/>
        <a:p>
          <a:endParaRPr lang="zh-TW" altLang="en-US"/>
        </a:p>
      </dgm:t>
    </dgm:pt>
    <dgm:pt modelId="{2812BDB7-745D-470B-B4D8-69EA8F2C41D1}" type="sibTrans" cxnId="{793EEE34-25ED-4F4E-BD0F-7171486821A5}">
      <dgm:prSet/>
      <dgm:spPr/>
      <dgm:t>
        <a:bodyPr/>
        <a:lstStyle/>
        <a:p>
          <a:endParaRPr lang="zh-TW" altLang="en-US"/>
        </a:p>
      </dgm:t>
    </dgm:pt>
    <dgm:pt modelId="{E1D1C528-D3FB-48DD-A092-0AE09C620EFB}" type="pres">
      <dgm:prSet presAssocID="{8FBC8C41-4214-4470-AA09-FB0ECF43B748}" presName="hierChild1" presStyleCnt="0">
        <dgm:presLayoutVars>
          <dgm:orgChart val="1"/>
          <dgm:chPref val="1"/>
          <dgm:dir/>
          <dgm:animOne val="branch"/>
          <dgm:animLvl val="lvl"/>
          <dgm:resizeHandles/>
        </dgm:presLayoutVars>
      </dgm:prSet>
      <dgm:spPr/>
      <dgm:t>
        <a:bodyPr/>
        <a:lstStyle/>
        <a:p>
          <a:endParaRPr lang="zh-TW" altLang="en-US"/>
        </a:p>
      </dgm:t>
    </dgm:pt>
    <dgm:pt modelId="{960D5336-CAF1-4395-A9DA-13C7862EB12A}" type="pres">
      <dgm:prSet presAssocID="{CA70F598-9215-4B35-845C-8C51BEDF46B0}" presName="hierRoot1" presStyleCnt="0">
        <dgm:presLayoutVars>
          <dgm:hierBranch val="init"/>
        </dgm:presLayoutVars>
      </dgm:prSet>
      <dgm:spPr/>
    </dgm:pt>
    <dgm:pt modelId="{CFD34726-5F14-4686-A87F-F3CD563084B7}" type="pres">
      <dgm:prSet presAssocID="{CA70F598-9215-4B35-845C-8C51BEDF46B0}" presName="rootComposite1" presStyleCnt="0"/>
      <dgm:spPr/>
    </dgm:pt>
    <dgm:pt modelId="{3100A6F8-F94A-4E01-95F6-BC19303A6E59}" type="pres">
      <dgm:prSet presAssocID="{CA70F598-9215-4B35-845C-8C51BEDF46B0}" presName="rootText1" presStyleLbl="node0" presStyleIdx="0" presStyleCnt="1">
        <dgm:presLayoutVars>
          <dgm:chPref val="3"/>
        </dgm:presLayoutVars>
      </dgm:prSet>
      <dgm:spPr/>
      <dgm:t>
        <a:bodyPr/>
        <a:lstStyle/>
        <a:p>
          <a:endParaRPr lang="zh-TW" altLang="en-US"/>
        </a:p>
      </dgm:t>
    </dgm:pt>
    <dgm:pt modelId="{F0C8B0D5-4497-48CF-A326-F4A1359A2EE6}" type="pres">
      <dgm:prSet presAssocID="{CA70F598-9215-4B35-845C-8C51BEDF46B0}" presName="rootConnector1" presStyleLbl="node1" presStyleIdx="0" presStyleCnt="0"/>
      <dgm:spPr/>
      <dgm:t>
        <a:bodyPr/>
        <a:lstStyle/>
        <a:p>
          <a:endParaRPr lang="zh-TW" altLang="en-US"/>
        </a:p>
      </dgm:t>
    </dgm:pt>
    <dgm:pt modelId="{6D4F283C-4D37-4D64-9A0D-C1598A6C9A50}" type="pres">
      <dgm:prSet presAssocID="{CA70F598-9215-4B35-845C-8C51BEDF46B0}" presName="hierChild2" presStyleCnt="0"/>
      <dgm:spPr/>
    </dgm:pt>
    <dgm:pt modelId="{D4053EF4-1046-43A1-8715-CB2BB23418BA}" type="pres">
      <dgm:prSet presAssocID="{2EB51EEF-07D8-4300-8FF8-699087857614}" presName="Name37" presStyleLbl="parChTrans1D2" presStyleIdx="0" presStyleCnt="2"/>
      <dgm:spPr/>
      <dgm:t>
        <a:bodyPr/>
        <a:lstStyle/>
        <a:p>
          <a:endParaRPr lang="zh-TW" altLang="en-US"/>
        </a:p>
      </dgm:t>
    </dgm:pt>
    <dgm:pt modelId="{162F1367-68F7-4636-82DC-133D75B68C42}" type="pres">
      <dgm:prSet presAssocID="{7706CCC3-A3BD-4718-BFDF-EC8361F3066C}" presName="hierRoot2" presStyleCnt="0">
        <dgm:presLayoutVars>
          <dgm:hierBranch val="init"/>
        </dgm:presLayoutVars>
      </dgm:prSet>
      <dgm:spPr/>
    </dgm:pt>
    <dgm:pt modelId="{691873FA-0F3F-48AC-B16A-E65B640FFDE1}" type="pres">
      <dgm:prSet presAssocID="{7706CCC3-A3BD-4718-BFDF-EC8361F3066C}" presName="rootComposite" presStyleCnt="0"/>
      <dgm:spPr/>
    </dgm:pt>
    <dgm:pt modelId="{1BB85E68-C8C5-4F45-B880-50E61CC34A06}" type="pres">
      <dgm:prSet presAssocID="{7706CCC3-A3BD-4718-BFDF-EC8361F3066C}" presName="rootText" presStyleLbl="node2" presStyleIdx="0" presStyleCnt="2">
        <dgm:presLayoutVars>
          <dgm:chPref val="3"/>
        </dgm:presLayoutVars>
      </dgm:prSet>
      <dgm:spPr/>
      <dgm:t>
        <a:bodyPr/>
        <a:lstStyle/>
        <a:p>
          <a:endParaRPr lang="zh-TW" altLang="en-US"/>
        </a:p>
      </dgm:t>
    </dgm:pt>
    <dgm:pt modelId="{D413B9C2-FCD7-4BFF-9780-5353C7638BA2}" type="pres">
      <dgm:prSet presAssocID="{7706CCC3-A3BD-4718-BFDF-EC8361F3066C}" presName="rootConnector" presStyleLbl="node2" presStyleIdx="0" presStyleCnt="2"/>
      <dgm:spPr/>
      <dgm:t>
        <a:bodyPr/>
        <a:lstStyle/>
        <a:p>
          <a:endParaRPr lang="zh-TW" altLang="en-US"/>
        </a:p>
      </dgm:t>
    </dgm:pt>
    <dgm:pt modelId="{16812BF5-A979-49D3-B90F-047F454045B4}" type="pres">
      <dgm:prSet presAssocID="{7706CCC3-A3BD-4718-BFDF-EC8361F3066C}" presName="hierChild4" presStyleCnt="0"/>
      <dgm:spPr/>
    </dgm:pt>
    <dgm:pt modelId="{867634B4-D99D-4674-B936-407A905F9A87}" type="pres">
      <dgm:prSet presAssocID="{7706CCC3-A3BD-4718-BFDF-EC8361F3066C}" presName="hierChild5" presStyleCnt="0"/>
      <dgm:spPr/>
    </dgm:pt>
    <dgm:pt modelId="{F26877B2-C37C-4C5C-AC7C-02407AB345BD}" type="pres">
      <dgm:prSet presAssocID="{85BAB635-AA97-4FC2-8709-6E782F38E08D}" presName="Name37" presStyleLbl="parChTrans1D2" presStyleIdx="1" presStyleCnt="2"/>
      <dgm:spPr/>
      <dgm:t>
        <a:bodyPr/>
        <a:lstStyle/>
        <a:p>
          <a:endParaRPr lang="zh-TW" altLang="en-US"/>
        </a:p>
      </dgm:t>
    </dgm:pt>
    <dgm:pt modelId="{34B372FC-BF8D-4A04-B604-8BF94B2A85B7}" type="pres">
      <dgm:prSet presAssocID="{6D4B7894-A154-4047-9BD9-840C42804753}" presName="hierRoot2" presStyleCnt="0">
        <dgm:presLayoutVars>
          <dgm:hierBranch val="init"/>
        </dgm:presLayoutVars>
      </dgm:prSet>
      <dgm:spPr/>
    </dgm:pt>
    <dgm:pt modelId="{2947B60F-4EDD-4EC3-8C04-96585664C242}" type="pres">
      <dgm:prSet presAssocID="{6D4B7894-A154-4047-9BD9-840C42804753}" presName="rootComposite" presStyleCnt="0"/>
      <dgm:spPr/>
    </dgm:pt>
    <dgm:pt modelId="{E6E11802-7A4F-4B71-8F73-93AC89F33D3E}" type="pres">
      <dgm:prSet presAssocID="{6D4B7894-A154-4047-9BD9-840C42804753}" presName="rootText" presStyleLbl="node2" presStyleIdx="1" presStyleCnt="2">
        <dgm:presLayoutVars>
          <dgm:chPref val="3"/>
        </dgm:presLayoutVars>
      </dgm:prSet>
      <dgm:spPr/>
      <dgm:t>
        <a:bodyPr/>
        <a:lstStyle/>
        <a:p>
          <a:endParaRPr lang="zh-TW" altLang="en-US"/>
        </a:p>
      </dgm:t>
    </dgm:pt>
    <dgm:pt modelId="{E2D0D943-26BA-4587-AAF7-705C69500175}" type="pres">
      <dgm:prSet presAssocID="{6D4B7894-A154-4047-9BD9-840C42804753}" presName="rootConnector" presStyleLbl="node2" presStyleIdx="1" presStyleCnt="2"/>
      <dgm:spPr/>
      <dgm:t>
        <a:bodyPr/>
        <a:lstStyle/>
        <a:p>
          <a:endParaRPr lang="zh-TW" altLang="en-US"/>
        </a:p>
      </dgm:t>
    </dgm:pt>
    <dgm:pt modelId="{9334D900-AA1C-4501-BD78-7E55E5A3A598}" type="pres">
      <dgm:prSet presAssocID="{6D4B7894-A154-4047-9BD9-840C42804753}" presName="hierChild4" presStyleCnt="0"/>
      <dgm:spPr/>
    </dgm:pt>
    <dgm:pt modelId="{45D58C7D-C810-48DE-AF81-999E64B7627E}" type="pres">
      <dgm:prSet presAssocID="{6D4B7894-A154-4047-9BD9-840C42804753}" presName="hierChild5" presStyleCnt="0"/>
      <dgm:spPr/>
    </dgm:pt>
    <dgm:pt modelId="{6B51EEE5-9174-47BC-B3B0-0F67AFC2AB28}" type="pres">
      <dgm:prSet presAssocID="{CA70F598-9215-4B35-845C-8C51BEDF46B0}" presName="hierChild3" presStyleCnt="0"/>
      <dgm:spPr/>
    </dgm:pt>
  </dgm:ptLst>
  <dgm:cxnLst>
    <dgm:cxn modelId="{46A6A4E3-2B99-4D24-8E0F-1C22A3A4FC2C}" type="presOf" srcId="{85BAB635-AA97-4FC2-8709-6E782F38E08D}" destId="{F26877B2-C37C-4C5C-AC7C-02407AB345BD}" srcOrd="0" destOrd="0" presId="urn:microsoft.com/office/officeart/2005/8/layout/orgChart1"/>
    <dgm:cxn modelId="{99DD2E38-A6A6-4F73-9FC1-B5EF10E443A2}" srcId="{CA70F598-9215-4B35-845C-8C51BEDF46B0}" destId="{7706CCC3-A3BD-4718-BFDF-EC8361F3066C}" srcOrd="0" destOrd="0" parTransId="{2EB51EEF-07D8-4300-8FF8-699087857614}" sibTransId="{180D9B3A-A985-4BAE-8FA3-8BECFC25611C}"/>
    <dgm:cxn modelId="{D264F6C5-34B5-414D-8F3E-DBBF786F38AA}" type="presOf" srcId="{6D4B7894-A154-4047-9BD9-840C42804753}" destId="{E6E11802-7A4F-4B71-8F73-93AC89F33D3E}" srcOrd="0" destOrd="0" presId="urn:microsoft.com/office/officeart/2005/8/layout/orgChart1"/>
    <dgm:cxn modelId="{793EEE34-25ED-4F4E-BD0F-7171486821A5}" srcId="{CA70F598-9215-4B35-845C-8C51BEDF46B0}" destId="{6D4B7894-A154-4047-9BD9-840C42804753}" srcOrd="1" destOrd="0" parTransId="{85BAB635-AA97-4FC2-8709-6E782F38E08D}" sibTransId="{2812BDB7-745D-470B-B4D8-69EA8F2C41D1}"/>
    <dgm:cxn modelId="{68E133B5-3BDD-4C7D-91E3-E85C1CC4D7FE}" type="presOf" srcId="{8FBC8C41-4214-4470-AA09-FB0ECF43B748}" destId="{E1D1C528-D3FB-48DD-A092-0AE09C620EFB}" srcOrd="0" destOrd="0" presId="urn:microsoft.com/office/officeart/2005/8/layout/orgChart1"/>
    <dgm:cxn modelId="{A1AE833E-0E69-4857-B63F-8992F6835EE4}" type="presOf" srcId="{CA70F598-9215-4B35-845C-8C51BEDF46B0}" destId="{F0C8B0D5-4497-48CF-A326-F4A1359A2EE6}" srcOrd="1" destOrd="0" presId="urn:microsoft.com/office/officeart/2005/8/layout/orgChart1"/>
    <dgm:cxn modelId="{AAD297A1-F3D6-4C26-9466-6C25C3F0438C}" type="presOf" srcId="{2EB51EEF-07D8-4300-8FF8-699087857614}" destId="{D4053EF4-1046-43A1-8715-CB2BB23418BA}" srcOrd="0" destOrd="0" presId="urn:microsoft.com/office/officeart/2005/8/layout/orgChart1"/>
    <dgm:cxn modelId="{0517772D-E35C-41BE-8ADF-00EB56A8C673}" type="presOf" srcId="{6D4B7894-A154-4047-9BD9-840C42804753}" destId="{E2D0D943-26BA-4587-AAF7-705C69500175}" srcOrd="1" destOrd="0" presId="urn:microsoft.com/office/officeart/2005/8/layout/orgChart1"/>
    <dgm:cxn modelId="{D5659680-BA92-44F2-ADB5-6ADE2E7743CF}" srcId="{8FBC8C41-4214-4470-AA09-FB0ECF43B748}" destId="{CA70F598-9215-4B35-845C-8C51BEDF46B0}" srcOrd="0" destOrd="0" parTransId="{D341ED9D-58AA-4C99-93C2-42BE76710D39}" sibTransId="{FA4D54B0-38E6-43CA-889F-329C58BAE31D}"/>
    <dgm:cxn modelId="{B028ECFA-85CD-4D11-8D18-D95FAA9CE66A}" type="presOf" srcId="{7706CCC3-A3BD-4718-BFDF-EC8361F3066C}" destId="{1BB85E68-C8C5-4F45-B880-50E61CC34A06}" srcOrd="0" destOrd="0" presId="urn:microsoft.com/office/officeart/2005/8/layout/orgChart1"/>
    <dgm:cxn modelId="{C49B1C8B-4BB2-455D-9343-42975E3B6C90}" type="presOf" srcId="{CA70F598-9215-4B35-845C-8C51BEDF46B0}" destId="{3100A6F8-F94A-4E01-95F6-BC19303A6E59}" srcOrd="0" destOrd="0" presId="urn:microsoft.com/office/officeart/2005/8/layout/orgChart1"/>
    <dgm:cxn modelId="{67BA916F-C09F-4CB5-9C5A-823617E02226}" type="presOf" srcId="{7706CCC3-A3BD-4718-BFDF-EC8361F3066C}" destId="{D413B9C2-FCD7-4BFF-9780-5353C7638BA2}" srcOrd="1" destOrd="0" presId="urn:microsoft.com/office/officeart/2005/8/layout/orgChart1"/>
    <dgm:cxn modelId="{60B4283C-C2EC-44DC-9681-6BADC7EAE585}" type="presParOf" srcId="{E1D1C528-D3FB-48DD-A092-0AE09C620EFB}" destId="{960D5336-CAF1-4395-A9DA-13C7862EB12A}" srcOrd="0" destOrd="0" presId="urn:microsoft.com/office/officeart/2005/8/layout/orgChart1"/>
    <dgm:cxn modelId="{F8AD6F56-8B1F-4A87-8CDD-1DA80866FC35}" type="presParOf" srcId="{960D5336-CAF1-4395-A9DA-13C7862EB12A}" destId="{CFD34726-5F14-4686-A87F-F3CD563084B7}" srcOrd="0" destOrd="0" presId="urn:microsoft.com/office/officeart/2005/8/layout/orgChart1"/>
    <dgm:cxn modelId="{30403839-7691-4F4B-8730-3E54DE06963A}" type="presParOf" srcId="{CFD34726-5F14-4686-A87F-F3CD563084B7}" destId="{3100A6F8-F94A-4E01-95F6-BC19303A6E59}" srcOrd="0" destOrd="0" presId="urn:microsoft.com/office/officeart/2005/8/layout/orgChart1"/>
    <dgm:cxn modelId="{E3FB4CB9-ADFF-4498-A701-95B111B6B644}" type="presParOf" srcId="{CFD34726-5F14-4686-A87F-F3CD563084B7}" destId="{F0C8B0D5-4497-48CF-A326-F4A1359A2EE6}" srcOrd="1" destOrd="0" presId="urn:microsoft.com/office/officeart/2005/8/layout/orgChart1"/>
    <dgm:cxn modelId="{3B43121D-823F-49E7-8CC5-A1F1F8B19798}" type="presParOf" srcId="{960D5336-CAF1-4395-A9DA-13C7862EB12A}" destId="{6D4F283C-4D37-4D64-9A0D-C1598A6C9A50}" srcOrd="1" destOrd="0" presId="urn:microsoft.com/office/officeart/2005/8/layout/orgChart1"/>
    <dgm:cxn modelId="{6C30FD53-722A-408A-8FB2-06F3E95612C5}" type="presParOf" srcId="{6D4F283C-4D37-4D64-9A0D-C1598A6C9A50}" destId="{D4053EF4-1046-43A1-8715-CB2BB23418BA}" srcOrd="0" destOrd="0" presId="urn:microsoft.com/office/officeart/2005/8/layout/orgChart1"/>
    <dgm:cxn modelId="{1E9D52B6-BD5B-4C79-86B3-8435AF8D8D96}" type="presParOf" srcId="{6D4F283C-4D37-4D64-9A0D-C1598A6C9A50}" destId="{162F1367-68F7-4636-82DC-133D75B68C42}" srcOrd="1" destOrd="0" presId="urn:microsoft.com/office/officeart/2005/8/layout/orgChart1"/>
    <dgm:cxn modelId="{2AD1DAEA-2469-41A4-8364-06CF57436976}" type="presParOf" srcId="{162F1367-68F7-4636-82DC-133D75B68C42}" destId="{691873FA-0F3F-48AC-B16A-E65B640FFDE1}" srcOrd="0" destOrd="0" presId="urn:microsoft.com/office/officeart/2005/8/layout/orgChart1"/>
    <dgm:cxn modelId="{3D1CB8A5-E6B5-4258-A9E7-25EE436F84AC}" type="presParOf" srcId="{691873FA-0F3F-48AC-B16A-E65B640FFDE1}" destId="{1BB85E68-C8C5-4F45-B880-50E61CC34A06}" srcOrd="0" destOrd="0" presId="urn:microsoft.com/office/officeart/2005/8/layout/orgChart1"/>
    <dgm:cxn modelId="{C2D2E26C-063B-4FB6-9FF3-C09726A50FEB}" type="presParOf" srcId="{691873FA-0F3F-48AC-B16A-E65B640FFDE1}" destId="{D413B9C2-FCD7-4BFF-9780-5353C7638BA2}" srcOrd="1" destOrd="0" presId="urn:microsoft.com/office/officeart/2005/8/layout/orgChart1"/>
    <dgm:cxn modelId="{47F9808D-904F-4ADB-9657-4B2F660EAB21}" type="presParOf" srcId="{162F1367-68F7-4636-82DC-133D75B68C42}" destId="{16812BF5-A979-49D3-B90F-047F454045B4}" srcOrd="1" destOrd="0" presId="urn:microsoft.com/office/officeart/2005/8/layout/orgChart1"/>
    <dgm:cxn modelId="{65ABFF23-9AC9-4A95-B6C7-1383882C701F}" type="presParOf" srcId="{162F1367-68F7-4636-82DC-133D75B68C42}" destId="{867634B4-D99D-4674-B936-407A905F9A87}" srcOrd="2" destOrd="0" presId="urn:microsoft.com/office/officeart/2005/8/layout/orgChart1"/>
    <dgm:cxn modelId="{FEA91177-FD87-4D32-ACB1-7B5D6011FB34}" type="presParOf" srcId="{6D4F283C-4D37-4D64-9A0D-C1598A6C9A50}" destId="{F26877B2-C37C-4C5C-AC7C-02407AB345BD}" srcOrd="2" destOrd="0" presId="urn:microsoft.com/office/officeart/2005/8/layout/orgChart1"/>
    <dgm:cxn modelId="{5918AFDA-D55A-4F89-8649-DD4291CC090D}" type="presParOf" srcId="{6D4F283C-4D37-4D64-9A0D-C1598A6C9A50}" destId="{34B372FC-BF8D-4A04-B604-8BF94B2A85B7}" srcOrd="3" destOrd="0" presId="urn:microsoft.com/office/officeart/2005/8/layout/orgChart1"/>
    <dgm:cxn modelId="{61D592E1-F322-4C1E-A63C-532E600377B1}" type="presParOf" srcId="{34B372FC-BF8D-4A04-B604-8BF94B2A85B7}" destId="{2947B60F-4EDD-4EC3-8C04-96585664C242}" srcOrd="0" destOrd="0" presId="urn:microsoft.com/office/officeart/2005/8/layout/orgChart1"/>
    <dgm:cxn modelId="{5F88C0A5-0F07-442A-A260-8F53E5DE24BC}" type="presParOf" srcId="{2947B60F-4EDD-4EC3-8C04-96585664C242}" destId="{E6E11802-7A4F-4B71-8F73-93AC89F33D3E}" srcOrd="0" destOrd="0" presId="urn:microsoft.com/office/officeart/2005/8/layout/orgChart1"/>
    <dgm:cxn modelId="{2279ADE0-5479-4777-8727-19C21E91B993}" type="presParOf" srcId="{2947B60F-4EDD-4EC3-8C04-96585664C242}" destId="{E2D0D943-26BA-4587-AAF7-705C69500175}" srcOrd="1" destOrd="0" presId="urn:microsoft.com/office/officeart/2005/8/layout/orgChart1"/>
    <dgm:cxn modelId="{A64257FD-EFB0-413F-BAE9-882B68FB02B4}" type="presParOf" srcId="{34B372FC-BF8D-4A04-B604-8BF94B2A85B7}" destId="{9334D900-AA1C-4501-BD78-7E55E5A3A598}" srcOrd="1" destOrd="0" presId="urn:microsoft.com/office/officeart/2005/8/layout/orgChart1"/>
    <dgm:cxn modelId="{4D5CE002-0F59-4365-96F4-E73D8CA7F553}" type="presParOf" srcId="{34B372FC-BF8D-4A04-B604-8BF94B2A85B7}" destId="{45D58C7D-C810-48DE-AF81-999E64B7627E}" srcOrd="2" destOrd="0" presId="urn:microsoft.com/office/officeart/2005/8/layout/orgChart1"/>
    <dgm:cxn modelId="{7647AD3E-014F-4DC8-9733-98EB27384A3B}" type="presParOf" srcId="{960D5336-CAF1-4395-A9DA-13C7862EB12A}" destId="{6B51EEE5-9174-47BC-B3B0-0F67AFC2AB2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9" Type="http://schemas.openxmlformats.org/officeDocument/2006/relationships/image" Target="../media/image2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image" Target="../media/image44.wmf"/><Relationship Id="rId3" Type="http://schemas.openxmlformats.org/officeDocument/2006/relationships/image" Target="../media/image34.wmf"/><Relationship Id="rId7" Type="http://schemas.openxmlformats.org/officeDocument/2006/relationships/image" Target="../media/image38.wmf"/><Relationship Id="rId12" Type="http://schemas.openxmlformats.org/officeDocument/2006/relationships/image" Target="../media/image43.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11" Type="http://schemas.openxmlformats.org/officeDocument/2006/relationships/image" Target="../media/image42.wmf"/><Relationship Id="rId5" Type="http://schemas.openxmlformats.org/officeDocument/2006/relationships/image" Target="../media/image36.wmf"/><Relationship Id="rId10" Type="http://schemas.openxmlformats.org/officeDocument/2006/relationships/image" Target="../media/image41.wmf"/><Relationship Id="rId4" Type="http://schemas.openxmlformats.org/officeDocument/2006/relationships/image" Target="../media/image35.wmf"/><Relationship Id="rId9" Type="http://schemas.openxmlformats.org/officeDocument/2006/relationships/image" Target="../media/image40.wmf"/><Relationship Id="rId14" Type="http://schemas.openxmlformats.org/officeDocument/2006/relationships/image" Target="../media/image4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48.wmf"/><Relationship Id="rId1" Type="http://schemas.openxmlformats.org/officeDocument/2006/relationships/image" Target="../media/image4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48.wmf"/><Relationship Id="rId1"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FBA763-D2C8-4A26-B847-91BBDA4DBAA5}" type="datetimeFigureOut">
              <a:rPr lang="zh-TW" altLang="en-US" smtClean="0"/>
              <a:t>2015/9/22</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3BD28-75DF-4233-8F85-EE3A845FE6B6}" type="slidenum">
              <a:rPr lang="zh-TW" altLang="en-US" smtClean="0"/>
              <a:t>‹#›</a:t>
            </a:fld>
            <a:endParaRPr lang="zh-TW" altLang="en-US"/>
          </a:p>
        </p:txBody>
      </p:sp>
    </p:spTree>
    <p:extLst>
      <p:ext uri="{BB962C8B-B14F-4D97-AF65-F5344CB8AC3E}">
        <p14:creationId xmlns:p14="http://schemas.microsoft.com/office/powerpoint/2010/main" val="2359996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nature.com/nature/journal/v323/n6088/pdf/323533a0.pdf"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en.wikipedia.org/wiki/Ronald_J._Williams" TargetMode="External"/><Relationship Id="rId5" Type="http://schemas.openxmlformats.org/officeDocument/2006/relationships/hyperlink" Target="http://www.cs.toronto.edu/~hinton/" TargetMode="External"/><Relationship Id="rId4" Type="http://schemas.openxmlformats.org/officeDocument/2006/relationships/hyperlink" Target="http://en.wikipedia.org/wiki/David_Rumelhart"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163.21.57.10/%E6%95%99%E5%AD%B8%E5%96%AE%E4%BD%8D/kp6/2007dp/download/teacher_teach/%E8%98%87%E7%B4%A0%E8%8F%AF%E8%80%81%E5%B8%AB/%E8%A8%88%E6%A6%82/%E5%90%8C%E4%BD%8D%E5%85%83%E6%AA%A2%E6%9F%A5(Parity%20Check).ppt"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163.21.57.10/%E6%95%99%E5%AD%B8%E5%96%AE%E4%BD%8D/kp6/2007dp/download/teacher_teach/%E8%98%87%E7%B4%A0%E8%8F%AF%E8%80%81%E5%B8%AB/%E8%A8%88%E6%A6%82/%E5%90%8C%E4%BD%8D%E5%85%83%E6%AA%A2%E6%9F%A5(Parity%20Check).ppt"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還有很多同樣類型的問題，例如影像辨識</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容易做到，卻無法描述</a:t>
            </a:r>
          </a:p>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4</a:t>
            </a:fld>
            <a:endParaRPr lang="zh-TW" altLang="en-US"/>
          </a:p>
        </p:txBody>
      </p:sp>
    </p:spTree>
    <p:extLst>
      <p:ext uri="{BB962C8B-B14F-4D97-AF65-F5344CB8AC3E}">
        <p14:creationId xmlns:p14="http://schemas.microsoft.com/office/powerpoint/2010/main" val="36022553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Deep learning refers to deep neuron networks</a:t>
            </a:r>
          </a:p>
          <a:p>
            <a:endParaRPr lang="en-US" altLang="zh-TW" dirty="0" smtClean="0"/>
          </a:p>
          <a:p>
            <a:r>
              <a:rPr lang="en-US" altLang="zh-TW" dirty="0" smtClean="0"/>
              <a:t>For each</a:t>
            </a:r>
            <a:r>
              <a:rPr lang="en-US" altLang="zh-TW" baseline="0" dirty="0" smtClean="0"/>
              <a:t> neuron, the input can be input or hidden</a:t>
            </a:r>
          </a:p>
          <a:p>
            <a:r>
              <a:rPr lang="en-US" altLang="zh-TW" baseline="0" dirty="0" smtClean="0"/>
              <a:t>Send information to next hidden or output</a:t>
            </a:r>
          </a:p>
          <a:p>
            <a:endParaRPr lang="en-US" altLang="zh-TW" baseline="0" dirty="0" smtClean="0"/>
          </a:p>
          <a:p>
            <a:r>
              <a:rPr lang="en-US" altLang="zh-TW" baseline="0" dirty="0" smtClean="0"/>
              <a:t>Given the input, how to compute the output</a:t>
            </a:r>
            <a:endParaRPr lang="zh-TW" altLang="en-US" dirty="0"/>
          </a:p>
        </p:txBody>
      </p:sp>
      <p:sp>
        <p:nvSpPr>
          <p:cNvPr id="4" name="投影片編號版面配置區 3"/>
          <p:cNvSpPr>
            <a:spLocks noGrp="1"/>
          </p:cNvSpPr>
          <p:nvPr>
            <p:ph type="sldNum" sz="quarter" idx="10"/>
          </p:nvPr>
        </p:nvSpPr>
        <p:spPr/>
        <p:txBody>
          <a:bodyPr/>
          <a:lstStyle/>
          <a:p>
            <a:fld id="{1504DF33-A099-48C3-97F8-77FEC4A41389}" type="slidenum">
              <a:rPr lang="zh-TW" altLang="en-US" smtClean="0"/>
              <a:t>18</a:t>
            </a:fld>
            <a:endParaRPr lang="zh-TW" altLang="en-US"/>
          </a:p>
        </p:txBody>
      </p:sp>
    </p:spTree>
    <p:extLst>
      <p:ext uri="{BB962C8B-B14F-4D97-AF65-F5344CB8AC3E}">
        <p14:creationId xmlns:p14="http://schemas.microsoft.com/office/powerpoint/2010/main" val="3839123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2000" dirty="0" smtClean="0"/>
              <a:t>They were </a:t>
            </a:r>
            <a:r>
              <a:rPr lang="en-US" altLang="zh-TW" sz="2000" dirty="0" err="1" smtClean="0"/>
              <a:t>popularised</a:t>
            </a:r>
            <a:r>
              <a:rPr lang="en-US" altLang="zh-TW" sz="2000" dirty="0" smtClean="0"/>
              <a:t> by Frank Rosenblatt in the early 1960’s.</a:t>
            </a:r>
          </a:p>
          <a:p>
            <a:endParaRPr lang="en-US" altLang="zh-TW" sz="2000" dirty="0" smtClean="0"/>
          </a:p>
          <a:p>
            <a:r>
              <a:rPr lang="en-US" altLang="zh-TW" sz="2000" dirty="0" smtClean="0"/>
              <a:t>In 1969, Minsky and </a:t>
            </a:r>
            <a:r>
              <a:rPr lang="en-US" altLang="zh-TW" sz="2000" dirty="0" err="1" smtClean="0"/>
              <a:t>Papert</a:t>
            </a:r>
            <a:r>
              <a:rPr lang="en-US" altLang="zh-TW" sz="2000" dirty="0" smtClean="0"/>
              <a:t> published a book called “</a:t>
            </a:r>
            <a:r>
              <a:rPr lang="en-US" altLang="zh-TW" sz="2000" dirty="0" err="1" smtClean="0"/>
              <a:t>Perceptrons</a:t>
            </a:r>
            <a:r>
              <a:rPr lang="en-US" altLang="zh-TW" sz="2000" dirty="0" smtClean="0"/>
              <a:t>” that </a:t>
            </a:r>
            <a:r>
              <a:rPr lang="en-US" altLang="zh-TW" sz="2000" dirty="0" err="1" smtClean="0"/>
              <a:t>analysed</a:t>
            </a:r>
            <a:r>
              <a:rPr lang="en-US" altLang="zh-TW" sz="2000" dirty="0" smtClean="0"/>
              <a:t> what they could do and showed their limitations.</a:t>
            </a:r>
          </a:p>
          <a:p>
            <a:endParaRPr lang="en-US" altLang="zh-TW" sz="2000" dirty="0" smtClean="0"/>
          </a:p>
          <a:p>
            <a:r>
              <a:rPr lang="en-US" altLang="zh-TW" sz="1200" b="0" i="0" kern="1200" dirty="0" smtClean="0">
                <a:solidFill>
                  <a:schemeClr val="tx1"/>
                </a:solidFill>
                <a:effectLst/>
                <a:latin typeface="+mn-lt"/>
                <a:ea typeface="+mn-ea"/>
                <a:cs typeface="+mn-cs"/>
              </a:rPr>
              <a:t>The backpropagation algorithm was originally introduced in the 1970s, but its importance wasn't fully appreciated until a </a:t>
            </a:r>
            <a:r>
              <a:rPr lang="en-US" altLang="zh-TW" sz="1200" b="0" i="0" u="none" strike="noStrike" kern="1200" dirty="0" smtClean="0">
                <a:solidFill>
                  <a:schemeClr val="tx1"/>
                </a:solidFill>
                <a:effectLst/>
                <a:latin typeface="+mn-lt"/>
                <a:ea typeface="+mn-ea"/>
                <a:cs typeface="+mn-cs"/>
                <a:hlinkClick r:id="rId3"/>
              </a:rPr>
              <a:t>famous 1986 paper</a:t>
            </a:r>
            <a:r>
              <a:rPr lang="en-US" altLang="zh-TW" sz="1200" b="0" i="0" kern="1200" dirty="0" smtClean="0">
                <a:solidFill>
                  <a:schemeClr val="tx1"/>
                </a:solidFill>
                <a:effectLst/>
                <a:latin typeface="+mn-lt"/>
                <a:ea typeface="+mn-ea"/>
                <a:cs typeface="+mn-cs"/>
              </a:rPr>
              <a:t> by </a:t>
            </a:r>
            <a:r>
              <a:rPr lang="en-US" altLang="zh-TW" sz="1200" b="0" i="0" u="none" strike="noStrike" kern="1200" dirty="0" smtClean="0">
                <a:solidFill>
                  <a:schemeClr val="tx1"/>
                </a:solidFill>
                <a:effectLst/>
                <a:latin typeface="+mn-lt"/>
                <a:ea typeface="+mn-ea"/>
                <a:cs typeface="+mn-cs"/>
                <a:hlinkClick r:id="rId4"/>
              </a:rPr>
              <a:t>David </a:t>
            </a:r>
            <a:r>
              <a:rPr lang="en-US" altLang="zh-TW" sz="1200" b="0" i="0" u="none" strike="noStrike" kern="1200" dirty="0" err="1" smtClean="0">
                <a:solidFill>
                  <a:schemeClr val="tx1"/>
                </a:solidFill>
                <a:effectLst/>
                <a:latin typeface="+mn-lt"/>
                <a:ea typeface="+mn-ea"/>
                <a:cs typeface="+mn-cs"/>
                <a:hlinkClick r:id="rId4"/>
              </a:rPr>
              <a:t>Rumelhart</a:t>
            </a:r>
            <a:r>
              <a:rPr lang="en-US" altLang="zh-TW" sz="1200" b="0" i="0" kern="1200" dirty="0" smtClean="0">
                <a:solidFill>
                  <a:schemeClr val="tx1"/>
                </a:solidFill>
                <a:effectLst/>
                <a:latin typeface="+mn-lt"/>
                <a:ea typeface="+mn-ea"/>
                <a:cs typeface="+mn-cs"/>
              </a:rPr>
              <a:t>, </a:t>
            </a:r>
            <a:r>
              <a:rPr lang="en-US" altLang="zh-TW" sz="1200" b="0" i="0" u="none" strike="noStrike" kern="1200" dirty="0" smtClean="0">
                <a:solidFill>
                  <a:schemeClr val="tx1"/>
                </a:solidFill>
                <a:effectLst/>
                <a:latin typeface="+mn-lt"/>
                <a:ea typeface="+mn-ea"/>
                <a:cs typeface="+mn-cs"/>
                <a:hlinkClick r:id="rId5"/>
              </a:rPr>
              <a:t>Geoffrey Hinton</a:t>
            </a:r>
            <a:r>
              <a:rPr lang="en-US" altLang="zh-TW" sz="1200" b="0" i="0" kern="1200" dirty="0" smtClean="0">
                <a:solidFill>
                  <a:schemeClr val="tx1"/>
                </a:solidFill>
                <a:effectLst/>
                <a:latin typeface="+mn-lt"/>
                <a:ea typeface="+mn-ea"/>
                <a:cs typeface="+mn-cs"/>
              </a:rPr>
              <a:t>, and </a:t>
            </a:r>
            <a:r>
              <a:rPr lang="en-US" altLang="zh-TW" sz="1200" b="0" i="0" u="none" strike="noStrike" kern="1200" dirty="0" smtClean="0">
                <a:solidFill>
                  <a:schemeClr val="tx1"/>
                </a:solidFill>
                <a:effectLst/>
                <a:latin typeface="+mn-lt"/>
                <a:ea typeface="+mn-ea"/>
                <a:cs typeface="+mn-cs"/>
                <a:hlinkClick r:id="rId6"/>
              </a:rPr>
              <a:t>Ronald Williams</a:t>
            </a:r>
            <a:r>
              <a:rPr lang="en-US" altLang="zh-TW" sz="1200" b="0" i="0" kern="1200" dirty="0" smtClean="0">
                <a:solidFill>
                  <a:schemeClr val="tx1"/>
                </a:solidFill>
                <a:effectLst/>
                <a:latin typeface="+mn-lt"/>
                <a:ea typeface="+mn-ea"/>
                <a:cs typeface="+mn-cs"/>
              </a:rPr>
              <a:t>.</a:t>
            </a: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1989: http://deeplearning.cs.cmu.edu/notes/Sonia_Hornik.pdf</a:t>
            </a: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Speech: begin 2009</a:t>
            </a:r>
          </a:p>
          <a:p>
            <a:endParaRPr lang="en-US" altLang="zh-TW" sz="1200" b="0" i="0" kern="1200" dirty="0" smtClean="0">
              <a:solidFill>
                <a:schemeClr val="tx1"/>
              </a:solidFill>
              <a:effectLst/>
              <a:latin typeface="+mn-lt"/>
              <a:ea typeface="+mn-ea"/>
              <a:cs typeface="+mn-cs"/>
            </a:endParaRPr>
          </a:p>
          <a:p>
            <a:r>
              <a:rPr lang="en-US" altLang="zh-TW" sz="1200" b="0" i="0" kern="1200" dirty="0" smtClean="0">
                <a:solidFill>
                  <a:schemeClr val="tx1"/>
                </a:solidFill>
                <a:effectLst/>
                <a:latin typeface="+mn-lt"/>
                <a:ea typeface="+mn-ea"/>
                <a:cs typeface="+mn-cs"/>
              </a:rPr>
              <a:t>2012:</a:t>
            </a:r>
            <a:r>
              <a:rPr lang="en-US" altLang="zh-TW" sz="1200" b="0" i="0" kern="1200" baseline="0" dirty="0" smtClean="0">
                <a:solidFill>
                  <a:schemeClr val="tx1"/>
                </a:solidFill>
                <a:effectLst/>
                <a:latin typeface="+mn-lt"/>
                <a:ea typeface="+mn-ea"/>
                <a:cs typeface="+mn-cs"/>
              </a:rPr>
              <a:t> Times</a:t>
            </a:r>
            <a:endParaRPr lang="en-US" altLang="zh-TW" sz="1200" b="0" i="0" kern="1200" dirty="0" smtClean="0">
              <a:solidFill>
                <a:schemeClr val="tx1"/>
              </a:solidFill>
              <a:effectLst/>
              <a:latin typeface="+mn-lt"/>
              <a:ea typeface="+mn-ea"/>
              <a:cs typeface="+mn-cs"/>
            </a:endParaRPr>
          </a:p>
          <a:p>
            <a:endParaRPr lang="en-US" altLang="zh-TW" sz="1200" b="0" i="0" kern="1200" dirty="0" smtClean="0">
              <a:solidFill>
                <a:schemeClr val="tx1"/>
              </a:solidFill>
              <a:effectLst/>
              <a:latin typeface="+mn-lt"/>
              <a:ea typeface="+mn-ea"/>
              <a:cs typeface="+mn-cs"/>
            </a:endParaRPr>
          </a:p>
          <a:p>
            <a:endParaRPr lang="en-US" altLang="zh-TW" sz="2000"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19</a:t>
            </a:fld>
            <a:endParaRPr lang="zh-TW" altLang="en-US"/>
          </a:p>
        </p:txBody>
      </p:sp>
    </p:spTree>
    <p:extLst>
      <p:ext uri="{BB962C8B-B14F-4D97-AF65-F5344CB8AC3E}">
        <p14:creationId xmlns:p14="http://schemas.microsoft.com/office/powerpoint/2010/main" val="1613575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20</a:t>
            </a:fld>
            <a:endParaRPr lang="zh-TW" altLang="en-US"/>
          </a:p>
        </p:txBody>
      </p:sp>
    </p:spTree>
    <p:extLst>
      <p:ext uri="{BB962C8B-B14F-4D97-AF65-F5344CB8AC3E}">
        <p14:creationId xmlns:p14="http://schemas.microsoft.com/office/powerpoint/2010/main" val="3935139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SWB</a:t>
            </a:r>
            <a:endParaRPr lang="zh-TW" altLang="en-US"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21</a:t>
            </a:fld>
            <a:endParaRPr lang="zh-TW" altLang="en-US"/>
          </a:p>
        </p:txBody>
      </p:sp>
    </p:spTree>
    <p:extLst>
      <p:ext uri="{BB962C8B-B14F-4D97-AF65-F5344CB8AC3E}">
        <p14:creationId xmlns:p14="http://schemas.microsoft.com/office/powerpoint/2010/main" val="1012278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SVM</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23</a:t>
            </a:fld>
            <a:endParaRPr lang="zh-TW" altLang="en-US"/>
          </a:p>
        </p:txBody>
      </p:sp>
    </p:spTree>
    <p:extLst>
      <p:ext uri="{BB962C8B-B14F-4D97-AF65-F5344CB8AC3E}">
        <p14:creationId xmlns:p14="http://schemas.microsoft.com/office/powerpoint/2010/main" val="3241376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24</a:t>
            </a:fld>
            <a:endParaRPr lang="zh-TW" altLang="en-US"/>
          </a:p>
        </p:txBody>
      </p:sp>
    </p:spTree>
    <p:extLst>
      <p:ext uri="{BB962C8B-B14F-4D97-AF65-F5344CB8AC3E}">
        <p14:creationId xmlns:p14="http://schemas.microsoft.com/office/powerpoint/2010/main" val="2506833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14 * 3 = 42</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26</a:t>
            </a:fld>
            <a:endParaRPr lang="zh-TW" altLang="en-US"/>
          </a:p>
        </p:txBody>
      </p:sp>
    </p:spTree>
    <p:extLst>
      <p:ext uri="{BB962C8B-B14F-4D97-AF65-F5344CB8AC3E}">
        <p14:creationId xmlns:p14="http://schemas.microsoft.com/office/powerpoint/2010/main" val="696877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27</a:t>
            </a:fld>
            <a:endParaRPr lang="zh-TW" altLang="en-US"/>
          </a:p>
        </p:txBody>
      </p:sp>
    </p:spTree>
    <p:extLst>
      <p:ext uri="{BB962C8B-B14F-4D97-AF65-F5344CB8AC3E}">
        <p14:creationId xmlns:p14="http://schemas.microsoft.com/office/powerpoint/2010/main" val="1425959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SWB</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0000FF"/>
                </a:solidFill>
              </a:rPr>
              <a:t>For a fixed number of parameters, a deep model is clearly better than the shallow one.</a:t>
            </a:r>
            <a:endParaRPr lang="zh-TW" altLang="en-US" sz="1200" dirty="0" smtClean="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BD22BD70-4397-4067-AAF5-075DD707A23D}" type="slidenum">
              <a:rPr lang="zh-TW" altLang="en-US" smtClean="0"/>
              <a:t>28</a:t>
            </a:fld>
            <a:endParaRPr lang="zh-TW" altLang="en-US"/>
          </a:p>
        </p:txBody>
      </p:sp>
    </p:spTree>
    <p:extLst>
      <p:ext uri="{BB962C8B-B14F-4D97-AF65-F5344CB8AC3E}">
        <p14:creationId xmlns:p14="http://schemas.microsoft.com/office/powerpoint/2010/main" val="29203578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Any Boolean function can be written as a sum of products (disjunctive normal form: AND gates on the first layer with optional negation of inputs, and OR gate on the second layer) or a product of sums (conjunctive normal form: OR gates on the first layer with optional negation of inputs, and </a:t>
            </a:r>
            <a:r>
              <a:rPr lang="en-US" altLang="zh-TW" dirty="0" err="1" smtClean="0"/>
              <a:t>AND</a:t>
            </a:r>
            <a:r>
              <a:rPr lang="en-US" altLang="zh-TW" dirty="0" smtClean="0"/>
              <a:t> gate on the second layer).</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kern="1200" dirty="0" smtClean="0">
                <a:solidFill>
                  <a:schemeClr val="tx1"/>
                </a:solidFill>
                <a:effectLst/>
                <a:latin typeface="+mn-lt"/>
                <a:ea typeface="+mn-ea"/>
                <a:cs typeface="+mn-cs"/>
                <a:hlinkClick r:id="rId3"/>
              </a:rPr>
              <a:t>同位元檢查</a:t>
            </a:r>
            <a:r>
              <a:rPr lang="en-US" altLang="zh-TW" sz="1200" b="0" i="0" u="none" strike="noStrike" kern="1200" dirty="0" smtClean="0">
                <a:solidFill>
                  <a:schemeClr val="tx1"/>
                </a:solidFill>
                <a:effectLst/>
                <a:latin typeface="+mn-lt"/>
                <a:ea typeface="+mn-ea"/>
                <a:cs typeface="+mn-cs"/>
                <a:hlinkClick r:id="rId3"/>
              </a:rPr>
              <a:t>(Parity Check)</a:t>
            </a:r>
            <a:endParaRPr lang="en-US" altLang="zh-TW"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00 1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01 0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10 0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11  1</a:t>
            </a:r>
          </a:p>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29</a:t>
            </a:fld>
            <a:endParaRPr lang="zh-TW" altLang="en-US"/>
          </a:p>
        </p:txBody>
      </p:sp>
    </p:spTree>
    <p:extLst>
      <p:ext uri="{BB962C8B-B14F-4D97-AF65-F5344CB8AC3E}">
        <p14:creationId xmlns:p14="http://schemas.microsoft.com/office/powerpoint/2010/main" val="1153501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Function can be so complex</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6</a:t>
            </a:fld>
            <a:endParaRPr lang="zh-TW" altLang="en-US"/>
          </a:p>
        </p:txBody>
      </p:sp>
    </p:spTree>
    <p:extLst>
      <p:ext uri="{BB962C8B-B14F-4D97-AF65-F5344CB8AC3E}">
        <p14:creationId xmlns:p14="http://schemas.microsoft.com/office/powerpoint/2010/main" val="2190058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Any Boolean function can be written as a sum of products (disjunctive normal form: AND gates on the first layer with optional negation of inputs, and OR gate on the second layer) or a product of sums (conjunctive normal form: OR gates on the first layer with optional negation of inputs, and </a:t>
            </a:r>
            <a:r>
              <a:rPr lang="en-US" altLang="zh-TW" dirty="0" err="1" smtClean="0"/>
              <a:t>AND</a:t>
            </a:r>
            <a:r>
              <a:rPr lang="en-US" altLang="zh-TW" dirty="0" smtClean="0"/>
              <a:t> gate on the second layer).</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kern="1200" dirty="0" smtClean="0">
                <a:solidFill>
                  <a:schemeClr val="tx1"/>
                </a:solidFill>
                <a:effectLst/>
                <a:latin typeface="+mn-lt"/>
                <a:ea typeface="+mn-ea"/>
                <a:cs typeface="+mn-cs"/>
                <a:hlinkClick r:id="rId3"/>
              </a:rPr>
              <a:t>同位元檢查</a:t>
            </a:r>
            <a:r>
              <a:rPr lang="en-US" altLang="zh-TW" sz="1200" b="0" i="0" u="none" strike="noStrike" kern="1200" dirty="0" smtClean="0">
                <a:solidFill>
                  <a:schemeClr val="tx1"/>
                </a:solidFill>
                <a:effectLst/>
                <a:latin typeface="+mn-lt"/>
                <a:ea typeface="+mn-ea"/>
                <a:cs typeface="+mn-cs"/>
                <a:hlinkClick r:id="rId3"/>
              </a:rPr>
              <a:t>(Parity Check)</a:t>
            </a:r>
            <a:endParaRPr lang="en-US" altLang="zh-TW"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0" i="0" u="none" strike="noStrike"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00 1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01 0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10 0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smtClean="0">
                <a:solidFill>
                  <a:schemeClr val="tx1"/>
                </a:solidFill>
                <a:effectLst/>
                <a:latin typeface="+mn-lt"/>
                <a:ea typeface="+mn-ea"/>
                <a:cs typeface="+mn-cs"/>
              </a:rPr>
              <a:t>11  1</a:t>
            </a:r>
          </a:p>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30</a:t>
            </a:fld>
            <a:endParaRPr lang="zh-TW" altLang="en-US"/>
          </a:p>
        </p:txBody>
      </p:sp>
    </p:spTree>
    <p:extLst>
      <p:ext uri="{BB962C8B-B14F-4D97-AF65-F5344CB8AC3E}">
        <p14:creationId xmlns:p14="http://schemas.microsoft.com/office/powerpoint/2010/main" val="32827447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33</a:t>
            </a:fld>
            <a:endParaRPr lang="zh-TW" altLang="en-US"/>
          </a:p>
        </p:txBody>
      </p:sp>
    </p:spTree>
    <p:extLst>
      <p:ext uri="{BB962C8B-B14F-4D97-AF65-F5344CB8AC3E}">
        <p14:creationId xmlns:p14="http://schemas.microsoft.com/office/powerpoint/2010/main" val="33183354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dirty="0" smtClean="0">
                <a:solidFill>
                  <a:schemeClr val="tx1"/>
                </a:solidFill>
                <a:effectLst/>
                <a:latin typeface="+mn-lt"/>
                <a:ea typeface="+mn-ea"/>
                <a:cs typeface="+mn-cs"/>
              </a:rPr>
              <a:t>100k</a:t>
            </a:r>
            <a:r>
              <a:rPr lang="en-US" altLang="zh-TW" dirty="0" smtClean="0"/>
              <a:t> </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34</a:t>
            </a:fld>
            <a:endParaRPr lang="zh-TW" altLang="en-US"/>
          </a:p>
        </p:txBody>
      </p:sp>
    </p:spTree>
    <p:extLst>
      <p:ext uri="{BB962C8B-B14F-4D97-AF65-F5344CB8AC3E}">
        <p14:creationId xmlns:p14="http://schemas.microsoft.com/office/powerpoint/2010/main" val="752736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Just name a few</a:t>
            </a:r>
          </a:p>
          <a:p>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0000FF"/>
                </a:solidFill>
              </a:rPr>
              <a:t>Take </a:t>
            </a:r>
            <a:r>
              <a:rPr lang="en-US" altLang="zh-TW" sz="1200" b="1" i="1" dirty="0" smtClean="0">
                <a:solidFill>
                  <a:srgbClr val="0000FF"/>
                </a:solidFill>
              </a:rPr>
              <a:t>human language processing </a:t>
            </a:r>
            <a:r>
              <a:rPr lang="en-US" altLang="zh-TW" sz="1200" dirty="0" smtClean="0">
                <a:solidFill>
                  <a:srgbClr val="0000FF"/>
                </a:solidFill>
              </a:rPr>
              <a:t>and </a:t>
            </a:r>
            <a:r>
              <a:rPr lang="en-US" altLang="zh-TW" sz="1200" b="1" i="1" dirty="0" smtClean="0">
                <a:solidFill>
                  <a:srgbClr val="0000FF"/>
                </a:solidFill>
              </a:rPr>
              <a:t>image processing</a:t>
            </a:r>
            <a:r>
              <a:rPr lang="en-US" altLang="zh-TW" sz="1200" dirty="0" smtClean="0">
                <a:solidFill>
                  <a:srgbClr val="0000FF"/>
                </a:solidFill>
              </a:rPr>
              <a:t> as examples</a:t>
            </a:r>
            <a:endParaRPr lang="zh-TW" altLang="en-US" sz="1200" dirty="0" smtClean="0">
              <a:solidFill>
                <a:srgbClr val="0000FF"/>
              </a:solidFill>
            </a:endParaRPr>
          </a:p>
          <a:p>
            <a:endParaRPr lang="zh-TW" altLang="en-US" dirty="0"/>
          </a:p>
        </p:txBody>
      </p:sp>
      <p:sp>
        <p:nvSpPr>
          <p:cNvPr id="4" name="投影片編號版面配置區 3"/>
          <p:cNvSpPr>
            <a:spLocks noGrp="1"/>
          </p:cNvSpPr>
          <p:nvPr>
            <p:ph type="sldNum" sz="quarter" idx="10"/>
          </p:nvPr>
        </p:nvSpPr>
        <p:spPr/>
        <p:txBody>
          <a:bodyPr/>
          <a:lstStyle/>
          <a:p>
            <a:fld id="{BE6F74E8-D2D3-41D0-B360-93DC08162B57}" type="slidenum">
              <a:rPr lang="zh-TW" altLang="en-US" smtClean="0"/>
              <a:t>37</a:t>
            </a:fld>
            <a:endParaRPr lang="zh-TW" altLang="en-US"/>
          </a:p>
        </p:txBody>
      </p:sp>
    </p:spTree>
    <p:extLst>
      <p:ext uri="{BB962C8B-B14F-4D97-AF65-F5344CB8AC3E}">
        <p14:creationId xmlns:p14="http://schemas.microsoft.com/office/powerpoint/2010/main" val="3220324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課程名稱只能有</a:t>
            </a:r>
            <a:r>
              <a:rPr lang="en-US" altLang="zh-TW" dirty="0" smtClean="0"/>
              <a:t>12</a:t>
            </a:r>
            <a:r>
              <a:rPr lang="zh-TW" altLang="en-US" dirty="0" smtClean="0"/>
              <a:t> 個字</a:t>
            </a:r>
            <a:endParaRPr lang="zh-TW" altLang="en-US" dirty="0"/>
          </a:p>
        </p:txBody>
      </p:sp>
      <p:sp>
        <p:nvSpPr>
          <p:cNvPr id="4" name="投影片編號版面配置區 3"/>
          <p:cNvSpPr>
            <a:spLocks noGrp="1"/>
          </p:cNvSpPr>
          <p:nvPr>
            <p:ph type="sldNum" sz="quarter" idx="10"/>
          </p:nvPr>
        </p:nvSpPr>
        <p:spPr/>
        <p:txBody>
          <a:bodyPr/>
          <a:lstStyle/>
          <a:p>
            <a:fld id="{BE6F74E8-D2D3-41D0-B360-93DC08162B57}" type="slidenum">
              <a:rPr lang="zh-TW" altLang="en-US" smtClean="0"/>
              <a:t>39</a:t>
            </a:fld>
            <a:endParaRPr lang="zh-TW" altLang="en-US"/>
          </a:p>
        </p:txBody>
      </p:sp>
    </p:spTree>
    <p:extLst>
      <p:ext uri="{BB962C8B-B14F-4D97-AF65-F5344CB8AC3E}">
        <p14:creationId xmlns:p14="http://schemas.microsoft.com/office/powerpoint/2010/main" val="2711855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How we use deep learning in speech recognition?</a:t>
            </a:r>
            <a:endParaRPr lang="zh-TW" altLang="en-US" dirty="0"/>
          </a:p>
        </p:txBody>
      </p:sp>
      <p:sp>
        <p:nvSpPr>
          <p:cNvPr id="4" name="投影片編號版面配置區 3"/>
          <p:cNvSpPr>
            <a:spLocks noGrp="1"/>
          </p:cNvSpPr>
          <p:nvPr>
            <p:ph type="sldNum" sz="quarter" idx="10"/>
          </p:nvPr>
        </p:nvSpPr>
        <p:spPr/>
        <p:txBody>
          <a:bodyPr/>
          <a:lstStyle/>
          <a:p>
            <a:fld id="{BE6F74E8-D2D3-41D0-B360-93DC08162B57}" type="slidenum">
              <a:rPr lang="zh-TW" altLang="en-US" smtClean="0"/>
              <a:t>40</a:t>
            </a:fld>
            <a:endParaRPr lang="zh-TW" altLang="en-US"/>
          </a:p>
        </p:txBody>
      </p:sp>
    </p:spTree>
    <p:extLst>
      <p:ext uri="{BB962C8B-B14F-4D97-AF65-F5344CB8AC3E}">
        <p14:creationId xmlns:p14="http://schemas.microsoft.com/office/powerpoint/2010/main" val="23682966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E6F74E8-D2D3-41D0-B360-93DC08162B57}" type="slidenum">
              <a:rPr lang="zh-TW" altLang="en-US" smtClean="0"/>
              <a:t>41</a:t>
            </a:fld>
            <a:endParaRPr lang="zh-TW" altLang="en-US"/>
          </a:p>
        </p:txBody>
      </p:sp>
    </p:spTree>
    <p:extLst>
      <p:ext uri="{BB962C8B-B14F-4D97-AF65-F5344CB8AC3E}">
        <p14:creationId xmlns:p14="http://schemas.microsoft.com/office/powerpoint/2010/main" val="1393006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BE6F74E8-D2D3-41D0-B360-93DC08162B57}" type="slidenum">
              <a:rPr lang="zh-TW" altLang="en-US" smtClean="0"/>
              <a:t>42</a:t>
            </a:fld>
            <a:endParaRPr lang="zh-TW" altLang="en-US"/>
          </a:p>
        </p:txBody>
      </p:sp>
    </p:spTree>
    <p:extLst>
      <p:ext uri="{BB962C8B-B14F-4D97-AF65-F5344CB8AC3E}">
        <p14:creationId xmlns:p14="http://schemas.microsoft.com/office/powerpoint/2010/main" val="2766868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Application?</a:t>
            </a:r>
            <a:endParaRPr lang="zh-TW" altLang="en-US" dirty="0"/>
          </a:p>
        </p:txBody>
      </p:sp>
      <p:sp>
        <p:nvSpPr>
          <p:cNvPr id="4" name="投影片編號版面配置區 3"/>
          <p:cNvSpPr>
            <a:spLocks noGrp="1"/>
          </p:cNvSpPr>
          <p:nvPr>
            <p:ph type="sldNum" sz="quarter" idx="10"/>
          </p:nvPr>
        </p:nvSpPr>
        <p:spPr/>
        <p:txBody>
          <a:bodyPr/>
          <a:lstStyle/>
          <a:p>
            <a:fld id="{BE6F74E8-D2D3-41D0-B360-93DC08162B57}" type="slidenum">
              <a:rPr lang="zh-TW" altLang="en-US" smtClean="0"/>
              <a:t>43</a:t>
            </a:fld>
            <a:endParaRPr lang="zh-TW" altLang="en-US"/>
          </a:p>
        </p:txBody>
      </p:sp>
    </p:spTree>
    <p:extLst>
      <p:ext uri="{BB962C8B-B14F-4D97-AF65-F5344CB8AC3E}">
        <p14:creationId xmlns:p14="http://schemas.microsoft.com/office/powerpoint/2010/main" val="2597072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Deep learning is method</a:t>
            </a:r>
          </a:p>
          <a:p>
            <a:endParaRPr lang="en-US" altLang="zh-TW" dirty="0" smtClean="0"/>
          </a:p>
          <a:p>
            <a:r>
              <a:rPr lang="en-US" altLang="zh-TW" dirty="0" smtClean="0"/>
              <a:t>Structured learning</a:t>
            </a:r>
            <a:r>
              <a:rPr lang="en-US" altLang="zh-TW" baseline="0" dirty="0" smtClean="0"/>
              <a:t> is problem</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44</a:t>
            </a:fld>
            <a:endParaRPr lang="zh-TW" altLang="en-US"/>
          </a:p>
        </p:txBody>
      </p:sp>
    </p:spTree>
    <p:extLst>
      <p:ext uri="{BB962C8B-B14F-4D97-AF65-F5344CB8AC3E}">
        <p14:creationId xmlns:p14="http://schemas.microsoft.com/office/powerpoint/2010/main" val="2171867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Repeat again</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7</a:t>
            </a:fld>
            <a:endParaRPr lang="zh-TW" altLang="en-US"/>
          </a:p>
        </p:txBody>
      </p:sp>
    </p:spTree>
    <p:extLst>
      <p:ext uri="{BB962C8B-B14F-4D97-AF65-F5344CB8AC3E}">
        <p14:creationId xmlns:p14="http://schemas.microsoft.com/office/powerpoint/2010/main" val="35375393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In each hemisphere of our brain, humans have a primary visual cortex, also known as V1, containing 140 million neurons, with tens of billions of connections between them. And yet human vision involves not just V1, but an entire series of visual cortices - V2, V3, V4, and V5 - doing progressively more complex image processing. We carry in our heads a supercomputer, tuned by evolution over hundreds of millions of years, and superbly adapted to understand the visual world. Recognizing handwritten digits isn't easy. Rather, we humans are stupendously, astoundingly good at making sense of what our eyes show us. But nearly all that work is done unconsciously. And so we don't usually appreciate how tough a problem our visual systems solve.</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47</a:t>
            </a:fld>
            <a:endParaRPr lang="zh-TW" altLang="en-US"/>
          </a:p>
        </p:txBody>
      </p:sp>
    </p:spTree>
    <p:extLst>
      <p:ext uri="{BB962C8B-B14F-4D97-AF65-F5344CB8AC3E}">
        <p14:creationId xmlns:p14="http://schemas.microsoft.com/office/powerpoint/2010/main" val="2995023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It is hard to define deep learning.</a:t>
            </a:r>
          </a:p>
          <a:p>
            <a:endParaRPr lang="en-US" altLang="zh-TW" dirty="0" smtClean="0"/>
          </a:p>
          <a:p>
            <a:r>
              <a:rPr lang="zh-TW" altLang="en-US" dirty="0" smtClean="0"/>
              <a:t>生產線的概念</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10</a:t>
            </a:fld>
            <a:endParaRPr lang="zh-TW" altLang="en-US"/>
          </a:p>
        </p:txBody>
      </p:sp>
    </p:spTree>
    <p:extLst>
      <p:ext uri="{BB962C8B-B14F-4D97-AF65-F5344CB8AC3E}">
        <p14:creationId xmlns:p14="http://schemas.microsoft.com/office/powerpoint/2010/main" val="699805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Each box is a simple function in product line</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11</a:t>
            </a:fld>
            <a:endParaRPr lang="zh-TW" altLang="en-US"/>
          </a:p>
        </p:txBody>
      </p:sp>
    </p:spTree>
    <p:extLst>
      <p:ext uri="{BB962C8B-B14F-4D97-AF65-F5344CB8AC3E}">
        <p14:creationId xmlns:p14="http://schemas.microsoft.com/office/powerpoint/2010/main" val="69814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Same</a:t>
            </a:r>
            <a:r>
              <a:rPr lang="en-US" altLang="zh-TW" baseline="0" dirty="0" smtClean="0"/>
              <a:t> as in image and text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MFCC:</a:t>
            </a:r>
            <a:r>
              <a:rPr lang="en-US" altLang="zh-TW" sz="1200" baseline="0" dirty="0" smtClean="0"/>
              <a:t> </a:t>
            </a:r>
            <a:r>
              <a:rPr lang="en-US" altLang="zh-TW" sz="1200" b="0" i="0" kern="1200" dirty="0" smtClean="0">
                <a:solidFill>
                  <a:schemeClr val="tx1"/>
                </a:solidFill>
                <a:effectLst/>
                <a:latin typeface="+mn-lt"/>
                <a:ea typeface="+mn-ea"/>
                <a:cs typeface="+mn-cs"/>
              </a:rPr>
              <a:t>Mel-frequency cepstral coefficients</a:t>
            </a:r>
            <a:endParaRPr lang="zh-TW" altLang="en-US" sz="1200" dirty="0" smtClean="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12</a:t>
            </a:fld>
            <a:endParaRPr lang="zh-TW" altLang="en-US"/>
          </a:p>
        </p:txBody>
      </p:sp>
    </p:spTree>
    <p:extLst>
      <p:ext uri="{BB962C8B-B14F-4D97-AF65-F5344CB8AC3E}">
        <p14:creationId xmlns:p14="http://schemas.microsoft.com/office/powerpoint/2010/main" val="2666516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Scale Invariant Feature Transform </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13</a:t>
            </a:fld>
            <a:endParaRPr lang="zh-TW" altLang="en-US"/>
          </a:p>
        </p:txBody>
      </p:sp>
    </p:spTree>
    <p:extLst>
      <p:ext uri="{BB962C8B-B14F-4D97-AF65-F5344CB8AC3E}">
        <p14:creationId xmlns:p14="http://schemas.microsoft.com/office/powerpoint/2010/main" val="3030034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It is hard to define deep learning.</a:t>
            </a:r>
          </a:p>
          <a:p>
            <a:endParaRPr lang="en-US" altLang="zh-TW" dirty="0" smtClean="0"/>
          </a:p>
          <a:p>
            <a:r>
              <a:rPr lang="zh-TW" altLang="en-US" dirty="0" smtClean="0"/>
              <a:t>生產線的概念</a:t>
            </a:r>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15</a:t>
            </a:fld>
            <a:endParaRPr lang="zh-TW" altLang="en-US"/>
          </a:p>
        </p:txBody>
      </p:sp>
    </p:spTree>
    <p:extLst>
      <p:ext uri="{BB962C8B-B14F-4D97-AF65-F5344CB8AC3E}">
        <p14:creationId xmlns:p14="http://schemas.microsoft.com/office/powerpoint/2010/main" val="1251824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9CF3BD28-75DF-4233-8F85-EE3A845FE6B6}" type="slidenum">
              <a:rPr lang="zh-TW" altLang="en-US" smtClean="0"/>
              <a:t>16</a:t>
            </a:fld>
            <a:endParaRPr lang="zh-TW" altLang="en-US"/>
          </a:p>
        </p:txBody>
      </p:sp>
    </p:spTree>
    <p:extLst>
      <p:ext uri="{BB962C8B-B14F-4D97-AF65-F5344CB8AC3E}">
        <p14:creationId xmlns:p14="http://schemas.microsoft.com/office/powerpoint/2010/main" val="4264672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45690837-FCE7-4B50-83F5-DD004169BD8A}" type="datetimeFigureOut">
              <a:rPr lang="zh-TW" altLang="en-US" smtClean="0"/>
              <a:t>2015/9/22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C58676-7E27-4BE0-B2AE-8E24303ECF8C}" type="slidenum">
              <a:rPr lang="zh-TW" altLang="en-US" smtClean="0"/>
              <a:t>‹#›</a:t>
            </a:fld>
            <a:endParaRPr lang="zh-TW" altLang="en-US"/>
          </a:p>
        </p:txBody>
      </p:sp>
    </p:spTree>
    <p:extLst>
      <p:ext uri="{BB962C8B-B14F-4D97-AF65-F5344CB8AC3E}">
        <p14:creationId xmlns:p14="http://schemas.microsoft.com/office/powerpoint/2010/main" val="2613361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5690837-FCE7-4B50-83F5-DD004169BD8A}" type="datetimeFigureOut">
              <a:rPr lang="zh-TW" altLang="en-US" smtClean="0"/>
              <a:t>2015/9/22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C58676-7E27-4BE0-B2AE-8E24303ECF8C}" type="slidenum">
              <a:rPr lang="zh-TW" altLang="en-US" smtClean="0"/>
              <a:t>‹#›</a:t>
            </a:fld>
            <a:endParaRPr lang="zh-TW" altLang="en-US"/>
          </a:p>
        </p:txBody>
      </p:sp>
    </p:spTree>
    <p:extLst>
      <p:ext uri="{BB962C8B-B14F-4D97-AF65-F5344CB8AC3E}">
        <p14:creationId xmlns:p14="http://schemas.microsoft.com/office/powerpoint/2010/main" val="737541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5690837-FCE7-4B50-83F5-DD004169BD8A}" type="datetimeFigureOut">
              <a:rPr lang="zh-TW" altLang="en-US" smtClean="0"/>
              <a:t>2015/9/22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C58676-7E27-4BE0-B2AE-8E24303ECF8C}" type="slidenum">
              <a:rPr lang="zh-TW" altLang="en-US" smtClean="0"/>
              <a:t>‹#›</a:t>
            </a:fld>
            <a:endParaRPr lang="zh-TW" altLang="en-US"/>
          </a:p>
        </p:txBody>
      </p:sp>
    </p:spTree>
    <p:extLst>
      <p:ext uri="{BB962C8B-B14F-4D97-AF65-F5344CB8AC3E}">
        <p14:creationId xmlns:p14="http://schemas.microsoft.com/office/powerpoint/2010/main" val="666612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5690837-FCE7-4B50-83F5-DD004169BD8A}" type="datetimeFigureOut">
              <a:rPr lang="zh-TW" altLang="en-US" smtClean="0"/>
              <a:t>2015/9/22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C58676-7E27-4BE0-B2AE-8E24303ECF8C}" type="slidenum">
              <a:rPr lang="zh-TW" altLang="en-US" smtClean="0"/>
              <a:t>‹#›</a:t>
            </a:fld>
            <a:endParaRPr lang="zh-TW" altLang="en-US"/>
          </a:p>
        </p:txBody>
      </p:sp>
    </p:spTree>
    <p:extLst>
      <p:ext uri="{BB962C8B-B14F-4D97-AF65-F5344CB8AC3E}">
        <p14:creationId xmlns:p14="http://schemas.microsoft.com/office/powerpoint/2010/main" val="195805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45690837-FCE7-4B50-83F5-DD004169BD8A}" type="datetimeFigureOut">
              <a:rPr lang="zh-TW" altLang="en-US" smtClean="0"/>
              <a:t>2015/9/22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9C58676-7E27-4BE0-B2AE-8E24303ECF8C}" type="slidenum">
              <a:rPr lang="zh-TW" altLang="en-US" smtClean="0"/>
              <a:t>‹#›</a:t>
            </a:fld>
            <a:endParaRPr lang="zh-TW" altLang="en-US"/>
          </a:p>
        </p:txBody>
      </p:sp>
    </p:spTree>
    <p:extLst>
      <p:ext uri="{BB962C8B-B14F-4D97-AF65-F5344CB8AC3E}">
        <p14:creationId xmlns:p14="http://schemas.microsoft.com/office/powerpoint/2010/main" val="2295153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5690837-FCE7-4B50-83F5-DD004169BD8A}" type="datetimeFigureOut">
              <a:rPr lang="zh-TW" altLang="en-US" smtClean="0"/>
              <a:t>2015/9/22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9C58676-7E27-4BE0-B2AE-8E24303ECF8C}" type="slidenum">
              <a:rPr lang="zh-TW" altLang="en-US" smtClean="0"/>
              <a:t>‹#›</a:t>
            </a:fld>
            <a:endParaRPr lang="zh-TW" altLang="en-US"/>
          </a:p>
        </p:txBody>
      </p:sp>
    </p:spTree>
    <p:extLst>
      <p:ext uri="{BB962C8B-B14F-4D97-AF65-F5344CB8AC3E}">
        <p14:creationId xmlns:p14="http://schemas.microsoft.com/office/powerpoint/2010/main" val="2260500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5690837-FCE7-4B50-83F5-DD004169BD8A}" type="datetimeFigureOut">
              <a:rPr lang="zh-TW" altLang="en-US" smtClean="0"/>
              <a:t>2015/9/22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9C58676-7E27-4BE0-B2AE-8E24303ECF8C}" type="slidenum">
              <a:rPr lang="zh-TW" altLang="en-US" smtClean="0"/>
              <a:t>‹#›</a:t>
            </a:fld>
            <a:endParaRPr lang="zh-TW" altLang="en-US"/>
          </a:p>
        </p:txBody>
      </p:sp>
    </p:spTree>
    <p:extLst>
      <p:ext uri="{BB962C8B-B14F-4D97-AF65-F5344CB8AC3E}">
        <p14:creationId xmlns:p14="http://schemas.microsoft.com/office/powerpoint/2010/main" val="845926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45690837-FCE7-4B50-83F5-DD004169BD8A}" type="datetimeFigureOut">
              <a:rPr lang="zh-TW" altLang="en-US" smtClean="0"/>
              <a:t>2015/9/22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9C58676-7E27-4BE0-B2AE-8E24303ECF8C}" type="slidenum">
              <a:rPr lang="zh-TW" altLang="en-US" smtClean="0"/>
              <a:t>‹#›</a:t>
            </a:fld>
            <a:endParaRPr lang="zh-TW" altLang="en-US"/>
          </a:p>
        </p:txBody>
      </p:sp>
    </p:spTree>
    <p:extLst>
      <p:ext uri="{BB962C8B-B14F-4D97-AF65-F5344CB8AC3E}">
        <p14:creationId xmlns:p14="http://schemas.microsoft.com/office/powerpoint/2010/main" val="547838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690837-FCE7-4B50-83F5-DD004169BD8A}" type="datetimeFigureOut">
              <a:rPr lang="zh-TW" altLang="en-US" smtClean="0"/>
              <a:t>2015/9/22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9C58676-7E27-4BE0-B2AE-8E24303ECF8C}" type="slidenum">
              <a:rPr lang="zh-TW" altLang="en-US" smtClean="0"/>
              <a:t>‹#›</a:t>
            </a:fld>
            <a:endParaRPr lang="zh-TW" altLang="en-US"/>
          </a:p>
        </p:txBody>
      </p:sp>
    </p:spTree>
    <p:extLst>
      <p:ext uri="{BB962C8B-B14F-4D97-AF65-F5344CB8AC3E}">
        <p14:creationId xmlns:p14="http://schemas.microsoft.com/office/powerpoint/2010/main" val="4168196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5690837-FCE7-4B50-83F5-DD004169BD8A}" type="datetimeFigureOut">
              <a:rPr lang="zh-TW" altLang="en-US" smtClean="0"/>
              <a:t>2015/9/22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9C58676-7E27-4BE0-B2AE-8E24303ECF8C}" type="slidenum">
              <a:rPr lang="zh-TW" altLang="en-US" smtClean="0"/>
              <a:t>‹#›</a:t>
            </a:fld>
            <a:endParaRPr lang="zh-TW" altLang="en-US"/>
          </a:p>
        </p:txBody>
      </p:sp>
    </p:spTree>
    <p:extLst>
      <p:ext uri="{BB962C8B-B14F-4D97-AF65-F5344CB8AC3E}">
        <p14:creationId xmlns:p14="http://schemas.microsoft.com/office/powerpoint/2010/main" val="155307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45690837-FCE7-4B50-83F5-DD004169BD8A}" type="datetimeFigureOut">
              <a:rPr lang="zh-TW" altLang="en-US" smtClean="0"/>
              <a:t>2015/9/22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9C58676-7E27-4BE0-B2AE-8E24303ECF8C}" type="slidenum">
              <a:rPr lang="zh-TW" altLang="en-US" smtClean="0"/>
              <a:t>‹#›</a:t>
            </a:fld>
            <a:endParaRPr lang="zh-TW" altLang="en-US"/>
          </a:p>
        </p:txBody>
      </p:sp>
    </p:spTree>
    <p:extLst>
      <p:ext uri="{BB962C8B-B14F-4D97-AF65-F5344CB8AC3E}">
        <p14:creationId xmlns:p14="http://schemas.microsoft.com/office/powerpoint/2010/main" val="68099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90837-FCE7-4B50-83F5-DD004169BD8A}" type="datetimeFigureOut">
              <a:rPr lang="zh-TW" altLang="en-US" smtClean="0"/>
              <a:t>2015/9/22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C58676-7E27-4BE0-B2AE-8E24303ECF8C}" type="slidenum">
              <a:rPr lang="zh-TW" altLang="en-US" smtClean="0"/>
              <a:t>‹#›</a:t>
            </a:fld>
            <a:endParaRPr lang="zh-TW" altLang="en-US"/>
          </a:p>
        </p:txBody>
      </p:sp>
    </p:spTree>
    <p:extLst>
      <p:ext uri="{BB962C8B-B14F-4D97-AF65-F5344CB8AC3E}">
        <p14:creationId xmlns:p14="http://schemas.microsoft.com/office/powerpoint/2010/main" val="3693760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17.xml.rels><?xml version="1.0" encoding="UTF-8" standalone="yes"?>
<Relationships xmlns="http://schemas.openxmlformats.org/package/2006/relationships"><Relationship Id="rId8" Type="http://schemas.openxmlformats.org/officeDocument/2006/relationships/image" Target="../media/image34.wmf"/><Relationship Id="rId13" Type="http://schemas.openxmlformats.org/officeDocument/2006/relationships/oleObject" Target="../embeddings/oleObject20.bin"/><Relationship Id="rId18" Type="http://schemas.openxmlformats.org/officeDocument/2006/relationships/image" Target="../media/image39.wmf"/><Relationship Id="rId26" Type="http://schemas.openxmlformats.org/officeDocument/2006/relationships/oleObject" Target="../embeddings/oleObject26.bin"/><Relationship Id="rId3" Type="http://schemas.openxmlformats.org/officeDocument/2006/relationships/oleObject" Target="../embeddings/oleObject15.bin"/><Relationship Id="rId21" Type="http://schemas.openxmlformats.org/officeDocument/2006/relationships/oleObject" Target="../embeddings/oleObject24.bin"/><Relationship Id="rId7" Type="http://schemas.openxmlformats.org/officeDocument/2006/relationships/oleObject" Target="../embeddings/oleObject17.bin"/><Relationship Id="rId12" Type="http://schemas.openxmlformats.org/officeDocument/2006/relationships/image" Target="../media/image36.wmf"/><Relationship Id="rId17" Type="http://schemas.openxmlformats.org/officeDocument/2006/relationships/oleObject" Target="../embeddings/oleObject22.bin"/><Relationship Id="rId25" Type="http://schemas.openxmlformats.org/officeDocument/2006/relationships/image" Target="../media/image42.wmf"/><Relationship Id="rId2" Type="http://schemas.openxmlformats.org/officeDocument/2006/relationships/slideLayout" Target="../slideLayouts/slideLayout2.xml"/><Relationship Id="rId16" Type="http://schemas.openxmlformats.org/officeDocument/2006/relationships/image" Target="../media/image38.wmf"/><Relationship Id="rId20" Type="http://schemas.openxmlformats.org/officeDocument/2006/relationships/image" Target="../media/image40.wmf"/><Relationship Id="rId29" Type="http://schemas.openxmlformats.org/officeDocument/2006/relationships/image" Target="../media/image44.wmf"/><Relationship Id="rId1" Type="http://schemas.openxmlformats.org/officeDocument/2006/relationships/vmlDrawing" Target="../drawings/vmlDrawing3.vml"/><Relationship Id="rId6" Type="http://schemas.openxmlformats.org/officeDocument/2006/relationships/image" Target="../media/image33.wmf"/><Relationship Id="rId11" Type="http://schemas.openxmlformats.org/officeDocument/2006/relationships/oleObject" Target="../embeddings/oleObject19.bin"/><Relationship Id="rId24" Type="http://schemas.openxmlformats.org/officeDocument/2006/relationships/oleObject" Target="../embeddings/oleObject25.bin"/><Relationship Id="rId5" Type="http://schemas.openxmlformats.org/officeDocument/2006/relationships/oleObject" Target="../embeddings/oleObject16.bin"/><Relationship Id="rId15" Type="http://schemas.openxmlformats.org/officeDocument/2006/relationships/oleObject" Target="../embeddings/oleObject21.bin"/><Relationship Id="rId23" Type="http://schemas.openxmlformats.org/officeDocument/2006/relationships/image" Target="../media/image46.png"/><Relationship Id="rId28" Type="http://schemas.openxmlformats.org/officeDocument/2006/relationships/oleObject" Target="../embeddings/oleObject27.bin"/><Relationship Id="rId10" Type="http://schemas.openxmlformats.org/officeDocument/2006/relationships/image" Target="../media/image35.wmf"/><Relationship Id="rId19" Type="http://schemas.openxmlformats.org/officeDocument/2006/relationships/oleObject" Target="../embeddings/oleObject23.bin"/><Relationship Id="rId31" Type="http://schemas.openxmlformats.org/officeDocument/2006/relationships/image" Target="../media/image45.wmf"/><Relationship Id="rId4" Type="http://schemas.openxmlformats.org/officeDocument/2006/relationships/image" Target="../media/image32.wmf"/><Relationship Id="rId9" Type="http://schemas.openxmlformats.org/officeDocument/2006/relationships/oleObject" Target="../embeddings/oleObject18.bin"/><Relationship Id="rId14" Type="http://schemas.openxmlformats.org/officeDocument/2006/relationships/image" Target="../media/image37.wmf"/><Relationship Id="rId22" Type="http://schemas.openxmlformats.org/officeDocument/2006/relationships/image" Target="../media/image41.wmf"/><Relationship Id="rId27" Type="http://schemas.openxmlformats.org/officeDocument/2006/relationships/image" Target="../media/image43.wmf"/><Relationship Id="rId30" Type="http://schemas.openxmlformats.org/officeDocument/2006/relationships/oleObject" Target="../embeddings/oleObject28.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51.wmf"/><Relationship Id="rId3" Type="http://schemas.openxmlformats.org/officeDocument/2006/relationships/notesSlide" Target="../notesSlides/notesSlide10.xml"/><Relationship Id="rId7" Type="http://schemas.openxmlformats.org/officeDocument/2006/relationships/image" Target="../media/image48.wmf"/><Relationship Id="rId12" Type="http://schemas.openxmlformats.org/officeDocument/2006/relationships/oleObject" Target="../embeddings/oleObject33.bin"/><Relationship Id="rId17" Type="http://schemas.openxmlformats.org/officeDocument/2006/relationships/image" Target="../media/image53.wmf"/><Relationship Id="rId2" Type="http://schemas.openxmlformats.org/officeDocument/2006/relationships/slideLayout" Target="../slideLayouts/slideLayout2.xml"/><Relationship Id="rId16" Type="http://schemas.openxmlformats.org/officeDocument/2006/relationships/oleObject" Target="../embeddings/oleObject35.bin"/><Relationship Id="rId1" Type="http://schemas.openxmlformats.org/officeDocument/2006/relationships/vmlDrawing" Target="../drawings/vmlDrawing4.vml"/><Relationship Id="rId6" Type="http://schemas.openxmlformats.org/officeDocument/2006/relationships/oleObject" Target="../embeddings/oleObject30.bin"/><Relationship Id="rId11" Type="http://schemas.openxmlformats.org/officeDocument/2006/relationships/image" Target="../media/image50.wmf"/><Relationship Id="rId5" Type="http://schemas.openxmlformats.org/officeDocument/2006/relationships/image" Target="../media/image47.wmf"/><Relationship Id="rId15" Type="http://schemas.openxmlformats.org/officeDocument/2006/relationships/image" Target="../media/image52.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9.wmf"/><Relationship Id="rId14" Type="http://schemas.openxmlformats.org/officeDocument/2006/relationships/oleObject" Target="../embeddings/oleObject3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8.wmf"/><Relationship Id="rId11" Type="http://schemas.openxmlformats.org/officeDocument/2006/relationships/oleObject" Target="../embeddings/oleObject41.bin"/><Relationship Id="rId5" Type="http://schemas.openxmlformats.org/officeDocument/2006/relationships/oleObject" Target="../embeddings/oleObject37.bin"/><Relationship Id="rId10" Type="http://schemas.openxmlformats.org/officeDocument/2006/relationships/oleObject" Target="../embeddings/oleObject40.bin"/><Relationship Id="rId4" Type="http://schemas.openxmlformats.org/officeDocument/2006/relationships/image" Target="../media/image47.wmf"/><Relationship Id="rId9" Type="http://schemas.openxmlformats.org/officeDocument/2006/relationships/oleObject" Target="../embeddings/oleObject39.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53.wmf"/><Relationship Id="rId5" Type="http://schemas.openxmlformats.org/officeDocument/2006/relationships/oleObject" Target="../embeddings/oleObject42.bin"/><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notesSlide" Target="../notesSlides/notesSlide15.xml"/><Relationship Id="rId7" Type="http://schemas.openxmlformats.org/officeDocument/2006/relationships/image" Target="../media/image48.wmf"/><Relationship Id="rId12"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44.bin"/><Relationship Id="rId11" Type="http://schemas.openxmlformats.org/officeDocument/2006/relationships/oleObject" Target="../embeddings/oleObject47.bin"/><Relationship Id="rId5" Type="http://schemas.openxmlformats.org/officeDocument/2006/relationships/image" Target="../media/image47.wmf"/><Relationship Id="rId10" Type="http://schemas.openxmlformats.org/officeDocument/2006/relationships/oleObject" Target="../embeddings/oleObject46.bin"/><Relationship Id="rId4" Type="http://schemas.openxmlformats.org/officeDocument/2006/relationships/oleObject" Target="../embeddings/oleObject43.bin"/><Relationship Id="rId9" Type="http://schemas.openxmlformats.org/officeDocument/2006/relationships/image" Target="../media/image52.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image" Target="../media/image60.png"/><Relationship Id="rId7" Type="http://schemas.openxmlformats.org/officeDocument/2006/relationships/image" Target="../media/image58.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50.bin"/><Relationship Id="rId5" Type="http://schemas.openxmlformats.org/officeDocument/2006/relationships/image" Target="../media/image57.wmf"/><Relationship Id="rId4" Type="http://schemas.openxmlformats.org/officeDocument/2006/relationships/oleObject" Target="../embeddings/oleObject49.bin"/><Relationship Id="rId9" Type="http://schemas.openxmlformats.org/officeDocument/2006/relationships/image" Target="../media/image59.wmf"/></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67.wmf"/><Relationship Id="rId4" Type="http://schemas.openxmlformats.org/officeDocument/2006/relationships/oleObject" Target="../embeddings/oleObject52.bin"/></Relationships>
</file>

<file path=ppt/slides/_rels/slide3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4.png"/><Relationship Id="rId4" Type="http://schemas.openxmlformats.org/officeDocument/2006/relationships/image" Target="../media/image63.png"/></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75.wmf"/><Relationship Id="rId4" Type="http://schemas.openxmlformats.org/officeDocument/2006/relationships/oleObject" Target="../embeddings/oleObject53.bin"/></Relationships>
</file>

<file path=ppt/slides/_rels/slide38.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76.wmf"/><Relationship Id="rId5" Type="http://schemas.openxmlformats.org/officeDocument/2006/relationships/oleObject" Target="../embeddings/oleObject55.bin"/><Relationship Id="rId4" Type="http://schemas.openxmlformats.org/officeDocument/2006/relationships/image" Target="../media/image75.wmf"/><Relationship Id="rId9" Type="http://schemas.openxmlformats.org/officeDocument/2006/relationships/image" Target="../media/image78.png"/></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59.bin"/><Relationship Id="rId3" Type="http://schemas.openxmlformats.org/officeDocument/2006/relationships/notesSlide" Target="../notesSlides/notesSlide24.xml"/><Relationship Id="rId7" Type="http://schemas.openxmlformats.org/officeDocument/2006/relationships/image" Target="../media/image76.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8.bin"/><Relationship Id="rId5" Type="http://schemas.openxmlformats.org/officeDocument/2006/relationships/image" Target="../media/image75.wmf"/><Relationship Id="rId4" Type="http://schemas.openxmlformats.org/officeDocument/2006/relationships/oleObject" Target="../embeddings/oleObject57.bin"/><Relationship Id="rId9" Type="http://schemas.openxmlformats.org/officeDocument/2006/relationships/image" Target="../media/image77.wmf"/></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40.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notesSlide" Target="../notesSlides/notesSlide25.xml"/><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75.wmf"/><Relationship Id="rId5" Type="http://schemas.openxmlformats.org/officeDocument/2006/relationships/oleObject" Target="../embeddings/oleObject60.bin"/><Relationship Id="rId10" Type="http://schemas.openxmlformats.org/officeDocument/2006/relationships/image" Target="../media/image77.wmf"/><Relationship Id="rId4" Type="http://schemas.openxmlformats.org/officeDocument/2006/relationships/image" Target="../media/image79.png"/><Relationship Id="rId9" Type="http://schemas.openxmlformats.org/officeDocument/2006/relationships/oleObject" Target="../embeddings/oleObject62.bin"/></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65.bin"/><Relationship Id="rId3" Type="http://schemas.openxmlformats.org/officeDocument/2006/relationships/notesSlide" Target="../notesSlides/notesSlide26.xml"/><Relationship Id="rId7" Type="http://schemas.openxmlformats.org/officeDocument/2006/relationships/image" Target="../media/image76.wmf"/><Relationship Id="rId12" Type="http://schemas.openxmlformats.org/officeDocument/2006/relationships/image" Target="../media/image82.pn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64.bin"/><Relationship Id="rId11" Type="http://schemas.openxmlformats.org/officeDocument/2006/relationships/image" Target="../media/image81.png"/><Relationship Id="rId5" Type="http://schemas.openxmlformats.org/officeDocument/2006/relationships/image" Target="../media/image75.wmf"/><Relationship Id="rId10" Type="http://schemas.openxmlformats.org/officeDocument/2006/relationships/image" Target="../media/image80.png"/><Relationship Id="rId4" Type="http://schemas.openxmlformats.org/officeDocument/2006/relationships/oleObject" Target="../embeddings/oleObject63.bin"/><Relationship Id="rId9" Type="http://schemas.openxmlformats.org/officeDocument/2006/relationships/image" Target="../media/image77.wmf"/></Relationships>
</file>

<file path=ppt/slides/_rels/slide42.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notesSlide" Target="../notesSlides/notesSlide27.xml"/><Relationship Id="rId7" Type="http://schemas.openxmlformats.org/officeDocument/2006/relationships/oleObject" Target="../embeddings/oleObject6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83.jpeg"/><Relationship Id="rId5" Type="http://schemas.openxmlformats.org/officeDocument/2006/relationships/image" Target="../media/image75.wmf"/><Relationship Id="rId10" Type="http://schemas.openxmlformats.org/officeDocument/2006/relationships/image" Target="../media/image77.wmf"/><Relationship Id="rId4" Type="http://schemas.openxmlformats.org/officeDocument/2006/relationships/oleObject" Target="../embeddings/oleObject66.bin"/><Relationship Id="rId9" Type="http://schemas.openxmlformats.org/officeDocument/2006/relationships/oleObject" Target="../embeddings/oleObject68.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notesSlide" Target="../notesSlides/notesSlide28.xml"/><Relationship Id="rId7" Type="http://schemas.openxmlformats.org/officeDocument/2006/relationships/image" Target="../media/image76.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70.bin"/><Relationship Id="rId5" Type="http://schemas.openxmlformats.org/officeDocument/2006/relationships/image" Target="../media/image75.wmf"/><Relationship Id="rId10" Type="http://schemas.openxmlformats.org/officeDocument/2006/relationships/image" Target="../media/image84.png"/><Relationship Id="rId4" Type="http://schemas.openxmlformats.org/officeDocument/2006/relationships/oleObject" Target="../embeddings/oleObject69.bin"/><Relationship Id="rId9" Type="http://schemas.openxmlformats.org/officeDocument/2006/relationships/image" Target="../media/image77.wmf"/></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jpg"/><Relationship Id="rId5" Type="http://schemas.openxmlformats.org/officeDocument/2006/relationships/image" Target="../media/image9.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2.xm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0.wmf"/><Relationship Id="rId10" Type="http://schemas.openxmlformats.org/officeDocument/2006/relationships/image" Target="../media/image11.png"/><Relationship Id="rId4" Type="http://schemas.openxmlformats.org/officeDocument/2006/relationships/oleObject" Target="../embeddings/oleObject1.bin"/><Relationship Id="rId9" Type="http://schemas.openxmlformats.org/officeDocument/2006/relationships/image" Target="../media/image4.jpg"/></Relationships>
</file>

<file path=ppt/slides/_rels/slide7.x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oleObject" Target="../embeddings/oleObject9.bin"/><Relationship Id="rId18" Type="http://schemas.openxmlformats.org/officeDocument/2006/relationships/oleObject" Target="../embeddings/oleObject11.bin"/><Relationship Id="rId3" Type="http://schemas.openxmlformats.org/officeDocument/2006/relationships/notesSlide" Target="../notesSlides/notesSlide3.xml"/><Relationship Id="rId21" Type="http://schemas.openxmlformats.org/officeDocument/2006/relationships/image" Target="../media/image19.wmf"/><Relationship Id="rId7" Type="http://schemas.openxmlformats.org/officeDocument/2006/relationships/oleObject" Target="../embeddings/oleObject6.bin"/><Relationship Id="rId12" Type="http://schemas.openxmlformats.org/officeDocument/2006/relationships/image" Target="../media/image15.wmf"/><Relationship Id="rId17" Type="http://schemas.openxmlformats.org/officeDocument/2006/relationships/image" Target="../media/image21.jpeg"/><Relationship Id="rId25" Type="http://schemas.openxmlformats.org/officeDocument/2006/relationships/oleObject" Target="../embeddings/oleObject14.bin"/><Relationship Id="rId2" Type="http://schemas.openxmlformats.org/officeDocument/2006/relationships/slideLayout" Target="../slideLayouts/slideLayout2.xml"/><Relationship Id="rId16" Type="http://schemas.openxmlformats.org/officeDocument/2006/relationships/image" Target="../media/image17.wmf"/><Relationship Id="rId20" Type="http://schemas.openxmlformats.org/officeDocument/2006/relationships/oleObject" Target="../embeddings/oleObject12.bin"/><Relationship Id="rId1" Type="http://schemas.openxmlformats.org/officeDocument/2006/relationships/vmlDrawing" Target="../drawings/vmlDrawing2.vml"/><Relationship Id="rId6" Type="http://schemas.openxmlformats.org/officeDocument/2006/relationships/image" Target="../media/image12.wmf"/><Relationship Id="rId11" Type="http://schemas.openxmlformats.org/officeDocument/2006/relationships/oleObject" Target="../embeddings/oleObject8.bin"/><Relationship Id="rId24" Type="http://schemas.openxmlformats.org/officeDocument/2006/relationships/image" Target="../media/image20.wmf"/><Relationship Id="rId5" Type="http://schemas.openxmlformats.org/officeDocument/2006/relationships/oleObject" Target="../embeddings/oleObject5.bin"/><Relationship Id="rId15" Type="http://schemas.openxmlformats.org/officeDocument/2006/relationships/oleObject" Target="../embeddings/oleObject10.bin"/><Relationship Id="rId23" Type="http://schemas.openxmlformats.org/officeDocument/2006/relationships/oleObject" Target="../embeddings/oleObject13.bin"/><Relationship Id="rId10" Type="http://schemas.openxmlformats.org/officeDocument/2006/relationships/image" Target="../media/image14.wmf"/><Relationship Id="rId19" Type="http://schemas.openxmlformats.org/officeDocument/2006/relationships/image" Target="../media/image18.wmf"/><Relationship Id="rId4" Type="http://schemas.openxmlformats.org/officeDocument/2006/relationships/image" Target="../media/image8.jpg"/><Relationship Id="rId9" Type="http://schemas.openxmlformats.org/officeDocument/2006/relationships/oleObject" Target="../embeddings/oleObject7.bin"/><Relationship Id="rId14" Type="http://schemas.openxmlformats.org/officeDocument/2006/relationships/image" Target="../media/image16.wmf"/><Relationship Id="rId22"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fontScale="90000"/>
          </a:bodyPr>
          <a:lstStyle/>
          <a:p>
            <a:r>
              <a:rPr lang="en-US" altLang="zh-TW" dirty="0">
                <a:solidFill>
                  <a:srgbClr val="0000FF"/>
                </a:solidFill>
              </a:rPr>
              <a:t/>
            </a:r>
            <a:br>
              <a:rPr lang="en-US" altLang="zh-TW" dirty="0">
                <a:solidFill>
                  <a:srgbClr val="0000FF"/>
                </a:solidFill>
              </a:rPr>
            </a:br>
            <a:r>
              <a:rPr lang="en-US" altLang="zh-TW" dirty="0"/>
              <a:t>Machine Learning</a:t>
            </a:r>
            <a:br>
              <a:rPr lang="en-US" altLang="zh-TW" dirty="0"/>
            </a:br>
            <a:r>
              <a:rPr lang="en-US" altLang="zh-TW" sz="4900" dirty="0">
                <a:solidFill>
                  <a:srgbClr val="0000FF"/>
                </a:solidFill>
              </a:rPr>
              <a:t>and having it deep and structured</a:t>
            </a:r>
            <a:endParaRPr lang="zh-TW" altLang="en-US" sz="4900" dirty="0">
              <a:solidFill>
                <a:srgbClr val="0000FF"/>
              </a:solidFill>
            </a:endParaRPr>
          </a:p>
        </p:txBody>
      </p:sp>
      <p:sp>
        <p:nvSpPr>
          <p:cNvPr id="3" name="副標題 2"/>
          <p:cNvSpPr>
            <a:spLocks noGrp="1"/>
          </p:cNvSpPr>
          <p:nvPr>
            <p:ph type="subTitle" idx="1"/>
          </p:nvPr>
        </p:nvSpPr>
        <p:spPr/>
        <p:txBody>
          <a:bodyPr>
            <a:normAutofit/>
          </a:bodyPr>
          <a:lstStyle/>
          <a:p>
            <a:r>
              <a:rPr lang="en-US" altLang="zh-TW" sz="4400" dirty="0" smtClean="0">
                <a:solidFill>
                  <a:srgbClr val="0000FF"/>
                </a:solidFill>
              </a:rPr>
              <a:t>Hung-yi Lee</a:t>
            </a:r>
            <a:endParaRPr lang="zh-TW" altLang="en-US" sz="4400" dirty="0">
              <a:solidFill>
                <a:srgbClr val="0000FF"/>
              </a:solidFill>
            </a:endParaRPr>
          </a:p>
        </p:txBody>
      </p:sp>
    </p:spTree>
    <p:extLst>
      <p:ext uri="{BB962C8B-B14F-4D97-AF65-F5344CB8AC3E}">
        <p14:creationId xmlns:p14="http://schemas.microsoft.com/office/powerpoint/2010/main" val="6041972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1825624"/>
            <a:ext cx="7886700" cy="5032375"/>
          </a:xfrm>
        </p:spPr>
        <p:txBody>
          <a:bodyPr/>
          <a:lstStyle/>
          <a:p>
            <a:r>
              <a:rPr lang="en-US" altLang="zh-TW" dirty="0" smtClean="0"/>
              <a:t>Production line (</a:t>
            </a:r>
            <a:r>
              <a:rPr lang="zh-TW" altLang="en-US" dirty="0" smtClean="0"/>
              <a:t>生產線</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p:txBody>
      </p:sp>
      <p:sp>
        <p:nvSpPr>
          <p:cNvPr id="5" name="矩形 4"/>
          <p:cNvSpPr/>
          <p:nvPr/>
        </p:nvSpPr>
        <p:spPr>
          <a:xfrm>
            <a:off x="1697256" y="3322930"/>
            <a:ext cx="6005627" cy="15706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t>What is Deep Learning?</a:t>
            </a:r>
            <a:endParaRPr lang="zh-TW" altLang="en-US" dirty="0"/>
          </a:p>
        </p:txBody>
      </p:sp>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87" y="3379918"/>
            <a:ext cx="1391814" cy="1042001"/>
          </a:xfrm>
          <a:prstGeom prst="rect">
            <a:avLst/>
          </a:prstGeom>
        </p:spPr>
      </p:pic>
      <p:sp>
        <p:nvSpPr>
          <p:cNvPr id="6" name="文字方塊 5"/>
          <p:cNvSpPr txBox="1"/>
          <p:nvPr/>
        </p:nvSpPr>
        <p:spPr>
          <a:xfrm>
            <a:off x="7857046" y="3670819"/>
            <a:ext cx="1294818" cy="461665"/>
          </a:xfrm>
          <a:prstGeom prst="rect">
            <a:avLst/>
          </a:prstGeom>
          <a:noFill/>
        </p:spPr>
        <p:txBody>
          <a:bodyPr wrap="square" rtlCol="0">
            <a:spAutoFit/>
          </a:bodyPr>
          <a:lstStyle/>
          <a:p>
            <a:pPr algn="ctr"/>
            <a:r>
              <a:rPr lang="en-US" altLang="zh-TW" sz="2400" dirty="0" smtClean="0"/>
              <a:t>“Hello”</a:t>
            </a:r>
            <a:endParaRPr lang="zh-TW" altLang="en-US" sz="2400" dirty="0"/>
          </a:p>
        </p:txBody>
      </p:sp>
      <p:sp>
        <p:nvSpPr>
          <p:cNvPr id="8" name="矩形 7"/>
          <p:cNvSpPr/>
          <p:nvPr/>
        </p:nvSpPr>
        <p:spPr>
          <a:xfrm>
            <a:off x="1795549" y="3457449"/>
            <a:ext cx="1531634" cy="9186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smtClean="0"/>
              <a:t>Simple</a:t>
            </a:r>
          </a:p>
          <a:p>
            <a:pPr algn="ctr"/>
            <a:r>
              <a:rPr lang="en-US" altLang="zh-TW" sz="2400" dirty="0" smtClean="0"/>
              <a:t>Function 1</a:t>
            </a:r>
            <a:endParaRPr lang="zh-TW" altLang="en-US" sz="2400" dirty="0"/>
          </a:p>
        </p:txBody>
      </p:sp>
      <p:sp>
        <p:nvSpPr>
          <p:cNvPr id="9" name="矩形 8"/>
          <p:cNvSpPr/>
          <p:nvPr/>
        </p:nvSpPr>
        <p:spPr>
          <a:xfrm>
            <a:off x="3698068" y="3443709"/>
            <a:ext cx="1585646" cy="9186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smtClean="0"/>
              <a:t>Simple</a:t>
            </a:r>
          </a:p>
          <a:p>
            <a:pPr algn="ctr"/>
            <a:r>
              <a:rPr lang="en-US" altLang="zh-TW" sz="2400" dirty="0" smtClean="0"/>
              <a:t>Function 2</a:t>
            </a:r>
            <a:endParaRPr lang="zh-TW" altLang="en-US" sz="2400" dirty="0"/>
          </a:p>
        </p:txBody>
      </p:sp>
      <p:sp>
        <p:nvSpPr>
          <p:cNvPr id="10" name="矩形 9"/>
          <p:cNvSpPr/>
          <p:nvPr/>
        </p:nvSpPr>
        <p:spPr>
          <a:xfrm>
            <a:off x="5945775" y="3458223"/>
            <a:ext cx="1652945" cy="9186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smtClean="0"/>
              <a:t>Simple</a:t>
            </a:r>
          </a:p>
          <a:p>
            <a:pPr algn="ctr"/>
            <a:r>
              <a:rPr lang="en-US" altLang="zh-TW" sz="2400" dirty="0" smtClean="0"/>
              <a:t>Function N</a:t>
            </a:r>
            <a:endParaRPr lang="zh-TW" altLang="en-US" sz="2400" dirty="0"/>
          </a:p>
        </p:txBody>
      </p:sp>
      <p:sp>
        <p:nvSpPr>
          <p:cNvPr id="12" name="文字方塊 11"/>
          <p:cNvSpPr txBox="1"/>
          <p:nvPr/>
        </p:nvSpPr>
        <p:spPr>
          <a:xfrm>
            <a:off x="3058444" y="4431931"/>
            <a:ext cx="3367115" cy="461665"/>
          </a:xfrm>
          <a:prstGeom prst="rect">
            <a:avLst/>
          </a:prstGeom>
          <a:noFill/>
        </p:spPr>
        <p:txBody>
          <a:bodyPr wrap="square" rtlCol="0">
            <a:spAutoFit/>
          </a:bodyPr>
          <a:lstStyle/>
          <a:p>
            <a:pPr algn="ctr"/>
            <a:r>
              <a:rPr lang="en-US" altLang="zh-TW" sz="2400" dirty="0" smtClean="0"/>
              <a:t>A very complex function</a:t>
            </a:r>
            <a:endParaRPr lang="zh-TW" altLang="en-US" sz="2400" dirty="0"/>
          </a:p>
        </p:txBody>
      </p:sp>
      <p:sp>
        <p:nvSpPr>
          <p:cNvPr id="13" name="圓柱 12"/>
          <p:cNvSpPr/>
          <p:nvPr/>
        </p:nvSpPr>
        <p:spPr>
          <a:xfrm>
            <a:off x="4677937" y="1793994"/>
            <a:ext cx="1636295" cy="1090863"/>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smtClean="0"/>
              <a:t>Model</a:t>
            </a:r>
            <a:endParaRPr lang="zh-TW" altLang="en-US" sz="2400" dirty="0"/>
          </a:p>
        </p:txBody>
      </p:sp>
      <p:sp>
        <p:nvSpPr>
          <p:cNvPr id="14" name="文字方塊 13"/>
          <p:cNvSpPr txBox="1"/>
          <p:nvPr/>
        </p:nvSpPr>
        <p:spPr>
          <a:xfrm>
            <a:off x="6443333" y="1965454"/>
            <a:ext cx="2390274" cy="830997"/>
          </a:xfrm>
          <a:prstGeom prst="rect">
            <a:avLst/>
          </a:prstGeom>
          <a:noFill/>
        </p:spPr>
        <p:txBody>
          <a:bodyPr wrap="square" rtlCol="0">
            <a:spAutoFit/>
          </a:bodyPr>
          <a:lstStyle/>
          <a:p>
            <a:r>
              <a:rPr lang="en-US" altLang="zh-TW" sz="2400" dirty="0"/>
              <a:t>Hypothesis </a:t>
            </a:r>
            <a:r>
              <a:rPr lang="en-US" altLang="zh-TW" sz="2400" dirty="0" smtClean="0"/>
              <a:t>Functions</a:t>
            </a:r>
            <a:endParaRPr lang="zh-TW" altLang="en-US" sz="2400" dirty="0"/>
          </a:p>
        </p:txBody>
      </p:sp>
      <p:sp>
        <p:nvSpPr>
          <p:cNvPr id="16" name="文字方塊 15"/>
          <p:cNvSpPr txBox="1"/>
          <p:nvPr/>
        </p:nvSpPr>
        <p:spPr>
          <a:xfrm>
            <a:off x="5240781" y="3629017"/>
            <a:ext cx="704994" cy="461665"/>
          </a:xfrm>
          <a:prstGeom prst="rect">
            <a:avLst/>
          </a:prstGeom>
          <a:noFill/>
        </p:spPr>
        <p:txBody>
          <a:bodyPr wrap="square" rtlCol="0">
            <a:spAutoFit/>
          </a:bodyPr>
          <a:lstStyle/>
          <a:p>
            <a:pPr algn="ctr"/>
            <a:r>
              <a:rPr lang="en-US" altLang="zh-TW" sz="2400" dirty="0" smtClean="0"/>
              <a:t>……</a:t>
            </a:r>
            <a:endParaRPr lang="zh-TW" altLang="en-US" sz="2400" dirty="0"/>
          </a:p>
        </p:txBody>
      </p:sp>
      <p:sp>
        <p:nvSpPr>
          <p:cNvPr id="18" name="向右箭號 17"/>
          <p:cNvSpPr/>
          <p:nvPr/>
        </p:nvSpPr>
        <p:spPr>
          <a:xfrm>
            <a:off x="1376843" y="3801785"/>
            <a:ext cx="422472" cy="2299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 name="向右箭號 18"/>
          <p:cNvSpPr/>
          <p:nvPr/>
        </p:nvSpPr>
        <p:spPr>
          <a:xfrm>
            <a:off x="3329135" y="3813949"/>
            <a:ext cx="422472" cy="2299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0" name="向右箭號 19"/>
          <p:cNvSpPr/>
          <p:nvPr/>
        </p:nvSpPr>
        <p:spPr>
          <a:xfrm>
            <a:off x="7589940" y="3785948"/>
            <a:ext cx="422472" cy="2299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22" name="直線接點 21"/>
          <p:cNvCxnSpPr/>
          <p:nvPr/>
        </p:nvCxnSpPr>
        <p:spPr>
          <a:xfrm flipH="1">
            <a:off x="1697256" y="2796451"/>
            <a:ext cx="2980681" cy="526479"/>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6327407" y="2801786"/>
            <a:ext cx="1375476" cy="503414"/>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938033" y="4901843"/>
            <a:ext cx="7607936" cy="830997"/>
          </a:xfrm>
          <a:prstGeom prst="rect">
            <a:avLst/>
          </a:prstGeom>
          <a:noFill/>
        </p:spPr>
        <p:txBody>
          <a:bodyPr wrap="square" rtlCol="0">
            <a:spAutoFit/>
          </a:bodyPr>
          <a:lstStyle/>
          <a:p>
            <a:r>
              <a:rPr lang="en-US" altLang="zh-TW" sz="2400" dirty="0" smtClean="0">
                <a:solidFill>
                  <a:srgbClr val="FF0000"/>
                </a:solidFill>
              </a:rPr>
              <a:t>End-to-end training:</a:t>
            </a:r>
          </a:p>
          <a:p>
            <a:pPr algn="ctr"/>
            <a:r>
              <a:rPr lang="en-US" altLang="zh-TW" sz="2400" dirty="0" smtClean="0">
                <a:solidFill>
                  <a:srgbClr val="FF0000"/>
                </a:solidFill>
              </a:rPr>
              <a:t>What each function should do is learned automatically</a:t>
            </a:r>
            <a:endParaRPr lang="zh-TW" altLang="en-US" sz="2400" dirty="0">
              <a:solidFill>
                <a:srgbClr val="FF0000"/>
              </a:solidFill>
            </a:endParaRPr>
          </a:p>
        </p:txBody>
      </p:sp>
    </p:spTree>
    <p:extLst>
      <p:ext uri="{BB962C8B-B14F-4D97-AF65-F5344CB8AC3E}">
        <p14:creationId xmlns:p14="http://schemas.microsoft.com/office/powerpoint/2010/main" val="208991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P spid="8" grpId="0" animBg="1"/>
      <p:bldP spid="9" grpId="0" animBg="1"/>
      <p:bldP spid="10" grpId="0" animBg="1"/>
      <p:bldP spid="12" grpId="0"/>
      <p:bldP spid="13" grpId="0" animBg="1"/>
      <p:bldP spid="14" grpId="0"/>
      <p:bldP spid="16" grpId="0"/>
      <p:bldP spid="18" grpId="0" animBg="1"/>
      <p:bldP spid="19" grpId="0" animBg="1"/>
      <p:bldP spid="20" grpId="0" animBg="1"/>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smtClean="0"/>
              <a:t>Shallow Approach</a:t>
            </a:r>
            <a:endParaRPr lang="zh-TW" altLang="en-US" dirty="0"/>
          </a:p>
        </p:txBody>
      </p:sp>
      <p:sp>
        <p:nvSpPr>
          <p:cNvPr id="63" name="向右箭號 62"/>
          <p:cNvSpPr/>
          <p:nvPr/>
        </p:nvSpPr>
        <p:spPr>
          <a:xfrm flipH="1">
            <a:off x="2777457" y="4460503"/>
            <a:ext cx="987076"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a:t>Deep </a:t>
            </a:r>
            <a:r>
              <a:rPr lang="en-US" altLang="zh-TW" dirty="0" err="1"/>
              <a:t>v.s</a:t>
            </a:r>
            <a:r>
              <a:rPr lang="en-US" altLang="zh-TW" dirty="0"/>
              <a:t>. Shallow</a:t>
            </a:r>
            <a:br>
              <a:rPr lang="en-US" altLang="zh-TW" dirty="0"/>
            </a:br>
            <a:r>
              <a:rPr lang="en-US" altLang="zh-TW" dirty="0"/>
              <a:t>- Speech Recognition</a:t>
            </a:r>
            <a:endParaRPr lang="zh-TW" altLang="en-US" dirty="0"/>
          </a:p>
        </p:txBody>
      </p:sp>
      <p:sp>
        <p:nvSpPr>
          <p:cNvPr id="6" name="向右箭號 5"/>
          <p:cNvSpPr/>
          <p:nvPr/>
        </p:nvSpPr>
        <p:spPr>
          <a:xfrm>
            <a:off x="2455870" y="2784622"/>
            <a:ext cx="369574"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 name="向右箭號 7"/>
          <p:cNvSpPr/>
          <p:nvPr/>
        </p:nvSpPr>
        <p:spPr>
          <a:xfrm flipH="1">
            <a:off x="6201844" y="4443506"/>
            <a:ext cx="471301"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3" name="文字方塊 12"/>
          <p:cNvSpPr txBox="1"/>
          <p:nvPr/>
        </p:nvSpPr>
        <p:spPr>
          <a:xfrm>
            <a:off x="2764647" y="4902565"/>
            <a:ext cx="1030671" cy="461665"/>
          </a:xfrm>
          <a:prstGeom prst="rect">
            <a:avLst/>
          </a:prstGeom>
          <a:noFill/>
        </p:spPr>
        <p:txBody>
          <a:bodyPr wrap="square" rtlCol="0">
            <a:spAutoFit/>
          </a:bodyPr>
          <a:lstStyle/>
          <a:p>
            <a:pPr algn="ctr"/>
            <a:r>
              <a:rPr lang="en-US" altLang="zh-TW" sz="2400" dirty="0" smtClean="0">
                <a:solidFill>
                  <a:srgbClr val="FF0000"/>
                </a:solidFill>
              </a:rPr>
              <a:t>MFCC</a:t>
            </a:r>
            <a:endParaRPr lang="zh-TW" altLang="en-US" sz="2400" dirty="0">
              <a:solidFill>
                <a:srgbClr val="FF0000"/>
              </a:solidFill>
            </a:endParaRPr>
          </a:p>
        </p:txBody>
      </p:sp>
      <p:sp>
        <p:nvSpPr>
          <p:cNvPr id="51" name="文字方塊 50"/>
          <p:cNvSpPr txBox="1"/>
          <p:nvPr/>
        </p:nvSpPr>
        <p:spPr>
          <a:xfrm>
            <a:off x="946650" y="3381459"/>
            <a:ext cx="1572756" cy="461665"/>
          </a:xfrm>
          <a:prstGeom prst="rect">
            <a:avLst/>
          </a:prstGeom>
          <a:noFill/>
        </p:spPr>
        <p:txBody>
          <a:bodyPr wrap="square" rtlCol="0">
            <a:spAutoFit/>
          </a:bodyPr>
          <a:lstStyle/>
          <a:p>
            <a:pPr algn="ctr"/>
            <a:r>
              <a:rPr lang="en-US" altLang="zh-TW" sz="2400" dirty="0" smtClean="0"/>
              <a:t>Waveform</a:t>
            </a:r>
            <a:endParaRPr lang="zh-TW" altLang="en-US" sz="2400" dirty="0"/>
          </a:p>
        </p:txBody>
      </p:sp>
      <p:grpSp>
        <p:nvGrpSpPr>
          <p:cNvPr id="68" name="群組 67"/>
          <p:cNvGrpSpPr/>
          <p:nvPr/>
        </p:nvGrpSpPr>
        <p:grpSpPr>
          <a:xfrm>
            <a:off x="6729625" y="2462027"/>
            <a:ext cx="2059138" cy="2646082"/>
            <a:chOff x="6671213" y="2055601"/>
            <a:chExt cx="2059138" cy="2646082"/>
          </a:xfrm>
        </p:grpSpPr>
        <p:sp>
          <p:nvSpPr>
            <p:cNvPr id="58" name="矩形 57"/>
            <p:cNvSpPr/>
            <p:nvPr/>
          </p:nvSpPr>
          <p:spPr>
            <a:xfrm>
              <a:off x="6671213" y="2055601"/>
              <a:ext cx="2059138" cy="264608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grpSp>
          <p:nvGrpSpPr>
            <p:cNvPr id="57" name="群組 56"/>
            <p:cNvGrpSpPr/>
            <p:nvPr/>
          </p:nvGrpSpPr>
          <p:grpSpPr>
            <a:xfrm>
              <a:off x="6812035" y="2195862"/>
              <a:ext cx="1801020" cy="2505820"/>
              <a:chOff x="5607558" y="3645389"/>
              <a:chExt cx="1801020" cy="2505820"/>
            </a:xfrm>
          </p:grpSpPr>
          <p:grpSp>
            <p:nvGrpSpPr>
              <p:cNvPr id="14" name="群組 13"/>
              <p:cNvGrpSpPr/>
              <p:nvPr/>
            </p:nvGrpSpPr>
            <p:grpSpPr>
              <a:xfrm>
                <a:off x="5607558" y="3645389"/>
                <a:ext cx="1798638" cy="690562"/>
                <a:chOff x="4305300" y="3284538"/>
                <a:chExt cx="1798638" cy="690562"/>
              </a:xfrm>
            </p:grpSpPr>
            <p:sp>
              <p:nvSpPr>
                <p:cNvPr id="15" name="Rectangle 20"/>
                <p:cNvSpPr>
                  <a:spLocks noChangeArrowheads="1"/>
                </p:cNvSpPr>
                <p:nvPr/>
              </p:nvSpPr>
              <p:spPr bwMode="auto">
                <a:xfrm>
                  <a:off x="4305300" y="3284538"/>
                  <a:ext cx="1798638" cy="690562"/>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kumimoji="1" sz="1700">
                      <a:solidFill>
                        <a:schemeClr val="tx1"/>
                      </a:solidFill>
                      <a:latin typeface="Arial" charset="0"/>
                      <a:ea typeface="新細明體" pitchFamily="18" charset="-120"/>
                    </a:defRPr>
                  </a:lvl1pPr>
                  <a:lvl2pPr marL="742950" indent="-285750" eaLnBrk="0" hangingPunct="0">
                    <a:defRPr kumimoji="1" sz="1700">
                      <a:solidFill>
                        <a:schemeClr val="tx1"/>
                      </a:solidFill>
                      <a:latin typeface="Arial" charset="0"/>
                      <a:ea typeface="新細明體" pitchFamily="18" charset="-120"/>
                    </a:defRPr>
                  </a:lvl2pPr>
                  <a:lvl3pPr marL="1143000" indent="-228600" eaLnBrk="0" hangingPunct="0">
                    <a:defRPr kumimoji="1" sz="1700">
                      <a:solidFill>
                        <a:schemeClr val="tx1"/>
                      </a:solidFill>
                      <a:latin typeface="Arial" charset="0"/>
                      <a:ea typeface="新細明體" pitchFamily="18" charset="-120"/>
                    </a:defRPr>
                  </a:lvl3pPr>
                  <a:lvl4pPr marL="1600200" indent="-228600" eaLnBrk="0" hangingPunct="0">
                    <a:defRPr kumimoji="1" sz="1700">
                      <a:solidFill>
                        <a:schemeClr val="tx1"/>
                      </a:solidFill>
                      <a:latin typeface="Arial" charset="0"/>
                      <a:ea typeface="新細明體" pitchFamily="18" charset="-120"/>
                    </a:defRPr>
                  </a:lvl4pPr>
                  <a:lvl5pPr marL="2057400" indent="-228600" eaLnBrk="0" hangingPunct="0">
                    <a:defRPr kumimoji="1" sz="17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17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17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17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1700">
                      <a:solidFill>
                        <a:schemeClr val="tx1"/>
                      </a:solidFill>
                      <a:latin typeface="Arial" charset="0"/>
                      <a:ea typeface="新細明體" pitchFamily="18" charset="-120"/>
                    </a:defRPr>
                  </a:lvl9pPr>
                </a:lstStyle>
                <a:p>
                  <a:pPr eaLnBrk="1" hangingPunct="1"/>
                  <a:endParaRPr lang="zh-TW" altLang="en-US"/>
                </a:p>
              </p:txBody>
            </p:sp>
            <p:grpSp>
              <p:nvGrpSpPr>
                <p:cNvPr id="16" name="Group 21"/>
                <p:cNvGrpSpPr>
                  <a:grpSpLocks/>
                </p:cNvGrpSpPr>
                <p:nvPr/>
              </p:nvGrpSpPr>
              <p:grpSpPr bwMode="auto">
                <a:xfrm>
                  <a:off x="4448175" y="3409950"/>
                  <a:ext cx="1512888" cy="503237"/>
                  <a:chOff x="3424" y="1888"/>
                  <a:chExt cx="681" cy="363"/>
                </a:xfrm>
              </p:grpSpPr>
              <p:sp>
                <p:nvSpPr>
                  <p:cNvPr id="20" name="Line 22"/>
                  <p:cNvSpPr>
                    <a:spLocks noChangeShapeType="1"/>
                  </p:cNvSpPr>
                  <p:nvPr/>
                </p:nvSpPr>
                <p:spPr bwMode="auto">
                  <a:xfrm flipV="1">
                    <a:off x="3424" y="1888"/>
                    <a:ext cx="0"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1" name="Line 23"/>
                  <p:cNvSpPr>
                    <a:spLocks noChangeShapeType="1"/>
                  </p:cNvSpPr>
                  <p:nvPr/>
                </p:nvSpPr>
                <p:spPr bwMode="auto">
                  <a:xfrm>
                    <a:off x="3424" y="2251"/>
                    <a:ext cx="6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nvGrpSpPr>
                <p:cNvPr id="17" name="Group 24"/>
                <p:cNvGrpSpPr>
                  <a:grpSpLocks/>
                </p:cNvGrpSpPr>
                <p:nvPr/>
              </p:nvGrpSpPr>
              <p:grpSpPr bwMode="auto">
                <a:xfrm>
                  <a:off x="4521200" y="3598863"/>
                  <a:ext cx="142875" cy="314325"/>
                  <a:chOff x="3470" y="2024"/>
                  <a:chExt cx="90" cy="227"/>
                </a:xfrm>
              </p:grpSpPr>
              <p:sp>
                <p:nvSpPr>
                  <p:cNvPr id="18" name="Line 25"/>
                  <p:cNvSpPr>
                    <a:spLocks noChangeShapeType="1"/>
                  </p:cNvSpPr>
                  <p:nvPr/>
                </p:nvSpPr>
                <p:spPr bwMode="auto">
                  <a:xfrm flipV="1">
                    <a:off x="3470" y="2024"/>
                    <a:ext cx="45"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9" name="Line 26"/>
                  <p:cNvSpPr>
                    <a:spLocks noChangeShapeType="1"/>
                  </p:cNvSpPr>
                  <p:nvPr/>
                </p:nvSpPr>
                <p:spPr bwMode="auto">
                  <a:xfrm>
                    <a:off x="3515" y="2024"/>
                    <a:ext cx="45"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grpSp>
            <p:nvGrpSpPr>
              <p:cNvPr id="22" name="群組 21"/>
              <p:cNvGrpSpPr/>
              <p:nvPr/>
            </p:nvGrpSpPr>
            <p:grpSpPr>
              <a:xfrm>
                <a:off x="5609940" y="4493669"/>
                <a:ext cx="1798638" cy="692150"/>
                <a:chOff x="4305300" y="4100513"/>
                <a:chExt cx="1798638" cy="692150"/>
              </a:xfrm>
            </p:grpSpPr>
            <p:sp>
              <p:nvSpPr>
                <p:cNvPr id="23" name="Rectangle 27"/>
                <p:cNvSpPr>
                  <a:spLocks noChangeArrowheads="1"/>
                </p:cNvSpPr>
                <p:nvPr/>
              </p:nvSpPr>
              <p:spPr bwMode="auto">
                <a:xfrm>
                  <a:off x="4305300" y="4100513"/>
                  <a:ext cx="1798638" cy="692150"/>
                </a:xfrm>
                <a:prstGeom prst="rect">
                  <a:avLst/>
                </a:prstGeom>
                <a:ln>
                  <a:headEnd/>
                  <a:tailEnd/>
                </a:ln>
                <a:extLst/>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kumimoji="1" sz="1700">
                      <a:solidFill>
                        <a:schemeClr val="tx1"/>
                      </a:solidFill>
                      <a:latin typeface="Arial" charset="0"/>
                      <a:ea typeface="新細明體" pitchFamily="18" charset="-120"/>
                    </a:defRPr>
                  </a:lvl1pPr>
                  <a:lvl2pPr marL="742950" indent="-285750" eaLnBrk="0" hangingPunct="0">
                    <a:defRPr kumimoji="1" sz="1700">
                      <a:solidFill>
                        <a:schemeClr val="tx1"/>
                      </a:solidFill>
                      <a:latin typeface="Arial" charset="0"/>
                      <a:ea typeface="新細明體" pitchFamily="18" charset="-120"/>
                    </a:defRPr>
                  </a:lvl2pPr>
                  <a:lvl3pPr marL="1143000" indent="-228600" eaLnBrk="0" hangingPunct="0">
                    <a:defRPr kumimoji="1" sz="1700">
                      <a:solidFill>
                        <a:schemeClr val="tx1"/>
                      </a:solidFill>
                      <a:latin typeface="Arial" charset="0"/>
                      <a:ea typeface="新細明體" pitchFamily="18" charset="-120"/>
                    </a:defRPr>
                  </a:lvl3pPr>
                  <a:lvl4pPr marL="1600200" indent="-228600" eaLnBrk="0" hangingPunct="0">
                    <a:defRPr kumimoji="1" sz="1700">
                      <a:solidFill>
                        <a:schemeClr val="tx1"/>
                      </a:solidFill>
                      <a:latin typeface="Arial" charset="0"/>
                      <a:ea typeface="新細明體" pitchFamily="18" charset="-120"/>
                    </a:defRPr>
                  </a:lvl4pPr>
                  <a:lvl5pPr marL="2057400" indent="-228600" eaLnBrk="0" hangingPunct="0">
                    <a:defRPr kumimoji="1" sz="1700">
                      <a:solidFill>
                        <a:schemeClr val="tx1"/>
                      </a:solidFill>
                      <a:latin typeface="Arial" charset="0"/>
                      <a:ea typeface="新細明體" pitchFamily="18" charset="-120"/>
                    </a:defRPr>
                  </a:lvl5pPr>
                  <a:lvl6pPr marL="2514600" indent="-228600" eaLnBrk="0" fontAlgn="base" hangingPunct="0">
                    <a:spcBef>
                      <a:spcPct val="0"/>
                    </a:spcBef>
                    <a:spcAft>
                      <a:spcPct val="0"/>
                    </a:spcAft>
                    <a:defRPr kumimoji="1" sz="1700">
                      <a:solidFill>
                        <a:schemeClr val="tx1"/>
                      </a:solidFill>
                      <a:latin typeface="Arial" charset="0"/>
                      <a:ea typeface="新細明體" pitchFamily="18" charset="-120"/>
                    </a:defRPr>
                  </a:lvl6pPr>
                  <a:lvl7pPr marL="2971800" indent="-228600" eaLnBrk="0" fontAlgn="base" hangingPunct="0">
                    <a:spcBef>
                      <a:spcPct val="0"/>
                    </a:spcBef>
                    <a:spcAft>
                      <a:spcPct val="0"/>
                    </a:spcAft>
                    <a:defRPr kumimoji="1" sz="1700">
                      <a:solidFill>
                        <a:schemeClr val="tx1"/>
                      </a:solidFill>
                      <a:latin typeface="Arial" charset="0"/>
                      <a:ea typeface="新細明體" pitchFamily="18" charset="-120"/>
                    </a:defRPr>
                  </a:lvl7pPr>
                  <a:lvl8pPr marL="3429000" indent="-228600" eaLnBrk="0" fontAlgn="base" hangingPunct="0">
                    <a:spcBef>
                      <a:spcPct val="0"/>
                    </a:spcBef>
                    <a:spcAft>
                      <a:spcPct val="0"/>
                    </a:spcAft>
                    <a:defRPr kumimoji="1" sz="1700">
                      <a:solidFill>
                        <a:schemeClr val="tx1"/>
                      </a:solidFill>
                      <a:latin typeface="Arial" charset="0"/>
                      <a:ea typeface="新細明體" pitchFamily="18" charset="-120"/>
                    </a:defRPr>
                  </a:lvl8pPr>
                  <a:lvl9pPr marL="3886200" indent="-228600" eaLnBrk="0" fontAlgn="base" hangingPunct="0">
                    <a:spcBef>
                      <a:spcPct val="0"/>
                    </a:spcBef>
                    <a:spcAft>
                      <a:spcPct val="0"/>
                    </a:spcAft>
                    <a:defRPr kumimoji="1" sz="1700">
                      <a:solidFill>
                        <a:schemeClr val="tx1"/>
                      </a:solidFill>
                      <a:latin typeface="Arial" charset="0"/>
                      <a:ea typeface="新細明體" pitchFamily="18" charset="-120"/>
                    </a:defRPr>
                  </a:lvl9pPr>
                </a:lstStyle>
                <a:p>
                  <a:pPr eaLnBrk="1" hangingPunct="1"/>
                  <a:endParaRPr lang="zh-TW" altLang="en-US"/>
                </a:p>
              </p:txBody>
            </p:sp>
            <p:grpSp>
              <p:nvGrpSpPr>
                <p:cNvPr id="24" name="Group 28"/>
                <p:cNvGrpSpPr>
                  <a:grpSpLocks/>
                </p:cNvGrpSpPr>
                <p:nvPr/>
              </p:nvGrpSpPr>
              <p:grpSpPr bwMode="auto">
                <a:xfrm>
                  <a:off x="4448175" y="4164013"/>
                  <a:ext cx="1512888" cy="501650"/>
                  <a:chOff x="3424" y="1888"/>
                  <a:chExt cx="681" cy="363"/>
                </a:xfrm>
              </p:grpSpPr>
              <p:sp>
                <p:nvSpPr>
                  <p:cNvPr id="28" name="Line 29"/>
                  <p:cNvSpPr>
                    <a:spLocks noChangeShapeType="1"/>
                  </p:cNvSpPr>
                  <p:nvPr/>
                </p:nvSpPr>
                <p:spPr bwMode="auto">
                  <a:xfrm flipV="1">
                    <a:off x="3424" y="1888"/>
                    <a:ext cx="0" cy="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9" name="Line 30"/>
                  <p:cNvSpPr>
                    <a:spLocks noChangeShapeType="1"/>
                  </p:cNvSpPr>
                  <p:nvPr/>
                </p:nvSpPr>
                <p:spPr bwMode="auto">
                  <a:xfrm>
                    <a:off x="3424" y="2251"/>
                    <a:ext cx="6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nvGrpSpPr>
                <p:cNvPr id="25" name="Group 31"/>
                <p:cNvGrpSpPr>
                  <a:grpSpLocks/>
                </p:cNvGrpSpPr>
                <p:nvPr/>
              </p:nvGrpSpPr>
              <p:grpSpPr bwMode="auto">
                <a:xfrm>
                  <a:off x="4664075" y="4351338"/>
                  <a:ext cx="142875" cy="314325"/>
                  <a:chOff x="3470" y="2024"/>
                  <a:chExt cx="90" cy="227"/>
                </a:xfrm>
              </p:grpSpPr>
              <p:sp>
                <p:nvSpPr>
                  <p:cNvPr id="26" name="Line 32"/>
                  <p:cNvSpPr>
                    <a:spLocks noChangeShapeType="1"/>
                  </p:cNvSpPr>
                  <p:nvPr/>
                </p:nvSpPr>
                <p:spPr bwMode="auto">
                  <a:xfrm flipV="1">
                    <a:off x="3470" y="2024"/>
                    <a:ext cx="45"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27" name="Line 33"/>
                  <p:cNvSpPr>
                    <a:spLocks noChangeShapeType="1"/>
                  </p:cNvSpPr>
                  <p:nvPr/>
                </p:nvSpPr>
                <p:spPr bwMode="auto">
                  <a:xfrm>
                    <a:off x="3515" y="2024"/>
                    <a:ext cx="45" cy="22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grpSp>
          </p:grpSp>
          <p:sp>
            <p:nvSpPr>
              <p:cNvPr id="39" name="文字方塊 38"/>
              <p:cNvSpPr txBox="1"/>
              <p:nvPr/>
            </p:nvSpPr>
            <p:spPr>
              <a:xfrm rot="5400000">
                <a:off x="5955628" y="5246419"/>
                <a:ext cx="1286360" cy="523220"/>
              </a:xfrm>
              <a:prstGeom prst="rect">
                <a:avLst/>
              </a:prstGeom>
              <a:noFill/>
            </p:spPr>
            <p:txBody>
              <a:bodyPr wrap="square" rtlCol="0">
                <a:spAutoFit/>
              </a:bodyPr>
              <a:lstStyle/>
              <a:p>
                <a:pPr algn="ctr"/>
                <a:r>
                  <a:rPr lang="en-US" altLang="zh-TW" sz="2800" dirty="0" smtClean="0"/>
                  <a:t>…</a:t>
                </a:r>
                <a:endParaRPr lang="zh-TW" altLang="en-US" sz="2800" dirty="0"/>
              </a:p>
            </p:txBody>
          </p:sp>
        </p:grpSp>
        <p:sp>
          <p:nvSpPr>
            <p:cNvPr id="53" name="矩形 52"/>
            <p:cNvSpPr/>
            <p:nvPr/>
          </p:nvSpPr>
          <p:spPr>
            <a:xfrm>
              <a:off x="6802574" y="4212840"/>
              <a:ext cx="1808099" cy="461665"/>
            </a:xfrm>
            <a:prstGeom prst="rect">
              <a:avLst/>
            </a:prstGeom>
          </p:spPr>
          <p:txBody>
            <a:bodyPr wrap="square">
              <a:spAutoFit/>
            </a:bodyPr>
            <a:lstStyle/>
            <a:p>
              <a:pPr algn="ctr"/>
              <a:r>
                <a:rPr lang="en-US" altLang="zh-TW" sz="2400" dirty="0" smtClean="0"/>
                <a:t>Filter bank</a:t>
              </a:r>
              <a:endParaRPr lang="zh-TW" altLang="en-US" sz="2400" dirty="0"/>
            </a:p>
          </p:txBody>
        </p:sp>
      </p:grpSp>
      <p:pic>
        <p:nvPicPr>
          <p:cNvPr id="54" name="圖片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2543" y="2365252"/>
            <a:ext cx="1468744" cy="1099595"/>
          </a:xfrm>
          <a:prstGeom prst="rect">
            <a:avLst/>
          </a:prstGeom>
        </p:spPr>
      </p:pic>
      <p:sp>
        <p:nvSpPr>
          <p:cNvPr id="55" name="矩形 54"/>
          <p:cNvSpPr/>
          <p:nvPr/>
        </p:nvSpPr>
        <p:spPr>
          <a:xfrm>
            <a:off x="2871909" y="2635531"/>
            <a:ext cx="875814" cy="742254"/>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DFT</a:t>
            </a:r>
            <a:endParaRPr lang="zh-TW" altLang="en-US" sz="2400" dirty="0"/>
          </a:p>
        </p:txBody>
      </p:sp>
      <p:sp>
        <p:nvSpPr>
          <p:cNvPr id="56" name="向右箭號 55"/>
          <p:cNvSpPr/>
          <p:nvPr/>
        </p:nvSpPr>
        <p:spPr>
          <a:xfrm>
            <a:off x="3883520" y="2763667"/>
            <a:ext cx="2752257"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9" name="矩形 58"/>
          <p:cNvSpPr/>
          <p:nvPr/>
        </p:nvSpPr>
        <p:spPr>
          <a:xfrm>
            <a:off x="3809331" y="4328111"/>
            <a:ext cx="933450" cy="7372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DCT</a:t>
            </a:r>
            <a:endParaRPr lang="zh-TW" altLang="en-US" sz="2400" dirty="0"/>
          </a:p>
        </p:txBody>
      </p:sp>
      <p:sp>
        <p:nvSpPr>
          <p:cNvPr id="60" name="矩形 59"/>
          <p:cNvSpPr/>
          <p:nvPr/>
        </p:nvSpPr>
        <p:spPr>
          <a:xfrm>
            <a:off x="5256092" y="4326088"/>
            <a:ext cx="933450" cy="73720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log</a:t>
            </a:r>
            <a:endParaRPr lang="zh-TW" altLang="en-US" sz="2400" dirty="0"/>
          </a:p>
        </p:txBody>
      </p:sp>
      <p:sp>
        <p:nvSpPr>
          <p:cNvPr id="61" name="矩形 60"/>
          <p:cNvSpPr/>
          <p:nvPr/>
        </p:nvSpPr>
        <p:spPr>
          <a:xfrm>
            <a:off x="1792931" y="4334932"/>
            <a:ext cx="933450" cy="7372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smtClean="0"/>
              <a:t>GMM</a:t>
            </a:r>
            <a:endParaRPr lang="zh-TW" altLang="en-US" sz="2400" dirty="0"/>
          </a:p>
        </p:txBody>
      </p:sp>
      <p:grpSp>
        <p:nvGrpSpPr>
          <p:cNvPr id="4" name="群組 3"/>
          <p:cNvGrpSpPr/>
          <p:nvPr/>
        </p:nvGrpSpPr>
        <p:grpSpPr>
          <a:xfrm>
            <a:off x="4044768" y="2603463"/>
            <a:ext cx="2140404" cy="1258645"/>
            <a:chOff x="4788975" y="2566460"/>
            <a:chExt cx="2140404" cy="1258645"/>
          </a:xfrm>
        </p:grpSpPr>
        <p:pic>
          <p:nvPicPr>
            <p:cNvPr id="5" name="圖片 4"/>
            <p:cNvPicPr>
              <a:picLocks noChangeAspect="1"/>
            </p:cNvPicPr>
            <p:nvPr/>
          </p:nvPicPr>
          <p:blipFill>
            <a:blip r:embed="rId4"/>
            <a:stretch>
              <a:fillRect/>
            </a:stretch>
          </p:blipFill>
          <p:spPr>
            <a:xfrm>
              <a:off x="5081207" y="2566460"/>
              <a:ext cx="1591606" cy="938435"/>
            </a:xfrm>
            <a:prstGeom prst="rect">
              <a:avLst/>
            </a:prstGeom>
          </p:spPr>
        </p:pic>
        <p:sp>
          <p:nvSpPr>
            <p:cNvPr id="52" name="文字方塊 51"/>
            <p:cNvSpPr txBox="1"/>
            <p:nvPr/>
          </p:nvSpPr>
          <p:spPr>
            <a:xfrm>
              <a:off x="4788975" y="3363440"/>
              <a:ext cx="2140404" cy="461665"/>
            </a:xfrm>
            <a:prstGeom prst="rect">
              <a:avLst/>
            </a:prstGeom>
            <a:noFill/>
          </p:spPr>
          <p:txBody>
            <a:bodyPr wrap="square" rtlCol="0">
              <a:spAutoFit/>
            </a:bodyPr>
            <a:lstStyle/>
            <a:p>
              <a:pPr algn="ctr"/>
              <a:r>
                <a:rPr lang="en-US" altLang="zh-TW" sz="2400" dirty="0" smtClean="0"/>
                <a:t>spectrogram</a:t>
              </a:r>
              <a:endParaRPr lang="zh-TW" altLang="en-US" sz="2400" dirty="0"/>
            </a:p>
          </p:txBody>
        </p:sp>
      </p:grpSp>
      <p:sp>
        <p:nvSpPr>
          <p:cNvPr id="62" name="向右箭號 61"/>
          <p:cNvSpPr/>
          <p:nvPr/>
        </p:nvSpPr>
        <p:spPr>
          <a:xfrm flipH="1">
            <a:off x="4756766" y="4447034"/>
            <a:ext cx="471301"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4" name="文字方塊 63"/>
          <p:cNvSpPr txBox="1"/>
          <p:nvPr/>
        </p:nvSpPr>
        <p:spPr>
          <a:xfrm>
            <a:off x="159708" y="4460503"/>
            <a:ext cx="1294818" cy="461665"/>
          </a:xfrm>
          <a:prstGeom prst="rect">
            <a:avLst/>
          </a:prstGeom>
          <a:noFill/>
        </p:spPr>
        <p:txBody>
          <a:bodyPr wrap="square" rtlCol="0">
            <a:spAutoFit/>
          </a:bodyPr>
          <a:lstStyle/>
          <a:p>
            <a:pPr algn="ctr"/>
            <a:r>
              <a:rPr lang="en-US" altLang="zh-TW" sz="2400" dirty="0" smtClean="0"/>
              <a:t>“Hello”</a:t>
            </a:r>
            <a:endParaRPr lang="zh-TW" altLang="en-US" sz="2400" dirty="0"/>
          </a:p>
        </p:txBody>
      </p:sp>
      <p:sp>
        <p:nvSpPr>
          <p:cNvPr id="65" name="向右箭號 64"/>
          <p:cNvSpPr/>
          <p:nvPr/>
        </p:nvSpPr>
        <p:spPr>
          <a:xfrm flipH="1">
            <a:off x="1290888" y="4477139"/>
            <a:ext cx="471258"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79" name="群組 78"/>
          <p:cNvGrpSpPr/>
          <p:nvPr/>
        </p:nvGrpSpPr>
        <p:grpSpPr>
          <a:xfrm>
            <a:off x="2169219" y="6010021"/>
            <a:ext cx="2782814" cy="524133"/>
            <a:chOff x="2169219" y="6010021"/>
            <a:chExt cx="2782814" cy="524133"/>
          </a:xfrm>
        </p:grpSpPr>
        <p:sp>
          <p:nvSpPr>
            <p:cNvPr id="70" name="矩形 69"/>
            <p:cNvSpPr/>
            <p:nvPr/>
          </p:nvSpPr>
          <p:spPr>
            <a:xfrm>
              <a:off x="2169219" y="6010021"/>
              <a:ext cx="651512" cy="5241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sp>
          <p:nvSpPr>
            <p:cNvPr id="71" name="文字方塊 70"/>
            <p:cNvSpPr txBox="1"/>
            <p:nvPr/>
          </p:nvSpPr>
          <p:spPr>
            <a:xfrm>
              <a:off x="2803748" y="6046120"/>
              <a:ext cx="2148285" cy="461665"/>
            </a:xfrm>
            <a:prstGeom prst="rect">
              <a:avLst/>
            </a:prstGeom>
            <a:noFill/>
          </p:spPr>
          <p:txBody>
            <a:bodyPr wrap="square" rtlCol="0">
              <a:spAutoFit/>
            </a:bodyPr>
            <a:lstStyle/>
            <a:p>
              <a:r>
                <a:rPr lang="en-US" altLang="zh-TW" sz="2400" dirty="0" smtClean="0"/>
                <a:t>:hand-crafted</a:t>
              </a:r>
              <a:endParaRPr lang="zh-TW" altLang="en-US" sz="2400" dirty="0"/>
            </a:p>
          </p:txBody>
        </p:sp>
      </p:grpSp>
      <p:grpSp>
        <p:nvGrpSpPr>
          <p:cNvPr id="80" name="群組 79"/>
          <p:cNvGrpSpPr/>
          <p:nvPr/>
        </p:nvGrpSpPr>
        <p:grpSpPr>
          <a:xfrm>
            <a:off x="4765408" y="6041967"/>
            <a:ext cx="3176070" cy="471946"/>
            <a:chOff x="4765408" y="6041967"/>
            <a:chExt cx="3176070" cy="471946"/>
          </a:xfrm>
        </p:grpSpPr>
        <p:sp>
          <p:nvSpPr>
            <p:cNvPr id="72" name="矩形 71"/>
            <p:cNvSpPr/>
            <p:nvPr/>
          </p:nvSpPr>
          <p:spPr>
            <a:xfrm>
              <a:off x="4765408" y="6046721"/>
              <a:ext cx="668706" cy="4671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sp>
          <p:nvSpPr>
            <p:cNvPr id="73" name="文字方塊 72"/>
            <p:cNvSpPr txBox="1"/>
            <p:nvPr/>
          </p:nvSpPr>
          <p:spPr>
            <a:xfrm>
              <a:off x="5434114" y="6041967"/>
              <a:ext cx="2507364" cy="461665"/>
            </a:xfrm>
            <a:prstGeom prst="rect">
              <a:avLst/>
            </a:prstGeom>
            <a:noFill/>
          </p:spPr>
          <p:txBody>
            <a:bodyPr wrap="square" rtlCol="0">
              <a:spAutoFit/>
            </a:bodyPr>
            <a:lstStyle/>
            <a:p>
              <a:r>
                <a:rPr lang="en-US" altLang="zh-TW" sz="2400" dirty="0" smtClean="0"/>
                <a:t>:learned from data</a:t>
              </a:r>
              <a:endParaRPr lang="zh-TW" altLang="en-US" sz="2400" dirty="0"/>
            </a:p>
          </p:txBody>
        </p:sp>
      </p:grpSp>
      <p:sp>
        <p:nvSpPr>
          <p:cNvPr id="78" name="文字方塊 77"/>
          <p:cNvSpPr txBox="1"/>
          <p:nvPr/>
        </p:nvSpPr>
        <p:spPr>
          <a:xfrm>
            <a:off x="874178" y="5523308"/>
            <a:ext cx="6927539" cy="461665"/>
          </a:xfrm>
          <a:prstGeom prst="rect">
            <a:avLst/>
          </a:prstGeom>
          <a:noFill/>
        </p:spPr>
        <p:txBody>
          <a:bodyPr wrap="square" rtlCol="0">
            <a:spAutoFit/>
          </a:bodyPr>
          <a:lstStyle/>
          <a:p>
            <a:pPr algn="ctr"/>
            <a:r>
              <a:rPr lang="en-US" altLang="zh-TW" sz="2400" dirty="0" smtClean="0"/>
              <a:t>Each box is a simple function in the production line:</a:t>
            </a:r>
            <a:endParaRPr lang="zh-TW" altLang="en-US" sz="2400" dirty="0"/>
          </a:p>
        </p:txBody>
      </p:sp>
    </p:spTree>
    <p:extLst>
      <p:ext uri="{BB962C8B-B14F-4D97-AF65-F5344CB8AC3E}">
        <p14:creationId xmlns:p14="http://schemas.microsoft.com/office/powerpoint/2010/main" val="235820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 grpId="0" animBg="1"/>
      <p:bldP spid="8" grpId="0" animBg="1"/>
      <p:bldP spid="13" grpId="0"/>
      <p:bldP spid="51" grpId="0"/>
      <p:bldP spid="55" grpId="0" animBg="1"/>
      <p:bldP spid="56" grpId="0" animBg="1"/>
      <p:bldP spid="59" grpId="0" animBg="1"/>
      <p:bldP spid="60" grpId="0" animBg="1"/>
      <p:bldP spid="61" grpId="0" animBg="1"/>
      <p:bldP spid="62" grpId="0" animBg="1"/>
      <p:bldP spid="64" grpId="0"/>
      <p:bldP spid="65" grpId="0" animBg="1"/>
      <p:bldP spid="7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圖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6228" y="2880458"/>
            <a:ext cx="1468744" cy="1099595"/>
          </a:xfrm>
          <a:prstGeom prst="rect">
            <a:avLst/>
          </a:prstGeom>
        </p:spPr>
      </p:pic>
      <p:sp>
        <p:nvSpPr>
          <p:cNvPr id="2" name="標題 1"/>
          <p:cNvSpPr>
            <a:spLocks noGrp="1"/>
          </p:cNvSpPr>
          <p:nvPr>
            <p:ph type="title"/>
          </p:nvPr>
        </p:nvSpPr>
        <p:spPr/>
        <p:txBody>
          <a:bodyPr/>
          <a:lstStyle/>
          <a:p>
            <a:r>
              <a:rPr lang="en-US" altLang="zh-TW" dirty="0" smtClean="0"/>
              <a:t>Deep </a:t>
            </a:r>
            <a:r>
              <a:rPr lang="en-US" altLang="zh-TW" dirty="0" err="1" smtClean="0"/>
              <a:t>v.s</a:t>
            </a:r>
            <a:r>
              <a:rPr lang="en-US" altLang="zh-TW" dirty="0" smtClean="0"/>
              <a:t>. Shallow</a:t>
            </a:r>
            <a:br>
              <a:rPr lang="en-US" altLang="zh-TW" dirty="0" smtClean="0"/>
            </a:br>
            <a:r>
              <a:rPr lang="en-US" altLang="zh-TW" dirty="0" smtClean="0"/>
              <a:t>- Speech Recognition</a:t>
            </a:r>
            <a:endParaRPr lang="zh-TW" altLang="en-US" dirty="0"/>
          </a:p>
        </p:txBody>
      </p:sp>
      <p:sp>
        <p:nvSpPr>
          <p:cNvPr id="3" name="內容版面配置區 2"/>
          <p:cNvSpPr>
            <a:spLocks noGrp="1"/>
          </p:cNvSpPr>
          <p:nvPr>
            <p:ph idx="1"/>
          </p:nvPr>
        </p:nvSpPr>
        <p:spPr/>
        <p:txBody>
          <a:bodyPr/>
          <a:lstStyle/>
          <a:p>
            <a:r>
              <a:rPr lang="en-US" altLang="zh-TW" dirty="0"/>
              <a:t>Deep Learning</a:t>
            </a:r>
            <a:endParaRPr lang="zh-TW" altLang="en-US" dirty="0"/>
          </a:p>
        </p:txBody>
      </p:sp>
      <p:sp>
        <p:nvSpPr>
          <p:cNvPr id="21" name="文字方塊 20"/>
          <p:cNvSpPr txBox="1"/>
          <p:nvPr/>
        </p:nvSpPr>
        <p:spPr>
          <a:xfrm>
            <a:off x="1707851" y="4167173"/>
            <a:ext cx="4981841"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smtClean="0"/>
              <a:t>All functions are learned from data</a:t>
            </a:r>
            <a:endParaRPr lang="zh-TW" altLang="en-US" sz="2400" dirty="0"/>
          </a:p>
        </p:txBody>
      </p:sp>
      <p:sp>
        <p:nvSpPr>
          <p:cNvPr id="22" name="文字方塊 21"/>
          <p:cNvSpPr txBox="1"/>
          <p:nvPr/>
        </p:nvSpPr>
        <p:spPr>
          <a:xfrm>
            <a:off x="1134882" y="6028308"/>
            <a:ext cx="6874235" cy="461665"/>
          </a:xfrm>
          <a:prstGeom prst="rect">
            <a:avLst/>
          </a:prstGeom>
          <a:noFill/>
        </p:spPr>
        <p:txBody>
          <a:bodyPr wrap="square" rtlCol="0">
            <a:spAutoFit/>
          </a:bodyPr>
          <a:lstStyle/>
          <a:p>
            <a:pPr algn="ctr"/>
            <a:r>
              <a:rPr lang="en-US" altLang="zh-TW" sz="2400" dirty="0" smtClean="0">
                <a:solidFill>
                  <a:srgbClr val="FF0000"/>
                </a:solidFill>
              </a:rPr>
              <a:t>Less engineering labor, but machine learns more</a:t>
            </a:r>
            <a:endParaRPr lang="zh-TW" altLang="en-US" sz="2400" dirty="0">
              <a:solidFill>
                <a:srgbClr val="FF0000"/>
              </a:solidFill>
            </a:endParaRPr>
          </a:p>
        </p:txBody>
      </p:sp>
      <p:sp>
        <p:nvSpPr>
          <p:cNvPr id="24" name="文字方塊 23"/>
          <p:cNvSpPr txBox="1"/>
          <p:nvPr/>
        </p:nvSpPr>
        <p:spPr>
          <a:xfrm>
            <a:off x="5868760" y="1532760"/>
            <a:ext cx="2804797" cy="1200329"/>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altLang="zh-TW" sz="2400" dirty="0" smtClean="0"/>
              <a:t>“Bye </a:t>
            </a:r>
            <a:r>
              <a:rPr lang="en-US" altLang="zh-TW" sz="2400" dirty="0" err="1" smtClean="0"/>
              <a:t>bye</a:t>
            </a:r>
            <a:r>
              <a:rPr lang="en-US" altLang="zh-TW" sz="2400" dirty="0" smtClean="0"/>
              <a:t>, MFCC”</a:t>
            </a:r>
          </a:p>
          <a:p>
            <a:r>
              <a:rPr lang="en-US" altLang="zh-TW" sz="2400" dirty="0" smtClean="0"/>
              <a:t>- Deng Li in </a:t>
            </a:r>
            <a:r>
              <a:rPr lang="en-US" altLang="zh-TW" sz="2400" dirty="0" err="1" smtClean="0"/>
              <a:t>Interspeech</a:t>
            </a:r>
            <a:r>
              <a:rPr lang="en-US" altLang="zh-TW" sz="2400" dirty="0" smtClean="0"/>
              <a:t> 2014</a:t>
            </a:r>
            <a:endParaRPr lang="zh-TW" altLang="en-US" sz="2400" dirty="0"/>
          </a:p>
        </p:txBody>
      </p:sp>
      <p:sp>
        <p:nvSpPr>
          <p:cNvPr id="23" name="向右箭號 22"/>
          <p:cNvSpPr/>
          <p:nvPr/>
        </p:nvSpPr>
        <p:spPr>
          <a:xfrm>
            <a:off x="2834972" y="3217387"/>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7" name="矩形 26"/>
          <p:cNvSpPr/>
          <p:nvPr/>
        </p:nvSpPr>
        <p:spPr>
          <a:xfrm>
            <a:off x="3543021" y="3061656"/>
            <a:ext cx="933450" cy="7372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smtClean="0"/>
              <a:t>f</a:t>
            </a:r>
            <a:r>
              <a:rPr lang="en-US" altLang="zh-TW" sz="2400" baseline="-25000" dirty="0" smtClean="0"/>
              <a:t>1</a:t>
            </a:r>
            <a:endParaRPr lang="zh-TW" altLang="en-US" sz="2400" baseline="-25000" dirty="0"/>
          </a:p>
        </p:txBody>
      </p:sp>
      <p:sp>
        <p:nvSpPr>
          <p:cNvPr id="28" name="文字方塊 27"/>
          <p:cNvSpPr txBox="1"/>
          <p:nvPr/>
        </p:nvSpPr>
        <p:spPr>
          <a:xfrm>
            <a:off x="1469716" y="5110255"/>
            <a:ext cx="1294818" cy="461665"/>
          </a:xfrm>
          <a:prstGeom prst="rect">
            <a:avLst/>
          </a:prstGeom>
          <a:noFill/>
        </p:spPr>
        <p:txBody>
          <a:bodyPr wrap="square" rtlCol="0">
            <a:spAutoFit/>
          </a:bodyPr>
          <a:lstStyle/>
          <a:p>
            <a:pPr algn="ctr"/>
            <a:r>
              <a:rPr lang="en-US" altLang="zh-TW" sz="2400" dirty="0" smtClean="0"/>
              <a:t>“Hello”</a:t>
            </a:r>
            <a:endParaRPr lang="zh-TW" altLang="en-US" sz="2400" dirty="0"/>
          </a:p>
        </p:txBody>
      </p:sp>
      <p:sp>
        <p:nvSpPr>
          <p:cNvPr id="29" name="矩形 28"/>
          <p:cNvSpPr/>
          <p:nvPr/>
        </p:nvSpPr>
        <p:spPr>
          <a:xfrm>
            <a:off x="5402035" y="3069924"/>
            <a:ext cx="933450" cy="7372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smtClean="0"/>
              <a:t>f</a:t>
            </a:r>
            <a:r>
              <a:rPr lang="en-US" altLang="zh-TW" sz="2400" baseline="-25000" dirty="0"/>
              <a:t>2</a:t>
            </a:r>
            <a:endParaRPr lang="zh-TW" altLang="en-US" sz="2400" baseline="-25000" dirty="0"/>
          </a:p>
        </p:txBody>
      </p:sp>
      <p:sp>
        <p:nvSpPr>
          <p:cNvPr id="30" name="向右箭號 29"/>
          <p:cNvSpPr/>
          <p:nvPr/>
        </p:nvSpPr>
        <p:spPr>
          <a:xfrm>
            <a:off x="4608243" y="3204339"/>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1" name="矩形 30"/>
          <p:cNvSpPr/>
          <p:nvPr/>
        </p:nvSpPr>
        <p:spPr>
          <a:xfrm>
            <a:off x="7062920" y="4068359"/>
            <a:ext cx="933450" cy="7372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smtClean="0"/>
              <a:t>f</a:t>
            </a:r>
            <a:r>
              <a:rPr lang="en-US" altLang="zh-TW" sz="2400" baseline="-25000" dirty="0"/>
              <a:t>3</a:t>
            </a:r>
            <a:endParaRPr lang="zh-TW" altLang="en-US" sz="2400" baseline="-25000" dirty="0"/>
          </a:p>
        </p:txBody>
      </p:sp>
      <p:sp>
        <p:nvSpPr>
          <p:cNvPr id="32" name="矩形 31"/>
          <p:cNvSpPr/>
          <p:nvPr/>
        </p:nvSpPr>
        <p:spPr>
          <a:xfrm>
            <a:off x="5402080" y="4965673"/>
            <a:ext cx="933450" cy="7372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smtClean="0"/>
              <a:t>f</a:t>
            </a:r>
            <a:r>
              <a:rPr lang="en-US" altLang="zh-TW" sz="2400" baseline="-25000" dirty="0"/>
              <a:t>4</a:t>
            </a:r>
            <a:endParaRPr lang="zh-TW" altLang="en-US" sz="2400" baseline="-25000" dirty="0"/>
          </a:p>
        </p:txBody>
      </p:sp>
      <p:sp>
        <p:nvSpPr>
          <p:cNvPr id="33" name="矩形 32"/>
          <p:cNvSpPr/>
          <p:nvPr/>
        </p:nvSpPr>
        <p:spPr>
          <a:xfrm>
            <a:off x="3543021" y="4965673"/>
            <a:ext cx="933450" cy="73720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smtClean="0"/>
              <a:t>f</a:t>
            </a:r>
            <a:r>
              <a:rPr lang="en-US" altLang="zh-TW" sz="2400" baseline="-25000" dirty="0"/>
              <a:t>5</a:t>
            </a:r>
            <a:endParaRPr lang="zh-TW" altLang="en-US" sz="2400" baseline="-25000" dirty="0"/>
          </a:p>
        </p:txBody>
      </p:sp>
      <p:sp>
        <p:nvSpPr>
          <p:cNvPr id="34" name="向右箭號 33"/>
          <p:cNvSpPr/>
          <p:nvPr/>
        </p:nvSpPr>
        <p:spPr>
          <a:xfrm rot="2903283">
            <a:off x="6528288" y="3436712"/>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5" name="向右箭號 34"/>
          <p:cNvSpPr/>
          <p:nvPr/>
        </p:nvSpPr>
        <p:spPr>
          <a:xfrm rot="8403133">
            <a:off x="6523161" y="4962123"/>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6" name="向右箭號 35"/>
          <p:cNvSpPr/>
          <p:nvPr/>
        </p:nvSpPr>
        <p:spPr>
          <a:xfrm flipH="1">
            <a:off x="4607335" y="5086952"/>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37" name="向右箭號 36"/>
          <p:cNvSpPr/>
          <p:nvPr/>
        </p:nvSpPr>
        <p:spPr>
          <a:xfrm flipH="1">
            <a:off x="2748276" y="5108657"/>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Tree>
    <p:extLst>
      <p:ext uri="{BB962C8B-B14F-4D97-AF65-F5344CB8AC3E}">
        <p14:creationId xmlns:p14="http://schemas.microsoft.com/office/powerpoint/2010/main" val="150745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3638549" y="2793550"/>
            <a:ext cx="1989589" cy="13383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sp>
        <p:nvSpPr>
          <p:cNvPr id="6" name="矩形 5"/>
          <p:cNvSpPr/>
          <p:nvPr/>
        </p:nvSpPr>
        <p:spPr>
          <a:xfrm>
            <a:off x="6079141" y="2786747"/>
            <a:ext cx="1985207" cy="137420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baseline="-25000" dirty="0"/>
          </a:p>
        </p:txBody>
      </p:sp>
      <p:sp>
        <p:nvSpPr>
          <p:cNvPr id="2" name="標題 1"/>
          <p:cNvSpPr>
            <a:spLocks noGrp="1"/>
          </p:cNvSpPr>
          <p:nvPr>
            <p:ph type="title"/>
          </p:nvPr>
        </p:nvSpPr>
        <p:spPr/>
        <p:txBody>
          <a:bodyPr/>
          <a:lstStyle/>
          <a:p>
            <a:r>
              <a:rPr lang="en-US" altLang="zh-TW" dirty="0"/>
              <a:t>Deep </a:t>
            </a:r>
            <a:r>
              <a:rPr lang="en-US" altLang="zh-TW" dirty="0" err="1"/>
              <a:t>v.s</a:t>
            </a:r>
            <a:r>
              <a:rPr lang="en-US" altLang="zh-TW" dirty="0"/>
              <a:t>. Shallow</a:t>
            </a:r>
            <a:br>
              <a:rPr lang="en-US" altLang="zh-TW" dirty="0"/>
            </a:br>
            <a:r>
              <a:rPr lang="en-US" altLang="zh-TW" dirty="0"/>
              <a:t>- Image Recognition</a:t>
            </a:r>
            <a:endParaRPr lang="zh-TW" altLang="en-US" dirty="0"/>
          </a:p>
        </p:txBody>
      </p:sp>
      <p:sp>
        <p:nvSpPr>
          <p:cNvPr id="3" name="內容版面配置區 2"/>
          <p:cNvSpPr>
            <a:spLocks noGrp="1"/>
          </p:cNvSpPr>
          <p:nvPr>
            <p:ph idx="1"/>
          </p:nvPr>
        </p:nvSpPr>
        <p:spPr/>
        <p:txBody>
          <a:bodyPr/>
          <a:lstStyle/>
          <a:p>
            <a:r>
              <a:rPr lang="en-US" altLang="zh-TW" dirty="0" smtClean="0"/>
              <a:t>Shallow Approach</a:t>
            </a:r>
            <a:endParaRPr lang="zh-TW" altLang="en-US" dirty="0"/>
          </a:p>
        </p:txBody>
      </p:sp>
      <p:sp>
        <p:nvSpPr>
          <p:cNvPr id="8" name="矩形 7"/>
          <p:cNvSpPr/>
          <p:nvPr/>
        </p:nvSpPr>
        <p:spPr>
          <a:xfrm>
            <a:off x="3602350" y="2117126"/>
            <a:ext cx="4886361" cy="646331"/>
          </a:xfrm>
          <a:prstGeom prst="rect">
            <a:avLst/>
          </a:prstGeom>
        </p:spPr>
        <p:txBody>
          <a:bodyPr wrap="square">
            <a:spAutoFit/>
          </a:bodyPr>
          <a:lstStyle/>
          <a:p>
            <a:r>
              <a:rPr lang="zh-TW" altLang="en-US" dirty="0"/>
              <a:t>http://www.robots.ox.ac.uk/~vgg/research/encoding_eval/</a:t>
            </a:r>
          </a:p>
        </p:txBody>
      </p:sp>
      <p:sp>
        <p:nvSpPr>
          <p:cNvPr id="9" name="矩形 8"/>
          <p:cNvSpPr/>
          <p:nvPr/>
        </p:nvSpPr>
        <p:spPr>
          <a:xfrm>
            <a:off x="1893679" y="6114147"/>
            <a:ext cx="651512" cy="5241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sp>
        <p:nvSpPr>
          <p:cNvPr id="10" name="文字方塊 9"/>
          <p:cNvSpPr txBox="1"/>
          <p:nvPr/>
        </p:nvSpPr>
        <p:spPr>
          <a:xfrm>
            <a:off x="2528208" y="6150246"/>
            <a:ext cx="2148285" cy="461665"/>
          </a:xfrm>
          <a:prstGeom prst="rect">
            <a:avLst/>
          </a:prstGeom>
          <a:noFill/>
        </p:spPr>
        <p:txBody>
          <a:bodyPr wrap="square" rtlCol="0">
            <a:spAutoFit/>
          </a:bodyPr>
          <a:lstStyle/>
          <a:p>
            <a:r>
              <a:rPr lang="en-US" altLang="zh-TW" sz="2400" dirty="0" smtClean="0"/>
              <a:t>:hand-crafted</a:t>
            </a:r>
            <a:endParaRPr lang="zh-TW" altLang="en-US" sz="2400" dirty="0"/>
          </a:p>
        </p:txBody>
      </p:sp>
      <p:sp>
        <p:nvSpPr>
          <p:cNvPr id="11" name="矩形 10"/>
          <p:cNvSpPr/>
          <p:nvPr/>
        </p:nvSpPr>
        <p:spPr>
          <a:xfrm>
            <a:off x="4489868" y="6150847"/>
            <a:ext cx="668706" cy="46719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sp>
        <p:nvSpPr>
          <p:cNvPr id="12" name="文字方塊 11"/>
          <p:cNvSpPr txBox="1"/>
          <p:nvPr/>
        </p:nvSpPr>
        <p:spPr>
          <a:xfrm>
            <a:off x="5158574" y="6146093"/>
            <a:ext cx="2507364" cy="461665"/>
          </a:xfrm>
          <a:prstGeom prst="rect">
            <a:avLst/>
          </a:prstGeom>
          <a:noFill/>
        </p:spPr>
        <p:txBody>
          <a:bodyPr wrap="square" rtlCol="0">
            <a:spAutoFit/>
          </a:bodyPr>
          <a:lstStyle/>
          <a:p>
            <a:r>
              <a:rPr lang="en-US" altLang="zh-TW" sz="2400" dirty="0" smtClean="0"/>
              <a:t>:learned from data</a:t>
            </a:r>
            <a:endParaRPr lang="zh-TW" altLang="en-US" sz="2400" dirty="0"/>
          </a:p>
        </p:txBody>
      </p:sp>
      <p:sp>
        <p:nvSpPr>
          <p:cNvPr id="14" name="矩形 13"/>
          <p:cNvSpPr/>
          <p:nvPr/>
        </p:nvSpPr>
        <p:spPr>
          <a:xfrm>
            <a:off x="3638549" y="4274574"/>
            <a:ext cx="1989589" cy="13383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sp>
        <p:nvSpPr>
          <p:cNvPr id="15" name="矩形 14"/>
          <p:cNvSpPr/>
          <p:nvPr/>
        </p:nvSpPr>
        <p:spPr>
          <a:xfrm>
            <a:off x="1327151" y="4292604"/>
            <a:ext cx="1989589" cy="133837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sz="2400" dirty="0"/>
          </a:p>
        </p:txBody>
      </p:sp>
      <p:pic>
        <p:nvPicPr>
          <p:cNvPr id="121858" name="Picture 2" descr="Image classification pipel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2267" y="2578443"/>
            <a:ext cx="6792081" cy="3418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52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9" grpId="0" animBg="1"/>
      <p:bldP spid="10" grpId="0"/>
      <p:bldP spid="11" grpId="0" animBg="1"/>
      <p:bldP spid="12" grpId="0"/>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Deep </a:t>
            </a:r>
            <a:r>
              <a:rPr lang="en-US" altLang="zh-TW" dirty="0" err="1"/>
              <a:t>v.s</a:t>
            </a:r>
            <a:r>
              <a:rPr lang="en-US" altLang="zh-TW" dirty="0"/>
              <a:t>. Shallow</a:t>
            </a:r>
            <a:br>
              <a:rPr lang="en-US" altLang="zh-TW" dirty="0"/>
            </a:br>
            <a:r>
              <a:rPr lang="en-US" altLang="zh-TW" dirty="0"/>
              <a:t>- Image Recognition</a:t>
            </a:r>
            <a:endParaRPr lang="zh-TW" altLang="en-US" dirty="0"/>
          </a:p>
        </p:txBody>
      </p:sp>
      <p:sp>
        <p:nvSpPr>
          <p:cNvPr id="3" name="內容版面配置區 2"/>
          <p:cNvSpPr>
            <a:spLocks noGrp="1"/>
          </p:cNvSpPr>
          <p:nvPr>
            <p:ph idx="1"/>
          </p:nvPr>
        </p:nvSpPr>
        <p:spPr/>
        <p:txBody>
          <a:bodyPr/>
          <a:lstStyle/>
          <a:p>
            <a:r>
              <a:rPr lang="en-US" altLang="zh-TW" dirty="0" smtClean="0"/>
              <a:t>Deep Learning</a:t>
            </a:r>
            <a:endParaRPr lang="zh-TW" altLang="en-US" dirty="0"/>
          </a:p>
        </p:txBody>
      </p:sp>
      <p:pic>
        <p:nvPicPr>
          <p:cNvPr id="4" name="圖片 3"/>
          <p:cNvPicPr>
            <a:picLocks noChangeAspect="1"/>
          </p:cNvPicPr>
          <p:nvPr/>
        </p:nvPicPr>
        <p:blipFill>
          <a:blip r:embed="rId2"/>
          <a:stretch>
            <a:fillRect/>
          </a:stretch>
        </p:blipFill>
        <p:spPr>
          <a:xfrm>
            <a:off x="1148499" y="3921189"/>
            <a:ext cx="2286500" cy="2765577"/>
          </a:xfrm>
          <a:prstGeom prst="rect">
            <a:avLst/>
          </a:prstGeom>
        </p:spPr>
      </p:pic>
      <p:pic>
        <p:nvPicPr>
          <p:cNvPr id="5" name="圖片 4"/>
          <p:cNvPicPr>
            <a:picLocks noChangeAspect="1"/>
          </p:cNvPicPr>
          <p:nvPr/>
        </p:nvPicPr>
        <p:blipFill>
          <a:blip r:embed="rId3"/>
          <a:stretch>
            <a:fillRect/>
          </a:stretch>
        </p:blipFill>
        <p:spPr>
          <a:xfrm>
            <a:off x="3647590" y="3927538"/>
            <a:ext cx="2315498" cy="2788790"/>
          </a:xfrm>
          <a:prstGeom prst="rect">
            <a:avLst/>
          </a:prstGeom>
        </p:spPr>
      </p:pic>
      <p:pic>
        <p:nvPicPr>
          <p:cNvPr id="6" name="圖片 5"/>
          <p:cNvPicPr>
            <a:picLocks noChangeAspect="1"/>
          </p:cNvPicPr>
          <p:nvPr/>
        </p:nvPicPr>
        <p:blipFill>
          <a:blip r:embed="rId4"/>
          <a:stretch>
            <a:fillRect/>
          </a:stretch>
        </p:blipFill>
        <p:spPr>
          <a:xfrm>
            <a:off x="6150826" y="3897976"/>
            <a:ext cx="2364524" cy="2851113"/>
          </a:xfrm>
          <a:prstGeom prst="rect">
            <a:avLst/>
          </a:prstGeom>
        </p:spPr>
      </p:pic>
      <p:sp>
        <p:nvSpPr>
          <p:cNvPr id="7" name="矩形 6"/>
          <p:cNvSpPr/>
          <p:nvPr/>
        </p:nvSpPr>
        <p:spPr>
          <a:xfrm>
            <a:off x="5648555" y="150744"/>
            <a:ext cx="3466662" cy="1754326"/>
          </a:xfrm>
          <a:prstGeom prst="rect">
            <a:avLst/>
          </a:prstGeom>
        </p:spPr>
        <p:txBody>
          <a:bodyPr wrap="square">
            <a:spAutoFit/>
          </a:bodyPr>
          <a:lstStyle/>
          <a:p>
            <a:r>
              <a:rPr lang="en-US" altLang="zh-TW" dirty="0" smtClean="0">
                <a:solidFill>
                  <a:srgbClr val="222222"/>
                </a:solidFill>
                <a:latin typeface="Arial" panose="020B0604020202020204" pitchFamily="34" charset="0"/>
              </a:rPr>
              <a:t>Reference: </a:t>
            </a:r>
            <a:r>
              <a:rPr lang="en-US" altLang="zh-TW" dirty="0" err="1" smtClean="0">
                <a:solidFill>
                  <a:srgbClr val="222222"/>
                </a:solidFill>
                <a:latin typeface="Arial" panose="020B0604020202020204" pitchFamily="34" charset="0"/>
              </a:rPr>
              <a:t>Zeiler</a:t>
            </a:r>
            <a:r>
              <a:rPr lang="en-US" altLang="zh-TW" dirty="0">
                <a:solidFill>
                  <a:srgbClr val="222222"/>
                </a:solidFill>
                <a:latin typeface="Arial" panose="020B0604020202020204" pitchFamily="34" charset="0"/>
              </a:rPr>
              <a:t>, M. D., &amp; Fergus, R. (2014). Visualizing and understanding convolutional networks. In </a:t>
            </a:r>
            <a:r>
              <a:rPr lang="en-US" altLang="zh-TW" i="1" dirty="0">
                <a:solidFill>
                  <a:srgbClr val="222222"/>
                </a:solidFill>
                <a:latin typeface="Arial" panose="020B0604020202020204" pitchFamily="34" charset="0"/>
              </a:rPr>
              <a:t>Computer Vision–ECCV 2014</a:t>
            </a:r>
            <a:r>
              <a:rPr lang="en-US" altLang="zh-TW" dirty="0">
                <a:solidFill>
                  <a:srgbClr val="222222"/>
                </a:solidFill>
                <a:latin typeface="Arial" panose="020B0604020202020204" pitchFamily="34" charset="0"/>
              </a:rPr>
              <a:t> (pp. 818-833)</a:t>
            </a:r>
            <a:endParaRPr lang="zh-TW" altLang="en-US" dirty="0"/>
          </a:p>
        </p:txBody>
      </p:sp>
      <p:sp>
        <p:nvSpPr>
          <p:cNvPr id="18" name="矩形 17"/>
          <p:cNvSpPr/>
          <p:nvPr/>
        </p:nvSpPr>
        <p:spPr>
          <a:xfrm>
            <a:off x="7457567" y="3030780"/>
            <a:ext cx="1470724" cy="461665"/>
          </a:xfrm>
          <a:prstGeom prst="rect">
            <a:avLst/>
          </a:prstGeom>
        </p:spPr>
        <p:txBody>
          <a:bodyPr wrap="square">
            <a:spAutoFit/>
          </a:bodyPr>
          <a:lstStyle/>
          <a:p>
            <a:pPr algn="ctr"/>
            <a:r>
              <a:rPr lang="en-US" altLang="zh-TW" sz="2400" dirty="0" smtClean="0">
                <a:solidFill>
                  <a:srgbClr val="222222"/>
                </a:solidFill>
                <a:latin typeface="Arial" panose="020B0604020202020204" pitchFamily="34" charset="0"/>
              </a:rPr>
              <a:t>“monkey”</a:t>
            </a:r>
            <a:endParaRPr lang="zh-TW" altLang="en-US" sz="2400" dirty="0"/>
          </a:p>
        </p:txBody>
      </p:sp>
      <p:pic>
        <p:nvPicPr>
          <p:cNvPr id="19" name="圖片 18"/>
          <p:cNvPicPr>
            <a:picLocks noChangeAspect="1"/>
          </p:cNvPicPr>
          <p:nvPr/>
        </p:nvPicPr>
        <p:blipFill>
          <a:blip r:embed="rId5"/>
          <a:stretch>
            <a:fillRect/>
          </a:stretch>
        </p:blipFill>
        <p:spPr>
          <a:xfrm>
            <a:off x="372499" y="2777183"/>
            <a:ext cx="939866" cy="975557"/>
          </a:xfrm>
          <a:prstGeom prst="rect">
            <a:avLst/>
          </a:prstGeom>
        </p:spPr>
      </p:pic>
      <p:sp>
        <p:nvSpPr>
          <p:cNvPr id="20" name="向右箭號 19"/>
          <p:cNvSpPr/>
          <p:nvPr/>
        </p:nvSpPr>
        <p:spPr>
          <a:xfrm>
            <a:off x="1358090" y="3030780"/>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1" name="向右箭號 20"/>
          <p:cNvSpPr/>
          <p:nvPr/>
        </p:nvSpPr>
        <p:spPr>
          <a:xfrm>
            <a:off x="2746197" y="3030780"/>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2" name="向右箭號 21"/>
          <p:cNvSpPr/>
          <p:nvPr/>
        </p:nvSpPr>
        <p:spPr>
          <a:xfrm>
            <a:off x="4134769" y="3011168"/>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3" name="向右箭號 22"/>
          <p:cNvSpPr/>
          <p:nvPr/>
        </p:nvSpPr>
        <p:spPr>
          <a:xfrm>
            <a:off x="5610245" y="3022605"/>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4" name="向右箭號 23"/>
          <p:cNvSpPr/>
          <p:nvPr/>
        </p:nvSpPr>
        <p:spPr>
          <a:xfrm>
            <a:off x="6938528" y="3030779"/>
            <a:ext cx="582159" cy="46836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4" name="矩形 13"/>
          <p:cNvSpPr/>
          <p:nvPr/>
        </p:nvSpPr>
        <p:spPr>
          <a:xfrm>
            <a:off x="1912232" y="2896362"/>
            <a:ext cx="933450" cy="73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t>f</a:t>
            </a:r>
            <a:r>
              <a:rPr lang="en-US" altLang="zh-TW" sz="2400" baseline="-25000" dirty="0" smtClean="0"/>
              <a:t>1</a:t>
            </a:r>
            <a:endParaRPr lang="zh-TW" altLang="en-US" sz="2400" baseline="-25000" dirty="0"/>
          </a:p>
        </p:txBody>
      </p:sp>
      <p:sp>
        <p:nvSpPr>
          <p:cNvPr id="15" name="矩形 14"/>
          <p:cNvSpPr/>
          <p:nvPr/>
        </p:nvSpPr>
        <p:spPr>
          <a:xfrm>
            <a:off x="3333376" y="2893013"/>
            <a:ext cx="933450" cy="73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t>f</a:t>
            </a:r>
            <a:r>
              <a:rPr lang="en-US" altLang="zh-TW" sz="2400" baseline="-25000" dirty="0"/>
              <a:t>2</a:t>
            </a:r>
            <a:endParaRPr lang="zh-TW" altLang="en-US" sz="2400" baseline="-25000" dirty="0"/>
          </a:p>
        </p:txBody>
      </p:sp>
      <p:sp>
        <p:nvSpPr>
          <p:cNvPr id="16" name="矩形 15"/>
          <p:cNvSpPr/>
          <p:nvPr/>
        </p:nvSpPr>
        <p:spPr>
          <a:xfrm>
            <a:off x="4721238" y="2876751"/>
            <a:ext cx="933450" cy="73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t>f</a:t>
            </a:r>
            <a:r>
              <a:rPr lang="en-US" altLang="zh-TW" sz="2400" baseline="-25000" dirty="0"/>
              <a:t>3</a:t>
            </a:r>
            <a:endParaRPr lang="zh-TW" altLang="en-US" sz="2400" baseline="-25000" dirty="0"/>
          </a:p>
        </p:txBody>
      </p:sp>
      <p:sp>
        <p:nvSpPr>
          <p:cNvPr id="17" name="矩形 16"/>
          <p:cNvSpPr/>
          <p:nvPr/>
        </p:nvSpPr>
        <p:spPr>
          <a:xfrm>
            <a:off x="6148984" y="2888188"/>
            <a:ext cx="933450" cy="737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t>f</a:t>
            </a:r>
            <a:r>
              <a:rPr lang="en-US" altLang="zh-TW" sz="2400" baseline="-25000" dirty="0" smtClean="0"/>
              <a:t>4</a:t>
            </a:r>
            <a:endParaRPr lang="zh-TW" altLang="en-US" sz="2400" baseline="-25000" dirty="0"/>
          </a:p>
        </p:txBody>
      </p:sp>
      <p:cxnSp>
        <p:nvCxnSpPr>
          <p:cNvPr id="9" name="直線單箭頭接點 8"/>
          <p:cNvCxnSpPr>
            <a:endCxn id="4" idx="0"/>
          </p:cNvCxnSpPr>
          <p:nvPr/>
        </p:nvCxnSpPr>
        <p:spPr>
          <a:xfrm flipH="1">
            <a:off x="2291749" y="3245351"/>
            <a:ext cx="706067" cy="67583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p:nvPr/>
        </p:nvCxnSpPr>
        <p:spPr>
          <a:xfrm>
            <a:off x="4425723" y="3266166"/>
            <a:ext cx="216236" cy="73512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5875798" y="3264961"/>
            <a:ext cx="1228137" cy="682188"/>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2054564" y="2307806"/>
            <a:ext cx="4981841"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r>
              <a:rPr lang="en-US" altLang="zh-TW" sz="2400" dirty="0" smtClean="0"/>
              <a:t>All functions are learned from data</a:t>
            </a:r>
            <a:endParaRPr lang="zh-TW" altLang="en-US" sz="2400" dirty="0"/>
          </a:p>
        </p:txBody>
      </p:sp>
    </p:spTree>
    <p:extLst>
      <p:ext uri="{BB962C8B-B14F-4D97-AF65-F5344CB8AC3E}">
        <p14:creationId xmlns:p14="http://schemas.microsoft.com/office/powerpoint/2010/main" val="310496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28650" y="1825624"/>
            <a:ext cx="7886700" cy="5032375"/>
          </a:xfrm>
        </p:spPr>
        <p:txBody>
          <a:bodyPr/>
          <a:lstStyle/>
          <a:p>
            <a:r>
              <a:rPr lang="en-US" altLang="zh-TW" dirty="0" smtClean="0"/>
              <a:t>Production line</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r>
              <a:rPr lang="en-US" altLang="zh-TW" dirty="0" smtClean="0"/>
              <a:t>Deep learning usually referred to neural network based approach</a:t>
            </a:r>
            <a:endParaRPr lang="zh-TW" altLang="en-US" dirty="0"/>
          </a:p>
        </p:txBody>
      </p:sp>
      <p:sp>
        <p:nvSpPr>
          <p:cNvPr id="5" name="矩形 4"/>
          <p:cNvSpPr/>
          <p:nvPr/>
        </p:nvSpPr>
        <p:spPr>
          <a:xfrm>
            <a:off x="1697256" y="3322930"/>
            <a:ext cx="6005627" cy="15706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t>What is Deep Learning?</a:t>
            </a:r>
            <a:endParaRPr lang="zh-TW" altLang="en-US" dirty="0"/>
          </a:p>
        </p:txBody>
      </p:sp>
      <p:pic>
        <p:nvPicPr>
          <p:cNvPr id="4" name="圖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87" y="3379918"/>
            <a:ext cx="1391814" cy="1042001"/>
          </a:xfrm>
          <a:prstGeom prst="rect">
            <a:avLst/>
          </a:prstGeom>
        </p:spPr>
      </p:pic>
      <p:sp>
        <p:nvSpPr>
          <p:cNvPr id="6" name="文字方塊 5"/>
          <p:cNvSpPr txBox="1"/>
          <p:nvPr/>
        </p:nvSpPr>
        <p:spPr>
          <a:xfrm>
            <a:off x="7857046" y="3670819"/>
            <a:ext cx="1294818" cy="461665"/>
          </a:xfrm>
          <a:prstGeom prst="rect">
            <a:avLst/>
          </a:prstGeom>
          <a:noFill/>
        </p:spPr>
        <p:txBody>
          <a:bodyPr wrap="square" rtlCol="0">
            <a:spAutoFit/>
          </a:bodyPr>
          <a:lstStyle/>
          <a:p>
            <a:pPr algn="ctr"/>
            <a:r>
              <a:rPr lang="en-US" altLang="zh-TW" sz="2400" dirty="0" smtClean="0"/>
              <a:t>“Hello”</a:t>
            </a:r>
            <a:endParaRPr lang="zh-TW" altLang="en-US" sz="2400" dirty="0"/>
          </a:p>
        </p:txBody>
      </p:sp>
      <p:sp>
        <p:nvSpPr>
          <p:cNvPr id="8" name="矩形 7"/>
          <p:cNvSpPr/>
          <p:nvPr/>
        </p:nvSpPr>
        <p:spPr>
          <a:xfrm>
            <a:off x="1795549" y="3457449"/>
            <a:ext cx="1531634" cy="9186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smtClean="0"/>
              <a:t>Simple</a:t>
            </a:r>
          </a:p>
          <a:p>
            <a:pPr algn="ctr"/>
            <a:r>
              <a:rPr lang="en-US" altLang="zh-TW" sz="2400" dirty="0" smtClean="0"/>
              <a:t>Function 1</a:t>
            </a:r>
            <a:endParaRPr lang="zh-TW" altLang="en-US" sz="2400" dirty="0"/>
          </a:p>
        </p:txBody>
      </p:sp>
      <p:sp>
        <p:nvSpPr>
          <p:cNvPr id="9" name="矩形 8"/>
          <p:cNvSpPr/>
          <p:nvPr/>
        </p:nvSpPr>
        <p:spPr>
          <a:xfrm>
            <a:off x="3698068" y="3443709"/>
            <a:ext cx="1585646" cy="9186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smtClean="0"/>
              <a:t>Simple</a:t>
            </a:r>
          </a:p>
          <a:p>
            <a:pPr algn="ctr"/>
            <a:r>
              <a:rPr lang="en-US" altLang="zh-TW" sz="2400" dirty="0" smtClean="0"/>
              <a:t>Function 2</a:t>
            </a:r>
            <a:endParaRPr lang="zh-TW" altLang="en-US" sz="2400" dirty="0"/>
          </a:p>
        </p:txBody>
      </p:sp>
      <p:sp>
        <p:nvSpPr>
          <p:cNvPr id="10" name="矩形 9"/>
          <p:cNvSpPr/>
          <p:nvPr/>
        </p:nvSpPr>
        <p:spPr>
          <a:xfrm>
            <a:off x="5945775" y="3458223"/>
            <a:ext cx="1652945" cy="9186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smtClean="0"/>
              <a:t>Simple</a:t>
            </a:r>
          </a:p>
          <a:p>
            <a:pPr algn="ctr"/>
            <a:r>
              <a:rPr lang="en-US" altLang="zh-TW" sz="2400" dirty="0" smtClean="0"/>
              <a:t>Function N</a:t>
            </a:r>
            <a:endParaRPr lang="zh-TW" altLang="en-US" sz="2400" dirty="0"/>
          </a:p>
        </p:txBody>
      </p:sp>
      <p:sp>
        <p:nvSpPr>
          <p:cNvPr id="11" name="文字方塊 10"/>
          <p:cNvSpPr txBox="1"/>
          <p:nvPr/>
        </p:nvSpPr>
        <p:spPr>
          <a:xfrm>
            <a:off x="938033" y="4901843"/>
            <a:ext cx="7607936" cy="830997"/>
          </a:xfrm>
          <a:prstGeom prst="rect">
            <a:avLst/>
          </a:prstGeom>
          <a:noFill/>
        </p:spPr>
        <p:txBody>
          <a:bodyPr wrap="square" rtlCol="0">
            <a:spAutoFit/>
          </a:bodyPr>
          <a:lstStyle/>
          <a:p>
            <a:r>
              <a:rPr lang="en-US" altLang="zh-TW" sz="2400" dirty="0" smtClean="0">
                <a:solidFill>
                  <a:srgbClr val="FF0000"/>
                </a:solidFill>
              </a:rPr>
              <a:t>End-to-end training:</a:t>
            </a:r>
          </a:p>
          <a:p>
            <a:pPr algn="ctr"/>
            <a:r>
              <a:rPr lang="en-US" altLang="zh-TW" sz="2400" dirty="0" smtClean="0">
                <a:solidFill>
                  <a:srgbClr val="FF0000"/>
                </a:solidFill>
              </a:rPr>
              <a:t>What each function should do is learned automatically</a:t>
            </a:r>
            <a:endParaRPr lang="zh-TW" altLang="en-US" sz="2400" dirty="0">
              <a:solidFill>
                <a:srgbClr val="FF0000"/>
              </a:solidFill>
            </a:endParaRPr>
          </a:p>
        </p:txBody>
      </p:sp>
      <p:sp>
        <p:nvSpPr>
          <p:cNvPr id="12" name="文字方塊 11"/>
          <p:cNvSpPr txBox="1"/>
          <p:nvPr/>
        </p:nvSpPr>
        <p:spPr>
          <a:xfrm>
            <a:off x="3058444" y="4431931"/>
            <a:ext cx="3367115" cy="461665"/>
          </a:xfrm>
          <a:prstGeom prst="rect">
            <a:avLst/>
          </a:prstGeom>
          <a:noFill/>
        </p:spPr>
        <p:txBody>
          <a:bodyPr wrap="square" rtlCol="0">
            <a:spAutoFit/>
          </a:bodyPr>
          <a:lstStyle/>
          <a:p>
            <a:pPr algn="ctr"/>
            <a:r>
              <a:rPr lang="en-US" altLang="zh-TW" sz="2400" dirty="0" smtClean="0"/>
              <a:t>A very complex function</a:t>
            </a:r>
            <a:endParaRPr lang="zh-TW" altLang="en-US" sz="2400" dirty="0"/>
          </a:p>
        </p:txBody>
      </p:sp>
      <p:sp>
        <p:nvSpPr>
          <p:cNvPr id="13" name="圓柱 12"/>
          <p:cNvSpPr/>
          <p:nvPr/>
        </p:nvSpPr>
        <p:spPr>
          <a:xfrm>
            <a:off x="4677937" y="1793994"/>
            <a:ext cx="1636295" cy="1090863"/>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smtClean="0"/>
              <a:t>Model</a:t>
            </a:r>
            <a:endParaRPr lang="zh-TW" altLang="en-US" sz="2400" dirty="0"/>
          </a:p>
        </p:txBody>
      </p:sp>
      <p:sp>
        <p:nvSpPr>
          <p:cNvPr id="14" name="文字方塊 13"/>
          <p:cNvSpPr txBox="1"/>
          <p:nvPr/>
        </p:nvSpPr>
        <p:spPr>
          <a:xfrm>
            <a:off x="6443333" y="1965454"/>
            <a:ext cx="2390274" cy="830997"/>
          </a:xfrm>
          <a:prstGeom prst="rect">
            <a:avLst/>
          </a:prstGeom>
          <a:noFill/>
        </p:spPr>
        <p:txBody>
          <a:bodyPr wrap="square" rtlCol="0">
            <a:spAutoFit/>
          </a:bodyPr>
          <a:lstStyle/>
          <a:p>
            <a:r>
              <a:rPr lang="en-US" altLang="zh-TW" sz="2400" dirty="0"/>
              <a:t>Hypothesis Function  Set</a:t>
            </a:r>
            <a:endParaRPr lang="zh-TW" altLang="en-US" sz="2400" dirty="0"/>
          </a:p>
        </p:txBody>
      </p:sp>
      <p:sp>
        <p:nvSpPr>
          <p:cNvPr id="16" name="文字方塊 15"/>
          <p:cNvSpPr txBox="1"/>
          <p:nvPr/>
        </p:nvSpPr>
        <p:spPr>
          <a:xfrm>
            <a:off x="5240781" y="3629017"/>
            <a:ext cx="704994" cy="461665"/>
          </a:xfrm>
          <a:prstGeom prst="rect">
            <a:avLst/>
          </a:prstGeom>
          <a:noFill/>
        </p:spPr>
        <p:txBody>
          <a:bodyPr wrap="square" rtlCol="0">
            <a:spAutoFit/>
          </a:bodyPr>
          <a:lstStyle/>
          <a:p>
            <a:pPr algn="ctr"/>
            <a:r>
              <a:rPr lang="en-US" altLang="zh-TW" sz="2400" dirty="0" smtClean="0"/>
              <a:t>……</a:t>
            </a:r>
            <a:endParaRPr lang="zh-TW" altLang="en-US" sz="2400" dirty="0"/>
          </a:p>
        </p:txBody>
      </p:sp>
      <p:sp>
        <p:nvSpPr>
          <p:cNvPr id="18" name="向右箭號 17"/>
          <p:cNvSpPr/>
          <p:nvPr/>
        </p:nvSpPr>
        <p:spPr>
          <a:xfrm>
            <a:off x="1376843" y="3801785"/>
            <a:ext cx="422472" cy="2299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19" name="向右箭號 18"/>
          <p:cNvSpPr/>
          <p:nvPr/>
        </p:nvSpPr>
        <p:spPr>
          <a:xfrm>
            <a:off x="3329135" y="3813949"/>
            <a:ext cx="422472" cy="2299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20" name="向右箭號 19"/>
          <p:cNvSpPr/>
          <p:nvPr/>
        </p:nvSpPr>
        <p:spPr>
          <a:xfrm>
            <a:off x="7589940" y="3785948"/>
            <a:ext cx="422472" cy="22993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cxnSp>
        <p:nvCxnSpPr>
          <p:cNvPr id="22" name="直線接點 21"/>
          <p:cNvCxnSpPr/>
          <p:nvPr/>
        </p:nvCxnSpPr>
        <p:spPr>
          <a:xfrm flipH="1">
            <a:off x="1697256" y="2796451"/>
            <a:ext cx="2980681" cy="526479"/>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6327407" y="2801786"/>
            <a:ext cx="1375476" cy="503414"/>
          </a:xfrm>
          <a:prstGeom prst="line">
            <a:avLst/>
          </a:prstGeom>
          <a:ln w="19050">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58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Inspired from Human Brains </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6" name="Picture 6" descr="http://bio1152.nicerweb.com/Locked/media/ch48/48_05NeuronStruct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894" y="2737187"/>
            <a:ext cx="5578459" cy="352661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Brai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36124" y="1912462"/>
            <a:ext cx="1675492" cy="1675492"/>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群組 9"/>
          <p:cNvGrpSpPr/>
          <p:nvPr/>
        </p:nvGrpSpPr>
        <p:grpSpPr>
          <a:xfrm>
            <a:off x="5240337" y="3381259"/>
            <a:ext cx="3275013" cy="1486948"/>
            <a:chOff x="3202412" y="1600580"/>
            <a:chExt cx="3275013" cy="1486948"/>
          </a:xfrm>
        </p:grpSpPr>
        <p:pic>
          <p:nvPicPr>
            <p:cNvPr id="11" name="Picture 4" descr="http://cdn.zmescience.com/wp-content/uploads/2011/07/neural_network.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40137" y="1600580"/>
              <a:ext cx="2478247" cy="1486948"/>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3202412" y="2732294"/>
              <a:ext cx="3275013" cy="307777"/>
            </a:xfrm>
            <a:prstGeom prst="rect">
              <a:avLst/>
            </a:prstGeom>
          </p:spPr>
          <p:txBody>
            <a:bodyPr wrap="square">
              <a:spAutoFit/>
            </a:bodyPr>
            <a:lstStyle/>
            <a:p>
              <a:endParaRPr lang="zh-TW" altLang="en-US" sz="1400" dirty="0"/>
            </a:p>
          </p:txBody>
        </p:sp>
      </p:grpSp>
      <p:sp>
        <p:nvSpPr>
          <p:cNvPr id="13" name="弧形箭號 (下彎) 12"/>
          <p:cNvSpPr/>
          <p:nvPr/>
        </p:nvSpPr>
        <p:spPr>
          <a:xfrm rot="1830170">
            <a:off x="5080040" y="2093992"/>
            <a:ext cx="2234469" cy="1127640"/>
          </a:xfrm>
          <a:prstGeom prst="curved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
        <p:nvSpPr>
          <p:cNvPr id="14" name="弧形箭號 (下彎) 13"/>
          <p:cNvSpPr/>
          <p:nvPr/>
        </p:nvSpPr>
        <p:spPr>
          <a:xfrm rot="8211085">
            <a:off x="5585387" y="5013461"/>
            <a:ext cx="1757128" cy="997635"/>
          </a:xfrm>
          <a:prstGeom prst="curved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313146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直線單箭頭接點 35"/>
          <p:cNvCxnSpPr/>
          <p:nvPr/>
        </p:nvCxnSpPr>
        <p:spPr>
          <a:xfrm flipV="1">
            <a:off x="4881125" y="3997059"/>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smtClean="0"/>
              <a:t>A Neuron for Machine</a:t>
            </a:r>
            <a:endParaRPr lang="zh-TW" altLang="en-US" dirty="0"/>
          </a:p>
        </p:txBody>
      </p:sp>
      <p:sp>
        <p:nvSpPr>
          <p:cNvPr id="4" name="矩形 3"/>
          <p:cNvSpPr/>
          <p:nvPr/>
        </p:nvSpPr>
        <p:spPr>
          <a:xfrm>
            <a:off x="2955779" y="5018677"/>
            <a:ext cx="596697" cy="584276"/>
          </a:xfrm>
          <a:prstGeom prst="rect">
            <a:avLst/>
          </a:prstGeom>
          <a:solidFill>
            <a:schemeClr val="accent6">
              <a:lumMod val="20000"/>
              <a:lumOff val="80000"/>
            </a:schemeClr>
          </a:solidFill>
          <a:ln>
            <a:solidFill>
              <a:srgbClr val="00B05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 name="矩形 4"/>
          <p:cNvSpPr/>
          <p:nvPr/>
        </p:nvSpPr>
        <p:spPr>
          <a:xfrm>
            <a:off x="900917" y="2423955"/>
            <a:ext cx="596697" cy="280702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6" name="直線單箭頭接點 5"/>
          <p:cNvCxnSpPr>
            <a:stCxn id="18" idx="3"/>
            <a:endCxn id="22" idx="1"/>
          </p:cNvCxnSpPr>
          <p:nvPr/>
        </p:nvCxnSpPr>
        <p:spPr>
          <a:xfrm flipV="1">
            <a:off x="1525810" y="4007504"/>
            <a:ext cx="1490311" cy="80693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橢圓 6"/>
          <p:cNvSpPr/>
          <p:nvPr/>
        </p:nvSpPr>
        <p:spPr>
          <a:xfrm>
            <a:off x="4170693" y="3498598"/>
            <a:ext cx="941612" cy="94161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sz="2400" dirty="0"/>
          </a:p>
        </p:txBody>
      </p:sp>
      <p:graphicFrame>
        <p:nvGraphicFramePr>
          <p:cNvPr id="8" name="Object 12"/>
          <p:cNvGraphicFramePr>
            <a:graphicFrameLocks noChangeAspect="1"/>
          </p:cNvGraphicFramePr>
          <p:nvPr>
            <p:extLst>
              <p:ext uri="{D42A27DB-BD31-4B8C-83A1-F6EECF244321}">
                <p14:modId xmlns:p14="http://schemas.microsoft.com/office/powerpoint/2010/main" val="1765569700"/>
              </p:ext>
            </p:extLst>
          </p:nvPr>
        </p:nvGraphicFramePr>
        <p:xfrm>
          <a:off x="3699759" y="3610025"/>
          <a:ext cx="352425" cy="350837"/>
        </p:xfrm>
        <a:graphic>
          <a:graphicData uri="http://schemas.openxmlformats.org/presentationml/2006/ole">
            <mc:AlternateContent xmlns:mc="http://schemas.openxmlformats.org/markup-compatibility/2006">
              <mc:Choice xmlns:v="urn:schemas-microsoft-com:vml" Requires="v">
                <p:oleObj spid="_x0000_s122978" name="方程式" r:id="rId3" imgW="126720" imgH="126720" progId="Equation.3">
                  <p:embed/>
                </p:oleObj>
              </mc:Choice>
              <mc:Fallback>
                <p:oleObj name="方程式" r:id="rId3" imgW="126720" imgH="126720" progId="Equation.3">
                  <p:embed/>
                  <p:pic>
                    <p:nvPicPr>
                      <p:cNvPr id="0" name=""/>
                      <p:cNvPicPr>
                        <a:picLocks noChangeAspect="1" noChangeArrowheads="1"/>
                      </p:cNvPicPr>
                      <p:nvPr/>
                    </p:nvPicPr>
                    <p:blipFill>
                      <a:blip r:embed="rId4"/>
                      <a:srcRect/>
                      <a:stretch>
                        <a:fillRect/>
                      </a:stretch>
                    </p:blipFill>
                    <p:spPr bwMode="auto">
                      <a:xfrm>
                        <a:off x="3699759" y="3610025"/>
                        <a:ext cx="352425" cy="350837"/>
                      </a:xfrm>
                      <a:prstGeom prst="rect">
                        <a:avLst/>
                      </a:prstGeom>
                      <a:noFill/>
                      <a:extLst/>
                    </p:spPr>
                  </p:pic>
                </p:oleObj>
              </mc:Fallback>
            </mc:AlternateContent>
          </a:graphicData>
        </a:graphic>
      </p:graphicFrame>
      <p:graphicFrame>
        <p:nvGraphicFramePr>
          <p:cNvPr id="9" name="Object 12"/>
          <p:cNvGraphicFramePr>
            <a:graphicFrameLocks noChangeAspect="1"/>
          </p:cNvGraphicFramePr>
          <p:nvPr>
            <p:extLst>
              <p:ext uri="{D42A27DB-BD31-4B8C-83A1-F6EECF244321}">
                <p14:modId xmlns:p14="http://schemas.microsoft.com/office/powerpoint/2010/main" val="3657829133"/>
              </p:ext>
            </p:extLst>
          </p:nvPr>
        </p:nvGraphicFramePr>
        <p:xfrm>
          <a:off x="1522760" y="2354378"/>
          <a:ext cx="493713" cy="595313"/>
        </p:xfrm>
        <a:graphic>
          <a:graphicData uri="http://schemas.openxmlformats.org/presentationml/2006/ole">
            <mc:AlternateContent xmlns:mc="http://schemas.openxmlformats.org/markup-compatibility/2006">
              <mc:Choice xmlns:v="urn:schemas-microsoft-com:vml" Requires="v">
                <p:oleObj spid="_x0000_s122979" name="方程式" r:id="rId5" imgW="177480" imgH="215640" progId="Equation.3">
                  <p:embed/>
                </p:oleObj>
              </mc:Choice>
              <mc:Fallback>
                <p:oleObj name="方程式" r:id="rId5" imgW="177480" imgH="215640" progId="Equation.3">
                  <p:embed/>
                  <p:pic>
                    <p:nvPicPr>
                      <p:cNvPr id="0" name=""/>
                      <p:cNvPicPr>
                        <a:picLocks noChangeAspect="1" noChangeArrowheads="1"/>
                      </p:cNvPicPr>
                      <p:nvPr/>
                    </p:nvPicPr>
                    <p:blipFill>
                      <a:blip r:embed="rId6"/>
                      <a:srcRect/>
                      <a:stretch>
                        <a:fillRect/>
                      </a:stretch>
                    </p:blipFill>
                    <p:spPr bwMode="auto">
                      <a:xfrm>
                        <a:off x="1522760" y="2354378"/>
                        <a:ext cx="493713" cy="595313"/>
                      </a:xfrm>
                      <a:prstGeom prst="rect">
                        <a:avLst/>
                      </a:prstGeom>
                      <a:noFill/>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1394107485"/>
              </p:ext>
            </p:extLst>
          </p:nvPr>
        </p:nvGraphicFramePr>
        <p:xfrm>
          <a:off x="1538284" y="3197436"/>
          <a:ext cx="528638" cy="595313"/>
        </p:xfrm>
        <a:graphic>
          <a:graphicData uri="http://schemas.openxmlformats.org/presentationml/2006/ole">
            <mc:AlternateContent xmlns:mc="http://schemas.openxmlformats.org/markup-compatibility/2006">
              <mc:Choice xmlns:v="urn:schemas-microsoft-com:vml" Requires="v">
                <p:oleObj spid="_x0000_s122980" name="方程式" r:id="rId7" imgW="190440" imgH="215640" progId="Equation.3">
                  <p:embed/>
                </p:oleObj>
              </mc:Choice>
              <mc:Fallback>
                <p:oleObj name="方程式" r:id="rId7" imgW="190440" imgH="215640" progId="Equation.3">
                  <p:embed/>
                  <p:pic>
                    <p:nvPicPr>
                      <p:cNvPr id="0" name=""/>
                      <p:cNvPicPr>
                        <a:picLocks noChangeAspect="1" noChangeArrowheads="1"/>
                      </p:cNvPicPr>
                      <p:nvPr/>
                    </p:nvPicPr>
                    <p:blipFill>
                      <a:blip r:embed="rId8"/>
                      <a:srcRect/>
                      <a:stretch>
                        <a:fillRect/>
                      </a:stretch>
                    </p:blipFill>
                    <p:spPr bwMode="auto">
                      <a:xfrm>
                        <a:off x="1538284" y="3197436"/>
                        <a:ext cx="528638" cy="595313"/>
                      </a:xfrm>
                      <a:prstGeom prst="rect">
                        <a:avLst/>
                      </a:prstGeom>
                      <a:noFill/>
                      <a:extLst/>
                    </p:spPr>
                  </p:pic>
                </p:oleObj>
              </mc:Fallback>
            </mc:AlternateContent>
          </a:graphicData>
        </a:graphic>
      </p:graphicFrame>
      <p:graphicFrame>
        <p:nvGraphicFramePr>
          <p:cNvPr id="11" name="Object 12"/>
          <p:cNvGraphicFramePr>
            <a:graphicFrameLocks noChangeAspect="1"/>
          </p:cNvGraphicFramePr>
          <p:nvPr>
            <p:extLst>
              <p:ext uri="{D42A27DB-BD31-4B8C-83A1-F6EECF244321}">
                <p14:modId xmlns:p14="http://schemas.microsoft.com/office/powerpoint/2010/main" val="3798937438"/>
              </p:ext>
            </p:extLst>
          </p:nvPr>
        </p:nvGraphicFramePr>
        <p:xfrm>
          <a:off x="1551626" y="3997060"/>
          <a:ext cx="598488" cy="630238"/>
        </p:xfrm>
        <a:graphic>
          <a:graphicData uri="http://schemas.openxmlformats.org/presentationml/2006/ole">
            <mc:AlternateContent xmlns:mc="http://schemas.openxmlformats.org/markup-compatibility/2006">
              <mc:Choice xmlns:v="urn:schemas-microsoft-com:vml" Requires="v">
                <p:oleObj spid="_x0000_s122981" name="方程式" r:id="rId9" imgW="215640" imgH="228600" progId="Equation.3">
                  <p:embed/>
                </p:oleObj>
              </mc:Choice>
              <mc:Fallback>
                <p:oleObj name="方程式" r:id="rId9" imgW="215640" imgH="228600" progId="Equation.3">
                  <p:embed/>
                  <p:pic>
                    <p:nvPicPr>
                      <p:cNvPr id="0" name=""/>
                      <p:cNvPicPr>
                        <a:picLocks noChangeAspect="1" noChangeArrowheads="1"/>
                      </p:cNvPicPr>
                      <p:nvPr/>
                    </p:nvPicPr>
                    <p:blipFill>
                      <a:blip r:embed="rId10"/>
                      <a:srcRect/>
                      <a:stretch>
                        <a:fillRect/>
                      </a:stretch>
                    </p:blipFill>
                    <p:spPr bwMode="auto">
                      <a:xfrm>
                        <a:off x="1551626" y="3997060"/>
                        <a:ext cx="598488" cy="630238"/>
                      </a:xfrm>
                      <a:prstGeom prst="rect">
                        <a:avLst/>
                      </a:prstGeom>
                      <a:noFill/>
                      <a:extLst/>
                    </p:spPr>
                  </p:pic>
                </p:oleObj>
              </mc:Fallback>
            </mc:AlternateContent>
          </a:graphicData>
        </a:graphic>
      </p:graphicFrame>
      <p:cxnSp>
        <p:nvCxnSpPr>
          <p:cNvPr id="12" name="直線單箭頭接點 11"/>
          <p:cNvCxnSpPr/>
          <p:nvPr/>
        </p:nvCxnSpPr>
        <p:spPr>
          <a:xfrm flipV="1">
            <a:off x="3357635" y="3976902"/>
            <a:ext cx="80468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endCxn id="22" idx="1"/>
          </p:cNvCxnSpPr>
          <p:nvPr/>
        </p:nvCxnSpPr>
        <p:spPr>
          <a:xfrm>
            <a:off x="1486334" y="3664083"/>
            <a:ext cx="1529787" cy="34342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22" idx="1"/>
          </p:cNvCxnSpPr>
          <p:nvPr/>
        </p:nvCxnSpPr>
        <p:spPr>
          <a:xfrm>
            <a:off x="1529766" y="2772690"/>
            <a:ext cx="1486355" cy="12348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rot="5400000">
            <a:off x="907767" y="4084937"/>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aphicFrame>
        <p:nvGraphicFramePr>
          <p:cNvPr id="16" name="Object 12"/>
          <p:cNvGraphicFramePr>
            <a:graphicFrameLocks noChangeAspect="1"/>
          </p:cNvGraphicFramePr>
          <p:nvPr>
            <p:extLst>
              <p:ext uri="{D42A27DB-BD31-4B8C-83A1-F6EECF244321}">
                <p14:modId xmlns:p14="http://schemas.microsoft.com/office/powerpoint/2010/main" val="3519465305"/>
              </p:ext>
            </p:extLst>
          </p:nvPr>
        </p:nvGraphicFramePr>
        <p:xfrm>
          <a:off x="982663" y="2381179"/>
          <a:ext cx="495300" cy="630238"/>
        </p:xfrm>
        <a:graphic>
          <a:graphicData uri="http://schemas.openxmlformats.org/presentationml/2006/ole">
            <mc:AlternateContent xmlns:mc="http://schemas.openxmlformats.org/markup-compatibility/2006">
              <mc:Choice xmlns:v="urn:schemas-microsoft-com:vml" Requires="v">
                <p:oleObj spid="_x0000_s122982" name="方程式" r:id="rId11" imgW="177480" imgH="228600" progId="Equation.3">
                  <p:embed/>
                </p:oleObj>
              </mc:Choice>
              <mc:Fallback>
                <p:oleObj name="方程式" r:id="rId11" imgW="177480" imgH="228600" progId="Equation.3">
                  <p:embed/>
                  <p:pic>
                    <p:nvPicPr>
                      <p:cNvPr id="0" name=""/>
                      <p:cNvPicPr>
                        <a:picLocks noChangeAspect="1" noChangeArrowheads="1"/>
                      </p:cNvPicPr>
                      <p:nvPr/>
                    </p:nvPicPr>
                    <p:blipFill>
                      <a:blip r:embed="rId12"/>
                      <a:srcRect/>
                      <a:stretch>
                        <a:fillRect/>
                      </a:stretch>
                    </p:blipFill>
                    <p:spPr bwMode="auto">
                      <a:xfrm>
                        <a:off x="982663" y="2381179"/>
                        <a:ext cx="495300" cy="630238"/>
                      </a:xfrm>
                      <a:prstGeom prst="rect">
                        <a:avLst/>
                      </a:prstGeom>
                      <a:noFill/>
                      <a:extLst/>
                    </p:spPr>
                  </p:pic>
                </p:oleObj>
              </mc:Fallback>
            </mc:AlternateContent>
          </a:graphicData>
        </a:graphic>
      </p:graphicFrame>
      <p:graphicFrame>
        <p:nvGraphicFramePr>
          <p:cNvPr id="17" name="Object 12"/>
          <p:cNvGraphicFramePr>
            <a:graphicFrameLocks noChangeAspect="1"/>
          </p:cNvGraphicFramePr>
          <p:nvPr>
            <p:extLst>
              <p:ext uri="{D42A27DB-BD31-4B8C-83A1-F6EECF244321}">
                <p14:modId xmlns:p14="http://schemas.microsoft.com/office/powerpoint/2010/main" val="3816276201"/>
              </p:ext>
            </p:extLst>
          </p:nvPr>
        </p:nvGraphicFramePr>
        <p:xfrm>
          <a:off x="982663" y="3282879"/>
          <a:ext cx="495300" cy="630238"/>
        </p:xfrm>
        <a:graphic>
          <a:graphicData uri="http://schemas.openxmlformats.org/presentationml/2006/ole">
            <mc:AlternateContent xmlns:mc="http://schemas.openxmlformats.org/markup-compatibility/2006">
              <mc:Choice xmlns:v="urn:schemas-microsoft-com:vml" Requires="v">
                <p:oleObj spid="_x0000_s122983" name="方程式" r:id="rId13" imgW="177480" imgH="228600" progId="Equation.3">
                  <p:embed/>
                </p:oleObj>
              </mc:Choice>
              <mc:Fallback>
                <p:oleObj name="方程式" r:id="rId13" imgW="177480" imgH="228600" progId="Equation.3">
                  <p:embed/>
                  <p:pic>
                    <p:nvPicPr>
                      <p:cNvPr id="0" name=""/>
                      <p:cNvPicPr>
                        <a:picLocks noChangeAspect="1" noChangeArrowheads="1"/>
                      </p:cNvPicPr>
                      <p:nvPr/>
                    </p:nvPicPr>
                    <p:blipFill>
                      <a:blip r:embed="rId14"/>
                      <a:srcRect/>
                      <a:stretch>
                        <a:fillRect/>
                      </a:stretch>
                    </p:blipFill>
                    <p:spPr bwMode="auto">
                      <a:xfrm>
                        <a:off x="982663" y="3282879"/>
                        <a:ext cx="495300" cy="630238"/>
                      </a:xfrm>
                      <a:prstGeom prst="rect">
                        <a:avLst/>
                      </a:prstGeom>
                      <a:noFill/>
                      <a:extLst/>
                    </p:spPr>
                  </p:pic>
                </p:oleObj>
              </mc:Fallback>
            </mc:AlternateContent>
          </a:graphicData>
        </a:graphic>
      </p:graphicFrame>
      <p:graphicFrame>
        <p:nvGraphicFramePr>
          <p:cNvPr id="18" name="Object 12"/>
          <p:cNvGraphicFramePr>
            <a:graphicFrameLocks noChangeAspect="1"/>
          </p:cNvGraphicFramePr>
          <p:nvPr>
            <p:extLst>
              <p:ext uri="{D42A27DB-BD31-4B8C-83A1-F6EECF244321}">
                <p14:modId xmlns:p14="http://schemas.microsoft.com/office/powerpoint/2010/main" val="2275807630"/>
              </p:ext>
            </p:extLst>
          </p:nvPr>
        </p:nvGraphicFramePr>
        <p:xfrm>
          <a:off x="957263" y="4481442"/>
          <a:ext cx="533400" cy="665162"/>
        </p:xfrm>
        <a:graphic>
          <a:graphicData uri="http://schemas.openxmlformats.org/presentationml/2006/ole">
            <mc:AlternateContent xmlns:mc="http://schemas.openxmlformats.org/markup-compatibility/2006">
              <mc:Choice xmlns:v="urn:schemas-microsoft-com:vml" Requires="v">
                <p:oleObj spid="_x0000_s122984" name="方程式" r:id="rId15" imgW="190440" imgH="241200" progId="Equation.3">
                  <p:embed/>
                </p:oleObj>
              </mc:Choice>
              <mc:Fallback>
                <p:oleObj name="方程式" r:id="rId15" imgW="190440" imgH="241200" progId="Equation.3">
                  <p:embed/>
                  <p:pic>
                    <p:nvPicPr>
                      <p:cNvPr id="0" name=""/>
                      <p:cNvPicPr>
                        <a:picLocks noChangeAspect="1" noChangeArrowheads="1"/>
                      </p:cNvPicPr>
                      <p:nvPr/>
                    </p:nvPicPr>
                    <p:blipFill>
                      <a:blip r:embed="rId16"/>
                      <a:srcRect/>
                      <a:stretch>
                        <a:fillRect/>
                      </a:stretch>
                    </p:blipFill>
                    <p:spPr bwMode="auto">
                      <a:xfrm>
                        <a:off x="957263" y="4481442"/>
                        <a:ext cx="533400" cy="665162"/>
                      </a:xfrm>
                      <a:prstGeom prst="rect">
                        <a:avLst/>
                      </a:prstGeom>
                      <a:noFill/>
                      <a:extLst/>
                    </p:spPr>
                  </p:pic>
                </p:oleObj>
              </mc:Fallback>
            </mc:AlternateContent>
          </a:graphicData>
        </a:graphic>
      </p:graphicFrame>
      <p:grpSp>
        <p:nvGrpSpPr>
          <p:cNvPr id="21" name="群組 20"/>
          <p:cNvGrpSpPr/>
          <p:nvPr/>
        </p:nvGrpSpPr>
        <p:grpSpPr>
          <a:xfrm>
            <a:off x="3016121" y="3747344"/>
            <a:ext cx="520319" cy="520319"/>
            <a:chOff x="3342651" y="3507082"/>
            <a:chExt cx="520319" cy="520319"/>
          </a:xfrm>
        </p:grpSpPr>
        <p:sp>
          <p:nvSpPr>
            <p:cNvPr id="22" name="矩形 21"/>
            <p:cNvSpPr/>
            <p:nvPr/>
          </p:nvSpPr>
          <p:spPr>
            <a:xfrm>
              <a:off x="3342651" y="3507082"/>
              <a:ext cx="520319" cy="52031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aphicFrame>
          <p:nvGraphicFramePr>
            <p:cNvPr id="23" name="Object 12"/>
            <p:cNvGraphicFramePr>
              <a:graphicFrameLocks noChangeAspect="1"/>
            </p:cNvGraphicFramePr>
            <p:nvPr>
              <p:extLst/>
            </p:nvPr>
          </p:nvGraphicFramePr>
          <p:xfrm>
            <a:off x="3435128" y="3545009"/>
            <a:ext cx="385763" cy="387350"/>
          </p:xfrm>
          <a:graphic>
            <a:graphicData uri="http://schemas.openxmlformats.org/presentationml/2006/ole">
              <mc:AlternateContent xmlns:mc="http://schemas.openxmlformats.org/markup-compatibility/2006">
                <mc:Choice xmlns:v="urn:schemas-microsoft-com:vml" Requires="v">
                  <p:oleObj spid="_x0000_s122985" name="方程式" r:id="rId17" imgW="139680" imgH="139680" progId="Equation.3">
                    <p:embed/>
                  </p:oleObj>
                </mc:Choice>
                <mc:Fallback>
                  <p:oleObj name="方程式" r:id="rId17" imgW="139680" imgH="139680" progId="Equation.3">
                    <p:embed/>
                    <p:pic>
                      <p:nvPicPr>
                        <p:cNvPr id="0" name=""/>
                        <p:cNvPicPr>
                          <a:picLocks noChangeAspect="1" noChangeArrowheads="1"/>
                        </p:cNvPicPr>
                        <p:nvPr/>
                      </p:nvPicPr>
                      <p:blipFill>
                        <a:blip r:embed="rId18"/>
                        <a:srcRect/>
                        <a:stretch>
                          <a:fillRect/>
                        </a:stretch>
                      </p:blipFill>
                      <p:spPr bwMode="auto">
                        <a:xfrm>
                          <a:off x="3435128" y="3545009"/>
                          <a:ext cx="385763" cy="387350"/>
                        </a:xfrm>
                        <a:prstGeom prst="rect">
                          <a:avLst/>
                        </a:prstGeom>
                        <a:noFill/>
                        <a:extLst/>
                      </p:spPr>
                    </p:pic>
                  </p:oleObj>
                </mc:Fallback>
              </mc:AlternateContent>
            </a:graphicData>
          </a:graphic>
        </p:graphicFrame>
      </p:grpSp>
      <p:graphicFrame>
        <p:nvGraphicFramePr>
          <p:cNvPr id="24" name="Object 12"/>
          <p:cNvGraphicFramePr>
            <a:graphicFrameLocks noChangeAspect="1"/>
          </p:cNvGraphicFramePr>
          <p:nvPr>
            <p:extLst>
              <p:ext uri="{D42A27DB-BD31-4B8C-83A1-F6EECF244321}">
                <p14:modId xmlns:p14="http://schemas.microsoft.com/office/powerpoint/2010/main" val="2259500459"/>
              </p:ext>
            </p:extLst>
          </p:nvPr>
        </p:nvGraphicFramePr>
        <p:xfrm>
          <a:off x="3073817" y="5101195"/>
          <a:ext cx="354012" cy="488950"/>
        </p:xfrm>
        <a:graphic>
          <a:graphicData uri="http://schemas.openxmlformats.org/presentationml/2006/ole">
            <mc:AlternateContent xmlns:mc="http://schemas.openxmlformats.org/markup-compatibility/2006">
              <mc:Choice xmlns:v="urn:schemas-microsoft-com:vml" Requires="v">
                <p:oleObj spid="_x0000_s122986" name="方程式" r:id="rId19" imgW="126720" imgH="177480" progId="Equation.3">
                  <p:embed/>
                </p:oleObj>
              </mc:Choice>
              <mc:Fallback>
                <p:oleObj name="方程式" r:id="rId19" imgW="126720" imgH="177480" progId="Equation.3">
                  <p:embed/>
                  <p:pic>
                    <p:nvPicPr>
                      <p:cNvPr id="0" name=""/>
                      <p:cNvPicPr>
                        <a:picLocks noChangeAspect="1" noChangeArrowheads="1"/>
                      </p:cNvPicPr>
                      <p:nvPr/>
                    </p:nvPicPr>
                    <p:blipFill>
                      <a:blip r:embed="rId20"/>
                      <a:srcRect/>
                      <a:stretch>
                        <a:fillRect/>
                      </a:stretch>
                    </p:blipFill>
                    <p:spPr bwMode="auto">
                      <a:xfrm>
                        <a:off x="3073817" y="5101195"/>
                        <a:ext cx="354012" cy="488950"/>
                      </a:xfrm>
                      <a:prstGeom prst="rect">
                        <a:avLst/>
                      </a:prstGeom>
                      <a:noFill/>
                      <a:extLst/>
                    </p:spPr>
                  </p:pic>
                </p:oleObj>
              </mc:Fallback>
            </mc:AlternateContent>
          </a:graphicData>
        </a:graphic>
      </p:graphicFrame>
      <p:cxnSp>
        <p:nvCxnSpPr>
          <p:cNvPr id="25" name="直線單箭頭接點 24"/>
          <p:cNvCxnSpPr/>
          <p:nvPr/>
        </p:nvCxnSpPr>
        <p:spPr>
          <a:xfrm flipV="1">
            <a:off x="3267328" y="4278107"/>
            <a:ext cx="0" cy="7547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Object 12"/>
          <p:cNvGraphicFramePr>
            <a:graphicFrameLocks noChangeAspect="1"/>
          </p:cNvGraphicFramePr>
          <p:nvPr>
            <p:extLst>
              <p:ext uri="{D42A27DB-BD31-4B8C-83A1-F6EECF244321}">
                <p14:modId xmlns:p14="http://schemas.microsoft.com/office/powerpoint/2010/main" val="3474380474"/>
              </p:ext>
            </p:extLst>
          </p:nvPr>
        </p:nvGraphicFramePr>
        <p:xfrm>
          <a:off x="4238084" y="3694162"/>
          <a:ext cx="787400" cy="533400"/>
        </p:xfrm>
        <a:graphic>
          <a:graphicData uri="http://schemas.openxmlformats.org/presentationml/2006/ole">
            <mc:AlternateContent xmlns:mc="http://schemas.openxmlformats.org/markup-compatibility/2006">
              <mc:Choice xmlns:v="urn:schemas-microsoft-com:vml" Requires="v">
                <p:oleObj spid="_x0000_s122987" name="方程式" r:id="rId21" imgW="317160" imgH="215640" progId="Equation.3">
                  <p:embed/>
                </p:oleObj>
              </mc:Choice>
              <mc:Fallback>
                <p:oleObj name="方程式" r:id="rId21" imgW="317160" imgH="215640" progId="Equation.3">
                  <p:embed/>
                  <p:pic>
                    <p:nvPicPr>
                      <p:cNvPr id="0" name=""/>
                      <p:cNvPicPr>
                        <a:picLocks noChangeAspect="1" noChangeArrowheads="1"/>
                      </p:cNvPicPr>
                      <p:nvPr/>
                    </p:nvPicPr>
                    <p:blipFill>
                      <a:blip r:embed="rId22"/>
                      <a:srcRect/>
                      <a:stretch>
                        <a:fillRect/>
                      </a:stretch>
                    </p:blipFill>
                    <p:spPr bwMode="auto">
                      <a:xfrm>
                        <a:off x="4238084" y="3694162"/>
                        <a:ext cx="787400" cy="533400"/>
                      </a:xfrm>
                      <a:prstGeom prst="rect">
                        <a:avLst/>
                      </a:prstGeom>
                      <a:noFill/>
                      <a:extLst/>
                    </p:spPr>
                  </p:pic>
                </p:oleObj>
              </mc:Fallback>
            </mc:AlternateContent>
          </a:graphicData>
        </a:graphic>
      </p:graphicFrame>
      <p:grpSp>
        <p:nvGrpSpPr>
          <p:cNvPr id="30" name="群組 29"/>
          <p:cNvGrpSpPr/>
          <p:nvPr/>
        </p:nvGrpSpPr>
        <p:grpSpPr>
          <a:xfrm>
            <a:off x="6116694" y="3876358"/>
            <a:ext cx="2571750" cy="2366120"/>
            <a:chOff x="4096343" y="4129526"/>
            <a:chExt cx="2571750" cy="2366120"/>
          </a:xfrm>
        </p:grpSpPr>
        <p:pic>
          <p:nvPicPr>
            <p:cNvPr id="31" name="圖片 30"/>
            <p:cNvPicPr>
              <a:picLocks noChangeAspect="1"/>
            </p:cNvPicPr>
            <p:nvPr/>
          </p:nvPicPr>
          <p:blipFill>
            <a:blip r:embed="rId23"/>
            <a:stretch>
              <a:fillRect/>
            </a:stretch>
          </p:blipFill>
          <p:spPr>
            <a:xfrm>
              <a:off x="4096343" y="4657321"/>
              <a:ext cx="2571750" cy="1838325"/>
            </a:xfrm>
            <a:prstGeom prst="rect">
              <a:avLst/>
            </a:prstGeom>
          </p:spPr>
        </p:pic>
        <p:graphicFrame>
          <p:nvGraphicFramePr>
            <p:cNvPr id="32" name="Object 12"/>
            <p:cNvGraphicFramePr>
              <a:graphicFrameLocks noChangeAspect="1"/>
            </p:cNvGraphicFramePr>
            <p:nvPr>
              <p:extLst/>
            </p:nvPr>
          </p:nvGraphicFramePr>
          <p:xfrm>
            <a:off x="4944068" y="4129526"/>
            <a:ext cx="876300" cy="598488"/>
          </p:xfrm>
          <a:graphic>
            <a:graphicData uri="http://schemas.openxmlformats.org/presentationml/2006/ole">
              <mc:AlternateContent xmlns:mc="http://schemas.openxmlformats.org/markup-compatibility/2006">
                <mc:Choice xmlns:v="urn:schemas-microsoft-com:vml" Requires="v">
                  <p:oleObj spid="_x0000_s122988" name="方程式" r:id="rId24" imgW="317160" imgH="215640" progId="Equation.3">
                    <p:embed/>
                  </p:oleObj>
                </mc:Choice>
                <mc:Fallback>
                  <p:oleObj name="方程式" r:id="rId24" imgW="317160" imgH="215640" progId="Equation.3">
                    <p:embed/>
                    <p:pic>
                      <p:nvPicPr>
                        <p:cNvPr id="0" name=""/>
                        <p:cNvPicPr>
                          <a:picLocks noChangeAspect="1" noChangeArrowheads="1"/>
                        </p:cNvPicPr>
                        <p:nvPr/>
                      </p:nvPicPr>
                      <p:blipFill>
                        <a:blip r:embed="rId25"/>
                        <a:srcRect/>
                        <a:stretch>
                          <a:fillRect/>
                        </a:stretch>
                      </p:blipFill>
                      <p:spPr bwMode="auto">
                        <a:xfrm>
                          <a:off x="4944068" y="4129526"/>
                          <a:ext cx="876300" cy="598488"/>
                        </a:xfrm>
                        <a:prstGeom prst="rect">
                          <a:avLst/>
                        </a:prstGeom>
                        <a:noFill/>
                        <a:extLst/>
                      </p:spPr>
                    </p:pic>
                  </p:oleObj>
                </mc:Fallback>
              </mc:AlternateContent>
            </a:graphicData>
          </a:graphic>
        </p:graphicFrame>
        <p:graphicFrame>
          <p:nvGraphicFramePr>
            <p:cNvPr id="33" name="Object 12"/>
            <p:cNvGraphicFramePr>
              <a:graphicFrameLocks noChangeAspect="1"/>
            </p:cNvGraphicFramePr>
            <p:nvPr>
              <p:extLst/>
            </p:nvPr>
          </p:nvGraphicFramePr>
          <p:xfrm>
            <a:off x="6141879" y="5928143"/>
            <a:ext cx="352425" cy="350838"/>
          </p:xfrm>
          <a:graphic>
            <a:graphicData uri="http://schemas.openxmlformats.org/presentationml/2006/ole">
              <mc:AlternateContent xmlns:mc="http://schemas.openxmlformats.org/markup-compatibility/2006">
                <mc:Choice xmlns:v="urn:schemas-microsoft-com:vml" Requires="v">
                  <p:oleObj spid="_x0000_s122989" name="方程式" r:id="rId26" imgW="126720" imgH="126720" progId="Equation.3">
                    <p:embed/>
                  </p:oleObj>
                </mc:Choice>
                <mc:Fallback>
                  <p:oleObj name="方程式" r:id="rId26" imgW="126720" imgH="126720" progId="Equation.3">
                    <p:embed/>
                    <p:pic>
                      <p:nvPicPr>
                        <p:cNvPr id="0" name=""/>
                        <p:cNvPicPr>
                          <a:picLocks noChangeAspect="1" noChangeArrowheads="1"/>
                        </p:cNvPicPr>
                        <p:nvPr/>
                      </p:nvPicPr>
                      <p:blipFill>
                        <a:blip r:embed="rId27"/>
                        <a:srcRect/>
                        <a:stretch>
                          <a:fillRect/>
                        </a:stretch>
                      </p:blipFill>
                      <p:spPr bwMode="auto">
                        <a:xfrm>
                          <a:off x="6141879" y="5928143"/>
                          <a:ext cx="352425" cy="350838"/>
                        </a:xfrm>
                        <a:prstGeom prst="rect">
                          <a:avLst/>
                        </a:prstGeom>
                        <a:noFill/>
                        <a:extLst/>
                      </p:spPr>
                    </p:pic>
                  </p:oleObj>
                </mc:Fallback>
              </mc:AlternateContent>
            </a:graphicData>
          </a:graphic>
        </p:graphicFrame>
      </p:grpSp>
      <p:sp>
        <p:nvSpPr>
          <p:cNvPr id="34" name="文字方塊 33"/>
          <p:cNvSpPr txBox="1"/>
          <p:nvPr/>
        </p:nvSpPr>
        <p:spPr>
          <a:xfrm>
            <a:off x="2851812" y="5612297"/>
            <a:ext cx="798022" cy="461665"/>
          </a:xfrm>
          <a:prstGeom prst="rect">
            <a:avLst/>
          </a:prstGeom>
          <a:noFill/>
        </p:spPr>
        <p:txBody>
          <a:bodyPr wrap="square" rtlCol="0">
            <a:spAutoFit/>
          </a:bodyPr>
          <a:lstStyle/>
          <a:p>
            <a:pPr algn="ctr"/>
            <a:r>
              <a:rPr lang="en-US" altLang="zh-TW" sz="2400" dirty="0" smtClean="0"/>
              <a:t>bias</a:t>
            </a:r>
            <a:endParaRPr lang="zh-TW" altLang="en-US" sz="2400" dirty="0"/>
          </a:p>
        </p:txBody>
      </p:sp>
      <p:graphicFrame>
        <p:nvGraphicFramePr>
          <p:cNvPr id="37" name="Object 12"/>
          <p:cNvGraphicFramePr>
            <a:graphicFrameLocks noChangeAspect="1"/>
          </p:cNvGraphicFramePr>
          <p:nvPr>
            <p:extLst>
              <p:ext uri="{D42A27DB-BD31-4B8C-83A1-F6EECF244321}">
                <p14:modId xmlns:p14="http://schemas.microsoft.com/office/powerpoint/2010/main" val="2327851527"/>
              </p:ext>
            </p:extLst>
          </p:nvPr>
        </p:nvGraphicFramePr>
        <p:xfrm>
          <a:off x="5746558" y="3786859"/>
          <a:ext cx="352425" cy="385762"/>
        </p:xfrm>
        <a:graphic>
          <a:graphicData uri="http://schemas.openxmlformats.org/presentationml/2006/ole">
            <mc:AlternateContent xmlns:mc="http://schemas.openxmlformats.org/markup-compatibility/2006">
              <mc:Choice xmlns:v="urn:schemas-microsoft-com:vml" Requires="v">
                <p:oleObj spid="_x0000_s122990" name="方程式" r:id="rId28" imgW="126720" imgH="139680" progId="Equation.3">
                  <p:embed/>
                </p:oleObj>
              </mc:Choice>
              <mc:Fallback>
                <p:oleObj name="方程式" r:id="rId28" imgW="126720" imgH="139680" progId="Equation.3">
                  <p:embed/>
                  <p:pic>
                    <p:nvPicPr>
                      <p:cNvPr id="0" name=""/>
                      <p:cNvPicPr>
                        <a:picLocks noChangeAspect="1" noChangeArrowheads="1"/>
                      </p:cNvPicPr>
                      <p:nvPr/>
                    </p:nvPicPr>
                    <p:blipFill>
                      <a:blip r:embed="rId29"/>
                      <a:srcRect/>
                      <a:stretch>
                        <a:fillRect/>
                      </a:stretch>
                    </p:blipFill>
                    <p:spPr bwMode="auto">
                      <a:xfrm>
                        <a:off x="5746558" y="3786859"/>
                        <a:ext cx="352425" cy="385762"/>
                      </a:xfrm>
                      <a:prstGeom prst="rect">
                        <a:avLst/>
                      </a:prstGeom>
                      <a:noFill/>
                      <a:extLst/>
                    </p:spPr>
                  </p:pic>
                </p:oleObj>
              </mc:Fallback>
            </mc:AlternateContent>
          </a:graphicData>
        </a:graphic>
      </p:graphicFrame>
      <p:graphicFrame>
        <p:nvGraphicFramePr>
          <p:cNvPr id="20" name="Object 12"/>
          <p:cNvGraphicFramePr>
            <a:graphicFrameLocks noChangeAspect="1"/>
          </p:cNvGraphicFramePr>
          <p:nvPr>
            <p:extLst>
              <p:ext uri="{D42A27DB-BD31-4B8C-83A1-F6EECF244321}">
                <p14:modId xmlns:p14="http://schemas.microsoft.com/office/powerpoint/2010/main" val="1872339565"/>
              </p:ext>
            </p:extLst>
          </p:nvPr>
        </p:nvGraphicFramePr>
        <p:xfrm>
          <a:off x="3706107" y="4429180"/>
          <a:ext cx="2143125" cy="973138"/>
        </p:xfrm>
        <a:graphic>
          <a:graphicData uri="http://schemas.openxmlformats.org/presentationml/2006/ole">
            <mc:AlternateContent xmlns:mc="http://schemas.openxmlformats.org/markup-compatibility/2006">
              <mc:Choice xmlns:v="urn:schemas-microsoft-com:vml" Requires="v">
                <p:oleObj spid="_x0000_s122991" name="方程式" r:id="rId30" imgW="863280" imgH="393480" progId="Equation.3">
                  <p:embed/>
                </p:oleObj>
              </mc:Choice>
              <mc:Fallback>
                <p:oleObj name="方程式" r:id="rId30" imgW="863280" imgH="393480" progId="Equation.3">
                  <p:embed/>
                  <p:pic>
                    <p:nvPicPr>
                      <p:cNvPr id="0" name=""/>
                      <p:cNvPicPr>
                        <a:picLocks noChangeAspect="1" noChangeArrowheads="1"/>
                      </p:cNvPicPr>
                      <p:nvPr/>
                    </p:nvPicPr>
                    <p:blipFill>
                      <a:blip r:embed="rId31"/>
                      <a:srcRect/>
                      <a:stretch>
                        <a:fillRect/>
                      </a:stretch>
                    </p:blipFill>
                    <p:spPr bwMode="auto">
                      <a:xfrm>
                        <a:off x="3706107" y="4429180"/>
                        <a:ext cx="2143125" cy="973138"/>
                      </a:xfrm>
                      <a:prstGeom prst="rect">
                        <a:avLst/>
                      </a:prstGeom>
                      <a:noFill/>
                      <a:extLst/>
                    </p:spPr>
                  </p:pic>
                </p:oleObj>
              </mc:Fallback>
            </mc:AlternateContent>
          </a:graphicData>
        </a:graphic>
      </p:graphicFrame>
      <p:sp>
        <p:nvSpPr>
          <p:cNvPr id="27" name="文字方塊 26"/>
          <p:cNvSpPr txBox="1"/>
          <p:nvPr/>
        </p:nvSpPr>
        <p:spPr>
          <a:xfrm>
            <a:off x="3649834" y="5401291"/>
            <a:ext cx="2362148" cy="461665"/>
          </a:xfrm>
          <a:prstGeom prst="rect">
            <a:avLst/>
          </a:prstGeom>
          <a:noFill/>
        </p:spPr>
        <p:txBody>
          <a:bodyPr wrap="square" rtlCol="0">
            <a:spAutoFit/>
          </a:bodyPr>
          <a:lstStyle/>
          <a:p>
            <a:pPr algn="ctr"/>
            <a:r>
              <a:rPr lang="en-US" altLang="zh-TW" sz="2400" dirty="0" smtClean="0">
                <a:solidFill>
                  <a:srgbClr val="FF0000"/>
                </a:solidFill>
              </a:rPr>
              <a:t>Sigmoid function</a:t>
            </a:r>
            <a:endParaRPr lang="zh-TW" altLang="en-US" sz="2400" dirty="0">
              <a:solidFill>
                <a:srgbClr val="FF0000"/>
              </a:solidFill>
            </a:endParaRPr>
          </a:p>
        </p:txBody>
      </p:sp>
      <p:sp>
        <p:nvSpPr>
          <p:cNvPr id="39" name="文字方塊 38"/>
          <p:cNvSpPr txBox="1"/>
          <p:nvPr/>
        </p:nvSpPr>
        <p:spPr>
          <a:xfrm>
            <a:off x="1827347" y="1617324"/>
            <a:ext cx="5722548" cy="523220"/>
          </a:xfrm>
          <a:prstGeom prst="rect">
            <a:avLst/>
          </a:prstGeom>
          <a:noFill/>
        </p:spPr>
        <p:txBody>
          <a:bodyPr wrap="square" rtlCol="0">
            <a:spAutoFit/>
          </a:bodyPr>
          <a:lstStyle/>
          <a:p>
            <a:r>
              <a:rPr lang="en-US" altLang="zh-TW" sz="2800" dirty="0" smtClean="0"/>
              <a:t>Each neuron is a very simple function</a:t>
            </a:r>
            <a:endParaRPr lang="zh-TW" altLang="en-US" sz="2800" dirty="0"/>
          </a:p>
        </p:txBody>
      </p:sp>
      <p:sp>
        <p:nvSpPr>
          <p:cNvPr id="40" name="文字方塊 39"/>
          <p:cNvSpPr txBox="1"/>
          <p:nvPr/>
        </p:nvSpPr>
        <p:spPr>
          <a:xfrm>
            <a:off x="3684218" y="2664329"/>
            <a:ext cx="1894780" cy="830997"/>
          </a:xfrm>
          <a:prstGeom prst="rect">
            <a:avLst/>
          </a:prstGeom>
          <a:noFill/>
        </p:spPr>
        <p:txBody>
          <a:bodyPr wrap="square" rtlCol="0">
            <a:spAutoFit/>
          </a:bodyPr>
          <a:lstStyle/>
          <a:p>
            <a:pPr algn="ctr"/>
            <a:r>
              <a:rPr lang="en-US" altLang="zh-TW" sz="2400" dirty="0" smtClean="0">
                <a:solidFill>
                  <a:srgbClr val="0000FF"/>
                </a:solidFill>
              </a:rPr>
              <a:t>Activation function</a:t>
            </a:r>
            <a:endParaRPr lang="zh-TW" altLang="en-US" sz="2400" dirty="0">
              <a:solidFill>
                <a:srgbClr val="0000FF"/>
              </a:solidFill>
            </a:endParaRPr>
          </a:p>
        </p:txBody>
      </p:sp>
    </p:spTree>
    <p:extLst>
      <p:ext uri="{BB962C8B-B14F-4D97-AF65-F5344CB8AC3E}">
        <p14:creationId xmlns:p14="http://schemas.microsoft.com/office/powerpoint/2010/main" val="2116424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5" grpId="0"/>
      <p:bldP spid="34" grpId="0"/>
      <p:bldP spid="27"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88606" y="1915754"/>
            <a:ext cx="7886700" cy="4351338"/>
          </a:xfrm>
        </p:spPr>
        <p:txBody>
          <a:bodyPr/>
          <a:lstStyle/>
          <a:p>
            <a:r>
              <a:rPr lang="en-US" altLang="zh-TW" dirty="0" smtClean="0"/>
              <a:t>Cascading the neurons to form a neural network.</a:t>
            </a:r>
            <a:endParaRPr lang="zh-TW" altLang="en-US" dirty="0"/>
          </a:p>
        </p:txBody>
      </p:sp>
      <p:sp>
        <p:nvSpPr>
          <p:cNvPr id="2" name="標題 1"/>
          <p:cNvSpPr>
            <a:spLocks noGrp="1"/>
          </p:cNvSpPr>
          <p:nvPr>
            <p:ph type="title"/>
          </p:nvPr>
        </p:nvSpPr>
        <p:spPr/>
        <p:txBody>
          <a:bodyPr/>
          <a:lstStyle/>
          <a:p>
            <a:r>
              <a:rPr lang="en-US" altLang="zh-TW" dirty="0" smtClean="0"/>
              <a:t>Deep Learning</a:t>
            </a:r>
            <a:endParaRPr lang="zh-TW" altLang="en-US" dirty="0"/>
          </a:p>
        </p:txBody>
      </p:sp>
      <p:sp>
        <p:nvSpPr>
          <p:cNvPr id="74" name="文字方塊 73"/>
          <p:cNvSpPr txBox="1"/>
          <p:nvPr/>
        </p:nvSpPr>
        <p:spPr>
          <a:xfrm>
            <a:off x="2870029" y="6250142"/>
            <a:ext cx="2066642" cy="461665"/>
          </a:xfrm>
          <a:prstGeom prst="rect">
            <a:avLst/>
          </a:prstGeom>
          <a:noFill/>
        </p:spPr>
        <p:txBody>
          <a:bodyPr wrap="square" rtlCol="0">
            <a:spAutoFit/>
          </a:bodyPr>
          <a:lstStyle/>
          <a:p>
            <a:pPr algn="ctr"/>
            <a:r>
              <a:rPr lang="en-US" altLang="zh-TW" sz="2400" b="1" dirty="0" smtClean="0">
                <a:solidFill>
                  <a:srgbClr val="FF0000"/>
                </a:solidFill>
              </a:rPr>
              <a:t>Hidden Layer</a:t>
            </a:r>
            <a:endParaRPr lang="zh-TW" altLang="en-US" sz="2400" b="1" dirty="0">
              <a:solidFill>
                <a:srgbClr val="FF0000"/>
              </a:solidFill>
            </a:endParaRPr>
          </a:p>
        </p:txBody>
      </p:sp>
      <p:sp>
        <p:nvSpPr>
          <p:cNvPr id="64" name="矩形 63"/>
          <p:cNvSpPr/>
          <p:nvPr/>
        </p:nvSpPr>
        <p:spPr>
          <a:xfrm>
            <a:off x="2883442" y="3393743"/>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5" name="矩形 64"/>
          <p:cNvSpPr/>
          <p:nvPr/>
        </p:nvSpPr>
        <p:spPr>
          <a:xfrm>
            <a:off x="4228483" y="3416306"/>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6" name="矩形 65"/>
          <p:cNvSpPr/>
          <p:nvPr/>
        </p:nvSpPr>
        <p:spPr>
          <a:xfrm>
            <a:off x="5640042" y="3393743"/>
            <a:ext cx="746342" cy="267586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67" name="矩形 66"/>
          <p:cNvSpPr/>
          <p:nvPr/>
        </p:nvSpPr>
        <p:spPr>
          <a:xfrm>
            <a:off x="1652971" y="3444559"/>
            <a:ext cx="498951" cy="262505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68" name="直線單箭頭接點 67"/>
          <p:cNvCxnSpPr/>
          <p:nvPr/>
        </p:nvCxnSpPr>
        <p:spPr>
          <a:xfrm>
            <a:off x="6028206" y="4501085"/>
            <a:ext cx="101859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a:off x="6137522" y="5746975"/>
            <a:ext cx="90574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6004322" y="3722282"/>
            <a:ext cx="105037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1724224" y="4197999"/>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77" name="矩形 76"/>
          <p:cNvSpPr/>
          <p:nvPr/>
        </p:nvSpPr>
        <p:spPr>
          <a:xfrm>
            <a:off x="1730042" y="3627670"/>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78" name="Object 12"/>
          <p:cNvGraphicFramePr>
            <a:graphicFrameLocks noChangeAspect="1"/>
          </p:cNvGraphicFramePr>
          <p:nvPr>
            <p:extLst>
              <p:ext uri="{D42A27DB-BD31-4B8C-83A1-F6EECF244321}">
                <p14:modId xmlns:p14="http://schemas.microsoft.com/office/powerpoint/2010/main" val="4049259765"/>
              </p:ext>
            </p:extLst>
          </p:nvPr>
        </p:nvGraphicFramePr>
        <p:xfrm>
          <a:off x="1742741" y="3532420"/>
          <a:ext cx="325438" cy="461962"/>
        </p:xfrm>
        <a:graphic>
          <a:graphicData uri="http://schemas.openxmlformats.org/presentationml/2006/ole">
            <mc:AlternateContent xmlns:mc="http://schemas.openxmlformats.org/markup-compatibility/2006">
              <mc:Choice xmlns:v="urn:schemas-microsoft-com:vml" Requires="v">
                <p:oleObj spid="_x0000_s116281"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1742741" y="3532420"/>
                        <a:ext cx="325438"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9" name="Object 12"/>
          <p:cNvGraphicFramePr>
            <a:graphicFrameLocks noChangeAspect="1"/>
          </p:cNvGraphicFramePr>
          <p:nvPr>
            <p:extLst>
              <p:ext uri="{D42A27DB-BD31-4B8C-83A1-F6EECF244321}">
                <p14:modId xmlns:p14="http://schemas.microsoft.com/office/powerpoint/2010/main" val="2361780004"/>
              </p:ext>
            </p:extLst>
          </p:nvPr>
        </p:nvGraphicFramePr>
        <p:xfrm>
          <a:off x="1748037" y="4115149"/>
          <a:ext cx="352425" cy="461963"/>
        </p:xfrm>
        <a:graphic>
          <a:graphicData uri="http://schemas.openxmlformats.org/presentationml/2006/ole">
            <mc:AlternateContent xmlns:mc="http://schemas.openxmlformats.org/markup-compatibility/2006">
              <mc:Choice xmlns:v="urn:schemas-microsoft-com:vml" Requires="v">
                <p:oleObj spid="_x0000_s116282"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1748037" y="4115149"/>
                        <a:ext cx="35242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 name="橢圓 79"/>
          <p:cNvSpPr/>
          <p:nvPr/>
        </p:nvSpPr>
        <p:spPr>
          <a:xfrm>
            <a:off x="3001364" y="346366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1" name="橢圓 80"/>
          <p:cNvSpPr/>
          <p:nvPr/>
        </p:nvSpPr>
        <p:spPr>
          <a:xfrm>
            <a:off x="3003706" y="4242237"/>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2" name="橢圓 81"/>
          <p:cNvSpPr/>
          <p:nvPr/>
        </p:nvSpPr>
        <p:spPr>
          <a:xfrm>
            <a:off x="2992073" y="5470249"/>
            <a:ext cx="574158" cy="5741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83" name="文字方塊 82"/>
          <p:cNvSpPr txBox="1"/>
          <p:nvPr/>
        </p:nvSpPr>
        <p:spPr>
          <a:xfrm rot="5400000">
            <a:off x="2989326" y="4892542"/>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84" name="文字方塊 83"/>
          <p:cNvSpPr txBox="1"/>
          <p:nvPr/>
        </p:nvSpPr>
        <p:spPr>
          <a:xfrm>
            <a:off x="2721119" y="2951186"/>
            <a:ext cx="1134648" cy="461665"/>
          </a:xfrm>
          <a:prstGeom prst="rect">
            <a:avLst/>
          </a:prstGeom>
          <a:noFill/>
        </p:spPr>
        <p:txBody>
          <a:bodyPr wrap="square" rtlCol="0">
            <a:spAutoFit/>
          </a:bodyPr>
          <a:lstStyle/>
          <a:p>
            <a:pPr algn="ctr"/>
            <a:r>
              <a:rPr lang="en-US" altLang="zh-TW" sz="2400" dirty="0" smtClean="0"/>
              <a:t>Layer 1</a:t>
            </a:r>
            <a:endParaRPr lang="zh-TW" altLang="en-US" sz="2400" dirty="0"/>
          </a:p>
        </p:txBody>
      </p:sp>
      <p:sp>
        <p:nvSpPr>
          <p:cNvPr id="85" name="矩形 84"/>
          <p:cNvSpPr/>
          <p:nvPr/>
        </p:nvSpPr>
        <p:spPr>
          <a:xfrm>
            <a:off x="1716999" y="5624912"/>
            <a:ext cx="342900" cy="342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sp>
        <p:nvSpPr>
          <p:cNvPr id="86" name="文字方塊 85"/>
          <p:cNvSpPr txBox="1"/>
          <p:nvPr/>
        </p:nvSpPr>
        <p:spPr>
          <a:xfrm rot="5400000">
            <a:off x="1609833" y="4840497"/>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graphicFrame>
        <p:nvGraphicFramePr>
          <p:cNvPr id="87" name="Object 12"/>
          <p:cNvGraphicFramePr>
            <a:graphicFrameLocks noChangeAspect="1"/>
          </p:cNvGraphicFramePr>
          <p:nvPr>
            <p:extLst>
              <p:ext uri="{D42A27DB-BD31-4B8C-83A1-F6EECF244321}">
                <p14:modId xmlns:p14="http://schemas.microsoft.com/office/powerpoint/2010/main" val="1945957825"/>
              </p:ext>
            </p:extLst>
          </p:nvPr>
        </p:nvGraphicFramePr>
        <p:xfrm>
          <a:off x="7090898" y="3444559"/>
          <a:ext cx="352425" cy="461962"/>
        </p:xfrm>
        <a:graphic>
          <a:graphicData uri="http://schemas.openxmlformats.org/presentationml/2006/ole">
            <mc:AlternateContent xmlns:mc="http://schemas.openxmlformats.org/markup-compatibility/2006">
              <mc:Choice xmlns:v="urn:schemas-microsoft-com:vml" Requires="v">
                <p:oleObj spid="_x0000_s116283" name="方程式" r:id="rId8" imgW="164880" imgH="215640" progId="Equation.3">
                  <p:embed/>
                </p:oleObj>
              </mc:Choice>
              <mc:Fallback>
                <p:oleObj name="方程式" r:id="rId8" imgW="164880" imgH="215640" progId="Equation.3">
                  <p:embed/>
                  <p:pic>
                    <p:nvPicPr>
                      <p:cNvPr id="0" name=""/>
                      <p:cNvPicPr>
                        <a:picLocks noChangeAspect="1" noChangeArrowheads="1"/>
                      </p:cNvPicPr>
                      <p:nvPr/>
                    </p:nvPicPr>
                    <p:blipFill>
                      <a:blip r:embed="rId9"/>
                      <a:srcRect/>
                      <a:stretch>
                        <a:fillRect/>
                      </a:stretch>
                    </p:blipFill>
                    <p:spPr bwMode="auto">
                      <a:xfrm>
                        <a:off x="7090898" y="3444559"/>
                        <a:ext cx="352425"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8" name="Object 12"/>
          <p:cNvGraphicFramePr>
            <a:graphicFrameLocks noChangeAspect="1"/>
          </p:cNvGraphicFramePr>
          <p:nvPr>
            <p:extLst>
              <p:ext uri="{D42A27DB-BD31-4B8C-83A1-F6EECF244321}">
                <p14:modId xmlns:p14="http://schemas.microsoft.com/office/powerpoint/2010/main" val="1700533458"/>
              </p:ext>
            </p:extLst>
          </p:nvPr>
        </p:nvGraphicFramePr>
        <p:xfrm>
          <a:off x="7080240" y="4227736"/>
          <a:ext cx="379412" cy="461963"/>
        </p:xfrm>
        <a:graphic>
          <a:graphicData uri="http://schemas.openxmlformats.org/presentationml/2006/ole">
            <mc:AlternateContent xmlns:mc="http://schemas.openxmlformats.org/markup-compatibility/2006">
              <mc:Choice xmlns:v="urn:schemas-microsoft-com:vml" Requires="v">
                <p:oleObj spid="_x0000_s116284" name="方程式" r:id="rId10" imgW="177480" imgH="215640" progId="Equation.3">
                  <p:embed/>
                </p:oleObj>
              </mc:Choice>
              <mc:Fallback>
                <p:oleObj name="方程式" r:id="rId10" imgW="177480" imgH="215640" progId="Equation.3">
                  <p:embed/>
                  <p:pic>
                    <p:nvPicPr>
                      <p:cNvPr id="0" name=""/>
                      <p:cNvPicPr>
                        <a:picLocks noChangeAspect="1" noChangeArrowheads="1"/>
                      </p:cNvPicPr>
                      <p:nvPr/>
                    </p:nvPicPr>
                    <p:blipFill>
                      <a:blip r:embed="rId11"/>
                      <a:srcRect/>
                      <a:stretch>
                        <a:fillRect/>
                      </a:stretch>
                    </p:blipFill>
                    <p:spPr bwMode="auto">
                      <a:xfrm>
                        <a:off x="7080240" y="4227736"/>
                        <a:ext cx="379412"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9" name="橢圓 88"/>
          <p:cNvSpPr/>
          <p:nvPr/>
        </p:nvSpPr>
        <p:spPr>
          <a:xfrm>
            <a:off x="4316926" y="3463667"/>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0" name="橢圓 89"/>
          <p:cNvSpPr/>
          <p:nvPr/>
        </p:nvSpPr>
        <p:spPr>
          <a:xfrm>
            <a:off x="4319268" y="4242237"/>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1" name="橢圓 90"/>
          <p:cNvSpPr/>
          <p:nvPr/>
        </p:nvSpPr>
        <p:spPr>
          <a:xfrm>
            <a:off x="4307635" y="5470249"/>
            <a:ext cx="574158" cy="5741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2" name="文字方塊 91"/>
          <p:cNvSpPr txBox="1"/>
          <p:nvPr/>
        </p:nvSpPr>
        <p:spPr>
          <a:xfrm rot="5400000">
            <a:off x="4304888" y="4892542"/>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93" name="文字方塊 92"/>
          <p:cNvSpPr txBox="1"/>
          <p:nvPr/>
        </p:nvSpPr>
        <p:spPr>
          <a:xfrm>
            <a:off x="4036681" y="2951186"/>
            <a:ext cx="1134648" cy="461665"/>
          </a:xfrm>
          <a:prstGeom prst="rect">
            <a:avLst/>
          </a:prstGeom>
          <a:noFill/>
        </p:spPr>
        <p:txBody>
          <a:bodyPr wrap="square" rtlCol="0">
            <a:spAutoFit/>
          </a:bodyPr>
          <a:lstStyle/>
          <a:p>
            <a:pPr algn="ctr"/>
            <a:r>
              <a:rPr lang="en-US" altLang="zh-TW" sz="2400" dirty="0" smtClean="0"/>
              <a:t>Layer 2</a:t>
            </a:r>
            <a:endParaRPr lang="zh-TW" altLang="en-US" sz="2400" dirty="0"/>
          </a:p>
        </p:txBody>
      </p:sp>
      <p:sp>
        <p:nvSpPr>
          <p:cNvPr id="94" name="橢圓 93"/>
          <p:cNvSpPr/>
          <p:nvPr/>
        </p:nvSpPr>
        <p:spPr>
          <a:xfrm>
            <a:off x="5717243" y="3444559"/>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5" name="橢圓 94"/>
          <p:cNvSpPr/>
          <p:nvPr/>
        </p:nvSpPr>
        <p:spPr>
          <a:xfrm>
            <a:off x="5719585" y="4204468"/>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6" name="橢圓 95"/>
          <p:cNvSpPr/>
          <p:nvPr/>
        </p:nvSpPr>
        <p:spPr>
          <a:xfrm>
            <a:off x="5726613" y="5451141"/>
            <a:ext cx="574158" cy="574158"/>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97" name="文字方塊 96"/>
          <p:cNvSpPr txBox="1"/>
          <p:nvPr/>
        </p:nvSpPr>
        <p:spPr>
          <a:xfrm rot="5400000">
            <a:off x="5723866" y="4870271"/>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98" name="文字方塊 97"/>
          <p:cNvSpPr txBox="1"/>
          <p:nvPr/>
        </p:nvSpPr>
        <p:spPr>
          <a:xfrm>
            <a:off x="5436998" y="2932078"/>
            <a:ext cx="1134648" cy="461665"/>
          </a:xfrm>
          <a:prstGeom prst="rect">
            <a:avLst/>
          </a:prstGeom>
          <a:noFill/>
        </p:spPr>
        <p:txBody>
          <a:bodyPr wrap="square" rtlCol="0">
            <a:spAutoFit/>
          </a:bodyPr>
          <a:lstStyle/>
          <a:p>
            <a:pPr algn="ctr"/>
            <a:r>
              <a:rPr lang="en-US" altLang="zh-TW" sz="2400" dirty="0" smtClean="0"/>
              <a:t>Layer L</a:t>
            </a:r>
            <a:endParaRPr lang="zh-TW" altLang="en-US" sz="2400" dirty="0"/>
          </a:p>
        </p:txBody>
      </p:sp>
      <p:sp>
        <p:nvSpPr>
          <p:cNvPr id="99" name="文字方塊 98"/>
          <p:cNvSpPr txBox="1"/>
          <p:nvPr/>
        </p:nvSpPr>
        <p:spPr>
          <a:xfrm>
            <a:off x="4888971" y="3405083"/>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00" name="文字方塊 99"/>
          <p:cNvSpPr txBox="1"/>
          <p:nvPr/>
        </p:nvSpPr>
        <p:spPr>
          <a:xfrm>
            <a:off x="4906594" y="4190582"/>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01" name="文字方塊 100"/>
          <p:cNvSpPr txBox="1"/>
          <p:nvPr/>
        </p:nvSpPr>
        <p:spPr>
          <a:xfrm>
            <a:off x="4918774" y="5446874"/>
            <a:ext cx="769257" cy="523220"/>
          </a:xfrm>
          <a:prstGeom prst="rect">
            <a:avLst/>
          </a:prstGeom>
          <a:noFill/>
        </p:spPr>
        <p:txBody>
          <a:bodyPr wrap="square" rtlCol="0">
            <a:spAutoFit/>
          </a:bodyPr>
          <a:lstStyle/>
          <a:p>
            <a:pPr algn="ctr"/>
            <a:r>
              <a:rPr lang="en-US" altLang="zh-TW" sz="2800" dirty="0" smtClean="0"/>
              <a:t>……</a:t>
            </a:r>
            <a:endParaRPr lang="zh-TW" altLang="en-US" sz="2800" dirty="0"/>
          </a:p>
        </p:txBody>
      </p:sp>
      <p:cxnSp>
        <p:nvCxnSpPr>
          <p:cNvPr id="102" name="直線單箭頭接點 101"/>
          <p:cNvCxnSpPr>
            <a:stCxn id="80" idx="6"/>
            <a:endCxn id="89" idx="2"/>
          </p:cNvCxnSpPr>
          <p:nvPr/>
        </p:nvCxnSpPr>
        <p:spPr>
          <a:xfrm>
            <a:off x="3575522" y="3750746"/>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p:nvPr/>
        </p:nvCxnSpPr>
        <p:spPr>
          <a:xfrm>
            <a:off x="3575522" y="4542498"/>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單箭頭接點 103"/>
          <p:cNvCxnSpPr/>
          <p:nvPr/>
        </p:nvCxnSpPr>
        <p:spPr>
          <a:xfrm>
            <a:off x="3566231" y="5764467"/>
            <a:ext cx="74140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單箭頭接點 104"/>
          <p:cNvCxnSpPr>
            <a:stCxn id="81" idx="6"/>
            <a:endCxn id="89" idx="2"/>
          </p:cNvCxnSpPr>
          <p:nvPr/>
        </p:nvCxnSpPr>
        <p:spPr>
          <a:xfrm flipV="1">
            <a:off x="3577864" y="3750746"/>
            <a:ext cx="739062"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a:stCxn id="80" idx="6"/>
            <a:endCxn id="90" idx="2"/>
          </p:cNvCxnSpPr>
          <p:nvPr/>
        </p:nvCxnSpPr>
        <p:spPr>
          <a:xfrm>
            <a:off x="3575522" y="3750746"/>
            <a:ext cx="743746" cy="7785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單箭頭接點 114"/>
          <p:cNvCxnSpPr>
            <a:stCxn id="80" idx="6"/>
            <a:endCxn id="91" idx="2"/>
          </p:cNvCxnSpPr>
          <p:nvPr/>
        </p:nvCxnSpPr>
        <p:spPr>
          <a:xfrm>
            <a:off x="3575522" y="3750746"/>
            <a:ext cx="732113"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a:stCxn id="81" idx="6"/>
            <a:endCxn id="91" idx="2"/>
          </p:cNvCxnSpPr>
          <p:nvPr/>
        </p:nvCxnSpPr>
        <p:spPr>
          <a:xfrm>
            <a:off x="3577864" y="4529316"/>
            <a:ext cx="729771"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a:stCxn id="82" idx="6"/>
            <a:endCxn id="89" idx="2"/>
          </p:cNvCxnSpPr>
          <p:nvPr/>
        </p:nvCxnSpPr>
        <p:spPr>
          <a:xfrm flipV="1">
            <a:off x="3566231" y="3750746"/>
            <a:ext cx="750695" cy="20065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a:stCxn id="82" idx="6"/>
            <a:endCxn id="90" idx="2"/>
          </p:cNvCxnSpPr>
          <p:nvPr/>
        </p:nvCxnSpPr>
        <p:spPr>
          <a:xfrm flipV="1">
            <a:off x="3566231" y="4529316"/>
            <a:ext cx="753037" cy="12280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文字方塊 118"/>
          <p:cNvSpPr txBox="1"/>
          <p:nvPr/>
        </p:nvSpPr>
        <p:spPr>
          <a:xfrm>
            <a:off x="1328207" y="2934606"/>
            <a:ext cx="1134648" cy="461665"/>
          </a:xfrm>
          <a:prstGeom prst="rect">
            <a:avLst/>
          </a:prstGeom>
          <a:noFill/>
        </p:spPr>
        <p:txBody>
          <a:bodyPr wrap="square" rtlCol="0">
            <a:spAutoFit/>
          </a:bodyPr>
          <a:lstStyle/>
          <a:p>
            <a:pPr algn="ctr"/>
            <a:r>
              <a:rPr lang="en-US" altLang="zh-TW" sz="2400" dirty="0" smtClean="0"/>
              <a:t>Input</a:t>
            </a:r>
          </a:p>
        </p:txBody>
      </p:sp>
      <p:sp>
        <p:nvSpPr>
          <p:cNvPr id="120" name="文字方塊 119"/>
          <p:cNvSpPr txBox="1"/>
          <p:nvPr/>
        </p:nvSpPr>
        <p:spPr>
          <a:xfrm>
            <a:off x="6689470" y="2948352"/>
            <a:ext cx="1134648" cy="461665"/>
          </a:xfrm>
          <a:prstGeom prst="rect">
            <a:avLst/>
          </a:prstGeom>
          <a:noFill/>
        </p:spPr>
        <p:txBody>
          <a:bodyPr wrap="square" rtlCol="0">
            <a:spAutoFit/>
          </a:bodyPr>
          <a:lstStyle/>
          <a:p>
            <a:pPr algn="ctr"/>
            <a:r>
              <a:rPr lang="en-US" altLang="zh-TW" sz="2400" dirty="0" smtClean="0"/>
              <a:t>Output</a:t>
            </a:r>
          </a:p>
        </p:txBody>
      </p:sp>
      <p:cxnSp>
        <p:nvCxnSpPr>
          <p:cNvPr id="121" name="直線單箭頭接點 120"/>
          <p:cNvCxnSpPr>
            <a:endCxn id="80" idx="2"/>
          </p:cNvCxnSpPr>
          <p:nvPr/>
        </p:nvCxnSpPr>
        <p:spPr>
          <a:xfrm flipV="1">
            <a:off x="2141964" y="3750746"/>
            <a:ext cx="859400" cy="299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stCxn id="77" idx="3"/>
            <a:endCxn id="81" idx="2"/>
          </p:cNvCxnSpPr>
          <p:nvPr/>
        </p:nvCxnSpPr>
        <p:spPr>
          <a:xfrm>
            <a:off x="2072942" y="3799120"/>
            <a:ext cx="930764" cy="7301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77" idx="3"/>
            <a:endCxn id="82" idx="2"/>
          </p:cNvCxnSpPr>
          <p:nvPr/>
        </p:nvCxnSpPr>
        <p:spPr>
          <a:xfrm>
            <a:off x="2072942" y="3799120"/>
            <a:ext cx="919131" cy="19582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p:cNvCxnSpPr>
            <a:stCxn id="79" idx="3"/>
            <a:endCxn id="80" idx="2"/>
          </p:cNvCxnSpPr>
          <p:nvPr/>
        </p:nvCxnSpPr>
        <p:spPr>
          <a:xfrm flipV="1">
            <a:off x="2100462" y="3750746"/>
            <a:ext cx="900902" cy="5953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76" idx="3"/>
            <a:endCxn id="81" idx="2"/>
          </p:cNvCxnSpPr>
          <p:nvPr/>
        </p:nvCxnSpPr>
        <p:spPr>
          <a:xfrm>
            <a:off x="2067124" y="4369449"/>
            <a:ext cx="936582" cy="1598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單箭頭接點 126"/>
          <p:cNvCxnSpPr>
            <a:stCxn id="76" idx="3"/>
            <a:endCxn id="82" idx="2"/>
          </p:cNvCxnSpPr>
          <p:nvPr/>
        </p:nvCxnSpPr>
        <p:spPr>
          <a:xfrm>
            <a:off x="2067124" y="4369449"/>
            <a:ext cx="924949" cy="138787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132" idx="3"/>
            <a:endCxn id="80" idx="2"/>
          </p:cNvCxnSpPr>
          <p:nvPr/>
        </p:nvCxnSpPr>
        <p:spPr>
          <a:xfrm flipV="1">
            <a:off x="2134135" y="3750746"/>
            <a:ext cx="867229" cy="202067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p:cNvCxnSpPr>
            <a:stCxn id="132" idx="3"/>
            <a:endCxn id="81" idx="2"/>
          </p:cNvCxnSpPr>
          <p:nvPr/>
        </p:nvCxnSpPr>
        <p:spPr>
          <a:xfrm flipV="1">
            <a:off x="2134135" y="4529316"/>
            <a:ext cx="869571" cy="12421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132" idx="3"/>
            <a:endCxn id="82" idx="2"/>
          </p:cNvCxnSpPr>
          <p:nvPr/>
        </p:nvCxnSpPr>
        <p:spPr>
          <a:xfrm flipV="1">
            <a:off x="2134135" y="5757328"/>
            <a:ext cx="857938" cy="1408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1" name="Object 12"/>
          <p:cNvGraphicFramePr>
            <a:graphicFrameLocks noChangeAspect="1"/>
          </p:cNvGraphicFramePr>
          <p:nvPr>
            <p:extLst>
              <p:ext uri="{D42A27DB-BD31-4B8C-83A1-F6EECF244321}">
                <p14:modId xmlns:p14="http://schemas.microsoft.com/office/powerpoint/2010/main" val="3368868841"/>
              </p:ext>
            </p:extLst>
          </p:nvPr>
        </p:nvGraphicFramePr>
        <p:xfrm>
          <a:off x="7050623" y="5471379"/>
          <a:ext cx="460375" cy="461963"/>
        </p:xfrm>
        <a:graphic>
          <a:graphicData uri="http://schemas.openxmlformats.org/presentationml/2006/ole">
            <mc:AlternateContent xmlns:mc="http://schemas.openxmlformats.org/markup-compatibility/2006">
              <mc:Choice xmlns:v="urn:schemas-microsoft-com:vml" Requires="v">
                <p:oleObj spid="_x0000_s116285" name="方程式" r:id="rId12" imgW="215640" imgH="215640" progId="Equation.3">
                  <p:embed/>
                </p:oleObj>
              </mc:Choice>
              <mc:Fallback>
                <p:oleObj name="方程式" r:id="rId12" imgW="215640" imgH="215640" progId="Equation.3">
                  <p:embed/>
                  <p:pic>
                    <p:nvPicPr>
                      <p:cNvPr id="0" name=""/>
                      <p:cNvPicPr>
                        <a:picLocks noChangeAspect="1" noChangeArrowheads="1"/>
                      </p:cNvPicPr>
                      <p:nvPr/>
                    </p:nvPicPr>
                    <p:blipFill>
                      <a:blip r:embed="rId13"/>
                      <a:srcRect/>
                      <a:stretch>
                        <a:fillRect/>
                      </a:stretch>
                    </p:blipFill>
                    <p:spPr bwMode="auto">
                      <a:xfrm>
                        <a:off x="7050623" y="5471379"/>
                        <a:ext cx="46037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2" name="Object 12"/>
          <p:cNvGraphicFramePr>
            <a:graphicFrameLocks noChangeAspect="1"/>
          </p:cNvGraphicFramePr>
          <p:nvPr>
            <p:extLst>
              <p:ext uri="{D42A27DB-BD31-4B8C-83A1-F6EECF244321}">
                <p14:modId xmlns:p14="http://schemas.microsoft.com/office/powerpoint/2010/main" val="4274178534"/>
              </p:ext>
            </p:extLst>
          </p:nvPr>
        </p:nvGraphicFramePr>
        <p:xfrm>
          <a:off x="1727735" y="5526942"/>
          <a:ext cx="406400" cy="488950"/>
        </p:xfrm>
        <a:graphic>
          <a:graphicData uri="http://schemas.openxmlformats.org/presentationml/2006/ole">
            <mc:AlternateContent xmlns:mc="http://schemas.openxmlformats.org/markup-compatibility/2006">
              <mc:Choice xmlns:v="urn:schemas-microsoft-com:vml" Requires="v">
                <p:oleObj spid="_x0000_s116286" name="方程式" r:id="rId14" imgW="190440" imgH="228600" progId="Equation.3">
                  <p:embed/>
                </p:oleObj>
              </mc:Choice>
              <mc:Fallback>
                <p:oleObj name="方程式" r:id="rId14" imgW="190440" imgH="228600" progId="Equation.3">
                  <p:embed/>
                  <p:pic>
                    <p:nvPicPr>
                      <p:cNvPr id="0" name=""/>
                      <p:cNvPicPr>
                        <a:picLocks noChangeAspect="1" noChangeArrowheads="1"/>
                      </p:cNvPicPr>
                      <p:nvPr/>
                    </p:nvPicPr>
                    <p:blipFill>
                      <a:blip r:embed="rId15"/>
                      <a:srcRect/>
                      <a:stretch>
                        <a:fillRect/>
                      </a:stretch>
                    </p:blipFill>
                    <p:spPr bwMode="auto">
                      <a:xfrm>
                        <a:off x="1727735" y="5526942"/>
                        <a:ext cx="40640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右大括弧 5"/>
          <p:cNvSpPr/>
          <p:nvPr/>
        </p:nvSpPr>
        <p:spPr>
          <a:xfrm rot="5400000">
            <a:off x="3728020" y="4927900"/>
            <a:ext cx="417826" cy="2293054"/>
          </a:xfrm>
          <a:prstGeom prst="rightBrace">
            <a:avLst>
              <a:gd name="adj1" fmla="val 76723"/>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grpSp>
        <p:nvGrpSpPr>
          <p:cNvPr id="8" name="群組 7"/>
          <p:cNvGrpSpPr/>
          <p:nvPr/>
        </p:nvGrpSpPr>
        <p:grpSpPr>
          <a:xfrm>
            <a:off x="5291222" y="322819"/>
            <a:ext cx="3540525" cy="1407184"/>
            <a:chOff x="4974825" y="351985"/>
            <a:chExt cx="3540525" cy="1407184"/>
          </a:xfrm>
        </p:grpSpPr>
        <p:sp>
          <p:nvSpPr>
            <p:cNvPr id="7" name="矩形 6"/>
            <p:cNvSpPr/>
            <p:nvPr/>
          </p:nvSpPr>
          <p:spPr>
            <a:xfrm>
              <a:off x="4974825" y="351985"/>
              <a:ext cx="2849293" cy="14071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69" name="Object 12"/>
            <p:cNvGraphicFramePr>
              <a:graphicFrameLocks noChangeAspect="1"/>
            </p:cNvGraphicFramePr>
            <p:nvPr>
              <p:extLst>
                <p:ext uri="{D42A27DB-BD31-4B8C-83A1-F6EECF244321}">
                  <p14:modId xmlns:p14="http://schemas.microsoft.com/office/powerpoint/2010/main" val="1198318603"/>
                </p:ext>
              </p:extLst>
            </p:nvPr>
          </p:nvGraphicFramePr>
          <p:xfrm>
            <a:off x="5402881" y="1142815"/>
            <a:ext cx="1967006" cy="529116"/>
          </p:xfrm>
          <a:graphic>
            <a:graphicData uri="http://schemas.openxmlformats.org/presentationml/2006/ole">
              <mc:AlternateContent xmlns:mc="http://schemas.openxmlformats.org/markup-compatibility/2006">
                <mc:Choice xmlns:v="urn:schemas-microsoft-com:vml" Requires="v">
                  <p:oleObj spid="_x0000_s116287" name="方程式" r:id="rId16" imgW="850680" imgH="228600" progId="Equation.3">
                    <p:embed/>
                  </p:oleObj>
                </mc:Choice>
                <mc:Fallback>
                  <p:oleObj name="方程式" r:id="rId16" imgW="850680" imgH="228600" progId="Equation.3">
                    <p:embed/>
                    <p:pic>
                      <p:nvPicPr>
                        <p:cNvPr id="0" name=""/>
                        <p:cNvPicPr>
                          <a:picLocks noChangeAspect="1" noChangeArrowheads="1"/>
                        </p:cNvPicPr>
                        <p:nvPr/>
                      </p:nvPicPr>
                      <p:blipFill>
                        <a:blip r:embed="rId17"/>
                        <a:srcRect/>
                        <a:stretch>
                          <a:fillRect/>
                        </a:stretch>
                      </p:blipFill>
                      <p:spPr bwMode="auto">
                        <a:xfrm>
                          <a:off x="5402881" y="1142815"/>
                          <a:ext cx="1967006" cy="529116"/>
                        </a:xfrm>
                        <a:prstGeom prst="rect">
                          <a:avLst/>
                        </a:prstGeom>
                        <a:noFill/>
                        <a:extLst/>
                      </p:spPr>
                    </p:pic>
                  </p:oleObj>
                </mc:Fallback>
              </mc:AlternateContent>
            </a:graphicData>
          </a:graphic>
        </p:graphicFrame>
        <p:sp>
          <p:nvSpPr>
            <p:cNvPr id="4" name="文字方塊 3"/>
            <p:cNvSpPr txBox="1"/>
            <p:nvPr/>
          </p:nvSpPr>
          <p:spPr>
            <a:xfrm>
              <a:off x="5030954" y="351985"/>
              <a:ext cx="3484396" cy="830997"/>
            </a:xfrm>
            <a:prstGeom prst="rect">
              <a:avLst/>
            </a:prstGeom>
            <a:noFill/>
          </p:spPr>
          <p:txBody>
            <a:bodyPr wrap="square" rtlCol="0">
              <a:spAutoFit/>
            </a:bodyPr>
            <a:lstStyle/>
            <a:p>
              <a:r>
                <a:rPr lang="en-US" altLang="zh-TW" sz="2400" dirty="0" smtClean="0"/>
                <a:t>A neural network is a complex function:</a:t>
              </a:r>
              <a:endParaRPr lang="zh-TW" altLang="en-US" sz="2400" dirty="0"/>
            </a:p>
          </p:txBody>
        </p:sp>
      </p:grpSp>
      <p:sp>
        <p:nvSpPr>
          <p:cNvPr id="70" name="文字方塊 69"/>
          <p:cNvSpPr txBox="1"/>
          <p:nvPr/>
        </p:nvSpPr>
        <p:spPr>
          <a:xfrm>
            <a:off x="767797" y="2390263"/>
            <a:ext cx="7930501" cy="523220"/>
          </a:xfrm>
          <a:prstGeom prst="rect">
            <a:avLst/>
          </a:prstGeom>
          <a:noFill/>
        </p:spPr>
        <p:txBody>
          <a:bodyPr wrap="square" rtlCol="0">
            <a:spAutoFit/>
          </a:bodyPr>
          <a:lstStyle/>
          <a:p>
            <a:pPr algn="ctr"/>
            <a:r>
              <a:rPr lang="en-US" altLang="zh-TW" sz="2800" dirty="0" smtClean="0"/>
              <a:t>Each layer is a simple function in the production line.</a:t>
            </a:r>
            <a:endParaRPr lang="zh-TW" altLang="en-US" sz="2800" dirty="0"/>
          </a:p>
        </p:txBody>
      </p:sp>
    </p:spTree>
    <p:extLst>
      <p:ext uri="{BB962C8B-B14F-4D97-AF65-F5344CB8AC3E}">
        <p14:creationId xmlns:p14="http://schemas.microsoft.com/office/powerpoint/2010/main" val="11203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4"/>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9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1"/>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8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8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2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3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7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68"/>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7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7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64" grpId="0" animBg="1"/>
      <p:bldP spid="65" grpId="0" animBg="1"/>
      <p:bldP spid="66" grpId="0" animBg="1"/>
      <p:bldP spid="67" grpId="0" animBg="1"/>
      <p:bldP spid="76" grpId="0" animBg="1"/>
      <p:bldP spid="77" grpId="0" animBg="1"/>
      <p:bldP spid="80" grpId="0" animBg="1"/>
      <p:bldP spid="81" grpId="0" animBg="1"/>
      <p:bldP spid="82" grpId="0" animBg="1"/>
      <p:bldP spid="83" grpId="0"/>
      <p:bldP spid="84" grpId="0"/>
      <p:bldP spid="85" grpId="0" animBg="1"/>
      <p:bldP spid="86" grpId="0"/>
      <p:bldP spid="89" grpId="0" animBg="1"/>
      <p:bldP spid="90" grpId="0" animBg="1"/>
      <p:bldP spid="91" grpId="0" animBg="1"/>
      <p:bldP spid="92" grpId="0"/>
      <p:bldP spid="93" grpId="0"/>
      <p:bldP spid="94" grpId="0" animBg="1"/>
      <p:bldP spid="95" grpId="0" animBg="1"/>
      <p:bldP spid="96" grpId="0" animBg="1"/>
      <p:bldP spid="97" grpId="0"/>
      <p:bldP spid="98" grpId="0"/>
      <p:bldP spid="99" grpId="0"/>
      <p:bldP spid="100" grpId="0"/>
      <p:bldP spid="101" grpId="0"/>
      <p:bldP spid="119" grpId="0"/>
      <p:bldP spid="120" grpId="0"/>
      <p:bldP spid="6" grpId="0" animBg="1"/>
      <p:bldP spid="7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Ups and downs of Deep Learning</a:t>
            </a:r>
            <a:endParaRPr lang="zh-TW" altLang="en-US" dirty="0"/>
          </a:p>
        </p:txBody>
      </p:sp>
      <p:sp>
        <p:nvSpPr>
          <p:cNvPr id="3" name="內容版面配置區 2"/>
          <p:cNvSpPr>
            <a:spLocks noGrp="1"/>
          </p:cNvSpPr>
          <p:nvPr>
            <p:ph idx="1"/>
          </p:nvPr>
        </p:nvSpPr>
        <p:spPr>
          <a:xfrm>
            <a:off x="628650" y="1825624"/>
            <a:ext cx="7886700" cy="4860925"/>
          </a:xfrm>
        </p:spPr>
        <p:txBody>
          <a:bodyPr>
            <a:normAutofit/>
          </a:bodyPr>
          <a:lstStyle/>
          <a:p>
            <a:r>
              <a:rPr lang="en-US" altLang="zh-TW" sz="2400" dirty="0" smtClean="0">
                <a:solidFill>
                  <a:srgbClr val="0000FF"/>
                </a:solidFill>
              </a:rPr>
              <a:t>1960s: Perceptron (single layer neural network)</a:t>
            </a:r>
          </a:p>
          <a:p>
            <a:r>
              <a:rPr lang="en-US" altLang="zh-TW" sz="2400" dirty="0" smtClean="0">
                <a:solidFill>
                  <a:srgbClr val="FF0000"/>
                </a:solidFill>
              </a:rPr>
              <a:t>1969: Perceptron has limitation</a:t>
            </a:r>
          </a:p>
          <a:p>
            <a:r>
              <a:rPr lang="en-US" altLang="zh-TW" sz="2400" dirty="0" smtClean="0">
                <a:solidFill>
                  <a:srgbClr val="0000FF"/>
                </a:solidFill>
              </a:rPr>
              <a:t>1980s: Multi-layer perceptron </a:t>
            </a:r>
          </a:p>
          <a:p>
            <a:pPr lvl="1"/>
            <a:r>
              <a:rPr lang="en-US" altLang="zh-TW" dirty="0" smtClean="0"/>
              <a:t>Do not have significant difference from DNN today</a:t>
            </a:r>
          </a:p>
          <a:p>
            <a:r>
              <a:rPr lang="en-US" altLang="zh-TW" sz="2400" dirty="0" smtClean="0">
                <a:solidFill>
                  <a:srgbClr val="0000FF"/>
                </a:solidFill>
              </a:rPr>
              <a:t>1986: Backpropagation</a:t>
            </a:r>
          </a:p>
          <a:p>
            <a:pPr lvl="1"/>
            <a:r>
              <a:rPr lang="en-US" altLang="zh-TW" dirty="0" smtClean="0"/>
              <a:t>Usually more than 3 hidden layers is not helpful</a:t>
            </a:r>
          </a:p>
          <a:p>
            <a:r>
              <a:rPr lang="en-US" altLang="zh-TW" sz="2400" dirty="0" smtClean="0">
                <a:solidFill>
                  <a:srgbClr val="FF0000"/>
                </a:solidFill>
              </a:rPr>
              <a:t>1989: 1 hidden layer is “good enough”, why deep?</a:t>
            </a:r>
          </a:p>
          <a:p>
            <a:r>
              <a:rPr lang="en-US" altLang="zh-TW" sz="2400" dirty="0" smtClean="0">
                <a:solidFill>
                  <a:srgbClr val="0000FF"/>
                </a:solidFill>
              </a:rPr>
              <a:t>2006: RBM initialization (breakthrough) </a:t>
            </a:r>
          </a:p>
          <a:p>
            <a:r>
              <a:rPr lang="en-US" altLang="zh-TW" sz="2400" dirty="0" smtClean="0">
                <a:solidFill>
                  <a:srgbClr val="0000FF"/>
                </a:solidFill>
              </a:rPr>
              <a:t>2009: GPU</a:t>
            </a:r>
          </a:p>
          <a:p>
            <a:r>
              <a:rPr lang="en-US" altLang="zh-TW" sz="2400" dirty="0" smtClean="0">
                <a:solidFill>
                  <a:srgbClr val="0000FF"/>
                </a:solidFill>
              </a:rPr>
              <a:t>2011: Start to be popular in speech </a:t>
            </a:r>
            <a:r>
              <a:rPr lang="en-US" altLang="zh-TW" sz="2400" dirty="0">
                <a:solidFill>
                  <a:srgbClr val="0000FF"/>
                </a:solidFill>
              </a:rPr>
              <a:t>recognition</a:t>
            </a:r>
          </a:p>
          <a:p>
            <a:r>
              <a:rPr lang="en-US" altLang="zh-TW" sz="2400" dirty="0" smtClean="0">
                <a:solidFill>
                  <a:srgbClr val="0000FF"/>
                </a:solidFill>
              </a:rPr>
              <a:t>2012: win ILSVRC competition (image)</a:t>
            </a:r>
            <a:endParaRPr lang="en-US" altLang="zh-TW" sz="2400" dirty="0">
              <a:solidFill>
                <a:srgbClr val="0000FF"/>
              </a:solidFill>
            </a:endParaRPr>
          </a:p>
          <a:p>
            <a:pPr marL="0" indent="0">
              <a:buNone/>
            </a:pPr>
            <a:endParaRPr lang="zh-TW" altLang="en-US" sz="2400" dirty="0"/>
          </a:p>
        </p:txBody>
      </p:sp>
    </p:spTree>
    <p:extLst>
      <p:ext uri="{BB962C8B-B14F-4D97-AF65-F5344CB8AC3E}">
        <p14:creationId xmlns:p14="http://schemas.microsoft.com/office/powerpoint/2010/main" val="328139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812475"/>
            <a:ext cx="7772400" cy="2387600"/>
          </a:xfrm>
        </p:spPr>
        <p:txBody>
          <a:bodyPr/>
          <a:lstStyle/>
          <a:p>
            <a:r>
              <a:rPr lang="en-US" altLang="zh-TW" dirty="0" smtClean="0"/>
              <a:t>What is</a:t>
            </a:r>
            <a:br>
              <a:rPr lang="en-US" altLang="zh-TW" dirty="0" smtClean="0"/>
            </a:br>
            <a:r>
              <a:rPr lang="en-US" altLang="zh-TW" dirty="0" smtClean="0"/>
              <a:t>Machine </a:t>
            </a:r>
            <a:r>
              <a:rPr lang="en-US" altLang="zh-TW" dirty="0"/>
              <a:t>L</a:t>
            </a:r>
            <a:r>
              <a:rPr lang="en-US" altLang="zh-TW" dirty="0" smtClean="0"/>
              <a:t>earning?</a:t>
            </a:r>
            <a:endParaRPr lang="zh-TW" altLang="en-US" dirty="0"/>
          </a:p>
        </p:txBody>
      </p:sp>
    </p:spTree>
    <p:extLst>
      <p:ext uri="{BB962C8B-B14F-4D97-AF65-F5344CB8AC3E}">
        <p14:creationId xmlns:p14="http://schemas.microsoft.com/office/powerpoint/2010/main" val="7422198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Become very Popular</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5" name="圖片 4"/>
          <p:cNvPicPr>
            <a:picLocks noChangeAspect="1"/>
          </p:cNvPicPr>
          <p:nvPr/>
        </p:nvPicPr>
        <p:blipFill>
          <a:blip r:embed="rId3"/>
          <a:stretch>
            <a:fillRect/>
          </a:stretch>
        </p:blipFill>
        <p:spPr>
          <a:xfrm>
            <a:off x="238125" y="1690689"/>
            <a:ext cx="8667280" cy="4652961"/>
          </a:xfrm>
          <a:prstGeom prst="rect">
            <a:avLst/>
          </a:prstGeom>
        </p:spPr>
      </p:pic>
    </p:spTree>
    <p:extLst>
      <p:ext uri="{BB962C8B-B14F-4D97-AF65-F5344CB8AC3E}">
        <p14:creationId xmlns:p14="http://schemas.microsoft.com/office/powerpoint/2010/main" val="3166912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Deep Learning?</a:t>
            </a:r>
            <a:endParaRPr lang="zh-TW" altLang="en-US" dirty="0"/>
          </a:p>
        </p:txBody>
      </p:sp>
      <p:sp>
        <p:nvSpPr>
          <p:cNvPr id="3" name="內容版面配置區 2"/>
          <p:cNvSpPr>
            <a:spLocks noGrp="1"/>
          </p:cNvSpPr>
          <p:nvPr>
            <p:ph idx="1"/>
          </p:nvPr>
        </p:nvSpPr>
        <p:spPr/>
        <p:txBody>
          <a:bodyPr/>
          <a:lstStyle/>
          <a:p>
            <a:r>
              <a:rPr lang="en-US" altLang="zh-TW" dirty="0" smtClean="0"/>
              <a:t>Speech recognition</a:t>
            </a:r>
            <a:endParaRPr lang="zh-TW" altLang="en-US" dirty="0"/>
          </a:p>
        </p:txBody>
      </p:sp>
      <p:sp>
        <p:nvSpPr>
          <p:cNvPr id="5" name="矩形 4"/>
          <p:cNvSpPr/>
          <p:nvPr/>
        </p:nvSpPr>
        <p:spPr>
          <a:xfrm>
            <a:off x="1028700" y="5985249"/>
            <a:ext cx="7956171" cy="646331"/>
          </a:xfrm>
          <a:prstGeom prst="rect">
            <a:avLst/>
          </a:prstGeom>
        </p:spPr>
        <p:txBody>
          <a:bodyPr wrap="square">
            <a:spAutoFit/>
          </a:bodyPr>
          <a:lstStyle/>
          <a:p>
            <a:r>
              <a:rPr lang="en-US" altLang="zh-TW" dirty="0" err="1">
                <a:latin typeface="Arial" panose="020B0604020202020204" pitchFamily="34" charset="0"/>
              </a:rPr>
              <a:t>Seide</a:t>
            </a:r>
            <a:r>
              <a:rPr lang="en-US" altLang="zh-TW" dirty="0">
                <a:latin typeface="Arial" panose="020B0604020202020204" pitchFamily="34" charset="0"/>
              </a:rPr>
              <a:t>, Frank, Gang Li, and Dong Yu. "Conversational Speech Transcription Using Context-Dependent Deep Neural Networks." </a:t>
            </a:r>
            <a:r>
              <a:rPr lang="en-US" altLang="zh-TW" i="1" dirty="0" err="1">
                <a:latin typeface="Arial" panose="020B0604020202020204" pitchFamily="34" charset="0"/>
              </a:rPr>
              <a:t>Interspeech</a:t>
            </a:r>
            <a:r>
              <a:rPr lang="en-US" altLang="zh-TW" dirty="0">
                <a:latin typeface="Arial" panose="020B0604020202020204" pitchFamily="34" charset="0"/>
              </a:rPr>
              <a:t>. 2011.</a:t>
            </a:r>
            <a:endParaRPr lang="zh-TW" altLang="en-US" dirty="0"/>
          </a:p>
        </p:txBody>
      </p:sp>
      <p:pic>
        <p:nvPicPr>
          <p:cNvPr id="9" name="圖片 8"/>
          <p:cNvPicPr>
            <a:picLocks noChangeAspect="1"/>
          </p:cNvPicPr>
          <p:nvPr/>
        </p:nvPicPr>
        <p:blipFill>
          <a:blip r:embed="rId3"/>
          <a:stretch>
            <a:fillRect/>
          </a:stretch>
        </p:blipFill>
        <p:spPr>
          <a:xfrm>
            <a:off x="1734096" y="2366777"/>
            <a:ext cx="6029084" cy="3547284"/>
          </a:xfrm>
          <a:prstGeom prst="rect">
            <a:avLst/>
          </a:prstGeom>
        </p:spPr>
      </p:pic>
      <p:sp>
        <p:nvSpPr>
          <p:cNvPr id="12" name="矩形 11"/>
          <p:cNvSpPr/>
          <p:nvPr/>
        </p:nvSpPr>
        <p:spPr>
          <a:xfrm>
            <a:off x="5543550" y="618332"/>
            <a:ext cx="2971800" cy="8191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800" dirty="0" smtClean="0"/>
              <a:t>Deeper is Better.</a:t>
            </a:r>
            <a:endParaRPr lang="zh-TW" altLang="en-US" sz="2800" dirty="0"/>
          </a:p>
        </p:txBody>
      </p:sp>
    </p:spTree>
    <p:extLst>
      <p:ext uri="{BB962C8B-B14F-4D97-AF65-F5344CB8AC3E}">
        <p14:creationId xmlns:p14="http://schemas.microsoft.com/office/powerpoint/2010/main" val="28443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矩形 202"/>
          <p:cNvSpPr/>
          <p:nvPr/>
        </p:nvSpPr>
        <p:spPr>
          <a:xfrm rot="5400000">
            <a:off x="2621050" y="3512818"/>
            <a:ext cx="714976" cy="270132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04" name="矩形 203"/>
          <p:cNvSpPr/>
          <p:nvPr/>
        </p:nvSpPr>
        <p:spPr>
          <a:xfrm rot="5400000">
            <a:off x="2528761" y="2643402"/>
            <a:ext cx="714976" cy="2017190"/>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05" name="矩形 204"/>
          <p:cNvSpPr/>
          <p:nvPr/>
        </p:nvSpPr>
        <p:spPr>
          <a:xfrm rot="5400000">
            <a:off x="5980965" y="4648436"/>
            <a:ext cx="714976" cy="2524903"/>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06" name="矩形 205"/>
          <p:cNvSpPr/>
          <p:nvPr/>
        </p:nvSpPr>
        <p:spPr>
          <a:xfrm rot="5400000">
            <a:off x="5975457" y="3537495"/>
            <a:ext cx="714976" cy="2524903"/>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07" name="矩形 206"/>
          <p:cNvSpPr/>
          <p:nvPr/>
        </p:nvSpPr>
        <p:spPr>
          <a:xfrm rot="5400000">
            <a:off x="5975457" y="2358933"/>
            <a:ext cx="714976" cy="2524903"/>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08" name="矩形 207"/>
          <p:cNvSpPr/>
          <p:nvPr/>
        </p:nvSpPr>
        <p:spPr>
          <a:xfrm rot="5400000">
            <a:off x="5944276" y="1558341"/>
            <a:ext cx="714976" cy="1769606"/>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2" name="標題 1"/>
          <p:cNvSpPr>
            <a:spLocks noGrp="1"/>
          </p:cNvSpPr>
          <p:nvPr>
            <p:ph type="title"/>
          </p:nvPr>
        </p:nvSpPr>
        <p:spPr/>
        <p:txBody>
          <a:bodyPr/>
          <a:lstStyle/>
          <a:p>
            <a:r>
              <a:rPr lang="en-US" altLang="zh-TW" dirty="0" smtClean="0"/>
              <a:t>Why Deeper is Better? </a:t>
            </a:r>
            <a:endParaRPr lang="zh-TW" altLang="en-US" dirty="0"/>
          </a:p>
        </p:txBody>
      </p:sp>
      <p:sp>
        <p:nvSpPr>
          <p:cNvPr id="10" name="矩形 9"/>
          <p:cNvSpPr/>
          <p:nvPr/>
        </p:nvSpPr>
        <p:spPr>
          <a:xfrm rot="5400000">
            <a:off x="2664478" y="4680872"/>
            <a:ext cx="491526" cy="256472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46" name="群組 145"/>
          <p:cNvGrpSpPr/>
          <p:nvPr/>
        </p:nvGrpSpPr>
        <p:grpSpPr>
          <a:xfrm>
            <a:off x="1684897" y="3373744"/>
            <a:ext cx="2474555" cy="2765327"/>
            <a:chOff x="1091509" y="3383234"/>
            <a:chExt cx="2474555" cy="2765327"/>
          </a:xfrm>
        </p:grpSpPr>
        <p:sp>
          <p:nvSpPr>
            <p:cNvPr id="21" name="橢圓 20"/>
            <p:cNvSpPr/>
            <p:nvPr/>
          </p:nvSpPr>
          <p:spPr>
            <a:xfrm>
              <a:off x="1091509" y="4646168"/>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pSp>
          <p:nvGrpSpPr>
            <p:cNvPr id="92" name="群組 91"/>
            <p:cNvGrpSpPr/>
            <p:nvPr/>
          </p:nvGrpSpPr>
          <p:grpSpPr>
            <a:xfrm>
              <a:off x="1211127" y="5591689"/>
              <a:ext cx="2283266" cy="556872"/>
              <a:chOff x="755858" y="5735182"/>
              <a:chExt cx="2283266" cy="556872"/>
            </a:xfrm>
          </p:grpSpPr>
          <p:grpSp>
            <p:nvGrpSpPr>
              <p:cNvPr id="79" name="群組 78"/>
              <p:cNvGrpSpPr/>
              <p:nvPr/>
            </p:nvGrpSpPr>
            <p:grpSpPr>
              <a:xfrm>
                <a:off x="755858" y="5895047"/>
                <a:ext cx="289125" cy="383103"/>
                <a:chOff x="2268775" y="3538012"/>
                <a:chExt cx="289125" cy="383103"/>
              </a:xfrm>
            </p:grpSpPr>
            <p:sp>
              <p:nvSpPr>
                <p:cNvPr id="16" name="矩形 15"/>
                <p:cNvSpPr/>
                <p:nvPr/>
              </p:nvSpPr>
              <p:spPr>
                <a:xfrm>
                  <a:off x="2268775" y="3617002"/>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7" name="Object 12"/>
                <p:cNvGraphicFramePr>
                  <a:graphicFrameLocks noChangeAspect="1"/>
                </p:cNvGraphicFramePr>
                <p:nvPr>
                  <p:extLst/>
                </p:nvPr>
              </p:nvGraphicFramePr>
              <p:xfrm>
                <a:off x="2279483" y="3538012"/>
                <a:ext cx="274401" cy="383103"/>
              </p:xfrm>
              <a:graphic>
                <a:graphicData uri="http://schemas.openxmlformats.org/presentationml/2006/ole">
                  <mc:AlternateContent xmlns:mc="http://schemas.openxmlformats.org/markup-compatibility/2006">
                    <mc:Choice xmlns:v="urn:schemas-microsoft-com:vml" Requires="v">
                      <p:oleObj spid="_x0000_s118242" name="方程式" r:id="rId3" imgW="152280" imgH="215640" progId="Equation.3">
                        <p:embed/>
                      </p:oleObj>
                    </mc:Choice>
                    <mc:Fallback>
                      <p:oleObj name="方程式" r:id="rId3" imgW="152280" imgH="215640" progId="Equation.3">
                        <p:embed/>
                        <p:pic>
                          <p:nvPicPr>
                            <p:cNvPr id="0" name=""/>
                            <p:cNvPicPr>
                              <a:picLocks noChangeAspect="1" noChangeArrowheads="1"/>
                            </p:cNvPicPr>
                            <p:nvPr/>
                          </p:nvPicPr>
                          <p:blipFill>
                            <a:blip r:embed="rId4"/>
                            <a:srcRect/>
                            <a:stretch>
                              <a:fillRect/>
                            </a:stretch>
                          </p:blipFill>
                          <p:spPr bwMode="auto">
                            <a:xfrm>
                              <a:off x="2279483" y="3538012"/>
                              <a:ext cx="274401" cy="3831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4" name="群組 83"/>
              <p:cNvGrpSpPr/>
              <p:nvPr/>
            </p:nvGrpSpPr>
            <p:grpSpPr>
              <a:xfrm>
                <a:off x="1456763" y="5895047"/>
                <a:ext cx="317234" cy="383104"/>
                <a:chOff x="2263870" y="4021266"/>
                <a:chExt cx="317234" cy="383104"/>
              </a:xfrm>
            </p:grpSpPr>
            <p:sp>
              <p:nvSpPr>
                <p:cNvPr id="15" name="矩形 14"/>
                <p:cNvSpPr/>
                <p:nvPr/>
              </p:nvSpPr>
              <p:spPr>
                <a:xfrm>
                  <a:off x="2263870" y="4089974"/>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8" name="Object 12"/>
                <p:cNvGraphicFramePr>
                  <a:graphicFrameLocks noChangeAspect="1"/>
                </p:cNvGraphicFramePr>
                <p:nvPr>
                  <p:extLst/>
                </p:nvPr>
              </p:nvGraphicFramePr>
              <p:xfrm>
                <a:off x="2283948" y="4021266"/>
                <a:ext cx="297156" cy="383104"/>
              </p:xfrm>
              <a:graphic>
                <a:graphicData uri="http://schemas.openxmlformats.org/presentationml/2006/ole">
                  <mc:AlternateContent xmlns:mc="http://schemas.openxmlformats.org/markup-compatibility/2006">
                    <mc:Choice xmlns:v="urn:schemas-microsoft-com:vml" Requires="v">
                      <p:oleObj spid="_x0000_s118243" name="方程式" r:id="rId5" imgW="164880" imgH="215640" progId="Equation.3">
                        <p:embed/>
                      </p:oleObj>
                    </mc:Choice>
                    <mc:Fallback>
                      <p:oleObj name="方程式" r:id="rId5" imgW="164880" imgH="215640" progId="Equation.3">
                        <p:embed/>
                        <p:pic>
                          <p:nvPicPr>
                            <p:cNvPr id="0" name=""/>
                            <p:cNvPicPr>
                              <a:picLocks noChangeAspect="1" noChangeArrowheads="1"/>
                            </p:cNvPicPr>
                            <p:nvPr/>
                          </p:nvPicPr>
                          <p:blipFill>
                            <a:blip r:embed="rId6"/>
                            <a:srcRect/>
                            <a:stretch>
                              <a:fillRect/>
                            </a:stretch>
                          </p:blipFill>
                          <p:spPr bwMode="auto">
                            <a:xfrm>
                              <a:off x="2283948" y="4021266"/>
                              <a:ext cx="297156" cy="383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4" name="文字方塊 23"/>
              <p:cNvSpPr txBox="1"/>
              <p:nvPr/>
            </p:nvSpPr>
            <p:spPr>
              <a:xfrm>
                <a:off x="1728860" y="5735182"/>
                <a:ext cx="1061391"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88" name="群組 87"/>
              <p:cNvGrpSpPr/>
              <p:nvPr/>
            </p:nvGrpSpPr>
            <p:grpSpPr>
              <a:xfrm>
                <a:off x="2687405" y="5886570"/>
                <a:ext cx="351719" cy="405484"/>
                <a:chOff x="2257778" y="5192060"/>
                <a:chExt cx="351719" cy="405484"/>
              </a:xfrm>
            </p:grpSpPr>
            <p:sp>
              <p:nvSpPr>
                <p:cNvPr id="23" name="矩形 22"/>
                <p:cNvSpPr/>
                <p:nvPr/>
              </p:nvSpPr>
              <p:spPr>
                <a:xfrm>
                  <a:off x="2257778" y="5273306"/>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54" name="Object 12"/>
                <p:cNvGraphicFramePr>
                  <a:graphicFrameLocks noChangeAspect="1"/>
                </p:cNvGraphicFramePr>
                <p:nvPr>
                  <p:extLst/>
                </p:nvPr>
              </p:nvGraphicFramePr>
              <p:xfrm>
                <a:off x="2266830" y="5192060"/>
                <a:ext cx="342667" cy="405484"/>
              </p:xfrm>
              <a:graphic>
                <a:graphicData uri="http://schemas.openxmlformats.org/presentationml/2006/ole">
                  <mc:AlternateContent xmlns:mc="http://schemas.openxmlformats.org/markup-compatibility/2006">
                    <mc:Choice xmlns:v="urn:schemas-microsoft-com:vml" Requires="v">
                      <p:oleObj spid="_x0000_s118244" name="方程式" r:id="rId7" imgW="190440" imgH="228600" progId="Equation.3">
                        <p:embed/>
                      </p:oleObj>
                    </mc:Choice>
                    <mc:Fallback>
                      <p:oleObj name="方程式" r:id="rId7" imgW="190440" imgH="228600" progId="Equation.3">
                        <p:embed/>
                        <p:pic>
                          <p:nvPicPr>
                            <p:cNvPr id="0" name=""/>
                            <p:cNvPicPr>
                              <a:picLocks noChangeAspect="1" noChangeArrowheads="1"/>
                            </p:cNvPicPr>
                            <p:nvPr/>
                          </p:nvPicPr>
                          <p:blipFill>
                            <a:blip r:embed="rId8"/>
                            <a:srcRect/>
                            <a:stretch>
                              <a:fillRect/>
                            </a:stretch>
                          </p:blipFill>
                          <p:spPr bwMode="auto">
                            <a:xfrm>
                              <a:off x="2266830" y="5192060"/>
                              <a:ext cx="342667" cy="405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97" name="橢圓 96"/>
            <p:cNvSpPr/>
            <p:nvPr/>
          </p:nvSpPr>
          <p:spPr>
            <a:xfrm>
              <a:off x="1836539" y="4666527"/>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8" name="橢圓 97"/>
            <p:cNvSpPr/>
            <p:nvPr/>
          </p:nvSpPr>
          <p:spPr>
            <a:xfrm>
              <a:off x="3081948" y="4653966"/>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9" name="文字方塊 98"/>
            <p:cNvSpPr txBox="1"/>
            <p:nvPr/>
          </p:nvSpPr>
          <p:spPr>
            <a:xfrm>
              <a:off x="2186531" y="4544968"/>
              <a:ext cx="1061391"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00" name="橢圓 99"/>
            <p:cNvSpPr/>
            <p:nvPr/>
          </p:nvSpPr>
          <p:spPr>
            <a:xfrm>
              <a:off x="1513734" y="3397463"/>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02" name="橢圓 101"/>
            <p:cNvSpPr/>
            <p:nvPr/>
          </p:nvSpPr>
          <p:spPr>
            <a:xfrm>
              <a:off x="2627689" y="3383234"/>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103" name="直線單箭頭接點 102"/>
            <p:cNvCxnSpPr>
              <a:endCxn id="21" idx="4"/>
            </p:cNvCxnSpPr>
            <p:nvPr/>
          </p:nvCxnSpPr>
          <p:spPr>
            <a:xfrm flipV="1">
              <a:off x="1333567" y="5122315"/>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flipV="1">
              <a:off x="2078597" y="5112033"/>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flipV="1">
              <a:off x="3303861" y="5128445"/>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p:cNvCxnSpPr>
              <a:endCxn id="97" idx="4"/>
            </p:cNvCxnSpPr>
            <p:nvPr/>
          </p:nvCxnSpPr>
          <p:spPr>
            <a:xfrm flipH="1" flipV="1">
              <a:off x="2078597" y="5142674"/>
              <a:ext cx="1164518" cy="687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單箭頭接點 110"/>
            <p:cNvCxnSpPr/>
            <p:nvPr/>
          </p:nvCxnSpPr>
          <p:spPr>
            <a:xfrm flipH="1" flipV="1">
              <a:off x="1349851" y="5128445"/>
              <a:ext cx="1951605" cy="7327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endCxn id="97" idx="4"/>
            </p:cNvCxnSpPr>
            <p:nvPr/>
          </p:nvCxnSpPr>
          <p:spPr>
            <a:xfrm flipV="1">
              <a:off x="1337430" y="5142674"/>
              <a:ext cx="741167" cy="7310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a:endCxn id="98" idx="4"/>
            </p:cNvCxnSpPr>
            <p:nvPr/>
          </p:nvCxnSpPr>
          <p:spPr>
            <a:xfrm flipV="1">
              <a:off x="2071100" y="5130113"/>
              <a:ext cx="1252906" cy="7133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a:endCxn id="21" idx="4"/>
            </p:cNvCxnSpPr>
            <p:nvPr/>
          </p:nvCxnSpPr>
          <p:spPr>
            <a:xfrm flipH="1" flipV="1">
              <a:off x="1333567" y="5122315"/>
              <a:ext cx="664283" cy="7211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單箭頭接點 125"/>
            <p:cNvCxnSpPr>
              <a:stCxn id="21" idx="0"/>
              <a:endCxn id="100" idx="4"/>
            </p:cNvCxnSpPr>
            <p:nvPr/>
          </p:nvCxnSpPr>
          <p:spPr>
            <a:xfrm flipV="1">
              <a:off x="1333567" y="3873610"/>
              <a:ext cx="422225" cy="7725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單箭頭接點 127"/>
            <p:cNvCxnSpPr>
              <a:stCxn id="97" idx="0"/>
              <a:endCxn id="100" idx="4"/>
            </p:cNvCxnSpPr>
            <p:nvPr/>
          </p:nvCxnSpPr>
          <p:spPr>
            <a:xfrm flipH="1" flipV="1">
              <a:off x="1755792" y="3873610"/>
              <a:ext cx="322805" cy="7929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a:stCxn id="98" idx="0"/>
              <a:endCxn id="100" idx="4"/>
            </p:cNvCxnSpPr>
            <p:nvPr/>
          </p:nvCxnSpPr>
          <p:spPr>
            <a:xfrm flipH="1" flipV="1">
              <a:off x="1755792" y="3873610"/>
              <a:ext cx="1568214" cy="7803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a:stCxn id="98" idx="0"/>
              <a:endCxn id="102" idx="4"/>
            </p:cNvCxnSpPr>
            <p:nvPr/>
          </p:nvCxnSpPr>
          <p:spPr>
            <a:xfrm flipH="1" flipV="1">
              <a:off x="2869747" y="3859381"/>
              <a:ext cx="454259" cy="7945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線單箭頭接點 134"/>
            <p:cNvCxnSpPr>
              <a:stCxn id="97" idx="0"/>
              <a:endCxn id="102" idx="4"/>
            </p:cNvCxnSpPr>
            <p:nvPr/>
          </p:nvCxnSpPr>
          <p:spPr>
            <a:xfrm flipV="1">
              <a:off x="2078597" y="3859381"/>
              <a:ext cx="791150" cy="8071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a:stCxn id="21" idx="0"/>
              <a:endCxn id="102" idx="4"/>
            </p:cNvCxnSpPr>
            <p:nvPr/>
          </p:nvCxnSpPr>
          <p:spPr>
            <a:xfrm flipV="1">
              <a:off x="1333567" y="3859381"/>
              <a:ext cx="1536180" cy="7867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9" name="群組 198"/>
          <p:cNvGrpSpPr/>
          <p:nvPr/>
        </p:nvGrpSpPr>
        <p:grpSpPr>
          <a:xfrm>
            <a:off x="5103800" y="2155890"/>
            <a:ext cx="2497105" cy="3908948"/>
            <a:chOff x="4512303" y="2253842"/>
            <a:chExt cx="2497105" cy="3908948"/>
          </a:xfrm>
        </p:grpSpPr>
        <p:sp>
          <p:nvSpPr>
            <p:cNvPr id="148" name="橢圓 147"/>
            <p:cNvSpPr/>
            <p:nvPr/>
          </p:nvSpPr>
          <p:spPr>
            <a:xfrm>
              <a:off x="4534853" y="4660397"/>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pSp>
          <p:nvGrpSpPr>
            <p:cNvPr id="149" name="群組 148"/>
            <p:cNvGrpSpPr/>
            <p:nvPr/>
          </p:nvGrpSpPr>
          <p:grpSpPr>
            <a:xfrm>
              <a:off x="4654471" y="5605918"/>
              <a:ext cx="2283266" cy="556872"/>
              <a:chOff x="755858" y="5735182"/>
              <a:chExt cx="2283266" cy="556872"/>
            </a:xfrm>
          </p:grpSpPr>
          <p:grpSp>
            <p:nvGrpSpPr>
              <p:cNvPr id="169" name="群組 168"/>
              <p:cNvGrpSpPr/>
              <p:nvPr/>
            </p:nvGrpSpPr>
            <p:grpSpPr>
              <a:xfrm>
                <a:off x="755858" y="5895047"/>
                <a:ext cx="289125" cy="383103"/>
                <a:chOff x="2268775" y="3538012"/>
                <a:chExt cx="289125" cy="383103"/>
              </a:xfrm>
            </p:grpSpPr>
            <p:sp>
              <p:nvSpPr>
                <p:cNvPr id="177" name="矩形 176"/>
                <p:cNvSpPr/>
                <p:nvPr/>
              </p:nvSpPr>
              <p:spPr>
                <a:xfrm>
                  <a:off x="2268775" y="3617002"/>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78" name="Object 12"/>
                <p:cNvGraphicFramePr>
                  <a:graphicFrameLocks noChangeAspect="1"/>
                </p:cNvGraphicFramePr>
                <p:nvPr>
                  <p:extLst/>
                </p:nvPr>
              </p:nvGraphicFramePr>
              <p:xfrm>
                <a:off x="2279483" y="3538012"/>
                <a:ext cx="274401" cy="383103"/>
              </p:xfrm>
              <a:graphic>
                <a:graphicData uri="http://schemas.openxmlformats.org/presentationml/2006/ole">
                  <mc:AlternateContent xmlns:mc="http://schemas.openxmlformats.org/markup-compatibility/2006">
                    <mc:Choice xmlns:v="urn:schemas-microsoft-com:vml" Requires="v">
                      <p:oleObj spid="_x0000_s118245" name="方程式" r:id="rId9" imgW="152280" imgH="215640" progId="Equation.3">
                        <p:embed/>
                      </p:oleObj>
                    </mc:Choice>
                    <mc:Fallback>
                      <p:oleObj name="方程式" r:id="rId9" imgW="152280" imgH="215640" progId="Equation.3">
                        <p:embed/>
                        <p:pic>
                          <p:nvPicPr>
                            <p:cNvPr id="0" name=""/>
                            <p:cNvPicPr>
                              <a:picLocks noChangeAspect="1" noChangeArrowheads="1"/>
                            </p:cNvPicPr>
                            <p:nvPr/>
                          </p:nvPicPr>
                          <p:blipFill>
                            <a:blip r:embed="rId4"/>
                            <a:srcRect/>
                            <a:stretch>
                              <a:fillRect/>
                            </a:stretch>
                          </p:blipFill>
                          <p:spPr bwMode="auto">
                            <a:xfrm>
                              <a:off x="2279483" y="3538012"/>
                              <a:ext cx="274401" cy="3831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70" name="群組 169"/>
              <p:cNvGrpSpPr/>
              <p:nvPr/>
            </p:nvGrpSpPr>
            <p:grpSpPr>
              <a:xfrm>
                <a:off x="1456763" y="5895047"/>
                <a:ext cx="317234" cy="383104"/>
                <a:chOff x="2263870" y="4021266"/>
                <a:chExt cx="317234" cy="383104"/>
              </a:xfrm>
            </p:grpSpPr>
            <p:sp>
              <p:nvSpPr>
                <p:cNvPr id="175" name="矩形 174"/>
                <p:cNvSpPr/>
                <p:nvPr/>
              </p:nvSpPr>
              <p:spPr>
                <a:xfrm>
                  <a:off x="2263870" y="4089974"/>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76" name="Object 12"/>
                <p:cNvGraphicFramePr>
                  <a:graphicFrameLocks noChangeAspect="1"/>
                </p:cNvGraphicFramePr>
                <p:nvPr>
                  <p:extLst/>
                </p:nvPr>
              </p:nvGraphicFramePr>
              <p:xfrm>
                <a:off x="2283948" y="4021266"/>
                <a:ext cx="297156" cy="383104"/>
              </p:xfrm>
              <a:graphic>
                <a:graphicData uri="http://schemas.openxmlformats.org/presentationml/2006/ole">
                  <mc:AlternateContent xmlns:mc="http://schemas.openxmlformats.org/markup-compatibility/2006">
                    <mc:Choice xmlns:v="urn:schemas-microsoft-com:vml" Requires="v">
                      <p:oleObj spid="_x0000_s118246" name="方程式" r:id="rId10" imgW="164880" imgH="215640" progId="Equation.3">
                        <p:embed/>
                      </p:oleObj>
                    </mc:Choice>
                    <mc:Fallback>
                      <p:oleObj name="方程式" r:id="rId10" imgW="164880" imgH="215640" progId="Equation.3">
                        <p:embed/>
                        <p:pic>
                          <p:nvPicPr>
                            <p:cNvPr id="0" name=""/>
                            <p:cNvPicPr>
                              <a:picLocks noChangeAspect="1" noChangeArrowheads="1"/>
                            </p:cNvPicPr>
                            <p:nvPr/>
                          </p:nvPicPr>
                          <p:blipFill>
                            <a:blip r:embed="rId6"/>
                            <a:srcRect/>
                            <a:stretch>
                              <a:fillRect/>
                            </a:stretch>
                          </p:blipFill>
                          <p:spPr bwMode="auto">
                            <a:xfrm>
                              <a:off x="2283948" y="4021266"/>
                              <a:ext cx="297156" cy="383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71" name="文字方塊 170"/>
              <p:cNvSpPr txBox="1"/>
              <p:nvPr/>
            </p:nvSpPr>
            <p:spPr>
              <a:xfrm>
                <a:off x="1728860" y="5735182"/>
                <a:ext cx="1061391"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172" name="群組 171"/>
              <p:cNvGrpSpPr/>
              <p:nvPr/>
            </p:nvGrpSpPr>
            <p:grpSpPr>
              <a:xfrm>
                <a:off x="2687405" y="5886570"/>
                <a:ext cx="351719" cy="405484"/>
                <a:chOff x="2257778" y="5192060"/>
                <a:chExt cx="351719" cy="405484"/>
              </a:xfrm>
            </p:grpSpPr>
            <p:sp>
              <p:nvSpPr>
                <p:cNvPr id="173" name="矩形 172"/>
                <p:cNvSpPr/>
                <p:nvPr/>
              </p:nvSpPr>
              <p:spPr>
                <a:xfrm>
                  <a:off x="2257778" y="5273306"/>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174" name="Object 12"/>
                <p:cNvGraphicFramePr>
                  <a:graphicFrameLocks noChangeAspect="1"/>
                </p:cNvGraphicFramePr>
                <p:nvPr>
                  <p:extLst/>
                </p:nvPr>
              </p:nvGraphicFramePr>
              <p:xfrm>
                <a:off x="2266830" y="5192060"/>
                <a:ext cx="342667" cy="405484"/>
              </p:xfrm>
              <a:graphic>
                <a:graphicData uri="http://schemas.openxmlformats.org/presentationml/2006/ole">
                  <mc:AlternateContent xmlns:mc="http://schemas.openxmlformats.org/markup-compatibility/2006">
                    <mc:Choice xmlns:v="urn:schemas-microsoft-com:vml" Requires="v">
                      <p:oleObj spid="_x0000_s118247" name="方程式" r:id="rId11" imgW="190440" imgH="228600" progId="Equation.3">
                        <p:embed/>
                      </p:oleObj>
                    </mc:Choice>
                    <mc:Fallback>
                      <p:oleObj name="方程式" r:id="rId11" imgW="190440" imgH="228600" progId="Equation.3">
                        <p:embed/>
                        <p:pic>
                          <p:nvPicPr>
                            <p:cNvPr id="0" name=""/>
                            <p:cNvPicPr>
                              <a:picLocks noChangeAspect="1" noChangeArrowheads="1"/>
                            </p:cNvPicPr>
                            <p:nvPr/>
                          </p:nvPicPr>
                          <p:blipFill>
                            <a:blip r:embed="rId8"/>
                            <a:srcRect/>
                            <a:stretch>
                              <a:fillRect/>
                            </a:stretch>
                          </p:blipFill>
                          <p:spPr bwMode="auto">
                            <a:xfrm>
                              <a:off x="2266830" y="5192060"/>
                              <a:ext cx="342667" cy="405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50" name="橢圓 149"/>
            <p:cNvSpPr/>
            <p:nvPr/>
          </p:nvSpPr>
          <p:spPr>
            <a:xfrm>
              <a:off x="5279883" y="4680756"/>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1" name="橢圓 150"/>
            <p:cNvSpPr/>
            <p:nvPr/>
          </p:nvSpPr>
          <p:spPr>
            <a:xfrm>
              <a:off x="6525292" y="4668195"/>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2" name="文字方塊 151"/>
            <p:cNvSpPr txBox="1"/>
            <p:nvPr/>
          </p:nvSpPr>
          <p:spPr>
            <a:xfrm>
              <a:off x="5629875" y="4559197"/>
              <a:ext cx="1061391" cy="523220"/>
            </a:xfrm>
            <a:prstGeom prst="rect">
              <a:avLst/>
            </a:prstGeom>
            <a:noFill/>
          </p:spPr>
          <p:txBody>
            <a:bodyPr wrap="square" rtlCol="0">
              <a:spAutoFit/>
            </a:bodyPr>
            <a:lstStyle/>
            <a:p>
              <a:pPr algn="ctr"/>
              <a:r>
                <a:rPr lang="en-US" altLang="zh-TW" sz="2800" dirty="0" smtClean="0"/>
                <a:t>……</a:t>
              </a:r>
              <a:endParaRPr lang="zh-TW" altLang="en-US" sz="2800" dirty="0"/>
            </a:p>
          </p:txBody>
        </p:sp>
        <p:cxnSp>
          <p:nvCxnSpPr>
            <p:cNvPr id="155" name="直線單箭頭接點 154"/>
            <p:cNvCxnSpPr>
              <a:endCxn id="148" idx="4"/>
            </p:cNvCxnSpPr>
            <p:nvPr/>
          </p:nvCxnSpPr>
          <p:spPr>
            <a:xfrm flipV="1">
              <a:off x="4776911" y="5136544"/>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線單箭頭接點 155"/>
            <p:cNvCxnSpPr/>
            <p:nvPr/>
          </p:nvCxnSpPr>
          <p:spPr>
            <a:xfrm flipV="1">
              <a:off x="5521941" y="5126262"/>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線單箭頭接點 156"/>
            <p:cNvCxnSpPr/>
            <p:nvPr/>
          </p:nvCxnSpPr>
          <p:spPr>
            <a:xfrm flipV="1">
              <a:off x="6747205" y="5142674"/>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直線單箭頭接點 157"/>
            <p:cNvCxnSpPr>
              <a:endCxn id="150" idx="4"/>
            </p:cNvCxnSpPr>
            <p:nvPr/>
          </p:nvCxnSpPr>
          <p:spPr>
            <a:xfrm flipH="1" flipV="1">
              <a:off x="5521941" y="5156903"/>
              <a:ext cx="1164518" cy="687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p:nvPr/>
          </p:nvCxnSpPr>
          <p:spPr>
            <a:xfrm flipH="1" flipV="1">
              <a:off x="4793195" y="5142674"/>
              <a:ext cx="1951605" cy="7327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直線單箭頭接點 159"/>
            <p:cNvCxnSpPr>
              <a:endCxn id="150" idx="4"/>
            </p:cNvCxnSpPr>
            <p:nvPr/>
          </p:nvCxnSpPr>
          <p:spPr>
            <a:xfrm flipV="1">
              <a:off x="4780774" y="5156903"/>
              <a:ext cx="741167" cy="7310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直線單箭頭接點 160"/>
            <p:cNvCxnSpPr>
              <a:endCxn id="151" idx="4"/>
            </p:cNvCxnSpPr>
            <p:nvPr/>
          </p:nvCxnSpPr>
          <p:spPr>
            <a:xfrm flipV="1">
              <a:off x="5514444" y="5144342"/>
              <a:ext cx="1252906" cy="7133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直線單箭頭接點 161"/>
            <p:cNvCxnSpPr>
              <a:endCxn id="148" idx="4"/>
            </p:cNvCxnSpPr>
            <p:nvPr/>
          </p:nvCxnSpPr>
          <p:spPr>
            <a:xfrm flipH="1" flipV="1">
              <a:off x="4776911" y="5136544"/>
              <a:ext cx="664283" cy="7211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9" name="橢圓 178"/>
            <p:cNvSpPr/>
            <p:nvPr/>
          </p:nvSpPr>
          <p:spPr>
            <a:xfrm>
              <a:off x="4512303" y="3516776"/>
              <a:ext cx="484116" cy="47614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80" name="橢圓 179"/>
            <p:cNvSpPr/>
            <p:nvPr/>
          </p:nvSpPr>
          <p:spPr>
            <a:xfrm>
              <a:off x="5257333" y="3537135"/>
              <a:ext cx="484116" cy="47614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81" name="橢圓 180"/>
            <p:cNvSpPr/>
            <p:nvPr/>
          </p:nvSpPr>
          <p:spPr>
            <a:xfrm>
              <a:off x="6502742" y="3524574"/>
              <a:ext cx="484116" cy="47614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82" name="文字方塊 181"/>
            <p:cNvSpPr txBox="1"/>
            <p:nvPr/>
          </p:nvSpPr>
          <p:spPr>
            <a:xfrm>
              <a:off x="5607325" y="3415576"/>
              <a:ext cx="1061391"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83" name="橢圓 182"/>
            <p:cNvSpPr/>
            <p:nvPr/>
          </p:nvSpPr>
          <p:spPr>
            <a:xfrm>
              <a:off x="4934528" y="2268071"/>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84" name="橢圓 183"/>
            <p:cNvSpPr/>
            <p:nvPr/>
          </p:nvSpPr>
          <p:spPr>
            <a:xfrm>
              <a:off x="6048483" y="2253842"/>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185" name="直線單箭頭接點 184"/>
            <p:cNvCxnSpPr>
              <a:stCxn id="179" idx="0"/>
              <a:endCxn id="183" idx="4"/>
            </p:cNvCxnSpPr>
            <p:nvPr/>
          </p:nvCxnSpPr>
          <p:spPr>
            <a:xfrm flipV="1">
              <a:off x="4754361" y="2744218"/>
              <a:ext cx="422225" cy="7725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線單箭頭接點 185"/>
            <p:cNvCxnSpPr>
              <a:stCxn id="180" idx="0"/>
              <a:endCxn id="183" idx="4"/>
            </p:cNvCxnSpPr>
            <p:nvPr/>
          </p:nvCxnSpPr>
          <p:spPr>
            <a:xfrm flipH="1" flipV="1">
              <a:off x="5176586" y="2744218"/>
              <a:ext cx="322805" cy="7929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線單箭頭接點 186"/>
            <p:cNvCxnSpPr>
              <a:stCxn id="181" idx="0"/>
              <a:endCxn id="183" idx="4"/>
            </p:cNvCxnSpPr>
            <p:nvPr/>
          </p:nvCxnSpPr>
          <p:spPr>
            <a:xfrm flipH="1" flipV="1">
              <a:off x="5176586" y="2744218"/>
              <a:ext cx="1568214" cy="7803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線單箭頭接點 187"/>
            <p:cNvCxnSpPr>
              <a:stCxn id="181" idx="0"/>
              <a:endCxn id="184" idx="4"/>
            </p:cNvCxnSpPr>
            <p:nvPr/>
          </p:nvCxnSpPr>
          <p:spPr>
            <a:xfrm flipH="1" flipV="1">
              <a:off x="6290541" y="2729989"/>
              <a:ext cx="454259" cy="7945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線單箭頭接點 188"/>
            <p:cNvCxnSpPr>
              <a:stCxn id="180" idx="0"/>
              <a:endCxn id="184" idx="4"/>
            </p:cNvCxnSpPr>
            <p:nvPr/>
          </p:nvCxnSpPr>
          <p:spPr>
            <a:xfrm flipV="1">
              <a:off x="5499391" y="2729989"/>
              <a:ext cx="791150" cy="8071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線單箭頭接點 189"/>
            <p:cNvCxnSpPr>
              <a:stCxn id="179" idx="0"/>
              <a:endCxn id="184" idx="4"/>
            </p:cNvCxnSpPr>
            <p:nvPr/>
          </p:nvCxnSpPr>
          <p:spPr>
            <a:xfrm flipV="1">
              <a:off x="4754361" y="2729989"/>
              <a:ext cx="1536180" cy="7867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線單箭頭接點 190"/>
            <p:cNvCxnSpPr/>
            <p:nvPr/>
          </p:nvCxnSpPr>
          <p:spPr>
            <a:xfrm flipV="1">
              <a:off x="4760627" y="3991858"/>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線單箭頭接點 191"/>
            <p:cNvCxnSpPr/>
            <p:nvPr/>
          </p:nvCxnSpPr>
          <p:spPr>
            <a:xfrm flipV="1">
              <a:off x="5505657" y="3981576"/>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線單箭頭接點 192"/>
            <p:cNvCxnSpPr/>
            <p:nvPr/>
          </p:nvCxnSpPr>
          <p:spPr>
            <a:xfrm flipV="1">
              <a:off x="6730921" y="3997988"/>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線單箭頭接點 193"/>
            <p:cNvCxnSpPr/>
            <p:nvPr/>
          </p:nvCxnSpPr>
          <p:spPr>
            <a:xfrm flipH="1" flipV="1">
              <a:off x="5505657" y="4012217"/>
              <a:ext cx="1164518" cy="687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線單箭頭接點 194"/>
            <p:cNvCxnSpPr/>
            <p:nvPr/>
          </p:nvCxnSpPr>
          <p:spPr>
            <a:xfrm flipH="1" flipV="1">
              <a:off x="4776911" y="3997988"/>
              <a:ext cx="1951605" cy="7327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線單箭頭接點 195"/>
            <p:cNvCxnSpPr/>
            <p:nvPr/>
          </p:nvCxnSpPr>
          <p:spPr>
            <a:xfrm flipV="1">
              <a:off x="4764490" y="4012217"/>
              <a:ext cx="741167" cy="7310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線單箭頭接點 196"/>
            <p:cNvCxnSpPr/>
            <p:nvPr/>
          </p:nvCxnSpPr>
          <p:spPr>
            <a:xfrm flipV="1">
              <a:off x="5498160" y="3999656"/>
              <a:ext cx="1252906" cy="7133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線單箭頭接點 197"/>
            <p:cNvCxnSpPr/>
            <p:nvPr/>
          </p:nvCxnSpPr>
          <p:spPr>
            <a:xfrm flipH="1" flipV="1">
              <a:off x="4760627" y="3991858"/>
              <a:ext cx="664283" cy="7211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00" name="文字方塊 199"/>
          <p:cNvSpPr txBox="1"/>
          <p:nvPr/>
        </p:nvSpPr>
        <p:spPr>
          <a:xfrm>
            <a:off x="1671500" y="6243287"/>
            <a:ext cx="2477482" cy="523220"/>
          </a:xfrm>
          <a:prstGeom prst="rect">
            <a:avLst/>
          </a:prstGeom>
          <a:noFill/>
        </p:spPr>
        <p:txBody>
          <a:bodyPr wrap="square" rtlCol="0">
            <a:spAutoFit/>
          </a:bodyPr>
          <a:lstStyle/>
          <a:p>
            <a:pPr algn="ctr"/>
            <a:r>
              <a:rPr lang="en-US" altLang="zh-TW" sz="2800" dirty="0" smtClean="0"/>
              <a:t>Shallow</a:t>
            </a:r>
            <a:endParaRPr lang="zh-TW" altLang="en-US" sz="2800" dirty="0"/>
          </a:p>
        </p:txBody>
      </p:sp>
      <p:sp>
        <p:nvSpPr>
          <p:cNvPr id="201" name="文字方塊 200"/>
          <p:cNvSpPr txBox="1"/>
          <p:nvPr/>
        </p:nvSpPr>
        <p:spPr>
          <a:xfrm>
            <a:off x="5094204" y="6205895"/>
            <a:ext cx="2477482" cy="523220"/>
          </a:xfrm>
          <a:prstGeom prst="rect">
            <a:avLst/>
          </a:prstGeom>
          <a:noFill/>
        </p:spPr>
        <p:txBody>
          <a:bodyPr wrap="square" rtlCol="0">
            <a:spAutoFit/>
          </a:bodyPr>
          <a:lstStyle/>
          <a:p>
            <a:pPr algn="ctr"/>
            <a:r>
              <a:rPr lang="en-US" altLang="zh-TW" sz="2800" dirty="0" smtClean="0"/>
              <a:t>Deep</a:t>
            </a:r>
            <a:endParaRPr lang="zh-TW" altLang="en-US" sz="2800" dirty="0"/>
          </a:p>
        </p:txBody>
      </p:sp>
      <p:sp>
        <p:nvSpPr>
          <p:cNvPr id="202" name="文字方塊 201"/>
          <p:cNvSpPr txBox="1"/>
          <p:nvPr/>
        </p:nvSpPr>
        <p:spPr>
          <a:xfrm>
            <a:off x="825632" y="1503707"/>
            <a:ext cx="4532386" cy="1384995"/>
          </a:xfrm>
          <a:prstGeom prst="rect">
            <a:avLst/>
          </a:prstGeom>
          <a:noFill/>
        </p:spPr>
        <p:txBody>
          <a:bodyPr wrap="square" rtlCol="0">
            <a:spAutoFit/>
          </a:bodyPr>
          <a:lstStyle/>
          <a:p>
            <a:r>
              <a:rPr lang="en-US" altLang="zh-TW" sz="2800" dirty="0" smtClean="0"/>
              <a:t>Deep works better simply because it uses more parameters.</a:t>
            </a:r>
            <a:endParaRPr lang="zh-TW" altLang="en-US" sz="2800" dirty="0"/>
          </a:p>
        </p:txBody>
      </p:sp>
      <p:cxnSp>
        <p:nvCxnSpPr>
          <p:cNvPr id="209" name="直線單箭頭接點 208"/>
          <p:cNvCxnSpPr/>
          <p:nvPr/>
        </p:nvCxnSpPr>
        <p:spPr>
          <a:xfrm flipV="1">
            <a:off x="2356134" y="3038043"/>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直線單箭頭接點 211"/>
          <p:cNvCxnSpPr/>
          <p:nvPr/>
        </p:nvCxnSpPr>
        <p:spPr>
          <a:xfrm flipV="1">
            <a:off x="3484641" y="3006438"/>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直線單箭頭接點 212"/>
          <p:cNvCxnSpPr/>
          <p:nvPr/>
        </p:nvCxnSpPr>
        <p:spPr>
          <a:xfrm flipV="1">
            <a:off x="5768083" y="1771780"/>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直線單箭頭接點 213"/>
          <p:cNvCxnSpPr/>
          <p:nvPr/>
        </p:nvCxnSpPr>
        <p:spPr>
          <a:xfrm flipV="1">
            <a:off x="6891187" y="1757551"/>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098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 grpId="0" animBg="1"/>
      <p:bldP spid="204" grpId="0" animBg="1"/>
      <p:bldP spid="205" grpId="0" animBg="1"/>
      <p:bldP spid="206" grpId="0" animBg="1"/>
      <p:bldP spid="207" grpId="0" animBg="1"/>
      <p:bldP spid="208" grpId="0" animBg="1"/>
      <p:bldP spid="10" grpId="0" animBg="1"/>
      <p:bldP spid="200" grpId="0"/>
      <p:bldP spid="201" grpId="0"/>
      <p:bldP spid="20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4"/>
          <a:stretch>
            <a:fillRect/>
          </a:stretch>
        </p:blipFill>
        <p:spPr>
          <a:xfrm rot="16200000">
            <a:off x="5667022" y="1631048"/>
            <a:ext cx="2689840" cy="2809123"/>
          </a:xfrm>
          <a:prstGeom prst="rect">
            <a:avLst/>
          </a:prstGeom>
        </p:spPr>
      </p:pic>
      <p:sp>
        <p:nvSpPr>
          <p:cNvPr id="2" name="標題 1"/>
          <p:cNvSpPr>
            <a:spLocks noGrp="1"/>
          </p:cNvSpPr>
          <p:nvPr>
            <p:ph type="title"/>
          </p:nvPr>
        </p:nvSpPr>
        <p:spPr/>
        <p:txBody>
          <a:bodyPr/>
          <a:lstStyle/>
          <a:p>
            <a:r>
              <a:rPr lang="en-US" altLang="zh-TW" dirty="0"/>
              <a:t>Universality Theorem</a:t>
            </a:r>
            <a:endParaRPr lang="zh-TW" altLang="en-US" dirty="0"/>
          </a:p>
        </p:txBody>
      </p:sp>
      <p:sp>
        <p:nvSpPr>
          <p:cNvPr id="4" name="矩形 3"/>
          <p:cNvSpPr/>
          <p:nvPr/>
        </p:nvSpPr>
        <p:spPr>
          <a:xfrm>
            <a:off x="5485836" y="4404313"/>
            <a:ext cx="2930667" cy="923330"/>
          </a:xfrm>
          <a:prstGeom prst="rect">
            <a:avLst/>
          </a:prstGeom>
        </p:spPr>
        <p:txBody>
          <a:bodyPr wrap="square">
            <a:spAutoFit/>
          </a:bodyPr>
          <a:lstStyle/>
          <a:p>
            <a:r>
              <a:rPr lang="en-US" altLang="zh-TW" dirty="0" smtClean="0">
                <a:solidFill>
                  <a:srgbClr val="0000FF"/>
                </a:solidFill>
              </a:rPr>
              <a:t>Reference: </a:t>
            </a:r>
            <a:r>
              <a:rPr lang="zh-TW" altLang="en-US" u="sng" dirty="0" smtClean="0"/>
              <a:t>http</a:t>
            </a:r>
            <a:r>
              <a:rPr lang="zh-TW" altLang="en-US" u="sng" dirty="0"/>
              <a:t>://neuralnetworksanddeeplearning.com/chap4.html</a:t>
            </a:r>
          </a:p>
        </p:txBody>
      </p:sp>
      <p:sp>
        <p:nvSpPr>
          <p:cNvPr id="7" name="文字方塊 6"/>
          <p:cNvSpPr txBox="1"/>
          <p:nvPr/>
        </p:nvSpPr>
        <p:spPr>
          <a:xfrm>
            <a:off x="895183" y="1733330"/>
            <a:ext cx="3489589" cy="461665"/>
          </a:xfrm>
          <a:prstGeom prst="rect">
            <a:avLst/>
          </a:prstGeom>
          <a:noFill/>
        </p:spPr>
        <p:txBody>
          <a:bodyPr wrap="square" rtlCol="0">
            <a:spAutoFit/>
          </a:bodyPr>
          <a:lstStyle/>
          <a:p>
            <a:r>
              <a:rPr lang="en-US" altLang="zh-TW" sz="2400" dirty="0" smtClean="0"/>
              <a:t>Any continuous function f</a:t>
            </a:r>
            <a:endParaRPr lang="zh-TW" altLang="en-US" sz="2400" dirty="0"/>
          </a:p>
        </p:txBody>
      </p:sp>
      <p:graphicFrame>
        <p:nvGraphicFramePr>
          <p:cNvPr id="8" name="Object 12"/>
          <p:cNvGraphicFramePr>
            <a:graphicFrameLocks noChangeAspect="1"/>
          </p:cNvGraphicFramePr>
          <p:nvPr>
            <p:extLst>
              <p:ext uri="{D42A27DB-BD31-4B8C-83A1-F6EECF244321}">
                <p14:modId xmlns:p14="http://schemas.microsoft.com/office/powerpoint/2010/main" val="3656323663"/>
              </p:ext>
            </p:extLst>
          </p:nvPr>
        </p:nvGraphicFramePr>
        <p:xfrm>
          <a:off x="1731133" y="2320219"/>
          <a:ext cx="1817688" cy="488950"/>
        </p:xfrm>
        <a:graphic>
          <a:graphicData uri="http://schemas.openxmlformats.org/presentationml/2006/ole">
            <mc:AlternateContent xmlns:mc="http://schemas.openxmlformats.org/markup-compatibility/2006">
              <mc:Choice xmlns:v="urn:schemas-microsoft-com:vml" Requires="v">
                <p:oleObj spid="_x0000_s112738" name="方程式" r:id="rId5" imgW="850680" imgH="228600" progId="Equation.3">
                  <p:embed/>
                </p:oleObj>
              </mc:Choice>
              <mc:Fallback>
                <p:oleObj name="方程式" r:id="rId5" imgW="850680" imgH="228600" progId="Equation.3">
                  <p:embed/>
                  <p:pic>
                    <p:nvPicPr>
                      <p:cNvPr id="0" name=""/>
                      <p:cNvPicPr>
                        <a:picLocks noChangeAspect="1" noChangeArrowheads="1"/>
                      </p:cNvPicPr>
                      <p:nvPr/>
                    </p:nvPicPr>
                    <p:blipFill>
                      <a:blip r:embed="rId6"/>
                      <a:srcRect/>
                      <a:stretch>
                        <a:fillRect/>
                      </a:stretch>
                    </p:blipFill>
                    <p:spPr bwMode="auto">
                      <a:xfrm>
                        <a:off x="1731133" y="2320219"/>
                        <a:ext cx="1817688"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文字方塊 8"/>
          <p:cNvSpPr txBox="1"/>
          <p:nvPr/>
        </p:nvSpPr>
        <p:spPr>
          <a:xfrm>
            <a:off x="886003" y="2933274"/>
            <a:ext cx="3861707" cy="830997"/>
          </a:xfrm>
          <a:prstGeom prst="rect">
            <a:avLst/>
          </a:prstGeom>
          <a:noFill/>
        </p:spPr>
        <p:txBody>
          <a:bodyPr wrap="square" rtlCol="0">
            <a:spAutoFit/>
          </a:bodyPr>
          <a:lstStyle/>
          <a:p>
            <a:r>
              <a:rPr lang="en-US" altLang="zh-TW" sz="2400" dirty="0" smtClean="0"/>
              <a:t>Can be realized by a network with one hidden layer</a:t>
            </a:r>
            <a:endParaRPr lang="zh-TW" altLang="en-US" sz="2400" dirty="0"/>
          </a:p>
        </p:txBody>
      </p:sp>
      <p:sp>
        <p:nvSpPr>
          <p:cNvPr id="10" name="文字方塊 9"/>
          <p:cNvSpPr txBox="1"/>
          <p:nvPr/>
        </p:nvSpPr>
        <p:spPr>
          <a:xfrm>
            <a:off x="886003" y="3841650"/>
            <a:ext cx="4220936" cy="461665"/>
          </a:xfrm>
          <a:prstGeom prst="rect">
            <a:avLst/>
          </a:prstGeom>
          <a:noFill/>
        </p:spPr>
        <p:txBody>
          <a:bodyPr wrap="square" rtlCol="0">
            <a:spAutoFit/>
          </a:bodyPr>
          <a:lstStyle/>
          <a:p>
            <a:r>
              <a:rPr lang="en-US" altLang="zh-TW" sz="2400" dirty="0" smtClean="0"/>
              <a:t>(given </a:t>
            </a:r>
            <a:r>
              <a:rPr lang="en-US" altLang="zh-TW" sz="2400" b="1" dirty="0" smtClean="0"/>
              <a:t>enough</a:t>
            </a:r>
            <a:r>
              <a:rPr lang="en-US" altLang="zh-TW" sz="2400" dirty="0" smtClean="0"/>
              <a:t> hidden neurons)</a:t>
            </a:r>
            <a:endParaRPr lang="zh-TW" altLang="en-US" sz="2400" dirty="0"/>
          </a:p>
        </p:txBody>
      </p:sp>
      <p:sp>
        <p:nvSpPr>
          <p:cNvPr id="3" name="文字方塊 2"/>
          <p:cNvSpPr txBox="1"/>
          <p:nvPr/>
        </p:nvSpPr>
        <p:spPr>
          <a:xfrm>
            <a:off x="895183" y="4373536"/>
            <a:ext cx="4148495" cy="954107"/>
          </a:xfrm>
          <a:prstGeom prst="rect">
            <a:avLst/>
          </a:prstGeom>
          <a:noFill/>
        </p:spPr>
        <p:txBody>
          <a:bodyPr wrap="square" rtlCol="0">
            <a:spAutoFit/>
          </a:bodyPr>
          <a:lstStyle/>
          <a:p>
            <a:r>
              <a:rPr lang="en-US" altLang="zh-TW" sz="2800" dirty="0" smtClean="0">
                <a:solidFill>
                  <a:srgbClr val="0000FF"/>
                </a:solidFill>
              </a:rPr>
              <a:t>What is the reason to be deep?</a:t>
            </a:r>
          </a:p>
        </p:txBody>
      </p:sp>
      <p:sp>
        <p:nvSpPr>
          <p:cNvPr id="5" name="矩形 4"/>
          <p:cNvSpPr/>
          <p:nvPr/>
        </p:nvSpPr>
        <p:spPr>
          <a:xfrm>
            <a:off x="2267625" y="5623115"/>
            <a:ext cx="4960170" cy="954107"/>
          </a:xfrm>
          <a:prstGeom prst="rect">
            <a:avLst/>
          </a:prstGeom>
        </p:spPr>
        <p:txBody>
          <a:bodyPr wrap="square">
            <a:spAutoFit/>
          </a:bodyPr>
          <a:lstStyle/>
          <a:p>
            <a:r>
              <a:rPr lang="en-US" altLang="zh-TW" sz="2800" dirty="0">
                <a:solidFill>
                  <a:srgbClr val="0000FF"/>
                </a:solidFill>
              </a:rPr>
              <a:t>Why </a:t>
            </a:r>
            <a:r>
              <a:rPr lang="en-US" altLang="zh-TW" sz="2800" dirty="0" smtClean="0">
                <a:solidFill>
                  <a:srgbClr val="0000FF"/>
                </a:solidFill>
              </a:rPr>
              <a:t>“Deep” </a:t>
            </a:r>
            <a:r>
              <a:rPr lang="en-US" altLang="zh-TW" sz="2800" dirty="0">
                <a:solidFill>
                  <a:srgbClr val="0000FF"/>
                </a:solidFill>
              </a:rPr>
              <a:t>neural network not </a:t>
            </a:r>
            <a:r>
              <a:rPr lang="en-US" altLang="zh-TW" sz="2800" dirty="0" smtClean="0">
                <a:solidFill>
                  <a:srgbClr val="0000FF"/>
                </a:solidFill>
              </a:rPr>
              <a:t>“Fat” </a:t>
            </a:r>
            <a:r>
              <a:rPr lang="en-US" altLang="zh-TW" sz="2800" dirty="0">
                <a:solidFill>
                  <a:srgbClr val="0000FF"/>
                </a:solidFill>
              </a:rPr>
              <a:t>neural network?</a:t>
            </a:r>
            <a:endParaRPr lang="zh-TW" altLang="en-US" sz="2800" dirty="0">
              <a:solidFill>
                <a:srgbClr val="0000FF"/>
              </a:solidFill>
            </a:endParaRPr>
          </a:p>
        </p:txBody>
      </p:sp>
    </p:spTree>
    <p:extLst>
      <p:ext uri="{BB962C8B-B14F-4D97-AF65-F5344CB8AC3E}">
        <p14:creationId xmlns:p14="http://schemas.microsoft.com/office/powerpoint/2010/main" val="244234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P spid="10" grpId="0"/>
      <p:bldP spid="3"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Fat + Short </a:t>
            </a:r>
            <a:r>
              <a:rPr lang="en-US" altLang="zh-TW" dirty="0" err="1" smtClean="0"/>
              <a:t>v.s</a:t>
            </a:r>
            <a:r>
              <a:rPr lang="en-US" altLang="zh-TW" dirty="0" smtClean="0"/>
              <a:t>. Thin + Tall</a:t>
            </a:r>
            <a:endParaRPr lang="zh-TW" altLang="en-US" dirty="0"/>
          </a:p>
        </p:txBody>
      </p:sp>
      <p:sp>
        <p:nvSpPr>
          <p:cNvPr id="6" name="矩形 5"/>
          <p:cNvSpPr/>
          <p:nvPr/>
        </p:nvSpPr>
        <p:spPr>
          <a:xfrm rot="5400000">
            <a:off x="6149823" y="4483524"/>
            <a:ext cx="714976" cy="2524903"/>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7" name="矩形 6"/>
          <p:cNvSpPr/>
          <p:nvPr/>
        </p:nvSpPr>
        <p:spPr>
          <a:xfrm rot="5400000">
            <a:off x="6147437" y="3651090"/>
            <a:ext cx="714976" cy="1967890"/>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8" name="矩形 7"/>
          <p:cNvSpPr/>
          <p:nvPr/>
        </p:nvSpPr>
        <p:spPr>
          <a:xfrm rot="5400000">
            <a:off x="6155580" y="2541201"/>
            <a:ext cx="714976" cy="1984173"/>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9" name="矩形 8"/>
          <p:cNvSpPr/>
          <p:nvPr/>
        </p:nvSpPr>
        <p:spPr>
          <a:xfrm rot="5400000">
            <a:off x="6113134" y="1393429"/>
            <a:ext cx="714976" cy="1769606"/>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45" name="群組 44"/>
          <p:cNvGrpSpPr/>
          <p:nvPr/>
        </p:nvGrpSpPr>
        <p:grpSpPr>
          <a:xfrm>
            <a:off x="5414826" y="5343054"/>
            <a:ext cx="2283266" cy="556872"/>
            <a:chOff x="755858" y="5735182"/>
            <a:chExt cx="2283266" cy="556872"/>
          </a:xfrm>
        </p:grpSpPr>
        <p:grpSp>
          <p:nvGrpSpPr>
            <p:cNvPr id="77" name="群組 76"/>
            <p:cNvGrpSpPr/>
            <p:nvPr/>
          </p:nvGrpSpPr>
          <p:grpSpPr>
            <a:xfrm>
              <a:off x="755858" y="5895047"/>
              <a:ext cx="289125" cy="383103"/>
              <a:chOff x="2268775" y="3538012"/>
              <a:chExt cx="289125" cy="383103"/>
            </a:xfrm>
          </p:grpSpPr>
          <p:sp>
            <p:nvSpPr>
              <p:cNvPr id="85" name="矩形 84"/>
              <p:cNvSpPr/>
              <p:nvPr/>
            </p:nvSpPr>
            <p:spPr>
              <a:xfrm>
                <a:off x="2268775" y="3617002"/>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86" name="Object 12"/>
              <p:cNvGraphicFramePr>
                <a:graphicFrameLocks noChangeAspect="1"/>
              </p:cNvGraphicFramePr>
              <p:nvPr>
                <p:extLst>
                  <p:ext uri="{D42A27DB-BD31-4B8C-83A1-F6EECF244321}">
                    <p14:modId xmlns:p14="http://schemas.microsoft.com/office/powerpoint/2010/main" val="4259258045"/>
                  </p:ext>
                </p:extLst>
              </p:nvPr>
            </p:nvGraphicFramePr>
            <p:xfrm>
              <a:off x="2279483" y="3538012"/>
              <a:ext cx="274401" cy="383103"/>
            </p:xfrm>
            <a:graphic>
              <a:graphicData uri="http://schemas.openxmlformats.org/presentationml/2006/ole">
                <mc:AlternateContent xmlns:mc="http://schemas.openxmlformats.org/markup-compatibility/2006">
                  <mc:Choice xmlns:v="urn:schemas-microsoft-com:vml" Requires="v">
                    <p:oleObj spid="_x0000_s111170" name="方程式" r:id="rId4" imgW="152280" imgH="215640" progId="Equation.3">
                      <p:embed/>
                    </p:oleObj>
                  </mc:Choice>
                  <mc:Fallback>
                    <p:oleObj name="方程式" r:id="rId4" imgW="152280" imgH="215640" progId="Equation.3">
                      <p:embed/>
                      <p:pic>
                        <p:nvPicPr>
                          <p:cNvPr id="0" name=""/>
                          <p:cNvPicPr>
                            <a:picLocks noChangeAspect="1" noChangeArrowheads="1"/>
                          </p:cNvPicPr>
                          <p:nvPr/>
                        </p:nvPicPr>
                        <p:blipFill>
                          <a:blip r:embed="rId5"/>
                          <a:srcRect/>
                          <a:stretch>
                            <a:fillRect/>
                          </a:stretch>
                        </p:blipFill>
                        <p:spPr bwMode="auto">
                          <a:xfrm>
                            <a:off x="2279483" y="3538012"/>
                            <a:ext cx="274401" cy="3831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8" name="群組 77"/>
            <p:cNvGrpSpPr/>
            <p:nvPr/>
          </p:nvGrpSpPr>
          <p:grpSpPr>
            <a:xfrm>
              <a:off x="1456763" y="5895047"/>
              <a:ext cx="317234" cy="383104"/>
              <a:chOff x="2263870" y="4021266"/>
              <a:chExt cx="317234" cy="383104"/>
            </a:xfrm>
          </p:grpSpPr>
          <p:sp>
            <p:nvSpPr>
              <p:cNvPr id="83" name="矩形 82"/>
              <p:cNvSpPr/>
              <p:nvPr/>
            </p:nvSpPr>
            <p:spPr>
              <a:xfrm>
                <a:off x="2263870" y="4089974"/>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84" name="Object 12"/>
              <p:cNvGraphicFramePr>
                <a:graphicFrameLocks noChangeAspect="1"/>
              </p:cNvGraphicFramePr>
              <p:nvPr>
                <p:extLst>
                  <p:ext uri="{D42A27DB-BD31-4B8C-83A1-F6EECF244321}">
                    <p14:modId xmlns:p14="http://schemas.microsoft.com/office/powerpoint/2010/main" val="2089971195"/>
                  </p:ext>
                </p:extLst>
              </p:nvPr>
            </p:nvGraphicFramePr>
            <p:xfrm>
              <a:off x="2283948" y="4021266"/>
              <a:ext cx="297156" cy="383104"/>
            </p:xfrm>
            <a:graphic>
              <a:graphicData uri="http://schemas.openxmlformats.org/presentationml/2006/ole">
                <mc:AlternateContent xmlns:mc="http://schemas.openxmlformats.org/markup-compatibility/2006">
                  <mc:Choice xmlns:v="urn:schemas-microsoft-com:vml" Requires="v">
                    <p:oleObj spid="_x0000_s111171" name="方程式" r:id="rId6" imgW="164880" imgH="215640" progId="Equation.3">
                      <p:embed/>
                    </p:oleObj>
                  </mc:Choice>
                  <mc:Fallback>
                    <p:oleObj name="方程式" r:id="rId6" imgW="164880" imgH="215640" progId="Equation.3">
                      <p:embed/>
                      <p:pic>
                        <p:nvPicPr>
                          <p:cNvPr id="0" name=""/>
                          <p:cNvPicPr>
                            <a:picLocks noChangeAspect="1" noChangeArrowheads="1"/>
                          </p:cNvPicPr>
                          <p:nvPr/>
                        </p:nvPicPr>
                        <p:blipFill>
                          <a:blip r:embed="rId7"/>
                          <a:srcRect/>
                          <a:stretch>
                            <a:fillRect/>
                          </a:stretch>
                        </p:blipFill>
                        <p:spPr bwMode="auto">
                          <a:xfrm>
                            <a:off x="2283948" y="4021266"/>
                            <a:ext cx="297156" cy="383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79" name="文字方塊 78"/>
            <p:cNvSpPr txBox="1"/>
            <p:nvPr/>
          </p:nvSpPr>
          <p:spPr>
            <a:xfrm>
              <a:off x="1728860" y="5735182"/>
              <a:ext cx="1061391"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80" name="群組 79"/>
            <p:cNvGrpSpPr/>
            <p:nvPr/>
          </p:nvGrpSpPr>
          <p:grpSpPr>
            <a:xfrm>
              <a:off x="2687405" y="5886570"/>
              <a:ext cx="351719" cy="405484"/>
              <a:chOff x="2257778" y="5192060"/>
              <a:chExt cx="351719" cy="405484"/>
            </a:xfrm>
          </p:grpSpPr>
          <p:sp>
            <p:nvSpPr>
              <p:cNvPr id="81" name="矩形 80"/>
              <p:cNvSpPr/>
              <p:nvPr/>
            </p:nvSpPr>
            <p:spPr>
              <a:xfrm>
                <a:off x="2257778" y="5273306"/>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82" name="Object 12"/>
              <p:cNvGraphicFramePr>
                <a:graphicFrameLocks noChangeAspect="1"/>
              </p:cNvGraphicFramePr>
              <p:nvPr>
                <p:extLst>
                  <p:ext uri="{D42A27DB-BD31-4B8C-83A1-F6EECF244321}">
                    <p14:modId xmlns:p14="http://schemas.microsoft.com/office/powerpoint/2010/main" val="269027307"/>
                  </p:ext>
                </p:extLst>
              </p:nvPr>
            </p:nvGraphicFramePr>
            <p:xfrm>
              <a:off x="2266830" y="5192060"/>
              <a:ext cx="342667" cy="405484"/>
            </p:xfrm>
            <a:graphic>
              <a:graphicData uri="http://schemas.openxmlformats.org/presentationml/2006/ole">
                <mc:AlternateContent xmlns:mc="http://schemas.openxmlformats.org/markup-compatibility/2006">
                  <mc:Choice xmlns:v="urn:schemas-microsoft-com:vml" Requires="v">
                    <p:oleObj spid="_x0000_s111172" name="方程式" r:id="rId8" imgW="190440" imgH="228600" progId="Equation.3">
                      <p:embed/>
                    </p:oleObj>
                  </mc:Choice>
                  <mc:Fallback>
                    <p:oleObj name="方程式" r:id="rId8" imgW="190440" imgH="228600" progId="Equation.3">
                      <p:embed/>
                      <p:pic>
                        <p:nvPicPr>
                          <p:cNvPr id="0" name=""/>
                          <p:cNvPicPr>
                            <a:picLocks noChangeAspect="1" noChangeArrowheads="1"/>
                          </p:cNvPicPr>
                          <p:nvPr/>
                        </p:nvPicPr>
                        <p:blipFill>
                          <a:blip r:embed="rId9"/>
                          <a:srcRect/>
                          <a:stretch>
                            <a:fillRect/>
                          </a:stretch>
                        </p:blipFill>
                        <p:spPr bwMode="auto">
                          <a:xfrm>
                            <a:off x="2266830" y="5192060"/>
                            <a:ext cx="342667" cy="405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46" name="橢圓 45"/>
          <p:cNvSpPr/>
          <p:nvPr/>
        </p:nvSpPr>
        <p:spPr>
          <a:xfrm>
            <a:off x="5713181" y="4418969"/>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47" name="橢圓 46"/>
          <p:cNvSpPr/>
          <p:nvPr/>
        </p:nvSpPr>
        <p:spPr>
          <a:xfrm>
            <a:off x="6828491" y="4386146"/>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50" name="直線單箭頭接點 49"/>
          <p:cNvCxnSpPr/>
          <p:nvPr/>
        </p:nvCxnSpPr>
        <p:spPr>
          <a:xfrm flipH="1" flipV="1">
            <a:off x="5941237" y="4921949"/>
            <a:ext cx="341060" cy="6496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endCxn id="47" idx="4"/>
          </p:cNvCxnSpPr>
          <p:nvPr/>
        </p:nvCxnSpPr>
        <p:spPr>
          <a:xfrm flipH="1" flipV="1">
            <a:off x="7070549" y="4862293"/>
            <a:ext cx="437011" cy="72574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endCxn id="46" idx="4"/>
          </p:cNvCxnSpPr>
          <p:nvPr/>
        </p:nvCxnSpPr>
        <p:spPr>
          <a:xfrm flipH="1" flipV="1">
            <a:off x="5955239" y="4895116"/>
            <a:ext cx="1571012" cy="74521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86" idx="0"/>
            <a:endCxn id="46" idx="4"/>
          </p:cNvCxnSpPr>
          <p:nvPr/>
        </p:nvCxnSpPr>
        <p:spPr>
          <a:xfrm flipV="1">
            <a:off x="5562734" y="4895116"/>
            <a:ext cx="392505" cy="60780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84" idx="0"/>
            <a:endCxn id="47" idx="4"/>
          </p:cNvCxnSpPr>
          <p:nvPr/>
        </p:nvCxnSpPr>
        <p:spPr>
          <a:xfrm flipV="1">
            <a:off x="6284387" y="4862293"/>
            <a:ext cx="786162" cy="64062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橢圓 56"/>
          <p:cNvSpPr/>
          <p:nvPr/>
        </p:nvSpPr>
        <p:spPr>
          <a:xfrm>
            <a:off x="5692478" y="3257555"/>
            <a:ext cx="484116" cy="47614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8" name="橢圓 57"/>
          <p:cNvSpPr/>
          <p:nvPr/>
        </p:nvSpPr>
        <p:spPr>
          <a:xfrm>
            <a:off x="6817987" y="3275939"/>
            <a:ext cx="484116" cy="47614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1" name="橢圓 60"/>
          <p:cNvSpPr/>
          <p:nvPr/>
        </p:nvSpPr>
        <p:spPr>
          <a:xfrm>
            <a:off x="5694883" y="2005207"/>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62" name="橢圓 61"/>
          <p:cNvSpPr/>
          <p:nvPr/>
        </p:nvSpPr>
        <p:spPr>
          <a:xfrm>
            <a:off x="6808838" y="1990978"/>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63" name="直線單箭頭接點 62"/>
          <p:cNvCxnSpPr>
            <a:stCxn id="57" idx="0"/>
            <a:endCxn id="61" idx="4"/>
          </p:cNvCxnSpPr>
          <p:nvPr/>
        </p:nvCxnSpPr>
        <p:spPr>
          <a:xfrm flipV="1">
            <a:off x="5934536" y="2481354"/>
            <a:ext cx="2405" cy="7762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58" idx="0"/>
            <a:endCxn id="61" idx="4"/>
          </p:cNvCxnSpPr>
          <p:nvPr/>
        </p:nvCxnSpPr>
        <p:spPr>
          <a:xfrm flipH="1" flipV="1">
            <a:off x="5936941" y="2481354"/>
            <a:ext cx="1123104" cy="7945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stCxn id="58" idx="0"/>
            <a:endCxn id="62" idx="4"/>
          </p:cNvCxnSpPr>
          <p:nvPr/>
        </p:nvCxnSpPr>
        <p:spPr>
          <a:xfrm flipH="1" flipV="1">
            <a:off x="7050896" y="2467125"/>
            <a:ext cx="9149" cy="8088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57" idx="0"/>
            <a:endCxn id="62" idx="4"/>
          </p:cNvCxnSpPr>
          <p:nvPr/>
        </p:nvCxnSpPr>
        <p:spPr>
          <a:xfrm flipV="1">
            <a:off x="5934536" y="2467125"/>
            <a:ext cx="1116360" cy="7904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文字方塊 87"/>
          <p:cNvSpPr txBox="1"/>
          <p:nvPr/>
        </p:nvSpPr>
        <p:spPr>
          <a:xfrm>
            <a:off x="5263063" y="6119354"/>
            <a:ext cx="2477482" cy="523220"/>
          </a:xfrm>
          <a:prstGeom prst="rect">
            <a:avLst/>
          </a:prstGeom>
          <a:noFill/>
        </p:spPr>
        <p:txBody>
          <a:bodyPr wrap="square" rtlCol="0">
            <a:spAutoFit/>
          </a:bodyPr>
          <a:lstStyle/>
          <a:p>
            <a:pPr algn="ctr"/>
            <a:r>
              <a:rPr lang="en-US" altLang="zh-TW" sz="2800" dirty="0" smtClean="0"/>
              <a:t>Deep</a:t>
            </a:r>
            <a:endParaRPr lang="zh-TW" altLang="en-US" sz="2800" dirty="0"/>
          </a:p>
        </p:txBody>
      </p:sp>
      <p:cxnSp>
        <p:nvCxnSpPr>
          <p:cNvPr id="91" name="直線單箭頭接點 90"/>
          <p:cNvCxnSpPr/>
          <p:nvPr/>
        </p:nvCxnSpPr>
        <p:spPr>
          <a:xfrm flipV="1">
            <a:off x="5936941" y="1606868"/>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flipV="1">
            <a:off x="7060045" y="1592639"/>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8" name="群組 127"/>
          <p:cNvGrpSpPr/>
          <p:nvPr/>
        </p:nvGrpSpPr>
        <p:grpSpPr>
          <a:xfrm>
            <a:off x="361950" y="2795203"/>
            <a:ext cx="4495802" cy="3854835"/>
            <a:chOff x="361950" y="2795203"/>
            <a:chExt cx="4495802" cy="3854835"/>
          </a:xfrm>
        </p:grpSpPr>
        <p:sp>
          <p:nvSpPr>
            <p:cNvPr id="4" name="矩形 3"/>
            <p:cNvSpPr/>
            <p:nvPr/>
          </p:nvSpPr>
          <p:spPr>
            <a:xfrm rot="5400000">
              <a:off x="2252363" y="2404343"/>
              <a:ext cx="714976" cy="4495802"/>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5" name="矩形 4"/>
            <p:cNvSpPr/>
            <p:nvPr/>
          </p:nvSpPr>
          <p:spPr>
            <a:xfrm rot="5400000">
              <a:off x="2195397" y="2432167"/>
              <a:ext cx="714976" cy="2017190"/>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0" name="矩形 9"/>
            <p:cNvSpPr/>
            <p:nvPr/>
          </p:nvSpPr>
          <p:spPr>
            <a:xfrm rot="5400000">
              <a:off x="2331114" y="4469637"/>
              <a:ext cx="491526" cy="2564728"/>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grpSp>
          <p:nvGrpSpPr>
            <p:cNvPr id="11" name="群組 10"/>
            <p:cNvGrpSpPr/>
            <p:nvPr/>
          </p:nvGrpSpPr>
          <p:grpSpPr>
            <a:xfrm>
              <a:off x="1351533" y="3162509"/>
              <a:ext cx="2474555" cy="2765327"/>
              <a:chOff x="1091509" y="3383234"/>
              <a:chExt cx="2474555" cy="2765327"/>
            </a:xfrm>
          </p:grpSpPr>
          <p:sp>
            <p:nvSpPr>
              <p:cNvPr id="12" name="橢圓 11"/>
              <p:cNvSpPr/>
              <p:nvPr/>
            </p:nvSpPr>
            <p:spPr>
              <a:xfrm>
                <a:off x="1091509" y="4646168"/>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grpSp>
            <p:nvGrpSpPr>
              <p:cNvPr id="13" name="群組 12"/>
              <p:cNvGrpSpPr/>
              <p:nvPr/>
            </p:nvGrpSpPr>
            <p:grpSpPr>
              <a:xfrm>
                <a:off x="1211127" y="5591689"/>
                <a:ext cx="2283266" cy="556872"/>
                <a:chOff x="755858" y="5735182"/>
                <a:chExt cx="2283266" cy="556872"/>
              </a:xfrm>
            </p:grpSpPr>
            <p:grpSp>
              <p:nvGrpSpPr>
                <p:cNvPr id="33" name="群組 32"/>
                <p:cNvGrpSpPr/>
                <p:nvPr/>
              </p:nvGrpSpPr>
              <p:grpSpPr>
                <a:xfrm>
                  <a:off x="755858" y="5895047"/>
                  <a:ext cx="289125" cy="383103"/>
                  <a:chOff x="2268775" y="3538012"/>
                  <a:chExt cx="289125" cy="383103"/>
                </a:xfrm>
              </p:grpSpPr>
              <p:sp>
                <p:nvSpPr>
                  <p:cNvPr id="41" name="矩形 40"/>
                  <p:cNvSpPr/>
                  <p:nvPr/>
                </p:nvSpPr>
                <p:spPr>
                  <a:xfrm>
                    <a:off x="2268775" y="3617002"/>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2" name="Object 12"/>
                  <p:cNvGraphicFramePr>
                    <a:graphicFrameLocks noChangeAspect="1"/>
                  </p:cNvGraphicFramePr>
                  <p:nvPr>
                    <p:extLst>
                      <p:ext uri="{D42A27DB-BD31-4B8C-83A1-F6EECF244321}">
                        <p14:modId xmlns:p14="http://schemas.microsoft.com/office/powerpoint/2010/main" val="684363604"/>
                      </p:ext>
                    </p:extLst>
                  </p:nvPr>
                </p:nvGraphicFramePr>
                <p:xfrm>
                  <a:off x="2279483" y="3538012"/>
                  <a:ext cx="274401" cy="383103"/>
                </p:xfrm>
                <a:graphic>
                  <a:graphicData uri="http://schemas.openxmlformats.org/presentationml/2006/ole">
                    <mc:AlternateContent xmlns:mc="http://schemas.openxmlformats.org/markup-compatibility/2006">
                      <mc:Choice xmlns:v="urn:schemas-microsoft-com:vml" Requires="v">
                        <p:oleObj spid="_x0000_s111173" name="方程式" r:id="rId10" imgW="152280" imgH="215640" progId="Equation.3">
                          <p:embed/>
                        </p:oleObj>
                      </mc:Choice>
                      <mc:Fallback>
                        <p:oleObj name="方程式" r:id="rId10" imgW="152280" imgH="215640" progId="Equation.3">
                          <p:embed/>
                          <p:pic>
                            <p:nvPicPr>
                              <p:cNvPr id="0" name=""/>
                              <p:cNvPicPr>
                                <a:picLocks noChangeAspect="1" noChangeArrowheads="1"/>
                              </p:cNvPicPr>
                              <p:nvPr/>
                            </p:nvPicPr>
                            <p:blipFill>
                              <a:blip r:embed="rId5"/>
                              <a:srcRect/>
                              <a:stretch>
                                <a:fillRect/>
                              </a:stretch>
                            </p:blipFill>
                            <p:spPr bwMode="auto">
                              <a:xfrm>
                                <a:off x="2279483" y="3538012"/>
                                <a:ext cx="274401" cy="38310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4" name="群組 33"/>
                <p:cNvGrpSpPr/>
                <p:nvPr/>
              </p:nvGrpSpPr>
              <p:grpSpPr>
                <a:xfrm>
                  <a:off x="1456763" y="5895047"/>
                  <a:ext cx="317234" cy="383104"/>
                  <a:chOff x="2263870" y="4021266"/>
                  <a:chExt cx="317234" cy="383104"/>
                </a:xfrm>
              </p:grpSpPr>
              <p:sp>
                <p:nvSpPr>
                  <p:cNvPr id="39" name="矩形 38"/>
                  <p:cNvSpPr/>
                  <p:nvPr/>
                </p:nvSpPr>
                <p:spPr>
                  <a:xfrm>
                    <a:off x="2263870" y="4089974"/>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40" name="Object 12"/>
                  <p:cNvGraphicFramePr>
                    <a:graphicFrameLocks noChangeAspect="1"/>
                  </p:cNvGraphicFramePr>
                  <p:nvPr>
                    <p:extLst>
                      <p:ext uri="{D42A27DB-BD31-4B8C-83A1-F6EECF244321}">
                        <p14:modId xmlns:p14="http://schemas.microsoft.com/office/powerpoint/2010/main" val="1005734770"/>
                      </p:ext>
                    </p:extLst>
                  </p:nvPr>
                </p:nvGraphicFramePr>
                <p:xfrm>
                  <a:off x="2283948" y="4021266"/>
                  <a:ext cx="297156" cy="383104"/>
                </p:xfrm>
                <a:graphic>
                  <a:graphicData uri="http://schemas.openxmlformats.org/presentationml/2006/ole">
                    <mc:AlternateContent xmlns:mc="http://schemas.openxmlformats.org/markup-compatibility/2006">
                      <mc:Choice xmlns:v="urn:schemas-microsoft-com:vml" Requires="v">
                        <p:oleObj spid="_x0000_s111174" name="方程式" r:id="rId11" imgW="164880" imgH="215640" progId="Equation.3">
                          <p:embed/>
                        </p:oleObj>
                      </mc:Choice>
                      <mc:Fallback>
                        <p:oleObj name="方程式" r:id="rId11" imgW="164880" imgH="215640" progId="Equation.3">
                          <p:embed/>
                          <p:pic>
                            <p:nvPicPr>
                              <p:cNvPr id="0" name=""/>
                              <p:cNvPicPr>
                                <a:picLocks noChangeAspect="1" noChangeArrowheads="1"/>
                              </p:cNvPicPr>
                              <p:nvPr/>
                            </p:nvPicPr>
                            <p:blipFill>
                              <a:blip r:embed="rId7"/>
                              <a:srcRect/>
                              <a:stretch>
                                <a:fillRect/>
                              </a:stretch>
                            </p:blipFill>
                            <p:spPr bwMode="auto">
                              <a:xfrm>
                                <a:off x="2283948" y="4021266"/>
                                <a:ext cx="297156" cy="383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5" name="文字方塊 34"/>
                <p:cNvSpPr txBox="1"/>
                <p:nvPr/>
              </p:nvSpPr>
              <p:spPr>
                <a:xfrm>
                  <a:off x="1728860" y="5735182"/>
                  <a:ext cx="1061391" cy="523220"/>
                </a:xfrm>
                <a:prstGeom prst="rect">
                  <a:avLst/>
                </a:prstGeom>
                <a:noFill/>
              </p:spPr>
              <p:txBody>
                <a:bodyPr wrap="square" rtlCol="0">
                  <a:spAutoFit/>
                </a:bodyPr>
                <a:lstStyle/>
                <a:p>
                  <a:pPr algn="ctr"/>
                  <a:r>
                    <a:rPr lang="en-US" altLang="zh-TW" sz="2800" dirty="0" smtClean="0"/>
                    <a:t>……</a:t>
                  </a:r>
                  <a:endParaRPr lang="zh-TW" altLang="en-US" sz="2800" dirty="0"/>
                </a:p>
              </p:txBody>
            </p:sp>
            <p:grpSp>
              <p:nvGrpSpPr>
                <p:cNvPr id="36" name="群組 35"/>
                <p:cNvGrpSpPr/>
                <p:nvPr/>
              </p:nvGrpSpPr>
              <p:grpSpPr>
                <a:xfrm>
                  <a:off x="2687405" y="5886570"/>
                  <a:ext cx="351719" cy="405484"/>
                  <a:chOff x="2257778" y="5192060"/>
                  <a:chExt cx="351719" cy="405484"/>
                </a:xfrm>
              </p:grpSpPr>
              <p:sp>
                <p:nvSpPr>
                  <p:cNvPr id="37" name="矩形 36"/>
                  <p:cNvSpPr/>
                  <p:nvPr/>
                </p:nvSpPr>
                <p:spPr>
                  <a:xfrm>
                    <a:off x="2257778" y="5273306"/>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38" name="Object 12"/>
                  <p:cNvGraphicFramePr>
                    <a:graphicFrameLocks noChangeAspect="1"/>
                  </p:cNvGraphicFramePr>
                  <p:nvPr>
                    <p:extLst>
                      <p:ext uri="{D42A27DB-BD31-4B8C-83A1-F6EECF244321}">
                        <p14:modId xmlns:p14="http://schemas.microsoft.com/office/powerpoint/2010/main" val="313256902"/>
                      </p:ext>
                    </p:extLst>
                  </p:nvPr>
                </p:nvGraphicFramePr>
                <p:xfrm>
                  <a:off x="2266830" y="5192060"/>
                  <a:ext cx="342667" cy="405484"/>
                </p:xfrm>
                <a:graphic>
                  <a:graphicData uri="http://schemas.openxmlformats.org/presentationml/2006/ole">
                    <mc:AlternateContent xmlns:mc="http://schemas.openxmlformats.org/markup-compatibility/2006">
                      <mc:Choice xmlns:v="urn:schemas-microsoft-com:vml" Requires="v">
                        <p:oleObj spid="_x0000_s111175" name="方程式" r:id="rId12" imgW="190440" imgH="228600" progId="Equation.3">
                          <p:embed/>
                        </p:oleObj>
                      </mc:Choice>
                      <mc:Fallback>
                        <p:oleObj name="方程式" r:id="rId12" imgW="190440" imgH="228600" progId="Equation.3">
                          <p:embed/>
                          <p:pic>
                            <p:nvPicPr>
                              <p:cNvPr id="0" name=""/>
                              <p:cNvPicPr>
                                <a:picLocks noChangeAspect="1" noChangeArrowheads="1"/>
                              </p:cNvPicPr>
                              <p:nvPr/>
                            </p:nvPicPr>
                            <p:blipFill>
                              <a:blip r:embed="rId9"/>
                              <a:srcRect/>
                              <a:stretch>
                                <a:fillRect/>
                              </a:stretch>
                            </p:blipFill>
                            <p:spPr bwMode="auto">
                              <a:xfrm>
                                <a:off x="2266830" y="5192060"/>
                                <a:ext cx="342667" cy="405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14" name="橢圓 13"/>
              <p:cNvSpPr/>
              <p:nvPr/>
            </p:nvSpPr>
            <p:spPr>
              <a:xfrm>
                <a:off x="1836539" y="4666527"/>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5" name="橢圓 14"/>
              <p:cNvSpPr/>
              <p:nvPr/>
            </p:nvSpPr>
            <p:spPr>
              <a:xfrm>
                <a:off x="3081948" y="4653966"/>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16" name="文字方塊 15"/>
              <p:cNvSpPr txBox="1"/>
              <p:nvPr/>
            </p:nvSpPr>
            <p:spPr>
              <a:xfrm>
                <a:off x="2186531" y="4544968"/>
                <a:ext cx="1061391"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17" name="橢圓 16"/>
              <p:cNvSpPr/>
              <p:nvPr/>
            </p:nvSpPr>
            <p:spPr>
              <a:xfrm>
                <a:off x="1513734" y="3397463"/>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18" name="橢圓 17"/>
              <p:cNvSpPr/>
              <p:nvPr/>
            </p:nvSpPr>
            <p:spPr>
              <a:xfrm>
                <a:off x="2627689" y="3383234"/>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cxnSp>
            <p:nvCxnSpPr>
              <p:cNvPr id="19" name="直線單箭頭接點 18"/>
              <p:cNvCxnSpPr>
                <a:endCxn id="12" idx="4"/>
              </p:cNvCxnSpPr>
              <p:nvPr/>
            </p:nvCxnSpPr>
            <p:spPr>
              <a:xfrm flipV="1">
                <a:off x="1333567" y="5122315"/>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V="1">
                <a:off x="2078597" y="5112033"/>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flipV="1">
                <a:off x="3303861" y="5128445"/>
                <a:ext cx="0" cy="70822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4" idx="4"/>
              </p:cNvCxnSpPr>
              <p:nvPr/>
            </p:nvCxnSpPr>
            <p:spPr>
              <a:xfrm flipH="1" flipV="1">
                <a:off x="2078597" y="5142674"/>
                <a:ext cx="1164518" cy="68787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flipH="1" flipV="1">
                <a:off x="1349851" y="5128445"/>
                <a:ext cx="1951605" cy="7327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endCxn id="14" idx="4"/>
              </p:cNvCxnSpPr>
              <p:nvPr/>
            </p:nvCxnSpPr>
            <p:spPr>
              <a:xfrm flipV="1">
                <a:off x="1337430" y="5142674"/>
                <a:ext cx="741167" cy="73107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p:cNvCxnSpPr>
                <a:endCxn id="15" idx="4"/>
              </p:cNvCxnSpPr>
              <p:nvPr/>
            </p:nvCxnSpPr>
            <p:spPr>
              <a:xfrm flipV="1">
                <a:off x="2071100" y="5130113"/>
                <a:ext cx="1252906" cy="71337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2" idx="4"/>
              </p:cNvCxnSpPr>
              <p:nvPr/>
            </p:nvCxnSpPr>
            <p:spPr>
              <a:xfrm flipH="1" flipV="1">
                <a:off x="1333567" y="5122315"/>
                <a:ext cx="664283" cy="72117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a:stCxn id="12" idx="0"/>
                <a:endCxn id="17" idx="4"/>
              </p:cNvCxnSpPr>
              <p:nvPr/>
            </p:nvCxnSpPr>
            <p:spPr>
              <a:xfrm flipV="1">
                <a:off x="1333567" y="3873610"/>
                <a:ext cx="422225" cy="77255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stCxn id="14" idx="0"/>
                <a:endCxn id="17" idx="4"/>
              </p:cNvCxnSpPr>
              <p:nvPr/>
            </p:nvCxnSpPr>
            <p:spPr>
              <a:xfrm flipH="1" flipV="1">
                <a:off x="1755792" y="3873610"/>
                <a:ext cx="322805" cy="79291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a:stCxn id="15" idx="0"/>
                <a:endCxn id="17" idx="4"/>
              </p:cNvCxnSpPr>
              <p:nvPr/>
            </p:nvCxnSpPr>
            <p:spPr>
              <a:xfrm flipH="1" flipV="1">
                <a:off x="1755792" y="3873610"/>
                <a:ext cx="1568214" cy="78035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a:stCxn id="15" idx="0"/>
                <a:endCxn id="18" idx="4"/>
              </p:cNvCxnSpPr>
              <p:nvPr/>
            </p:nvCxnSpPr>
            <p:spPr>
              <a:xfrm flipH="1" flipV="1">
                <a:off x="2869747" y="3859381"/>
                <a:ext cx="454259" cy="7945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stCxn id="14" idx="0"/>
                <a:endCxn id="18" idx="4"/>
              </p:cNvCxnSpPr>
              <p:nvPr/>
            </p:nvCxnSpPr>
            <p:spPr>
              <a:xfrm flipV="1">
                <a:off x="2078597" y="3859381"/>
                <a:ext cx="791150" cy="80714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a:stCxn id="12" idx="0"/>
                <a:endCxn id="18" idx="4"/>
              </p:cNvCxnSpPr>
              <p:nvPr/>
            </p:nvCxnSpPr>
            <p:spPr>
              <a:xfrm flipV="1">
                <a:off x="1333567" y="3859381"/>
                <a:ext cx="1536180" cy="78678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87" name="文字方塊 86"/>
            <p:cNvSpPr txBox="1"/>
            <p:nvPr/>
          </p:nvSpPr>
          <p:spPr>
            <a:xfrm>
              <a:off x="1276935" y="6126818"/>
              <a:ext cx="2477482" cy="523220"/>
            </a:xfrm>
            <a:prstGeom prst="rect">
              <a:avLst/>
            </a:prstGeom>
            <a:noFill/>
          </p:spPr>
          <p:txBody>
            <a:bodyPr wrap="square" rtlCol="0">
              <a:spAutoFit/>
            </a:bodyPr>
            <a:lstStyle/>
            <a:p>
              <a:pPr algn="ctr"/>
              <a:r>
                <a:rPr lang="en-US" altLang="zh-TW" sz="2800" dirty="0" smtClean="0"/>
                <a:t>Shallow</a:t>
              </a:r>
              <a:endParaRPr lang="zh-TW" altLang="en-US" sz="2800" dirty="0"/>
            </a:p>
          </p:txBody>
        </p:sp>
        <p:cxnSp>
          <p:nvCxnSpPr>
            <p:cNvPr id="89" name="直線單箭頭接點 88"/>
            <p:cNvCxnSpPr/>
            <p:nvPr/>
          </p:nvCxnSpPr>
          <p:spPr>
            <a:xfrm flipV="1">
              <a:off x="2022770" y="2826808"/>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單箭頭接點 89"/>
            <p:cNvCxnSpPr/>
            <p:nvPr/>
          </p:nvCxnSpPr>
          <p:spPr>
            <a:xfrm flipV="1">
              <a:off x="3151277" y="2795203"/>
              <a:ext cx="8602" cy="39729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3" name="橢圓 92"/>
            <p:cNvSpPr/>
            <p:nvPr/>
          </p:nvSpPr>
          <p:spPr>
            <a:xfrm>
              <a:off x="533220" y="4405331"/>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94" name="橢圓 93"/>
            <p:cNvSpPr/>
            <p:nvPr/>
          </p:nvSpPr>
          <p:spPr>
            <a:xfrm>
              <a:off x="4195437" y="4450170"/>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cxnSp>
          <p:nvCxnSpPr>
            <p:cNvPr id="95" name="直線單箭頭接點 94"/>
            <p:cNvCxnSpPr>
              <a:endCxn id="94" idx="3"/>
            </p:cNvCxnSpPr>
            <p:nvPr/>
          </p:nvCxnSpPr>
          <p:spPr>
            <a:xfrm flipV="1">
              <a:off x="3541139" y="4856587"/>
              <a:ext cx="725195" cy="83109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endCxn id="93" idx="4"/>
            </p:cNvCxnSpPr>
            <p:nvPr/>
          </p:nvCxnSpPr>
          <p:spPr>
            <a:xfrm flipH="1" flipV="1">
              <a:off x="775278" y="4881478"/>
              <a:ext cx="2819573" cy="8062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線單箭頭接點 102"/>
            <p:cNvCxnSpPr>
              <a:endCxn id="94" idx="3"/>
            </p:cNvCxnSpPr>
            <p:nvPr/>
          </p:nvCxnSpPr>
          <p:spPr>
            <a:xfrm flipV="1">
              <a:off x="2346118" y="4856587"/>
              <a:ext cx="1920216" cy="7950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a:endCxn id="93" idx="4"/>
            </p:cNvCxnSpPr>
            <p:nvPr/>
          </p:nvCxnSpPr>
          <p:spPr>
            <a:xfrm flipH="1" flipV="1">
              <a:off x="775278" y="4881478"/>
              <a:ext cx="1565332" cy="7947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p:cNvCxnSpPr>
              <a:endCxn id="94" idx="3"/>
            </p:cNvCxnSpPr>
            <p:nvPr/>
          </p:nvCxnSpPr>
          <p:spPr>
            <a:xfrm flipV="1">
              <a:off x="1577134" y="4856587"/>
              <a:ext cx="2689200" cy="79501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單箭頭接點 112"/>
            <p:cNvCxnSpPr>
              <a:endCxn id="93" idx="4"/>
            </p:cNvCxnSpPr>
            <p:nvPr/>
          </p:nvCxnSpPr>
          <p:spPr>
            <a:xfrm flipH="1" flipV="1">
              <a:off x="775278" y="4881478"/>
              <a:ext cx="803632" cy="75898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a:stCxn id="94" idx="0"/>
            </p:cNvCxnSpPr>
            <p:nvPr/>
          </p:nvCxnSpPr>
          <p:spPr>
            <a:xfrm flipH="1" flipV="1">
              <a:off x="3222223" y="3701326"/>
              <a:ext cx="1215272" cy="74884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a:stCxn id="94" idx="0"/>
            </p:cNvCxnSpPr>
            <p:nvPr/>
          </p:nvCxnSpPr>
          <p:spPr>
            <a:xfrm flipH="1" flipV="1">
              <a:off x="2117281" y="3675932"/>
              <a:ext cx="2320214" cy="77423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a:endCxn id="18" idx="4"/>
            </p:cNvCxnSpPr>
            <p:nvPr/>
          </p:nvCxnSpPr>
          <p:spPr>
            <a:xfrm flipV="1">
              <a:off x="856319" y="3638656"/>
              <a:ext cx="2273452" cy="8115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線單箭頭接點 123"/>
            <p:cNvCxnSpPr>
              <a:stCxn id="93" idx="0"/>
            </p:cNvCxnSpPr>
            <p:nvPr/>
          </p:nvCxnSpPr>
          <p:spPr>
            <a:xfrm flipV="1">
              <a:off x="775278" y="3679127"/>
              <a:ext cx="1189281" cy="7262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7" name="直線單箭頭接點 136"/>
          <p:cNvCxnSpPr/>
          <p:nvPr/>
        </p:nvCxnSpPr>
        <p:spPr>
          <a:xfrm flipV="1">
            <a:off x="5934536" y="3661383"/>
            <a:ext cx="2405" cy="77620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p:nvPr/>
        </p:nvCxnSpPr>
        <p:spPr>
          <a:xfrm flipH="1" flipV="1">
            <a:off x="5936941" y="3661383"/>
            <a:ext cx="1123104" cy="7945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線單箭頭接點 138"/>
          <p:cNvCxnSpPr/>
          <p:nvPr/>
        </p:nvCxnSpPr>
        <p:spPr>
          <a:xfrm flipH="1" flipV="1">
            <a:off x="7050896" y="3647154"/>
            <a:ext cx="9149" cy="80881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p:cNvCxnSpPr/>
          <p:nvPr/>
        </p:nvCxnSpPr>
        <p:spPr>
          <a:xfrm flipV="1">
            <a:off x="5934536" y="3647154"/>
            <a:ext cx="1116360" cy="7904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文字方塊 146"/>
          <p:cNvSpPr txBox="1"/>
          <p:nvPr/>
        </p:nvSpPr>
        <p:spPr>
          <a:xfrm>
            <a:off x="1694439" y="2139606"/>
            <a:ext cx="3491056" cy="523220"/>
          </a:xfrm>
          <a:prstGeom prst="rect">
            <a:avLst/>
          </a:prstGeom>
          <a:noFill/>
        </p:spPr>
        <p:txBody>
          <a:bodyPr wrap="square" rtlCol="0">
            <a:spAutoFit/>
          </a:bodyPr>
          <a:lstStyle/>
          <a:p>
            <a:r>
              <a:rPr lang="en-US" altLang="zh-TW" sz="2800" dirty="0" smtClean="0">
                <a:solidFill>
                  <a:srgbClr val="0000FF"/>
                </a:solidFill>
              </a:rPr>
              <a:t>Which one is better?</a:t>
            </a:r>
            <a:endParaRPr lang="zh-TW" altLang="en-US" sz="2800" dirty="0">
              <a:solidFill>
                <a:srgbClr val="0000FF"/>
              </a:solidFill>
            </a:endParaRPr>
          </a:p>
        </p:txBody>
      </p:sp>
      <p:sp>
        <p:nvSpPr>
          <p:cNvPr id="3" name="文字方塊 2"/>
          <p:cNvSpPr txBox="1"/>
          <p:nvPr/>
        </p:nvSpPr>
        <p:spPr>
          <a:xfrm>
            <a:off x="533220" y="1432560"/>
            <a:ext cx="2969919" cy="830997"/>
          </a:xfrm>
          <a:prstGeom prst="rect">
            <a:avLst/>
          </a:prstGeom>
          <a:noFill/>
        </p:spPr>
        <p:txBody>
          <a:bodyPr wrap="square" rtlCol="0">
            <a:spAutoFit/>
          </a:bodyPr>
          <a:lstStyle/>
          <a:p>
            <a:r>
              <a:rPr lang="en-US" altLang="zh-TW" sz="2400" dirty="0" smtClean="0"/>
              <a:t>If they have the same parameters,</a:t>
            </a:r>
            <a:endParaRPr lang="zh-TW" altLang="en-US" sz="2400" dirty="0"/>
          </a:p>
        </p:txBody>
      </p:sp>
    </p:spTree>
    <p:extLst>
      <p:ext uri="{BB962C8B-B14F-4D97-AF65-F5344CB8AC3E}">
        <p14:creationId xmlns:p14="http://schemas.microsoft.com/office/powerpoint/2010/main" val="1988405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8" name="直線單箭頭接點 87"/>
          <p:cNvCxnSpPr/>
          <p:nvPr/>
        </p:nvCxnSpPr>
        <p:spPr>
          <a:xfrm>
            <a:off x="5751669" y="5482241"/>
            <a:ext cx="33878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en-US" altLang="zh-TW" dirty="0"/>
              <a:t>Fat + Short </a:t>
            </a:r>
            <a:r>
              <a:rPr lang="en-US" altLang="zh-TW" dirty="0" err="1"/>
              <a:t>v.s</a:t>
            </a:r>
            <a:r>
              <a:rPr lang="en-US" altLang="zh-TW" dirty="0"/>
              <a:t>. Thin + </a:t>
            </a:r>
            <a:r>
              <a:rPr lang="en-US" altLang="zh-TW" dirty="0" smtClean="0"/>
              <a:t>Tall</a:t>
            </a:r>
            <a:br>
              <a:rPr lang="en-US" altLang="zh-TW" dirty="0" smtClean="0"/>
            </a:br>
            <a:r>
              <a:rPr lang="en-US" altLang="zh-TW" dirty="0" smtClean="0"/>
              <a:t>Toy Example</a:t>
            </a:r>
            <a:endParaRPr lang="zh-TW" altLang="en-US" dirty="0"/>
          </a:p>
        </p:txBody>
      </p:sp>
      <p:pic>
        <p:nvPicPr>
          <p:cNvPr id="4" name="圖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6304" y="1323857"/>
            <a:ext cx="4214858" cy="3161143"/>
          </a:xfrm>
          <a:prstGeom prst="rect">
            <a:avLst/>
          </a:prstGeom>
        </p:spPr>
      </p:pic>
      <p:graphicFrame>
        <p:nvGraphicFramePr>
          <p:cNvPr id="6" name="Object 12"/>
          <p:cNvGraphicFramePr>
            <a:graphicFrameLocks noChangeAspect="1"/>
          </p:cNvGraphicFramePr>
          <p:nvPr>
            <p:extLst/>
          </p:nvPr>
        </p:nvGraphicFramePr>
        <p:xfrm>
          <a:off x="5352926" y="952159"/>
          <a:ext cx="2741613" cy="669925"/>
        </p:xfrm>
        <a:graphic>
          <a:graphicData uri="http://schemas.openxmlformats.org/presentationml/2006/ole">
            <mc:AlternateContent xmlns:mc="http://schemas.openxmlformats.org/markup-compatibility/2006">
              <mc:Choice xmlns:v="urn:schemas-microsoft-com:vml" Requires="v">
                <p:oleObj spid="_x0000_s104732" name="方程式" r:id="rId4" imgW="939600" imgH="228600" progId="Equation.3">
                  <p:embed/>
                </p:oleObj>
              </mc:Choice>
              <mc:Fallback>
                <p:oleObj name="方程式" r:id="rId4" imgW="939600" imgH="228600" progId="Equation.3">
                  <p:embed/>
                  <p:pic>
                    <p:nvPicPr>
                      <p:cNvPr id="0" name=""/>
                      <p:cNvPicPr>
                        <a:picLocks noChangeAspect="1" noChangeArrowheads="1"/>
                      </p:cNvPicPr>
                      <p:nvPr/>
                    </p:nvPicPr>
                    <p:blipFill>
                      <a:blip r:embed="rId5"/>
                      <a:srcRect/>
                      <a:stretch>
                        <a:fillRect/>
                      </a:stretch>
                    </p:blipFill>
                    <p:spPr bwMode="auto">
                      <a:xfrm>
                        <a:off x="5352926" y="952159"/>
                        <a:ext cx="2741613" cy="669925"/>
                      </a:xfrm>
                      <a:prstGeom prst="rect">
                        <a:avLst/>
                      </a:prstGeom>
                      <a:noFill/>
                      <a:extLst/>
                    </p:spPr>
                  </p:pic>
                </p:oleObj>
              </mc:Fallback>
            </mc:AlternateContent>
          </a:graphicData>
        </a:graphic>
      </p:graphicFrame>
      <p:sp>
        <p:nvSpPr>
          <p:cNvPr id="7" name="文字方塊 6"/>
          <p:cNvSpPr txBox="1"/>
          <p:nvPr/>
        </p:nvSpPr>
        <p:spPr>
          <a:xfrm>
            <a:off x="7008546" y="3009130"/>
            <a:ext cx="299803" cy="461665"/>
          </a:xfrm>
          <a:prstGeom prst="rect">
            <a:avLst/>
          </a:prstGeom>
          <a:noFill/>
        </p:spPr>
        <p:txBody>
          <a:bodyPr wrap="square" rtlCol="0">
            <a:spAutoFit/>
          </a:bodyPr>
          <a:lstStyle/>
          <a:p>
            <a:r>
              <a:rPr lang="en-US" altLang="zh-TW" sz="2400" b="1" dirty="0" smtClean="0"/>
              <a:t>1</a:t>
            </a:r>
            <a:endParaRPr lang="zh-TW" altLang="en-US" sz="2400" b="1" dirty="0"/>
          </a:p>
        </p:txBody>
      </p:sp>
      <p:sp>
        <p:nvSpPr>
          <p:cNvPr id="8" name="文字方塊 7"/>
          <p:cNvSpPr txBox="1"/>
          <p:nvPr/>
        </p:nvSpPr>
        <p:spPr>
          <a:xfrm>
            <a:off x="6603812" y="3299922"/>
            <a:ext cx="299803" cy="461665"/>
          </a:xfrm>
          <a:prstGeom prst="rect">
            <a:avLst/>
          </a:prstGeom>
          <a:noFill/>
        </p:spPr>
        <p:txBody>
          <a:bodyPr wrap="square" rtlCol="0">
            <a:spAutoFit/>
          </a:bodyPr>
          <a:lstStyle/>
          <a:p>
            <a:r>
              <a:rPr lang="en-US" altLang="zh-TW" sz="2400" b="1" dirty="0"/>
              <a:t>0</a:t>
            </a:r>
            <a:endParaRPr lang="zh-TW" altLang="en-US" sz="2400" b="1" dirty="0"/>
          </a:p>
        </p:txBody>
      </p:sp>
      <p:sp>
        <p:nvSpPr>
          <p:cNvPr id="15" name="矩形 14"/>
          <p:cNvSpPr/>
          <p:nvPr/>
        </p:nvSpPr>
        <p:spPr>
          <a:xfrm>
            <a:off x="1293456" y="4362511"/>
            <a:ext cx="629298" cy="2219085"/>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6" name="矩形 15"/>
          <p:cNvSpPr/>
          <p:nvPr/>
        </p:nvSpPr>
        <p:spPr>
          <a:xfrm>
            <a:off x="2427562" y="4381222"/>
            <a:ext cx="629298" cy="2219085"/>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sp>
        <p:nvSpPr>
          <p:cNvPr id="17" name="矩形 16"/>
          <p:cNvSpPr/>
          <p:nvPr/>
        </p:nvSpPr>
        <p:spPr>
          <a:xfrm>
            <a:off x="4402821" y="4377017"/>
            <a:ext cx="629298" cy="2219085"/>
          </a:xfrm>
          <a:prstGeom prst="rect">
            <a:avLst/>
          </a:prstGeom>
          <a:solidFill>
            <a:schemeClr val="bg1">
              <a:lumMod val="85000"/>
            </a:schemeClr>
          </a:solidFill>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TW" altLang="en-US"/>
          </a:p>
        </p:txBody>
      </p:sp>
      <p:cxnSp>
        <p:nvCxnSpPr>
          <p:cNvPr id="19" name="直線單箭頭接點 18"/>
          <p:cNvCxnSpPr>
            <a:endCxn id="87" idx="2"/>
          </p:cNvCxnSpPr>
          <p:nvPr/>
        </p:nvCxnSpPr>
        <p:spPr>
          <a:xfrm>
            <a:off x="4730111" y="5295330"/>
            <a:ext cx="649686" cy="18691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endCxn id="87" idx="2"/>
          </p:cNvCxnSpPr>
          <p:nvPr/>
        </p:nvCxnSpPr>
        <p:spPr>
          <a:xfrm flipV="1">
            <a:off x="4822284" y="5482242"/>
            <a:ext cx="557513" cy="8462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endCxn id="87" idx="2"/>
          </p:cNvCxnSpPr>
          <p:nvPr/>
        </p:nvCxnSpPr>
        <p:spPr>
          <a:xfrm>
            <a:off x="4709973" y="4649473"/>
            <a:ext cx="669824" cy="83276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4" name="群組 83"/>
          <p:cNvGrpSpPr/>
          <p:nvPr/>
        </p:nvGrpSpPr>
        <p:grpSpPr>
          <a:xfrm>
            <a:off x="335871" y="4708444"/>
            <a:ext cx="289125" cy="295089"/>
            <a:chOff x="5140587" y="3314521"/>
            <a:chExt cx="289125" cy="295089"/>
          </a:xfrm>
        </p:grpSpPr>
        <p:sp>
          <p:nvSpPr>
            <p:cNvPr id="23" name="矩形 22"/>
            <p:cNvSpPr/>
            <p:nvPr/>
          </p:nvSpPr>
          <p:spPr>
            <a:xfrm>
              <a:off x="5140587" y="3314521"/>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4" name="Object 12"/>
            <p:cNvGraphicFramePr>
              <a:graphicFrameLocks noChangeAspect="1"/>
            </p:cNvGraphicFramePr>
            <p:nvPr>
              <p:extLst/>
            </p:nvPr>
          </p:nvGraphicFramePr>
          <p:xfrm>
            <a:off x="5188653" y="3361960"/>
            <a:ext cx="228600" cy="247650"/>
          </p:xfrm>
          <a:graphic>
            <a:graphicData uri="http://schemas.openxmlformats.org/presentationml/2006/ole">
              <mc:AlternateContent xmlns:mc="http://schemas.openxmlformats.org/markup-compatibility/2006">
                <mc:Choice xmlns:v="urn:schemas-microsoft-com:vml" Requires="v">
                  <p:oleObj spid="_x0000_s104733" name="方程式" r:id="rId6" imgW="126720" imgH="139680" progId="Equation.3">
                    <p:embed/>
                  </p:oleObj>
                </mc:Choice>
                <mc:Fallback>
                  <p:oleObj name="方程式" r:id="rId6" imgW="126720" imgH="139680" progId="Equation.3">
                    <p:embed/>
                    <p:pic>
                      <p:nvPicPr>
                        <p:cNvPr id="0" name=""/>
                        <p:cNvPicPr>
                          <a:picLocks noChangeAspect="1" noChangeArrowheads="1"/>
                        </p:cNvPicPr>
                        <p:nvPr/>
                      </p:nvPicPr>
                      <p:blipFill>
                        <a:blip r:embed="rId7"/>
                        <a:srcRect/>
                        <a:stretch>
                          <a:fillRect/>
                        </a:stretch>
                      </p:blipFill>
                      <p:spPr bwMode="auto">
                        <a:xfrm>
                          <a:off x="5188653" y="3361960"/>
                          <a:ext cx="228600"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5" name="群組 84"/>
          <p:cNvGrpSpPr/>
          <p:nvPr/>
        </p:nvGrpSpPr>
        <p:grpSpPr>
          <a:xfrm>
            <a:off x="320140" y="5704938"/>
            <a:ext cx="295156" cy="328530"/>
            <a:chOff x="5135682" y="3787493"/>
            <a:chExt cx="295156" cy="328530"/>
          </a:xfrm>
        </p:grpSpPr>
        <p:sp>
          <p:nvSpPr>
            <p:cNvPr id="22" name="矩形 21"/>
            <p:cNvSpPr/>
            <p:nvPr/>
          </p:nvSpPr>
          <p:spPr>
            <a:xfrm>
              <a:off x="5135682" y="3787493"/>
              <a:ext cx="289125" cy="28436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TW" altLang="en-US"/>
            </a:p>
          </p:txBody>
        </p:sp>
        <p:graphicFrame>
          <p:nvGraphicFramePr>
            <p:cNvPr id="25" name="Object 12"/>
            <p:cNvGraphicFramePr>
              <a:graphicFrameLocks noChangeAspect="1"/>
            </p:cNvGraphicFramePr>
            <p:nvPr>
              <p:extLst/>
            </p:nvPr>
          </p:nvGraphicFramePr>
          <p:xfrm>
            <a:off x="5178425" y="3823923"/>
            <a:ext cx="252413" cy="292100"/>
          </p:xfrm>
          <a:graphic>
            <a:graphicData uri="http://schemas.openxmlformats.org/presentationml/2006/ole">
              <mc:AlternateContent xmlns:mc="http://schemas.openxmlformats.org/markup-compatibility/2006">
                <mc:Choice xmlns:v="urn:schemas-microsoft-com:vml" Requires="v">
                  <p:oleObj spid="_x0000_s104734" name="方程式" r:id="rId8" imgW="139680" imgH="164880" progId="Equation.3">
                    <p:embed/>
                  </p:oleObj>
                </mc:Choice>
                <mc:Fallback>
                  <p:oleObj name="方程式" r:id="rId8" imgW="139680" imgH="164880" progId="Equation.3">
                    <p:embed/>
                    <p:pic>
                      <p:nvPicPr>
                        <p:cNvPr id="0" name=""/>
                        <p:cNvPicPr>
                          <a:picLocks noChangeAspect="1" noChangeArrowheads="1"/>
                        </p:cNvPicPr>
                        <p:nvPr/>
                      </p:nvPicPr>
                      <p:blipFill>
                        <a:blip r:embed="rId9"/>
                        <a:srcRect/>
                        <a:stretch>
                          <a:fillRect/>
                        </a:stretch>
                      </p:blipFill>
                      <p:spPr bwMode="auto">
                        <a:xfrm>
                          <a:off x="5178425" y="3823923"/>
                          <a:ext cx="252413"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6" name="橢圓 25"/>
          <p:cNvSpPr/>
          <p:nvPr/>
        </p:nvSpPr>
        <p:spPr>
          <a:xfrm>
            <a:off x="1392885" y="4420499"/>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7" name="橢圓 26"/>
          <p:cNvSpPr/>
          <p:nvPr/>
        </p:nvSpPr>
        <p:spPr>
          <a:xfrm>
            <a:off x="1394860" y="5066163"/>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8" name="橢圓 27"/>
          <p:cNvSpPr/>
          <p:nvPr/>
        </p:nvSpPr>
        <p:spPr>
          <a:xfrm>
            <a:off x="1385051" y="6084548"/>
            <a:ext cx="484116" cy="47614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a:p>
        </p:txBody>
      </p:sp>
      <p:sp>
        <p:nvSpPr>
          <p:cNvPr id="29" name="文字方塊 28"/>
          <p:cNvSpPr txBox="1"/>
          <p:nvPr/>
        </p:nvSpPr>
        <p:spPr>
          <a:xfrm rot="5400000">
            <a:off x="1224366" y="5560800"/>
            <a:ext cx="993736"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32" name="橢圓 31"/>
          <p:cNvSpPr/>
          <p:nvPr/>
        </p:nvSpPr>
        <p:spPr>
          <a:xfrm>
            <a:off x="2502135" y="4420499"/>
            <a:ext cx="484116" cy="47614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3" name="橢圓 32"/>
          <p:cNvSpPr/>
          <p:nvPr/>
        </p:nvSpPr>
        <p:spPr>
          <a:xfrm>
            <a:off x="2504110" y="5066163"/>
            <a:ext cx="484116" cy="47614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4" name="橢圓 33"/>
          <p:cNvSpPr/>
          <p:nvPr/>
        </p:nvSpPr>
        <p:spPr>
          <a:xfrm>
            <a:off x="2494301" y="6084548"/>
            <a:ext cx="484116" cy="476147"/>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5" name="文字方塊 34"/>
          <p:cNvSpPr txBox="1"/>
          <p:nvPr/>
        </p:nvSpPr>
        <p:spPr>
          <a:xfrm rot="5400000">
            <a:off x="2377332" y="5553285"/>
            <a:ext cx="927498"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36" name="橢圓 35"/>
          <p:cNvSpPr/>
          <p:nvPr/>
        </p:nvSpPr>
        <p:spPr>
          <a:xfrm>
            <a:off x="4467915" y="4419158"/>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7" name="橢圓 36"/>
          <p:cNvSpPr/>
          <p:nvPr/>
        </p:nvSpPr>
        <p:spPr>
          <a:xfrm>
            <a:off x="4469890" y="5049347"/>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8" name="橢圓 37"/>
          <p:cNvSpPr/>
          <p:nvPr/>
        </p:nvSpPr>
        <p:spPr>
          <a:xfrm>
            <a:off x="4475815" y="6083207"/>
            <a:ext cx="484116" cy="47614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p>
        </p:txBody>
      </p:sp>
      <p:sp>
        <p:nvSpPr>
          <p:cNvPr id="39" name="文字方塊 38"/>
          <p:cNvSpPr txBox="1"/>
          <p:nvPr/>
        </p:nvSpPr>
        <p:spPr>
          <a:xfrm rot="5400000">
            <a:off x="4374475" y="5534504"/>
            <a:ext cx="895618" cy="523220"/>
          </a:xfrm>
          <a:prstGeom prst="rect">
            <a:avLst/>
          </a:prstGeom>
          <a:noFill/>
        </p:spPr>
        <p:txBody>
          <a:bodyPr wrap="square" rtlCol="0">
            <a:spAutoFit/>
          </a:bodyPr>
          <a:lstStyle/>
          <a:p>
            <a:pPr algn="ctr"/>
            <a:r>
              <a:rPr lang="en-US" altLang="zh-TW" sz="2800" dirty="0" smtClean="0"/>
              <a:t>……</a:t>
            </a:r>
            <a:endParaRPr lang="zh-TW" altLang="en-US" sz="2800" dirty="0"/>
          </a:p>
        </p:txBody>
      </p:sp>
      <p:cxnSp>
        <p:nvCxnSpPr>
          <p:cNvPr id="43" name="直線單箭頭接點 42"/>
          <p:cNvCxnSpPr>
            <a:stCxn id="26" idx="6"/>
            <a:endCxn id="32" idx="2"/>
          </p:cNvCxnSpPr>
          <p:nvPr/>
        </p:nvCxnSpPr>
        <p:spPr>
          <a:xfrm>
            <a:off x="1877002" y="4658572"/>
            <a:ext cx="6251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1877002" y="5315168"/>
            <a:ext cx="6251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1869168" y="6328541"/>
            <a:ext cx="6251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27" idx="6"/>
            <a:endCxn id="32" idx="2"/>
          </p:cNvCxnSpPr>
          <p:nvPr/>
        </p:nvCxnSpPr>
        <p:spPr>
          <a:xfrm flipV="1">
            <a:off x="1878976" y="4658572"/>
            <a:ext cx="623159" cy="6456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a:stCxn id="26" idx="6"/>
            <a:endCxn id="33" idx="2"/>
          </p:cNvCxnSpPr>
          <p:nvPr/>
        </p:nvCxnSpPr>
        <p:spPr>
          <a:xfrm>
            <a:off x="1877002" y="4658572"/>
            <a:ext cx="627109" cy="6456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a:stCxn id="26" idx="6"/>
            <a:endCxn id="34" idx="2"/>
          </p:cNvCxnSpPr>
          <p:nvPr/>
        </p:nvCxnSpPr>
        <p:spPr>
          <a:xfrm>
            <a:off x="1877002" y="4658572"/>
            <a:ext cx="617300" cy="166404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a:stCxn id="27" idx="6"/>
            <a:endCxn id="34" idx="2"/>
          </p:cNvCxnSpPr>
          <p:nvPr/>
        </p:nvCxnSpPr>
        <p:spPr>
          <a:xfrm>
            <a:off x="1878976" y="5304236"/>
            <a:ext cx="615325" cy="10183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a:stCxn id="28" idx="6"/>
            <a:endCxn id="32" idx="2"/>
          </p:cNvCxnSpPr>
          <p:nvPr/>
        </p:nvCxnSpPr>
        <p:spPr>
          <a:xfrm flipV="1">
            <a:off x="1869168" y="4658572"/>
            <a:ext cx="632968" cy="166404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a:stCxn id="28" idx="6"/>
            <a:endCxn id="33" idx="2"/>
          </p:cNvCxnSpPr>
          <p:nvPr/>
        </p:nvCxnSpPr>
        <p:spPr>
          <a:xfrm flipV="1">
            <a:off x="1869168" y="5304236"/>
            <a:ext cx="634943" cy="10183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a:stCxn id="24" idx="3"/>
            <a:endCxn id="26" idx="2"/>
          </p:cNvCxnSpPr>
          <p:nvPr/>
        </p:nvCxnSpPr>
        <p:spPr>
          <a:xfrm flipV="1">
            <a:off x="612537" y="4658573"/>
            <a:ext cx="780348" cy="2211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stCxn id="23" idx="3"/>
            <a:endCxn id="27" idx="2"/>
          </p:cNvCxnSpPr>
          <p:nvPr/>
        </p:nvCxnSpPr>
        <p:spPr>
          <a:xfrm>
            <a:off x="624996" y="4850627"/>
            <a:ext cx="769864" cy="45361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a:stCxn id="23" idx="3"/>
            <a:endCxn id="28" idx="1"/>
          </p:cNvCxnSpPr>
          <p:nvPr/>
        </p:nvCxnSpPr>
        <p:spPr>
          <a:xfrm>
            <a:off x="624996" y="4850627"/>
            <a:ext cx="830952" cy="13036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stCxn id="25" idx="3"/>
            <a:endCxn id="26" idx="2"/>
          </p:cNvCxnSpPr>
          <p:nvPr/>
        </p:nvCxnSpPr>
        <p:spPr>
          <a:xfrm flipV="1">
            <a:off x="615296" y="4658573"/>
            <a:ext cx="777589" cy="12288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stCxn id="22" idx="3"/>
            <a:endCxn id="27" idx="2"/>
          </p:cNvCxnSpPr>
          <p:nvPr/>
        </p:nvCxnSpPr>
        <p:spPr>
          <a:xfrm flipV="1">
            <a:off x="609265" y="5304237"/>
            <a:ext cx="785595" cy="54288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22" idx="3"/>
            <a:endCxn id="28" idx="1"/>
          </p:cNvCxnSpPr>
          <p:nvPr/>
        </p:nvCxnSpPr>
        <p:spPr>
          <a:xfrm>
            <a:off x="609265" y="5847121"/>
            <a:ext cx="846683" cy="30715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a:off x="3811110" y="4679064"/>
            <a:ext cx="6251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a:off x="3811110" y="5335661"/>
            <a:ext cx="6251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a:off x="3803276" y="6349034"/>
            <a:ext cx="62513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flipV="1">
            <a:off x="3813085" y="4679064"/>
            <a:ext cx="623159" cy="6456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a:off x="3811110" y="4679064"/>
            <a:ext cx="627109" cy="64566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3811110" y="4679064"/>
            <a:ext cx="617300" cy="166404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a:off x="3813085" y="5324729"/>
            <a:ext cx="615325" cy="10183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flipV="1">
            <a:off x="3803276" y="4679064"/>
            <a:ext cx="632968" cy="166404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flipV="1">
            <a:off x="3803276" y="5324729"/>
            <a:ext cx="634943" cy="101838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文字方塊 80"/>
          <p:cNvSpPr txBox="1"/>
          <p:nvPr/>
        </p:nvSpPr>
        <p:spPr>
          <a:xfrm>
            <a:off x="2953941" y="5973954"/>
            <a:ext cx="925102"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82" name="文字方塊 81"/>
          <p:cNvSpPr txBox="1"/>
          <p:nvPr/>
        </p:nvSpPr>
        <p:spPr>
          <a:xfrm>
            <a:off x="2955712" y="4944019"/>
            <a:ext cx="925102"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83" name="文字方塊 82"/>
          <p:cNvSpPr txBox="1"/>
          <p:nvPr/>
        </p:nvSpPr>
        <p:spPr>
          <a:xfrm>
            <a:off x="2928497" y="4332994"/>
            <a:ext cx="925102" cy="523220"/>
          </a:xfrm>
          <a:prstGeom prst="rect">
            <a:avLst/>
          </a:prstGeom>
          <a:noFill/>
        </p:spPr>
        <p:txBody>
          <a:bodyPr wrap="square" rtlCol="0">
            <a:spAutoFit/>
          </a:bodyPr>
          <a:lstStyle/>
          <a:p>
            <a:pPr algn="ctr"/>
            <a:r>
              <a:rPr lang="en-US" altLang="zh-TW" sz="2800" dirty="0" smtClean="0"/>
              <a:t>……</a:t>
            </a:r>
            <a:endParaRPr lang="zh-TW" altLang="en-US" sz="2800" dirty="0"/>
          </a:p>
        </p:txBody>
      </p:sp>
      <p:sp>
        <p:nvSpPr>
          <p:cNvPr id="87" name="橢圓 86"/>
          <p:cNvSpPr/>
          <p:nvPr/>
        </p:nvSpPr>
        <p:spPr>
          <a:xfrm>
            <a:off x="5379797" y="5244168"/>
            <a:ext cx="484116" cy="47614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zh-TW" altLang="en-US"/>
          </a:p>
        </p:txBody>
      </p:sp>
      <p:sp>
        <p:nvSpPr>
          <p:cNvPr id="95" name="文字方塊 94"/>
          <p:cNvSpPr txBox="1"/>
          <p:nvPr/>
        </p:nvSpPr>
        <p:spPr>
          <a:xfrm>
            <a:off x="6116400" y="5212898"/>
            <a:ext cx="971550" cy="461665"/>
          </a:xfrm>
          <a:prstGeom prst="rect">
            <a:avLst/>
          </a:prstGeom>
          <a:noFill/>
        </p:spPr>
        <p:txBody>
          <a:bodyPr wrap="square" rtlCol="0">
            <a:spAutoFit/>
          </a:bodyPr>
          <a:lstStyle/>
          <a:p>
            <a:r>
              <a:rPr lang="en-US" altLang="zh-TW" sz="2400" dirty="0" smtClean="0"/>
              <a:t>0 or 1</a:t>
            </a:r>
            <a:endParaRPr lang="zh-TW" altLang="en-US" sz="2400" dirty="0"/>
          </a:p>
        </p:txBody>
      </p:sp>
      <p:sp>
        <p:nvSpPr>
          <p:cNvPr id="3" name="文字方塊 2"/>
          <p:cNvSpPr txBox="1"/>
          <p:nvPr/>
        </p:nvSpPr>
        <p:spPr>
          <a:xfrm>
            <a:off x="694144" y="1882743"/>
            <a:ext cx="2990850" cy="830997"/>
          </a:xfrm>
          <a:prstGeom prst="rect">
            <a:avLst/>
          </a:prstGeom>
          <a:noFill/>
        </p:spPr>
        <p:txBody>
          <a:bodyPr wrap="square" rtlCol="0">
            <a:spAutoFit/>
          </a:bodyPr>
          <a:lstStyle/>
          <a:p>
            <a:r>
              <a:rPr lang="en-US" altLang="zh-TW" sz="2400" dirty="0" smtClean="0"/>
              <a:t>Sample 10,0000 points as training data</a:t>
            </a:r>
            <a:endParaRPr lang="zh-TW" altLang="en-US" sz="2400" dirty="0"/>
          </a:p>
        </p:txBody>
      </p:sp>
      <p:sp>
        <p:nvSpPr>
          <p:cNvPr id="5" name="右彎箭號 4"/>
          <p:cNvSpPr/>
          <p:nvPr/>
        </p:nvSpPr>
        <p:spPr>
          <a:xfrm rot="16200000" flipH="1">
            <a:off x="3159111" y="2694905"/>
            <a:ext cx="1469309" cy="151392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3837284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26" grpId="0" animBg="1"/>
      <p:bldP spid="27" grpId="0" animBg="1"/>
      <p:bldP spid="28" grpId="0" animBg="1"/>
      <p:bldP spid="29" grpId="0"/>
      <p:bldP spid="32" grpId="0" animBg="1"/>
      <p:bldP spid="33" grpId="0" animBg="1"/>
      <p:bldP spid="34" grpId="0" animBg="1"/>
      <p:bldP spid="35" grpId="0"/>
      <p:bldP spid="36" grpId="0" animBg="1"/>
      <p:bldP spid="37" grpId="0" animBg="1"/>
      <p:bldP spid="38" grpId="0" animBg="1"/>
      <p:bldP spid="39" grpId="0"/>
      <p:bldP spid="81" grpId="0"/>
      <p:bldP spid="82" grpId="0"/>
      <p:bldP spid="83" grpId="0"/>
      <p:bldP spid="87" grpId="0" animBg="1"/>
      <p:bldP spid="95" grpId="0"/>
      <p:bldP spid="3" grpId="0"/>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Fat + Short </a:t>
            </a:r>
            <a:r>
              <a:rPr lang="en-US" altLang="zh-TW" dirty="0" err="1"/>
              <a:t>v.s</a:t>
            </a:r>
            <a:r>
              <a:rPr lang="en-US" altLang="zh-TW" dirty="0"/>
              <a:t>. Thin + Tall</a:t>
            </a:r>
            <a:br>
              <a:rPr lang="en-US" altLang="zh-TW" dirty="0"/>
            </a:br>
            <a:r>
              <a:rPr lang="en-US" altLang="zh-TW" dirty="0"/>
              <a:t>Toy Example</a:t>
            </a:r>
            <a:endParaRPr lang="zh-TW" altLang="en-US" dirty="0"/>
          </a:p>
        </p:txBody>
      </p:sp>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146" y="2004690"/>
            <a:ext cx="2878806" cy="2159105"/>
          </a:xfrm>
          <a:prstGeom prst="rect">
            <a:avLst/>
          </a:prstGeom>
        </p:spPr>
      </p:pic>
      <p:pic>
        <p:nvPicPr>
          <p:cNvPr id="11" name="圖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26191" y="2004690"/>
            <a:ext cx="2878807" cy="2159105"/>
          </a:xfrm>
          <a:prstGeom prst="rect">
            <a:avLst/>
          </a:prstGeom>
        </p:spPr>
      </p:pic>
      <p:pic>
        <p:nvPicPr>
          <p:cNvPr id="12" name="圖片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16238" y="2004690"/>
            <a:ext cx="2878807" cy="2159105"/>
          </a:xfrm>
          <a:prstGeom prst="rect">
            <a:avLst/>
          </a:prstGeom>
        </p:spPr>
      </p:pic>
      <p:sp>
        <p:nvSpPr>
          <p:cNvPr id="3" name="文字方塊 2"/>
          <p:cNvSpPr txBox="1"/>
          <p:nvPr/>
        </p:nvSpPr>
        <p:spPr>
          <a:xfrm>
            <a:off x="314793" y="1628168"/>
            <a:ext cx="2158584" cy="461665"/>
          </a:xfrm>
          <a:prstGeom prst="rect">
            <a:avLst/>
          </a:prstGeom>
          <a:noFill/>
        </p:spPr>
        <p:txBody>
          <a:bodyPr wrap="square" rtlCol="0">
            <a:spAutoFit/>
          </a:bodyPr>
          <a:lstStyle/>
          <a:p>
            <a:r>
              <a:rPr lang="en-US" altLang="zh-TW" sz="2400" b="1" dirty="0" smtClean="0"/>
              <a:t>1 hidden layer:</a:t>
            </a:r>
            <a:endParaRPr lang="zh-TW" altLang="en-US" sz="2400" b="1" dirty="0"/>
          </a:p>
        </p:txBody>
      </p:sp>
      <p:sp>
        <p:nvSpPr>
          <p:cNvPr id="5" name="文字方塊 4"/>
          <p:cNvSpPr txBox="1"/>
          <p:nvPr/>
        </p:nvSpPr>
        <p:spPr>
          <a:xfrm>
            <a:off x="880691" y="3986318"/>
            <a:ext cx="2362271" cy="461665"/>
          </a:xfrm>
          <a:prstGeom prst="rect">
            <a:avLst/>
          </a:prstGeom>
          <a:noFill/>
        </p:spPr>
        <p:txBody>
          <a:bodyPr wrap="square" rtlCol="0">
            <a:spAutoFit/>
          </a:bodyPr>
          <a:lstStyle/>
          <a:p>
            <a:pPr algn="ctr"/>
            <a:r>
              <a:rPr lang="en-US" altLang="zh-TW" sz="2400" dirty="0" smtClean="0">
                <a:solidFill>
                  <a:srgbClr val="0000FF"/>
                </a:solidFill>
              </a:rPr>
              <a:t>(A) </a:t>
            </a:r>
            <a:r>
              <a:rPr lang="en-US" altLang="zh-TW" sz="2400" dirty="0" smtClean="0"/>
              <a:t>125 neurons</a:t>
            </a:r>
            <a:endParaRPr lang="zh-TW" altLang="en-US" sz="2400" dirty="0"/>
          </a:p>
        </p:txBody>
      </p:sp>
      <p:sp>
        <p:nvSpPr>
          <p:cNvPr id="13" name="文字方塊 12"/>
          <p:cNvSpPr txBox="1"/>
          <p:nvPr/>
        </p:nvSpPr>
        <p:spPr>
          <a:xfrm>
            <a:off x="6219153" y="3986318"/>
            <a:ext cx="2456651" cy="461665"/>
          </a:xfrm>
          <a:prstGeom prst="rect">
            <a:avLst/>
          </a:prstGeom>
          <a:noFill/>
        </p:spPr>
        <p:txBody>
          <a:bodyPr wrap="square" rtlCol="0">
            <a:spAutoFit/>
          </a:bodyPr>
          <a:lstStyle/>
          <a:p>
            <a:pPr algn="ctr"/>
            <a:r>
              <a:rPr lang="en-US" altLang="zh-TW" sz="2400" dirty="0" smtClean="0">
                <a:solidFill>
                  <a:srgbClr val="0000FF"/>
                </a:solidFill>
              </a:rPr>
              <a:t>(C) </a:t>
            </a:r>
            <a:r>
              <a:rPr lang="en-US" altLang="zh-TW" sz="2400" dirty="0" smtClean="0"/>
              <a:t>2500 neurons</a:t>
            </a:r>
            <a:endParaRPr lang="zh-TW" altLang="en-US" sz="2400" dirty="0"/>
          </a:p>
        </p:txBody>
      </p:sp>
      <p:sp>
        <p:nvSpPr>
          <p:cNvPr id="14" name="文字方塊 13"/>
          <p:cNvSpPr txBox="1"/>
          <p:nvPr/>
        </p:nvSpPr>
        <p:spPr>
          <a:xfrm>
            <a:off x="3644080" y="3980493"/>
            <a:ext cx="2206980" cy="461665"/>
          </a:xfrm>
          <a:prstGeom prst="rect">
            <a:avLst/>
          </a:prstGeom>
          <a:noFill/>
        </p:spPr>
        <p:txBody>
          <a:bodyPr wrap="square" rtlCol="0">
            <a:spAutoFit/>
          </a:bodyPr>
          <a:lstStyle/>
          <a:p>
            <a:pPr algn="ctr"/>
            <a:r>
              <a:rPr lang="en-US" altLang="zh-TW" sz="2400" dirty="0" smtClean="0">
                <a:solidFill>
                  <a:srgbClr val="0000FF"/>
                </a:solidFill>
              </a:rPr>
              <a:t>(B) </a:t>
            </a:r>
            <a:r>
              <a:rPr lang="en-US" altLang="zh-TW" sz="2400" dirty="0" smtClean="0"/>
              <a:t>500 neurons</a:t>
            </a:r>
            <a:endParaRPr lang="zh-TW" altLang="en-US" sz="2400" dirty="0"/>
          </a:p>
        </p:txBody>
      </p:sp>
      <p:pic>
        <p:nvPicPr>
          <p:cNvPr id="16" name="圖片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59999" y="4442158"/>
            <a:ext cx="3191061" cy="2393296"/>
          </a:xfrm>
          <a:prstGeom prst="rect">
            <a:avLst/>
          </a:prstGeom>
        </p:spPr>
      </p:pic>
      <p:sp>
        <p:nvSpPr>
          <p:cNvPr id="15" name="文字方塊 14"/>
          <p:cNvSpPr txBox="1"/>
          <p:nvPr/>
        </p:nvSpPr>
        <p:spPr>
          <a:xfrm>
            <a:off x="314793" y="4477796"/>
            <a:ext cx="2158584" cy="461665"/>
          </a:xfrm>
          <a:prstGeom prst="rect">
            <a:avLst/>
          </a:prstGeom>
          <a:noFill/>
        </p:spPr>
        <p:txBody>
          <a:bodyPr wrap="square" rtlCol="0">
            <a:spAutoFit/>
          </a:bodyPr>
          <a:lstStyle/>
          <a:p>
            <a:r>
              <a:rPr lang="en-US" altLang="zh-TW" sz="2400" b="1" dirty="0" smtClean="0"/>
              <a:t>3 hidden layers:</a:t>
            </a:r>
            <a:endParaRPr lang="zh-TW" altLang="en-US" sz="2400" b="1" dirty="0"/>
          </a:p>
        </p:txBody>
      </p:sp>
      <p:sp>
        <p:nvSpPr>
          <p:cNvPr id="17" name="文字方塊 16"/>
          <p:cNvSpPr txBox="1"/>
          <p:nvPr/>
        </p:nvSpPr>
        <p:spPr>
          <a:xfrm>
            <a:off x="5851060" y="5074279"/>
            <a:ext cx="2993327" cy="1200329"/>
          </a:xfrm>
          <a:prstGeom prst="rect">
            <a:avLst/>
          </a:prstGeom>
          <a:noFill/>
        </p:spPr>
        <p:txBody>
          <a:bodyPr wrap="square" rtlCol="0">
            <a:spAutoFit/>
          </a:bodyPr>
          <a:lstStyle/>
          <a:p>
            <a:r>
              <a:rPr lang="en-US" altLang="zh-TW" sz="2400" dirty="0" smtClean="0"/>
              <a:t>Q: the number of parameters close to </a:t>
            </a:r>
            <a:r>
              <a:rPr lang="en-US" altLang="zh-TW" sz="2400" dirty="0" smtClean="0">
                <a:solidFill>
                  <a:srgbClr val="0000FF"/>
                </a:solidFill>
              </a:rPr>
              <a:t>(A)</a:t>
            </a:r>
            <a:r>
              <a:rPr lang="en-US" altLang="zh-TW" sz="2400" dirty="0" smtClean="0"/>
              <a:t>, </a:t>
            </a:r>
            <a:r>
              <a:rPr lang="en-US" altLang="zh-TW" sz="2400" dirty="0" smtClean="0">
                <a:solidFill>
                  <a:srgbClr val="0000FF"/>
                </a:solidFill>
              </a:rPr>
              <a:t>(B)</a:t>
            </a:r>
            <a:r>
              <a:rPr lang="en-US" altLang="zh-TW" sz="2400" dirty="0" smtClean="0"/>
              <a:t> or </a:t>
            </a:r>
            <a:r>
              <a:rPr lang="en-US" altLang="zh-TW" sz="2400" dirty="0" smtClean="0">
                <a:solidFill>
                  <a:srgbClr val="0000FF"/>
                </a:solidFill>
              </a:rPr>
              <a:t>(C)</a:t>
            </a:r>
            <a:r>
              <a:rPr lang="en-US" altLang="zh-TW" sz="2400" dirty="0" smtClean="0"/>
              <a:t>? </a:t>
            </a:r>
            <a:endParaRPr lang="zh-TW" altLang="en-US" sz="2400" dirty="0"/>
          </a:p>
        </p:txBody>
      </p:sp>
    </p:spTree>
    <p:extLst>
      <p:ext uri="{BB962C8B-B14F-4D97-AF65-F5344CB8AC3E}">
        <p14:creationId xmlns:p14="http://schemas.microsoft.com/office/powerpoint/2010/main" val="289577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3" grpId="0"/>
      <p:bldP spid="14" grpId="0"/>
      <p:bldP spid="15" grpId="0"/>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Fat + Short </a:t>
            </a:r>
            <a:r>
              <a:rPr lang="en-US" altLang="zh-TW" dirty="0" err="1"/>
              <a:t>v.s</a:t>
            </a:r>
            <a:r>
              <a:rPr lang="en-US" altLang="zh-TW" dirty="0"/>
              <a:t>. Thin + Tall</a:t>
            </a:r>
            <a:br>
              <a:rPr lang="en-US" altLang="zh-TW" dirty="0"/>
            </a:br>
            <a:r>
              <a:rPr lang="en-US" altLang="zh-TW" dirty="0"/>
              <a:t>Hand-writing digit classification</a:t>
            </a:r>
            <a:endParaRPr lang="zh-TW" altLang="en-US" dirty="0"/>
          </a:p>
        </p:txBody>
      </p:sp>
      <p:sp>
        <p:nvSpPr>
          <p:cNvPr id="3" name="內容版面配置區 2"/>
          <p:cNvSpPr>
            <a:spLocks noGrp="1"/>
          </p:cNvSpPr>
          <p:nvPr>
            <p:ph idx="1"/>
          </p:nvPr>
        </p:nvSpPr>
        <p:spPr/>
        <p:txBody>
          <a:bodyPr/>
          <a:lstStyle/>
          <a:p>
            <a:r>
              <a:rPr lang="en-US" altLang="zh-TW" dirty="0" smtClean="0"/>
              <a:t>Same parameters</a:t>
            </a:r>
            <a:endParaRPr lang="zh-TW" altLang="en-US" dirty="0"/>
          </a:p>
        </p:txBody>
      </p:sp>
      <p:pic>
        <p:nvPicPr>
          <p:cNvPr id="6" name="圖片 5"/>
          <p:cNvPicPr>
            <a:picLocks noChangeAspect="1"/>
          </p:cNvPicPr>
          <p:nvPr/>
        </p:nvPicPr>
        <p:blipFill>
          <a:blip r:embed="rId3"/>
          <a:stretch>
            <a:fillRect/>
          </a:stretch>
        </p:blipFill>
        <p:spPr>
          <a:xfrm>
            <a:off x="1572629" y="2384041"/>
            <a:ext cx="6294347" cy="3792922"/>
          </a:xfrm>
          <a:prstGeom prst="rect">
            <a:avLst/>
          </a:prstGeom>
        </p:spPr>
      </p:pic>
      <p:sp>
        <p:nvSpPr>
          <p:cNvPr id="7" name="文字方塊 6"/>
          <p:cNvSpPr txBox="1"/>
          <p:nvPr/>
        </p:nvSpPr>
        <p:spPr>
          <a:xfrm>
            <a:off x="628650" y="6176963"/>
            <a:ext cx="8182304" cy="461665"/>
          </a:xfrm>
          <a:prstGeom prst="rect">
            <a:avLst/>
          </a:prstGeom>
          <a:noFill/>
        </p:spPr>
        <p:txBody>
          <a:bodyPr wrap="square" rtlCol="0">
            <a:spAutoFit/>
          </a:bodyPr>
          <a:lstStyle/>
          <a:p>
            <a:pPr algn="ctr"/>
            <a:r>
              <a:rPr lang="en-US" altLang="zh-TW" sz="2400" dirty="0" smtClean="0">
                <a:solidFill>
                  <a:srgbClr val="0000FF"/>
                </a:solidFill>
              </a:rPr>
              <a:t>Deeper: Using less parameters to achieve the same performance</a:t>
            </a:r>
            <a:endParaRPr lang="zh-TW" altLang="en-US" sz="2400" dirty="0">
              <a:solidFill>
                <a:srgbClr val="0000FF"/>
              </a:solidFill>
            </a:endParaRPr>
          </a:p>
        </p:txBody>
      </p:sp>
      <p:cxnSp>
        <p:nvCxnSpPr>
          <p:cNvPr id="9" name="直線接點 8"/>
          <p:cNvCxnSpPr/>
          <p:nvPr/>
        </p:nvCxnSpPr>
        <p:spPr>
          <a:xfrm>
            <a:off x="2279943" y="3421118"/>
            <a:ext cx="51553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07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Fat + Short </a:t>
            </a:r>
            <a:r>
              <a:rPr lang="en-US" altLang="zh-TW" dirty="0" err="1"/>
              <a:t>v.s</a:t>
            </a:r>
            <a:r>
              <a:rPr lang="en-US" altLang="zh-TW" dirty="0"/>
              <a:t>. Thin + Tall</a:t>
            </a:r>
            <a:br>
              <a:rPr lang="en-US" altLang="zh-TW" dirty="0"/>
            </a:br>
            <a:r>
              <a:rPr lang="en-US" altLang="zh-TW" dirty="0" smtClean="0"/>
              <a:t>Speech Recognition</a:t>
            </a:r>
            <a:endParaRPr lang="zh-TW" altLang="en-US" dirty="0"/>
          </a:p>
        </p:txBody>
      </p:sp>
      <p:sp>
        <p:nvSpPr>
          <p:cNvPr id="3" name="內容版面配置區 2"/>
          <p:cNvSpPr>
            <a:spLocks noGrp="1"/>
          </p:cNvSpPr>
          <p:nvPr>
            <p:ph idx="1"/>
          </p:nvPr>
        </p:nvSpPr>
        <p:spPr/>
        <p:txBody>
          <a:bodyPr/>
          <a:lstStyle/>
          <a:p>
            <a:r>
              <a:rPr lang="en-US" altLang="zh-TW" dirty="0" smtClean="0"/>
              <a:t>Word error rate (WER)</a:t>
            </a:r>
            <a:endParaRPr lang="zh-TW" altLang="en-US" dirty="0"/>
          </a:p>
        </p:txBody>
      </p:sp>
      <p:pic>
        <p:nvPicPr>
          <p:cNvPr id="6" name="圖片 5"/>
          <p:cNvPicPr>
            <a:picLocks noChangeAspect="1"/>
          </p:cNvPicPr>
          <p:nvPr/>
        </p:nvPicPr>
        <p:blipFill>
          <a:blip r:embed="rId3"/>
          <a:stretch>
            <a:fillRect/>
          </a:stretch>
        </p:blipFill>
        <p:spPr>
          <a:xfrm>
            <a:off x="1425396" y="2598279"/>
            <a:ext cx="6643243" cy="3282279"/>
          </a:xfrm>
          <a:prstGeom prst="rect">
            <a:avLst/>
          </a:prstGeom>
        </p:spPr>
      </p:pic>
      <p:sp>
        <p:nvSpPr>
          <p:cNvPr id="7" name="文字方塊 6"/>
          <p:cNvSpPr txBox="1"/>
          <p:nvPr/>
        </p:nvSpPr>
        <p:spPr>
          <a:xfrm>
            <a:off x="5256088" y="2255156"/>
            <a:ext cx="2119086" cy="461665"/>
          </a:xfrm>
          <a:prstGeom prst="rect">
            <a:avLst/>
          </a:prstGeom>
          <a:noFill/>
        </p:spPr>
        <p:txBody>
          <a:bodyPr wrap="square" rtlCol="0">
            <a:spAutoFit/>
          </a:bodyPr>
          <a:lstStyle/>
          <a:p>
            <a:pPr algn="ctr"/>
            <a:r>
              <a:rPr lang="en-US" altLang="zh-TW" sz="2400" dirty="0" smtClean="0">
                <a:solidFill>
                  <a:srgbClr val="0000FF"/>
                </a:solidFill>
              </a:rPr>
              <a:t>1 hidden layer</a:t>
            </a:r>
            <a:endParaRPr lang="zh-TW" altLang="en-US" sz="2400" dirty="0">
              <a:solidFill>
                <a:srgbClr val="0000FF"/>
              </a:solidFill>
            </a:endParaRPr>
          </a:p>
        </p:txBody>
      </p:sp>
      <p:sp>
        <p:nvSpPr>
          <p:cNvPr id="8" name="文字方塊 7"/>
          <p:cNvSpPr txBox="1"/>
          <p:nvPr/>
        </p:nvSpPr>
        <p:spPr>
          <a:xfrm>
            <a:off x="2006386" y="2226259"/>
            <a:ext cx="2119086" cy="461665"/>
          </a:xfrm>
          <a:prstGeom prst="rect">
            <a:avLst/>
          </a:prstGeom>
          <a:noFill/>
        </p:spPr>
        <p:txBody>
          <a:bodyPr wrap="square" rtlCol="0">
            <a:spAutoFit/>
          </a:bodyPr>
          <a:lstStyle/>
          <a:p>
            <a:r>
              <a:rPr lang="en-US" altLang="zh-TW" sz="2400" dirty="0">
                <a:solidFill>
                  <a:srgbClr val="FF0000"/>
                </a:solidFill>
              </a:rPr>
              <a:t>M</a:t>
            </a:r>
            <a:r>
              <a:rPr lang="en-US" altLang="zh-TW" sz="2400" dirty="0" smtClean="0">
                <a:solidFill>
                  <a:srgbClr val="FF0000"/>
                </a:solidFill>
              </a:rPr>
              <a:t>ultiple layers</a:t>
            </a:r>
            <a:endParaRPr lang="zh-TW" altLang="en-US" sz="2400" dirty="0">
              <a:solidFill>
                <a:srgbClr val="FF0000"/>
              </a:solidFill>
            </a:endParaRPr>
          </a:p>
        </p:txBody>
      </p:sp>
      <p:sp>
        <p:nvSpPr>
          <p:cNvPr id="10" name="矩形 9"/>
          <p:cNvSpPr/>
          <p:nvPr/>
        </p:nvSpPr>
        <p:spPr>
          <a:xfrm>
            <a:off x="896469" y="6105139"/>
            <a:ext cx="7835153" cy="646331"/>
          </a:xfrm>
          <a:prstGeom prst="rect">
            <a:avLst/>
          </a:prstGeom>
        </p:spPr>
        <p:txBody>
          <a:bodyPr wrap="square">
            <a:spAutoFit/>
          </a:bodyPr>
          <a:lstStyle/>
          <a:p>
            <a:r>
              <a:rPr lang="en-US" altLang="zh-TW" dirty="0" err="1">
                <a:latin typeface="Arial" panose="020B0604020202020204" pitchFamily="34" charset="0"/>
              </a:rPr>
              <a:t>Seide</a:t>
            </a:r>
            <a:r>
              <a:rPr lang="en-US" altLang="zh-TW" dirty="0">
                <a:latin typeface="Arial" panose="020B0604020202020204" pitchFamily="34" charset="0"/>
              </a:rPr>
              <a:t>, Frank, Gang Li, and Dong Yu. "Conversational Speech Transcription Using Context-Dependent Deep Neural Networks." </a:t>
            </a:r>
            <a:r>
              <a:rPr lang="en-US" altLang="zh-TW" i="1" dirty="0" err="1">
                <a:latin typeface="Arial" panose="020B0604020202020204" pitchFamily="34" charset="0"/>
              </a:rPr>
              <a:t>Interspeech</a:t>
            </a:r>
            <a:r>
              <a:rPr lang="en-US" altLang="zh-TW" dirty="0">
                <a:latin typeface="Arial" panose="020B0604020202020204" pitchFamily="34" charset="0"/>
              </a:rPr>
              <a:t>. 2011.</a:t>
            </a:r>
            <a:endParaRPr lang="zh-TW" altLang="en-US" dirty="0"/>
          </a:p>
        </p:txBody>
      </p:sp>
      <p:sp>
        <p:nvSpPr>
          <p:cNvPr id="11" name="矩形 10"/>
          <p:cNvSpPr/>
          <p:nvPr/>
        </p:nvSpPr>
        <p:spPr>
          <a:xfrm>
            <a:off x="1559859" y="2687924"/>
            <a:ext cx="3012141" cy="319263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4706462" y="2687924"/>
            <a:ext cx="3218338" cy="3192634"/>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rgbClr val="0000FF"/>
              </a:solidFill>
            </a:endParaRPr>
          </a:p>
        </p:txBody>
      </p:sp>
    </p:spTree>
    <p:extLst>
      <p:ext uri="{BB962C8B-B14F-4D97-AF65-F5344CB8AC3E}">
        <p14:creationId xmlns:p14="http://schemas.microsoft.com/office/powerpoint/2010/main" val="496176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Think about Logic Circuits ……</a:t>
            </a:r>
            <a:endParaRPr lang="zh-TW" altLang="en-US" dirty="0"/>
          </a:p>
        </p:txBody>
      </p:sp>
      <p:sp>
        <p:nvSpPr>
          <p:cNvPr id="3" name="內容版面配置區 2"/>
          <p:cNvSpPr>
            <a:spLocks noGrp="1"/>
          </p:cNvSpPr>
          <p:nvPr>
            <p:ph idx="1"/>
          </p:nvPr>
        </p:nvSpPr>
        <p:spPr/>
        <p:txBody>
          <a:bodyPr/>
          <a:lstStyle/>
          <a:p>
            <a:r>
              <a:rPr lang="en-US" altLang="zh-TW" dirty="0"/>
              <a:t>A two-layer circuit of logic gates can represent any Boolean </a:t>
            </a:r>
            <a:r>
              <a:rPr lang="en-US" altLang="zh-TW" dirty="0" smtClean="0"/>
              <a:t>function.</a:t>
            </a:r>
          </a:p>
          <a:p>
            <a:r>
              <a:rPr lang="en-US" altLang="zh-TW" dirty="0" smtClean="0"/>
              <a:t>Using multiple layers of logic gates to build some functions are much simpler (less gates needed).</a:t>
            </a:r>
          </a:p>
          <a:p>
            <a:r>
              <a:rPr lang="en-US" altLang="zh-TW" dirty="0" smtClean="0"/>
              <a:t>E.g. </a:t>
            </a:r>
            <a:r>
              <a:rPr lang="en-US" altLang="zh-TW" b="1" i="1" u="sng" dirty="0" smtClean="0"/>
              <a:t>parity check</a:t>
            </a:r>
          </a:p>
          <a:p>
            <a:pPr lvl="1"/>
            <a:endParaRPr lang="en-US" altLang="zh-TW" dirty="0" smtClean="0"/>
          </a:p>
        </p:txBody>
      </p:sp>
      <p:sp>
        <p:nvSpPr>
          <p:cNvPr id="7" name="矩形 6"/>
          <p:cNvSpPr/>
          <p:nvPr/>
        </p:nvSpPr>
        <p:spPr>
          <a:xfrm>
            <a:off x="2672587" y="4377657"/>
            <a:ext cx="1203960" cy="7969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smtClean="0"/>
              <a:t>Circuit</a:t>
            </a:r>
            <a:endParaRPr lang="zh-TW" altLang="en-US" sz="2400" dirty="0"/>
          </a:p>
        </p:txBody>
      </p:sp>
      <p:sp>
        <p:nvSpPr>
          <p:cNvPr id="8" name="矩形 7"/>
          <p:cNvSpPr/>
          <p:nvPr/>
        </p:nvSpPr>
        <p:spPr>
          <a:xfrm>
            <a:off x="2672587" y="5544961"/>
            <a:ext cx="1203960" cy="79696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TW" sz="2400" dirty="0" smtClean="0"/>
              <a:t>Circuit</a:t>
            </a:r>
            <a:endParaRPr lang="zh-TW" altLang="en-US" sz="2400" dirty="0"/>
          </a:p>
        </p:txBody>
      </p:sp>
      <p:sp>
        <p:nvSpPr>
          <p:cNvPr id="9" name="文字方塊 8"/>
          <p:cNvSpPr txBox="1"/>
          <p:nvPr/>
        </p:nvSpPr>
        <p:spPr>
          <a:xfrm>
            <a:off x="4338755" y="4515437"/>
            <a:ext cx="1272209" cy="461665"/>
          </a:xfrm>
          <a:prstGeom prst="rect">
            <a:avLst/>
          </a:prstGeom>
          <a:noFill/>
        </p:spPr>
        <p:txBody>
          <a:bodyPr wrap="square" rtlCol="0">
            <a:spAutoFit/>
          </a:bodyPr>
          <a:lstStyle/>
          <a:p>
            <a:r>
              <a:rPr lang="en-US" altLang="zh-TW" sz="2400" dirty="0" smtClean="0">
                <a:solidFill>
                  <a:srgbClr val="0000FF"/>
                </a:solidFill>
              </a:rPr>
              <a:t>1 (even)</a:t>
            </a:r>
            <a:endParaRPr lang="zh-TW" altLang="en-US" sz="2400" dirty="0">
              <a:solidFill>
                <a:srgbClr val="0000FF"/>
              </a:solidFill>
            </a:endParaRPr>
          </a:p>
        </p:txBody>
      </p:sp>
      <p:sp>
        <p:nvSpPr>
          <p:cNvPr id="10" name="文字方塊 9"/>
          <p:cNvSpPr txBox="1"/>
          <p:nvPr/>
        </p:nvSpPr>
        <p:spPr>
          <a:xfrm>
            <a:off x="4351812" y="5694344"/>
            <a:ext cx="1272209" cy="461665"/>
          </a:xfrm>
          <a:prstGeom prst="rect">
            <a:avLst/>
          </a:prstGeom>
          <a:noFill/>
        </p:spPr>
        <p:txBody>
          <a:bodyPr wrap="square" rtlCol="0">
            <a:spAutoFit/>
          </a:bodyPr>
          <a:lstStyle/>
          <a:p>
            <a:r>
              <a:rPr lang="en-US" altLang="zh-TW" sz="2400" dirty="0" smtClean="0">
                <a:solidFill>
                  <a:srgbClr val="0000FF"/>
                </a:solidFill>
              </a:rPr>
              <a:t>0 (odd)</a:t>
            </a:r>
            <a:endParaRPr lang="zh-TW" altLang="en-US" sz="2400" dirty="0">
              <a:solidFill>
                <a:srgbClr val="0000FF"/>
              </a:solidFill>
            </a:endParaRPr>
          </a:p>
        </p:txBody>
      </p:sp>
      <p:sp>
        <p:nvSpPr>
          <p:cNvPr id="11" name="文字方塊 10"/>
          <p:cNvSpPr txBox="1"/>
          <p:nvPr/>
        </p:nvSpPr>
        <p:spPr>
          <a:xfrm>
            <a:off x="5805281" y="4524113"/>
            <a:ext cx="2710069" cy="830997"/>
          </a:xfrm>
          <a:prstGeom prst="rect">
            <a:avLst/>
          </a:prstGeom>
          <a:noFill/>
        </p:spPr>
        <p:txBody>
          <a:bodyPr wrap="square" rtlCol="0">
            <a:spAutoFit/>
          </a:bodyPr>
          <a:lstStyle/>
          <a:p>
            <a:r>
              <a:rPr lang="en-US" altLang="zh-TW" sz="2400" dirty="0" smtClean="0"/>
              <a:t>For input sequence with d bits, </a:t>
            </a:r>
            <a:endParaRPr lang="zh-TW" altLang="en-US" sz="2400" dirty="0"/>
          </a:p>
        </p:txBody>
      </p:sp>
      <p:sp>
        <p:nvSpPr>
          <p:cNvPr id="12" name="文字方塊 11"/>
          <p:cNvSpPr txBox="1"/>
          <p:nvPr/>
        </p:nvSpPr>
        <p:spPr>
          <a:xfrm>
            <a:off x="5805281" y="5408957"/>
            <a:ext cx="2710069" cy="830997"/>
          </a:xfrm>
          <a:prstGeom prst="rect">
            <a:avLst/>
          </a:prstGeom>
          <a:noFill/>
        </p:spPr>
        <p:txBody>
          <a:bodyPr wrap="square" rtlCol="0">
            <a:spAutoFit/>
          </a:bodyPr>
          <a:lstStyle/>
          <a:p>
            <a:r>
              <a:rPr lang="en-US" altLang="zh-TW" sz="2400" dirty="0" smtClean="0"/>
              <a:t>Two-layer circuit need O(2</a:t>
            </a:r>
            <a:r>
              <a:rPr lang="en-US" altLang="zh-TW" sz="2400" baseline="30000" dirty="0" smtClean="0"/>
              <a:t>d</a:t>
            </a:r>
            <a:r>
              <a:rPr lang="en-US" altLang="zh-TW" sz="2400" dirty="0" smtClean="0"/>
              <a:t>) gates.</a:t>
            </a:r>
            <a:endParaRPr lang="zh-TW" altLang="en-US" sz="2400" dirty="0"/>
          </a:p>
        </p:txBody>
      </p:sp>
      <p:sp>
        <p:nvSpPr>
          <p:cNvPr id="13" name="文字方塊 12"/>
          <p:cNvSpPr txBox="1"/>
          <p:nvPr/>
        </p:nvSpPr>
        <p:spPr>
          <a:xfrm>
            <a:off x="721702" y="4528272"/>
            <a:ext cx="1556633" cy="461665"/>
          </a:xfrm>
          <a:prstGeom prst="rect">
            <a:avLst/>
          </a:prstGeom>
          <a:noFill/>
        </p:spPr>
        <p:txBody>
          <a:bodyPr wrap="square" rtlCol="0">
            <a:spAutoFit/>
          </a:bodyPr>
          <a:lstStyle/>
          <a:p>
            <a:pPr algn="ctr"/>
            <a:r>
              <a:rPr lang="en-US" altLang="zh-TW" sz="2400" dirty="0" smtClean="0">
                <a:solidFill>
                  <a:srgbClr val="FF0000"/>
                </a:solidFill>
              </a:rPr>
              <a:t>1   0   1   0   </a:t>
            </a:r>
            <a:endParaRPr lang="zh-TW" altLang="en-US" sz="2400" dirty="0">
              <a:solidFill>
                <a:srgbClr val="FF0000"/>
              </a:solidFill>
            </a:endParaRPr>
          </a:p>
        </p:txBody>
      </p:sp>
      <p:sp>
        <p:nvSpPr>
          <p:cNvPr id="14" name="文字方塊 13"/>
          <p:cNvSpPr txBox="1"/>
          <p:nvPr/>
        </p:nvSpPr>
        <p:spPr>
          <a:xfrm>
            <a:off x="764968" y="5694344"/>
            <a:ext cx="1569594" cy="461665"/>
          </a:xfrm>
          <a:prstGeom prst="rect">
            <a:avLst/>
          </a:prstGeom>
          <a:noFill/>
        </p:spPr>
        <p:txBody>
          <a:bodyPr wrap="square" rtlCol="0">
            <a:spAutoFit/>
          </a:bodyPr>
          <a:lstStyle/>
          <a:p>
            <a:r>
              <a:rPr lang="en-US" altLang="zh-TW" sz="2400" dirty="0">
                <a:solidFill>
                  <a:srgbClr val="FF0000"/>
                </a:solidFill>
              </a:rPr>
              <a:t>0</a:t>
            </a:r>
            <a:r>
              <a:rPr lang="en-US" altLang="zh-TW" sz="2400" dirty="0" smtClean="0">
                <a:solidFill>
                  <a:srgbClr val="FF0000"/>
                </a:solidFill>
              </a:rPr>
              <a:t>   0   0   1   </a:t>
            </a:r>
            <a:endParaRPr lang="zh-TW" altLang="en-US" sz="2400" dirty="0">
              <a:solidFill>
                <a:srgbClr val="FF0000"/>
              </a:solidFill>
            </a:endParaRPr>
          </a:p>
        </p:txBody>
      </p:sp>
      <p:sp>
        <p:nvSpPr>
          <p:cNvPr id="15" name="向右箭號 14"/>
          <p:cNvSpPr/>
          <p:nvPr/>
        </p:nvSpPr>
        <p:spPr>
          <a:xfrm>
            <a:off x="2180410" y="4636902"/>
            <a:ext cx="478971" cy="260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右箭號 15"/>
          <p:cNvSpPr/>
          <p:nvPr/>
        </p:nvSpPr>
        <p:spPr>
          <a:xfrm>
            <a:off x="3872494" y="4615919"/>
            <a:ext cx="478971" cy="260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向右箭號 16"/>
          <p:cNvSpPr/>
          <p:nvPr/>
        </p:nvSpPr>
        <p:spPr>
          <a:xfrm>
            <a:off x="2181534" y="5815809"/>
            <a:ext cx="478971" cy="260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向右箭號 17"/>
          <p:cNvSpPr/>
          <p:nvPr/>
        </p:nvSpPr>
        <p:spPr>
          <a:xfrm>
            <a:off x="3873618" y="5794826"/>
            <a:ext cx="478971" cy="260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33356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p:bldP spid="10" grpId="0"/>
      <p:bldP spid="11" grpId="0"/>
      <p:bldP spid="12" grpId="0"/>
      <p:bldP spid="13" grpId="0"/>
      <p:bldP spid="14" grpId="0"/>
      <p:bldP spid="15" grpId="0" animBg="1"/>
      <p:bldP spid="16" grpId="0" animBg="1"/>
      <p:bldP spid="17" grpId="0" animBg="1"/>
      <p:bldP spid="1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You know how to program …</a:t>
            </a:r>
            <a:endParaRPr lang="zh-TW" altLang="en-US" dirty="0"/>
          </a:p>
        </p:txBody>
      </p:sp>
      <p:sp>
        <p:nvSpPr>
          <p:cNvPr id="3" name="內容版面配置區 2"/>
          <p:cNvSpPr>
            <a:spLocks noGrp="1"/>
          </p:cNvSpPr>
          <p:nvPr>
            <p:ph idx="1"/>
          </p:nvPr>
        </p:nvSpPr>
        <p:spPr>
          <a:xfrm>
            <a:off x="628650" y="1825624"/>
            <a:ext cx="7886700" cy="4894489"/>
          </a:xfrm>
        </p:spPr>
        <p:txBody>
          <a:bodyPr>
            <a:normAutofit lnSpcReduction="10000"/>
          </a:bodyPr>
          <a:lstStyle/>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r>
              <a:rPr lang="en-US" altLang="zh-TW" dirty="0" smtClean="0"/>
              <a:t>You can ask computers to do lots of things for you.</a:t>
            </a:r>
          </a:p>
          <a:p>
            <a:r>
              <a:rPr lang="en-US" altLang="zh-TW" dirty="0" smtClean="0"/>
              <a:t>However, computer can only do what you ask it to do.</a:t>
            </a:r>
          </a:p>
          <a:p>
            <a:r>
              <a:rPr lang="en-US" altLang="zh-TW" dirty="0" smtClean="0"/>
              <a:t>Computer can never solve the problem you can’t solve. </a:t>
            </a:r>
            <a:endParaRPr lang="zh-TW" altLang="en-US" dirty="0"/>
          </a:p>
        </p:txBody>
      </p:sp>
      <p:pic>
        <p:nvPicPr>
          <p:cNvPr id="119810" name="Picture 2" descr="http://images.techhive.com/images/article/2013/09/programming-language_1160-100052401-orig.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45795" y="1690689"/>
            <a:ext cx="4052409" cy="2675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557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Think about Logic Circuits ……</a:t>
            </a:r>
            <a:endParaRPr lang="zh-TW" altLang="en-US" dirty="0"/>
          </a:p>
        </p:txBody>
      </p:sp>
      <p:sp>
        <p:nvSpPr>
          <p:cNvPr id="3" name="內容版面配置區 2"/>
          <p:cNvSpPr>
            <a:spLocks noGrp="1"/>
          </p:cNvSpPr>
          <p:nvPr>
            <p:ph idx="1"/>
          </p:nvPr>
        </p:nvSpPr>
        <p:spPr/>
        <p:txBody>
          <a:bodyPr/>
          <a:lstStyle/>
          <a:p>
            <a:r>
              <a:rPr lang="en-US" altLang="zh-TW" dirty="0"/>
              <a:t>A two-layer circuit of logic gates can represent any Boolean </a:t>
            </a:r>
            <a:r>
              <a:rPr lang="en-US" altLang="zh-TW" dirty="0" smtClean="0"/>
              <a:t>function.</a:t>
            </a:r>
          </a:p>
          <a:p>
            <a:r>
              <a:rPr lang="en-US" altLang="zh-TW" dirty="0" smtClean="0"/>
              <a:t>Using multiple layers of logic gates to build some functions are much simpler (less gates needed).</a:t>
            </a:r>
          </a:p>
          <a:p>
            <a:r>
              <a:rPr lang="en-US" altLang="zh-TW" dirty="0" smtClean="0"/>
              <a:t>E.g. </a:t>
            </a:r>
            <a:r>
              <a:rPr lang="en-US" altLang="zh-TW" b="1" i="1" u="sng" dirty="0" smtClean="0"/>
              <a:t>parity check</a:t>
            </a:r>
          </a:p>
          <a:p>
            <a:pPr lvl="1"/>
            <a:endParaRPr lang="en-US" altLang="zh-TW" dirty="0" smtClean="0"/>
          </a:p>
        </p:txBody>
      </p:sp>
      <p:graphicFrame>
        <p:nvGraphicFramePr>
          <p:cNvPr id="4" name="物件 3"/>
          <p:cNvGraphicFramePr>
            <a:graphicFrameLocks noChangeAspect="1"/>
          </p:cNvGraphicFramePr>
          <p:nvPr>
            <p:extLst>
              <p:ext uri="{D42A27DB-BD31-4B8C-83A1-F6EECF244321}">
                <p14:modId xmlns:p14="http://schemas.microsoft.com/office/powerpoint/2010/main" val="2503516463"/>
              </p:ext>
            </p:extLst>
          </p:nvPr>
        </p:nvGraphicFramePr>
        <p:xfrm>
          <a:off x="1708831" y="4683821"/>
          <a:ext cx="5726336" cy="1289715"/>
        </p:xfrm>
        <a:graphic>
          <a:graphicData uri="http://schemas.openxmlformats.org/presentationml/2006/ole">
            <mc:AlternateContent xmlns:mc="http://schemas.openxmlformats.org/markup-compatibility/2006">
              <mc:Choice xmlns:v="urn:schemas-microsoft-com:vml" Requires="v">
                <p:oleObj spid="_x0000_s121880" name="點陣圖影像" r:id="rId4" imgW="4229280" imgH="952560" progId="Paint.Picture">
                  <p:embed/>
                </p:oleObj>
              </mc:Choice>
              <mc:Fallback>
                <p:oleObj name="點陣圖影像" r:id="rId4" imgW="4229280" imgH="952560" progId="Paint.Picture">
                  <p:embed/>
                  <p:pic>
                    <p:nvPicPr>
                      <p:cNvPr id="0" name=""/>
                      <p:cNvPicPr/>
                      <p:nvPr/>
                    </p:nvPicPr>
                    <p:blipFill>
                      <a:blip r:embed="rId5"/>
                      <a:stretch>
                        <a:fillRect/>
                      </a:stretch>
                    </p:blipFill>
                    <p:spPr>
                      <a:xfrm>
                        <a:off x="1708831" y="4683821"/>
                        <a:ext cx="5726336" cy="1289715"/>
                      </a:xfrm>
                      <a:prstGeom prst="rect">
                        <a:avLst/>
                      </a:prstGeom>
                    </p:spPr>
                  </p:pic>
                </p:oleObj>
              </mc:Fallback>
            </mc:AlternateContent>
          </a:graphicData>
        </a:graphic>
      </p:graphicFrame>
      <p:sp>
        <p:nvSpPr>
          <p:cNvPr id="5" name="文字方塊 4"/>
          <p:cNvSpPr txBox="1"/>
          <p:nvPr/>
        </p:nvSpPr>
        <p:spPr>
          <a:xfrm>
            <a:off x="2713265" y="4318052"/>
            <a:ext cx="895350" cy="461665"/>
          </a:xfrm>
          <a:prstGeom prst="rect">
            <a:avLst/>
          </a:prstGeom>
          <a:noFill/>
        </p:spPr>
        <p:txBody>
          <a:bodyPr wrap="square" rtlCol="0">
            <a:spAutoFit/>
          </a:bodyPr>
          <a:lstStyle/>
          <a:p>
            <a:pPr algn="ctr"/>
            <a:r>
              <a:rPr lang="en-US" altLang="zh-TW" sz="2400" dirty="0" smtClean="0"/>
              <a:t>XOR</a:t>
            </a:r>
            <a:endParaRPr lang="zh-TW" altLang="en-US" sz="2400" dirty="0"/>
          </a:p>
        </p:txBody>
      </p:sp>
      <p:sp>
        <p:nvSpPr>
          <p:cNvPr id="6" name="文字方塊 5"/>
          <p:cNvSpPr txBox="1"/>
          <p:nvPr/>
        </p:nvSpPr>
        <p:spPr>
          <a:xfrm>
            <a:off x="1302015" y="6175873"/>
            <a:ext cx="6539969" cy="461665"/>
          </a:xfrm>
          <a:prstGeom prst="rect">
            <a:avLst/>
          </a:prstGeom>
          <a:noFill/>
        </p:spPr>
        <p:txBody>
          <a:bodyPr wrap="square" rtlCol="0">
            <a:spAutoFit/>
          </a:bodyPr>
          <a:lstStyle/>
          <a:p>
            <a:pPr algn="ctr"/>
            <a:r>
              <a:rPr lang="en-US" altLang="zh-TW" sz="2400" dirty="0" smtClean="0"/>
              <a:t>With multiple layers, we need only O(d) gates.</a:t>
            </a:r>
            <a:endParaRPr lang="zh-TW" altLang="en-US" sz="2400" dirty="0"/>
          </a:p>
        </p:txBody>
      </p:sp>
      <p:cxnSp>
        <p:nvCxnSpPr>
          <p:cNvPr id="8" name="直線單箭頭接點 7"/>
          <p:cNvCxnSpPr/>
          <p:nvPr/>
        </p:nvCxnSpPr>
        <p:spPr>
          <a:xfrm>
            <a:off x="2045608" y="4640278"/>
            <a:ext cx="667657"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a:off x="3736522" y="4826224"/>
            <a:ext cx="667657"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a:off x="5325836" y="5094738"/>
            <a:ext cx="667657"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6767510" y="5348738"/>
            <a:ext cx="667657"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1218935" y="4591207"/>
            <a:ext cx="641879" cy="461665"/>
          </a:xfrm>
          <a:prstGeom prst="rect">
            <a:avLst/>
          </a:prstGeom>
          <a:noFill/>
        </p:spPr>
        <p:txBody>
          <a:bodyPr wrap="square" rtlCol="0">
            <a:spAutoFit/>
          </a:bodyPr>
          <a:lstStyle/>
          <a:p>
            <a:pPr algn="ctr"/>
            <a:r>
              <a:rPr lang="en-US" altLang="zh-TW" sz="2400" dirty="0" smtClean="0">
                <a:solidFill>
                  <a:srgbClr val="FF0000"/>
                </a:solidFill>
              </a:rPr>
              <a:t>1</a:t>
            </a:r>
            <a:endParaRPr lang="zh-TW" altLang="en-US" sz="2400" dirty="0">
              <a:solidFill>
                <a:srgbClr val="FF0000"/>
              </a:solidFill>
            </a:endParaRPr>
          </a:p>
        </p:txBody>
      </p:sp>
      <p:sp>
        <p:nvSpPr>
          <p:cNvPr id="13" name="文字方塊 12"/>
          <p:cNvSpPr txBox="1"/>
          <p:nvPr/>
        </p:nvSpPr>
        <p:spPr>
          <a:xfrm>
            <a:off x="1286971" y="4967053"/>
            <a:ext cx="505808" cy="461665"/>
          </a:xfrm>
          <a:prstGeom prst="rect">
            <a:avLst/>
          </a:prstGeom>
          <a:noFill/>
        </p:spPr>
        <p:txBody>
          <a:bodyPr wrap="square" rtlCol="0">
            <a:spAutoFit/>
          </a:bodyPr>
          <a:lstStyle/>
          <a:p>
            <a:pPr algn="ctr"/>
            <a:r>
              <a:rPr lang="en-US" altLang="zh-TW" sz="2400" dirty="0" smtClean="0">
                <a:solidFill>
                  <a:srgbClr val="FF0000"/>
                </a:solidFill>
              </a:rPr>
              <a:t>0</a:t>
            </a:r>
            <a:endParaRPr lang="zh-TW" altLang="en-US" sz="2400" dirty="0">
              <a:solidFill>
                <a:srgbClr val="FF0000"/>
              </a:solidFill>
            </a:endParaRPr>
          </a:p>
        </p:txBody>
      </p:sp>
      <p:sp>
        <p:nvSpPr>
          <p:cNvPr id="14" name="文字方塊 13"/>
          <p:cNvSpPr txBox="1"/>
          <p:nvPr/>
        </p:nvSpPr>
        <p:spPr>
          <a:xfrm>
            <a:off x="1281667" y="5212899"/>
            <a:ext cx="516416" cy="461665"/>
          </a:xfrm>
          <a:prstGeom prst="rect">
            <a:avLst/>
          </a:prstGeom>
          <a:noFill/>
        </p:spPr>
        <p:txBody>
          <a:bodyPr wrap="square" rtlCol="0">
            <a:spAutoFit/>
          </a:bodyPr>
          <a:lstStyle/>
          <a:p>
            <a:pPr algn="ctr"/>
            <a:r>
              <a:rPr lang="en-US" altLang="zh-TW" sz="2400" dirty="0" smtClean="0">
                <a:solidFill>
                  <a:srgbClr val="FF0000"/>
                </a:solidFill>
              </a:rPr>
              <a:t>1</a:t>
            </a:r>
            <a:endParaRPr lang="zh-TW" altLang="en-US" sz="2400" dirty="0">
              <a:solidFill>
                <a:srgbClr val="FF0000"/>
              </a:solidFill>
            </a:endParaRPr>
          </a:p>
        </p:txBody>
      </p:sp>
      <p:sp>
        <p:nvSpPr>
          <p:cNvPr id="15" name="文字方塊 14"/>
          <p:cNvSpPr txBox="1"/>
          <p:nvPr/>
        </p:nvSpPr>
        <p:spPr>
          <a:xfrm>
            <a:off x="1270867" y="5450489"/>
            <a:ext cx="555285" cy="461665"/>
          </a:xfrm>
          <a:prstGeom prst="rect">
            <a:avLst/>
          </a:prstGeom>
          <a:noFill/>
        </p:spPr>
        <p:txBody>
          <a:bodyPr wrap="square" rtlCol="0">
            <a:spAutoFit/>
          </a:bodyPr>
          <a:lstStyle/>
          <a:p>
            <a:pPr algn="ctr"/>
            <a:r>
              <a:rPr lang="en-US" altLang="zh-TW" sz="2400" dirty="0" smtClean="0">
                <a:solidFill>
                  <a:srgbClr val="FF0000"/>
                </a:solidFill>
              </a:rPr>
              <a:t>0</a:t>
            </a:r>
            <a:endParaRPr lang="zh-TW" altLang="en-US" sz="2400" dirty="0">
              <a:solidFill>
                <a:srgbClr val="FF0000"/>
              </a:solidFill>
            </a:endParaRPr>
          </a:p>
        </p:txBody>
      </p:sp>
      <p:sp>
        <p:nvSpPr>
          <p:cNvPr id="16" name="文字方塊 15"/>
          <p:cNvSpPr txBox="1"/>
          <p:nvPr/>
        </p:nvSpPr>
        <p:spPr>
          <a:xfrm>
            <a:off x="3776988" y="4938215"/>
            <a:ext cx="505808" cy="461665"/>
          </a:xfrm>
          <a:prstGeom prst="rect">
            <a:avLst/>
          </a:prstGeom>
          <a:noFill/>
        </p:spPr>
        <p:txBody>
          <a:bodyPr wrap="square" rtlCol="0">
            <a:spAutoFit/>
          </a:bodyPr>
          <a:lstStyle/>
          <a:p>
            <a:pPr algn="ctr"/>
            <a:r>
              <a:rPr lang="en-US" altLang="zh-TW" sz="2400" dirty="0" smtClean="0">
                <a:solidFill>
                  <a:srgbClr val="00B050"/>
                </a:solidFill>
              </a:rPr>
              <a:t>0</a:t>
            </a:r>
            <a:endParaRPr lang="zh-TW" altLang="en-US" sz="2400" dirty="0">
              <a:solidFill>
                <a:srgbClr val="00B050"/>
              </a:solidFill>
            </a:endParaRPr>
          </a:p>
        </p:txBody>
      </p:sp>
      <p:sp>
        <p:nvSpPr>
          <p:cNvPr id="17" name="文字方塊 16"/>
          <p:cNvSpPr txBox="1"/>
          <p:nvPr/>
        </p:nvSpPr>
        <p:spPr>
          <a:xfrm>
            <a:off x="5362977" y="5169047"/>
            <a:ext cx="505808" cy="461665"/>
          </a:xfrm>
          <a:prstGeom prst="rect">
            <a:avLst/>
          </a:prstGeom>
          <a:noFill/>
        </p:spPr>
        <p:txBody>
          <a:bodyPr wrap="square" rtlCol="0">
            <a:spAutoFit/>
          </a:bodyPr>
          <a:lstStyle/>
          <a:p>
            <a:pPr algn="ctr"/>
            <a:r>
              <a:rPr lang="en-US" altLang="zh-TW" sz="2400" dirty="0" smtClean="0">
                <a:solidFill>
                  <a:srgbClr val="00B050"/>
                </a:solidFill>
              </a:rPr>
              <a:t>0</a:t>
            </a:r>
            <a:endParaRPr lang="zh-TW" altLang="en-US" sz="2400" dirty="0">
              <a:solidFill>
                <a:srgbClr val="00B050"/>
              </a:solidFill>
            </a:endParaRPr>
          </a:p>
        </p:txBody>
      </p:sp>
      <p:sp>
        <p:nvSpPr>
          <p:cNvPr id="18" name="文字方塊 17"/>
          <p:cNvSpPr txBox="1"/>
          <p:nvPr/>
        </p:nvSpPr>
        <p:spPr>
          <a:xfrm>
            <a:off x="7325679" y="5300641"/>
            <a:ext cx="505808" cy="461665"/>
          </a:xfrm>
          <a:prstGeom prst="rect">
            <a:avLst/>
          </a:prstGeom>
          <a:noFill/>
        </p:spPr>
        <p:txBody>
          <a:bodyPr wrap="square" rtlCol="0">
            <a:spAutoFit/>
          </a:bodyPr>
          <a:lstStyle/>
          <a:p>
            <a:pPr algn="ctr"/>
            <a:r>
              <a:rPr lang="en-US" altLang="zh-TW" sz="2400" dirty="0" smtClean="0">
                <a:solidFill>
                  <a:srgbClr val="0000FF"/>
                </a:solidFill>
              </a:rPr>
              <a:t>1</a:t>
            </a:r>
            <a:endParaRPr lang="zh-TW" altLang="en-US" sz="2400" dirty="0">
              <a:solidFill>
                <a:srgbClr val="0000FF"/>
              </a:solidFill>
            </a:endParaRPr>
          </a:p>
        </p:txBody>
      </p:sp>
    </p:spTree>
    <p:extLst>
      <p:ext uri="{BB962C8B-B14F-4D97-AF65-F5344CB8AC3E}">
        <p14:creationId xmlns:p14="http://schemas.microsoft.com/office/powerpoint/2010/main" val="264415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P spid="13" grpId="0"/>
      <p:bldP spid="14" grpId="0"/>
      <p:bldP spid="15" grpId="0"/>
      <p:bldP spid="16" grpId="0"/>
      <p:bldP spid="17" grpId="0"/>
      <p:bldP spid="1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Back to Deep Learning</a:t>
            </a:r>
            <a:endParaRPr lang="zh-TW" altLang="en-US" dirty="0"/>
          </a:p>
        </p:txBody>
      </p:sp>
      <p:sp>
        <p:nvSpPr>
          <p:cNvPr id="3" name="內容版面配置區 2"/>
          <p:cNvSpPr>
            <a:spLocks noGrp="1"/>
          </p:cNvSpPr>
          <p:nvPr>
            <p:ph idx="1"/>
          </p:nvPr>
        </p:nvSpPr>
        <p:spPr>
          <a:xfrm>
            <a:off x="628650" y="1825624"/>
            <a:ext cx="7886700" cy="5032375"/>
          </a:xfrm>
        </p:spPr>
        <p:txBody>
          <a:bodyPr>
            <a:noAutofit/>
          </a:bodyPr>
          <a:lstStyle/>
          <a:p>
            <a:r>
              <a:rPr lang="en-US" altLang="zh-TW" sz="2400" i="1" dirty="0" smtClean="0"/>
              <a:t>Some functions </a:t>
            </a:r>
            <a:r>
              <a:rPr lang="en-US" altLang="zh-TW" sz="2400" dirty="0" smtClean="0"/>
              <a:t>can be easily represented by deep structure</a:t>
            </a:r>
          </a:p>
          <a:p>
            <a:pPr lvl="1"/>
            <a:r>
              <a:rPr lang="en-US" altLang="zh-TW" dirty="0" smtClean="0"/>
              <a:t>Perhaps the functions that can be naturally decomposed into several steps</a:t>
            </a:r>
          </a:p>
          <a:p>
            <a:pPr lvl="1"/>
            <a:r>
              <a:rPr lang="en-US" altLang="zh-TW" dirty="0" smtClean="0"/>
              <a:t>E.g. image</a:t>
            </a:r>
          </a:p>
        </p:txBody>
      </p:sp>
      <p:pic>
        <p:nvPicPr>
          <p:cNvPr id="123906" name="Picture 2" descr="http://neuralnetworksanddeeplearning.com/images/tikz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2345" y="2929549"/>
            <a:ext cx="5463005" cy="365690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6800850" y="5798059"/>
            <a:ext cx="2114550" cy="923330"/>
          </a:xfrm>
          <a:prstGeom prst="rect">
            <a:avLst/>
          </a:prstGeom>
        </p:spPr>
        <p:txBody>
          <a:bodyPr wrap="square">
            <a:spAutoFit/>
          </a:bodyPr>
          <a:lstStyle/>
          <a:p>
            <a:r>
              <a:rPr lang="zh-TW" altLang="en-US" dirty="0"/>
              <a:t>http://neuralnetworksanddeeplearning.com/chap1.html</a:t>
            </a:r>
          </a:p>
        </p:txBody>
      </p:sp>
    </p:spTree>
    <p:extLst>
      <p:ext uri="{BB962C8B-B14F-4D97-AF65-F5344CB8AC3E}">
        <p14:creationId xmlns:p14="http://schemas.microsoft.com/office/powerpoint/2010/main" val="4256826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9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Back to Deep Learning</a:t>
            </a:r>
            <a:endParaRPr lang="zh-TW" altLang="en-US" dirty="0"/>
          </a:p>
        </p:txBody>
      </p:sp>
      <p:sp>
        <p:nvSpPr>
          <p:cNvPr id="3" name="內容版面配置區 2"/>
          <p:cNvSpPr>
            <a:spLocks noGrp="1"/>
          </p:cNvSpPr>
          <p:nvPr>
            <p:ph idx="1"/>
          </p:nvPr>
        </p:nvSpPr>
        <p:spPr>
          <a:xfrm>
            <a:off x="628650" y="1825624"/>
            <a:ext cx="7886700" cy="5032375"/>
          </a:xfrm>
        </p:spPr>
        <p:txBody>
          <a:bodyPr>
            <a:noAutofit/>
          </a:bodyPr>
          <a:lstStyle/>
          <a:p>
            <a:r>
              <a:rPr lang="en-US" altLang="zh-TW" sz="2400" i="1" dirty="0" smtClean="0"/>
              <a:t>Some functions </a:t>
            </a:r>
            <a:r>
              <a:rPr lang="en-US" altLang="zh-TW" sz="2400" dirty="0" smtClean="0"/>
              <a:t>can be easily represented by deep structure</a:t>
            </a:r>
          </a:p>
          <a:p>
            <a:pPr lvl="1"/>
            <a:r>
              <a:rPr lang="en-US" altLang="zh-TW" dirty="0" smtClean="0"/>
              <a:t>Perhaps the functions that can be naturally decomposed into several steps</a:t>
            </a:r>
          </a:p>
          <a:p>
            <a:pPr lvl="1"/>
            <a:r>
              <a:rPr lang="en-US" altLang="zh-TW" dirty="0"/>
              <a:t>E.g. image</a:t>
            </a:r>
          </a:p>
          <a:p>
            <a:r>
              <a:rPr lang="en-US" altLang="zh-TW" sz="2400" dirty="0" smtClean="0"/>
              <a:t>To represent the functions with shallow structure needs much more parameters</a:t>
            </a:r>
          </a:p>
          <a:p>
            <a:pPr lvl="1"/>
            <a:r>
              <a:rPr lang="en-US" altLang="zh-TW" dirty="0" smtClean="0"/>
              <a:t>More parameters imply more training data needed</a:t>
            </a:r>
          </a:p>
          <a:p>
            <a:r>
              <a:rPr lang="en-US" altLang="zh-TW" sz="2400" dirty="0" smtClean="0"/>
              <a:t>To achieve the same performance, deep learning needs less training data</a:t>
            </a:r>
          </a:p>
          <a:p>
            <a:r>
              <a:rPr lang="en-US" altLang="zh-TW" sz="2400" dirty="0" smtClean="0"/>
              <a:t>With the same amount of data, deep learning can achieve better performance.</a:t>
            </a:r>
            <a:endParaRPr lang="zh-TW" altLang="en-US" sz="2400" dirty="0"/>
          </a:p>
        </p:txBody>
      </p:sp>
    </p:spTree>
    <p:extLst>
      <p:ext uri="{BB962C8B-B14F-4D97-AF65-F5344CB8AC3E}">
        <p14:creationId xmlns:p14="http://schemas.microsoft.com/office/powerpoint/2010/main" val="16306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圖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0911" y="2649710"/>
            <a:ext cx="2741368" cy="2056026"/>
          </a:xfrm>
          <a:prstGeom prst="rect">
            <a:avLst/>
          </a:prstGeom>
        </p:spPr>
      </p:pic>
      <p:sp>
        <p:nvSpPr>
          <p:cNvPr id="2" name="標題 1"/>
          <p:cNvSpPr>
            <a:spLocks noGrp="1"/>
          </p:cNvSpPr>
          <p:nvPr>
            <p:ph type="title"/>
          </p:nvPr>
        </p:nvSpPr>
        <p:spPr/>
        <p:txBody>
          <a:bodyPr/>
          <a:lstStyle/>
          <a:p>
            <a:r>
              <a:rPr lang="en-US" altLang="zh-TW" dirty="0" smtClean="0"/>
              <a:t>Size of Training Data</a:t>
            </a:r>
            <a:endParaRPr lang="zh-TW" altLang="en-US" dirty="0"/>
          </a:p>
        </p:txBody>
      </p:sp>
      <p:sp>
        <p:nvSpPr>
          <p:cNvPr id="3" name="內容版面配置區 2"/>
          <p:cNvSpPr>
            <a:spLocks noGrp="1"/>
          </p:cNvSpPr>
          <p:nvPr>
            <p:ph idx="1"/>
          </p:nvPr>
        </p:nvSpPr>
        <p:spPr/>
        <p:txBody>
          <a:bodyPr/>
          <a:lstStyle/>
          <a:p>
            <a:r>
              <a:rPr lang="en-US" altLang="zh-TW" dirty="0" smtClean="0"/>
              <a:t>Different numbers of training examples</a:t>
            </a:r>
            <a:endParaRPr lang="zh-TW" altLang="en-US" dirty="0"/>
          </a:p>
        </p:txBody>
      </p:sp>
      <p:pic>
        <p:nvPicPr>
          <p:cNvPr id="4" name="圖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65726" y="2648567"/>
            <a:ext cx="2742892" cy="2057169"/>
          </a:xfrm>
          <a:prstGeom prst="rect">
            <a:avLst/>
          </a:prstGeom>
        </p:spPr>
      </p:pic>
      <p:pic>
        <p:nvPicPr>
          <p:cNvPr id="5" name="圖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87709" y="4519715"/>
            <a:ext cx="2735973" cy="2051980"/>
          </a:xfrm>
          <a:prstGeom prst="rect">
            <a:avLst/>
          </a:prstGeom>
        </p:spPr>
      </p:pic>
      <p:pic>
        <p:nvPicPr>
          <p:cNvPr id="6" name="內容版面配置區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22816" y="4587182"/>
            <a:ext cx="2741074" cy="2055806"/>
          </a:xfrm>
          <a:prstGeom prst="rect">
            <a:avLst/>
          </a:prstGeom>
        </p:spPr>
      </p:pic>
      <p:pic>
        <p:nvPicPr>
          <p:cNvPr id="7" name="圖片 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926100" y="2635094"/>
            <a:ext cx="2737790" cy="2053343"/>
          </a:xfrm>
          <a:prstGeom prst="rect">
            <a:avLst/>
          </a:prstGeom>
        </p:spPr>
      </p:pic>
      <p:pic>
        <p:nvPicPr>
          <p:cNvPr id="11" name="圖片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26875" y="4560185"/>
            <a:ext cx="2813069" cy="2109801"/>
          </a:xfrm>
          <a:prstGeom prst="rect">
            <a:avLst/>
          </a:prstGeom>
        </p:spPr>
      </p:pic>
      <p:sp>
        <p:nvSpPr>
          <p:cNvPr id="12" name="文字方塊 11"/>
          <p:cNvSpPr txBox="1"/>
          <p:nvPr/>
        </p:nvSpPr>
        <p:spPr>
          <a:xfrm>
            <a:off x="1811517" y="2364951"/>
            <a:ext cx="2171700" cy="461665"/>
          </a:xfrm>
          <a:prstGeom prst="rect">
            <a:avLst/>
          </a:prstGeom>
          <a:noFill/>
        </p:spPr>
        <p:txBody>
          <a:bodyPr wrap="square" rtlCol="0">
            <a:spAutoFit/>
          </a:bodyPr>
          <a:lstStyle/>
          <a:p>
            <a:pPr algn="ctr"/>
            <a:r>
              <a:rPr lang="en-US" altLang="zh-TW" sz="2400" dirty="0" smtClean="0"/>
              <a:t>10,0000</a:t>
            </a:r>
            <a:endParaRPr lang="zh-TW" altLang="en-US" sz="2400" dirty="0"/>
          </a:p>
        </p:txBody>
      </p:sp>
      <p:sp>
        <p:nvSpPr>
          <p:cNvPr id="13" name="文字方塊 12"/>
          <p:cNvSpPr txBox="1"/>
          <p:nvPr/>
        </p:nvSpPr>
        <p:spPr>
          <a:xfrm>
            <a:off x="4218435" y="2364951"/>
            <a:ext cx="2171700" cy="461665"/>
          </a:xfrm>
          <a:prstGeom prst="rect">
            <a:avLst/>
          </a:prstGeom>
          <a:noFill/>
        </p:spPr>
        <p:txBody>
          <a:bodyPr wrap="square" rtlCol="0">
            <a:spAutoFit/>
          </a:bodyPr>
          <a:lstStyle/>
          <a:p>
            <a:pPr algn="ctr"/>
            <a:r>
              <a:rPr lang="en-US" altLang="zh-TW" sz="2400" dirty="0"/>
              <a:t>5</a:t>
            </a:r>
            <a:r>
              <a:rPr lang="en-US" altLang="zh-TW" sz="2400" dirty="0" smtClean="0"/>
              <a:t>,0000</a:t>
            </a:r>
            <a:endParaRPr lang="zh-TW" altLang="en-US" sz="2400" dirty="0"/>
          </a:p>
        </p:txBody>
      </p:sp>
      <p:sp>
        <p:nvSpPr>
          <p:cNvPr id="14" name="文字方塊 13"/>
          <p:cNvSpPr txBox="1"/>
          <p:nvPr/>
        </p:nvSpPr>
        <p:spPr>
          <a:xfrm>
            <a:off x="6732047" y="2369775"/>
            <a:ext cx="2171700" cy="461665"/>
          </a:xfrm>
          <a:prstGeom prst="rect">
            <a:avLst/>
          </a:prstGeom>
          <a:noFill/>
        </p:spPr>
        <p:txBody>
          <a:bodyPr wrap="square" rtlCol="0">
            <a:spAutoFit/>
          </a:bodyPr>
          <a:lstStyle/>
          <a:p>
            <a:pPr algn="ctr"/>
            <a:r>
              <a:rPr lang="en-US" altLang="zh-TW" sz="2400" dirty="0" smtClean="0"/>
              <a:t>2,0000</a:t>
            </a:r>
            <a:endParaRPr lang="zh-TW" altLang="en-US" sz="2400" dirty="0"/>
          </a:p>
        </p:txBody>
      </p:sp>
      <p:sp>
        <p:nvSpPr>
          <p:cNvPr id="16" name="文字方塊 15"/>
          <p:cNvSpPr txBox="1"/>
          <p:nvPr/>
        </p:nvSpPr>
        <p:spPr>
          <a:xfrm>
            <a:off x="188258" y="2832266"/>
            <a:ext cx="1571723" cy="830997"/>
          </a:xfrm>
          <a:prstGeom prst="rect">
            <a:avLst/>
          </a:prstGeom>
          <a:noFill/>
        </p:spPr>
        <p:txBody>
          <a:bodyPr wrap="square" rtlCol="0">
            <a:spAutoFit/>
          </a:bodyPr>
          <a:lstStyle/>
          <a:p>
            <a:pPr algn="ctr"/>
            <a:r>
              <a:rPr lang="en-US" altLang="zh-TW" sz="2400" b="1" dirty="0" smtClean="0"/>
              <a:t>1 hidden </a:t>
            </a:r>
          </a:p>
          <a:p>
            <a:pPr algn="ctr"/>
            <a:r>
              <a:rPr lang="en-US" altLang="zh-TW" sz="2400" b="1" dirty="0" smtClean="0"/>
              <a:t>layer</a:t>
            </a:r>
            <a:endParaRPr lang="zh-TW" altLang="en-US" sz="2400" b="1" dirty="0"/>
          </a:p>
        </p:txBody>
      </p:sp>
      <p:sp>
        <p:nvSpPr>
          <p:cNvPr id="17" name="文字方塊 16"/>
          <p:cNvSpPr txBox="1"/>
          <p:nvPr/>
        </p:nvSpPr>
        <p:spPr>
          <a:xfrm>
            <a:off x="-111730" y="4777962"/>
            <a:ext cx="2171700" cy="830997"/>
          </a:xfrm>
          <a:prstGeom prst="rect">
            <a:avLst/>
          </a:prstGeom>
          <a:noFill/>
        </p:spPr>
        <p:txBody>
          <a:bodyPr wrap="square" rtlCol="0">
            <a:spAutoFit/>
          </a:bodyPr>
          <a:lstStyle/>
          <a:p>
            <a:pPr algn="ctr"/>
            <a:r>
              <a:rPr lang="en-US" altLang="zh-TW" sz="2400" b="1" dirty="0"/>
              <a:t>3</a:t>
            </a:r>
            <a:r>
              <a:rPr lang="en-US" altLang="zh-TW" sz="2400" b="1" dirty="0" smtClean="0"/>
              <a:t> hidden </a:t>
            </a:r>
          </a:p>
          <a:p>
            <a:pPr algn="ctr"/>
            <a:r>
              <a:rPr lang="en-US" altLang="zh-TW" sz="2400" b="1" dirty="0" smtClean="0"/>
              <a:t>layers</a:t>
            </a:r>
            <a:endParaRPr lang="zh-TW" altLang="en-US" sz="2400" b="1" dirty="0"/>
          </a:p>
        </p:txBody>
      </p:sp>
      <p:sp>
        <p:nvSpPr>
          <p:cNvPr id="8" name="文字方塊 7"/>
          <p:cNvSpPr txBox="1"/>
          <p:nvPr/>
        </p:nvSpPr>
        <p:spPr>
          <a:xfrm>
            <a:off x="131632" y="3605928"/>
            <a:ext cx="1652256" cy="830997"/>
          </a:xfrm>
          <a:prstGeom prst="rect">
            <a:avLst/>
          </a:prstGeom>
          <a:noFill/>
        </p:spPr>
        <p:txBody>
          <a:bodyPr wrap="square" rtlCol="0">
            <a:spAutoFit/>
          </a:bodyPr>
          <a:lstStyle/>
          <a:p>
            <a:pPr algn="ctr"/>
            <a:r>
              <a:rPr lang="en-US" altLang="zh-TW" sz="2400" dirty="0" smtClean="0"/>
              <a:t>More parameters</a:t>
            </a:r>
            <a:endParaRPr lang="zh-TW" altLang="en-US" sz="2400" dirty="0"/>
          </a:p>
        </p:txBody>
      </p:sp>
      <p:sp>
        <p:nvSpPr>
          <p:cNvPr id="18" name="文字方塊 17"/>
          <p:cNvSpPr txBox="1"/>
          <p:nvPr/>
        </p:nvSpPr>
        <p:spPr>
          <a:xfrm>
            <a:off x="95250" y="5502581"/>
            <a:ext cx="1735467" cy="830997"/>
          </a:xfrm>
          <a:prstGeom prst="rect">
            <a:avLst/>
          </a:prstGeom>
          <a:noFill/>
        </p:spPr>
        <p:txBody>
          <a:bodyPr wrap="square" rtlCol="0">
            <a:spAutoFit/>
          </a:bodyPr>
          <a:lstStyle/>
          <a:p>
            <a:pPr algn="ctr"/>
            <a:r>
              <a:rPr lang="en-US" altLang="zh-TW" sz="2400" dirty="0" smtClean="0"/>
              <a:t>Less parameters</a:t>
            </a:r>
            <a:endParaRPr lang="zh-TW" altLang="en-US" sz="2400" dirty="0"/>
          </a:p>
        </p:txBody>
      </p:sp>
    </p:spTree>
    <p:extLst>
      <p:ext uri="{BB962C8B-B14F-4D97-AF65-F5344CB8AC3E}">
        <p14:creationId xmlns:p14="http://schemas.microsoft.com/office/powerpoint/2010/main" val="3547067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6" grpId="0"/>
      <p:bldP spid="17" grpId="0"/>
      <p:bldP spid="8"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Size of Training Data</a:t>
            </a:r>
            <a:endParaRPr lang="zh-TW" altLang="en-US" dirty="0"/>
          </a:p>
        </p:txBody>
      </p:sp>
      <p:sp>
        <p:nvSpPr>
          <p:cNvPr id="3" name="內容版面配置區 2"/>
          <p:cNvSpPr>
            <a:spLocks noGrp="1"/>
          </p:cNvSpPr>
          <p:nvPr>
            <p:ph idx="1"/>
          </p:nvPr>
        </p:nvSpPr>
        <p:spPr/>
        <p:txBody>
          <a:bodyPr/>
          <a:lstStyle/>
          <a:p>
            <a:r>
              <a:rPr lang="en-US" altLang="zh-TW" dirty="0" smtClean="0"/>
              <a:t>Hand-writing </a:t>
            </a:r>
            <a:r>
              <a:rPr lang="en-US" altLang="zh-TW" dirty="0"/>
              <a:t>digit classification</a:t>
            </a:r>
            <a:endParaRPr lang="zh-TW" altLang="en-US" dirty="0"/>
          </a:p>
          <a:p>
            <a:endParaRPr lang="zh-TW" altLang="en-US" dirty="0"/>
          </a:p>
        </p:txBody>
      </p:sp>
      <p:pic>
        <p:nvPicPr>
          <p:cNvPr id="4" name="圖片 3"/>
          <p:cNvPicPr>
            <a:picLocks noChangeAspect="1"/>
          </p:cNvPicPr>
          <p:nvPr/>
        </p:nvPicPr>
        <p:blipFill>
          <a:blip r:embed="rId3"/>
          <a:stretch>
            <a:fillRect/>
          </a:stretch>
        </p:blipFill>
        <p:spPr>
          <a:xfrm>
            <a:off x="1600199" y="2388119"/>
            <a:ext cx="6342195" cy="3788844"/>
          </a:xfrm>
          <a:prstGeom prst="rect">
            <a:avLst/>
          </a:prstGeom>
        </p:spPr>
      </p:pic>
      <p:cxnSp>
        <p:nvCxnSpPr>
          <p:cNvPr id="5" name="直線接點 4"/>
          <p:cNvCxnSpPr/>
          <p:nvPr/>
        </p:nvCxnSpPr>
        <p:spPr>
          <a:xfrm>
            <a:off x="2353520" y="3310761"/>
            <a:ext cx="526122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366694" y="6277792"/>
            <a:ext cx="8777306" cy="461665"/>
          </a:xfrm>
          <a:prstGeom prst="rect">
            <a:avLst/>
          </a:prstGeom>
          <a:noFill/>
        </p:spPr>
        <p:txBody>
          <a:bodyPr wrap="square" rtlCol="0">
            <a:spAutoFit/>
          </a:bodyPr>
          <a:lstStyle/>
          <a:p>
            <a:pPr algn="ctr"/>
            <a:r>
              <a:rPr lang="en-US" altLang="zh-TW" sz="2400" dirty="0" smtClean="0">
                <a:solidFill>
                  <a:srgbClr val="0000FF"/>
                </a:solidFill>
              </a:rPr>
              <a:t>Deeper: Using less training data to achieve the same performance</a:t>
            </a:r>
            <a:endParaRPr lang="zh-TW" altLang="en-US" sz="2400" dirty="0">
              <a:solidFill>
                <a:srgbClr val="0000FF"/>
              </a:solidFill>
            </a:endParaRPr>
          </a:p>
        </p:txBody>
      </p:sp>
    </p:spTree>
    <p:extLst>
      <p:ext uri="{BB962C8B-B14F-4D97-AF65-F5344CB8AC3E}">
        <p14:creationId xmlns:p14="http://schemas.microsoft.com/office/powerpoint/2010/main" val="173880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deep is not popular before?</a:t>
            </a:r>
            <a:endParaRPr lang="zh-TW" altLang="en-US" dirty="0"/>
          </a:p>
        </p:txBody>
      </p:sp>
      <p:sp>
        <p:nvSpPr>
          <p:cNvPr id="3" name="內容版面配置區 2"/>
          <p:cNvSpPr>
            <a:spLocks noGrp="1"/>
          </p:cNvSpPr>
          <p:nvPr>
            <p:ph idx="1"/>
          </p:nvPr>
        </p:nvSpPr>
        <p:spPr/>
        <p:txBody>
          <a:bodyPr/>
          <a:lstStyle/>
          <a:p>
            <a:r>
              <a:rPr lang="en-US" altLang="zh-TW" dirty="0" smtClean="0"/>
              <a:t>In the past, usually deep does not work ……</a:t>
            </a:r>
            <a:endParaRPr lang="zh-TW" altLang="en-US" dirty="0"/>
          </a:p>
        </p:txBody>
      </p:sp>
      <p:pic>
        <p:nvPicPr>
          <p:cNvPr id="4" name="圖片 3"/>
          <p:cNvPicPr>
            <a:picLocks noChangeAspect="1"/>
          </p:cNvPicPr>
          <p:nvPr/>
        </p:nvPicPr>
        <p:blipFill>
          <a:blip r:embed="rId2"/>
          <a:stretch>
            <a:fillRect/>
          </a:stretch>
        </p:blipFill>
        <p:spPr>
          <a:xfrm>
            <a:off x="1814966" y="2389188"/>
            <a:ext cx="5514068" cy="3592499"/>
          </a:xfrm>
          <a:prstGeom prst="rect">
            <a:avLst/>
          </a:prstGeom>
        </p:spPr>
      </p:pic>
      <p:sp>
        <p:nvSpPr>
          <p:cNvPr id="5" name="矩形 4"/>
          <p:cNvSpPr/>
          <p:nvPr/>
        </p:nvSpPr>
        <p:spPr>
          <a:xfrm>
            <a:off x="782662" y="6060156"/>
            <a:ext cx="7936019" cy="523220"/>
          </a:xfrm>
          <a:prstGeom prst="rect">
            <a:avLst/>
          </a:prstGeom>
        </p:spPr>
        <p:txBody>
          <a:bodyPr wrap="none">
            <a:spAutoFit/>
          </a:bodyPr>
          <a:lstStyle/>
          <a:p>
            <a:r>
              <a:rPr lang="en-US" altLang="zh-TW" sz="2800" dirty="0" smtClean="0"/>
              <a:t>We will go back to this issue in the following lectures.</a:t>
            </a:r>
            <a:endParaRPr lang="zh-TW" altLang="en-US" sz="2800" dirty="0"/>
          </a:p>
        </p:txBody>
      </p:sp>
      <p:sp>
        <p:nvSpPr>
          <p:cNvPr id="6" name="文字方塊 5"/>
          <p:cNvSpPr txBox="1"/>
          <p:nvPr/>
        </p:nvSpPr>
        <p:spPr>
          <a:xfrm>
            <a:off x="4106164" y="3521800"/>
            <a:ext cx="931672" cy="1569660"/>
          </a:xfrm>
          <a:prstGeom prst="rect">
            <a:avLst/>
          </a:prstGeom>
          <a:noFill/>
        </p:spPr>
        <p:txBody>
          <a:bodyPr wrap="square" rtlCol="0">
            <a:spAutoFit/>
          </a:bodyPr>
          <a:lstStyle/>
          <a:p>
            <a:pPr algn="ctr"/>
            <a:r>
              <a:rPr lang="en-US" altLang="zh-TW" sz="9600" dirty="0" smtClean="0">
                <a:solidFill>
                  <a:srgbClr val="FF0000"/>
                </a:solidFill>
              </a:rPr>
              <a:t>?</a:t>
            </a:r>
            <a:endParaRPr lang="zh-TW" altLang="en-US" sz="9600" dirty="0">
              <a:solidFill>
                <a:srgbClr val="FF0000"/>
              </a:solidFill>
            </a:endParaRPr>
          </a:p>
        </p:txBody>
      </p:sp>
    </p:spTree>
    <p:extLst>
      <p:ext uri="{BB962C8B-B14F-4D97-AF65-F5344CB8AC3E}">
        <p14:creationId xmlns:p14="http://schemas.microsoft.com/office/powerpoint/2010/main" val="62336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1933245"/>
            <a:ext cx="7772400" cy="2387600"/>
          </a:xfrm>
        </p:spPr>
        <p:txBody>
          <a:bodyPr/>
          <a:lstStyle/>
          <a:p>
            <a:r>
              <a:rPr lang="en-US" altLang="zh-TW" dirty="0" smtClean="0"/>
              <a:t>What is </a:t>
            </a:r>
            <a:br>
              <a:rPr lang="en-US" altLang="zh-TW" dirty="0" smtClean="0"/>
            </a:br>
            <a:r>
              <a:rPr lang="en-US" altLang="zh-TW" dirty="0" smtClean="0"/>
              <a:t>Structured </a:t>
            </a:r>
            <a:r>
              <a:rPr lang="en-US" altLang="zh-TW" dirty="0"/>
              <a:t>Learning?</a:t>
            </a:r>
            <a:endParaRPr lang="zh-TW" altLang="en-US" dirty="0"/>
          </a:p>
        </p:txBody>
      </p:sp>
    </p:spTree>
    <p:extLst>
      <p:ext uri="{BB962C8B-B14F-4D97-AF65-F5344CB8AC3E}">
        <p14:creationId xmlns:p14="http://schemas.microsoft.com/office/powerpoint/2010/main" val="42012965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 the real world ……</a:t>
            </a:r>
            <a:endParaRPr lang="zh-TW" altLang="en-US" dirty="0"/>
          </a:p>
        </p:txBody>
      </p:sp>
      <p:graphicFrame>
        <p:nvGraphicFramePr>
          <p:cNvPr id="4" name="Object 12"/>
          <p:cNvGraphicFramePr>
            <a:graphicFrameLocks noChangeAspect="1"/>
          </p:cNvGraphicFramePr>
          <p:nvPr>
            <p:extLst/>
          </p:nvPr>
        </p:nvGraphicFramePr>
        <p:xfrm>
          <a:off x="2774950" y="2065308"/>
          <a:ext cx="3136900" cy="931863"/>
        </p:xfrm>
        <a:graphic>
          <a:graphicData uri="http://schemas.openxmlformats.org/presentationml/2006/ole">
            <mc:AlternateContent xmlns:mc="http://schemas.openxmlformats.org/markup-compatibility/2006">
              <mc:Choice xmlns:v="urn:schemas-microsoft-com:vml" Requires="v">
                <p:oleObj spid="_x0000_s89183" name="方程式" r:id="rId4" imgW="685800" imgH="203040" progId="Equation.3">
                  <p:embed/>
                </p:oleObj>
              </mc:Choice>
              <mc:Fallback>
                <p:oleObj name="方程式" r:id="rId4" imgW="685800" imgH="203040" progId="Equation.3">
                  <p:embed/>
                  <p:pic>
                    <p:nvPicPr>
                      <p:cNvPr id="0" name=""/>
                      <p:cNvPicPr>
                        <a:picLocks noChangeAspect="1" noChangeArrowheads="1"/>
                      </p:cNvPicPr>
                      <p:nvPr/>
                    </p:nvPicPr>
                    <p:blipFill>
                      <a:blip r:embed="rId5"/>
                      <a:srcRect/>
                      <a:stretch>
                        <a:fillRect/>
                      </a:stretch>
                    </p:blipFill>
                    <p:spPr bwMode="auto">
                      <a:xfrm>
                        <a:off x="2774950" y="2065308"/>
                        <a:ext cx="3136900" cy="931863"/>
                      </a:xfrm>
                      <a:prstGeom prst="rect">
                        <a:avLst/>
                      </a:prstGeom>
                      <a:noFill/>
                      <a:extLst/>
                    </p:spPr>
                  </p:pic>
                </p:oleObj>
              </mc:Fallback>
            </mc:AlternateContent>
          </a:graphicData>
        </a:graphic>
      </p:graphicFrame>
      <p:sp>
        <p:nvSpPr>
          <p:cNvPr id="5" name="文字方塊 4"/>
          <p:cNvSpPr txBox="1"/>
          <p:nvPr/>
        </p:nvSpPr>
        <p:spPr>
          <a:xfrm>
            <a:off x="1064985" y="3512583"/>
            <a:ext cx="7014030" cy="954107"/>
          </a:xfrm>
          <a:prstGeom prst="rect">
            <a:avLst/>
          </a:prstGeom>
          <a:noFill/>
        </p:spPr>
        <p:txBody>
          <a:bodyPr wrap="square" rtlCol="0">
            <a:spAutoFit/>
          </a:bodyPr>
          <a:lstStyle/>
          <a:p>
            <a:r>
              <a:rPr lang="en-US" altLang="zh-TW" sz="2800" b="1" i="1" dirty="0" smtClean="0"/>
              <a:t>X</a:t>
            </a:r>
            <a:r>
              <a:rPr lang="en-US" altLang="zh-TW" sz="2800" b="1" dirty="0" smtClean="0"/>
              <a:t> (Input domain)</a:t>
            </a:r>
            <a:r>
              <a:rPr lang="en-US" altLang="zh-TW" sz="2800" dirty="0" smtClean="0"/>
              <a:t>: </a:t>
            </a:r>
          </a:p>
          <a:p>
            <a:r>
              <a:rPr lang="en-US" altLang="zh-TW" sz="2800" dirty="0" smtClean="0"/>
              <a:t>Sequence, graph structure, tree structure ……</a:t>
            </a:r>
            <a:endParaRPr lang="zh-TW" altLang="en-US" sz="2800" dirty="0"/>
          </a:p>
        </p:txBody>
      </p:sp>
      <p:sp>
        <p:nvSpPr>
          <p:cNvPr id="11" name="文字方塊 10"/>
          <p:cNvSpPr txBox="1"/>
          <p:nvPr/>
        </p:nvSpPr>
        <p:spPr>
          <a:xfrm>
            <a:off x="1064985" y="4960383"/>
            <a:ext cx="7014030" cy="954107"/>
          </a:xfrm>
          <a:prstGeom prst="rect">
            <a:avLst/>
          </a:prstGeom>
          <a:noFill/>
        </p:spPr>
        <p:txBody>
          <a:bodyPr wrap="square" rtlCol="0">
            <a:spAutoFit/>
          </a:bodyPr>
          <a:lstStyle/>
          <a:p>
            <a:r>
              <a:rPr lang="en-US" altLang="zh-TW" sz="2800" b="1" i="1" dirty="0"/>
              <a:t>Y</a:t>
            </a:r>
            <a:r>
              <a:rPr lang="en-US" altLang="zh-TW" sz="2800" b="1" dirty="0" smtClean="0"/>
              <a:t> (Output domain)</a:t>
            </a:r>
            <a:r>
              <a:rPr lang="en-US" altLang="zh-TW" sz="2800" dirty="0" smtClean="0"/>
              <a:t>: </a:t>
            </a:r>
          </a:p>
          <a:p>
            <a:r>
              <a:rPr lang="en-US" altLang="zh-TW" sz="2800" dirty="0" smtClean="0"/>
              <a:t>Sequence, graph structure, tree structure ……</a:t>
            </a:r>
            <a:endParaRPr lang="zh-TW" altLang="en-US" sz="2800" dirty="0"/>
          </a:p>
        </p:txBody>
      </p:sp>
    </p:spTree>
    <p:extLst>
      <p:ext uri="{BB962C8B-B14F-4D97-AF65-F5344CB8AC3E}">
        <p14:creationId xmlns:p14="http://schemas.microsoft.com/office/powerpoint/2010/main" val="112254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Retrieval</a:t>
            </a:r>
            <a:endParaRPr lang="zh-TW" altLang="en-US" dirty="0"/>
          </a:p>
        </p:txBody>
      </p:sp>
      <p:graphicFrame>
        <p:nvGraphicFramePr>
          <p:cNvPr id="4" name="Object 12"/>
          <p:cNvGraphicFramePr>
            <a:graphicFrameLocks noChangeAspect="1"/>
          </p:cNvGraphicFramePr>
          <p:nvPr>
            <p:extLst/>
          </p:nvPr>
        </p:nvGraphicFramePr>
        <p:xfrm>
          <a:off x="2774950" y="2065308"/>
          <a:ext cx="3136900" cy="931863"/>
        </p:xfrm>
        <a:graphic>
          <a:graphicData uri="http://schemas.openxmlformats.org/presentationml/2006/ole">
            <mc:AlternateContent xmlns:mc="http://schemas.openxmlformats.org/markup-compatibility/2006">
              <mc:Choice xmlns:v="urn:schemas-microsoft-com:vml" Requires="v">
                <p:oleObj spid="_x0000_s90396" name="方程式" r:id="rId3" imgW="685800" imgH="203040" progId="Equation.3">
                  <p:embed/>
                </p:oleObj>
              </mc:Choice>
              <mc:Fallback>
                <p:oleObj name="方程式" r:id="rId3" imgW="685800" imgH="203040" progId="Equation.3">
                  <p:embed/>
                  <p:pic>
                    <p:nvPicPr>
                      <p:cNvPr id="0" name=""/>
                      <p:cNvPicPr>
                        <a:picLocks noChangeAspect="1" noChangeArrowheads="1"/>
                      </p:cNvPicPr>
                      <p:nvPr/>
                    </p:nvPicPr>
                    <p:blipFill>
                      <a:blip r:embed="rId4"/>
                      <a:srcRect/>
                      <a:stretch>
                        <a:fillRect/>
                      </a:stretch>
                    </p:blipFill>
                    <p:spPr bwMode="auto">
                      <a:xfrm>
                        <a:off x="2774950" y="2065308"/>
                        <a:ext cx="3136900" cy="931863"/>
                      </a:xfrm>
                      <a:prstGeom prst="rect">
                        <a:avLst/>
                      </a:prstGeom>
                      <a:noFill/>
                      <a:extLst/>
                    </p:spPr>
                  </p:pic>
                </p:oleObj>
              </mc:Fallback>
            </mc:AlternateContent>
          </a:graphicData>
        </a:graphic>
      </p:graphicFrame>
      <p:graphicFrame>
        <p:nvGraphicFramePr>
          <p:cNvPr id="5" name="Object 12"/>
          <p:cNvGraphicFramePr>
            <a:graphicFrameLocks noChangeAspect="1"/>
          </p:cNvGraphicFramePr>
          <p:nvPr>
            <p:extLst/>
          </p:nvPr>
        </p:nvGraphicFramePr>
        <p:xfrm>
          <a:off x="1148313" y="3372246"/>
          <a:ext cx="645200" cy="503237"/>
        </p:xfrm>
        <a:graphic>
          <a:graphicData uri="http://schemas.openxmlformats.org/presentationml/2006/ole">
            <mc:AlternateContent xmlns:mc="http://schemas.openxmlformats.org/markup-compatibility/2006">
              <mc:Choice xmlns:v="urn:schemas-microsoft-com:vml" Requires="v">
                <p:oleObj spid="_x0000_s90397" name="方程式" r:id="rId5" imgW="228600" imgH="177480" progId="Equation.3">
                  <p:embed/>
                </p:oleObj>
              </mc:Choice>
              <mc:Fallback>
                <p:oleObj name="方程式" r:id="rId5" imgW="228600" imgH="177480" progId="Equation.3">
                  <p:embed/>
                  <p:pic>
                    <p:nvPicPr>
                      <p:cNvPr id="0" name=""/>
                      <p:cNvPicPr>
                        <a:picLocks noChangeAspect="1" noChangeArrowheads="1"/>
                      </p:cNvPicPr>
                      <p:nvPr/>
                    </p:nvPicPr>
                    <p:blipFill>
                      <a:blip r:embed="rId6"/>
                      <a:srcRect/>
                      <a:stretch>
                        <a:fillRect/>
                      </a:stretch>
                    </p:blipFill>
                    <p:spPr bwMode="auto">
                      <a:xfrm>
                        <a:off x="1148313" y="3372246"/>
                        <a:ext cx="645200" cy="503237"/>
                      </a:xfrm>
                      <a:prstGeom prst="rect">
                        <a:avLst/>
                      </a:prstGeom>
                      <a:noFill/>
                      <a:extLst/>
                    </p:spPr>
                  </p:pic>
                </p:oleObj>
              </mc:Fallback>
            </mc:AlternateContent>
          </a:graphicData>
        </a:graphic>
      </p:graphicFrame>
      <p:graphicFrame>
        <p:nvGraphicFramePr>
          <p:cNvPr id="6" name="Object 12"/>
          <p:cNvGraphicFramePr>
            <a:graphicFrameLocks noChangeAspect="1"/>
          </p:cNvGraphicFramePr>
          <p:nvPr>
            <p:extLst/>
          </p:nvPr>
        </p:nvGraphicFramePr>
        <p:xfrm>
          <a:off x="4236034" y="3338510"/>
          <a:ext cx="573087" cy="503237"/>
        </p:xfrm>
        <a:graphic>
          <a:graphicData uri="http://schemas.openxmlformats.org/presentationml/2006/ole">
            <mc:AlternateContent xmlns:mc="http://schemas.openxmlformats.org/markup-compatibility/2006">
              <mc:Choice xmlns:v="urn:schemas-microsoft-com:vml" Requires="v">
                <p:oleObj spid="_x0000_s90398" name="方程式" r:id="rId7" imgW="203040" imgH="177480" progId="Equation.3">
                  <p:embed/>
                </p:oleObj>
              </mc:Choice>
              <mc:Fallback>
                <p:oleObj name="方程式" r:id="rId7" imgW="203040" imgH="177480" progId="Equation.3">
                  <p:embed/>
                  <p:pic>
                    <p:nvPicPr>
                      <p:cNvPr id="0" name=""/>
                      <p:cNvPicPr>
                        <a:picLocks noChangeAspect="1" noChangeArrowheads="1"/>
                      </p:cNvPicPr>
                      <p:nvPr/>
                    </p:nvPicPr>
                    <p:blipFill>
                      <a:blip r:embed="rId8"/>
                      <a:srcRect/>
                      <a:stretch>
                        <a:fillRect/>
                      </a:stretch>
                    </p:blipFill>
                    <p:spPr bwMode="auto">
                      <a:xfrm>
                        <a:off x="4236034" y="3338510"/>
                        <a:ext cx="573087" cy="503237"/>
                      </a:xfrm>
                      <a:prstGeom prst="rect">
                        <a:avLst/>
                      </a:prstGeom>
                      <a:noFill/>
                      <a:extLst/>
                    </p:spPr>
                  </p:pic>
                </p:oleObj>
              </mc:Fallback>
            </mc:AlternateContent>
          </a:graphicData>
        </a:graphic>
      </p:graphicFrame>
      <p:sp>
        <p:nvSpPr>
          <p:cNvPr id="15" name="文字方塊 14"/>
          <p:cNvSpPr txBox="1"/>
          <p:nvPr/>
        </p:nvSpPr>
        <p:spPr>
          <a:xfrm>
            <a:off x="1114970" y="4517240"/>
            <a:ext cx="1357086" cy="461665"/>
          </a:xfrm>
          <a:prstGeom prst="rect">
            <a:avLst/>
          </a:prstGeom>
          <a:noFill/>
        </p:spPr>
        <p:txBody>
          <a:bodyPr wrap="square" rtlCol="0">
            <a:spAutoFit/>
          </a:bodyPr>
          <a:lstStyle/>
          <a:p>
            <a:r>
              <a:rPr lang="en-US" altLang="zh-TW" sz="2400" dirty="0" smtClean="0"/>
              <a:t>(keyword)</a:t>
            </a:r>
            <a:endParaRPr lang="zh-TW" altLang="en-US" sz="2400" dirty="0"/>
          </a:p>
        </p:txBody>
      </p:sp>
      <p:sp>
        <p:nvSpPr>
          <p:cNvPr id="17" name="文字方塊 16"/>
          <p:cNvSpPr txBox="1"/>
          <p:nvPr/>
        </p:nvSpPr>
        <p:spPr>
          <a:xfrm>
            <a:off x="378200" y="3994020"/>
            <a:ext cx="3120318" cy="523220"/>
          </a:xfrm>
          <a:prstGeom prst="rect">
            <a:avLst/>
          </a:prstGeom>
          <a:noFill/>
        </p:spPr>
        <p:txBody>
          <a:bodyPr wrap="square" rtlCol="0">
            <a:spAutoFit/>
          </a:bodyPr>
          <a:lstStyle/>
          <a:p>
            <a:r>
              <a:rPr lang="en-US" altLang="zh-TW" sz="2800" dirty="0"/>
              <a:t>“Machine learning”</a:t>
            </a:r>
            <a:endParaRPr lang="zh-TW" altLang="en-US" sz="2800" dirty="0"/>
          </a:p>
        </p:txBody>
      </p:sp>
      <p:cxnSp>
        <p:nvCxnSpPr>
          <p:cNvPr id="18" name="直線單箭頭接點 17"/>
          <p:cNvCxnSpPr/>
          <p:nvPr/>
        </p:nvCxnSpPr>
        <p:spPr>
          <a:xfrm>
            <a:off x="3438698" y="4507260"/>
            <a:ext cx="991961"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4522577" y="5552153"/>
            <a:ext cx="4401684" cy="461665"/>
          </a:xfrm>
          <a:prstGeom prst="rect">
            <a:avLst/>
          </a:prstGeom>
          <a:noFill/>
        </p:spPr>
        <p:txBody>
          <a:bodyPr wrap="square" rtlCol="0">
            <a:spAutoFit/>
          </a:bodyPr>
          <a:lstStyle/>
          <a:p>
            <a:r>
              <a:rPr lang="en-US" altLang="zh-TW" sz="2400" dirty="0" smtClean="0"/>
              <a:t>A list of web pages (Search Result)</a:t>
            </a:r>
            <a:endParaRPr lang="zh-TW" altLang="en-US" sz="2400" dirty="0"/>
          </a:p>
        </p:txBody>
      </p:sp>
      <p:pic>
        <p:nvPicPr>
          <p:cNvPr id="3" name="圖片 2"/>
          <p:cNvPicPr>
            <a:picLocks noChangeAspect="1"/>
          </p:cNvPicPr>
          <p:nvPr/>
        </p:nvPicPr>
        <p:blipFill>
          <a:blip r:embed="rId9"/>
          <a:stretch>
            <a:fillRect/>
          </a:stretch>
        </p:blipFill>
        <p:spPr>
          <a:xfrm>
            <a:off x="4809121" y="3384972"/>
            <a:ext cx="3938691" cy="2218105"/>
          </a:xfrm>
          <a:prstGeom prst="rect">
            <a:avLst/>
          </a:prstGeom>
        </p:spPr>
      </p:pic>
    </p:spTree>
    <p:extLst>
      <p:ext uri="{BB962C8B-B14F-4D97-AF65-F5344CB8AC3E}">
        <p14:creationId xmlns:p14="http://schemas.microsoft.com/office/powerpoint/2010/main" val="144552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Translation</a:t>
            </a:r>
            <a:endParaRPr lang="zh-TW" altLang="en-US" dirty="0"/>
          </a:p>
        </p:txBody>
      </p:sp>
      <p:sp>
        <p:nvSpPr>
          <p:cNvPr id="5" name="文字方塊 4"/>
          <p:cNvSpPr txBox="1"/>
          <p:nvPr/>
        </p:nvSpPr>
        <p:spPr>
          <a:xfrm>
            <a:off x="4780300" y="4914115"/>
            <a:ext cx="4039507" cy="461665"/>
          </a:xfrm>
          <a:prstGeom prst="rect">
            <a:avLst/>
          </a:prstGeom>
          <a:noFill/>
        </p:spPr>
        <p:txBody>
          <a:bodyPr wrap="square" rtlCol="0">
            <a:spAutoFit/>
          </a:bodyPr>
          <a:lstStyle/>
          <a:p>
            <a:pPr algn="ctr"/>
            <a:r>
              <a:rPr lang="en-US" altLang="zh-TW" sz="2400" dirty="0" smtClean="0"/>
              <a:t>(Another kind of sequence)</a:t>
            </a:r>
            <a:endParaRPr lang="zh-TW" altLang="en-US" sz="2400" dirty="0"/>
          </a:p>
        </p:txBody>
      </p:sp>
      <p:sp>
        <p:nvSpPr>
          <p:cNvPr id="18" name="文字方塊 17"/>
          <p:cNvSpPr txBox="1"/>
          <p:nvPr/>
        </p:nvSpPr>
        <p:spPr>
          <a:xfrm>
            <a:off x="384973" y="4914115"/>
            <a:ext cx="4072727" cy="461665"/>
          </a:xfrm>
          <a:prstGeom prst="rect">
            <a:avLst/>
          </a:prstGeom>
          <a:noFill/>
        </p:spPr>
        <p:txBody>
          <a:bodyPr wrap="square" rtlCol="0">
            <a:spAutoFit/>
          </a:bodyPr>
          <a:lstStyle/>
          <a:p>
            <a:pPr algn="ctr"/>
            <a:r>
              <a:rPr lang="en-US" altLang="zh-TW" sz="2400" dirty="0" smtClean="0"/>
              <a:t>(One kind of sequence)</a:t>
            </a:r>
            <a:endParaRPr lang="zh-TW" altLang="en-US" sz="2400" dirty="0"/>
          </a:p>
        </p:txBody>
      </p:sp>
      <p:graphicFrame>
        <p:nvGraphicFramePr>
          <p:cNvPr id="12" name="Object 12"/>
          <p:cNvGraphicFramePr>
            <a:graphicFrameLocks noChangeAspect="1"/>
          </p:cNvGraphicFramePr>
          <p:nvPr>
            <p:extLst/>
          </p:nvPr>
        </p:nvGraphicFramePr>
        <p:xfrm>
          <a:off x="2774950" y="2065308"/>
          <a:ext cx="3136900" cy="931863"/>
        </p:xfrm>
        <a:graphic>
          <a:graphicData uri="http://schemas.openxmlformats.org/presentationml/2006/ole">
            <mc:AlternateContent xmlns:mc="http://schemas.openxmlformats.org/markup-compatibility/2006">
              <mc:Choice xmlns:v="urn:schemas-microsoft-com:vml" Requires="v">
                <p:oleObj spid="_x0000_s91417" name="方程式" r:id="rId4" imgW="685800" imgH="203040" progId="Equation.3">
                  <p:embed/>
                </p:oleObj>
              </mc:Choice>
              <mc:Fallback>
                <p:oleObj name="方程式" r:id="rId4" imgW="685800" imgH="203040" progId="Equation.3">
                  <p:embed/>
                  <p:pic>
                    <p:nvPicPr>
                      <p:cNvPr id="0" name=""/>
                      <p:cNvPicPr>
                        <a:picLocks noChangeAspect="1" noChangeArrowheads="1"/>
                      </p:cNvPicPr>
                      <p:nvPr/>
                    </p:nvPicPr>
                    <p:blipFill>
                      <a:blip r:embed="rId5"/>
                      <a:srcRect/>
                      <a:stretch>
                        <a:fillRect/>
                      </a:stretch>
                    </p:blipFill>
                    <p:spPr bwMode="auto">
                      <a:xfrm>
                        <a:off x="2774950" y="2065308"/>
                        <a:ext cx="3136900" cy="931863"/>
                      </a:xfrm>
                      <a:prstGeom prst="rect">
                        <a:avLst/>
                      </a:prstGeom>
                      <a:noFill/>
                      <a:extLst/>
                    </p:spPr>
                  </p:pic>
                </p:oleObj>
              </mc:Fallback>
            </mc:AlternateContent>
          </a:graphicData>
        </a:graphic>
      </p:graphicFrame>
      <p:sp>
        <p:nvSpPr>
          <p:cNvPr id="11" name="文字方塊 10"/>
          <p:cNvSpPr txBox="1"/>
          <p:nvPr/>
        </p:nvSpPr>
        <p:spPr>
          <a:xfrm>
            <a:off x="474045" y="4088037"/>
            <a:ext cx="3926800" cy="830997"/>
          </a:xfrm>
          <a:prstGeom prst="rect">
            <a:avLst/>
          </a:prstGeom>
          <a:noFill/>
        </p:spPr>
        <p:txBody>
          <a:bodyPr wrap="square" rtlCol="0">
            <a:spAutoFit/>
          </a:bodyPr>
          <a:lstStyle/>
          <a:p>
            <a:r>
              <a:rPr lang="en-US" altLang="zh-TW" sz="2400" dirty="0" smtClean="0"/>
              <a:t>“</a:t>
            </a:r>
            <a:r>
              <a:rPr lang="zh-TW" altLang="en-US" sz="2400" dirty="0"/>
              <a:t>Machine learning and having it deep and </a:t>
            </a:r>
            <a:r>
              <a:rPr lang="zh-TW" altLang="en-US" sz="2400" dirty="0" smtClean="0"/>
              <a:t>structured</a:t>
            </a:r>
            <a:r>
              <a:rPr lang="en-US" altLang="zh-TW" sz="2400" dirty="0" smtClean="0"/>
              <a:t>”</a:t>
            </a:r>
            <a:endParaRPr lang="zh-TW" altLang="en-US" sz="2400" dirty="0"/>
          </a:p>
        </p:txBody>
      </p:sp>
      <p:sp>
        <p:nvSpPr>
          <p:cNvPr id="13" name="文字方塊 12"/>
          <p:cNvSpPr txBox="1"/>
          <p:nvPr/>
        </p:nvSpPr>
        <p:spPr>
          <a:xfrm>
            <a:off x="5066843" y="4106302"/>
            <a:ext cx="2927742" cy="830997"/>
          </a:xfrm>
          <a:prstGeom prst="rect">
            <a:avLst/>
          </a:prstGeom>
          <a:noFill/>
        </p:spPr>
        <p:txBody>
          <a:bodyPr wrap="square" rtlCol="0">
            <a:spAutoFit/>
          </a:bodyPr>
          <a:lstStyle/>
          <a:p>
            <a:r>
              <a:rPr lang="en-US" altLang="zh-TW" sz="2400" dirty="0" smtClean="0"/>
              <a:t>“</a:t>
            </a:r>
            <a:r>
              <a:rPr lang="zh-TW" altLang="en-US" sz="2400" dirty="0" smtClean="0"/>
              <a:t>機器學習及其深層與結構化</a:t>
            </a:r>
            <a:r>
              <a:rPr lang="en-US" altLang="zh-TW" sz="2400" dirty="0" smtClean="0"/>
              <a:t>”</a:t>
            </a:r>
            <a:endParaRPr lang="zh-TW" altLang="en-US" sz="2400" dirty="0"/>
          </a:p>
        </p:txBody>
      </p:sp>
      <p:graphicFrame>
        <p:nvGraphicFramePr>
          <p:cNvPr id="14" name="Object 12"/>
          <p:cNvGraphicFramePr>
            <a:graphicFrameLocks noChangeAspect="1"/>
          </p:cNvGraphicFramePr>
          <p:nvPr>
            <p:extLst/>
          </p:nvPr>
        </p:nvGraphicFramePr>
        <p:xfrm>
          <a:off x="474045" y="3589718"/>
          <a:ext cx="645200" cy="503237"/>
        </p:xfrm>
        <a:graphic>
          <a:graphicData uri="http://schemas.openxmlformats.org/presentationml/2006/ole">
            <mc:AlternateContent xmlns:mc="http://schemas.openxmlformats.org/markup-compatibility/2006">
              <mc:Choice xmlns:v="urn:schemas-microsoft-com:vml" Requires="v">
                <p:oleObj spid="_x0000_s91418" name="方程式" r:id="rId6" imgW="228600" imgH="177480" progId="Equation.3">
                  <p:embed/>
                </p:oleObj>
              </mc:Choice>
              <mc:Fallback>
                <p:oleObj name="方程式" r:id="rId6" imgW="228600" imgH="177480" progId="Equation.3">
                  <p:embed/>
                  <p:pic>
                    <p:nvPicPr>
                      <p:cNvPr id="0" name=""/>
                      <p:cNvPicPr>
                        <a:picLocks noChangeAspect="1" noChangeArrowheads="1"/>
                      </p:cNvPicPr>
                      <p:nvPr/>
                    </p:nvPicPr>
                    <p:blipFill>
                      <a:blip r:embed="rId7"/>
                      <a:srcRect/>
                      <a:stretch>
                        <a:fillRect/>
                      </a:stretch>
                    </p:blipFill>
                    <p:spPr bwMode="auto">
                      <a:xfrm>
                        <a:off x="474045" y="3589718"/>
                        <a:ext cx="645200" cy="503237"/>
                      </a:xfrm>
                      <a:prstGeom prst="rect">
                        <a:avLst/>
                      </a:prstGeom>
                      <a:noFill/>
                      <a:extLst/>
                    </p:spPr>
                  </p:pic>
                </p:oleObj>
              </mc:Fallback>
            </mc:AlternateContent>
          </a:graphicData>
        </a:graphic>
      </p:graphicFrame>
      <p:graphicFrame>
        <p:nvGraphicFramePr>
          <p:cNvPr id="15" name="Object 12"/>
          <p:cNvGraphicFramePr>
            <a:graphicFrameLocks noChangeAspect="1"/>
          </p:cNvGraphicFramePr>
          <p:nvPr>
            <p:extLst/>
          </p:nvPr>
        </p:nvGraphicFramePr>
        <p:xfrm>
          <a:off x="4780300" y="3589720"/>
          <a:ext cx="573087" cy="503237"/>
        </p:xfrm>
        <a:graphic>
          <a:graphicData uri="http://schemas.openxmlformats.org/presentationml/2006/ole">
            <mc:AlternateContent xmlns:mc="http://schemas.openxmlformats.org/markup-compatibility/2006">
              <mc:Choice xmlns:v="urn:schemas-microsoft-com:vml" Requires="v">
                <p:oleObj spid="_x0000_s91419" name="方程式" r:id="rId8" imgW="203040" imgH="177480" progId="Equation.3">
                  <p:embed/>
                </p:oleObj>
              </mc:Choice>
              <mc:Fallback>
                <p:oleObj name="方程式" r:id="rId8" imgW="203040" imgH="177480" progId="Equation.3">
                  <p:embed/>
                  <p:pic>
                    <p:nvPicPr>
                      <p:cNvPr id="0" name=""/>
                      <p:cNvPicPr>
                        <a:picLocks noChangeAspect="1" noChangeArrowheads="1"/>
                      </p:cNvPicPr>
                      <p:nvPr/>
                    </p:nvPicPr>
                    <p:blipFill>
                      <a:blip r:embed="rId9"/>
                      <a:srcRect/>
                      <a:stretch>
                        <a:fillRect/>
                      </a:stretch>
                    </p:blipFill>
                    <p:spPr bwMode="auto">
                      <a:xfrm>
                        <a:off x="4780300" y="3589720"/>
                        <a:ext cx="573087" cy="503237"/>
                      </a:xfrm>
                      <a:prstGeom prst="rect">
                        <a:avLst/>
                      </a:prstGeom>
                      <a:noFill/>
                      <a:extLst/>
                    </p:spPr>
                  </p:pic>
                </p:oleObj>
              </mc:Fallback>
            </mc:AlternateContent>
          </a:graphicData>
        </a:graphic>
      </p:graphicFrame>
    </p:spTree>
    <p:extLst>
      <p:ext uri="{BB962C8B-B14F-4D97-AF65-F5344CB8AC3E}">
        <p14:creationId xmlns:p14="http://schemas.microsoft.com/office/powerpoint/2010/main" val="27206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11"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Some tasks are very complex</a:t>
            </a:r>
            <a:endParaRPr lang="zh-TW" altLang="en-US" dirty="0"/>
          </a:p>
        </p:txBody>
      </p:sp>
      <p:sp>
        <p:nvSpPr>
          <p:cNvPr id="3" name="內容版面配置區 2"/>
          <p:cNvSpPr>
            <a:spLocks noGrp="1"/>
          </p:cNvSpPr>
          <p:nvPr>
            <p:ph idx="1"/>
          </p:nvPr>
        </p:nvSpPr>
        <p:spPr>
          <a:xfrm>
            <a:off x="628650" y="1825624"/>
            <a:ext cx="7886700" cy="4747703"/>
          </a:xfrm>
        </p:spPr>
        <p:txBody>
          <a:bodyPr>
            <a:normAutofit/>
          </a:bodyPr>
          <a:lstStyle/>
          <a:p>
            <a:r>
              <a:rPr lang="en-US" altLang="zh-TW" dirty="0" smtClean="0"/>
              <a:t>One day, you are asked to write a program for speech recognition.</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pic>
        <p:nvPicPr>
          <p:cNvPr id="13" name="圖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5038" y="3030549"/>
            <a:ext cx="1800000" cy="1347595"/>
          </a:xfrm>
          <a:prstGeom prst="rect">
            <a:avLst/>
          </a:prstGeom>
        </p:spPr>
      </p:pic>
      <p:pic>
        <p:nvPicPr>
          <p:cNvPr id="14" name="圖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3363" y="4617360"/>
            <a:ext cx="1800000" cy="1347595"/>
          </a:xfrm>
          <a:prstGeom prst="rect">
            <a:avLst/>
          </a:prstGeom>
        </p:spPr>
      </p:pic>
      <p:pic>
        <p:nvPicPr>
          <p:cNvPr id="15" name="圖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3363" y="3030549"/>
            <a:ext cx="1800000" cy="1347595"/>
          </a:xfrm>
          <a:prstGeom prst="rect">
            <a:avLst/>
          </a:prstGeom>
        </p:spPr>
      </p:pic>
      <p:pic>
        <p:nvPicPr>
          <p:cNvPr id="16" name="圖片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15038" y="4617360"/>
            <a:ext cx="1800000" cy="1347595"/>
          </a:xfrm>
          <a:prstGeom prst="rect">
            <a:avLst/>
          </a:prstGeom>
        </p:spPr>
      </p:pic>
      <p:sp>
        <p:nvSpPr>
          <p:cNvPr id="17" name="文字方塊 16"/>
          <p:cNvSpPr txBox="1"/>
          <p:nvPr/>
        </p:nvSpPr>
        <p:spPr>
          <a:xfrm>
            <a:off x="4769037" y="3030549"/>
            <a:ext cx="3557857" cy="830997"/>
          </a:xfrm>
          <a:prstGeom prst="rect">
            <a:avLst/>
          </a:prstGeom>
          <a:noFill/>
        </p:spPr>
        <p:txBody>
          <a:bodyPr wrap="square" rtlCol="0">
            <a:spAutoFit/>
          </a:bodyPr>
          <a:lstStyle/>
          <a:p>
            <a:r>
              <a:rPr lang="en-US" altLang="zh-TW" sz="2400" dirty="0" smtClean="0"/>
              <a:t>Find the common patterns from the left waveforms.</a:t>
            </a:r>
            <a:endParaRPr lang="zh-TW" altLang="en-US" sz="2400" dirty="0"/>
          </a:p>
        </p:txBody>
      </p:sp>
      <p:sp>
        <p:nvSpPr>
          <p:cNvPr id="18" name="文字方塊 17"/>
          <p:cNvSpPr txBox="1"/>
          <p:nvPr/>
        </p:nvSpPr>
        <p:spPr>
          <a:xfrm>
            <a:off x="4808607" y="4803654"/>
            <a:ext cx="3557857" cy="1200329"/>
          </a:xfrm>
          <a:prstGeom prst="rect">
            <a:avLst/>
          </a:prstGeom>
          <a:noFill/>
        </p:spPr>
        <p:txBody>
          <a:bodyPr wrap="square" rtlCol="0">
            <a:spAutoFit/>
          </a:bodyPr>
          <a:lstStyle/>
          <a:p>
            <a:r>
              <a:rPr lang="en-US" altLang="zh-TW" sz="2400" dirty="0" smtClean="0"/>
              <a:t>It seems impossible to write a program for speech recognition.</a:t>
            </a:r>
            <a:endParaRPr lang="zh-TW" altLang="en-US" sz="2400" dirty="0"/>
          </a:p>
        </p:txBody>
      </p:sp>
      <p:sp>
        <p:nvSpPr>
          <p:cNvPr id="11" name="文字方塊 10"/>
          <p:cNvSpPr txBox="1"/>
          <p:nvPr/>
        </p:nvSpPr>
        <p:spPr>
          <a:xfrm>
            <a:off x="1251488" y="4015310"/>
            <a:ext cx="904854" cy="400110"/>
          </a:xfrm>
          <a:prstGeom prst="rect">
            <a:avLst/>
          </a:prstGeom>
          <a:noFill/>
        </p:spPr>
        <p:txBody>
          <a:bodyPr wrap="square" rtlCol="0">
            <a:spAutoFit/>
          </a:bodyPr>
          <a:lstStyle/>
          <a:p>
            <a:pPr algn="ctr"/>
            <a:r>
              <a:rPr lang="zh-TW" altLang="en-US" sz="2000" b="1" dirty="0" smtClean="0">
                <a:solidFill>
                  <a:srgbClr val="00B050"/>
                </a:solidFill>
              </a:rPr>
              <a:t>你</a:t>
            </a:r>
            <a:r>
              <a:rPr lang="zh-TW" altLang="en-US" sz="2000" b="1" dirty="0">
                <a:solidFill>
                  <a:srgbClr val="00B050"/>
                </a:solidFill>
              </a:rPr>
              <a:t>好</a:t>
            </a:r>
          </a:p>
        </p:txBody>
      </p:sp>
      <p:sp>
        <p:nvSpPr>
          <p:cNvPr id="12" name="文字方塊 11"/>
          <p:cNvSpPr txBox="1"/>
          <p:nvPr/>
        </p:nvSpPr>
        <p:spPr>
          <a:xfrm>
            <a:off x="3194721" y="4015310"/>
            <a:ext cx="904854" cy="400110"/>
          </a:xfrm>
          <a:prstGeom prst="rect">
            <a:avLst/>
          </a:prstGeom>
          <a:noFill/>
        </p:spPr>
        <p:txBody>
          <a:bodyPr wrap="square" rtlCol="0">
            <a:spAutoFit/>
          </a:bodyPr>
          <a:lstStyle/>
          <a:p>
            <a:pPr algn="ctr"/>
            <a:r>
              <a:rPr lang="zh-TW" altLang="en-US" sz="2000" b="1" dirty="0" smtClean="0">
                <a:solidFill>
                  <a:srgbClr val="00B050"/>
                </a:solidFill>
              </a:rPr>
              <a:t>你</a:t>
            </a:r>
            <a:r>
              <a:rPr lang="zh-TW" altLang="en-US" sz="2000" b="1" dirty="0">
                <a:solidFill>
                  <a:srgbClr val="00B050"/>
                </a:solidFill>
              </a:rPr>
              <a:t>好</a:t>
            </a:r>
          </a:p>
        </p:txBody>
      </p:sp>
      <p:sp>
        <p:nvSpPr>
          <p:cNvPr id="20" name="文字方塊 19"/>
          <p:cNvSpPr txBox="1"/>
          <p:nvPr/>
        </p:nvSpPr>
        <p:spPr>
          <a:xfrm>
            <a:off x="1254670" y="5603873"/>
            <a:ext cx="904854" cy="400110"/>
          </a:xfrm>
          <a:prstGeom prst="rect">
            <a:avLst/>
          </a:prstGeom>
          <a:noFill/>
        </p:spPr>
        <p:txBody>
          <a:bodyPr wrap="square" rtlCol="0">
            <a:spAutoFit/>
          </a:bodyPr>
          <a:lstStyle/>
          <a:p>
            <a:pPr algn="ctr"/>
            <a:r>
              <a:rPr lang="zh-TW" altLang="en-US" sz="2000" b="1" dirty="0" smtClean="0">
                <a:solidFill>
                  <a:srgbClr val="00B050"/>
                </a:solidFill>
              </a:rPr>
              <a:t>你</a:t>
            </a:r>
            <a:r>
              <a:rPr lang="zh-TW" altLang="en-US" sz="2000" b="1" dirty="0">
                <a:solidFill>
                  <a:srgbClr val="00B050"/>
                </a:solidFill>
              </a:rPr>
              <a:t>好</a:t>
            </a:r>
          </a:p>
        </p:txBody>
      </p:sp>
      <p:sp>
        <p:nvSpPr>
          <p:cNvPr id="21" name="文字方塊 20"/>
          <p:cNvSpPr txBox="1"/>
          <p:nvPr/>
        </p:nvSpPr>
        <p:spPr>
          <a:xfrm>
            <a:off x="3181327" y="5671855"/>
            <a:ext cx="904854" cy="400110"/>
          </a:xfrm>
          <a:prstGeom prst="rect">
            <a:avLst/>
          </a:prstGeom>
          <a:noFill/>
        </p:spPr>
        <p:txBody>
          <a:bodyPr wrap="square" rtlCol="0">
            <a:spAutoFit/>
          </a:bodyPr>
          <a:lstStyle/>
          <a:p>
            <a:pPr algn="ctr"/>
            <a:r>
              <a:rPr lang="zh-TW" altLang="en-US" sz="2000" b="1" dirty="0" smtClean="0">
                <a:solidFill>
                  <a:srgbClr val="00B050"/>
                </a:solidFill>
              </a:rPr>
              <a:t>你</a:t>
            </a:r>
            <a:r>
              <a:rPr lang="zh-TW" altLang="en-US" sz="2000" b="1" dirty="0">
                <a:solidFill>
                  <a:srgbClr val="00B050"/>
                </a:solidFill>
              </a:rPr>
              <a:t>好</a:t>
            </a:r>
          </a:p>
        </p:txBody>
      </p:sp>
      <p:sp>
        <p:nvSpPr>
          <p:cNvPr id="4" name="矩形 3"/>
          <p:cNvSpPr/>
          <p:nvPr/>
        </p:nvSpPr>
        <p:spPr>
          <a:xfrm>
            <a:off x="4808607" y="3924704"/>
            <a:ext cx="3882055" cy="830997"/>
          </a:xfrm>
          <a:prstGeom prst="rect">
            <a:avLst/>
          </a:prstGeom>
        </p:spPr>
        <p:txBody>
          <a:bodyPr wrap="square">
            <a:spAutoFit/>
          </a:bodyPr>
          <a:lstStyle/>
          <a:p>
            <a:r>
              <a:rPr lang="en-US" altLang="zh-TW" sz="2400" dirty="0" smtClean="0"/>
              <a:t>You </a:t>
            </a:r>
            <a:r>
              <a:rPr lang="en-US" altLang="zh-TW" sz="2400" dirty="0"/>
              <a:t>quickly get lost in </a:t>
            </a:r>
            <a:r>
              <a:rPr lang="en-US" altLang="zh-TW" sz="2400" dirty="0" smtClean="0"/>
              <a:t>the exceptions and special cases.</a:t>
            </a:r>
            <a:endParaRPr lang="zh-TW" altLang="en-US" sz="2400" dirty="0"/>
          </a:p>
        </p:txBody>
      </p:sp>
    </p:spTree>
    <p:extLst>
      <p:ext uri="{BB962C8B-B14F-4D97-AF65-F5344CB8AC3E}">
        <p14:creationId xmlns:p14="http://schemas.microsoft.com/office/powerpoint/2010/main" val="378859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7" grpId="0"/>
      <p:bldP spid="18" grpId="0"/>
      <p:bldP spid="11" grpId="0"/>
      <p:bldP spid="12" grpId="0"/>
      <p:bldP spid="20" grpId="0"/>
      <p:bldP spid="21" grpId="0"/>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Speech Recognition</a:t>
            </a:r>
            <a:endParaRPr lang="zh-TW" altLang="en-US" dirty="0"/>
          </a:p>
        </p:txBody>
      </p:sp>
      <p:sp>
        <p:nvSpPr>
          <p:cNvPr id="4" name="文字方塊 3"/>
          <p:cNvSpPr txBox="1"/>
          <p:nvPr/>
        </p:nvSpPr>
        <p:spPr>
          <a:xfrm>
            <a:off x="4964112" y="4182872"/>
            <a:ext cx="3592059" cy="1200329"/>
          </a:xfrm>
          <a:prstGeom prst="rect">
            <a:avLst/>
          </a:prstGeom>
          <a:noFill/>
        </p:spPr>
        <p:txBody>
          <a:bodyPr wrap="square" rtlCol="0">
            <a:spAutoFit/>
          </a:bodyPr>
          <a:lstStyle/>
          <a:p>
            <a:r>
              <a:rPr lang="en-US" altLang="zh-TW" sz="2400" dirty="0" smtClean="0"/>
              <a:t>“</a:t>
            </a:r>
            <a:r>
              <a:rPr lang="zh-TW" altLang="en-US" sz="2400" dirty="0"/>
              <a:t>大家好</a:t>
            </a:r>
            <a:r>
              <a:rPr lang="zh-TW" altLang="en-US" sz="2400" dirty="0" smtClean="0"/>
              <a:t>，歡迎大家來修機器學習</a:t>
            </a:r>
            <a:r>
              <a:rPr lang="zh-TW" altLang="en-US" sz="2400" dirty="0"/>
              <a:t>及其深層與結構化</a:t>
            </a:r>
            <a:r>
              <a:rPr lang="en-US" altLang="zh-TW" sz="2400" dirty="0" smtClean="0"/>
              <a:t>”</a:t>
            </a:r>
            <a:endParaRPr lang="zh-TW" altLang="en-US" sz="2400" dirty="0"/>
          </a:p>
        </p:txBody>
      </p:sp>
      <p:sp>
        <p:nvSpPr>
          <p:cNvPr id="5" name="文字方塊 4"/>
          <p:cNvSpPr txBox="1"/>
          <p:nvPr/>
        </p:nvSpPr>
        <p:spPr>
          <a:xfrm>
            <a:off x="4866140" y="5355181"/>
            <a:ext cx="3926002" cy="461665"/>
          </a:xfrm>
          <a:prstGeom prst="rect">
            <a:avLst/>
          </a:prstGeom>
          <a:noFill/>
        </p:spPr>
        <p:txBody>
          <a:bodyPr wrap="square" rtlCol="0">
            <a:spAutoFit/>
          </a:bodyPr>
          <a:lstStyle/>
          <a:p>
            <a:pPr algn="ctr"/>
            <a:r>
              <a:rPr lang="en-US" altLang="zh-TW" sz="2400" dirty="0" smtClean="0"/>
              <a:t>(Another kind of sequence)</a:t>
            </a:r>
            <a:endParaRPr lang="zh-TW" altLang="en-US" sz="2400" dirty="0"/>
          </a:p>
        </p:txBody>
      </p:sp>
      <p:sp>
        <p:nvSpPr>
          <p:cNvPr id="18" name="文字方塊 17"/>
          <p:cNvSpPr txBox="1"/>
          <p:nvPr/>
        </p:nvSpPr>
        <p:spPr>
          <a:xfrm>
            <a:off x="391773" y="5240513"/>
            <a:ext cx="4072727" cy="461665"/>
          </a:xfrm>
          <a:prstGeom prst="rect">
            <a:avLst/>
          </a:prstGeom>
          <a:noFill/>
        </p:spPr>
        <p:txBody>
          <a:bodyPr wrap="square" rtlCol="0">
            <a:spAutoFit/>
          </a:bodyPr>
          <a:lstStyle/>
          <a:p>
            <a:pPr algn="ctr"/>
            <a:r>
              <a:rPr lang="en-US" altLang="zh-TW" sz="2400" dirty="0" smtClean="0"/>
              <a:t>(One kind of sequence)</a:t>
            </a:r>
            <a:endParaRPr lang="zh-TW" altLang="en-US" sz="2400" dirty="0"/>
          </a:p>
        </p:txBody>
      </p:sp>
      <p:pic>
        <p:nvPicPr>
          <p:cNvPr id="19" name="圖片 18"/>
          <p:cNvPicPr>
            <a:picLocks noChangeAspect="1"/>
          </p:cNvPicPr>
          <p:nvPr/>
        </p:nvPicPr>
        <p:blipFill>
          <a:blip r:embed="rId4"/>
          <a:stretch>
            <a:fillRect/>
          </a:stretch>
        </p:blipFill>
        <p:spPr>
          <a:xfrm>
            <a:off x="305819" y="4364581"/>
            <a:ext cx="4324350" cy="990600"/>
          </a:xfrm>
          <a:prstGeom prst="rect">
            <a:avLst/>
          </a:prstGeom>
        </p:spPr>
      </p:pic>
      <p:graphicFrame>
        <p:nvGraphicFramePr>
          <p:cNvPr id="12" name="Object 12"/>
          <p:cNvGraphicFramePr>
            <a:graphicFrameLocks noChangeAspect="1"/>
          </p:cNvGraphicFramePr>
          <p:nvPr>
            <p:extLst/>
          </p:nvPr>
        </p:nvGraphicFramePr>
        <p:xfrm>
          <a:off x="2774950" y="2065308"/>
          <a:ext cx="3136900" cy="931863"/>
        </p:xfrm>
        <a:graphic>
          <a:graphicData uri="http://schemas.openxmlformats.org/presentationml/2006/ole">
            <mc:AlternateContent xmlns:mc="http://schemas.openxmlformats.org/markup-compatibility/2006">
              <mc:Choice xmlns:v="urn:schemas-microsoft-com:vml" Requires="v">
                <p:oleObj spid="_x0000_s92441" name="方程式" r:id="rId5" imgW="685800" imgH="203040" progId="Equation.3">
                  <p:embed/>
                </p:oleObj>
              </mc:Choice>
              <mc:Fallback>
                <p:oleObj name="方程式" r:id="rId5" imgW="685800" imgH="203040" progId="Equation.3">
                  <p:embed/>
                  <p:pic>
                    <p:nvPicPr>
                      <p:cNvPr id="0" name=""/>
                      <p:cNvPicPr>
                        <a:picLocks noChangeAspect="1" noChangeArrowheads="1"/>
                      </p:cNvPicPr>
                      <p:nvPr/>
                    </p:nvPicPr>
                    <p:blipFill>
                      <a:blip r:embed="rId6"/>
                      <a:srcRect/>
                      <a:stretch>
                        <a:fillRect/>
                      </a:stretch>
                    </p:blipFill>
                    <p:spPr bwMode="auto">
                      <a:xfrm>
                        <a:off x="2774950" y="2065308"/>
                        <a:ext cx="3136900" cy="931863"/>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nvPr>
        </p:nvGraphicFramePr>
        <p:xfrm>
          <a:off x="1187108" y="3552502"/>
          <a:ext cx="645200" cy="503237"/>
        </p:xfrm>
        <a:graphic>
          <a:graphicData uri="http://schemas.openxmlformats.org/presentationml/2006/ole">
            <mc:AlternateContent xmlns:mc="http://schemas.openxmlformats.org/markup-compatibility/2006">
              <mc:Choice xmlns:v="urn:schemas-microsoft-com:vml" Requires="v">
                <p:oleObj spid="_x0000_s92442" name="方程式" r:id="rId7" imgW="228600" imgH="177480" progId="Equation.3">
                  <p:embed/>
                </p:oleObj>
              </mc:Choice>
              <mc:Fallback>
                <p:oleObj name="方程式" r:id="rId7" imgW="228600" imgH="177480" progId="Equation.3">
                  <p:embed/>
                  <p:pic>
                    <p:nvPicPr>
                      <p:cNvPr id="0" name=""/>
                      <p:cNvPicPr>
                        <a:picLocks noChangeAspect="1" noChangeArrowheads="1"/>
                      </p:cNvPicPr>
                      <p:nvPr/>
                    </p:nvPicPr>
                    <p:blipFill>
                      <a:blip r:embed="rId8"/>
                      <a:srcRect/>
                      <a:stretch>
                        <a:fillRect/>
                      </a:stretch>
                    </p:blipFill>
                    <p:spPr bwMode="auto">
                      <a:xfrm>
                        <a:off x="1187108" y="3552502"/>
                        <a:ext cx="645200" cy="503237"/>
                      </a:xfrm>
                      <a:prstGeom prst="rect">
                        <a:avLst/>
                      </a:prstGeom>
                      <a:noFill/>
                      <a:extLst/>
                    </p:spPr>
                  </p:pic>
                </p:oleObj>
              </mc:Fallback>
            </mc:AlternateContent>
          </a:graphicData>
        </a:graphic>
      </p:graphicFrame>
      <p:graphicFrame>
        <p:nvGraphicFramePr>
          <p:cNvPr id="14" name="Object 12"/>
          <p:cNvGraphicFramePr>
            <a:graphicFrameLocks noChangeAspect="1"/>
          </p:cNvGraphicFramePr>
          <p:nvPr>
            <p:extLst/>
          </p:nvPr>
        </p:nvGraphicFramePr>
        <p:xfrm>
          <a:off x="4964112" y="3552502"/>
          <a:ext cx="573087" cy="503237"/>
        </p:xfrm>
        <a:graphic>
          <a:graphicData uri="http://schemas.openxmlformats.org/presentationml/2006/ole">
            <mc:AlternateContent xmlns:mc="http://schemas.openxmlformats.org/markup-compatibility/2006">
              <mc:Choice xmlns:v="urn:schemas-microsoft-com:vml" Requires="v">
                <p:oleObj spid="_x0000_s92443" name="方程式" r:id="rId9" imgW="203040" imgH="177480" progId="Equation.3">
                  <p:embed/>
                </p:oleObj>
              </mc:Choice>
              <mc:Fallback>
                <p:oleObj name="方程式" r:id="rId9" imgW="203040" imgH="177480" progId="Equation.3">
                  <p:embed/>
                  <p:pic>
                    <p:nvPicPr>
                      <p:cNvPr id="0" name=""/>
                      <p:cNvPicPr>
                        <a:picLocks noChangeAspect="1" noChangeArrowheads="1"/>
                      </p:cNvPicPr>
                      <p:nvPr/>
                    </p:nvPicPr>
                    <p:blipFill>
                      <a:blip r:embed="rId10"/>
                      <a:srcRect/>
                      <a:stretch>
                        <a:fillRect/>
                      </a:stretch>
                    </p:blipFill>
                    <p:spPr bwMode="auto">
                      <a:xfrm>
                        <a:off x="4964112" y="3552502"/>
                        <a:ext cx="573087" cy="503237"/>
                      </a:xfrm>
                      <a:prstGeom prst="rect">
                        <a:avLst/>
                      </a:prstGeom>
                      <a:noFill/>
                      <a:extLst/>
                    </p:spPr>
                  </p:pic>
                </p:oleObj>
              </mc:Fallback>
            </mc:AlternateContent>
          </a:graphicData>
        </a:graphic>
      </p:graphicFrame>
    </p:spTree>
    <p:extLst>
      <p:ext uri="{BB962C8B-B14F-4D97-AF65-F5344CB8AC3E}">
        <p14:creationId xmlns:p14="http://schemas.microsoft.com/office/powerpoint/2010/main" val="318155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Speech Summarization</a:t>
            </a:r>
            <a:endParaRPr lang="zh-TW" altLang="en-US" dirty="0"/>
          </a:p>
        </p:txBody>
      </p:sp>
      <p:graphicFrame>
        <p:nvGraphicFramePr>
          <p:cNvPr id="7" name="Object 12"/>
          <p:cNvGraphicFramePr>
            <a:graphicFrameLocks noChangeAspect="1"/>
          </p:cNvGraphicFramePr>
          <p:nvPr>
            <p:extLst/>
          </p:nvPr>
        </p:nvGraphicFramePr>
        <p:xfrm>
          <a:off x="2774950" y="2065308"/>
          <a:ext cx="3136900" cy="931863"/>
        </p:xfrm>
        <a:graphic>
          <a:graphicData uri="http://schemas.openxmlformats.org/presentationml/2006/ole">
            <mc:AlternateContent xmlns:mc="http://schemas.openxmlformats.org/markup-compatibility/2006">
              <mc:Choice xmlns:v="urn:schemas-microsoft-com:vml" Requires="v">
                <p:oleObj spid="_x0000_s93468" name="方程式" r:id="rId4" imgW="685800" imgH="203040" progId="Equation.3">
                  <p:embed/>
                </p:oleObj>
              </mc:Choice>
              <mc:Fallback>
                <p:oleObj name="方程式" r:id="rId4" imgW="685800" imgH="203040" progId="Equation.3">
                  <p:embed/>
                  <p:pic>
                    <p:nvPicPr>
                      <p:cNvPr id="0" name=""/>
                      <p:cNvPicPr>
                        <a:picLocks noChangeAspect="1" noChangeArrowheads="1"/>
                      </p:cNvPicPr>
                      <p:nvPr/>
                    </p:nvPicPr>
                    <p:blipFill>
                      <a:blip r:embed="rId5"/>
                      <a:srcRect/>
                      <a:stretch>
                        <a:fillRect/>
                      </a:stretch>
                    </p:blipFill>
                    <p:spPr bwMode="auto">
                      <a:xfrm>
                        <a:off x="2774950" y="2065308"/>
                        <a:ext cx="3136900" cy="931863"/>
                      </a:xfrm>
                      <a:prstGeom prst="rect">
                        <a:avLst/>
                      </a:prstGeom>
                      <a:noFill/>
                      <a:extLst/>
                    </p:spPr>
                  </p:pic>
                </p:oleObj>
              </mc:Fallback>
            </mc:AlternateContent>
          </a:graphicData>
        </a:graphic>
      </p:graphicFrame>
      <p:graphicFrame>
        <p:nvGraphicFramePr>
          <p:cNvPr id="13" name="Object 12"/>
          <p:cNvGraphicFramePr>
            <a:graphicFrameLocks noChangeAspect="1"/>
          </p:cNvGraphicFramePr>
          <p:nvPr>
            <p:extLst/>
          </p:nvPr>
        </p:nvGraphicFramePr>
        <p:xfrm>
          <a:off x="1042650" y="3869240"/>
          <a:ext cx="645200" cy="503237"/>
        </p:xfrm>
        <a:graphic>
          <a:graphicData uri="http://schemas.openxmlformats.org/presentationml/2006/ole">
            <mc:AlternateContent xmlns:mc="http://schemas.openxmlformats.org/markup-compatibility/2006">
              <mc:Choice xmlns:v="urn:schemas-microsoft-com:vml" Requires="v">
                <p:oleObj spid="_x0000_s93469" name="方程式" r:id="rId6" imgW="228600" imgH="177480" progId="Equation.3">
                  <p:embed/>
                </p:oleObj>
              </mc:Choice>
              <mc:Fallback>
                <p:oleObj name="方程式" r:id="rId6" imgW="228600" imgH="177480" progId="Equation.3">
                  <p:embed/>
                  <p:pic>
                    <p:nvPicPr>
                      <p:cNvPr id="0" name=""/>
                      <p:cNvPicPr>
                        <a:picLocks noChangeAspect="1" noChangeArrowheads="1"/>
                      </p:cNvPicPr>
                      <p:nvPr/>
                    </p:nvPicPr>
                    <p:blipFill>
                      <a:blip r:embed="rId7"/>
                      <a:srcRect/>
                      <a:stretch>
                        <a:fillRect/>
                      </a:stretch>
                    </p:blipFill>
                    <p:spPr bwMode="auto">
                      <a:xfrm>
                        <a:off x="1042650" y="3869240"/>
                        <a:ext cx="645200" cy="503237"/>
                      </a:xfrm>
                      <a:prstGeom prst="rect">
                        <a:avLst/>
                      </a:prstGeom>
                      <a:noFill/>
                      <a:extLst/>
                    </p:spPr>
                  </p:pic>
                </p:oleObj>
              </mc:Fallback>
            </mc:AlternateContent>
          </a:graphicData>
        </a:graphic>
      </p:graphicFrame>
      <p:graphicFrame>
        <p:nvGraphicFramePr>
          <p:cNvPr id="14" name="Object 12"/>
          <p:cNvGraphicFramePr>
            <a:graphicFrameLocks noChangeAspect="1"/>
          </p:cNvGraphicFramePr>
          <p:nvPr>
            <p:extLst/>
          </p:nvPr>
        </p:nvGraphicFramePr>
        <p:xfrm>
          <a:off x="1122363" y="5168609"/>
          <a:ext cx="573087" cy="503237"/>
        </p:xfrm>
        <a:graphic>
          <a:graphicData uri="http://schemas.openxmlformats.org/presentationml/2006/ole">
            <mc:AlternateContent xmlns:mc="http://schemas.openxmlformats.org/markup-compatibility/2006">
              <mc:Choice xmlns:v="urn:schemas-microsoft-com:vml" Requires="v">
                <p:oleObj spid="_x0000_s93470" name="方程式" r:id="rId8" imgW="203040" imgH="177480" progId="Equation.3">
                  <p:embed/>
                </p:oleObj>
              </mc:Choice>
              <mc:Fallback>
                <p:oleObj name="方程式" r:id="rId8" imgW="203040" imgH="177480" progId="Equation.3">
                  <p:embed/>
                  <p:pic>
                    <p:nvPicPr>
                      <p:cNvPr id="0" name=""/>
                      <p:cNvPicPr>
                        <a:picLocks noChangeAspect="1" noChangeArrowheads="1"/>
                      </p:cNvPicPr>
                      <p:nvPr/>
                    </p:nvPicPr>
                    <p:blipFill>
                      <a:blip r:embed="rId9"/>
                      <a:srcRect/>
                      <a:stretch>
                        <a:fillRect/>
                      </a:stretch>
                    </p:blipFill>
                    <p:spPr bwMode="auto">
                      <a:xfrm>
                        <a:off x="1122363" y="5168609"/>
                        <a:ext cx="573087" cy="503237"/>
                      </a:xfrm>
                      <a:prstGeom prst="rect">
                        <a:avLst/>
                      </a:prstGeom>
                      <a:noFill/>
                      <a:extLst/>
                    </p:spPr>
                  </p:pic>
                </p:oleObj>
              </mc:Fallback>
            </mc:AlternateContent>
          </a:graphicData>
        </a:graphic>
      </p:graphicFrame>
      <p:sp>
        <p:nvSpPr>
          <p:cNvPr id="15" name="Rectangle 83"/>
          <p:cNvSpPr>
            <a:spLocks/>
          </p:cNvSpPr>
          <p:nvPr/>
        </p:nvSpPr>
        <p:spPr bwMode="auto">
          <a:xfrm>
            <a:off x="1669256" y="5671846"/>
            <a:ext cx="217963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ctr"/>
            <a:r>
              <a:rPr lang="en-US" altLang="zh-TW" sz="2400" dirty="0">
                <a:solidFill>
                  <a:srgbClr val="000000"/>
                </a:solidFill>
                <a:latin typeface="Times New Roman" panose="02020603050405020304" pitchFamily="18" charset="0"/>
                <a:cs typeface="Times New Roman" panose="02020603050405020304" pitchFamily="18" charset="0"/>
              </a:rPr>
              <a:t>Summary</a:t>
            </a:r>
          </a:p>
        </p:txBody>
      </p:sp>
      <p:pic>
        <p:nvPicPr>
          <p:cNvPr id="16" name="Picture 10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69050" y="3847015"/>
            <a:ext cx="1446213"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7" name="Picture 10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28950" y="3869240"/>
            <a:ext cx="280035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8" name="Picture 10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27700" y="3832727"/>
            <a:ext cx="6477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9" name="Picture 102"/>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525838" y="4964615"/>
            <a:ext cx="646112"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 name="Picture 1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911350" y="4990015"/>
            <a:ext cx="157956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 name="文字方塊 20"/>
          <p:cNvSpPr txBox="1">
            <a:spLocks noChangeArrowheads="1"/>
          </p:cNvSpPr>
          <p:nvPr/>
        </p:nvSpPr>
        <p:spPr bwMode="auto">
          <a:xfrm>
            <a:off x="4343400" y="4907465"/>
            <a:ext cx="4429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000">
                <a:latin typeface="Times New Roman" panose="02020603050405020304" pitchFamily="18" charset="0"/>
                <a:cs typeface="Times New Roman" panose="02020603050405020304" pitchFamily="18" charset="0"/>
              </a:rPr>
              <a:t>Select the most informative segments  to form a compact version</a:t>
            </a:r>
            <a:endParaRPr lang="zh-TW" altLang="en-US" sz="2000">
              <a:latin typeface="Times New Roman" panose="02020603050405020304" pitchFamily="18" charset="0"/>
              <a:cs typeface="Times New Roman" panose="02020603050405020304" pitchFamily="18" charset="0"/>
            </a:endParaRPr>
          </a:p>
        </p:txBody>
      </p:sp>
      <p:pic>
        <p:nvPicPr>
          <p:cNvPr id="22" name="Picture 101"/>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911350" y="3847015"/>
            <a:ext cx="157956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 name="矩形 22"/>
          <p:cNvSpPr/>
          <p:nvPr/>
        </p:nvSpPr>
        <p:spPr>
          <a:xfrm>
            <a:off x="1839913" y="3740652"/>
            <a:ext cx="1582737" cy="9366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New Roman" panose="02020603050405020304" pitchFamily="18" charset="0"/>
              <a:cs typeface="Times New Roman" panose="02020603050405020304" pitchFamily="18" charset="0"/>
            </a:endParaRPr>
          </a:p>
        </p:txBody>
      </p:sp>
      <p:sp>
        <p:nvSpPr>
          <p:cNvPr id="24" name="矩形 23"/>
          <p:cNvSpPr/>
          <p:nvPr/>
        </p:nvSpPr>
        <p:spPr>
          <a:xfrm>
            <a:off x="5656263" y="3694615"/>
            <a:ext cx="647700" cy="9366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TW" altLang="en-US">
              <a:latin typeface="Times New Roman" panose="02020603050405020304" pitchFamily="18" charset="0"/>
              <a:cs typeface="Times New Roman" panose="02020603050405020304" pitchFamily="18" charset="0"/>
            </a:endParaRPr>
          </a:p>
        </p:txBody>
      </p:sp>
      <p:cxnSp>
        <p:nvCxnSpPr>
          <p:cNvPr id="25" name="直線單箭頭接點 24"/>
          <p:cNvCxnSpPr>
            <a:stCxn id="23" idx="2"/>
          </p:cNvCxnSpPr>
          <p:nvPr/>
        </p:nvCxnSpPr>
        <p:spPr>
          <a:xfrm>
            <a:off x="2632075" y="4677277"/>
            <a:ext cx="6350" cy="3603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stCxn id="24" idx="2"/>
          </p:cNvCxnSpPr>
          <p:nvPr/>
        </p:nvCxnSpPr>
        <p:spPr>
          <a:xfrm flipH="1">
            <a:off x="3746500" y="4631240"/>
            <a:ext cx="2233613" cy="47783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字方塊 26"/>
          <p:cNvSpPr txBox="1">
            <a:spLocks noChangeArrowheads="1"/>
          </p:cNvSpPr>
          <p:nvPr/>
        </p:nvSpPr>
        <p:spPr bwMode="auto">
          <a:xfrm>
            <a:off x="3422650" y="3211221"/>
            <a:ext cx="25558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r>
              <a:rPr lang="en-US" altLang="zh-TW" sz="2400" dirty="0" smtClean="0">
                <a:latin typeface="Times New Roman" panose="02020603050405020304" pitchFamily="18" charset="0"/>
                <a:cs typeface="Times New Roman" panose="02020603050405020304" pitchFamily="18" charset="0"/>
              </a:rPr>
              <a:t>Record Lectures</a:t>
            </a:r>
            <a:endParaRPr lang="zh-TW"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007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1" grpId="0"/>
      <p:bldP spid="23" grpId="0" animBg="1"/>
      <p:bldP spid="24" grpId="0" animBg="1"/>
      <p:bldP spid="2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Object Detection</a:t>
            </a:r>
            <a:endParaRPr lang="zh-TW" altLang="en-US" dirty="0"/>
          </a:p>
        </p:txBody>
      </p:sp>
      <p:graphicFrame>
        <p:nvGraphicFramePr>
          <p:cNvPr id="4" name="Object 12"/>
          <p:cNvGraphicFramePr>
            <a:graphicFrameLocks noChangeAspect="1"/>
          </p:cNvGraphicFramePr>
          <p:nvPr>
            <p:extLst/>
          </p:nvPr>
        </p:nvGraphicFramePr>
        <p:xfrm>
          <a:off x="2774950" y="2065308"/>
          <a:ext cx="3136900" cy="931863"/>
        </p:xfrm>
        <a:graphic>
          <a:graphicData uri="http://schemas.openxmlformats.org/presentationml/2006/ole">
            <mc:AlternateContent xmlns:mc="http://schemas.openxmlformats.org/markup-compatibility/2006">
              <mc:Choice xmlns:v="urn:schemas-microsoft-com:vml" Requires="v">
                <p:oleObj spid="_x0000_s94495" name="方程式" r:id="rId4" imgW="685800" imgH="203040" progId="Equation.3">
                  <p:embed/>
                </p:oleObj>
              </mc:Choice>
              <mc:Fallback>
                <p:oleObj name="方程式" r:id="rId4" imgW="685800" imgH="203040" progId="Equation.3">
                  <p:embed/>
                  <p:pic>
                    <p:nvPicPr>
                      <p:cNvPr id="0" name=""/>
                      <p:cNvPicPr>
                        <a:picLocks noChangeAspect="1" noChangeArrowheads="1"/>
                      </p:cNvPicPr>
                      <p:nvPr/>
                    </p:nvPicPr>
                    <p:blipFill>
                      <a:blip r:embed="rId5"/>
                      <a:srcRect/>
                      <a:stretch>
                        <a:fillRect/>
                      </a:stretch>
                    </p:blipFill>
                    <p:spPr bwMode="auto">
                      <a:xfrm>
                        <a:off x="2774950" y="2065308"/>
                        <a:ext cx="3136900" cy="931863"/>
                      </a:xfrm>
                      <a:prstGeom prst="rect">
                        <a:avLst/>
                      </a:prstGeom>
                      <a:noFill/>
                      <a:extLst/>
                    </p:spPr>
                  </p:pic>
                </p:oleObj>
              </mc:Fallback>
            </mc:AlternateContent>
          </a:graphicData>
        </a:graphic>
      </p:graphicFrame>
      <p:pic>
        <p:nvPicPr>
          <p:cNvPr id="5" name="圖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398982" y="4113952"/>
            <a:ext cx="3512868" cy="2195543"/>
          </a:xfrm>
          <a:prstGeom prst="rect">
            <a:avLst/>
          </a:prstGeom>
        </p:spPr>
      </p:pic>
      <p:graphicFrame>
        <p:nvGraphicFramePr>
          <p:cNvPr id="6" name="Object 12"/>
          <p:cNvGraphicFramePr>
            <a:graphicFrameLocks noChangeAspect="1"/>
          </p:cNvGraphicFramePr>
          <p:nvPr>
            <p:extLst/>
          </p:nvPr>
        </p:nvGraphicFramePr>
        <p:xfrm>
          <a:off x="1354950" y="3296696"/>
          <a:ext cx="645200" cy="503237"/>
        </p:xfrm>
        <a:graphic>
          <a:graphicData uri="http://schemas.openxmlformats.org/presentationml/2006/ole">
            <mc:AlternateContent xmlns:mc="http://schemas.openxmlformats.org/markup-compatibility/2006">
              <mc:Choice xmlns:v="urn:schemas-microsoft-com:vml" Requires="v">
                <p:oleObj spid="_x0000_s94496" name="方程式" r:id="rId7" imgW="228600" imgH="177480" progId="Equation.3">
                  <p:embed/>
                </p:oleObj>
              </mc:Choice>
              <mc:Fallback>
                <p:oleObj name="方程式" r:id="rId7" imgW="228600" imgH="177480" progId="Equation.3">
                  <p:embed/>
                  <p:pic>
                    <p:nvPicPr>
                      <p:cNvPr id="0" name=""/>
                      <p:cNvPicPr>
                        <a:picLocks noChangeAspect="1" noChangeArrowheads="1"/>
                      </p:cNvPicPr>
                      <p:nvPr/>
                    </p:nvPicPr>
                    <p:blipFill>
                      <a:blip r:embed="rId8"/>
                      <a:srcRect/>
                      <a:stretch>
                        <a:fillRect/>
                      </a:stretch>
                    </p:blipFill>
                    <p:spPr bwMode="auto">
                      <a:xfrm>
                        <a:off x="1354950" y="3296696"/>
                        <a:ext cx="645200" cy="503237"/>
                      </a:xfrm>
                      <a:prstGeom prst="rect">
                        <a:avLst/>
                      </a:prstGeom>
                      <a:noFill/>
                      <a:extLst/>
                    </p:spPr>
                  </p:pic>
                </p:oleObj>
              </mc:Fallback>
            </mc:AlternateContent>
          </a:graphicData>
        </a:graphic>
      </p:graphicFrame>
      <p:sp>
        <p:nvSpPr>
          <p:cNvPr id="7" name="文字方塊 6"/>
          <p:cNvSpPr txBox="1"/>
          <p:nvPr/>
        </p:nvSpPr>
        <p:spPr>
          <a:xfrm>
            <a:off x="2000150" y="3324729"/>
            <a:ext cx="2456220" cy="461665"/>
          </a:xfrm>
          <a:prstGeom prst="rect">
            <a:avLst/>
          </a:prstGeom>
          <a:noFill/>
        </p:spPr>
        <p:txBody>
          <a:bodyPr wrap="square" rtlCol="0">
            <a:spAutoFit/>
          </a:bodyPr>
          <a:lstStyle/>
          <a:p>
            <a:r>
              <a:rPr lang="en-US" altLang="zh-TW" sz="2400" dirty="0" smtClean="0"/>
              <a:t>Image</a:t>
            </a:r>
            <a:endParaRPr lang="zh-TW" altLang="en-US" sz="2400" dirty="0"/>
          </a:p>
        </p:txBody>
      </p:sp>
      <p:sp>
        <p:nvSpPr>
          <p:cNvPr id="9" name="文字方塊 8"/>
          <p:cNvSpPr txBox="1"/>
          <p:nvPr/>
        </p:nvSpPr>
        <p:spPr>
          <a:xfrm>
            <a:off x="6059130" y="3338268"/>
            <a:ext cx="2456220" cy="461665"/>
          </a:xfrm>
          <a:prstGeom prst="rect">
            <a:avLst/>
          </a:prstGeom>
          <a:noFill/>
        </p:spPr>
        <p:txBody>
          <a:bodyPr wrap="square" rtlCol="0">
            <a:spAutoFit/>
          </a:bodyPr>
          <a:lstStyle/>
          <a:p>
            <a:r>
              <a:rPr lang="en-US" altLang="zh-TW" sz="2400" dirty="0" smtClean="0"/>
              <a:t>Object Positions</a:t>
            </a:r>
            <a:endParaRPr lang="zh-TW" altLang="en-US" sz="2400" dirty="0"/>
          </a:p>
        </p:txBody>
      </p:sp>
      <p:graphicFrame>
        <p:nvGraphicFramePr>
          <p:cNvPr id="10" name="Object 12"/>
          <p:cNvGraphicFramePr>
            <a:graphicFrameLocks noChangeAspect="1"/>
          </p:cNvGraphicFramePr>
          <p:nvPr>
            <p:extLst/>
          </p:nvPr>
        </p:nvGraphicFramePr>
        <p:xfrm>
          <a:off x="5486043" y="3296696"/>
          <a:ext cx="573087" cy="503237"/>
        </p:xfrm>
        <a:graphic>
          <a:graphicData uri="http://schemas.openxmlformats.org/presentationml/2006/ole">
            <mc:AlternateContent xmlns:mc="http://schemas.openxmlformats.org/markup-compatibility/2006">
              <mc:Choice xmlns:v="urn:schemas-microsoft-com:vml" Requires="v">
                <p:oleObj spid="_x0000_s94497" name="方程式" r:id="rId9" imgW="203040" imgH="177480" progId="Equation.3">
                  <p:embed/>
                </p:oleObj>
              </mc:Choice>
              <mc:Fallback>
                <p:oleObj name="方程式" r:id="rId9" imgW="203040" imgH="177480" progId="Equation.3">
                  <p:embed/>
                  <p:pic>
                    <p:nvPicPr>
                      <p:cNvPr id="0" name=""/>
                      <p:cNvPicPr>
                        <a:picLocks noChangeAspect="1" noChangeArrowheads="1"/>
                      </p:cNvPicPr>
                      <p:nvPr/>
                    </p:nvPicPr>
                    <p:blipFill>
                      <a:blip r:embed="rId10"/>
                      <a:srcRect/>
                      <a:stretch>
                        <a:fillRect/>
                      </a:stretch>
                    </p:blipFill>
                    <p:spPr bwMode="auto">
                      <a:xfrm>
                        <a:off x="5486043" y="3296696"/>
                        <a:ext cx="573087" cy="503237"/>
                      </a:xfrm>
                      <a:prstGeom prst="rect">
                        <a:avLst/>
                      </a:prstGeom>
                      <a:noFill/>
                      <a:extLst/>
                    </p:spPr>
                  </p:pic>
                </p:oleObj>
              </mc:Fallback>
            </mc:AlternateContent>
          </a:graphicData>
        </a:graphic>
      </p:graphicFrame>
      <p:sp>
        <p:nvSpPr>
          <p:cNvPr id="11" name="矩形 10"/>
          <p:cNvSpPr/>
          <p:nvPr/>
        </p:nvSpPr>
        <p:spPr>
          <a:xfrm>
            <a:off x="3757882" y="4113952"/>
            <a:ext cx="2153968" cy="158594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2398982" y="5166496"/>
            <a:ext cx="1681420" cy="1127056"/>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p:nvSpPr>
        <p:spPr>
          <a:xfrm>
            <a:off x="6274497" y="4722574"/>
            <a:ext cx="1245854" cy="523220"/>
          </a:xfrm>
          <a:prstGeom prst="rect">
            <a:avLst/>
          </a:prstGeom>
        </p:spPr>
        <p:txBody>
          <a:bodyPr wrap="none">
            <a:spAutoFit/>
          </a:bodyPr>
          <a:lstStyle/>
          <a:p>
            <a:r>
              <a:rPr lang="en-US" altLang="zh-TW" sz="2800" dirty="0" err="1" smtClean="0">
                <a:solidFill>
                  <a:srgbClr val="FF0000"/>
                </a:solidFill>
                <a:latin typeface="arial" panose="020B0604020202020204" pitchFamily="34" charset="0"/>
              </a:rPr>
              <a:t>Haruhi</a:t>
            </a:r>
            <a:endParaRPr lang="zh-TW" altLang="en-US" sz="2800" dirty="0">
              <a:solidFill>
                <a:srgbClr val="FF0000"/>
              </a:solidFill>
            </a:endParaRPr>
          </a:p>
        </p:txBody>
      </p:sp>
      <p:sp>
        <p:nvSpPr>
          <p:cNvPr id="8" name="矩形 7"/>
          <p:cNvSpPr/>
          <p:nvPr/>
        </p:nvSpPr>
        <p:spPr>
          <a:xfrm>
            <a:off x="6274497" y="5708762"/>
            <a:ext cx="1265090" cy="523220"/>
          </a:xfrm>
          <a:prstGeom prst="rect">
            <a:avLst/>
          </a:prstGeom>
        </p:spPr>
        <p:txBody>
          <a:bodyPr wrap="none">
            <a:spAutoFit/>
          </a:bodyPr>
          <a:lstStyle/>
          <a:p>
            <a:r>
              <a:rPr lang="en-US" altLang="zh-TW" sz="2800" dirty="0" err="1">
                <a:solidFill>
                  <a:srgbClr val="00B050"/>
                </a:solidFill>
                <a:latin typeface="arial" panose="020B0604020202020204" pitchFamily="34" charset="0"/>
              </a:rPr>
              <a:t>Mikuru</a:t>
            </a:r>
            <a:endParaRPr lang="zh-TW" altLang="en-US" sz="2800" dirty="0">
              <a:solidFill>
                <a:srgbClr val="00B050"/>
              </a:solidFill>
            </a:endParaRPr>
          </a:p>
        </p:txBody>
      </p:sp>
      <p:cxnSp>
        <p:nvCxnSpPr>
          <p:cNvPr id="14" name="直線單箭頭接點 13"/>
          <p:cNvCxnSpPr/>
          <p:nvPr/>
        </p:nvCxnSpPr>
        <p:spPr>
          <a:xfrm>
            <a:off x="5911850" y="4984184"/>
            <a:ext cx="424753"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a:endCxn id="8" idx="1"/>
          </p:cNvCxnSpPr>
          <p:nvPr/>
        </p:nvCxnSpPr>
        <p:spPr>
          <a:xfrm flipV="1">
            <a:off x="4080402" y="5970372"/>
            <a:ext cx="2194095" cy="1448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279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animBg="1"/>
      <p:bldP spid="13" grpId="0" animBg="1"/>
      <p:bldP spid="3" grpId="0"/>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Pose Estimation</a:t>
            </a:r>
            <a:endParaRPr lang="zh-TW" altLang="en-US" dirty="0"/>
          </a:p>
        </p:txBody>
      </p:sp>
      <p:graphicFrame>
        <p:nvGraphicFramePr>
          <p:cNvPr id="8" name="Object 12"/>
          <p:cNvGraphicFramePr>
            <a:graphicFrameLocks noChangeAspect="1"/>
          </p:cNvGraphicFramePr>
          <p:nvPr>
            <p:extLst/>
          </p:nvPr>
        </p:nvGraphicFramePr>
        <p:xfrm>
          <a:off x="2854384" y="1685830"/>
          <a:ext cx="3136900" cy="931863"/>
        </p:xfrm>
        <a:graphic>
          <a:graphicData uri="http://schemas.openxmlformats.org/presentationml/2006/ole">
            <mc:AlternateContent xmlns:mc="http://schemas.openxmlformats.org/markup-compatibility/2006">
              <mc:Choice xmlns:v="urn:schemas-microsoft-com:vml" Requires="v">
                <p:oleObj spid="_x0000_s98585" name="方程式" r:id="rId4" imgW="685800" imgH="203040" progId="Equation.3">
                  <p:embed/>
                </p:oleObj>
              </mc:Choice>
              <mc:Fallback>
                <p:oleObj name="方程式" r:id="rId4" imgW="685800" imgH="203040" progId="Equation.3">
                  <p:embed/>
                  <p:pic>
                    <p:nvPicPr>
                      <p:cNvPr id="0" name=""/>
                      <p:cNvPicPr>
                        <a:picLocks noChangeAspect="1" noChangeArrowheads="1"/>
                      </p:cNvPicPr>
                      <p:nvPr/>
                    </p:nvPicPr>
                    <p:blipFill>
                      <a:blip r:embed="rId5"/>
                      <a:srcRect/>
                      <a:stretch>
                        <a:fillRect/>
                      </a:stretch>
                    </p:blipFill>
                    <p:spPr bwMode="auto">
                      <a:xfrm>
                        <a:off x="2854384" y="1685830"/>
                        <a:ext cx="3136900" cy="931863"/>
                      </a:xfrm>
                      <a:prstGeom prst="rect">
                        <a:avLst/>
                      </a:prstGeom>
                      <a:noFill/>
                      <a:extLst/>
                    </p:spPr>
                  </p:pic>
                </p:oleObj>
              </mc:Fallback>
            </mc:AlternateContent>
          </a:graphicData>
        </a:graphic>
      </p:graphicFrame>
      <p:grpSp>
        <p:nvGrpSpPr>
          <p:cNvPr id="9" name="群組 8"/>
          <p:cNvGrpSpPr/>
          <p:nvPr/>
        </p:nvGrpSpPr>
        <p:grpSpPr>
          <a:xfrm>
            <a:off x="2854384" y="2811151"/>
            <a:ext cx="3069316" cy="503237"/>
            <a:chOff x="1629684" y="3255527"/>
            <a:chExt cx="3069316" cy="503237"/>
          </a:xfrm>
        </p:grpSpPr>
        <p:graphicFrame>
          <p:nvGraphicFramePr>
            <p:cNvPr id="10" name="Object 12"/>
            <p:cNvGraphicFramePr>
              <a:graphicFrameLocks noChangeAspect="1"/>
            </p:cNvGraphicFramePr>
            <p:nvPr>
              <p:extLst/>
            </p:nvPr>
          </p:nvGraphicFramePr>
          <p:xfrm>
            <a:off x="1629684" y="3255527"/>
            <a:ext cx="645200" cy="503237"/>
          </p:xfrm>
          <a:graphic>
            <a:graphicData uri="http://schemas.openxmlformats.org/presentationml/2006/ole">
              <mc:AlternateContent xmlns:mc="http://schemas.openxmlformats.org/markup-compatibility/2006">
                <mc:Choice xmlns:v="urn:schemas-microsoft-com:vml" Requires="v">
                  <p:oleObj spid="_x0000_s98586" name="方程式" r:id="rId6" imgW="228600" imgH="177480" progId="Equation.3">
                    <p:embed/>
                  </p:oleObj>
                </mc:Choice>
                <mc:Fallback>
                  <p:oleObj name="方程式" r:id="rId6" imgW="228600" imgH="177480" progId="Equation.3">
                    <p:embed/>
                    <p:pic>
                      <p:nvPicPr>
                        <p:cNvPr id="0" name=""/>
                        <p:cNvPicPr>
                          <a:picLocks noChangeAspect="1" noChangeArrowheads="1"/>
                        </p:cNvPicPr>
                        <p:nvPr/>
                      </p:nvPicPr>
                      <p:blipFill>
                        <a:blip r:embed="rId7"/>
                        <a:srcRect/>
                        <a:stretch>
                          <a:fillRect/>
                        </a:stretch>
                      </p:blipFill>
                      <p:spPr bwMode="auto">
                        <a:xfrm>
                          <a:off x="1629684" y="3255527"/>
                          <a:ext cx="645200" cy="503237"/>
                        </a:xfrm>
                        <a:prstGeom prst="rect">
                          <a:avLst/>
                        </a:prstGeom>
                        <a:noFill/>
                        <a:extLst/>
                      </p:spPr>
                    </p:pic>
                  </p:oleObj>
                </mc:Fallback>
              </mc:AlternateContent>
            </a:graphicData>
          </a:graphic>
        </p:graphicFrame>
        <p:sp>
          <p:nvSpPr>
            <p:cNvPr id="11" name="文字方塊 10"/>
            <p:cNvSpPr txBox="1"/>
            <p:nvPr/>
          </p:nvSpPr>
          <p:spPr>
            <a:xfrm>
              <a:off x="2242780" y="3297099"/>
              <a:ext cx="2456220" cy="461665"/>
            </a:xfrm>
            <a:prstGeom prst="rect">
              <a:avLst/>
            </a:prstGeom>
            <a:noFill/>
          </p:spPr>
          <p:txBody>
            <a:bodyPr wrap="square" rtlCol="0">
              <a:spAutoFit/>
            </a:bodyPr>
            <a:lstStyle/>
            <a:p>
              <a:r>
                <a:rPr lang="en-US" altLang="zh-TW" sz="2400" dirty="0" smtClean="0"/>
                <a:t>Image</a:t>
              </a:r>
              <a:endParaRPr lang="zh-TW" altLang="en-US" sz="2400" dirty="0"/>
            </a:p>
          </p:txBody>
        </p:sp>
      </p:grpSp>
      <p:grpSp>
        <p:nvGrpSpPr>
          <p:cNvPr id="12" name="群組 11"/>
          <p:cNvGrpSpPr/>
          <p:nvPr/>
        </p:nvGrpSpPr>
        <p:grpSpPr>
          <a:xfrm>
            <a:off x="4799388" y="2808193"/>
            <a:ext cx="2635130" cy="523246"/>
            <a:chOff x="4959470" y="3245867"/>
            <a:chExt cx="2635130" cy="523246"/>
          </a:xfrm>
        </p:grpSpPr>
        <p:graphicFrame>
          <p:nvGraphicFramePr>
            <p:cNvPr id="13" name="Object 12"/>
            <p:cNvGraphicFramePr>
              <a:graphicFrameLocks noChangeAspect="1"/>
            </p:cNvGraphicFramePr>
            <p:nvPr>
              <p:extLst/>
            </p:nvPr>
          </p:nvGraphicFramePr>
          <p:xfrm>
            <a:off x="4959470" y="3245867"/>
            <a:ext cx="573087" cy="503237"/>
          </p:xfrm>
          <a:graphic>
            <a:graphicData uri="http://schemas.openxmlformats.org/presentationml/2006/ole">
              <mc:AlternateContent xmlns:mc="http://schemas.openxmlformats.org/markup-compatibility/2006">
                <mc:Choice xmlns:v="urn:schemas-microsoft-com:vml" Requires="v">
                  <p:oleObj spid="_x0000_s98587" name="方程式" r:id="rId8" imgW="203040" imgH="177480" progId="Equation.3">
                    <p:embed/>
                  </p:oleObj>
                </mc:Choice>
                <mc:Fallback>
                  <p:oleObj name="方程式" r:id="rId8" imgW="203040" imgH="177480" progId="Equation.3">
                    <p:embed/>
                    <p:pic>
                      <p:nvPicPr>
                        <p:cNvPr id="0" name=""/>
                        <p:cNvPicPr>
                          <a:picLocks noChangeAspect="1" noChangeArrowheads="1"/>
                        </p:cNvPicPr>
                        <p:nvPr/>
                      </p:nvPicPr>
                      <p:blipFill>
                        <a:blip r:embed="rId9"/>
                        <a:srcRect/>
                        <a:stretch>
                          <a:fillRect/>
                        </a:stretch>
                      </p:blipFill>
                      <p:spPr bwMode="auto">
                        <a:xfrm>
                          <a:off x="4959470" y="3245867"/>
                          <a:ext cx="573087" cy="503237"/>
                        </a:xfrm>
                        <a:prstGeom prst="rect">
                          <a:avLst/>
                        </a:prstGeom>
                        <a:noFill/>
                        <a:extLst/>
                      </p:spPr>
                    </p:pic>
                  </p:oleObj>
                </mc:Fallback>
              </mc:AlternateContent>
            </a:graphicData>
          </a:graphic>
        </p:graphicFrame>
        <p:sp>
          <p:nvSpPr>
            <p:cNvPr id="14" name="文字方塊 13"/>
            <p:cNvSpPr txBox="1"/>
            <p:nvPr/>
          </p:nvSpPr>
          <p:spPr>
            <a:xfrm>
              <a:off x="5445471" y="3307448"/>
              <a:ext cx="2149129" cy="461665"/>
            </a:xfrm>
            <a:prstGeom prst="rect">
              <a:avLst/>
            </a:prstGeom>
            <a:noFill/>
          </p:spPr>
          <p:txBody>
            <a:bodyPr wrap="square" rtlCol="0">
              <a:spAutoFit/>
            </a:bodyPr>
            <a:lstStyle/>
            <a:p>
              <a:r>
                <a:rPr lang="en-US" altLang="zh-TW" sz="2400" dirty="0" smtClean="0"/>
                <a:t>Pose</a:t>
              </a:r>
              <a:endParaRPr lang="zh-TW" altLang="en-US" sz="2400" dirty="0"/>
            </a:p>
          </p:txBody>
        </p:sp>
      </p:grpSp>
      <p:pic>
        <p:nvPicPr>
          <p:cNvPr id="3" name="圖片 2"/>
          <p:cNvPicPr>
            <a:picLocks noChangeAspect="1"/>
          </p:cNvPicPr>
          <p:nvPr/>
        </p:nvPicPr>
        <p:blipFill>
          <a:blip r:embed="rId10"/>
          <a:stretch>
            <a:fillRect/>
          </a:stretch>
        </p:blipFill>
        <p:spPr>
          <a:xfrm>
            <a:off x="628650" y="3393020"/>
            <a:ext cx="7629525" cy="2676525"/>
          </a:xfrm>
          <a:prstGeom prst="rect">
            <a:avLst/>
          </a:prstGeom>
        </p:spPr>
      </p:pic>
      <p:sp>
        <p:nvSpPr>
          <p:cNvPr id="15" name="矩形 14"/>
          <p:cNvSpPr/>
          <p:nvPr/>
        </p:nvSpPr>
        <p:spPr>
          <a:xfrm>
            <a:off x="238740" y="6148177"/>
            <a:ext cx="8666520" cy="369332"/>
          </a:xfrm>
          <a:prstGeom prst="rect">
            <a:avLst/>
          </a:prstGeom>
        </p:spPr>
        <p:txBody>
          <a:bodyPr wrap="square">
            <a:spAutoFit/>
          </a:bodyPr>
          <a:lstStyle/>
          <a:p>
            <a:r>
              <a:rPr lang="en-US" altLang="zh-TW" dirty="0" smtClean="0"/>
              <a:t>Source of images</a:t>
            </a:r>
            <a:r>
              <a:rPr lang="en-US" altLang="zh-TW" dirty="0"/>
              <a:t>: http://groups.inf.ed.ac.uk/calvin/Publications/eichner-techreport10.pdf</a:t>
            </a:r>
            <a:endParaRPr lang="zh-TW" altLang="en-US" dirty="0"/>
          </a:p>
        </p:txBody>
      </p:sp>
    </p:spTree>
    <p:extLst>
      <p:ext uri="{BB962C8B-B14F-4D97-AF65-F5344CB8AC3E}">
        <p14:creationId xmlns:p14="http://schemas.microsoft.com/office/powerpoint/2010/main" val="410274533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Concluding Remarks</a:t>
            </a:r>
            <a:endParaRPr lang="zh-TW" altLang="en-US" dirty="0"/>
          </a:p>
        </p:txBody>
      </p:sp>
      <p:sp>
        <p:nvSpPr>
          <p:cNvPr id="7" name="內容版面配置區 6"/>
          <p:cNvSpPr>
            <a:spLocks noGrp="1"/>
          </p:cNvSpPr>
          <p:nvPr>
            <p:ph idx="1"/>
          </p:nvPr>
        </p:nvSpPr>
        <p:spPr/>
        <p:txBody>
          <a:bodyPr/>
          <a:lstStyle/>
          <a:p>
            <a:endParaRPr lang="zh-TW" altLang="en-US"/>
          </a:p>
        </p:txBody>
      </p:sp>
      <p:graphicFrame>
        <p:nvGraphicFramePr>
          <p:cNvPr id="8" name="內容版面配置區 3"/>
          <p:cNvGraphicFramePr>
            <a:graphicFrameLocks/>
          </p:cNvGraphicFramePr>
          <p:nvPr>
            <p:extLst>
              <p:ext uri="{D42A27DB-BD31-4B8C-83A1-F6EECF244321}">
                <p14:modId xmlns:p14="http://schemas.microsoft.com/office/powerpoint/2010/main" val="3560043730"/>
              </p:ext>
            </p:extLst>
          </p:nvPr>
        </p:nvGraphicFramePr>
        <p:xfrm>
          <a:off x="628650" y="2449815"/>
          <a:ext cx="7886700" cy="2812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400505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a:t>
            </a:r>
            <a:endParaRPr lang="zh-TW" altLang="en-US" dirty="0"/>
          </a:p>
        </p:txBody>
      </p:sp>
      <p:sp>
        <p:nvSpPr>
          <p:cNvPr id="3" name="內容版面配置區 2"/>
          <p:cNvSpPr>
            <a:spLocks noGrp="1"/>
          </p:cNvSpPr>
          <p:nvPr>
            <p:ph idx="1"/>
          </p:nvPr>
        </p:nvSpPr>
        <p:spPr>
          <a:xfrm>
            <a:off x="628650" y="1825624"/>
            <a:ext cx="7886700" cy="4865461"/>
          </a:xfrm>
        </p:spPr>
        <p:txBody>
          <a:bodyPr/>
          <a:lstStyle/>
          <a:p>
            <a:r>
              <a:rPr lang="en-US" altLang="zh-TW" dirty="0" smtClean="0"/>
              <a:t>No Textbook</a:t>
            </a:r>
          </a:p>
          <a:p>
            <a:r>
              <a:rPr lang="en-US" altLang="zh-TW" dirty="0" smtClean="0"/>
              <a:t>Deep Learning</a:t>
            </a:r>
          </a:p>
          <a:p>
            <a:pPr lvl="1"/>
            <a:r>
              <a:rPr lang="en-US" altLang="zh-TW" dirty="0" smtClean="0"/>
              <a:t>“Neural </a:t>
            </a:r>
            <a:r>
              <a:rPr lang="en-US" altLang="zh-TW" dirty="0"/>
              <a:t>Networks and Deep </a:t>
            </a:r>
            <a:r>
              <a:rPr lang="en-US" altLang="zh-TW" dirty="0" smtClean="0"/>
              <a:t>Learning”</a:t>
            </a:r>
          </a:p>
          <a:p>
            <a:pPr lvl="2"/>
            <a:r>
              <a:rPr lang="en-US" altLang="zh-TW" sz="2400" dirty="0"/>
              <a:t>w</a:t>
            </a:r>
            <a:r>
              <a:rPr lang="en-US" altLang="zh-TW" sz="2400" dirty="0" smtClean="0"/>
              <a:t>ritten by </a:t>
            </a:r>
            <a:r>
              <a:rPr lang="en-US" altLang="zh-TW" sz="2400" dirty="0"/>
              <a:t>Michael Nielsen</a:t>
            </a:r>
          </a:p>
          <a:p>
            <a:pPr lvl="2"/>
            <a:r>
              <a:rPr lang="en-US" altLang="zh-TW" sz="2400" dirty="0" smtClean="0"/>
              <a:t>http</a:t>
            </a:r>
            <a:r>
              <a:rPr lang="en-US" altLang="zh-TW" sz="2400" dirty="0"/>
              <a:t>://neuralnetworksanddeeplearning.com</a:t>
            </a:r>
            <a:r>
              <a:rPr lang="en-US" altLang="zh-TW" sz="2400" dirty="0" smtClean="0"/>
              <a:t>/</a:t>
            </a:r>
          </a:p>
          <a:p>
            <a:pPr lvl="1"/>
            <a:r>
              <a:rPr lang="en-US" altLang="zh-TW" dirty="0" smtClean="0"/>
              <a:t>“Deep Learning” (not finished yet)</a:t>
            </a:r>
          </a:p>
          <a:p>
            <a:pPr lvl="2"/>
            <a:r>
              <a:rPr lang="en-US" altLang="zh-TW" sz="2400" dirty="0" smtClean="0"/>
              <a:t>Written by </a:t>
            </a:r>
            <a:r>
              <a:rPr lang="zh-TW" altLang="zh-TW" sz="2400" dirty="0"/>
              <a:t>Yoshua </a:t>
            </a:r>
            <a:r>
              <a:rPr lang="zh-TW" altLang="zh-TW" sz="2400" dirty="0" smtClean="0"/>
              <a:t>Bengio</a:t>
            </a:r>
            <a:r>
              <a:rPr lang="en-US" altLang="zh-TW" sz="2400" dirty="0" smtClean="0"/>
              <a:t>, </a:t>
            </a:r>
            <a:r>
              <a:rPr lang="zh-TW" altLang="zh-TW" sz="2400" dirty="0" smtClean="0"/>
              <a:t>Ian </a:t>
            </a:r>
            <a:r>
              <a:rPr lang="zh-TW" altLang="zh-TW" sz="2400" dirty="0"/>
              <a:t>J. Goodfellow and Aaron Courville </a:t>
            </a:r>
            <a:endParaRPr lang="en-US" altLang="zh-TW" sz="2400" dirty="0"/>
          </a:p>
          <a:p>
            <a:pPr lvl="2"/>
            <a:r>
              <a:rPr lang="en-US" altLang="zh-TW" sz="2400" dirty="0"/>
              <a:t>http://www.iro.umontreal.ca/~bengioy/dlbook/</a:t>
            </a:r>
            <a:endParaRPr lang="en-US" altLang="zh-TW" sz="2400" dirty="0" smtClean="0"/>
          </a:p>
          <a:p>
            <a:r>
              <a:rPr lang="en-US" altLang="zh-TW" dirty="0" smtClean="0"/>
              <a:t>Structured Learning</a:t>
            </a:r>
          </a:p>
          <a:p>
            <a:pPr lvl="1"/>
            <a:r>
              <a:rPr lang="en-US" altLang="zh-TW" dirty="0" smtClean="0"/>
              <a:t>No suggested reference</a:t>
            </a:r>
          </a:p>
        </p:txBody>
      </p:sp>
    </p:spTree>
    <p:extLst>
      <p:ext uri="{BB962C8B-B14F-4D97-AF65-F5344CB8AC3E}">
        <p14:creationId xmlns:p14="http://schemas.microsoft.com/office/powerpoint/2010/main" val="8381263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smtClean="0">
                <a:solidFill>
                  <a:srgbClr val="000005"/>
                </a:solidFill>
              </a:rPr>
              <a:t>Thank you!</a:t>
            </a:r>
            <a:endParaRPr lang="zh-TW" altLang="en-US" sz="4400" dirty="0">
              <a:solidFill>
                <a:srgbClr val="0000FF"/>
              </a:solidFill>
            </a:endParaRPr>
          </a:p>
        </p:txBody>
      </p:sp>
      <p:sp>
        <p:nvSpPr>
          <p:cNvPr id="3" name="副標題 2"/>
          <p:cNvSpPr>
            <a:spLocks noGrp="1"/>
          </p:cNvSpPr>
          <p:nvPr>
            <p:ph type="subTitle" idx="1"/>
          </p:nvPr>
        </p:nvSpPr>
        <p:spPr/>
        <p:txBody>
          <a:bodyPr>
            <a:normAutofit/>
          </a:bodyPr>
          <a:lstStyle/>
          <a:p>
            <a:endParaRPr lang="zh-TW" altLang="en-US" sz="4800" dirty="0"/>
          </a:p>
        </p:txBody>
      </p:sp>
    </p:spTree>
    <p:extLst>
      <p:ext uri="{BB962C8B-B14F-4D97-AF65-F5344CB8AC3E}">
        <p14:creationId xmlns:p14="http://schemas.microsoft.com/office/powerpoint/2010/main" val="9601897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Human Brains are Deep</a:t>
            </a:r>
            <a:endParaRPr lang="zh-TW" altLang="en-US" dirty="0"/>
          </a:p>
        </p:txBody>
      </p:sp>
      <p:pic>
        <p:nvPicPr>
          <p:cNvPr id="4" name="圖片 3"/>
          <p:cNvPicPr>
            <a:picLocks noChangeAspect="1"/>
          </p:cNvPicPr>
          <p:nvPr/>
        </p:nvPicPr>
        <p:blipFill>
          <a:blip r:embed="rId3"/>
          <a:stretch>
            <a:fillRect/>
          </a:stretch>
        </p:blipFill>
        <p:spPr>
          <a:xfrm>
            <a:off x="1628775" y="1825625"/>
            <a:ext cx="5886450" cy="4248150"/>
          </a:xfrm>
          <a:prstGeom prst="rect">
            <a:avLst/>
          </a:prstGeom>
        </p:spPr>
      </p:pic>
    </p:spTree>
    <p:extLst>
      <p:ext uri="{BB962C8B-B14F-4D97-AF65-F5344CB8AC3E}">
        <p14:creationId xmlns:p14="http://schemas.microsoft.com/office/powerpoint/2010/main" val="38148435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Let the machine learn by itself</a:t>
            </a:r>
            <a:endParaRPr lang="zh-TW" altLang="en-US" dirty="0"/>
          </a:p>
        </p:txBody>
      </p:sp>
      <p:pic>
        <p:nvPicPr>
          <p:cNvPr id="4" name="圖片 3"/>
          <p:cNvPicPr>
            <a:picLocks noChangeAspect="1"/>
          </p:cNvPicPr>
          <p:nvPr/>
        </p:nvPicPr>
        <p:blipFill>
          <a:blip r:embed="rId2"/>
          <a:stretch>
            <a:fillRect/>
          </a:stretch>
        </p:blipFill>
        <p:spPr>
          <a:xfrm flipH="1">
            <a:off x="3762757" y="2146199"/>
            <a:ext cx="1323975" cy="2247900"/>
          </a:xfrm>
          <a:prstGeom prst="rect">
            <a:avLst/>
          </a:prstGeom>
        </p:spPr>
      </p:pic>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86732" y="1928299"/>
            <a:ext cx="1800000" cy="1021936"/>
          </a:xfrm>
          <a:prstGeom prst="rect">
            <a:avLst/>
          </a:prstGeom>
        </p:spPr>
      </p:pic>
      <p:pic>
        <p:nvPicPr>
          <p:cNvPr id="9" name="圖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52226" y="3009329"/>
            <a:ext cx="2164221" cy="1176275"/>
          </a:xfrm>
          <a:prstGeom prst="rect">
            <a:avLst/>
          </a:prstGeom>
        </p:spPr>
      </p:pic>
      <p:pic>
        <p:nvPicPr>
          <p:cNvPr id="10" name="圖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52226" y="4185604"/>
            <a:ext cx="2195537" cy="1231784"/>
          </a:xfrm>
          <a:prstGeom prst="rect">
            <a:avLst/>
          </a:prstGeom>
        </p:spPr>
      </p:pic>
      <p:sp>
        <p:nvSpPr>
          <p:cNvPr id="11" name="文字方塊 10"/>
          <p:cNvSpPr txBox="1"/>
          <p:nvPr/>
        </p:nvSpPr>
        <p:spPr>
          <a:xfrm>
            <a:off x="7247763" y="2150191"/>
            <a:ext cx="1362974" cy="461665"/>
          </a:xfrm>
          <a:prstGeom prst="rect">
            <a:avLst/>
          </a:prstGeom>
          <a:noFill/>
        </p:spPr>
        <p:txBody>
          <a:bodyPr wrap="square" rtlCol="0">
            <a:spAutoFit/>
          </a:bodyPr>
          <a:lstStyle/>
          <a:p>
            <a:r>
              <a:rPr lang="zh-TW" altLang="en-US" sz="2400" dirty="0" smtClean="0"/>
              <a:t>你</a:t>
            </a:r>
            <a:r>
              <a:rPr lang="zh-TW" altLang="en-US" sz="2400" dirty="0"/>
              <a:t>好</a:t>
            </a:r>
          </a:p>
        </p:txBody>
      </p:sp>
      <p:sp>
        <p:nvSpPr>
          <p:cNvPr id="12" name="文字方塊 11"/>
          <p:cNvSpPr txBox="1"/>
          <p:nvPr/>
        </p:nvSpPr>
        <p:spPr>
          <a:xfrm>
            <a:off x="7247763" y="3366634"/>
            <a:ext cx="1362974" cy="461665"/>
          </a:xfrm>
          <a:prstGeom prst="rect">
            <a:avLst/>
          </a:prstGeom>
          <a:noFill/>
        </p:spPr>
        <p:txBody>
          <a:bodyPr wrap="square" rtlCol="0">
            <a:spAutoFit/>
          </a:bodyPr>
          <a:lstStyle/>
          <a:p>
            <a:r>
              <a:rPr lang="zh-TW" altLang="en-US" sz="2400" dirty="0" smtClean="0"/>
              <a:t>大家好</a:t>
            </a:r>
            <a:endParaRPr lang="zh-TW" altLang="en-US" sz="2400" dirty="0"/>
          </a:p>
        </p:txBody>
      </p:sp>
      <p:sp>
        <p:nvSpPr>
          <p:cNvPr id="13" name="文字方塊 12"/>
          <p:cNvSpPr txBox="1"/>
          <p:nvPr/>
        </p:nvSpPr>
        <p:spPr>
          <a:xfrm>
            <a:off x="7247762" y="4542909"/>
            <a:ext cx="1706455" cy="461665"/>
          </a:xfrm>
          <a:prstGeom prst="rect">
            <a:avLst/>
          </a:prstGeom>
          <a:noFill/>
        </p:spPr>
        <p:txBody>
          <a:bodyPr wrap="square" rtlCol="0">
            <a:spAutoFit/>
          </a:bodyPr>
          <a:lstStyle/>
          <a:p>
            <a:r>
              <a:rPr lang="zh-TW" altLang="en-US" sz="2400" dirty="0" smtClean="0"/>
              <a:t>人帥真好</a:t>
            </a:r>
            <a:endParaRPr lang="zh-TW" altLang="en-US" sz="2400" dirty="0"/>
          </a:p>
        </p:txBody>
      </p:sp>
      <p:pic>
        <p:nvPicPr>
          <p:cNvPr id="14" name="圖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91809" y="2215295"/>
            <a:ext cx="1800000" cy="1347595"/>
          </a:xfrm>
          <a:prstGeom prst="rect">
            <a:avLst/>
          </a:prstGeom>
        </p:spPr>
      </p:pic>
      <p:sp>
        <p:nvSpPr>
          <p:cNvPr id="15" name="文字方塊 14"/>
          <p:cNvSpPr txBox="1"/>
          <p:nvPr/>
        </p:nvSpPr>
        <p:spPr>
          <a:xfrm>
            <a:off x="891983" y="3905623"/>
            <a:ext cx="2316869" cy="523220"/>
          </a:xfrm>
          <a:prstGeom prst="rect">
            <a:avLst/>
          </a:prstGeom>
          <a:noFill/>
        </p:spPr>
        <p:txBody>
          <a:bodyPr wrap="square" rtlCol="0">
            <a:spAutoFit/>
          </a:bodyPr>
          <a:lstStyle/>
          <a:p>
            <a:pPr algn="ctr"/>
            <a:r>
              <a:rPr lang="en-US" altLang="zh-TW" sz="2800" dirty="0" smtClean="0"/>
              <a:t>You said “</a:t>
            </a:r>
            <a:r>
              <a:rPr lang="zh-TW" altLang="en-US" sz="2800" dirty="0" smtClean="0"/>
              <a:t>你好</a:t>
            </a:r>
            <a:r>
              <a:rPr lang="en-US" altLang="zh-TW" sz="2800" dirty="0" smtClean="0"/>
              <a:t>”</a:t>
            </a:r>
            <a:endParaRPr lang="zh-TW" altLang="en-US" sz="2800" dirty="0"/>
          </a:p>
        </p:txBody>
      </p:sp>
      <p:sp>
        <p:nvSpPr>
          <p:cNvPr id="16" name="文字方塊 15"/>
          <p:cNvSpPr txBox="1"/>
          <p:nvPr/>
        </p:nvSpPr>
        <p:spPr>
          <a:xfrm>
            <a:off x="5263686" y="5440795"/>
            <a:ext cx="2683281" cy="830997"/>
          </a:xfrm>
          <a:prstGeom prst="rect">
            <a:avLst/>
          </a:prstGeom>
          <a:noFill/>
        </p:spPr>
        <p:txBody>
          <a:bodyPr wrap="square" rtlCol="0">
            <a:spAutoFit/>
          </a:bodyPr>
          <a:lstStyle/>
          <a:p>
            <a:r>
              <a:rPr lang="en-US" altLang="zh-TW" sz="2400" dirty="0" smtClean="0"/>
              <a:t>A large amount of audio data</a:t>
            </a:r>
            <a:endParaRPr lang="zh-TW" altLang="en-US" sz="2400" dirty="0"/>
          </a:p>
        </p:txBody>
      </p:sp>
      <p:sp>
        <p:nvSpPr>
          <p:cNvPr id="17" name="文字方塊 16"/>
          <p:cNvSpPr txBox="1"/>
          <p:nvPr/>
        </p:nvSpPr>
        <p:spPr>
          <a:xfrm>
            <a:off x="1814939" y="5362325"/>
            <a:ext cx="2949952" cy="830997"/>
          </a:xfrm>
          <a:prstGeom prst="rect">
            <a:avLst/>
          </a:prstGeom>
          <a:solidFill>
            <a:schemeClr val="accent2">
              <a:lumMod val="20000"/>
              <a:lumOff val="80000"/>
            </a:schemeClr>
          </a:solidFill>
          <a:ln w="38100">
            <a:solidFill>
              <a:srgbClr val="FF0000"/>
            </a:solidFill>
          </a:ln>
        </p:spPr>
        <p:txBody>
          <a:bodyPr wrap="square" rtlCol="0">
            <a:spAutoFit/>
          </a:bodyPr>
          <a:lstStyle/>
          <a:p>
            <a:r>
              <a:rPr lang="en-US" altLang="zh-TW" sz="2400" dirty="0" smtClean="0"/>
              <a:t>You write the program for learning.</a:t>
            </a:r>
            <a:endParaRPr lang="zh-TW" altLang="en-US" sz="2400" dirty="0"/>
          </a:p>
        </p:txBody>
      </p:sp>
      <p:cxnSp>
        <p:nvCxnSpPr>
          <p:cNvPr id="19" name="直線單箭頭接點 18"/>
          <p:cNvCxnSpPr/>
          <p:nvPr/>
        </p:nvCxnSpPr>
        <p:spPr>
          <a:xfrm flipH="1" flipV="1">
            <a:off x="4396620" y="4394099"/>
            <a:ext cx="0" cy="980253"/>
          </a:xfrm>
          <a:prstGeom prst="straightConnector1">
            <a:avLst/>
          </a:prstGeom>
          <a:ln w="38100">
            <a:solidFill>
              <a:srgbClr val="000005"/>
            </a:solidFill>
            <a:tailEnd type="triangle"/>
          </a:ln>
        </p:spPr>
        <p:style>
          <a:lnRef idx="1">
            <a:schemeClr val="accent1"/>
          </a:lnRef>
          <a:fillRef idx="0">
            <a:schemeClr val="accent1"/>
          </a:fillRef>
          <a:effectRef idx="0">
            <a:schemeClr val="accent1"/>
          </a:effectRef>
          <a:fontRef idx="minor">
            <a:schemeClr val="tx1"/>
          </a:fontRef>
        </p:style>
      </p:cxnSp>
      <p:sp>
        <p:nvSpPr>
          <p:cNvPr id="20" name="弧形箭號 (下彎) 19"/>
          <p:cNvSpPr/>
          <p:nvPr/>
        </p:nvSpPr>
        <p:spPr>
          <a:xfrm rot="1607239">
            <a:off x="2540832" y="1757919"/>
            <a:ext cx="1498166" cy="7007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21" name="弧形箭號 (下彎) 20"/>
          <p:cNvSpPr/>
          <p:nvPr/>
        </p:nvSpPr>
        <p:spPr>
          <a:xfrm rot="9648183">
            <a:off x="2601425" y="4196342"/>
            <a:ext cx="1488693" cy="73824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8" name="文字方塊 17"/>
          <p:cNvSpPr txBox="1"/>
          <p:nvPr/>
        </p:nvSpPr>
        <p:spPr>
          <a:xfrm>
            <a:off x="4170101" y="1768322"/>
            <a:ext cx="2099418" cy="461665"/>
          </a:xfrm>
          <a:prstGeom prst="rect">
            <a:avLst/>
          </a:prstGeom>
          <a:solidFill>
            <a:schemeClr val="accent6">
              <a:lumMod val="20000"/>
              <a:lumOff val="80000"/>
            </a:schemeClr>
          </a:solidFill>
          <a:ln w="38100">
            <a:solidFill>
              <a:srgbClr val="00B050"/>
            </a:solidFill>
          </a:ln>
        </p:spPr>
        <p:txBody>
          <a:bodyPr wrap="square" rtlCol="0">
            <a:spAutoFit/>
          </a:bodyPr>
          <a:lstStyle/>
          <a:p>
            <a:pPr algn="ctr"/>
            <a:r>
              <a:rPr lang="en-US" altLang="zh-TW" sz="2400" dirty="0" smtClean="0"/>
              <a:t>Learning ......</a:t>
            </a:r>
            <a:endParaRPr lang="zh-TW" altLang="en-US" sz="2400" dirty="0"/>
          </a:p>
        </p:txBody>
      </p:sp>
    </p:spTree>
    <p:extLst>
      <p:ext uri="{BB962C8B-B14F-4D97-AF65-F5344CB8AC3E}">
        <p14:creationId xmlns:p14="http://schemas.microsoft.com/office/powerpoint/2010/main" val="116731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5" grpId="0"/>
      <p:bldP spid="16" grpId="0"/>
      <p:bldP spid="17" grpId="0" animBg="1"/>
      <p:bldP spid="20" grpId="0" animBg="1"/>
      <p:bldP spid="21"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Learning ≈ Looking for a Function</a:t>
            </a:r>
            <a:endParaRPr lang="zh-TW" altLang="en-US" dirty="0"/>
          </a:p>
        </p:txBody>
      </p:sp>
      <p:sp>
        <p:nvSpPr>
          <p:cNvPr id="3" name="內容版面配置區 2"/>
          <p:cNvSpPr>
            <a:spLocks noGrp="1"/>
          </p:cNvSpPr>
          <p:nvPr>
            <p:ph idx="1"/>
          </p:nvPr>
        </p:nvSpPr>
        <p:spPr/>
        <p:txBody>
          <a:bodyPr/>
          <a:lstStyle/>
          <a:p>
            <a:r>
              <a:rPr lang="en-US" altLang="zh-TW" dirty="0" smtClean="0"/>
              <a:t>Speech Recognition</a:t>
            </a:r>
          </a:p>
          <a:p>
            <a:endParaRPr lang="en-US" altLang="zh-TW" dirty="0"/>
          </a:p>
          <a:p>
            <a:r>
              <a:rPr lang="en-US" altLang="zh-TW" dirty="0" smtClean="0"/>
              <a:t>Handwritten Recognition</a:t>
            </a:r>
          </a:p>
          <a:p>
            <a:endParaRPr lang="en-US" altLang="zh-TW" dirty="0" smtClean="0"/>
          </a:p>
          <a:p>
            <a:r>
              <a:rPr lang="en-US" altLang="zh-TW" dirty="0" smtClean="0"/>
              <a:t>Weather forecast</a:t>
            </a:r>
          </a:p>
          <a:p>
            <a:endParaRPr lang="en-US" altLang="zh-TW" dirty="0"/>
          </a:p>
          <a:p>
            <a:r>
              <a:rPr lang="en-US" altLang="zh-TW" dirty="0" smtClean="0"/>
              <a:t>Play video games</a:t>
            </a:r>
            <a:endParaRPr lang="zh-TW" altLang="en-US" dirty="0"/>
          </a:p>
        </p:txBody>
      </p:sp>
      <p:graphicFrame>
        <p:nvGraphicFramePr>
          <p:cNvPr id="4" name="Object 12"/>
          <p:cNvGraphicFramePr>
            <a:graphicFrameLocks noChangeAspect="1"/>
          </p:cNvGraphicFramePr>
          <p:nvPr>
            <p:extLst/>
          </p:nvPr>
        </p:nvGraphicFramePr>
        <p:xfrm>
          <a:off x="1863058" y="2390524"/>
          <a:ext cx="3822700" cy="460375"/>
        </p:xfrm>
        <a:graphic>
          <a:graphicData uri="http://schemas.openxmlformats.org/presentationml/2006/ole">
            <mc:AlternateContent xmlns:mc="http://schemas.openxmlformats.org/markup-compatibility/2006">
              <mc:Choice xmlns:v="urn:schemas-microsoft-com:vml" Requires="v">
                <p:oleObj spid="_x0000_s2930" name="方程式" r:id="rId4" imgW="1790640" imgH="215640" progId="Equation.3">
                  <p:embed/>
                </p:oleObj>
              </mc:Choice>
              <mc:Fallback>
                <p:oleObj name="方程式" r:id="rId4" imgW="1790640" imgH="215640" progId="Equation.3">
                  <p:embed/>
                  <p:pic>
                    <p:nvPicPr>
                      <p:cNvPr id="0" name=""/>
                      <p:cNvPicPr>
                        <a:picLocks noChangeAspect="1" noChangeArrowheads="1"/>
                      </p:cNvPicPr>
                      <p:nvPr/>
                    </p:nvPicPr>
                    <p:blipFill>
                      <a:blip r:embed="rId5"/>
                      <a:srcRect/>
                      <a:stretch>
                        <a:fillRect/>
                      </a:stretch>
                    </p:blipFill>
                    <p:spPr bwMode="auto">
                      <a:xfrm>
                        <a:off x="1863058" y="2390524"/>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12"/>
          <p:cNvGraphicFramePr>
            <a:graphicFrameLocks noChangeAspect="1"/>
          </p:cNvGraphicFramePr>
          <p:nvPr>
            <p:extLst/>
          </p:nvPr>
        </p:nvGraphicFramePr>
        <p:xfrm>
          <a:off x="1863058" y="3395160"/>
          <a:ext cx="3822700" cy="460375"/>
        </p:xfrm>
        <a:graphic>
          <a:graphicData uri="http://schemas.openxmlformats.org/presentationml/2006/ole">
            <mc:AlternateContent xmlns:mc="http://schemas.openxmlformats.org/markup-compatibility/2006">
              <mc:Choice xmlns:v="urn:schemas-microsoft-com:vml" Requires="v">
                <p:oleObj spid="_x0000_s2931" name="方程式" r:id="rId6" imgW="1790640" imgH="215640" progId="Equation.3">
                  <p:embed/>
                </p:oleObj>
              </mc:Choice>
              <mc:Fallback>
                <p:oleObj name="方程式" r:id="rId6" imgW="1790640" imgH="215640" progId="Equation.3">
                  <p:embed/>
                  <p:pic>
                    <p:nvPicPr>
                      <p:cNvPr id="0" name=""/>
                      <p:cNvPicPr>
                        <a:picLocks noChangeAspect="1" noChangeArrowheads="1"/>
                      </p:cNvPicPr>
                      <p:nvPr/>
                    </p:nvPicPr>
                    <p:blipFill>
                      <a:blip r:embed="rId5"/>
                      <a:srcRect/>
                      <a:stretch>
                        <a:fillRect/>
                      </a:stretch>
                    </p:blipFill>
                    <p:spPr bwMode="auto">
                      <a:xfrm>
                        <a:off x="1863058" y="339516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12"/>
          <p:cNvGraphicFramePr>
            <a:graphicFrameLocks noChangeAspect="1"/>
          </p:cNvGraphicFramePr>
          <p:nvPr>
            <p:extLst/>
          </p:nvPr>
        </p:nvGraphicFramePr>
        <p:xfrm>
          <a:off x="1863058" y="4410682"/>
          <a:ext cx="3822700" cy="460375"/>
        </p:xfrm>
        <a:graphic>
          <a:graphicData uri="http://schemas.openxmlformats.org/presentationml/2006/ole">
            <mc:AlternateContent xmlns:mc="http://schemas.openxmlformats.org/markup-compatibility/2006">
              <mc:Choice xmlns:v="urn:schemas-microsoft-com:vml" Requires="v">
                <p:oleObj spid="_x0000_s2932" name="方程式" r:id="rId7" imgW="1790640" imgH="215640" progId="Equation.3">
                  <p:embed/>
                </p:oleObj>
              </mc:Choice>
              <mc:Fallback>
                <p:oleObj name="方程式" r:id="rId7" imgW="1790640" imgH="215640" progId="Equation.3">
                  <p:embed/>
                  <p:pic>
                    <p:nvPicPr>
                      <p:cNvPr id="0" name=""/>
                      <p:cNvPicPr>
                        <a:picLocks noChangeAspect="1" noChangeArrowheads="1"/>
                      </p:cNvPicPr>
                      <p:nvPr/>
                    </p:nvPicPr>
                    <p:blipFill>
                      <a:blip r:embed="rId5"/>
                      <a:srcRect/>
                      <a:stretch>
                        <a:fillRect/>
                      </a:stretch>
                    </p:blipFill>
                    <p:spPr bwMode="auto">
                      <a:xfrm>
                        <a:off x="1863058" y="4410682"/>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12"/>
          <p:cNvGraphicFramePr>
            <a:graphicFrameLocks noChangeAspect="1"/>
          </p:cNvGraphicFramePr>
          <p:nvPr>
            <p:extLst/>
          </p:nvPr>
        </p:nvGraphicFramePr>
        <p:xfrm>
          <a:off x="1863058" y="5435930"/>
          <a:ext cx="3822700" cy="460375"/>
        </p:xfrm>
        <a:graphic>
          <a:graphicData uri="http://schemas.openxmlformats.org/presentationml/2006/ole">
            <mc:AlternateContent xmlns:mc="http://schemas.openxmlformats.org/markup-compatibility/2006">
              <mc:Choice xmlns:v="urn:schemas-microsoft-com:vml" Requires="v">
                <p:oleObj spid="_x0000_s2933" name="方程式" r:id="rId8" imgW="1790640" imgH="215640" progId="Equation.3">
                  <p:embed/>
                </p:oleObj>
              </mc:Choice>
              <mc:Fallback>
                <p:oleObj name="方程式" r:id="rId8" imgW="1790640" imgH="215640" progId="Equation.3">
                  <p:embed/>
                  <p:pic>
                    <p:nvPicPr>
                      <p:cNvPr id="0" name=""/>
                      <p:cNvPicPr>
                        <a:picLocks noChangeAspect="1" noChangeArrowheads="1"/>
                      </p:cNvPicPr>
                      <p:nvPr/>
                    </p:nvPicPr>
                    <p:blipFill>
                      <a:blip r:embed="rId5"/>
                      <a:srcRect/>
                      <a:stretch>
                        <a:fillRect/>
                      </a:stretch>
                    </p:blipFill>
                    <p:spPr bwMode="auto">
                      <a:xfrm>
                        <a:off x="1863058" y="5435930"/>
                        <a:ext cx="38227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文字方塊 7"/>
          <p:cNvSpPr txBox="1"/>
          <p:nvPr/>
        </p:nvSpPr>
        <p:spPr>
          <a:xfrm>
            <a:off x="5685758" y="3363737"/>
            <a:ext cx="743955" cy="523220"/>
          </a:xfrm>
          <a:prstGeom prst="rect">
            <a:avLst/>
          </a:prstGeom>
          <a:noFill/>
        </p:spPr>
        <p:txBody>
          <a:bodyPr wrap="square" rtlCol="0">
            <a:spAutoFit/>
          </a:bodyPr>
          <a:lstStyle/>
          <a:p>
            <a:r>
              <a:rPr lang="en-US" altLang="zh-TW" sz="2800" dirty="0" smtClean="0"/>
              <a:t>“2”</a:t>
            </a:r>
            <a:endParaRPr lang="zh-TW" altLang="en-US" sz="2800" dirty="0"/>
          </a:p>
        </p:txBody>
      </p:sp>
      <p:sp>
        <p:nvSpPr>
          <p:cNvPr id="9" name="文字方塊 8"/>
          <p:cNvSpPr txBox="1"/>
          <p:nvPr/>
        </p:nvSpPr>
        <p:spPr>
          <a:xfrm>
            <a:off x="5685758" y="2359341"/>
            <a:ext cx="1220369" cy="523220"/>
          </a:xfrm>
          <a:prstGeom prst="rect">
            <a:avLst/>
          </a:prstGeom>
          <a:noFill/>
        </p:spPr>
        <p:txBody>
          <a:bodyPr wrap="square" rtlCol="0">
            <a:spAutoFit/>
          </a:bodyPr>
          <a:lstStyle/>
          <a:p>
            <a:r>
              <a:rPr lang="en-US" altLang="zh-TW" sz="2800" dirty="0" smtClean="0"/>
              <a:t>“</a:t>
            </a:r>
            <a:r>
              <a:rPr lang="zh-TW" altLang="en-US" sz="2800" dirty="0" smtClean="0"/>
              <a:t>你好</a:t>
            </a:r>
            <a:r>
              <a:rPr lang="en-US" altLang="zh-TW" sz="2800" dirty="0" smtClean="0"/>
              <a:t>”</a:t>
            </a:r>
            <a:endParaRPr lang="zh-TW" altLang="en-US" sz="2800" dirty="0"/>
          </a:p>
        </p:txBody>
      </p:sp>
      <p:sp>
        <p:nvSpPr>
          <p:cNvPr id="10" name="文字方塊 9"/>
          <p:cNvSpPr txBox="1"/>
          <p:nvPr/>
        </p:nvSpPr>
        <p:spPr>
          <a:xfrm>
            <a:off x="5685758" y="4352993"/>
            <a:ext cx="3483139" cy="523220"/>
          </a:xfrm>
          <a:prstGeom prst="rect">
            <a:avLst/>
          </a:prstGeom>
          <a:noFill/>
        </p:spPr>
        <p:txBody>
          <a:bodyPr wrap="square" rtlCol="0">
            <a:spAutoFit/>
          </a:bodyPr>
          <a:lstStyle/>
          <a:p>
            <a:r>
              <a:rPr lang="en-US" altLang="zh-TW" sz="2800" dirty="0" smtClean="0"/>
              <a:t>“sunny </a:t>
            </a:r>
            <a:r>
              <a:rPr lang="en-US" altLang="zh-TW" sz="2800" dirty="0"/>
              <a:t>tomorrow”</a:t>
            </a:r>
            <a:endParaRPr lang="zh-TW" altLang="en-US" sz="2800" dirty="0"/>
          </a:p>
        </p:txBody>
      </p:sp>
      <p:sp>
        <p:nvSpPr>
          <p:cNvPr id="11" name="文字方塊 10"/>
          <p:cNvSpPr txBox="1"/>
          <p:nvPr/>
        </p:nvSpPr>
        <p:spPr>
          <a:xfrm>
            <a:off x="5660861" y="5409929"/>
            <a:ext cx="3483139" cy="523220"/>
          </a:xfrm>
          <a:prstGeom prst="rect">
            <a:avLst/>
          </a:prstGeom>
          <a:noFill/>
        </p:spPr>
        <p:txBody>
          <a:bodyPr wrap="square" rtlCol="0">
            <a:spAutoFit/>
          </a:bodyPr>
          <a:lstStyle/>
          <a:p>
            <a:r>
              <a:rPr lang="en-US" altLang="zh-TW" sz="2800" dirty="0" smtClean="0"/>
              <a:t>“fire”</a:t>
            </a:r>
            <a:endParaRPr lang="zh-TW" altLang="en-US" sz="2800" dirty="0"/>
          </a:p>
        </p:txBody>
      </p:sp>
      <p:pic>
        <p:nvPicPr>
          <p:cNvPr id="12" name="圖片 1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356744" y="2334055"/>
            <a:ext cx="2921108" cy="516844"/>
          </a:xfrm>
          <a:prstGeom prst="rect">
            <a:avLst/>
          </a:prstGeom>
        </p:spPr>
      </p:pic>
      <p:pic>
        <p:nvPicPr>
          <p:cNvPr id="13" name="圖片 12"/>
          <p:cNvPicPr>
            <a:picLocks noChangeAspect="1"/>
          </p:cNvPicPr>
          <p:nvPr/>
        </p:nvPicPr>
        <p:blipFill>
          <a:blip r:embed="rId10"/>
          <a:stretch>
            <a:fillRect/>
          </a:stretch>
        </p:blipFill>
        <p:spPr>
          <a:xfrm>
            <a:off x="3529139" y="3403298"/>
            <a:ext cx="490538" cy="461963"/>
          </a:xfrm>
          <a:prstGeom prst="rect">
            <a:avLst/>
          </a:prstGeom>
        </p:spPr>
      </p:pic>
      <p:sp>
        <p:nvSpPr>
          <p:cNvPr id="14" name="文字方塊 13"/>
          <p:cNvSpPr txBox="1"/>
          <p:nvPr/>
        </p:nvSpPr>
        <p:spPr>
          <a:xfrm>
            <a:off x="2268664" y="4379260"/>
            <a:ext cx="3097267" cy="461665"/>
          </a:xfrm>
          <a:prstGeom prst="rect">
            <a:avLst/>
          </a:prstGeom>
          <a:noFill/>
        </p:spPr>
        <p:txBody>
          <a:bodyPr wrap="square" rtlCol="0">
            <a:spAutoFit/>
          </a:bodyPr>
          <a:lstStyle/>
          <a:p>
            <a:pPr algn="ctr"/>
            <a:r>
              <a:rPr lang="en-US" altLang="zh-TW" sz="2400" dirty="0"/>
              <a:t>w</a:t>
            </a:r>
            <a:r>
              <a:rPr lang="en-US" altLang="zh-TW" sz="2400" dirty="0" smtClean="0"/>
              <a:t>eather today</a:t>
            </a:r>
            <a:endParaRPr lang="zh-TW" altLang="en-US" sz="2400" dirty="0"/>
          </a:p>
        </p:txBody>
      </p:sp>
      <p:sp>
        <p:nvSpPr>
          <p:cNvPr id="15" name="矩形 14"/>
          <p:cNvSpPr/>
          <p:nvPr/>
        </p:nvSpPr>
        <p:spPr>
          <a:xfrm>
            <a:off x="2487378" y="5250618"/>
            <a:ext cx="2659840" cy="830997"/>
          </a:xfrm>
          <a:prstGeom prst="rect">
            <a:avLst/>
          </a:prstGeom>
        </p:spPr>
        <p:txBody>
          <a:bodyPr wrap="square">
            <a:spAutoFit/>
          </a:bodyPr>
          <a:lstStyle/>
          <a:p>
            <a:pPr algn="ctr"/>
            <a:r>
              <a:rPr lang="en-US" altLang="zh-TW" sz="2400" dirty="0" smtClean="0"/>
              <a:t>Positions and number of enemies</a:t>
            </a:r>
            <a:endParaRPr lang="zh-TW" altLang="en-US" sz="2400" dirty="0"/>
          </a:p>
        </p:txBody>
      </p:sp>
    </p:spTree>
    <p:extLst>
      <p:ext uri="{BB962C8B-B14F-4D97-AF65-F5344CB8AC3E}">
        <p14:creationId xmlns:p14="http://schemas.microsoft.com/office/powerpoint/2010/main" val="290156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uiExpand="1"/>
      <p:bldP spid="9" grpId="0" uiExpand="1"/>
      <p:bldP spid="10" grpId="0" uiExpand="1"/>
      <p:bldP spid="11" grpId="0"/>
      <p:bldP spid="14" grpId="0" uiExpand="1"/>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圖片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54102" y="5061280"/>
            <a:ext cx="2164221" cy="1176275"/>
          </a:xfrm>
          <a:prstGeom prst="rect">
            <a:avLst/>
          </a:prstGeom>
        </p:spPr>
      </p:pic>
      <p:sp>
        <p:nvSpPr>
          <p:cNvPr id="2" name="標題 1"/>
          <p:cNvSpPr>
            <a:spLocks noGrp="1"/>
          </p:cNvSpPr>
          <p:nvPr>
            <p:ph type="title"/>
          </p:nvPr>
        </p:nvSpPr>
        <p:spPr/>
        <p:txBody>
          <a:bodyPr/>
          <a:lstStyle/>
          <a:p>
            <a:r>
              <a:rPr lang="en-US" altLang="zh-TW" dirty="0" smtClean="0"/>
              <a:t>Framework </a:t>
            </a:r>
            <a:endParaRPr lang="zh-TW" altLang="en-US" dirty="0"/>
          </a:p>
        </p:txBody>
      </p:sp>
      <p:sp>
        <p:nvSpPr>
          <p:cNvPr id="4" name="圓角矩形 3"/>
          <p:cNvSpPr/>
          <p:nvPr/>
        </p:nvSpPr>
        <p:spPr>
          <a:xfrm>
            <a:off x="1591175" y="3380657"/>
            <a:ext cx="2069432" cy="109086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sz="2400" dirty="0" smtClean="0"/>
              <a:t>Training:</a:t>
            </a:r>
          </a:p>
          <a:p>
            <a:pPr algn="ctr"/>
            <a:r>
              <a:rPr lang="en-US" altLang="zh-TW" sz="2400" dirty="0" smtClean="0"/>
              <a:t>Pick the best Function f</a:t>
            </a:r>
            <a:r>
              <a:rPr lang="en-US" altLang="zh-TW" sz="2400" baseline="30000" dirty="0" smtClean="0"/>
              <a:t>*</a:t>
            </a:r>
          </a:p>
        </p:txBody>
      </p:sp>
      <p:sp>
        <p:nvSpPr>
          <p:cNvPr id="5" name="圓柱 4"/>
          <p:cNvSpPr/>
          <p:nvPr/>
        </p:nvSpPr>
        <p:spPr>
          <a:xfrm>
            <a:off x="1807743" y="4929089"/>
            <a:ext cx="1636295" cy="1090863"/>
          </a:xfrm>
          <a:prstGeom prst="ca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altLang="zh-TW" sz="2400" dirty="0" smtClean="0"/>
              <a:t>Training</a:t>
            </a:r>
          </a:p>
          <a:p>
            <a:pPr algn="ctr"/>
            <a:r>
              <a:rPr lang="en-US" altLang="zh-TW" sz="2400" dirty="0" smtClean="0"/>
              <a:t>Data</a:t>
            </a:r>
            <a:endParaRPr lang="zh-TW" altLang="en-US" sz="2400" dirty="0"/>
          </a:p>
        </p:txBody>
      </p:sp>
      <p:sp>
        <p:nvSpPr>
          <p:cNvPr id="6" name="圓柱 5"/>
          <p:cNvSpPr/>
          <p:nvPr/>
        </p:nvSpPr>
        <p:spPr>
          <a:xfrm>
            <a:off x="1823785" y="1749248"/>
            <a:ext cx="1636295" cy="1090863"/>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sz="2400" dirty="0" smtClean="0"/>
              <a:t>Model</a:t>
            </a:r>
            <a:endParaRPr lang="zh-TW" altLang="en-US" sz="2400" dirty="0"/>
          </a:p>
        </p:txBody>
      </p:sp>
      <p:sp>
        <p:nvSpPr>
          <p:cNvPr id="7" name="圓角矩形 6"/>
          <p:cNvSpPr/>
          <p:nvPr/>
        </p:nvSpPr>
        <p:spPr>
          <a:xfrm>
            <a:off x="5754102" y="3369501"/>
            <a:ext cx="2069432" cy="109086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TW" sz="2400" dirty="0" smtClean="0"/>
              <a:t>Testing:</a:t>
            </a:r>
          </a:p>
          <a:p>
            <a:pPr algn="ctr"/>
            <a:endParaRPr lang="en-US" altLang="zh-TW" sz="2400" dirty="0"/>
          </a:p>
        </p:txBody>
      </p:sp>
      <p:graphicFrame>
        <p:nvGraphicFramePr>
          <p:cNvPr id="10" name="Object 12"/>
          <p:cNvGraphicFramePr>
            <a:graphicFrameLocks noChangeAspect="1"/>
          </p:cNvGraphicFramePr>
          <p:nvPr>
            <p:extLst>
              <p:ext uri="{D42A27DB-BD31-4B8C-83A1-F6EECF244321}">
                <p14:modId xmlns:p14="http://schemas.microsoft.com/office/powerpoint/2010/main" val="4080161435"/>
              </p:ext>
            </p:extLst>
          </p:nvPr>
        </p:nvGraphicFramePr>
        <p:xfrm>
          <a:off x="1340015" y="6069413"/>
          <a:ext cx="2571750" cy="488950"/>
        </p:xfrm>
        <a:graphic>
          <a:graphicData uri="http://schemas.openxmlformats.org/presentationml/2006/ole">
            <mc:AlternateContent xmlns:mc="http://schemas.openxmlformats.org/markup-compatibility/2006">
              <mc:Choice xmlns:v="urn:schemas-microsoft-com:vml" Requires="v">
                <p:oleObj spid="_x0000_s100098" name="方程式" r:id="rId5" imgW="1206360" imgH="228600" progId="Equation.3">
                  <p:embed/>
                </p:oleObj>
              </mc:Choice>
              <mc:Fallback>
                <p:oleObj name="方程式" r:id="rId5" imgW="1206360" imgH="228600" progId="Equation.3">
                  <p:embed/>
                  <p:pic>
                    <p:nvPicPr>
                      <p:cNvPr id="0" name=""/>
                      <p:cNvPicPr>
                        <a:picLocks noChangeAspect="1" noChangeArrowheads="1"/>
                      </p:cNvPicPr>
                      <p:nvPr/>
                    </p:nvPicPr>
                    <p:blipFill>
                      <a:blip r:embed="rId6"/>
                      <a:srcRect/>
                      <a:stretch>
                        <a:fillRect/>
                      </a:stretch>
                    </p:blipFill>
                    <p:spPr bwMode="auto">
                      <a:xfrm>
                        <a:off x="1340015" y="6069413"/>
                        <a:ext cx="2571750"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文字方塊 10"/>
          <p:cNvSpPr txBox="1"/>
          <p:nvPr/>
        </p:nvSpPr>
        <p:spPr>
          <a:xfrm>
            <a:off x="3444038" y="1710059"/>
            <a:ext cx="2390274" cy="830997"/>
          </a:xfrm>
          <a:prstGeom prst="rect">
            <a:avLst/>
          </a:prstGeom>
          <a:noFill/>
        </p:spPr>
        <p:txBody>
          <a:bodyPr wrap="square" rtlCol="0">
            <a:spAutoFit/>
          </a:bodyPr>
          <a:lstStyle/>
          <a:p>
            <a:r>
              <a:rPr lang="en-US" altLang="zh-TW" sz="2400" dirty="0"/>
              <a:t>Hypothesis Function  Set</a:t>
            </a:r>
            <a:endParaRPr lang="zh-TW" altLang="en-US" sz="2400" dirty="0"/>
          </a:p>
        </p:txBody>
      </p:sp>
      <p:graphicFrame>
        <p:nvGraphicFramePr>
          <p:cNvPr id="13" name="Object 12"/>
          <p:cNvGraphicFramePr>
            <a:graphicFrameLocks noChangeAspect="1"/>
          </p:cNvGraphicFramePr>
          <p:nvPr>
            <p:extLst>
              <p:ext uri="{D42A27DB-BD31-4B8C-83A1-F6EECF244321}">
                <p14:modId xmlns:p14="http://schemas.microsoft.com/office/powerpoint/2010/main" val="3431425471"/>
              </p:ext>
            </p:extLst>
          </p:nvPr>
        </p:nvGraphicFramePr>
        <p:xfrm>
          <a:off x="7181057" y="5268417"/>
          <a:ext cx="352425" cy="381000"/>
        </p:xfrm>
        <a:graphic>
          <a:graphicData uri="http://schemas.openxmlformats.org/presentationml/2006/ole">
            <mc:AlternateContent xmlns:mc="http://schemas.openxmlformats.org/markup-compatibility/2006">
              <mc:Choice xmlns:v="urn:schemas-microsoft-com:vml" Requires="v">
                <p:oleObj spid="_x0000_s100099" name="方程式" r:id="rId7" imgW="164880" imgH="177480" progId="Equation.3">
                  <p:embed/>
                </p:oleObj>
              </mc:Choice>
              <mc:Fallback>
                <p:oleObj name="方程式" r:id="rId7" imgW="164880" imgH="177480" progId="Equation.3">
                  <p:embed/>
                  <p:pic>
                    <p:nvPicPr>
                      <p:cNvPr id="0" name=""/>
                      <p:cNvPicPr>
                        <a:picLocks noChangeAspect="1" noChangeArrowheads="1"/>
                      </p:cNvPicPr>
                      <p:nvPr/>
                    </p:nvPicPr>
                    <p:blipFill>
                      <a:blip r:embed="rId8"/>
                      <a:srcRect/>
                      <a:stretch>
                        <a:fillRect/>
                      </a:stretch>
                    </p:blipFill>
                    <p:spPr bwMode="auto">
                      <a:xfrm>
                        <a:off x="7181057" y="5268417"/>
                        <a:ext cx="35242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Object 12"/>
          <p:cNvGraphicFramePr>
            <a:graphicFrameLocks noChangeAspect="1"/>
          </p:cNvGraphicFramePr>
          <p:nvPr>
            <p:extLst>
              <p:ext uri="{D42A27DB-BD31-4B8C-83A1-F6EECF244321}">
                <p14:modId xmlns:p14="http://schemas.microsoft.com/office/powerpoint/2010/main" val="2093535694"/>
              </p:ext>
            </p:extLst>
          </p:nvPr>
        </p:nvGraphicFramePr>
        <p:xfrm>
          <a:off x="6143199" y="2391562"/>
          <a:ext cx="623887" cy="433388"/>
        </p:xfrm>
        <a:graphic>
          <a:graphicData uri="http://schemas.openxmlformats.org/presentationml/2006/ole">
            <mc:AlternateContent xmlns:mc="http://schemas.openxmlformats.org/markup-compatibility/2006">
              <mc:Choice xmlns:v="urn:schemas-microsoft-com:vml" Requires="v">
                <p:oleObj spid="_x0000_s100100" name="方程式" r:id="rId9" imgW="291960" imgH="203040" progId="Equation.3">
                  <p:embed/>
                </p:oleObj>
              </mc:Choice>
              <mc:Fallback>
                <p:oleObj name="方程式" r:id="rId9" imgW="291960" imgH="203040" progId="Equation.3">
                  <p:embed/>
                  <p:pic>
                    <p:nvPicPr>
                      <p:cNvPr id="0" name=""/>
                      <p:cNvPicPr>
                        <a:picLocks noChangeAspect="1" noChangeArrowheads="1"/>
                      </p:cNvPicPr>
                      <p:nvPr/>
                    </p:nvPicPr>
                    <p:blipFill>
                      <a:blip r:embed="rId10"/>
                      <a:srcRect/>
                      <a:stretch>
                        <a:fillRect/>
                      </a:stretch>
                    </p:blipFill>
                    <p:spPr bwMode="auto">
                      <a:xfrm>
                        <a:off x="6143199" y="2391562"/>
                        <a:ext cx="623887"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12"/>
          <p:cNvGraphicFramePr>
            <a:graphicFrameLocks noChangeAspect="1"/>
          </p:cNvGraphicFramePr>
          <p:nvPr>
            <p:extLst>
              <p:ext uri="{D42A27DB-BD31-4B8C-83A1-F6EECF244321}">
                <p14:modId xmlns:p14="http://schemas.microsoft.com/office/powerpoint/2010/main" val="3094760982"/>
              </p:ext>
            </p:extLst>
          </p:nvPr>
        </p:nvGraphicFramePr>
        <p:xfrm>
          <a:off x="3561597" y="2410233"/>
          <a:ext cx="1109662" cy="461962"/>
        </p:xfrm>
        <a:graphic>
          <a:graphicData uri="http://schemas.openxmlformats.org/presentationml/2006/ole">
            <mc:AlternateContent xmlns:mc="http://schemas.openxmlformats.org/markup-compatibility/2006">
              <mc:Choice xmlns:v="urn:schemas-microsoft-com:vml" Requires="v">
                <p:oleObj spid="_x0000_s100101" name="方程式" r:id="rId11" imgW="520560" imgH="215640" progId="Equation.3">
                  <p:embed/>
                </p:oleObj>
              </mc:Choice>
              <mc:Fallback>
                <p:oleObj name="方程式" r:id="rId11" imgW="520560" imgH="215640" progId="Equation.3">
                  <p:embed/>
                  <p:pic>
                    <p:nvPicPr>
                      <p:cNvPr id="0" name=""/>
                      <p:cNvPicPr>
                        <a:picLocks noChangeAspect="1" noChangeArrowheads="1"/>
                      </p:cNvPicPr>
                      <p:nvPr/>
                    </p:nvPicPr>
                    <p:blipFill>
                      <a:blip r:embed="rId12"/>
                      <a:srcRect/>
                      <a:stretch>
                        <a:fillRect/>
                      </a:stretch>
                    </p:blipFill>
                    <p:spPr bwMode="auto">
                      <a:xfrm>
                        <a:off x="3561597" y="2410233"/>
                        <a:ext cx="1109662"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12"/>
          <p:cNvGraphicFramePr>
            <a:graphicFrameLocks noChangeAspect="1"/>
          </p:cNvGraphicFramePr>
          <p:nvPr>
            <p:extLst>
              <p:ext uri="{D42A27DB-BD31-4B8C-83A1-F6EECF244321}">
                <p14:modId xmlns:p14="http://schemas.microsoft.com/office/powerpoint/2010/main" val="2097777326"/>
              </p:ext>
            </p:extLst>
          </p:nvPr>
        </p:nvGraphicFramePr>
        <p:xfrm>
          <a:off x="4454565" y="4064672"/>
          <a:ext cx="433387" cy="488950"/>
        </p:xfrm>
        <a:graphic>
          <a:graphicData uri="http://schemas.openxmlformats.org/presentationml/2006/ole">
            <mc:AlternateContent xmlns:mc="http://schemas.openxmlformats.org/markup-compatibility/2006">
              <mc:Choice xmlns:v="urn:schemas-microsoft-com:vml" Requires="v">
                <p:oleObj spid="_x0000_s100102" name="方程式" r:id="rId13" imgW="203040" imgH="228600" progId="Equation.3">
                  <p:embed/>
                </p:oleObj>
              </mc:Choice>
              <mc:Fallback>
                <p:oleObj name="方程式" r:id="rId13" imgW="203040" imgH="228600" progId="Equation.3">
                  <p:embed/>
                  <p:pic>
                    <p:nvPicPr>
                      <p:cNvPr id="0" name=""/>
                      <p:cNvPicPr>
                        <a:picLocks noChangeAspect="1" noChangeArrowheads="1"/>
                      </p:cNvPicPr>
                      <p:nvPr/>
                    </p:nvPicPr>
                    <p:blipFill>
                      <a:blip r:embed="rId14"/>
                      <a:srcRect/>
                      <a:stretch>
                        <a:fillRect/>
                      </a:stretch>
                    </p:blipFill>
                    <p:spPr bwMode="auto">
                      <a:xfrm>
                        <a:off x="4454565" y="4064672"/>
                        <a:ext cx="43338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文字方塊 16"/>
          <p:cNvSpPr txBox="1"/>
          <p:nvPr/>
        </p:nvSpPr>
        <p:spPr>
          <a:xfrm>
            <a:off x="3660607" y="3224018"/>
            <a:ext cx="1964366" cy="830997"/>
          </a:xfrm>
          <a:prstGeom prst="rect">
            <a:avLst/>
          </a:prstGeom>
          <a:noFill/>
        </p:spPr>
        <p:txBody>
          <a:bodyPr wrap="square" rtlCol="0">
            <a:spAutoFit/>
          </a:bodyPr>
          <a:lstStyle/>
          <a:p>
            <a:pPr algn="ctr"/>
            <a:r>
              <a:rPr lang="en-US" altLang="zh-TW" sz="2400" dirty="0" smtClean="0"/>
              <a:t>“Best” Function</a:t>
            </a:r>
            <a:endParaRPr lang="zh-TW" altLang="en-US" sz="2400" dirty="0"/>
          </a:p>
        </p:txBody>
      </p:sp>
      <p:cxnSp>
        <p:nvCxnSpPr>
          <p:cNvPr id="19" name="直線單箭頭接點 18"/>
          <p:cNvCxnSpPr/>
          <p:nvPr/>
        </p:nvCxnSpPr>
        <p:spPr>
          <a:xfrm flipV="1">
            <a:off x="2646947" y="4487561"/>
            <a:ext cx="0" cy="5454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直線單箭頭接點 19"/>
          <p:cNvCxnSpPr/>
          <p:nvPr/>
        </p:nvCxnSpPr>
        <p:spPr>
          <a:xfrm flipV="1">
            <a:off x="6793831" y="4519645"/>
            <a:ext cx="0" cy="5454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1" name="直線單箭頭接點 20"/>
          <p:cNvCxnSpPr/>
          <p:nvPr/>
        </p:nvCxnSpPr>
        <p:spPr>
          <a:xfrm flipV="1">
            <a:off x="6769769" y="2872195"/>
            <a:ext cx="0" cy="49730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直線單箭頭接點 24"/>
          <p:cNvCxnSpPr/>
          <p:nvPr/>
        </p:nvCxnSpPr>
        <p:spPr>
          <a:xfrm>
            <a:off x="2646947" y="2872195"/>
            <a:ext cx="0" cy="480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直線單箭頭接點 26"/>
          <p:cNvCxnSpPr/>
          <p:nvPr/>
        </p:nvCxnSpPr>
        <p:spPr>
          <a:xfrm>
            <a:off x="3676649" y="4055015"/>
            <a:ext cx="207745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aphicFrame>
        <p:nvGraphicFramePr>
          <p:cNvPr id="33" name="Object 12"/>
          <p:cNvGraphicFramePr>
            <a:graphicFrameLocks noChangeAspect="1"/>
          </p:cNvGraphicFramePr>
          <p:nvPr>
            <p:extLst>
              <p:ext uri="{D42A27DB-BD31-4B8C-83A1-F6EECF244321}">
                <p14:modId xmlns:p14="http://schemas.microsoft.com/office/powerpoint/2010/main" val="2735918620"/>
              </p:ext>
            </p:extLst>
          </p:nvPr>
        </p:nvGraphicFramePr>
        <p:xfrm>
          <a:off x="6094413" y="3925888"/>
          <a:ext cx="1487487" cy="488950"/>
        </p:xfrm>
        <a:graphic>
          <a:graphicData uri="http://schemas.openxmlformats.org/presentationml/2006/ole">
            <mc:AlternateContent xmlns:mc="http://schemas.openxmlformats.org/markup-compatibility/2006">
              <mc:Choice xmlns:v="urn:schemas-microsoft-com:vml" Requires="v">
                <p:oleObj spid="_x0000_s100103" name="方程式" r:id="rId15" imgW="698400" imgH="228600" progId="Equation.3">
                  <p:embed/>
                </p:oleObj>
              </mc:Choice>
              <mc:Fallback>
                <p:oleObj name="方程式" r:id="rId15" imgW="698400" imgH="228600" progId="Equation.3">
                  <p:embed/>
                  <p:pic>
                    <p:nvPicPr>
                      <p:cNvPr id="0" name=""/>
                      <p:cNvPicPr>
                        <a:picLocks noChangeAspect="1" noChangeArrowheads="1"/>
                      </p:cNvPicPr>
                      <p:nvPr/>
                    </p:nvPicPr>
                    <p:blipFill>
                      <a:blip r:embed="rId16"/>
                      <a:srcRect/>
                      <a:stretch>
                        <a:fillRect/>
                      </a:stretch>
                    </p:blipFill>
                    <p:spPr bwMode="auto">
                      <a:xfrm>
                        <a:off x="6094413" y="3925888"/>
                        <a:ext cx="1487487" cy="488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 name="圖片 2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290659" y="262602"/>
            <a:ext cx="1426955" cy="810143"/>
          </a:xfrm>
          <a:prstGeom prst="rect">
            <a:avLst/>
          </a:prstGeom>
        </p:spPr>
      </p:pic>
      <p:graphicFrame>
        <p:nvGraphicFramePr>
          <p:cNvPr id="23" name="Object 12"/>
          <p:cNvGraphicFramePr>
            <a:graphicFrameLocks noChangeAspect="1"/>
          </p:cNvGraphicFramePr>
          <p:nvPr>
            <p:extLst>
              <p:ext uri="{D42A27DB-BD31-4B8C-83A1-F6EECF244321}">
                <p14:modId xmlns:p14="http://schemas.microsoft.com/office/powerpoint/2010/main" val="3649589512"/>
              </p:ext>
            </p:extLst>
          </p:nvPr>
        </p:nvGraphicFramePr>
        <p:xfrm>
          <a:off x="5944961" y="518448"/>
          <a:ext cx="379412" cy="298450"/>
        </p:xfrm>
        <a:graphic>
          <a:graphicData uri="http://schemas.openxmlformats.org/presentationml/2006/ole">
            <mc:AlternateContent xmlns:mc="http://schemas.openxmlformats.org/markup-compatibility/2006">
              <mc:Choice xmlns:v="urn:schemas-microsoft-com:vml" Requires="v">
                <p:oleObj spid="_x0000_s100104" name="方程式" r:id="rId18" imgW="177480" imgH="139680" progId="Equation.3">
                  <p:embed/>
                </p:oleObj>
              </mc:Choice>
              <mc:Fallback>
                <p:oleObj name="方程式" r:id="rId18" imgW="177480" imgH="139680" progId="Equation.3">
                  <p:embed/>
                  <p:pic>
                    <p:nvPicPr>
                      <p:cNvPr id="0" name=""/>
                      <p:cNvPicPr>
                        <a:picLocks noChangeAspect="1" noChangeArrowheads="1"/>
                      </p:cNvPicPr>
                      <p:nvPr/>
                    </p:nvPicPr>
                    <p:blipFill>
                      <a:blip r:embed="rId19"/>
                      <a:srcRect/>
                      <a:stretch>
                        <a:fillRect/>
                      </a:stretch>
                    </p:blipFill>
                    <p:spPr bwMode="auto">
                      <a:xfrm>
                        <a:off x="5944961" y="518448"/>
                        <a:ext cx="379412"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12"/>
          <p:cNvGraphicFramePr>
            <a:graphicFrameLocks noChangeAspect="1"/>
          </p:cNvGraphicFramePr>
          <p:nvPr>
            <p:extLst>
              <p:ext uri="{D42A27DB-BD31-4B8C-83A1-F6EECF244321}">
                <p14:modId xmlns:p14="http://schemas.microsoft.com/office/powerpoint/2010/main" val="3218947661"/>
              </p:ext>
            </p:extLst>
          </p:nvPr>
        </p:nvGraphicFramePr>
        <p:xfrm>
          <a:off x="5927272" y="1285196"/>
          <a:ext cx="406400" cy="433387"/>
        </p:xfrm>
        <a:graphic>
          <a:graphicData uri="http://schemas.openxmlformats.org/presentationml/2006/ole">
            <mc:AlternateContent xmlns:mc="http://schemas.openxmlformats.org/markup-compatibility/2006">
              <mc:Choice xmlns:v="urn:schemas-microsoft-com:vml" Requires="v">
                <p:oleObj spid="_x0000_s100105" name="方程式" r:id="rId20" imgW="190440" imgH="203040" progId="Equation.3">
                  <p:embed/>
                </p:oleObj>
              </mc:Choice>
              <mc:Fallback>
                <p:oleObj name="方程式" r:id="rId20" imgW="190440" imgH="203040" progId="Equation.3">
                  <p:embed/>
                  <p:pic>
                    <p:nvPicPr>
                      <p:cNvPr id="0" name=""/>
                      <p:cNvPicPr>
                        <a:picLocks noChangeAspect="1" noChangeArrowheads="1"/>
                      </p:cNvPicPr>
                      <p:nvPr/>
                    </p:nvPicPr>
                    <p:blipFill>
                      <a:blip r:embed="rId21"/>
                      <a:srcRect/>
                      <a:stretch>
                        <a:fillRect/>
                      </a:stretch>
                    </p:blipFill>
                    <p:spPr bwMode="auto">
                      <a:xfrm>
                        <a:off x="5927272" y="1285196"/>
                        <a:ext cx="406400"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文字方塊 25"/>
          <p:cNvSpPr txBox="1"/>
          <p:nvPr/>
        </p:nvSpPr>
        <p:spPr>
          <a:xfrm>
            <a:off x="6444458" y="1276269"/>
            <a:ext cx="1362974" cy="461665"/>
          </a:xfrm>
          <a:prstGeom prst="rect">
            <a:avLst/>
          </a:prstGeom>
          <a:noFill/>
        </p:spPr>
        <p:txBody>
          <a:bodyPr wrap="square" rtlCol="0">
            <a:spAutoFit/>
          </a:bodyPr>
          <a:lstStyle/>
          <a:p>
            <a:r>
              <a:rPr lang="en-US" altLang="zh-TW" sz="2400" dirty="0" smtClean="0"/>
              <a:t>“</a:t>
            </a:r>
            <a:r>
              <a:rPr lang="zh-TW" altLang="en-US" sz="2400" dirty="0" smtClean="0"/>
              <a:t>你好</a:t>
            </a:r>
            <a:r>
              <a:rPr lang="en-US" altLang="zh-TW" sz="2400" dirty="0" smtClean="0"/>
              <a:t>”</a:t>
            </a:r>
            <a:endParaRPr lang="zh-TW" altLang="en-US" sz="2400" dirty="0"/>
          </a:p>
        </p:txBody>
      </p:sp>
      <p:pic>
        <p:nvPicPr>
          <p:cNvPr id="30" name="圖片 29"/>
          <p:cNvPicPr>
            <a:picLocks noChangeAspect="1"/>
          </p:cNvPicPr>
          <p:nvPr/>
        </p:nvPicPr>
        <p:blipFill>
          <a:blip r:embed="rId22"/>
          <a:stretch>
            <a:fillRect/>
          </a:stretch>
        </p:blipFill>
        <p:spPr>
          <a:xfrm>
            <a:off x="8144960" y="359237"/>
            <a:ext cx="655029" cy="616872"/>
          </a:xfrm>
          <a:prstGeom prst="rect">
            <a:avLst/>
          </a:prstGeom>
        </p:spPr>
      </p:pic>
      <p:sp>
        <p:nvSpPr>
          <p:cNvPr id="31" name="文字方塊 30"/>
          <p:cNvSpPr txBox="1"/>
          <p:nvPr/>
        </p:nvSpPr>
        <p:spPr>
          <a:xfrm>
            <a:off x="8144960" y="1246341"/>
            <a:ext cx="743955" cy="523220"/>
          </a:xfrm>
          <a:prstGeom prst="rect">
            <a:avLst/>
          </a:prstGeom>
          <a:noFill/>
        </p:spPr>
        <p:txBody>
          <a:bodyPr wrap="square" rtlCol="0">
            <a:spAutoFit/>
          </a:bodyPr>
          <a:lstStyle/>
          <a:p>
            <a:r>
              <a:rPr lang="en-US" altLang="zh-TW" sz="2800" dirty="0" smtClean="0"/>
              <a:t>“2”</a:t>
            </a:r>
            <a:endParaRPr lang="zh-TW" altLang="en-US" sz="2800" dirty="0"/>
          </a:p>
        </p:txBody>
      </p:sp>
      <p:sp>
        <p:nvSpPr>
          <p:cNvPr id="32" name="文字方塊 31"/>
          <p:cNvSpPr txBox="1"/>
          <p:nvPr/>
        </p:nvSpPr>
        <p:spPr>
          <a:xfrm>
            <a:off x="7079233" y="1765919"/>
            <a:ext cx="1393241" cy="461665"/>
          </a:xfrm>
          <a:prstGeom prst="rect">
            <a:avLst/>
          </a:prstGeom>
          <a:noFill/>
        </p:spPr>
        <p:txBody>
          <a:bodyPr wrap="square" rtlCol="0">
            <a:spAutoFit/>
          </a:bodyPr>
          <a:lstStyle/>
          <a:p>
            <a:pPr algn="ctr"/>
            <a:r>
              <a:rPr lang="en-US" altLang="zh-TW" sz="2400" dirty="0" smtClean="0">
                <a:solidFill>
                  <a:srgbClr val="0000FF"/>
                </a:solidFill>
              </a:rPr>
              <a:t>label</a:t>
            </a:r>
            <a:endParaRPr lang="zh-TW" altLang="en-US" sz="2400" dirty="0">
              <a:solidFill>
                <a:srgbClr val="0000FF"/>
              </a:solidFill>
            </a:endParaRPr>
          </a:p>
        </p:txBody>
      </p:sp>
      <p:sp>
        <p:nvSpPr>
          <p:cNvPr id="29" name="文字方塊 28"/>
          <p:cNvSpPr txBox="1"/>
          <p:nvPr/>
        </p:nvSpPr>
        <p:spPr>
          <a:xfrm>
            <a:off x="3737348" y="5085716"/>
            <a:ext cx="2658711" cy="461665"/>
          </a:xfrm>
          <a:prstGeom prst="rect">
            <a:avLst/>
          </a:prstGeom>
          <a:noFill/>
        </p:spPr>
        <p:txBody>
          <a:bodyPr wrap="square" rtlCol="0">
            <a:spAutoFit/>
          </a:bodyPr>
          <a:lstStyle/>
          <a:p>
            <a:r>
              <a:rPr lang="en-US" altLang="zh-TW" sz="2400" dirty="0" smtClean="0"/>
              <a:t>function input </a:t>
            </a:r>
            <a:endParaRPr lang="zh-TW" altLang="en-US" sz="2400" dirty="0"/>
          </a:p>
        </p:txBody>
      </p:sp>
      <p:sp>
        <p:nvSpPr>
          <p:cNvPr id="34" name="文字方塊 33"/>
          <p:cNvSpPr txBox="1"/>
          <p:nvPr/>
        </p:nvSpPr>
        <p:spPr>
          <a:xfrm>
            <a:off x="3735186" y="5467132"/>
            <a:ext cx="2658711" cy="461665"/>
          </a:xfrm>
          <a:prstGeom prst="rect">
            <a:avLst/>
          </a:prstGeom>
          <a:noFill/>
        </p:spPr>
        <p:txBody>
          <a:bodyPr wrap="square" rtlCol="0">
            <a:spAutoFit/>
          </a:bodyPr>
          <a:lstStyle/>
          <a:p>
            <a:r>
              <a:rPr lang="en-US" altLang="zh-TW" sz="2400" dirty="0" smtClean="0"/>
              <a:t>function output </a:t>
            </a:r>
            <a:endParaRPr lang="zh-TW" altLang="en-US" sz="2400" dirty="0"/>
          </a:p>
        </p:txBody>
      </p:sp>
      <p:sp>
        <p:nvSpPr>
          <p:cNvPr id="36" name="文字方塊 35"/>
          <p:cNvSpPr txBox="1"/>
          <p:nvPr/>
        </p:nvSpPr>
        <p:spPr>
          <a:xfrm>
            <a:off x="6661381" y="2363285"/>
            <a:ext cx="1362974" cy="461665"/>
          </a:xfrm>
          <a:prstGeom prst="rect">
            <a:avLst/>
          </a:prstGeom>
          <a:noFill/>
        </p:spPr>
        <p:txBody>
          <a:bodyPr wrap="square" rtlCol="0">
            <a:spAutoFit/>
          </a:bodyPr>
          <a:lstStyle/>
          <a:p>
            <a:r>
              <a:rPr lang="zh-TW" altLang="en-US" sz="2400" dirty="0" smtClean="0"/>
              <a:t>大家好</a:t>
            </a:r>
            <a:endParaRPr lang="zh-TW" altLang="en-US" sz="2400" dirty="0"/>
          </a:p>
        </p:txBody>
      </p:sp>
      <p:cxnSp>
        <p:nvCxnSpPr>
          <p:cNvPr id="8" name="直線單箭頭接點 7"/>
          <p:cNvCxnSpPr/>
          <p:nvPr/>
        </p:nvCxnSpPr>
        <p:spPr>
          <a:xfrm>
            <a:off x="7079233" y="1754080"/>
            <a:ext cx="353133" cy="21095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flipH="1">
            <a:off x="8106878" y="1754080"/>
            <a:ext cx="353133" cy="210959"/>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8" name="Object 12"/>
          <p:cNvGraphicFramePr>
            <a:graphicFrameLocks noChangeAspect="1"/>
          </p:cNvGraphicFramePr>
          <p:nvPr>
            <p:extLst>
              <p:ext uri="{D42A27DB-BD31-4B8C-83A1-F6EECF244321}">
                <p14:modId xmlns:p14="http://schemas.microsoft.com/office/powerpoint/2010/main" val="734083004"/>
              </p:ext>
            </p:extLst>
          </p:nvPr>
        </p:nvGraphicFramePr>
        <p:xfrm>
          <a:off x="3470941" y="5174416"/>
          <a:ext cx="379412" cy="298450"/>
        </p:xfrm>
        <a:graphic>
          <a:graphicData uri="http://schemas.openxmlformats.org/presentationml/2006/ole">
            <mc:AlternateContent xmlns:mc="http://schemas.openxmlformats.org/markup-compatibility/2006">
              <mc:Choice xmlns:v="urn:schemas-microsoft-com:vml" Requires="v">
                <p:oleObj spid="_x0000_s100106" name="方程式" r:id="rId23" imgW="177480" imgH="139680" progId="Equation.3">
                  <p:embed/>
                </p:oleObj>
              </mc:Choice>
              <mc:Fallback>
                <p:oleObj name="方程式" r:id="rId23" imgW="177480" imgH="139680" progId="Equation.3">
                  <p:embed/>
                  <p:pic>
                    <p:nvPicPr>
                      <p:cNvPr id="0" name=""/>
                      <p:cNvPicPr>
                        <a:picLocks noChangeAspect="1" noChangeArrowheads="1"/>
                      </p:cNvPicPr>
                      <p:nvPr/>
                    </p:nvPicPr>
                    <p:blipFill>
                      <a:blip r:embed="rId24"/>
                      <a:srcRect/>
                      <a:stretch>
                        <a:fillRect/>
                      </a:stretch>
                    </p:blipFill>
                    <p:spPr bwMode="auto">
                      <a:xfrm>
                        <a:off x="3470941" y="5174416"/>
                        <a:ext cx="379412"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12"/>
          <p:cNvGraphicFramePr>
            <a:graphicFrameLocks noChangeAspect="1"/>
          </p:cNvGraphicFramePr>
          <p:nvPr>
            <p:extLst>
              <p:ext uri="{D42A27DB-BD31-4B8C-83A1-F6EECF244321}">
                <p14:modId xmlns:p14="http://schemas.microsoft.com/office/powerpoint/2010/main" val="552608129"/>
              </p:ext>
            </p:extLst>
          </p:nvPr>
        </p:nvGraphicFramePr>
        <p:xfrm>
          <a:off x="3444038" y="5480420"/>
          <a:ext cx="406400" cy="433387"/>
        </p:xfrm>
        <a:graphic>
          <a:graphicData uri="http://schemas.openxmlformats.org/presentationml/2006/ole">
            <mc:AlternateContent xmlns:mc="http://schemas.openxmlformats.org/markup-compatibility/2006">
              <mc:Choice xmlns:v="urn:schemas-microsoft-com:vml" Requires="v">
                <p:oleObj spid="_x0000_s100107" name="方程式" r:id="rId25" imgW="190440" imgH="203040" progId="Equation.3">
                  <p:embed/>
                </p:oleObj>
              </mc:Choice>
              <mc:Fallback>
                <p:oleObj name="方程式" r:id="rId25" imgW="190440" imgH="203040" progId="Equation.3">
                  <p:embed/>
                  <p:pic>
                    <p:nvPicPr>
                      <p:cNvPr id="0" name=""/>
                      <p:cNvPicPr>
                        <a:picLocks noChangeAspect="1" noChangeArrowheads="1"/>
                      </p:cNvPicPr>
                      <p:nvPr/>
                    </p:nvPicPr>
                    <p:blipFill>
                      <a:blip r:embed="rId21"/>
                      <a:srcRect/>
                      <a:stretch>
                        <a:fillRect/>
                      </a:stretch>
                    </p:blipFill>
                    <p:spPr bwMode="auto">
                      <a:xfrm>
                        <a:off x="3444038" y="5480420"/>
                        <a:ext cx="406400"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73939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p:bldP spid="17" grpId="0"/>
      <p:bldP spid="26" grpId="0"/>
      <p:bldP spid="31" grpId="0"/>
      <p:bldP spid="32" grpId="0"/>
      <p:bldP spid="29" grpId="0"/>
      <p:bldP spid="34"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This Course</a:t>
            </a:r>
            <a:endParaRPr lang="zh-TW" altLang="en-US" dirty="0"/>
          </a:p>
        </p:txBody>
      </p:sp>
      <p:sp>
        <p:nvSpPr>
          <p:cNvPr id="3" name="內容版面配置區 2"/>
          <p:cNvSpPr>
            <a:spLocks noGrp="1"/>
          </p:cNvSpPr>
          <p:nvPr>
            <p:ph idx="1"/>
          </p:nvPr>
        </p:nvSpPr>
        <p:spPr/>
        <p:txBody>
          <a:bodyPr/>
          <a:lstStyle/>
          <a:p>
            <a:endParaRPr lang="zh-TW" altLang="en-US"/>
          </a:p>
        </p:txBody>
      </p:sp>
      <p:graphicFrame>
        <p:nvGraphicFramePr>
          <p:cNvPr id="4" name="內容版面配置區 3"/>
          <p:cNvGraphicFramePr>
            <a:graphicFrameLocks/>
          </p:cNvGraphicFramePr>
          <p:nvPr>
            <p:extLst>
              <p:ext uri="{D42A27DB-BD31-4B8C-83A1-F6EECF244321}">
                <p14:modId xmlns:p14="http://schemas.microsoft.com/office/powerpoint/2010/main" val="1517182443"/>
              </p:ext>
            </p:extLst>
          </p:nvPr>
        </p:nvGraphicFramePr>
        <p:xfrm>
          <a:off x="628650" y="2449815"/>
          <a:ext cx="7886700" cy="2812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07016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dirty="0" smtClean="0"/>
              <a:t>Deep Learning</a:t>
            </a:r>
            <a:endParaRPr lang="zh-TW" altLang="en-US" sz="4900" dirty="0"/>
          </a:p>
        </p:txBody>
      </p:sp>
      <p:sp>
        <p:nvSpPr>
          <p:cNvPr id="3" name="副標題 2"/>
          <p:cNvSpPr>
            <a:spLocks noGrp="1"/>
          </p:cNvSpPr>
          <p:nvPr>
            <p:ph type="subTitle" idx="1"/>
          </p:nvPr>
        </p:nvSpPr>
        <p:spPr/>
        <p:txBody>
          <a:bodyPr>
            <a:normAutofit/>
          </a:bodyPr>
          <a:lstStyle/>
          <a:p>
            <a:endParaRPr lang="zh-TW" altLang="en-US" sz="4400" dirty="0">
              <a:solidFill>
                <a:srgbClr val="0000FF"/>
              </a:solidFill>
            </a:endParaRPr>
          </a:p>
        </p:txBody>
      </p:sp>
    </p:spTree>
    <p:extLst>
      <p:ext uri="{BB962C8B-B14F-4D97-AF65-F5344CB8AC3E}">
        <p14:creationId xmlns:p14="http://schemas.microsoft.com/office/powerpoint/2010/main" val="197737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13675</TotalTime>
  <Words>2047</Words>
  <Application>Microsoft Office PowerPoint</Application>
  <PresentationFormat>如螢幕大小 (4:3)</PresentationFormat>
  <Paragraphs>445</Paragraphs>
  <Slides>47</Slides>
  <Notes>30</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2</vt:i4>
      </vt:variant>
      <vt:variant>
        <vt:lpstr>投影片標題</vt:lpstr>
      </vt:variant>
      <vt:variant>
        <vt:i4>47</vt:i4>
      </vt:variant>
    </vt:vector>
  </HeadingPairs>
  <TitlesOfParts>
    <vt:vector size="56" baseType="lpstr">
      <vt:lpstr>新細明體</vt:lpstr>
      <vt:lpstr>Arial</vt:lpstr>
      <vt:lpstr>Arial</vt:lpstr>
      <vt:lpstr>Calibri</vt:lpstr>
      <vt:lpstr>Calibri Light</vt:lpstr>
      <vt:lpstr>Times New Roman</vt:lpstr>
      <vt:lpstr>Office 佈景主題</vt:lpstr>
      <vt:lpstr>方程式</vt:lpstr>
      <vt:lpstr>點陣圖影像</vt:lpstr>
      <vt:lpstr> Machine Learning and having it deep and structured</vt:lpstr>
      <vt:lpstr>What is Machine Learning?</vt:lpstr>
      <vt:lpstr>You know how to program …</vt:lpstr>
      <vt:lpstr>Some tasks are very complex</vt:lpstr>
      <vt:lpstr>Let the machine learn by itself</vt:lpstr>
      <vt:lpstr>Learning ≈ Looking for a Function</vt:lpstr>
      <vt:lpstr>Framework </vt:lpstr>
      <vt:lpstr>This Course</vt:lpstr>
      <vt:lpstr>Deep Learning</vt:lpstr>
      <vt:lpstr>What is Deep Learning?</vt:lpstr>
      <vt:lpstr>Deep v.s. Shallow - Speech Recognition</vt:lpstr>
      <vt:lpstr>Deep v.s. Shallow - Speech Recognition</vt:lpstr>
      <vt:lpstr>Deep v.s. Shallow - Image Recognition</vt:lpstr>
      <vt:lpstr>Deep v.s. Shallow - Image Recognition</vt:lpstr>
      <vt:lpstr>What is Deep Learning?</vt:lpstr>
      <vt:lpstr>Inspired from Human Brains </vt:lpstr>
      <vt:lpstr>A Neuron for Machine</vt:lpstr>
      <vt:lpstr>Deep Learning</vt:lpstr>
      <vt:lpstr>Ups and downs of Deep Learning</vt:lpstr>
      <vt:lpstr>Become very Popular</vt:lpstr>
      <vt:lpstr>Why Deep Learning?</vt:lpstr>
      <vt:lpstr>Why Deeper is Better? </vt:lpstr>
      <vt:lpstr>Universality Theorem</vt:lpstr>
      <vt:lpstr>Fat + Short v.s. Thin + Tall</vt:lpstr>
      <vt:lpstr>Fat + Short v.s. Thin + Tall Toy Example</vt:lpstr>
      <vt:lpstr>Fat + Short v.s. Thin + Tall Toy Example</vt:lpstr>
      <vt:lpstr>Fat + Short v.s. Thin + Tall Hand-writing digit classification</vt:lpstr>
      <vt:lpstr>Fat + Short v.s. Thin + Tall Speech Recognition</vt:lpstr>
      <vt:lpstr>Think about Logic Circuits ……</vt:lpstr>
      <vt:lpstr>Think about Logic Circuits ……</vt:lpstr>
      <vt:lpstr>Back to Deep Learning</vt:lpstr>
      <vt:lpstr>Back to Deep Learning</vt:lpstr>
      <vt:lpstr>Size of Training Data</vt:lpstr>
      <vt:lpstr>Size of Training Data</vt:lpstr>
      <vt:lpstr>Why deep is not popular before?</vt:lpstr>
      <vt:lpstr>What is  Structured Learning?</vt:lpstr>
      <vt:lpstr>In the real world ……</vt:lpstr>
      <vt:lpstr>Retrieval</vt:lpstr>
      <vt:lpstr>Translation</vt:lpstr>
      <vt:lpstr>Speech Recognition</vt:lpstr>
      <vt:lpstr>Speech Summarization</vt:lpstr>
      <vt:lpstr>Object Detection</vt:lpstr>
      <vt:lpstr>Pose Estimation</vt:lpstr>
      <vt:lpstr>Concluding Remarks</vt:lpstr>
      <vt:lpstr>Reference</vt:lpstr>
      <vt:lpstr>Thank you!</vt:lpstr>
      <vt:lpstr>Human Brains are Deep</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Lee Hung-yi</dc:creator>
  <cp:lastModifiedBy>Lee Hung-yi</cp:lastModifiedBy>
  <cp:revision>426</cp:revision>
  <dcterms:created xsi:type="dcterms:W3CDTF">2015-01-18T07:03:24Z</dcterms:created>
  <dcterms:modified xsi:type="dcterms:W3CDTF">2015-09-22T17:35:55Z</dcterms:modified>
</cp:coreProperties>
</file>