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8" r:id="rId3"/>
    <p:sldId id="265" r:id="rId4"/>
    <p:sldId id="268" r:id="rId5"/>
    <p:sldId id="269" r:id="rId6"/>
    <p:sldId id="373" r:id="rId7"/>
    <p:sldId id="411" r:id="rId8"/>
    <p:sldId id="419" r:id="rId9"/>
    <p:sldId id="349" r:id="rId10"/>
    <p:sldId id="350" r:id="rId11"/>
    <p:sldId id="351" r:id="rId12"/>
    <p:sldId id="357" r:id="rId13"/>
    <p:sldId id="394" r:id="rId14"/>
    <p:sldId id="420" r:id="rId15"/>
    <p:sldId id="421" r:id="rId16"/>
    <p:sldId id="417" r:id="rId17"/>
    <p:sldId id="422" r:id="rId18"/>
    <p:sldId id="415" r:id="rId19"/>
    <p:sldId id="412" r:id="rId20"/>
    <p:sldId id="413" r:id="rId21"/>
    <p:sldId id="414" r:id="rId22"/>
    <p:sldId id="397" r:id="rId23"/>
    <p:sldId id="399" r:id="rId24"/>
    <p:sldId id="406" r:id="rId25"/>
    <p:sldId id="389" r:id="rId26"/>
    <p:sldId id="409" r:id="rId27"/>
    <p:sldId id="407" r:id="rId28"/>
    <p:sldId id="410" r:id="rId29"/>
    <p:sldId id="416" r:id="rId30"/>
    <p:sldId id="279" r:id="rId31"/>
    <p:sldId id="316" r:id="rId32"/>
    <p:sldId id="336" r:id="rId33"/>
    <p:sldId id="320" r:id="rId34"/>
    <p:sldId id="306" r:id="rId35"/>
    <p:sldId id="337" r:id="rId36"/>
    <p:sldId id="321" r:id="rId37"/>
    <p:sldId id="322" r:id="rId38"/>
    <p:sldId id="323" r:id="rId39"/>
    <p:sldId id="324" r:id="rId40"/>
    <p:sldId id="325" r:id="rId41"/>
    <p:sldId id="402" r:id="rId42"/>
    <p:sldId id="367" r:id="rId43"/>
    <p:sldId id="423" r:id="rId4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36" autoAdjust="0"/>
    <p:restoredTop sz="86331" autoAdjust="0"/>
  </p:normalViewPr>
  <p:slideViewPr>
    <p:cSldViewPr snapToGrid="0">
      <p:cViewPr varScale="1">
        <p:scale>
          <a:sx n="64" d="100"/>
          <a:sy n="64" d="100"/>
        </p:scale>
        <p:origin x="3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76CBB4-BC3E-4C8B-A81D-7FBB50B05E35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4F6DE3D-285F-4E50-B429-57368B857DC1}">
      <dgm:prSet phldrT="[文字]" custT="1"/>
      <dgm:spPr/>
      <dgm:t>
        <a:bodyPr/>
        <a:lstStyle/>
        <a:p>
          <a:r>
            <a:rPr lang="en-US" altLang="zh-TW" sz="3600" dirty="0" smtClean="0"/>
            <a:t>Vanilla Recurrent Neural Network (RNN)</a:t>
          </a:r>
          <a:endParaRPr lang="zh-TW" altLang="en-US" sz="3600" dirty="0"/>
        </a:p>
      </dgm:t>
    </dgm:pt>
    <dgm:pt modelId="{7B651415-8178-4E14-B1C8-BFDBA4F1CA9F}" type="par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7DF81B02-D3FB-42E3-805E-2D198439E200}" type="sib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B2709A4D-AD5D-41B0-B2DA-4E12A15428C0}">
      <dgm:prSet phldrT="[文字]" custT="1"/>
      <dgm:spPr/>
      <dgm:t>
        <a:bodyPr/>
        <a:lstStyle/>
        <a:p>
          <a:r>
            <a:rPr lang="en-US" altLang="zh-TW" sz="3600" dirty="0" smtClean="0"/>
            <a:t>Long Short-term Memory (LSTM)</a:t>
          </a:r>
          <a:endParaRPr lang="zh-TW" altLang="en-US" sz="3600" dirty="0"/>
        </a:p>
      </dgm:t>
    </dgm:pt>
    <dgm:pt modelId="{493521B6-7DF5-44B6-ACD0-FDB5C2514AF9}" type="par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2EB98496-B690-4BF2-A366-F48B98E634BA}" type="sib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8297F5A8-F31A-4834-AD08-7E17887767CF}">
      <dgm:prSet phldrT="[文字]" custT="1"/>
      <dgm:spPr/>
      <dgm:t>
        <a:bodyPr/>
        <a:lstStyle/>
        <a:p>
          <a:r>
            <a:rPr lang="en-US" altLang="zh-TW" sz="3600" dirty="0" smtClean="0"/>
            <a:t>Variants of RNN</a:t>
          </a:r>
          <a:endParaRPr lang="zh-TW" altLang="en-US" sz="3600" dirty="0"/>
        </a:p>
      </dgm:t>
    </dgm:pt>
    <dgm:pt modelId="{BE72A536-EC56-4F2C-BC9C-AD7E108CF4EA}" type="par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11FC1F74-DBAA-4AD9-812A-A5EF73FEE6C5}" type="sib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F8C558A3-2E4B-4CFF-8F19-AB12B7D8462F}" type="pres">
      <dgm:prSet presAssocID="{5676CBB4-BC3E-4C8B-A81D-7FBB50B05E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958405A-0D8F-4403-9AE5-D857F2CEFE11}" type="pres">
      <dgm:prSet presAssocID="{B2709A4D-AD5D-41B0-B2DA-4E12A15428C0}" presName="boxAndChildren" presStyleCnt="0"/>
      <dgm:spPr/>
    </dgm:pt>
    <dgm:pt modelId="{3DF641DB-6E66-4D38-8737-63A4710E03E3}" type="pres">
      <dgm:prSet presAssocID="{B2709A4D-AD5D-41B0-B2DA-4E12A15428C0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B4B28F9A-E5F3-412B-A4FF-E19EC3D4A7E4}" type="pres">
      <dgm:prSet presAssocID="{11FC1F74-DBAA-4AD9-812A-A5EF73FEE6C5}" presName="sp" presStyleCnt="0"/>
      <dgm:spPr/>
    </dgm:pt>
    <dgm:pt modelId="{8A5DC9C2-7EB5-4012-91BD-651648A80CA6}" type="pres">
      <dgm:prSet presAssocID="{8297F5A8-F31A-4834-AD08-7E17887767CF}" presName="arrowAndChildren" presStyleCnt="0"/>
      <dgm:spPr/>
    </dgm:pt>
    <dgm:pt modelId="{5FC50E91-0FF5-4D7C-B181-5453ECEF5189}" type="pres">
      <dgm:prSet presAssocID="{8297F5A8-F31A-4834-AD08-7E17887767CF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2027639F-B430-4691-9939-A775BB3AFAD2}" type="pres">
      <dgm:prSet presAssocID="{7DF81B02-D3FB-42E3-805E-2D198439E200}" presName="sp" presStyleCnt="0"/>
      <dgm:spPr/>
    </dgm:pt>
    <dgm:pt modelId="{47B3A35B-C45E-4A6F-B5A9-57485FD63FF0}" type="pres">
      <dgm:prSet presAssocID="{14F6DE3D-285F-4E50-B429-57368B857DC1}" presName="arrowAndChildren" presStyleCnt="0"/>
      <dgm:spPr/>
    </dgm:pt>
    <dgm:pt modelId="{5E503860-97FE-4A92-9CC7-DA44A3697EA8}" type="pres">
      <dgm:prSet presAssocID="{14F6DE3D-285F-4E50-B429-57368B857DC1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8281C528-8933-4813-B779-067263DBF811}" srcId="{5676CBB4-BC3E-4C8B-A81D-7FBB50B05E35}" destId="{14F6DE3D-285F-4E50-B429-57368B857DC1}" srcOrd="0" destOrd="0" parTransId="{7B651415-8178-4E14-B1C8-BFDBA4F1CA9F}" sibTransId="{7DF81B02-D3FB-42E3-805E-2D198439E200}"/>
    <dgm:cxn modelId="{E9C00D1E-9DEC-48E9-BAD9-6FE158128BE0}" type="presOf" srcId="{8297F5A8-F31A-4834-AD08-7E17887767CF}" destId="{5FC50E91-0FF5-4D7C-B181-5453ECEF5189}" srcOrd="0" destOrd="0" presId="urn:microsoft.com/office/officeart/2005/8/layout/process4"/>
    <dgm:cxn modelId="{43AD3A77-FFBE-40A9-8C38-24C376132152}" srcId="{5676CBB4-BC3E-4C8B-A81D-7FBB50B05E35}" destId="{B2709A4D-AD5D-41B0-B2DA-4E12A15428C0}" srcOrd="2" destOrd="0" parTransId="{493521B6-7DF5-44B6-ACD0-FDB5C2514AF9}" sibTransId="{2EB98496-B690-4BF2-A366-F48B98E634BA}"/>
    <dgm:cxn modelId="{8E357823-6BFB-4211-8731-08C1E6FE8FA3}" type="presOf" srcId="{5676CBB4-BC3E-4C8B-A81D-7FBB50B05E35}" destId="{F8C558A3-2E4B-4CFF-8F19-AB12B7D8462F}" srcOrd="0" destOrd="0" presId="urn:microsoft.com/office/officeart/2005/8/layout/process4"/>
    <dgm:cxn modelId="{5C6A6EB5-F128-434A-9752-59E899F79450}" type="presOf" srcId="{14F6DE3D-285F-4E50-B429-57368B857DC1}" destId="{5E503860-97FE-4A92-9CC7-DA44A3697EA8}" srcOrd="0" destOrd="0" presId="urn:microsoft.com/office/officeart/2005/8/layout/process4"/>
    <dgm:cxn modelId="{995645C4-8EAA-4363-BEB9-70BC0185700D}" type="presOf" srcId="{B2709A4D-AD5D-41B0-B2DA-4E12A15428C0}" destId="{3DF641DB-6E66-4D38-8737-63A4710E03E3}" srcOrd="0" destOrd="0" presId="urn:microsoft.com/office/officeart/2005/8/layout/process4"/>
    <dgm:cxn modelId="{24DDBDD1-8431-4167-B4E0-905367B7D50D}" srcId="{5676CBB4-BC3E-4C8B-A81D-7FBB50B05E35}" destId="{8297F5A8-F31A-4834-AD08-7E17887767CF}" srcOrd="1" destOrd="0" parTransId="{BE72A536-EC56-4F2C-BC9C-AD7E108CF4EA}" sibTransId="{11FC1F74-DBAA-4AD9-812A-A5EF73FEE6C5}"/>
    <dgm:cxn modelId="{CEB3DF4D-0C9F-4437-A5D1-89029859C4E2}" type="presParOf" srcId="{F8C558A3-2E4B-4CFF-8F19-AB12B7D8462F}" destId="{F958405A-0D8F-4403-9AE5-D857F2CEFE11}" srcOrd="0" destOrd="0" presId="urn:microsoft.com/office/officeart/2005/8/layout/process4"/>
    <dgm:cxn modelId="{A5072123-C9D5-4A06-900E-C7CBBF49D4F1}" type="presParOf" srcId="{F958405A-0D8F-4403-9AE5-D857F2CEFE11}" destId="{3DF641DB-6E66-4D38-8737-63A4710E03E3}" srcOrd="0" destOrd="0" presId="urn:microsoft.com/office/officeart/2005/8/layout/process4"/>
    <dgm:cxn modelId="{B3FDB55C-DD6B-4652-8670-5EA1A84F55D3}" type="presParOf" srcId="{F8C558A3-2E4B-4CFF-8F19-AB12B7D8462F}" destId="{B4B28F9A-E5F3-412B-A4FF-E19EC3D4A7E4}" srcOrd="1" destOrd="0" presId="urn:microsoft.com/office/officeart/2005/8/layout/process4"/>
    <dgm:cxn modelId="{B1F74066-3742-464F-91E5-4BDAC025ECCB}" type="presParOf" srcId="{F8C558A3-2E4B-4CFF-8F19-AB12B7D8462F}" destId="{8A5DC9C2-7EB5-4012-91BD-651648A80CA6}" srcOrd="2" destOrd="0" presId="urn:microsoft.com/office/officeart/2005/8/layout/process4"/>
    <dgm:cxn modelId="{B1C9D97D-A3A6-428B-91B9-19D77F8D9E9F}" type="presParOf" srcId="{8A5DC9C2-7EB5-4012-91BD-651648A80CA6}" destId="{5FC50E91-0FF5-4D7C-B181-5453ECEF5189}" srcOrd="0" destOrd="0" presId="urn:microsoft.com/office/officeart/2005/8/layout/process4"/>
    <dgm:cxn modelId="{2CC3AD37-690F-48A1-A1C0-186C05859019}" type="presParOf" srcId="{F8C558A3-2E4B-4CFF-8F19-AB12B7D8462F}" destId="{2027639F-B430-4691-9939-A775BB3AFAD2}" srcOrd="3" destOrd="0" presId="urn:microsoft.com/office/officeart/2005/8/layout/process4"/>
    <dgm:cxn modelId="{6DBA1401-D763-449B-8C4A-9131CE5F7157}" type="presParOf" srcId="{F8C558A3-2E4B-4CFF-8F19-AB12B7D8462F}" destId="{47B3A35B-C45E-4A6F-B5A9-57485FD63FF0}" srcOrd="4" destOrd="0" presId="urn:microsoft.com/office/officeart/2005/8/layout/process4"/>
    <dgm:cxn modelId="{BC906A9E-3E9F-42BB-99AB-43B879F6ACCD}" type="presParOf" srcId="{47B3A35B-C45E-4A6F-B5A9-57485FD63FF0}" destId="{5E503860-97FE-4A92-9CC7-DA44A3697E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76CBB4-BC3E-4C8B-A81D-7FBB50B05E35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4F6DE3D-285F-4E50-B429-57368B857DC1}">
      <dgm:prSet phldrT="[文字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altLang="zh-TW" sz="3600" dirty="0" smtClean="0"/>
            <a:t>Vanilla Recurrent Neural Network (RNN)</a:t>
          </a:r>
          <a:endParaRPr lang="zh-TW" altLang="en-US" sz="3600" dirty="0"/>
        </a:p>
      </dgm:t>
    </dgm:pt>
    <dgm:pt modelId="{7B651415-8178-4E14-B1C8-BFDBA4F1CA9F}" type="par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7DF81B02-D3FB-42E3-805E-2D198439E200}" type="sib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B2709A4D-AD5D-41B0-B2DA-4E12A15428C0}">
      <dgm:prSet phldrT="[文字]" custT="1"/>
      <dgm:spPr/>
      <dgm:t>
        <a:bodyPr/>
        <a:lstStyle/>
        <a:p>
          <a:r>
            <a:rPr lang="en-US" altLang="zh-TW" sz="3600" dirty="0" smtClean="0"/>
            <a:t>Long Short-term Memory (LSTM)</a:t>
          </a:r>
          <a:endParaRPr lang="zh-TW" altLang="en-US" sz="3600" dirty="0"/>
        </a:p>
      </dgm:t>
    </dgm:pt>
    <dgm:pt modelId="{493521B6-7DF5-44B6-ACD0-FDB5C2514AF9}" type="par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2EB98496-B690-4BF2-A366-F48B98E634BA}" type="sib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8297F5A8-F31A-4834-AD08-7E17887767CF}">
      <dgm:prSet phldrT="[文字]" custT="1"/>
      <dgm:spPr/>
      <dgm:t>
        <a:bodyPr/>
        <a:lstStyle/>
        <a:p>
          <a:r>
            <a:rPr lang="en-US" altLang="zh-TW" sz="3600" dirty="0" smtClean="0"/>
            <a:t>Variants of RNN</a:t>
          </a:r>
          <a:endParaRPr lang="zh-TW" altLang="en-US" sz="3600" dirty="0"/>
        </a:p>
      </dgm:t>
    </dgm:pt>
    <dgm:pt modelId="{BE72A536-EC56-4F2C-BC9C-AD7E108CF4EA}" type="par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11FC1F74-DBAA-4AD9-812A-A5EF73FEE6C5}" type="sib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F8C558A3-2E4B-4CFF-8F19-AB12B7D8462F}" type="pres">
      <dgm:prSet presAssocID="{5676CBB4-BC3E-4C8B-A81D-7FBB50B05E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958405A-0D8F-4403-9AE5-D857F2CEFE11}" type="pres">
      <dgm:prSet presAssocID="{B2709A4D-AD5D-41B0-B2DA-4E12A15428C0}" presName="boxAndChildren" presStyleCnt="0"/>
      <dgm:spPr/>
    </dgm:pt>
    <dgm:pt modelId="{3DF641DB-6E66-4D38-8737-63A4710E03E3}" type="pres">
      <dgm:prSet presAssocID="{B2709A4D-AD5D-41B0-B2DA-4E12A15428C0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B4B28F9A-E5F3-412B-A4FF-E19EC3D4A7E4}" type="pres">
      <dgm:prSet presAssocID="{11FC1F74-DBAA-4AD9-812A-A5EF73FEE6C5}" presName="sp" presStyleCnt="0"/>
      <dgm:spPr/>
    </dgm:pt>
    <dgm:pt modelId="{8A5DC9C2-7EB5-4012-91BD-651648A80CA6}" type="pres">
      <dgm:prSet presAssocID="{8297F5A8-F31A-4834-AD08-7E17887767CF}" presName="arrowAndChildren" presStyleCnt="0"/>
      <dgm:spPr/>
    </dgm:pt>
    <dgm:pt modelId="{5FC50E91-0FF5-4D7C-B181-5453ECEF5189}" type="pres">
      <dgm:prSet presAssocID="{8297F5A8-F31A-4834-AD08-7E17887767CF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2027639F-B430-4691-9939-A775BB3AFAD2}" type="pres">
      <dgm:prSet presAssocID="{7DF81B02-D3FB-42E3-805E-2D198439E200}" presName="sp" presStyleCnt="0"/>
      <dgm:spPr/>
    </dgm:pt>
    <dgm:pt modelId="{47B3A35B-C45E-4A6F-B5A9-57485FD63FF0}" type="pres">
      <dgm:prSet presAssocID="{14F6DE3D-285F-4E50-B429-57368B857DC1}" presName="arrowAndChildren" presStyleCnt="0"/>
      <dgm:spPr/>
    </dgm:pt>
    <dgm:pt modelId="{5E503860-97FE-4A92-9CC7-DA44A3697EA8}" type="pres">
      <dgm:prSet presAssocID="{14F6DE3D-285F-4E50-B429-57368B857DC1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E535AC97-6588-4838-B7A2-63D371CC5868}" type="presOf" srcId="{14F6DE3D-285F-4E50-B429-57368B857DC1}" destId="{5E503860-97FE-4A92-9CC7-DA44A3697EA8}" srcOrd="0" destOrd="0" presId="urn:microsoft.com/office/officeart/2005/8/layout/process4"/>
    <dgm:cxn modelId="{A0771FA4-9F75-4EBA-9822-8DA6F792DAD2}" type="presOf" srcId="{5676CBB4-BC3E-4C8B-A81D-7FBB50B05E35}" destId="{F8C558A3-2E4B-4CFF-8F19-AB12B7D8462F}" srcOrd="0" destOrd="0" presId="urn:microsoft.com/office/officeart/2005/8/layout/process4"/>
    <dgm:cxn modelId="{8281C528-8933-4813-B779-067263DBF811}" srcId="{5676CBB4-BC3E-4C8B-A81D-7FBB50B05E35}" destId="{14F6DE3D-285F-4E50-B429-57368B857DC1}" srcOrd="0" destOrd="0" parTransId="{7B651415-8178-4E14-B1C8-BFDBA4F1CA9F}" sibTransId="{7DF81B02-D3FB-42E3-805E-2D198439E200}"/>
    <dgm:cxn modelId="{43AD3A77-FFBE-40A9-8C38-24C376132152}" srcId="{5676CBB4-BC3E-4C8B-A81D-7FBB50B05E35}" destId="{B2709A4D-AD5D-41B0-B2DA-4E12A15428C0}" srcOrd="2" destOrd="0" parTransId="{493521B6-7DF5-44B6-ACD0-FDB5C2514AF9}" sibTransId="{2EB98496-B690-4BF2-A366-F48B98E634BA}"/>
    <dgm:cxn modelId="{69CB55AB-96BF-4DDD-A311-E6EE1FBB1FD1}" type="presOf" srcId="{B2709A4D-AD5D-41B0-B2DA-4E12A15428C0}" destId="{3DF641DB-6E66-4D38-8737-63A4710E03E3}" srcOrd="0" destOrd="0" presId="urn:microsoft.com/office/officeart/2005/8/layout/process4"/>
    <dgm:cxn modelId="{24DDBDD1-8431-4167-B4E0-905367B7D50D}" srcId="{5676CBB4-BC3E-4C8B-A81D-7FBB50B05E35}" destId="{8297F5A8-F31A-4834-AD08-7E17887767CF}" srcOrd="1" destOrd="0" parTransId="{BE72A536-EC56-4F2C-BC9C-AD7E108CF4EA}" sibTransId="{11FC1F74-DBAA-4AD9-812A-A5EF73FEE6C5}"/>
    <dgm:cxn modelId="{F9568697-EB22-4E25-9693-4296E859D139}" type="presOf" srcId="{8297F5A8-F31A-4834-AD08-7E17887767CF}" destId="{5FC50E91-0FF5-4D7C-B181-5453ECEF5189}" srcOrd="0" destOrd="0" presId="urn:microsoft.com/office/officeart/2005/8/layout/process4"/>
    <dgm:cxn modelId="{B50C718D-3649-4FA9-9C33-682774A67D0B}" type="presParOf" srcId="{F8C558A3-2E4B-4CFF-8F19-AB12B7D8462F}" destId="{F958405A-0D8F-4403-9AE5-D857F2CEFE11}" srcOrd="0" destOrd="0" presId="urn:microsoft.com/office/officeart/2005/8/layout/process4"/>
    <dgm:cxn modelId="{DC507DEE-A6D8-4901-811C-651CDC5CCA1C}" type="presParOf" srcId="{F958405A-0D8F-4403-9AE5-D857F2CEFE11}" destId="{3DF641DB-6E66-4D38-8737-63A4710E03E3}" srcOrd="0" destOrd="0" presId="urn:microsoft.com/office/officeart/2005/8/layout/process4"/>
    <dgm:cxn modelId="{D60AA411-663A-457D-ACFD-A1C3C1472F60}" type="presParOf" srcId="{F8C558A3-2E4B-4CFF-8F19-AB12B7D8462F}" destId="{B4B28F9A-E5F3-412B-A4FF-E19EC3D4A7E4}" srcOrd="1" destOrd="0" presId="urn:microsoft.com/office/officeart/2005/8/layout/process4"/>
    <dgm:cxn modelId="{89324BFD-0036-467C-A737-11F02C02252C}" type="presParOf" srcId="{F8C558A3-2E4B-4CFF-8F19-AB12B7D8462F}" destId="{8A5DC9C2-7EB5-4012-91BD-651648A80CA6}" srcOrd="2" destOrd="0" presId="urn:microsoft.com/office/officeart/2005/8/layout/process4"/>
    <dgm:cxn modelId="{E78ADF8D-010C-40D0-97A4-5ED752EDB74A}" type="presParOf" srcId="{8A5DC9C2-7EB5-4012-91BD-651648A80CA6}" destId="{5FC50E91-0FF5-4D7C-B181-5453ECEF5189}" srcOrd="0" destOrd="0" presId="urn:microsoft.com/office/officeart/2005/8/layout/process4"/>
    <dgm:cxn modelId="{353DA637-A864-4A20-B569-C95EA69C7C05}" type="presParOf" srcId="{F8C558A3-2E4B-4CFF-8F19-AB12B7D8462F}" destId="{2027639F-B430-4691-9939-A775BB3AFAD2}" srcOrd="3" destOrd="0" presId="urn:microsoft.com/office/officeart/2005/8/layout/process4"/>
    <dgm:cxn modelId="{886C9D48-9851-49EB-B342-5A6CD6A71F6D}" type="presParOf" srcId="{F8C558A3-2E4B-4CFF-8F19-AB12B7D8462F}" destId="{47B3A35B-C45E-4A6F-B5A9-57485FD63FF0}" srcOrd="4" destOrd="0" presId="urn:microsoft.com/office/officeart/2005/8/layout/process4"/>
    <dgm:cxn modelId="{EE5CB160-8799-4B18-9678-F25183BE7BD2}" type="presParOf" srcId="{47B3A35B-C45E-4A6F-B5A9-57485FD63FF0}" destId="{5E503860-97FE-4A92-9CC7-DA44A3697E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76CBB4-BC3E-4C8B-A81D-7FBB50B05E35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4F6DE3D-285F-4E50-B429-57368B857DC1}">
      <dgm:prSet phldrT="[文字]" custT="1"/>
      <dgm:spPr/>
      <dgm:t>
        <a:bodyPr/>
        <a:lstStyle/>
        <a:p>
          <a:r>
            <a:rPr lang="en-US" altLang="zh-TW" sz="3600" dirty="0" smtClean="0"/>
            <a:t>Vanilla Recurrent Neural Network (RNN)</a:t>
          </a:r>
          <a:endParaRPr lang="zh-TW" altLang="en-US" sz="3600" dirty="0"/>
        </a:p>
      </dgm:t>
    </dgm:pt>
    <dgm:pt modelId="{7B651415-8178-4E14-B1C8-BFDBA4F1CA9F}" type="par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7DF81B02-D3FB-42E3-805E-2D198439E200}" type="sib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B2709A4D-AD5D-41B0-B2DA-4E12A15428C0}">
      <dgm:prSet phldrT="[文字]" custT="1"/>
      <dgm:spPr/>
      <dgm:t>
        <a:bodyPr/>
        <a:lstStyle/>
        <a:p>
          <a:r>
            <a:rPr lang="en-US" altLang="zh-TW" sz="3600" dirty="0" smtClean="0"/>
            <a:t>Long Short-term Memory (LSTM)</a:t>
          </a:r>
          <a:endParaRPr lang="zh-TW" altLang="en-US" sz="3600" dirty="0"/>
        </a:p>
      </dgm:t>
    </dgm:pt>
    <dgm:pt modelId="{493521B6-7DF5-44B6-ACD0-FDB5C2514AF9}" type="par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2EB98496-B690-4BF2-A366-F48B98E634BA}" type="sib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8297F5A8-F31A-4834-AD08-7E17887767CF}">
      <dgm:prSet phldrT="[文字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altLang="zh-TW" sz="3600" dirty="0" smtClean="0"/>
            <a:t>Variants of RNN</a:t>
          </a:r>
          <a:endParaRPr lang="zh-TW" altLang="en-US" sz="3600" dirty="0"/>
        </a:p>
      </dgm:t>
    </dgm:pt>
    <dgm:pt modelId="{BE72A536-EC56-4F2C-BC9C-AD7E108CF4EA}" type="par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11FC1F74-DBAA-4AD9-812A-A5EF73FEE6C5}" type="sib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F8C558A3-2E4B-4CFF-8F19-AB12B7D8462F}" type="pres">
      <dgm:prSet presAssocID="{5676CBB4-BC3E-4C8B-A81D-7FBB50B05E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958405A-0D8F-4403-9AE5-D857F2CEFE11}" type="pres">
      <dgm:prSet presAssocID="{B2709A4D-AD5D-41B0-B2DA-4E12A15428C0}" presName="boxAndChildren" presStyleCnt="0"/>
      <dgm:spPr/>
    </dgm:pt>
    <dgm:pt modelId="{3DF641DB-6E66-4D38-8737-63A4710E03E3}" type="pres">
      <dgm:prSet presAssocID="{B2709A4D-AD5D-41B0-B2DA-4E12A15428C0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B4B28F9A-E5F3-412B-A4FF-E19EC3D4A7E4}" type="pres">
      <dgm:prSet presAssocID="{11FC1F74-DBAA-4AD9-812A-A5EF73FEE6C5}" presName="sp" presStyleCnt="0"/>
      <dgm:spPr/>
    </dgm:pt>
    <dgm:pt modelId="{8A5DC9C2-7EB5-4012-91BD-651648A80CA6}" type="pres">
      <dgm:prSet presAssocID="{8297F5A8-F31A-4834-AD08-7E17887767CF}" presName="arrowAndChildren" presStyleCnt="0"/>
      <dgm:spPr/>
    </dgm:pt>
    <dgm:pt modelId="{5FC50E91-0FF5-4D7C-B181-5453ECEF5189}" type="pres">
      <dgm:prSet presAssocID="{8297F5A8-F31A-4834-AD08-7E17887767CF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2027639F-B430-4691-9939-A775BB3AFAD2}" type="pres">
      <dgm:prSet presAssocID="{7DF81B02-D3FB-42E3-805E-2D198439E200}" presName="sp" presStyleCnt="0"/>
      <dgm:spPr/>
    </dgm:pt>
    <dgm:pt modelId="{47B3A35B-C45E-4A6F-B5A9-57485FD63FF0}" type="pres">
      <dgm:prSet presAssocID="{14F6DE3D-285F-4E50-B429-57368B857DC1}" presName="arrowAndChildren" presStyleCnt="0"/>
      <dgm:spPr/>
    </dgm:pt>
    <dgm:pt modelId="{5E503860-97FE-4A92-9CC7-DA44A3697EA8}" type="pres">
      <dgm:prSet presAssocID="{14F6DE3D-285F-4E50-B429-57368B857DC1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D720F610-123C-4A2B-96DE-6FFB9BF8AC2C}" type="presOf" srcId="{B2709A4D-AD5D-41B0-B2DA-4E12A15428C0}" destId="{3DF641DB-6E66-4D38-8737-63A4710E03E3}" srcOrd="0" destOrd="0" presId="urn:microsoft.com/office/officeart/2005/8/layout/process4"/>
    <dgm:cxn modelId="{C06FF4EE-3F07-4FBC-951A-CB8F40C47BB1}" type="presOf" srcId="{14F6DE3D-285F-4E50-B429-57368B857DC1}" destId="{5E503860-97FE-4A92-9CC7-DA44A3697EA8}" srcOrd="0" destOrd="0" presId="urn:microsoft.com/office/officeart/2005/8/layout/process4"/>
    <dgm:cxn modelId="{8281C528-8933-4813-B779-067263DBF811}" srcId="{5676CBB4-BC3E-4C8B-A81D-7FBB50B05E35}" destId="{14F6DE3D-285F-4E50-B429-57368B857DC1}" srcOrd="0" destOrd="0" parTransId="{7B651415-8178-4E14-B1C8-BFDBA4F1CA9F}" sibTransId="{7DF81B02-D3FB-42E3-805E-2D198439E200}"/>
    <dgm:cxn modelId="{43AD3A77-FFBE-40A9-8C38-24C376132152}" srcId="{5676CBB4-BC3E-4C8B-A81D-7FBB50B05E35}" destId="{B2709A4D-AD5D-41B0-B2DA-4E12A15428C0}" srcOrd="2" destOrd="0" parTransId="{493521B6-7DF5-44B6-ACD0-FDB5C2514AF9}" sibTransId="{2EB98496-B690-4BF2-A366-F48B98E634BA}"/>
    <dgm:cxn modelId="{E21D80A5-DF96-4627-BE65-09792AF87BA4}" type="presOf" srcId="{8297F5A8-F31A-4834-AD08-7E17887767CF}" destId="{5FC50E91-0FF5-4D7C-B181-5453ECEF5189}" srcOrd="0" destOrd="0" presId="urn:microsoft.com/office/officeart/2005/8/layout/process4"/>
    <dgm:cxn modelId="{05FE7AD8-9087-4AAE-A29F-F35852626657}" type="presOf" srcId="{5676CBB4-BC3E-4C8B-A81D-7FBB50B05E35}" destId="{F8C558A3-2E4B-4CFF-8F19-AB12B7D8462F}" srcOrd="0" destOrd="0" presId="urn:microsoft.com/office/officeart/2005/8/layout/process4"/>
    <dgm:cxn modelId="{24DDBDD1-8431-4167-B4E0-905367B7D50D}" srcId="{5676CBB4-BC3E-4C8B-A81D-7FBB50B05E35}" destId="{8297F5A8-F31A-4834-AD08-7E17887767CF}" srcOrd="1" destOrd="0" parTransId="{BE72A536-EC56-4F2C-BC9C-AD7E108CF4EA}" sibTransId="{11FC1F74-DBAA-4AD9-812A-A5EF73FEE6C5}"/>
    <dgm:cxn modelId="{9B6E9AEA-9B06-484C-9159-02012817EB8D}" type="presParOf" srcId="{F8C558A3-2E4B-4CFF-8F19-AB12B7D8462F}" destId="{F958405A-0D8F-4403-9AE5-D857F2CEFE11}" srcOrd="0" destOrd="0" presId="urn:microsoft.com/office/officeart/2005/8/layout/process4"/>
    <dgm:cxn modelId="{6588030E-9B14-4498-AC7D-25E19DF7F013}" type="presParOf" srcId="{F958405A-0D8F-4403-9AE5-D857F2CEFE11}" destId="{3DF641DB-6E66-4D38-8737-63A4710E03E3}" srcOrd="0" destOrd="0" presId="urn:microsoft.com/office/officeart/2005/8/layout/process4"/>
    <dgm:cxn modelId="{7304132D-70BA-4BBF-87B5-DF649A37B3FF}" type="presParOf" srcId="{F8C558A3-2E4B-4CFF-8F19-AB12B7D8462F}" destId="{B4B28F9A-E5F3-412B-A4FF-E19EC3D4A7E4}" srcOrd="1" destOrd="0" presId="urn:microsoft.com/office/officeart/2005/8/layout/process4"/>
    <dgm:cxn modelId="{9FE2C191-BB16-40A2-B4CC-914BA1522D9F}" type="presParOf" srcId="{F8C558A3-2E4B-4CFF-8F19-AB12B7D8462F}" destId="{8A5DC9C2-7EB5-4012-91BD-651648A80CA6}" srcOrd="2" destOrd="0" presId="urn:microsoft.com/office/officeart/2005/8/layout/process4"/>
    <dgm:cxn modelId="{AA28CC01-131B-4BC7-A131-E61B2323BB64}" type="presParOf" srcId="{8A5DC9C2-7EB5-4012-91BD-651648A80CA6}" destId="{5FC50E91-0FF5-4D7C-B181-5453ECEF5189}" srcOrd="0" destOrd="0" presId="urn:microsoft.com/office/officeart/2005/8/layout/process4"/>
    <dgm:cxn modelId="{6F80DD1B-F5D9-4C20-A284-2CC82B37AA3A}" type="presParOf" srcId="{F8C558A3-2E4B-4CFF-8F19-AB12B7D8462F}" destId="{2027639F-B430-4691-9939-A775BB3AFAD2}" srcOrd="3" destOrd="0" presId="urn:microsoft.com/office/officeart/2005/8/layout/process4"/>
    <dgm:cxn modelId="{656F222B-C56E-4CC7-80F8-31002B2EAA40}" type="presParOf" srcId="{F8C558A3-2E4B-4CFF-8F19-AB12B7D8462F}" destId="{47B3A35B-C45E-4A6F-B5A9-57485FD63FF0}" srcOrd="4" destOrd="0" presId="urn:microsoft.com/office/officeart/2005/8/layout/process4"/>
    <dgm:cxn modelId="{BC42353D-B126-44F9-A1DD-53B1BA831750}" type="presParOf" srcId="{47B3A35B-C45E-4A6F-B5A9-57485FD63FF0}" destId="{5E503860-97FE-4A92-9CC7-DA44A3697E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76CBB4-BC3E-4C8B-A81D-7FBB50B05E35}" type="doc">
      <dgm:prSet loTypeId="urn:microsoft.com/office/officeart/2005/8/layout/process4" loCatId="process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14F6DE3D-285F-4E50-B429-57368B857DC1}">
      <dgm:prSet phldrT="[文字]" custT="1"/>
      <dgm:spPr/>
      <dgm:t>
        <a:bodyPr/>
        <a:lstStyle/>
        <a:p>
          <a:r>
            <a:rPr lang="en-US" altLang="zh-TW" sz="3600" dirty="0" smtClean="0"/>
            <a:t>Vanilla Recurrent Neural Network (RNN)</a:t>
          </a:r>
          <a:endParaRPr lang="zh-TW" altLang="en-US" sz="3600" dirty="0"/>
        </a:p>
      </dgm:t>
    </dgm:pt>
    <dgm:pt modelId="{7B651415-8178-4E14-B1C8-BFDBA4F1CA9F}" type="par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7DF81B02-D3FB-42E3-805E-2D198439E200}" type="sibTrans" cxnId="{8281C528-8933-4813-B779-067263DBF811}">
      <dgm:prSet/>
      <dgm:spPr/>
      <dgm:t>
        <a:bodyPr/>
        <a:lstStyle/>
        <a:p>
          <a:endParaRPr lang="zh-TW" altLang="en-US"/>
        </a:p>
      </dgm:t>
    </dgm:pt>
    <dgm:pt modelId="{B2709A4D-AD5D-41B0-B2DA-4E12A15428C0}">
      <dgm:prSet phldrT="[文字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altLang="zh-TW" sz="3600" dirty="0" smtClean="0"/>
            <a:t>Long Short-term Memory (LSTM)</a:t>
          </a:r>
          <a:endParaRPr lang="zh-TW" altLang="en-US" sz="3600" dirty="0"/>
        </a:p>
      </dgm:t>
    </dgm:pt>
    <dgm:pt modelId="{493521B6-7DF5-44B6-ACD0-FDB5C2514AF9}" type="par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2EB98496-B690-4BF2-A366-F48B98E634BA}" type="sibTrans" cxnId="{43AD3A77-FFBE-40A9-8C38-24C376132152}">
      <dgm:prSet/>
      <dgm:spPr/>
      <dgm:t>
        <a:bodyPr/>
        <a:lstStyle/>
        <a:p>
          <a:endParaRPr lang="zh-TW" altLang="en-US"/>
        </a:p>
      </dgm:t>
    </dgm:pt>
    <dgm:pt modelId="{8297F5A8-F31A-4834-AD08-7E17887767CF}">
      <dgm:prSet phldrT="[文字]" custT="1"/>
      <dgm:spPr/>
      <dgm:t>
        <a:bodyPr/>
        <a:lstStyle/>
        <a:p>
          <a:r>
            <a:rPr lang="en-US" altLang="zh-TW" sz="3600" dirty="0" smtClean="0"/>
            <a:t>Variants of RNN</a:t>
          </a:r>
          <a:endParaRPr lang="zh-TW" altLang="en-US" sz="3600" dirty="0"/>
        </a:p>
      </dgm:t>
    </dgm:pt>
    <dgm:pt modelId="{BE72A536-EC56-4F2C-BC9C-AD7E108CF4EA}" type="par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11FC1F74-DBAA-4AD9-812A-A5EF73FEE6C5}" type="sibTrans" cxnId="{24DDBDD1-8431-4167-B4E0-905367B7D50D}">
      <dgm:prSet/>
      <dgm:spPr/>
      <dgm:t>
        <a:bodyPr/>
        <a:lstStyle/>
        <a:p>
          <a:endParaRPr lang="zh-TW" altLang="en-US"/>
        </a:p>
      </dgm:t>
    </dgm:pt>
    <dgm:pt modelId="{F8C558A3-2E4B-4CFF-8F19-AB12B7D8462F}" type="pres">
      <dgm:prSet presAssocID="{5676CBB4-BC3E-4C8B-A81D-7FBB50B05E3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958405A-0D8F-4403-9AE5-D857F2CEFE11}" type="pres">
      <dgm:prSet presAssocID="{B2709A4D-AD5D-41B0-B2DA-4E12A15428C0}" presName="boxAndChildren" presStyleCnt="0"/>
      <dgm:spPr/>
    </dgm:pt>
    <dgm:pt modelId="{3DF641DB-6E66-4D38-8737-63A4710E03E3}" type="pres">
      <dgm:prSet presAssocID="{B2709A4D-AD5D-41B0-B2DA-4E12A15428C0}" presName="parentTextBox" presStyleLbl="node1" presStyleIdx="0" presStyleCnt="3"/>
      <dgm:spPr/>
      <dgm:t>
        <a:bodyPr/>
        <a:lstStyle/>
        <a:p>
          <a:endParaRPr lang="zh-TW" altLang="en-US"/>
        </a:p>
      </dgm:t>
    </dgm:pt>
    <dgm:pt modelId="{B4B28F9A-E5F3-412B-A4FF-E19EC3D4A7E4}" type="pres">
      <dgm:prSet presAssocID="{11FC1F74-DBAA-4AD9-812A-A5EF73FEE6C5}" presName="sp" presStyleCnt="0"/>
      <dgm:spPr/>
    </dgm:pt>
    <dgm:pt modelId="{8A5DC9C2-7EB5-4012-91BD-651648A80CA6}" type="pres">
      <dgm:prSet presAssocID="{8297F5A8-F31A-4834-AD08-7E17887767CF}" presName="arrowAndChildren" presStyleCnt="0"/>
      <dgm:spPr/>
    </dgm:pt>
    <dgm:pt modelId="{5FC50E91-0FF5-4D7C-B181-5453ECEF5189}" type="pres">
      <dgm:prSet presAssocID="{8297F5A8-F31A-4834-AD08-7E17887767CF}" presName="parentTextArrow" presStyleLbl="node1" presStyleIdx="1" presStyleCnt="3"/>
      <dgm:spPr/>
      <dgm:t>
        <a:bodyPr/>
        <a:lstStyle/>
        <a:p>
          <a:endParaRPr lang="zh-TW" altLang="en-US"/>
        </a:p>
      </dgm:t>
    </dgm:pt>
    <dgm:pt modelId="{2027639F-B430-4691-9939-A775BB3AFAD2}" type="pres">
      <dgm:prSet presAssocID="{7DF81B02-D3FB-42E3-805E-2D198439E200}" presName="sp" presStyleCnt="0"/>
      <dgm:spPr/>
    </dgm:pt>
    <dgm:pt modelId="{47B3A35B-C45E-4A6F-B5A9-57485FD63FF0}" type="pres">
      <dgm:prSet presAssocID="{14F6DE3D-285F-4E50-B429-57368B857DC1}" presName="arrowAndChildren" presStyleCnt="0"/>
      <dgm:spPr/>
    </dgm:pt>
    <dgm:pt modelId="{5E503860-97FE-4A92-9CC7-DA44A3697EA8}" type="pres">
      <dgm:prSet presAssocID="{14F6DE3D-285F-4E50-B429-57368B857DC1}" presName="parentTextArrow" presStyleLbl="node1" presStyleIdx="2" presStyleCnt="3"/>
      <dgm:spPr/>
      <dgm:t>
        <a:bodyPr/>
        <a:lstStyle/>
        <a:p>
          <a:endParaRPr lang="zh-TW" altLang="en-US"/>
        </a:p>
      </dgm:t>
    </dgm:pt>
  </dgm:ptLst>
  <dgm:cxnLst>
    <dgm:cxn modelId="{C151CD64-87B3-4502-83D8-DDDCA0C60060}" type="presOf" srcId="{B2709A4D-AD5D-41B0-B2DA-4E12A15428C0}" destId="{3DF641DB-6E66-4D38-8737-63A4710E03E3}" srcOrd="0" destOrd="0" presId="urn:microsoft.com/office/officeart/2005/8/layout/process4"/>
    <dgm:cxn modelId="{39686A49-65ED-4666-95EB-0D2963377C07}" type="presOf" srcId="{5676CBB4-BC3E-4C8B-A81D-7FBB50B05E35}" destId="{F8C558A3-2E4B-4CFF-8F19-AB12B7D8462F}" srcOrd="0" destOrd="0" presId="urn:microsoft.com/office/officeart/2005/8/layout/process4"/>
    <dgm:cxn modelId="{B5248187-0466-48EB-A72B-54FDA84F3C39}" type="presOf" srcId="{14F6DE3D-285F-4E50-B429-57368B857DC1}" destId="{5E503860-97FE-4A92-9CC7-DA44A3697EA8}" srcOrd="0" destOrd="0" presId="urn:microsoft.com/office/officeart/2005/8/layout/process4"/>
    <dgm:cxn modelId="{8281C528-8933-4813-B779-067263DBF811}" srcId="{5676CBB4-BC3E-4C8B-A81D-7FBB50B05E35}" destId="{14F6DE3D-285F-4E50-B429-57368B857DC1}" srcOrd="0" destOrd="0" parTransId="{7B651415-8178-4E14-B1C8-BFDBA4F1CA9F}" sibTransId="{7DF81B02-D3FB-42E3-805E-2D198439E200}"/>
    <dgm:cxn modelId="{43AD3A77-FFBE-40A9-8C38-24C376132152}" srcId="{5676CBB4-BC3E-4C8B-A81D-7FBB50B05E35}" destId="{B2709A4D-AD5D-41B0-B2DA-4E12A15428C0}" srcOrd="2" destOrd="0" parTransId="{493521B6-7DF5-44B6-ACD0-FDB5C2514AF9}" sibTransId="{2EB98496-B690-4BF2-A366-F48B98E634BA}"/>
    <dgm:cxn modelId="{93A36112-70CA-4EC7-95E8-E6EA47FFE4FE}" type="presOf" srcId="{8297F5A8-F31A-4834-AD08-7E17887767CF}" destId="{5FC50E91-0FF5-4D7C-B181-5453ECEF5189}" srcOrd="0" destOrd="0" presId="urn:microsoft.com/office/officeart/2005/8/layout/process4"/>
    <dgm:cxn modelId="{24DDBDD1-8431-4167-B4E0-905367B7D50D}" srcId="{5676CBB4-BC3E-4C8B-A81D-7FBB50B05E35}" destId="{8297F5A8-F31A-4834-AD08-7E17887767CF}" srcOrd="1" destOrd="0" parTransId="{BE72A536-EC56-4F2C-BC9C-AD7E108CF4EA}" sibTransId="{11FC1F74-DBAA-4AD9-812A-A5EF73FEE6C5}"/>
    <dgm:cxn modelId="{B8515125-7ACB-4248-8B25-33C6C453D7F1}" type="presParOf" srcId="{F8C558A3-2E4B-4CFF-8F19-AB12B7D8462F}" destId="{F958405A-0D8F-4403-9AE5-D857F2CEFE11}" srcOrd="0" destOrd="0" presId="urn:microsoft.com/office/officeart/2005/8/layout/process4"/>
    <dgm:cxn modelId="{0BE43B6A-18F0-44F4-BD71-8D1F1F7C2558}" type="presParOf" srcId="{F958405A-0D8F-4403-9AE5-D857F2CEFE11}" destId="{3DF641DB-6E66-4D38-8737-63A4710E03E3}" srcOrd="0" destOrd="0" presId="urn:microsoft.com/office/officeart/2005/8/layout/process4"/>
    <dgm:cxn modelId="{CD174737-EDEC-4DC1-88F8-E621331E220D}" type="presParOf" srcId="{F8C558A3-2E4B-4CFF-8F19-AB12B7D8462F}" destId="{B4B28F9A-E5F3-412B-A4FF-E19EC3D4A7E4}" srcOrd="1" destOrd="0" presId="urn:microsoft.com/office/officeart/2005/8/layout/process4"/>
    <dgm:cxn modelId="{4E509E09-7083-4A0B-9519-F55858F226FA}" type="presParOf" srcId="{F8C558A3-2E4B-4CFF-8F19-AB12B7D8462F}" destId="{8A5DC9C2-7EB5-4012-91BD-651648A80CA6}" srcOrd="2" destOrd="0" presId="urn:microsoft.com/office/officeart/2005/8/layout/process4"/>
    <dgm:cxn modelId="{0F1A1C9D-02BA-42F5-8A36-4DE891004EFE}" type="presParOf" srcId="{8A5DC9C2-7EB5-4012-91BD-651648A80CA6}" destId="{5FC50E91-0FF5-4D7C-B181-5453ECEF5189}" srcOrd="0" destOrd="0" presId="urn:microsoft.com/office/officeart/2005/8/layout/process4"/>
    <dgm:cxn modelId="{EF54FE2F-3A72-47F7-B35E-E5A99DB387D2}" type="presParOf" srcId="{F8C558A3-2E4B-4CFF-8F19-AB12B7D8462F}" destId="{2027639F-B430-4691-9939-A775BB3AFAD2}" srcOrd="3" destOrd="0" presId="urn:microsoft.com/office/officeart/2005/8/layout/process4"/>
    <dgm:cxn modelId="{5E926B72-2FEC-461C-8276-6C8E6A87E870}" type="presParOf" srcId="{F8C558A3-2E4B-4CFF-8F19-AB12B7D8462F}" destId="{47B3A35B-C45E-4A6F-B5A9-57485FD63FF0}" srcOrd="4" destOrd="0" presId="urn:microsoft.com/office/officeart/2005/8/layout/process4"/>
    <dgm:cxn modelId="{6D84828E-D715-47F0-ABF2-1DDEDC91B2D3}" type="presParOf" srcId="{47B3A35B-C45E-4A6F-B5A9-57485FD63FF0}" destId="{5E503860-97FE-4A92-9CC7-DA44A3697EA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473DA-DC2C-49CE-8100-84663D901B0A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65742-51E4-418D-8157-79EC9C21EB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8051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terms.naer.edu.tw/detail/1678998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86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named entity tagging -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專有名詞標記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96C5C-BD03-4F6E-84E0-04D4AE7989E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43382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determine </a:t>
            </a:r>
            <a:r>
              <a:rPr lang="en-US" altLang="zh-TW" dirty="0" err="1" smtClean="0"/>
              <a:t>yi</a:t>
            </a:r>
            <a:r>
              <a:rPr lang="en-US" altLang="zh-TW" dirty="0" smtClean="0"/>
              <a:t>, you have to consider a lot ……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There are more different types in the slides of HW3.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771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Emotiona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regonition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722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of a </a:t>
            </a:r>
            <a:r>
              <a:rPr lang="en-US" altLang="zh-TW" dirty="0" err="1" smtClean="0"/>
              <a:t>completition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256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nd</a:t>
            </a:r>
            <a:r>
              <a:rPr lang="en-US" altLang="zh-TW" dirty="0" smtClean="0"/>
              <a:t> of a </a:t>
            </a:r>
            <a:r>
              <a:rPr lang="en-US" altLang="zh-TW" dirty="0" err="1" smtClean="0"/>
              <a:t>completition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3576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A woman is throwing a Frisbee in a part.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644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Long-term Memory why </a:t>
            </a:r>
            <a:r>
              <a:rPr lang="en-US" altLang="zh-TW" dirty="0" err="1" smtClean="0"/>
              <a:t>why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why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63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Normal neuron</a:t>
            </a:r>
          </a:p>
          <a:p>
            <a:r>
              <a:rPr lang="en-US" altLang="zh-TW" dirty="0" smtClean="0"/>
              <a:t>1</a:t>
            </a:r>
            <a:r>
              <a:rPr lang="en-US" altLang="zh-TW" baseline="0" dirty="0" smtClean="0"/>
              <a:t> input, 1 output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This one</a:t>
            </a:r>
          </a:p>
          <a:p>
            <a:r>
              <a:rPr lang="en-US" altLang="zh-TW" baseline="0" dirty="0" smtClean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1415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4408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a same set</a:t>
            </a:r>
            <a:r>
              <a:rPr lang="en-US" altLang="zh-TW" baseline="0" dirty="0" smtClean="0"/>
              <a:t> of information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30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Hard to learn by neural network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19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Use a same set</a:t>
            </a:r>
            <a:r>
              <a:rPr lang="en-US" altLang="zh-TW" baseline="0" dirty="0" smtClean="0"/>
              <a:t> of information</a:t>
            </a:r>
          </a:p>
          <a:p>
            <a:endParaRPr lang="en-US" altLang="zh-TW" baseline="0" dirty="0" smtClean="0"/>
          </a:p>
          <a:p>
            <a:r>
              <a:rPr lang="en-US" altLang="zh-TW" baseline="0" dirty="0" smtClean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5875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Can you find the rule?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201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Look</a:t>
            </a:r>
            <a:r>
              <a:rPr lang="en-US" altLang="zh-TW" baseline="0" dirty="0" smtClean="0"/>
              <a:t> at the sequence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40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Need an example …… ok, in the future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3115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Even the same input, the output may be different. due to the memory!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1587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沒有考慮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077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 smtClean="0"/>
              <a:t>(frames in an utterance)</a:t>
            </a:r>
          </a:p>
          <a:p>
            <a:pPr algn="ctr"/>
            <a:endParaRPr lang="en-US" altLang="zh-TW" sz="1200" dirty="0" smtClean="0"/>
          </a:p>
          <a:p>
            <a:pPr algn="ctr"/>
            <a:endParaRPr lang="en-US" altLang="zh-TW" sz="1200" dirty="0" smtClean="0"/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 smtClean="0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1200" dirty="0" smtClean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 smtClean="0">
                <a:solidFill>
                  <a:srgbClr val="0000FF"/>
                </a:solidFill>
              </a:rPr>
              <a:t>i </a:t>
            </a:r>
            <a:r>
              <a:rPr lang="en-US" altLang="zh-TW" sz="1200" dirty="0" smtClean="0">
                <a:solidFill>
                  <a:srgbClr val="0000FF"/>
                </a:solidFill>
              </a:rPr>
              <a:t>and memory</a:t>
            </a:r>
            <a:endParaRPr lang="zh-TW" altLang="en-US" sz="1200" baseline="30000" dirty="0" smtClean="0">
              <a:solidFill>
                <a:srgbClr val="0000FF"/>
              </a:solidFill>
            </a:endParaRPr>
          </a:p>
          <a:p>
            <a:pPr algn="ctr"/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951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 smtClean="0"/>
              <a:t>(frames in an utterance)</a:t>
            </a:r>
            <a:endParaRPr lang="zh-TW" altLang="en-US" sz="120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9095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sz="1200" dirty="0" smtClean="0"/>
              <a:t>(frames in an utterance)</a:t>
            </a:r>
            <a:endParaRPr lang="zh-TW" altLang="en-US" sz="120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41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General idea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5606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General idea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652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626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159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993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223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0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67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9513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835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45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993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4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3BA75-A6C4-42BC-93A9-FDBDD7DC5929}" type="datetimeFigureOut">
              <a:rPr lang="zh-TW" altLang="en-US" smtClean="0"/>
              <a:t>2015/10/28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210A-507C-4437-AA0C-8F61DBA8D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172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0.png"/><Relationship Id="rId18" Type="http://schemas.openxmlformats.org/officeDocument/2006/relationships/image" Target="../media/image30.png"/><Relationship Id="rId3" Type="http://schemas.openxmlformats.org/officeDocument/2006/relationships/image" Target="../media/image29.png"/><Relationship Id="rId21" Type="http://schemas.openxmlformats.org/officeDocument/2006/relationships/image" Target="../media/image291.png"/><Relationship Id="rId7" Type="http://schemas.openxmlformats.org/officeDocument/2006/relationships/image" Target="../media/image171.png"/><Relationship Id="rId17" Type="http://schemas.openxmlformats.org/officeDocument/2006/relationships/image" Target="../media/image25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20.png"/><Relationship Id="rId20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0.png"/><Relationship Id="rId5" Type="http://schemas.openxmlformats.org/officeDocument/2006/relationships/image" Target="../media/image150.png"/><Relationship Id="rId15" Type="http://schemas.openxmlformats.org/officeDocument/2006/relationships/image" Target="../media/image200.png"/><Relationship Id="rId19" Type="http://schemas.openxmlformats.org/officeDocument/2006/relationships/image" Target="../media/image271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0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70935"/>
            <a:ext cx="7772400" cy="2387600"/>
          </a:xfrm>
        </p:spPr>
        <p:txBody>
          <a:bodyPr>
            <a:norm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Neural Network </a:t>
            </a:r>
            <a:br>
              <a:rPr lang="en-US" altLang="zh-TW" dirty="0" smtClean="0">
                <a:solidFill>
                  <a:srgbClr val="0000FF"/>
                </a:solidFill>
              </a:rPr>
            </a:br>
            <a:r>
              <a:rPr lang="en-US" altLang="zh-TW" dirty="0" smtClean="0">
                <a:solidFill>
                  <a:srgbClr val="0000FF"/>
                </a:solidFill>
              </a:rPr>
              <a:t>with Memory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050610"/>
            <a:ext cx="6858000" cy="1655762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Hung-yi Lee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985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833533" y="1429352"/>
            <a:ext cx="386745" cy="4495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1150999" y="1457640"/>
                <a:ext cx="54041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RNN input: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9" y="1457640"/>
                <a:ext cx="540417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0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594106" y="5868658"/>
            <a:ext cx="216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03763" y="4299667"/>
            <a:ext cx="216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536919" y="4299667"/>
            <a:ext cx="216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594106" y="2797717"/>
            <a:ext cx="216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5480767" y="4851207"/>
            <a:ext cx="386677" cy="943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弧形箭號 (上彎) 75"/>
          <p:cNvSpPr/>
          <p:nvPr/>
        </p:nvSpPr>
        <p:spPr>
          <a:xfrm>
            <a:off x="2814323" y="4740061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8013" y="586865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213164" y="2344682"/>
            <a:ext cx="277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770185" y="5076729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05901" y="4781622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749673" y="3547517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54450" y="3896304"/>
            <a:ext cx="27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i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+W</a:t>
            </a:r>
            <a:r>
              <a:rPr lang="en-US" altLang="zh-TW" sz="2400" baseline="30000" dirty="0" smtClean="0"/>
              <a:t>h</a:t>
            </a:r>
            <a:r>
              <a:rPr lang="en-US" altLang="zh-TW" sz="2400" dirty="0" smtClean="0"/>
              <a:t>a</a:t>
            </a:r>
            <a:r>
              <a:rPr lang="en-US" altLang="zh-TW" sz="2400" baseline="30000" dirty="0"/>
              <a:t>1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4042" y="4253096"/>
            <a:ext cx="141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memory</a:t>
            </a:r>
            <a:endParaRPr lang="zh-TW" altLang="en-US" sz="2400" dirty="0"/>
          </a:p>
        </p:txBody>
      </p:sp>
      <p:sp>
        <p:nvSpPr>
          <p:cNvPr id="70" name="向上箭號 69"/>
          <p:cNvSpPr/>
          <p:nvPr/>
        </p:nvSpPr>
        <p:spPr>
          <a:xfrm>
            <a:off x="5490424" y="3264273"/>
            <a:ext cx="386677" cy="94326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弧形箭號 (上彎) 71"/>
          <p:cNvSpPr/>
          <p:nvPr/>
        </p:nvSpPr>
        <p:spPr>
          <a:xfrm flipH="1" flipV="1">
            <a:off x="2783518" y="3684447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533950" y="3684447"/>
            <a:ext cx="9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copy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857976" y="1847857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 smtClean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671993" y="1846510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/>
              <a:t>2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89479" y="4274199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42121" y="4299667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0</a:t>
            </a:r>
            <a:endParaRPr lang="zh-TW" altLang="en-US" sz="24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1943269" y="4272195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373194" y="4264938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673140" y="4280570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6516941" y="1231557"/>
            <a:ext cx="220244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of RNN is one utterance</a:t>
            </a:r>
            <a:endParaRPr lang="zh-TW" altLang="en-US" sz="2400" dirty="0"/>
          </a:p>
        </p:txBody>
      </p:sp>
      <p:sp>
        <p:nvSpPr>
          <p:cNvPr id="45" name="右大括弧 44"/>
          <p:cNvSpPr/>
          <p:nvPr/>
        </p:nvSpPr>
        <p:spPr>
          <a:xfrm rot="16200000">
            <a:off x="4567222" y="-439587"/>
            <a:ext cx="195158" cy="3494792"/>
          </a:xfrm>
          <a:prstGeom prst="rightBrace">
            <a:avLst>
              <a:gd name="adj1" fmla="val 292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2836865" y="635678"/>
            <a:ext cx="365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rder cannot change.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3395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83" grpId="0"/>
      <p:bldP spid="56" grpId="0"/>
      <p:bldP spid="29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07848" y="1427975"/>
            <a:ext cx="386745" cy="4495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1150999" y="1457640"/>
                <a:ext cx="54041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RNN input: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9" y="1457640"/>
                <a:ext cx="5404172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06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594106" y="5868658"/>
            <a:ext cx="216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03763" y="4299667"/>
            <a:ext cx="216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536919" y="4299667"/>
            <a:ext cx="216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594106" y="2797717"/>
            <a:ext cx="216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5480767" y="4851207"/>
            <a:ext cx="386677" cy="943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弧形箭號 (上彎) 75"/>
          <p:cNvSpPr/>
          <p:nvPr/>
        </p:nvSpPr>
        <p:spPr>
          <a:xfrm>
            <a:off x="2814323" y="4740061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8013" y="586865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213164" y="2344682"/>
            <a:ext cx="277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770185" y="5076729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05901" y="4781622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749673" y="3547517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54450" y="3896304"/>
            <a:ext cx="27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i</a:t>
            </a:r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r>
              <a:rPr lang="en-US" altLang="zh-TW" sz="2400" dirty="0" smtClean="0"/>
              <a:t>+W</a:t>
            </a:r>
            <a:r>
              <a:rPr lang="en-US" altLang="zh-TW" sz="2400" baseline="30000" dirty="0" smtClean="0"/>
              <a:t>h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2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4042" y="4253096"/>
            <a:ext cx="141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memory</a:t>
            </a:r>
            <a:endParaRPr lang="zh-TW" altLang="en-US" sz="2400" dirty="0"/>
          </a:p>
        </p:txBody>
      </p:sp>
      <p:sp>
        <p:nvSpPr>
          <p:cNvPr id="70" name="向上箭號 69"/>
          <p:cNvSpPr/>
          <p:nvPr/>
        </p:nvSpPr>
        <p:spPr>
          <a:xfrm>
            <a:off x="5490424" y="3264273"/>
            <a:ext cx="386677" cy="94326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弧形箭號 (上彎) 71"/>
          <p:cNvSpPr/>
          <p:nvPr/>
        </p:nvSpPr>
        <p:spPr>
          <a:xfrm flipH="1" flipV="1">
            <a:off x="2783518" y="3684447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533950" y="3684447"/>
            <a:ext cx="9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copy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857976" y="1847857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 smtClean="0"/>
              <a:t>1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3671993" y="1846510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/>
              <a:t>2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2289479" y="4274199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42121" y="4299667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0</a:t>
            </a:r>
            <a:endParaRPr lang="zh-TW" altLang="en-US" sz="2400" b="1" dirty="0"/>
          </a:p>
        </p:txBody>
      </p:sp>
      <p:cxnSp>
        <p:nvCxnSpPr>
          <p:cNvPr id="35" name="直線接點 34"/>
          <p:cNvCxnSpPr/>
          <p:nvPr/>
        </p:nvCxnSpPr>
        <p:spPr>
          <a:xfrm>
            <a:off x="1943269" y="4272195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>
            <a:off x="2373194" y="4264938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2673140" y="4280570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532769" y="1849306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 smtClean="0"/>
              <a:t>3</a:t>
            </a:r>
            <a:endParaRPr lang="zh-TW" altLang="en-US" sz="2800" dirty="0"/>
          </a:p>
        </p:txBody>
      </p:sp>
      <p:cxnSp>
        <p:nvCxnSpPr>
          <p:cNvPr id="43" name="直線接點 42"/>
          <p:cNvCxnSpPr/>
          <p:nvPr/>
        </p:nvCxnSpPr>
        <p:spPr>
          <a:xfrm>
            <a:off x="2771832" y="4272195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3042460" y="4286941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516941" y="1231557"/>
            <a:ext cx="220244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of RNN is one utterance</a:t>
            </a:r>
            <a:endParaRPr lang="zh-TW" altLang="en-US" sz="2400" dirty="0"/>
          </a:p>
        </p:txBody>
      </p:sp>
      <p:sp>
        <p:nvSpPr>
          <p:cNvPr id="47" name="右大括弧 46"/>
          <p:cNvSpPr/>
          <p:nvPr/>
        </p:nvSpPr>
        <p:spPr>
          <a:xfrm rot="16200000">
            <a:off x="4567222" y="-439587"/>
            <a:ext cx="195158" cy="3494792"/>
          </a:xfrm>
          <a:prstGeom prst="rightBrace">
            <a:avLst>
              <a:gd name="adj1" fmla="val 292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文字方塊 48"/>
          <p:cNvSpPr txBox="1"/>
          <p:nvPr/>
        </p:nvSpPr>
        <p:spPr>
          <a:xfrm>
            <a:off x="2836865" y="635678"/>
            <a:ext cx="365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rder cannot change.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318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/>
      <p:bldP spid="83" grpId="0"/>
      <p:bldP spid="56" grpId="0"/>
      <p:bldP spid="33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846292" y="4859386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865341" y="371117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322410" y="370495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846292" y="2589816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616390" y="484497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635439" y="373127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3092508" y="3686956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635439" y="2597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7433180" y="485119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7452229" y="3737492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909298" y="3731274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7475182" y="261630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2190493" y="420809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2190494" y="306451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弧形箭號 (上彎) 75"/>
          <p:cNvSpPr/>
          <p:nvPr/>
        </p:nvSpPr>
        <p:spPr>
          <a:xfrm>
            <a:off x="809476" y="4175410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15372" y="3112155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926291" y="345582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982361" y="3112155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980620" y="48344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721653" y="484497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61396" y="484146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961451" y="213209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44606" y="213650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587471" y="2175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1764" y="6048314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Output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y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depends on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1</a:t>
            </a:r>
            <a:r>
              <a:rPr lang="en-US" altLang="zh-TW" sz="2400" dirty="0" smtClean="0">
                <a:solidFill>
                  <a:srgbClr val="0000FF"/>
                </a:solidFill>
              </a:rPr>
              <a:t>,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2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……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i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87" name="向上箭號 86"/>
          <p:cNvSpPr/>
          <p:nvPr/>
        </p:nvSpPr>
        <p:spPr>
          <a:xfrm>
            <a:off x="4985508" y="4234927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985509" y="3091343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803223" y="4238994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803224" y="3095410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/>
          <p:cNvSpPr txBox="1"/>
          <p:nvPr/>
        </p:nvSpPr>
        <p:spPr>
          <a:xfrm>
            <a:off x="2419578" y="4309229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4487403" y="312096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1136909" y="4154102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45" name="弧形箭號 (上彎) 44"/>
          <p:cNvSpPr/>
          <p:nvPr/>
        </p:nvSpPr>
        <p:spPr>
          <a:xfrm>
            <a:off x="3647712" y="4162781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6381393" y="4168043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文字方塊 46"/>
          <p:cNvSpPr txBox="1"/>
          <p:nvPr/>
        </p:nvSpPr>
        <p:spPr>
          <a:xfrm>
            <a:off x="3977793" y="4159246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6709106" y="4133578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49" name="手繪多邊形 48"/>
          <p:cNvSpPr/>
          <p:nvPr/>
        </p:nvSpPr>
        <p:spPr>
          <a:xfrm flipH="1">
            <a:off x="5689077" y="3448862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213216" y="4321038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8023778" y="4356525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716441" y="3119438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266466" y="313128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551147" y="365934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285133" y="333616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3277090" y="366609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046736" y="37039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217277" y="3356088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8048118" y="3347706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002253" y="5513298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1094233" y="1501648"/>
                <a:ext cx="53147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Input data: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33" y="1501648"/>
                <a:ext cx="531472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3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文字方塊 72"/>
          <p:cNvSpPr txBox="1"/>
          <p:nvPr/>
        </p:nvSpPr>
        <p:spPr>
          <a:xfrm>
            <a:off x="6460175" y="1275565"/>
            <a:ext cx="220244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of RNN is one utterance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543530" y="3242328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38156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76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7" grpId="0"/>
      <p:bldP spid="87" grpId="0" animBg="1"/>
      <p:bldP spid="88" grpId="0" animBg="1"/>
      <p:bldP spid="89" grpId="0" animBg="1"/>
      <p:bldP spid="90" grpId="0" animBg="1"/>
      <p:bldP spid="40" grpId="0"/>
      <p:bldP spid="42" grpId="0"/>
      <p:bldP spid="44" grpId="0"/>
      <p:bldP spid="45" grpId="0" animBg="1"/>
      <p:bldP spid="46" grpId="0" animBg="1"/>
      <p:bldP spid="47" grpId="0"/>
      <p:bldP spid="48" grpId="0"/>
      <p:bldP spid="49" grpId="0" animBg="1"/>
      <p:bldP spid="50" grpId="0"/>
      <p:bldP spid="51" grpId="0"/>
      <p:bldP spid="53" grpId="0"/>
      <p:bldP spid="54" grpId="0"/>
      <p:bldP spid="55" grpId="0"/>
      <p:bldP spid="56" grpId="0"/>
      <p:bldP spid="58" grpId="0"/>
      <p:bldP spid="61" grpId="0"/>
      <p:bldP spid="62" grpId="0"/>
      <p:bldP spid="63" grpId="0"/>
      <p:bldP spid="64" grpId="0"/>
      <p:bldP spid="7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1901764" y="6048314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Output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y</a:t>
            </a:r>
            <a:r>
              <a:rPr lang="en-US" altLang="zh-TW" sz="2400" baseline="300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 depends on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1</a:t>
            </a:r>
            <a:r>
              <a:rPr lang="en-US" altLang="zh-TW" sz="2400" dirty="0" smtClean="0">
                <a:solidFill>
                  <a:srgbClr val="0000FF"/>
                </a:solidFill>
              </a:rPr>
              <a:t>,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2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…… x</a:t>
            </a:r>
            <a:r>
              <a:rPr lang="en-US" altLang="zh-TW" sz="2400" baseline="30000" dirty="0">
                <a:solidFill>
                  <a:srgbClr val="0000FF"/>
                </a:solidFill>
              </a:rPr>
              <a:t>i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2002253" y="5513298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229034" y="2097663"/>
            <a:ext cx="8538286" cy="3179004"/>
            <a:chOff x="4075428" y="2152746"/>
            <a:chExt cx="8538286" cy="3179004"/>
          </a:xfrm>
        </p:grpSpPr>
        <p:sp>
          <p:nvSpPr>
            <p:cNvPr id="80" name="矩形 79"/>
            <p:cNvSpPr/>
            <p:nvPr/>
          </p:nvSpPr>
          <p:spPr>
            <a:xfrm>
              <a:off x="6241433" y="4895000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1" name="矩形 90"/>
            <p:cNvSpPr/>
            <p:nvPr/>
          </p:nvSpPr>
          <p:spPr>
            <a:xfrm>
              <a:off x="6260482" y="3746789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2" name="矩形 91"/>
            <p:cNvSpPr/>
            <p:nvPr/>
          </p:nvSpPr>
          <p:spPr>
            <a:xfrm>
              <a:off x="4075428" y="3805916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6283435" y="2625599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8506494" y="4861217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矩形 94"/>
            <p:cNvSpPr/>
            <p:nvPr/>
          </p:nvSpPr>
          <p:spPr>
            <a:xfrm>
              <a:off x="8525543" y="3747512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8548496" y="2626322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10749539" y="4860494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矩形 97"/>
            <p:cNvSpPr/>
            <p:nvPr/>
          </p:nvSpPr>
          <p:spPr>
            <a:xfrm>
              <a:off x="10768588" y="3746789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10791541" y="2625599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0" name="向上箭號 99"/>
            <p:cNvSpPr/>
            <p:nvPr/>
          </p:nvSpPr>
          <p:spPr>
            <a:xfrm>
              <a:off x="6585634" y="4243712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1" name="向上箭號 100"/>
            <p:cNvSpPr/>
            <p:nvPr/>
          </p:nvSpPr>
          <p:spPr>
            <a:xfrm>
              <a:off x="6585635" y="3100128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文字方塊 101"/>
            <p:cNvSpPr txBox="1"/>
            <p:nvPr/>
          </p:nvSpPr>
          <p:spPr>
            <a:xfrm>
              <a:off x="6375761" y="487008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103" name="文字方塊 102"/>
            <p:cNvSpPr txBox="1"/>
            <p:nvPr/>
          </p:nvSpPr>
          <p:spPr>
            <a:xfrm>
              <a:off x="8611757" y="4861217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10877755" y="4850759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05" name="文字方塊 104"/>
            <p:cNvSpPr txBox="1"/>
            <p:nvPr/>
          </p:nvSpPr>
          <p:spPr>
            <a:xfrm>
              <a:off x="6356592" y="216770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106" name="文字方塊 105"/>
            <p:cNvSpPr txBox="1"/>
            <p:nvPr/>
          </p:nvSpPr>
          <p:spPr>
            <a:xfrm>
              <a:off x="8634710" y="215274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107" name="文字方塊 106"/>
            <p:cNvSpPr txBox="1"/>
            <p:nvPr/>
          </p:nvSpPr>
          <p:spPr>
            <a:xfrm>
              <a:off x="10877755" y="218323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108" name="向上箭號 107"/>
            <p:cNvSpPr/>
            <p:nvPr/>
          </p:nvSpPr>
          <p:spPr>
            <a:xfrm>
              <a:off x="8875612" y="4251165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9" name="向上箭號 108"/>
            <p:cNvSpPr/>
            <p:nvPr/>
          </p:nvSpPr>
          <p:spPr>
            <a:xfrm>
              <a:off x="8875613" y="3107581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向上箭號 109"/>
            <p:cNvSpPr/>
            <p:nvPr/>
          </p:nvSpPr>
          <p:spPr>
            <a:xfrm>
              <a:off x="11119582" y="4248291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1" name="向上箭號 110"/>
            <p:cNvSpPr/>
            <p:nvPr/>
          </p:nvSpPr>
          <p:spPr>
            <a:xfrm>
              <a:off x="11119583" y="3104707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向右箭號 111"/>
            <p:cNvSpPr/>
            <p:nvPr/>
          </p:nvSpPr>
          <p:spPr>
            <a:xfrm>
              <a:off x="7503030" y="374675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3" name="向右箭號 112"/>
            <p:cNvSpPr/>
            <p:nvPr/>
          </p:nvSpPr>
          <p:spPr>
            <a:xfrm>
              <a:off x="9763251" y="374675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4" name="向右箭號 113"/>
            <p:cNvSpPr/>
            <p:nvPr/>
          </p:nvSpPr>
          <p:spPr>
            <a:xfrm>
              <a:off x="5259985" y="378604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文字方塊 114"/>
            <p:cNvSpPr txBox="1"/>
            <p:nvPr/>
          </p:nvSpPr>
          <p:spPr>
            <a:xfrm>
              <a:off x="6793514" y="437999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5360543" y="3389833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117" name="文字方塊 116"/>
            <p:cNvSpPr txBox="1"/>
            <p:nvPr/>
          </p:nvSpPr>
          <p:spPr>
            <a:xfrm>
              <a:off x="6833525" y="3192847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11722942" y="3592746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20" name="文字方塊 119"/>
            <p:cNvSpPr txBox="1"/>
            <p:nvPr/>
          </p:nvSpPr>
          <p:spPr>
            <a:xfrm>
              <a:off x="7627118" y="3410483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121" name="文字方塊 120"/>
            <p:cNvSpPr txBox="1"/>
            <p:nvPr/>
          </p:nvSpPr>
          <p:spPr>
            <a:xfrm>
              <a:off x="9838638" y="342368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9078635" y="437999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23" name="文字方塊 122"/>
            <p:cNvSpPr txBox="1"/>
            <p:nvPr/>
          </p:nvSpPr>
          <p:spPr>
            <a:xfrm>
              <a:off x="9118646" y="3192847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124" name="文字方塊 123"/>
            <p:cNvSpPr txBox="1"/>
            <p:nvPr/>
          </p:nvSpPr>
          <p:spPr>
            <a:xfrm>
              <a:off x="11347716" y="4397901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125" name="文字方塊 124"/>
            <p:cNvSpPr txBox="1"/>
            <p:nvPr/>
          </p:nvSpPr>
          <p:spPr>
            <a:xfrm>
              <a:off x="11387727" y="3210749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</p:grpSp>
      <p:sp>
        <p:nvSpPr>
          <p:cNvPr id="126" name="文字方塊 125"/>
          <p:cNvSpPr txBox="1"/>
          <p:nvPr/>
        </p:nvSpPr>
        <p:spPr>
          <a:xfrm>
            <a:off x="486129" y="3709702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1094233" y="1501648"/>
                <a:ext cx="531472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/>
                  <a:t>Input data: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233" y="1501648"/>
                <a:ext cx="5314725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33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/>
          <p:cNvSpPr txBox="1"/>
          <p:nvPr/>
        </p:nvSpPr>
        <p:spPr>
          <a:xfrm>
            <a:off x="6460175" y="1275565"/>
            <a:ext cx="220244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of RNN is one utterance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442906" y="3289168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init</a:t>
            </a:r>
            <a:endParaRPr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60699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1978653" y="1621569"/>
                <a:ext cx="53224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 smtClean="0"/>
                  <a:t>RNN input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653" y="1621569"/>
                <a:ext cx="5322419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412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751027" y="2368265"/>
                <a:ext cx="55800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 smtClean="0"/>
                  <a:t>RNN output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027" y="2368265"/>
                <a:ext cx="5580054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3821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1721018" y="3716391"/>
                <a:ext cx="55832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dirty="0" smtClean="0"/>
                  <a:t>RNN output</a:t>
                </a:r>
                <a:r>
                  <a:rPr lang="en-US" altLang="zh-TW" sz="2800" dirty="0"/>
                  <a:t>: </a:t>
                </a:r>
                <a14:m>
                  <m:oMath xmlns:m="http://schemas.openxmlformats.org/officeDocument/2006/math">
                    <m:r>
                      <a:rPr lang="en-US" altLang="zh-TW" sz="280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sz="2800" dirty="0" smtClean="0"/>
                  <a:t> 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018" y="3716391"/>
                <a:ext cx="5583260" cy="430887"/>
              </a:xfrm>
              <a:prstGeom prst="rect">
                <a:avLst/>
              </a:prstGeom>
              <a:blipFill rotWithShape="0">
                <a:blip r:embed="rId4"/>
                <a:stretch>
                  <a:fillRect l="-3821" t="-24286" b="-514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上-下雙向箭號 6"/>
          <p:cNvSpPr/>
          <p:nvPr/>
        </p:nvSpPr>
        <p:spPr>
          <a:xfrm>
            <a:off x="3874665" y="2836910"/>
            <a:ext cx="262619" cy="84172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上-下雙向箭號 7"/>
          <p:cNvSpPr/>
          <p:nvPr/>
        </p:nvSpPr>
        <p:spPr>
          <a:xfrm>
            <a:off x="4684832" y="2836909"/>
            <a:ext cx="262619" cy="84172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上-下雙向箭號 8"/>
          <p:cNvSpPr/>
          <p:nvPr/>
        </p:nvSpPr>
        <p:spPr>
          <a:xfrm>
            <a:off x="5616720" y="2805940"/>
            <a:ext cx="262619" cy="84172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9"/>
          <p:cNvSpPr/>
          <p:nvPr/>
        </p:nvSpPr>
        <p:spPr>
          <a:xfrm>
            <a:off x="6803441" y="2834930"/>
            <a:ext cx="262619" cy="841723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/>
              <p:cNvSpPr txBox="1"/>
              <p:nvPr/>
            </p:nvSpPr>
            <p:spPr>
              <a:xfrm>
                <a:off x="1205037" y="4832244"/>
                <a:ext cx="3344185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37" y="4832244"/>
                <a:ext cx="3344185" cy="121155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5277235" y="4832244"/>
                <a:ext cx="2932534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sSubSup>
                            <m:sSub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235" y="4832244"/>
                <a:ext cx="2932534" cy="121155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6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Training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40519" y="6031762"/>
            <a:ext cx="625565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RNN Training is very difficult in practice.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2292018" y="5279289"/>
            <a:ext cx="5664756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034957" y="452315"/>
                <a:ext cx="576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957" y="452315"/>
                <a:ext cx="576119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3947" r="-17021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309773" y="452315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773" y="452315"/>
                <a:ext cx="58272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3947" r="-16667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557814" y="472386"/>
                <a:ext cx="5827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7814" y="472386"/>
                <a:ext cx="582724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3947" r="-16842" b="-105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上-下雙向箭號 8"/>
          <p:cNvSpPr/>
          <p:nvPr/>
        </p:nvSpPr>
        <p:spPr>
          <a:xfrm>
            <a:off x="3140148" y="899586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上-下雙向箭號 9"/>
          <p:cNvSpPr/>
          <p:nvPr/>
        </p:nvSpPr>
        <p:spPr>
          <a:xfrm>
            <a:off x="5412379" y="906280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上-下雙向箭號 10"/>
          <p:cNvSpPr/>
          <p:nvPr/>
        </p:nvSpPr>
        <p:spPr>
          <a:xfrm>
            <a:off x="7632251" y="911808"/>
            <a:ext cx="277545" cy="557090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588067" y="1362973"/>
            <a:ext cx="8538286" cy="3179004"/>
            <a:chOff x="325700" y="2793015"/>
            <a:chExt cx="8538286" cy="3179004"/>
          </a:xfrm>
        </p:grpSpPr>
        <p:sp>
          <p:nvSpPr>
            <p:cNvPr id="13" name="矩形 12"/>
            <p:cNvSpPr/>
            <p:nvPr/>
          </p:nvSpPr>
          <p:spPr>
            <a:xfrm>
              <a:off x="2491705" y="5535269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510754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25700" y="4446185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533707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756766" y="5501486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4775815" y="4387781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4798768" y="3266591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999811" y="5500763"/>
              <a:ext cx="1080000" cy="432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018860" y="4387058"/>
              <a:ext cx="1080000" cy="432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041813" y="3265868"/>
              <a:ext cx="108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上箭號 22"/>
            <p:cNvSpPr/>
            <p:nvPr/>
          </p:nvSpPr>
          <p:spPr>
            <a:xfrm>
              <a:off x="2835906" y="4883981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向上箭號 23"/>
            <p:cNvSpPr/>
            <p:nvPr/>
          </p:nvSpPr>
          <p:spPr>
            <a:xfrm>
              <a:off x="2835907" y="3740397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2626033" y="5510354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 smtClean="0"/>
                <a:t>1</a:t>
              </a:r>
              <a:endParaRPr lang="zh-TW" altLang="en-US" sz="2400" baseline="30000" dirty="0"/>
            </a:p>
          </p:txBody>
        </p:sp>
        <p:sp>
          <p:nvSpPr>
            <p:cNvPr id="26" name="文字方塊 25"/>
            <p:cNvSpPr txBox="1"/>
            <p:nvPr/>
          </p:nvSpPr>
          <p:spPr>
            <a:xfrm>
              <a:off x="4862029" y="5501486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128027" y="5491028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x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28" name="文字方塊 27"/>
            <p:cNvSpPr txBox="1"/>
            <p:nvPr/>
          </p:nvSpPr>
          <p:spPr>
            <a:xfrm>
              <a:off x="2606864" y="2807973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1</a:t>
              </a:r>
              <a:endParaRPr lang="zh-TW" altLang="en-US" sz="2400" baseline="30000" dirty="0"/>
            </a:p>
          </p:txBody>
        </p:sp>
        <p:sp>
          <p:nvSpPr>
            <p:cNvPr id="29" name="文字方塊 28"/>
            <p:cNvSpPr txBox="1"/>
            <p:nvPr/>
          </p:nvSpPr>
          <p:spPr>
            <a:xfrm>
              <a:off x="4884982" y="279301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2</a:t>
              </a:r>
              <a:endParaRPr lang="zh-TW" altLang="en-US" sz="2400" baseline="30000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7128027" y="282350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3</a:t>
              </a:r>
              <a:endParaRPr lang="zh-TW" altLang="en-US" sz="2400" baseline="30000" dirty="0"/>
            </a:p>
          </p:txBody>
        </p:sp>
        <p:sp>
          <p:nvSpPr>
            <p:cNvPr id="31" name="向上箭號 30"/>
            <p:cNvSpPr/>
            <p:nvPr/>
          </p:nvSpPr>
          <p:spPr>
            <a:xfrm>
              <a:off x="5125884" y="4891434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上箭號 31"/>
            <p:cNvSpPr/>
            <p:nvPr/>
          </p:nvSpPr>
          <p:spPr>
            <a:xfrm>
              <a:off x="5125885" y="3747850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向上箭號 32"/>
            <p:cNvSpPr/>
            <p:nvPr/>
          </p:nvSpPr>
          <p:spPr>
            <a:xfrm>
              <a:off x="7369854" y="4888560"/>
              <a:ext cx="386677" cy="57941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向上箭號 33"/>
            <p:cNvSpPr/>
            <p:nvPr/>
          </p:nvSpPr>
          <p:spPr>
            <a:xfrm>
              <a:off x="7369855" y="3744976"/>
              <a:ext cx="386677" cy="579410"/>
            </a:xfrm>
            <a:prstGeom prst="up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向右箭號 34"/>
            <p:cNvSpPr/>
            <p:nvPr/>
          </p:nvSpPr>
          <p:spPr>
            <a:xfrm>
              <a:off x="3753302" y="438702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向右箭號 35"/>
            <p:cNvSpPr/>
            <p:nvPr/>
          </p:nvSpPr>
          <p:spPr>
            <a:xfrm>
              <a:off x="6013523" y="4387023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右箭號 36"/>
            <p:cNvSpPr/>
            <p:nvPr/>
          </p:nvSpPr>
          <p:spPr>
            <a:xfrm>
              <a:off x="1510257" y="4426314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文字方塊 37"/>
            <p:cNvSpPr txBox="1"/>
            <p:nvPr/>
          </p:nvSpPr>
          <p:spPr>
            <a:xfrm>
              <a:off x="3043786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1610815" y="403010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3083797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1" name="文字方塊 40"/>
            <p:cNvSpPr txBox="1"/>
            <p:nvPr/>
          </p:nvSpPr>
          <p:spPr>
            <a:xfrm>
              <a:off x="543667" y="398452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init</a:t>
              </a:r>
              <a:endParaRPr lang="zh-TW" altLang="en-US" sz="2400" baseline="-25000" dirty="0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7973214" y="4233015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3877390" y="4050752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4" name="文字方塊 43"/>
            <p:cNvSpPr txBox="1"/>
            <p:nvPr/>
          </p:nvSpPr>
          <p:spPr>
            <a:xfrm>
              <a:off x="6088910" y="4063949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 smtClean="0"/>
                <a:t>W</a:t>
              </a:r>
              <a:r>
                <a:rPr lang="en-US" altLang="zh-TW" sz="2400" baseline="30000" dirty="0" err="1" smtClean="0"/>
                <a:t>h</a:t>
              </a:r>
              <a:endParaRPr lang="zh-TW" altLang="en-US" sz="2400" baseline="30000" dirty="0"/>
            </a:p>
          </p:txBody>
        </p:sp>
        <p:sp>
          <p:nvSpPr>
            <p:cNvPr id="45" name="文字方塊 44"/>
            <p:cNvSpPr txBox="1"/>
            <p:nvPr/>
          </p:nvSpPr>
          <p:spPr>
            <a:xfrm>
              <a:off x="5328907" y="5020268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46" name="文字方塊 45"/>
            <p:cNvSpPr txBox="1"/>
            <p:nvPr/>
          </p:nvSpPr>
          <p:spPr>
            <a:xfrm>
              <a:off x="5368918" y="3833116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  <p:sp>
          <p:nvSpPr>
            <p:cNvPr id="47" name="文字方塊 46"/>
            <p:cNvSpPr txBox="1"/>
            <p:nvPr/>
          </p:nvSpPr>
          <p:spPr>
            <a:xfrm>
              <a:off x="7597988" y="5038170"/>
              <a:ext cx="6420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 smtClean="0"/>
                <a:t>i</a:t>
              </a:r>
              <a:endParaRPr lang="zh-TW" altLang="en-US" sz="2400" baseline="30000" dirty="0"/>
            </a:p>
          </p:txBody>
        </p:sp>
        <p:sp>
          <p:nvSpPr>
            <p:cNvPr id="48" name="文字方塊 47"/>
            <p:cNvSpPr txBox="1"/>
            <p:nvPr/>
          </p:nvSpPr>
          <p:spPr>
            <a:xfrm>
              <a:off x="7637999" y="3851018"/>
              <a:ext cx="631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W</a:t>
              </a:r>
              <a:r>
                <a:rPr lang="en-US" altLang="zh-TW" sz="2400" baseline="30000" dirty="0"/>
                <a:t>o</a:t>
              </a:r>
              <a:endParaRPr lang="zh-TW" altLang="en-US" sz="2400" baseline="30000" dirty="0"/>
            </a:p>
          </p:txBody>
        </p:sp>
      </p:grpSp>
      <p:sp>
        <p:nvSpPr>
          <p:cNvPr id="49" name="矩形 48"/>
          <p:cNvSpPr/>
          <p:nvPr/>
        </p:nvSpPr>
        <p:spPr>
          <a:xfrm>
            <a:off x="3443176" y="243577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/>
        </p:nvSpPr>
        <p:spPr>
          <a:xfrm>
            <a:off x="5729445" y="244130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/>
        </p:nvSpPr>
        <p:spPr>
          <a:xfrm>
            <a:off x="8003741" y="2441328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/>
        </p:nvSpPr>
        <p:spPr>
          <a:xfrm>
            <a:off x="3443176" y="3630566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5729445" y="3636096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8003741" y="363611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>
            <a:off x="1955865" y="2641176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/>
        </p:nvSpPr>
        <p:spPr>
          <a:xfrm>
            <a:off x="4252260" y="2620710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6436561" y="2635307"/>
            <a:ext cx="417003" cy="3895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792820" y="2956981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0</a:t>
            </a:r>
            <a:endParaRPr lang="zh-TW" altLang="en-US" sz="2800" baseline="-25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4114800" y="324162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/>
              <p:cNvSpPr txBox="1"/>
              <p:nvPr/>
            </p:nvSpPr>
            <p:spPr>
              <a:xfrm>
                <a:off x="540453" y="4619078"/>
                <a:ext cx="50036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TW" altLang="en-US" sz="2800" dirty="0" smtClean="0"/>
                  <a:t> </a:t>
                </a:r>
                <a:r>
                  <a:rPr lang="en-US" altLang="zh-TW" sz="2800" dirty="0" smtClean="0"/>
                  <a:t>is an element in </a:t>
                </a:r>
                <a:r>
                  <a:rPr lang="en-US" altLang="zh-TW" sz="2800" dirty="0" err="1" smtClean="0"/>
                  <a:t>W</a:t>
                </a:r>
                <a:r>
                  <a:rPr lang="en-US" altLang="zh-TW" sz="2800" baseline="30000" dirty="0" err="1" smtClean="0"/>
                  <a:t>h</a:t>
                </a:r>
                <a:r>
                  <a:rPr lang="en-US" altLang="zh-TW" sz="2800" dirty="0" smtClean="0"/>
                  <a:t>, W</a:t>
                </a:r>
                <a:r>
                  <a:rPr lang="en-US" altLang="zh-TW" sz="2800" baseline="30000" dirty="0" smtClean="0"/>
                  <a:t>i</a:t>
                </a:r>
                <a:r>
                  <a:rPr lang="en-US" altLang="zh-TW" sz="2800" dirty="0" smtClean="0"/>
                  <a:t> or W</a:t>
                </a:r>
                <a:r>
                  <a:rPr lang="en-US" altLang="zh-TW" sz="2800" baseline="30000" dirty="0" smtClean="0"/>
                  <a:t>o</a:t>
                </a:r>
                <a:endParaRPr lang="zh-TW" altLang="en-US" sz="2800" baseline="30000" dirty="0"/>
              </a:p>
            </p:txBody>
          </p:sp>
        </mc:Choice>
        <mc:Fallback xmlns="">
          <p:sp>
            <p:nvSpPr>
              <p:cNvPr id="70" name="文字方塊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3" y="4619078"/>
                <a:ext cx="5003663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/>
              <p:cNvSpPr txBox="1"/>
              <p:nvPr/>
            </p:nvSpPr>
            <p:spPr>
              <a:xfrm>
                <a:off x="5796362" y="4671380"/>
                <a:ext cx="2997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72" name="文字方塊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362" y="4671380"/>
                <a:ext cx="2997680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向右箭號 72"/>
          <p:cNvSpPr/>
          <p:nvPr/>
        </p:nvSpPr>
        <p:spPr>
          <a:xfrm>
            <a:off x="5335389" y="4726055"/>
            <a:ext cx="394104" cy="33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右箭號 73"/>
          <p:cNvSpPr/>
          <p:nvPr/>
        </p:nvSpPr>
        <p:spPr>
          <a:xfrm>
            <a:off x="1575572" y="5373024"/>
            <a:ext cx="716446" cy="33575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47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70" grpId="0"/>
      <p:bldP spid="72" grpId="0"/>
      <p:bldP spid="73" grpId="0" animBg="1"/>
      <p:bldP spid="7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Input and output are vector sequences with </a:t>
            </a:r>
            <a:r>
              <a:rPr lang="en-US" altLang="zh-TW" sz="2400" b="1" i="1" u="sng" dirty="0" smtClean="0"/>
              <a:t>the same length</a:t>
            </a:r>
            <a:endParaRPr lang="zh-TW" altLang="en-US" sz="2400" b="1" i="1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002419" y="5699309"/>
            <a:ext cx="2624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POS Tagging</a:t>
            </a:r>
            <a:endParaRPr lang="zh-TW" altLang="en-US" sz="2800" b="1" i="1" u="sng" dirty="0"/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024771" y="4994212"/>
            <a:ext cx="261595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>
                <a:solidFill>
                  <a:srgbClr val="3333CC"/>
                </a:solidFill>
                <a:ea typeface="新細明體" panose="02020500000000000000" pitchFamily="18" charset="-120"/>
              </a:rPr>
              <a:t>John  saw  the  </a:t>
            </a:r>
            <a:r>
              <a:rPr lang="en-US" altLang="zh-TW" sz="2400" b="0" dirty="0" smtClean="0">
                <a:solidFill>
                  <a:srgbClr val="3333CC"/>
                </a:solidFill>
                <a:ea typeface="新細明體" panose="02020500000000000000" pitchFamily="18" charset="-120"/>
              </a:rPr>
              <a:t>saw.</a:t>
            </a:r>
            <a:endParaRPr lang="en-US" altLang="zh-TW" sz="2400" b="0" dirty="0">
              <a:solidFill>
                <a:srgbClr val="3333CC"/>
              </a:solidFill>
              <a:ea typeface="新細明體" panose="02020500000000000000" pitchFamily="18" charset="-12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5092337" y="3472128"/>
            <a:ext cx="231061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PN     </a:t>
            </a:r>
            <a:r>
              <a:rPr lang="en-US" altLang="zh-TW" sz="2400" b="0" dirty="0">
                <a:solidFill>
                  <a:srgbClr val="CC0099"/>
                </a:solidFill>
                <a:ea typeface="新細明體" panose="02020500000000000000" pitchFamily="18" charset="-120"/>
              </a:rPr>
              <a:t>V  </a:t>
            </a:r>
            <a:r>
              <a:rPr lang="en-US" altLang="zh-TW" sz="2400" b="0" dirty="0" smtClean="0">
                <a:solidFill>
                  <a:srgbClr val="CC0099"/>
                </a:solidFill>
                <a:ea typeface="新細明體" panose="02020500000000000000" pitchFamily="18" charset="-120"/>
              </a:rPr>
              <a:t>   D    N</a:t>
            </a:r>
            <a:endParaRPr lang="en-US" altLang="zh-TW" sz="2400" b="0" dirty="0">
              <a:solidFill>
                <a:srgbClr val="CC0099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 flipV="1">
            <a:off x="5376152" y="400309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6065581" y="400309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V="1">
            <a:off x="6653411" y="400309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flipV="1">
            <a:off x="7255755" y="400309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999195" y="457929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710946" y="457929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6300937" y="457929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6856436" y="457929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5003524" y="2991795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715275" y="300397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6305266" y="3000699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860765" y="299827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pic>
        <p:nvPicPr>
          <p:cNvPr id="28" name="圖片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447" y="2665899"/>
            <a:ext cx="2524125" cy="3962400"/>
          </a:xfrm>
          <a:prstGeom prst="rect">
            <a:avLst/>
          </a:prstGeom>
        </p:spPr>
      </p:pic>
      <p:sp>
        <p:nvSpPr>
          <p:cNvPr id="29" name="文字方塊 28"/>
          <p:cNvSpPr txBox="1"/>
          <p:nvPr/>
        </p:nvSpPr>
        <p:spPr>
          <a:xfrm>
            <a:off x="1565131" y="5745666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2181894" y="5751945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798407" y="575822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565131" y="3080169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181894" y="308644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2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98407" y="3092727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3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70108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More Applications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Name entity recognition</a:t>
            </a:r>
          </a:p>
          <a:p>
            <a:pPr lvl="1"/>
            <a:r>
              <a:rPr lang="en-US" altLang="zh-TW" sz="2400" dirty="0" smtClean="0"/>
              <a:t>Identifying </a:t>
            </a:r>
            <a:r>
              <a:rPr lang="en-US" altLang="zh-TW" sz="2400" dirty="0"/>
              <a:t>names of people, places, organizations, </a:t>
            </a:r>
            <a:r>
              <a:rPr lang="en-US" altLang="zh-TW" sz="2400" dirty="0" smtClean="0"/>
              <a:t>etc. from a sentence</a:t>
            </a:r>
          </a:p>
          <a:p>
            <a:pPr lvl="1"/>
            <a:r>
              <a:rPr lang="en-US" altLang="zh-TW" sz="2400" dirty="0" smtClean="0">
                <a:solidFill>
                  <a:srgbClr val="FF0000"/>
                </a:solidFill>
              </a:rPr>
              <a:t>Harry Potter </a:t>
            </a:r>
            <a:r>
              <a:rPr lang="en-US" altLang="zh-TW" sz="2400" dirty="0" smtClean="0"/>
              <a:t>is a student of </a:t>
            </a:r>
            <a:r>
              <a:rPr lang="en-US" altLang="zh-TW" sz="2400" dirty="0">
                <a:solidFill>
                  <a:srgbClr val="00CC00"/>
                </a:solidFill>
              </a:rPr>
              <a:t>Hogwarts</a:t>
            </a:r>
            <a:r>
              <a:rPr lang="en-US" altLang="zh-TW" sz="2400" dirty="0" smtClean="0">
                <a:solidFill>
                  <a:srgbClr val="00CC00"/>
                </a:solidFill>
              </a:rPr>
              <a:t> </a:t>
            </a:r>
            <a:r>
              <a:rPr lang="en-US" altLang="zh-TW" sz="2400" dirty="0" smtClean="0"/>
              <a:t>and lived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CC0099"/>
                </a:solidFill>
              </a:rPr>
              <a:t>Privet Drive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pPr lvl="2"/>
            <a:r>
              <a:rPr lang="en-US" altLang="zh-TW" sz="2400" dirty="0"/>
              <a:t> </a:t>
            </a:r>
            <a:r>
              <a:rPr lang="en-US" altLang="zh-TW" sz="2400" dirty="0" smtClean="0">
                <a:solidFill>
                  <a:srgbClr val="FF3300"/>
                </a:solidFill>
              </a:rPr>
              <a:t>p</a:t>
            </a:r>
            <a:r>
              <a:rPr lang="en-US" altLang="zh-TW" sz="2400" dirty="0" smtClean="0">
                <a:solidFill>
                  <a:srgbClr val="FF0000"/>
                </a:solidFill>
              </a:rPr>
              <a:t>eopl</a:t>
            </a:r>
            <a:r>
              <a:rPr lang="en-US" altLang="zh-TW" sz="2400" dirty="0" smtClean="0">
                <a:solidFill>
                  <a:srgbClr val="FF3300"/>
                </a:solidFill>
              </a:rPr>
              <a:t>e, </a:t>
            </a:r>
            <a:r>
              <a:rPr lang="en-US" altLang="zh-TW" sz="2400" dirty="0" smtClean="0">
                <a:solidFill>
                  <a:srgbClr val="00CC00"/>
                </a:solidFill>
              </a:rPr>
              <a:t>organizations, </a:t>
            </a:r>
            <a:r>
              <a:rPr lang="en-US" altLang="zh-TW" sz="2400" dirty="0" smtClean="0">
                <a:solidFill>
                  <a:srgbClr val="CC0099"/>
                </a:solidFill>
              </a:rPr>
              <a:t>places</a:t>
            </a:r>
            <a:r>
              <a:rPr lang="en-US" altLang="zh-TW" sz="2400" dirty="0" smtClean="0"/>
              <a:t>, not a name entity</a:t>
            </a:r>
            <a:endParaRPr lang="zh-TW" altLang="en-US" sz="2400" dirty="0"/>
          </a:p>
          <a:p>
            <a:r>
              <a:rPr lang="en-US" altLang="zh-TW" sz="2800" dirty="0" smtClean="0"/>
              <a:t>Information extraction</a:t>
            </a:r>
          </a:p>
          <a:p>
            <a:pPr lvl="1"/>
            <a:r>
              <a:rPr lang="en-US" altLang="zh-TW" sz="2400" dirty="0" smtClean="0"/>
              <a:t>Extract </a:t>
            </a:r>
            <a:r>
              <a:rPr lang="en-US" altLang="zh-TW" sz="2400" dirty="0"/>
              <a:t>pieces of information relevant to a specific  application, e.g. </a:t>
            </a:r>
            <a:r>
              <a:rPr lang="en-US" altLang="zh-TW" sz="2400" dirty="0" smtClean="0"/>
              <a:t>flight booking</a:t>
            </a:r>
            <a:endParaRPr lang="en-US" altLang="zh-TW" sz="2400" dirty="0"/>
          </a:p>
          <a:p>
            <a:pPr lvl="1"/>
            <a:r>
              <a:rPr lang="en-US" altLang="zh-TW" sz="2400" dirty="0" smtClean="0"/>
              <a:t>I would like to leave </a:t>
            </a:r>
            <a:r>
              <a:rPr lang="en-US" altLang="zh-TW" sz="2400" dirty="0" smtClean="0">
                <a:solidFill>
                  <a:srgbClr val="FF0000"/>
                </a:solidFill>
              </a:rPr>
              <a:t>Boston </a:t>
            </a:r>
            <a:r>
              <a:rPr lang="en-US" altLang="zh-TW" sz="2400" dirty="0" smtClean="0"/>
              <a:t>on </a:t>
            </a:r>
            <a:r>
              <a:rPr lang="en-US" altLang="zh-TW" sz="2400" dirty="0">
                <a:solidFill>
                  <a:srgbClr val="CC0099"/>
                </a:solidFill>
              </a:rPr>
              <a:t>November </a:t>
            </a:r>
            <a:r>
              <a:rPr lang="en-US" altLang="zh-TW" sz="2400" dirty="0" smtClean="0">
                <a:solidFill>
                  <a:srgbClr val="CC0099"/>
                </a:solidFill>
              </a:rPr>
              <a:t>2nd</a:t>
            </a:r>
            <a:r>
              <a:rPr lang="en-US" altLang="zh-TW" sz="2400" dirty="0" smtClean="0"/>
              <a:t> and arrive in </a:t>
            </a:r>
            <a:r>
              <a:rPr lang="en-US" altLang="zh-TW" sz="2400" dirty="0" smtClean="0">
                <a:solidFill>
                  <a:srgbClr val="00CC00"/>
                </a:solidFill>
              </a:rPr>
              <a:t>Taipei </a:t>
            </a:r>
            <a:r>
              <a:rPr lang="en-US" altLang="zh-TW" sz="2400" dirty="0" smtClean="0"/>
              <a:t>before </a:t>
            </a:r>
            <a:r>
              <a:rPr lang="en-US" altLang="zh-TW" sz="2400" dirty="0">
                <a:solidFill>
                  <a:srgbClr val="FFC000"/>
                </a:solidFill>
              </a:rPr>
              <a:t>2 p.m.</a:t>
            </a:r>
          </a:p>
          <a:p>
            <a:pPr lvl="2"/>
            <a:r>
              <a:rPr lang="en-US" altLang="zh-TW" sz="2400" dirty="0">
                <a:solidFill>
                  <a:srgbClr val="FF0000"/>
                </a:solidFill>
              </a:rPr>
              <a:t>place of departure</a:t>
            </a:r>
            <a:r>
              <a:rPr lang="en-US" altLang="zh-TW" sz="2400" dirty="0" smtClean="0">
                <a:solidFill>
                  <a:srgbClr val="FF3300"/>
                </a:solidFill>
              </a:rPr>
              <a:t>, </a:t>
            </a:r>
            <a:r>
              <a:rPr lang="en-US" altLang="zh-TW" sz="2400" dirty="0">
                <a:solidFill>
                  <a:srgbClr val="00CC00"/>
                </a:solidFill>
              </a:rPr>
              <a:t>destination, </a:t>
            </a:r>
            <a:r>
              <a:rPr lang="en-US" altLang="zh-TW" sz="2400" dirty="0">
                <a:solidFill>
                  <a:srgbClr val="CC0099"/>
                </a:solidFill>
              </a:rPr>
              <a:t>time of departure</a:t>
            </a:r>
            <a:r>
              <a:rPr lang="en-US" altLang="zh-TW" sz="2400" dirty="0" smtClean="0">
                <a:solidFill>
                  <a:srgbClr val="CC0099"/>
                </a:solidFill>
              </a:rPr>
              <a:t>, </a:t>
            </a:r>
            <a:r>
              <a:rPr lang="en-US" altLang="zh-TW" sz="2400" dirty="0" smtClean="0">
                <a:solidFill>
                  <a:srgbClr val="FFC000"/>
                </a:solidFill>
              </a:rPr>
              <a:t>time of arrival, </a:t>
            </a:r>
            <a:r>
              <a:rPr lang="en-US" altLang="zh-TW" sz="2400" dirty="0" smtClean="0"/>
              <a:t>other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3576562"/>
            <a:ext cx="8897257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61762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49135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067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Elman Network &amp; </a:t>
            </a:r>
            <a:r>
              <a:rPr lang="en-US" altLang="zh-TW" dirty="0"/>
              <a:t>Jordan Network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W</a:t>
            </a:r>
            <a:r>
              <a:rPr lang="en-US" altLang="zh-TW" sz="2400" baseline="30000" dirty="0" err="1" smtClean="0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 smtClean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Memory is important 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499525" y="2568751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3445556" y="2568751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362830" y="2568751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en-US" altLang="zh-TW" sz="2800" dirty="0" smtClean="0"/>
          </a:p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499525" y="4534537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3445556" y="4534537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4362830" y="4534537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en-US" altLang="zh-TW" sz="2800" dirty="0" smtClean="0"/>
          </a:p>
        </p:txBody>
      </p:sp>
      <p:sp>
        <p:nvSpPr>
          <p:cNvPr id="11" name="文字方塊 10"/>
          <p:cNvSpPr txBox="1"/>
          <p:nvPr/>
        </p:nvSpPr>
        <p:spPr>
          <a:xfrm>
            <a:off x="-42899" y="2568751"/>
            <a:ext cx="25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Input:</a:t>
            </a:r>
          </a:p>
          <a:p>
            <a:pPr algn="ctr"/>
            <a:r>
              <a:rPr lang="en-US" altLang="zh-TW" sz="2400" dirty="0" smtClean="0"/>
              <a:t>2 dimensions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-42899" y="4296980"/>
            <a:ext cx="256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Output:</a:t>
            </a:r>
          </a:p>
          <a:p>
            <a:pPr algn="ctr"/>
            <a:r>
              <a:rPr lang="en-US" altLang="zh-TW" sz="2400" dirty="0"/>
              <a:t>1</a:t>
            </a:r>
            <a:r>
              <a:rPr lang="en-US" altLang="zh-TW" sz="2400" dirty="0" smtClean="0"/>
              <a:t> dimension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2520225" y="2105136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225" y="2105136"/>
                <a:ext cx="4516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465652" y="2105135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52" y="2105135"/>
                <a:ext cx="459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4392159" y="2120265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159" y="2120265"/>
                <a:ext cx="4593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2520225" y="4088520"/>
                <a:ext cx="459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225" y="4088520"/>
                <a:ext cx="4591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3465652" y="4070231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52" y="4070231"/>
                <a:ext cx="4668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4384658" y="4069195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658" y="4069195"/>
                <a:ext cx="46685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字方塊 21"/>
          <p:cNvSpPr txBox="1"/>
          <p:nvPr/>
        </p:nvSpPr>
        <p:spPr>
          <a:xfrm>
            <a:off x="6360861" y="2496434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1     4     4</a:t>
            </a:r>
            <a:endParaRPr lang="zh-TW" altLang="en-US" sz="28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360861" y="3185206"/>
            <a:ext cx="1759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1     7     </a:t>
            </a:r>
            <a:r>
              <a:rPr lang="en-US" altLang="zh-TW" sz="2800" dirty="0"/>
              <a:t>7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430760" y="3916186"/>
            <a:ext cx="628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  <a:endParaRPr lang="zh-TW" altLang="en-US" sz="2800" dirty="0"/>
          </a:p>
        </p:txBody>
      </p:sp>
      <p:cxnSp>
        <p:nvCxnSpPr>
          <p:cNvPr id="26" name="直線接點 25"/>
          <p:cNvCxnSpPr/>
          <p:nvPr/>
        </p:nvCxnSpPr>
        <p:spPr>
          <a:xfrm>
            <a:off x="5860529" y="3795306"/>
            <a:ext cx="226012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5860529" y="3185206"/>
            <a:ext cx="3450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+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5432082" y="4570959"/>
            <a:ext cx="3379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Network needs memory to achieve this</a:t>
            </a:r>
            <a:endParaRPr lang="zh-TW" altLang="en-US" sz="24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7240754" y="2170505"/>
            <a:ext cx="2580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6618949" y="2167200"/>
            <a:ext cx="25809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735131" y="3921523"/>
            <a:ext cx="813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116829" y="3914618"/>
            <a:ext cx="833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3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420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Deep RNN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26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257570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 smtClean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563820" y="37849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941289" y="37849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 smtClean="0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t</a:t>
            </a:r>
            <a:r>
              <a:rPr lang="en-US" altLang="zh-TW" sz="2400" baseline="30000" dirty="0" smtClean="0"/>
              <a:t>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0" grpId="0"/>
      <p:bldP spid="44" grpId="0"/>
      <p:bldP spid="45" grpId="0" animBg="1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</a:t>
            </a:r>
            <a:r>
              <a:rPr lang="en-US" altLang="zh-TW" sz="2400" dirty="0" smtClean="0"/>
              <a:t>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 smtClean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254755" y="616397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我</a:t>
            </a:r>
            <a:endParaRPr lang="en-US" altLang="zh-TW" sz="2400" dirty="0"/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214881" y="6150256"/>
            <a:ext cx="492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覺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620282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太</a:t>
            </a:r>
            <a:endParaRPr lang="en-US" altLang="zh-TW" sz="2400" dirty="0"/>
          </a:p>
        </p:txBody>
      </p:sp>
      <p:sp>
        <p:nvSpPr>
          <p:cNvPr id="52" name="矩形 51"/>
          <p:cNvSpPr/>
          <p:nvPr/>
        </p:nvSpPr>
        <p:spPr>
          <a:xfrm>
            <a:off x="3199157" y="617356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得</a:t>
            </a:r>
            <a:endParaRPr lang="en-US" altLang="zh-TW" sz="2400" dirty="0"/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糟</a:t>
            </a:r>
            <a:endParaRPr lang="en-US" altLang="zh-TW" sz="2400" dirty="0"/>
          </a:p>
        </p:txBody>
      </p:sp>
      <p:sp>
        <p:nvSpPr>
          <p:cNvPr id="54" name="矩形 53"/>
          <p:cNvSpPr/>
          <p:nvPr/>
        </p:nvSpPr>
        <p:spPr>
          <a:xfrm>
            <a:off x="7219551" y="6182797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了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超好</a:t>
            </a:r>
            <a:r>
              <a:rPr lang="zh-TW" altLang="en-US" sz="2400" dirty="0">
                <a:solidFill>
                  <a:srgbClr val="FF0000"/>
                </a:solidFill>
              </a:rPr>
              <a:t>雷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FF0000"/>
                </a:solidFill>
              </a:rPr>
              <a:t>好</a:t>
            </a:r>
            <a:r>
              <a:rPr lang="zh-TW" altLang="en-US" sz="2400" dirty="0">
                <a:solidFill>
                  <a:srgbClr val="FF0000"/>
                </a:solidFill>
              </a:rPr>
              <a:t>雷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B050"/>
                </a:solidFill>
              </a:rPr>
              <a:t>普雷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負雷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>
                <a:solidFill>
                  <a:srgbClr val="0000FF"/>
                </a:solidFill>
              </a:rPr>
              <a:t>超負</a:t>
            </a:r>
            <a:r>
              <a:rPr lang="zh-TW" altLang="en-US" sz="2400" dirty="0">
                <a:solidFill>
                  <a:srgbClr val="0000FF"/>
                </a:solidFill>
              </a:rPr>
              <a:t>雷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看</a:t>
            </a:r>
            <a:r>
              <a:rPr lang="zh-TW" altLang="en-US" dirty="0"/>
              <a:t>了</a:t>
            </a:r>
            <a:r>
              <a:rPr lang="zh-TW" altLang="en-US" dirty="0" smtClean="0"/>
              <a:t>這部電影覺得很高興 </a:t>
            </a:r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這部</a:t>
            </a:r>
            <a:r>
              <a:rPr lang="zh-TW" altLang="en-US" dirty="0" smtClean="0"/>
              <a:t>電影太糟了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這部</a:t>
            </a:r>
            <a:r>
              <a:rPr lang="zh-TW" altLang="en-US" dirty="0" smtClean="0"/>
              <a:t>電影</a:t>
            </a:r>
            <a:r>
              <a:rPr lang="zh-TW" altLang="en-US" dirty="0"/>
              <a:t>很</a:t>
            </a:r>
            <a:r>
              <a:rPr lang="zh-TW" altLang="en-US" dirty="0" smtClean="0"/>
              <a:t>棒 </a:t>
            </a:r>
            <a:r>
              <a:rPr lang="en-US" altLang="zh-TW" dirty="0" smtClean="0"/>
              <a:t>…….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557524" y="4005492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正雷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2635290" y="4005491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0000FF"/>
                </a:solidFill>
              </a:rPr>
              <a:t>Negative (</a:t>
            </a:r>
            <a:r>
              <a:rPr lang="zh-TW" altLang="en-US" sz="2400" dirty="0" smtClean="0">
                <a:solidFill>
                  <a:srgbClr val="0000FF"/>
                </a:solidFill>
              </a:rPr>
              <a:t>負雷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869414" y="4008657"/>
            <a:ext cx="2149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Positive (</a:t>
            </a:r>
            <a:r>
              <a:rPr lang="zh-TW" altLang="en-US" sz="2400" dirty="0" smtClean="0">
                <a:solidFill>
                  <a:srgbClr val="FF0000"/>
                </a:solidFill>
              </a:rPr>
              <a:t>正雷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63099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/>
          <p:cNvSpPr/>
          <p:nvPr/>
        </p:nvSpPr>
        <p:spPr>
          <a:xfrm>
            <a:off x="1315019" y="3049334"/>
            <a:ext cx="339834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</a:t>
            </a:r>
            <a:r>
              <a:rPr lang="en-US" altLang="zh-TW" dirty="0" smtClean="0"/>
              <a:t>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Both input </a:t>
            </a:r>
            <a:r>
              <a:rPr lang="en-US" altLang="zh-TW" sz="2400" dirty="0"/>
              <a:t>and output are vector </a:t>
            </a:r>
            <a:r>
              <a:rPr lang="en-US" altLang="zh-TW" sz="2400" dirty="0" smtClean="0"/>
              <a:t>sequences, </a:t>
            </a:r>
            <a:r>
              <a:rPr lang="en-US" altLang="zh-TW" sz="2400" b="1" i="1" u="sng" dirty="0" smtClean="0"/>
              <a:t>but the output is shorter.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842706" y="5716109"/>
            <a:ext cx="4319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Speech Recognition</a:t>
            </a:r>
            <a:endParaRPr lang="zh-TW" altLang="en-US" sz="2800" b="1" i="1" u="sng" dirty="0"/>
          </a:p>
        </p:txBody>
      </p:sp>
      <p:grpSp>
        <p:nvGrpSpPr>
          <p:cNvPr id="5" name="群組 106"/>
          <p:cNvGrpSpPr>
            <a:grpSpLocks/>
          </p:cNvGrpSpPr>
          <p:nvPr/>
        </p:nvGrpSpPr>
        <p:grpSpPr bwMode="auto">
          <a:xfrm>
            <a:off x="1399650" y="5194671"/>
            <a:ext cx="3173419" cy="457065"/>
            <a:chOff x="467932" y="3914400"/>
            <a:chExt cx="2909888" cy="576263"/>
          </a:xfrm>
        </p:grpSpPr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7"/>
          <p:cNvSpPr/>
          <p:nvPr/>
        </p:nvSpPr>
        <p:spPr>
          <a:xfrm>
            <a:off x="1374949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795798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216647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637496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058345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479194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900043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320895" y="439762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V="1">
            <a:off x="1511172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1934578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357984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781390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204796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3628202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V="1">
            <a:off x="4051608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V="1">
            <a:off x="4475012" y="355956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173652" y="396812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585086" y="396812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1996520" y="396812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2407955" y="396812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02279" y="3954889"/>
            <a:ext cx="9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1274860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691729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08598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好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5722058" y="3938897"/>
            <a:ext cx="1818443" cy="4616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Trimming 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525467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2942336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359205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3776074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4192943" y="3049334"/>
            <a:ext cx="5037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棒</a:t>
            </a:r>
            <a:endParaRPr lang="zh-TW" altLang="en-US" sz="2400" baseline="30000" dirty="0"/>
          </a:p>
        </p:txBody>
      </p:sp>
      <p:sp>
        <p:nvSpPr>
          <p:cNvPr id="45" name="右彎箭號 44"/>
          <p:cNvSpPr/>
          <p:nvPr/>
        </p:nvSpPr>
        <p:spPr>
          <a:xfrm rot="5400000">
            <a:off x="5444660" y="2560251"/>
            <a:ext cx="692766" cy="1998623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7" name="向下箭號 46"/>
          <p:cNvSpPr/>
          <p:nvPr/>
        </p:nvSpPr>
        <p:spPr>
          <a:xfrm>
            <a:off x="6427204" y="4472814"/>
            <a:ext cx="363151" cy="462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文字方塊 47"/>
          <p:cNvSpPr txBox="1"/>
          <p:nvPr/>
        </p:nvSpPr>
        <p:spPr>
          <a:xfrm>
            <a:off x="5653644" y="4961538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5270610" y="5495901"/>
            <a:ext cx="2857390" cy="8094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You can never recognize “</a:t>
            </a:r>
            <a:r>
              <a:rPr lang="zh-TW" altLang="en-US" sz="2400" dirty="0" smtClean="0"/>
              <a:t>好棒棒</a:t>
            </a:r>
            <a:r>
              <a:rPr lang="en-US" altLang="zh-TW" sz="2400" dirty="0" smtClean="0"/>
              <a:t>”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0849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7" grpId="0" animBg="1"/>
      <p:bldP spid="38" grpId="0"/>
      <p:bldP spid="41" grpId="0"/>
      <p:bldP spid="42" grpId="0"/>
      <p:bldP spid="43" grpId="0"/>
      <p:bldP spid="44" grpId="0"/>
      <p:bldP spid="45" grpId="0" animBg="1"/>
      <p:bldP spid="47" grpId="0" animBg="1"/>
      <p:bldP spid="48" grpId="0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(Output is shorter)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vector sequences, </a:t>
            </a:r>
            <a:r>
              <a:rPr lang="en-US" altLang="zh-TW" sz="2400" b="1" i="1" u="sng" dirty="0"/>
              <a:t>but the output is shorter.</a:t>
            </a:r>
            <a:endParaRPr lang="zh-TW" altLang="en-US" sz="2400" b="1" i="1" u="sng" dirty="0"/>
          </a:p>
          <a:p>
            <a:r>
              <a:rPr lang="en-US" altLang="zh-TW" sz="2400" dirty="0"/>
              <a:t>Connectionist Temporal </a:t>
            </a:r>
            <a:r>
              <a:rPr lang="en-US" altLang="zh-TW" sz="2400" dirty="0" smtClean="0"/>
              <a:t>Classification</a:t>
            </a:r>
            <a:r>
              <a:rPr lang="zh-TW" altLang="en-US" sz="2400" dirty="0" smtClean="0"/>
              <a:t> </a:t>
            </a:r>
            <a:r>
              <a:rPr lang="en-US" altLang="zh-TW" sz="2400" dirty="0" smtClean="0"/>
              <a:t>(CTC)</a:t>
            </a:r>
          </a:p>
          <a:p>
            <a:pPr lvl="1"/>
            <a:r>
              <a:rPr lang="en-US" altLang="zh-TW" dirty="0" smtClean="0"/>
              <a:t>Add an extra symbol “</a:t>
            </a:r>
            <a:r>
              <a:rPr lang="el-GR" altLang="zh-TW" dirty="0" smtClean="0"/>
              <a:t>φ</a:t>
            </a:r>
            <a:r>
              <a:rPr lang="en-US" altLang="zh-TW" dirty="0" smtClean="0"/>
              <a:t>” (</a:t>
            </a:r>
            <a:r>
              <a:rPr lang="zh-TW" altLang="en-US" dirty="0" smtClean="0"/>
              <a:t>同上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21" name="群組 20"/>
          <p:cNvGrpSpPr/>
          <p:nvPr/>
        </p:nvGrpSpPr>
        <p:grpSpPr>
          <a:xfrm>
            <a:off x="1301139" y="4079847"/>
            <a:ext cx="3421870" cy="461665"/>
            <a:chOff x="855154" y="4239504"/>
            <a:chExt cx="3421870" cy="461665"/>
          </a:xfrm>
        </p:grpSpPr>
        <p:sp>
          <p:nvSpPr>
            <p:cNvPr id="5" name="文字方塊 4"/>
            <p:cNvSpPr txBox="1"/>
            <p:nvPr/>
          </p:nvSpPr>
          <p:spPr>
            <a:xfrm>
              <a:off x="855154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好</a:t>
              </a:r>
              <a:endParaRPr lang="zh-TW" altLang="en-US" sz="2400" baseline="30000" dirty="0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1272023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1688892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2105761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22630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939499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3356368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3773237" y="4239504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1301139" y="5208234"/>
            <a:ext cx="3421870" cy="461665"/>
            <a:chOff x="855154" y="5208233"/>
            <a:chExt cx="3421870" cy="461665"/>
          </a:xfrm>
        </p:grpSpPr>
        <p:sp>
          <p:nvSpPr>
            <p:cNvPr id="13" name="文字方塊 12"/>
            <p:cNvSpPr txBox="1"/>
            <p:nvPr/>
          </p:nvSpPr>
          <p:spPr>
            <a:xfrm>
              <a:off x="855154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 smtClean="0"/>
                <a:t>好</a:t>
              </a:r>
              <a:endParaRPr lang="zh-TW" altLang="en-US" sz="2400" baseline="300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1272023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688892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105761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2522630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2939499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 dirty="0"/>
                <a:t>棒</a:t>
              </a:r>
              <a:endParaRPr lang="zh-TW" altLang="en-US" sz="2400" baseline="30000" dirty="0"/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3356368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  <p:sp>
          <p:nvSpPr>
            <p:cNvPr id="20" name="文字方塊 19"/>
            <p:cNvSpPr txBox="1"/>
            <p:nvPr/>
          </p:nvSpPr>
          <p:spPr>
            <a:xfrm>
              <a:off x="3773237" y="5208233"/>
              <a:ext cx="5037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altLang="zh-TW" sz="2400" dirty="0"/>
                <a:t>φ</a:t>
              </a:r>
              <a:endParaRPr lang="zh-TW" altLang="en-US" sz="2400" baseline="30000" dirty="0"/>
            </a:p>
          </p:txBody>
        </p:sp>
      </p:grpSp>
      <p:sp>
        <p:nvSpPr>
          <p:cNvPr id="23" name="文字方塊 22"/>
          <p:cNvSpPr txBox="1"/>
          <p:nvPr/>
        </p:nvSpPr>
        <p:spPr>
          <a:xfrm>
            <a:off x="5755581" y="4079847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929751" y="5280803"/>
            <a:ext cx="188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“</a:t>
            </a:r>
            <a:r>
              <a:rPr lang="zh-TW" altLang="en-US" sz="2400" dirty="0" smtClean="0"/>
              <a:t>好棒棒</a:t>
            </a:r>
            <a:r>
              <a:rPr lang="en-US" altLang="zh-TW" sz="2400" dirty="0" smtClean="0"/>
              <a:t>”</a:t>
            </a:r>
            <a:endParaRPr lang="zh-TW" altLang="en-US" sz="2400" dirty="0"/>
          </a:p>
        </p:txBody>
      </p:sp>
      <p:sp>
        <p:nvSpPr>
          <p:cNvPr id="25" name="向右箭號 24"/>
          <p:cNvSpPr/>
          <p:nvPr/>
        </p:nvSpPr>
        <p:spPr>
          <a:xfrm>
            <a:off x="4929764" y="4079847"/>
            <a:ext cx="11466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右箭號 25"/>
          <p:cNvSpPr/>
          <p:nvPr/>
        </p:nvSpPr>
        <p:spPr>
          <a:xfrm>
            <a:off x="4939568" y="5280802"/>
            <a:ext cx="11466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87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/>
      <p:bldP spid="24" grpId="0"/>
      <p:bldP spid="25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2226863" y="5219346"/>
            <a:ext cx="461665" cy="1413164"/>
            <a:chOff x="2700170" y="5157068"/>
            <a:chExt cx="461665" cy="1413164"/>
          </a:xfrm>
        </p:grpSpPr>
        <p:sp>
          <p:nvSpPr>
            <p:cNvPr id="11" name="矩形 10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文字方塊 11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</a:t>
            </a:r>
            <a:r>
              <a:rPr lang="en-US" altLang="zh-TW" dirty="0" smtClean="0"/>
              <a:t>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vector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 smtClean="0"/>
              <a:t>with different lengths</a:t>
            </a:r>
            <a:r>
              <a:rPr lang="en-US" altLang="zh-TW" sz="2400" dirty="0" smtClean="0"/>
              <a:t>. → </a:t>
            </a:r>
            <a:r>
              <a:rPr lang="en-US" altLang="zh-TW" sz="2400" b="1" i="1" u="sng" dirty="0"/>
              <a:t>Sequence to sequence learning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3621089" y="5824388"/>
            <a:ext cx="382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/>
              <a:t>Machine Translation</a:t>
            </a:r>
            <a:endParaRPr lang="zh-TW" altLang="en-US" sz="2800" b="1" i="1" u="sng" dirty="0"/>
          </a:p>
        </p:txBody>
      </p:sp>
      <p:grpSp>
        <p:nvGrpSpPr>
          <p:cNvPr id="8" name="群組 7"/>
          <p:cNvGrpSpPr/>
          <p:nvPr/>
        </p:nvGrpSpPr>
        <p:grpSpPr>
          <a:xfrm>
            <a:off x="1259807" y="5219347"/>
            <a:ext cx="461665" cy="1413164"/>
            <a:chOff x="1417239" y="5157069"/>
            <a:chExt cx="461665" cy="1413164"/>
          </a:xfrm>
        </p:grpSpPr>
        <p:sp>
          <p:nvSpPr>
            <p:cNvPr id="5" name="矩形 4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259807" y="4016556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2218731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181142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4143553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105964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2208685" y="2655850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3171096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矩形 40"/>
          <p:cNvSpPr/>
          <p:nvPr/>
        </p:nvSpPr>
        <p:spPr>
          <a:xfrm>
            <a:off x="4133507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095918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126936" y="294013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45" name="文字方塊 44"/>
          <p:cNvSpPr txBox="1"/>
          <p:nvPr/>
        </p:nvSpPr>
        <p:spPr>
          <a:xfrm>
            <a:off x="3089347" y="29450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器</a:t>
            </a:r>
          </a:p>
        </p:txBody>
      </p:sp>
      <p:sp>
        <p:nvSpPr>
          <p:cNvPr id="46" name="文字方塊 45"/>
          <p:cNvSpPr txBox="1"/>
          <p:nvPr/>
        </p:nvSpPr>
        <p:spPr>
          <a:xfrm>
            <a:off x="4045112" y="294012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學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000877" y="2940128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習</a:t>
            </a:r>
            <a:endParaRPr lang="zh-TW" altLang="en-US" sz="2400" dirty="0"/>
          </a:p>
        </p:txBody>
      </p:sp>
      <p:cxnSp>
        <p:nvCxnSpPr>
          <p:cNvPr id="2048" name="直線單箭頭接點 2047"/>
          <p:cNvCxnSpPr/>
          <p:nvPr/>
        </p:nvCxnSpPr>
        <p:spPr>
          <a:xfrm flipV="1">
            <a:off x="1506042" y="49066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V="1">
            <a:off x="2461394" y="49066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2441261" y="371031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3403672" y="371031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4366083" y="3693613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5328494" y="3693613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endCxn id="15" idx="1"/>
          </p:cNvCxnSpPr>
          <p:nvPr/>
        </p:nvCxnSpPr>
        <p:spPr>
          <a:xfrm>
            <a:off x="1739773" y="4466556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2690194" y="446933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657240" y="4472106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4607654" y="447488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文字方塊 2049"/>
          <p:cNvSpPr txBox="1"/>
          <p:nvPr/>
        </p:nvSpPr>
        <p:spPr>
          <a:xfrm>
            <a:off x="7655100" y="40914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7613529" y="2836571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276706" y="5059817"/>
            <a:ext cx="2360061" cy="5464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never-ending</a:t>
            </a:r>
            <a:endParaRPr lang="zh-TW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6096945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6086899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5991858" y="2940128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慣</a:t>
            </a:r>
            <a:endParaRPr lang="zh-TW" altLang="en-US" sz="2400" dirty="0"/>
          </a:p>
        </p:txBody>
      </p:sp>
      <p:cxnSp>
        <p:nvCxnSpPr>
          <p:cNvPr id="48" name="直線單箭頭接點 47"/>
          <p:cNvCxnSpPr/>
          <p:nvPr/>
        </p:nvCxnSpPr>
        <p:spPr>
          <a:xfrm flipV="1">
            <a:off x="6319475" y="3693613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98635" y="447488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7154671" y="4024881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7144625" y="2651450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049584" y="2948453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性</a:t>
            </a:r>
          </a:p>
        </p:txBody>
      </p:sp>
      <p:cxnSp>
        <p:nvCxnSpPr>
          <p:cNvPr id="63" name="直線單箭頭接點 62"/>
          <p:cNvCxnSpPr/>
          <p:nvPr/>
        </p:nvCxnSpPr>
        <p:spPr>
          <a:xfrm flipV="1">
            <a:off x="7377201" y="370193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6656361" y="4483206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0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 animBg="1"/>
      <p:bldP spid="15" grpId="0" animBg="1"/>
      <p:bldP spid="17" grpId="0" animBg="1"/>
      <p:bldP spid="18" grpId="0" animBg="1"/>
      <p:bldP spid="19" grpId="0" animBg="1"/>
      <p:bldP spid="39" grpId="0" animBg="1"/>
      <p:bldP spid="40" grpId="0" animBg="1"/>
      <p:bldP spid="41" grpId="0" animBg="1"/>
      <p:bldP spid="42" grpId="0" animBg="1"/>
      <p:bldP spid="22" grpId="0"/>
      <p:bldP spid="45" grpId="0"/>
      <p:bldP spid="46" grpId="0"/>
      <p:bldP spid="47" grpId="0"/>
      <p:bldP spid="2050" grpId="0"/>
      <p:bldP spid="65" grpId="0"/>
      <p:bldP spid="66" grpId="0" animBg="1"/>
      <p:bldP spid="38" grpId="0" animBg="1"/>
      <p:bldP spid="43" grpId="0" animBg="1"/>
      <p:bldP spid="44" grpId="0"/>
      <p:bldP spid="50" grpId="0" animBg="1"/>
      <p:bldP spid="56" grpId="0" animBg="1"/>
      <p:bldP spid="5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推文接龍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Ref: </a:t>
            </a:r>
            <a:r>
              <a:rPr lang="zh-TW" altLang="en-US" dirty="0" smtClean="0"/>
              <a:t>http</a:t>
            </a:r>
            <a:r>
              <a:rPr lang="zh-TW" altLang="en-US" dirty="0"/>
              <a:t>://pttpedia.pixnet.net/blog/post/168133002-%E6%8E%A5%E9%BE%8D%E6%8E%A8%E6%96%87</a:t>
            </a:r>
          </a:p>
          <a:p>
            <a:pPr lvl="1"/>
            <a:endParaRPr lang="zh-TW" altLang="en-US" dirty="0"/>
          </a:p>
        </p:txBody>
      </p:sp>
      <p:grpSp>
        <p:nvGrpSpPr>
          <p:cNvPr id="8" name="群組 7"/>
          <p:cNvGrpSpPr/>
          <p:nvPr/>
        </p:nvGrpSpPr>
        <p:grpSpPr>
          <a:xfrm>
            <a:off x="1910896" y="3091542"/>
            <a:ext cx="5360761" cy="2792077"/>
            <a:chOff x="1910896" y="3091542"/>
            <a:chExt cx="5360761" cy="2792077"/>
          </a:xfrm>
        </p:grpSpPr>
        <p:sp>
          <p:nvSpPr>
            <p:cNvPr id="4" name="矩形 3"/>
            <p:cNvSpPr/>
            <p:nvPr/>
          </p:nvSpPr>
          <p:spPr>
            <a:xfrm>
              <a:off x="1910896" y="3091542"/>
              <a:ext cx="5360761" cy="275771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altLang="zh-TW" sz="2800" dirty="0" smtClean="0"/>
            </a:p>
            <a:p>
              <a:r>
                <a:rPr lang="zh-TW" altLang="en-US" sz="2800" dirty="0" smtClean="0"/>
                <a:t>推</a:t>
              </a:r>
              <a:r>
                <a:rPr lang="en-US" altLang="zh-TW" sz="2800" dirty="0" smtClean="0"/>
                <a:t>xxx:      </a:t>
              </a:r>
              <a:r>
                <a:rPr lang="en-US" altLang="zh-TW" sz="2800" dirty="0" err="1" smtClean="0"/>
                <a:t>ptt</a:t>
              </a:r>
              <a:r>
                <a:rPr lang="zh-TW" altLang="en-US" sz="2800" dirty="0" smtClean="0"/>
                <a:t>萬歲</a:t>
              </a:r>
            </a:p>
            <a:p>
              <a:r>
                <a:rPr lang="zh-TW" altLang="en-US" sz="2800" dirty="0" smtClean="0"/>
                <a:t>推</a:t>
              </a:r>
              <a:r>
                <a:rPr lang="en-US" altLang="zh-TW" sz="2800" dirty="0" err="1" smtClean="0"/>
                <a:t>dd</a:t>
              </a:r>
              <a:r>
                <a:rPr lang="en-US" altLang="zh-TW" sz="2800" dirty="0" smtClean="0"/>
                <a:t>:                 </a:t>
              </a:r>
              <a:r>
                <a:rPr lang="zh-TW" altLang="en-US" sz="2800" dirty="0" smtClean="0"/>
                <a:t>歲平安</a:t>
              </a:r>
            </a:p>
            <a:p>
              <a:r>
                <a:rPr lang="zh-TW" altLang="en-US" sz="2800" dirty="0" smtClean="0"/>
                <a:t>噓</a:t>
              </a:r>
              <a:r>
                <a:rPr lang="en-US" altLang="zh-TW" sz="2800" dirty="0" err="1" smtClean="0"/>
                <a:t>dddf</a:t>
              </a:r>
              <a:r>
                <a:rPr lang="en-US" altLang="zh-TW" sz="2800" dirty="0" smtClean="0"/>
                <a:t>:                      </a:t>
              </a:r>
              <a:r>
                <a:rPr lang="zh-TW" altLang="en-US" sz="2800" dirty="0" smtClean="0"/>
                <a:t>全</a:t>
              </a:r>
            </a:p>
            <a:p>
              <a:r>
                <a:rPr lang="zh-TW" altLang="en-US" sz="2800" dirty="0" smtClean="0"/>
                <a:t>推</a:t>
              </a:r>
              <a:r>
                <a:rPr lang="en-US" altLang="zh-TW" sz="2800" dirty="0" err="1" smtClean="0"/>
                <a:t>zzzzzzzzzzz</a:t>
              </a:r>
              <a:r>
                <a:rPr lang="en-US" altLang="zh-TW" sz="2800" dirty="0" smtClean="0"/>
                <a:t>:             </a:t>
              </a:r>
              <a:r>
                <a:rPr lang="zh-TW" altLang="en-US" sz="2800" dirty="0" smtClean="0"/>
                <a:t>家就是你家  </a:t>
              </a:r>
            </a:p>
            <a:p>
              <a:pPr algn="ctr"/>
              <a:endParaRPr lang="en-US" altLang="zh-TW" sz="2800" dirty="0" smtClean="0"/>
            </a:p>
            <a:p>
              <a:pPr algn="ctr"/>
              <a:endParaRPr lang="zh-TW" altLang="en-US" sz="2800" dirty="0"/>
            </a:p>
          </p:txBody>
        </p:sp>
        <p:sp>
          <p:nvSpPr>
            <p:cNvPr id="6" name="文字方塊 5"/>
            <p:cNvSpPr txBox="1"/>
            <p:nvPr/>
          </p:nvSpPr>
          <p:spPr>
            <a:xfrm rot="5400000">
              <a:off x="4463143" y="5251895"/>
              <a:ext cx="7402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</p:grpSp>
      <p:sp>
        <p:nvSpPr>
          <p:cNvPr id="7" name="矩形 6"/>
          <p:cNvSpPr/>
          <p:nvPr/>
        </p:nvSpPr>
        <p:spPr>
          <a:xfrm>
            <a:off x="1910896" y="5932536"/>
            <a:ext cx="5360761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sz="2800" dirty="0" smtClean="0"/>
              <a:t>推</a:t>
            </a:r>
            <a:r>
              <a:rPr lang="en-US" altLang="zh-TW" sz="2800" dirty="0" err="1" smtClean="0"/>
              <a:t>tlkagk</a:t>
            </a:r>
            <a:r>
              <a:rPr lang="en-US" altLang="zh-TW" sz="2800" dirty="0" smtClean="0"/>
              <a:t>: =========</a:t>
            </a:r>
            <a:r>
              <a:rPr lang="zh-TW" altLang="en-US" sz="2800" dirty="0" smtClean="0"/>
              <a:t>斷</a:t>
            </a:r>
            <a:r>
              <a:rPr lang="en-US" altLang="zh-TW" sz="2800" dirty="0" smtClean="0"/>
              <a:t>==========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97175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Many </a:t>
            </a:r>
            <a:r>
              <a:rPr lang="en-US" altLang="zh-TW" dirty="0" smtClean="0"/>
              <a:t>(No Limitation)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Both input and output are vector </a:t>
            </a:r>
            <a:r>
              <a:rPr lang="en-US" altLang="zh-TW" sz="2400" dirty="0" smtClean="0"/>
              <a:t>sequences </a:t>
            </a:r>
            <a:r>
              <a:rPr lang="en-US" altLang="zh-TW" sz="2400" b="1" i="1" u="sng" dirty="0" smtClean="0"/>
              <a:t>with different lengths</a:t>
            </a:r>
            <a:r>
              <a:rPr lang="en-US" altLang="zh-TW" sz="2400" dirty="0"/>
              <a:t>. → </a:t>
            </a:r>
            <a:r>
              <a:rPr lang="en-US" altLang="zh-TW" sz="2400" b="1" i="1" u="sng" dirty="0"/>
              <a:t>Sequence to sequence learning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sp>
        <p:nvSpPr>
          <p:cNvPr id="49" name="矩形 48"/>
          <p:cNvSpPr/>
          <p:nvPr/>
        </p:nvSpPr>
        <p:spPr>
          <a:xfrm>
            <a:off x="4541452" y="5550811"/>
            <a:ext cx="3615205" cy="62101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Add a symbol “</a:t>
            </a:r>
            <a:r>
              <a:rPr lang="en-US" altLang="zh-TW" sz="2400" b="1" dirty="0" smtClean="0"/>
              <a:t>===</a:t>
            </a:r>
            <a:r>
              <a:rPr lang="en-US" altLang="zh-TW" sz="2400" dirty="0" smtClean="0"/>
              <a:t>“ (</a:t>
            </a:r>
            <a:r>
              <a:rPr lang="zh-TW" altLang="en-US" sz="2400" dirty="0" smtClean="0"/>
              <a:t>斷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2946391" y="5219346"/>
            <a:ext cx="461665" cy="1413164"/>
            <a:chOff x="2700170" y="5157068"/>
            <a:chExt cx="461665" cy="1413164"/>
          </a:xfrm>
        </p:grpSpPr>
        <p:sp>
          <p:nvSpPr>
            <p:cNvPr id="58" name="矩形 57"/>
            <p:cNvSpPr/>
            <p:nvPr/>
          </p:nvSpPr>
          <p:spPr>
            <a:xfrm>
              <a:off x="2750045" y="5231884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4" name="文字方塊 63"/>
            <p:cNvSpPr txBox="1"/>
            <p:nvPr/>
          </p:nvSpPr>
          <p:spPr>
            <a:xfrm rot="5400000">
              <a:off x="2224421" y="5632817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learning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979335" y="5219347"/>
            <a:ext cx="461665" cy="1413164"/>
            <a:chOff x="1417239" y="5157069"/>
            <a:chExt cx="461665" cy="1413164"/>
          </a:xfrm>
        </p:grpSpPr>
        <p:sp>
          <p:nvSpPr>
            <p:cNvPr id="66" name="矩形 65"/>
            <p:cNvSpPr/>
            <p:nvPr/>
          </p:nvSpPr>
          <p:spPr>
            <a:xfrm>
              <a:off x="1467114" y="5231885"/>
              <a:ext cx="299260" cy="1271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文字方塊 66"/>
            <p:cNvSpPr txBox="1"/>
            <p:nvPr/>
          </p:nvSpPr>
          <p:spPr>
            <a:xfrm rot="5400000">
              <a:off x="941490" y="5632818"/>
              <a:ext cx="1413164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>
                  <a:solidFill>
                    <a:schemeClr val="tx1"/>
                  </a:solidFill>
                </a:rPr>
                <a:t>machine</a:t>
              </a:r>
              <a:endParaRPr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1979335" y="4016556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矩形 68"/>
          <p:cNvSpPr/>
          <p:nvPr/>
        </p:nvSpPr>
        <p:spPr>
          <a:xfrm>
            <a:off x="2938259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900670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4863081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/>
          <p:cNvSpPr/>
          <p:nvPr/>
        </p:nvSpPr>
        <p:spPr>
          <a:xfrm>
            <a:off x="5825492" y="4016556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矩形 72"/>
          <p:cNvSpPr/>
          <p:nvPr/>
        </p:nvSpPr>
        <p:spPr>
          <a:xfrm>
            <a:off x="2928213" y="2655850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3890624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4853035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6" name="矩形 75"/>
          <p:cNvSpPr/>
          <p:nvPr/>
        </p:nvSpPr>
        <p:spPr>
          <a:xfrm>
            <a:off x="5815446" y="2643125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846464" y="294013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機</a:t>
            </a:r>
          </a:p>
        </p:txBody>
      </p:sp>
      <p:sp>
        <p:nvSpPr>
          <p:cNvPr id="78" name="文字方塊 77"/>
          <p:cNvSpPr txBox="1"/>
          <p:nvPr/>
        </p:nvSpPr>
        <p:spPr>
          <a:xfrm>
            <a:off x="3808875" y="2945040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/>
              <a:t>器</a:t>
            </a:r>
          </a:p>
        </p:txBody>
      </p:sp>
      <p:sp>
        <p:nvSpPr>
          <p:cNvPr id="79" name="文字方塊 78"/>
          <p:cNvSpPr txBox="1"/>
          <p:nvPr/>
        </p:nvSpPr>
        <p:spPr>
          <a:xfrm>
            <a:off x="4764640" y="294012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學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5720405" y="2940128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 smtClean="0"/>
              <a:t>習</a:t>
            </a:r>
            <a:endParaRPr lang="zh-TW" altLang="en-US" sz="2400" dirty="0"/>
          </a:p>
        </p:txBody>
      </p:sp>
      <p:cxnSp>
        <p:nvCxnSpPr>
          <p:cNvPr id="81" name="直線單箭頭接點 80"/>
          <p:cNvCxnSpPr/>
          <p:nvPr/>
        </p:nvCxnSpPr>
        <p:spPr>
          <a:xfrm flipV="1">
            <a:off x="2225570" y="49066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 flipV="1">
            <a:off x="3180922" y="4906637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V="1">
            <a:off x="3160789" y="371031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 flipV="1">
            <a:off x="4123200" y="3710311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/>
          <p:cNvCxnSpPr/>
          <p:nvPr/>
        </p:nvCxnSpPr>
        <p:spPr>
          <a:xfrm flipV="1">
            <a:off x="5085611" y="3693613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/>
          <p:nvPr/>
        </p:nvCxnSpPr>
        <p:spPr>
          <a:xfrm flipV="1">
            <a:off x="6048022" y="3693613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>
            <a:endCxn id="69" idx="1"/>
          </p:cNvCxnSpPr>
          <p:nvPr/>
        </p:nvCxnSpPr>
        <p:spPr>
          <a:xfrm>
            <a:off x="2459301" y="4466556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>
            <a:off x="3409722" y="446933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4376768" y="4472106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5327182" y="447488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6807966" y="401476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6797920" y="2641336"/>
            <a:ext cx="465153" cy="106718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4" name="文字方塊 93"/>
          <p:cNvSpPr txBox="1"/>
          <p:nvPr/>
        </p:nvSpPr>
        <p:spPr>
          <a:xfrm rot="5400000">
            <a:off x="6599364" y="2979630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===</a:t>
            </a:r>
            <a:endParaRPr lang="zh-TW" altLang="en-US" sz="2400" b="1" dirty="0"/>
          </a:p>
        </p:txBody>
      </p:sp>
      <p:cxnSp>
        <p:nvCxnSpPr>
          <p:cNvPr id="95" name="直線單箭頭接點 94"/>
          <p:cNvCxnSpPr/>
          <p:nvPr/>
        </p:nvCxnSpPr>
        <p:spPr>
          <a:xfrm flipV="1">
            <a:off x="7030496" y="369182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>
            <a:off x="6290645" y="4463781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9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92" grpId="0" animBg="1"/>
      <p:bldP spid="93" grpId="0" animBg="1"/>
      <p:bldP spid="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One to Many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</a:t>
            </a:r>
            <a:r>
              <a:rPr lang="en-US" altLang="zh-TW" sz="2400" dirty="0" smtClean="0"/>
              <a:t>is one vector, </a:t>
            </a:r>
            <a:r>
              <a:rPr lang="en-US" altLang="zh-TW" sz="2400" dirty="0"/>
              <a:t>but output is </a:t>
            </a:r>
            <a:r>
              <a:rPr lang="en-US" altLang="zh-TW" sz="2400" dirty="0" smtClean="0"/>
              <a:t>a vector sequence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4718001" y="5487517"/>
            <a:ext cx="30590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Caption </a:t>
            </a:r>
            <a:r>
              <a:rPr lang="en-US" altLang="zh-TW" sz="2800" b="1" i="1" u="sng" dirty="0"/>
              <a:t>generation</a:t>
            </a:r>
            <a:endParaRPr lang="zh-TW" altLang="en-US" sz="2800" b="1" i="1" u="sng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64" y="4781022"/>
            <a:ext cx="1425823" cy="14258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560603" y="5263100"/>
            <a:ext cx="1484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1613588" y="3584563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72512" y="3584563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534923" y="3584563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4497334" y="3584563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5459745" y="3584563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1516443" y="2773542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2160283" y="2773542"/>
            <a:ext cx="12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woman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3434524" y="2773542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is</a:t>
            </a:r>
            <a:endParaRPr lang="zh-TW" altLang="en-US" sz="24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4075818" y="2773750"/>
            <a:ext cx="1348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</a:t>
            </a:r>
            <a:r>
              <a:rPr lang="en-US" altLang="zh-TW" sz="2400" dirty="0" smtClean="0"/>
              <a:t>hrowing 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1859823" y="4474644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1830768" y="327831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2793179" y="3278318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3755590" y="3261620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 flipV="1">
            <a:off x="4718001" y="3261620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2" idx="1"/>
          </p:cNvCxnSpPr>
          <p:nvPr/>
        </p:nvCxnSpPr>
        <p:spPr>
          <a:xfrm>
            <a:off x="2093554" y="4034563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3043975" y="403733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011021" y="4040113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961435" y="4042888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374063" y="2779069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endParaRPr lang="zh-TW" altLang="en-US" sz="2400" dirty="0"/>
          </a:p>
        </p:txBody>
      </p:sp>
      <p:cxnSp>
        <p:nvCxnSpPr>
          <p:cNvPr id="46" name="直線單箭頭接點 45"/>
          <p:cNvCxnSpPr/>
          <p:nvPr/>
        </p:nvCxnSpPr>
        <p:spPr>
          <a:xfrm flipV="1">
            <a:off x="5685036" y="32643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913730" y="4022164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414789" y="3668682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6380748" y="2641774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</a:rPr>
              <a:t>……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637178" y="3584563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 rot="10800000">
            <a:off x="7390675" y="2785771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===</a:t>
            </a:r>
            <a:endParaRPr lang="zh-TW" altLang="en-US" sz="2400" b="1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7859708" y="3261620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119857" y="403357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 rot="10800000" flipV="1">
            <a:off x="7405418" y="2444680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斷</a:t>
            </a:r>
            <a:r>
              <a:rPr lang="en-US" altLang="zh-TW" sz="2400" b="1" dirty="0" smtClean="0"/>
              <a:t>)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8094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1" grpId="0" animBg="1"/>
      <p:bldP spid="22" grpId="0" animBg="1"/>
      <p:bldP spid="23" grpId="0" animBg="1"/>
      <p:bldP spid="24" grpId="0" animBg="1"/>
      <p:bldP spid="25" grpId="0" animBg="1"/>
      <p:bldP spid="30" grpId="0"/>
      <p:bldP spid="31" grpId="0"/>
      <p:bldP spid="32" grpId="0"/>
      <p:bldP spid="33" grpId="0"/>
      <p:bldP spid="45" grpId="0"/>
      <p:bldP spid="47" grpId="0"/>
      <p:bldP spid="48" grpId="0"/>
      <p:bldP spid="49" grpId="0" animBg="1"/>
      <p:bldP spid="51" grpId="0"/>
      <p:bldP spid="5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2347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45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150854" y="2485186"/>
            <a:ext cx="688138" cy="17395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is important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94192" y="5733415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73835" y="5713634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99192" y="865329"/>
            <a:ext cx="483079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-25000" dirty="0"/>
          </a:p>
        </p:txBody>
      </p:sp>
      <p:sp>
        <p:nvSpPr>
          <p:cNvPr id="15" name="圓柱 14"/>
          <p:cNvSpPr/>
          <p:nvPr/>
        </p:nvSpPr>
        <p:spPr>
          <a:xfrm>
            <a:off x="3459095" y="3790479"/>
            <a:ext cx="638355" cy="6211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7408417" y="2800143"/>
            <a:ext cx="1388126" cy="14484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182842" y="2800143"/>
            <a:ext cx="1424615" cy="14246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599226" y="3034754"/>
            <a:ext cx="978753" cy="9819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122984" y="3130025"/>
            <a:ext cx="1544330" cy="1094733"/>
            <a:chOff x="5874410" y="4000498"/>
            <a:chExt cx="1544330" cy="1094733"/>
          </a:xfrm>
        </p:grpSpPr>
        <p:cxnSp>
          <p:nvCxnSpPr>
            <p:cNvPr id="21" name="肘形接點 20"/>
            <p:cNvCxnSpPr/>
            <p:nvPr/>
          </p:nvCxnSpPr>
          <p:spPr>
            <a:xfrm flipV="1">
              <a:off x="5874410" y="4029721"/>
              <a:ext cx="1544330" cy="589234"/>
            </a:xfrm>
            <a:prstGeom prst="bentConnector3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6876331" y="4000498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056317" y="4171901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0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345618" y="4633566"/>
              <a:ext cx="530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10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667314" y="1700272"/>
            <a:ext cx="556041" cy="609947"/>
            <a:chOff x="7959309" y="4089798"/>
            <a:chExt cx="1383269" cy="1517372"/>
          </a:xfrm>
        </p:grpSpPr>
        <p:sp>
          <p:nvSpPr>
            <p:cNvPr id="30" name="橢圓 29"/>
            <p:cNvSpPr/>
            <p:nvPr/>
          </p:nvSpPr>
          <p:spPr>
            <a:xfrm>
              <a:off x="7959309" y="4089798"/>
              <a:ext cx="1383269" cy="15173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8150118" y="4324409"/>
              <a:ext cx="978753" cy="9819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2754256" y="1531079"/>
            <a:ext cx="246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Network with Memory</a:t>
            </a:r>
            <a:endParaRPr lang="zh-TW" altLang="en-US" sz="2800" b="1" i="1" u="sng" dirty="0"/>
          </a:p>
        </p:txBody>
      </p:sp>
      <p:cxnSp>
        <p:nvCxnSpPr>
          <p:cNvPr id="35" name="直線單箭頭接點 34"/>
          <p:cNvCxnSpPr>
            <a:stCxn id="11" idx="0"/>
            <a:endCxn id="25" idx="2"/>
          </p:cNvCxnSpPr>
          <p:nvPr/>
        </p:nvCxnSpPr>
        <p:spPr>
          <a:xfrm flipV="1">
            <a:off x="5835732" y="4224758"/>
            <a:ext cx="23817" cy="1508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1" idx="0"/>
            <a:endCxn id="16" idx="4"/>
          </p:cNvCxnSpPr>
          <p:nvPr/>
        </p:nvCxnSpPr>
        <p:spPr>
          <a:xfrm flipV="1">
            <a:off x="5835732" y="4248623"/>
            <a:ext cx="2266748" cy="1484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0"/>
            <a:endCxn id="25" idx="2"/>
          </p:cNvCxnSpPr>
          <p:nvPr/>
        </p:nvCxnSpPr>
        <p:spPr>
          <a:xfrm flipH="1" flipV="1">
            <a:off x="5859549" y="4224758"/>
            <a:ext cx="2199379" cy="148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0"/>
          </p:cNvCxnSpPr>
          <p:nvPr/>
        </p:nvCxnSpPr>
        <p:spPr>
          <a:xfrm flipV="1">
            <a:off x="8058928" y="4236692"/>
            <a:ext cx="18585" cy="147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0" idx="3"/>
          </p:cNvCxnSpPr>
          <p:nvPr/>
        </p:nvCxnSpPr>
        <p:spPr>
          <a:xfrm flipV="1">
            <a:off x="5870084" y="2220894"/>
            <a:ext cx="878660" cy="605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0" idx="5"/>
          </p:cNvCxnSpPr>
          <p:nvPr/>
        </p:nvCxnSpPr>
        <p:spPr>
          <a:xfrm flipH="1" flipV="1">
            <a:off x="7141925" y="2220894"/>
            <a:ext cx="935588" cy="59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6940732" y="1337881"/>
            <a:ext cx="0" cy="386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388866" y="21048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595173" y="2102185"/>
            <a:ext cx="80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380635" y="5161512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258729" y="5295615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283" y="5295614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29103" y="5159699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3" name="手繪多邊形 62"/>
          <p:cNvSpPr/>
          <p:nvPr/>
        </p:nvSpPr>
        <p:spPr>
          <a:xfrm>
            <a:off x="3800769" y="2588600"/>
            <a:ext cx="2053087" cy="1256904"/>
          </a:xfrm>
          <a:custGeom>
            <a:avLst/>
            <a:gdLst>
              <a:gd name="connsiteX0" fmla="*/ 2053087 w 2053087"/>
              <a:gd name="connsiteY0" fmla="*/ 187228 h 1256904"/>
              <a:gd name="connsiteX1" fmla="*/ 1207698 w 2053087"/>
              <a:gd name="connsiteY1" fmla="*/ 83711 h 1256904"/>
              <a:gd name="connsiteX2" fmla="*/ 0 w 2053087"/>
              <a:gd name="connsiteY2" fmla="*/ 1256904 h 12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1256904">
                <a:moveTo>
                  <a:pt x="2053087" y="187228"/>
                </a:moveTo>
                <a:cubicBezTo>
                  <a:pt x="1801483" y="46330"/>
                  <a:pt x="1549879" y="-94568"/>
                  <a:pt x="1207698" y="83711"/>
                </a:cubicBezTo>
                <a:cubicBezTo>
                  <a:pt x="865517" y="261990"/>
                  <a:pt x="432758" y="759447"/>
                  <a:pt x="0" y="1256904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3800769" y="4276825"/>
            <a:ext cx="2018581" cy="577275"/>
          </a:xfrm>
          <a:custGeom>
            <a:avLst/>
            <a:gdLst>
              <a:gd name="connsiteX0" fmla="*/ 0 w 2018581"/>
              <a:gd name="connsiteY0" fmla="*/ 155275 h 577275"/>
              <a:gd name="connsiteX1" fmla="*/ 414068 w 2018581"/>
              <a:gd name="connsiteY1" fmla="*/ 500332 h 577275"/>
              <a:gd name="connsiteX2" fmla="*/ 931653 w 2018581"/>
              <a:gd name="connsiteY2" fmla="*/ 534837 h 577275"/>
              <a:gd name="connsiteX3" fmla="*/ 2018581 w 2018581"/>
              <a:gd name="connsiteY3" fmla="*/ 0 h 5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8581" h="577275">
                <a:moveTo>
                  <a:pt x="0" y="155275"/>
                </a:moveTo>
                <a:cubicBezTo>
                  <a:pt x="129396" y="296173"/>
                  <a:pt x="258793" y="437072"/>
                  <a:pt x="414068" y="500332"/>
                </a:cubicBezTo>
                <a:cubicBezTo>
                  <a:pt x="569343" y="563592"/>
                  <a:pt x="664234" y="618226"/>
                  <a:pt x="931653" y="534837"/>
                </a:cubicBezTo>
                <a:cubicBezTo>
                  <a:pt x="1199072" y="451448"/>
                  <a:pt x="1608826" y="225724"/>
                  <a:pt x="2018581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>
            <a:off x="3783516" y="4242319"/>
            <a:ext cx="4278702" cy="1071893"/>
          </a:xfrm>
          <a:custGeom>
            <a:avLst/>
            <a:gdLst>
              <a:gd name="connsiteX0" fmla="*/ 0 w 4278702"/>
              <a:gd name="connsiteY0" fmla="*/ 224287 h 1071893"/>
              <a:gd name="connsiteX1" fmla="*/ 793631 w 4278702"/>
              <a:gd name="connsiteY1" fmla="*/ 1069675 h 1071893"/>
              <a:gd name="connsiteX2" fmla="*/ 4278702 w 4278702"/>
              <a:gd name="connsiteY2" fmla="*/ 0 h 107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1071893">
                <a:moveTo>
                  <a:pt x="0" y="224287"/>
                </a:moveTo>
                <a:cubicBezTo>
                  <a:pt x="40257" y="665671"/>
                  <a:pt x="80514" y="1107056"/>
                  <a:pt x="793631" y="1069675"/>
                </a:cubicBezTo>
                <a:cubicBezTo>
                  <a:pt x="1506748" y="1032294"/>
                  <a:pt x="2892725" y="516147"/>
                  <a:pt x="4278702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300022" y="4361314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14657" y="53066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827077" y="2937026"/>
            <a:ext cx="143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Memory</a:t>
            </a:r>
          </a:p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Cell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73090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219121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36395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en-US" altLang="zh-TW" sz="2800" dirty="0" smtClean="0"/>
          </a:p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73090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1219121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36395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字方塊 94"/>
          <p:cNvSpPr txBox="1"/>
          <p:nvPr/>
        </p:nvSpPr>
        <p:spPr>
          <a:xfrm>
            <a:off x="3135655" y="3866679"/>
            <a:ext cx="34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441328" y="6230523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692309" y="6173841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977614" y="414555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785336" y="4033874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769426" y="2299786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444604" y="2339488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574246" y="528725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5" name="直線接點 104"/>
          <p:cNvCxnSpPr/>
          <p:nvPr/>
        </p:nvCxnSpPr>
        <p:spPr>
          <a:xfrm>
            <a:off x="3117421" y="3917815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910511" y="424460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09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11" grpId="0" animBg="1"/>
      <p:bldP spid="12" grpId="0" animBg="1"/>
      <p:bldP spid="13" grpId="0"/>
      <p:bldP spid="15" grpId="0" animBg="1"/>
      <p:bldP spid="16" grpId="0" animBg="1"/>
      <p:bldP spid="17" grpId="0" animBg="1"/>
      <p:bldP spid="33" grpId="0"/>
      <p:bldP spid="51" grpId="0"/>
      <p:bldP spid="52" grpId="0"/>
      <p:bldP spid="53" grpId="0"/>
      <p:bldP spid="60" grpId="0"/>
      <p:bldP spid="61" grpId="0"/>
      <p:bldP spid="62" grpId="0"/>
      <p:bldP spid="63" grpId="0" animBg="1"/>
      <p:bldP spid="64" grpId="0" animBg="1"/>
      <p:bldP spid="67" grpId="0" animBg="1"/>
      <p:bldP spid="68" grpId="0"/>
      <p:bldP spid="69" grpId="0"/>
      <p:bldP spid="70" grpId="0"/>
      <p:bldP spid="95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 smtClean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 smtClean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Special Neuron:</a:t>
            </a:r>
          </a:p>
          <a:p>
            <a:pPr algn="ctr"/>
            <a:r>
              <a:rPr lang="en-US" altLang="zh-TW" sz="2800" dirty="0" smtClean="0"/>
              <a:t>4 inputs, </a:t>
            </a:r>
          </a:p>
          <a:p>
            <a:pPr algn="ctr"/>
            <a:r>
              <a:rPr lang="en-US" altLang="zh-TW" sz="2800" dirty="0" smtClean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41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 smtClean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 smtClean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09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2596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6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When 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= 1, add the numbers of x</a:t>
            </a:r>
            <a:r>
              <a:rPr lang="en-US" altLang="zh-TW" sz="2400" baseline="-25000" dirty="0" smtClean="0"/>
              <a:t>1</a:t>
            </a:r>
            <a:r>
              <a:rPr lang="en-US" altLang="zh-TW" sz="2400" dirty="0" smtClean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When x</a:t>
            </a:r>
            <a:r>
              <a:rPr lang="en-US" altLang="zh-TW" sz="2400" baseline="-25000" dirty="0" smtClean="0"/>
              <a:t>3</a:t>
            </a:r>
            <a:r>
              <a:rPr lang="en-US" altLang="zh-TW" sz="2400" dirty="0" smtClean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When x</a:t>
            </a:r>
            <a:r>
              <a:rPr lang="en-US" altLang="zh-TW" sz="2400" baseline="-25000" dirty="0" smtClean="0"/>
              <a:t>2</a:t>
            </a:r>
            <a:r>
              <a:rPr lang="en-US" altLang="zh-TW" sz="2400" dirty="0" smtClean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1101290" y="2503995"/>
            <a:ext cx="688138" cy="185731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is important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94192" y="5733415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73835" y="5713634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99192" y="865329"/>
            <a:ext cx="483079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-25000" dirty="0"/>
          </a:p>
        </p:txBody>
      </p:sp>
      <p:sp>
        <p:nvSpPr>
          <p:cNvPr id="15" name="圓柱 14"/>
          <p:cNvSpPr/>
          <p:nvPr/>
        </p:nvSpPr>
        <p:spPr>
          <a:xfrm>
            <a:off x="3459095" y="3790479"/>
            <a:ext cx="638355" cy="6211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7408417" y="2800143"/>
            <a:ext cx="1388126" cy="14484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182842" y="2800143"/>
            <a:ext cx="1424615" cy="14246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599226" y="3034754"/>
            <a:ext cx="978753" cy="9819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122984" y="3130025"/>
            <a:ext cx="1544330" cy="1094733"/>
            <a:chOff x="5874410" y="4000498"/>
            <a:chExt cx="1544330" cy="1094733"/>
          </a:xfrm>
        </p:grpSpPr>
        <p:cxnSp>
          <p:nvCxnSpPr>
            <p:cNvPr id="21" name="肘形接點 20"/>
            <p:cNvCxnSpPr/>
            <p:nvPr/>
          </p:nvCxnSpPr>
          <p:spPr>
            <a:xfrm flipV="1">
              <a:off x="5874410" y="4029721"/>
              <a:ext cx="1544330" cy="589234"/>
            </a:xfrm>
            <a:prstGeom prst="bentConnector3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6876331" y="4000498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056317" y="4171901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0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345618" y="4633566"/>
              <a:ext cx="530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10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667314" y="1700272"/>
            <a:ext cx="556041" cy="609947"/>
            <a:chOff x="7959309" y="4089798"/>
            <a:chExt cx="1383269" cy="1517372"/>
          </a:xfrm>
        </p:grpSpPr>
        <p:sp>
          <p:nvSpPr>
            <p:cNvPr id="30" name="橢圓 29"/>
            <p:cNvSpPr/>
            <p:nvPr/>
          </p:nvSpPr>
          <p:spPr>
            <a:xfrm>
              <a:off x="7959309" y="4089798"/>
              <a:ext cx="1383269" cy="15173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8150118" y="4324409"/>
              <a:ext cx="978753" cy="9819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2754256" y="1531079"/>
            <a:ext cx="246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Network with Memory</a:t>
            </a:r>
            <a:endParaRPr lang="zh-TW" altLang="en-US" sz="2800" b="1" i="1" u="sng" dirty="0"/>
          </a:p>
        </p:txBody>
      </p:sp>
      <p:cxnSp>
        <p:nvCxnSpPr>
          <p:cNvPr id="35" name="直線單箭頭接點 34"/>
          <p:cNvCxnSpPr>
            <a:stCxn id="11" idx="0"/>
            <a:endCxn id="25" idx="2"/>
          </p:cNvCxnSpPr>
          <p:nvPr/>
        </p:nvCxnSpPr>
        <p:spPr>
          <a:xfrm flipV="1">
            <a:off x="5835732" y="4224758"/>
            <a:ext cx="23817" cy="1508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1" idx="0"/>
            <a:endCxn id="16" idx="4"/>
          </p:cNvCxnSpPr>
          <p:nvPr/>
        </p:nvCxnSpPr>
        <p:spPr>
          <a:xfrm flipV="1">
            <a:off x="5835732" y="4248623"/>
            <a:ext cx="2266748" cy="1484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0"/>
            <a:endCxn id="25" idx="2"/>
          </p:cNvCxnSpPr>
          <p:nvPr/>
        </p:nvCxnSpPr>
        <p:spPr>
          <a:xfrm flipH="1" flipV="1">
            <a:off x="5859549" y="4224758"/>
            <a:ext cx="2199379" cy="148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0"/>
          </p:cNvCxnSpPr>
          <p:nvPr/>
        </p:nvCxnSpPr>
        <p:spPr>
          <a:xfrm flipV="1">
            <a:off x="8058928" y="4236692"/>
            <a:ext cx="18585" cy="147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0" idx="3"/>
          </p:cNvCxnSpPr>
          <p:nvPr/>
        </p:nvCxnSpPr>
        <p:spPr>
          <a:xfrm flipV="1">
            <a:off x="5870084" y="2220894"/>
            <a:ext cx="878660" cy="605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0" idx="5"/>
          </p:cNvCxnSpPr>
          <p:nvPr/>
        </p:nvCxnSpPr>
        <p:spPr>
          <a:xfrm flipH="1" flipV="1">
            <a:off x="7141925" y="2220894"/>
            <a:ext cx="935588" cy="59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6940732" y="1337881"/>
            <a:ext cx="0" cy="386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388866" y="21048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595173" y="2102185"/>
            <a:ext cx="80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380635" y="5161512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258729" y="5295615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283" y="5295614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29103" y="5159699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3" name="手繪多邊形 62"/>
          <p:cNvSpPr/>
          <p:nvPr/>
        </p:nvSpPr>
        <p:spPr>
          <a:xfrm>
            <a:off x="3800769" y="2588600"/>
            <a:ext cx="2053087" cy="1256904"/>
          </a:xfrm>
          <a:custGeom>
            <a:avLst/>
            <a:gdLst>
              <a:gd name="connsiteX0" fmla="*/ 2053087 w 2053087"/>
              <a:gd name="connsiteY0" fmla="*/ 187228 h 1256904"/>
              <a:gd name="connsiteX1" fmla="*/ 1207698 w 2053087"/>
              <a:gd name="connsiteY1" fmla="*/ 83711 h 1256904"/>
              <a:gd name="connsiteX2" fmla="*/ 0 w 2053087"/>
              <a:gd name="connsiteY2" fmla="*/ 1256904 h 12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1256904">
                <a:moveTo>
                  <a:pt x="2053087" y="187228"/>
                </a:moveTo>
                <a:cubicBezTo>
                  <a:pt x="1801483" y="46330"/>
                  <a:pt x="1549879" y="-94568"/>
                  <a:pt x="1207698" y="83711"/>
                </a:cubicBezTo>
                <a:cubicBezTo>
                  <a:pt x="865517" y="261990"/>
                  <a:pt x="432758" y="759447"/>
                  <a:pt x="0" y="1256904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3800769" y="4276825"/>
            <a:ext cx="2018581" cy="577275"/>
          </a:xfrm>
          <a:custGeom>
            <a:avLst/>
            <a:gdLst>
              <a:gd name="connsiteX0" fmla="*/ 0 w 2018581"/>
              <a:gd name="connsiteY0" fmla="*/ 155275 h 577275"/>
              <a:gd name="connsiteX1" fmla="*/ 414068 w 2018581"/>
              <a:gd name="connsiteY1" fmla="*/ 500332 h 577275"/>
              <a:gd name="connsiteX2" fmla="*/ 931653 w 2018581"/>
              <a:gd name="connsiteY2" fmla="*/ 534837 h 577275"/>
              <a:gd name="connsiteX3" fmla="*/ 2018581 w 2018581"/>
              <a:gd name="connsiteY3" fmla="*/ 0 h 5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8581" h="577275">
                <a:moveTo>
                  <a:pt x="0" y="155275"/>
                </a:moveTo>
                <a:cubicBezTo>
                  <a:pt x="129396" y="296173"/>
                  <a:pt x="258793" y="437072"/>
                  <a:pt x="414068" y="500332"/>
                </a:cubicBezTo>
                <a:cubicBezTo>
                  <a:pt x="569343" y="563592"/>
                  <a:pt x="664234" y="618226"/>
                  <a:pt x="931653" y="534837"/>
                </a:cubicBezTo>
                <a:cubicBezTo>
                  <a:pt x="1199072" y="451448"/>
                  <a:pt x="1608826" y="225724"/>
                  <a:pt x="2018581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>
            <a:off x="3783516" y="4242319"/>
            <a:ext cx="4278702" cy="1071893"/>
          </a:xfrm>
          <a:custGeom>
            <a:avLst/>
            <a:gdLst>
              <a:gd name="connsiteX0" fmla="*/ 0 w 4278702"/>
              <a:gd name="connsiteY0" fmla="*/ 224287 h 1071893"/>
              <a:gd name="connsiteX1" fmla="*/ 793631 w 4278702"/>
              <a:gd name="connsiteY1" fmla="*/ 1069675 h 1071893"/>
              <a:gd name="connsiteX2" fmla="*/ 4278702 w 4278702"/>
              <a:gd name="connsiteY2" fmla="*/ 0 h 107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1071893">
                <a:moveTo>
                  <a:pt x="0" y="224287"/>
                </a:moveTo>
                <a:cubicBezTo>
                  <a:pt x="40257" y="665671"/>
                  <a:pt x="80514" y="1107056"/>
                  <a:pt x="793631" y="1069675"/>
                </a:cubicBezTo>
                <a:cubicBezTo>
                  <a:pt x="1506748" y="1032294"/>
                  <a:pt x="2892725" y="516147"/>
                  <a:pt x="4278702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300022" y="4361314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14657" y="53066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827077" y="2937026"/>
            <a:ext cx="143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Memory</a:t>
            </a:r>
          </a:p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Cell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73090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219121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36395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en-US" altLang="zh-TW" sz="2800" dirty="0" smtClean="0"/>
          </a:p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73090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1219121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36395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字方塊 94"/>
          <p:cNvSpPr txBox="1"/>
          <p:nvPr/>
        </p:nvSpPr>
        <p:spPr>
          <a:xfrm>
            <a:off x="3135655" y="3866679"/>
            <a:ext cx="34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441328" y="6230523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692309" y="6173841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977614" y="414555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785336" y="4033874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769426" y="2299786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444604" y="2339488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574246" y="528725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5" name="直線接點 104"/>
          <p:cNvCxnSpPr/>
          <p:nvPr/>
        </p:nvCxnSpPr>
        <p:spPr>
          <a:xfrm>
            <a:off x="3117421" y="3917815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910511" y="424460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3117070" y="4241885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910511" y="4547432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00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  <p:bldP spid="102" grpId="0"/>
      <p:bldP spid="103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4</a:t>
            </a:r>
          </a:p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2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en-US" altLang="zh-TW" sz="2400" dirty="0" smtClean="0"/>
          </a:p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</a:p>
          <a:p>
            <a:pPr algn="ctr"/>
            <a:r>
              <a:rPr lang="en-US" altLang="zh-TW" sz="2400" dirty="0" smtClean="0"/>
              <a:t>-1</a:t>
            </a:r>
          </a:p>
          <a:p>
            <a:pPr algn="ctr"/>
            <a:r>
              <a:rPr lang="en-US" altLang="zh-TW" sz="2400" dirty="0" smtClean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 smtClean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What is the next wave?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Attention-based Model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584780" y="4351904"/>
            <a:ext cx="1903181" cy="91891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Reading Head Controller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1071331" y="5626590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Input x</a:t>
            </a:r>
            <a:endParaRPr lang="zh-TW" altLang="en-US" sz="2800" dirty="0"/>
          </a:p>
        </p:txBody>
      </p:sp>
      <p:sp>
        <p:nvSpPr>
          <p:cNvPr id="26" name="向下箭號 25"/>
          <p:cNvSpPr/>
          <p:nvPr/>
        </p:nvSpPr>
        <p:spPr>
          <a:xfrm flipV="1">
            <a:off x="5258703" y="3632882"/>
            <a:ext cx="420915" cy="390526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向下箭號 29"/>
          <p:cNvSpPr/>
          <p:nvPr/>
        </p:nvSpPr>
        <p:spPr>
          <a:xfrm>
            <a:off x="3448949" y="3676424"/>
            <a:ext cx="420915" cy="346984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1588287" y="3534464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Reading Head</a:t>
            </a:r>
            <a:endParaRPr lang="zh-TW" altLang="en-US" sz="24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681673" y="3634828"/>
            <a:ext cx="211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Writing Head</a:t>
            </a:r>
            <a:endParaRPr lang="zh-TW" altLang="en-US" sz="2400" dirty="0"/>
          </a:p>
        </p:txBody>
      </p:sp>
      <p:sp>
        <p:nvSpPr>
          <p:cNvPr id="36" name="矩形 35"/>
          <p:cNvSpPr/>
          <p:nvPr/>
        </p:nvSpPr>
        <p:spPr>
          <a:xfrm>
            <a:off x="3715656" y="5525343"/>
            <a:ext cx="1799772" cy="72571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smtClean="0"/>
              <a:t>DNN</a:t>
            </a:r>
            <a:endParaRPr lang="zh-TW" altLang="en-US" sz="2800" dirty="0"/>
          </a:p>
        </p:txBody>
      </p:sp>
      <p:sp>
        <p:nvSpPr>
          <p:cNvPr id="37" name="矩形 36"/>
          <p:cNvSpPr/>
          <p:nvPr/>
        </p:nvSpPr>
        <p:spPr>
          <a:xfrm>
            <a:off x="5899146" y="4351903"/>
            <a:ext cx="1903181" cy="91891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Writing Head Controller</a:t>
            </a:r>
            <a:endParaRPr lang="zh-TW" altLang="en-US" sz="2400" dirty="0"/>
          </a:p>
        </p:txBody>
      </p:sp>
      <p:cxnSp>
        <p:nvCxnSpPr>
          <p:cNvPr id="39" name="直線單箭頭接點 38"/>
          <p:cNvCxnSpPr>
            <a:endCxn id="23" idx="2"/>
          </p:cNvCxnSpPr>
          <p:nvPr/>
        </p:nvCxnSpPr>
        <p:spPr>
          <a:xfrm flipV="1">
            <a:off x="1856238" y="5270815"/>
            <a:ext cx="680133" cy="4768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564713" y="3848619"/>
            <a:ext cx="1119364" cy="52924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endCxn id="36" idx="1"/>
          </p:cNvCxnSpPr>
          <p:nvPr/>
        </p:nvCxnSpPr>
        <p:spPr>
          <a:xfrm>
            <a:off x="2492814" y="5872979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endCxn id="37" idx="1"/>
          </p:cNvCxnSpPr>
          <p:nvPr/>
        </p:nvCxnSpPr>
        <p:spPr>
          <a:xfrm flipV="1">
            <a:off x="4615542" y="4811359"/>
            <a:ext cx="1283604" cy="7073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endCxn id="26" idx="0"/>
          </p:cNvCxnSpPr>
          <p:nvPr/>
        </p:nvCxnSpPr>
        <p:spPr>
          <a:xfrm flipH="1" flipV="1">
            <a:off x="5469161" y="4023408"/>
            <a:ext cx="391660" cy="771787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665686" y="5639850"/>
            <a:ext cx="1579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output </a:t>
            </a:r>
            <a:r>
              <a:rPr lang="en-US" altLang="zh-TW" sz="2800" dirty="0"/>
              <a:t>y</a:t>
            </a:r>
            <a:endParaRPr lang="zh-TW" altLang="en-US" sz="2800" dirty="0"/>
          </a:p>
        </p:txBody>
      </p:sp>
      <p:cxnSp>
        <p:nvCxnSpPr>
          <p:cNvPr id="62" name="直線單箭頭接點 61"/>
          <p:cNvCxnSpPr/>
          <p:nvPr/>
        </p:nvCxnSpPr>
        <p:spPr>
          <a:xfrm>
            <a:off x="5515428" y="5905240"/>
            <a:ext cx="12228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群組 72"/>
          <p:cNvGrpSpPr/>
          <p:nvPr/>
        </p:nvGrpSpPr>
        <p:grpSpPr>
          <a:xfrm>
            <a:off x="589637" y="2670631"/>
            <a:ext cx="8074710" cy="904766"/>
            <a:chOff x="589637" y="2670631"/>
            <a:chExt cx="8074710" cy="904766"/>
          </a:xfrm>
        </p:grpSpPr>
        <p:sp>
          <p:nvSpPr>
            <p:cNvPr id="13" name="矩形 12"/>
            <p:cNvSpPr/>
            <p:nvPr/>
          </p:nvSpPr>
          <p:spPr>
            <a:xfrm>
              <a:off x="2283275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885618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3487961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4090304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4692647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5294990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898692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502394" y="2670631"/>
              <a:ext cx="348343" cy="870857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89637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22" name="文字方塊 21"/>
            <p:cNvSpPr txBox="1"/>
            <p:nvPr/>
          </p:nvSpPr>
          <p:spPr>
            <a:xfrm>
              <a:off x="6976835" y="2771879"/>
              <a:ext cx="15820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……</a:t>
              </a:r>
              <a:endParaRPr lang="zh-TW" altLang="en-US" sz="2800" dirty="0"/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6397394" y="3113732"/>
              <a:ext cx="2266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smtClean="0"/>
                <a:t>Memory</a:t>
              </a:r>
              <a:endParaRPr lang="zh-TW" altLang="en-US" sz="2400" dirty="0"/>
            </a:p>
          </p:txBody>
        </p:sp>
      </p:grpSp>
      <p:cxnSp>
        <p:nvCxnSpPr>
          <p:cNvPr id="56" name="直線單箭頭接點 55"/>
          <p:cNvCxnSpPr>
            <a:stCxn id="36" idx="0"/>
          </p:cNvCxnSpPr>
          <p:nvPr/>
        </p:nvCxnSpPr>
        <p:spPr>
          <a:xfrm flipV="1">
            <a:off x="4615542" y="2980992"/>
            <a:ext cx="888096" cy="25443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>
            <a:endCxn id="36" idx="0"/>
          </p:cNvCxnSpPr>
          <p:nvPr/>
        </p:nvCxnSpPr>
        <p:spPr>
          <a:xfrm>
            <a:off x="3654874" y="3055086"/>
            <a:ext cx="960668" cy="24702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5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  <p:bldP spid="26" grpId="0" animBg="1"/>
      <p:bldP spid="30" grpId="0" animBg="1"/>
      <p:bldP spid="34" grpId="0"/>
      <p:bldP spid="35" grpId="0"/>
      <p:bldP spid="36" grpId="0" animBg="1"/>
      <p:bldP spid="37" grpId="0" animBg="1"/>
      <p:bldP spid="6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Recommended Reading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Unreasonable Effectiveness of Recurrent Neural Networks</a:t>
            </a:r>
          </a:p>
          <a:p>
            <a:pPr lvl="1"/>
            <a:r>
              <a:rPr lang="en-US" altLang="zh-TW" sz="2800" dirty="0" smtClean="0"/>
              <a:t>http</a:t>
            </a:r>
            <a:r>
              <a:rPr lang="en-US" altLang="zh-TW" sz="2800" dirty="0"/>
              <a:t>://karpathy.github.io/2015/05/21/rnn-effectiveness</a:t>
            </a:r>
            <a:r>
              <a:rPr lang="en-US" altLang="zh-TW" sz="2800" dirty="0" smtClean="0"/>
              <a:t>/</a:t>
            </a:r>
          </a:p>
          <a:p>
            <a:r>
              <a:rPr lang="en-US" altLang="zh-TW" dirty="0"/>
              <a:t>Understanding LSTM Networks</a:t>
            </a:r>
          </a:p>
          <a:p>
            <a:pPr lvl="1"/>
            <a:r>
              <a:rPr lang="en-US" altLang="zh-TW" sz="2800" dirty="0" smtClean="0"/>
              <a:t>http</a:t>
            </a:r>
            <a:r>
              <a:rPr lang="en-US" altLang="zh-TW" sz="2800" dirty="0"/>
              <a:t>://colah.github.io/posts/2015-08-Understanding-LSTMs</a:t>
            </a:r>
            <a:r>
              <a:rPr lang="en-US" altLang="zh-TW" sz="2800" dirty="0" smtClean="0"/>
              <a:t>/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94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Acknowledgement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感謝 葉</a:t>
            </a:r>
            <a:r>
              <a:rPr lang="zh-TW" altLang="en-US" dirty="0"/>
              <a:t>軒</a:t>
            </a:r>
            <a:r>
              <a:rPr lang="zh-TW" altLang="en-US" dirty="0" smtClean="0"/>
              <a:t>銘 同學</a:t>
            </a:r>
            <a:r>
              <a:rPr lang="zh-TW" altLang="en-US" dirty="0"/>
              <a:t>於上</a:t>
            </a:r>
            <a:r>
              <a:rPr lang="zh-TW" altLang="en-US" dirty="0" smtClean="0"/>
              <a:t>課時發現投影片</a:t>
            </a:r>
            <a:r>
              <a:rPr lang="zh-TW" altLang="en-US" dirty="0"/>
              <a:t>上</a:t>
            </a:r>
            <a:r>
              <a:rPr lang="zh-TW" altLang="en-US" dirty="0" smtClean="0"/>
              <a:t>的錯誤</a:t>
            </a:r>
            <a:endParaRPr lang="en-US" altLang="zh-TW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6876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2014607" y="2413599"/>
            <a:ext cx="688138" cy="19001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is important 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594192" y="5733415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773835" y="5713634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699192" y="865329"/>
            <a:ext cx="483079" cy="461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endParaRPr lang="zh-TW" altLang="en-US" sz="2400" baseline="-25000" dirty="0"/>
          </a:p>
        </p:txBody>
      </p:sp>
      <p:sp>
        <p:nvSpPr>
          <p:cNvPr id="15" name="圓柱 14"/>
          <p:cNvSpPr/>
          <p:nvPr/>
        </p:nvSpPr>
        <p:spPr>
          <a:xfrm>
            <a:off x="3459095" y="3790479"/>
            <a:ext cx="638355" cy="62110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c</a:t>
            </a:r>
            <a:r>
              <a:rPr lang="en-US" altLang="zh-TW" sz="2400" baseline="-25000" dirty="0" smtClean="0"/>
              <a:t>1</a:t>
            </a:r>
            <a:endParaRPr lang="zh-TW" altLang="en-US" sz="2400" baseline="-25000" dirty="0"/>
          </a:p>
        </p:txBody>
      </p:sp>
      <p:sp>
        <p:nvSpPr>
          <p:cNvPr id="16" name="橢圓 15"/>
          <p:cNvSpPr/>
          <p:nvPr/>
        </p:nvSpPr>
        <p:spPr>
          <a:xfrm>
            <a:off x="7408417" y="2800143"/>
            <a:ext cx="1388126" cy="144848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182842" y="2800143"/>
            <a:ext cx="1424615" cy="142461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接點 18"/>
          <p:cNvCxnSpPr/>
          <p:nvPr/>
        </p:nvCxnSpPr>
        <p:spPr>
          <a:xfrm flipH="1">
            <a:off x="7599226" y="3034754"/>
            <a:ext cx="978753" cy="9819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/>
          <p:cNvGrpSpPr/>
          <p:nvPr/>
        </p:nvGrpSpPr>
        <p:grpSpPr>
          <a:xfrm>
            <a:off x="5122984" y="3130025"/>
            <a:ext cx="1544330" cy="1094733"/>
            <a:chOff x="5874410" y="4000498"/>
            <a:chExt cx="1544330" cy="1094733"/>
          </a:xfrm>
        </p:grpSpPr>
        <p:cxnSp>
          <p:nvCxnSpPr>
            <p:cNvPr id="21" name="肘形接點 20"/>
            <p:cNvCxnSpPr/>
            <p:nvPr/>
          </p:nvCxnSpPr>
          <p:spPr>
            <a:xfrm flipV="1">
              <a:off x="5874410" y="4029721"/>
              <a:ext cx="1544330" cy="589234"/>
            </a:xfrm>
            <a:prstGeom prst="bentConnector3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/>
            <p:cNvSpPr txBox="1"/>
            <p:nvPr/>
          </p:nvSpPr>
          <p:spPr>
            <a:xfrm>
              <a:off x="6876331" y="4000498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1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6056317" y="4171901"/>
              <a:ext cx="258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0000FF"/>
                  </a:solidFill>
                </a:rPr>
                <a:t>0</a:t>
              </a:r>
              <a:endParaRPr lang="zh-TW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25" name="文字方塊 24"/>
            <p:cNvSpPr txBox="1"/>
            <p:nvPr/>
          </p:nvSpPr>
          <p:spPr>
            <a:xfrm>
              <a:off x="6345618" y="4633566"/>
              <a:ext cx="530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10</a:t>
              </a:r>
              <a:endParaRPr lang="zh-TW" altLang="en-US" sz="2400" dirty="0"/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6667314" y="1700272"/>
            <a:ext cx="556041" cy="609947"/>
            <a:chOff x="7959309" y="4089798"/>
            <a:chExt cx="1383269" cy="1517372"/>
          </a:xfrm>
        </p:grpSpPr>
        <p:sp>
          <p:nvSpPr>
            <p:cNvPr id="30" name="橢圓 29"/>
            <p:cNvSpPr/>
            <p:nvPr/>
          </p:nvSpPr>
          <p:spPr>
            <a:xfrm>
              <a:off x="7959309" y="4089798"/>
              <a:ext cx="1383269" cy="1517372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8150118" y="4324409"/>
              <a:ext cx="978753" cy="98199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矩形 32"/>
          <p:cNvSpPr/>
          <p:nvPr/>
        </p:nvSpPr>
        <p:spPr>
          <a:xfrm>
            <a:off x="2754256" y="1531079"/>
            <a:ext cx="246556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i="1" u="sng" dirty="0"/>
              <a:t>Network with Memory</a:t>
            </a:r>
            <a:endParaRPr lang="zh-TW" altLang="en-US" sz="2800" b="1" i="1" u="sng" dirty="0"/>
          </a:p>
        </p:txBody>
      </p:sp>
      <p:cxnSp>
        <p:nvCxnSpPr>
          <p:cNvPr id="35" name="直線單箭頭接點 34"/>
          <p:cNvCxnSpPr>
            <a:stCxn id="11" idx="0"/>
            <a:endCxn id="25" idx="2"/>
          </p:cNvCxnSpPr>
          <p:nvPr/>
        </p:nvCxnSpPr>
        <p:spPr>
          <a:xfrm flipV="1">
            <a:off x="5835732" y="4224758"/>
            <a:ext cx="23817" cy="15086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>
            <a:stCxn id="11" idx="0"/>
            <a:endCxn id="16" idx="4"/>
          </p:cNvCxnSpPr>
          <p:nvPr/>
        </p:nvCxnSpPr>
        <p:spPr>
          <a:xfrm flipV="1">
            <a:off x="5835732" y="4248623"/>
            <a:ext cx="2266748" cy="1484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2" idx="0"/>
            <a:endCxn id="25" idx="2"/>
          </p:cNvCxnSpPr>
          <p:nvPr/>
        </p:nvCxnSpPr>
        <p:spPr>
          <a:xfrm flipH="1" flipV="1">
            <a:off x="5859549" y="4224758"/>
            <a:ext cx="2199379" cy="1488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2" idx="0"/>
          </p:cNvCxnSpPr>
          <p:nvPr/>
        </p:nvCxnSpPr>
        <p:spPr>
          <a:xfrm flipV="1">
            <a:off x="8058928" y="4236692"/>
            <a:ext cx="18585" cy="147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>
            <a:endCxn id="30" idx="3"/>
          </p:cNvCxnSpPr>
          <p:nvPr/>
        </p:nvCxnSpPr>
        <p:spPr>
          <a:xfrm flipV="1">
            <a:off x="5870084" y="2220894"/>
            <a:ext cx="878660" cy="6058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>
            <a:endCxn id="30" idx="5"/>
          </p:cNvCxnSpPr>
          <p:nvPr/>
        </p:nvCxnSpPr>
        <p:spPr>
          <a:xfrm flipH="1" flipV="1">
            <a:off x="7141925" y="2220894"/>
            <a:ext cx="935588" cy="599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 flipV="1">
            <a:off x="6940732" y="1337881"/>
            <a:ext cx="0" cy="386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/>
          <p:cNvSpPr txBox="1"/>
          <p:nvPr/>
        </p:nvSpPr>
        <p:spPr>
          <a:xfrm>
            <a:off x="7388866" y="21048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5595173" y="2102185"/>
            <a:ext cx="80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-10</a:t>
            </a:r>
            <a:endParaRPr lang="zh-TW" altLang="en-US" sz="24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380635" y="5161512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6258729" y="5295615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187283" y="5295614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8129103" y="5159699"/>
            <a:ext cx="467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1</a:t>
            </a:r>
            <a:endParaRPr lang="zh-TW" altLang="en-US" sz="2400" dirty="0"/>
          </a:p>
        </p:txBody>
      </p:sp>
      <p:sp>
        <p:nvSpPr>
          <p:cNvPr id="63" name="手繪多邊形 62"/>
          <p:cNvSpPr/>
          <p:nvPr/>
        </p:nvSpPr>
        <p:spPr>
          <a:xfrm>
            <a:off x="3800769" y="2588600"/>
            <a:ext cx="2053087" cy="1256904"/>
          </a:xfrm>
          <a:custGeom>
            <a:avLst/>
            <a:gdLst>
              <a:gd name="connsiteX0" fmla="*/ 2053087 w 2053087"/>
              <a:gd name="connsiteY0" fmla="*/ 187228 h 1256904"/>
              <a:gd name="connsiteX1" fmla="*/ 1207698 w 2053087"/>
              <a:gd name="connsiteY1" fmla="*/ 83711 h 1256904"/>
              <a:gd name="connsiteX2" fmla="*/ 0 w 2053087"/>
              <a:gd name="connsiteY2" fmla="*/ 1256904 h 1256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3087" h="1256904">
                <a:moveTo>
                  <a:pt x="2053087" y="187228"/>
                </a:moveTo>
                <a:cubicBezTo>
                  <a:pt x="1801483" y="46330"/>
                  <a:pt x="1549879" y="-94568"/>
                  <a:pt x="1207698" y="83711"/>
                </a:cubicBezTo>
                <a:cubicBezTo>
                  <a:pt x="865517" y="261990"/>
                  <a:pt x="432758" y="759447"/>
                  <a:pt x="0" y="1256904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3800769" y="4276825"/>
            <a:ext cx="2018581" cy="577275"/>
          </a:xfrm>
          <a:custGeom>
            <a:avLst/>
            <a:gdLst>
              <a:gd name="connsiteX0" fmla="*/ 0 w 2018581"/>
              <a:gd name="connsiteY0" fmla="*/ 155275 h 577275"/>
              <a:gd name="connsiteX1" fmla="*/ 414068 w 2018581"/>
              <a:gd name="connsiteY1" fmla="*/ 500332 h 577275"/>
              <a:gd name="connsiteX2" fmla="*/ 931653 w 2018581"/>
              <a:gd name="connsiteY2" fmla="*/ 534837 h 577275"/>
              <a:gd name="connsiteX3" fmla="*/ 2018581 w 2018581"/>
              <a:gd name="connsiteY3" fmla="*/ 0 h 577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8581" h="577275">
                <a:moveTo>
                  <a:pt x="0" y="155275"/>
                </a:moveTo>
                <a:cubicBezTo>
                  <a:pt x="129396" y="296173"/>
                  <a:pt x="258793" y="437072"/>
                  <a:pt x="414068" y="500332"/>
                </a:cubicBezTo>
                <a:cubicBezTo>
                  <a:pt x="569343" y="563592"/>
                  <a:pt x="664234" y="618226"/>
                  <a:pt x="931653" y="534837"/>
                </a:cubicBezTo>
                <a:cubicBezTo>
                  <a:pt x="1199072" y="451448"/>
                  <a:pt x="1608826" y="225724"/>
                  <a:pt x="2018581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手繪多邊形 66"/>
          <p:cNvSpPr/>
          <p:nvPr/>
        </p:nvSpPr>
        <p:spPr>
          <a:xfrm>
            <a:off x="3783516" y="4242319"/>
            <a:ext cx="4278702" cy="1071893"/>
          </a:xfrm>
          <a:custGeom>
            <a:avLst/>
            <a:gdLst>
              <a:gd name="connsiteX0" fmla="*/ 0 w 4278702"/>
              <a:gd name="connsiteY0" fmla="*/ 224287 h 1071893"/>
              <a:gd name="connsiteX1" fmla="*/ 793631 w 4278702"/>
              <a:gd name="connsiteY1" fmla="*/ 1069675 h 1071893"/>
              <a:gd name="connsiteX2" fmla="*/ 4278702 w 4278702"/>
              <a:gd name="connsiteY2" fmla="*/ 0 h 1071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8702" h="1071893">
                <a:moveTo>
                  <a:pt x="0" y="224287"/>
                </a:moveTo>
                <a:cubicBezTo>
                  <a:pt x="40257" y="665671"/>
                  <a:pt x="80514" y="1107056"/>
                  <a:pt x="793631" y="1069675"/>
                </a:cubicBezTo>
                <a:cubicBezTo>
                  <a:pt x="1506748" y="1032294"/>
                  <a:pt x="2892725" y="516147"/>
                  <a:pt x="4278702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文字方塊 67"/>
          <p:cNvSpPr txBox="1"/>
          <p:nvPr/>
        </p:nvSpPr>
        <p:spPr>
          <a:xfrm>
            <a:off x="4300022" y="4361314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4314657" y="5306645"/>
            <a:ext cx="534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2827077" y="2937026"/>
            <a:ext cx="143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Memory</a:t>
            </a:r>
          </a:p>
          <a:p>
            <a:pPr algn="ctr"/>
            <a:r>
              <a:rPr lang="en-US" altLang="zh-TW" sz="2400" dirty="0" smtClean="0">
                <a:solidFill>
                  <a:srgbClr val="0000FF"/>
                </a:solidFill>
              </a:rPr>
              <a:t>Cell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273090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219121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4</a:t>
            </a:r>
          </a:p>
          <a:p>
            <a:pPr algn="ctr"/>
            <a:r>
              <a:rPr lang="en-US" altLang="zh-TW" sz="2800" dirty="0" smtClean="0"/>
              <a:t>7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136395" y="3109658"/>
            <a:ext cx="448574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1</a:t>
            </a:r>
            <a:endParaRPr lang="en-US" altLang="zh-TW" sz="2800" dirty="0" smtClean="0"/>
          </a:p>
          <a:p>
            <a:pPr algn="ctr"/>
            <a:r>
              <a:rPr lang="en-US" altLang="zh-TW" sz="2800" dirty="0"/>
              <a:t>1</a:t>
            </a:r>
            <a:endParaRPr lang="zh-TW" altLang="en-US" sz="28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273090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1</a:t>
            </a:r>
          </a:p>
        </p:txBody>
      </p:sp>
      <p:sp>
        <p:nvSpPr>
          <p:cNvPr id="87" name="文字方塊 86"/>
          <p:cNvSpPr txBox="1"/>
          <p:nvPr/>
        </p:nvSpPr>
        <p:spPr>
          <a:xfrm>
            <a:off x="1219121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2</a:t>
            </a:r>
          </a:p>
        </p:txBody>
      </p:sp>
      <p:sp>
        <p:nvSpPr>
          <p:cNvPr id="88" name="文字方塊 87"/>
          <p:cNvSpPr txBox="1"/>
          <p:nvPr/>
        </p:nvSpPr>
        <p:spPr>
          <a:xfrm>
            <a:off x="2136395" y="5075444"/>
            <a:ext cx="44857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3</a:t>
            </a:r>
            <a:endParaRPr lang="en-US" altLang="zh-TW" sz="2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/>
              <p:cNvSpPr txBox="1"/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9" name="文字方塊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2646043"/>
                <a:ext cx="45166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字方塊 89"/>
              <p:cNvSpPr txBox="1"/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0" name="文字方塊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2646042"/>
                <a:ext cx="459357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字方塊 90"/>
              <p:cNvSpPr txBox="1"/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1" name="文字方塊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24" y="2661172"/>
                <a:ext cx="459357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字方塊 91"/>
              <p:cNvSpPr txBox="1"/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2" name="文字方塊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" y="4629427"/>
                <a:ext cx="45916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17" y="4611138"/>
                <a:ext cx="46685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字方塊 93"/>
              <p:cNvSpPr txBox="1"/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4" name="文字方塊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223" y="4610102"/>
                <a:ext cx="4668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字方塊 94"/>
          <p:cNvSpPr txBox="1"/>
          <p:nvPr/>
        </p:nvSpPr>
        <p:spPr>
          <a:xfrm>
            <a:off x="3135655" y="3866679"/>
            <a:ext cx="341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 smtClean="0">
                <a:solidFill>
                  <a:srgbClr val="FF0000"/>
                </a:solidFill>
              </a:rPr>
              <a:t>0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97" name="文字方塊 96"/>
          <p:cNvSpPr txBox="1"/>
          <p:nvPr/>
        </p:nvSpPr>
        <p:spPr>
          <a:xfrm>
            <a:off x="5441328" y="6230523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7692309" y="6173841"/>
            <a:ext cx="788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7977614" y="414555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5785336" y="4033874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7769426" y="2299786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444604" y="2339488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6574246" y="528725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05" name="直線接點 104"/>
          <p:cNvCxnSpPr/>
          <p:nvPr/>
        </p:nvCxnSpPr>
        <p:spPr>
          <a:xfrm>
            <a:off x="3117421" y="3917815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910511" y="424460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3117070" y="4241885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字方塊 65"/>
          <p:cNvSpPr txBox="1"/>
          <p:nvPr/>
        </p:nvSpPr>
        <p:spPr>
          <a:xfrm>
            <a:off x="2910511" y="4547432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71" name="直線接點 70"/>
          <p:cNvCxnSpPr/>
          <p:nvPr/>
        </p:nvCxnSpPr>
        <p:spPr>
          <a:xfrm>
            <a:off x="3139612" y="4569114"/>
            <a:ext cx="341674" cy="39597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2910511" y="4856157"/>
            <a:ext cx="76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5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99" grpId="0"/>
      <p:bldP spid="100" grpId="0"/>
      <p:bldP spid="101" grpId="0"/>
      <p:bldP spid="102" grpId="0"/>
      <p:bldP spid="103" grpId="0"/>
      <p:bldP spid="7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805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73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56440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88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(Simplified) Speech Recognition</a:t>
            </a:r>
            <a:endParaRPr lang="zh-TW" altLang="en-US" dirty="0"/>
          </a:p>
        </p:txBody>
      </p:sp>
      <p:grpSp>
        <p:nvGrpSpPr>
          <p:cNvPr id="4" name="群組 106"/>
          <p:cNvGrpSpPr>
            <a:grpSpLocks/>
          </p:cNvGrpSpPr>
          <p:nvPr/>
        </p:nvGrpSpPr>
        <p:grpSpPr bwMode="auto">
          <a:xfrm>
            <a:off x="1311289" y="4910431"/>
            <a:ext cx="3173419" cy="457065"/>
            <a:chOff x="467932" y="3914400"/>
            <a:chExt cx="2909888" cy="576263"/>
          </a:xfrm>
        </p:grpSpPr>
        <p:pic>
          <p:nvPicPr>
            <p:cNvPr id="5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矩形 6"/>
          <p:cNvSpPr/>
          <p:nvPr/>
        </p:nvSpPr>
        <p:spPr>
          <a:xfrm>
            <a:off x="1286588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707437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128286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549135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969984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390833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811682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232534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1406186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1829592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flipV="1">
            <a:off x="2252998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2676404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3099810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523216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1148057" y="2851675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TSI</a:t>
            </a:r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1563184" y="2851675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TSI</a:t>
            </a:r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1997960" y="2851675"/>
            <a:ext cx="510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TSI</a:t>
            </a:r>
            <a:endParaRPr lang="zh-TW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2541286" y="2865600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I</a:t>
            </a:r>
            <a:endParaRPr lang="zh-TW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943723" y="2851675"/>
            <a:ext cx="256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I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347806" y="285167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N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770841" y="285167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N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193877" y="2851675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N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cxnSp>
        <p:nvCxnSpPr>
          <p:cNvPr id="29" name="直線單箭頭接點 28"/>
          <p:cNvCxnSpPr/>
          <p:nvPr/>
        </p:nvCxnSpPr>
        <p:spPr>
          <a:xfrm flipV="1">
            <a:off x="3946622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V="1">
            <a:off x="4370026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052041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1459378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1884359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324993" y="369801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1070906" y="241182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495835" y="241021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941902" y="240895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2324557" y="2426992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2864655" y="2451884"/>
            <a:ext cx="9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2880663" y="3725254"/>
            <a:ext cx="9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grpSp>
        <p:nvGrpSpPr>
          <p:cNvPr id="41" name="群組 106"/>
          <p:cNvGrpSpPr>
            <a:grpSpLocks/>
          </p:cNvGrpSpPr>
          <p:nvPr/>
        </p:nvGrpSpPr>
        <p:grpSpPr bwMode="auto">
          <a:xfrm flipH="1">
            <a:off x="5241887" y="4910431"/>
            <a:ext cx="2459552" cy="457065"/>
            <a:chOff x="467932" y="3914400"/>
            <a:chExt cx="2909888" cy="576263"/>
          </a:xfrm>
        </p:grpSpPr>
        <p:pic>
          <p:nvPicPr>
            <p:cNvPr id="42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932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3807" y="3914400"/>
              <a:ext cx="1624013" cy="57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" name="矩形 43"/>
          <p:cNvSpPr/>
          <p:nvPr/>
        </p:nvSpPr>
        <p:spPr>
          <a:xfrm>
            <a:off x="5217186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5638035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6058884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6479733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/>
          <p:cNvSpPr/>
          <p:nvPr/>
        </p:nvSpPr>
        <p:spPr>
          <a:xfrm>
            <a:off x="6900582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7321431" y="4113388"/>
            <a:ext cx="231894" cy="66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5336784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 flipV="1">
            <a:off x="5760190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V="1">
            <a:off x="6183596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V="1">
            <a:off x="6607002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7030408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7453814" y="3275322"/>
            <a:ext cx="0" cy="408566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5183459" y="285167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  <a:latin typeface="Libre Baskerville"/>
              </a:rPr>
              <a:t>S</a:t>
            </a:r>
            <a:endParaRPr lang="zh-TW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5615239" y="285167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S</a:t>
            </a:r>
            <a:endParaRPr lang="zh-TW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5988518" y="286666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@</a:t>
            </a:r>
            <a:endParaRPr lang="zh-TW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6411924" y="2865600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@</a:t>
            </a:r>
            <a:endParaRPr lang="zh-TW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829251" y="288165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@</a:t>
            </a:r>
            <a:endParaRPr lang="zh-TW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7278404" y="2851675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>
                <a:solidFill>
                  <a:srgbClr val="000000"/>
                </a:solidFill>
                <a:latin typeface="Libre Baskerville"/>
              </a:rPr>
              <a:t>@</a:t>
            </a:r>
            <a:endParaRPr lang="zh-TW" altLang="en-US" dirty="0">
              <a:solidFill>
                <a:srgbClr val="000000"/>
              </a:solidFill>
              <a:latin typeface="Libre Baskerville"/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4982639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5389976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5814957" y="3698014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71" name="文字方塊 70"/>
          <p:cNvSpPr txBox="1"/>
          <p:nvPr/>
        </p:nvSpPr>
        <p:spPr>
          <a:xfrm>
            <a:off x="6255591" y="369801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72" name="文字方塊 71"/>
          <p:cNvSpPr txBox="1"/>
          <p:nvPr/>
        </p:nvSpPr>
        <p:spPr>
          <a:xfrm>
            <a:off x="5001504" y="241182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73" name="文字方塊 72"/>
          <p:cNvSpPr txBox="1"/>
          <p:nvPr/>
        </p:nvSpPr>
        <p:spPr>
          <a:xfrm>
            <a:off x="5426433" y="2410213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5872500" y="2408958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6255155" y="2426992"/>
            <a:ext cx="766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/>
              <a:t>4</a:t>
            </a:r>
            <a:endParaRPr lang="zh-TW" altLang="en-US" sz="2400" baseline="300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795253" y="2451884"/>
            <a:ext cx="9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6811261" y="3725254"/>
            <a:ext cx="960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……</a:t>
            </a:r>
            <a:endParaRPr lang="zh-TW" altLang="en-US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1861009" y="5305200"/>
            <a:ext cx="200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Utterance 1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5365729" y="5294223"/>
            <a:ext cx="2007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Utterance 2</a:t>
            </a:r>
            <a:endParaRPr lang="zh-TW" altLang="en-US" sz="28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84722" y="6055875"/>
            <a:ext cx="8809832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We use DNN. All the frames are considered independently.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1570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8" grpId="0"/>
      <p:bldP spid="59" grpId="0"/>
      <p:bldP spid="60" grpId="0"/>
      <p:bldP spid="61" grpId="0"/>
      <p:bldP spid="62" grpId="0"/>
      <p:bldP spid="6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10791" y="1443979"/>
            <a:ext cx="386745" cy="4495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1150999" y="1457640"/>
                <a:ext cx="53224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TW" sz="2800" b="0" dirty="0" smtClean="0"/>
                  <a:t>RNN input: </a:t>
                </a:r>
                <a14:m>
                  <m:oMath xmlns:m="http://schemas.openxmlformats.org/officeDocument/2006/math">
                    <m:r>
                      <a:rPr lang="en-US" altLang="zh-TW" sz="2800" b="0" i="0" smtClean="0">
                        <a:latin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zh-TW" sz="2800" dirty="0" smtClean="0"/>
                  <a:t>……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999" y="1457640"/>
                <a:ext cx="5322419" cy="430887"/>
              </a:xfrm>
              <a:prstGeom prst="rect">
                <a:avLst/>
              </a:prstGeom>
              <a:blipFill rotWithShape="0">
                <a:blip r:embed="rId3"/>
                <a:stretch>
                  <a:fillRect l="-4124" t="-23944" b="-50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4594106" y="5868658"/>
            <a:ext cx="216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4603763" y="4299667"/>
            <a:ext cx="216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/>
          <p:cNvSpPr/>
          <p:nvPr/>
        </p:nvSpPr>
        <p:spPr>
          <a:xfrm>
            <a:off x="1536919" y="4299667"/>
            <a:ext cx="216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4594106" y="2797717"/>
            <a:ext cx="216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5480767" y="4851207"/>
            <a:ext cx="386677" cy="943268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弧形箭號 (上彎) 75"/>
          <p:cNvSpPr/>
          <p:nvPr/>
        </p:nvSpPr>
        <p:spPr>
          <a:xfrm>
            <a:off x="2814323" y="4740061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258013" y="586865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6213164" y="2344682"/>
            <a:ext cx="2773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y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=</a:t>
            </a:r>
            <a:r>
              <a:rPr lang="en-US" altLang="zh-TW" sz="2400" dirty="0" err="1" smtClean="0"/>
              <a:t>softmax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o</a:t>
            </a:r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516941" y="1231557"/>
            <a:ext cx="2202441" cy="8309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Input of RNN is one utterance</a:t>
            </a:r>
            <a:endParaRPr lang="zh-TW" altLang="en-US" sz="24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770185" y="5076729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 smtClean="0"/>
              <a:t>i</a:t>
            </a:r>
            <a:endParaRPr lang="zh-TW" altLang="en-US" sz="28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3705901" y="4781622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err="1" smtClean="0"/>
              <a:t>W</a:t>
            </a:r>
            <a:r>
              <a:rPr lang="en-US" altLang="zh-TW" sz="2800" baseline="30000" dirty="0" err="1" smtClean="0"/>
              <a:t>h</a:t>
            </a:r>
            <a:endParaRPr lang="zh-TW" altLang="en-US" sz="28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5749673" y="3547517"/>
            <a:ext cx="631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W</a:t>
            </a:r>
            <a:r>
              <a:rPr lang="en-US" altLang="zh-TW" sz="2800" baseline="30000" dirty="0"/>
              <a:t>o</a:t>
            </a:r>
            <a:endParaRPr lang="zh-TW" altLang="en-US" sz="2800" baseline="30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6154450" y="3896304"/>
            <a:ext cx="27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=</a:t>
            </a:r>
            <a:r>
              <a:rPr lang="el-GR" altLang="zh-TW" sz="2400" dirty="0" smtClean="0"/>
              <a:t>σ</a:t>
            </a:r>
            <a:r>
              <a:rPr lang="en-US" altLang="zh-TW" sz="2400" dirty="0" smtClean="0"/>
              <a:t>(W</a:t>
            </a:r>
            <a:r>
              <a:rPr lang="en-US" altLang="zh-TW" sz="2400" baseline="30000" dirty="0" smtClean="0"/>
              <a:t>i</a:t>
            </a:r>
            <a:r>
              <a:rPr lang="en-US" altLang="zh-TW" sz="2400" dirty="0" smtClean="0"/>
              <a:t>x</a:t>
            </a:r>
            <a:r>
              <a:rPr lang="en-US" altLang="zh-TW" sz="2400" baseline="30000" dirty="0" smtClean="0"/>
              <a:t>1</a:t>
            </a:r>
            <a:r>
              <a:rPr lang="en-US" altLang="zh-TW" sz="2400" dirty="0" smtClean="0"/>
              <a:t>+W</a:t>
            </a:r>
            <a:r>
              <a:rPr lang="en-US" altLang="zh-TW" sz="2400" baseline="30000" dirty="0" smtClean="0"/>
              <a:t>h</a:t>
            </a:r>
            <a:r>
              <a:rPr lang="en-US" altLang="zh-TW" sz="2400" b="1" dirty="0" smtClean="0"/>
              <a:t>0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84042" y="4253096"/>
            <a:ext cx="141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memory</a:t>
            </a:r>
            <a:endParaRPr lang="zh-TW" altLang="en-US" sz="2400" dirty="0"/>
          </a:p>
        </p:txBody>
      </p:sp>
      <p:sp>
        <p:nvSpPr>
          <p:cNvPr id="70" name="向上箭號 69"/>
          <p:cNvSpPr/>
          <p:nvPr/>
        </p:nvSpPr>
        <p:spPr>
          <a:xfrm>
            <a:off x="5490424" y="3264273"/>
            <a:ext cx="386677" cy="943268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弧形箭號 (上彎) 71"/>
          <p:cNvSpPr/>
          <p:nvPr/>
        </p:nvSpPr>
        <p:spPr>
          <a:xfrm flipH="1" flipV="1">
            <a:off x="2783518" y="3684447"/>
            <a:ext cx="2449726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3533950" y="3684447"/>
            <a:ext cx="94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copy</a:t>
            </a:r>
            <a:endParaRPr lang="zh-TW" altLang="en-US" sz="2400" baseline="-25000" dirty="0"/>
          </a:p>
        </p:txBody>
      </p:sp>
      <p:sp>
        <p:nvSpPr>
          <p:cNvPr id="8" name="右大括弧 7"/>
          <p:cNvSpPr/>
          <p:nvPr/>
        </p:nvSpPr>
        <p:spPr>
          <a:xfrm rot="16200000">
            <a:off x="4567222" y="-439587"/>
            <a:ext cx="195158" cy="3494792"/>
          </a:xfrm>
          <a:prstGeom prst="rightBrace">
            <a:avLst>
              <a:gd name="adj1" fmla="val 29221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2836865" y="635678"/>
            <a:ext cx="3650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The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rder cannot change.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857976" y="1847857"/>
            <a:ext cx="744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y</a:t>
            </a:r>
            <a:r>
              <a:rPr lang="en-US" altLang="zh-TW" sz="2800" baseline="30000" dirty="0" smtClean="0"/>
              <a:t>1</a:t>
            </a:r>
            <a:endParaRPr lang="zh-TW" altLang="en-US" sz="28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2289479" y="4274199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a</a:t>
            </a:r>
            <a:r>
              <a:rPr lang="en-US" altLang="zh-TW" sz="2400" baseline="30000" dirty="0" smtClean="0"/>
              <a:t>1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1842121" y="4299667"/>
            <a:ext cx="506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 smtClean="0"/>
              <a:t>0</a:t>
            </a:r>
            <a:endParaRPr lang="zh-TW" altLang="en-US" sz="2400" b="1" dirty="0"/>
          </a:p>
        </p:txBody>
      </p:sp>
      <p:cxnSp>
        <p:nvCxnSpPr>
          <p:cNvPr id="12" name="直線接點 11"/>
          <p:cNvCxnSpPr/>
          <p:nvPr/>
        </p:nvCxnSpPr>
        <p:spPr>
          <a:xfrm>
            <a:off x="1943269" y="4272195"/>
            <a:ext cx="317452" cy="5346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9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6" grpId="0"/>
      <p:bldP spid="37" grpId="0" animBg="1"/>
      <p:bldP spid="38" grpId="0" animBg="1"/>
      <p:bldP spid="39" grpId="0" animBg="1"/>
      <p:bldP spid="41" grpId="0" animBg="1"/>
      <p:bldP spid="71" grpId="0" animBg="1"/>
      <p:bldP spid="76" grpId="0" animBg="1"/>
      <p:bldP spid="6" grpId="0"/>
      <p:bldP spid="83" grpId="0"/>
      <p:bldP spid="9" grpId="0" animBg="1"/>
      <p:bldP spid="40" grpId="0"/>
      <p:bldP spid="44" grpId="0"/>
      <p:bldP spid="53" grpId="0"/>
      <p:bldP spid="56" grpId="0"/>
      <p:bldP spid="5" grpId="0"/>
      <p:bldP spid="70" grpId="0" animBg="1"/>
      <p:bldP spid="72" grpId="0" animBg="1"/>
      <p:bldP spid="73" grpId="0"/>
      <p:bldP spid="8" grpId="0" animBg="1"/>
      <p:bldP spid="10" grpId="0"/>
      <p:bldP spid="77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5758</TotalTime>
  <Words>2021</Words>
  <Application>Microsoft Office PowerPoint</Application>
  <PresentationFormat>如螢幕大小 (4:3)</PresentationFormat>
  <Paragraphs>1151</Paragraphs>
  <Slides>43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Libre Baskerville</vt:lpstr>
      <vt:lpstr>新細明體</vt:lpstr>
      <vt:lpstr>Arial</vt:lpstr>
      <vt:lpstr>Calibri</vt:lpstr>
      <vt:lpstr>Calibri Light</vt:lpstr>
      <vt:lpstr>Cambria Math</vt:lpstr>
      <vt:lpstr>Times New Roman</vt:lpstr>
      <vt:lpstr>Wingdings</vt:lpstr>
      <vt:lpstr>Office 佈景主題</vt:lpstr>
      <vt:lpstr>Neural Network  with Memory</vt:lpstr>
      <vt:lpstr>Memory is important </vt:lpstr>
      <vt:lpstr>Memory is important </vt:lpstr>
      <vt:lpstr>Memory is important </vt:lpstr>
      <vt:lpstr>Memory is important </vt:lpstr>
      <vt:lpstr>Outline</vt:lpstr>
      <vt:lpstr>Outline</vt:lpstr>
      <vt:lpstr>Application</vt:lpstr>
      <vt:lpstr>RNN</vt:lpstr>
      <vt:lpstr>RNN</vt:lpstr>
      <vt:lpstr>RNN</vt:lpstr>
      <vt:lpstr>RNN</vt:lpstr>
      <vt:lpstr>RNN</vt:lpstr>
      <vt:lpstr>Cost</vt:lpstr>
      <vt:lpstr>Training</vt:lpstr>
      <vt:lpstr>More Applications</vt:lpstr>
      <vt:lpstr>More Applications</vt:lpstr>
      <vt:lpstr>Outline</vt:lpstr>
      <vt:lpstr>Elman Network &amp; Jordan Network</vt:lpstr>
      <vt:lpstr>Deep RNN</vt:lpstr>
      <vt:lpstr>Bidirectional RNN</vt:lpstr>
      <vt:lpstr>Many to one</vt:lpstr>
      <vt:lpstr>Many to Many (Output is shorter)</vt:lpstr>
      <vt:lpstr>Many to Many (Output is shorter)</vt:lpstr>
      <vt:lpstr>Many to Many (No Limitation)</vt:lpstr>
      <vt:lpstr>Many to Many (No Limitation)</vt:lpstr>
      <vt:lpstr>Many to Many (No Limitation)</vt:lpstr>
      <vt:lpstr>One to Many</vt:lpstr>
      <vt:lpstr>Outline</vt:lpstr>
      <vt:lpstr> Long Short-term Memory (LSTM)</vt:lpstr>
      <vt:lpstr>PowerPoint 簡報</vt:lpstr>
      <vt:lpstr>PowerPoint 簡報</vt:lpstr>
      <vt:lpstr>PowerPoint 簡報</vt:lpstr>
      <vt:lpstr>LSTM - Example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What is the next wave?</vt:lpstr>
      <vt:lpstr>Recommended Reading List</vt:lpstr>
      <vt:lpstr>Acknowledgement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Neural Network with Memory</dc:title>
  <dc:creator>Lee Hung-yi</dc:creator>
  <cp:lastModifiedBy>Lee Hung-yi</cp:lastModifiedBy>
  <cp:revision>210</cp:revision>
  <dcterms:created xsi:type="dcterms:W3CDTF">2015-04-25T02:36:15Z</dcterms:created>
  <dcterms:modified xsi:type="dcterms:W3CDTF">2015-10-28T03:19:49Z</dcterms:modified>
</cp:coreProperties>
</file>