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1" r:id="rId3"/>
    <p:sldId id="262" r:id="rId4"/>
    <p:sldId id="257" r:id="rId5"/>
    <p:sldId id="259" r:id="rId6"/>
    <p:sldId id="263" r:id="rId7"/>
    <p:sldId id="264" r:id="rId8"/>
    <p:sldId id="260" r:id="rId9"/>
    <p:sldId id="258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72122" autoAdjust="0"/>
  </p:normalViewPr>
  <p:slideViewPr>
    <p:cSldViewPr snapToGrid="0">
      <p:cViewPr varScale="1">
        <p:scale>
          <a:sx n="53" d="100"/>
          <a:sy n="53" d="100"/>
        </p:scale>
        <p:origin x="12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ACC75-1353-40C2-A539-5E0DBC0C7F2B}" type="datetimeFigureOut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806A2-E888-4BA7-A9C6-76981CD05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97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dml.com/2015/09/recurrent-neural-networks-tutorial-part-2-implementing-a-language-model-rnn-with-python-numpy-and-theano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smerity.com/articles/2015/keras_qa.html" TargetMode="External"/><Relationship Id="rId5" Type="http://schemas.openxmlformats.org/officeDocument/2006/relationships/hyperlink" Target="http://deeplearning.net/tutorial/lstm.html" TargetMode="External"/><Relationship Id="rId4" Type="http://schemas.openxmlformats.org/officeDocument/2006/relationships/hyperlink" Target="http://www.nehalemlabs.net/prototype/blog/2013/10/10/implementing-a-recurrent-neural-network-in-python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806A2-E888-4BA7-A9C6-76981CD053F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196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``| 0.5 | 0.7 | 0.3 | 0.1 | 0.2 | ... | 0.5 | 0.9 | ... | 0.8 | 0.2 |</a:t>
            </a:r>
          </a:p>
          <a:p>
            <a:r>
              <a:rPr lang="en-US" altLang="zh-TW" dirty="0" smtClean="0"/>
              <a:t>      |  0  |  0  |  1  |  0  |  0  |     |  0  |  1  |     |  0  |  0  |``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806A2-E888-4BA7-A9C6-76981CD053F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815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Update is </a:t>
            </a:r>
            <a:r>
              <a:rPr lang="zh-TW" altLang="en-US" dirty="0" smtClean="0">
                <a:hlinkClick r:id="rId3"/>
              </a:rPr>
              <a:t>神期</a:t>
            </a:r>
            <a:endParaRPr lang="en-US" altLang="zh-TW" dirty="0" smtClean="0">
              <a:hlinkClick r:id="rId3"/>
            </a:endParaRPr>
          </a:p>
          <a:p>
            <a:r>
              <a:rPr lang="en-US" altLang="zh-TW" dirty="0" smtClean="0">
                <a:hlinkClick r:id="rId3"/>
              </a:rPr>
              <a:t>http://stackoverflow.com/questions/32976868/how-does-theano-scans-updates-work</a:t>
            </a:r>
          </a:p>
          <a:p>
            <a:endParaRPr lang="en-US" altLang="zh-TW" dirty="0" smtClean="0">
              <a:hlinkClick r:id="rId3"/>
            </a:endParaRPr>
          </a:p>
          <a:p>
            <a:r>
              <a:rPr lang="en-US" altLang="zh-TW" dirty="0" smtClean="0">
                <a:hlinkClick r:id="rId3"/>
              </a:rPr>
              <a:t>http://www.wildml.com/2015/09/recurrent-neural-networks-tutorial-part-2-implementing-a-language-model-rnn-with-python-numpy-and-theano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http://www.nehalemlabs.net/prototype/blog/2013/10/10/implementing-a-recurrent-neural-network-in-python/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Theano</a:t>
            </a:r>
            <a:r>
              <a:rPr lang="en-US" altLang="zh-TW" dirty="0" smtClean="0"/>
              <a:t> Generate</a:t>
            </a:r>
            <a:r>
              <a:rPr lang="en-US" altLang="zh-TW" baseline="0" dirty="0" smtClean="0"/>
              <a:t> mode: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	</a:t>
            </a:r>
            <a:r>
              <a:rPr lang="en-US" altLang="zh-TW" dirty="0" smtClean="0"/>
              <a:t>http://stackoverflow.com/questions/27343379/rnn-in-generative-mode-with-theano-scan-op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LSTM:</a:t>
            </a:r>
            <a:r>
              <a:rPr lang="zh-TW" altLang="en-US" dirty="0" smtClean="0"/>
              <a:t>導讀：</a:t>
            </a:r>
            <a:r>
              <a:rPr lang="en-US" altLang="zh-TW" dirty="0" smtClean="0"/>
              <a:t>http://www.cnblogs.com/neopenx/p/4806006.html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hlinkClick r:id="rId5"/>
              </a:rPr>
              <a:t>http://deeplearning.net/tutorial/lstm.html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RNN</a:t>
            </a:r>
            <a:r>
              <a:rPr lang="en-US" altLang="zh-TW" baseline="0" dirty="0" smtClean="0"/>
              <a:t> for QA: </a:t>
            </a:r>
            <a:r>
              <a:rPr lang="en-US" altLang="zh-TW" dirty="0" smtClean="0">
                <a:hlinkClick r:id="rId6"/>
              </a:rPr>
              <a:t>http://smerity.com/articles/2015/keras_qa.html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29 examples: http://www.programcreek.com/python/example/61556/theano.scan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806A2-E888-4BA7-A9C6-76981CD053F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693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A458-3B18-49F4-AB57-8490028ABF00}" type="datetimeFigureOut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C7FF-7D6C-4B1F-AF19-C41548B42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40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A458-3B18-49F4-AB57-8490028ABF00}" type="datetimeFigureOut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C7FF-7D6C-4B1F-AF19-C41548B42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78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A458-3B18-49F4-AB57-8490028ABF00}" type="datetimeFigureOut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C7FF-7D6C-4B1F-AF19-C41548B42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17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A458-3B18-49F4-AB57-8490028ABF00}" type="datetimeFigureOut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C7FF-7D6C-4B1F-AF19-C41548B42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2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A458-3B18-49F4-AB57-8490028ABF00}" type="datetimeFigureOut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C7FF-7D6C-4B1F-AF19-C41548B42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97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A458-3B18-49F4-AB57-8490028ABF00}" type="datetimeFigureOut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C7FF-7D6C-4B1F-AF19-C41548B42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6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A458-3B18-49F4-AB57-8490028ABF00}" type="datetimeFigureOut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C7FF-7D6C-4B1F-AF19-C41548B42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62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A458-3B18-49F4-AB57-8490028ABF00}" type="datetimeFigureOut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C7FF-7D6C-4B1F-AF19-C41548B42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14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A458-3B18-49F4-AB57-8490028ABF00}" type="datetimeFigureOut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C7FF-7D6C-4B1F-AF19-C41548B42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03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A458-3B18-49F4-AB57-8490028ABF00}" type="datetimeFigureOut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C7FF-7D6C-4B1F-AF19-C41548B42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90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A458-3B18-49F4-AB57-8490028ABF00}" type="datetimeFigureOut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C7FF-7D6C-4B1F-AF19-C41548B42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32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A458-3B18-49F4-AB57-8490028ABF00}" type="datetimeFigureOut">
              <a:rPr lang="zh-TW" altLang="en-US" smtClean="0"/>
              <a:t>2015/10/23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3C7FF-7D6C-4B1F-AF19-C41548B42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34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Introduction of </a:t>
            </a:r>
            <a:r>
              <a:rPr lang="en-US" altLang="zh-TW" dirty="0" err="1" smtClean="0"/>
              <a:t>Theano</a:t>
            </a:r>
            <a:r>
              <a:rPr lang="en-US" altLang="zh-TW" dirty="0" smtClean="0"/>
              <a:t>: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scan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Hung-yi Lee</a:t>
            </a:r>
            <a:endParaRPr lang="zh-TW" altLang="en-US" sz="4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1451" y="6072188"/>
            <a:ext cx="8972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http</a:t>
            </a:r>
            <a:r>
              <a:rPr lang="en-US" altLang="zh-TW" sz="2800" dirty="0"/>
              <a:t>://</a:t>
            </a:r>
            <a:r>
              <a:rPr lang="en-US" altLang="zh-TW" sz="2800" dirty="0" smtClean="0"/>
              <a:t>deeplearning.net/software/theano/library/scan.html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9258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RNN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710120" y="3682652"/>
            <a:ext cx="216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4719777" y="2113661"/>
            <a:ext cx="216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1712295" y="2113661"/>
            <a:ext cx="2100638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4710120" y="611711"/>
            <a:ext cx="216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向上箭號 44"/>
          <p:cNvSpPr/>
          <p:nvPr/>
        </p:nvSpPr>
        <p:spPr>
          <a:xfrm>
            <a:off x="5596781" y="2665201"/>
            <a:ext cx="386677" cy="943268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弧形箭號 (上彎) 45"/>
          <p:cNvSpPr/>
          <p:nvPr/>
        </p:nvSpPr>
        <p:spPr>
          <a:xfrm>
            <a:off x="2715562" y="2554055"/>
            <a:ext cx="2664501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5374027" y="3682652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x</a:t>
            </a:r>
            <a:r>
              <a:rPr lang="en-US" altLang="zh-TW" sz="2400" baseline="30000" dirty="0" err="1" smtClean="0"/>
              <a:t>t</a:t>
            </a:r>
            <a:endParaRPr lang="zh-TW" altLang="en-US" sz="2400" baseline="300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6232364" y="81068"/>
            <a:ext cx="277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y</a:t>
            </a:r>
            <a:r>
              <a:rPr lang="en-US" altLang="zh-TW" sz="2400" baseline="30000" dirty="0" err="1" smtClean="0"/>
              <a:t>t</a:t>
            </a:r>
            <a:r>
              <a:rPr lang="en-US" altLang="zh-TW" sz="2400" dirty="0" smtClean="0"/>
              <a:t>=</a:t>
            </a:r>
            <a:r>
              <a:rPr lang="en-US" altLang="zh-TW" sz="2400" dirty="0" err="1" smtClean="0"/>
              <a:t>softmax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W</a:t>
            </a:r>
            <a:r>
              <a:rPr lang="en-US" altLang="zh-TW" sz="2400" baseline="-25000" dirty="0" err="1" smtClean="0"/>
              <a:t>o</a:t>
            </a:r>
            <a:r>
              <a:rPr lang="en-US" altLang="zh-TW" sz="2400" dirty="0" err="1" smtClean="0"/>
              <a:t>a</a:t>
            </a:r>
            <a:r>
              <a:rPr lang="en-US" altLang="zh-TW" sz="2400" baseline="30000" dirty="0" err="1" smtClean="0"/>
              <a:t>t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886199" y="2890723"/>
            <a:ext cx="642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W</a:t>
            </a:r>
            <a:r>
              <a:rPr lang="en-US" altLang="zh-TW" sz="2800" baseline="30000" dirty="0" smtClean="0"/>
              <a:t>i</a:t>
            </a:r>
            <a:endParaRPr lang="zh-TW" altLang="en-US" sz="2800" baseline="300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730235" y="3085249"/>
            <a:ext cx="642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 smtClean="0"/>
              <a:t>W</a:t>
            </a:r>
            <a:r>
              <a:rPr lang="en-US" altLang="zh-TW" sz="2800" baseline="30000" dirty="0" err="1" smtClean="0"/>
              <a:t>h</a:t>
            </a:r>
            <a:endParaRPr lang="zh-TW" altLang="en-US" sz="2800" baseline="300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865687" y="1361511"/>
            <a:ext cx="631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W</a:t>
            </a:r>
            <a:r>
              <a:rPr lang="en-US" altLang="zh-TW" sz="2800" baseline="30000" dirty="0"/>
              <a:t>o</a:t>
            </a:r>
            <a:endParaRPr lang="zh-TW" altLang="en-US" sz="2800" baseline="300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270464" y="1710298"/>
            <a:ext cx="2710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/>
              <a:t>t</a:t>
            </a:r>
            <a:r>
              <a:rPr lang="en-US" altLang="zh-TW" sz="2400" dirty="0" smtClean="0"/>
              <a:t>=</a:t>
            </a:r>
            <a:r>
              <a:rPr lang="el-GR" altLang="zh-TW" sz="2400" dirty="0" smtClean="0"/>
              <a:t>σ</a:t>
            </a:r>
            <a:r>
              <a:rPr lang="en-US" altLang="zh-TW" sz="2400" dirty="0" smtClean="0"/>
              <a:t>(W</a:t>
            </a:r>
            <a:r>
              <a:rPr lang="en-US" altLang="zh-TW" sz="2400" baseline="-25000" dirty="0" smtClean="0"/>
              <a:t>i</a:t>
            </a:r>
            <a:r>
              <a:rPr lang="en-US" altLang="zh-TW" sz="2400" dirty="0" smtClean="0"/>
              <a:t>x</a:t>
            </a:r>
            <a:r>
              <a:rPr lang="en-US" altLang="zh-TW" sz="2400" baseline="30000" dirty="0" smtClean="0"/>
              <a:t>t</a:t>
            </a:r>
            <a:r>
              <a:rPr lang="en-US" altLang="zh-TW" sz="2400" dirty="0" smtClean="0"/>
              <a:t>+W</a:t>
            </a:r>
            <a:r>
              <a:rPr lang="en-US" altLang="zh-TW" sz="2400" baseline="-25000" dirty="0" smtClean="0"/>
              <a:t>h</a:t>
            </a:r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t-1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400056" y="2067090"/>
            <a:ext cx="141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memory</a:t>
            </a:r>
            <a:endParaRPr lang="zh-TW" altLang="en-US" sz="2400" dirty="0"/>
          </a:p>
        </p:txBody>
      </p:sp>
      <p:sp>
        <p:nvSpPr>
          <p:cNvPr id="54" name="向上箭號 53"/>
          <p:cNvSpPr/>
          <p:nvPr/>
        </p:nvSpPr>
        <p:spPr>
          <a:xfrm>
            <a:off x="5606438" y="1078267"/>
            <a:ext cx="386677" cy="943268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弧形箭號 (上彎) 54"/>
          <p:cNvSpPr/>
          <p:nvPr/>
        </p:nvSpPr>
        <p:spPr>
          <a:xfrm flipH="1" flipV="1">
            <a:off x="2600325" y="1498440"/>
            <a:ext cx="2748933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3546509" y="1451868"/>
            <a:ext cx="94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copy</a:t>
            </a:r>
            <a:endParaRPr lang="zh-TW" altLang="en-US" sz="2400" baseline="-250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2426374" y="2097867"/>
            <a:ext cx="775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/>
              <a:t>t</a:t>
            </a:r>
            <a:r>
              <a:rPr lang="en-US" altLang="zh-TW" sz="2400" baseline="30000" dirty="0" smtClean="0"/>
              <a:t>-1</a:t>
            </a:r>
            <a:endParaRPr lang="zh-TW" altLang="en-US" sz="2400" dirty="0"/>
          </a:p>
        </p:txBody>
      </p:sp>
      <p:sp>
        <p:nvSpPr>
          <p:cNvPr id="64" name="矩形 63"/>
          <p:cNvSpPr/>
          <p:nvPr/>
        </p:nvSpPr>
        <p:spPr>
          <a:xfrm>
            <a:off x="3546509" y="4980160"/>
            <a:ext cx="2376330" cy="132873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/>
              <a:t>W</a:t>
            </a:r>
            <a:r>
              <a:rPr lang="en-US" altLang="zh-TW" sz="2800" baseline="30000" dirty="0" err="1" smtClean="0"/>
              <a:t>h</a:t>
            </a:r>
            <a:r>
              <a:rPr lang="en-US" altLang="zh-TW" sz="2800" dirty="0" smtClean="0"/>
              <a:t>, W</a:t>
            </a:r>
            <a:r>
              <a:rPr lang="en-US" altLang="zh-TW" sz="2800" baseline="30000" dirty="0" smtClean="0"/>
              <a:t>o</a:t>
            </a:r>
            <a:r>
              <a:rPr lang="en-US" altLang="zh-TW" sz="2800" dirty="0" smtClean="0"/>
              <a:t>, W</a:t>
            </a:r>
            <a:r>
              <a:rPr lang="en-US" altLang="zh-TW" sz="2800" baseline="30000" dirty="0" smtClean="0"/>
              <a:t>i</a:t>
            </a:r>
            <a:endParaRPr lang="zh-TW" altLang="en-US" sz="2800" baseline="30000" dirty="0"/>
          </a:p>
        </p:txBody>
      </p:sp>
      <p:grpSp>
        <p:nvGrpSpPr>
          <p:cNvPr id="83" name="群組 82"/>
          <p:cNvGrpSpPr/>
          <p:nvPr/>
        </p:nvGrpSpPr>
        <p:grpSpPr>
          <a:xfrm>
            <a:off x="5981618" y="5277631"/>
            <a:ext cx="1330518" cy="884889"/>
            <a:chOff x="5981618" y="4980160"/>
            <a:chExt cx="1330518" cy="884889"/>
          </a:xfrm>
        </p:grpSpPr>
        <p:sp>
          <p:nvSpPr>
            <p:cNvPr id="67" name="文字方塊 66"/>
            <p:cNvSpPr txBox="1"/>
            <p:nvPr/>
          </p:nvSpPr>
          <p:spPr>
            <a:xfrm>
              <a:off x="6525800" y="4980160"/>
              <a:ext cx="7752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a</a:t>
              </a:r>
              <a:r>
                <a:rPr lang="en-US" altLang="zh-TW" sz="2800" baseline="30000" dirty="0"/>
                <a:t>t</a:t>
              </a:r>
              <a:endParaRPr lang="zh-TW" altLang="en-US" sz="280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6536935" y="5341829"/>
              <a:ext cx="7752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err="1" smtClean="0"/>
                <a:t>y</a:t>
              </a:r>
              <a:r>
                <a:rPr lang="en-US" altLang="zh-TW" sz="2800" baseline="30000" dirty="0" err="1"/>
                <a:t>t</a:t>
              </a:r>
              <a:endParaRPr lang="zh-TW" altLang="en-US" sz="2800" dirty="0"/>
            </a:p>
          </p:txBody>
        </p:sp>
        <p:cxnSp>
          <p:nvCxnSpPr>
            <p:cNvPr id="72" name="直線單箭頭接點 71"/>
            <p:cNvCxnSpPr/>
            <p:nvPr/>
          </p:nvCxnSpPr>
          <p:spPr>
            <a:xfrm>
              <a:off x="5981619" y="5278569"/>
              <a:ext cx="72866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/>
            <p:nvPr/>
          </p:nvCxnSpPr>
          <p:spPr>
            <a:xfrm>
              <a:off x="5981618" y="5648020"/>
              <a:ext cx="72866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字方塊 73"/>
          <p:cNvSpPr txBox="1"/>
          <p:nvPr/>
        </p:nvSpPr>
        <p:spPr>
          <a:xfrm>
            <a:off x="4124395" y="4413071"/>
            <a:ext cx="124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s</a:t>
            </a:r>
            <a:r>
              <a:rPr lang="en-US" altLang="zh-TW" sz="2800" b="1" i="1" u="sng" dirty="0" smtClean="0"/>
              <a:t>tep</a:t>
            </a:r>
            <a:endParaRPr lang="zh-TW" altLang="en-US" sz="2800" b="1" i="1" u="sng" dirty="0"/>
          </a:p>
        </p:txBody>
      </p:sp>
      <p:grpSp>
        <p:nvGrpSpPr>
          <p:cNvPr id="78" name="群組 77"/>
          <p:cNvGrpSpPr/>
          <p:nvPr/>
        </p:nvGrpSpPr>
        <p:grpSpPr>
          <a:xfrm>
            <a:off x="1936733" y="4922733"/>
            <a:ext cx="1580387" cy="1323023"/>
            <a:chOff x="1936733" y="4952229"/>
            <a:chExt cx="1580387" cy="1323023"/>
          </a:xfrm>
        </p:grpSpPr>
        <p:sp>
          <p:nvSpPr>
            <p:cNvPr id="65" name="文字方塊 64"/>
            <p:cNvSpPr txBox="1"/>
            <p:nvPr/>
          </p:nvSpPr>
          <p:spPr>
            <a:xfrm>
              <a:off x="1936733" y="4952229"/>
              <a:ext cx="9075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err="1" smtClean="0"/>
                <a:t>x</a:t>
              </a:r>
              <a:r>
                <a:rPr lang="en-US" altLang="zh-TW" sz="2800" baseline="30000" dirty="0" err="1" smtClean="0"/>
                <a:t>t</a:t>
              </a:r>
              <a:endParaRPr lang="zh-TW" altLang="en-US" sz="2800" baseline="30000" dirty="0"/>
            </a:p>
          </p:txBody>
        </p:sp>
        <p:cxnSp>
          <p:nvCxnSpPr>
            <p:cNvPr id="71" name="直線單箭頭接點 70"/>
            <p:cNvCxnSpPr/>
            <p:nvPr/>
          </p:nvCxnSpPr>
          <p:spPr>
            <a:xfrm>
              <a:off x="2785675" y="5258420"/>
              <a:ext cx="72866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群組 76"/>
            <p:cNvGrpSpPr/>
            <p:nvPr/>
          </p:nvGrpSpPr>
          <p:grpSpPr>
            <a:xfrm>
              <a:off x="2094794" y="5386073"/>
              <a:ext cx="1422326" cy="889179"/>
              <a:chOff x="2026544" y="5016959"/>
              <a:chExt cx="1422326" cy="889179"/>
            </a:xfrm>
          </p:grpSpPr>
          <p:sp>
            <p:nvSpPr>
              <p:cNvPr id="66" name="文字方塊 65"/>
              <p:cNvSpPr txBox="1"/>
              <p:nvPr/>
            </p:nvSpPr>
            <p:spPr>
              <a:xfrm>
                <a:off x="2026544" y="5016959"/>
                <a:ext cx="7752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 smtClean="0"/>
                  <a:t>a</a:t>
                </a:r>
                <a:r>
                  <a:rPr lang="en-US" altLang="zh-TW" sz="2800" baseline="30000" dirty="0"/>
                  <a:t>t</a:t>
                </a:r>
                <a:r>
                  <a:rPr lang="en-US" altLang="zh-TW" sz="2800" baseline="30000" dirty="0" smtClean="0"/>
                  <a:t>-1</a:t>
                </a:r>
                <a:endParaRPr lang="zh-TW" altLang="en-US" sz="2800" dirty="0"/>
              </a:p>
            </p:txBody>
          </p:sp>
          <p:cxnSp>
            <p:nvCxnSpPr>
              <p:cNvPr id="70" name="直線單箭頭接點 69"/>
              <p:cNvCxnSpPr/>
              <p:nvPr/>
            </p:nvCxnSpPr>
            <p:spPr>
              <a:xfrm>
                <a:off x="2715563" y="5278569"/>
                <a:ext cx="728663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字方塊 74"/>
              <p:cNvSpPr txBox="1"/>
              <p:nvPr/>
            </p:nvSpPr>
            <p:spPr>
              <a:xfrm>
                <a:off x="2035501" y="5382918"/>
                <a:ext cx="7752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</a:t>
                </a:r>
                <a:r>
                  <a:rPr lang="en-US" altLang="zh-TW" sz="2800" baseline="30000" dirty="0" smtClean="0"/>
                  <a:t>t-1</a:t>
                </a:r>
                <a:endParaRPr lang="zh-TW" altLang="en-US" sz="2800" dirty="0"/>
              </a:p>
            </p:txBody>
          </p:sp>
          <p:cxnSp>
            <p:nvCxnSpPr>
              <p:cNvPr id="76" name="直線單箭頭接點 75"/>
              <p:cNvCxnSpPr/>
              <p:nvPr/>
            </p:nvCxnSpPr>
            <p:spPr>
              <a:xfrm>
                <a:off x="2720207" y="5646601"/>
                <a:ext cx="728663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7493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RNN</a:t>
            </a:r>
            <a:endParaRPr lang="zh-TW" altLang="en-US" dirty="0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19" y="4160588"/>
            <a:ext cx="8576575" cy="1873223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418493" y="2257778"/>
            <a:ext cx="2376330" cy="132873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/>
              <a:t>W</a:t>
            </a:r>
            <a:r>
              <a:rPr lang="en-US" altLang="zh-TW" sz="2800" baseline="30000" dirty="0" err="1" smtClean="0"/>
              <a:t>h</a:t>
            </a:r>
            <a:r>
              <a:rPr lang="en-US" altLang="zh-TW" sz="2800" dirty="0" smtClean="0"/>
              <a:t>, W</a:t>
            </a:r>
            <a:r>
              <a:rPr lang="en-US" altLang="zh-TW" sz="2800" baseline="30000" dirty="0" smtClean="0"/>
              <a:t>o</a:t>
            </a:r>
            <a:r>
              <a:rPr lang="en-US" altLang="zh-TW" sz="2800" dirty="0" smtClean="0"/>
              <a:t>, W</a:t>
            </a:r>
            <a:r>
              <a:rPr lang="en-US" altLang="zh-TW" sz="2800" baseline="30000" dirty="0" smtClean="0"/>
              <a:t>i</a:t>
            </a:r>
            <a:endParaRPr lang="zh-TW" altLang="en-US" sz="2800" baseline="30000" dirty="0"/>
          </a:p>
        </p:txBody>
      </p:sp>
      <p:grpSp>
        <p:nvGrpSpPr>
          <p:cNvPr id="29" name="群組 28"/>
          <p:cNvGrpSpPr/>
          <p:nvPr/>
        </p:nvGrpSpPr>
        <p:grpSpPr>
          <a:xfrm>
            <a:off x="5853602" y="2555249"/>
            <a:ext cx="1330518" cy="884889"/>
            <a:chOff x="5981618" y="4980160"/>
            <a:chExt cx="1330518" cy="884889"/>
          </a:xfrm>
        </p:grpSpPr>
        <p:sp>
          <p:nvSpPr>
            <p:cNvPr id="31" name="文字方塊 30"/>
            <p:cNvSpPr txBox="1"/>
            <p:nvPr/>
          </p:nvSpPr>
          <p:spPr>
            <a:xfrm>
              <a:off x="6525800" y="4980160"/>
              <a:ext cx="7752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a</a:t>
              </a:r>
              <a:r>
                <a:rPr lang="en-US" altLang="zh-TW" sz="2800" baseline="30000" dirty="0"/>
                <a:t>t</a:t>
              </a:r>
              <a:endParaRPr lang="zh-TW" altLang="en-US" sz="2800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6536935" y="5341829"/>
              <a:ext cx="7752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err="1" smtClean="0"/>
                <a:t>y</a:t>
              </a:r>
              <a:r>
                <a:rPr lang="en-US" altLang="zh-TW" sz="2800" baseline="30000" dirty="0" err="1"/>
                <a:t>t</a:t>
              </a:r>
              <a:endParaRPr lang="zh-TW" altLang="en-US" sz="2800" dirty="0"/>
            </a:p>
          </p:txBody>
        </p:sp>
        <p:cxnSp>
          <p:nvCxnSpPr>
            <p:cNvPr id="33" name="直線單箭頭接點 32"/>
            <p:cNvCxnSpPr/>
            <p:nvPr/>
          </p:nvCxnSpPr>
          <p:spPr>
            <a:xfrm>
              <a:off x="5981619" y="5278569"/>
              <a:ext cx="72866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>
              <a:off x="5981618" y="5648020"/>
              <a:ext cx="72866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文字方塊 34"/>
          <p:cNvSpPr txBox="1"/>
          <p:nvPr/>
        </p:nvSpPr>
        <p:spPr>
          <a:xfrm>
            <a:off x="3996379" y="1690689"/>
            <a:ext cx="124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s</a:t>
            </a:r>
            <a:r>
              <a:rPr lang="en-US" altLang="zh-TW" sz="2800" b="1" i="1" u="sng" dirty="0" smtClean="0"/>
              <a:t>tep</a:t>
            </a:r>
            <a:endParaRPr lang="zh-TW" altLang="en-US" sz="2800" b="1" i="1" u="sng" dirty="0"/>
          </a:p>
        </p:txBody>
      </p:sp>
      <p:grpSp>
        <p:nvGrpSpPr>
          <p:cNvPr id="36" name="群組 35"/>
          <p:cNvGrpSpPr/>
          <p:nvPr/>
        </p:nvGrpSpPr>
        <p:grpSpPr>
          <a:xfrm>
            <a:off x="1808717" y="2200351"/>
            <a:ext cx="1580387" cy="1323023"/>
            <a:chOff x="1936733" y="4952229"/>
            <a:chExt cx="1580387" cy="1323023"/>
          </a:xfrm>
        </p:grpSpPr>
        <p:sp>
          <p:nvSpPr>
            <p:cNvPr id="37" name="文字方塊 36"/>
            <p:cNvSpPr txBox="1"/>
            <p:nvPr/>
          </p:nvSpPr>
          <p:spPr>
            <a:xfrm>
              <a:off x="1936733" y="4952229"/>
              <a:ext cx="9075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err="1" smtClean="0"/>
                <a:t>x</a:t>
              </a:r>
              <a:r>
                <a:rPr lang="en-US" altLang="zh-TW" sz="2800" baseline="30000" dirty="0" err="1" smtClean="0"/>
                <a:t>t</a:t>
              </a:r>
              <a:endParaRPr lang="zh-TW" altLang="en-US" sz="2800" baseline="30000" dirty="0"/>
            </a:p>
          </p:txBody>
        </p:sp>
        <p:cxnSp>
          <p:nvCxnSpPr>
            <p:cNvPr id="38" name="直線單箭頭接點 37"/>
            <p:cNvCxnSpPr/>
            <p:nvPr/>
          </p:nvCxnSpPr>
          <p:spPr>
            <a:xfrm>
              <a:off x="2785675" y="5258420"/>
              <a:ext cx="72866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群組 38"/>
            <p:cNvGrpSpPr/>
            <p:nvPr/>
          </p:nvGrpSpPr>
          <p:grpSpPr>
            <a:xfrm>
              <a:off x="2094794" y="5386073"/>
              <a:ext cx="1422326" cy="889179"/>
              <a:chOff x="2026544" y="5016959"/>
              <a:chExt cx="1422326" cy="889179"/>
            </a:xfrm>
          </p:grpSpPr>
          <p:sp>
            <p:nvSpPr>
              <p:cNvPr id="40" name="文字方塊 39"/>
              <p:cNvSpPr txBox="1"/>
              <p:nvPr/>
            </p:nvSpPr>
            <p:spPr>
              <a:xfrm>
                <a:off x="2026544" y="5016959"/>
                <a:ext cx="7752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 smtClean="0"/>
                  <a:t>a</a:t>
                </a:r>
                <a:r>
                  <a:rPr lang="en-US" altLang="zh-TW" sz="2800" baseline="30000" dirty="0"/>
                  <a:t>t</a:t>
                </a:r>
                <a:r>
                  <a:rPr lang="en-US" altLang="zh-TW" sz="2800" baseline="30000" dirty="0" smtClean="0"/>
                  <a:t>-1</a:t>
                </a:r>
                <a:endParaRPr lang="zh-TW" altLang="en-US" sz="2800" dirty="0"/>
              </a:p>
            </p:txBody>
          </p:sp>
          <p:cxnSp>
            <p:nvCxnSpPr>
              <p:cNvPr id="41" name="直線單箭頭接點 40"/>
              <p:cNvCxnSpPr/>
              <p:nvPr/>
            </p:nvCxnSpPr>
            <p:spPr>
              <a:xfrm>
                <a:off x="2715563" y="5278569"/>
                <a:ext cx="728663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字方塊 41"/>
              <p:cNvSpPr txBox="1"/>
              <p:nvPr/>
            </p:nvSpPr>
            <p:spPr>
              <a:xfrm>
                <a:off x="2035501" y="5382918"/>
                <a:ext cx="7752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</a:t>
                </a:r>
                <a:r>
                  <a:rPr lang="en-US" altLang="zh-TW" sz="2800" baseline="30000" dirty="0" smtClean="0"/>
                  <a:t>t-1</a:t>
                </a:r>
                <a:endParaRPr lang="zh-TW" altLang="en-US" sz="2800" dirty="0"/>
              </a:p>
            </p:txBody>
          </p:sp>
          <p:cxnSp>
            <p:nvCxnSpPr>
              <p:cNvPr id="43" name="直線單箭頭接點 42"/>
              <p:cNvCxnSpPr/>
              <p:nvPr/>
            </p:nvCxnSpPr>
            <p:spPr>
              <a:xfrm>
                <a:off x="2720207" y="5646601"/>
                <a:ext cx="728663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7463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RNN</a:t>
            </a:r>
            <a:endParaRPr lang="zh-TW" altLang="en-US" dirty="0"/>
          </a:p>
        </p:txBody>
      </p:sp>
      <p:grpSp>
        <p:nvGrpSpPr>
          <p:cNvPr id="92" name="群組 91"/>
          <p:cNvGrpSpPr/>
          <p:nvPr/>
        </p:nvGrpSpPr>
        <p:grpSpPr>
          <a:xfrm>
            <a:off x="429064" y="908564"/>
            <a:ext cx="8538286" cy="3179004"/>
            <a:chOff x="429064" y="908564"/>
            <a:chExt cx="8538286" cy="3179004"/>
          </a:xfrm>
        </p:grpSpPr>
        <p:grpSp>
          <p:nvGrpSpPr>
            <p:cNvPr id="4" name="群組 3"/>
            <p:cNvGrpSpPr/>
            <p:nvPr/>
          </p:nvGrpSpPr>
          <p:grpSpPr>
            <a:xfrm>
              <a:off x="429064" y="908564"/>
              <a:ext cx="8538286" cy="3179004"/>
              <a:chOff x="4075428" y="2152746"/>
              <a:chExt cx="8538286" cy="3179004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6241433" y="4895000"/>
                <a:ext cx="1080000" cy="4320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260482" y="3746789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075428" y="3805916"/>
                <a:ext cx="1080000" cy="4320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283435" y="2625599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8506494" y="4861217"/>
                <a:ext cx="1080000" cy="4320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8525543" y="3747512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8548496" y="2626322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0749539" y="4860494"/>
                <a:ext cx="1080000" cy="4320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0768588" y="3746789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0791541" y="2625599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向上箭號 14"/>
              <p:cNvSpPr/>
              <p:nvPr/>
            </p:nvSpPr>
            <p:spPr>
              <a:xfrm>
                <a:off x="6585634" y="4243712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向上箭號 15"/>
              <p:cNvSpPr/>
              <p:nvPr/>
            </p:nvSpPr>
            <p:spPr>
              <a:xfrm>
                <a:off x="6585635" y="3100128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6375761" y="4870085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 smtClean="0"/>
                  <a:t>x</a:t>
                </a:r>
                <a:r>
                  <a:rPr lang="en-US" altLang="zh-TW" sz="2400" baseline="30000" dirty="0" smtClean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8611757" y="4861217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 smtClean="0"/>
                  <a:t>x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10877755" y="4850759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 smtClean="0"/>
                  <a:t>x</a:t>
                </a:r>
                <a:r>
                  <a:rPr lang="en-US" altLang="zh-TW" sz="2400" baseline="30000" dirty="0"/>
                  <a:t>3</a:t>
                </a:r>
                <a:endParaRPr lang="zh-TW" altLang="en-US" sz="2400" baseline="30000" dirty="0"/>
              </a:p>
            </p:txBody>
          </p:sp>
          <p:sp>
            <p:nvSpPr>
              <p:cNvPr id="20" name="文字方塊 19"/>
              <p:cNvSpPr txBox="1"/>
              <p:nvPr/>
            </p:nvSpPr>
            <p:spPr>
              <a:xfrm>
                <a:off x="6356592" y="2167704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8634710" y="2152746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  <p:sp>
            <p:nvSpPr>
              <p:cNvPr id="22" name="文字方塊 21"/>
              <p:cNvSpPr txBox="1"/>
              <p:nvPr/>
            </p:nvSpPr>
            <p:spPr>
              <a:xfrm>
                <a:off x="10877755" y="2183236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3</a:t>
                </a:r>
                <a:endParaRPr lang="zh-TW" altLang="en-US" sz="2400" baseline="30000" dirty="0"/>
              </a:p>
            </p:txBody>
          </p:sp>
          <p:sp>
            <p:nvSpPr>
              <p:cNvPr id="23" name="向上箭號 22"/>
              <p:cNvSpPr/>
              <p:nvPr/>
            </p:nvSpPr>
            <p:spPr>
              <a:xfrm>
                <a:off x="8875612" y="4251165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向上箭號 23"/>
              <p:cNvSpPr/>
              <p:nvPr/>
            </p:nvSpPr>
            <p:spPr>
              <a:xfrm>
                <a:off x="8875613" y="3107581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向上箭號 24"/>
              <p:cNvSpPr/>
              <p:nvPr/>
            </p:nvSpPr>
            <p:spPr>
              <a:xfrm>
                <a:off x="11119582" y="4248291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向上箭號 25"/>
              <p:cNvSpPr/>
              <p:nvPr/>
            </p:nvSpPr>
            <p:spPr>
              <a:xfrm>
                <a:off x="11119583" y="3104707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向右箭號 26"/>
              <p:cNvSpPr/>
              <p:nvPr/>
            </p:nvSpPr>
            <p:spPr>
              <a:xfrm>
                <a:off x="7503030" y="3746755"/>
                <a:ext cx="900000" cy="432067"/>
              </a:xfrm>
              <a:prstGeom prst="rightArrow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向右箭號 27"/>
              <p:cNvSpPr/>
              <p:nvPr/>
            </p:nvSpPr>
            <p:spPr>
              <a:xfrm>
                <a:off x="9763251" y="3746754"/>
                <a:ext cx="900000" cy="432067"/>
              </a:xfrm>
              <a:prstGeom prst="rightArrow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向右箭號 28"/>
              <p:cNvSpPr/>
              <p:nvPr/>
            </p:nvSpPr>
            <p:spPr>
              <a:xfrm>
                <a:off x="5259985" y="3786045"/>
                <a:ext cx="900000" cy="432067"/>
              </a:xfrm>
              <a:prstGeom prst="rightArrow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6793514" y="4379999"/>
                <a:ext cx="6420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 smtClean="0"/>
                  <a:t>W</a:t>
                </a:r>
                <a:r>
                  <a:rPr lang="en-US" altLang="zh-TW" sz="2400" baseline="30000" dirty="0" smtClean="0"/>
                  <a:t>i</a:t>
                </a:r>
                <a:endParaRPr lang="zh-TW" altLang="en-US" sz="2400" baseline="30000" dirty="0"/>
              </a:p>
            </p:txBody>
          </p:sp>
          <p:sp>
            <p:nvSpPr>
              <p:cNvPr id="31" name="文字方塊 30"/>
              <p:cNvSpPr txBox="1"/>
              <p:nvPr/>
            </p:nvSpPr>
            <p:spPr>
              <a:xfrm>
                <a:off x="5360543" y="3389833"/>
                <a:ext cx="6420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 err="1" smtClean="0"/>
                  <a:t>W</a:t>
                </a:r>
                <a:r>
                  <a:rPr lang="en-US" altLang="zh-TW" sz="2400" baseline="30000" dirty="0" err="1" smtClean="0"/>
                  <a:t>h</a:t>
                </a:r>
                <a:endParaRPr lang="zh-TW" altLang="en-US" sz="2400" baseline="30000" dirty="0"/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>
                <a:off x="6833525" y="3192847"/>
                <a:ext cx="6312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 smtClean="0"/>
                  <a:t>W</a:t>
                </a:r>
                <a:r>
                  <a:rPr lang="en-US" altLang="zh-TW" sz="2400" baseline="30000" dirty="0"/>
                  <a:t>o</a:t>
                </a:r>
                <a:endParaRPr lang="zh-TW" altLang="en-US" sz="2400" baseline="30000" dirty="0"/>
              </a:p>
            </p:txBody>
          </p:sp>
          <p:sp>
            <p:nvSpPr>
              <p:cNvPr id="33" name="文字方塊 32"/>
              <p:cNvSpPr txBox="1"/>
              <p:nvPr/>
            </p:nvSpPr>
            <p:spPr>
              <a:xfrm>
                <a:off x="11722942" y="3592746"/>
                <a:ext cx="8907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 smtClean="0">
                    <a:solidFill>
                      <a:srgbClr val="0000FF"/>
                    </a:solidFill>
                  </a:rPr>
                  <a:t>……</a:t>
                </a:r>
                <a:endParaRPr lang="zh-TW" altLang="en-US" sz="2800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7627118" y="3410483"/>
                <a:ext cx="6420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 err="1" smtClean="0"/>
                  <a:t>W</a:t>
                </a:r>
                <a:r>
                  <a:rPr lang="en-US" altLang="zh-TW" sz="2400" baseline="30000" dirty="0" err="1" smtClean="0"/>
                  <a:t>h</a:t>
                </a:r>
                <a:endParaRPr lang="zh-TW" altLang="en-US" sz="2400" baseline="30000" dirty="0"/>
              </a:p>
            </p:txBody>
          </p:sp>
          <p:sp>
            <p:nvSpPr>
              <p:cNvPr id="35" name="文字方塊 34"/>
              <p:cNvSpPr txBox="1"/>
              <p:nvPr/>
            </p:nvSpPr>
            <p:spPr>
              <a:xfrm>
                <a:off x="9838638" y="3423680"/>
                <a:ext cx="6420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 err="1" smtClean="0"/>
                  <a:t>W</a:t>
                </a:r>
                <a:r>
                  <a:rPr lang="en-US" altLang="zh-TW" sz="2400" baseline="30000" dirty="0" err="1" smtClean="0"/>
                  <a:t>h</a:t>
                </a:r>
                <a:endParaRPr lang="zh-TW" altLang="en-US" sz="2400" baseline="30000" dirty="0"/>
              </a:p>
            </p:txBody>
          </p:sp>
          <p:sp>
            <p:nvSpPr>
              <p:cNvPr id="36" name="文字方塊 35"/>
              <p:cNvSpPr txBox="1"/>
              <p:nvPr/>
            </p:nvSpPr>
            <p:spPr>
              <a:xfrm>
                <a:off x="9078635" y="4379999"/>
                <a:ext cx="6420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 smtClean="0"/>
                  <a:t>W</a:t>
                </a:r>
                <a:r>
                  <a:rPr lang="en-US" altLang="zh-TW" sz="2400" baseline="30000" dirty="0" smtClean="0"/>
                  <a:t>i</a:t>
                </a:r>
                <a:endParaRPr lang="zh-TW" altLang="en-US" sz="2400" baseline="30000" dirty="0"/>
              </a:p>
            </p:txBody>
          </p:sp>
          <p:sp>
            <p:nvSpPr>
              <p:cNvPr id="37" name="文字方塊 36"/>
              <p:cNvSpPr txBox="1"/>
              <p:nvPr/>
            </p:nvSpPr>
            <p:spPr>
              <a:xfrm>
                <a:off x="9118646" y="3192847"/>
                <a:ext cx="6312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 smtClean="0"/>
                  <a:t>W</a:t>
                </a:r>
                <a:r>
                  <a:rPr lang="en-US" altLang="zh-TW" sz="2400" baseline="30000" dirty="0"/>
                  <a:t>o</a:t>
                </a:r>
                <a:endParaRPr lang="zh-TW" altLang="en-US" sz="2400" baseline="30000" dirty="0"/>
              </a:p>
            </p:txBody>
          </p:sp>
          <p:sp>
            <p:nvSpPr>
              <p:cNvPr id="38" name="文字方塊 37"/>
              <p:cNvSpPr txBox="1"/>
              <p:nvPr/>
            </p:nvSpPr>
            <p:spPr>
              <a:xfrm>
                <a:off x="11347716" y="4397901"/>
                <a:ext cx="6420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 smtClean="0"/>
                  <a:t>W</a:t>
                </a:r>
                <a:r>
                  <a:rPr lang="en-US" altLang="zh-TW" sz="2400" baseline="30000" dirty="0" smtClean="0"/>
                  <a:t>i</a:t>
                </a:r>
                <a:endParaRPr lang="zh-TW" altLang="en-US" sz="2400" baseline="30000" dirty="0"/>
              </a:p>
            </p:txBody>
          </p:sp>
          <p:sp>
            <p:nvSpPr>
              <p:cNvPr id="39" name="文字方塊 38"/>
              <p:cNvSpPr txBox="1"/>
              <p:nvPr/>
            </p:nvSpPr>
            <p:spPr>
              <a:xfrm>
                <a:off x="11387727" y="3210749"/>
                <a:ext cx="6312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 smtClean="0"/>
                  <a:t>W</a:t>
                </a:r>
                <a:r>
                  <a:rPr lang="en-US" altLang="zh-TW" sz="2400" baseline="30000" dirty="0"/>
                  <a:t>o</a:t>
                </a:r>
                <a:endParaRPr lang="zh-TW" altLang="en-US" sz="2400" baseline="30000" dirty="0"/>
              </a:p>
            </p:txBody>
          </p:sp>
        </p:grpSp>
        <p:sp>
          <p:nvSpPr>
            <p:cNvPr id="40" name="文字方塊 39"/>
            <p:cNvSpPr txBox="1"/>
            <p:nvPr/>
          </p:nvSpPr>
          <p:spPr>
            <a:xfrm>
              <a:off x="671469" y="2535403"/>
              <a:ext cx="6420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a</a:t>
              </a:r>
              <a:r>
                <a:rPr lang="en-US" altLang="zh-TW" sz="2400" baseline="30000" dirty="0" smtClean="0"/>
                <a:t>0</a:t>
              </a:r>
              <a:endParaRPr lang="zh-TW" altLang="en-US" sz="2400" baseline="30000" dirty="0"/>
            </a:p>
          </p:txBody>
        </p:sp>
      </p:grpSp>
      <p:sp>
        <p:nvSpPr>
          <p:cNvPr id="41" name="矩形 40"/>
          <p:cNvSpPr/>
          <p:nvPr/>
        </p:nvSpPr>
        <p:spPr>
          <a:xfrm>
            <a:off x="1025933" y="4927532"/>
            <a:ext cx="1647870" cy="132873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W</a:t>
            </a:r>
            <a:r>
              <a:rPr lang="en-US" altLang="zh-TW" sz="2400" baseline="30000" dirty="0" err="1" smtClean="0"/>
              <a:t>h</a:t>
            </a:r>
            <a:r>
              <a:rPr lang="en-US" altLang="zh-TW" sz="2400" dirty="0" smtClean="0"/>
              <a:t>, W</a:t>
            </a:r>
            <a:r>
              <a:rPr lang="en-US" altLang="zh-TW" sz="2400" baseline="30000" dirty="0" smtClean="0"/>
              <a:t>o</a:t>
            </a:r>
            <a:r>
              <a:rPr lang="en-US" altLang="zh-TW" sz="2400" dirty="0" smtClean="0"/>
              <a:t>, W</a:t>
            </a:r>
            <a:r>
              <a:rPr lang="en-US" altLang="zh-TW" sz="2400" baseline="30000" dirty="0" smtClean="0"/>
              <a:t>i</a:t>
            </a:r>
            <a:endParaRPr lang="zh-TW" altLang="en-US" sz="2400" baseline="300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2881683" y="5325138"/>
            <a:ext cx="775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1</a:t>
            </a:r>
            <a:endParaRPr lang="zh-TW" altLang="en-US" sz="2400" dirty="0"/>
          </a:p>
        </p:txBody>
      </p:sp>
      <p:cxnSp>
        <p:nvCxnSpPr>
          <p:cNvPr id="48" name="直線單箭頭接點 47"/>
          <p:cNvCxnSpPr/>
          <p:nvPr/>
        </p:nvCxnSpPr>
        <p:spPr>
          <a:xfrm>
            <a:off x="2733617" y="5608008"/>
            <a:ext cx="36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1224472" y="4330085"/>
            <a:ext cx="124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s</a:t>
            </a:r>
            <a:r>
              <a:rPr lang="en-US" altLang="zh-TW" sz="2400" b="1" i="1" u="sng" dirty="0" smtClean="0"/>
              <a:t>tep</a:t>
            </a:r>
            <a:endParaRPr lang="zh-TW" altLang="en-US" sz="2400" b="1" i="1" u="sng" dirty="0"/>
          </a:p>
        </p:txBody>
      </p:sp>
      <p:sp>
        <p:nvSpPr>
          <p:cNvPr id="54" name="矩形 53"/>
          <p:cNvSpPr/>
          <p:nvPr/>
        </p:nvSpPr>
        <p:spPr>
          <a:xfrm>
            <a:off x="3841576" y="4927532"/>
            <a:ext cx="1647870" cy="132873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W</a:t>
            </a:r>
            <a:r>
              <a:rPr lang="en-US" altLang="zh-TW" sz="2400" baseline="30000" dirty="0" err="1" smtClean="0"/>
              <a:t>h</a:t>
            </a:r>
            <a:r>
              <a:rPr lang="en-US" altLang="zh-TW" sz="2400" dirty="0" smtClean="0"/>
              <a:t>, W</a:t>
            </a:r>
            <a:r>
              <a:rPr lang="en-US" altLang="zh-TW" sz="2400" baseline="30000" dirty="0" smtClean="0"/>
              <a:t>o</a:t>
            </a:r>
            <a:r>
              <a:rPr lang="en-US" altLang="zh-TW" sz="2400" dirty="0" smtClean="0"/>
              <a:t>, W</a:t>
            </a:r>
            <a:r>
              <a:rPr lang="en-US" altLang="zh-TW" sz="2400" baseline="30000" dirty="0" smtClean="0"/>
              <a:t>i</a:t>
            </a:r>
            <a:endParaRPr lang="zh-TW" altLang="en-US" sz="2400" baseline="30000" dirty="0"/>
          </a:p>
        </p:txBody>
      </p:sp>
      <p:sp>
        <p:nvSpPr>
          <p:cNvPr id="55" name="矩形 54"/>
          <p:cNvSpPr/>
          <p:nvPr/>
        </p:nvSpPr>
        <p:spPr>
          <a:xfrm>
            <a:off x="6632951" y="4927532"/>
            <a:ext cx="1647870" cy="132873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W</a:t>
            </a:r>
            <a:r>
              <a:rPr lang="en-US" altLang="zh-TW" sz="2400" baseline="30000" dirty="0" err="1" smtClean="0"/>
              <a:t>h</a:t>
            </a:r>
            <a:r>
              <a:rPr lang="en-US" altLang="zh-TW" sz="2400" dirty="0" smtClean="0"/>
              <a:t>, W</a:t>
            </a:r>
            <a:r>
              <a:rPr lang="en-US" altLang="zh-TW" sz="2400" baseline="30000" dirty="0" smtClean="0"/>
              <a:t>o</a:t>
            </a:r>
            <a:r>
              <a:rPr lang="en-US" altLang="zh-TW" sz="2400" dirty="0" smtClean="0"/>
              <a:t>, W</a:t>
            </a:r>
            <a:r>
              <a:rPr lang="en-US" altLang="zh-TW" sz="2400" baseline="30000" dirty="0" smtClean="0"/>
              <a:t>i</a:t>
            </a:r>
            <a:endParaRPr lang="zh-TW" altLang="en-US" sz="2400" baseline="30000" dirty="0"/>
          </a:p>
        </p:txBody>
      </p:sp>
      <p:cxnSp>
        <p:nvCxnSpPr>
          <p:cNvPr id="56" name="直線單箭頭接點 55"/>
          <p:cNvCxnSpPr/>
          <p:nvPr/>
        </p:nvCxnSpPr>
        <p:spPr>
          <a:xfrm>
            <a:off x="3455730" y="5608008"/>
            <a:ext cx="36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2887428" y="5677621"/>
            <a:ext cx="775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y</a:t>
            </a:r>
            <a:r>
              <a:rPr lang="en-US" altLang="zh-TW" sz="2400" baseline="30000" dirty="0" smtClean="0"/>
              <a:t>1</a:t>
            </a:r>
            <a:endParaRPr lang="zh-TW" altLang="en-US" sz="2400" dirty="0"/>
          </a:p>
        </p:txBody>
      </p:sp>
      <p:cxnSp>
        <p:nvCxnSpPr>
          <p:cNvPr id="49" name="直線單箭頭接點 48"/>
          <p:cNvCxnSpPr/>
          <p:nvPr/>
        </p:nvCxnSpPr>
        <p:spPr>
          <a:xfrm>
            <a:off x="2728226" y="5968273"/>
            <a:ext cx="36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3450339" y="5968273"/>
            <a:ext cx="36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-36318" y="4879513"/>
            <a:ext cx="907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x</a:t>
            </a:r>
            <a:r>
              <a:rPr lang="en-US" altLang="zh-TW" sz="2800" baseline="30000" dirty="0"/>
              <a:t>1</a:t>
            </a:r>
            <a:endParaRPr lang="zh-TW" altLang="en-US" sz="2800" baseline="30000" dirty="0"/>
          </a:p>
        </p:txBody>
      </p:sp>
      <p:cxnSp>
        <p:nvCxnSpPr>
          <p:cNvPr id="66" name="直線單箭頭接點 65"/>
          <p:cNvCxnSpPr/>
          <p:nvPr/>
        </p:nvCxnSpPr>
        <p:spPr>
          <a:xfrm>
            <a:off x="663772" y="5197485"/>
            <a:ext cx="36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46631" y="5325138"/>
            <a:ext cx="775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a</a:t>
            </a:r>
            <a:r>
              <a:rPr lang="en-US" altLang="zh-TW" sz="2800" baseline="30000" dirty="0"/>
              <a:t>0</a:t>
            </a:r>
            <a:endParaRPr lang="zh-TW" altLang="en-US" sz="2800" dirty="0"/>
          </a:p>
        </p:txBody>
      </p:sp>
      <p:cxnSp>
        <p:nvCxnSpPr>
          <p:cNvPr id="69" name="直線單箭頭接點 68"/>
          <p:cNvCxnSpPr/>
          <p:nvPr/>
        </p:nvCxnSpPr>
        <p:spPr>
          <a:xfrm>
            <a:off x="661910" y="5586748"/>
            <a:ext cx="36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41463" y="5693170"/>
            <a:ext cx="775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y</a:t>
            </a:r>
            <a:r>
              <a:rPr lang="en-US" altLang="zh-TW" sz="2800" baseline="30000" dirty="0"/>
              <a:t>0</a:t>
            </a:r>
            <a:endParaRPr lang="zh-TW" altLang="en-US" sz="2800" dirty="0"/>
          </a:p>
        </p:txBody>
      </p:sp>
      <p:cxnSp>
        <p:nvCxnSpPr>
          <p:cNvPr id="71" name="直線單箭頭接點 70"/>
          <p:cNvCxnSpPr/>
          <p:nvPr/>
        </p:nvCxnSpPr>
        <p:spPr>
          <a:xfrm>
            <a:off x="666554" y="5954780"/>
            <a:ext cx="36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2837195" y="4902448"/>
            <a:ext cx="907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x</a:t>
            </a:r>
            <a:r>
              <a:rPr lang="en-US" altLang="zh-TW" sz="2800" baseline="30000" dirty="0"/>
              <a:t>2</a:t>
            </a:r>
            <a:endParaRPr lang="zh-TW" altLang="en-US" sz="2800" baseline="30000" dirty="0"/>
          </a:p>
        </p:txBody>
      </p:sp>
      <p:cxnSp>
        <p:nvCxnSpPr>
          <p:cNvPr id="74" name="直線單箭頭接點 73"/>
          <p:cNvCxnSpPr/>
          <p:nvPr/>
        </p:nvCxnSpPr>
        <p:spPr>
          <a:xfrm>
            <a:off x="3476884" y="5204963"/>
            <a:ext cx="36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5664643" y="5294450"/>
            <a:ext cx="775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2</a:t>
            </a:r>
            <a:endParaRPr lang="zh-TW" altLang="en-US" sz="2400" dirty="0"/>
          </a:p>
        </p:txBody>
      </p:sp>
      <p:cxnSp>
        <p:nvCxnSpPr>
          <p:cNvPr id="76" name="直線單箭頭接點 75"/>
          <p:cNvCxnSpPr/>
          <p:nvPr/>
        </p:nvCxnSpPr>
        <p:spPr>
          <a:xfrm>
            <a:off x="5516577" y="5577320"/>
            <a:ext cx="36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6238690" y="5577320"/>
            <a:ext cx="36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5670388" y="5646933"/>
            <a:ext cx="775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y</a:t>
            </a:r>
            <a:r>
              <a:rPr lang="en-US" altLang="zh-TW" sz="2400" baseline="30000" dirty="0" smtClean="0"/>
              <a:t>2</a:t>
            </a:r>
            <a:endParaRPr lang="zh-TW" altLang="en-US" sz="2400" dirty="0"/>
          </a:p>
        </p:txBody>
      </p:sp>
      <p:cxnSp>
        <p:nvCxnSpPr>
          <p:cNvPr id="80" name="直線單箭頭接點 79"/>
          <p:cNvCxnSpPr/>
          <p:nvPr/>
        </p:nvCxnSpPr>
        <p:spPr>
          <a:xfrm>
            <a:off x="5511186" y="5937585"/>
            <a:ext cx="36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>
            <a:off x="6233299" y="5937585"/>
            <a:ext cx="36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5620155" y="4871760"/>
            <a:ext cx="907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x</a:t>
            </a:r>
            <a:r>
              <a:rPr lang="en-US" altLang="zh-TW" sz="2800" baseline="30000" dirty="0"/>
              <a:t>3</a:t>
            </a:r>
            <a:endParaRPr lang="zh-TW" altLang="en-US" sz="2800" baseline="30000" dirty="0"/>
          </a:p>
        </p:txBody>
      </p:sp>
      <p:cxnSp>
        <p:nvCxnSpPr>
          <p:cNvPr id="83" name="直線單箭頭接點 82"/>
          <p:cNvCxnSpPr/>
          <p:nvPr/>
        </p:nvCxnSpPr>
        <p:spPr>
          <a:xfrm>
            <a:off x="6259844" y="5174275"/>
            <a:ext cx="36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8468539" y="5285021"/>
            <a:ext cx="775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3</a:t>
            </a:r>
            <a:endParaRPr lang="zh-TW" altLang="en-US" sz="2400" dirty="0"/>
          </a:p>
        </p:txBody>
      </p:sp>
      <p:cxnSp>
        <p:nvCxnSpPr>
          <p:cNvPr id="85" name="直線單箭頭接點 84"/>
          <p:cNvCxnSpPr/>
          <p:nvPr/>
        </p:nvCxnSpPr>
        <p:spPr>
          <a:xfrm>
            <a:off x="8320473" y="5567891"/>
            <a:ext cx="36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群組 85"/>
          <p:cNvGrpSpPr/>
          <p:nvPr/>
        </p:nvGrpSpPr>
        <p:grpSpPr>
          <a:xfrm>
            <a:off x="8315082" y="5637504"/>
            <a:ext cx="934403" cy="461665"/>
            <a:chOff x="3007160" y="5702150"/>
            <a:chExt cx="934403" cy="461665"/>
          </a:xfrm>
        </p:grpSpPr>
        <p:sp>
          <p:nvSpPr>
            <p:cNvPr id="87" name="文字方塊 86"/>
            <p:cNvSpPr txBox="1"/>
            <p:nvPr/>
          </p:nvSpPr>
          <p:spPr>
            <a:xfrm>
              <a:off x="3166362" y="5702150"/>
              <a:ext cx="775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y</a:t>
              </a:r>
              <a:r>
                <a:rPr lang="en-US" altLang="zh-TW" sz="2400" baseline="30000" dirty="0" smtClean="0"/>
                <a:t>3</a:t>
              </a:r>
              <a:endParaRPr lang="zh-TW" altLang="en-US" sz="2400" dirty="0"/>
            </a:p>
          </p:txBody>
        </p:sp>
        <p:cxnSp>
          <p:nvCxnSpPr>
            <p:cNvPr id="88" name="直線單箭頭接點 87"/>
            <p:cNvCxnSpPr/>
            <p:nvPr/>
          </p:nvCxnSpPr>
          <p:spPr>
            <a:xfrm>
              <a:off x="3007160" y="5992802"/>
              <a:ext cx="3600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文字方塊 89"/>
          <p:cNvSpPr txBox="1"/>
          <p:nvPr/>
        </p:nvSpPr>
        <p:spPr>
          <a:xfrm>
            <a:off x="4040695" y="4334387"/>
            <a:ext cx="124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s</a:t>
            </a:r>
            <a:r>
              <a:rPr lang="en-US" altLang="zh-TW" sz="2400" b="1" i="1" u="sng" dirty="0" smtClean="0"/>
              <a:t>tep</a:t>
            </a:r>
            <a:endParaRPr lang="zh-TW" altLang="en-US" sz="2400" b="1" i="1" u="sng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6807338" y="4339555"/>
            <a:ext cx="124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s</a:t>
            </a:r>
            <a:r>
              <a:rPr lang="en-US" altLang="zh-TW" sz="2400" b="1" i="1" u="sng" dirty="0" smtClean="0"/>
              <a:t>tep</a:t>
            </a:r>
            <a:endParaRPr lang="zh-TW" altLang="en-US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279621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/>
      <p:bldP spid="50" grpId="0"/>
      <p:bldP spid="54" grpId="0" animBg="1"/>
      <p:bldP spid="55" grpId="0" animBg="1"/>
      <p:bldP spid="45" grpId="0"/>
      <p:bldP spid="65" grpId="0"/>
      <p:bldP spid="68" grpId="0"/>
      <p:bldP spid="70" grpId="0"/>
      <p:bldP spid="73" grpId="0"/>
      <p:bldP spid="75" grpId="0"/>
      <p:bldP spid="79" grpId="0"/>
      <p:bldP spid="82" grpId="0"/>
      <p:bldP spid="84" grpId="0"/>
      <p:bldP spid="90" grpId="0"/>
      <p:bldP spid="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圖片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45" y="4163818"/>
            <a:ext cx="8530208" cy="1801802"/>
          </a:xfrm>
          <a:prstGeom prst="rect">
            <a:avLst/>
          </a:prstGeom>
        </p:spPr>
      </p:pic>
      <p:sp>
        <p:nvSpPr>
          <p:cNvPr id="88" name="矩形 87"/>
          <p:cNvSpPr/>
          <p:nvPr/>
        </p:nvSpPr>
        <p:spPr>
          <a:xfrm>
            <a:off x="7173643" y="3248913"/>
            <a:ext cx="1155447" cy="16346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</a:t>
            </a:r>
            <a:r>
              <a:rPr lang="en-US" altLang="zh-TW" dirty="0" err="1" smtClean="0"/>
              <a:t>heano.scan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62251" y="1815905"/>
            <a:ext cx="1647870" cy="132873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W</a:t>
            </a:r>
            <a:r>
              <a:rPr lang="en-US" altLang="zh-TW" sz="2400" baseline="30000" dirty="0" err="1" smtClean="0"/>
              <a:t>h</a:t>
            </a:r>
            <a:r>
              <a:rPr lang="en-US" altLang="zh-TW" sz="2400" dirty="0" smtClean="0"/>
              <a:t>, W</a:t>
            </a:r>
            <a:r>
              <a:rPr lang="en-US" altLang="zh-TW" sz="2400" baseline="30000" dirty="0" smtClean="0"/>
              <a:t>o</a:t>
            </a:r>
            <a:r>
              <a:rPr lang="en-US" altLang="zh-TW" sz="2400" dirty="0" smtClean="0"/>
              <a:t>, W</a:t>
            </a:r>
            <a:r>
              <a:rPr lang="en-US" altLang="zh-TW" sz="2400" baseline="30000" dirty="0" smtClean="0"/>
              <a:t>i</a:t>
            </a:r>
            <a:endParaRPr lang="zh-TW" altLang="en-US" sz="2400" baseline="30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918001" y="2213511"/>
            <a:ext cx="775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1</a:t>
            </a:r>
            <a:endParaRPr lang="zh-TW" altLang="en-US" sz="2400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2769935" y="2496381"/>
            <a:ext cx="36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260790" y="1365941"/>
            <a:ext cx="124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s</a:t>
            </a:r>
            <a:r>
              <a:rPr lang="en-US" altLang="zh-TW" sz="2400" b="1" i="1" u="sng" dirty="0" smtClean="0"/>
              <a:t>tep</a:t>
            </a:r>
            <a:endParaRPr lang="zh-TW" altLang="en-US" sz="2400" b="1" i="1" u="sng" dirty="0"/>
          </a:p>
        </p:txBody>
      </p:sp>
      <p:sp>
        <p:nvSpPr>
          <p:cNvPr id="8" name="矩形 7"/>
          <p:cNvSpPr/>
          <p:nvPr/>
        </p:nvSpPr>
        <p:spPr>
          <a:xfrm>
            <a:off x="3877894" y="1815905"/>
            <a:ext cx="1647870" cy="132873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W</a:t>
            </a:r>
            <a:r>
              <a:rPr lang="en-US" altLang="zh-TW" sz="2400" baseline="30000" dirty="0" err="1" smtClean="0"/>
              <a:t>h</a:t>
            </a:r>
            <a:r>
              <a:rPr lang="en-US" altLang="zh-TW" sz="2400" dirty="0" smtClean="0"/>
              <a:t>, W</a:t>
            </a:r>
            <a:r>
              <a:rPr lang="en-US" altLang="zh-TW" sz="2400" baseline="30000" dirty="0" smtClean="0"/>
              <a:t>o</a:t>
            </a:r>
            <a:r>
              <a:rPr lang="en-US" altLang="zh-TW" sz="2400" dirty="0" smtClean="0"/>
              <a:t>, W</a:t>
            </a:r>
            <a:r>
              <a:rPr lang="en-US" altLang="zh-TW" sz="2400" baseline="30000" dirty="0" smtClean="0"/>
              <a:t>i</a:t>
            </a:r>
            <a:endParaRPr lang="zh-TW" altLang="en-US" sz="2400" baseline="30000" dirty="0"/>
          </a:p>
        </p:txBody>
      </p:sp>
      <p:sp>
        <p:nvSpPr>
          <p:cNvPr id="9" name="矩形 8"/>
          <p:cNvSpPr/>
          <p:nvPr/>
        </p:nvSpPr>
        <p:spPr>
          <a:xfrm>
            <a:off x="6669269" y="1815905"/>
            <a:ext cx="1647870" cy="132873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W</a:t>
            </a:r>
            <a:r>
              <a:rPr lang="en-US" altLang="zh-TW" sz="2400" baseline="30000" dirty="0" err="1" smtClean="0"/>
              <a:t>h</a:t>
            </a:r>
            <a:r>
              <a:rPr lang="en-US" altLang="zh-TW" sz="2400" dirty="0" smtClean="0"/>
              <a:t>, W</a:t>
            </a:r>
            <a:r>
              <a:rPr lang="en-US" altLang="zh-TW" sz="2400" baseline="30000" dirty="0" smtClean="0"/>
              <a:t>o</a:t>
            </a:r>
            <a:r>
              <a:rPr lang="en-US" altLang="zh-TW" sz="2400" dirty="0" smtClean="0"/>
              <a:t>, W</a:t>
            </a:r>
            <a:r>
              <a:rPr lang="en-US" altLang="zh-TW" sz="2400" baseline="30000" dirty="0" smtClean="0"/>
              <a:t>i</a:t>
            </a:r>
            <a:endParaRPr lang="zh-TW" altLang="en-US" sz="2400" baseline="300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492048" y="2496381"/>
            <a:ext cx="36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/>
          <p:cNvGrpSpPr/>
          <p:nvPr/>
        </p:nvGrpSpPr>
        <p:grpSpPr>
          <a:xfrm>
            <a:off x="2764544" y="2565994"/>
            <a:ext cx="1082113" cy="461665"/>
            <a:chOff x="3007160" y="5702150"/>
            <a:chExt cx="1082113" cy="461665"/>
          </a:xfrm>
        </p:grpSpPr>
        <p:sp>
          <p:nvSpPr>
            <p:cNvPr id="12" name="文字方塊 11"/>
            <p:cNvSpPr txBox="1"/>
            <p:nvPr/>
          </p:nvSpPr>
          <p:spPr>
            <a:xfrm>
              <a:off x="3166362" y="5702150"/>
              <a:ext cx="775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y</a:t>
              </a:r>
              <a:r>
                <a:rPr lang="en-US" altLang="zh-TW" sz="2400" baseline="30000" dirty="0" smtClean="0"/>
                <a:t>1</a:t>
              </a:r>
              <a:endParaRPr lang="zh-TW" altLang="en-US" sz="2400" dirty="0"/>
            </a:p>
          </p:txBody>
        </p:sp>
        <p:cxnSp>
          <p:nvCxnSpPr>
            <p:cNvPr id="13" name="直線單箭頭接點 12"/>
            <p:cNvCxnSpPr/>
            <p:nvPr/>
          </p:nvCxnSpPr>
          <p:spPr>
            <a:xfrm>
              <a:off x="3007160" y="5992802"/>
              <a:ext cx="3600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/>
            <p:nvPr/>
          </p:nvCxnSpPr>
          <p:spPr>
            <a:xfrm>
              <a:off x="3729273" y="5992802"/>
              <a:ext cx="3600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群組 14"/>
          <p:cNvGrpSpPr/>
          <p:nvPr/>
        </p:nvGrpSpPr>
        <p:grpSpPr>
          <a:xfrm>
            <a:off x="0" y="1767886"/>
            <a:ext cx="1062872" cy="1336877"/>
            <a:chOff x="2085585" y="4940448"/>
            <a:chExt cx="1062872" cy="1336877"/>
          </a:xfrm>
        </p:grpSpPr>
        <p:sp>
          <p:nvSpPr>
            <p:cNvPr id="16" name="文字方塊 15"/>
            <p:cNvSpPr txBox="1"/>
            <p:nvPr/>
          </p:nvSpPr>
          <p:spPr>
            <a:xfrm>
              <a:off x="2085585" y="4940448"/>
              <a:ext cx="9075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x</a:t>
              </a:r>
              <a:r>
                <a:rPr lang="en-US" altLang="zh-TW" sz="2800" baseline="30000" dirty="0"/>
                <a:t>1</a:t>
              </a:r>
              <a:endParaRPr lang="zh-TW" altLang="en-US" sz="2800" baseline="30000" dirty="0"/>
            </a:p>
          </p:txBody>
        </p:sp>
        <p:cxnSp>
          <p:nvCxnSpPr>
            <p:cNvPr id="17" name="直線單箭頭接點 16"/>
            <p:cNvCxnSpPr/>
            <p:nvPr/>
          </p:nvCxnSpPr>
          <p:spPr>
            <a:xfrm>
              <a:off x="2785675" y="5258420"/>
              <a:ext cx="3600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群組 17"/>
            <p:cNvGrpSpPr/>
            <p:nvPr/>
          </p:nvGrpSpPr>
          <p:grpSpPr>
            <a:xfrm>
              <a:off x="2163366" y="5386073"/>
              <a:ext cx="985091" cy="891252"/>
              <a:chOff x="2095116" y="5016959"/>
              <a:chExt cx="985091" cy="891252"/>
            </a:xfrm>
          </p:grpSpPr>
          <p:sp>
            <p:nvSpPr>
              <p:cNvPr id="19" name="文字方塊 18"/>
              <p:cNvSpPr txBox="1"/>
              <p:nvPr/>
            </p:nvSpPr>
            <p:spPr>
              <a:xfrm>
                <a:off x="2100284" y="5016959"/>
                <a:ext cx="7752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 smtClean="0"/>
                  <a:t>a</a:t>
                </a:r>
                <a:r>
                  <a:rPr lang="en-US" altLang="zh-TW" sz="2800" baseline="30000" dirty="0"/>
                  <a:t>0</a:t>
                </a:r>
                <a:endParaRPr lang="zh-TW" altLang="en-US" sz="2800" dirty="0"/>
              </a:p>
            </p:txBody>
          </p:sp>
          <p:cxnSp>
            <p:nvCxnSpPr>
              <p:cNvPr id="20" name="直線單箭頭接點 19"/>
              <p:cNvCxnSpPr/>
              <p:nvPr/>
            </p:nvCxnSpPr>
            <p:spPr>
              <a:xfrm>
                <a:off x="2715563" y="5278569"/>
                <a:ext cx="3600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字方塊 20"/>
              <p:cNvSpPr txBox="1"/>
              <p:nvPr/>
            </p:nvSpPr>
            <p:spPr>
              <a:xfrm>
                <a:off x="2095116" y="5384991"/>
                <a:ext cx="7752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 smtClean="0"/>
                  <a:t>y</a:t>
                </a:r>
                <a:r>
                  <a:rPr lang="en-US" altLang="zh-TW" sz="2800" baseline="30000" dirty="0"/>
                  <a:t>0</a:t>
                </a:r>
                <a:endParaRPr lang="zh-TW" altLang="en-US" sz="2800" dirty="0"/>
              </a:p>
            </p:txBody>
          </p:sp>
          <p:cxnSp>
            <p:nvCxnSpPr>
              <p:cNvPr id="22" name="直線單箭頭接點 21"/>
              <p:cNvCxnSpPr/>
              <p:nvPr/>
            </p:nvCxnSpPr>
            <p:spPr>
              <a:xfrm>
                <a:off x="2720207" y="5646601"/>
                <a:ext cx="3600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文字方塊 22"/>
          <p:cNvSpPr txBox="1"/>
          <p:nvPr/>
        </p:nvSpPr>
        <p:spPr>
          <a:xfrm>
            <a:off x="2873513" y="1790821"/>
            <a:ext cx="907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x</a:t>
            </a:r>
            <a:r>
              <a:rPr lang="en-US" altLang="zh-TW" sz="2800" baseline="30000" dirty="0"/>
              <a:t>2</a:t>
            </a:r>
            <a:endParaRPr lang="zh-TW" altLang="en-US" sz="2800" baseline="30000" dirty="0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3513202" y="2093336"/>
            <a:ext cx="36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700961" y="2182823"/>
            <a:ext cx="775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2</a:t>
            </a:r>
            <a:endParaRPr lang="zh-TW" altLang="en-US" sz="2400" dirty="0"/>
          </a:p>
        </p:txBody>
      </p:sp>
      <p:cxnSp>
        <p:nvCxnSpPr>
          <p:cNvPr id="26" name="直線單箭頭接點 25"/>
          <p:cNvCxnSpPr/>
          <p:nvPr/>
        </p:nvCxnSpPr>
        <p:spPr>
          <a:xfrm>
            <a:off x="5552895" y="2465693"/>
            <a:ext cx="36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6275008" y="2465693"/>
            <a:ext cx="36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/>
          <p:cNvGrpSpPr/>
          <p:nvPr/>
        </p:nvGrpSpPr>
        <p:grpSpPr>
          <a:xfrm>
            <a:off x="5547504" y="2535306"/>
            <a:ext cx="1082113" cy="461665"/>
            <a:chOff x="3007160" y="5702150"/>
            <a:chExt cx="1082113" cy="461665"/>
          </a:xfrm>
        </p:grpSpPr>
        <p:sp>
          <p:nvSpPr>
            <p:cNvPr id="29" name="文字方塊 28"/>
            <p:cNvSpPr txBox="1"/>
            <p:nvPr/>
          </p:nvSpPr>
          <p:spPr>
            <a:xfrm>
              <a:off x="3166362" y="5702150"/>
              <a:ext cx="775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y</a:t>
              </a:r>
              <a:r>
                <a:rPr lang="en-US" altLang="zh-TW" sz="2400" baseline="30000" dirty="0" smtClean="0"/>
                <a:t>2</a:t>
              </a:r>
              <a:endParaRPr lang="zh-TW" altLang="en-US" sz="2400" dirty="0"/>
            </a:p>
          </p:txBody>
        </p:sp>
        <p:cxnSp>
          <p:nvCxnSpPr>
            <p:cNvPr id="30" name="直線單箭頭接點 29"/>
            <p:cNvCxnSpPr/>
            <p:nvPr/>
          </p:nvCxnSpPr>
          <p:spPr>
            <a:xfrm>
              <a:off x="3007160" y="5992802"/>
              <a:ext cx="3600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/>
            <p:nvPr/>
          </p:nvCxnSpPr>
          <p:spPr>
            <a:xfrm>
              <a:off x="3729273" y="5992802"/>
              <a:ext cx="3600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字方塊 31"/>
          <p:cNvSpPr txBox="1"/>
          <p:nvPr/>
        </p:nvSpPr>
        <p:spPr>
          <a:xfrm>
            <a:off x="5656473" y="1760133"/>
            <a:ext cx="907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x</a:t>
            </a:r>
            <a:r>
              <a:rPr lang="en-US" altLang="zh-TW" sz="2800" baseline="30000" dirty="0"/>
              <a:t>3</a:t>
            </a:r>
            <a:endParaRPr lang="zh-TW" altLang="en-US" sz="2800" baseline="30000" dirty="0"/>
          </a:p>
        </p:txBody>
      </p:sp>
      <p:cxnSp>
        <p:nvCxnSpPr>
          <p:cNvPr id="33" name="直線單箭頭接點 32"/>
          <p:cNvCxnSpPr/>
          <p:nvPr/>
        </p:nvCxnSpPr>
        <p:spPr>
          <a:xfrm>
            <a:off x="6296162" y="2062648"/>
            <a:ext cx="36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8504857" y="2173394"/>
            <a:ext cx="775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3</a:t>
            </a:r>
            <a:endParaRPr lang="zh-TW" altLang="en-US" sz="2400" dirty="0"/>
          </a:p>
        </p:txBody>
      </p:sp>
      <p:cxnSp>
        <p:nvCxnSpPr>
          <p:cNvPr id="35" name="直線單箭頭接點 34"/>
          <p:cNvCxnSpPr/>
          <p:nvPr/>
        </p:nvCxnSpPr>
        <p:spPr>
          <a:xfrm>
            <a:off x="8356791" y="2456264"/>
            <a:ext cx="36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8351400" y="2525877"/>
            <a:ext cx="934403" cy="461665"/>
            <a:chOff x="3007160" y="5702150"/>
            <a:chExt cx="934403" cy="461665"/>
          </a:xfrm>
        </p:grpSpPr>
        <p:sp>
          <p:nvSpPr>
            <p:cNvPr id="37" name="文字方塊 36"/>
            <p:cNvSpPr txBox="1"/>
            <p:nvPr/>
          </p:nvSpPr>
          <p:spPr>
            <a:xfrm>
              <a:off x="3166362" y="5702150"/>
              <a:ext cx="775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y</a:t>
              </a:r>
              <a:r>
                <a:rPr lang="en-US" altLang="zh-TW" sz="2400" baseline="30000" dirty="0" smtClean="0"/>
                <a:t>3</a:t>
              </a:r>
              <a:endParaRPr lang="zh-TW" altLang="en-US" sz="2400" dirty="0"/>
            </a:p>
          </p:txBody>
        </p:sp>
        <p:cxnSp>
          <p:nvCxnSpPr>
            <p:cNvPr id="38" name="直線單箭頭接點 37"/>
            <p:cNvCxnSpPr/>
            <p:nvPr/>
          </p:nvCxnSpPr>
          <p:spPr>
            <a:xfrm>
              <a:off x="3007160" y="5992802"/>
              <a:ext cx="3600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文字方塊 38"/>
          <p:cNvSpPr txBox="1"/>
          <p:nvPr/>
        </p:nvSpPr>
        <p:spPr>
          <a:xfrm>
            <a:off x="4077013" y="1370243"/>
            <a:ext cx="124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s</a:t>
            </a:r>
            <a:r>
              <a:rPr lang="en-US" altLang="zh-TW" sz="2400" b="1" i="1" u="sng" dirty="0" smtClean="0"/>
              <a:t>tep</a:t>
            </a:r>
            <a:endParaRPr lang="zh-TW" altLang="en-US" sz="2400" b="1" i="1" u="sng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843656" y="1375411"/>
            <a:ext cx="124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s</a:t>
            </a:r>
            <a:r>
              <a:rPr lang="en-US" altLang="zh-TW" sz="2400" b="1" i="1" u="sng" dirty="0" smtClean="0"/>
              <a:t>tep</a:t>
            </a:r>
            <a:endParaRPr lang="zh-TW" altLang="en-US" sz="2400" b="1" i="1" u="sng" dirty="0"/>
          </a:p>
        </p:txBody>
      </p:sp>
      <p:cxnSp>
        <p:nvCxnSpPr>
          <p:cNvPr id="44" name="直線接點 43"/>
          <p:cNvCxnSpPr/>
          <p:nvPr/>
        </p:nvCxnSpPr>
        <p:spPr>
          <a:xfrm>
            <a:off x="4218037" y="4734234"/>
            <a:ext cx="678426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6166702" y="5038102"/>
            <a:ext cx="89863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20079" y="1830014"/>
            <a:ext cx="383458" cy="38345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3116637" y="1850770"/>
            <a:ext cx="383458" cy="38345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5908720" y="1841005"/>
            <a:ext cx="383458" cy="3568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9" name="群組 58"/>
          <p:cNvGrpSpPr/>
          <p:nvPr/>
        </p:nvGrpSpPr>
        <p:grpSpPr>
          <a:xfrm>
            <a:off x="7219159" y="3266729"/>
            <a:ext cx="1080000" cy="461665"/>
            <a:chOff x="2595069" y="3625903"/>
            <a:chExt cx="1080000" cy="461665"/>
          </a:xfrm>
        </p:grpSpPr>
        <p:sp>
          <p:nvSpPr>
            <p:cNvPr id="51" name="矩形 50"/>
            <p:cNvSpPr/>
            <p:nvPr/>
          </p:nvSpPr>
          <p:spPr>
            <a:xfrm>
              <a:off x="2595069" y="3650818"/>
              <a:ext cx="1080000" cy="43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2729397" y="3625903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 smtClean="0"/>
                <a:t>1</a:t>
              </a:r>
              <a:endParaRPr lang="zh-TW" altLang="en-US" sz="2400" baseline="30000" dirty="0"/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7219159" y="3750110"/>
            <a:ext cx="1080000" cy="461665"/>
            <a:chOff x="4860130" y="3617035"/>
            <a:chExt cx="1080000" cy="461665"/>
          </a:xfrm>
        </p:grpSpPr>
        <p:sp>
          <p:nvSpPr>
            <p:cNvPr id="52" name="矩形 51"/>
            <p:cNvSpPr/>
            <p:nvPr/>
          </p:nvSpPr>
          <p:spPr>
            <a:xfrm>
              <a:off x="4860130" y="3617035"/>
              <a:ext cx="1080000" cy="43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4965393" y="36170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7222391" y="4201753"/>
            <a:ext cx="1080000" cy="461665"/>
            <a:chOff x="7103175" y="3606577"/>
            <a:chExt cx="1080000" cy="461665"/>
          </a:xfrm>
        </p:grpSpPr>
        <p:sp>
          <p:nvSpPr>
            <p:cNvPr id="53" name="矩形 52"/>
            <p:cNvSpPr/>
            <p:nvPr/>
          </p:nvSpPr>
          <p:spPr>
            <a:xfrm>
              <a:off x="7103175" y="3616312"/>
              <a:ext cx="1080000" cy="43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7231391" y="3606577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/>
                <a:t>3</a:t>
              </a:r>
              <a:endParaRPr lang="zh-TW" altLang="en-US" sz="2400" baseline="30000" dirty="0"/>
            </a:p>
          </p:txBody>
        </p:sp>
      </p:grpSp>
      <p:sp>
        <p:nvSpPr>
          <p:cNvPr id="60" name="文字方塊 59"/>
          <p:cNvSpPr txBox="1"/>
          <p:nvPr/>
        </p:nvSpPr>
        <p:spPr>
          <a:xfrm>
            <a:off x="7331512" y="4411256"/>
            <a:ext cx="839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FFC000"/>
                </a:solidFill>
              </a:rPr>
              <a:t>……</a:t>
            </a:r>
            <a:endParaRPr lang="zh-TW" altLang="en-US" sz="2800" b="1" dirty="0">
              <a:solidFill>
                <a:srgbClr val="FFC00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6110259" y="3293003"/>
            <a:ext cx="130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Matrix:</a:t>
            </a:r>
            <a:endParaRPr lang="zh-TW" altLang="en-US" sz="2400" dirty="0"/>
          </a:p>
        </p:txBody>
      </p:sp>
      <p:grpSp>
        <p:nvGrpSpPr>
          <p:cNvPr id="99" name="群組 98"/>
          <p:cNvGrpSpPr/>
          <p:nvPr/>
        </p:nvGrpSpPr>
        <p:grpSpPr>
          <a:xfrm>
            <a:off x="1652196" y="4794766"/>
            <a:ext cx="1219570" cy="1849441"/>
            <a:chOff x="1548678" y="4794766"/>
            <a:chExt cx="1219570" cy="1849441"/>
          </a:xfrm>
        </p:grpSpPr>
        <p:sp>
          <p:nvSpPr>
            <p:cNvPr id="97" name="矩形 96"/>
            <p:cNvSpPr/>
            <p:nvPr/>
          </p:nvSpPr>
          <p:spPr>
            <a:xfrm>
              <a:off x="1548678" y="4794766"/>
              <a:ext cx="1219570" cy="179768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8" name="群組 67"/>
            <p:cNvGrpSpPr/>
            <p:nvPr/>
          </p:nvGrpSpPr>
          <p:grpSpPr>
            <a:xfrm>
              <a:off x="1630121" y="4865557"/>
              <a:ext cx="1080000" cy="461665"/>
              <a:chOff x="3380570" y="495561"/>
              <a:chExt cx="1080000" cy="461665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3380570" y="511935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文字方塊 64"/>
              <p:cNvSpPr txBox="1"/>
              <p:nvPr/>
            </p:nvSpPr>
            <p:spPr>
              <a:xfrm>
                <a:off x="3480283" y="495561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</p:grpSp>
        <p:grpSp>
          <p:nvGrpSpPr>
            <p:cNvPr id="69" name="群組 68"/>
            <p:cNvGrpSpPr/>
            <p:nvPr/>
          </p:nvGrpSpPr>
          <p:grpSpPr>
            <a:xfrm>
              <a:off x="1620126" y="5342055"/>
              <a:ext cx="1080000" cy="477436"/>
              <a:chOff x="5645631" y="467222"/>
              <a:chExt cx="1080000" cy="477436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5645631" y="512658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文字方塊 65"/>
              <p:cNvSpPr txBox="1"/>
              <p:nvPr/>
            </p:nvSpPr>
            <p:spPr>
              <a:xfrm>
                <a:off x="5771046" y="467222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</p:grpSp>
        <p:grpSp>
          <p:nvGrpSpPr>
            <p:cNvPr id="70" name="群組 69"/>
            <p:cNvGrpSpPr/>
            <p:nvPr/>
          </p:nvGrpSpPr>
          <p:grpSpPr>
            <a:xfrm>
              <a:off x="1620126" y="5855379"/>
              <a:ext cx="1080000" cy="461665"/>
              <a:chOff x="7888676" y="482270"/>
              <a:chExt cx="1080000" cy="461665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7888676" y="511935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文字方塊 66"/>
              <p:cNvSpPr txBox="1"/>
              <p:nvPr/>
            </p:nvSpPr>
            <p:spPr>
              <a:xfrm>
                <a:off x="7984885" y="482270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3</a:t>
                </a:r>
                <a:endParaRPr lang="zh-TW" altLang="en-US" sz="2400" baseline="30000" dirty="0"/>
              </a:p>
            </p:txBody>
          </p:sp>
        </p:grpSp>
        <p:sp>
          <p:nvSpPr>
            <p:cNvPr id="71" name="文字方塊 70"/>
            <p:cNvSpPr txBox="1"/>
            <p:nvPr/>
          </p:nvSpPr>
          <p:spPr>
            <a:xfrm>
              <a:off x="1729834" y="6120987"/>
              <a:ext cx="8397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solidFill>
                    <a:srgbClr val="FF0000"/>
                  </a:solidFill>
                </a:rPr>
                <a:t>……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8" name="群組 97"/>
          <p:cNvGrpSpPr/>
          <p:nvPr/>
        </p:nvGrpSpPr>
        <p:grpSpPr>
          <a:xfrm>
            <a:off x="240387" y="4796161"/>
            <a:ext cx="1219570" cy="1850032"/>
            <a:chOff x="240387" y="4796161"/>
            <a:chExt cx="1219570" cy="1850032"/>
          </a:xfrm>
        </p:grpSpPr>
        <p:sp>
          <p:nvSpPr>
            <p:cNvPr id="96" name="矩形 95"/>
            <p:cNvSpPr/>
            <p:nvPr/>
          </p:nvSpPr>
          <p:spPr>
            <a:xfrm>
              <a:off x="240387" y="4796161"/>
              <a:ext cx="1219570" cy="179768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2" name="群組 71"/>
            <p:cNvGrpSpPr/>
            <p:nvPr/>
          </p:nvGrpSpPr>
          <p:grpSpPr>
            <a:xfrm>
              <a:off x="314667" y="4867543"/>
              <a:ext cx="1080000" cy="461665"/>
              <a:chOff x="3380570" y="495561"/>
              <a:chExt cx="1080000" cy="461665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3380570" y="511935"/>
                <a:ext cx="1080000" cy="432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文字方塊 73"/>
              <p:cNvSpPr txBox="1"/>
              <p:nvPr/>
            </p:nvSpPr>
            <p:spPr>
              <a:xfrm>
                <a:off x="3480283" y="495561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 smtClean="0"/>
                  <a:t>1</a:t>
                </a:r>
                <a:endParaRPr lang="zh-TW" altLang="en-US" sz="2400" baseline="30000" dirty="0"/>
              </a:p>
            </p:txBody>
          </p:sp>
        </p:grpSp>
        <p:grpSp>
          <p:nvGrpSpPr>
            <p:cNvPr id="75" name="群組 74"/>
            <p:cNvGrpSpPr/>
            <p:nvPr/>
          </p:nvGrpSpPr>
          <p:grpSpPr>
            <a:xfrm>
              <a:off x="319420" y="5344041"/>
              <a:ext cx="1080000" cy="477436"/>
              <a:chOff x="5645631" y="467222"/>
              <a:chExt cx="1080000" cy="477436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5645631" y="512658"/>
                <a:ext cx="1080000" cy="432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5771046" y="467222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 smtClean="0"/>
                  <a:t>2</a:t>
                </a:r>
                <a:endParaRPr lang="zh-TW" altLang="en-US" sz="2400" baseline="30000" dirty="0"/>
              </a:p>
            </p:txBody>
          </p:sp>
        </p:grpSp>
        <p:grpSp>
          <p:nvGrpSpPr>
            <p:cNvPr id="78" name="群組 77"/>
            <p:cNvGrpSpPr/>
            <p:nvPr/>
          </p:nvGrpSpPr>
          <p:grpSpPr>
            <a:xfrm>
              <a:off x="319420" y="5857365"/>
              <a:ext cx="1080000" cy="461665"/>
              <a:chOff x="7888676" y="482270"/>
              <a:chExt cx="1080000" cy="461665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7888676" y="511935"/>
                <a:ext cx="1080000" cy="432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文字方塊 79"/>
              <p:cNvSpPr txBox="1"/>
              <p:nvPr/>
            </p:nvSpPr>
            <p:spPr>
              <a:xfrm>
                <a:off x="7984885" y="482270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 smtClean="0"/>
                  <a:t>3</a:t>
                </a:r>
                <a:endParaRPr lang="zh-TW" altLang="en-US" sz="2400" baseline="30000" dirty="0"/>
              </a:p>
            </p:txBody>
          </p:sp>
        </p:grpSp>
        <p:sp>
          <p:nvSpPr>
            <p:cNvPr id="81" name="文字方塊 80"/>
            <p:cNvSpPr txBox="1"/>
            <p:nvPr/>
          </p:nvSpPr>
          <p:spPr>
            <a:xfrm>
              <a:off x="429128" y="6122973"/>
              <a:ext cx="8397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solidFill>
                    <a:srgbClr val="0070C0"/>
                  </a:solidFill>
                </a:rPr>
                <a:t>……</a:t>
              </a:r>
              <a:endParaRPr lang="zh-TW" altLang="en-US" sz="2800" dirty="0">
                <a:solidFill>
                  <a:srgbClr val="0070C0"/>
                </a:solidFill>
              </a:endParaRPr>
            </a:p>
          </p:txBody>
        </p:sp>
      </p:grpSp>
      <p:sp>
        <p:nvSpPr>
          <p:cNvPr id="82" name="矩形 81"/>
          <p:cNvSpPr/>
          <p:nvPr/>
        </p:nvSpPr>
        <p:spPr>
          <a:xfrm>
            <a:off x="207962" y="2288427"/>
            <a:ext cx="402384" cy="3706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6922082" y="5060508"/>
            <a:ext cx="668327" cy="315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7742199" y="5049058"/>
            <a:ext cx="668327" cy="31565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/>
        </p:nvSpPr>
        <p:spPr>
          <a:xfrm>
            <a:off x="211867" y="2712253"/>
            <a:ext cx="416784" cy="35043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/>
          <p:cNvSpPr/>
          <p:nvPr/>
        </p:nvSpPr>
        <p:spPr>
          <a:xfrm>
            <a:off x="4359312" y="6090034"/>
            <a:ext cx="4409465" cy="538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a_0, y_0 are shared variables</a:t>
            </a:r>
            <a:endParaRPr lang="zh-TW" altLang="en-US" sz="2400" dirty="0"/>
          </a:p>
        </p:txBody>
      </p:sp>
      <p:cxnSp>
        <p:nvCxnSpPr>
          <p:cNvPr id="90" name="直線單箭頭接點 89"/>
          <p:cNvCxnSpPr/>
          <p:nvPr/>
        </p:nvCxnSpPr>
        <p:spPr>
          <a:xfrm>
            <a:off x="6629617" y="3708611"/>
            <a:ext cx="0" cy="102562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 flipV="1">
            <a:off x="7590409" y="5390697"/>
            <a:ext cx="0" cy="6993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 flipV="1">
            <a:off x="8329090" y="5376165"/>
            <a:ext cx="0" cy="69933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441301" y="4498975"/>
            <a:ext cx="8034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>
            <a:off x="843028" y="4498975"/>
            <a:ext cx="0" cy="31229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>
            <a:off x="1418126" y="4498576"/>
            <a:ext cx="80345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endCxn id="97" idx="0"/>
          </p:cNvCxnSpPr>
          <p:nvPr/>
        </p:nvCxnSpPr>
        <p:spPr>
          <a:xfrm>
            <a:off x="1819853" y="4498576"/>
            <a:ext cx="442128" cy="2961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/>
          <p:nvPr/>
        </p:nvCxnSpPr>
        <p:spPr>
          <a:xfrm>
            <a:off x="3112379" y="2585525"/>
            <a:ext cx="37427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>
            <a:off x="5888614" y="2564537"/>
            <a:ext cx="37427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/>
          <p:nvPr/>
        </p:nvCxnSpPr>
        <p:spPr>
          <a:xfrm>
            <a:off x="8670812" y="2564290"/>
            <a:ext cx="37427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/>
          <p:nvPr/>
        </p:nvCxnSpPr>
        <p:spPr>
          <a:xfrm>
            <a:off x="3112379" y="3008530"/>
            <a:ext cx="374278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/>
          <p:nvPr/>
        </p:nvCxnSpPr>
        <p:spPr>
          <a:xfrm>
            <a:off x="5888614" y="2987542"/>
            <a:ext cx="374278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>
            <a:off x="8670812" y="2987295"/>
            <a:ext cx="374278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圖片 1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956" y="318384"/>
            <a:ext cx="4062444" cy="88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1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48" grpId="0" animBg="1"/>
      <p:bldP spid="49" grpId="0" animBg="1"/>
      <p:bldP spid="50" grpId="0" animBg="1"/>
      <p:bldP spid="60" grpId="0"/>
      <p:bldP spid="61" grpId="0"/>
      <p:bldP spid="82" grpId="0" animBg="1"/>
      <p:bldP spid="83" grpId="0" animBg="1"/>
      <p:bldP spid="84" grpId="0" animBg="1"/>
      <p:bldP spid="85" grpId="0" animBg="1"/>
      <p:bldP spid="8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397370" y="2904267"/>
            <a:ext cx="1312854" cy="18410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3503435" y="2909349"/>
            <a:ext cx="1312854" cy="18410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Computing Cost &amp; Gradients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22" y="2133245"/>
            <a:ext cx="7151756" cy="419101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3631450" y="2971797"/>
            <a:ext cx="1080000" cy="461665"/>
            <a:chOff x="3380570" y="495561"/>
            <a:chExt cx="1080000" cy="461665"/>
          </a:xfrm>
        </p:grpSpPr>
        <p:sp>
          <p:nvSpPr>
            <p:cNvPr id="6" name="矩形 5"/>
            <p:cNvSpPr/>
            <p:nvPr/>
          </p:nvSpPr>
          <p:spPr>
            <a:xfrm>
              <a:off x="3380570" y="511935"/>
              <a:ext cx="1080000" cy="432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480283" y="495561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3621455" y="3448295"/>
            <a:ext cx="1080000" cy="477436"/>
            <a:chOff x="5645631" y="467222"/>
            <a:chExt cx="1080000" cy="477436"/>
          </a:xfrm>
        </p:grpSpPr>
        <p:sp>
          <p:nvSpPr>
            <p:cNvPr id="9" name="矩形 8"/>
            <p:cNvSpPr/>
            <p:nvPr/>
          </p:nvSpPr>
          <p:spPr>
            <a:xfrm>
              <a:off x="5645631" y="512658"/>
              <a:ext cx="1080000" cy="432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771046" y="467222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3621455" y="3961619"/>
            <a:ext cx="1080000" cy="461665"/>
            <a:chOff x="7888676" y="482270"/>
            <a:chExt cx="1080000" cy="461665"/>
          </a:xfrm>
        </p:grpSpPr>
        <p:sp>
          <p:nvSpPr>
            <p:cNvPr id="12" name="矩形 11"/>
            <p:cNvSpPr/>
            <p:nvPr/>
          </p:nvSpPr>
          <p:spPr>
            <a:xfrm>
              <a:off x="7888676" y="511935"/>
              <a:ext cx="1080000" cy="432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7984885" y="482270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3</a:t>
              </a:r>
              <a:endParaRPr lang="zh-TW" altLang="en-US" sz="2400" baseline="30000" dirty="0"/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3731163" y="4227227"/>
            <a:ext cx="839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……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31050" y="2971018"/>
            <a:ext cx="1080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684416" y="2937864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416" y="2937864"/>
                <a:ext cx="907572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3947" r="-2013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5521055" y="3476578"/>
            <a:ext cx="1080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521055" y="3974131"/>
            <a:ext cx="1080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5630763" y="4210074"/>
            <a:ext cx="839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FF00"/>
                </a:solidFill>
              </a:rPr>
              <a:t>……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122" y="5442398"/>
            <a:ext cx="6174105" cy="400050"/>
          </a:xfrm>
          <a:prstGeom prst="rect">
            <a:avLst/>
          </a:prstGeom>
        </p:spPr>
      </p:pic>
      <p:sp>
        <p:nvSpPr>
          <p:cNvPr id="26" name="向右箭號 25"/>
          <p:cNvSpPr/>
          <p:nvPr/>
        </p:nvSpPr>
        <p:spPr>
          <a:xfrm>
            <a:off x="5506049" y="6036029"/>
            <a:ext cx="522379" cy="41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6050043" y="6001523"/>
            <a:ext cx="1712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BPTT</a:t>
            </a:r>
            <a:endParaRPr lang="zh-TW" altLang="en-US" sz="2800" dirty="0"/>
          </a:p>
        </p:txBody>
      </p:sp>
      <p:sp>
        <p:nvSpPr>
          <p:cNvPr id="28" name="矩形 27"/>
          <p:cNvSpPr/>
          <p:nvPr/>
        </p:nvSpPr>
        <p:spPr>
          <a:xfrm>
            <a:off x="6468123" y="4833008"/>
            <a:ext cx="23229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 err="1"/>
              <a:t>W</a:t>
            </a:r>
            <a:r>
              <a:rPr lang="en-US" altLang="zh-TW" sz="2800" baseline="30000" dirty="0" err="1"/>
              <a:t>h</a:t>
            </a:r>
            <a:r>
              <a:rPr lang="en-US" altLang="zh-TW" sz="2800" dirty="0"/>
              <a:t>, W</a:t>
            </a:r>
            <a:r>
              <a:rPr lang="en-US" altLang="zh-TW" sz="2800" baseline="30000" dirty="0"/>
              <a:t>o</a:t>
            </a:r>
            <a:r>
              <a:rPr lang="en-US" altLang="zh-TW" sz="2800" dirty="0"/>
              <a:t>, </a:t>
            </a:r>
            <a:r>
              <a:rPr lang="en-US" altLang="zh-TW" sz="2800" dirty="0" smtClean="0"/>
              <a:t>W</a:t>
            </a:r>
            <a:r>
              <a:rPr lang="en-US" altLang="zh-TW" sz="2800" baseline="30000" dirty="0" smtClean="0"/>
              <a:t>i </a:t>
            </a:r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cxnSp>
        <p:nvCxnSpPr>
          <p:cNvPr id="29" name="直線接點 28"/>
          <p:cNvCxnSpPr/>
          <p:nvPr/>
        </p:nvCxnSpPr>
        <p:spPr>
          <a:xfrm>
            <a:off x="5166836" y="5780395"/>
            <a:ext cx="1855066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V="1">
            <a:off x="6094369" y="5160171"/>
            <a:ext cx="463113" cy="3995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5684416" y="3450106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416" y="3450106"/>
                <a:ext cx="907572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3947" r="-2013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5684416" y="3917659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416" y="3917659"/>
                <a:ext cx="907572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4000" r="-2013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接點 37"/>
          <p:cNvCxnSpPr/>
          <p:nvPr/>
        </p:nvCxnSpPr>
        <p:spPr>
          <a:xfrm>
            <a:off x="3741191" y="2466081"/>
            <a:ext cx="901247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5202449" y="2462132"/>
            <a:ext cx="1703880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4179326" y="2537651"/>
            <a:ext cx="0" cy="4183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endCxn id="16" idx="0"/>
          </p:cNvCxnSpPr>
          <p:nvPr/>
        </p:nvCxnSpPr>
        <p:spPr>
          <a:xfrm flipH="1">
            <a:off x="6071050" y="2552346"/>
            <a:ext cx="0" cy="418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8" grpId="0" animBg="1"/>
      <p:bldP spid="14" grpId="0"/>
      <p:bldP spid="16" grpId="0" animBg="1"/>
      <p:bldP spid="17" grpId="0"/>
      <p:bldP spid="19" grpId="0" animBg="1"/>
      <p:bldP spid="22" grpId="0" animBg="1"/>
      <p:bldP spid="24" grpId="0"/>
      <p:bldP spid="26" grpId="0" animBg="1"/>
      <p:bldP spid="27" grpId="0"/>
      <p:bldP spid="28" grpId="0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That’s 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64" y="2190196"/>
            <a:ext cx="7473671" cy="15192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64" y="4366980"/>
            <a:ext cx="7020806" cy="101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2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26" name="內容版面配置區 2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370533"/>
              </p:ext>
            </p:extLst>
          </p:nvPr>
        </p:nvGraphicFramePr>
        <p:xfrm>
          <a:off x="1293224" y="3610503"/>
          <a:ext cx="613327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133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0.5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80409" y="5577749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Modified from </a:t>
            </a:r>
            <a:r>
              <a:rPr lang="zh-TW" altLang="en-US" dirty="0" smtClean="0"/>
              <a:t>https</a:t>
            </a:r>
            <a:r>
              <a:rPr lang="zh-TW" altLang="en-US" dirty="0"/>
              <a:t>://github.com/Lasagne/Lasagne/blob/master/examples/recurrent.py</a:t>
            </a:r>
          </a:p>
        </p:txBody>
      </p:sp>
      <p:sp>
        <p:nvSpPr>
          <p:cNvPr id="5" name="矩形 4"/>
          <p:cNvSpPr/>
          <p:nvPr/>
        </p:nvSpPr>
        <p:spPr>
          <a:xfrm>
            <a:off x="680409" y="4931418"/>
            <a:ext cx="8215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Example: </a:t>
            </a:r>
            <a:r>
              <a:rPr lang="zh-TW" altLang="en-US" dirty="0" smtClean="0"/>
              <a:t>http</a:t>
            </a:r>
            <a:r>
              <a:rPr lang="zh-TW" altLang="en-US" dirty="0"/>
              <a:t>://speech.ee.ntu.edu.tw/~tlkagk/courses/MLDS_2015_2/theano/rnn.example.py</a:t>
            </a:r>
          </a:p>
        </p:txBody>
      </p:sp>
      <p:sp>
        <p:nvSpPr>
          <p:cNvPr id="6" name="矩形 5"/>
          <p:cNvSpPr/>
          <p:nvPr/>
        </p:nvSpPr>
        <p:spPr>
          <a:xfrm>
            <a:off x="1369055" y="2370842"/>
            <a:ext cx="461666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27979" y="2370842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390124" y="2373617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52535" y="2373617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314946" y="2373617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7537476" y="2050674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7" idx="1"/>
          </p:cNvCxnSpPr>
          <p:nvPr/>
        </p:nvCxnSpPr>
        <p:spPr>
          <a:xfrm>
            <a:off x="1849021" y="2820842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799442" y="2823617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5866222" y="2829167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6816636" y="2831942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4911166" y="2823617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1620659" y="3270842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2576011" y="3270842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224500" y="2476349"/>
            <a:ext cx="110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B050"/>
                </a:solidFill>
              </a:rPr>
              <a:t>……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5630162" y="3270842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6602139" y="3270842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7567344" y="3270842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311647" y="2373617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3783110" y="2826392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3559679" y="3273617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內容版面配置區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580135"/>
              </p:ext>
            </p:extLst>
          </p:nvPr>
        </p:nvGraphicFramePr>
        <p:xfrm>
          <a:off x="2269347" y="3623980"/>
          <a:ext cx="613327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133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0.3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內容版面配置區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6107749"/>
              </p:ext>
            </p:extLst>
          </p:nvPr>
        </p:nvGraphicFramePr>
        <p:xfrm>
          <a:off x="3230640" y="3623546"/>
          <a:ext cx="613327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133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0.1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內容版面配置區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3999149"/>
              </p:ext>
            </p:extLst>
          </p:nvPr>
        </p:nvGraphicFramePr>
        <p:xfrm>
          <a:off x="5313012" y="3620885"/>
          <a:ext cx="613327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133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0.2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內容版面配置區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7246447"/>
              </p:ext>
            </p:extLst>
          </p:nvPr>
        </p:nvGraphicFramePr>
        <p:xfrm>
          <a:off x="6278447" y="3637044"/>
          <a:ext cx="613327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133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0.9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內容版面配置區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8289989"/>
              </p:ext>
            </p:extLst>
          </p:nvPr>
        </p:nvGraphicFramePr>
        <p:xfrm>
          <a:off x="7260680" y="3634929"/>
          <a:ext cx="613327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133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0.8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6989354" y="1588154"/>
            <a:ext cx="1116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0000FF"/>
                </a:solidFill>
              </a:rPr>
              <a:t>1.2</a:t>
            </a:r>
            <a:endParaRPr lang="zh-TW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35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Share your idea on FB Group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[</a:t>
            </a:r>
            <a:r>
              <a:rPr lang="en-US" altLang="zh-TW" dirty="0" err="1" smtClean="0"/>
              <a:t>Theano</a:t>
            </a:r>
            <a:r>
              <a:rPr lang="en-US" altLang="zh-TW" dirty="0" smtClean="0"/>
              <a:t>-RNN Q1] Any idea to make RNN faster with GPU?</a:t>
            </a:r>
          </a:p>
          <a:p>
            <a:r>
              <a:rPr lang="en-US" altLang="zh-TW" dirty="0"/>
              <a:t>[</a:t>
            </a:r>
            <a:r>
              <a:rPr lang="en-US" altLang="zh-TW" dirty="0" err="1"/>
              <a:t>Theano</a:t>
            </a:r>
            <a:r>
              <a:rPr lang="en-US" altLang="zh-TW" dirty="0"/>
              <a:t>-RNN </a:t>
            </a:r>
            <a:r>
              <a:rPr lang="en-US" altLang="zh-TW" dirty="0" smtClean="0"/>
              <a:t>Q2] </a:t>
            </a:r>
            <a:r>
              <a:rPr lang="en-US" altLang="zh-TW" dirty="0"/>
              <a:t>How </a:t>
            </a:r>
            <a:r>
              <a:rPr lang="en-US" altLang="zh-TW" dirty="0" smtClean="0"/>
              <a:t>to implement bi-directional RNN?</a:t>
            </a:r>
          </a:p>
          <a:p>
            <a:r>
              <a:rPr lang="en-US" altLang="zh-TW" dirty="0"/>
              <a:t>[</a:t>
            </a:r>
            <a:r>
              <a:rPr lang="en-US" altLang="zh-TW" dirty="0" err="1"/>
              <a:t>Theano</a:t>
            </a:r>
            <a:r>
              <a:rPr lang="en-US" altLang="zh-TW" dirty="0"/>
              <a:t>-RNN </a:t>
            </a:r>
            <a:r>
              <a:rPr lang="en-US" altLang="zh-TW" dirty="0" smtClean="0"/>
              <a:t>Q3] Can you implement “batch of sequences”?</a:t>
            </a:r>
          </a:p>
          <a:p>
            <a:pPr lvl="1"/>
            <a:r>
              <a:rPr lang="en-US" altLang="zh-TW" sz="2800" dirty="0"/>
              <a:t>[</a:t>
            </a:r>
            <a:r>
              <a:rPr lang="en-US" altLang="zh-TW" sz="2800" dirty="0" err="1"/>
              <a:t>Theano</a:t>
            </a:r>
            <a:r>
              <a:rPr lang="en-US" altLang="zh-TW" sz="2800" dirty="0"/>
              <a:t>-RNN </a:t>
            </a:r>
            <a:r>
              <a:rPr lang="en-US" altLang="zh-TW" sz="2800" dirty="0" smtClean="0"/>
              <a:t>Q3-1] </a:t>
            </a:r>
            <a:r>
              <a:rPr lang="en-US" altLang="zh-TW" sz="2800" dirty="0"/>
              <a:t>All </a:t>
            </a:r>
            <a:r>
              <a:rPr lang="en-US" altLang="zh-TW" sz="2800" dirty="0" smtClean="0"/>
              <a:t>the sequences in a batch have the same length.</a:t>
            </a:r>
          </a:p>
          <a:p>
            <a:pPr lvl="1"/>
            <a:r>
              <a:rPr lang="en-US" altLang="zh-TW" sz="2800" dirty="0"/>
              <a:t>[</a:t>
            </a:r>
            <a:r>
              <a:rPr lang="en-US" altLang="zh-TW" sz="2800" dirty="0" err="1"/>
              <a:t>Theano</a:t>
            </a:r>
            <a:r>
              <a:rPr lang="en-US" altLang="zh-TW" sz="2800" dirty="0"/>
              <a:t>-RNN </a:t>
            </a:r>
            <a:r>
              <a:rPr lang="en-US" altLang="zh-TW" sz="2800" dirty="0" smtClean="0"/>
              <a:t>Q3-2] </a:t>
            </a:r>
            <a:r>
              <a:rPr lang="en-US" altLang="zh-TW" sz="2800" dirty="0"/>
              <a:t>The </a:t>
            </a:r>
            <a:r>
              <a:rPr lang="en-US" altLang="zh-TW" sz="2800" dirty="0" smtClean="0"/>
              <a:t>sequences in a batch have different lengths.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9806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1036</TotalTime>
  <Words>433</Words>
  <Application>Microsoft Office PowerPoint</Application>
  <PresentationFormat>如螢幕大小 (4:3)</PresentationFormat>
  <Paragraphs>155</Paragraphs>
  <Slides>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Cambria Math</vt:lpstr>
      <vt:lpstr>Office 佈景主題</vt:lpstr>
      <vt:lpstr>Introduction of Theano: scan</vt:lpstr>
      <vt:lpstr>RNN</vt:lpstr>
      <vt:lpstr>RNN</vt:lpstr>
      <vt:lpstr>RNN</vt:lpstr>
      <vt:lpstr>theano.scan</vt:lpstr>
      <vt:lpstr>Computing Cost &amp; Gradients</vt:lpstr>
      <vt:lpstr>That’s it</vt:lpstr>
      <vt:lpstr>Example</vt:lpstr>
      <vt:lpstr>Share your idea on FB Group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 Hung-yi</dc:creator>
  <cp:lastModifiedBy>Lee Hung-yi</cp:lastModifiedBy>
  <cp:revision>38</cp:revision>
  <dcterms:created xsi:type="dcterms:W3CDTF">2015-10-17T01:47:55Z</dcterms:created>
  <dcterms:modified xsi:type="dcterms:W3CDTF">2015-10-23T05:01:51Z</dcterms:modified>
</cp:coreProperties>
</file>