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374" r:id="rId3"/>
    <p:sldId id="380" r:id="rId4"/>
    <p:sldId id="381" r:id="rId5"/>
    <p:sldId id="390" r:id="rId6"/>
    <p:sldId id="391" r:id="rId7"/>
    <p:sldId id="392" r:id="rId8"/>
    <p:sldId id="382" r:id="rId9"/>
    <p:sldId id="370" r:id="rId10"/>
    <p:sldId id="316" r:id="rId11"/>
    <p:sldId id="335" r:id="rId12"/>
    <p:sldId id="334" r:id="rId13"/>
    <p:sldId id="388" r:id="rId14"/>
    <p:sldId id="393" r:id="rId15"/>
    <p:sldId id="394" r:id="rId16"/>
    <p:sldId id="356" r:id="rId17"/>
    <p:sldId id="372" r:id="rId18"/>
    <p:sldId id="384" r:id="rId19"/>
    <p:sldId id="385" r:id="rId20"/>
    <p:sldId id="366" r:id="rId21"/>
    <p:sldId id="359" r:id="rId22"/>
    <p:sldId id="360" r:id="rId23"/>
    <p:sldId id="364" r:id="rId24"/>
    <p:sldId id="395" r:id="rId25"/>
    <p:sldId id="397" r:id="rId26"/>
    <p:sldId id="400" r:id="rId27"/>
    <p:sldId id="389" r:id="rId28"/>
    <p:sldId id="386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35" autoAdjust="0"/>
    <p:restoredTop sz="69245" autoAdjust="0"/>
  </p:normalViewPr>
  <p:slideViewPr>
    <p:cSldViewPr snapToGrid="0">
      <p:cViewPr varScale="1">
        <p:scale>
          <a:sx n="51" d="100"/>
          <a:sy n="51" d="100"/>
        </p:scale>
        <p:origin x="12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工作表9!$B$1</c:f>
              <c:strCache>
                <c:ptCount val="1"/>
                <c:pt idx="0">
                  <c:v>頻率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工作表9!$A$2:$A$12</c:f>
              <c:numCache>
                <c:formatCode>General</c:formatCode>
                <c:ptCount val="11"/>
                <c:pt idx="0">
                  <c:v>-100</c:v>
                </c:pt>
                <c:pt idx="1">
                  <c:v>-10</c:v>
                </c:pt>
                <c:pt idx="2">
                  <c:v>-1</c:v>
                </c:pt>
                <c:pt idx="3">
                  <c:v>-0.1</c:v>
                </c:pt>
                <c:pt idx="4">
                  <c:v>-0.01</c:v>
                </c:pt>
                <c:pt idx="5">
                  <c:v>0</c:v>
                </c:pt>
                <c:pt idx="6">
                  <c:v>0.01</c:v>
                </c:pt>
                <c:pt idx="7">
                  <c:v>0.1</c:v>
                </c:pt>
                <c:pt idx="8">
                  <c:v>1</c:v>
                </c:pt>
                <c:pt idx="9">
                  <c:v>10</c:v>
                </c:pt>
                <c:pt idx="10">
                  <c:v>100</c:v>
                </c:pt>
              </c:numCache>
            </c:numRef>
          </c:cat>
          <c:val>
            <c:numRef>
              <c:f>工作表9!$B$2:$B$12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14</c:v>
                </c:pt>
                <c:pt idx="3">
                  <c:v>23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  <c:pt idx="7">
                  <c:v>5</c:v>
                </c:pt>
                <c:pt idx="8">
                  <c:v>31</c:v>
                </c:pt>
                <c:pt idx="9">
                  <c:v>24</c:v>
                </c:pt>
                <c:pt idx="1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47217360"/>
        <c:axId val="347282432"/>
      </c:barChart>
      <c:catAx>
        <c:axId val="34721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47282432"/>
        <c:crosses val="autoZero"/>
        <c:auto val="1"/>
        <c:lblAlgn val="ctr"/>
        <c:lblOffset val="100"/>
        <c:noMultiLvlLbl val="0"/>
      </c:catAx>
      <c:valAx>
        <c:axId val="34728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47217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工作表10!$B$1</c:f>
              <c:strCache>
                <c:ptCount val="1"/>
                <c:pt idx="0">
                  <c:v>頻率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工作表10!$A$2:$A$12</c:f>
              <c:numCache>
                <c:formatCode>General</c:formatCode>
                <c:ptCount val="11"/>
                <c:pt idx="0">
                  <c:v>-100</c:v>
                </c:pt>
                <c:pt idx="1">
                  <c:v>-10</c:v>
                </c:pt>
                <c:pt idx="2">
                  <c:v>-1</c:v>
                </c:pt>
                <c:pt idx="3">
                  <c:v>-0.1</c:v>
                </c:pt>
                <c:pt idx="4">
                  <c:v>-0.01</c:v>
                </c:pt>
                <c:pt idx="5">
                  <c:v>0</c:v>
                </c:pt>
                <c:pt idx="6">
                  <c:v>0.01</c:v>
                </c:pt>
                <c:pt idx="7">
                  <c:v>0.1</c:v>
                </c:pt>
                <c:pt idx="8">
                  <c:v>1</c:v>
                </c:pt>
                <c:pt idx="9">
                  <c:v>10</c:v>
                </c:pt>
                <c:pt idx="10">
                  <c:v>100</c:v>
                </c:pt>
              </c:numCache>
            </c:numRef>
          </c:cat>
          <c:val>
            <c:numRef>
              <c:f>工作表10!$B$2:$B$12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22</c:v>
                </c:pt>
                <c:pt idx="3">
                  <c:v>23</c:v>
                </c:pt>
                <c:pt idx="4">
                  <c:v>8</c:v>
                </c:pt>
                <c:pt idx="5">
                  <c:v>1</c:v>
                </c:pt>
                <c:pt idx="6">
                  <c:v>2</c:v>
                </c:pt>
                <c:pt idx="7">
                  <c:v>6</c:v>
                </c:pt>
                <c:pt idx="8">
                  <c:v>19</c:v>
                </c:pt>
                <c:pt idx="9">
                  <c:v>17</c:v>
                </c:pt>
                <c:pt idx="1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0341120"/>
        <c:axId val="345027336"/>
      </c:barChart>
      <c:catAx>
        <c:axId val="42034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45027336"/>
        <c:crosses val="autoZero"/>
        <c:auto val="1"/>
        <c:lblAlgn val="ctr"/>
        <c:lblOffset val="100"/>
        <c:noMultiLvlLbl val="0"/>
      </c:catAx>
      <c:valAx>
        <c:axId val="345027336"/>
        <c:scaling>
          <c:orientation val="minMax"/>
          <c:max val="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20341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工作表11!$B$1</c:f>
              <c:strCache>
                <c:ptCount val="1"/>
                <c:pt idx="0">
                  <c:v>頻率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工作表11!$A$2:$A$12</c:f>
              <c:numCache>
                <c:formatCode>General</c:formatCode>
                <c:ptCount val="11"/>
                <c:pt idx="0">
                  <c:v>-100</c:v>
                </c:pt>
                <c:pt idx="1">
                  <c:v>-10</c:v>
                </c:pt>
                <c:pt idx="2">
                  <c:v>-1</c:v>
                </c:pt>
                <c:pt idx="3">
                  <c:v>-0.1</c:v>
                </c:pt>
                <c:pt idx="4">
                  <c:v>-0.01</c:v>
                </c:pt>
                <c:pt idx="5">
                  <c:v>0</c:v>
                </c:pt>
                <c:pt idx="6">
                  <c:v>0.01</c:v>
                </c:pt>
                <c:pt idx="7">
                  <c:v>0.1</c:v>
                </c:pt>
                <c:pt idx="8">
                  <c:v>1</c:v>
                </c:pt>
                <c:pt idx="9">
                  <c:v>10</c:v>
                </c:pt>
                <c:pt idx="10">
                  <c:v>100</c:v>
                </c:pt>
              </c:numCache>
            </c:numRef>
          </c:cat>
          <c:val>
            <c:numRef>
              <c:f>工作表11!$B$2:$B$12</c:f>
              <c:numCache>
                <c:formatCode>General</c:formatCode>
                <c:ptCount val="11"/>
                <c:pt idx="0">
                  <c:v>2</c:v>
                </c:pt>
                <c:pt idx="1">
                  <c:v>6</c:v>
                </c:pt>
                <c:pt idx="2">
                  <c:v>13</c:v>
                </c:pt>
                <c:pt idx="3">
                  <c:v>12</c:v>
                </c:pt>
                <c:pt idx="4">
                  <c:v>4</c:v>
                </c:pt>
                <c:pt idx="5">
                  <c:v>8</c:v>
                </c:pt>
                <c:pt idx="6">
                  <c:v>4</c:v>
                </c:pt>
                <c:pt idx="7">
                  <c:v>8</c:v>
                </c:pt>
                <c:pt idx="8">
                  <c:v>17</c:v>
                </c:pt>
                <c:pt idx="9">
                  <c:v>21</c:v>
                </c:pt>
                <c:pt idx="10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0447064"/>
        <c:axId val="420447456"/>
      </c:barChart>
      <c:catAx>
        <c:axId val="420447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20447456"/>
        <c:crosses val="autoZero"/>
        <c:auto val="1"/>
        <c:lblAlgn val="ctr"/>
        <c:lblOffset val="100"/>
        <c:noMultiLvlLbl val="0"/>
      </c:catAx>
      <c:valAx>
        <c:axId val="420447456"/>
        <c:scaling>
          <c:orientation val="minMax"/>
          <c:max val="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2044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工作表12!$B$1</c:f>
              <c:strCache>
                <c:ptCount val="1"/>
                <c:pt idx="0">
                  <c:v>頻率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工作表12!$A$2:$A$12</c:f>
              <c:numCache>
                <c:formatCode>General</c:formatCode>
                <c:ptCount val="11"/>
                <c:pt idx="0">
                  <c:v>-100</c:v>
                </c:pt>
                <c:pt idx="1">
                  <c:v>-10</c:v>
                </c:pt>
                <c:pt idx="2">
                  <c:v>-1</c:v>
                </c:pt>
                <c:pt idx="3">
                  <c:v>-0.1</c:v>
                </c:pt>
                <c:pt idx="4">
                  <c:v>-0.01</c:v>
                </c:pt>
                <c:pt idx="5">
                  <c:v>0</c:v>
                </c:pt>
                <c:pt idx="6">
                  <c:v>0.01</c:v>
                </c:pt>
                <c:pt idx="7">
                  <c:v>0.1</c:v>
                </c:pt>
                <c:pt idx="8">
                  <c:v>1</c:v>
                </c:pt>
                <c:pt idx="9">
                  <c:v>10</c:v>
                </c:pt>
                <c:pt idx="10">
                  <c:v>100</c:v>
                </c:pt>
              </c:numCache>
            </c:numRef>
          </c:cat>
          <c:val>
            <c:numRef>
              <c:f>工作表12!$B$2:$B$12</c:f>
              <c:numCache>
                <c:formatCode>General</c:formatCode>
                <c:ptCount val="11"/>
                <c:pt idx="0">
                  <c:v>10</c:v>
                </c:pt>
                <c:pt idx="1">
                  <c:v>4</c:v>
                </c:pt>
                <c:pt idx="2">
                  <c:v>9</c:v>
                </c:pt>
                <c:pt idx="3">
                  <c:v>10</c:v>
                </c:pt>
                <c:pt idx="4">
                  <c:v>2</c:v>
                </c:pt>
                <c:pt idx="5">
                  <c:v>16</c:v>
                </c:pt>
                <c:pt idx="6">
                  <c:v>9</c:v>
                </c:pt>
                <c:pt idx="7">
                  <c:v>9</c:v>
                </c:pt>
                <c:pt idx="8">
                  <c:v>8</c:v>
                </c:pt>
                <c:pt idx="9">
                  <c:v>9</c:v>
                </c:pt>
                <c:pt idx="10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0448240"/>
        <c:axId val="420448632"/>
      </c:barChart>
      <c:catAx>
        <c:axId val="420448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20448632"/>
        <c:crosses val="autoZero"/>
        <c:auto val="1"/>
        <c:lblAlgn val="ctr"/>
        <c:lblOffset val="100"/>
        <c:noMultiLvlLbl val="0"/>
      </c:catAx>
      <c:valAx>
        <c:axId val="420448632"/>
        <c:scaling>
          <c:orientation val="minMax"/>
          <c:max val="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20448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工作表13!$B$1</c:f>
              <c:strCache>
                <c:ptCount val="1"/>
                <c:pt idx="0">
                  <c:v>頻率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工作表13!$A$2:$A$12</c:f>
              <c:numCache>
                <c:formatCode>General</c:formatCode>
                <c:ptCount val="11"/>
                <c:pt idx="0">
                  <c:v>-100</c:v>
                </c:pt>
                <c:pt idx="1">
                  <c:v>-10</c:v>
                </c:pt>
                <c:pt idx="2">
                  <c:v>-1</c:v>
                </c:pt>
                <c:pt idx="3">
                  <c:v>-0.1</c:v>
                </c:pt>
                <c:pt idx="4">
                  <c:v>-0.01</c:v>
                </c:pt>
                <c:pt idx="5">
                  <c:v>0</c:v>
                </c:pt>
                <c:pt idx="6">
                  <c:v>0.01</c:v>
                </c:pt>
                <c:pt idx="7">
                  <c:v>0.1</c:v>
                </c:pt>
                <c:pt idx="8">
                  <c:v>1</c:v>
                </c:pt>
                <c:pt idx="9">
                  <c:v>10</c:v>
                </c:pt>
                <c:pt idx="10">
                  <c:v>100</c:v>
                </c:pt>
              </c:numCache>
            </c:numRef>
          </c:cat>
          <c:val>
            <c:numRef>
              <c:f>工作表13!$B$2:$B$12</c:f>
              <c:numCache>
                <c:formatCode>General</c:formatCode>
                <c:ptCount val="11"/>
                <c:pt idx="0">
                  <c:v>18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26</c:v>
                </c:pt>
                <c:pt idx="6">
                  <c:v>16</c:v>
                </c:pt>
                <c:pt idx="7">
                  <c:v>3</c:v>
                </c:pt>
                <c:pt idx="8">
                  <c:v>2</c:v>
                </c:pt>
                <c:pt idx="9">
                  <c:v>5</c:v>
                </c:pt>
                <c:pt idx="10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0449416"/>
        <c:axId val="420449808"/>
      </c:barChart>
      <c:catAx>
        <c:axId val="420449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20449808"/>
        <c:crosses val="autoZero"/>
        <c:auto val="1"/>
        <c:lblAlgn val="ctr"/>
        <c:lblOffset val="100"/>
        <c:noMultiLvlLbl val="0"/>
      </c:catAx>
      <c:valAx>
        <c:axId val="420449808"/>
        <c:scaling>
          <c:orientation val="minMax"/>
          <c:max val="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20449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工作表14!$B$1</c:f>
              <c:strCache>
                <c:ptCount val="1"/>
                <c:pt idx="0">
                  <c:v>頻率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工作表14!$A$2:$A$12</c:f>
              <c:numCache>
                <c:formatCode>General</c:formatCode>
                <c:ptCount val="11"/>
                <c:pt idx="0">
                  <c:v>-100</c:v>
                </c:pt>
                <c:pt idx="1">
                  <c:v>-10</c:v>
                </c:pt>
                <c:pt idx="2">
                  <c:v>-1</c:v>
                </c:pt>
                <c:pt idx="3">
                  <c:v>-0.1</c:v>
                </c:pt>
                <c:pt idx="4">
                  <c:v>-0.01</c:v>
                </c:pt>
                <c:pt idx="5">
                  <c:v>0</c:v>
                </c:pt>
                <c:pt idx="6">
                  <c:v>0.01</c:v>
                </c:pt>
                <c:pt idx="7">
                  <c:v>0.1</c:v>
                </c:pt>
                <c:pt idx="8">
                  <c:v>1</c:v>
                </c:pt>
                <c:pt idx="9">
                  <c:v>10</c:v>
                </c:pt>
                <c:pt idx="10">
                  <c:v>100</c:v>
                </c:pt>
              </c:numCache>
            </c:numRef>
          </c:cat>
          <c:val>
            <c:numRef>
              <c:f>工作表14!$B$2:$B$12</c:f>
              <c:numCache>
                <c:formatCode>General</c:formatCode>
                <c:ptCount val="11"/>
                <c:pt idx="0">
                  <c:v>33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  <c:pt idx="5">
                  <c:v>19</c:v>
                </c:pt>
                <c:pt idx="6">
                  <c:v>22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0450592"/>
        <c:axId val="421017456"/>
      </c:barChart>
      <c:catAx>
        <c:axId val="42045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21017456"/>
        <c:crosses val="autoZero"/>
        <c:auto val="1"/>
        <c:lblAlgn val="ctr"/>
        <c:lblOffset val="100"/>
        <c:noMultiLvlLbl val="0"/>
      </c:catAx>
      <c:valAx>
        <c:axId val="421017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20450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2.wmf"/><Relationship Id="rId18" Type="http://schemas.openxmlformats.org/officeDocument/2006/relationships/image" Target="../media/image37.wmf"/><Relationship Id="rId3" Type="http://schemas.openxmlformats.org/officeDocument/2006/relationships/image" Target="../media/image22.wmf"/><Relationship Id="rId21" Type="http://schemas.openxmlformats.org/officeDocument/2006/relationships/image" Target="../media/image39.wmf"/><Relationship Id="rId7" Type="http://schemas.openxmlformats.org/officeDocument/2006/relationships/image" Target="../media/image26.wmf"/><Relationship Id="rId12" Type="http://schemas.openxmlformats.org/officeDocument/2006/relationships/image" Target="../media/image31.wmf"/><Relationship Id="rId17" Type="http://schemas.openxmlformats.org/officeDocument/2006/relationships/image" Target="../media/image36.wmf"/><Relationship Id="rId2" Type="http://schemas.openxmlformats.org/officeDocument/2006/relationships/image" Target="../media/image21.wmf"/><Relationship Id="rId16" Type="http://schemas.openxmlformats.org/officeDocument/2006/relationships/image" Target="../media/image35.wmf"/><Relationship Id="rId20" Type="http://schemas.openxmlformats.org/officeDocument/2006/relationships/image" Target="../media/image3.wmf"/><Relationship Id="rId1" Type="http://schemas.openxmlformats.org/officeDocument/2006/relationships/image" Target="../media/image19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24" Type="http://schemas.openxmlformats.org/officeDocument/2006/relationships/image" Target="../media/image1.wmf"/><Relationship Id="rId5" Type="http://schemas.openxmlformats.org/officeDocument/2006/relationships/image" Target="../media/image24.wmf"/><Relationship Id="rId15" Type="http://schemas.openxmlformats.org/officeDocument/2006/relationships/image" Target="../media/image34.wmf"/><Relationship Id="rId23" Type="http://schemas.openxmlformats.org/officeDocument/2006/relationships/image" Target="../media/image18.wmf"/><Relationship Id="rId10" Type="http://schemas.openxmlformats.org/officeDocument/2006/relationships/image" Target="../media/image29.wmf"/><Relationship Id="rId19" Type="http://schemas.openxmlformats.org/officeDocument/2006/relationships/image" Target="../media/image38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Relationship Id="rId14" Type="http://schemas.openxmlformats.org/officeDocument/2006/relationships/image" Target="../media/image33.wmf"/><Relationship Id="rId22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22.wmf"/><Relationship Id="rId7" Type="http://schemas.openxmlformats.org/officeDocument/2006/relationships/image" Target="../media/image47.wmf"/><Relationship Id="rId2" Type="http://schemas.openxmlformats.org/officeDocument/2006/relationships/image" Target="../media/image21.wmf"/><Relationship Id="rId1" Type="http://schemas.openxmlformats.org/officeDocument/2006/relationships/image" Target="../media/image40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473DA-DC2C-49CE-8100-84663D901B0A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65742-51E4-418D-8157-79EC9C21E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05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 smtClean="0"/>
              <a:t>Read:</a:t>
            </a:r>
          </a:p>
          <a:p>
            <a:r>
              <a:rPr lang="en-US" altLang="zh-TW" baseline="0" dirty="0" smtClean="0"/>
              <a:t>NAS</a:t>
            </a:r>
          </a:p>
          <a:p>
            <a:r>
              <a:rPr lang="en-US" altLang="zh-TW" baseline="0" dirty="0" smtClean="0"/>
              <a:t>LSTM simple answer</a:t>
            </a:r>
          </a:p>
          <a:p>
            <a:r>
              <a:rPr lang="en-US" altLang="zh-TW" baseline="0" dirty="0" smtClean="0"/>
              <a:t>GRU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867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07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Tony Robinson group was the only one that made RNN work for TIMIT speech (1994) 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Cambridge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http://assta.org/sst/SST-90/cache/SST-90-Chapter13-p14.pdf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004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/>
              <a:t>norm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/>
              <a:t>Just</a:t>
            </a:r>
            <a:r>
              <a:rPr lang="en-US" altLang="zh-TW" sz="2400" baseline="0" dirty="0" smtClean="0"/>
              <a:t> random</a:t>
            </a:r>
            <a:endParaRPr lang="zh-TW" altLang="en-US" sz="24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432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探路、測風向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550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Larger Gradient </a:t>
            </a:r>
            <a:endParaRPr lang="zh-TW" altLang="en-US" sz="1200" dirty="0" smtClean="0"/>
          </a:p>
          <a:p>
            <a:pPr algn="ctr"/>
            <a:r>
              <a:rPr lang="en-US" altLang="zh-TW" sz="1200" dirty="0" smtClean="0"/>
              <a:t>Smaller Learning</a:t>
            </a:r>
          </a:p>
          <a:p>
            <a:pPr algn="ctr"/>
            <a:r>
              <a:rPr lang="en-US" altLang="zh-TW" sz="1200" dirty="0" smtClean="0"/>
              <a:t>Rate 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049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Root Mean Squares of gradients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00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 is vector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382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 is </a:t>
            </a:r>
            <a:r>
              <a:rPr lang="en-US" altLang="zh-TW" dirty="0" smtClean="0"/>
              <a:t>vector</a:t>
            </a:r>
          </a:p>
          <a:p>
            <a:endParaRPr lang="en-US" altLang="zh-TW" dirty="0" smtClean="0"/>
          </a:p>
          <a:p>
            <a:r>
              <a:rPr lang="en-US" altLang="zh-TW" smtClean="0"/>
              <a:t>Math expression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822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Gated Recurrent Unit (GRU): 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Structurally Constrained Recurrent Network (SCRN). 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3921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gated recurrent unit (GRU)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942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Backpropagation through time (BPTT)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RNN Training is very difficult in practice.</a:t>
            </a:r>
            <a:endParaRPr lang="zh-TW" alt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356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169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26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325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 smtClean="0"/>
              <a:t>If you consider y3, you can not ignore the history</a:t>
            </a:r>
          </a:p>
          <a:p>
            <a:endParaRPr lang="en-US" altLang="zh-TW" baseline="0" dirty="0" smtClean="0"/>
          </a:p>
          <a:p>
            <a:r>
              <a:rPr lang="en-US" altLang="zh-TW" dirty="0" smtClean="0"/>
              <a:t>(For multiple utterances</a:t>
            </a:r>
          </a:p>
          <a:p>
            <a:r>
              <a:rPr lang="en-US" altLang="zh-TW" dirty="0" smtClean="0"/>
              <a:t>	you</a:t>
            </a:r>
            <a:r>
              <a:rPr lang="en-US" altLang="zh-TW" baseline="0" dirty="0" smtClean="0"/>
              <a:t> should </a:t>
            </a:r>
            <a:r>
              <a:rPr lang="en-US" altLang="zh-TW" baseline="0" dirty="0" err="1" smtClean="0"/>
              <a:t>init</a:t>
            </a:r>
            <a:r>
              <a:rPr lang="en-US" altLang="zh-TW" baseline="0" dirty="0" smtClean="0"/>
              <a:t> again each time)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934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http://larseidnes.com/2015/10/13/auto-generating-clickbait-with-recurrent-neural-networks/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093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40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/>
              <a:t>Even </a:t>
            </a:r>
            <a:r>
              <a:rPr lang="en-US" altLang="zh-TW" sz="2400" dirty="0" err="1" smtClean="0"/>
              <a:t>adagrad</a:t>
            </a:r>
            <a:r>
              <a:rPr lang="en-US" altLang="zh-TW" sz="2400" baseline="0" dirty="0" smtClean="0"/>
              <a:t> can not handle this problem, maybe RMS prop is better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400" baseline="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baseline="0" dirty="0" smtClean="0"/>
              <a:t>Large or small is fine. Change quickly is bad</a:t>
            </a:r>
            <a:endParaRPr lang="zh-TW" altLang="en-US" sz="24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204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Echo state network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63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BA75-A6C4-42BC-93A9-FDBDD7DC5929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10A-507C-4437-AA0C-8F61DBA8D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26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BA75-A6C4-42BC-93A9-FDBDD7DC5929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10A-507C-4437-AA0C-8F61DBA8D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59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BA75-A6C4-42BC-93A9-FDBDD7DC5929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10A-507C-4437-AA0C-8F61DBA8D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93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BA75-A6C4-42BC-93A9-FDBDD7DC5929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10A-507C-4437-AA0C-8F61DBA8D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23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BA75-A6C4-42BC-93A9-FDBDD7DC5929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10A-507C-4437-AA0C-8F61DBA8D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0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BA75-A6C4-42BC-93A9-FDBDD7DC5929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10A-507C-4437-AA0C-8F61DBA8D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67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BA75-A6C4-42BC-93A9-FDBDD7DC5929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10A-507C-4437-AA0C-8F61DBA8D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51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BA75-A6C4-42BC-93A9-FDBDD7DC5929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10A-507C-4437-AA0C-8F61DBA8D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83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BA75-A6C4-42BC-93A9-FDBDD7DC5929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10A-507C-4437-AA0C-8F61DBA8D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45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BA75-A6C4-42BC-93A9-FDBDD7DC5929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10A-507C-4437-AA0C-8F61DBA8D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93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BA75-A6C4-42BC-93A9-FDBDD7DC5929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10A-507C-4437-AA0C-8F61DBA8D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04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3BA75-A6C4-42BC-93A9-FDBDD7DC5929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1210A-507C-4437-AA0C-8F61DBA8D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17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8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47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49.png"/><Relationship Id="rId9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120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1.wmf"/><Relationship Id="rId39" Type="http://schemas.openxmlformats.org/officeDocument/2006/relationships/oleObject" Target="../embeddings/oleObject20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5.wmf"/><Relationship Id="rId42" Type="http://schemas.openxmlformats.org/officeDocument/2006/relationships/image" Target="../media/image19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3.bin"/><Relationship Id="rId33" Type="http://schemas.openxmlformats.org/officeDocument/2006/relationships/oleObject" Target="../embeddings/oleObject17.bin"/><Relationship Id="rId38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5.bin"/><Relationship Id="rId41" Type="http://schemas.openxmlformats.org/officeDocument/2006/relationships/oleObject" Target="../embeddings/oleObject21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0.wmf"/><Relationship Id="rId32" Type="http://schemas.openxmlformats.org/officeDocument/2006/relationships/image" Target="../media/image14.wmf"/><Relationship Id="rId37" Type="http://schemas.openxmlformats.org/officeDocument/2006/relationships/oleObject" Target="../embeddings/oleObject19.bin"/><Relationship Id="rId40" Type="http://schemas.openxmlformats.org/officeDocument/2006/relationships/image" Target="../media/image18.wmf"/><Relationship Id="rId45" Type="http://schemas.openxmlformats.org/officeDocument/2006/relationships/image" Target="../media/image20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12.wmf"/><Relationship Id="rId36" Type="http://schemas.openxmlformats.org/officeDocument/2006/relationships/image" Target="../media/image16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6.bin"/><Relationship Id="rId44" Type="http://schemas.openxmlformats.org/officeDocument/2006/relationships/oleObject" Target="../embeddings/oleObject23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oleObject" Target="../embeddings/oleObject11.bin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13.wmf"/><Relationship Id="rId35" Type="http://schemas.openxmlformats.org/officeDocument/2006/relationships/oleObject" Target="../embeddings/oleObject18.bin"/><Relationship Id="rId43" Type="http://schemas.openxmlformats.org/officeDocument/2006/relationships/oleObject" Target="../embeddings/oleObject22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.bin"/><Relationship Id="rId18" Type="http://schemas.openxmlformats.org/officeDocument/2006/relationships/image" Target="../media/image27.wmf"/><Relationship Id="rId26" Type="http://schemas.openxmlformats.org/officeDocument/2006/relationships/oleObject" Target="../embeddings/oleObject36.bin"/><Relationship Id="rId39" Type="http://schemas.openxmlformats.org/officeDocument/2006/relationships/image" Target="../media/image37.w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34" Type="http://schemas.openxmlformats.org/officeDocument/2006/relationships/oleObject" Target="../embeddings/oleObject40.bin"/><Relationship Id="rId42" Type="http://schemas.openxmlformats.org/officeDocument/2006/relationships/oleObject" Target="../embeddings/oleObject44.bin"/><Relationship Id="rId47" Type="http://schemas.openxmlformats.org/officeDocument/2006/relationships/image" Target="../media/image17.wmf"/><Relationship Id="rId50" Type="http://schemas.openxmlformats.org/officeDocument/2006/relationships/oleObject" Target="../embeddings/oleObject48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31.bin"/><Relationship Id="rId25" Type="http://schemas.openxmlformats.org/officeDocument/2006/relationships/image" Target="../media/image30.wmf"/><Relationship Id="rId33" Type="http://schemas.openxmlformats.org/officeDocument/2006/relationships/image" Target="../media/image34.wmf"/><Relationship Id="rId38" Type="http://schemas.openxmlformats.org/officeDocument/2006/relationships/oleObject" Target="../embeddings/oleObject42.bin"/><Relationship Id="rId46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29" Type="http://schemas.openxmlformats.org/officeDocument/2006/relationships/image" Target="../media/image32.wmf"/><Relationship Id="rId41" Type="http://schemas.openxmlformats.org/officeDocument/2006/relationships/image" Target="../media/image3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8.bin"/><Relationship Id="rId24" Type="http://schemas.openxmlformats.org/officeDocument/2006/relationships/oleObject" Target="../embeddings/oleObject35.bin"/><Relationship Id="rId32" Type="http://schemas.openxmlformats.org/officeDocument/2006/relationships/oleObject" Target="../embeddings/oleObject39.bin"/><Relationship Id="rId37" Type="http://schemas.openxmlformats.org/officeDocument/2006/relationships/image" Target="../media/image36.wmf"/><Relationship Id="rId40" Type="http://schemas.openxmlformats.org/officeDocument/2006/relationships/oleObject" Target="../embeddings/oleObject43.bin"/><Relationship Id="rId45" Type="http://schemas.openxmlformats.org/officeDocument/2006/relationships/image" Target="../media/image39.w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28" Type="http://schemas.openxmlformats.org/officeDocument/2006/relationships/oleObject" Target="../embeddings/oleObject37.bin"/><Relationship Id="rId36" Type="http://schemas.openxmlformats.org/officeDocument/2006/relationships/oleObject" Target="../embeddings/oleObject41.bin"/><Relationship Id="rId49" Type="http://schemas.openxmlformats.org/officeDocument/2006/relationships/image" Target="../media/image18.wmf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32.bin"/><Relationship Id="rId31" Type="http://schemas.openxmlformats.org/officeDocument/2006/relationships/image" Target="../media/image33.wmf"/><Relationship Id="rId44" Type="http://schemas.openxmlformats.org/officeDocument/2006/relationships/oleObject" Target="../embeddings/oleObject45.bin"/><Relationship Id="rId52" Type="http://schemas.openxmlformats.org/officeDocument/2006/relationships/image" Target="../media/image1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Relationship Id="rId27" Type="http://schemas.openxmlformats.org/officeDocument/2006/relationships/image" Target="../media/image31.wmf"/><Relationship Id="rId30" Type="http://schemas.openxmlformats.org/officeDocument/2006/relationships/oleObject" Target="../embeddings/oleObject38.bin"/><Relationship Id="rId35" Type="http://schemas.openxmlformats.org/officeDocument/2006/relationships/image" Target="../media/image35.wmf"/><Relationship Id="rId43" Type="http://schemas.openxmlformats.org/officeDocument/2006/relationships/image" Target="../media/image3.wmf"/><Relationship Id="rId48" Type="http://schemas.openxmlformats.org/officeDocument/2006/relationships/oleObject" Target="../embeddings/oleObject47.bin"/><Relationship Id="rId8" Type="http://schemas.openxmlformats.org/officeDocument/2006/relationships/image" Target="../media/image22.wmf"/><Relationship Id="rId51" Type="http://schemas.openxmlformats.org/officeDocument/2006/relationships/oleObject" Target="../embeddings/oleObject4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53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9.png"/><Relationship Id="rId11" Type="http://schemas.openxmlformats.org/officeDocument/2006/relationships/oleObject" Target="../embeddings/oleObject52.bin"/><Relationship Id="rId5" Type="http://schemas.openxmlformats.org/officeDocument/2006/relationships/image" Target="../media/image48.png"/><Relationship Id="rId10" Type="http://schemas.openxmlformats.org/officeDocument/2006/relationships/image" Target="../media/image41.wmf"/><Relationship Id="rId4" Type="http://schemas.openxmlformats.org/officeDocument/2006/relationships/image" Target="../media/image47.png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4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46.wmf"/><Relationship Id="rId26" Type="http://schemas.openxmlformats.org/officeDocument/2006/relationships/oleObject" Target="../embeddings/oleObject65.bin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59.bin"/><Relationship Id="rId25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.wmf"/><Relationship Id="rId20" Type="http://schemas.openxmlformats.org/officeDocument/2006/relationships/image" Target="../media/image47.wmf"/><Relationship Id="rId29" Type="http://schemas.openxmlformats.org/officeDocument/2006/relationships/image" Target="../media/image50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9.png"/><Relationship Id="rId11" Type="http://schemas.openxmlformats.org/officeDocument/2006/relationships/oleObject" Target="../embeddings/oleObject56.bin"/><Relationship Id="rId24" Type="http://schemas.openxmlformats.org/officeDocument/2006/relationships/oleObject" Target="../embeddings/oleObject64.bin"/><Relationship Id="rId5" Type="http://schemas.openxmlformats.org/officeDocument/2006/relationships/image" Target="../media/image48.png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3.bin"/><Relationship Id="rId28" Type="http://schemas.openxmlformats.org/officeDocument/2006/relationships/oleObject" Target="../embeddings/oleObject66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47.png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44.wmf"/><Relationship Id="rId22" Type="http://schemas.openxmlformats.org/officeDocument/2006/relationships/oleObject" Target="../embeddings/oleObject62.bin"/><Relationship Id="rId27" Type="http://schemas.openxmlformats.org/officeDocument/2006/relationships/image" Target="../media/image4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8.png"/><Relationship Id="rId4" Type="http://schemas.openxmlformats.org/officeDocument/2006/relationships/image" Target="../media/image47.png"/><Relationship Id="rId9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7" Type="http://schemas.openxmlformats.org/officeDocument/2006/relationships/image" Target="../media/image61.png"/><Relationship Id="rId12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48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9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7.png"/><Relationship Id="rId3" Type="http://schemas.openxmlformats.org/officeDocument/2006/relationships/image" Target="../media/image570.png"/><Relationship Id="rId7" Type="http://schemas.openxmlformats.org/officeDocument/2006/relationships/image" Target="../media/image610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1" Type="http://schemas.openxmlformats.org/officeDocument/2006/relationships/image" Target="../media/image650.png"/><Relationship Id="rId5" Type="http://schemas.openxmlformats.org/officeDocument/2006/relationships/image" Target="../media/image590.png"/><Relationship Id="rId10" Type="http://schemas.openxmlformats.org/officeDocument/2006/relationships/image" Target="../media/image640.png"/><Relationship Id="rId4" Type="http://schemas.openxmlformats.org/officeDocument/2006/relationships/image" Target="../media/image580.png"/><Relationship Id="rId9" Type="http://schemas.openxmlformats.org/officeDocument/2006/relationships/image" Target="../media/image630.png"/><Relationship Id="rId14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70935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Training Recurrent Neural Network</a:t>
            </a:r>
            <a:endParaRPr lang="zh-TW" altLang="en-US" sz="4800" dirty="0">
              <a:solidFill>
                <a:srgbClr val="0000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4050610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Hung-yi Lee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985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8458" y="1815864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Unfortunately, it is not easy to train RNN.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8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e</a:t>
            </a:r>
            <a:r>
              <a:rPr lang="en-US" altLang="zh-TW" dirty="0" smtClean="0"/>
              <a:t>rror </a:t>
            </a:r>
            <a:r>
              <a:rPr lang="en-US" altLang="zh-TW" dirty="0"/>
              <a:t>s</a:t>
            </a:r>
            <a:r>
              <a:rPr lang="en-US" altLang="zh-TW" dirty="0" smtClean="0"/>
              <a:t>urface is rough.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012" y="1500431"/>
            <a:ext cx="6842875" cy="463366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572000" y="5846320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w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95533" y="5182385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w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9" name="文字方塊 8"/>
          <p:cNvSpPr txBox="1"/>
          <p:nvPr/>
        </p:nvSpPr>
        <p:spPr>
          <a:xfrm rot="5400000">
            <a:off x="7354454" y="3777622"/>
            <a:ext cx="1509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Cost</a:t>
            </a:r>
            <a:endParaRPr lang="zh-TW" altLang="en-US" sz="2400" baseline="30000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0659">
            <a:off x="5664200" y="2891469"/>
            <a:ext cx="958851" cy="958851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4743449" y="4247092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267199" y="4418739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733905" y="4569416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09490" y="6276834"/>
            <a:ext cx="8541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en-US" altLang="zh-TW" dirty="0" smtClean="0"/>
              <a:t>Source: http</a:t>
            </a:r>
            <a:r>
              <a:rPr lang="en-US" altLang="zh-TW" dirty="0"/>
              <a:t>://jmlr.org/proceedings/papers/v28/pascanu13.pdf</a:t>
            </a:r>
          </a:p>
        </p:txBody>
      </p:sp>
      <p:sp>
        <p:nvSpPr>
          <p:cNvPr id="12" name="橢圓 11"/>
          <p:cNvSpPr/>
          <p:nvPr/>
        </p:nvSpPr>
        <p:spPr>
          <a:xfrm>
            <a:off x="3260628" y="2400189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 rot="21409801">
            <a:off x="3460629" y="2502846"/>
            <a:ext cx="815340" cy="1935480"/>
          </a:xfrm>
          <a:custGeom>
            <a:avLst/>
            <a:gdLst>
              <a:gd name="connsiteX0" fmla="*/ 815340 w 815340"/>
              <a:gd name="connsiteY0" fmla="*/ 1935480 h 1935480"/>
              <a:gd name="connsiteX1" fmla="*/ 670560 w 815340"/>
              <a:gd name="connsiteY1" fmla="*/ 982980 h 1935480"/>
              <a:gd name="connsiteX2" fmla="*/ 0 w 815340"/>
              <a:gd name="connsiteY2" fmla="*/ 0 h 193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5340" h="1935480">
                <a:moveTo>
                  <a:pt x="815340" y="1935480"/>
                </a:moveTo>
                <a:cubicBezTo>
                  <a:pt x="810895" y="1620520"/>
                  <a:pt x="806450" y="1305560"/>
                  <a:pt x="670560" y="982980"/>
                </a:cubicBezTo>
                <a:cubicBezTo>
                  <a:pt x="534670" y="660400"/>
                  <a:pt x="267335" y="33020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906805" y="1585758"/>
            <a:ext cx="3433313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The error surface is either very flat or very steep.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869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3" grpId="0" animBg="1"/>
      <p:bldP spid="13" grpId="0" animBg="1"/>
      <p:bldP spid="15" grpId="0" animBg="1"/>
      <p:bldP spid="4" grpId="0"/>
      <p:bldP spid="12" grpId="0" animBg="1"/>
      <p:bldP spid="12" grpId="1" animBg="1"/>
      <p:bldP spid="5" grpId="0" animBg="1"/>
      <p:bldP spid="5" grpId="1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2087660" y="2613157"/>
            <a:ext cx="4353326" cy="8734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087661" y="1634117"/>
            <a:ext cx="4353326" cy="8734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09798" y="1599611"/>
            <a:ext cx="2704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If n = 1000:</a:t>
            </a: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Toy Example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90642" y="4724243"/>
            <a:ext cx="829996" cy="82999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5" name="橢圓 4"/>
          <p:cNvSpPr/>
          <p:nvPr/>
        </p:nvSpPr>
        <p:spPr>
          <a:xfrm>
            <a:off x="2401702" y="4825370"/>
            <a:ext cx="628650" cy="6286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566272" y="6292221"/>
            <a:ext cx="390525" cy="402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82689" y="5614165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baseline="-25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37335" y="5077020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w</a:t>
            </a:r>
            <a:endParaRPr lang="zh-TW" altLang="en-US" sz="2400" baseline="-25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13093" y="3594810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y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cxnSp>
        <p:nvCxnSpPr>
          <p:cNvPr id="27" name="直線單箭頭接點 26"/>
          <p:cNvCxnSpPr/>
          <p:nvPr/>
        </p:nvCxnSpPr>
        <p:spPr>
          <a:xfrm>
            <a:off x="1555036" y="5141130"/>
            <a:ext cx="829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16200000">
            <a:off x="2333176" y="5868887"/>
            <a:ext cx="829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2744602" y="4094326"/>
            <a:ext cx="0" cy="714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3977030" y="4825370"/>
            <a:ext cx="628650" cy="6286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141600" y="6292221"/>
            <a:ext cx="390525" cy="402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258017" y="5614165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baseline="-25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312663" y="5077020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w</a:t>
            </a:r>
            <a:endParaRPr lang="zh-TW" altLang="en-US" sz="2400" baseline="-25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088421" y="3594810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y</a:t>
            </a:r>
            <a:r>
              <a:rPr lang="en-US" altLang="zh-TW" sz="2400" baseline="30000" dirty="0" smtClean="0"/>
              <a:t>2</a:t>
            </a:r>
            <a:endParaRPr lang="zh-TW" altLang="en-US" sz="2400" baseline="30000" dirty="0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3130364" y="5156628"/>
            <a:ext cx="829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rot="16200000">
            <a:off x="3908504" y="5868887"/>
            <a:ext cx="829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4319930" y="4094326"/>
            <a:ext cx="0" cy="714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5517956" y="4807983"/>
            <a:ext cx="628650" cy="6286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5682526" y="6274834"/>
            <a:ext cx="390525" cy="402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5798943" y="5596778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baseline="-250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4853589" y="5059633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w</a:t>
            </a:r>
            <a:endParaRPr lang="zh-TW" altLang="en-US" sz="2400" baseline="-250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629347" y="3577423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y</a:t>
            </a:r>
            <a:r>
              <a:rPr lang="en-US" altLang="zh-TW" sz="2400" baseline="30000" dirty="0" smtClean="0"/>
              <a:t>3</a:t>
            </a:r>
            <a:endParaRPr lang="zh-TW" altLang="en-US" sz="2400" baseline="30000" dirty="0"/>
          </a:p>
        </p:txBody>
      </p:sp>
      <p:cxnSp>
        <p:nvCxnSpPr>
          <p:cNvPr id="48" name="直線單箭頭接點 47"/>
          <p:cNvCxnSpPr/>
          <p:nvPr/>
        </p:nvCxnSpPr>
        <p:spPr>
          <a:xfrm>
            <a:off x="4671290" y="5139241"/>
            <a:ext cx="829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rot="16200000">
            <a:off x="5449430" y="5851500"/>
            <a:ext cx="829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V="1">
            <a:off x="5860856" y="4076939"/>
            <a:ext cx="0" cy="714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橢圓 51"/>
          <p:cNvSpPr/>
          <p:nvPr/>
        </p:nvSpPr>
        <p:spPr>
          <a:xfrm>
            <a:off x="7618218" y="4807983"/>
            <a:ext cx="628650" cy="6286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7782788" y="6274834"/>
            <a:ext cx="390525" cy="402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7899205" y="5596778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baseline="-250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953851" y="5059633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w</a:t>
            </a:r>
            <a:endParaRPr lang="zh-TW" altLang="en-US" sz="2400" baseline="-250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7646065" y="3577423"/>
            <a:ext cx="683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y</a:t>
            </a:r>
            <a:r>
              <a:rPr lang="en-US" altLang="zh-TW" sz="2400" baseline="30000" dirty="0" err="1"/>
              <a:t>n</a:t>
            </a:r>
            <a:endParaRPr lang="zh-TW" altLang="en-US" sz="2400" baseline="30000" dirty="0"/>
          </a:p>
        </p:txBody>
      </p:sp>
      <p:cxnSp>
        <p:nvCxnSpPr>
          <p:cNvPr id="57" name="直線單箭頭接點 56"/>
          <p:cNvCxnSpPr/>
          <p:nvPr/>
        </p:nvCxnSpPr>
        <p:spPr>
          <a:xfrm>
            <a:off x="6771552" y="5139241"/>
            <a:ext cx="829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16200000">
            <a:off x="7549692" y="5851500"/>
            <a:ext cx="829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7961118" y="4076939"/>
            <a:ext cx="0" cy="714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6056118" y="4807983"/>
            <a:ext cx="828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……</a:t>
            </a:r>
            <a:endParaRPr lang="zh-TW" altLang="en-US" sz="2400" dirty="0"/>
          </a:p>
        </p:txBody>
      </p:sp>
      <p:sp>
        <p:nvSpPr>
          <p:cNvPr id="62" name="上-下雙向箭號 61"/>
          <p:cNvSpPr/>
          <p:nvPr/>
        </p:nvSpPr>
        <p:spPr>
          <a:xfrm>
            <a:off x="7839011" y="3022678"/>
            <a:ext cx="244214" cy="613397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6440986" y="3110009"/>
            <a:ext cx="149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Cost C</a:t>
            </a:r>
            <a:r>
              <a:rPr lang="en-US" altLang="zh-TW" sz="2800" baseline="30000" dirty="0"/>
              <a:t>n</a:t>
            </a:r>
            <a:endParaRPr lang="zh-TW" altLang="en-US" sz="28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7684484" y="2569541"/>
                <a:ext cx="683946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4" y="2569541"/>
                <a:ext cx="683946" cy="453137"/>
              </a:xfrm>
              <a:prstGeom prst="rect">
                <a:avLst/>
              </a:prstGeom>
              <a:blipFill rotWithShape="0">
                <a:blip r:embed="rId3"/>
                <a:stretch>
                  <a:fillRect t="-2703" r="-16964" b="-135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4628142" y="597127"/>
                <a:ext cx="2137124" cy="77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142" y="597127"/>
                <a:ext cx="2137124" cy="7741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7117941" y="576978"/>
                <a:ext cx="1525994" cy="711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941" y="576978"/>
                <a:ext cx="1525994" cy="71102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2289035" y="1626981"/>
                <a:ext cx="8756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35" y="1626981"/>
                <a:ext cx="87568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167" r="-8333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2290832" y="2103736"/>
                <a:ext cx="1278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=1.01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832" y="2103736"/>
                <a:ext cx="127804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871" r="-5742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向右箭號 9"/>
          <p:cNvSpPr/>
          <p:nvPr/>
        </p:nvSpPr>
        <p:spPr>
          <a:xfrm>
            <a:off x="3795544" y="1720770"/>
            <a:ext cx="526242" cy="220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向右箭號 69"/>
          <p:cNvSpPr/>
          <p:nvPr/>
        </p:nvSpPr>
        <p:spPr>
          <a:xfrm>
            <a:off x="3800803" y="2208899"/>
            <a:ext cx="526242" cy="220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4644296" y="1622501"/>
                <a:ext cx="9880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296" y="1622501"/>
                <a:ext cx="98802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7407" r="-679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接點 11"/>
          <p:cNvCxnSpPr/>
          <p:nvPr/>
        </p:nvCxnSpPr>
        <p:spPr>
          <a:xfrm flipH="1">
            <a:off x="2522302" y="4944796"/>
            <a:ext cx="391313" cy="3913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 flipH="1">
            <a:off x="4119906" y="4954511"/>
            <a:ext cx="391313" cy="3913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 flipH="1">
            <a:off x="5635857" y="4908472"/>
            <a:ext cx="391313" cy="3913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 flipH="1">
            <a:off x="7768901" y="4917199"/>
            <a:ext cx="391313" cy="3913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4632988" y="2083712"/>
                <a:ext cx="16644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20000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988" y="2083712"/>
                <a:ext cx="1664494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029" r="-4396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6178081" y="545707"/>
            <a:ext cx="587185" cy="795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2290832" y="2618324"/>
                <a:ext cx="1278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=0.99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832" y="2618324"/>
                <a:ext cx="127804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871" r="-5742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2309882" y="3114129"/>
                <a:ext cx="1278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882" y="3114129"/>
                <a:ext cx="1278042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857" r="-523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向右箭號 77"/>
          <p:cNvSpPr/>
          <p:nvPr/>
        </p:nvSpPr>
        <p:spPr>
          <a:xfrm>
            <a:off x="3814594" y="2712113"/>
            <a:ext cx="526242" cy="220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向右箭號 78"/>
          <p:cNvSpPr/>
          <p:nvPr/>
        </p:nvSpPr>
        <p:spPr>
          <a:xfrm>
            <a:off x="3819853" y="3219292"/>
            <a:ext cx="526242" cy="220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4618026" y="2594319"/>
                <a:ext cx="9848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026" y="2594319"/>
                <a:ext cx="984821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7453" r="-745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4617532" y="3128611"/>
                <a:ext cx="9848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532" y="3128611"/>
                <a:ext cx="984821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7407" r="-740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字方塊 59"/>
          <p:cNvSpPr txBox="1"/>
          <p:nvPr/>
        </p:nvSpPr>
        <p:spPr>
          <a:xfrm>
            <a:off x="2646357" y="4213516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baseline="-250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4221685" y="4213516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baseline="-250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5762611" y="4196129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baseline="-25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862873" y="4196129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42649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14" grpId="0" animBg="1"/>
      <p:bldP spid="13" grpId="0"/>
      <p:bldP spid="3" grpId="0"/>
      <p:bldP spid="67" grpId="0"/>
      <p:bldP spid="68" grpId="0"/>
      <p:bldP spid="69" grpId="0"/>
      <p:bldP spid="10" grpId="0" animBg="1"/>
      <p:bldP spid="70" grpId="0" animBg="1"/>
      <p:bldP spid="71" grpId="0"/>
      <p:bldP spid="75" grpId="0"/>
      <p:bldP spid="11" grpId="0" animBg="1"/>
      <p:bldP spid="76" grpId="0"/>
      <p:bldP spid="77" grpId="0"/>
      <p:bldP spid="78" grpId="0" animBg="1"/>
      <p:bldP spid="79" grpId="0" animBg="1"/>
      <p:bldP spid="80" grpId="0"/>
      <p:bldP spid="8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86" y="0"/>
            <a:ext cx="6553583" cy="652688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944870" y="3032611"/>
            <a:ext cx="111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n</a:t>
            </a:r>
            <a:r>
              <a:rPr lang="en-US" altLang="zh-TW" sz="2400" dirty="0" smtClean="0">
                <a:solidFill>
                  <a:srgbClr val="0000FF"/>
                </a:solidFill>
              </a:rPr>
              <a:t>=10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378844" y="4782741"/>
            <a:ext cx="111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n=100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753027" y="4001294"/>
            <a:ext cx="111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B050"/>
                </a:solidFill>
              </a:rPr>
              <a:t>n=1000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766280" y="4747274"/>
            <a:ext cx="3257550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 smtClean="0"/>
              <a:t>Only extremely large and small value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53048" y="3783315"/>
                <a:ext cx="2484013" cy="8295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048" y="3783315"/>
                <a:ext cx="2484013" cy="8295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359279" y="2758752"/>
                <a:ext cx="17185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279" y="2758752"/>
                <a:ext cx="1718547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向右箭號 11"/>
          <p:cNvSpPr/>
          <p:nvPr/>
        </p:nvSpPr>
        <p:spPr>
          <a:xfrm rot="5400000">
            <a:off x="2865250" y="3316657"/>
            <a:ext cx="533938" cy="52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760" y="418091"/>
            <a:ext cx="4639805" cy="184561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9127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向右箭號 75"/>
          <p:cNvSpPr/>
          <p:nvPr/>
        </p:nvSpPr>
        <p:spPr>
          <a:xfrm rot="18960299">
            <a:off x="5447744" y="1323032"/>
            <a:ext cx="977011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2" name="群組 21"/>
          <p:cNvGrpSpPr/>
          <p:nvPr/>
        </p:nvGrpSpPr>
        <p:grpSpPr>
          <a:xfrm>
            <a:off x="5922913" y="163308"/>
            <a:ext cx="1108004" cy="1080000"/>
            <a:chOff x="6170739" y="146353"/>
            <a:chExt cx="1108004" cy="1080000"/>
          </a:xfrm>
        </p:grpSpPr>
        <p:sp>
          <p:nvSpPr>
            <p:cNvPr id="8" name="矩形 7"/>
            <p:cNvSpPr/>
            <p:nvPr/>
          </p:nvSpPr>
          <p:spPr>
            <a:xfrm rot="5400000">
              <a:off x="6166316" y="551353"/>
              <a:ext cx="1080000" cy="270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170739" y="450300"/>
              <a:ext cx="110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a</a:t>
              </a:r>
              <a:r>
                <a:rPr lang="en-US" altLang="zh-TW" sz="2400" baseline="30000" dirty="0" smtClean="0"/>
                <a:t>n</a:t>
              </a:r>
              <a:endParaRPr lang="zh-TW" altLang="en-US" sz="2400" baseline="30000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124580" y="83262"/>
            <a:ext cx="4841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 smtClean="0"/>
              <a:t>Backpropagation through Time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294261" y="434545"/>
                <a:ext cx="6026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261" y="434545"/>
                <a:ext cx="602601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3947" r="-17347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上-下雙向箭號 5"/>
          <p:cNvSpPr/>
          <p:nvPr/>
        </p:nvSpPr>
        <p:spPr>
          <a:xfrm rot="5400000">
            <a:off x="7915950" y="399420"/>
            <a:ext cx="326171" cy="55709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7052801" y="564043"/>
            <a:ext cx="1080000" cy="27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上箭號 9"/>
          <p:cNvSpPr/>
          <p:nvPr/>
        </p:nvSpPr>
        <p:spPr>
          <a:xfrm rot="5400000">
            <a:off x="6812047" y="300712"/>
            <a:ext cx="439406" cy="772821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5537226" y="443821"/>
            <a:ext cx="746624" cy="4682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4778767" y="155119"/>
            <a:ext cx="1108004" cy="1080000"/>
            <a:chOff x="5279172" y="137196"/>
            <a:chExt cx="1108004" cy="1080000"/>
          </a:xfrm>
        </p:grpSpPr>
        <p:sp>
          <p:nvSpPr>
            <p:cNvPr id="7" name="矩形 6"/>
            <p:cNvSpPr/>
            <p:nvPr/>
          </p:nvSpPr>
          <p:spPr>
            <a:xfrm rot="5400000">
              <a:off x="5279831" y="542196"/>
              <a:ext cx="1080000" cy="27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279172" y="443744"/>
              <a:ext cx="110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 smtClean="0"/>
                <a:t>x</a:t>
              </a:r>
              <a:r>
                <a:rPr lang="en-US" altLang="zh-TW" sz="2400" baseline="30000" dirty="0" err="1"/>
                <a:t>n</a:t>
              </a:r>
              <a:endParaRPr lang="zh-TW" altLang="en-US" sz="2400" baseline="30000" dirty="0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7153744" y="43454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y</a:t>
            </a:r>
            <a:r>
              <a:rPr lang="en-US" altLang="zh-TW" sz="2400" baseline="30000" dirty="0" err="1"/>
              <a:t>n</a:t>
            </a:r>
            <a:endParaRPr lang="zh-TW" altLang="en-US" sz="2400" baseline="30000" dirty="0"/>
          </a:p>
        </p:txBody>
      </p:sp>
      <p:sp>
        <p:nvSpPr>
          <p:cNvPr id="21" name="矩形 20"/>
          <p:cNvSpPr/>
          <p:nvPr/>
        </p:nvSpPr>
        <p:spPr>
          <a:xfrm rot="5400000">
            <a:off x="4779426" y="1780381"/>
            <a:ext cx="1080000" cy="27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/>
          <p:cNvGrpSpPr/>
          <p:nvPr/>
        </p:nvGrpSpPr>
        <p:grpSpPr>
          <a:xfrm>
            <a:off x="3615172" y="1382012"/>
            <a:ext cx="1108004" cy="1080000"/>
            <a:chOff x="3892282" y="1366224"/>
            <a:chExt cx="1108004" cy="1080000"/>
          </a:xfrm>
        </p:grpSpPr>
        <p:sp>
          <p:nvSpPr>
            <p:cNvPr id="20" name="矩形 19"/>
            <p:cNvSpPr/>
            <p:nvPr/>
          </p:nvSpPr>
          <p:spPr>
            <a:xfrm rot="5400000">
              <a:off x="3892941" y="1771224"/>
              <a:ext cx="1080000" cy="27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3892282" y="1672772"/>
              <a:ext cx="110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 smtClean="0"/>
                <a:t>n-1</a:t>
              </a:r>
              <a:endParaRPr lang="zh-TW" altLang="en-US" sz="2400" baseline="30000" dirty="0"/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4783849" y="1679328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n-1</a:t>
            </a:r>
            <a:endParaRPr lang="zh-TW" altLang="en-US" sz="2400" baseline="30000" dirty="0"/>
          </a:p>
        </p:txBody>
      </p:sp>
      <p:sp>
        <p:nvSpPr>
          <p:cNvPr id="27" name="矩形 26"/>
          <p:cNvSpPr/>
          <p:nvPr/>
        </p:nvSpPr>
        <p:spPr>
          <a:xfrm rot="5400000">
            <a:off x="3615831" y="3025568"/>
            <a:ext cx="1080000" cy="27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" name="群組 40"/>
          <p:cNvGrpSpPr/>
          <p:nvPr/>
        </p:nvGrpSpPr>
        <p:grpSpPr>
          <a:xfrm>
            <a:off x="2309576" y="2641598"/>
            <a:ext cx="1108004" cy="1080000"/>
            <a:chOff x="2635699" y="2611411"/>
            <a:chExt cx="1108004" cy="1080000"/>
          </a:xfrm>
        </p:grpSpPr>
        <p:sp>
          <p:nvSpPr>
            <p:cNvPr id="26" name="矩形 25"/>
            <p:cNvSpPr/>
            <p:nvPr/>
          </p:nvSpPr>
          <p:spPr>
            <a:xfrm rot="5400000">
              <a:off x="2636358" y="3016411"/>
              <a:ext cx="1080000" cy="27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2635699" y="2917959"/>
              <a:ext cx="110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 smtClean="0"/>
                <a:t>n-2</a:t>
              </a:r>
              <a:endParaRPr lang="zh-TW" altLang="en-US" sz="2400" baseline="30000" dirty="0"/>
            </a:p>
          </p:txBody>
        </p:sp>
      </p:grpSp>
      <p:sp>
        <p:nvSpPr>
          <p:cNvPr id="34" name="文字方塊 33"/>
          <p:cNvSpPr txBox="1"/>
          <p:nvPr/>
        </p:nvSpPr>
        <p:spPr>
          <a:xfrm rot="8291195">
            <a:off x="1787782" y="4664447"/>
            <a:ext cx="165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/>
              <a:t>……</a:t>
            </a:r>
            <a:endParaRPr lang="zh-TW" altLang="en-US" sz="2800" b="1" dirty="0"/>
          </a:p>
        </p:txBody>
      </p:sp>
      <p:sp>
        <p:nvSpPr>
          <p:cNvPr id="35" name="矩形 34"/>
          <p:cNvSpPr/>
          <p:nvPr/>
        </p:nvSpPr>
        <p:spPr>
          <a:xfrm rot="5400000">
            <a:off x="544357" y="4690660"/>
            <a:ext cx="1080000" cy="27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 rot="5400000">
            <a:off x="1758467" y="4733281"/>
            <a:ext cx="1080000" cy="27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543698" y="4592208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716214" y="4622172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2" name="矩形 41"/>
          <p:cNvSpPr/>
          <p:nvPr/>
        </p:nvSpPr>
        <p:spPr>
          <a:xfrm rot="5400000">
            <a:off x="544357" y="5942759"/>
            <a:ext cx="1080000" cy="27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10924" y="5846926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init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7899981" y="906826"/>
                <a:ext cx="4337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981" y="906826"/>
                <a:ext cx="43377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6901" r="-140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向右箭號 69"/>
          <p:cNvSpPr/>
          <p:nvPr/>
        </p:nvSpPr>
        <p:spPr>
          <a:xfrm>
            <a:off x="4371965" y="1696204"/>
            <a:ext cx="746624" cy="4682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右箭號 70"/>
          <p:cNvSpPr/>
          <p:nvPr/>
        </p:nvSpPr>
        <p:spPr>
          <a:xfrm>
            <a:off x="3175708" y="2936351"/>
            <a:ext cx="746624" cy="4682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向右箭號 71"/>
          <p:cNvSpPr/>
          <p:nvPr/>
        </p:nvSpPr>
        <p:spPr>
          <a:xfrm rot="18960299">
            <a:off x="4273660" y="2504051"/>
            <a:ext cx="977011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右箭號 73"/>
          <p:cNvSpPr/>
          <p:nvPr/>
        </p:nvSpPr>
        <p:spPr>
          <a:xfrm>
            <a:off x="1328203" y="4653496"/>
            <a:ext cx="746624" cy="4682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向右箭號 76"/>
          <p:cNvSpPr/>
          <p:nvPr/>
        </p:nvSpPr>
        <p:spPr>
          <a:xfrm rot="18960299">
            <a:off x="3059274" y="3722941"/>
            <a:ext cx="977011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向右箭號 77"/>
          <p:cNvSpPr/>
          <p:nvPr/>
        </p:nvSpPr>
        <p:spPr>
          <a:xfrm rot="18960299">
            <a:off x="1227708" y="5442047"/>
            <a:ext cx="977011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3696555" y="2910010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n-2</a:t>
            </a:r>
            <a:endParaRPr lang="zh-TW" altLang="en-US" sz="2400" baseline="30000" dirty="0"/>
          </a:p>
        </p:txBody>
      </p:sp>
      <p:sp>
        <p:nvSpPr>
          <p:cNvPr id="2" name="矩形 1"/>
          <p:cNvSpPr/>
          <p:nvPr/>
        </p:nvSpPr>
        <p:spPr>
          <a:xfrm>
            <a:off x="266258" y="635343"/>
            <a:ext cx="458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Gradient Vanishin</a:t>
            </a:r>
            <a:r>
              <a:rPr lang="zh-TW" altLang="en-US" sz="2800" dirty="0" smtClean="0"/>
              <a:t>g</a:t>
            </a:r>
            <a:r>
              <a:rPr lang="en-US" altLang="zh-TW" sz="2800" dirty="0" smtClean="0"/>
              <a:t>/Exploding</a:t>
            </a:r>
            <a:r>
              <a:rPr lang="zh-TW" altLang="en-US" sz="2800" dirty="0" smtClean="0"/>
              <a:t> 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12358" y="1492197"/>
            <a:ext cx="3427960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For simplicity, assume linear activation function </a:t>
            </a:r>
            <a:endParaRPr lang="zh-TW" altLang="en-US" sz="2400" dirty="0"/>
          </a:p>
        </p:txBody>
      </p:sp>
      <p:cxnSp>
        <p:nvCxnSpPr>
          <p:cNvPr id="56" name="直線單箭頭接點 55"/>
          <p:cNvCxnSpPr/>
          <p:nvPr/>
        </p:nvCxnSpPr>
        <p:spPr>
          <a:xfrm flipH="1">
            <a:off x="5706362" y="1815860"/>
            <a:ext cx="438696" cy="4707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6245826" y="1419704"/>
                <a:ext cx="4844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826" y="1419704"/>
                <a:ext cx="484428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5742295" y="4237014"/>
                <a:ext cx="1745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295" y="4237014"/>
                <a:ext cx="174554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846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5128835" y="2571435"/>
                <a:ext cx="8274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35" y="2571435"/>
                <a:ext cx="82747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4013719" y="3703217"/>
                <a:ext cx="8274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719" y="3703217"/>
                <a:ext cx="827471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2152560" y="5449847"/>
                <a:ext cx="4546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560" y="5449847"/>
                <a:ext cx="454612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5710209" y="4829029"/>
                <a:ext cx="19074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209" y="4829029"/>
                <a:ext cx="1907445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514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5828740" y="3295486"/>
                <a:ext cx="1675780" cy="490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740" y="3295486"/>
                <a:ext cx="1675780" cy="49000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/>
              <p:cNvSpPr txBox="1"/>
              <p:nvPr/>
            </p:nvSpPr>
            <p:spPr>
              <a:xfrm>
                <a:off x="5661302" y="6040917"/>
                <a:ext cx="19008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302" y="6040917"/>
                <a:ext cx="1900841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526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/>
          <p:cNvSpPr txBox="1"/>
          <p:nvPr/>
        </p:nvSpPr>
        <p:spPr>
          <a:xfrm rot="5400000">
            <a:off x="6354760" y="5358029"/>
            <a:ext cx="69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/>
              <a:t>……</a:t>
            </a:r>
            <a:endParaRPr lang="zh-TW" altLang="en-US" sz="2800" b="1" dirty="0"/>
          </a:p>
        </p:txBody>
      </p:sp>
      <p:cxnSp>
        <p:nvCxnSpPr>
          <p:cNvPr id="37" name="直線單箭頭接點 36"/>
          <p:cNvCxnSpPr/>
          <p:nvPr/>
        </p:nvCxnSpPr>
        <p:spPr>
          <a:xfrm>
            <a:off x="6022143" y="1956844"/>
            <a:ext cx="296242" cy="14433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flipH="1">
            <a:off x="4598873" y="2983177"/>
            <a:ext cx="438696" cy="4707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/>
          <p:nvPr/>
        </p:nvCxnSpPr>
        <p:spPr>
          <a:xfrm flipH="1">
            <a:off x="3384672" y="4092915"/>
            <a:ext cx="438696" cy="4707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endCxn id="81" idx="1"/>
          </p:cNvCxnSpPr>
          <p:nvPr/>
        </p:nvCxnSpPr>
        <p:spPr>
          <a:xfrm>
            <a:off x="4939532" y="3175618"/>
            <a:ext cx="889208" cy="3648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3755940" y="3744205"/>
            <a:ext cx="1950422" cy="583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2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4" grpId="0"/>
      <p:bldP spid="66" grpId="0"/>
      <p:bldP spid="68" grpId="0"/>
      <p:bldP spid="73" grpId="0"/>
      <p:bldP spid="75" grpId="0"/>
      <p:bldP spid="81" grpId="0"/>
      <p:bldP spid="84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Gradient Vanishing</a:t>
            </a:r>
            <a:r>
              <a:rPr lang="en-US" altLang="zh-TW" dirty="0"/>
              <a:t>/Exploding</a:t>
            </a:r>
            <a:r>
              <a:rPr lang="zh-TW" altLang="en-US" dirty="0"/>
              <a:t> </a:t>
            </a:r>
          </a:p>
        </p:txBody>
      </p:sp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34119"/>
              </p:ext>
            </p:extLst>
          </p:nvPr>
        </p:nvGraphicFramePr>
        <p:xfrm>
          <a:off x="141817" y="1994755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圖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430819"/>
              </p:ext>
            </p:extLst>
          </p:nvPr>
        </p:nvGraphicFramePr>
        <p:xfrm>
          <a:off x="3147817" y="1994755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圖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4652330"/>
              </p:ext>
            </p:extLst>
          </p:nvPr>
        </p:nvGraphicFramePr>
        <p:xfrm>
          <a:off x="6153817" y="1994755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圖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8821225"/>
              </p:ext>
            </p:extLst>
          </p:nvPr>
        </p:nvGraphicFramePr>
        <p:xfrm>
          <a:off x="154632" y="4397022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圖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4600966"/>
              </p:ext>
            </p:extLst>
          </p:nvPr>
        </p:nvGraphicFramePr>
        <p:xfrm>
          <a:off x="3190207" y="4397022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圖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0934447"/>
              </p:ext>
            </p:extLst>
          </p:nvPr>
        </p:nvGraphicFramePr>
        <p:xfrm>
          <a:off x="6225783" y="4397022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1080282" y="1688594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 step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115857" y="1688594"/>
            <a:ext cx="120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2 </a:t>
            </a:r>
            <a:r>
              <a:rPr lang="en-US" altLang="zh-TW" sz="2400" dirty="0" smtClean="0"/>
              <a:t>steps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151432" y="1712298"/>
            <a:ext cx="1363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5 </a:t>
            </a:r>
            <a:r>
              <a:rPr lang="en-US" altLang="zh-TW" sz="2400" dirty="0" smtClean="0"/>
              <a:t>steps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47127" y="4111455"/>
            <a:ext cx="1415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10 </a:t>
            </a:r>
            <a:r>
              <a:rPr lang="en-US" altLang="zh-TW" sz="2400" dirty="0" smtClean="0"/>
              <a:t>steps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063998" y="4103326"/>
            <a:ext cx="125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20 </a:t>
            </a:r>
            <a:r>
              <a:rPr lang="en-US" altLang="zh-TW" sz="2400" dirty="0" smtClean="0"/>
              <a:t>steps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151432" y="4154755"/>
            <a:ext cx="1363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50 </a:t>
            </a:r>
            <a:r>
              <a:rPr lang="en-US" altLang="zh-TW" sz="2400" dirty="0" smtClean="0"/>
              <a:t>steps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925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  <p:bldGraphic spid="9" grpId="0">
        <p:bldAsOne/>
      </p:bldGraphic>
      <p:bldGraphic spid="10" grpId="0">
        <p:bldAsOne/>
      </p:bldGraphic>
      <p:bldGraphic spid="11" grpId="0">
        <p:bldAsOne/>
      </p:bldGraphic>
      <p:bldGraphic spid="13" grpId="0">
        <p:bldAsOne/>
      </p:bldGraphic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70935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Possible Solutions</a:t>
            </a:r>
            <a:endParaRPr lang="zh-TW" alt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81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Clipped Gradient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012" y="1500431"/>
            <a:ext cx="6842875" cy="463366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743449" y="5903267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w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71549" y="5182385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w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9" name="文字方塊 8"/>
          <p:cNvSpPr txBox="1"/>
          <p:nvPr/>
        </p:nvSpPr>
        <p:spPr>
          <a:xfrm rot="5400000">
            <a:off x="7354454" y="3777622"/>
            <a:ext cx="1509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Cost </a:t>
            </a:r>
            <a:endParaRPr lang="zh-TW" altLang="en-US" sz="2400" baseline="300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6606497" y="1129667"/>
            <a:ext cx="2259316" cy="830997"/>
            <a:chOff x="6343650" y="1070862"/>
            <a:chExt cx="2259316" cy="830997"/>
          </a:xfrm>
        </p:grpSpPr>
        <p:cxnSp>
          <p:nvCxnSpPr>
            <p:cNvPr id="10" name="直線單箭頭接點 9"/>
            <p:cNvCxnSpPr/>
            <p:nvPr/>
          </p:nvCxnSpPr>
          <p:spPr>
            <a:xfrm>
              <a:off x="6343650" y="1461538"/>
              <a:ext cx="876300" cy="0"/>
            </a:xfrm>
            <a:prstGeom prst="straightConnector1">
              <a:avLst/>
            </a:prstGeom>
            <a:ln w="5715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7307566" y="1070862"/>
              <a:ext cx="1295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0000FF"/>
                  </a:solidFill>
                </a:rPr>
                <a:t>Clipped gradient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0659">
            <a:off x="5664200" y="2891469"/>
            <a:ext cx="958851" cy="958851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4743449" y="4247092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267199" y="4418739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721205" y="4556716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5584033" y="4418739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990277" y="4596466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4526677" y="4708096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5206660" y="1936725"/>
            <a:ext cx="386195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theano.tensor.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clip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Lucida Grande"/>
              </a:rPr>
              <a:t>(</a:t>
            </a:r>
            <a:r>
              <a:rPr kumimoji="0" lang="zh-TW" altLang="zh-TW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Lucida Grande"/>
              </a:rPr>
              <a:t>x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Lucida Grande"/>
              </a:rPr>
              <a:t>, </a:t>
            </a:r>
            <a:r>
              <a:rPr kumimoji="0" lang="zh-TW" altLang="zh-TW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Lucida Grande"/>
              </a:rPr>
              <a:t>min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Lucida Grande"/>
              </a:rPr>
              <a:t>, </a:t>
            </a:r>
            <a:r>
              <a:rPr kumimoji="0" lang="zh-TW" altLang="zh-TW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Lucida Grande"/>
              </a:rPr>
              <a:t>max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Lucida Grande"/>
              </a:rPr>
              <a:t>)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0" name="矩形 19"/>
          <p:cNvSpPr/>
          <p:nvPr/>
        </p:nvSpPr>
        <p:spPr>
          <a:xfrm>
            <a:off x="409490" y="6276834"/>
            <a:ext cx="8541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en-US" altLang="zh-TW" dirty="0" smtClean="0"/>
              <a:t>Source: http</a:t>
            </a:r>
            <a:r>
              <a:rPr lang="en-US" altLang="zh-TW" dirty="0"/>
              <a:t>://jmlr.org/proceedings/papers/v28/pascanu13.pdf</a:t>
            </a:r>
          </a:p>
        </p:txBody>
      </p:sp>
    </p:spTree>
    <p:extLst>
      <p:ext uri="{BB962C8B-B14F-4D97-AF65-F5344CB8AC3E}">
        <p14:creationId xmlns:p14="http://schemas.microsoft.com/office/powerpoint/2010/main" val="322014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237097" y="1700035"/>
            <a:ext cx="6525809" cy="4916654"/>
            <a:chOff x="1647792" y="649827"/>
            <a:chExt cx="6525809" cy="4916654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5780" y="649827"/>
              <a:ext cx="5903382" cy="454732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647792" y="5197149"/>
              <a:ext cx="652580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smtClean="0"/>
                <a:t>Source: </a:t>
              </a:r>
              <a:r>
                <a:rPr lang="zh-TW" altLang="en-US" dirty="0" smtClean="0"/>
                <a:t>http</a:t>
              </a:r>
              <a:r>
                <a:rPr lang="zh-TW" altLang="en-US" dirty="0"/>
                <a:t>://www.cs.toronto.edu/~fritz/absps/momentum.pdf</a:t>
              </a:r>
            </a:p>
          </p:txBody>
        </p:sp>
      </p:grpSp>
      <p:cxnSp>
        <p:nvCxnSpPr>
          <p:cNvPr id="9" name="直線接點 8"/>
          <p:cNvCxnSpPr/>
          <p:nvPr/>
        </p:nvCxnSpPr>
        <p:spPr>
          <a:xfrm>
            <a:off x="6334785" y="3474679"/>
            <a:ext cx="51595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6334784" y="4417611"/>
            <a:ext cx="51596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6334784" y="5239330"/>
            <a:ext cx="51596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850743" y="3243848"/>
            <a:ext cx="2293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Gradient descent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850743" y="4169930"/>
            <a:ext cx="2293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Momentum 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850742" y="5008497"/>
            <a:ext cx="2293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Nesterov’s</a:t>
            </a:r>
            <a:r>
              <a:rPr lang="en-US" altLang="zh-TW" sz="2400" dirty="0"/>
              <a:t> Accelerated Gradient (NAG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 smtClean="0"/>
              <a:t>NAG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258467" y="2551717"/>
            <a:ext cx="163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 smtClean="0"/>
              <a:t>Methods:</a:t>
            </a:r>
            <a:endParaRPr lang="zh-TW" altLang="en-US" sz="2800" b="1" i="1" u="sng" dirty="0"/>
          </a:p>
        </p:txBody>
      </p:sp>
      <p:sp>
        <p:nvSpPr>
          <p:cNvPr id="2" name="矩形 1"/>
          <p:cNvSpPr/>
          <p:nvPr/>
        </p:nvSpPr>
        <p:spPr>
          <a:xfrm>
            <a:off x="1345584" y="3604364"/>
            <a:ext cx="922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Valley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273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3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NAG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41506" y="1838268"/>
            <a:ext cx="3886200" cy="4351338"/>
          </a:xfrm>
        </p:spPr>
        <p:txBody>
          <a:bodyPr/>
          <a:lstStyle/>
          <a:p>
            <a:r>
              <a:rPr lang="en-US" altLang="zh-TW" dirty="0" smtClean="0"/>
              <a:t>Momentum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3706" y="1838268"/>
            <a:ext cx="3886200" cy="4351338"/>
          </a:xfrm>
        </p:spPr>
        <p:txBody>
          <a:bodyPr/>
          <a:lstStyle/>
          <a:p>
            <a:r>
              <a:rPr lang="en-US" altLang="zh-TW" dirty="0" err="1"/>
              <a:t>Nesterov’s</a:t>
            </a:r>
            <a:r>
              <a:rPr lang="en-US" altLang="zh-TW" dirty="0"/>
              <a:t> Accelerated </a:t>
            </a:r>
            <a:r>
              <a:rPr lang="en-US" altLang="zh-TW" dirty="0" smtClean="0"/>
              <a:t>Gradient (NAG)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5680069" y="896308"/>
            <a:ext cx="690196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5680069" y="437837"/>
            <a:ext cx="690196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370265" y="654813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Movement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370265" y="228092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Gradient</a:t>
            </a:r>
            <a:endParaRPr lang="zh-TW" altLang="en-US" sz="24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5680069" y="1375052"/>
            <a:ext cx="690196" cy="0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370265" y="1116458"/>
            <a:ext cx="2326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Last Movement</a:t>
            </a:r>
            <a:endParaRPr lang="zh-TW" altLang="en-US" sz="24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1225343" y="3788361"/>
            <a:ext cx="614979" cy="545423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1225343" y="2388870"/>
            <a:ext cx="2051894" cy="1399491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1239857" y="2925899"/>
            <a:ext cx="2603437" cy="862462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6909437" y="2872598"/>
            <a:ext cx="298136" cy="96678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5208704" y="2832583"/>
            <a:ext cx="2051894" cy="1399491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5208704" y="3800843"/>
            <a:ext cx="1869778" cy="532941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手繪多邊形 22"/>
          <p:cNvSpPr/>
          <p:nvPr/>
        </p:nvSpPr>
        <p:spPr>
          <a:xfrm>
            <a:off x="941506" y="4443608"/>
            <a:ext cx="3111690" cy="1897437"/>
          </a:xfrm>
          <a:custGeom>
            <a:avLst/>
            <a:gdLst>
              <a:gd name="connsiteX0" fmla="*/ 0 w 3111690"/>
              <a:gd name="connsiteY0" fmla="*/ 177421 h 1897437"/>
              <a:gd name="connsiteX1" fmla="*/ 395785 w 3111690"/>
              <a:gd name="connsiteY1" fmla="*/ 1405719 h 1897437"/>
              <a:gd name="connsiteX2" fmla="*/ 1337481 w 3111690"/>
              <a:gd name="connsiteY2" fmla="*/ 1897039 h 1897437"/>
              <a:gd name="connsiteX3" fmla="*/ 2306472 w 3111690"/>
              <a:gd name="connsiteY3" fmla="*/ 1473958 h 1897437"/>
              <a:gd name="connsiteX4" fmla="*/ 2893326 w 3111690"/>
              <a:gd name="connsiteY4" fmla="*/ 696036 h 1897437"/>
              <a:gd name="connsiteX5" fmla="*/ 3111690 w 3111690"/>
              <a:gd name="connsiteY5" fmla="*/ 0 h 189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1690" h="1897437">
                <a:moveTo>
                  <a:pt x="0" y="177421"/>
                </a:moveTo>
                <a:cubicBezTo>
                  <a:pt x="86435" y="648268"/>
                  <a:pt x="172871" y="1119116"/>
                  <a:pt x="395785" y="1405719"/>
                </a:cubicBezTo>
                <a:cubicBezTo>
                  <a:pt x="618699" y="1692322"/>
                  <a:pt x="1019033" y="1885666"/>
                  <a:pt x="1337481" y="1897039"/>
                </a:cubicBezTo>
                <a:cubicBezTo>
                  <a:pt x="1655929" y="1908412"/>
                  <a:pt x="2047165" y="1674125"/>
                  <a:pt x="2306472" y="1473958"/>
                </a:cubicBezTo>
                <a:cubicBezTo>
                  <a:pt x="2565780" y="1273791"/>
                  <a:pt x="2759123" y="941696"/>
                  <a:pt x="2893326" y="696036"/>
                </a:cubicBezTo>
                <a:cubicBezTo>
                  <a:pt x="3027529" y="450376"/>
                  <a:pt x="3069609" y="225188"/>
                  <a:pt x="3111690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/>
          <p:nvPr/>
        </p:nvCxnSpPr>
        <p:spPr>
          <a:xfrm flipV="1">
            <a:off x="2460771" y="5577955"/>
            <a:ext cx="725955" cy="416044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2079773" y="5411410"/>
            <a:ext cx="641141" cy="397361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2693621" y="6072326"/>
            <a:ext cx="191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Gradient = 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2" name="手繪多邊形 31"/>
          <p:cNvSpPr/>
          <p:nvPr/>
        </p:nvSpPr>
        <p:spPr>
          <a:xfrm>
            <a:off x="4792086" y="4359368"/>
            <a:ext cx="3111690" cy="1897437"/>
          </a:xfrm>
          <a:custGeom>
            <a:avLst/>
            <a:gdLst>
              <a:gd name="connsiteX0" fmla="*/ 0 w 3111690"/>
              <a:gd name="connsiteY0" fmla="*/ 177421 h 1897437"/>
              <a:gd name="connsiteX1" fmla="*/ 395785 w 3111690"/>
              <a:gd name="connsiteY1" fmla="*/ 1405719 h 1897437"/>
              <a:gd name="connsiteX2" fmla="*/ 1337481 w 3111690"/>
              <a:gd name="connsiteY2" fmla="*/ 1897039 h 1897437"/>
              <a:gd name="connsiteX3" fmla="*/ 2306472 w 3111690"/>
              <a:gd name="connsiteY3" fmla="*/ 1473958 h 1897437"/>
              <a:gd name="connsiteX4" fmla="*/ 2893326 w 3111690"/>
              <a:gd name="connsiteY4" fmla="*/ 696036 h 1897437"/>
              <a:gd name="connsiteX5" fmla="*/ 3111690 w 3111690"/>
              <a:gd name="connsiteY5" fmla="*/ 0 h 189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1690" h="1897437">
                <a:moveTo>
                  <a:pt x="0" y="177421"/>
                </a:moveTo>
                <a:cubicBezTo>
                  <a:pt x="86435" y="648268"/>
                  <a:pt x="172871" y="1119116"/>
                  <a:pt x="395785" y="1405719"/>
                </a:cubicBezTo>
                <a:cubicBezTo>
                  <a:pt x="618699" y="1692322"/>
                  <a:pt x="1019033" y="1885666"/>
                  <a:pt x="1337481" y="1897039"/>
                </a:cubicBezTo>
                <a:cubicBezTo>
                  <a:pt x="1655929" y="1908412"/>
                  <a:pt x="2047165" y="1674125"/>
                  <a:pt x="2306472" y="1473958"/>
                </a:cubicBezTo>
                <a:cubicBezTo>
                  <a:pt x="2565780" y="1273791"/>
                  <a:pt x="2759123" y="941696"/>
                  <a:pt x="2893326" y="696036"/>
                </a:cubicBezTo>
                <a:cubicBezTo>
                  <a:pt x="3027529" y="450376"/>
                  <a:pt x="3069609" y="225188"/>
                  <a:pt x="3111690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5944990" y="5834791"/>
            <a:ext cx="412648" cy="421878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6374375" y="5601995"/>
            <a:ext cx="725955" cy="416044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6544201" y="5988086"/>
            <a:ext cx="191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Gradient = 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6965747" y="5241986"/>
            <a:ext cx="412648" cy="42187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7058505" y="5613504"/>
            <a:ext cx="329488" cy="34494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endCxn id="33" idx="7"/>
          </p:cNvCxnSpPr>
          <p:nvPr/>
        </p:nvCxnSpPr>
        <p:spPr>
          <a:xfrm flipH="1">
            <a:off x="6297207" y="5642464"/>
            <a:ext cx="408285" cy="25411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5948078" y="5677763"/>
            <a:ext cx="406471" cy="9937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1153329" y="5055597"/>
            <a:ext cx="412648" cy="421878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97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38 0.00371 L 0.00938 0.00394 C 0.00972 0.0088 0.00972 0.01968 0.01215 0.02593 C 0.01285 0.02778 0.01406 0.0294 0.01493 0.03149 C 0.01545 0.03311 0.01545 0.03519 0.01632 0.03704 C 0.01788 0.04074 0.01997 0.04445 0.02188 0.04815 C 0.02274 0.05 0.02396 0.05139 0.02465 0.05371 C 0.02795 0.0669 0.02483 0.0625 0.0316 0.06852 C 0.03333 0.07223 0.03438 0.07709 0.03715 0.07963 C 0.03854 0.08079 0.03976 0.08218 0.04132 0.08334 C 0.04254 0.08403 0.0441 0.08403 0.04549 0.08519 C 0.04827 0.08727 0.05104 0.08982 0.05382 0.0926 C 0.05556 0.09445 0.05729 0.09653 0.05938 0.09815 C 0.06059 0.09908 0.06215 0.09885 0.06354 0.1 C 0.07604 0.10926 0.06788 0.10394 0.07604 0.11297 C 0.08386 0.12153 0.07622 0.11112 0.08577 0.12037 C 0.08733 0.12176 0.08854 0.12408 0.08993 0.12593 C 0.10191 0.12524 0.11406 0.12547 0.12604 0.12408 C 0.12882 0.12362 0.13142 0.12084 0.13438 0.12037 C 0.14601 0.11806 0.1408 0.11945 0.14965 0.11667 C 0.15104 0.11528 0.15226 0.11389 0.15382 0.11297 C 0.15504 0.11204 0.1566 0.11204 0.15799 0.11112 C 0.16094 0.1088 0.16302 0.1051 0.16632 0.10371 C 0.1691 0.10232 0.17222 0.10209 0.17465 0.1 C 0.18038 0.09468 0.17708 0.09676 0.18438 0.09445 C 0.18611 0.0926 0.18785 0.09005 0.18993 0.08889 C 0.19254 0.08704 0.19583 0.08727 0.19827 0.08519 C 0.19965 0.0838 0.20104 0.08287 0.20243 0.08149 C 0.20382 0.07963 0.20486 0.07732 0.2066 0.07593 C 0.20781 0.07477 0.20938 0.07454 0.21077 0.07408 C 0.21476 0.06991 0.21719 0.06806 0.22049 0.06297 C 0.22622 0.05371 0.21979 0.06042 0.22743 0.05371 L 0.23854 0.03149 C 0.23941 0.02963 0.2408 0.02801 0.24132 0.02593 C 0.24184 0.02408 0.24202 0.02199 0.24271 0.02037 C 0.24427 0.01644 0.25139 0.00764 0.24827 0.00926 L 0.2441 0.01112 C 0.23906 0.03125 0.24705 0.00047 0.23993 0.02223 C 0.23872 0.0257 0.23924 0.03056 0.23715 0.03334 C 0.23577 0.03519 0.2342 0.03681 0.23299 0.03889 C 0.2309 0.04237 0.22934 0.0463 0.22743 0.05 C 0.22656 0.05186 0.22535 0.05348 0.22465 0.05556 C 0.22361 0.05787 0.22309 0.06065 0.22188 0.06297 C 0.22083 0.06459 0.21892 0.06505 0.21771 0.06667 C 0.21615 0.06829 0.21511 0.07061 0.21354 0.07223 C 0.21233 0.07315 0.21059 0.07292 0.20938 0.07408 C 0.20642 0.07616 0.20417 0.07987 0.20104 0.08149 C 0.19827 0.08264 0.19549 0.08403 0.19271 0.08519 C 0.1908 0.08565 0.18889 0.08612 0.18715 0.08704 C 0.18438 0.08797 0.1816 0.08959 0.17882 0.09074 C 0.17031 0.09352 0.175 0.09167 0.16493 0.0963 L 0.16077 0.09815 C 0.15938 0.09862 0.15781 0.09885 0.1566 0.1 C 0.15243 0.10348 0.14757 0.10857 0.14271 0.11112 C 0.13333 0.11574 0.1408 0.11019 0.13299 0.11482 C 0.13108 0.11574 0.12934 0.1176 0.12743 0.11852 C 0.12379 0.11991 0.11997 0.12061 0.11632 0.12223 C 0.1099 0.125 0.11354 0.12362 0.10521 0.12593 C 0.10052 0.12524 0.09583 0.125 0.09132 0.12408 C 0.07986 0.12107 0.08629 0.12153 0.07882 0.11667 C 0.07743 0.11574 0.07587 0.11551 0.07465 0.11482 C 0.07309 0.11366 0.07188 0.11204 0.07049 0.11112 C 0.0691 0.11019 0.06754 0.11019 0.06632 0.10926 C 0.06337 0.10695 0.06077 0.10417 0.05799 0.10186 C 0.0566 0.10047 0.05521 0.09908 0.05382 0.09815 L 0.04827 0.09445 C 0.04774 0.0926 0.04774 0.09028 0.04688 0.08889 C 0.04583 0.08704 0.04392 0.08658 0.04271 0.08519 C 0.04115 0.08334 0.03993 0.08149 0.03854 0.07963 C 0.03386 0.06135 0.04132 0.08704 0.03299 0.07037 C 0.03177 0.06806 0.03264 0.06505 0.0316 0.06297 C 0.02934 0.05857 0.02327 0.05186 0.02327 0.05209 C 0.02274 0.05 0.02066 0.04514 0.02188 0.0463 C 0.02761 0.05139 0.02483 0.04838 0.03021 0.05556 C 0.03056 0.05741 0.03056 0.05949 0.0316 0.06112 C 0.03386 0.06505 0.03993 0.07223 0.03993 0.07246 C 0.04306 0.08473 0.03837 0.07014 0.04965 0.08519 C 0.05104 0.08704 0.05208 0.08936 0.05382 0.09074 C 0.06024 0.09537 0.0691 0.09537 0.07604 0.0963 C 0.07743 0.09676 0.07865 0.09746 0.08021 0.09815 C 0.08195 0.09885 0.08403 0.09885 0.08577 0.1 C 0.09549 0.10556 0.08403 0.10162 0.0941 0.10926 C 0.09566 0.11042 0.09774 0.11042 0.09965 0.11112 C 0.1191 0.11042 0.13854 0.11088 0.15799 0.10926 C 0.16007 0.10903 0.16163 0.10649 0.16354 0.10556 C 0.16476 0.10463 0.16632 0.10417 0.16771 0.10371 C 0.17292 0.09306 0.16736 0.10162 0.17465 0.0963 C 0.17656 0.09468 0.17813 0.09213 0.18021 0.09074 C 0.18142 0.08959 0.18299 0.08959 0.18438 0.08889 C 0.18629 0.08774 0.18802 0.08612 0.18993 0.08519 C 0.19132 0.08426 0.19271 0.08403 0.1941 0.08334 C 0.20486 0.07593 0.19184 0.08241 0.20243 0.07778 C 0.20382 0.07593 0.20504 0.07385 0.2066 0.07223 C 0.20781 0.07061 0.21233 0.06852 0.21077 0.06852 C 0.20816 0.06852 0.19965 0.07362 0.19688 0.07593 C 0.19392 0.07801 0.19132 0.08079 0.18854 0.08334 C 0.18715 0.08449 0.18559 0.08565 0.18438 0.08704 C 0.18247 0.08889 0.18073 0.09074 0.17882 0.0926 C 0.17743 0.09375 0.17587 0.09468 0.17465 0.0963 C 0.17309 0.09792 0.17222 0.10047 0.17049 0.10186 C 0.16788 0.10371 0.16458 0.10324 0.16215 0.10556 C 0.16077 0.10672 0.15955 0.10834 0.15799 0.10926 C 0.15521 0.11065 0.15243 0.11158 0.14965 0.11297 C 0.14566 0.11459 0.14427 0.11528 0.13993 0.11667 C 0.13715 0.11737 0.13438 0.11783 0.1316 0.11852 C 0.12188 0.11783 0.11215 0.1176 0.10243 0.11667 C 0.09931 0.11621 0.09566 0.11389 0.09271 0.11297 C 0.0908 0.11204 0.08889 0.11158 0.08715 0.11112 C 0.07517 0.10047 0.09028 0.1132 0.07882 0.10556 C 0.07639 0.10394 0.07431 0.10139 0.07188 0.1 C 0.07049 0.09908 0.06892 0.09908 0.06771 0.09815 C 0.06476 0.09584 0.06233 0.0926 0.05938 0.09074 C 0.04896 0.0838 0.05799 0.09074 0.04965 0.08149 C 0.04827 0.07987 0.04375 0.07778 0.04549 0.07778 C 0.04722 0.07778 0.05347 0.08357 0.05521 0.08519 C 0.05938 0.09653 0.05625 0.09098 0.06632 0.1 L 0.07465 0.10741 C 0.07604 0.10857 0.07708 0.11019 0.07882 0.11112 C 0.0816 0.11227 0.0842 0.11389 0.08715 0.11482 C 0.09583 0.11713 0.09167 0.11574 0.09965 0.11852 C 0.11528 0.11783 0.13108 0.1176 0.14688 0.11667 C 0.1507 0.11621 0.15278 0.11297 0.15521 0.10926 C 0.15625 0.10741 0.15955 0.1044 0.15799 0.10371 C 0.15486 0.10186 0.15139 0.10487 0.14827 0.10556 C 0.13872 0.10973 0.15052 0.10463 0.13715 0.10926 C 0.13142 0.11112 0.13386 0.11158 0.12743 0.11297 C 0.10573 0.11713 0.11042 0.11667 0.0941 0.11667 L 0.0941 0.1169 " pathEditMode="relative" rAng="0" ptsTypes="AAAAAAAAAAAAAAAAAAAAAAAAAAAAAAAAAAAAAAAAAAAAAAAAAAAAAAAAAAAAAAAAAAAAAAAAAAAAAAAAAAAAAAAAAAAAAAAAAAAAAAAAAAAAAAAAAAAAAAAAAAAAAAAA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79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/>
      <p:bldP spid="32" grpId="0" animBg="1"/>
      <p:bldP spid="33" grpId="0" animBg="1"/>
      <p:bldP spid="36" grpId="0"/>
      <p:bldP spid="37" grpId="0" animBg="1"/>
      <p:bldP spid="30" grpId="0" animBg="1"/>
      <p:bldP spid="3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992833" y="696567"/>
                <a:ext cx="576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833" y="696567"/>
                <a:ext cx="576119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3947" r="-17021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267649" y="696567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649" y="696567"/>
                <a:ext cx="582724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3947" r="-16667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515690" y="716638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690" y="716638"/>
                <a:ext cx="582724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4000" r="-16842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上-下雙向箭號 8"/>
          <p:cNvSpPr/>
          <p:nvPr/>
        </p:nvSpPr>
        <p:spPr>
          <a:xfrm>
            <a:off x="3098024" y="1143838"/>
            <a:ext cx="277545" cy="55709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上-下雙向箭號 9"/>
          <p:cNvSpPr/>
          <p:nvPr/>
        </p:nvSpPr>
        <p:spPr>
          <a:xfrm>
            <a:off x="5370255" y="1150532"/>
            <a:ext cx="277545" cy="55709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上-下雙向箭號 10"/>
          <p:cNvSpPr/>
          <p:nvPr/>
        </p:nvSpPr>
        <p:spPr>
          <a:xfrm>
            <a:off x="7590127" y="1156060"/>
            <a:ext cx="277545" cy="55709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506422" y="1736409"/>
            <a:ext cx="8538286" cy="2740265"/>
            <a:chOff x="325700" y="3231754"/>
            <a:chExt cx="8538286" cy="2740265"/>
          </a:xfrm>
        </p:grpSpPr>
        <p:sp>
          <p:nvSpPr>
            <p:cNvPr id="13" name="矩形 12"/>
            <p:cNvSpPr/>
            <p:nvPr/>
          </p:nvSpPr>
          <p:spPr>
            <a:xfrm>
              <a:off x="2491705" y="5535269"/>
              <a:ext cx="1080000" cy="43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510754" y="4387058"/>
              <a:ext cx="1080000" cy="432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25700" y="4446185"/>
              <a:ext cx="1080000" cy="43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533707" y="3265868"/>
              <a:ext cx="1080000" cy="432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756766" y="5501486"/>
              <a:ext cx="1080000" cy="43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775815" y="4387781"/>
              <a:ext cx="1080000" cy="432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798768" y="3266591"/>
              <a:ext cx="1080000" cy="432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999811" y="5500763"/>
              <a:ext cx="1080000" cy="43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7018860" y="4387058"/>
              <a:ext cx="1080000" cy="432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041813" y="3265868"/>
              <a:ext cx="1080000" cy="432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向上箭號 22"/>
            <p:cNvSpPr/>
            <p:nvPr/>
          </p:nvSpPr>
          <p:spPr>
            <a:xfrm>
              <a:off x="2835906" y="4883981"/>
              <a:ext cx="386677" cy="579410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向上箭號 23"/>
            <p:cNvSpPr/>
            <p:nvPr/>
          </p:nvSpPr>
          <p:spPr>
            <a:xfrm>
              <a:off x="2835907" y="3740397"/>
              <a:ext cx="386677" cy="579410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626033" y="5510354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 smtClean="0"/>
                <a:t>1</a:t>
              </a:r>
              <a:endParaRPr lang="zh-TW" altLang="en-US" sz="2400" baseline="300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862029" y="5501486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7128027" y="5491028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/>
                <a:t>3</a:t>
              </a:r>
              <a:endParaRPr lang="zh-TW" altLang="en-US" sz="2400" baseline="30000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2606863" y="3246992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4898040" y="3234604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7163101" y="3231754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3</a:t>
              </a:r>
              <a:endParaRPr lang="zh-TW" altLang="en-US" sz="2400" baseline="30000" dirty="0"/>
            </a:p>
          </p:txBody>
        </p:sp>
        <p:sp>
          <p:nvSpPr>
            <p:cNvPr id="31" name="向上箭號 30"/>
            <p:cNvSpPr/>
            <p:nvPr/>
          </p:nvSpPr>
          <p:spPr>
            <a:xfrm>
              <a:off x="5125884" y="4891434"/>
              <a:ext cx="386677" cy="579410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向上箭號 31"/>
            <p:cNvSpPr/>
            <p:nvPr/>
          </p:nvSpPr>
          <p:spPr>
            <a:xfrm>
              <a:off x="5125885" y="3747850"/>
              <a:ext cx="386677" cy="579410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向上箭號 32"/>
            <p:cNvSpPr/>
            <p:nvPr/>
          </p:nvSpPr>
          <p:spPr>
            <a:xfrm>
              <a:off x="7369854" y="4888560"/>
              <a:ext cx="386677" cy="579410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向上箭號 33"/>
            <p:cNvSpPr/>
            <p:nvPr/>
          </p:nvSpPr>
          <p:spPr>
            <a:xfrm>
              <a:off x="7369855" y="3744976"/>
              <a:ext cx="386677" cy="579410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向右箭號 34"/>
            <p:cNvSpPr/>
            <p:nvPr/>
          </p:nvSpPr>
          <p:spPr>
            <a:xfrm>
              <a:off x="3753302" y="4387024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向右箭號 35"/>
            <p:cNvSpPr/>
            <p:nvPr/>
          </p:nvSpPr>
          <p:spPr>
            <a:xfrm>
              <a:off x="6013523" y="4387023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向右箭號 36"/>
            <p:cNvSpPr/>
            <p:nvPr/>
          </p:nvSpPr>
          <p:spPr>
            <a:xfrm>
              <a:off x="1510257" y="4426314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043786" y="5020268"/>
              <a:ext cx="6420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W</a:t>
              </a:r>
              <a:r>
                <a:rPr lang="en-US" altLang="zh-TW" sz="2400" baseline="30000" dirty="0" smtClean="0"/>
                <a:t>i</a:t>
              </a:r>
              <a:endParaRPr lang="zh-TW" altLang="en-US" sz="2400" baseline="30000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1610815" y="4030102"/>
              <a:ext cx="6420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 smtClean="0"/>
                <a:t>W</a:t>
              </a:r>
              <a:r>
                <a:rPr lang="en-US" altLang="zh-TW" sz="2400" baseline="30000" dirty="0" err="1" smtClean="0"/>
                <a:t>h</a:t>
              </a:r>
              <a:endParaRPr lang="zh-TW" altLang="en-US" sz="2400" baseline="30000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3083797" y="3833116"/>
              <a:ext cx="6312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W</a:t>
              </a:r>
              <a:r>
                <a:rPr lang="en-US" altLang="zh-TW" sz="2400" baseline="30000" dirty="0"/>
                <a:t>o</a:t>
              </a:r>
              <a:endParaRPr lang="zh-TW" altLang="en-US" sz="2400" baseline="30000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543667" y="3984520"/>
              <a:ext cx="6420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 smtClean="0"/>
                <a:t>init</a:t>
              </a:r>
              <a:endParaRPr lang="zh-TW" altLang="en-US" sz="2400" baseline="-25000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973214" y="4233015"/>
              <a:ext cx="890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solidFill>
                    <a:srgbClr val="0000FF"/>
                  </a:solidFill>
                </a:rPr>
                <a:t>……</a:t>
              </a:r>
              <a:endParaRPr lang="zh-TW" altLang="en-US" sz="28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3877390" y="4050752"/>
              <a:ext cx="6420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 smtClean="0"/>
                <a:t>W</a:t>
              </a:r>
              <a:r>
                <a:rPr lang="en-US" altLang="zh-TW" sz="2400" baseline="30000" dirty="0" err="1" smtClean="0"/>
                <a:t>h</a:t>
              </a:r>
              <a:endParaRPr lang="zh-TW" altLang="en-US" sz="2400" baseline="30000" dirty="0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6088910" y="4063949"/>
              <a:ext cx="6420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 smtClean="0"/>
                <a:t>W</a:t>
              </a:r>
              <a:r>
                <a:rPr lang="en-US" altLang="zh-TW" sz="2400" baseline="30000" dirty="0" err="1" smtClean="0"/>
                <a:t>h</a:t>
              </a:r>
              <a:endParaRPr lang="zh-TW" altLang="en-US" sz="2400" baseline="30000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5328907" y="5020268"/>
              <a:ext cx="6420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W</a:t>
              </a:r>
              <a:r>
                <a:rPr lang="en-US" altLang="zh-TW" sz="2400" baseline="30000" dirty="0" smtClean="0"/>
                <a:t>i</a:t>
              </a:r>
              <a:endParaRPr lang="zh-TW" altLang="en-US" sz="2400" baseline="30000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5368918" y="3833116"/>
              <a:ext cx="6312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W</a:t>
              </a:r>
              <a:r>
                <a:rPr lang="en-US" altLang="zh-TW" sz="2400" baseline="30000" dirty="0"/>
                <a:t>o</a:t>
              </a:r>
              <a:endParaRPr lang="zh-TW" altLang="en-US" sz="2400" baseline="30000" dirty="0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7597988" y="5038170"/>
              <a:ext cx="6420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W</a:t>
              </a:r>
              <a:r>
                <a:rPr lang="en-US" altLang="zh-TW" sz="2400" baseline="30000" dirty="0" smtClean="0"/>
                <a:t>i</a:t>
              </a:r>
              <a:endParaRPr lang="zh-TW" altLang="en-US" sz="2400" baseline="300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7637999" y="3851018"/>
              <a:ext cx="6312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W</a:t>
              </a:r>
              <a:r>
                <a:rPr lang="en-US" altLang="zh-TW" sz="2400" baseline="30000" dirty="0"/>
                <a:t>o</a:t>
              </a:r>
              <a:endParaRPr lang="zh-TW" altLang="en-US" sz="2400" baseline="30000" dirty="0"/>
            </a:p>
          </p:txBody>
        </p:sp>
      </p:grpSp>
      <p:sp>
        <p:nvSpPr>
          <p:cNvPr id="49" name="矩形 48"/>
          <p:cNvSpPr/>
          <p:nvPr/>
        </p:nvSpPr>
        <p:spPr>
          <a:xfrm>
            <a:off x="3361531" y="2370474"/>
            <a:ext cx="417003" cy="38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5647800" y="2376004"/>
            <a:ext cx="417003" cy="38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7922096" y="2376025"/>
            <a:ext cx="417003" cy="38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3361531" y="3565263"/>
            <a:ext cx="417003" cy="38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5647800" y="3570793"/>
            <a:ext cx="417003" cy="38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7922096" y="3570814"/>
            <a:ext cx="417003" cy="38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1874220" y="2575873"/>
            <a:ext cx="417003" cy="38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4170615" y="2555407"/>
            <a:ext cx="417003" cy="38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6354916" y="2570004"/>
            <a:ext cx="417003" cy="38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711175" y="2891678"/>
            <a:ext cx="642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0</a:t>
            </a:r>
            <a:endParaRPr lang="zh-TW" altLang="en-US" sz="2800" baseline="-25000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4033155" y="317631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4527509" y="4704809"/>
                <a:ext cx="40204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All element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in </a:t>
                </a:r>
                <a:r>
                  <a:rPr lang="en-US" altLang="zh-TW" sz="2400" dirty="0" err="1" smtClean="0"/>
                  <a:t>W</a:t>
                </a:r>
                <a:r>
                  <a:rPr lang="en-US" altLang="zh-TW" sz="2400" baseline="30000" dirty="0" err="1" smtClean="0"/>
                  <a:t>h</a:t>
                </a:r>
                <a:r>
                  <a:rPr lang="en-US" altLang="zh-TW" sz="2400" dirty="0" smtClean="0"/>
                  <a:t>, W</a:t>
                </a:r>
                <a:r>
                  <a:rPr lang="en-US" altLang="zh-TW" sz="2400" baseline="30000" dirty="0" smtClean="0"/>
                  <a:t>i</a:t>
                </a:r>
                <a:r>
                  <a:rPr lang="en-US" altLang="zh-TW" sz="2400" dirty="0" smtClean="0"/>
                  <a:t> or W</a:t>
                </a:r>
                <a:r>
                  <a:rPr lang="en-US" altLang="zh-TW" sz="2400" baseline="30000" dirty="0" smtClean="0"/>
                  <a:t>o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509" y="4704809"/>
                <a:ext cx="4020443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42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5036578" y="5259721"/>
                <a:ext cx="27471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𝜂𝜕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578" y="5259721"/>
                <a:ext cx="274716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887" r="-665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向右箭號 72"/>
          <p:cNvSpPr/>
          <p:nvPr/>
        </p:nvSpPr>
        <p:spPr>
          <a:xfrm>
            <a:off x="4575605" y="5314396"/>
            <a:ext cx="394104" cy="3357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895862" y="4673368"/>
                <a:ext cx="2863413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62" y="4673368"/>
                <a:ext cx="2863413" cy="103848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895862" y="6085853"/>
                <a:ext cx="23660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62" y="6085853"/>
                <a:ext cx="2366096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835" t="-16393" r="-77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 61"/>
          <p:cNvSpPr/>
          <p:nvPr/>
        </p:nvSpPr>
        <p:spPr>
          <a:xfrm>
            <a:off x="4575605" y="5804680"/>
            <a:ext cx="3913889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Backpropagation through time (BPTT)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516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 animBg="1"/>
      <p:bldP spid="11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70" grpId="0"/>
      <p:bldP spid="72" grpId="0"/>
      <p:bldP spid="73" grpId="0" animBg="1"/>
      <p:bldP spid="63" grpId="0"/>
      <p:bldP spid="64" grpId="0"/>
      <p:bldP spid="6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RMSProp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3385945" y="128702"/>
            <a:ext cx="5558825" cy="4289424"/>
            <a:chOff x="773413" y="2230720"/>
            <a:chExt cx="5558825" cy="4289424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413" y="2230720"/>
              <a:ext cx="5558825" cy="416911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3552825" y="6150812"/>
                  <a:ext cx="421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825" y="6150812"/>
                  <a:ext cx="42184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571" r="-428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5714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直線接點 9"/>
          <p:cNvCxnSpPr/>
          <p:nvPr/>
        </p:nvCxnSpPr>
        <p:spPr>
          <a:xfrm flipH="1">
            <a:off x="3884822" y="2202583"/>
            <a:ext cx="4693798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6238762" y="311402"/>
            <a:ext cx="0" cy="378236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681229" y="2731027"/>
            <a:ext cx="2083228" cy="80639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Larger Learning Rate</a:t>
            </a:r>
            <a:endParaRPr lang="zh-TW" altLang="en-US" sz="2400" dirty="0"/>
          </a:p>
        </p:txBody>
      </p:sp>
      <p:cxnSp>
        <p:nvCxnSpPr>
          <p:cNvPr id="43" name="直線單箭頭接點 42"/>
          <p:cNvCxnSpPr/>
          <p:nvPr/>
        </p:nvCxnSpPr>
        <p:spPr>
          <a:xfrm>
            <a:off x="4680979" y="3174770"/>
            <a:ext cx="2000250" cy="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918696" y="685054"/>
            <a:ext cx="2083228" cy="80639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Smaller Learning Rate</a:t>
            </a:r>
            <a:endParaRPr lang="zh-TW" altLang="en-US" sz="2400" dirty="0"/>
          </a:p>
        </p:txBody>
      </p:sp>
      <p:cxnSp>
        <p:nvCxnSpPr>
          <p:cNvPr id="45" name="直線單箭頭接點 44"/>
          <p:cNvCxnSpPr/>
          <p:nvPr/>
        </p:nvCxnSpPr>
        <p:spPr>
          <a:xfrm rot="5400000" flipH="1">
            <a:off x="3960185" y="2495161"/>
            <a:ext cx="200025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414615" y="3060364"/>
            <a:ext cx="19019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smtClean="0"/>
              <a:t>Review:</a:t>
            </a:r>
          </a:p>
          <a:p>
            <a:pPr algn="ctr"/>
            <a:r>
              <a:rPr lang="en-US" altLang="zh-TW" sz="2800" b="1" i="1" u="sng" dirty="0" err="1" smtClean="0"/>
              <a:t>Adagrad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2511835" y="4574431"/>
                <a:ext cx="4396781" cy="1273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835" y="4574431"/>
                <a:ext cx="4396781" cy="127368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1358336" y="5972284"/>
            <a:ext cx="6962405" cy="50581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Use first derivative to estimate second derivative</a:t>
            </a:r>
            <a:endParaRPr lang="zh-TW" altLang="en-US" sz="2400" dirty="0"/>
          </a:p>
        </p:txBody>
      </p:sp>
      <p:cxnSp>
        <p:nvCxnSpPr>
          <p:cNvPr id="51" name="直線接點 50"/>
          <p:cNvCxnSpPr/>
          <p:nvPr/>
        </p:nvCxnSpPr>
        <p:spPr>
          <a:xfrm>
            <a:off x="4841262" y="5706686"/>
            <a:ext cx="1643738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598662" y="5687553"/>
            <a:ext cx="1" cy="2880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50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4" grpId="0" animBg="1"/>
      <p:bldP spid="3" grpId="0"/>
      <p:bldP spid="46" grpId="0"/>
      <p:bldP spid="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RMSProp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40" y="2398395"/>
            <a:ext cx="7162800" cy="3524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506216" y="5922645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216" y="5922645"/>
                <a:ext cx="42184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696" r="-57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73790" y="3975854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90" y="3975854"/>
                <a:ext cx="42896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879255" y="1729795"/>
            <a:ext cx="7970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Error Surface can be even more complex when training RNN.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720428" y="4702385"/>
            <a:ext cx="2083228" cy="8063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Larger Learning Rate</a:t>
            </a:r>
            <a:endParaRPr lang="zh-TW" altLang="en-US" sz="24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761917" y="4507499"/>
            <a:ext cx="200025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94251" y="2978815"/>
            <a:ext cx="2083228" cy="8063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Smaller Learning Rate</a:t>
            </a:r>
            <a:endParaRPr lang="zh-TW" altLang="en-US" sz="24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1135740" y="2783929"/>
            <a:ext cx="200025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99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RMSProp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21174" y="1514436"/>
                <a:ext cx="2840778" cy="763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4" y="1514436"/>
                <a:ext cx="2840778" cy="7639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 rot="5400000">
                <a:off x="1828703" y="4265385"/>
                <a:ext cx="47937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28703" y="4265385"/>
                <a:ext cx="479378" cy="430887"/>
              </a:xfrm>
              <a:prstGeom prst="rect">
                <a:avLst/>
              </a:prstGeom>
              <a:blipFill rotWithShape="0">
                <a:blip r:embed="rId4"/>
                <a:stretch>
                  <a:fillRect b="-205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621174" y="2413255"/>
                <a:ext cx="2840778" cy="737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4" y="2413255"/>
                <a:ext cx="2840778" cy="7377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95896" y="4911580"/>
                <a:ext cx="2984086" cy="737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96" y="4911580"/>
                <a:ext cx="2984086" cy="73776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3816421" y="1698241"/>
                <a:ext cx="13401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421" y="1698241"/>
                <a:ext cx="1340110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3816421" y="2481235"/>
                <a:ext cx="4722639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421" y="2481235"/>
                <a:ext cx="4722639" cy="5218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644157" y="3359185"/>
                <a:ext cx="2848472" cy="763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57" y="3359185"/>
                <a:ext cx="2848472" cy="76399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780921" y="3468501"/>
                <a:ext cx="4818499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921" y="3468501"/>
                <a:ext cx="4818499" cy="5218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816421" y="4953756"/>
                <a:ext cx="5013745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421" y="4953756"/>
                <a:ext cx="5013745" cy="5218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3729488" y="5649346"/>
            <a:ext cx="5111474" cy="93165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Root Mean Square of the gradients with previous gradients being decayed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682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30" grpId="0"/>
      <p:bldP spid="12" grpId="0"/>
      <p:bldP spid="13" grpId="0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929" y="587513"/>
            <a:ext cx="2763125" cy="36281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796" y="551736"/>
            <a:ext cx="2763125" cy="362810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824959" y="6190569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186529" y="6190571"/>
            <a:ext cx="57018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814727" y="4179839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+</a:t>
            </a:r>
            <a:endParaRPr lang="zh-TW" altLang="en-US" sz="2400" baseline="-25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900" y="2846339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+</a:t>
            </a:r>
            <a:endParaRPr lang="zh-TW" altLang="en-US" sz="2400" baseline="-25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314004" y="2151680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+</a:t>
            </a:r>
            <a:endParaRPr lang="zh-TW" altLang="en-US" sz="2400" baseline="-25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086850" y="879590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+</a:t>
            </a:r>
            <a:endParaRPr lang="zh-TW" altLang="en-US" sz="2400" baseline="-25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161644" y="4101406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+</a:t>
            </a:r>
            <a:endParaRPr lang="zh-TW" altLang="en-US" sz="2400" baseline="-25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452817" y="2767906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+</a:t>
            </a:r>
            <a:endParaRPr lang="zh-TW" altLang="en-US" sz="2400" baseline="-25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660921" y="2073247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+</a:t>
            </a:r>
            <a:endParaRPr lang="zh-TW" altLang="en-US" sz="2400" baseline="-25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519487" y="772688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+</a:t>
            </a:r>
            <a:endParaRPr lang="zh-TW" altLang="en-US" sz="2400" baseline="-25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068583" y="6190569"/>
            <a:ext cx="1710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Input</a:t>
            </a:r>
            <a:endParaRPr lang="zh-TW" altLang="en-US" sz="2400" dirty="0"/>
          </a:p>
        </p:txBody>
      </p:sp>
      <p:sp>
        <p:nvSpPr>
          <p:cNvPr id="17" name="手繪多邊形 16"/>
          <p:cNvSpPr/>
          <p:nvPr/>
        </p:nvSpPr>
        <p:spPr>
          <a:xfrm>
            <a:off x="3008507" y="4641504"/>
            <a:ext cx="1075364" cy="1563417"/>
          </a:xfrm>
          <a:custGeom>
            <a:avLst/>
            <a:gdLst>
              <a:gd name="connsiteX0" fmla="*/ 1204685 w 1204685"/>
              <a:gd name="connsiteY0" fmla="*/ 899886 h 899886"/>
              <a:gd name="connsiteX1" fmla="*/ 0 w 1204685"/>
              <a:gd name="connsiteY1" fmla="*/ 0 h 8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4685" h="899886">
                <a:moveTo>
                  <a:pt x="1204685" y="89988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 17"/>
          <p:cNvSpPr/>
          <p:nvPr/>
        </p:nvSpPr>
        <p:spPr>
          <a:xfrm>
            <a:off x="3008507" y="4608564"/>
            <a:ext cx="2463115" cy="1561686"/>
          </a:xfrm>
          <a:custGeom>
            <a:avLst/>
            <a:gdLst>
              <a:gd name="connsiteX0" fmla="*/ 2627085 w 2668189"/>
              <a:gd name="connsiteY0" fmla="*/ 870857 h 890814"/>
              <a:gd name="connsiteX1" fmla="*/ 2481943 w 2668189"/>
              <a:gd name="connsiteY1" fmla="*/ 841829 h 890814"/>
              <a:gd name="connsiteX2" fmla="*/ 0 w 2668189"/>
              <a:gd name="connsiteY2" fmla="*/ 0 h 89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8189" h="890814">
                <a:moveTo>
                  <a:pt x="2627085" y="870857"/>
                </a:moveTo>
                <a:cubicBezTo>
                  <a:pt x="2773437" y="928914"/>
                  <a:pt x="2481943" y="841829"/>
                  <a:pt x="2481943" y="841829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手繪多邊形 18"/>
          <p:cNvSpPr/>
          <p:nvPr/>
        </p:nvSpPr>
        <p:spPr>
          <a:xfrm>
            <a:off x="4025814" y="2628023"/>
            <a:ext cx="477665" cy="3562384"/>
          </a:xfrm>
          <a:custGeom>
            <a:avLst/>
            <a:gdLst>
              <a:gd name="connsiteX0" fmla="*/ 0 w 333829"/>
              <a:gd name="connsiteY0" fmla="*/ 2902857 h 2902857"/>
              <a:gd name="connsiteX1" fmla="*/ 333829 w 333829"/>
              <a:gd name="connsiteY1" fmla="*/ 0 h 290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3829" h="2902857">
                <a:moveTo>
                  <a:pt x="0" y="2902857"/>
                </a:moveTo>
                <a:lnTo>
                  <a:pt x="333829" y="0"/>
                </a:ln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stCxn id="7" idx="0"/>
            <a:endCxn id="10" idx="2"/>
          </p:cNvCxnSpPr>
          <p:nvPr/>
        </p:nvCxnSpPr>
        <p:spPr>
          <a:xfrm flipH="1" flipV="1">
            <a:off x="4555544" y="2613345"/>
            <a:ext cx="916078" cy="357722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手繪多邊形 20"/>
          <p:cNvSpPr/>
          <p:nvPr/>
        </p:nvSpPr>
        <p:spPr>
          <a:xfrm>
            <a:off x="231780" y="1220715"/>
            <a:ext cx="3779520" cy="4998720"/>
          </a:xfrm>
          <a:custGeom>
            <a:avLst/>
            <a:gdLst>
              <a:gd name="connsiteX0" fmla="*/ 3779520 w 3779520"/>
              <a:gd name="connsiteY0" fmla="*/ 4998720 h 4998720"/>
              <a:gd name="connsiteX1" fmla="*/ 3657600 w 3779520"/>
              <a:gd name="connsiteY1" fmla="*/ 4978400 h 4998720"/>
              <a:gd name="connsiteX2" fmla="*/ 3596640 w 3779520"/>
              <a:gd name="connsiteY2" fmla="*/ 4958080 h 4998720"/>
              <a:gd name="connsiteX3" fmla="*/ 2722880 w 3779520"/>
              <a:gd name="connsiteY3" fmla="*/ 4917440 h 4998720"/>
              <a:gd name="connsiteX4" fmla="*/ 2600960 w 3779520"/>
              <a:gd name="connsiteY4" fmla="*/ 4897120 h 4998720"/>
              <a:gd name="connsiteX5" fmla="*/ 2458720 w 3779520"/>
              <a:gd name="connsiteY5" fmla="*/ 4876800 h 4998720"/>
              <a:gd name="connsiteX6" fmla="*/ 2397760 w 3779520"/>
              <a:gd name="connsiteY6" fmla="*/ 4836160 h 4998720"/>
              <a:gd name="connsiteX7" fmla="*/ 2275840 w 3779520"/>
              <a:gd name="connsiteY7" fmla="*/ 4815840 h 4998720"/>
              <a:gd name="connsiteX8" fmla="*/ 1991360 w 3779520"/>
              <a:gd name="connsiteY8" fmla="*/ 4754880 h 4998720"/>
              <a:gd name="connsiteX9" fmla="*/ 1828800 w 3779520"/>
              <a:gd name="connsiteY9" fmla="*/ 4734560 h 4998720"/>
              <a:gd name="connsiteX10" fmla="*/ 1605280 w 3779520"/>
              <a:gd name="connsiteY10" fmla="*/ 4693920 h 4998720"/>
              <a:gd name="connsiteX11" fmla="*/ 1503680 w 3779520"/>
              <a:gd name="connsiteY11" fmla="*/ 4673600 h 4998720"/>
              <a:gd name="connsiteX12" fmla="*/ 1442720 w 3779520"/>
              <a:gd name="connsiteY12" fmla="*/ 4653280 h 4998720"/>
              <a:gd name="connsiteX13" fmla="*/ 1300480 w 3779520"/>
              <a:gd name="connsiteY13" fmla="*/ 4632960 h 4998720"/>
              <a:gd name="connsiteX14" fmla="*/ 1158240 w 3779520"/>
              <a:gd name="connsiteY14" fmla="*/ 4592320 h 4998720"/>
              <a:gd name="connsiteX15" fmla="*/ 1097280 w 3779520"/>
              <a:gd name="connsiteY15" fmla="*/ 4572000 h 4998720"/>
              <a:gd name="connsiteX16" fmla="*/ 995680 w 3779520"/>
              <a:gd name="connsiteY16" fmla="*/ 4551680 h 4998720"/>
              <a:gd name="connsiteX17" fmla="*/ 934720 w 3779520"/>
              <a:gd name="connsiteY17" fmla="*/ 4531360 h 4998720"/>
              <a:gd name="connsiteX18" fmla="*/ 751840 w 3779520"/>
              <a:gd name="connsiteY18" fmla="*/ 4490720 h 4998720"/>
              <a:gd name="connsiteX19" fmla="*/ 650240 w 3779520"/>
              <a:gd name="connsiteY19" fmla="*/ 4368800 h 4998720"/>
              <a:gd name="connsiteX20" fmla="*/ 589280 w 3779520"/>
              <a:gd name="connsiteY20" fmla="*/ 4348480 h 4998720"/>
              <a:gd name="connsiteX21" fmla="*/ 528320 w 3779520"/>
              <a:gd name="connsiteY21" fmla="*/ 4226560 h 4998720"/>
              <a:gd name="connsiteX22" fmla="*/ 467360 w 3779520"/>
              <a:gd name="connsiteY22" fmla="*/ 4165600 h 4998720"/>
              <a:gd name="connsiteX23" fmla="*/ 386080 w 3779520"/>
              <a:gd name="connsiteY23" fmla="*/ 4043680 h 4998720"/>
              <a:gd name="connsiteX24" fmla="*/ 345440 w 3779520"/>
              <a:gd name="connsiteY24" fmla="*/ 3982720 h 4998720"/>
              <a:gd name="connsiteX25" fmla="*/ 325120 w 3779520"/>
              <a:gd name="connsiteY25" fmla="*/ 3881120 h 4998720"/>
              <a:gd name="connsiteX26" fmla="*/ 284480 w 3779520"/>
              <a:gd name="connsiteY26" fmla="*/ 3637280 h 4998720"/>
              <a:gd name="connsiteX27" fmla="*/ 264160 w 3779520"/>
              <a:gd name="connsiteY27" fmla="*/ 3474720 h 4998720"/>
              <a:gd name="connsiteX28" fmla="*/ 243840 w 3779520"/>
              <a:gd name="connsiteY28" fmla="*/ 3149600 h 4998720"/>
              <a:gd name="connsiteX29" fmla="*/ 203200 w 3779520"/>
              <a:gd name="connsiteY29" fmla="*/ 3027680 h 4998720"/>
              <a:gd name="connsiteX30" fmla="*/ 162560 w 3779520"/>
              <a:gd name="connsiteY30" fmla="*/ 2844800 h 4998720"/>
              <a:gd name="connsiteX31" fmla="*/ 121920 w 3779520"/>
              <a:gd name="connsiteY31" fmla="*/ 2783840 h 4998720"/>
              <a:gd name="connsiteX32" fmla="*/ 60960 w 3779520"/>
              <a:gd name="connsiteY32" fmla="*/ 2560320 h 4998720"/>
              <a:gd name="connsiteX33" fmla="*/ 40640 w 3779520"/>
              <a:gd name="connsiteY33" fmla="*/ 2275840 h 4998720"/>
              <a:gd name="connsiteX34" fmla="*/ 20320 w 3779520"/>
              <a:gd name="connsiteY34" fmla="*/ 2174240 h 4998720"/>
              <a:gd name="connsiteX35" fmla="*/ 0 w 3779520"/>
              <a:gd name="connsiteY35" fmla="*/ 1645920 h 4998720"/>
              <a:gd name="connsiteX36" fmla="*/ 40640 w 3779520"/>
              <a:gd name="connsiteY36" fmla="*/ 568960 h 4998720"/>
              <a:gd name="connsiteX37" fmla="*/ 60960 w 3779520"/>
              <a:gd name="connsiteY37" fmla="*/ 447040 h 4998720"/>
              <a:gd name="connsiteX38" fmla="*/ 182880 w 3779520"/>
              <a:gd name="connsiteY38" fmla="*/ 325120 h 4998720"/>
              <a:gd name="connsiteX39" fmla="*/ 304800 w 3779520"/>
              <a:gd name="connsiteY39" fmla="*/ 243840 h 4998720"/>
              <a:gd name="connsiteX40" fmla="*/ 447040 w 3779520"/>
              <a:gd name="connsiteY40" fmla="*/ 162560 h 4998720"/>
              <a:gd name="connsiteX41" fmla="*/ 711200 w 3779520"/>
              <a:gd name="connsiteY41" fmla="*/ 101600 h 4998720"/>
              <a:gd name="connsiteX42" fmla="*/ 873760 w 3779520"/>
              <a:gd name="connsiteY42" fmla="*/ 0 h 499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779520" h="4998720">
                <a:moveTo>
                  <a:pt x="3779520" y="4998720"/>
                </a:moveTo>
                <a:cubicBezTo>
                  <a:pt x="3738880" y="4991947"/>
                  <a:pt x="3697819" y="4987338"/>
                  <a:pt x="3657600" y="4978400"/>
                </a:cubicBezTo>
                <a:cubicBezTo>
                  <a:pt x="3636691" y="4973754"/>
                  <a:pt x="3617871" y="4960911"/>
                  <a:pt x="3596640" y="4958080"/>
                </a:cubicBezTo>
                <a:cubicBezTo>
                  <a:pt x="3367631" y="4927545"/>
                  <a:pt x="2856868" y="4921762"/>
                  <a:pt x="2722880" y="4917440"/>
                </a:cubicBezTo>
                <a:lnTo>
                  <a:pt x="2600960" y="4897120"/>
                </a:lnTo>
                <a:cubicBezTo>
                  <a:pt x="2553622" y="4889837"/>
                  <a:pt x="2504595" y="4890562"/>
                  <a:pt x="2458720" y="4876800"/>
                </a:cubicBezTo>
                <a:cubicBezTo>
                  <a:pt x="2435328" y="4869783"/>
                  <a:pt x="2420928" y="4843883"/>
                  <a:pt x="2397760" y="4836160"/>
                </a:cubicBezTo>
                <a:cubicBezTo>
                  <a:pt x="2358674" y="4823131"/>
                  <a:pt x="2316240" y="4823920"/>
                  <a:pt x="2275840" y="4815840"/>
                </a:cubicBezTo>
                <a:cubicBezTo>
                  <a:pt x="2121912" y="4785054"/>
                  <a:pt x="2235883" y="4785445"/>
                  <a:pt x="1991360" y="4754880"/>
                </a:cubicBezTo>
                <a:lnTo>
                  <a:pt x="1828800" y="4734560"/>
                </a:lnTo>
                <a:cubicBezTo>
                  <a:pt x="1704447" y="4693109"/>
                  <a:pt x="1818635" y="4726744"/>
                  <a:pt x="1605280" y="4693920"/>
                </a:cubicBezTo>
                <a:cubicBezTo>
                  <a:pt x="1571144" y="4688668"/>
                  <a:pt x="1537186" y="4681977"/>
                  <a:pt x="1503680" y="4673600"/>
                </a:cubicBezTo>
                <a:cubicBezTo>
                  <a:pt x="1482900" y="4668405"/>
                  <a:pt x="1463723" y="4657481"/>
                  <a:pt x="1442720" y="4653280"/>
                </a:cubicBezTo>
                <a:cubicBezTo>
                  <a:pt x="1395755" y="4643887"/>
                  <a:pt x="1347893" y="4639733"/>
                  <a:pt x="1300480" y="4632960"/>
                </a:cubicBezTo>
                <a:cubicBezTo>
                  <a:pt x="1154319" y="4584240"/>
                  <a:pt x="1336844" y="4643350"/>
                  <a:pt x="1158240" y="4592320"/>
                </a:cubicBezTo>
                <a:cubicBezTo>
                  <a:pt x="1137645" y="4586436"/>
                  <a:pt x="1118060" y="4577195"/>
                  <a:pt x="1097280" y="4572000"/>
                </a:cubicBezTo>
                <a:cubicBezTo>
                  <a:pt x="1063774" y="4563623"/>
                  <a:pt x="1029186" y="4560057"/>
                  <a:pt x="995680" y="4551680"/>
                </a:cubicBezTo>
                <a:cubicBezTo>
                  <a:pt x="974900" y="4546485"/>
                  <a:pt x="955629" y="4536006"/>
                  <a:pt x="934720" y="4531360"/>
                </a:cubicBezTo>
                <a:cubicBezTo>
                  <a:pt x="720148" y="4483677"/>
                  <a:pt x="889070" y="4536463"/>
                  <a:pt x="751840" y="4490720"/>
                </a:cubicBezTo>
                <a:cubicBezTo>
                  <a:pt x="721852" y="4445738"/>
                  <a:pt x="697177" y="4400091"/>
                  <a:pt x="650240" y="4368800"/>
                </a:cubicBezTo>
                <a:cubicBezTo>
                  <a:pt x="632418" y="4356919"/>
                  <a:pt x="609600" y="4355253"/>
                  <a:pt x="589280" y="4348480"/>
                </a:cubicBezTo>
                <a:cubicBezTo>
                  <a:pt x="568915" y="4287384"/>
                  <a:pt x="572088" y="4279081"/>
                  <a:pt x="528320" y="4226560"/>
                </a:cubicBezTo>
                <a:cubicBezTo>
                  <a:pt x="509923" y="4204484"/>
                  <a:pt x="485003" y="4188283"/>
                  <a:pt x="467360" y="4165600"/>
                </a:cubicBezTo>
                <a:cubicBezTo>
                  <a:pt x="437373" y="4127046"/>
                  <a:pt x="413173" y="4084320"/>
                  <a:pt x="386080" y="4043680"/>
                </a:cubicBezTo>
                <a:lnTo>
                  <a:pt x="345440" y="3982720"/>
                </a:lnTo>
                <a:cubicBezTo>
                  <a:pt x="338667" y="3948853"/>
                  <a:pt x="330004" y="3915310"/>
                  <a:pt x="325120" y="3881120"/>
                </a:cubicBezTo>
                <a:cubicBezTo>
                  <a:pt x="291092" y="3642924"/>
                  <a:pt x="328157" y="3768311"/>
                  <a:pt x="284480" y="3637280"/>
                </a:cubicBezTo>
                <a:cubicBezTo>
                  <a:pt x="277707" y="3583093"/>
                  <a:pt x="268695" y="3529140"/>
                  <a:pt x="264160" y="3474720"/>
                </a:cubicBezTo>
                <a:cubicBezTo>
                  <a:pt x="255143" y="3366510"/>
                  <a:pt x="258511" y="3257189"/>
                  <a:pt x="243840" y="3149600"/>
                </a:cubicBezTo>
                <a:cubicBezTo>
                  <a:pt x="238052" y="3107154"/>
                  <a:pt x="210243" y="3069935"/>
                  <a:pt x="203200" y="3027680"/>
                </a:cubicBezTo>
                <a:cubicBezTo>
                  <a:pt x="195396" y="2980854"/>
                  <a:pt x="187572" y="2894823"/>
                  <a:pt x="162560" y="2844800"/>
                </a:cubicBezTo>
                <a:cubicBezTo>
                  <a:pt x="151638" y="2822957"/>
                  <a:pt x="131839" y="2806157"/>
                  <a:pt x="121920" y="2783840"/>
                </a:cubicBezTo>
                <a:cubicBezTo>
                  <a:pt x="84421" y="2699466"/>
                  <a:pt x="78344" y="2647240"/>
                  <a:pt x="60960" y="2560320"/>
                </a:cubicBezTo>
                <a:cubicBezTo>
                  <a:pt x="54187" y="2465493"/>
                  <a:pt x="50592" y="2370386"/>
                  <a:pt x="40640" y="2275840"/>
                </a:cubicBezTo>
                <a:cubicBezTo>
                  <a:pt x="37024" y="2241492"/>
                  <a:pt x="22544" y="2208706"/>
                  <a:pt x="20320" y="2174240"/>
                </a:cubicBezTo>
                <a:cubicBezTo>
                  <a:pt x="8973" y="1998369"/>
                  <a:pt x="6773" y="1822027"/>
                  <a:pt x="0" y="1645920"/>
                </a:cubicBezTo>
                <a:cubicBezTo>
                  <a:pt x="7504" y="1360760"/>
                  <a:pt x="9321" y="897813"/>
                  <a:pt x="40640" y="568960"/>
                </a:cubicBezTo>
                <a:cubicBezTo>
                  <a:pt x="44546" y="527945"/>
                  <a:pt x="40200" y="482628"/>
                  <a:pt x="60960" y="447040"/>
                </a:cubicBezTo>
                <a:cubicBezTo>
                  <a:pt x="89919" y="397395"/>
                  <a:pt x="135059" y="357001"/>
                  <a:pt x="182880" y="325120"/>
                </a:cubicBezTo>
                <a:lnTo>
                  <a:pt x="304800" y="243840"/>
                </a:lnTo>
                <a:cubicBezTo>
                  <a:pt x="359786" y="207183"/>
                  <a:pt x="382588" y="188341"/>
                  <a:pt x="447040" y="162560"/>
                </a:cubicBezTo>
                <a:cubicBezTo>
                  <a:pt x="571008" y="112973"/>
                  <a:pt x="575062" y="121048"/>
                  <a:pt x="711200" y="101600"/>
                </a:cubicBezTo>
                <a:cubicBezTo>
                  <a:pt x="845722" y="11919"/>
                  <a:pt x="789433" y="42163"/>
                  <a:pt x="873760" y="0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手繪多邊形 21"/>
          <p:cNvSpPr/>
          <p:nvPr/>
        </p:nvSpPr>
        <p:spPr>
          <a:xfrm>
            <a:off x="556900" y="1281658"/>
            <a:ext cx="4754880" cy="4917457"/>
          </a:xfrm>
          <a:custGeom>
            <a:avLst/>
            <a:gdLst>
              <a:gd name="connsiteX0" fmla="*/ 4754880 w 4754880"/>
              <a:gd name="connsiteY0" fmla="*/ 4917457 h 4917457"/>
              <a:gd name="connsiteX1" fmla="*/ 4592320 w 4754880"/>
              <a:gd name="connsiteY1" fmla="*/ 4897137 h 4917457"/>
              <a:gd name="connsiteX2" fmla="*/ 4287520 w 4754880"/>
              <a:gd name="connsiteY2" fmla="*/ 4876817 h 4917457"/>
              <a:gd name="connsiteX3" fmla="*/ 3881120 w 4754880"/>
              <a:gd name="connsiteY3" fmla="*/ 4754897 h 4917457"/>
              <a:gd name="connsiteX4" fmla="*/ 3515360 w 4754880"/>
              <a:gd name="connsiteY4" fmla="*/ 4673617 h 4917457"/>
              <a:gd name="connsiteX5" fmla="*/ 3312160 w 4754880"/>
              <a:gd name="connsiteY5" fmla="*/ 4632977 h 4917457"/>
              <a:gd name="connsiteX6" fmla="*/ 3108960 w 4754880"/>
              <a:gd name="connsiteY6" fmla="*/ 4531377 h 4917457"/>
              <a:gd name="connsiteX7" fmla="*/ 2966720 w 4754880"/>
              <a:gd name="connsiteY7" fmla="*/ 4490737 h 4917457"/>
              <a:gd name="connsiteX8" fmla="*/ 2661920 w 4754880"/>
              <a:gd name="connsiteY8" fmla="*/ 4389137 h 4917457"/>
              <a:gd name="connsiteX9" fmla="*/ 2458720 w 4754880"/>
              <a:gd name="connsiteY9" fmla="*/ 4348497 h 4917457"/>
              <a:gd name="connsiteX10" fmla="*/ 2377440 w 4754880"/>
              <a:gd name="connsiteY10" fmla="*/ 4328177 h 4917457"/>
              <a:gd name="connsiteX11" fmla="*/ 2275840 w 4754880"/>
              <a:gd name="connsiteY11" fmla="*/ 4307857 h 4917457"/>
              <a:gd name="connsiteX12" fmla="*/ 2194560 w 4754880"/>
              <a:gd name="connsiteY12" fmla="*/ 4287537 h 4917457"/>
              <a:gd name="connsiteX13" fmla="*/ 1849120 w 4754880"/>
              <a:gd name="connsiteY13" fmla="*/ 4246897 h 4917457"/>
              <a:gd name="connsiteX14" fmla="*/ 1727200 w 4754880"/>
              <a:gd name="connsiteY14" fmla="*/ 4226577 h 4917457"/>
              <a:gd name="connsiteX15" fmla="*/ 1544320 w 4754880"/>
              <a:gd name="connsiteY15" fmla="*/ 4206257 h 4917457"/>
              <a:gd name="connsiteX16" fmla="*/ 1483360 w 4754880"/>
              <a:gd name="connsiteY16" fmla="*/ 4165617 h 4917457"/>
              <a:gd name="connsiteX17" fmla="*/ 1422400 w 4754880"/>
              <a:gd name="connsiteY17" fmla="*/ 4145297 h 4917457"/>
              <a:gd name="connsiteX18" fmla="*/ 1300480 w 4754880"/>
              <a:gd name="connsiteY18" fmla="*/ 4064017 h 4917457"/>
              <a:gd name="connsiteX19" fmla="*/ 1239520 w 4754880"/>
              <a:gd name="connsiteY19" fmla="*/ 4023377 h 4917457"/>
              <a:gd name="connsiteX20" fmla="*/ 1178560 w 4754880"/>
              <a:gd name="connsiteY20" fmla="*/ 3982737 h 4917457"/>
              <a:gd name="connsiteX21" fmla="*/ 1056640 w 4754880"/>
              <a:gd name="connsiteY21" fmla="*/ 3942097 h 4917457"/>
              <a:gd name="connsiteX22" fmla="*/ 995680 w 4754880"/>
              <a:gd name="connsiteY22" fmla="*/ 3921777 h 4917457"/>
              <a:gd name="connsiteX23" fmla="*/ 812800 w 4754880"/>
              <a:gd name="connsiteY23" fmla="*/ 3820177 h 4917457"/>
              <a:gd name="connsiteX24" fmla="*/ 711200 w 4754880"/>
              <a:gd name="connsiteY24" fmla="*/ 3698257 h 4917457"/>
              <a:gd name="connsiteX25" fmla="*/ 650240 w 4754880"/>
              <a:gd name="connsiteY25" fmla="*/ 3637297 h 4917457"/>
              <a:gd name="connsiteX26" fmla="*/ 508000 w 4754880"/>
              <a:gd name="connsiteY26" fmla="*/ 3454417 h 4917457"/>
              <a:gd name="connsiteX27" fmla="*/ 447040 w 4754880"/>
              <a:gd name="connsiteY27" fmla="*/ 3413777 h 4917457"/>
              <a:gd name="connsiteX28" fmla="*/ 426720 w 4754880"/>
              <a:gd name="connsiteY28" fmla="*/ 3352817 h 4917457"/>
              <a:gd name="connsiteX29" fmla="*/ 345440 w 4754880"/>
              <a:gd name="connsiteY29" fmla="*/ 3230897 h 4917457"/>
              <a:gd name="connsiteX30" fmla="*/ 304800 w 4754880"/>
              <a:gd name="connsiteY30" fmla="*/ 3108977 h 4917457"/>
              <a:gd name="connsiteX31" fmla="*/ 223520 w 4754880"/>
              <a:gd name="connsiteY31" fmla="*/ 2987057 h 4917457"/>
              <a:gd name="connsiteX32" fmla="*/ 182880 w 4754880"/>
              <a:gd name="connsiteY32" fmla="*/ 2926097 h 4917457"/>
              <a:gd name="connsiteX33" fmla="*/ 142240 w 4754880"/>
              <a:gd name="connsiteY33" fmla="*/ 2702577 h 4917457"/>
              <a:gd name="connsiteX34" fmla="*/ 81280 w 4754880"/>
              <a:gd name="connsiteY34" fmla="*/ 2519697 h 4917457"/>
              <a:gd name="connsiteX35" fmla="*/ 60960 w 4754880"/>
              <a:gd name="connsiteY35" fmla="*/ 2458737 h 4917457"/>
              <a:gd name="connsiteX36" fmla="*/ 40640 w 4754880"/>
              <a:gd name="connsiteY36" fmla="*/ 2336817 h 4917457"/>
              <a:gd name="connsiteX37" fmla="*/ 20320 w 4754880"/>
              <a:gd name="connsiteY37" fmla="*/ 1645937 h 4917457"/>
              <a:gd name="connsiteX38" fmla="*/ 0 w 4754880"/>
              <a:gd name="connsiteY38" fmla="*/ 1402097 h 4917457"/>
              <a:gd name="connsiteX39" fmla="*/ 20320 w 4754880"/>
              <a:gd name="connsiteY39" fmla="*/ 609617 h 4917457"/>
              <a:gd name="connsiteX40" fmla="*/ 60960 w 4754880"/>
              <a:gd name="connsiteY40" fmla="*/ 487697 h 4917457"/>
              <a:gd name="connsiteX41" fmla="*/ 101600 w 4754880"/>
              <a:gd name="connsiteY41" fmla="*/ 426737 h 4917457"/>
              <a:gd name="connsiteX42" fmla="*/ 121920 w 4754880"/>
              <a:gd name="connsiteY42" fmla="*/ 365777 h 4917457"/>
              <a:gd name="connsiteX43" fmla="*/ 162560 w 4754880"/>
              <a:gd name="connsiteY43" fmla="*/ 304817 h 4917457"/>
              <a:gd name="connsiteX44" fmla="*/ 182880 w 4754880"/>
              <a:gd name="connsiteY44" fmla="*/ 243857 h 4917457"/>
              <a:gd name="connsiteX45" fmla="*/ 264160 w 4754880"/>
              <a:gd name="connsiteY45" fmla="*/ 121937 h 4917457"/>
              <a:gd name="connsiteX46" fmla="*/ 386080 w 4754880"/>
              <a:gd name="connsiteY46" fmla="*/ 81297 h 4917457"/>
              <a:gd name="connsiteX47" fmla="*/ 447040 w 4754880"/>
              <a:gd name="connsiteY47" fmla="*/ 40657 h 4917457"/>
              <a:gd name="connsiteX48" fmla="*/ 589280 w 4754880"/>
              <a:gd name="connsiteY48" fmla="*/ 17 h 491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754880" h="4917457">
                <a:moveTo>
                  <a:pt x="4754880" y="4917457"/>
                </a:moveTo>
                <a:cubicBezTo>
                  <a:pt x="4700693" y="4910684"/>
                  <a:pt x="4646723" y="4901868"/>
                  <a:pt x="4592320" y="4897137"/>
                </a:cubicBezTo>
                <a:cubicBezTo>
                  <a:pt x="4490877" y="4888316"/>
                  <a:pt x="4387368" y="4896787"/>
                  <a:pt x="4287520" y="4876817"/>
                </a:cubicBezTo>
                <a:cubicBezTo>
                  <a:pt x="4148835" y="4849080"/>
                  <a:pt x="4019183" y="4785578"/>
                  <a:pt x="3881120" y="4754897"/>
                </a:cubicBezTo>
                <a:lnTo>
                  <a:pt x="3515360" y="4673617"/>
                </a:lnTo>
                <a:cubicBezTo>
                  <a:pt x="3447819" y="4659144"/>
                  <a:pt x="3312160" y="4632977"/>
                  <a:pt x="3312160" y="4632977"/>
                </a:cubicBezTo>
                <a:cubicBezTo>
                  <a:pt x="3244427" y="4599110"/>
                  <a:pt x="3178984" y="4560210"/>
                  <a:pt x="3108960" y="4531377"/>
                </a:cubicBezTo>
                <a:cubicBezTo>
                  <a:pt x="3063364" y="4512602"/>
                  <a:pt x="3013500" y="4506330"/>
                  <a:pt x="2966720" y="4490737"/>
                </a:cubicBezTo>
                <a:cubicBezTo>
                  <a:pt x="2664252" y="4389914"/>
                  <a:pt x="2939675" y="4464888"/>
                  <a:pt x="2661920" y="4389137"/>
                </a:cubicBezTo>
                <a:cubicBezTo>
                  <a:pt x="2532125" y="4353738"/>
                  <a:pt x="2620793" y="4380912"/>
                  <a:pt x="2458720" y="4348497"/>
                </a:cubicBezTo>
                <a:cubicBezTo>
                  <a:pt x="2431335" y="4343020"/>
                  <a:pt x="2404702" y="4334235"/>
                  <a:pt x="2377440" y="4328177"/>
                </a:cubicBezTo>
                <a:cubicBezTo>
                  <a:pt x="2343725" y="4320685"/>
                  <a:pt x="2309555" y="4315349"/>
                  <a:pt x="2275840" y="4307857"/>
                </a:cubicBezTo>
                <a:cubicBezTo>
                  <a:pt x="2248578" y="4301799"/>
                  <a:pt x="2221945" y="4293014"/>
                  <a:pt x="2194560" y="4287537"/>
                </a:cubicBezTo>
                <a:cubicBezTo>
                  <a:pt x="2030760" y="4254777"/>
                  <a:pt x="2055716" y="4271202"/>
                  <a:pt x="1849120" y="4246897"/>
                </a:cubicBezTo>
                <a:cubicBezTo>
                  <a:pt x="1808202" y="4242083"/>
                  <a:pt x="1768039" y="4232022"/>
                  <a:pt x="1727200" y="4226577"/>
                </a:cubicBezTo>
                <a:cubicBezTo>
                  <a:pt x="1666403" y="4218471"/>
                  <a:pt x="1605280" y="4213030"/>
                  <a:pt x="1544320" y="4206257"/>
                </a:cubicBezTo>
                <a:cubicBezTo>
                  <a:pt x="1524000" y="4192710"/>
                  <a:pt x="1505203" y="4176539"/>
                  <a:pt x="1483360" y="4165617"/>
                </a:cubicBezTo>
                <a:cubicBezTo>
                  <a:pt x="1464202" y="4156038"/>
                  <a:pt x="1441124" y="4155699"/>
                  <a:pt x="1422400" y="4145297"/>
                </a:cubicBezTo>
                <a:cubicBezTo>
                  <a:pt x="1379703" y="4121577"/>
                  <a:pt x="1341120" y="4091110"/>
                  <a:pt x="1300480" y="4064017"/>
                </a:cubicBezTo>
                <a:lnTo>
                  <a:pt x="1239520" y="4023377"/>
                </a:lnTo>
                <a:cubicBezTo>
                  <a:pt x="1219200" y="4009830"/>
                  <a:pt x="1201728" y="3990460"/>
                  <a:pt x="1178560" y="3982737"/>
                </a:cubicBezTo>
                <a:lnTo>
                  <a:pt x="1056640" y="3942097"/>
                </a:lnTo>
                <a:lnTo>
                  <a:pt x="995680" y="3921777"/>
                </a:lnTo>
                <a:cubicBezTo>
                  <a:pt x="919024" y="3896225"/>
                  <a:pt x="882671" y="3890048"/>
                  <a:pt x="812800" y="3820177"/>
                </a:cubicBezTo>
                <a:cubicBezTo>
                  <a:pt x="634704" y="3642081"/>
                  <a:pt x="852651" y="3867998"/>
                  <a:pt x="711200" y="3698257"/>
                </a:cubicBezTo>
                <a:cubicBezTo>
                  <a:pt x="692803" y="3676181"/>
                  <a:pt x="667883" y="3659980"/>
                  <a:pt x="650240" y="3637297"/>
                </a:cubicBezTo>
                <a:cubicBezTo>
                  <a:pt x="566768" y="3529976"/>
                  <a:pt x="595409" y="3527257"/>
                  <a:pt x="508000" y="3454417"/>
                </a:cubicBezTo>
                <a:cubicBezTo>
                  <a:pt x="489239" y="3438783"/>
                  <a:pt x="467360" y="3427324"/>
                  <a:pt x="447040" y="3413777"/>
                </a:cubicBezTo>
                <a:cubicBezTo>
                  <a:pt x="440267" y="3393457"/>
                  <a:pt x="437122" y="3371541"/>
                  <a:pt x="426720" y="3352817"/>
                </a:cubicBezTo>
                <a:cubicBezTo>
                  <a:pt x="403000" y="3310120"/>
                  <a:pt x="360886" y="3277234"/>
                  <a:pt x="345440" y="3230897"/>
                </a:cubicBezTo>
                <a:cubicBezTo>
                  <a:pt x="331893" y="3190257"/>
                  <a:pt x="328562" y="3144621"/>
                  <a:pt x="304800" y="3108977"/>
                </a:cubicBezTo>
                <a:lnTo>
                  <a:pt x="223520" y="2987057"/>
                </a:lnTo>
                <a:lnTo>
                  <a:pt x="182880" y="2926097"/>
                </a:lnTo>
                <a:cubicBezTo>
                  <a:pt x="168569" y="2825918"/>
                  <a:pt x="168370" y="2789676"/>
                  <a:pt x="142240" y="2702577"/>
                </a:cubicBezTo>
                <a:lnTo>
                  <a:pt x="81280" y="2519697"/>
                </a:lnTo>
                <a:cubicBezTo>
                  <a:pt x="74507" y="2499377"/>
                  <a:pt x="64481" y="2479865"/>
                  <a:pt x="60960" y="2458737"/>
                </a:cubicBezTo>
                <a:lnTo>
                  <a:pt x="40640" y="2336817"/>
                </a:lnTo>
                <a:cubicBezTo>
                  <a:pt x="33867" y="2106524"/>
                  <a:pt x="30328" y="1876112"/>
                  <a:pt x="20320" y="1645937"/>
                </a:cubicBezTo>
                <a:cubicBezTo>
                  <a:pt x="16777" y="1564452"/>
                  <a:pt x="0" y="1483659"/>
                  <a:pt x="0" y="1402097"/>
                </a:cubicBezTo>
                <a:cubicBezTo>
                  <a:pt x="0" y="1137850"/>
                  <a:pt x="2743" y="873279"/>
                  <a:pt x="20320" y="609617"/>
                </a:cubicBezTo>
                <a:cubicBezTo>
                  <a:pt x="23170" y="566874"/>
                  <a:pt x="37198" y="523341"/>
                  <a:pt x="60960" y="487697"/>
                </a:cubicBezTo>
                <a:cubicBezTo>
                  <a:pt x="74507" y="467377"/>
                  <a:pt x="90678" y="448580"/>
                  <a:pt x="101600" y="426737"/>
                </a:cubicBezTo>
                <a:cubicBezTo>
                  <a:pt x="111179" y="407579"/>
                  <a:pt x="112341" y="384935"/>
                  <a:pt x="121920" y="365777"/>
                </a:cubicBezTo>
                <a:cubicBezTo>
                  <a:pt x="132842" y="343934"/>
                  <a:pt x="151638" y="326660"/>
                  <a:pt x="162560" y="304817"/>
                </a:cubicBezTo>
                <a:cubicBezTo>
                  <a:pt x="172139" y="285659"/>
                  <a:pt x="172478" y="262581"/>
                  <a:pt x="182880" y="243857"/>
                </a:cubicBezTo>
                <a:cubicBezTo>
                  <a:pt x="206600" y="201160"/>
                  <a:pt x="217823" y="137383"/>
                  <a:pt x="264160" y="121937"/>
                </a:cubicBezTo>
                <a:cubicBezTo>
                  <a:pt x="304800" y="108390"/>
                  <a:pt x="350436" y="105059"/>
                  <a:pt x="386080" y="81297"/>
                </a:cubicBezTo>
                <a:cubicBezTo>
                  <a:pt x="406400" y="67750"/>
                  <a:pt x="424723" y="50576"/>
                  <a:pt x="447040" y="40657"/>
                </a:cubicBezTo>
                <a:cubicBezTo>
                  <a:pt x="543299" y="-2125"/>
                  <a:pt x="531195" y="17"/>
                  <a:pt x="589280" y="17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手繪多邊形 22"/>
          <p:cNvSpPr/>
          <p:nvPr/>
        </p:nvSpPr>
        <p:spPr>
          <a:xfrm>
            <a:off x="1369700" y="3242027"/>
            <a:ext cx="2661920" cy="2916448"/>
          </a:xfrm>
          <a:custGeom>
            <a:avLst/>
            <a:gdLst>
              <a:gd name="connsiteX0" fmla="*/ 2661920 w 2661920"/>
              <a:gd name="connsiteY0" fmla="*/ 2987040 h 2987040"/>
              <a:gd name="connsiteX1" fmla="*/ 2235200 w 2661920"/>
              <a:gd name="connsiteY1" fmla="*/ 2946400 h 2987040"/>
              <a:gd name="connsiteX2" fmla="*/ 2092960 w 2661920"/>
              <a:gd name="connsiteY2" fmla="*/ 2905760 h 2987040"/>
              <a:gd name="connsiteX3" fmla="*/ 1950720 w 2661920"/>
              <a:gd name="connsiteY3" fmla="*/ 2844800 h 2987040"/>
              <a:gd name="connsiteX4" fmla="*/ 1747520 w 2661920"/>
              <a:gd name="connsiteY4" fmla="*/ 2804160 h 2987040"/>
              <a:gd name="connsiteX5" fmla="*/ 1625600 w 2661920"/>
              <a:gd name="connsiteY5" fmla="*/ 2783840 h 2987040"/>
              <a:gd name="connsiteX6" fmla="*/ 1483360 w 2661920"/>
              <a:gd name="connsiteY6" fmla="*/ 2743200 h 2987040"/>
              <a:gd name="connsiteX7" fmla="*/ 1158240 w 2661920"/>
              <a:gd name="connsiteY7" fmla="*/ 2702560 h 2987040"/>
              <a:gd name="connsiteX8" fmla="*/ 1036320 w 2661920"/>
              <a:gd name="connsiteY8" fmla="*/ 2661920 h 2987040"/>
              <a:gd name="connsiteX9" fmla="*/ 975360 w 2661920"/>
              <a:gd name="connsiteY9" fmla="*/ 2641600 h 2987040"/>
              <a:gd name="connsiteX10" fmla="*/ 853440 w 2661920"/>
              <a:gd name="connsiteY10" fmla="*/ 2560320 h 2987040"/>
              <a:gd name="connsiteX11" fmla="*/ 792480 w 2661920"/>
              <a:gd name="connsiteY11" fmla="*/ 2499360 h 2987040"/>
              <a:gd name="connsiteX12" fmla="*/ 731520 w 2661920"/>
              <a:gd name="connsiteY12" fmla="*/ 2458720 h 2987040"/>
              <a:gd name="connsiteX13" fmla="*/ 690880 w 2661920"/>
              <a:gd name="connsiteY13" fmla="*/ 2397760 h 2987040"/>
              <a:gd name="connsiteX14" fmla="*/ 629920 w 2661920"/>
              <a:gd name="connsiteY14" fmla="*/ 2377440 h 2987040"/>
              <a:gd name="connsiteX15" fmla="*/ 568960 w 2661920"/>
              <a:gd name="connsiteY15" fmla="*/ 2336800 h 2987040"/>
              <a:gd name="connsiteX16" fmla="*/ 447040 w 2661920"/>
              <a:gd name="connsiteY16" fmla="*/ 2275840 h 2987040"/>
              <a:gd name="connsiteX17" fmla="*/ 406400 w 2661920"/>
              <a:gd name="connsiteY17" fmla="*/ 2214880 h 2987040"/>
              <a:gd name="connsiteX18" fmla="*/ 365760 w 2661920"/>
              <a:gd name="connsiteY18" fmla="*/ 2072640 h 2987040"/>
              <a:gd name="connsiteX19" fmla="*/ 345440 w 2661920"/>
              <a:gd name="connsiteY19" fmla="*/ 2011680 h 2987040"/>
              <a:gd name="connsiteX20" fmla="*/ 304800 w 2661920"/>
              <a:gd name="connsiteY20" fmla="*/ 1950720 h 2987040"/>
              <a:gd name="connsiteX21" fmla="*/ 203200 w 2661920"/>
              <a:gd name="connsiteY21" fmla="*/ 1767840 h 2987040"/>
              <a:gd name="connsiteX22" fmla="*/ 182880 w 2661920"/>
              <a:gd name="connsiteY22" fmla="*/ 1706880 h 2987040"/>
              <a:gd name="connsiteX23" fmla="*/ 142240 w 2661920"/>
              <a:gd name="connsiteY23" fmla="*/ 1645920 h 2987040"/>
              <a:gd name="connsiteX24" fmla="*/ 101600 w 2661920"/>
              <a:gd name="connsiteY24" fmla="*/ 1524000 h 2987040"/>
              <a:gd name="connsiteX25" fmla="*/ 81280 w 2661920"/>
              <a:gd name="connsiteY25" fmla="*/ 1463040 h 2987040"/>
              <a:gd name="connsiteX26" fmla="*/ 60960 w 2661920"/>
              <a:gd name="connsiteY26" fmla="*/ 1300480 h 2987040"/>
              <a:gd name="connsiteX27" fmla="*/ 40640 w 2661920"/>
              <a:gd name="connsiteY27" fmla="*/ 1239520 h 2987040"/>
              <a:gd name="connsiteX28" fmla="*/ 20320 w 2661920"/>
              <a:gd name="connsiteY28" fmla="*/ 934720 h 2987040"/>
              <a:gd name="connsiteX29" fmla="*/ 0 w 2661920"/>
              <a:gd name="connsiteY29" fmla="*/ 0 h 298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661920" h="2987040">
                <a:moveTo>
                  <a:pt x="2661920" y="2987040"/>
                </a:moveTo>
                <a:cubicBezTo>
                  <a:pt x="2519680" y="2973493"/>
                  <a:pt x="2373817" y="2981054"/>
                  <a:pt x="2235200" y="2946400"/>
                </a:cubicBezTo>
                <a:cubicBezTo>
                  <a:pt x="2193954" y="2936089"/>
                  <a:pt x="2133772" y="2923251"/>
                  <a:pt x="2092960" y="2905760"/>
                </a:cubicBezTo>
                <a:cubicBezTo>
                  <a:pt x="2022027" y="2875360"/>
                  <a:pt x="2019554" y="2860685"/>
                  <a:pt x="1950720" y="2844800"/>
                </a:cubicBezTo>
                <a:cubicBezTo>
                  <a:pt x="1883414" y="2829268"/>
                  <a:pt x="1815655" y="2815516"/>
                  <a:pt x="1747520" y="2804160"/>
                </a:cubicBezTo>
                <a:cubicBezTo>
                  <a:pt x="1706880" y="2797387"/>
                  <a:pt x="1665819" y="2792778"/>
                  <a:pt x="1625600" y="2783840"/>
                </a:cubicBezTo>
                <a:cubicBezTo>
                  <a:pt x="1429738" y="2740315"/>
                  <a:pt x="1726766" y="2787456"/>
                  <a:pt x="1483360" y="2743200"/>
                </a:cubicBezTo>
                <a:cubicBezTo>
                  <a:pt x="1392236" y="2726632"/>
                  <a:pt x="1245504" y="2712256"/>
                  <a:pt x="1158240" y="2702560"/>
                </a:cubicBezTo>
                <a:lnTo>
                  <a:pt x="1036320" y="2661920"/>
                </a:lnTo>
                <a:lnTo>
                  <a:pt x="975360" y="2641600"/>
                </a:lnTo>
                <a:cubicBezTo>
                  <a:pt x="780892" y="2447132"/>
                  <a:pt x="1029884" y="2677950"/>
                  <a:pt x="853440" y="2560320"/>
                </a:cubicBezTo>
                <a:cubicBezTo>
                  <a:pt x="829530" y="2544380"/>
                  <a:pt x="814556" y="2517757"/>
                  <a:pt x="792480" y="2499360"/>
                </a:cubicBezTo>
                <a:cubicBezTo>
                  <a:pt x="773719" y="2483726"/>
                  <a:pt x="751840" y="2472267"/>
                  <a:pt x="731520" y="2458720"/>
                </a:cubicBezTo>
                <a:cubicBezTo>
                  <a:pt x="717973" y="2438400"/>
                  <a:pt x="709950" y="2413016"/>
                  <a:pt x="690880" y="2397760"/>
                </a:cubicBezTo>
                <a:cubicBezTo>
                  <a:pt x="674154" y="2384380"/>
                  <a:pt x="649078" y="2387019"/>
                  <a:pt x="629920" y="2377440"/>
                </a:cubicBezTo>
                <a:cubicBezTo>
                  <a:pt x="608077" y="2366518"/>
                  <a:pt x="590803" y="2347722"/>
                  <a:pt x="568960" y="2336800"/>
                </a:cubicBezTo>
                <a:cubicBezTo>
                  <a:pt x="400703" y="2252672"/>
                  <a:pt x="621743" y="2392309"/>
                  <a:pt x="447040" y="2275840"/>
                </a:cubicBezTo>
                <a:cubicBezTo>
                  <a:pt x="433493" y="2255520"/>
                  <a:pt x="417322" y="2236723"/>
                  <a:pt x="406400" y="2214880"/>
                </a:cubicBezTo>
                <a:cubicBezTo>
                  <a:pt x="390160" y="2182400"/>
                  <a:pt x="374441" y="2103023"/>
                  <a:pt x="365760" y="2072640"/>
                </a:cubicBezTo>
                <a:cubicBezTo>
                  <a:pt x="359876" y="2052045"/>
                  <a:pt x="355019" y="2030838"/>
                  <a:pt x="345440" y="2011680"/>
                </a:cubicBezTo>
                <a:cubicBezTo>
                  <a:pt x="334518" y="1989837"/>
                  <a:pt x="314719" y="1973037"/>
                  <a:pt x="304800" y="1950720"/>
                </a:cubicBezTo>
                <a:cubicBezTo>
                  <a:pt x="225236" y="1771701"/>
                  <a:pt x="314466" y="1879106"/>
                  <a:pt x="203200" y="1767840"/>
                </a:cubicBezTo>
                <a:cubicBezTo>
                  <a:pt x="196427" y="1747520"/>
                  <a:pt x="192459" y="1726038"/>
                  <a:pt x="182880" y="1706880"/>
                </a:cubicBezTo>
                <a:cubicBezTo>
                  <a:pt x="171958" y="1685037"/>
                  <a:pt x="152159" y="1668237"/>
                  <a:pt x="142240" y="1645920"/>
                </a:cubicBezTo>
                <a:cubicBezTo>
                  <a:pt x="124842" y="1606774"/>
                  <a:pt x="115147" y="1564640"/>
                  <a:pt x="101600" y="1524000"/>
                </a:cubicBezTo>
                <a:lnTo>
                  <a:pt x="81280" y="1463040"/>
                </a:lnTo>
                <a:cubicBezTo>
                  <a:pt x="74507" y="1408853"/>
                  <a:pt x="70729" y="1354208"/>
                  <a:pt x="60960" y="1300480"/>
                </a:cubicBezTo>
                <a:cubicBezTo>
                  <a:pt x="57128" y="1279406"/>
                  <a:pt x="43005" y="1260808"/>
                  <a:pt x="40640" y="1239520"/>
                </a:cubicBezTo>
                <a:cubicBezTo>
                  <a:pt x="29395" y="1138317"/>
                  <a:pt x="27093" y="1036320"/>
                  <a:pt x="20320" y="934720"/>
                </a:cubicBezTo>
                <a:cubicBezTo>
                  <a:pt x="13396" y="623150"/>
                  <a:pt x="0" y="311647"/>
                  <a:pt x="0" y="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手繪多邊形 23"/>
          <p:cNvSpPr/>
          <p:nvPr/>
        </p:nvSpPr>
        <p:spPr>
          <a:xfrm>
            <a:off x="1390020" y="3293355"/>
            <a:ext cx="4003040" cy="2865120"/>
          </a:xfrm>
          <a:custGeom>
            <a:avLst/>
            <a:gdLst>
              <a:gd name="connsiteX0" fmla="*/ 4003040 w 4003040"/>
              <a:gd name="connsiteY0" fmla="*/ 2865120 h 2865120"/>
              <a:gd name="connsiteX1" fmla="*/ 3901440 w 4003040"/>
              <a:gd name="connsiteY1" fmla="*/ 2844800 h 2865120"/>
              <a:gd name="connsiteX2" fmla="*/ 3840480 w 4003040"/>
              <a:gd name="connsiteY2" fmla="*/ 2804160 h 2865120"/>
              <a:gd name="connsiteX3" fmla="*/ 3738880 w 4003040"/>
              <a:gd name="connsiteY3" fmla="*/ 2783840 h 2865120"/>
              <a:gd name="connsiteX4" fmla="*/ 3535680 w 4003040"/>
              <a:gd name="connsiteY4" fmla="*/ 2743200 h 2865120"/>
              <a:gd name="connsiteX5" fmla="*/ 3413760 w 4003040"/>
              <a:gd name="connsiteY5" fmla="*/ 2702560 h 2865120"/>
              <a:gd name="connsiteX6" fmla="*/ 3352800 w 4003040"/>
              <a:gd name="connsiteY6" fmla="*/ 2661920 h 2865120"/>
              <a:gd name="connsiteX7" fmla="*/ 3210560 w 4003040"/>
              <a:gd name="connsiteY7" fmla="*/ 2621280 h 2865120"/>
              <a:gd name="connsiteX8" fmla="*/ 3088640 w 4003040"/>
              <a:gd name="connsiteY8" fmla="*/ 2540000 h 2865120"/>
              <a:gd name="connsiteX9" fmla="*/ 2987040 w 4003040"/>
              <a:gd name="connsiteY9" fmla="*/ 2519680 h 2865120"/>
              <a:gd name="connsiteX10" fmla="*/ 2865120 w 4003040"/>
              <a:gd name="connsiteY10" fmla="*/ 2479040 h 2865120"/>
              <a:gd name="connsiteX11" fmla="*/ 2702560 w 4003040"/>
              <a:gd name="connsiteY11" fmla="*/ 2438400 h 2865120"/>
              <a:gd name="connsiteX12" fmla="*/ 2641600 w 4003040"/>
              <a:gd name="connsiteY12" fmla="*/ 2397760 h 2865120"/>
              <a:gd name="connsiteX13" fmla="*/ 2479040 w 4003040"/>
              <a:gd name="connsiteY13" fmla="*/ 2377440 h 2865120"/>
              <a:gd name="connsiteX14" fmla="*/ 2336800 w 4003040"/>
              <a:gd name="connsiteY14" fmla="*/ 2336800 h 2865120"/>
              <a:gd name="connsiteX15" fmla="*/ 2214880 w 4003040"/>
              <a:gd name="connsiteY15" fmla="*/ 2316480 h 2865120"/>
              <a:gd name="connsiteX16" fmla="*/ 2153920 w 4003040"/>
              <a:gd name="connsiteY16" fmla="*/ 2296160 h 2865120"/>
              <a:gd name="connsiteX17" fmla="*/ 2072640 w 4003040"/>
              <a:gd name="connsiteY17" fmla="*/ 2275840 h 2865120"/>
              <a:gd name="connsiteX18" fmla="*/ 2011680 w 4003040"/>
              <a:gd name="connsiteY18" fmla="*/ 2235200 h 2865120"/>
              <a:gd name="connsiteX19" fmla="*/ 1950720 w 4003040"/>
              <a:gd name="connsiteY19" fmla="*/ 2214880 h 2865120"/>
              <a:gd name="connsiteX20" fmla="*/ 1828800 w 4003040"/>
              <a:gd name="connsiteY20" fmla="*/ 2133600 h 2865120"/>
              <a:gd name="connsiteX21" fmla="*/ 1625600 w 4003040"/>
              <a:gd name="connsiteY21" fmla="*/ 2072640 h 2865120"/>
              <a:gd name="connsiteX22" fmla="*/ 1442720 w 4003040"/>
              <a:gd name="connsiteY22" fmla="*/ 2011680 h 2865120"/>
              <a:gd name="connsiteX23" fmla="*/ 1361440 w 4003040"/>
              <a:gd name="connsiteY23" fmla="*/ 1971040 h 2865120"/>
              <a:gd name="connsiteX24" fmla="*/ 1300480 w 4003040"/>
              <a:gd name="connsiteY24" fmla="*/ 1950720 h 2865120"/>
              <a:gd name="connsiteX25" fmla="*/ 1239520 w 4003040"/>
              <a:gd name="connsiteY25" fmla="*/ 1910080 h 2865120"/>
              <a:gd name="connsiteX26" fmla="*/ 1016000 w 4003040"/>
              <a:gd name="connsiteY26" fmla="*/ 1849120 h 2865120"/>
              <a:gd name="connsiteX27" fmla="*/ 894080 w 4003040"/>
              <a:gd name="connsiteY27" fmla="*/ 1788160 h 2865120"/>
              <a:gd name="connsiteX28" fmla="*/ 812800 w 4003040"/>
              <a:gd name="connsiteY28" fmla="*/ 1666240 h 2865120"/>
              <a:gd name="connsiteX29" fmla="*/ 792480 w 4003040"/>
              <a:gd name="connsiteY29" fmla="*/ 1605280 h 2865120"/>
              <a:gd name="connsiteX30" fmla="*/ 731520 w 4003040"/>
              <a:gd name="connsiteY30" fmla="*/ 1544320 h 2865120"/>
              <a:gd name="connsiteX31" fmla="*/ 650240 w 4003040"/>
              <a:gd name="connsiteY31" fmla="*/ 1300480 h 2865120"/>
              <a:gd name="connsiteX32" fmla="*/ 629920 w 4003040"/>
              <a:gd name="connsiteY32" fmla="*/ 1239520 h 2865120"/>
              <a:gd name="connsiteX33" fmla="*/ 609600 w 4003040"/>
              <a:gd name="connsiteY33" fmla="*/ 1178560 h 2865120"/>
              <a:gd name="connsiteX34" fmla="*/ 568960 w 4003040"/>
              <a:gd name="connsiteY34" fmla="*/ 1117600 h 2865120"/>
              <a:gd name="connsiteX35" fmla="*/ 548640 w 4003040"/>
              <a:gd name="connsiteY35" fmla="*/ 1056640 h 2865120"/>
              <a:gd name="connsiteX36" fmla="*/ 447040 w 4003040"/>
              <a:gd name="connsiteY36" fmla="*/ 934720 h 2865120"/>
              <a:gd name="connsiteX37" fmla="*/ 386080 w 4003040"/>
              <a:gd name="connsiteY37" fmla="*/ 812800 h 2865120"/>
              <a:gd name="connsiteX38" fmla="*/ 345440 w 4003040"/>
              <a:gd name="connsiteY38" fmla="*/ 690880 h 2865120"/>
              <a:gd name="connsiteX39" fmla="*/ 304800 w 4003040"/>
              <a:gd name="connsiteY39" fmla="*/ 629920 h 2865120"/>
              <a:gd name="connsiteX40" fmla="*/ 264160 w 4003040"/>
              <a:gd name="connsiteY40" fmla="*/ 508000 h 2865120"/>
              <a:gd name="connsiteX41" fmla="*/ 243840 w 4003040"/>
              <a:gd name="connsiteY41" fmla="*/ 447040 h 2865120"/>
              <a:gd name="connsiteX42" fmla="*/ 162560 w 4003040"/>
              <a:gd name="connsiteY42" fmla="*/ 325120 h 2865120"/>
              <a:gd name="connsiteX43" fmla="*/ 121920 w 4003040"/>
              <a:gd name="connsiteY43" fmla="*/ 203200 h 2865120"/>
              <a:gd name="connsiteX44" fmla="*/ 101600 w 4003040"/>
              <a:gd name="connsiteY44" fmla="*/ 142240 h 2865120"/>
              <a:gd name="connsiteX45" fmla="*/ 0 w 4003040"/>
              <a:gd name="connsiteY45" fmla="*/ 0 h 286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003040" h="2865120">
                <a:moveTo>
                  <a:pt x="4003040" y="2865120"/>
                </a:moveTo>
                <a:cubicBezTo>
                  <a:pt x="3969173" y="2858347"/>
                  <a:pt x="3933778" y="2856927"/>
                  <a:pt x="3901440" y="2844800"/>
                </a:cubicBezTo>
                <a:cubicBezTo>
                  <a:pt x="3878573" y="2836225"/>
                  <a:pt x="3863347" y="2812735"/>
                  <a:pt x="3840480" y="2804160"/>
                </a:cubicBezTo>
                <a:cubicBezTo>
                  <a:pt x="3808142" y="2792033"/>
                  <a:pt x="3772860" y="2790018"/>
                  <a:pt x="3738880" y="2783840"/>
                </a:cubicBezTo>
                <a:cubicBezTo>
                  <a:pt x="3645930" y="2766940"/>
                  <a:pt x="3618621" y="2768082"/>
                  <a:pt x="3535680" y="2743200"/>
                </a:cubicBezTo>
                <a:cubicBezTo>
                  <a:pt x="3494648" y="2730890"/>
                  <a:pt x="3449404" y="2726322"/>
                  <a:pt x="3413760" y="2702560"/>
                </a:cubicBezTo>
                <a:cubicBezTo>
                  <a:pt x="3393440" y="2689013"/>
                  <a:pt x="3375247" y="2671540"/>
                  <a:pt x="3352800" y="2661920"/>
                </a:cubicBezTo>
                <a:cubicBezTo>
                  <a:pt x="3306765" y="2642191"/>
                  <a:pt x="3255045" y="2645994"/>
                  <a:pt x="3210560" y="2621280"/>
                </a:cubicBezTo>
                <a:cubicBezTo>
                  <a:pt x="3167863" y="2597560"/>
                  <a:pt x="3136535" y="2549579"/>
                  <a:pt x="3088640" y="2540000"/>
                </a:cubicBezTo>
                <a:cubicBezTo>
                  <a:pt x="3054773" y="2533227"/>
                  <a:pt x="3020360" y="2528767"/>
                  <a:pt x="2987040" y="2519680"/>
                </a:cubicBezTo>
                <a:cubicBezTo>
                  <a:pt x="2945711" y="2508408"/>
                  <a:pt x="2907126" y="2487441"/>
                  <a:pt x="2865120" y="2479040"/>
                </a:cubicBezTo>
                <a:cubicBezTo>
                  <a:pt x="2826476" y="2471311"/>
                  <a:pt x="2744216" y="2459228"/>
                  <a:pt x="2702560" y="2438400"/>
                </a:cubicBezTo>
                <a:cubicBezTo>
                  <a:pt x="2680717" y="2427478"/>
                  <a:pt x="2665161" y="2404186"/>
                  <a:pt x="2641600" y="2397760"/>
                </a:cubicBezTo>
                <a:cubicBezTo>
                  <a:pt x="2588916" y="2383392"/>
                  <a:pt x="2532905" y="2386418"/>
                  <a:pt x="2479040" y="2377440"/>
                </a:cubicBezTo>
                <a:cubicBezTo>
                  <a:pt x="2302018" y="2347936"/>
                  <a:pt x="2481748" y="2369011"/>
                  <a:pt x="2336800" y="2336800"/>
                </a:cubicBezTo>
                <a:cubicBezTo>
                  <a:pt x="2296581" y="2327862"/>
                  <a:pt x="2255099" y="2325418"/>
                  <a:pt x="2214880" y="2316480"/>
                </a:cubicBezTo>
                <a:cubicBezTo>
                  <a:pt x="2193971" y="2311834"/>
                  <a:pt x="2174515" y="2302044"/>
                  <a:pt x="2153920" y="2296160"/>
                </a:cubicBezTo>
                <a:cubicBezTo>
                  <a:pt x="2127067" y="2288488"/>
                  <a:pt x="2099733" y="2282613"/>
                  <a:pt x="2072640" y="2275840"/>
                </a:cubicBezTo>
                <a:cubicBezTo>
                  <a:pt x="2052320" y="2262293"/>
                  <a:pt x="2033523" y="2246122"/>
                  <a:pt x="2011680" y="2235200"/>
                </a:cubicBezTo>
                <a:cubicBezTo>
                  <a:pt x="1992522" y="2225621"/>
                  <a:pt x="1969444" y="2225282"/>
                  <a:pt x="1950720" y="2214880"/>
                </a:cubicBezTo>
                <a:cubicBezTo>
                  <a:pt x="1908023" y="2191160"/>
                  <a:pt x="1876185" y="2145446"/>
                  <a:pt x="1828800" y="2133600"/>
                </a:cubicBezTo>
                <a:cubicBezTo>
                  <a:pt x="1770463" y="2119016"/>
                  <a:pt x="1675071" y="2097376"/>
                  <a:pt x="1625600" y="2072640"/>
                </a:cubicBezTo>
                <a:cubicBezTo>
                  <a:pt x="1513429" y="2016554"/>
                  <a:pt x="1574023" y="2037941"/>
                  <a:pt x="1442720" y="2011680"/>
                </a:cubicBezTo>
                <a:cubicBezTo>
                  <a:pt x="1415627" y="1998133"/>
                  <a:pt x="1389282" y="1982972"/>
                  <a:pt x="1361440" y="1971040"/>
                </a:cubicBezTo>
                <a:cubicBezTo>
                  <a:pt x="1341753" y="1962603"/>
                  <a:pt x="1319638" y="1960299"/>
                  <a:pt x="1300480" y="1950720"/>
                </a:cubicBezTo>
                <a:cubicBezTo>
                  <a:pt x="1278637" y="1939798"/>
                  <a:pt x="1262387" y="1918655"/>
                  <a:pt x="1239520" y="1910080"/>
                </a:cubicBezTo>
                <a:cubicBezTo>
                  <a:pt x="1152277" y="1877364"/>
                  <a:pt x="1100775" y="1905637"/>
                  <a:pt x="1016000" y="1849120"/>
                </a:cubicBezTo>
                <a:cubicBezTo>
                  <a:pt x="937218" y="1796599"/>
                  <a:pt x="978208" y="1816203"/>
                  <a:pt x="894080" y="1788160"/>
                </a:cubicBezTo>
                <a:cubicBezTo>
                  <a:pt x="866987" y="1747520"/>
                  <a:pt x="828246" y="1712577"/>
                  <a:pt x="812800" y="1666240"/>
                </a:cubicBezTo>
                <a:cubicBezTo>
                  <a:pt x="806027" y="1645920"/>
                  <a:pt x="804361" y="1623102"/>
                  <a:pt x="792480" y="1605280"/>
                </a:cubicBezTo>
                <a:cubicBezTo>
                  <a:pt x="776540" y="1581370"/>
                  <a:pt x="751840" y="1564640"/>
                  <a:pt x="731520" y="1544320"/>
                </a:cubicBezTo>
                <a:lnTo>
                  <a:pt x="650240" y="1300480"/>
                </a:lnTo>
                <a:lnTo>
                  <a:pt x="629920" y="1239520"/>
                </a:lnTo>
                <a:cubicBezTo>
                  <a:pt x="623147" y="1219200"/>
                  <a:pt x="621481" y="1196382"/>
                  <a:pt x="609600" y="1178560"/>
                </a:cubicBezTo>
                <a:cubicBezTo>
                  <a:pt x="596053" y="1158240"/>
                  <a:pt x="579882" y="1139443"/>
                  <a:pt x="568960" y="1117600"/>
                </a:cubicBezTo>
                <a:cubicBezTo>
                  <a:pt x="559381" y="1098442"/>
                  <a:pt x="558219" y="1075798"/>
                  <a:pt x="548640" y="1056640"/>
                </a:cubicBezTo>
                <a:cubicBezTo>
                  <a:pt x="520350" y="1000060"/>
                  <a:pt x="491980" y="979660"/>
                  <a:pt x="447040" y="934720"/>
                </a:cubicBezTo>
                <a:cubicBezTo>
                  <a:pt x="372933" y="712399"/>
                  <a:pt x="491122" y="1049145"/>
                  <a:pt x="386080" y="812800"/>
                </a:cubicBezTo>
                <a:cubicBezTo>
                  <a:pt x="368682" y="773654"/>
                  <a:pt x="369202" y="726524"/>
                  <a:pt x="345440" y="690880"/>
                </a:cubicBezTo>
                <a:cubicBezTo>
                  <a:pt x="331893" y="670560"/>
                  <a:pt x="314719" y="652237"/>
                  <a:pt x="304800" y="629920"/>
                </a:cubicBezTo>
                <a:cubicBezTo>
                  <a:pt x="287402" y="590774"/>
                  <a:pt x="277707" y="548640"/>
                  <a:pt x="264160" y="508000"/>
                </a:cubicBezTo>
                <a:cubicBezTo>
                  <a:pt x="257387" y="487680"/>
                  <a:pt x="255721" y="464862"/>
                  <a:pt x="243840" y="447040"/>
                </a:cubicBezTo>
                <a:cubicBezTo>
                  <a:pt x="216747" y="406400"/>
                  <a:pt x="178006" y="371457"/>
                  <a:pt x="162560" y="325120"/>
                </a:cubicBezTo>
                <a:lnTo>
                  <a:pt x="121920" y="203200"/>
                </a:lnTo>
                <a:cubicBezTo>
                  <a:pt x="115147" y="182880"/>
                  <a:pt x="113481" y="160062"/>
                  <a:pt x="101600" y="142240"/>
                </a:cubicBezTo>
                <a:cubicBezTo>
                  <a:pt x="15007" y="12350"/>
                  <a:pt x="54857" y="54857"/>
                  <a:pt x="0" y="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3170252" y="425495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252" y="425495"/>
                <a:ext cx="37593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677" r="-645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7467329" y="425495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329" y="425495"/>
                <a:ext cx="38305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111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>
            <a:stCxn id="7" idx="0"/>
            <a:endCxn id="12" idx="2"/>
          </p:cNvCxnSpPr>
          <p:nvPr/>
        </p:nvCxnSpPr>
        <p:spPr>
          <a:xfrm flipV="1">
            <a:off x="5471622" y="4563071"/>
            <a:ext cx="1931562" cy="1627500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endCxn id="12" idx="2"/>
          </p:cNvCxnSpPr>
          <p:nvPr/>
        </p:nvCxnSpPr>
        <p:spPr>
          <a:xfrm flipV="1">
            <a:off x="4167425" y="4563071"/>
            <a:ext cx="3235759" cy="1630021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6" idx="0"/>
            <a:endCxn id="13" idx="2"/>
          </p:cNvCxnSpPr>
          <p:nvPr/>
        </p:nvCxnSpPr>
        <p:spPr>
          <a:xfrm flipV="1">
            <a:off x="4066499" y="3229571"/>
            <a:ext cx="1627858" cy="296099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7" idx="0"/>
            <a:endCxn id="13" idx="2"/>
          </p:cNvCxnSpPr>
          <p:nvPr/>
        </p:nvCxnSpPr>
        <p:spPr>
          <a:xfrm flipV="1">
            <a:off x="5471622" y="3229571"/>
            <a:ext cx="222735" cy="29610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手繪多邊形 30"/>
          <p:cNvSpPr/>
          <p:nvPr/>
        </p:nvSpPr>
        <p:spPr>
          <a:xfrm>
            <a:off x="5522600" y="2542785"/>
            <a:ext cx="3430408" cy="3638550"/>
          </a:xfrm>
          <a:custGeom>
            <a:avLst/>
            <a:gdLst>
              <a:gd name="connsiteX0" fmla="*/ 0 w 3430408"/>
              <a:gd name="connsiteY0" fmla="*/ 3638550 h 3638550"/>
              <a:gd name="connsiteX1" fmla="*/ 571500 w 3430408"/>
              <a:gd name="connsiteY1" fmla="*/ 3619500 h 3638550"/>
              <a:gd name="connsiteX2" fmla="*/ 723900 w 3430408"/>
              <a:gd name="connsiteY2" fmla="*/ 3581400 h 3638550"/>
              <a:gd name="connsiteX3" fmla="*/ 990600 w 3430408"/>
              <a:gd name="connsiteY3" fmla="*/ 3562350 h 3638550"/>
              <a:gd name="connsiteX4" fmla="*/ 1200150 w 3430408"/>
              <a:gd name="connsiteY4" fmla="*/ 3524250 h 3638550"/>
              <a:gd name="connsiteX5" fmla="*/ 1257300 w 3430408"/>
              <a:gd name="connsiteY5" fmla="*/ 3505200 h 3638550"/>
              <a:gd name="connsiteX6" fmla="*/ 1352550 w 3430408"/>
              <a:gd name="connsiteY6" fmla="*/ 3486150 h 3638550"/>
              <a:gd name="connsiteX7" fmla="*/ 1409700 w 3430408"/>
              <a:gd name="connsiteY7" fmla="*/ 3448050 h 3638550"/>
              <a:gd name="connsiteX8" fmla="*/ 1600200 w 3430408"/>
              <a:gd name="connsiteY8" fmla="*/ 3409950 h 3638550"/>
              <a:gd name="connsiteX9" fmla="*/ 2019300 w 3430408"/>
              <a:gd name="connsiteY9" fmla="*/ 3371850 h 3638550"/>
              <a:gd name="connsiteX10" fmla="*/ 2076450 w 3430408"/>
              <a:gd name="connsiteY10" fmla="*/ 3352800 h 3638550"/>
              <a:gd name="connsiteX11" fmla="*/ 2247900 w 3430408"/>
              <a:gd name="connsiteY11" fmla="*/ 3314700 h 3638550"/>
              <a:gd name="connsiteX12" fmla="*/ 2362200 w 3430408"/>
              <a:gd name="connsiteY12" fmla="*/ 3257550 h 3638550"/>
              <a:gd name="connsiteX13" fmla="*/ 2438400 w 3430408"/>
              <a:gd name="connsiteY13" fmla="*/ 3219450 h 3638550"/>
              <a:gd name="connsiteX14" fmla="*/ 2647950 w 3430408"/>
              <a:gd name="connsiteY14" fmla="*/ 3048000 h 3638550"/>
              <a:gd name="connsiteX15" fmla="*/ 2724150 w 3430408"/>
              <a:gd name="connsiteY15" fmla="*/ 2990850 h 3638550"/>
              <a:gd name="connsiteX16" fmla="*/ 2762250 w 3430408"/>
              <a:gd name="connsiteY16" fmla="*/ 2933700 h 3638550"/>
              <a:gd name="connsiteX17" fmla="*/ 2838450 w 3430408"/>
              <a:gd name="connsiteY17" fmla="*/ 2857500 h 3638550"/>
              <a:gd name="connsiteX18" fmla="*/ 2876550 w 3430408"/>
              <a:gd name="connsiteY18" fmla="*/ 2800350 h 3638550"/>
              <a:gd name="connsiteX19" fmla="*/ 2933700 w 3430408"/>
              <a:gd name="connsiteY19" fmla="*/ 2724150 h 3638550"/>
              <a:gd name="connsiteX20" fmla="*/ 2990850 w 3430408"/>
              <a:gd name="connsiteY20" fmla="*/ 2571750 h 3638550"/>
              <a:gd name="connsiteX21" fmla="*/ 3048000 w 3430408"/>
              <a:gd name="connsiteY21" fmla="*/ 2495550 h 3638550"/>
              <a:gd name="connsiteX22" fmla="*/ 3124200 w 3430408"/>
              <a:gd name="connsiteY22" fmla="*/ 2305050 h 3638550"/>
              <a:gd name="connsiteX23" fmla="*/ 3162300 w 3430408"/>
              <a:gd name="connsiteY23" fmla="*/ 2247900 h 3638550"/>
              <a:gd name="connsiteX24" fmla="*/ 3181350 w 3430408"/>
              <a:gd name="connsiteY24" fmla="*/ 2190750 h 3638550"/>
              <a:gd name="connsiteX25" fmla="*/ 3219450 w 3430408"/>
              <a:gd name="connsiteY25" fmla="*/ 2133600 h 3638550"/>
              <a:gd name="connsiteX26" fmla="*/ 3276600 w 3430408"/>
              <a:gd name="connsiteY26" fmla="*/ 1924050 h 3638550"/>
              <a:gd name="connsiteX27" fmla="*/ 3295650 w 3430408"/>
              <a:gd name="connsiteY27" fmla="*/ 1866900 h 3638550"/>
              <a:gd name="connsiteX28" fmla="*/ 3314700 w 3430408"/>
              <a:gd name="connsiteY28" fmla="*/ 1714500 h 3638550"/>
              <a:gd name="connsiteX29" fmla="*/ 3333750 w 3430408"/>
              <a:gd name="connsiteY29" fmla="*/ 1581150 h 3638550"/>
              <a:gd name="connsiteX30" fmla="*/ 3371850 w 3430408"/>
              <a:gd name="connsiteY30" fmla="*/ 1181100 h 3638550"/>
              <a:gd name="connsiteX31" fmla="*/ 3390900 w 3430408"/>
              <a:gd name="connsiteY31" fmla="*/ 495300 h 3638550"/>
              <a:gd name="connsiteX32" fmla="*/ 3429000 w 3430408"/>
              <a:gd name="connsiteY32" fmla="*/ 152400 h 3638550"/>
              <a:gd name="connsiteX33" fmla="*/ 3429000 w 3430408"/>
              <a:gd name="connsiteY33" fmla="*/ 0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430408" h="3638550">
                <a:moveTo>
                  <a:pt x="0" y="3638550"/>
                </a:moveTo>
                <a:cubicBezTo>
                  <a:pt x="190500" y="3632200"/>
                  <a:pt x="381205" y="3630374"/>
                  <a:pt x="571500" y="3619500"/>
                </a:cubicBezTo>
                <a:cubicBezTo>
                  <a:pt x="920122" y="3599579"/>
                  <a:pt x="491110" y="3608787"/>
                  <a:pt x="723900" y="3581400"/>
                </a:cubicBezTo>
                <a:cubicBezTo>
                  <a:pt x="812416" y="3570986"/>
                  <a:pt x="901700" y="3568700"/>
                  <a:pt x="990600" y="3562350"/>
                </a:cubicBezTo>
                <a:cubicBezTo>
                  <a:pt x="1041553" y="3553858"/>
                  <a:pt x="1146900" y="3537563"/>
                  <a:pt x="1200150" y="3524250"/>
                </a:cubicBezTo>
                <a:cubicBezTo>
                  <a:pt x="1219631" y="3519380"/>
                  <a:pt x="1237819" y="3510070"/>
                  <a:pt x="1257300" y="3505200"/>
                </a:cubicBezTo>
                <a:cubicBezTo>
                  <a:pt x="1288712" y="3497347"/>
                  <a:pt x="1320800" y="3492500"/>
                  <a:pt x="1352550" y="3486150"/>
                </a:cubicBezTo>
                <a:cubicBezTo>
                  <a:pt x="1371600" y="3473450"/>
                  <a:pt x="1389222" y="3458289"/>
                  <a:pt x="1409700" y="3448050"/>
                </a:cubicBezTo>
                <a:cubicBezTo>
                  <a:pt x="1462898" y="3421451"/>
                  <a:pt x="1551057" y="3416970"/>
                  <a:pt x="1600200" y="3409950"/>
                </a:cubicBezTo>
                <a:cubicBezTo>
                  <a:pt x="1781992" y="3349353"/>
                  <a:pt x="1576981" y="3412061"/>
                  <a:pt x="2019300" y="3371850"/>
                </a:cubicBezTo>
                <a:cubicBezTo>
                  <a:pt x="2039298" y="3370032"/>
                  <a:pt x="2056969" y="3357670"/>
                  <a:pt x="2076450" y="3352800"/>
                </a:cubicBezTo>
                <a:cubicBezTo>
                  <a:pt x="2233583" y="3313517"/>
                  <a:pt x="2111009" y="3353812"/>
                  <a:pt x="2247900" y="3314700"/>
                </a:cubicBezTo>
                <a:cubicBezTo>
                  <a:pt x="2335218" y="3289752"/>
                  <a:pt x="2278710" y="3305258"/>
                  <a:pt x="2362200" y="3257550"/>
                </a:cubicBezTo>
                <a:cubicBezTo>
                  <a:pt x="2386856" y="3243461"/>
                  <a:pt x="2414771" y="3235202"/>
                  <a:pt x="2438400" y="3219450"/>
                </a:cubicBezTo>
                <a:cubicBezTo>
                  <a:pt x="2716651" y="3033949"/>
                  <a:pt x="2501649" y="3173401"/>
                  <a:pt x="2647950" y="3048000"/>
                </a:cubicBezTo>
                <a:cubicBezTo>
                  <a:pt x="2672056" y="3027337"/>
                  <a:pt x="2701699" y="3013301"/>
                  <a:pt x="2724150" y="2990850"/>
                </a:cubicBezTo>
                <a:cubicBezTo>
                  <a:pt x="2740339" y="2974661"/>
                  <a:pt x="2747350" y="2951083"/>
                  <a:pt x="2762250" y="2933700"/>
                </a:cubicBezTo>
                <a:cubicBezTo>
                  <a:pt x="2785627" y="2906427"/>
                  <a:pt x="2815073" y="2884773"/>
                  <a:pt x="2838450" y="2857500"/>
                </a:cubicBezTo>
                <a:cubicBezTo>
                  <a:pt x="2853350" y="2840117"/>
                  <a:pt x="2863242" y="2818981"/>
                  <a:pt x="2876550" y="2800350"/>
                </a:cubicBezTo>
                <a:cubicBezTo>
                  <a:pt x="2895004" y="2774514"/>
                  <a:pt x="2916873" y="2751074"/>
                  <a:pt x="2933700" y="2724150"/>
                </a:cubicBezTo>
                <a:cubicBezTo>
                  <a:pt x="3074366" y="2499084"/>
                  <a:pt x="2881146" y="2791158"/>
                  <a:pt x="2990850" y="2571750"/>
                </a:cubicBezTo>
                <a:cubicBezTo>
                  <a:pt x="3005049" y="2543352"/>
                  <a:pt x="3028950" y="2520950"/>
                  <a:pt x="3048000" y="2495550"/>
                </a:cubicBezTo>
                <a:cubicBezTo>
                  <a:pt x="3079224" y="2401878"/>
                  <a:pt x="3079352" y="2383535"/>
                  <a:pt x="3124200" y="2305050"/>
                </a:cubicBezTo>
                <a:cubicBezTo>
                  <a:pt x="3135559" y="2285171"/>
                  <a:pt x="3152061" y="2268378"/>
                  <a:pt x="3162300" y="2247900"/>
                </a:cubicBezTo>
                <a:cubicBezTo>
                  <a:pt x="3171280" y="2229939"/>
                  <a:pt x="3172370" y="2208711"/>
                  <a:pt x="3181350" y="2190750"/>
                </a:cubicBezTo>
                <a:cubicBezTo>
                  <a:pt x="3191589" y="2170272"/>
                  <a:pt x="3210151" y="2154522"/>
                  <a:pt x="3219450" y="2133600"/>
                </a:cubicBezTo>
                <a:cubicBezTo>
                  <a:pt x="3266157" y="2028510"/>
                  <a:pt x="3250990" y="2026491"/>
                  <a:pt x="3276600" y="1924050"/>
                </a:cubicBezTo>
                <a:cubicBezTo>
                  <a:pt x="3281470" y="1904569"/>
                  <a:pt x="3289300" y="1885950"/>
                  <a:pt x="3295650" y="1866900"/>
                </a:cubicBezTo>
                <a:cubicBezTo>
                  <a:pt x="3302000" y="1816100"/>
                  <a:pt x="3307934" y="1765246"/>
                  <a:pt x="3314700" y="1714500"/>
                </a:cubicBezTo>
                <a:cubicBezTo>
                  <a:pt x="3320634" y="1669993"/>
                  <a:pt x="3328967" y="1625796"/>
                  <a:pt x="3333750" y="1581150"/>
                </a:cubicBezTo>
                <a:cubicBezTo>
                  <a:pt x="3348020" y="1447959"/>
                  <a:pt x="3371850" y="1181100"/>
                  <a:pt x="3371850" y="1181100"/>
                </a:cubicBezTo>
                <a:cubicBezTo>
                  <a:pt x="3378200" y="952500"/>
                  <a:pt x="3380966" y="723772"/>
                  <a:pt x="3390900" y="495300"/>
                </a:cubicBezTo>
                <a:cubicBezTo>
                  <a:pt x="3408620" y="87732"/>
                  <a:pt x="3407188" y="501395"/>
                  <a:pt x="3429000" y="152400"/>
                </a:cubicBezTo>
                <a:cubicBezTo>
                  <a:pt x="3432169" y="101699"/>
                  <a:pt x="3429000" y="50800"/>
                  <a:pt x="342900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手繪多邊形 31"/>
          <p:cNvSpPr/>
          <p:nvPr/>
        </p:nvSpPr>
        <p:spPr>
          <a:xfrm>
            <a:off x="4061556" y="2542785"/>
            <a:ext cx="4890044" cy="3634178"/>
          </a:xfrm>
          <a:custGeom>
            <a:avLst/>
            <a:gdLst>
              <a:gd name="connsiteX0" fmla="*/ 0 w 3467100"/>
              <a:gd name="connsiteY0" fmla="*/ 3581400 h 3581400"/>
              <a:gd name="connsiteX1" fmla="*/ 285750 w 3467100"/>
              <a:gd name="connsiteY1" fmla="*/ 3562350 h 3581400"/>
              <a:gd name="connsiteX2" fmla="*/ 381000 w 3467100"/>
              <a:gd name="connsiteY2" fmla="*/ 3467100 h 3581400"/>
              <a:gd name="connsiteX3" fmla="*/ 514350 w 3467100"/>
              <a:gd name="connsiteY3" fmla="*/ 3429000 h 3581400"/>
              <a:gd name="connsiteX4" fmla="*/ 762000 w 3467100"/>
              <a:gd name="connsiteY4" fmla="*/ 3371850 h 3581400"/>
              <a:gd name="connsiteX5" fmla="*/ 990600 w 3467100"/>
              <a:gd name="connsiteY5" fmla="*/ 3333750 h 3581400"/>
              <a:gd name="connsiteX6" fmla="*/ 1066800 w 3467100"/>
              <a:gd name="connsiteY6" fmla="*/ 3314700 h 3581400"/>
              <a:gd name="connsiteX7" fmla="*/ 1257300 w 3467100"/>
              <a:gd name="connsiteY7" fmla="*/ 3200400 h 3581400"/>
              <a:gd name="connsiteX8" fmla="*/ 1333500 w 3467100"/>
              <a:gd name="connsiteY8" fmla="*/ 3181350 h 3581400"/>
              <a:gd name="connsiteX9" fmla="*/ 1485900 w 3467100"/>
              <a:gd name="connsiteY9" fmla="*/ 3124200 h 3581400"/>
              <a:gd name="connsiteX10" fmla="*/ 1619250 w 3467100"/>
              <a:gd name="connsiteY10" fmla="*/ 3105150 h 3581400"/>
              <a:gd name="connsiteX11" fmla="*/ 1695450 w 3467100"/>
              <a:gd name="connsiteY11" fmla="*/ 3086100 h 3581400"/>
              <a:gd name="connsiteX12" fmla="*/ 1847850 w 3467100"/>
              <a:gd name="connsiteY12" fmla="*/ 3067050 h 3581400"/>
              <a:gd name="connsiteX13" fmla="*/ 1905000 w 3467100"/>
              <a:gd name="connsiteY13" fmla="*/ 3009900 h 3581400"/>
              <a:gd name="connsiteX14" fmla="*/ 1943100 w 3467100"/>
              <a:gd name="connsiteY14" fmla="*/ 2952750 h 3581400"/>
              <a:gd name="connsiteX15" fmla="*/ 2000250 w 3467100"/>
              <a:gd name="connsiteY15" fmla="*/ 2914650 h 3581400"/>
              <a:gd name="connsiteX16" fmla="*/ 2152650 w 3467100"/>
              <a:gd name="connsiteY16" fmla="*/ 2800350 h 3581400"/>
              <a:gd name="connsiteX17" fmla="*/ 2266950 w 3467100"/>
              <a:gd name="connsiteY17" fmla="*/ 2686050 h 3581400"/>
              <a:gd name="connsiteX18" fmla="*/ 2324100 w 3467100"/>
              <a:gd name="connsiteY18" fmla="*/ 2628900 h 3581400"/>
              <a:gd name="connsiteX19" fmla="*/ 2343150 w 3467100"/>
              <a:gd name="connsiteY19" fmla="*/ 2571750 h 3581400"/>
              <a:gd name="connsiteX20" fmla="*/ 2362200 w 3467100"/>
              <a:gd name="connsiteY20" fmla="*/ 2495550 h 3581400"/>
              <a:gd name="connsiteX21" fmla="*/ 2438400 w 3467100"/>
              <a:gd name="connsiteY21" fmla="*/ 2381250 h 3581400"/>
              <a:gd name="connsiteX22" fmla="*/ 2495550 w 3467100"/>
              <a:gd name="connsiteY22" fmla="*/ 2209800 h 3581400"/>
              <a:gd name="connsiteX23" fmla="*/ 2514600 w 3467100"/>
              <a:gd name="connsiteY23" fmla="*/ 2152650 h 3581400"/>
              <a:gd name="connsiteX24" fmla="*/ 2552700 w 3467100"/>
              <a:gd name="connsiteY24" fmla="*/ 2019300 h 3581400"/>
              <a:gd name="connsiteX25" fmla="*/ 2628900 w 3467100"/>
              <a:gd name="connsiteY25" fmla="*/ 1905000 h 3581400"/>
              <a:gd name="connsiteX26" fmla="*/ 2705100 w 3467100"/>
              <a:gd name="connsiteY26" fmla="*/ 1790700 h 3581400"/>
              <a:gd name="connsiteX27" fmla="*/ 2743200 w 3467100"/>
              <a:gd name="connsiteY27" fmla="*/ 1676400 h 3581400"/>
              <a:gd name="connsiteX28" fmla="*/ 2762250 w 3467100"/>
              <a:gd name="connsiteY28" fmla="*/ 1619250 h 3581400"/>
              <a:gd name="connsiteX29" fmla="*/ 2800350 w 3467100"/>
              <a:gd name="connsiteY29" fmla="*/ 1562100 h 3581400"/>
              <a:gd name="connsiteX30" fmla="*/ 2838450 w 3467100"/>
              <a:gd name="connsiteY30" fmla="*/ 1390650 h 3581400"/>
              <a:gd name="connsiteX31" fmla="*/ 2895600 w 3467100"/>
              <a:gd name="connsiteY31" fmla="*/ 1352550 h 3581400"/>
              <a:gd name="connsiteX32" fmla="*/ 2933700 w 3467100"/>
              <a:gd name="connsiteY32" fmla="*/ 1295400 h 3581400"/>
              <a:gd name="connsiteX33" fmla="*/ 2971800 w 3467100"/>
              <a:gd name="connsiteY33" fmla="*/ 1219200 h 3581400"/>
              <a:gd name="connsiteX34" fmla="*/ 3028950 w 3467100"/>
              <a:gd name="connsiteY34" fmla="*/ 1181100 h 3581400"/>
              <a:gd name="connsiteX35" fmla="*/ 3067050 w 3467100"/>
              <a:gd name="connsiteY35" fmla="*/ 1123950 h 3581400"/>
              <a:gd name="connsiteX36" fmla="*/ 3086100 w 3467100"/>
              <a:gd name="connsiteY36" fmla="*/ 1066800 h 3581400"/>
              <a:gd name="connsiteX37" fmla="*/ 3124200 w 3467100"/>
              <a:gd name="connsiteY37" fmla="*/ 838200 h 3581400"/>
              <a:gd name="connsiteX38" fmla="*/ 3143250 w 3467100"/>
              <a:gd name="connsiteY38" fmla="*/ 781050 h 3581400"/>
              <a:gd name="connsiteX39" fmla="*/ 3162300 w 3467100"/>
              <a:gd name="connsiteY39" fmla="*/ 609600 h 3581400"/>
              <a:gd name="connsiteX40" fmla="*/ 3257550 w 3467100"/>
              <a:gd name="connsiteY40" fmla="*/ 514350 h 3581400"/>
              <a:gd name="connsiteX41" fmla="*/ 3352800 w 3467100"/>
              <a:gd name="connsiteY41" fmla="*/ 400050 h 3581400"/>
              <a:gd name="connsiteX42" fmla="*/ 3371850 w 3467100"/>
              <a:gd name="connsiteY42" fmla="*/ 323850 h 3581400"/>
              <a:gd name="connsiteX43" fmla="*/ 3409950 w 3467100"/>
              <a:gd name="connsiteY43" fmla="*/ 133350 h 3581400"/>
              <a:gd name="connsiteX44" fmla="*/ 3467100 w 3467100"/>
              <a:gd name="connsiteY44" fmla="*/ 0 h 358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467100" h="3581400">
                <a:moveTo>
                  <a:pt x="0" y="3581400"/>
                </a:moveTo>
                <a:cubicBezTo>
                  <a:pt x="95250" y="3575050"/>
                  <a:pt x="191587" y="3578044"/>
                  <a:pt x="285750" y="3562350"/>
                </a:cubicBezTo>
                <a:cubicBezTo>
                  <a:pt x="357939" y="3550318"/>
                  <a:pt x="334211" y="3504532"/>
                  <a:pt x="381000" y="3467100"/>
                </a:cubicBezTo>
                <a:cubicBezTo>
                  <a:pt x="393804" y="3456857"/>
                  <a:pt x="508874" y="3430643"/>
                  <a:pt x="514350" y="3429000"/>
                </a:cubicBezTo>
                <a:cubicBezTo>
                  <a:pt x="704528" y="3371947"/>
                  <a:pt x="551683" y="3401895"/>
                  <a:pt x="762000" y="3371850"/>
                </a:cubicBezTo>
                <a:cubicBezTo>
                  <a:pt x="889616" y="3329311"/>
                  <a:pt x="753619" y="3370209"/>
                  <a:pt x="990600" y="3333750"/>
                </a:cubicBezTo>
                <a:cubicBezTo>
                  <a:pt x="1016477" y="3329769"/>
                  <a:pt x="1041400" y="3321050"/>
                  <a:pt x="1066800" y="3314700"/>
                </a:cubicBezTo>
                <a:cubicBezTo>
                  <a:pt x="1123768" y="3276722"/>
                  <a:pt x="1190354" y="3225505"/>
                  <a:pt x="1257300" y="3200400"/>
                </a:cubicBezTo>
                <a:cubicBezTo>
                  <a:pt x="1281815" y="3191207"/>
                  <a:pt x="1308662" y="3189629"/>
                  <a:pt x="1333500" y="3181350"/>
                </a:cubicBezTo>
                <a:cubicBezTo>
                  <a:pt x="1351773" y="3175259"/>
                  <a:pt x="1452459" y="3130888"/>
                  <a:pt x="1485900" y="3124200"/>
                </a:cubicBezTo>
                <a:cubicBezTo>
                  <a:pt x="1529929" y="3115394"/>
                  <a:pt x="1575073" y="3113182"/>
                  <a:pt x="1619250" y="3105150"/>
                </a:cubicBezTo>
                <a:cubicBezTo>
                  <a:pt x="1645009" y="3100466"/>
                  <a:pt x="1669625" y="3090404"/>
                  <a:pt x="1695450" y="3086100"/>
                </a:cubicBezTo>
                <a:cubicBezTo>
                  <a:pt x="1745949" y="3077684"/>
                  <a:pt x="1797050" y="3073400"/>
                  <a:pt x="1847850" y="3067050"/>
                </a:cubicBezTo>
                <a:cubicBezTo>
                  <a:pt x="1866900" y="3048000"/>
                  <a:pt x="1887753" y="3030596"/>
                  <a:pt x="1905000" y="3009900"/>
                </a:cubicBezTo>
                <a:cubicBezTo>
                  <a:pt x="1919657" y="2992311"/>
                  <a:pt x="1926911" y="2968939"/>
                  <a:pt x="1943100" y="2952750"/>
                </a:cubicBezTo>
                <a:cubicBezTo>
                  <a:pt x="1959289" y="2936561"/>
                  <a:pt x="1981734" y="2928116"/>
                  <a:pt x="2000250" y="2914650"/>
                </a:cubicBezTo>
                <a:cubicBezTo>
                  <a:pt x="2051605" y="2877301"/>
                  <a:pt x="2107749" y="2845251"/>
                  <a:pt x="2152650" y="2800350"/>
                </a:cubicBezTo>
                <a:lnTo>
                  <a:pt x="2266950" y="2686050"/>
                </a:lnTo>
                <a:lnTo>
                  <a:pt x="2324100" y="2628900"/>
                </a:lnTo>
                <a:cubicBezTo>
                  <a:pt x="2330450" y="2609850"/>
                  <a:pt x="2337633" y="2591058"/>
                  <a:pt x="2343150" y="2571750"/>
                </a:cubicBezTo>
                <a:cubicBezTo>
                  <a:pt x="2350343" y="2546576"/>
                  <a:pt x="2350491" y="2518968"/>
                  <a:pt x="2362200" y="2495550"/>
                </a:cubicBezTo>
                <a:cubicBezTo>
                  <a:pt x="2382678" y="2454594"/>
                  <a:pt x="2423920" y="2424691"/>
                  <a:pt x="2438400" y="2381250"/>
                </a:cubicBezTo>
                <a:lnTo>
                  <a:pt x="2495550" y="2209800"/>
                </a:lnTo>
                <a:cubicBezTo>
                  <a:pt x="2501900" y="2190750"/>
                  <a:pt x="2509730" y="2172131"/>
                  <a:pt x="2514600" y="2152650"/>
                </a:cubicBezTo>
                <a:cubicBezTo>
                  <a:pt x="2519084" y="2134714"/>
                  <a:pt x="2540278" y="2041660"/>
                  <a:pt x="2552700" y="2019300"/>
                </a:cubicBezTo>
                <a:cubicBezTo>
                  <a:pt x="2574938" y="1979272"/>
                  <a:pt x="2614420" y="1948441"/>
                  <a:pt x="2628900" y="1905000"/>
                </a:cubicBezTo>
                <a:cubicBezTo>
                  <a:pt x="2656469" y="1822292"/>
                  <a:pt x="2633751" y="1862049"/>
                  <a:pt x="2705100" y="1790700"/>
                </a:cubicBezTo>
                <a:lnTo>
                  <a:pt x="2743200" y="1676400"/>
                </a:lnTo>
                <a:cubicBezTo>
                  <a:pt x="2749550" y="1657350"/>
                  <a:pt x="2751111" y="1635958"/>
                  <a:pt x="2762250" y="1619250"/>
                </a:cubicBezTo>
                <a:lnTo>
                  <a:pt x="2800350" y="1562100"/>
                </a:lnTo>
                <a:cubicBezTo>
                  <a:pt x="2800770" y="1560001"/>
                  <a:pt x="2830763" y="1402180"/>
                  <a:pt x="2838450" y="1390650"/>
                </a:cubicBezTo>
                <a:cubicBezTo>
                  <a:pt x="2851150" y="1371600"/>
                  <a:pt x="2876550" y="1365250"/>
                  <a:pt x="2895600" y="1352550"/>
                </a:cubicBezTo>
                <a:cubicBezTo>
                  <a:pt x="2908300" y="1333500"/>
                  <a:pt x="2922341" y="1315279"/>
                  <a:pt x="2933700" y="1295400"/>
                </a:cubicBezTo>
                <a:cubicBezTo>
                  <a:pt x="2947789" y="1270744"/>
                  <a:pt x="2953620" y="1241016"/>
                  <a:pt x="2971800" y="1219200"/>
                </a:cubicBezTo>
                <a:cubicBezTo>
                  <a:pt x="2986457" y="1201611"/>
                  <a:pt x="3009900" y="1193800"/>
                  <a:pt x="3028950" y="1181100"/>
                </a:cubicBezTo>
                <a:cubicBezTo>
                  <a:pt x="3041650" y="1162050"/>
                  <a:pt x="3056811" y="1144428"/>
                  <a:pt x="3067050" y="1123950"/>
                </a:cubicBezTo>
                <a:cubicBezTo>
                  <a:pt x="3076030" y="1105989"/>
                  <a:pt x="3080583" y="1086108"/>
                  <a:pt x="3086100" y="1066800"/>
                </a:cubicBezTo>
                <a:cubicBezTo>
                  <a:pt x="3123954" y="934311"/>
                  <a:pt x="3089413" y="1029528"/>
                  <a:pt x="3124200" y="838200"/>
                </a:cubicBezTo>
                <a:cubicBezTo>
                  <a:pt x="3127792" y="818443"/>
                  <a:pt x="3136900" y="800100"/>
                  <a:pt x="3143250" y="781050"/>
                </a:cubicBezTo>
                <a:cubicBezTo>
                  <a:pt x="3149600" y="723900"/>
                  <a:pt x="3148354" y="665385"/>
                  <a:pt x="3162300" y="609600"/>
                </a:cubicBezTo>
                <a:cubicBezTo>
                  <a:pt x="3177005" y="550779"/>
                  <a:pt x="3217445" y="547771"/>
                  <a:pt x="3257550" y="514350"/>
                </a:cubicBezTo>
                <a:cubicBezTo>
                  <a:pt x="3312555" y="468513"/>
                  <a:pt x="3315338" y="456244"/>
                  <a:pt x="3352800" y="400050"/>
                </a:cubicBezTo>
                <a:cubicBezTo>
                  <a:pt x="3359150" y="374650"/>
                  <a:pt x="3366364" y="349451"/>
                  <a:pt x="3371850" y="323850"/>
                </a:cubicBezTo>
                <a:cubicBezTo>
                  <a:pt x="3385419" y="260530"/>
                  <a:pt x="3389472" y="194784"/>
                  <a:pt x="3409950" y="133350"/>
                </a:cubicBezTo>
                <a:cubicBezTo>
                  <a:pt x="3450890" y="10531"/>
                  <a:pt x="3419652" y="47448"/>
                  <a:pt x="346710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手繪多邊形 32"/>
          <p:cNvSpPr/>
          <p:nvPr/>
        </p:nvSpPr>
        <p:spPr>
          <a:xfrm>
            <a:off x="5141600" y="1247385"/>
            <a:ext cx="610877" cy="4914900"/>
          </a:xfrm>
          <a:custGeom>
            <a:avLst/>
            <a:gdLst>
              <a:gd name="connsiteX0" fmla="*/ 342900 w 610877"/>
              <a:gd name="connsiteY0" fmla="*/ 4914900 h 4914900"/>
              <a:gd name="connsiteX1" fmla="*/ 323850 w 610877"/>
              <a:gd name="connsiteY1" fmla="*/ 4686300 h 4914900"/>
              <a:gd name="connsiteX2" fmla="*/ 304800 w 610877"/>
              <a:gd name="connsiteY2" fmla="*/ 4552950 h 4914900"/>
              <a:gd name="connsiteX3" fmla="*/ 285750 w 610877"/>
              <a:gd name="connsiteY3" fmla="*/ 4133850 h 4914900"/>
              <a:gd name="connsiteX4" fmla="*/ 266700 w 610877"/>
              <a:gd name="connsiteY4" fmla="*/ 4038600 h 4914900"/>
              <a:gd name="connsiteX5" fmla="*/ 247650 w 610877"/>
              <a:gd name="connsiteY5" fmla="*/ 3905250 h 4914900"/>
              <a:gd name="connsiteX6" fmla="*/ 190500 w 610877"/>
              <a:gd name="connsiteY6" fmla="*/ 3505200 h 4914900"/>
              <a:gd name="connsiteX7" fmla="*/ 171450 w 610877"/>
              <a:gd name="connsiteY7" fmla="*/ 3448050 h 4914900"/>
              <a:gd name="connsiteX8" fmla="*/ 114300 w 610877"/>
              <a:gd name="connsiteY8" fmla="*/ 3048000 h 4914900"/>
              <a:gd name="connsiteX9" fmla="*/ 76200 w 610877"/>
              <a:gd name="connsiteY9" fmla="*/ 2933700 h 4914900"/>
              <a:gd name="connsiteX10" fmla="*/ 57150 w 610877"/>
              <a:gd name="connsiteY10" fmla="*/ 2781300 h 4914900"/>
              <a:gd name="connsiteX11" fmla="*/ 38100 w 610877"/>
              <a:gd name="connsiteY11" fmla="*/ 2705100 h 4914900"/>
              <a:gd name="connsiteX12" fmla="*/ 0 w 610877"/>
              <a:gd name="connsiteY12" fmla="*/ 2419350 h 4914900"/>
              <a:gd name="connsiteX13" fmla="*/ 19050 w 610877"/>
              <a:gd name="connsiteY13" fmla="*/ 1695450 h 4914900"/>
              <a:gd name="connsiteX14" fmla="*/ 38100 w 610877"/>
              <a:gd name="connsiteY14" fmla="*/ 1638300 h 4914900"/>
              <a:gd name="connsiteX15" fmla="*/ 76200 w 610877"/>
              <a:gd name="connsiteY15" fmla="*/ 1485900 h 4914900"/>
              <a:gd name="connsiteX16" fmla="*/ 133350 w 610877"/>
              <a:gd name="connsiteY16" fmla="*/ 1447800 h 4914900"/>
              <a:gd name="connsiteX17" fmla="*/ 190500 w 610877"/>
              <a:gd name="connsiteY17" fmla="*/ 1238250 h 4914900"/>
              <a:gd name="connsiteX18" fmla="*/ 209550 w 610877"/>
              <a:gd name="connsiteY18" fmla="*/ 1162050 h 4914900"/>
              <a:gd name="connsiteX19" fmla="*/ 247650 w 610877"/>
              <a:gd name="connsiteY19" fmla="*/ 1047750 h 4914900"/>
              <a:gd name="connsiteX20" fmla="*/ 304800 w 610877"/>
              <a:gd name="connsiteY20" fmla="*/ 800100 h 4914900"/>
              <a:gd name="connsiteX21" fmla="*/ 419100 w 610877"/>
              <a:gd name="connsiteY21" fmla="*/ 723900 h 4914900"/>
              <a:gd name="connsiteX22" fmla="*/ 495300 w 610877"/>
              <a:gd name="connsiteY22" fmla="*/ 609600 h 4914900"/>
              <a:gd name="connsiteX23" fmla="*/ 533400 w 610877"/>
              <a:gd name="connsiteY23" fmla="*/ 552450 h 4914900"/>
              <a:gd name="connsiteX24" fmla="*/ 552450 w 610877"/>
              <a:gd name="connsiteY24" fmla="*/ 381000 h 4914900"/>
              <a:gd name="connsiteX25" fmla="*/ 590550 w 610877"/>
              <a:gd name="connsiteY25" fmla="*/ 209550 h 4914900"/>
              <a:gd name="connsiteX26" fmla="*/ 609600 w 610877"/>
              <a:gd name="connsiteY26" fmla="*/ 95250 h 4914900"/>
              <a:gd name="connsiteX27" fmla="*/ 609600 w 610877"/>
              <a:gd name="connsiteY27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10877" h="4914900">
                <a:moveTo>
                  <a:pt x="342900" y="4914900"/>
                </a:moveTo>
                <a:cubicBezTo>
                  <a:pt x="336550" y="4838700"/>
                  <a:pt x="331855" y="4762344"/>
                  <a:pt x="323850" y="4686300"/>
                </a:cubicBezTo>
                <a:cubicBezTo>
                  <a:pt x="319150" y="4641645"/>
                  <a:pt x="307889" y="4597745"/>
                  <a:pt x="304800" y="4552950"/>
                </a:cubicBezTo>
                <a:cubicBezTo>
                  <a:pt x="295178" y="4413437"/>
                  <a:pt x="296081" y="4273312"/>
                  <a:pt x="285750" y="4133850"/>
                </a:cubicBezTo>
                <a:cubicBezTo>
                  <a:pt x="283358" y="4101560"/>
                  <a:pt x="272023" y="4070538"/>
                  <a:pt x="266700" y="4038600"/>
                </a:cubicBezTo>
                <a:cubicBezTo>
                  <a:pt x="259318" y="3994310"/>
                  <a:pt x="253219" y="3949805"/>
                  <a:pt x="247650" y="3905250"/>
                </a:cubicBezTo>
                <a:cubicBezTo>
                  <a:pt x="235791" y="3810374"/>
                  <a:pt x="216932" y="3584496"/>
                  <a:pt x="190500" y="3505200"/>
                </a:cubicBezTo>
                <a:lnTo>
                  <a:pt x="171450" y="3448050"/>
                </a:lnTo>
                <a:cubicBezTo>
                  <a:pt x="161567" y="3359104"/>
                  <a:pt x="138077" y="3119330"/>
                  <a:pt x="114300" y="3048000"/>
                </a:cubicBezTo>
                <a:lnTo>
                  <a:pt x="76200" y="2933700"/>
                </a:lnTo>
                <a:cubicBezTo>
                  <a:pt x="69850" y="2882900"/>
                  <a:pt x="65566" y="2831799"/>
                  <a:pt x="57150" y="2781300"/>
                </a:cubicBezTo>
                <a:cubicBezTo>
                  <a:pt x="52846" y="2755475"/>
                  <a:pt x="41560" y="2731052"/>
                  <a:pt x="38100" y="2705100"/>
                </a:cubicBezTo>
                <a:cubicBezTo>
                  <a:pt x="-4741" y="2383794"/>
                  <a:pt x="44057" y="2595578"/>
                  <a:pt x="0" y="2419350"/>
                </a:cubicBezTo>
                <a:cubicBezTo>
                  <a:pt x="6350" y="2178050"/>
                  <a:pt x="7289" y="1936547"/>
                  <a:pt x="19050" y="1695450"/>
                </a:cubicBezTo>
                <a:cubicBezTo>
                  <a:pt x="20028" y="1675393"/>
                  <a:pt x="33230" y="1657781"/>
                  <a:pt x="38100" y="1638300"/>
                </a:cubicBezTo>
                <a:cubicBezTo>
                  <a:pt x="39394" y="1633125"/>
                  <a:pt x="60365" y="1505693"/>
                  <a:pt x="76200" y="1485900"/>
                </a:cubicBezTo>
                <a:cubicBezTo>
                  <a:pt x="90503" y="1468022"/>
                  <a:pt x="114300" y="1460500"/>
                  <a:pt x="133350" y="1447800"/>
                </a:cubicBezTo>
                <a:cubicBezTo>
                  <a:pt x="168959" y="1340974"/>
                  <a:pt x="147530" y="1410131"/>
                  <a:pt x="190500" y="1238250"/>
                </a:cubicBezTo>
                <a:cubicBezTo>
                  <a:pt x="196850" y="1212850"/>
                  <a:pt x="201271" y="1186888"/>
                  <a:pt x="209550" y="1162050"/>
                </a:cubicBezTo>
                <a:lnTo>
                  <a:pt x="247650" y="1047750"/>
                </a:lnTo>
                <a:cubicBezTo>
                  <a:pt x="250837" y="1025439"/>
                  <a:pt x="271769" y="822121"/>
                  <a:pt x="304800" y="800100"/>
                </a:cubicBezTo>
                <a:lnTo>
                  <a:pt x="419100" y="723900"/>
                </a:lnTo>
                <a:lnTo>
                  <a:pt x="495300" y="609600"/>
                </a:lnTo>
                <a:lnTo>
                  <a:pt x="533400" y="552450"/>
                </a:lnTo>
                <a:cubicBezTo>
                  <a:pt x="539750" y="495300"/>
                  <a:pt x="544318" y="437924"/>
                  <a:pt x="552450" y="381000"/>
                </a:cubicBezTo>
                <a:cubicBezTo>
                  <a:pt x="569085" y="264552"/>
                  <a:pt x="569751" y="313543"/>
                  <a:pt x="590550" y="209550"/>
                </a:cubicBezTo>
                <a:cubicBezTo>
                  <a:pt x="598125" y="171675"/>
                  <a:pt x="606103" y="133717"/>
                  <a:pt x="609600" y="95250"/>
                </a:cubicBezTo>
                <a:cubicBezTo>
                  <a:pt x="612475" y="63630"/>
                  <a:pt x="609600" y="31750"/>
                  <a:pt x="60960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手繪多邊形 33"/>
          <p:cNvSpPr/>
          <p:nvPr/>
        </p:nvSpPr>
        <p:spPr>
          <a:xfrm>
            <a:off x="4055750" y="1171185"/>
            <a:ext cx="1759270" cy="4972050"/>
          </a:xfrm>
          <a:custGeom>
            <a:avLst/>
            <a:gdLst>
              <a:gd name="connsiteX0" fmla="*/ 0 w 1759270"/>
              <a:gd name="connsiteY0" fmla="*/ 4972050 h 4972050"/>
              <a:gd name="connsiteX1" fmla="*/ 38100 w 1759270"/>
              <a:gd name="connsiteY1" fmla="*/ 4552950 h 4972050"/>
              <a:gd name="connsiteX2" fmla="*/ 95250 w 1759270"/>
              <a:gd name="connsiteY2" fmla="*/ 4324350 h 4972050"/>
              <a:gd name="connsiteX3" fmla="*/ 190500 w 1759270"/>
              <a:gd name="connsiteY3" fmla="*/ 4210050 h 4972050"/>
              <a:gd name="connsiteX4" fmla="*/ 266700 w 1759270"/>
              <a:gd name="connsiteY4" fmla="*/ 4038600 h 4972050"/>
              <a:gd name="connsiteX5" fmla="*/ 285750 w 1759270"/>
              <a:gd name="connsiteY5" fmla="*/ 3943350 h 4972050"/>
              <a:gd name="connsiteX6" fmla="*/ 323850 w 1759270"/>
              <a:gd name="connsiteY6" fmla="*/ 3867150 h 4972050"/>
              <a:gd name="connsiteX7" fmla="*/ 381000 w 1759270"/>
              <a:gd name="connsiteY7" fmla="*/ 3676650 h 4972050"/>
              <a:gd name="connsiteX8" fmla="*/ 457200 w 1759270"/>
              <a:gd name="connsiteY8" fmla="*/ 3486150 h 4972050"/>
              <a:gd name="connsiteX9" fmla="*/ 495300 w 1759270"/>
              <a:gd name="connsiteY9" fmla="*/ 3333750 h 4972050"/>
              <a:gd name="connsiteX10" fmla="*/ 514350 w 1759270"/>
              <a:gd name="connsiteY10" fmla="*/ 3276600 h 4972050"/>
              <a:gd name="connsiteX11" fmla="*/ 628650 w 1759270"/>
              <a:gd name="connsiteY11" fmla="*/ 3219450 h 4972050"/>
              <a:gd name="connsiteX12" fmla="*/ 647700 w 1759270"/>
              <a:gd name="connsiteY12" fmla="*/ 3162300 h 4972050"/>
              <a:gd name="connsiteX13" fmla="*/ 685800 w 1759270"/>
              <a:gd name="connsiteY13" fmla="*/ 2724150 h 4972050"/>
              <a:gd name="connsiteX14" fmla="*/ 704850 w 1759270"/>
              <a:gd name="connsiteY14" fmla="*/ 2667000 h 4972050"/>
              <a:gd name="connsiteX15" fmla="*/ 723900 w 1759270"/>
              <a:gd name="connsiteY15" fmla="*/ 2571750 h 4972050"/>
              <a:gd name="connsiteX16" fmla="*/ 762000 w 1759270"/>
              <a:gd name="connsiteY16" fmla="*/ 2514600 h 4972050"/>
              <a:gd name="connsiteX17" fmla="*/ 781050 w 1759270"/>
              <a:gd name="connsiteY17" fmla="*/ 2457450 h 4972050"/>
              <a:gd name="connsiteX18" fmla="*/ 800100 w 1759270"/>
              <a:gd name="connsiteY18" fmla="*/ 2286000 h 4972050"/>
              <a:gd name="connsiteX19" fmla="*/ 819150 w 1759270"/>
              <a:gd name="connsiteY19" fmla="*/ 2228850 h 4972050"/>
              <a:gd name="connsiteX20" fmla="*/ 838200 w 1759270"/>
              <a:gd name="connsiteY20" fmla="*/ 2152650 h 4972050"/>
              <a:gd name="connsiteX21" fmla="*/ 857250 w 1759270"/>
              <a:gd name="connsiteY21" fmla="*/ 2038350 h 4972050"/>
              <a:gd name="connsiteX22" fmla="*/ 876300 w 1759270"/>
              <a:gd name="connsiteY22" fmla="*/ 1962150 h 4972050"/>
              <a:gd name="connsiteX23" fmla="*/ 914400 w 1759270"/>
              <a:gd name="connsiteY23" fmla="*/ 1809750 h 4972050"/>
              <a:gd name="connsiteX24" fmla="*/ 952500 w 1759270"/>
              <a:gd name="connsiteY24" fmla="*/ 1752600 h 4972050"/>
              <a:gd name="connsiteX25" fmla="*/ 971550 w 1759270"/>
              <a:gd name="connsiteY25" fmla="*/ 1600200 h 4972050"/>
              <a:gd name="connsiteX26" fmla="*/ 990600 w 1759270"/>
              <a:gd name="connsiteY26" fmla="*/ 1543050 h 4972050"/>
              <a:gd name="connsiteX27" fmla="*/ 1009650 w 1759270"/>
              <a:gd name="connsiteY27" fmla="*/ 1447800 h 4972050"/>
              <a:gd name="connsiteX28" fmla="*/ 1047750 w 1759270"/>
              <a:gd name="connsiteY28" fmla="*/ 1333500 h 4972050"/>
              <a:gd name="connsiteX29" fmla="*/ 1104900 w 1759270"/>
              <a:gd name="connsiteY29" fmla="*/ 1314450 h 4972050"/>
              <a:gd name="connsiteX30" fmla="*/ 1162050 w 1759270"/>
              <a:gd name="connsiteY30" fmla="*/ 1200150 h 4972050"/>
              <a:gd name="connsiteX31" fmla="*/ 1219200 w 1759270"/>
              <a:gd name="connsiteY31" fmla="*/ 1028700 h 4972050"/>
              <a:gd name="connsiteX32" fmla="*/ 1238250 w 1759270"/>
              <a:gd name="connsiteY32" fmla="*/ 971550 h 4972050"/>
              <a:gd name="connsiteX33" fmla="*/ 1276350 w 1759270"/>
              <a:gd name="connsiteY33" fmla="*/ 914400 h 4972050"/>
              <a:gd name="connsiteX34" fmla="*/ 1295400 w 1759270"/>
              <a:gd name="connsiteY34" fmla="*/ 857250 h 4972050"/>
              <a:gd name="connsiteX35" fmla="*/ 1352550 w 1759270"/>
              <a:gd name="connsiteY35" fmla="*/ 800100 h 4972050"/>
              <a:gd name="connsiteX36" fmla="*/ 1447800 w 1759270"/>
              <a:gd name="connsiteY36" fmla="*/ 685800 h 4972050"/>
              <a:gd name="connsiteX37" fmla="*/ 1562100 w 1759270"/>
              <a:gd name="connsiteY37" fmla="*/ 609600 h 4972050"/>
              <a:gd name="connsiteX38" fmla="*/ 1619250 w 1759270"/>
              <a:gd name="connsiteY38" fmla="*/ 152400 h 4972050"/>
              <a:gd name="connsiteX39" fmla="*/ 1752600 w 1759270"/>
              <a:gd name="connsiteY39" fmla="*/ 114300 h 4972050"/>
              <a:gd name="connsiteX40" fmla="*/ 1752600 w 1759270"/>
              <a:gd name="connsiteY40" fmla="*/ 0 h 497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759270" h="4972050">
                <a:moveTo>
                  <a:pt x="0" y="4972050"/>
                </a:moveTo>
                <a:cubicBezTo>
                  <a:pt x="15210" y="4759104"/>
                  <a:pt x="12296" y="4733579"/>
                  <a:pt x="38100" y="4552950"/>
                </a:cubicBezTo>
                <a:cubicBezTo>
                  <a:pt x="45891" y="4498414"/>
                  <a:pt x="63507" y="4371964"/>
                  <a:pt x="95250" y="4324350"/>
                </a:cubicBezTo>
                <a:cubicBezTo>
                  <a:pt x="148294" y="4244784"/>
                  <a:pt x="117161" y="4283389"/>
                  <a:pt x="190500" y="4210050"/>
                </a:cubicBezTo>
                <a:cubicBezTo>
                  <a:pt x="235840" y="4074030"/>
                  <a:pt x="206323" y="4129166"/>
                  <a:pt x="266700" y="4038600"/>
                </a:cubicBezTo>
                <a:cubicBezTo>
                  <a:pt x="273050" y="4006850"/>
                  <a:pt x="275511" y="3974067"/>
                  <a:pt x="285750" y="3943350"/>
                </a:cubicBezTo>
                <a:cubicBezTo>
                  <a:pt x="294730" y="3916409"/>
                  <a:pt x="315690" y="3894350"/>
                  <a:pt x="323850" y="3867150"/>
                </a:cubicBezTo>
                <a:cubicBezTo>
                  <a:pt x="395006" y="3629964"/>
                  <a:pt x="290750" y="3857151"/>
                  <a:pt x="381000" y="3676650"/>
                </a:cubicBezTo>
                <a:cubicBezTo>
                  <a:pt x="417330" y="3422342"/>
                  <a:pt x="360218" y="3631623"/>
                  <a:pt x="457200" y="3486150"/>
                </a:cubicBezTo>
                <a:cubicBezTo>
                  <a:pt x="474618" y="3460023"/>
                  <a:pt x="491453" y="3349138"/>
                  <a:pt x="495300" y="3333750"/>
                </a:cubicBezTo>
                <a:cubicBezTo>
                  <a:pt x="500170" y="3314269"/>
                  <a:pt x="501806" y="3292280"/>
                  <a:pt x="514350" y="3276600"/>
                </a:cubicBezTo>
                <a:cubicBezTo>
                  <a:pt x="541207" y="3243028"/>
                  <a:pt x="591002" y="3231999"/>
                  <a:pt x="628650" y="3219450"/>
                </a:cubicBezTo>
                <a:cubicBezTo>
                  <a:pt x="635000" y="3200400"/>
                  <a:pt x="645398" y="3182248"/>
                  <a:pt x="647700" y="3162300"/>
                </a:cubicBezTo>
                <a:cubicBezTo>
                  <a:pt x="664504" y="3016665"/>
                  <a:pt x="639441" y="2863228"/>
                  <a:pt x="685800" y="2724150"/>
                </a:cubicBezTo>
                <a:cubicBezTo>
                  <a:pt x="692150" y="2705100"/>
                  <a:pt x="699980" y="2686481"/>
                  <a:pt x="704850" y="2667000"/>
                </a:cubicBezTo>
                <a:cubicBezTo>
                  <a:pt x="712703" y="2635588"/>
                  <a:pt x="712531" y="2602067"/>
                  <a:pt x="723900" y="2571750"/>
                </a:cubicBezTo>
                <a:cubicBezTo>
                  <a:pt x="731939" y="2550313"/>
                  <a:pt x="751761" y="2535078"/>
                  <a:pt x="762000" y="2514600"/>
                </a:cubicBezTo>
                <a:cubicBezTo>
                  <a:pt x="770980" y="2496639"/>
                  <a:pt x="774700" y="2476500"/>
                  <a:pt x="781050" y="2457450"/>
                </a:cubicBezTo>
                <a:cubicBezTo>
                  <a:pt x="787400" y="2400300"/>
                  <a:pt x="790647" y="2342719"/>
                  <a:pt x="800100" y="2286000"/>
                </a:cubicBezTo>
                <a:cubicBezTo>
                  <a:pt x="803401" y="2266193"/>
                  <a:pt x="813633" y="2248158"/>
                  <a:pt x="819150" y="2228850"/>
                </a:cubicBezTo>
                <a:cubicBezTo>
                  <a:pt x="826343" y="2203676"/>
                  <a:pt x="833065" y="2178323"/>
                  <a:pt x="838200" y="2152650"/>
                </a:cubicBezTo>
                <a:cubicBezTo>
                  <a:pt x="845775" y="2114775"/>
                  <a:pt x="849675" y="2076225"/>
                  <a:pt x="857250" y="2038350"/>
                </a:cubicBezTo>
                <a:cubicBezTo>
                  <a:pt x="862385" y="2012677"/>
                  <a:pt x="870620" y="1987708"/>
                  <a:pt x="876300" y="1962150"/>
                </a:cubicBezTo>
                <a:cubicBezTo>
                  <a:pt x="884995" y="1923023"/>
                  <a:pt x="893975" y="1850600"/>
                  <a:pt x="914400" y="1809750"/>
                </a:cubicBezTo>
                <a:cubicBezTo>
                  <a:pt x="924639" y="1789272"/>
                  <a:pt x="939800" y="1771650"/>
                  <a:pt x="952500" y="1752600"/>
                </a:cubicBezTo>
                <a:cubicBezTo>
                  <a:pt x="958850" y="1701800"/>
                  <a:pt x="962392" y="1650570"/>
                  <a:pt x="971550" y="1600200"/>
                </a:cubicBezTo>
                <a:cubicBezTo>
                  <a:pt x="975142" y="1580443"/>
                  <a:pt x="985730" y="1562531"/>
                  <a:pt x="990600" y="1543050"/>
                </a:cubicBezTo>
                <a:cubicBezTo>
                  <a:pt x="998453" y="1511638"/>
                  <a:pt x="1001131" y="1479038"/>
                  <a:pt x="1009650" y="1447800"/>
                </a:cubicBezTo>
                <a:cubicBezTo>
                  <a:pt x="1020217" y="1409054"/>
                  <a:pt x="1009650" y="1346200"/>
                  <a:pt x="1047750" y="1333500"/>
                </a:cubicBezTo>
                <a:lnTo>
                  <a:pt x="1104900" y="1314450"/>
                </a:lnTo>
                <a:cubicBezTo>
                  <a:pt x="1174375" y="1106024"/>
                  <a:pt x="1063573" y="1421724"/>
                  <a:pt x="1162050" y="1200150"/>
                </a:cubicBezTo>
                <a:lnTo>
                  <a:pt x="1219200" y="1028700"/>
                </a:lnTo>
                <a:cubicBezTo>
                  <a:pt x="1225550" y="1009650"/>
                  <a:pt x="1227111" y="988258"/>
                  <a:pt x="1238250" y="971550"/>
                </a:cubicBezTo>
                <a:cubicBezTo>
                  <a:pt x="1250950" y="952500"/>
                  <a:pt x="1266111" y="934878"/>
                  <a:pt x="1276350" y="914400"/>
                </a:cubicBezTo>
                <a:cubicBezTo>
                  <a:pt x="1285330" y="896439"/>
                  <a:pt x="1284261" y="873958"/>
                  <a:pt x="1295400" y="857250"/>
                </a:cubicBezTo>
                <a:cubicBezTo>
                  <a:pt x="1310344" y="834834"/>
                  <a:pt x="1335303" y="820796"/>
                  <a:pt x="1352550" y="800100"/>
                </a:cubicBezTo>
                <a:cubicBezTo>
                  <a:pt x="1410480" y="730584"/>
                  <a:pt x="1368712" y="747313"/>
                  <a:pt x="1447800" y="685800"/>
                </a:cubicBezTo>
                <a:cubicBezTo>
                  <a:pt x="1483945" y="657687"/>
                  <a:pt x="1562100" y="609600"/>
                  <a:pt x="1562100" y="609600"/>
                </a:cubicBezTo>
                <a:cubicBezTo>
                  <a:pt x="1694023" y="411715"/>
                  <a:pt x="1483832" y="748237"/>
                  <a:pt x="1619250" y="152400"/>
                </a:cubicBezTo>
                <a:cubicBezTo>
                  <a:pt x="1626249" y="121606"/>
                  <a:pt x="1738628" y="146901"/>
                  <a:pt x="1752600" y="114300"/>
                </a:cubicBezTo>
                <a:cubicBezTo>
                  <a:pt x="1767608" y="79281"/>
                  <a:pt x="1752600" y="38100"/>
                  <a:pt x="175260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2749262" y="2113579"/>
            <a:ext cx="548544" cy="5111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7072870" y="2102156"/>
            <a:ext cx="548544" cy="5111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453903" y="6254707"/>
            <a:ext cx="315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4 times of parameters</a:t>
            </a:r>
            <a:endParaRPr lang="zh-TW" altLang="en-US" sz="2400" b="1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6826" y="38420"/>
            <a:ext cx="830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 smtClean="0">
                <a:solidFill>
                  <a:srgbClr val="FF0000"/>
                </a:solidFill>
              </a:rPr>
              <a:t>LSTM can address the gradient vanishing problem.</a:t>
            </a:r>
            <a:endParaRPr lang="zh-TW" altLang="en-US" sz="2400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7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LSTM</a:t>
            </a:r>
            <a:endParaRPr lang="zh-TW" altLang="en-US" dirty="0"/>
          </a:p>
        </p:txBody>
      </p:sp>
      <p:grpSp>
        <p:nvGrpSpPr>
          <p:cNvPr id="165" name="群組 164"/>
          <p:cNvGrpSpPr/>
          <p:nvPr/>
        </p:nvGrpSpPr>
        <p:grpSpPr>
          <a:xfrm>
            <a:off x="2197222" y="5873236"/>
            <a:ext cx="907572" cy="461665"/>
            <a:chOff x="4765592" y="6396335"/>
            <a:chExt cx="907572" cy="461665"/>
          </a:xfrm>
        </p:grpSpPr>
        <p:sp>
          <p:nvSpPr>
            <p:cNvPr id="42" name="矩形 41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 smtClean="0"/>
                <a:t>x</a:t>
              </a:r>
              <a:r>
                <a:rPr lang="en-US" altLang="zh-TW" sz="2400" baseline="30000" dirty="0" err="1"/>
                <a:t>t</a:t>
              </a:r>
              <a:endParaRPr lang="zh-TW" altLang="en-US" sz="2400" baseline="30000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2637175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z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1744329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grpSp>
        <p:nvGrpSpPr>
          <p:cNvPr id="49" name="群組 48"/>
          <p:cNvGrpSpPr/>
          <p:nvPr/>
        </p:nvGrpSpPr>
        <p:grpSpPr>
          <a:xfrm>
            <a:off x="2439114" y="3723923"/>
            <a:ext cx="438150" cy="438150"/>
            <a:chOff x="6656524" y="2699227"/>
            <a:chExt cx="438150" cy="438150"/>
          </a:xfrm>
        </p:grpSpPr>
        <p:sp>
          <p:nvSpPr>
            <p:cNvPr id="47" name="橢圓 46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444" r="-16667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矩形 49"/>
          <p:cNvSpPr/>
          <p:nvPr/>
        </p:nvSpPr>
        <p:spPr>
          <a:xfrm>
            <a:off x="859869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z</a:t>
            </a:r>
            <a:r>
              <a:rPr lang="en-US" altLang="zh-TW" sz="2400" baseline="30000" dirty="0" err="1" smtClean="0"/>
              <a:t>f</a:t>
            </a:r>
            <a:endParaRPr lang="zh-TW" altLang="en-US" sz="2400" baseline="30000" dirty="0"/>
          </a:p>
        </p:txBody>
      </p:sp>
      <p:sp>
        <p:nvSpPr>
          <p:cNvPr id="51" name="矩形 50"/>
          <p:cNvSpPr/>
          <p:nvPr/>
        </p:nvSpPr>
        <p:spPr>
          <a:xfrm>
            <a:off x="3521635" y="4739331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 smtClean="0"/>
              <a:t>o</a:t>
            </a:r>
            <a:endParaRPr lang="zh-TW" altLang="en-US" sz="2400" baseline="30000" dirty="0"/>
          </a:p>
        </p:txBody>
      </p:sp>
      <p:grpSp>
        <p:nvGrpSpPr>
          <p:cNvPr id="52" name="群組 51"/>
          <p:cNvGrpSpPr/>
          <p:nvPr/>
        </p:nvGrpSpPr>
        <p:grpSpPr>
          <a:xfrm>
            <a:off x="1000794" y="2751799"/>
            <a:ext cx="438150" cy="438150"/>
            <a:chOff x="6656524" y="2699227"/>
            <a:chExt cx="438150" cy="438150"/>
          </a:xfrm>
        </p:grpSpPr>
        <p:sp>
          <p:nvSpPr>
            <p:cNvPr id="53" name="橢圓 52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字方塊 53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444" r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群組 54"/>
          <p:cNvGrpSpPr/>
          <p:nvPr/>
        </p:nvGrpSpPr>
        <p:grpSpPr>
          <a:xfrm>
            <a:off x="2418100" y="2738582"/>
            <a:ext cx="438150" cy="438150"/>
            <a:chOff x="6656524" y="2699227"/>
            <a:chExt cx="438150" cy="438150"/>
          </a:xfrm>
        </p:grpSpPr>
        <p:sp>
          <p:nvSpPr>
            <p:cNvPr id="56" name="橢圓 55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/>
                <p:cNvSpPr txBox="1"/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文字方塊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565" r="-19565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群組 57"/>
          <p:cNvGrpSpPr/>
          <p:nvPr/>
        </p:nvGrpSpPr>
        <p:grpSpPr>
          <a:xfrm>
            <a:off x="3676862" y="2747033"/>
            <a:ext cx="438150" cy="438150"/>
            <a:chOff x="6656524" y="2699227"/>
            <a:chExt cx="438150" cy="438150"/>
          </a:xfrm>
        </p:grpSpPr>
        <p:sp>
          <p:nvSpPr>
            <p:cNvPr id="59" name="橢圓 58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文字方塊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9444" r="-16667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矩形 61"/>
          <p:cNvSpPr/>
          <p:nvPr/>
        </p:nvSpPr>
        <p:spPr>
          <a:xfrm>
            <a:off x="3538504" y="1409486"/>
            <a:ext cx="72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3456932" y="1395097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字方塊 128"/>
              <p:cNvSpPr txBox="1"/>
              <p:nvPr/>
            </p:nvSpPr>
            <p:spPr>
              <a:xfrm>
                <a:off x="223613" y="2055868"/>
                <a:ext cx="6365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9" name="文字方塊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13" y="2055868"/>
                <a:ext cx="63652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6731" r="-3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" name="圖片 1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4218" y="3760795"/>
            <a:ext cx="371475" cy="371475"/>
          </a:xfrm>
          <a:prstGeom prst="rect">
            <a:avLst/>
          </a:prstGeom>
        </p:spPr>
      </p:pic>
      <p:pic>
        <p:nvPicPr>
          <p:cNvPr id="134" name="圖片 1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0038" y="3757261"/>
            <a:ext cx="371475" cy="371475"/>
          </a:xfrm>
          <a:prstGeom prst="rect">
            <a:avLst/>
          </a:prstGeom>
        </p:spPr>
      </p:pic>
      <p:pic>
        <p:nvPicPr>
          <p:cNvPr id="135" name="圖片 1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1643" y="3757260"/>
            <a:ext cx="371475" cy="371475"/>
          </a:xfrm>
          <a:prstGeom prst="rect">
            <a:avLst/>
          </a:prstGeom>
        </p:spPr>
      </p:pic>
      <p:pic>
        <p:nvPicPr>
          <p:cNvPr id="136" name="圖片 1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5743" y="2764253"/>
            <a:ext cx="371475" cy="371475"/>
          </a:xfrm>
          <a:prstGeom prst="rect">
            <a:avLst/>
          </a:prstGeom>
        </p:spPr>
      </p:pic>
      <p:cxnSp>
        <p:nvCxnSpPr>
          <p:cNvPr id="139" name="直線單箭頭接點 138"/>
          <p:cNvCxnSpPr/>
          <p:nvPr/>
        </p:nvCxnSpPr>
        <p:spPr>
          <a:xfrm flipH="1" flipV="1">
            <a:off x="1213027" y="4138591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/>
          <p:cNvCxnSpPr/>
          <p:nvPr/>
        </p:nvCxnSpPr>
        <p:spPr>
          <a:xfrm flipH="1" flipV="1">
            <a:off x="1219189" y="3166147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>
            <a:endCxn id="56" idx="2"/>
          </p:cNvCxnSpPr>
          <p:nvPr/>
        </p:nvCxnSpPr>
        <p:spPr>
          <a:xfrm flipV="1">
            <a:off x="1464255" y="2957657"/>
            <a:ext cx="9538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/>
          <p:cNvCxnSpPr>
            <a:endCxn id="47" idx="4"/>
          </p:cNvCxnSpPr>
          <p:nvPr/>
        </p:nvCxnSpPr>
        <p:spPr>
          <a:xfrm flipH="1" flipV="1">
            <a:off x="2658189" y="4162073"/>
            <a:ext cx="295984" cy="5488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/>
          <p:nvPr/>
        </p:nvCxnSpPr>
        <p:spPr>
          <a:xfrm flipH="1" flipV="1">
            <a:off x="2079954" y="4125538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/>
          <p:nvPr/>
        </p:nvCxnSpPr>
        <p:spPr>
          <a:xfrm flipH="1" flipV="1">
            <a:off x="2655226" y="3111098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endCxn id="47" idx="2"/>
          </p:cNvCxnSpPr>
          <p:nvPr/>
        </p:nvCxnSpPr>
        <p:spPr>
          <a:xfrm>
            <a:off x="2242352" y="3929424"/>
            <a:ext cx="196762" cy="13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/>
          <p:cNvCxnSpPr/>
          <p:nvPr/>
        </p:nvCxnSpPr>
        <p:spPr>
          <a:xfrm flipH="1" flipV="1">
            <a:off x="3881634" y="4098155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/>
          <p:nvPr/>
        </p:nvCxnSpPr>
        <p:spPr>
          <a:xfrm flipH="1" flipV="1">
            <a:off x="3892959" y="3186826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/>
          <p:nvPr/>
        </p:nvCxnSpPr>
        <p:spPr>
          <a:xfrm>
            <a:off x="2896935" y="2949990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/>
          <p:nvPr/>
        </p:nvCxnSpPr>
        <p:spPr>
          <a:xfrm>
            <a:off x="3455390" y="2962288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向下箭號 161"/>
          <p:cNvSpPr/>
          <p:nvPr/>
        </p:nvSpPr>
        <p:spPr>
          <a:xfrm flipV="1">
            <a:off x="3691643" y="1935577"/>
            <a:ext cx="438150" cy="74839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下箭號 162"/>
          <p:cNvSpPr/>
          <p:nvPr/>
        </p:nvSpPr>
        <p:spPr>
          <a:xfrm rot="2610135" flipV="1">
            <a:off x="3412627" y="5176513"/>
            <a:ext cx="438150" cy="74839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向下箭號 163"/>
          <p:cNvSpPr/>
          <p:nvPr/>
        </p:nvSpPr>
        <p:spPr>
          <a:xfrm rot="19634133" flipV="1">
            <a:off x="2022419" y="5197306"/>
            <a:ext cx="438150" cy="62520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下箭號 165"/>
          <p:cNvSpPr/>
          <p:nvPr/>
        </p:nvSpPr>
        <p:spPr>
          <a:xfrm rot="1779305" flipV="1">
            <a:off x="2714297" y="5202695"/>
            <a:ext cx="438150" cy="6066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下箭號 166"/>
          <p:cNvSpPr/>
          <p:nvPr/>
        </p:nvSpPr>
        <p:spPr>
          <a:xfrm rot="18851723" flipV="1">
            <a:off x="1248914" y="5165149"/>
            <a:ext cx="438150" cy="74839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手繪多邊形 167"/>
          <p:cNvSpPr/>
          <p:nvPr/>
        </p:nvSpPr>
        <p:spPr>
          <a:xfrm>
            <a:off x="2717800" y="2439117"/>
            <a:ext cx="2476500" cy="367583"/>
          </a:xfrm>
          <a:custGeom>
            <a:avLst/>
            <a:gdLst>
              <a:gd name="connsiteX0" fmla="*/ 0 w 2476500"/>
              <a:gd name="connsiteY0" fmla="*/ 330668 h 394168"/>
              <a:gd name="connsiteX1" fmla="*/ 1765300 w 2476500"/>
              <a:gd name="connsiteY1" fmla="*/ 468 h 394168"/>
              <a:gd name="connsiteX2" fmla="*/ 2476500 w 2476500"/>
              <a:gd name="connsiteY2" fmla="*/ 394168 h 39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0" h="394168">
                <a:moveTo>
                  <a:pt x="0" y="330668"/>
                </a:moveTo>
                <a:cubicBezTo>
                  <a:pt x="676275" y="160276"/>
                  <a:pt x="1352550" y="-10115"/>
                  <a:pt x="1765300" y="468"/>
                </a:cubicBezTo>
                <a:cubicBezTo>
                  <a:pt x="2178050" y="11051"/>
                  <a:pt x="2327275" y="202609"/>
                  <a:pt x="2476500" y="394168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手繪多邊形 168"/>
          <p:cNvSpPr/>
          <p:nvPr/>
        </p:nvSpPr>
        <p:spPr>
          <a:xfrm>
            <a:off x="-1407256" y="2439117"/>
            <a:ext cx="2476500" cy="367583"/>
          </a:xfrm>
          <a:custGeom>
            <a:avLst/>
            <a:gdLst>
              <a:gd name="connsiteX0" fmla="*/ 0 w 2476500"/>
              <a:gd name="connsiteY0" fmla="*/ 330668 h 394168"/>
              <a:gd name="connsiteX1" fmla="*/ 1765300 w 2476500"/>
              <a:gd name="connsiteY1" fmla="*/ 468 h 394168"/>
              <a:gd name="connsiteX2" fmla="*/ 2476500 w 2476500"/>
              <a:gd name="connsiteY2" fmla="*/ 394168 h 39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0" h="394168">
                <a:moveTo>
                  <a:pt x="0" y="330668"/>
                </a:moveTo>
                <a:cubicBezTo>
                  <a:pt x="676275" y="160276"/>
                  <a:pt x="1352550" y="-10115"/>
                  <a:pt x="1765300" y="468"/>
                </a:cubicBezTo>
                <a:cubicBezTo>
                  <a:pt x="2178050" y="11051"/>
                  <a:pt x="2327275" y="202609"/>
                  <a:pt x="2476500" y="394168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字方塊 169"/>
              <p:cNvSpPr txBox="1"/>
              <p:nvPr/>
            </p:nvSpPr>
            <p:spPr>
              <a:xfrm>
                <a:off x="4564620" y="2060634"/>
                <a:ext cx="3431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0" name="文字方塊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0" y="2060634"/>
                <a:ext cx="34317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2500" r="-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1" name="群組 170"/>
          <p:cNvGrpSpPr/>
          <p:nvPr/>
        </p:nvGrpSpPr>
        <p:grpSpPr>
          <a:xfrm>
            <a:off x="6246925" y="5876094"/>
            <a:ext cx="907572" cy="461665"/>
            <a:chOff x="4765592" y="6396335"/>
            <a:chExt cx="907572" cy="461665"/>
          </a:xfrm>
        </p:grpSpPr>
        <p:sp>
          <p:nvSpPr>
            <p:cNvPr id="172" name="矩形 171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文字方塊 172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 smtClean="0"/>
                <a:t>t+1</a:t>
              </a:r>
              <a:endParaRPr lang="zh-TW" altLang="en-US" sz="2400" baseline="30000" dirty="0"/>
            </a:p>
          </p:txBody>
        </p:sp>
      </p:grpSp>
      <p:sp>
        <p:nvSpPr>
          <p:cNvPr id="174" name="矩形 173"/>
          <p:cNvSpPr/>
          <p:nvPr/>
        </p:nvSpPr>
        <p:spPr>
          <a:xfrm>
            <a:off x="6686878" y="4736993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z</a:t>
            </a:r>
            <a:endParaRPr lang="zh-TW" altLang="en-US" sz="2400" dirty="0"/>
          </a:p>
        </p:txBody>
      </p:sp>
      <p:sp>
        <p:nvSpPr>
          <p:cNvPr id="175" name="矩形 174"/>
          <p:cNvSpPr/>
          <p:nvPr/>
        </p:nvSpPr>
        <p:spPr>
          <a:xfrm>
            <a:off x="5794032" y="4736993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grpSp>
        <p:nvGrpSpPr>
          <p:cNvPr id="176" name="群組 175"/>
          <p:cNvGrpSpPr/>
          <p:nvPr/>
        </p:nvGrpSpPr>
        <p:grpSpPr>
          <a:xfrm>
            <a:off x="6488817" y="3726781"/>
            <a:ext cx="438150" cy="438150"/>
            <a:chOff x="6656524" y="2699227"/>
            <a:chExt cx="438150" cy="438150"/>
          </a:xfrm>
        </p:grpSpPr>
        <p:sp>
          <p:nvSpPr>
            <p:cNvPr id="177" name="橢圓 176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字方塊 177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文字方塊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444" r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9" name="矩形 178"/>
          <p:cNvSpPr/>
          <p:nvPr/>
        </p:nvSpPr>
        <p:spPr>
          <a:xfrm>
            <a:off x="4909572" y="4736993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z</a:t>
            </a:r>
            <a:r>
              <a:rPr lang="en-US" altLang="zh-TW" sz="2400" baseline="30000" dirty="0" err="1" smtClean="0"/>
              <a:t>f</a:t>
            </a:r>
            <a:endParaRPr lang="zh-TW" altLang="en-US" sz="2400" baseline="30000" dirty="0"/>
          </a:p>
        </p:txBody>
      </p:sp>
      <p:sp>
        <p:nvSpPr>
          <p:cNvPr id="180" name="矩形 179"/>
          <p:cNvSpPr/>
          <p:nvPr/>
        </p:nvSpPr>
        <p:spPr>
          <a:xfrm>
            <a:off x="7571338" y="4742189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 smtClean="0"/>
              <a:t>o</a:t>
            </a:r>
            <a:endParaRPr lang="zh-TW" altLang="en-US" sz="2400" baseline="30000" dirty="0"/>
          </a:p>
        </p:txBody>
      </p:sp>
      <p:grpSp>
        <p:nvGrpSpPr>
          <p:cNvPr id="181" name="群組 180"/>
          <p:cNvGrpSpPr/>
          <p:nvPr/>
        </p:nvGrpSpPr>
        <p:grpSpPr>
          <a:xfrm>
            <a:off x="5050497" y="2754657"/>
            <a:ext cx="438150" cy="438150"/>
            <a:chOff x="6656524" y="2699227"/>
            <a:chExt cx="438150" cy="438150"/>
          </a:xfrm>
        </p:grpSpPr>
        <p:sp>
          <p:nvSpPr>
            <p:cNvPr id="182" name="橢圓 181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文字方塊 182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文字方塊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0000" r="-20000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" name="群組 183"/>
          <p:cNvGrpSpPr/>
          <p:nvPr/>
        </p:nvGrpSpPr>
        <p:grpSpPr>
          <a:xfrm>
            <a:off x="6467803" y="2741440"/>
            <a:ext cx="438150" cy="438150"/>
            <a:chOff x="6656524" y="2699227"/>
            <a:chExt cx="438150" cy="438150"/>
          </a:xfrm>
        </p:grpSpPr>
        <p:sp>
          <p:nvSpPr>
            <p:cNvPr id="185" name="橢圓 184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文字方塊 185"/>
                <p:cNvSpPr txBox="1"/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文字方塊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9149" r="-17021" b="-888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7" name="群組 186"/>
          <p:cNvGrpSpPr/>
          <p:nvPr/>
        </p:nvGrpSpPr>
        <p:grpSpPr>
          <a:xfrm>
            <a:off x="7726565" y="2749891"/>
            <a:ext cx="438150" cy="438150"/>
            <a:chOff x="6656524" y="2699227"/>
            <a:chExt cx="438150" cy="438150"/>
          </a:xfrm>
        </p:grpSpPr>
        <p:sp>
          <p:nvSpPr>
            <p:cNvPr id="188" name="橢圓 187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字方塊 188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9" name="文字方塊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0000" r="-20000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7" name="群組 226"/>
          <p:cNvGrpSpPr/>
          <p:nvPr/>
        </p:nvGrpSpPr>
        <p:grpSpPr>
          <a:xfrm>
            <a:off x="7533985" y="1397855"/>
            <a:ext cx="907572" cy="461665"/>
            <a:chOff x="7533985" y="1397855"/>
            <a:chExt cx="907572" cy="461665"/>
          </a:xfrm>
        </p:grpSpPr>
        <p:sp>
          <p:nvSpPr>
            <p:cNvPr id="190" name="矩形 189"/>
            <p:cNvSpPr/>
            <p:nvPr/>
          </p:nvSpPr>
          <p:spPr>
            <a:xfrm>
              <a:off x="7588207" y="1412344"/>
              <a:ext cx="720000" cy="432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文字方塊 190"/>
            <p:cNvSpPr txBox="1"/>
            <p:nvPr/>
          </p:nvSpPr>
          <p:spPr>
            <a:xfrm>
              <a:off x="7533985" y="139785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 smtClean="0"/>
                <a:t>t+1</a:t>
              </a:r>
              <a:endParaRPr lang="zh-TW" altLang="en-US" sz="2400" baseline="30000" dirty="0"/>
            </a:p>
          </p:txBody>
        </p:sp>
      </p:grpSp>
      <p:pic>
        <p:nvPicPr>
          <p:cNvPr id="192" name="圖片 19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3921" y="3763653"/>
            <a:ext cx="371475" cy="371475"/>
          </a:xfrm>
          <a:prstGeom prst="rect">
            <a:avLst/>
          </a:prstGeom>
        </p:spPr>
      </p:pic>
      <p:pic>
        <p:nvPicPr>
          <p:cNvPr id="193" name="圖片 19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9741" y="3760119"/>
            <a:ext cx="371475" cy="371475"/>
          </a:xfrm>
          <a:prstGeom prst="rect">
            <a:avLst/>
          </a:prstGeom>
        </p:spPr>
      </p:pic>
      <p:pic>
        <p:nvPicPr>
          <p:cNvPr id="194" name="圖片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1346" y="3760118"/>
            <a:ext cx="371475" cy="371475"/>
          </a:xfrm>
          <a:prstGeom prst="rect">
            <a:avLst/>
          </a:prstGeom>
        </p:spPr>
      </p:pic>
      <p:pic>
        <p:nvPicPr>
          <p:cNvPr id="195" name="圖片 19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5446" y="2767111"/>
            <a:ext cx="371475" cy="371475"/>
          </a:xfrm>
          <a:prstGeom prst="rect">
            <a:avLst/>
          </a:prstGeom>
        </p:spPr>
      </p:pic>
      <p:cxnSp>
        <p:nvCxnSpPr>
          <p:cNvPr id="196" name="直線單箭頭接點 195"/>
          <p:cNvCxnSpPr/>
          <p:nvPr/>
        </p:nvCxnSpPr>
        <p:spPr>
          <a:xfrm flipH="1" flipV="1">
            <a:off x="5262730" y="4141449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單箭頭接點 196"/>
          <p:cNvCxnSpPr/>
          <p:nvPr/>
        </p:nvCxnSpPr>
        <p:spPr>
          <a:xfrm flipH="1" flipV="1">
            <a:off x="5268892" y="3169005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單箭頭接點 197"/>
          <p:cNvCxnSpPr>
            <a:endCxn id="185" idx="2"/>
          </p:cNvCxnSpPr>
          <p:nvPr/>
        </p:nvCxnSpPr>
        <p:spPr>
          <a:xfrm flipV="1">
            <a:off x="5513958" y="2960515"/>
            <a:ext cx="9538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單箭頭接點 198"/>
          <p:cNvCxnSpPr>
            <a:endCxn id="177" idx="4"/>
          </p:cNvCxnSpPr>
          <p:nvPr/>
        </p:nvCxnSpPr>
        <p:spPr>
          <a:xfrm flipH="1" flipV="1">
            <a:off x="6707892" y="4164931"/>
            <a:ext cx="295984" cy="5488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單箭頭接點 199"/>
          <p:cNvCxnSpPr/>
          <p:nvPr/>
        </p:nvCxnSpPr>
        <p:spPr>
          <a:xfrm flipH="1" flipV="1">
            <a:off x="6129657" y="4128396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單箭頭接點 200"/>
          <p:cNvCxnSpPr/>
          <p:nvPr/>
        </p:nvCxnSpPr>
        <p:spPr>
          <a:xfrm flipH="1" flipV="1">
            <a:off x="6704929" y="3113956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單箭頭接點 201"/>
          <p:cNvCxnSpPr>
            <a:endCxn id="177" idx="2"/>
          </p:cNvCxnSpPr>
          <p:nvPr/>
        </p:nvCxnSpPr>
        <p:spPr>
          <a:xfrm>
            <a:off x="6292055" y="3932282"/>
            <a:ext cx="196762" cy="13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/>
          <p:cNvCxnSpPr/>
          <p:nvPr/>
        </p:nvCxnSpPr>
        <p:spPr>
          <a:xfrm flipH="1" flipV="1">
            <a:off x="7931337" y="4101013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/>
          <p:cNvCxnSpPr/>
          <p:nvPr/>
        </p:nvCxnSpPr>
        <p:spPr>
          <a:xfrm flipH="1" flipV="1">
            <a:off x="7942662" y="3189684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單箭頭接點 204"/>
          <p:cNvCxnSpPr/>
          <p:nvPr/>
        </p:nvCxnSpPr>
        <p:spPr>
          <a:xfrm>
            <a:off x="6946638" y="2952848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單箭頭接點 205"/>
          <p:cNvCxnSpPr/>
          <p:nvPr/>
        </p:nvCxnSpPr>
        <p:spPr>
          <a:xfrm>
            <a:off x="7505093" y="2965146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向下箭號 206"/>
          <p:cNvSpPr/>
          <p:nvPr/>
        </p:nvSpPr>
        <p:spPr>
          <a:xfrm flipV="1">
            <a:off x="7741346" y="1938435"/>
            <a:ext cx="438150" cy="74839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向下箭號 207"/>
          <p:cNvSpPr/>
          <p:nvPr/>
        </p:nvSpPr>
        <p:spPr>
          <a:xfrm rot="2610135" flipV="1">
            <a:off x="7462330" y="5179371"/>
            <a:ext cx="438150" cy="74839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向下箭號 208"/>
          <p:cNvSpPr/>
          <p:nvPr/>
        </p:nvSpPr>
        <p:spPr>
          <a:xfrm rot="19634133" flipV="1">
            <a:off x="6072122" y="5200164"/>
            <a:ext cx="438150" cy="62520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0" name="向下箭號 209"/>
          <p:cNvSpPr/>
          <p:nvPr/>
        </p:nvSpPr>
        <p:spPr>
          <a:xfrm rot="1779305" flipV="1">
            <a:off x="6764000" y="5205553"/>
            <a:ext cx="438150" cy="6066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" name="向下箭號 210"/>
          <p:cNvSpPr/>
          <p:nvPr/>
        </p:nvSpPr>
        <p:spPr>
          <a:xfrm rot="18851723" flipV="1">
            <a:off x="5298617" y="5168007"/>
            <a:ext cx="438150" cy="74839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" name="手繪多邊形 211"/>
          <p:cNvSpPr/>
          <p:nvPr/>
        </p:nvSpPr>
        <p:spPr>
          <a:xfrm>
            <a:off x="6842856" y="2490016"/>
            <a:ext cx="2476500" cy="367583"/>
          </a:xfrm>
          <a:custGeom>
            <a:avLst/>
            <a:gdLst>
              <a:gd name="connsiteX0" fmla="*/ 0 w 2476500"/>
              <a:gd name="connsiteY0" fmla="*/ 330668 h 394168"/>
              <a:gd name="connsiteX1" fmla="*/ 1765300 w 2476500"/>
              <a:gd name="connsiteY1" fmla="*/ 468 h 394168"/>
              <a:gd name="connsiteX2" fmla="*/ 2476500 w 2476500"/>
              <a:gd name="connsiteY2" fmla="*/ 394168 h 39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0" h="394168">
                <a:moveTo>
                  <a:pt x="0" y="330668"/>
                </a:moveTo>
                <a:cubicBezTo>
                  <a:pt x="676275" y="160276"/>
                  <a:pt x="1352550" y="-10115"/>
                  <a:pt x="1765300" y="468"/>
                </a:cubicBezTo>
                <a:cubicBezTo>
                  <a:pt x="2178050" y="11051"/>
                  <a:pt x="2327275" y="202609"/>
                  <a:pt x="2476500" y="394168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3" name="群組 212"/>
          <p:cNvGrpSpPr/>
          <p:nvPr/>
        </p:nvGrpSpPr>
        <p:grpSpPr>
          <a:xfrm>
            <a:off x="5426810" y="5885752"/>
            <a:ext cx="907572" cy="461665"/>
            <a:chOff x="4765592" y="6396335"/>
            <a:chExt cx="907572" cy="461665"/>
          </a:xfrm>
        </p:grpSpPr>
        <p:sp>
          <p:nvSpPr>
            <p:cNvPr id="214" name="矩形 213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文字方塊 214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h</a:t>
              </a:r>
              <a:r>
                <a:rPr lang="en-US" altLang="zh-TW" sz="2400" baseline="30000" dirty="0" smtClean="0">
                  <a:solidFill>
                    <a:schemeClr val="bg1"/>
                  </a:solidFill>
                </a:rPr>
                <a:t>t+1</a:t>
              </a:r>
              <a:endParaRPr lang="zh-TW" altLang="en-US" sz="2400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9" name="文字方塊 218"/>
          <p:cNvSpPr txBox="1"/>
          <p:nvPr/>
        </p:nvSpPr>
        <p:spPr>
          <a:xfrm>
            <a:off x="4503343" y="541542"/>
            <a:ext cx="3028573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Extension: “peephole”</a:t>
            </a:r>
            <a:endParaRPr lang="zh-TW" altLang="en-US" sz="2400" dirty="0"/>
          </a:p>
        </p:txBody>
      </p:sp>
      <p:grpSp>
        <p:nvGrpSpPr>
          <p:cNvPr id="220" name="群組 219"/>
          <p:cNvGrpSpPr/>
          <p:nvPr/>
        </p:nvGrpSpPr>
        <p:grpSpPr>
          <a:xfrm>
            <a:off x="1401513" y="5863537"/>
            <a:ext cx="907572" cy="461665"/>
            <a:chOff x="4765592" y="6396335"/>
            <a:chExt cx="907572" cy="461665"/>
          </a:xfrm>
        </p:grpSpPr>
        <p:sp>
          <p:nvSpPr>
            <p:cNvPr id="221" name="矩形 220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文字方塊 221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>
                  <a:solidFill>
                    <a:schemeClr val="bg1"/>
                  </a:solidFill>
                </a:rPr>
                <a:t>h</a:t>
              </a:r>
              <a:r>
                <a:rPr lang="en-US" altLang="zh-TW" sz="2400" baseline="30000" dirty="0" err="1" smtClean="0">
                  <a:solidFill>
                    <a:schemeClr val="bg1"/>
                  </a:solidFill>
                </a:rPr>
                <a:t>t</a:t>
              </a:r>
              <a:endParaRPr lang="zh-TW" altLang="en-US" sz="2400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3" name="手繪多邊形 222"/>
          <p:cNvSpPr/>
          <p:nvPr/>
        </p:nvSpPr>
        <p:spPr>
          <a:xfrm>
            <a:off x="4122057" y="2989943"/>
            <a:ext cx="1320800" cy="3135086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" name="手繪多邊形 223"/>
          <p:cNvSpPr/>
          <p:nvPr/>
        </p:nvSpPr>
        <p:spPr>
          <a:xfrm>
            <a:off x="152158" y="3027545"/>
            <a:ext cx="1320800" cy="3135086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" name="手繪多邊形 224"/>
          <p:cNvSpPr/>
          <p:nvPr/>
        </p:nvSpPr>
        <p:spPr>
          <a:xfrm>
            <a:off x="8170192" y="3101258"/>
            <a:ext cx="1320800" cy="3135086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文字方塊 225"/>
              <p:cNvSpPr txBox="1"/>
              <p:nvPr/>
            </p:nvSpPr>
            <p:spPr>
              <a:xfrm>
                <a:off x="8507479" y="2083554"/>
                <a:ext cx="6365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6" name="文字方塊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479" y="2083554"/>
                <a:ext cx="636521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6731" r="-3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05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50" grpId="0" animBg="1"/>
      <p:bldP spid="51" grpId="0" animBg="1"/>
      <p:bldP spid="62" grpId="0" animBg="1"/>
      <p:bldP spid="63" grpId="0"/>
      <p:bldP spid="129" grpId="0"/>
      <p:bldP spid="162" grpId="0" animBg="1"/>
      <p:bldP spid="163" grpId="0" animBg="1"/>
      <p:bldP spid="164" grpId="0" animBg="1"/>
      <p:bldP spid="166" grpId="0" animBg="1"/>
      <p:bldP spid="167" grpId="0" animBg="1"/>
      <p:bldP spid="168" grpId="0" animBg="1"/>
      <p:bldP spid="169" grpId="0" animBg="1"/>
      <p:bldP spid="170" grpId="0"/>
      <p:bldP spid="174" grpId="0" animBg="1"/>
      <p:bldP spid="175" grpId="0" animBg="1"/>
      <p:bldP spid="179" grpId="0" animBg="1"/>
      <p:bldP spid="180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9" grpId="0" animBg="1"/>
      <p:bldP spid="223" grpId="0" animBg="1"/>
      <p:bldP spid="224" grpId="0" animBg="1"/>
      <p:bldP spid="225" grpId="0" animBg="1"/>
      <p:bldP spid="2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LSTM</a:t>
            </a:r>
            <a:endParaRPr lang="zh-TW" altLang="en-US" dirty="0"/>
          </a:p>
        </p:txBody>
      </p:sp>
      <p:grpSp>
        <p:nvGrpSpPr>
          <p:cNvPr id="165" name="群組 164"/>
          <p:cNvGrpSpPr/>
          <p:nvPr/>
        </p:nvGrpSpPr>
        <p:grpSpPr>
          <a:xfrm>
            <a:off x="2197222" y="5873236"/>
            <a:ext cx="907572" cy="461665"/>
            <a:chOff x="4765592" y="6396335"/>
            <a:chExt cx="907572" cy="461665"/>
          </a:xfrm>
        </p:grpSpPr>
        <p:sp>
          <p:nvSpPr>
            <p:cNvPr id="42" name="矩形 41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 smtClean="0"/>
                <a:t>x</a:t>
              </a:r>
              <a:r>
                <a:rPr lang="en-US" altLang="zh-TW" sz="2400" baseline="30000" dirty="0" err="1"/>
                <a:t>t</a:t>
              </a:r>
              <a:endParaRPr lang="zh-TW" altLang="en-US" sz="2400" baseline="30000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2637175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z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1744329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grpSp>
        <p:nvGrpSpPr>
          <p:cNvPr id="49" name="群組 48"/>
          <p:cNvGrpSpPr/>
          <p:nvPr/>
        </p:nvGrpSpPr>
        <p:grpSpPr>
          <a:xfrm>
            <a:off x="2439114" y="3723923"/>
            <a:ext cx="438150" cy="438150"/>
            <a:chOff x="6656524" y="2699227"/>
            <a:chExt cx="438150" cy="438150"/>
          </a:xfrm>
        </p:grpSpPr>
        <p:sp>
          <p:nvSpPr>
            <p:cNvPr id="47" name="橢圓 46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444" r="-16667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矩形 49"/>
          <p:cNvSpPr/>
          <p:nvPr/>
        </p:nvSpPr>
        <p:spPr>
          <a:xfrm>
            <a:off x="859869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z</a:t>
            </a:r>
            <a:r>
              <a:rPr lang="en-US" altLang="zh-TW" sz="2400" baseline="30000" dirty="0" err="1" smtClean="0"/>
              <a:t>f</a:t>
            </a:r>
            <a:endParaRPr lang="zh-TW" altLang="en-US" sz="2400" baseline="30000" dirty="0"/>
          </a:p>
        </p:txBody>
      </p:sp>
      <p:sp>
        <p:nvSpPr>
          <p:cNvPr id="51" name="矩形 50"/>
          <p:cNvSpPr/>
          <p:nvPr/>
        </p:nvSpPr>
        <p:spPr>
          <a:xfrm>
            <a:off x="3521635" y="4739331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 smtClean="0"/>
              <a:t>o</a:t>
            </a:r>
            <a:endParaRPr lang="zh-TW" altLang="en-US" sz="2400" baseline="30000" dirty="0"/>
          </a:p>
        </p:txBody>
      </p:sp>
      <p:grpSp>
        <p:nvGrpSpPr>
          <p:cNvPr id="52" name="群組 51"/>
          <p:cNvGrpSpPr/>
          <p:nvPr/>
        </p:nvGrpSpPr>
        <p:grpSpPr>
          <a:xfrm>
            <a:off x="1000794" y="2751799"/>
            <a:ext cx="438150" cy="438150"/>
            <a:chOff x="6656524" y="2699227"/>
            <a:chExt cx="438150" cy="438150"/>
          </a:xfrm>
        </p:grpSpPr>
        <p:sp>
          <p:nvSpPr>
            <p:cNvPr id="53" name="橢圓 52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字方塊 53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444" r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群組 54"/>
          <p:cNvGrpSpPr/>
          <p:nvPr/>
        </p:nvGrpSpPr>
        <p:grpSpPr>
          <a:xfrm>
            <a:off x="2418100" y="2738582"/>
            <a:ext cx="438150" cy="438150"/>
            <a:chOff x="6656524" y="2699227"/>
            <a:chExt cx="438150" cy="438150"/>
          </a:xfrm>
        </p:grpSpPr>
        <p:sp>
          <p:nvSpPr>
            <p:cNvPr id="56" name="橢圓 55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/>
                <p:cNvSpPr txBox="1"/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文字方塊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565" r="-19565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群組 57"/>
          <p:cNvGrpSpPr/>
          <p:nvPr/>
        </p:nvGrpSpPr>
        <p:grpSpPr>
          <a:xfrm>
            <a:off x="3676862" y="2747033"/>
            <a:ext cx="438150" cy="438150"/>
            <a:chOff x="6656524" y="2699227"/>
            <a:chExt cx="438150" cy="438150"/>
          </a:xfrm>
        </p:grpSpPr>
        <p:sp>
          <p:nvSpPr>
            <p:cNvPr id="59" name="橢圓 58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文字方塊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9444" r="-16667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矩形 61"/>
          <p:cNvSpPr/>
          <p:nvPr/>
        </p:nvSpPr>
        <p:spPr>
          <a:xfrm>
            <a:off x="3538504" y="1409486"/>
            <a:ext cx="72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3456932" y="1395097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字方塊 128"/>
              <p:cNvSpPr txBox="1"/>
              <p:nvPr/>
            </p:nvSpPr>
            <p:spPr>
              <a:xfrm>
                <a:off x="223613" y="2055868"/>
                <a:ext cx="6365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9" name="文字方塊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13" y="2055868"/>
                <a:ext cx="63652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6731" r="-3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" name="圖片 1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4218" y="3760795"/>
            <a:ext cx="371475" cy="371475"/>
          </a:xfrm>
          <a:prstGeom prst="rect">
            <a:avLst/>
          </a:prstGeom>
        </p:spPr>
      </p:pic>
      <p:pic>
        <p:nvPicPr>
          <p:cNvPr id="134" name="圖片 1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0038" y="3757261"/>
            <a:ext cx="371475" cy="371475"/>
          </a:xfrm>
          <a:prstGeom prst="rect">
            <a:avLst/>
          </a:prstGeom>
        </p:spPr>
      </p:pic>
      <p:pic>
        <p:nvPicPr>
          <p:cNvPr id="135" name="圖片 1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1643" y="3757260"/>
            <a:ext cx="371475" cy="371475"/>
          </a:xfrm>
          <a:prstGeom prst="rect">
            <a:avLst/>
          </a:prstGeom>
        </p:spPr>
      </p:pic>
      <p:pic>
        <p:nvPicPr>
          <p:cNvPr id="136" name="圖片 1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5743" y="2764253"/>
            <a:ext cx="371475" cy="371475"/>
          </a:xfrm>
          <a:prstGeom prst="rect">
            <a:avLst/>
          </a:prstGeom>
        </p:spPr>
      </p:pic>
      <p:cxnSp>
        <p:nvCxnSpPr>
          <p:cNvPr id="139" name="直線單箭頭接點 138"/>
          <p:cNvCxnSpPr/>
          <p:nvPr/>
        </p:nvCxnSpPr>
        <p:spPr>
          <a:xfrm flipH="1" flipV="1">
            <a:off x="1213027" y="4138591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/>
          <p:cNvCxnSpPr/>
          <p:nvPr/>
        </p:nvCxnSpPr>
        <p:spPr>
          <a:xfrm flipH="1" flipV="1">
            <a:off x="1219189" y="3166147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>
            <a:endCxn id="56" idx="2"/>
          </p:cNvCxnSpPr>
          <p:nvPr/>
        </p:nvCxnSpPr>
        <p:spPr>
          <a:xfrm flipV="1">
            <a:off x="1464255" y="2957657"/>
            <a:ext cx="9538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/>
          <p:cNvCxnSpPr>
            <a:endCxn id="47" idx="4"/>
          </p:cNvCxnSpPr>
          <p:nvPr/>
        </p:nvCxnSpPr>
        <p:spPr>
          <a:xfrm flipH="1" flipV="1">
            <a:off x="2658189" y="4162073"/>
            <a:ext cx="295984" cy="5488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/>
          <p:nvPr/>
        </p:nvCxnSpPr>
        <p:spPr>
          <a:xfrm flipH="1" flipV="1">
            <a:off x="2079954" y="4125538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/>
          <p:nvPr/>
        </p:nvCxnSpPr>
        <p:spPr>
          <a:xfrm flipH="1" flipV="1">
            <a:off x="2655226" y="3111098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endCxn id="47" idx="2"/>
          </p:cNvCxnSpPr>
          <p:nvPr/>
        </p:nvCxnSpPr>
        <p:spPr>
          <a:xfrm>
            <a:off x="2242352" y="3929424"/>
            <a:ext cx="196762" cy="13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/>
          <p:cNvCxnSpPr/>
          <p:nvPr/>
        </p:nvCxnSpPr>
        <p:spPr>
          <a:xfrm flipH="1" flipV="1">
            <a:off x="3881634" y="4098155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/>
          <p:nvPr/>
        </p:nvCxnSpPr>
        <p:spPr>
          <a:xfrm flipH="1" flipV="1">
            <a:off x="3892959" y="3186826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/>
          <p:nvPr/>
        </p:nvCxnSpPr>
        <p:spPr>
          <a:xfrm>
            <a:off x="2896935" y="2949990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/>
          <p:nvPr/>
        </p:nvCxnSpPr>
        <p:spPr>
          <a:xfrm>
            <a:off x="3455390" y="2962288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向下箭號 161"/>
          <p:cNvSpPr/>
          <p:nvPr/>
        </p:nvSpPr>
        <p:spPr>
          <a:xfrm flipV="1">
            <a:off x="3691643" y="1935577"/>
            <a:ext cx="438150" cy="74839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下箭號 162"/>
          <p:cNvSpPr/>
          <p:nvPr/>
        </p:nvSpPr>
        <p:spPr>
          <a:xfrm rot="2610135" flipV="1">
            <a:off x="3412627" y="5176513"/>
            <a:ext cx="438150" cy="74839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向下箭號 163"/>
          <p:cNvSpPr/>
          <p:nvPr/>
        </p:nvSpPr>
        <p:spPr>
          <a:xfrm rot="19634133" flipV="1">
            <a:off x="2022419" y="5197306"/>
            <a:ext cx="438150" cy="62520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下箭號 165"/>
          <p:cNvSpPr/>
          <p:nvPr/>
        </p:nvSpPr>
        <p:spPr>
          <a:xfrm rot="1779305" flipV="1">
            <a:off x="2714297" y="5202695"/>
            <a:ext cx="438150" cy="6066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下箭號 166"/>
          <p:cNvSpPr/>
          <p:nvPr/>
        </p:nvSpPr>
        <p:spPr>
          <a:xfrm rot="18851723" flipV="1">
            <a:off x="1248914" y="5165149"/>
            <a:ext cx="438150" cy="74839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手繪多邊形 167"/>
          <p:cNvSpPr/>
          <p:nvPr/>
        </p:nvSpPr>
        <p:spPr>
          <a:xfrm>
            <a:off x="2717800" y="2439117"/>
            <a:ext cx="2476500" cy="367583"/>
          </a:xfrm>
          <a:custGeom>
            <a:avLst/>
            <a:gdLst>
              <a:gd name="connsiteX0" fmla="*/ 0 w 2476500"/>
              <a:gd name="connsiteY0" fmla="*/ 330668 h 394168"/>
              <a:gd name="connsiteX1" fmla="*/ 1765300 w 2476500"/>
              <a:gd name="connsiteY1" fmla="*/ 468 h 394168"/>
              <a:gd name="connsiteX2" fmla="*/ 2476500 w 2476500"/>
              <a:gd name="connsiteY2" fmla="*/ 394168 h 39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0" h="394168">
                <a:moveTo>
                  <a:pt x="0" y="330668"/>
                </a:moveTo>
                <a:cubicBezTo>
                  <a:pt x="676275" y="160276"/>
                  <a:pt x="1352550" y="-10115"/>
                  <a:pt x="1765300" y="468"/>
                </a:cubicBezTo>
                <a:cubicBezTo>
                  <a:pt x="2178050" y="11051"/>
                  <a:pt x="2327275" y="202609"/>
                  <a:pt x="2476500" y="394168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手繪多邊形 168"/>
          <p:cNvSpPr/>
          <p:nvPr/>
        </p:nvSpPr>
        <p:spPr>
          <a:xfrm>
            <a:off x="-1407256" y="2439117"/>
            <a:ext cx="2476500" cy="367583"/>
          </a:xfrm>
          <a:custGeom>
            <a:avLst/>
            <a:gdLst>
              <a:gd name="connsiteX0" fmla="*/ 0 w 2476500"/>
              <a:gd name="connsiteY0" fmla="*/ 330668 h 394168"/>
              <a:gd name="connsiteX1" fmla="*/ 1765300 w 2476500"/>
              <a:gd name="connsiteY1" fmla="*/ 468 h 394168"/>
              <a:gd name="connsiteX2" fmla="*/ 2476500 w 2476500"/>
              <a:gd name="connsiteY2" fmla="*/ 394168 h 39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0" h="394168">
                <a:moveTo>
                  <a:pt x="0" y="330668"/>
                </a:moveTo>
                <a:cubicBezTo>
                  <a:pt x="676275" y="160276"/>
                  <a:pt x="1352550" y="-10115"/>
                  <a:pt x="1765300" y="468"/>
                </a:cubicBezTo>
                <a:cubicBezTo>
                  <a:pt x="2178050" y="11051"/>
                  <a:pt x="2327275" y="202609"/>
                  <a:pt x="2476500" y="394168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字方塊 169"/>
              <p:cNvSpPr txBox="1"/>
              <p:nvPr/>
            </p:nvSpPr>
            <p:spPr>
              <a:xfrm>
                <a:off x="4564620" y="2060634"/>
                <a:ext cx="3431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0" name="文字方塊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0" y="2060634"/>
                <a:ext cx="34317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2500" r="-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1" name="群組 170"/>
          <p:cNvGrpSpPr/>
          <p:nvPr/>
        </p:nvGrpSpPr>
        <p:grpSpPr>
          <a:xfrm>
            <a:off x="6246925" y="5876094"/>
            <a:ext cx="907572" cy="461665"/>
            <a:chOff x="4765592" y="6396335"/>
            <a:chExt cx="907572" cy="461665"/>
          </a:xfrm>
        </p:grpSpPr>
        <p:sp>
          <p:nvSpPr>
            <p:cNvPr id="172" name="矩形 171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文字方塊 172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 smtClean="0"/>
                <a:t>t+1</a:t>
              </a:r>
              <a:endParaRPr lang="zh-TW" altLang="en-US" sz="2400" baseline="30000" dirty="0"/>
            </a:p>
          </p:txBody>
        </p:sp>
      </p:grpSp>
      <p:sp>
        <p:nvSpPr>
          <p:cNvPr id="174" name="矩形 173"/>
          <p:cNvSpPr/>
          <p:nvPr/>
        </p:nvSpPr>
        <p:spPr>
          <a:xfrm>
            <a:off x="6686878" y="4736993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z</a:t>
            </a:r>
            <a:endParaRPr lang="zh-TW" altLang="en-US" sz="2400" dirty="0"/>
          </a:p>
        </p:txBody>
      </p:sp>
      <p:sp>
        <p:nvSpPr>
          <p:cNvPr id="175" name="矩形 174"/>
          <p:cNvSpPr/>
          <p:nvPr/>
        </p:nvSpPr>
        <p:spPr>
          <a:xfrm>
            <a:off x="5794032" y="4736993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grpSp>
        <p:nvGrpSpPr>
          <p:cNvPr id="176" name="群組 175"/>
          <p:cNvGrpSpPr/>
          <p:nvPr/>
        </p:nvGrpSpPr>
        <p:grpSpPr>
          <a:xfrm>
            <a:off x="6488817" y="3726781"/>
            <a:ext cx="438150" cy="438150"/>
            <a:chOff x="6656524" y="2699227"/>
            <a:chExt cx="438150" cy="438150"/>
          </a:xfrm>
        </p:grpSpPr>
        <p:sp>
          <p:nvSpPr>
            <p:cNvPr id="177" name="橢圓 176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字方塊 177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文字方塊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444" r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9" name="矩形 178"/>
          <p:cNvSpPr/>
          <p:nvPr/>
        </p:nvSpPr>
        <p:spPr>
          <a:xfrm>
            <a:off x="4909572" y="4736993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z</a:t>
            </a:r>
            <a:r>
              <a:rPr lang="en-US" altLang="zh-TW" sz="2400" baseline="30000" dirty="0" err="1" smtClean="0"/>
              <a:t>f</a:t>
            </a:r>
            <a:endParaRPr lang="zh-TW" altLang="en-US" sz="2400" baseline="30000" dirty="0"/>
          </a:p>
        </p:txBody>
      </p:sp>
      <p:sp>
        <p:nvSpPr>
          <p:cNvPr id="180" name="矩形 179"/>
          <p:cNvSpPr/>
          <p:nvPr/>
        </p:nvSpPr>
        <p:spPr>
          <a:xfrm>
            <a:off x="7571338" y="4742189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 smtClean="0"/>
              <a:t>o</a:t>
            </a:r>
            <a:endParaRPr lang="zh-TW" altLang="en-US" sz="2400" baseline="30000" dirty="0"/>
          </a:p>
        </p:txBody>
      </p:sp>
      <p:grpSp>
        <p:nvGrpSpPr>
          <p:cNvPr id="181" name="群組 180"/>
          <p:cNvGrpSpPr/>
          <p:nvPr/>
        </p:nvGrpSpPr>
        <p:grpSpPr>
          <a:xfrm>
            <a:off x="5050497" y="2754657"/>
            <a:ext cx="438150" cy="438150"/>
            <a:chOff x="6656524" y="2699227"/>
            <a:chExt cx="438150" cy="438150"/>
          </a:xfrm>
        </p:grpSpPr>
        <p:sp>
          <p:nvSpPr>
            <p:cNvPr id="182" name="橢圓 181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文字方塊 182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文字方塊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0000" r="-20000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" name="群組 183"/>
          <p:cNvGrpSpPr/>
          <p:nvPr/>
        </p:nvGrpSpPr>
        <p:grpSpPr>
          <a:xfrm>
            <a:off x="6467803" y="2741440"/>
            <a:ext cx="438150" cy="438150"/>
            <a:chOff x="6656524" y="2699227"/>
            <a:chExt cx="438150" cy="438150"/>
          </a:xfrm>
        </p:grpSpPr>
        <p:sp>
          <p:nvSpPr>
            <p:cNvPr id="185" name="橢圓 184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文字方塊 185"/>
                <p:cNvSpPr txBox="1"/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文字方塊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9149" r="-17021" b="-888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7" name="群組 186"/>
          <p:cNvGrpSpPr/>
          <p:nvPr/>
        </p:nvGrpSpPr>
        <p:grpSpPr>
          <a:xfrm>
            <a:off x="7726565" y="2749891"/>
            <a:ext cx="438150" cy="438150"/>
            <a:chOff x="6656524" y="2699227"/>
            <a:chExt cx="438150" cy="438150"/>
          </a:xfrm>
        </p:grpSpPr>
        <p:sp>
          <p:nvSpPr>
            <p:cNvPr id="188" name="橢圓 187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字方塊 188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9" name="文字方塊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0000" r="-20000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7" name="群組 226"/>
          <p:cNvGrpSpPr/>
          <p:nvPr/>
        </p:nvGrpSpPr>
        <p:grpSpPr>
          <a:xfrm>
            <a:off x="7533985" y="1397855"/>
            <a:ext cx="907572" cy="461665"/>
            <a:chOff x="7533985" y="1397855"/>
            <a:chExt cx="907572" cy="461665"/>
          </a:xfrm>
        </p:grpSpPr>
        <p:sp>
          <p:nvSpPr>
            <p:cNvPr id="190" name="矩形 189"/>
            <p:cNvSpPr/>
            <p:nvPr/>
          </p:nvSpPr>
          <p:spPr>
            <a:xfrm>
              <a:off x="7588207" y="1412344"/>
              <a:ext cx="720000" cy="432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文字方塊 190"/>
            <p:cNvSpPr txBox="1"/>
            <p:nvPr/>
          </p:nvSpPr>
          <p:spPr>
            <a:xfrm>
              <a:off x="7533985" y="139785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 smtClean="0"/>
                <a:t>t+1</a:t>
              </a:r>
              <a:endParaRPr lang="zh-TW" altLang="en-US" sz="2400" baseline="30000" dirty="0"/>
            </a:p>
          </p:txBody>
        </p:sp>
      </p:grpSp>
      <p:pic>
        <p:nvPicPr>
          <p:cNvPr id="192" name="圖片 19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3921" y="3763653"/>
            <a:ext cx="371475" cy="371475"/>
          </a:xfrm>
          <a:prstGeom prst="rect">
            <a:avLst/>
          </a:prstGeom>
        </p:spPr>
      </p:pic>
      <p:pic>
        <p:nvPicPr>
          <p:cNvPr id="193" name="圖片 19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9741" y="3760119"/>
            <a:ext cx="371475" cy="371475"/>
          </a:xfrm>
          <a:prstGeom prst="rect">
            <a:avLst/>
          </a:prstGeom>
        </p:spPr>
      </p:pic>
      <p:pic>
        <p:nvPicPr>
          <p:cNvPr id="194" name="圖片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1346" y="3760118"/>
            <a:ext cx="371475" cy="371475"/>
          </a:xfrm>
          <a:prstGeom prst="rect">
            <a:avLst/>
          </a:prstGeom>
        </p:spPr>
      </p:pic>
      <p:pic>
        <p:nvPicPr>
          <p:cNvPr id="195" name="圖片 19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5446" y="2767111"/>
            <a:ext cx="371475" cy="371475"/>
          </a:xfrm>
          <a:prstGeom prst="rect">
            <a:avLst/>
          </a:prstGeom>
        </p:spPr>
      </p:pic>
      <p:cxnSp>
        <p:nvCxnSpPr>
          <p:cNvPr id="196" name="直線單箭頭接點 195"/>
          <p:cNvCxnSpPr/>
          <p:nvPr/>
        </p:nvCxnSpPr>
        <p:spPr>
          <a:xfrm flipH="1" flipV="1">
            <a:off x="5262730" y="4141449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單箭頭接點 196"/>
          <p:cNvCxnSpPr/>
          <p:nvPr/>
        </p:nvCxnSpPr>
        <p:spPr>
          <a:xfrm flipH="1" flipV="1">
            <a:off x="5268892" y="3169005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單箭頭接點 197"/>
          <p:cNvCxnSpPr>
            <a:endCxn id="185" idx="2"/>
          </p:cNvCxnSpPr>
          <p:nvPr/>
        </p:nvCxnSpPr>
        <p:spPr>
          <a:xfrm flipV="1">
            <a:off x="5513958" y="2960515"/>
            <a:ext cx="9538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單箭頭接點 198"/>
          <p:cNvCxnSpPr>
            <a:endCxn id="177" idx="4"/>
          </p:cNvCxnSpPr>
          <p:nvPr/>
        </p:nvCxnSpPr>
        <p:spPr>
          <a:xfrm flipH="1" flipV="1">
            <a:off x="6707892" y="4164931"/>
            <a:ext cx="295984" cy="5488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單箭頭接點 199"/>
          <p:cNvCxnSpPr/>
          <p:nvPr/>
        </p:nvCxnSpPr>
        <p:spPr>
          <a:xfrm flipH="1" flipV="1">
            <a:off x="6129657" y="4128396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單箭頭接點 200"/>
          <p:cNvCxnSpPr/>
          <p:nvPr/>
        </p:nvCxnSpPr>
        <p:spPr>
          <a:xfrm flipH="1" flipV="1">
            <a:off x="6704929" y="3113956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單箭頭接點 201"/>
          <p:cNvCxnSpPr>
            <a:endCxn id="177" idx="2"/>
          </p:cNvCxnSpPr>
          <p:nvPr/>
        </p:nvCxnSpPr>
        <p:spPr>
          <a:xfrm>
            <a:off x="6292055" y="3932282"/>
            <a:ext cx="196762" cy="13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/>
          <p:cNvCxnSpPr/>
          <p:nvPr/>
        </p:nvCxnSpPr>
        <p:spPr>
          <a:xfrm flipH="1" flipV="1">
            <a:off x="7931337" y="4101013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/>
          <p:cNvCxnSpPr/>
          <p:nvPr/>
        </p:nvCxnSpPr>
        <p:spPr>
          <a:xfrm flipH="1" flipV="1">
            <a:off x="7942662" y="3189684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單箭頭接點 204"/>
          <p:cNvCxnSpPr/>
          <p:nvPr/>
        </p:nvCxnSpPr>
        <p:spPr>
          <a:xfrm>
            <a:off x="6946638" y="2952848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單箭頭接點 205"/>
          <p:cNvCxnSpPr/>
          <p:nvPr/>
        </p:nvCxnSpPr>
        <p:spPr>
          <a:xfrm>
            <a:off x="7505093" y="2965146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向下箭號 206"/>
          <p:cNvSpPr/>
          <p:nvPr/>
        </p:nvSpPr>
        <p:spPr>
          <a:xfrm flipV="1">
            <a:off x="7741346" y="1938435"/>
            <a:ext cx="438150" cy="74839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向下箭號 207"/>
          <p:cNvSpPr/>
          <p:nvPr/>
        </p:nvSpPr>
        <p:spPr>
          <a:xfrm rot="2610135" flipV="1">
            <a:off x="7462330" y="5179371"/>
            <a:ext cx="438150" cy="74839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向下箭號 208"/>
          <p:cNvSpPr/>
          <p:nvPr/>
        </p:nvSpPr>
        <p:spPr>
          <a:xfrm rot="19634133" flipV="1">
            <a:off x="6072122" y="5200164"/>
            <a:ext cx="438150" cy="62520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0" name="向下箭號 209"/>
          <p:cNvSpPr/>
          <p:nvPr/>
        </p:nvSpPr>
        <p:spPr>
          <a:xfrm rot="1779305" flipV="1">
            <a:off x="6764000" y="5205553"/>
            <a:ext cx="438150" cy="6066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" name="向下箭號 210"/>
          <p:cNvSpPr/>
          <p:nvPr/>
        </p:nvSpPr>
        <p:spPr>
          <a:xfrm rot="18851723" flipV="1">
            <a:off x="5298617" y="5168007"/>
            <a:ext cx="438150" cy="74839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" name="手繪多邊形 211"/>
          <p:cNvSpPr/>
          <p:nvPr/>
        </p:nvSpPr>
        <p:spPr>
          <a:xfrm>
            <a:off x="6842856" y="2490016"/>
            <a:ext cx="2476500" cy="367583"/>
          </a:xfrm>
          <a:custGeom>
            <a:avLst/>
            <a:gdLst>
              <a:gd name="connsiteX0" fmla="*/ 0 w 2476500"/>
              <a:gd name="connsiteY0" fmla="*/ 330668 h 394168"/>
              <a:gd name="connsiteX1" fmla="*/ 1765300 w 2476500"/>
              <a:gd name="connsiteY1" fmla="*/ 468 h 394168"/>
              <a:gd name="connsiteX2" fmla="*/ 2476500 w 2476500"/>
              <a:gd name="connsiteY2" fmla="*/ 394168 h 39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0" h="394168">
                <a:moveTo>
                  <a:pt x="0" y="330668"/>
                </a:moveTo>
                <a:cubicBezTo>
                  <a:pt x="676275" y="160276"/>
                  <a:pt x="1352550" y="-10115"/>
                  <a:pt x="1765300" y="468"/>
                </a:cubicBezTo>
                <a:cubicBezTo>
                  <a:pt x="2178050" y="11051"/>
                  <a:pt x="2327275" y="202609"/>
                  <a:pt x="2476500" y="394168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3" name="群組 212"/>
          <p:cNvGrpSpPr/>
          <p:nvPr/>
        </p:nvGrpSpPr>
        <p:grpSpPr>
          <a:xfrm>
            <a:off x="5426810" y="5885752"/>
            <a:ext cx="907572" cy="461665"/>
            <a:chOff x="4765592" y="6396335"/>
            <a:chExt cx="907572" cy="461665"/>
          </a:xfrm>
        </p:grpSpPr>
        <p:sp>
          <p:nvSpPr>
            <p:cNvPr id="214" name="矩形 213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文字方塊 214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h</a:t>
              </a:r>
              <a:r>
                <a:rPr lang="en-US" altLang="zh-TW" sz="2400" baseline="30000" dirty="0" smtClean="0">
                  <a:solidFill>
                    <a:schemeClr val="bg1"/>
                  </a:solidFill>
                </a:rPr>
                <a:t>t+1</a:t>
              </a:r>
              <a:endParaRPr lang="zh-TW" altLang="en-US" sz="2400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0" name="群組 219"/>
          <p:cNvGrpSpPr/>
          <p:nvPr/>
        </p:nvGrpSpPr>
        <p:grpSpPr>
          <a:xfrm>
            <a:off x="1401513" y="5863537"/>
            <a:ext cx="907572" cy="461665"/>
            <a:chOff x="4765592" y="6396335"/>
            <a:chExt cx="907572" cy="461665"/>
          </a:xfrm>
        </p:grpSpPr>
        <p:sp>
          <p:nvSpPr>
            <p:cNvPr id="221" name="矩形 220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文字方塊 221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>
                  <a:solidFill>
                    <a:schemeClr val="bg1"/>
                  </a:solidFill>
                </a:rPr>
                <a:t>h</a:t>
              </a:r>
              <a:r>
                <a:rPr lang="en-US" altLang="zh-TW" sz="2400" baseline="30000" dirty="0" err="1" smtClean="0">
                  <a:solidFill>
                    <a:schemeClr val="bg1"/>
                  </a:solidFill>
                </a:rPr>
                <a:t>t</a:t>
              </a:r>
              <a:endParaRPr lang="zh-TW" altLang="en-US" sz="2400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3" name="手繪多邊形 222"/>
          <p:cNvSpPr/>
          <p:nvPr/>
        </p:nvSpPr>
        <p:spPr>
          <a:xfrm>
            <a:off x="4122057" y="2989943"/>
            <a:ext cx="1320800" cy="3135086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" name="手繪多邊形 223"/>
          <p:cNvSpPr/>
          <p:nvPr/>
        </p:nvSpPr>
        <p:spPr>
          <a:xfrm>
            <a:off x="152158" y="3027545"/>
            <a:ext cx="1320800" cy="3135086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" name="手繪多邊形 224"/>
          <p:cNvSpPr/>
          <p:nvPr/>
        </p:nvSpPr>
        <p:spPr>
          <a:xfrm>
            <a:off x="8170192" y="3101258"/>
            <a:ext cx="1320800" cy="3135086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文字方塊 225"/>
              <p:cNvSpPr txBox="1"/>
              <p:nvPr/>
            </p:nvSpPr>
            <p:spPr>
              <a:xfrm>
                <a:off x="8507479" y="2083554"/>
                <a:ext cx="6365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6" name="文字方塊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479" y="2083554"/>
                <a:ext cx="636521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6731" r="-3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群組 101"/>
          <p:cNvGrpSpPr/>
          <p:nvPr/>
        </p:nvGrpSpPr>
        <p:grpSpPr>
          <a:xfrm>
            <a:off x="7032965" y="626765"/>
            <a:ext cx="438150" cy="438150"/>
            <a:chOff x="6656524" y="2699227"/>
            <a:chExt cx="438150" cy="438150"/>
          </a:xfrm>
        </p:grpSpPr>
        <p:sp>
          <p:nvSpPr>
            <p:cNvPr id="103" name="橢圓 102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字方塊 103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文字方塊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9444" r="-16667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群組 117"/>
          <p:cNvGrpSpPr/>
          <p:nvPr/>
        </p:nvGrpSpPr>
        <p:grpSpPr>
          <a:xfrm>
            <a:off x="5050497" y="608421"/>
            <a:ext cx="438150" cy="438150"/>
            <a:chOff x="6656524" y="2699227"/>
            <a:chExt cx="438150" cy="438150"/>
          </a:xfrm>
        </p:grpSpPr>
        <p:sp>
          <p:nvSpPr>
            <p:cNvPr id="119" name="橢圓 118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字方塊 119"/>
                <p:cNvSpPr txBox="1"/>
                <p:nvPr/>
              </p:nvSpPr>
              <p:spPr>
                <a:xfrm>
                  <a:off x="6741195" y="2783178"/>
                  <a:ext cx="2837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文字方塊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1195" y="2783178"/>
                  <a:ext cx="283732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9149" r="-17021" b="-888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1" name="文字方塊 120"/>
          <p:cNvSpPr txBox="1"/>
          <p:nvPr/>
        </p:nvSpPr>
        <p:spPr>
          <a:xfrm>
            <a:off x="4245925" y="396702"/>
            <a:ext cx="371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4245925" y="773047"/>
            <a:ext cx="371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b</a:t>
            </a:r>
            <a:endParaRPr lang="zh-TW" altLang="en-US" sz="2400" dirty="0"/>
          </a:p>
        </p:txBody>
      </p:sp>
      <p:cxnSp>
        <p:nvCxnSpPr>
          <p:cNvPr id="123" name="直線單箭頭接點 122"/>
          <p:cNvCxnSpPr>
            <a:stCxn id="121" idx="3"/>
            <a:endCxn id="119" idx="2"/>
          </p:cNvCxnSpPr>
          <p:nvPr/>
        </p:nvCxnSpPr>
        <p:spPr>
          <a:xfrm>
            <a:off x="4617407" y="627535"/>
            <a:ext cx="433090" cy="199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endCxn id="119" idx="2"/>
          </p:cNvCxnSpPr>
          <p:nvPr/>
        </p:nvCxnSpPr>
        <p:spPr>
          <a:xfrm flipV="1">
            <a:off x="4630912" y="827496"/>
            <a:ext cx="419585" cy="219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/>
          <p:nvPr/>
        </p:nvCxnSpPr>
        <p:spPr>
          <a:xfrm flipV="1">
            <a:off x="5488647" y="827496"/>
            <a:ext cx="4195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/>
          <p:cNvSpPr txBox="1"/>
          <p:nvPr/>
        </p:nvSpPr>
        <p:spPr>
          <a:xfrm>
            <a:off x="5637507" y="822722"/>
            <a:ext cx="371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δ</a:t>
            </a:r>
            <a:endParaRPr lang="zh-TW" altLang="en-US" sz="2400" dirty="0"/>
          </a:p>
        </p:txBody>
      </p:sp>
      <p:sp>
        <p:nvSpPr>
          <p:cNvPr id="128" name="文字方塊 127"/>
          <p:cNvSpPr txBox="1"/>
          <p:nvPr/>
        </p:nvSpPr>
        <p:spPr>
          <a:xfrm>
            <a:off x="4800567" y="334470"/>
            <a:ext cx="371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δ</a:t>
            </a:r>
            <a:endParaRPr lang="zh-TW" altLang="en-US" sz="2400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4809655" y="859228"/>
            <a:ext cx="371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δ</a:t>
            </a:r>
            <a:endParaRPr lang="zh-TW" altLang="en-US" sz="2400" dirty="0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5458699" y="1053554"/>
            <a:ext cx="2510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/>
          <p:nvPr/>
        </p:nvCxnSpPr>
        <p:spPr>
          <a:xfrm flipH="1" flipV="1">
            <a:off x="4630912" y="465131"/>
            <a:ext cx="254785" cy="926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/>
          <p:nvPr/>
        </p:nvCxnSpPr>
        <p:spPr>
          <a:xfrm flipH="1">
            <a:off x="4648889" y="1089439"/>
            <a:ext cx="239651" cy="1494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字方塊 140"/>
          <p:cNvSpPr txBox="1"/>
          <p:nvPr/>
        </p:nvSpPr>
        <p:spPr>
          <a:xfrm>
            <a:off x="6237148" y="400220"/>
            <a:ext cx="371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6237148" y="776565"/>
            <a:ext cx="371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b</a:t>
            </a:r>
            <a:endParaRPr lang="zh-TW" altLang="en-US" sz="2400" dirty="0"/>
          </a:p>
        </p:txBody>
      </p:sp>
      <p:cxnSp>
        <p:nvCxnSpPr>
          <p:cNvPr id="145" name="直線單箭頭接點 144"/>
          <p:cNvCxnSpPr>
            <a:stCxn id="141" idx="3"/>
          </p:cNvCxnSpPr>
          <p:nvPr/>
        </p:nvCxnSpPr>
        <p:spPr>
          <a:xfrm>
            <a:off x="6608630" y="631053"/>
            <a:ext cx="433090" cy="199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/>
          <p:nvPr/>
        </p:nvCxnSpPr>
        <p:spPr>
          <a:xfrm flipV="1">
            <a:off x="6622135" y="831014"/>
            <a:ext cx="419585" cy="219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單箭頭接點 146"/>
          <p:cNvCxnSpPr/>
          <p:nvPr/>
        </p:nvCxnSpPr>
        <p:spPr>
          <a:xfrm flipV="1">
            <a:off x="7479870" y="831014"/>
            <a:ext cx="4195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文字方塊 147"/>
          <p:cNvSpPr txBox="1"/>
          <p:nvPr/>
        </p:nvSpPr>
        <p:spPr>
          <a:xfrm>
            <a:off x="7673201" y="824509"/>
            <a:ext cx="371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δ</a:t>
            </a:r>
            <a:endParaRPr lang="zh-TW" altLang="en-US" sz="2400" dirty="0"/>
          </a:p>
        </p:txBody>
      </p:sp>
      <p:cxnSp>
        <p:nvCxnSpPr>
          <p:cNvPr id="150" name="直線單箭頭接點 149"/>
          <p:cNvCxnSpPr/>
          <p:nvPr/>
        </p:nvCxnSpPr>
        <p:spPr>
          <a:xfrm flipH="1">
            <a:off x="7494393" y="1055341"/>
            <a:ext cx="2510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單箭頭接點 150"/>
          <p:cNvCxnSpPr/>
          <p:nvPr/>
        </p:nvCxnSpPr>
        <p:spPr>
          <a:xfrm flipH="1" flipV="1">
            <a:off x="6544333" y="464431"/>
            <a:ext cx="254785" cy="926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/>
          <p:nvPr/>
        </p:nvCxnSpPr>
        <p:spPr>
          <a:xfrm flipH="1">
            <a:off x="6562310" y="1088739"/>
            <a:ext cx="239651" cy="1494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字方塊 155"/>
              <p:cNvSpPr txBox="1"/>
              <p:nvPr/>
            </p:nvSpPr>
            <p:spPr>
              <a:xfrm>
                <a:off x="6531367" y="1203114"/>
                <a:ext cx="6668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6" name="文字方塊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367" y="1203114"/>
                <a:ext cx="666807" cy="461665"/>
              </a:xfrm>
              <a:prstGeom prst="rect">
                <a:avLst/>
              </a:prstGeom>
              <a:blipFill rotWithShape="0">
                <a:blip r:embed="rId17"/>
                <a:stretch>
                  <a:fillRect l="-16364" r="-909" b="-3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字方塊 159"/>
              <p:cNvSpPr txBox="1"/>
              <p:nvPr/>
            </p:nvSpPr>
            <p:spPr>
              <a:xfrm>
                <a:off x="6562310" y="44709"/>
                <a:ext cx="6668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0" name="文字方塊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310" y="44709"/>
                <a:ext cx="666807" cy="461665"/>
              </a:xfrm>
              <a:prstGeom prst="rect">
                <a:avLst/>
              </a:prstGeom>
              <a:blipFill rotWithShape="0">
                <a:blip r:embed="rId18"/>
                <a:stretch>
                  <a:fillRect l="-15455" r="-5455" b="-3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5336075" y="3419280"/>
            <a:ext cx="280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16" name="文字方塊 215"/>
          <p:cNvSpPr txBox="1"/>
          <p:nvPr/>
        </p:nvSpPr>
        <p:spPr>
          <a:xfrm>
            <a:off x="1273544" y="3392787"/>
            <a:ext cx="280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228" name="直線單箭頭接點 227"/>
          <p:cNvCxnSpPr/>
          <p:nvPr/>
        </p:nvCxnSpPr>
        <p:spPr>
          <a:xfrm>
            <a:off x="7699733" y="2045250"/>
            <a:ext cx="0" cy="5290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/>
          <p:cNvCxnSpPr/>
          <p:nvPr/>
        </p:nvCxnSpPr>
        <p:spPr>
          <a:xfrm rot="5400000">
            <a:off x="7288971" y="2894885"/>
            <a:ext cx="0" cy="5290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/>
          <p:cNvCxnSpPr/>
          <p:nvPr/>
        </p:nvCxnSpPr>
        <p:spPr>
          <a:xfrm rot="5400000">
            <a:off x="5941646" y="2906448"/>
            <a:ext cx="0" cy="5290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單箭頭接點 230"/>
          <p:cNvCxnSpPr/>
          <p:nvPr/>
        </p:nvCxnSpPr>
        <p:spPr>
          <a:xfrm flipH="1">
            <a:off x="3953269" y="2587358"/>
            <a:ext cx="91804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單箭頭接點 231"/>
          <p:cNvCxnSpPr/>
          <p:nvPr/>
        </p:nvCxnSpPr>
        <p:spPr>
          <a:xfrm rot="5400000">
            <a:off x="1846727" y="2857746"/>
            <a:ext cx="0" cy="5290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單箭頭接點 232"/>
          <p:cNvCxnSpPr/>
          <p:nvPr/>
        </p:nvCxnSpPr>
        <p:spPr>
          <a:xfrm rot="5400000">
            <a:off x="363529" y="2339582"/>
            <a:ext cx="0" cy="5290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單箭頭接點 233"/>
          <p:cNvCxnSpPr/>
          <p:nvPr/>
        </p:nvCxnSpPr>
        <p:spPr>
          <a:xfrm>
            <a:off x="971766" y="3335368"/>
            <a:ext cx="0" cy="1188112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單箭頭接點 235"/>
          <p:cNvCxnSpPr/>
          <p:nvPr/>
        </p:nvCxnSpPr>
        <p:spPr>
          <a:xfrm>
            <a:off x="5079741" y="3392787"/>
            <a:ext cx="0" cy="118811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單箭頭接點 236"/>
          <p:cNvCxnSpPr/>
          <p:nvPr/>
        </p:nvCxnSpPr>
        <p:spPr>
          <a:xfrm>
            <a:off x="5019825" y="5342372"/>
            <a:ext cx="576959" cy="5575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單箭頭接點 237"/>
          <p:cNvCxnSpPr/>
          <p:nvPr/>
        </p:nvCxnSpPr>
        <p:spPr>
          <a:xfrm flipH="1" flipV="1">
            <a:off x="4417685" y="3919547"/>
            <a:ext cx="3499" cy="90863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單箭頭接點 238"/>
          <p:cNvCxnSpPr/>
          <p:nvPr/>
        </p:nvCxnSpPr>
        <p:spPr>
          <a:xfrm flipH="1">
            <a:off x="2952122" y="3244837"/>
            <a:ext cx="630012" cy="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單箭頭接點 239"/>
          <p:cNvCxnSpPr/>
          <p:nvPr/>
        </p:nvCxnSpPr>
        <p:spPr>
          <a:xfrm flipH="1">
            <a:off x="1579869" y="3274476"/>
            <a:ext cx="52446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單箭頭接點 241"/>
          <p:cNvCxnSpPr/>
          <p:nvPr/>
        </p:nvCxnSpPr>
        <p:spPr>
          <a:xfrm>
            <a:off x="805949" y="3335368"/>
            <a:ext cx="0" cy="118811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單箭頭接點 242"/>
          <p:cNvCxnSpPr/>
          <p:nvPr/>
        </p:nvCxnSpPr>
        <p:spPr>
          <a:xfrm>
            <a:off x="1003998" y="5435034"/>
            <a:ext cx="444105" cy="48465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296400" y="5137218"/>
            <a:ext cx="80281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X W</a:t>
            </a:r>
            <a:r>
              <a:rPr lang="en-US" altLang="zh-TW" sz="2400" baseline="30000" dirty="0" smtClean="0">
                <a:solidFill>
                  <a:srgbClr val="FF0000"/>
                </a:solidFill>
              </a:rPr>
              <a:t>T</a:t>
            </a:r>
            <a:endParaRPr lang="zh-TW" alt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244" name="文字方塊 243"/>
          <p:cNvSpPr txBox="1"/>
          <p:nvPr/>
        </p:nvSpPr>
        <p:spPr>
          <a:xfrm>
            <a:off x="1238891" y="5118781"/>
            <a:ext cx="80281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X W</a:t>
            </a:r>
            <a:r>
              <a:rPr lang="en-US" altLang="zh-TW" sz="2400" baseline="30000" dirty="0" smtClean="0">
                <a:solidFill>
                  <a:srgbClr val="FF0000"/>
                </a:solidFill>
              </a:rPr>
              <a:t>T</a:t>
            </a:r>
            <a:endParaRPr lang="zh-TW" altLang="en-US" sz="2400" baseline="30000" dirty="0">
              <a:solidFill>
                <a:srgbClr val="FF0000"/>
              </a:solidFill>
            </a:endParaRPr>
          </a:p>
        </p:txBody>
      </p:sp>
      <p:cxnSp>
        <p:nvCxnSpPr>
          <p:cNvPr id="245" name="直線單箭頭接點 244"/>
          <p:cNvCxnSpPr/>
          <p:nvPr/>
        </p:nvCxnSpPr>
        <p:spPr>
          <a:xfrm flipH="1" flipV="1">
            <a:off x="417426" y="3949390"/>
            <a:ext cx="3499" cy="90863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172417" y="1431394"/>
            <a:ext cx="2013236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Constant Error Carrousel </a:t>
            </a:r>
            <a:r>
              <a:rPr lang="en-US" altLang="zh-TW" sz="2400" dirty="0" smtClean="0"/>
              <a:t>(CEC)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930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2" grpId="0"/>
      <p:bldP spid="127" grpId="0"/>
      <p:bldP spid="128" grpId="0"/>
      <p:bldP spid="130" grpId="0"/>
      <p:bldP spid="141" grpId="0"/>
      <p:bldP spid="143" grpId="0"/>
      <p:bldP spid="148" grpId="0"/>
      <p:bldP spid="156" grpId="0"/>
      <p:bldP spid="160" grpId="0"/>
      <p:bldP spid="17" grpId="0"/>
      <p:bldP spid="216" grpId="0"/>
      <p:bldP spid="31" grpId="0" animBg="1"/>
      <p:bldP spid="244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Simpler Variants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 smtClean="0"/>
              <a:t>GRU: Cho</a:t>
            </a:r>
            <a:r>
              <a:rPr lang="en-US" altLang="zh-TW" sz="2200" dirty="0"/>
              <a:t>, </a:t>
            </a:r>
            <a:r>
              <a:rPr lang="en-US" altLang="zh-TW" sz="2200" dirty="0" err="1"/>
              <a:t>Kyunghyun</a:t>
            </a:r>
            <a:r>
              <a:rPr lang="en-US" altLang="zh-TW" sz="2200" dirty="0"/>
              <a:t>, et al. "Learning Phrase Representations using RNN Encoder–Decoder for Statistical Machine Translation“, EMNLP, </a:t>
            </a:r>
            <a:r>
              <a:rPr lang="en-US" altLang="zh-TW" sz="2200" dirty="0" smtClean="0"/>
              <a:t>2014</a:t>
            </a:r>
          </a:p>
          <a:p>
            <a:pPr marL="0" indent="0">
              <a:buNone/>
            </a:pPr>
            <a:endParaRPr lang="en-US" altLang="zh-TW" sz="2200" dirty="0" smtClean="0"/>
          </a:p>
          <a:p>
            <a:r>
              <a:rPr lang="en-US" altLang="zh-TW" sz="2200" dirty="0"/>
              <a:t>SCRN: </a:t>
            </a:r>
            <a:r>
              <a:rPr lang="en-US" altLang="zh-TW" sz="2200" dirty="0" err="1"/>
              <a:t>Mikolov</a:t>
            </a:r>
            <a:r>
              <a:rPr lang="en-US" altLang="zh-TW" sz="2200" dirty="0"/>
              <a:t>, Tomas, et al. "Learning longer memory in recurrent neural networks“, ICLR 2015</a:t>
            </a:r>
            <a:endParaRPr lang="zh-TW" altLang="en-US" sz="2200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575" y="1825625"/>
            <a:ext cx="3648075" cy="1933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087" y="4296228"/>
            <a:ext cx="3916325" cy="218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1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Better Initialization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Vanilla</a:t>
            </a:r>
            <a:r>
              <a:rPr lang="zh-TW" altLang="en-US" dirty="0"/>
              <a:t> </a:t>
            </a:r>
            <a:r>
              <a:rPr lang="en-US" altLang="zh-TW" dirty="0" smtClean="0"/>
              <a:t>RNN: Initialized with Identity matrix + </a:t>
            </a:r>
            <a:r>
              <a:rPr lang="en-US" altLang="zh-TW" dirty="0" err="1" smtClean="0"/>
              <a:t>ReLU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91431" y="365126"/>
            <a:ext cx="3645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Quoc V. Le, Navdeep </a:t>
            </a:r>
            <a:r>
              <a:rPr lang="en-US" altLang="zh-TW" dirty="0" err="1"/>
              <a:t>Jaitly</a:t>
            </a:r>
            <a:r>
              <a:rPr lang="en-US" altLang="zh-TW" dirty="0"/>
              <a:t>, Geoffrey E. Hinton, “A Simple Way to Initialize Recurrent Networks of Rectified Linear </a:t>
            </a:r>
            <a:r>
              <a:rPr lang="en-US" altLang="zh-TW" dirty="0" smtClean="0"/>
              <a:t>Units“, </a:t>
            </a:r>
            <a:r>
              <a:rPr lang="en-US" altLang="zh-TW" dirty="0"/>
              <a:t>2015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135" y="2281917"/>
            <a:ext cx="5485729" cy="457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1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Concluding Remarks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33967"/>
          </a:xfrm>
        </p:spPr>
        <p:txBody>
          <a:bodyPr>
            <a:normAutofit/>
          </a:bodyPr>
          <a:lstStyle/>
          <a:p>
            <a:r>
              <a:rPr lang="en-US" altLang="zh-TW" dirty="0"/>
              <a:t>Be careful when training RNN </a:t>
            </a:r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Possible </a:t>
            </a:r>
            <a:r>
              <a:rPr lang="en-US" altLang="zh-TW" dirty="0" smtClean="0"/>
              <a:t>solutions:</a:t>
            </a:r>
            <a:endParaRPr lang="en-US" altLang="zh-TW" dirty="0"/>
          </a:p>
          <a:p>
            <a:pPr lvl="1"/>
            <a:r>
              <a:rPr lang="en-US" altLang="zh-TW" sz="2800" dirty="0" smtClean="0"/>
              <a:t>Clipping the gradients</a:t>
            </a:r>
          </a:p>
          <a:p>
            <a:pPr lvl="1"/>
            <a:r>
              <a:rPr lang="en-US" altLang="zh-TW" sz="2800" dirty="0" smtClean="0"/>
              <a:t>Advanced optimization technology</a:t>
            </a:r>
          </a:p>
          <a:p>
            <a:pPr lvl="2"/>
            <a:r>
              <a:rPr lang="en-US" altLang="zh-TW" sz="2800" dirty="0" smtClean="0"/>
              <a:t>NAG</a:t>
            </a:r>
          </a:p>
          <a:p>
            <a:pPr lvl="2"/>
            <a:r>
              <a:rPr lang="en-US" altLang="zh-TW" sz="2800" dirty="0" err="1" smtClean="0"/>
              <a:t>RMSprop</a:t>
            </a:r>
            <a:endParaRPr lang="en-US" altLang="zh-TW" sz="2800" dirty="0" smtClean="0"/>
          </a:p>
          <a:p>
            <a:pPr lvl="1"/>
            <a:r>
              <a:rPr lang="en-US" altLang="zh-TW" sz="2800" dirty="0" smtClean="0"/>
              <a:t>Try LSTM </a:t>
            </a:r>
            <a:r>
              <a:rPr lang="en-US" altLang="zh-TW" sz="2800" dirty="0"/>
              <a:t>(or </a:t>
            </a:r>
            <a:r>
              <a:rPr lang="en-US" altLang="zh-TW" sz="2800" dirty="0" smtClean="0"/>
              <a:t>other </a:t>
            </a:r>
            <a:r>
              <a:rPr lang="en-US" altLang="zh-TW" sz="2800" dirty="0"/>
              <a:t>simpler </a:t>
            </a:r>
            <a:r>
              <a:rPr lang="en-US" altLang="zh-TW" sz="2800" dirty="0" smtClean="0"/>
              <a:t>variants)</a:t>
            </a:r>
          </a:p>
          <a:p>
            <a:pPr lvl="1"/>
            <a:r>
              <a:rPr lang="en-US" altLang="zh-TW" sz="2800" dirty="0" smtClean="0"/>
              <a:t>Better initialization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50639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/>
          <p:cNvSpPr/>
          <p:nvPr/>
        </p:nvSpPr>
        <p:spPr>
          <a:xfrm>
            <a:off x="6015022" y="3604034"/>
            <a:ext cx="2953449" cy="29801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/>
        </p:nvSpPr>
        <p:spPr>
          <a:xfrm>
            <a:off x="7036637" y="2373833"/>
            <a:ext cx="811478" cy="7141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/>
        </p:nvSpPr>
        <p:spPr>
          <a:xfrm>
            <a:off x="3557121" y="2213670"/>
            <a:ext cx="1652556" cy="10778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3070699" y="3604033"/>
            <a:ext cx="2582716" cy="29801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Review:</a:t>
            </a:r>
            <a:br>
              <a:rPr lang="en-US" altLang="zh-TW" dirty="0" smtClean="0"/>
            </a:br>
            <a:r>
              <a:rPr lang="en-US" altLang="zh-TW" dirty="0" smtClean="0"/>
              <a:t>Backpropagation</a:t>
            </a:r>
            <a:endParaRPr lang="zh-TW" altLang="en-US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>
            <p:extLst/>
          </p:nvPr>
        </p:nvGraphicFramePr>
        <p:xfrm>
          <a:off x="4841875" y="922338"/>
          <a:ext cx="21748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9" name="方程式" r:id="rId3" imgW="1015920" imgH="469800" progId="Equation.3">
                  <p:embed/>
                </p:oleObj>
              </mc:Choice>
              <mc:Fallback>
                <p:oleObj name="方程式" r:id="rId3" imgW="10159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922338"/>
                        <a:ext cx="2174875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348987" y="3580930"/>
            <a:ext cx="202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 smtClean="0"/>
              <a:t>Forward Pass</a:t>
            </a:r>
            <a:endParaRPr lang="zh-TW" altLang="en-US" sz="2400" b="1" i="1" u="sng" dirty="0"/>
          </a:p>
        </p:txBody>
      </p:sp>
      <p:sp>
        <p:nvSpPr>
          <p:cNvPr id="6" name="文字方塊 5"/>
          <p:cNvSpPr txBox="1"/>
          <p:nvPr/>
        </p:nvSpPr>
        <p:spPr>
          <a:xfrm>
            <a:off x="6085437" y="3580528"/>
            <a:ext cx="255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 smtClean="0"/>
              <a:t>Backward Pass</a:t>
            </a:r>
            <a:endParaRPr lang="zh-TW" altLang="en-US" sz="2400" b="1" i="1" u="sng" dirty="0"/>
          </a:p>
        </p:txBody>
      </p:sp>
      <p:cxnSp>
        <p:nvCxnSpPr>
          <p:cNvPr id="8" name="直線單箭頭接點 7"/>
          <p:cNvCxnSpPr>
            <a:endCxn id="93" idx="0"/>
          </p:cNvCxnSpPr>
          <p:nvPr/>
        </p:nvCxnSpPr>
        <p:spPr>
          <a:xfrm>
            <a:off x="6968040" y="1885030"/>
            <a:ext cx="474336" cy="48880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383176" y="959455"/>
            <a:ext cx="604710" cy="9255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>
            <p:extLst/>
          </p:nvPr>
        </p:nvGraphicFramePr>
        <p:xfrm>
          <a:off x="3140173" y="6011531"/>
          <a:ext cx="1543319" cy="480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0" name="方程式" r:id="rId5" imgW="812520" imgH="253800" progId="Equation.3">
                  <p:embed/>
                </p:oleObj>
              </mc:Choice>
              <mc:Fallback>
                <p:oleObj name="方程式" r:id="rId5" imgW="8125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173" y="6011531"/>
                        <a:ext cx="1543319" cy="4807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/>
          </p:nvPr>
        </p:nvGraphicFramePr>
        <p:xfrm>
          <a:off x="6122988" y="5508625"/>
          <a:ext cx="25669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" name="方程式" r:id="rId7" imgW="1447560" imgH="266400" progId="Equation.3">
                  <p:embed/>
                </p:oleObj>
              </mc:Choice>
              <mc:Fallback>
                <p:oleObj name="方程式" r:id="rId7" imgW="14475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988" y="5508625"/>
                        <a:ext cx="2566987" cy="4714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/>
          </p:nvPr>
        </p:nvGraphicFramePr>
        <p:xfrm>
          <a:off x="3151417" y="5435172"/>
          <a:ext cx="2398797" cy="490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2" name="方程式" r:id="rId9" imgW="1244520" imgH="253800" progId="Equation.3">
                  <p:embed/>
                </p:oleObj>
              </mc:Choice>
              <mc:Fallback>
                <p:oleObj name="方程式" r:id="rId9" imgW="12445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417" y="5435172"/>
                        <a:ext cx="2398797" cy="4901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6161088" y="4116388"/>
          <a:ext cx="26431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3" name="方程式" r:id="rId11" imgW="1295280" imgH="253800" progId="Equation.3">
                  <p:embed/>
                </p:oleObj>
              </mc:Choice>
              <mc:Fallback>
                <p:oleObj name="方程式" r:id="rId11" imgW="12952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1088" y="4116388"/>
                        <a:ext cx="2643187" cy="514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線單箭頭接點 13"/>
          <p:cNvCxnSpPr>
            <a:endCxn id="94" idx="0"/>
          </p:cNvCxnSpPr>
          <p:nvPr/>
        </p:nvCxnSpPr>
        <p:spPr>
          <a:xfrm>
            <a:off x="7459149" y="3118890"/>
            <a:ext cx="0" cy="4851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24" idx="0"/>
          </p:cNvCxnSpPr>
          <p:nvPr/>
        </p:nvCxnSpPr>
        <p:spPr>
          <a:xfrm flipH="1">
            <a:off x="4403827" y="1860485"/>
            <a:ext cx="1376280" cy="3596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780107" y="950044"/>
            <a:ext cx="537004" cy="915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4" name="Object 12"/>
          <p:cNvGraphicFramePr>
            <a:graphicFrameLocks noChangeAspect="1"/>
          </p:cNvGraphicFramePr>
          <p:nvPr>
            <p:extLst/>
          </p:nvPr>
        </p:nvGraphicFramePr>
        <p:xfrm>
          <a:off x="3615633" y="2220176"/>
          <a:ext cx="1576388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4" name="方程式" r:id="rId13" imgW="736560" imgH="507960" progId="Equation.3">
                  <p:embed/>
                </p:oleObj>
              </mc:Choice>
              <mc:Fallback>
                <p:oleObj name="方程式" r:id="rId13" imgW="7365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5633" y="2220176"/>
                        <a:ext cx="1576388" cy="108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" name="群組 94"/>
          <p:cNvGrpSpPr/>
          <p:nvPr/>
        </p:nvGrpSpPr>
        <p:grpSpPr>
          <a:xfrm>
            <a:off x="-93315" y="2257729"/>
            <a:ext cx="2940203" cy="3538700"/>
            <a:chOff x="63069" y="2257729"/>
            <a:chExt cx="2940203" cy="3538700"/>
          </a:xfrm>
        </p:grpSpPr>
        <p:cxnSp>
          <p:nvCxnSpPr>
            <p:cNvPr id="25" name="直線單箭頭接點 24"/>
            <p:cNvCxnSpPr/>
            <p:nvPr/>
          </p:nvCxnSpPr>
          <p:spPr>
            <a:xfrm>
              <a:off x="2652643" y="3812499"/>
              <a:ext cx="3506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>
              <a:off x="2628340" y="3044184"/>
              <a:ext cx="3749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橢圓 26"/>
            <p:cNvSpPr/>
            <p:nvPr/>
          </p:nvSpPr>
          <p:spPr>
            <a:xfrm>
              <a:off x="576753" y="2769955"/>
              <a:ext cx="574158" cy="57415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570735" y="3525420"/>
              <a:ext cx="574158" cy="57415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578139" y="4595236"/>
              <a:ext cx="574158" cy="57415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 rot="5400000">
              <a:off x="593771" y="5150191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</a:t>
              </a:r>
              <a:endParaRPr lang="zh-TW" altLang="en-US" sz="2800" dirty="0"/>
            </a:p>
          </p:txBody>
        </p:sp>
        <p:sp>
          <p:nvSpPr>
            <p:cNvPr id="31" name="文字方塊 30"/>
            <p:cNvSpPr txBox="1"/>
            <p:nvPr/>
          </p:nvSpPr>
          <p:spPr>
            <a:xfrm rot="5400000">
              <a:off x="590421" y="410556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</a:t>
              </a:r>
              <a:endParaRPr lang="zh-TW" altLang="en-US" sz="2800" dirty="0"/>
            </a:p>
          </p:txBody>
        </p:sp>
        <p:graphicFrame>
          <p:nvGraphicFramePr>
            <p:cNvPr id="3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762563" y="2853549"/>
            <a:ext cx="190501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5" name="方程式" r:id="rId15" imgW="88560" imgH="164880" progId="Equation.3">
                    <p:embed/>
                  </p:oleObj>
                </mc:Choice>
                <mc:Fallback>
                  <p:oleObj name="方程式" r:id="rId15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563" y="2853549"/>
                          <a:ext cx="190501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729486" y="3590576"/>
            <a:ext cx="271463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6" name="方程式" r:id="rId17" imgW="126720" imgH="164880" progId="Equation.3">
                    <p:embed/>
                  </p:oleObj>
                </mc:Choice>
                <mc:Fallback>
                  <p:oleObj name="方程式" r:id="rId17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486" y="3590576"/>
                          <a:ext cx="271463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727842" y="4698683"/>
            <a:ext cx="271462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7" name="方程式" r:id="rId19" imgW="126720" imgH="190440" progId="Equation.3">
                    <p:embed/>
                  </p:oleObj>
                </mc:Choice>
                <mc:Fallback>
                  <p:oleObj name="方程式" r:id="rId19" imgW="12672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7842" y="4698683"/>
                          <a:ext cx="271462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橢圓 35"/>
            <p:cNvSpPr/>
            <p:nvPr/>
          </p:nvSpPr>
          <p:spPr>
            <a:xfrm>
              <a:off x="2084503" y="2769955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2078485" y="3525420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>
              <a:off x="2085889" y="4595236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文字方塊 38"/>
            <p:cNvSpPr txBox="1"/>
            <p:nvPr/>
          </p:nvSpPr>
          <p:spPr>
            <a:xfrm rot="5400000">
              <a:off x="2104226" y="514200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</a:t>
              </a:r>
              <a:endParaRPr lang="zh-TW" altLang="en-US" sz="2800" dirty="0"/>
            </a:p>
          </p:txBody>
        </p:sp>
        <p:sp>
          <p:nvSpPr>
            <p:cNvPr id="40" name="文字方塊 39"/>
            <p:cNvSpPr txBox="1"/>
            <p:nvPr/>
          </p:nvSpPr>
          <p:spPr>
            <a:xfrm rot="5400000">
              <a:off x="2098171" y="410556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</a:t>
              </a:r>
              <a:endParaRPr lang="zh-TW" altLang="en-US" sz="2800" dirty="0"/>
            </a:p>
          </p:txBody>
        </p:sp>
        <p:graphicFrame>
          <p:nvGraphicFramePr>
            <p:cNvPr id="4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2284827" y="2868063"/>
            <a:ext cx="190501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8" name="方程式" r:id="rId21" imgW="88560" imgH="164880" progId="Equation.3">
                    <p:embed/>
                  </p:oleObj>
                </mc:Choice>
                <mc:Fallback>
                  <p:oleObj name="方程式" r:id="rId21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4827" y="2868063"/>
                          <a:ext cx="190501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2251750" y="3619604"/>
            <a:ext cx="271463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9" name="方程式" r:id="rId22" imgW="126720" imgH="164880" progId="Equation.3">
                    <p:embed/>
                  </p:oleObj>
                </mc:Choice>
                <mc:Fallback>
                  <p:oleObj name="方程式" r:id="rId22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1750" y="3619604"/>
                          <a:ext cx="271463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2278430" y="4740628"/>
            <a:ext cx="190500" cy="350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0" name="方程式" r:id="rId23" imgW="88560" imgH="164880" progId="Equation.3">
                    <p:embed/>
                  </p:oleObj>
                </mc:Choice>
                <mc:Fallback>
                  <p:oleObj name="方程式" r:id="rId23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8430" y="4740628"/>
                          <a:ext cx="190500" cy="350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4" name="直線單箭頭接點 43"/>
            <p:cNvCxnSpPr>
              <a:endCxn id="38" idx="2"/>
            </p:cNvCxnSpPr>
            <p:nvPr/>
          </p:nvCxnSpPr>
          <p:spPr>
            <a:xfrm flipV="1">
              <a:off x="1169594" y="4882315"/>
              <a:ext cx="916295" cy="6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>
              <a:off x="2652643" y="4903607"/>
              <a:ext cx="3506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>
              <a:stCxn id="28" idx="6"/>
              <a:endCxn id="38" idx="2"/>
            </p:cNvCxnSpPr>
            <p:nvPr/>
          </p:nvCxnSpPr>
          <p:spPr>
            <a:xfrm>
              <a:off x="1144893" y="3812499"/>
              <a:ext cx="940996" cy="10698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27" idx="6"/>
              <a:endCxn id="38" idx="2"/>
            </p:cNvCxnSpPr>
            <p:nvPr/>
          </p:nvCxnSpPr>
          <p:spPr>
            <a:xfrm>
              <a:off x="1150911" y="3057034"/>
              <a:ext cx="934978" cy="18252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>
              <a:stCxn id="29" idx="6"/>
              <a:endCxn id="37" idx="2"/>
            </p:cNvCxnSpPr>
            <p:nvPr/>
          </p:nvCxnSpPr>
          <p:spPr>
            <a:xfrm flipV="1">
              <a:off x="1152297" y="3812499"/>
              <a:ext cx="926188" cy="10698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6"/>
              <a:endCxn id="36" idx="2"/>
            </p:cNvCxnSpPr>
            <p:nvPr/>
          </p:nvCxnSpPr>
          <p:spPr>
            <a:xfrm flipV="1">
              <a:off x="1152297" y="3057034"/>
              <a:ext cx="932206" cy="18252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>
              <a:stCxn id="28" idx="6"/>
              <a:endCxn id="37" idx="2"/>
            </p:cNvCxnSpPr>
            <p:nvPr/>
          </p:nvCxnSpPr>
          <p:spPr>
            <a:xfrm>
              <a:off x="1144893" y="3812499"/>
              <a:ext cx="9335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28" idx="6"/>
              <a:endCxn id="36" idx="2"/>
            </p:cNvCxnSpPr>
            <p:nvPr/>
          </p:nvCxnSpPr>
          <p:spPr>
            <a:xfrm flipV="1">
              <a:off x="1144893" y="3057034"/>
              <a:ext cx="939610" cy="7554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>
              <a:stCxn id="27" idx="6"/>
              <a:endCxn id="37" idx="2"/>
            </p:cNvCxnSpPr>
            <p:nvPr/>
          </p:nvCxnSpPr>
          <p:spPr>
            <a:xfrm>
              <a:off x="1150911" y="3057034"/>
              <a:ext cx="927574" cy="7554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6"/>
              <a:endCxn id="36" idx="2"/>
            </p:cNvCxnSpPr>
            <p:nvPr/>
          </p:nvCxnSpPr>
          <p:spPr>
            <a:xfrm>
              <a:off x="1150911" y="3057034"/>
              <a:ext cx="9335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5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45988" y="4916046"/>
            <a:ext cx="433388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1" name="方程式" r:id="rId25" imgW="203040" imgH="253800" progId="Equation.3">
                    <p:embed/>
                  </p:oleObj>
                </mc:Choice>
                <mc:Fallback>
                  <p:oleObj name="方程式" r:id="rId25" imgW="20304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5988" y="4916046"/>
                          <a:ext cx="433388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" name="群組 68"/>
            <p:cNvGrpSpPr/>
            <p:nvPr/>
          </p:nvGrpSpPr>
          <p:grpSpPr>
            <a:xfrm>
              <a:off x="1618400" y="2257729"/>
              <a:ext cx="1384872" cy="461665"/>
              <a:chOff x="3302899" y="1075492"/>
              <a:chExt cx="1384872" cy="461665"/>
            </a:xfrm>
          </p:grpSpPr>
          <p:sp>
            <p:nvSpPr>
              <p:cNvPr id="70" name="文字方塊 69"/>
              <p:cNvSpPr txBox="1"/>
              <p:nvPr/>
            </p:nvSpPr>
            <p:spPr>
              <a:xfrm>
                <a:off x="3302899" y="1075492"/>
                <a:ext cx="13848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 smtClean="0"/>
                  <a:t>Layer</a:t>
                </a:r>
                <a:endParaRPr lang="zh-TW" altLang="en-US" sz="2400" dirty="0"/>
              </a:p>
            </p:txBody>
          </p:sp>
          <p:graphicFrame>
            <p:nvGraphicFramePr>
              <p:cNvPr id="71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385193" y="1135663"/>
              <a:ext cx="188913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52" name="方程式" r:id="rId27" imgW="88560" imgH="177480" progId="Equation.3">
                      <p:embed/>
                    </p:oleObj>
                  </mc:Choice>
                  <mc:Fallback>
                    <p:oleObj name="方程式" r:id="rId27" imgW="8856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5193" y="1135663"/>
                            <a:ext cx="188913" cy="3810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5" name="群組 74"/>
            <p:cNvGrpSpPr/>
            <p:nvPr/>
          </p:nvGrpSpPr>
          <p:grpSpPr>
            <a:xfrm>
              <a:off x="63069" y="2258912"/>
              <a:ext cx="1515165" cy="461665"/>
              <a:chOff x="1008993" y="1026295"/>
              <a:chExt cx="1515165" cy="461665"/>
            </a:xfrm>
          </p:grpSpPr>
          <p:sp>
            <p:nvSpPr>
              <p:cNvPr id="79" name="文字方塊 78"/>
              <p:cNvSpPr txBox="1"/>
              <p:nvPr/>
            </p:nvSpPr>
            <p:spPr>
              <a:xfrm>
                <a:off x="1008993" y="1026295"/>
                <a:ext cx="1134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 smtClean="0"/>
                  <a:t>Layer</a:t>
                </a:r>
                <a:endParaRPr lang="zh-TW" altLang="en-US" sz="2400" dirty="0"/>
              </a:p>
            </p:txBody>
          </p:sp>
          <p:graphicFrame>
            <p:nvGraphicFramePr>
              <p:cNvPr id="80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930433" y="1079298"/>
              <a:ext cx="593725" cy="382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53" name="方程式" r:id="rId29" imgW="279360" imgH="177480" progId="Equation.3">
                      <p:embed/>
                    </p:oleObj>
                  </mc:Choice>
                  <mc:Fallback>
                    <p:oleObj name="方程式" r:id="rId29" imgW="27936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30433" y="1079298"/>
                            <a:ext cx="593725" cy="3825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85" name="Object 12"/>
          <p:cNvGraphicFramePr>
            <a:graphicFrameLocks noChangeAspect="1"/>
          </p:cNvGraphicFramePr>
          <p:nvPr>
            <p:extLst/>
          </p:nvPr>
        </p:nvGraphicFramePr>
        <p:xfrm>
          <a:off x="3148918" y="4065588"/>
          <a:ext cx="17113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4" name="方程式" r:id="rId31" imgW="825480" imgH="253800" progId="Equation.3">
                  <p:embed/>
                </p:oleObj>
              </mc:Choice>
              <mc:Fallback>
                <p:oleObj name="方程式" r:id="rId31" imgW="825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918" y="4065588"/>
                        <a:ext cx="1711325" cy="5270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12"/>
          <p:cNvGraphicFramePr>
            <a:graphicFrameLocks noChangeAspect="1"/>
          </p:cNvGraphicFramePr>
          <p:nvPr>
            <p:extLst/>
          </p:nvPr>
        </p:nvGraphicFramePr>
        <p:xfrm>
          <a:off x="3156560" y="4593195"/>
          <a:ext cx="1264322" cy="494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5" name="方程式" r:id="rId33" imgW="647640" imgH="253800" progId="Equation.3">
                  <p:embed/>
                </p:oleObj>
              </mc:Choice>
              <mc:Fallback>
                <p:oleObj name="方程式" r:id="rId33" imgW="647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6560" y="4593195"/>
                        <a:ext cx="1264322" cy="49417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12"/>
          <p:cNvGraphicFramePr>
            <a:graphicFrameLocks noChangeAspect="1"/>
          </p:cNvGraphicFramePr>
          <p:nvPr>
            <p:extLst/>
          </p:nvPr>
        </p:nvGraphicFramePr>
        <p:xfrm>
          <a:off x="3994439" y="5149292"/>
          <a:ext cx="654050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6" name="方程式" r:id="rId35" imgW="317160" imgH="75960" progId="Equation.3">
                  <p:embed/>
                </p:oleObj>
              </mc:Choice>
              <mc:Fallback>
                <p:oleObj name="方程式" r:id="rId35" imgW="31716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439" y="5149292"/>
                        <a:ext cx="654050" cy="155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12"/>
          <p:cNvGraphicFramePr>
            <a:graphicFrameLocks noChangeAspect="1"/>
          </p:cNvGraphicFramePr>
          <p:nvPr>
            <p:extLst/>
          </p:nvPr>
        </p:nvGraphicFramePr>
        <p:xfrm>
          <a:off x="6076716" y="4612142"/>
          <a:ext cx="28956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7" name="方程式" r:id="rId37" imgW="1549080" imgH="266400" progId="Equation.3">
                  <p:embed/>
                </p:oleObj>
              </mc:Choice>
              <mc:Fallback>
                <p:oleObj name="方程式" r:id="rId37" imgW="15490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716" y="4612142"/>
                        <a:ext cx="2895600" cy="496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12"/>
          <p:cNvGraphicFramePr>
            <a:graphicFrameLocks noChangeAspect="1"/>
          </p:cNvGraphicFramePr>
          <p:nvPr>
            <p:extLst/>
          </p:nvPr>
        </p:nvGraphicFramePr>
        <p:xfrm>
          <a:off x="7086214" y="5198299"/>
          <a:ext cx="654050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8" name="方程式" r:id="rId39" imgW="317160" imgH="75960" progId="Equation.3">
                  <p:embed/>
                </p:oleObj>
              </mc:Choice>
              <mc:Fallback>
                <p:oleObj name="方程式" r:id="rId39" imgW="31716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214" y="5198299"/>
                        <a:ext cx="654050" cy="155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12"/>
          <p:cNvGraphicFramePr>
            <a:graphicFrameLocks noChangeAspect="1"/>
          </p:cNvGraphicFramePr>
          <p:nvPr>
            <p:extLst/>
          </p:nvPr>
        </p:nvGraphicFramePr>
        <p:xfrm>
          <a:off x="7255040" y="2462058"/>
          <a:ext cx="381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9" name="方程式" r:id="rId41" imgW="177480" imgH="241200" progId="Equation.3">
                  <p:embed/>
                </p:oleObj>
              </mc:Choice>
              <mc:Fallback>
                <p:oleObj name="方程式" r:id="rId41" imgW="177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5040" y="2462058"/>
                        <a:ext cx="3810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7" name="直線單箭頭接點 96"/>
          <p:cNvCxnSpPr/>
          <p:nvPr/>
        </p:nvCxnSpPr>
        <p:spPr>
          <a:xfrm flipH="1">
            <a:off x="4391854" y="3275137"/>
            <a:ext cx="2495" cy="3346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Object 12"/>
          <p:cNvGraphicFramePr>
            <a:graphicFrameLocks noChangeAspect="1"/>
          </p:cNvGraphicFramePr>
          <p:nvPr>
            <p:extLst/>
          </p:nvPr>
        </p:nvGraphicFramePr>
        <p:xfrm>
          <a:off x="7102244" y="6143818"/>
          <a:ext cx="654050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0" name="方程式" r:id="rId43" imgW="317160" imgH="75960" progId="Equation.3">
                  <p:embed/>
                </p:oleObj>
              </mc:Choice>
              <mc:Fallback>
                <p:oleObj name="方程式" r:id="rId43" imgW="31716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2244" y="6143818"/>
                        <a:ext cx="654050" cy="155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7388401" y="1910166"/>
            <a:ext cx="182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</a:rPr>
              <a:t>Error signal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graphicFrame>
        <p:nvGraphicFramePr>
          <p:cNvPr id="65" name="Object 12"/>
          <p:cNvGraphicFramePr>
            <a:graphicFrameLocks noChangeAspect="1"/>
          </p:cNvGraphicFramePr>
          <p:nvPr>
            <p:extLst/>
          </p:nvPr>
        </p:nvGraphicFramePr>
        <p:xfrm>
          <a:off x="1640872" y="4905990"/>
          <a:ext cx="3238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" name="方程式" r:id="rId44" imgW="152280" imgH="241200" progId="Equation.3">
                  <p:embed/>
                </p:oleObj>
              </mc:Choice>
              <mc:Fallback>
                <p:oleObj name="方程式" r:id="rId44" imgW="152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0872" y="4905990"/>
                        <a:ext cx="32385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2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3" grpId="0" animBg="1"/>
      <p:bldP spid="92" grpId="0" animBg="1"/>
      <p:bldP spid="91" grpId="0" animBg="1"/>
      <p:bldP spid="5" grpId="0"/>
      <p:bldP spid="6" grpId="0"/>
      <p:bldP spid="9" grpId="0" animBg="1"/>
      <p:bldP spid="19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92"/>
          <p:cNvSpPr/>
          <p:nvPr/>
        </p:nvSpPr>
        <p:spPr>
          <a:xfrm>
            <a:off x="7036637" y="2373833"/>
            <a:ext cx="811478" cy="7141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Review:</a:t>
            </a:r>
            <a:br>
              <a:rPr lang="en-US" altLang="zh-TW"/>
            </a:br>
            <a:r>
              <a:rPr lang="en-US" altLang="zh-TW"/>
              <a:t>Backpropagation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endCxn id="93" idx="0"/>
          </p:cNvCxnSpPr>
          <p:nvPr/>
        </p:nvCxnSpPr>
        <p:spPr>
          <a:xfrm>
            <a:off x="6968040" y="1885030"/>
            <a:ext cx="474336" cy="48880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383176" y="959455"/>
            <a:ext cx="604710" cy="9255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7459149" y="3118890"/>
            <a:ext cx="0" cy="4851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780107" y="950044"/>
            <a:ext cx="537004" cy="915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0" name="Object 12"/>
          <p:cNvGraphicFramePr>
            <a:graphicFrameLocks noChangeAspect="1"/>
          </p:cNvGraphicFramePr>
          <p:nvPr>
            <p:extLst/>
          </p:nvPr>
        </p:nvGraphicFramePr>
        <p:xfrm>
          <a:off x="7255040" y="2462058"/>
          <a:ext cx="381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4" name="方程式" r:id="rId3" imgW="177480" imgH="241200" progId="Equation.3">
                  <p:embed/>
                </p:oleObj>
              </mc:Choice>
              <mc:Fallback>
                <p:oleObj name="方程式" r:id="rId3" imgW="177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5040" y="2462058"/>
                        <a:ext cx="3810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" name="矩形 135"/>
          <p:cNvSpPr/>
          <p:nvPr/>
        </p:nvSpPr>
        <p:spPr>
          <a:xfrm>
            <a:off x="4522906" y="2939924"/>
            <a:ext cx="751920" cy="3261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7" name="群組 136"/>
          <p:cNvGrpSpPr/>
          <p:nvPr/>
        </p:nvGrpSpPr>
        <p:grpSpPr>
          <a:xfrm>
            <a:off x="3355137" y="2906119"/>
            <a:ext cx="618646" cy="635224"/>
            <a:chOff x="6082949" y="3581064"/>
            <a:chExt cx="618646" cy="635224"/>
          </a:xfrm>
        </p:grpSpPr>
        <p:sp>
          <p:nvSpPr>
            <p:cNvPr id="138" name="流程圖: 抽選 137"/>
            <p:cNvSpPr/>
            <p:nvPr/>
          </p:nvSpPr>
          <p:spPr>
            <a:xfrm rot="16200000">
              <a:off x="6074660" y="3589353"/>
              <a:ext cx="635224" cy="618646"/>
            </a:xfrm>
            <a:prstGeom prst="flowChartExtra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39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85850" y="3701986"/>
            <a:ext cx="19050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5" name="方程式" r:id="rId5" imgW="88560" imgH="164880" progId="Equation.3">
                    <p:embed/>
                  </p:oleObj>
                </mc:Choice>
                <mc:Fallback>
                  <p:oleObj name="方程式" r:id="rId5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5850" y="3701986"/>
                          <a:ext cx="190500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0" name="群組 139"/>
          <p:cNvGrpSpPr/>
          <p:nvPr/>
        </p:nvGrpSpPr>
        <p:grpSpPr>
          <a:xfrm>
            <a:off x="3314394" y="4014335"/>
            <a:ext cx="618646" cy="635224"/>
            <a:chOff x="6082949" y="3581064"/>
            <a:chExt cx="618646" cy="635224"/>
          </a:xfrm>
        </p:grpSpPr>
        <p:sp>
          <p:nvSpPr>
            <p:cNvPr id="141" name="流程圖: 抽選 140"/>
            <p:cNvSpPr/>
            <p:nvPr/>
          </p:nvSpPr>
          <p:spPr>
            <a:xfrm rot="16200000">
              <a:off x="6074660" y="3589353"/>
              <a:ext cx="635224" cy="618646"/>
            </a:xfrm>
            <a:prstGeom prst="flowChartExtra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42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44190" y="3702039"/>
            <a:ext cx="27305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6" name="方程式" r:id="rId7" imgW="126720" imgH="164880" progId="Equation.3">
                    <p:embed/>
                  </p:oleObj>
                </mc:Choice>
                <mc:Fallback>
                  <p:oleObj name="方程式" r:id="rId7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4190" y="3702039"/>
                          <a:ext cx="273050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" name="群組 142"/>
          <p:cNvGrpSpPr/>
          <p:nvPr/>
        </p:nvGrpSpPr>
        <p:grpSpPr>
          <a:xfrm>
            <a:off x="3362476" y="5378170"/>
            <a:ext cx="618646" cy="635224"/>
            <a:chOff x="6082949" y="3581064"/>
            <a:chExt cx="618646" cy="635224"/>
          </a:xfrm>
        </p:grpSpPr>
        <p:sp>
          <p:nvSpPr>
            <p:cNvPr id="144" name="流程圖: 抽選 143"/>
            <p:cNvSpPr/>
            <p:nvPr/>
          </p:nvSpPr>
          <p:spPr>
            <a:xfrm rot="16200000">
              <a:off x="6074660" y="3589353"/>
              <a:ext cx="635224" cy="618646"/>
            </a:xfrm>
            <a:prstGeom prst="flowChartExtra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45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44190" y="3728827"/>
            <a:ext cx="273050" cy="296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7" name="方程式" r:id="rId9" imgW="126720" imgH="139680" progId="Equation.3">
                    <p:embed/>
                  </p:oleObj>
                </mc:Choice>
                <mc:Fallback>
                  <p:oleObj name="方程式" r:id="rId9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4190" y="3728827"/>
                          <a:ext cx="273050" cy="2968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6" name="文字方塊 145"/>
          <p:cNvSpPr txBox="1"/>
          <p:nvPr/>
        </p:nvSpPr>
        <p:spPr>
          <a:xfrm rot="5400000">
            <a:off x="3445154" y="4962678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graphicFrame>
        <p:nvGraphicFramePr>
          <p:cNvPr id="147" name="Object 12"/>
          <p:cNvGraphicFramePr>
            <a:graphicFrameLocks noChangeAspect="1"/>
          </p:cNvGraphicFramePr>
          <p:nvPr>
            <p:extLst/>
          </p:nvPr>
        </p:nvGraphicFramePr>
        <p:xfrm>
          <a:off x="4563155" y="2868613"/>
          <a:ext cx="67945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8" name="方程式" r:id="rId11" imgW="317160" imgH="431640" progId="Equation.3">
                  <p:embed/>
                </p:oleObj>
              </mc:Choice>
              <mc:Fallback>
                <p:oleObj name="方程式" r:id="rId11" imgW="317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3155" y="2868613"/>
                        <a:ext cx="679450" cy="91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Object 12"/>
          <p:cNvGraphicFramePr>
            <a:graphicFrameLocks noChangeAspect="1"/>
          </p:cNvGraphicFramePr>
          <p:nvPr>
            <p:extLst/>
          </p:nvPr>
        </p:nvGraphicFramePr>
        <p:xfrm>
          <a:off x="3330260" y="3570418"/>
          <a:ext cx="812620" cy="36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9" name="方程式" r:id="rId13" imgW="507960" imgH="228600" progId="Equation.3">
                  <p:embed/>
                </p:oleObj>
              </mc:Choice>
              <mc:Fallback>
                <p:oleObj name="方程式" r:id="rId13" imgW="507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260" y="3570418"/>
                        <a:ext cx="812620" cy="3646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12"/>
          <p:cNvGraphicFramePr>
            <a:graphicFrameLocks noChangeAspect="1"/>
          </p:cNvGraphicFramePr>
          <p:nvPr>
            <p:extLst/>
          </p:nvPr>
        </p:nvGraphicFramePr>
        <p:xfrm>
          <a:off x="3360838" y="4649559"/>
          <a:ext cx="784897" cy="352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0" name="方程式" r:id="rId15" imgW="507960" imgH="228600" progId="Equation.3">
                  <p:embed/>
                </p:oleObj>
              </mc:Choice>
              <mc:Fallback>
                <p:oleObj name="方程式" r:id="rId15" imgW="507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838" y="4649559"/>
                        <a:ext cx="784897" cy="35219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Object 12"/>
          <p:cNvGraphicFramePr>
            <a:graphicFrameLocks noChangeAspect="1"/>
          </p:cNvGraphicFramePr>
          <p:nvPr>
            <p:extLst/>
          </p:nvPr>
        </p:nvGraphicFramePr>
        <p:xfrm>
          <a:off x="3371388" y="5997575"/>
          <a:ext cx="771492" cy="365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1" name="方程式" r:id="rId17" imgW="507960" imgH="241200" progId="Equation.3">
                  <p:embed/>
                </p:oleObj>
              </mc:Choice>
              <mc:Fallback>
                <p:oleObj name="方程式" r:id="rId17" imgW="507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388" y="5997575"/>
                        <a:ext cx="771492" cy="3659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ct 12"/>
          <p:cNvGraphicFramePr>
            <a:graphicFrameLocks noChangeAspect="1"/>
          </p:cNvGraphicFramePr>
          <p:nvPr>
            <p:extLst/>
          </p:nvPr>
        </p:nvGraphicFramePr>
        <p:xfrm>
          <a:off x="4564063" y="3887788"/>
          <a:ext cx="6794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2" name="方程式" r:id="rId19" imgW="317160" imgH="431640" progId="Equation.3">
                  <p:embed/>
                </p:oleObj>
              </mc:Choice>
              <mc:Fallback>
                <p:oleObj name="方程式" r:id="rId19" imgW="317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3" y="3887788"/>
                        <a:ext cx="67945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Object 12"/>
          <p:cNvGraphicFramePr>
            <a:graphicFrameLocks noChangeAspect="1"/>
          </p:cNvGraphicFramePr>
          <p:nvPr>
            <p:extLst/>
          </p:nvPr>
        </p:nvGraphicFramePr>
        <p:xfrm>
          <a:off x="4587875" y="5267325"/>
          <a:ext cx="6794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3" name="方程式" r:id="rId21" imgW="317160" imgH="431640" progId="Equation.3">
                  <p:embed/>
                </p:oleObj>
              </mc:Choice>
              <mc:Fallback>
                <p:oleObj name="方程式" r:id="rId21" imgW="317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75" y="5267325"/>
                        <a:ext cx="67945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3" name="直線單箭頭接點 152"/>
          <p:cNvCxnSpPr/>
          <p:nvPr/>
        </p:nvCxnSpPr>
        <p:spPr>
          <a:xfrm flipH="1">
            <a:off x="3973783" y="3236212"/>
            <a:ext cx="5280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/>
          <p:nvPr/>
        </p:nvCxnSpPr>
        <p:spPr>
          <a:xfrm flipH="1">
            <a:off x="3933040" y="4328769"/>
            <a:ext cx="5280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/>
          <p:nvPr/>
        </p:nvCxnSpPr>
        <p:spPr>
          <a:xfrm flipH="1">
            <a:off x="3982807" y="5666025"/>
            <a:ext cx="5280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字方塊 155"/>
          <p:cNvSpPr txBox="1"/>
          <p:nvPr/>
        </p:nvSpPr>
        <p:spPr>
          <a:xfrm>
            <a:off x="2881616" y="2183050"/>
            <a:ext cx="140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Layer L</a:t>
            </a:r>
            <a:endParaRPr lang="zh-TW" altLang="en-US" sz="2400" dirty="0"/>
          </a:p>
        </p:txBody>
      </p:sp>
      <p:grpSp>
        <p:nvGrpSpPr>
          <p:cNvPr id="157" name="群組 156"/>
          <p:cNvGrpSpPr/>
          <p:nvPr/>
        </p:nvGrpSpPr>
        <p:grpSpPr>
          <a:xfrm>
            <a:off x="1592663" y="4037678"/>
            <a:ext cx="576000" cy="576000"/>
            <a:chOff x="6082949" y="3640288"/>
            <a:chExt cx="576000" cy="576000"/>
          </a:xfrm>
        </p:grpSpPr>
        <p:sp>
          <p:nvSpPr>
            <p:cNvPr id="158" name="流程圖: 抽選 157"/>
            <p:cNvSpPr/>
            <p:nvPr/>
          </p:nvSpPr>
          <p:spPr>
            <a:xfrm rot="16200000">
              <a:off x="6082949" y="3640288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59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44190" y="3727797"/>
            <a:ext cx="27305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4" name="方程式" r:id="rId23" imgW="126720" imgH="164880" progId="Equation.3">
                    <p:embed/>
                  </p:oleObj>
                </mc:Choice>
                <mc:Fallback>
                  <p:oleObj name="方程式" r:id="rId23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4190" y="3727797"/>
                          <a:ext cx="273050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0" name="文字方塊 159"/>
          <p:cNvSpPr txBox="1"/>
          <p:nvPr/>
        </p:nvSpPr>
        <p:spPr>
          <a:xfrm rot="5400000">
            <a:off x="1671185" y="494556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graphicFrame>
        <p:nvGraphicFramePr>
          <p:cNvPr id="161" name="Object 12"/>
          <p:cNvGraphicFramePr>
            <a:graphicFrameLocks noChangeAspect="1"/>
          </p:cNvGraphicFramePr>
          <p:nvPr>
            <p:extLst/>
          </p:nvPr>
        </p:nvGraphicFramePr>
        <p:xfrm>
          <a:off x="1520857" y="3580474"/>
          <a:ext cx="873001" cy="334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5" name="方程式" r:id="rId24" imgW="596880" imgH="228600" progId="Equation.3">
                  <p:embed/>
                </p:oleObj>
              </mc:Choice>
              <mc:Fallback>
                <p:oleObj name="方程式" r:id="rId24" imgW="596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57" y="3580474"/>
                        <a:ext cx="873001" cy="3341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2" name="群組 161"/>
          <p:cNvGrpSpPr/>
          <p:nvPr/>
        </p:nvGrpSpPr>
        <p:grpSpPr>
          <a:xfrm>
            <a:off x="1613892" y="2945687"/>
            <a:ext cx="576000" cy="576000"/>
            <a:chOff x="6082949" y="3640288"/>
            <a:chExt cx="576000" cy="576000"/>
          </a:xfrm>
        </p:grpSpPr>
        <p:sp>
          <p:nvSpPr>
            <p:cNvPr id="163" name="流程圖: 抽選 162"/>
            <p:cNvSpPr/>
            <p:nvPr/>
          </p:nvSpPr>
          <p:spPr>
            <a:xfrm rot="16200000">
              <a:off x="6082949" y="3640288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4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86215" y="3728171"/>
            <a:ext cx="19050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6" name="方程式" r:id="rId26" imgW="88560" imgH="164880" progId="Equation.3">
                    <p:embed/>
                  </p:oleObj>
                </mc:Choice>
                <mc:Fallback>
                  <p:oleObj name="方程式" r:id="rId26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6215" y="3728171"/>
                          <a:ext cx="190500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5" name="群組 164"/>
          <p:cNvGrpSpPr/>
          <p:nvPr/>
        </p:nvGrpSpPr>
        <p:grpSpPr>
          <a:xfrm>
            <a:off x="1572183" y="5364019"/>
            <a:ext cx="576000" cy="576000"/>
            <a:chOff x="6082949" y="3640288"/>
            <a:chExt cx="576000" cy="576000"/>
          </a:xfrm>
        </p:grpSpPr>
        <p:sp>
          <p:nvSpPr>
            <p:cNvPr id="166" name="流程圖: 抽選 165"/>
            <p:cNvSpPr/>
            <p:nvPr/>
          </p:nvSpPr>
          <p:spPr>
            <a:xfrm rot="16200000">
              <a:off x="6082949" y="3640288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7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02852" y="3753564"/>
            <a:ext cx="355600" cy="296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7" name="方程式" r:id="rId28" imgW="164880" imgH="139680" progId="Equation.3">
                    <p:embed/>
                  </p:oleObj>
                </mc:Choice>
                <mc:Fallback>
                  <p:oleObj name="方程式" r:id="rId28" imgW="1648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2852" y="3753564"/>
                          <a:ext cx="355600" cy="2968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8" name="文字方塊 167"/>
          <p:cNvSpPr txBox="1"/>
          <p:nvPr/>
        </p:nvSpPr>
        <p:spPr>
          <a:xfrm>
            <a:off x="1328990" y="2187497"/>
            <a:ext cx="145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Layer L-1</a:t>
            </a:r>
            <a:endParaRPr lang="zh-TW" altLang="en-US" sz="2400" dirty="0"/>
          </a:p>
        </p:txBody>
      </p:sp>
      <p:cxnSp>
        <p:nvCxnSpPr>
          <p:cNvPr id="169" name="直線單箭頭接點 168"/>
          <p:cNvCxnSpPr/>
          <p:nvPr/>
        </p:nvCxnSpPr>
        <p:spPr>
          <a:xfrm flipH="1">
            <a:off x="2167202" y="5652019"/>
            <a:ext cx="1149417" cy="247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169"/>
          <p:cNvCxnSpPr/>
          <p:nvPr/>
        </p:nvCxnSpPr>
        <p:spPr>
          <a:xfrm flipH="1" flipV="1">
            <a:off x="2167203" y="4321485"/>
            <a:ext cx="1149416" cy="13305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單箭頭接點 170"/>
          <p:cNvCxnSpPr/>
          <p:nvPr/>
        </p:nvCxnSpPr>
        <p:spPr>
          <a:xfrm flipH="1" flipV="1">
            <a:off x="2191569" y="3223731"/>
            <a:ext cx="1125050" cy="24282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171"/>
          <p:cNvCxnSpPr/>
          <p:nvPr/>
        </p:nvCxnSpPr>
        <p:spPr>
          <a:xfrm flipH="1" flipV="1">
            <a:off x="2191569" y="3223731"/>
            <a:ext cx="1166759" cy="99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/>
          <p:cNvCxnSpPr/>
          <p:nvPr/>
        </p:nvCxnSpPr>
        <p:spPr>
          <a:xfrm flipH="1">
            <a:off x="2167203" y="3233687"/>
            <a:ext cx="1191125" cy="10877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2167202" y="3233687"/>
            <a:ext cx="1191126" cy="24431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單箭頭接點 174"/>
          <p:cNvCxnSpPr/>
          <p:nvPr/>
        </p:nvCxnSpPr>
        <p:spPr>
          <a:xfrm flipH="1" flipV="1">
            <a:off x="2191569" y="3223731"/>
            <a:ext cx="1145530" cy="11019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/>
          <p:nvPr/>
        </p:nvCxnSpPr>
        <p:spPr>
          <a:xfrm flipH="1" flipV="1">
            <a:off x="2167203" y="4321485"/>
            <a:ext cx="1169896" cy="41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/>
          <p:nvPr/>
        </p:nvCxnSpPr>
        <p:spPr>
          <a:xfrm flipH="1">
            <a:off x="2167202" y="4325678"/>
            <a:ext cx="1169897" cy="13511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字方塊 177"/>
          <p:cNvSpPr txBox="1"/>
          <p:nvPr/>
        </p:nvSpPr>
        <p:spPr>
          <a:xfrm>
            <a:off x="759400" y="2925897"/>
            <a:ext cx="75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……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781166" y="4018747"/>
            <a:ext cx="75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……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80" name="文字方塊 179"/>
          <p:cNvSpPr txBox="1"/>
          <p:nvPr/>
        </p:nvSpPr>
        <p:spPr>
          <a:xfrm>
            <a:off x="780797" y="5368494"/>
            <a:ext cx="75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……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81" name="Object 12"/>
          <p:cNvGraphicFramePr>
            <a:graphicFrameLocks noChangeAspect="1"/>
          </p:cNvGraphicFramePr>
          <p:nvPr>
            <p:extLst/>
          </p:nvPr>
        </p:nvGraphicFramePr>
        <p:xfrm>
          <a:off x="2460494" y="5672252"/>
          <a:ext cx="6556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8" name="方程式" r:id="rId30" imgW="406080" imgH="266400" progId="Equation.3">
                  <p:embed/>
                </p:oleObj>
              </mc:Choice>
              <mc:Fallback>
                <p:oleObj name="方程式" r:id="rId30" imgW="4060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494" y="5672252"/>
                        <a:ext cx="655637" cy="428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" name="Object 12"/>
          <p:cNvGraphicFramePr>
            <a:graphicFrameLocks noChangeAspect="1"/>
          </p:cNvGraphicFramePr>
          <p:nvPr>
            <p:extLst/>
          </p:nvPr>
        </p:nvGraphicFramePr>
        <p:xfrm>
          <a:off x="4389438" y="2392363"/>
          <a:ext cx="10906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9" name="方程式" r:id="rId32" imgW="507960" imgH="228600" progId="Equation.3">
                  <p:embed/>
                </p:oleObj>
              </mc:Choice>
              <mc:Fallback>
                <p:oleObj name="方程式" r:id="rId32" imgW="507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438" y="2392363"/>
                        <a:ext cx="1090612" cy="488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" name="Object 12"/>
          <p:cNvGraphicFramePr>
            <a:graphicFrameLocks noChangeAspect="1"/>
          </p:cNvGraphicFramePr>
          <p:nvPr>
            <p:extLst/>
          </p:nvPr>
        </p:nvGraphicFramePr>
        <p:xfrm>
          <a:off x="3309582" y="2656772"/>
          <a:ext cx="4365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0" name="方程式" r:id="rId34" imgW="203040" imgH="203040" progId="Equation.3">
                  <p:embed/>
                </p:oleObj>
              </mc:Choice>
              <mc:Fallback>
                <p:oleObj name="方程式" r:id="rId34" imgW="2030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582" y="2656772"/>
                        <a:ext cx="436563" cy="4333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" name="Object 12"/>
          <p:cNvGraphicFramePr>
            <a:graphicFrameLocks noChangeAspect="1"/>
          </p:cNvGraphicFramePr>
          <p:nvPr>
            <p:extLst/>
          </p:nvPr>
        </p:nvGraphicFramePr>
        <p:xfrm>
          <a:off x="1501904" y="2651014"/>
          <a:ext cx="57308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1" name="方程式" r:id="rId36" imgW="266400" imgH="203040" progId="Equation.3">
                  <p:embed/>
                </p:oleObj>
              </mc:Choice>
              <mc:Fallback>
                <p:oleObj name="方程式" r:id="rId36" imgW="266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904" y="2651014"/>
                        <a:ext cx="573087" cy="4333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" name="Object 12"/>
          <p:cNvGraphicFramePr>
            <a:graphicFrameLocks noChangeAspect="1"/>
          </p:cNvGraphicFramePr>
          <p:nvPr>
            <p:extLst/>
          </p:nvPr>
        </p:nvGraphicFramePr>
        <p:xfrm>
          <a:off x="1519144" y="4647632"/>
          <a:ext cx="873001" cy="334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2" name="方程式" r:id="rId38" imgW="596880" imgH="228600" progId="Equation.3">
                  <p:embed/>
                </p:oleObj>
              </mc:Choice>
              <mc:Fallback>
                <p:oleObj name="方程式" r:id="rId38" imgW="596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144" y="4647632"/>
                        <a:ext cx="873001" cy="3341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" name="Object 12"/>
          <p:cNvGraphicFramePr>
            <a:graphicFrameLocks noChangeAspect="1"/>
          </p:cNvGraphicFramePr>
          <p:nvPr>
            <p:extLst/>
          </p:nvPr>
        </p:nvGraphicFramePr>
        <p:xfrm>
          <a:off x="1542848" y="5948782"/>
          <a:ext cx="8731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3" name="方程式" r:id="rId40" imgW="596880" imgH="241200" progId="Equation.3">
                  <p:embed/>
                </p:oleObj>
              </mc:Choice>
              <mc:Fallback>
                <p:oleObj name="方程式" r:id="rId40" imgW="596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2848" y="5948782"/>
                        <a:ext cx="873125" cy="3508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" name="文字方塊 186"/>
          <p:cNvSpPr txBox="1"/>
          <p:nvPr/>
        </p:nvSpPr>
        <p:spPr>
          <a:xfrm rot="5400000">
            <a:off x="3463909" y="627368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188" name="文字方塊 187"/>
          <p:cNvSpPr txBox="1"/>
          <p:nvPr/>
        </p:nvSpPr>
        <p:spPr>
          <a:xfrm rot="5400000">
            <a:off x="1659579" y="622872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70" name="矩形 69"/>
          <p:cNvSpPr/>
          <p:nvPr/>
        </p:nvSpPr>
        <p:spPr>
          <a:xfrm>
            <a:off x="6015022" y="3604034"/>
            <a:ext cx="2953449" cy="29801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6085437" y="3580528"/>
            <a:ext cx="255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 smtClean="0"/>
              <a:t>Backward Pass</a:t>
            </a:r>
            <a:endParaRPr lang="zh-TW" altLang="en-US" sz="2400" b="1" i="1" u="sng" dirty="0"/>
          </a:p>
        </p:txBody>
      </p:sp>
      <p:graphicFrame>
        <p:nvGraphicFramePr>
          <p:cNvPr id="72" name="Object 12"/>
          <p:cNvGraphicFramePr>
            <a:graphicFrameLocks noChangeAspect="1"/>
          </p:cNvGraphicFramePr>
          <p:nvPr>
            <p:extLst/>
          </p:nvPr>
        </p:nvGraphicFramePr>
        <p:xfrm>
          <a:off x="6122988" y="5508625"/>
          <a:ext cx="25669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4" name="方程式" r:id="rId42" imgW="1447560" imgH="266400" progId="Equation.3">
                  <p:embed/>
                </p:oleObj>
              </mc:Choice>
              <mc:Fallback>
                <p:oleObj name="方程式" r:id="rId42" imgW="14475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988" y="5508625"/>
                        <a:ext cx="2566987" cy="4714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12"/>
          <p:cNvGraphicFramePr>
            <a:graphicFrameLocks noChangeAspect="1"/>
          </p:cNvGraphicFramePr>
          <p:nvPr>
            <p:extLst/>
          </p:nvPr>
        </p:nvGraphicFramePr>
        <p:xfrm>
          <a:off x="6161088" y="4116388"/>
          <a:ext cx="26431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5" name="方程式" r:id="rId44" imgW="1295280" imgH="253800" progId="Equation.3">
                  <p:embed/>
                </p:oleObj>
              </mc:Choice>
              <mc:Fallback>
                <p:oleObj name="方程式" r:id="rId44" imgW="12952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1088" y="4116388"/>
                        <a:ext cx="2643187" cy="514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12"/>
          <p:cNvGraphicFramePr>
            <a:graphicFrameLocks noChangeAspect="1"/>
          </p:cNvGraphicFramePr>
          <p:nvPr>
            <p:extLst/>
          </p:nvPr>
        </p:nvGraphicFramePr>
        <p:xfrm>
          <a:off x="6076716" y="4612142"/>
          <a:ext cx="28956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6" name="方程式" r:id="rId46" imgW="1549080" imgH="266400" progId="Equation.3">
                  <p:embed/>
                </p:oleObj>
              </mc:Choice>
              <mc:Fallback>
                <p:oleObj name="方程式" r:id="rId46" imgW="15490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716" y="4612142"/>
                        <a:ext cx="2895600" cy="496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12"/>
          <p:cNvGraphicFramePr>
            <a:graphicFrameLocks noChangeAspect="1"/>
          </p:cNvGraphicFramePr>
          <p:nvPr>
            <p:extLst/>
          </p:nvPr>
        </p:nvGraphicFramePr>
        <p:xfrm>
          <a:off x="7086214" y="5198299"/>
          <a:ext cx="654050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7" name="方程式" r:id="rId48" imgW="317160" imgH="75960" progId="Equation.3">
                  <p:embed/>
                </p:oleObj>
              </mc:Choice>
              <mc:Fallback>
                <p:oleObj name="方程式" r:id="rId48" imgW="31716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214" y="5198299"/>
                        <a:ext cx="654050" cy="155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12"/>
          <p:cNvGraphicFramePr>
            <a:graphicFrameLocks noChangeAspect="1"/>
          </p:cNvGraphicFramePr>
          <p:nvPr>
            <p:extLst/>
          </p:nvPr>
        </p:nvGraphicFramePr>
        <p:xfrm>
          <a:off x="7102244" y="6143818"/>
          <a:ext cx="654050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8" name="方程式" r:id="rId50" imgW="317160" imgH="75960" progId="Equation.3">
                  <p:embed/>
                </p:oleObj>
              </mc:Choice>
              <mc:Fallback>
                <p:oleObj name="方程式" r:id="rId50" imgW="31716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2244" y="6143818"/>
                        <a:ext cx="654050" cy="155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12"/>
          <p:cNvGraphicFramePr>
            <a:graphicFrameLocks noChangeAspect="1"/>
          </p:cNvGraphicFramePr>
          <p:nvPr>
            <p:extLst/>
          </p:nvPr>
        </p:nvGraphicFramePr>
        <p:xfrm>
          <a:off x="4841875" y="922338"/>
          <a:ext cx="21748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9" name="方程式" r:id="rId51" imgW="1015920" imgH="469800" progId="Equation.3">
                  <p:embed/>
                </p:oleObj>
              </mc:Choice>
              <mc:Fallback>
                <p:oleObj name="方程式" r:id="rId51" imgW="10159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922338"/>
                        <a:ext cx="2174875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文字方塊 78"/>
          <p:cNvSpPr txBox="1"/>
          <p:nvPr/>
        </p:nvSpPr>
        <p:spPr>
          <a:xfrm>
            <a:off x="7388401" y="1910166"/>
            <a:ext cx="182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</a:rPr>
              <a:t>Error signal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80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46" grpId="0"/>
      <p:bldP spid="156" grpId="0"/>
      <p:bldP spid="160" grpId="0"/>
      <p:bldP spid="168" grpId="0"/>
      <p:bldP spid="178" grpId="0"/>
      <p:bldP spid="179" grpId="0"/>
      <p:bldP spid="180" grpId="0"/>
      <p:bldP spid="187" grpId="0"/>
      <p:bldP spid="1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向右箭號 75"/>
          <p:cNvSpPr/>
          <p:nvPr/>
        </p:nvSpPr>
        <p:spPr>
          <a:xfrm rot="18960299">
            <a:off x="5447744" y="1323032"/>
            <a:ext cx="977011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2" name="群組 21"/>
          <p:cNvGrpSpPr/>
          <p:nvPr/>
        </p:nvGrpSpPr>
        <p:grpSpPr>
          <a:xfrm>
            <a:off x="5922913" y="163308"/>
            <a:ext cx="1108004" cy="1080000"/>
            <a:chOff x="6170739" y="146353"/>
            <a:chExt cx="1108004" cy="1080000"/>
          </a:xfrm>
        </p:grpSpPr>
        <p:sp>
          <p:nvSpPr>
            <p:cNvPr id="8" name="矩形 7"/>
            <p:cNvSpPr/>
            <p:nvPr/>
          </p:nvSpPr>
          <p:spPr>
            <a:xfrm rot="5400000">
              <a:off x="6166316" y="551353"/>
              <a:ext cx="1080000" cy="270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170739" y="450300"/>
              <a:ext cx="110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a</a:t>
              </a:r>
              <a:r>
                <a:rPr lang="en-US" altLang="zh-TW" sz="2400" baseline="30000" dirty="0" smtClean="0"/>
                <a:t>n</a:t>
              </a:r>
              <a:endParaRPr lang="zh-TW" altLang="en-US" sz="2400" baseline="30000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124580" y="83262"/>
            <a:ext cx="4841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 smtClean="0"/>
              <a:t>Backpropagation through Time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294261" y="434545"/>
                <a:ext cx="6026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261" y="434545"/>
                <a:ext cx="602601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3947" r="-17347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上-下雙向箭號 5"/>
          <p:cNvSpPr/>
          <p:nvPr/>
        </p:nvSpPr>
        <p:spPr>
          <a:xfrm rot="5400000">
            <a:off x="7915950" y="399420"/>
            <a:ext cx="326171" cy="55709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7052801" y="564043"/>
            <a:ext cx="1080000" cy="27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上箭號 9"/>
          <p:cNvSpPr/>
          <p:nvPr/>
        </p:nvSpPr>
        <p:spPr>
          <a:xfrm rot="5400000">
            <a:off x="6812047" y="300712"/>
            <a:ext cx="439406" cy="772821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5537226" y="443821"/>
            <a:ext cx="746624" cy="4682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4778767" y="155119"/>
            <a:ext cx="1108004" cy="1080000"/>
            <a:chOff x="5279172" y="137196"/>
            <a:chExt cx="1108004" cy="1080000"/>
          </a:xfrm>
        </p:grpSpPr>
        <p:sp>
          <p:nvSpPr>
            <p:cNvPr id="7" name="矩形 6"/>
            <p:cNvSpPr/>
            <p:nvPr/>
          </p:nvSpPr>
          <p:spPr>
            <a:xfrm rot="5400000">
              <a:off x="5279831" y="542196"/>
              <a:ext cx="1080000" cy="27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279172" y="443744"/>
              <a:ext cx="110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 smtClean="0"/>
                <a:t>x</a:t>
              </a:r>
              <a:r>
                <a:rPr lang="en-US" altLang="zh-TW" sz="2400" baseline="30000" dirty="0" err="1"/>
                <a:t>n</a:t>
              </a:r>
              <a:endParaRPr lang="zh-TW" altLang="en-US" sz="2400" baseline="30000" dirty="0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7153744" y="43454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y</a:t>
            </a:r>
            <a:r>
              <a:rPr lang="en-US" altLang="zh-TW" sz="2400" baseline="30000" dirty="0" err="1"/>
              <a:t>n</a:t>
            </a:r>
            <a:endParaRPr lang="zh-TW" altLang="en-US" sz="2400" baseline="30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94238" y="1231340"/>
            <a:ext cx="374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 very deep neural network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90989" y="2199913"/>
            <a:ext cx="163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</a:t>
            </a:r>
            <a:r>
              <a:rPr lang="en-US" altLang="zh-TW" sz="2400" dirty="0" err="1" smtClean="0"/>
              <a:t>y</a:t>
            </a:r>
            <a:r>
              <a:rPr lang="en-US" altLang="zh-TW" sz="2400" baseline="30000" dirty="0" err="1"/>
              <a:t>n</a:t>
            </a: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90989" y="1714669"/>
            <a:ext cx="356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Input: </a:t>
            </a:r>
            <a:r>
              <a:rPr lang="en-US" altLang="zh-TW" sz="2400" dirty="0" err="1" smtClean="0"/>
              <a:t>init</a:t>
            </a:r>
            <a:r>
              <a:rPr lang="en-US" altLang="zh-TW" sz="2400" dirty="0" smtClean="0"/>
              <a:t>, x</a:t>
            </a:r>
            <a:r>
              <a:rPr lang="en-US" altLang="zh-TW" sz="2400" baseline="30000" dirty="0" smtClean="0"/>
              <a:t>1</a:t>
            </a:r>
            <a:r>
              <a:rPr lang="en-US" altLang="zh-TW" sz="2400" dirty="0" smtClean="0"/>
              <a:t>, x</a:t>
            </a:r>
            <a:r>
              <a:rPr lang="en-US" altLang="zh-TW" sz="2400" baseline="30000" dirty="0"/>
              <a:t>2</a:t>
            </a:r>
            <a:r>
              <a:rPr lang="en-US" altLang="zh-TW" sz="2400" dirty="0" smtClean="0"/>
              <a:t>, … </a:t>
            </a:r>
            <a:r>
              <a:rPr lang="en-US" altLang="zh-TW" sz="2400" dirty="0" err="1" smtClean="0"/>
              <a:t>x</a:t>
            </a:r>
            <a:r>
              <a:rPr lang="en-US" altLang="zh-TW" sz="2400" baseline="30000" dirty="0" err="1"/>
              <a:t>n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08242" y="2687443"/>
                <a:ext cx="1986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target: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42" y="2687443"/>
                <a:ext cx="1986500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460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107945" y="787740"/>
            <a:ext cx="150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 smtClean="0">
                <a:solidFill>
                  <a:srgbClr val="0000FF"/>
                </a:solidFill>
              </a:rPr>
              <a:t>UNFOLD:</a:t>
            </a:r>
            <a:endParaRPr lang="zh-TW" altLang="en-US" sz="2400" b="1" i="1" u="sng" dirty="0">
              <a:solidFill>
                <a:srgbClr val="0000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5400000">
            <a:off x="4779426" y="1780381"/>
            <a:ext cx="1080000" cy="27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/>
          <p:cNvGrpSpPr/>
          <p:nvPr/>
        </p:nvGrpSpPr>
        <p:grpSpPr>
          <a:xfrm>
            <a:off x="3615172" y="1382012"/>
            <a:ext cx="1108004" cy="1080000"/>
            <a:chOff x="3892282" y="1366224"/>
            <a:chExt cx="1108004" cy="1080000"/>
          </a:xfrm>
        </p:grpSpPr>
        <p:sp>
          <p:nvSpPr>
            <p:cNvPr id="20" name="矩形 19"/>
            <p:cNvSpPr/>
            <p:nvPr/>
          </p:nvSpPr>
          <p:spPr>
            <a:xfrm rot="5400000">
              <a:off x="3892941" y="1771224"/>
              <a:ext cx="1080000" cy="27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3892282" y="1672772"/>
              <a:ext cx="110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 smtClean="0"/>
                <a:t>n-1</a:t>
              </a:r>
              <a:endParaRPr lang="zh-TW" altLang="en-US" sz="2400" baseline="30000" dirty="0"/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4783849" y="1679328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n-1</a:t>
            </a:r>
            <a:endParaRPr lang="zh-TW" altLang="en-US" sz="2400" baseline="30000" dirty="0"/>
          </a:p>
        </p:txBody>
      </p:sp>
      <p:sp>
        <p:nvSpPr>
          <p:cNvPr id="27" name="矩形 26"/>
          <p:cNvSpPr/>
          <p:nvPr/>
        </p:nvSpPr>
        <p:spPr>
          <a:xfrm rot="5400000">
            <a:off x="3615831" y="3025568"/>
            <a:ext cx="1080000" cy="27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" name="群組 40"/>
          <p:cNvGrpSpPr/>
          <p:nvPr/>
        </p:nvGrpSpPr>
        <p:grpSpPr>
          <a:xfrm>
            <a:off x="2309576" y="2641598"/>
            <a:ext cx="1108004" cy="1080000"/>
            <a:chOff x="2635699" y="2611411"/>
            <a:chExt cx="1108004" cy="1080000"/>
          </a:xfrm>
        </p:grpSpPr>
        <p:sp>
          <p:nvSpPr>
            <p:cNvPr id="26" name="矩形 25"/>
            <p:cNvSpPr/>
            <p:nvPr/>
          </p:nvSpPr>
          <p:spPr>
            <a:xfrm rot="5400000">
              <a:off x="2636358" y="3016411"/>
              <a:ext cx="1080000" cy="27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2635699" y="2917959"/>
              <a:ext cx="110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 smtClean="0"/>
                <a:t>n-2</a:t>
              </a:r>
              <a:endParaRPr lang="zh-TW" altLang="en-US" sz="2400" baseline="30000" dirty="0"/>
            </a:p>
          </p:txBody>
        </p:sp>
      </p:grpSp>
      <p:sp>
        <p:nvSpPr>
          <p:cNvPr id="34" name="文字方塊 33"/>
          <p:cNvSpPr txBox="1"/>
          <p:nvPr/>
        </p:nvSpPr>
        <p:spPr>
          <a:xfrm rot="8291195">
            <a:off x="1787782" y="4664447"/>
            <a:ext cx="165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/>
              <a:t>……</a:t>
            </a:r>
            <a:endParaRPr lang="zh-TW" altLang="en-US" sz="2800" b="1" dirty="0"/>
          </a:p>
        </p:txBody>
      </p:sp>
      <p:sp>
        <p:nvSpPr>
          <p:cNvPr id="35" name="矩形 34"/>
          <p:cNvSpPr/>
          <p:nvPr/>
        </p:nvSpPr>
        <p:spPr>
          <a:xfrm rot="5400000">
            <a:off x="544357" y="4690660"/>
            <a:ext cx="1080000" cy="27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 rot="5400000">
            <a:off x="1758467" y="4733281"/>
            <a:ext cx="1080000" cy="27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543698" y="4592208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716214" y="4622172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2" name="矩形 41"/>
          <p:cNvSpPr/>
          <p:nvPr/>
        </p:nvSpPr>
        <p:spPr>
          <a:xfrm rot="5400000">
            <a:off x="544357" y="5942759"/>
            <a:ext cx="1080000" cy="27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10924" y="5846926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init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7899981" y="906826"/>
                <a:ext cx="4337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981" y="906826"/>
                <a:ext cx="43377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6901" r="-140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向右箭號 69"/>
          <p:cNvSpPr/>
          <p:nvPr/>
        </p:nvSpPr>
        <p:spPr>
          <a:xfrm>
            <a:off x="4371965" y="1696204"/>
            <a:ext cx="746624" cy="4682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右箭號 70"/>
          <p:cNvSpPr/>
          <p:nvPr/>
        </p:nvSpPr>
        <p:spPr>
          <a:xfrm>
            <a:off x="3175708" y="2936351"/>
            <a:ext cx="746624" cy="4682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向右箭號 71"/>
          <p:cNvSpPr/>
          <p:nvPr/>
        </p:nvSpPr>
        <p:spPr>
          <a:xfrm rot="18960299">
            <a:off x="4273660" y="2504051"/>
            <a:ext cx="977011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右箭號 73"/>
          <p:cNvSpPr/>
          <p:nvPr/>
        </p:nvSpPr>
        <p:spPr>
          <a:xfrm>
            <a:off x="1328203" y="4653496"/>
            <a:ext cx="746624" cy="4682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向右箭號 76"/>
          <p:cNvSpPr/>
          <p:nvPr/>
        </p:nvSpPr>
        <p:spPr>
          <a:xfrm rot="18960299">
            <a:off x="3059274" y="3722941"/>
            <a:ext cx="977011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向右箭號 77"/>
          <p:cNvSpPr/>
          <p:nvPr/>
        </p:nvSpPr>
        <p:spPr>
          <a:xfrm rot="18960299">
            <a:off x="1227708" y="5442047"/>
            <a:ext cx="977011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3696555" y="2910010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n-2</a:t>
            </a:r>
            <a:endParaRPr lang="zh-TW" altLang="en-US" sz="2400" baseline="30000" dirty="0"/>
          </a:p>
        </p:txBody>
      </p:sp>
      <p:graphicFrame>
        <p:nvGraphicFramePr>
          <p:cNvPr id="95" name="Object 12"/>
          <p:cNvGraphicFramePr>
            <a:graphicFrameLocks noChangeAspect="1"/>
          </p:cNvGraphicFramePr>
          <p:nvPr>
            <p:extLst/>
          </p:nvPr>
        </p:nvGraphicFramePr>
        <p:xfrm>
          <a:off x="7687741" y="1464531"/>
          <a:ext cx="10906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方程式" r:id="rId7" imgW="507960" imgH="228600" progId="Equation.3">
                  <p:embed/>
                </p:oleObj>
              </mc:Choice>
              <mc:Fallback>
                <p:oleObj name="方程式" r:id="rId7" imgW="507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7741" y="1464531"/>
                        <a:ext cx="1090612" cy="488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" name="直線單箭頭接點 98"/>
          <p:cNvCxnSpPr/>
          <p:nvPr/>
        </p:nvCxnSpPr>
        <p:spPr>
          <a:xfrm flipH="1">
            <a:off x="7708891" y="1413481"/>
            <a:ext cx="88667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843641" y="2018762"/>
            <a:ext cx="751920" cy="3828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111235"/>
              </p:ext>
            </p:extLst>
          </p:nvPr>
        </p:nvGraphicFramePr>
        <p:xfrm>
          <a:off x="7899400" y="1987550"/>
          <a:ext cx="67945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name="方程式" r:id="rId9" imgW="317160" imgH="457200" progId="Equation.3">
                  <p:embed/>
                </p:oleObj>
              </mc:Choice>
              <mc:Fallback>
                <p:oleObj name="方程式" r:id="rId9" imgW="317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1987550"/>
                        <a:ext cx="679450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105255"/>
              </p:ext>
            </p:extLst>
          </p:nvPr>
        </p:nvGraphicFramePr>
        <p:xfrm>
          <a:off x="7886700" y="2943225"/>
          <a:ext cx="70643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方程式" r:id="rId11" imgW="330120" imgH="457200" progId="Equation.3">
                  <p:embed/>
                </p:oleObj>
              </mc:Choice>
              <mc:Fallback>
                <p:oleObj name="方程式" r:id="rId11" imgW="3301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6700" y="2943225"/>
                        <a:ext cx="706438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075711"/>
              </p:ext>
            </p:extLst>
          </p:nvPr>
        </p:nvGraphicFramePr>
        <p:xfrm>
          <a:off x="7886700" y="3900488"/>
          <a:ext cx="70643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方程式" r:id="rId13" imgW="330120" imgH="457200" progId="Equation.3">
                  <p:embed/>
                </p:oleObj>
              </mc:Choice>
              <mc:Fallback>
                <p:oleObj name="方程式" r:id="rId13" imgW="3301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6700" y="3900488"/>
                        <a:ext cx="706438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" name="文字方塊 116"/>
          <p:cNvSpPr txBox="1"/>
          <p:nvPr/>
        </p:nvSpPr>
        <p:spPr>
          <a:xfrm rot="5400000">
            <a:off x="7928277" y="495960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222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5" grpId="0"/>
      <p:bldP spid="6" grpId="0" animBg="1"/>
      <p:bldP spid="9" grpId="0" animBg="1"/>
      <p:bldP spid="10" grpId="0" animBg="1"/>
      <p:bldP spid="11" grpId="0" animBg="1"/>
      <p:bldP spid="13" grpId="0"/>
      <p:bldP spid="15" grpId="0"/>
      <p:bldP spid="16" grpId="0"/>
      <p:bldP spid="17" grpId="0"/>
      <p:bldP spid="18" grpId="0"/>
      <p:bldP spid="19" grpId="0"/>
      <p:bldP spid="21" grpId="0" animBg="1"/>
      <p:bldP spid="25" grpId="0"/>
      <p:bldP spid="27" grpId="0" animBg="1"/>
      <p:bldP spid="34" grpId="0"/>
      <p:bldP spid="35" grpId="0" animBg="1"/>
      <p:bldP spid="36" grpId="0" animBg="1"/>
      <p:bldP spid="38" grpId="0"/>
      <p:bldP spid="39" grpId="0"/>
      <p:bldP spid="42" grpId="0" animBg="1"/>
      <p:bldP spid="59" grpId="0"/>
      <p:bldP spid="63" grpId="0"/>
      <p:bldP spid="70" grpId="0" animBg="1"/>
      <p:bldP spid="71" grpId="0" animBg="1"/>
      <p:bldP spid="72" grpId="0" animBg="1"/>
      <p:bldP spid="74" grpId="0" animBg="1"/>
      <p:bldP spid="77" grpId="0" animBg="1"/>
      <p:bldP spid="78" grpId="0" animBg="1"/>
      <p:bldP spid="31" grpId="0"/>
      <p:bldP spid="60" grpId="0" animBg="1"/>
      <p:bldP spid="1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向右箭號 75"/>
          <p:cNvSpPr/>
          <p:nvPr/>
        </p:nvSpPr>
        <p:spPr>
          <a:xfrm rot="18960299">
            <a:off x="5447744" y="1323032"/>
            <a:ext cx="977011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2" name="群組 21"/>
          <p:cNvGrpSpPr/>
          <p:nvPr/>
        </p:nvGrpSpPr>
        <p:grpSpPr>
          <a:xfrm>
            <a:off x="5922913" y="163308"/>
            <a:ext cx="1108004" cy="1080000"/>
            <a:chOff x="6170739" y="146353"/>
            <a:chExt cx="1108004" cy="1080000"/>
          </a:xfrm>
        </p:grpSpPr>
        <p:sp>
          <p:nvSpPr>
            <p:cNvPr id="8" name="矩形 7"/>
            <p:cNvSpPr/>
            <p:nvPr/>
          </p:nvSpPr>
          <p:spPr>
            <a:xfrm rot="5400000">
              <a:off x="6166316" y="551353"/>
              <a:ext cx="1080000" cy="270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170739" y="450300"/>
              <a:ext cx="110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a</a:t>
              </a:r>
              <a:r>
                <a:rPr lang="en-US" altLang="zh-TW" sz="2400" baseline="30000" dirty="0" smtClean="0"/>
                <a:t>n</a:t>
              </a:r>
              <a:endParaRPr lang="zh-TW" altLang="en-US" sz="2400" baseline="30000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124580" y="83262"/>
            <a:ext cx="4841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 smtClean="0"/>
              <a:t>Backpropagation through Time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294261" y="434545"/>
                <a:ext cx="6026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261" y="434545"/>
                <a:ext cx="602601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3947" r="-17347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上-下雙向箭號 5"/>
          <p:cNvSpPr/>
          <p:nvPr/>
        </p:nvSpPr>
        <p:spPr>
          <a:xfrm rot="5400000">
            <a:off x="7915950" y="399420"/>
            <a:ext cx="326171" cy="55709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7052801" y="564043"/>
            <a:ext cx="1080000" cy="27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上箭號 9"/>
          <p:cNvSpPr/>
          <p:nvPr/>
        </p:nvSpPr>
        <p:spPr>
          <a:xfrm rot="5400000">
            <a:off x="6812047" y="300712"/>
            <a:ext cx="439406" cy="772821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5537226" y="443821"/>
            <a:ext cx="746624" cy="4682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4778767" y="155119"/>
            <a:ext cx="1108004" cy="1080000"/>
            <a:chOff x="5279172" y="137196"/>
            <a:chExt cx="1108004" cy="1080000"/>
          </a:xfrm>
        </p:grpSpPr>
        <p:sp>
          <p:nvSpPr>
            <p:cNvPr id="7" name="矩形 6"/>
            <p:cNvSpPr/>
            <p:nvPr/>
          </p:nvSpPr>
          <p:spPr>
            <a:xfrm rot="5400000">
              <a:off x="5279831" y="542196"/>
              <a:ext cx="1080000" cy="27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279172" y="443744"/>
              <a:ext cx="110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 smtClean="0"/>
                <a:t>x</a:t>
              </a:r>
              <a:r>
                <a:rPr lang="en-US" altLang="zh-TW" sz="2400" baseline="30000" dirty="0" err="1"/>
                <a:t>n</a:t>
              </a:r>
              <a:endParaRPr lang="zh-TW" altLang="en-US" sz="2400" baseline="30000" dirty="0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7153744" y="43454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y</a:t>
            </a:r>
            <a:r>
              <a:rPr lang="en-US" altLang="zh-TW" sz="2400" baseline="30000" dirty="0" err="1"/>
              <a:t>n</a:t>
            </a:r>
            <a:endParaRPr lang="zh-TW" altLang="en-US" sz="2400" baseline="30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94238" y="1231340"/>
            <a:ext cx="374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 very deep neural network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90989" y="2199913"/>
            <a:ext cx="163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</a:t>
            </a:r>
            <a:r>
              <a:rPr lang="en-US" altLang="zh-TW" sz="2400" dirty="0" err="1" smtClean="0"/>
              <a:t>y</a:t>
            </a:r>
            <a:r>
              <a:rPr lang="en-US" altLang="zh-TW" sz="2400" baseline="30000" dirty="0" err="1"/>
              <a:t>n</a:t>
            </a: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90989" y="1714669"/>
            <a:ext cx="356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Input: </a:t>
            </a:r>
            <a:r>
              <a:rPr lang="en-US" altLang="zh-TW" sz="2400" dirty="0" err="1" smtClean="0"/>
              <a:t>init</a:t>
            </a:r>
            <a:r>
              <a:rPr lang="en-US" altLang="zh-TW" sz="2400" dirty="0" smtClean="0"/>
              <a:t>, x</a:t>
            </a:r>
            <a:r>
              <a:rPr lang="en-US" altLang="zh-TW" sz="2400" baseline="30000" dirty="0" smtClean="0"/>
              <a:t>1</a:t>
            </a:r>
            <a:r>
              <a:rPr lang="en-US" altLang="zh-TW" sz="2400" dirty="0" smtClean="0"/>
              <a:t>, x</a:t>
            </a:r>
            <a:r>
              <a:rPr lang="en-US" altLang="zh-TW" sz="2400" baseline="30000" dirty="0"/>
              <a:t>2</a:t>
            </a:r>
            <a:r>
              <a:rPr lang="en-US" altLang="zh-TW" sz="2400" dirty="0" smtClean="0"/>
              <a:t>, … </a:t>
            </a:r>
            <a:r>
              <a:rPr lang="en-US" altLang="zh-TW" sz="2400" dirty="0" err="1" smtClean="0"/>
              <a:t>x</a:t>
            </a:r>
            <a:r>
              <a:rPr lang="en-US" altLang="zh-TW" sz="2400" baseline="30000" dirty="0" err="1"/>
              <a:t>n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08242" y="2687443"/>
                <a:ext cx="1986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target: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42" y="2687443"/>
                <a:ext cx="1986500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460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107945" y="787740"/>
            <a:ext cx="150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 smtClean="0">
                <a:solidFill>
                  <a:srgbClr val="0000FF"/>
                </a:solidFill>
              </a:rPr>
              <a:t>UNFOLD:</a:t>
            </a:r>
            <a:endParaRPr lang="zh-TW" altLang="en-US" sz="2400" b="1" i="1" u="sng" dirty="0">
              <a:solidFill>
                <a:srgbClr val="0000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5400000">
            <a:off x="4779426" y="1780381"/>
            <a:ext cx="1080000" cy="27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/>
          <p:cNvGrpSpPr/>
          <p:nvPr/>
        </p:nvGrpSpPr>
        <p:grpSpPr>
          <a:xfrm>
            <a:off x="3615172" y="1382012"/>
            <a:ext cx="1108004" cy="1080000"/>
            <a:chOff x="3892282" y="1366224"/>
            <a:chExt cx="1108004" cy="1080000"/>
          </a:xfrm>
        </p:grpSpPr>
        <p:sp>
          <p:nvSpPr>
            <p:cNvPr id="20" name="矩形 19"/>
            <p:cNvSpPr/>
            <p:nvPr/>
          </p:nvSpPr>
          <p:spPr>
            <a:xfrm rot="5400000">
              <a:off x="3892941" y="1771224"/>
              <a:ext cx="1080000" cy="27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3892282" y="1672772"/>
              <a:ext cx="110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 smtClean="0"/>
                <a:t>n-1</a:t>
              </a:r>
              <a:endParaRPr lang="zh-TW" altLang="en-US" sz="2400" baseline="30000" dirty="0"/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4783849" y="1679328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n-1</a:t>
            </a:r>
            <a:endParaRPr lang="zh-TW" altLang="en-US" sz="2400" baseline="30000" dirty="0"/>
          </a:p>
        </p:txBody>
      </p:sp>
      <p:sp>
        <p:nvSpPr>
          <p:cNvPr id="27" name="矩形 26"/>
          <p:cNvSpPr/>
          <p:nvPr/>
        </p:nvSpPr>
        <p:spPr>
          <a:xfrm rot="5400000">
            <a:off x="3615831" y="3025568"/>
            <a:ext cx="1080000" cy="27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" name="群組 40"/>
          <p:cNvGrpSpPr/>
          <p:nvPr/>
        </p:nvGrpSpPr>
        <p:grpSpPr>
          <a:xfrm>
            <a:off x="2309576" y="2641598"/>
            <a:ext cx="1108004" cy="1080000"/>
            <a:chOff x="2635699" y="2611411"/>
            <a:chExt cx="1108004" cy="1080000"/>
          </a:xfrm>
        </p:grpSpPr>
        <p:sp>
          <p:nvSpPr>
            <p:cNvPr id="26" name="矩形 25"/>
            <p:cNvSpPr/>
            <p:nvPr/>
          </p:nvSpPr>
          <p:spPr>
            <a:xfrm rot="5400000">
              <a:off x="2636358" y="3016411"/>
              <a:ext cx="1080000" cy="27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2635699" y="2917959"/>
              <a:ext cx="110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 smtClean="0"/>
                <a:t>n-2</a:t>
              </a:r>
              <a:endParaRPr lang="zh-TW" altLang="en-US" sz="2400" baseline="30000" dirty="0"/>
            </a:p>
          </p:txBody>
        </p:sp>
      </p:grpSp>
      <p:sp>
        <p:nvSpPr>
          <p:cNvPr id="34" name="文字方塊 33"/>
          <p:cNvSpPr txBox="1"/>
          <p:nvPr/>
        </p:nvSpPr>
        <p:spPr>
          <a:xfrm rot="8291195">
            <a:off x="1787782" y="4664447"/>
            <a:ext cx="165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/>
              <a:t>……</a:t>
            </a:r>
            <a:endParaRPr lang="zh-TW" altLang="en-US" sz="2800" b="1" dirty="0"/>
          </a:p>
        </p:txBody>
      </p:sp>
      <p:sp>
        <p:nvSpPr>
          <p:cNvPr id="35" name="矩形 34"/>
          <p:cNvSpPr/>
          <p:nvPr/>
        </p:nvSpPr>
        <p:spPr>
          <a:xfrm rot="5400000">
            <a:off x="544357" y="4690660"/>
            <a:ext cx="1080000" cy="27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 rot="5400000">
            <a:off x="1758467" y="4733281"/>
            <a:ext cx="1080000" cy="27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543698" y="4592208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716214" y="4622172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2" name="矩形 41"/>
          <p:cNvSpPr/>
          <p:nvPr/>
        </p:nvSpPr>
        <p:spPr>
          <a:xfrm rot="5400000">
            <a:off x="544357" y="5942759"/>
            <a:ext cx="1080000" cy="27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10924" y="5846926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init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7899981" y="906826"/>
                <a:ext cx="4337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981" y="906826"/>
                <a:ext cx="43377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6901" r="-140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向右箭號 69"/>
          <p:cNvSpPr/>
          <p:nvPr/>
        </p:nvSpPr>
        <p:spPr>
          <a:xfrm>
            <a:off x="4371965" y="1696204"/>
            <a:ext cx="746624" cy="4682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右箭號 70"/>
          <p:cNvSpPr/>
          <p:nvPr/>
        </p:nvSpPr>
        <p:spPr>
          <a:xfrm>
            <a:off x="3175708" y="2936351"/>
            <a:ext cx="746624" cy="4682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向右箭號 71"/>
          <p:cNvSpPr/>
          <p:nvPr/>
        </p:nvSpPr>
        <p:spPr>
          <a:xfrm rot="18960299">
            <a:off x="4273660" y="2504051"/>
            <a:ext cx="977011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右箭號 73"/>
          <p:cNvSpPr/>
          <p:nvPr/>
        </p:nvSpPr>
        <p:spPr>
          <a:xfrm>
            <a:off x="1328203" y="4653496"/>
            <a:ext cx="746624" cy="4682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向右箭號 76"/>
          <p:cNvSpPr/>
          <p:nvPr/>
        </p:nvSpPr>
        <p:spPr>
          <a:xfrm rot="18960299">
            <a:off x="3059274" y="3722941"/>
            <a:ext cx="977011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向右箭號 77"/>
          <p:cNvSpPr/>
          <p:nvPr/>
        </p:nvSpPr>
        <p:spPr>
          <a:xfrm rot="18960299">
            <a:off x="1227708" y="5442047"/>
            <a:ext cx="977011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3696555" y="2910010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n-2</a:t>
            </a:r>
            <a:endParaRPr lang="zh-TW" altLang="en-US" sz="2400" baseline="30000" dirty="0"/>
          </a:p>
        </p:txBody>
      </p:sp>
      <p:graphicFrame>
        <p:nvGraphicFramePr>
          <p:cNvPr id="95" name="Object 12"/>
          <p:cNvGraphicFramePr>
            <a:graphicFrameLocks noChangeAspect="1"/>
          </p:cNvGraphicFramePr>
          <p:nvPr>
            <p:extLst/>
          </p:nvPr>
        </p:nvGraphicFramePr>
        <p:xfrm>
          <a:off x="7687741" y="1464531"/>
          <a:ext cx="10906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7" name="方程式" r:id="rId7" imgW="507960" imgH="228600" progId="Equation.3">
                  <p:embed/>
                </p:oleObj>
              </mc:Choice>
              <mc:Fallback>
                <p:oleObj name="方程式" r:id="rId7" imgW="507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7741" y="1464531"/>
                        <a:ext cx="1090612" cy="488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" name="直線單箭頭接點 98"/>
          <p:cNvCxnSpPr/>
          <p:nvPr/>
        </p:nvCxnSpPr>
        <p:spPr>
          <a:xfrm flipH="1">
            <a:off x="7708891" y="1413481"/>
            <a:ext cx="88667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6860312" y="2007837"/>
            <a:ext cx="1062025" cy="4150155"/>
            <a:chOff x="6860312" y="2007837"/>
            <a:chExt cx="1062025" cy="4150155"/>
          </a:xfrm>
        </p:grpSpPr>
        <p:sp>
          <p:nvSpPr>
            <p:cNvPr id="94" name="矩形 93"/>
            <p:cNvSpPr/>
            <p:nvPr/>
          </p:nvSpPr>
          <p:spPr>
            <a:xfrm>
              <a:off x="6860312" y="2007837"/>
              <a:ext cx="1062025" cy="414497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2" name="群組 51"/>
            <p:cNvGrpSpPr/>
            <p:nvPr/>
          </p:nvGrpSpPr>
          <p:grpSpPr>
            <a:xfrm>
              <a:off x="7009892" y="2144188"/>
              <a:ext cx="618646" cy="635224"/>
              <a:chOff x="6082949" y="3581064"/>
              <a:chExt cx="618646" cy="635224"/>
            </a:xfrm>
          </p:grpSpPr>
          <p:sp>
            <p:nvSpPr>
              <p:cNvPr id="73" name="流程圖: 抽選 72"/>
              <p:cNvSpPr/>
              <p:nvPr/>
            </p:nvSpPr>
            <p:spPr>
              <a:xfrm rot="16200000">
                <a:off x="6074660" y="3589353"/>
                <a:ext cx="635224" cy="618646"/>
              </a:xfrm>
              <a:prstGeom prst="flowChartExtra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75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385850" y="3701986"/>
              <a:ext cx="190500" cy="3508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18" name="方程式" r:id="rId9" imgW="88560" imgH="164880" progId="Equation.3">
                      <p:embed/>
                    </p:oleObj>
                  </mc:Choice>
                  <mc:Fallback>
                    <p:oleObj name="方程式" r:id="rId9" imgW="8856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85850" y="3701986"/>
                            <a:ext cx="190500" cy="3508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3" name="群組 52"/>
            <p:cNvGrpSpPr/>
            <p:nvPr/>
          </p:nvGrpSpPr>
          <p:grpSpPr>
            <a:xfrm>
              <a:off x="7003015" y="3252404"/>
              <a:ext cx="618646" cy="635224"/>
              <a:chOff x="6082949" y="3581064"/>
              <a:chExt cx="618646" cy="635224"/>
            </a:xfrm>
          </p:grpSpPr>
          <p:sp>
            <p:nvSpPr>
              <p:cNvPr id="68" name="流程圖: 抽選 67"/>
              <p:cNvSpPr/>
              <p:nvPr/>
            </p:nvSpPr>
            <p:spPr>
              <a:xfrm rot="16200000">
                <a:off x="6074660" y="3589353"/>
                <a:ext cx="635224" cy="618646"/>
              </a:xfrm>
              <a:prstGeom prst="flowChartExtra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69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344190" y="3702039"/>
              <a:ext cx="273050" cy="3508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19" name="方程式" r:id="rId11" imgW="126720" imgH="164880" progId="Equation.3">
                      <p:embed/>
                    </p:oleObj>
                  </mc:Choice>
                  <mc:Fallback>
                    <p:oleObj name="方程式" r:id="rId11" imgW="12672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44190" y="3702039"/>
                            <a:ext cx="273050" cy="3508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4" name="群組 53"/>
            <p:cNvGrpSpPr/>
            <p:nvPr/>
          </p:nvGrpSpPr>
          <p:grpSpPr>
            <a:xfrm>
              <a:off x="7017231" y="4387639"/>
              <a:ext cx="618646" cy="635224"/>
              <a:chOff x="6082949" y="3581064"/>
              <a:chExt cx="618646" cy="635224"/>
            </a:xfrm>
          </p:grpSpPr>
          <p:sp>
            <p:nvSpPr>
              <p:cNvPr id="66" name="流程圖: 抽選 65"/>
              <p:cNvSpPr/>
              <p:nvPr/>
            </p:nvSpPr>
            <p:spPr>
              <a:xfrm rot="16200000">
                <a:off x="6074660" y="3589353"/>
                <a:ext cx="635224" cy="618646"/>
              </a:xfrm>
              <a:prstGeom prst="flowChartExtra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67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57404376"/>
                  </p:ext>
                </p:extLst>
              </p:nvPr>
            </p:nvGraphicFramePr>
            <p:xfrm>
              <a:off x="6358693" y="3689225"/>
              <a:ext cx="244475" cy="377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20" name="方程式" r:id="rId13" imgW="114120" imgH="177480" progId="Equation.3">
                      <p:embed/>
                    </p:oleObj>
                  </mc:Choice>
                  <mc:Fallback>
                    <p:oleObj name="方程式" r:id="rId13" imgW="11412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58693" y="3689225"/>
                            <a:ext cx="244475" cy="3778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0796029"/>
                </p:ext>
              </p:extLst>
            </p:nvPr>
          </p:nvGraphicFramePr>
          <p:xfrm>
            <a:off x="6985015" y="2808487"/>
            <a:ext cx="812620" cy="364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21" name="方程式" r:id="rId15" imgW="507960" imgH="228600" progId="Equation.3">
                    <p:embed/>
                  </p:oleObj>
                </mc:Choice>
                <mc:Fallback>
                  <p:oleObj name="方程式" r:id="rId15" imgW="5079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85015" y="2808487"/>
                          <a:ext cx="812620" cy="364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9065439"/>
                </p:ext>
              </p:extLst>
            </p:nvPr>
          </p:nvGraphicFramePr>
          <p:xfrm>
            <a:off x="7015593" y="3887628"/>
            <a:ext cx="784897" cy="352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22" name="方程式" r:id="rId17" imgW="507960" imgH="228600" progId="Equation.3">
                    <p:embed/>
                  </p:oleObj>
                </mc:Choice>
                <mc:Fallback>
                  <p:oleObj name="方程式" r:id="rId17" imgW="5079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5593" y="3887628"/>
                          <a:ext cx="784897" cy="35219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9465809"/>
                </p:ext>
              </p:extLst>
            </p:nvPr>
          </p:nvGraphicFramePr>
          <p:xfrm>
            <a:off x="7026143" y="5007044"/>
            <a:ext cx="771492" cy="3659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23" name="方程式" r:id="rId19" imgW="507960" imgH="241200" progId="Equation.3">
                    <p:embed/>
                  </p:oleObj>
                </mc:Choice>
                <mc:Fallback>
                  <p:oleObj name="方程式" r:id="rId19" imgW="5079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6143" y="5007044"/>
                          <a:ext cx="771492" cy="36596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" name="文字方塊 64"/>
            <p:cNvSpPr txBox="1"/>
            <p:nvPr/>
          </p:nvSpPr>
          <p:spPr>
            <a:xfrm rot="5400000">
              <a:off x="7118664" y="5511754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……</a:t>
              </a:r>
              <a:endParaRPr lang="zh-TW" altLang="en-US" sz="2800" dirty="0"/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5367828" y="2707845"/>
            <a:ext cx="1062025" cy="4150155"/>
            <a:chOff x="6860312" y="2007837"/>
            <a:chExt cx="1062025" cy="4150155"/>
          </a:xfrm>
        </p:grpSpPr>
        <p:sp>
          <p:nvSpPr>
            <p:cNvPr id="97" name="矩形 96"/>
            <p:cNvSpPr/>
            <p:nvPr/>
          </p:nvSpPr>
          <p:spPr>
            <a:xfrm>
              <a:off x="6860312" y="2007837"/>
              <a:ext cx="1062025" cy="414497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8" name="群組 97"/>
            <p:cNvGrpSpPr/>
            <p:nvPr/>
          </p:nvGrpSpPr>
          <p:grpSpPr>
            <a:xfrm>
              <a:off x="7009892" y="2144188"/>
              <a:ext cx="618646" cy="635224"/>
              <a:chOff x="6082949" y="3581064"/>
              <a:chExt cx="618646" cy="635224"/>
            </a:xfrm>
          </p:grpSpPr>
          <p:sp>
            <p:nvSpPr>
              <p:cNvPr id="110" name="流程圖: 抽選 109"/>
              <p:cNvSpPr/>
              <p:nvPr/>
            </p:nvSpPr>
            <p:spPr>
              <a:xfrm rot="16200000">
                <a:off x="6074660" y="3589353"/>
                <a:ext cx="635224" cy="618646"/>
              </a:xfrm>
              <a:prstGeom prst="flowChartExtra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111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385850" y="3701986"/>
              <a:ext cx="190500" cy="3508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24" name="方程式" r:id="rId21" imgW="88560" imgH="164880" progId="Equation.3">
                      <p:embed/>
                    </p:oleObj>
                  </mc:Choice>
                  <mc:Fallback>
                    <p:oleObj name="方程式" r:id="rId21" imgW="8856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85850" y="3701986"/>
                            <a:ext cx="190500" cy="3508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0" name="群組 99"/>
            <p:cNvGrpSpPr/>
            <p:nvPr/>
          </p:nvGrpSpPr>
          <p:grpSpPr>
            <a:xfrm>
              <a:off x="7003015" y="3252404"/>
              <a:ext cx="618646" cy="635224"/>
              <a:chOff x="6082949" y="3581064"/>
              <a:chExt cx="618646" cy="635224"/>
            </a:xfrm>
          </p:grpSpPr>
          <p:sp>
            <p:nvSpPr>
              <p:cNvPr id="108" name="流程圖: 抽選 107"/>
              <p:cNvSpPr/>
              <p:nvPr/>
            </p:nvSpPr>
            <p:spPr>
              <a:xfrm rot="16200000">
                <a:off x="6074660" y="3589353"/>
                <a:ext cx="635224" cy="618646"/>
              </a:xfrm>
              <a:prstGeom prst="flowChartExtra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109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344190" y="3702039"/>
              <a:ext cx="273050" cy="3508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25" name="方程式" r:id="rId22" imgW="126720" imgH="164880" progId="Equation.3">
                      <p:embed/>
                    </p:oleObj>
                  </mc:Choice>
                  <mc:Fallback>
                    <p:oleObj name="方程式" r:id="rId22" imgW="12672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44190" y="3702039"/>
                            <a:ext cx="273050" cy="3508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1" name="群組 100"/>
            <p:cNvGrpSpPr/>
            <p:nvPr/>
          </p:nvGrpSpPr>
          <p:grpSpPr>
            <a:xfrm>
              <a:off x="7017231" y="4387639"/>
              <a:ext cx="618646" cy="635224"/>
              <a:chOff x="6082949" y="3581064"/>
              <a:chExt cx="618646" cy="635224"/>
            </a:xfrm>
          </p:grpSpPr>
          <p:sp>
            <p:nvSpPr>
              <p:cNvPr id="106" name="流程圖: 抽選 105"/>
              <p:cNvSpPr/>
              <p:nvPr/>
            </p:nvSpPr>
            <p:spPr>
              <a:xfrm rot="16200000">
                <a:off x="6074660" y="3589353"/>
                <a:ext cx="635224" cy="618646"/>
              </a:xfrm>
              <a:prstGeom prst="flowChartExtra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107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08698470"/>
                  </p:ext>
                </p:extLst>
              </p:nvPr>
            </p:nvGraphicFramePr>
            <p:xfrm>
              <a:off x="6358693" y="3689225"/>
              <a:ext cx="244475" cy="377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26" name="方程式" r:id="rId23" imgW="114120" imgH="177480" progId="Equation.3">
                      <p:embed/>
                    </p:oleObj>
                  </mc:Choice>
                  <mc:Fallback>
                    <p:oleObj name="方程式" r:id="rId23" imgW="11412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58693" y="3689225"/>
                            <a:ext cx="244475" cy="3778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5997905"/>
                </p:ext>
              </p:extLst>
            </p:nvPr>
          </p:nvGraphicFramePr>
          <p:xfrm>
            <a:off x="6924909" y="2808367"/>
            <a:ext cx="935038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27" name="方程式" r:id="rId24" imgW="583920" imgH="228600" progId="Equation.3">
                    <p:embed/>
                  </p:oleObj>
                </mc:Choice>
                <mc:Fallback>
                  <p:oleObj name="方程式" r:id="rId24" imgW="5839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4909" y="2808367"/>
                          <a:ext cx="935038" cy="3651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2102648"/>
                </p:ext>
              </p:extLst>
            </p:nvPr>
          </p:nvGraphicFramePr>
          <p:xfrm>
            <a:off x="6956659" y="3887867"/>
            <a:ext cx="903288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28" name="方程式" r:id="rId26" imgW="583920" imgH="228600" progId="Equation.3">
                    <p:embed/>
                  </p:oleObj>
                </mc:Choice>
                <mc:Fallback>
                  <p:oleObj name="方程式" r:id="rId26" imgW="5839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6659" y="3887867"/>
                          <a:ext cx="903288" cy="3524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1076407"/>
                </p:ext>
              </p:extLst>
            </p:nvPr>
          </p:nvGraphicFramePr>
          <p:xfrm>
            <a:off x="6969359" y="5007055"/>
            <a:ext cx="887413" cy="366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29" name="方程式" r:id="rId28" imgW="583920" imgH="241200" progId="Equation.3">
                    <p:embed/>
                  </p:oleObj>
                </mc:Choice>
                <mc:Fallback>
                  <p:oleObj name="方程式" r:id="rId28" imgW="58392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9359" y="5007055"/>
                          <a:ext cx="887413" cy="36671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" name="文字方塊 104"/>
            <p:cNvSpPr txBox="1"/>
            <p:nvPr/>
          </p:nvSpPr>
          <p:spPr>
            <a:xfrm rot="5400000">
              <a:off x="7118664" y="5511754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……</a:t>
              </a:r>
              <a:endParaRPr lang="zh-TW" altLang="en-US" sz="2800" dirty="0"/>
            </a:p>
          </p:txBody>
        </p:sp>
      </p:grpSp>
      <p:cxnSp>
        <p:nvCxnSpPr>
          <p:cNvPr id="29" name="直線單箭頭接點 28"/>
          <p:cNvCxnSpPr>
            <a:endCxn id="94" idx="0"/>
          </p:cNvCxnSpPr>
          <p:nvPr/>
        </p:nvCxnSpPr>
        <p:spPr>
          <a:xfrm>
            <a:off x="6593490" y="1231340"/>
            <a:ext cx="797835" cy="77649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>
            <a:endCxn id="97" idx="0"/>
          </p:cNvCxnSpPr>
          <p:nvPr/>
        </p:nvCxnSpPr>
        <p:spPr>
          <a:xfrm>
            <a:off x="5407810" y="2434511"/>
            <a:ext cx="491031" cy="27333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9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向右箭號 75"/>
          <p:cNvSpPr/>
          <p:nvPr/>
        </p:nvSpPr>
        <p:spPr>
          <a:xfrm rot="18960299">
            <a:off x="5447744" y="1323032"/>
            <a:ext cx="977011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2" name="群組 21"/>
          <p:cNvGrpSpPr/>
          <p:nvPr/>
        </p:nvGrpSpPr>
        <p:grpSpPr>
          <a:xfrm>
            <a:off x="5922913" y="163308"/>
            <a:ext cx="1108004" cy="1080000"/>
            <a:chOff x="6170739" y="146353"/>
            <a:chExt cx="1108004" cy="1080000"/>
          </a:xfrm>
        </p:grpSpPr>
        <p:sp>
          <p:nvSpPr>
            <p:cNvPr id="8" name="矩形 7"/>
            <p:cNvSpPr/>
            <p:nvPr/>
          </p:nvSpPr>
          <p:spPr>
            <a:xfrm rot="5400000">
              <a:off x="6166316" y="551353"/>
              <a:ext cx="1080000" cy="270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170739" y="450300"/>
              <a:ext cx="110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a</a:t>
              </a:r>
              <a:r>
                <a:rPr lang="en-US" altLang="zh-TW" sz="2400" baseline="30000" dirty="0" smtClean="0"/>
                <a:t>n</a:t>
              </a:r>
              <a:endParaRPr lang="zh-TW" altLang="en-US" sz="2400" baseline="30000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124580" y="83262"/>
            <a:ext cx="4841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 smtClean="0"/>
              <a:t>Backpropagation through Time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294261" y="434545"/>
                <a:ext cx="6026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261" y="434545"/>
                <a:ext cx="602601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3947" r="-17347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上-下雙向箭號 5"/>
          <p:cNvSpPr/>
          <p:nvPr/>
        </p:nvSpPr>
        <p:spPr>
          <a:xfrm rot="5400000">
            <a:off x="7915950" y="399420"/>
            <a:ext cx="326171" cy="55709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7052801" y="564043"/>
            <a:ext cx="1080000" cy="27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上箭號 9"/>
          <p:cNvSpPr/>
          <p:nvPr/>
        </p:nvSpPr>
        <p:spPr>
          <a:xfrm rot="5400000">
            <a:off x="6812047" y="300712"/>
            <a:ext cx="439406" cy="772821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5537226" y="443821"/>
            <a:ext cx="746624" cy="4682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4778767" y="155119"/>
            <a:ext cx="1108004" cy="1080000"/>
            <a:chOff x="5279172" y="137196"/>
            <a:chExt cx="1108004" cy="1080000"/>
          </a:xfrm>
        </p:grpSpPr>
        <p:sp>
          <p:nvSpPr>
            <p:cNvPr id="7" name="矩形 6"/>
            <p:cNvSpPr/>
            <p:nvPr/>
          </p:nvSpPr>
          <p:spPr>
            <a:xfrm rot="5400000">
              <a:off x="5279831" y="542196"/>
              <a:ext cx="1080000" cy="27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279172" y="443744"/>
              <a:ext cx="110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 smtClean="0"/>
                <a:t>x</a:t>
              </a:r>
              <a:r>
                <a:rPr lang="en-US" altLang="zh-TW" sz="2400" baseline="30000" dirty="0" err="1"/>
                <a:t>n</a:t>
              </a:r>
              <a:endParaRPr lang="zh-TW" altLang="en-US" sz="2400" baseline="30000" dirty="0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7153744" y="43454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y</a:t>
            </a:r>
            <a:r>
              <a:rPr lang="en-US" altLang="zh-TW" sz="2400" baseline="30000" dirty="0" err="1"/>
              <a:t>n</a:t>
            </a:r>
            <a:endParaRPr lang="zh-TW" altLang="en-US" sz="2400" baseline="30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94238" y="1231340"/>
            <a:ext cx="374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 very deep neural network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90989" y="2199913"/>
            <a:ext cx="163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</a:t>
            </a:r>
            <a:r>
              <a:rPr lang="en-US" altLang="zh-TW" sz="2400" dirty="0" err="1" smtClean="0"/>
              <a:t>y</a:t>
            </a:r>
            <a:r>
              <a:rPr lang="en-US" altLang="zh-TW" sz="2400" baseline="30000" dirty="0" err="1"/>
              <a:t>n</a:t>
            </a: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90989" y="1714669"/>
            <a:ext cx="356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Input: </a:t>
            </a:r>
            <a:r>
              <a:rPr lang="en-US" altLang="zh-TW" sz="2400" dirty="0" err="1" smtClean="0"/>
              <a:t>init</a:t>
            </a:r>
            <a:r>
              <a:rPr lang="en-US" altLang="zh-TW" sz="2400" dirty="0" smtClean="0"/>
              <a:t>, x</a:t>
            </a:r>
            <a:r>
              <a:rPr lang="en-US" altLang="zh-TW" sz="2400" baseline="30000" dirty="0" smtClean="0"/>
              <a:t>1</a:t>
            </a:r>
            <a:r>
              <a:rPr lang="en-US" altLang="zh-TW" sz="2400" dirty="0" smtClean="0"/>
              <a:t>, x</a:t>
            </a:r>
            <a:r>
              <a:rPr lang="en-US" altLang="zh-TW" sz="2400" baseline="30000" dirty="0"/>
              <a:t>2</a:t>
            </a:r>
            <a:r>
              <a:rPr lang="en-US" altLang="zh-TW" sz="2400" dirty="0" smtClean="0"/>
              <a:t>, … </a:t>
            </a:r>
            <a:r>
              <a:rPr lang="en-US" altLang="zh-TW" sz="2400" dirty="0" err="1" smtClean="0"/>
              <a:t>x</a:t>
            </a:r>
            <a:r>
              <a:rPr lang="en-US" altLang="zh-TW" sz="2400" baseline="30000" dirty="0" err="1"/>
              <a:t>n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08242" y="2687443"/>
                <a:ext cx="1986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target: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42" y="2687443"/>
                <a:ext cx="1986500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460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107945" y="787740"/>
            <a:ext cx="150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 smtClean="0">
                <a:solidFill>
                  <a:srgbClr val="0000FF"/>
                </a:solidFill>
              </a:rPr>
              <a:t>UNFOLD:</a:t>
            </a:r>
            <a:endParaRPr lang="zh-TW" altLang="en-US" sz="2400" b="1" i="1" u="sng" dirty="0">
              <a:solidFill>
                <a:srgbClr val="0000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5400000">
            <a:off x="4779426" y="1780381"/>
            <a:ext cx="1080000" cy="27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/>
          <p:cNvGrpSpPr/>
          <p:nvPr/>
        </p:nvGrpSpPr>
        <p:grpSpPr>
          <a:xfrm>
            <a:off x="3615172" y="1382012"/>
            <a:ext cx="1108004" cy="1080000"/>
            <a:chOff x="3892282" y="1366224"/>
            <a:chExt cx="1108004" cy="1080000"/>
          </a:xfrm>
        </p:grpSpPr>
        <p:sp>
          <p:nvSpPr>
            <p:cNvPr id="20" name="矩形 19"/>
            <p:cNvSpPr/>
            <p:nvPr/>
          </p:nvSpPr>
          <p:spPr>
            <a:xfrm rot="5400000">
              <a:off x="3892941" y="1771224"/>
              <a:ext cx="1080000" cy="27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3892282" y="1672772"/>
              <a:ext cx="110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 smtClean="0"/>
                <a:t>n-1</a:t>
              </a:r>
              <a:endParaRPr lang="zh-TW" altLang="en-US" sz="2400" baseline="30000" dirty="0"/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4783849" y="1679328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n-1</a:t>
            </a:r>
            <a:endParaRPr lang="zh-TW" altLang="en-US" sz="2400" baseline="30000" dirty="0"/>
          </a:p>
        </p:txBody>
      </p:sp>
      <p:sp>
        <p:nvSpPr>
          <p:cNvPr id="27" name="矩形 26"/>
          <p:cNvSpPr/>
          <p:nvPr/>
        </p:nvSpPr>
        <p:spPr>
          <a:xfrm rot="5400000">
            <a:off x="3615831" y="3025568"/>
            <a:ext cx="1080000" cy="27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" name="群組 40"/>
          <p:cNvGrpSpPr/>
          <p:nvPr/>
        </p:nvGrpSpPr>
        <p:grpSpPr>
          <a:xfrm>
            <a:off x="2309576" y="2641598"/>
            <a:ext cx="1108004" cy="1080000"/>
            <a:chOff x="2635699" y="2611411"/>
            <a:chExt cx="1108004" cy="1080000"/>
          </a:xfrm>
        </p:grpSpPr>
        <p:sp>
          <p:nvSpPr>
            <p:cNvPr id="26" name="矩形 25"/>
            <p:cNvSpPr/>
            <p:nvPr/>
          </p:nvSpPr>
          <p:spPr>
            <a:xfrm rot="5400000">
              <a:off x="2636358" y="3016411"/>
              <a:ext cx="1080000" cy="27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2635699" y="2917959"/>
              <a:ext cx="110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 smtClean="0"/>
                <a:t>n-2</a:t>
              </a:r>
              <a:endParaRPr lang="zh-TW" altLang="en-US" sz="2400" baseline="30000" dirty="0"/>
            </a:p>
          </p:txBody>
        </p:sp>
      </p:grpSp>
      <p:sp>
        <p:nvSpPr>
          <p:cNvPr id="34" name="文字方塊 33"/>
          <p:cNvSpPr txBox="1"/>
          <p:nvPr/>
        </p:nvSpPr>
        <p:spPr>
          <a:xfrm rot="8291195">
            <a:off x="1787782" y="4664447"/>
            <a:ext cx="165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/>
              <a:t>……</a:t>
            </a:r>
            <a:endParaRPr lang="zh-TW" altLang="en-US" sz="2800" b="1" dirty="0"/>
          </a:p>
        </p:txBody>
      </p:sp>
      <p:sp>
        <p:nvSpPr>
          <p:cNvPr id="35" name="矩形 34"/>
          <p:cNvSpPr/>
          <p:nvPr/>
        </p:nvSpPr>
        <p:spPr>
          <a:xfrm rot="5400000">
            <a:off x="544357" y="4690660"/>
            <a:ext cx="1080000" cy="27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 rot="5400000">
            <a:off x="1758467" y="4733281"/>
            <a:ext cx="1080000" cy="27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543698" y="4592208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716214" y="4622172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2" name="矩形 41"/>
          <p:cNvSpPr/>
          <p:nvPr/>
        </p:nvSpPr>
        <p:spPr>
          <a:xfrm rot="5400000">
            <a:off x="544357" y="5942759"/>
            <a:ext cx="1080000" cy="27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10924" y="5846926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init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7899981" y="906826"/>
                <a:ext cx="4337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981" y="906826"/>
                <a:ext cx="43377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6901" r="-140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向右箭號 69"/>
          <p:cNvSpPr/>
          <p:nvPr/>
        </p:nvSpPr>
        <p:spPr>
          <a:xfrm>
            <a:off x="4371965" y="1696204"/>
            <a:ext cx="746624" cy="4682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右箭號 70"/>
          <p:cNvSpPr/>
          <p:nvPr/>
        </p:nvSpPr>
        <p:spPr>
          <a:xfrm>
            <a:off x="3175708" y="2936351"/>
            <a:ext cx="746624" cy="4682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向右箭號 71"/>
          <p:cNvSpPr/>
          <p:nvPr/>
        </p:nvSpPr>
        <p:spPr>
          <a:xfrm rot="18960299">
            <a:off x="4273660" y="2504051"/>
            <a:ext cx="977011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右箭號 73"/>
          <p:cNvSpPr/>
          <p:nvPr/>
        </p:nvSpPr>
        <p:spPr>
          <a:xfrm>
            <a:off x="1328203" y="4653496"/>
            <a:ext cx="746624" cy="4682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向右箭號 76"/>
          <p:cNvSpPr/>
          <p:nvPr/>
        </p:nvSpPr>
        <p:spPr>
          <a:xfrm rot="18960299">
            <a:off x="3059274" y="3722941"/>
            <a:ext cx="977011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向右箭號 77"/>
          <p:cNvSpPr/>
          <p:nvPr/>
        </p:nvSpPr>
        <p:spPr>
          <a:xfrm rot="18960299">
            <a:off x="1227708" y="5442047"/>
            <a:ext cx="977011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3696555" y="2910010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n-2</a:t>
            </a:r>
            <a:endParaRPr lang="zh-TW" altLang="en-US" sz="2400" baseline="30000" dirty="0"/>
          </a:p>
        </p:txBody>
      </p:sp>
      <p:graphicFrame>
        <p:nvGraphicFramePr>
          <p:cNvPr id="95" name="Object 12"/>
          <p:cNvGraphicFramePr>
            <a:graphicFrameLocks noChangeAspect="1"/>
          </p:cNvGraphicFramePr>
          <p:nvPr>
            <p:extLst/>
          </p:nvPr>
        </p:nvGraphicFramePr>
        <p:xfrm>
          <a:off x="7687741" y="1464531"/>
          <a:ext cx="10906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方程式" r:id="rId7" imgW="507960" imgH="228600" progId="Equation.3">
                  <p:embed/>
                </p:oleObj>
              </mc:Choice>
              <mc:Fallback>
                <p:oleObj name="方程式" r:id="rId7" imgW="507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7741" y="1464531"/>
                        <a:ext cx="1090612" cy="488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" name="直線單箭頭接點 98"/>
          <p:cNvCxnSpPr/>
          <p:nvPr/>
        </p:nvCxnSpPr>
        <p:spPr>
          <a:xfrm flipH="1">
            <a:off x="7708891" y="1413481"/>
            <a:ext cx="88667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7030209" y="1018572"/>
            <a:ext cx="737232" cy="141217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7176805" y="2459312"/>
                <a:ext cx="14375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805" y="2459312"/>
                <a:ext cx="1437573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/>
              <p:cNvSpPr txBox="1"/>
              <p:nvPr/>
            </p:nvSpPr>
            <p:spPr>
              <a:xfrm>
                <a:off x="5434762" y="4433703"/>
                <a:ext cx="1472711" cy="571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762" y="4433703"/>
                <a:ext cx="1472711" cy="57169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直線單箭頭接點 82"/>
          <p:cNvCxnSpPr>
            <a:endCxn id="82" idx="0"/>
          </p:cNvCxnSpPr>
          <p:nvPr/>
        </p:nvCxnSpPr>
        <p:spPr>
          <a:xfrm>
            <a:off x="6022781" y="1725381"/>
            <a:ext cx="148337" cy="270832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/>
          <p:nvPr/>
        </p:nvCxnSpPr>
        <p:spPr>
          <a:xfrm>
            <a:off x="4896069" y="2923751"/>
            <a:ext cx="796259" cy="1668457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/>
          <p:nvPr/>
        </p:nvCxnSpPr>
        <p:spPr>
          <a:xfrm>
            <a:off x="3601868" y="4131460"/>
            <a:ext cx="1692330" cy="58809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V="1">
            <a:off x="1822985" y="4952014"/>
            <a:ext cx="3440668" cy="90675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45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向右箭號 75"/>
          <p:cNvSpPr/>
          <p:nvPr/>
        </p:nvSpPr>
        <p:spPr>
          <a:xfrm rot="18960299">
            <a:off x="5447744" y="1323032"/>
            <a:ext cx="977011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2" name="群組 21"/>
          <p:cNvGrpSpPr/>
          <p:nvPr/>
        </p:nvGrpSpPr>
        <p:grpSpPr>
          <a:xfrm>
            <a:off x="5922913" y="163308"/>
            <a:ext cx="1108004" cy="1080000"/>
            <a:chOff x="6170739" y="146353"/>
            <a:chExt cx="1108004" cy="1080000"/>
          </a:xfrm>
        </p:grpSpPr>
        <p:sp>
          <p:nvSpPr>
            <p:cNvPr id="8" name="矩形 7"/>
            <p:cNvSpPr/>
            <p:nvPr/>
          </p:nvSpPr>
          <p:spPr>
            <a:xfrm rot="5400000">
              <a:off x="6166316" y="551353"/>
              <a:ext cx="1080000" cy="270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170739" y="450300"/>
              <a:ext cx="110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a</a:t>
              </a:r>
              <a:r>
                <a:rPr lang="en-US" altLang="zh-TW" sz="2400" baseline="30000" dirty="0" smtClean="0"/>
                <a:t>n</a:t>
              </a:r>
              <a:endParaRPr lang="zh-TW" altLang="en-US" sz="2400" baseline="30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294261" y="434545"/>
                <a:ext cx="6026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261" y="434545"/>
                <a:ext cx="602601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3947" r="-17347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上-下雙向箭號 5"/>
          <p:cNvSpPr/>
          <p:nvPr/>
        </p:nvSpPr>
        <p:spPr>
          <a:xfrm rot="5400000">
            <a:off x="7915950" y="399420"/>
            <a:ext cx="326171" cy="55709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7052801" y="564043"/>
            <a:ext cx="1080000" cy="27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上箭號 9"/>
          <p:cNvSpPr/>
          <p:nvPr/>
        </p:nvSpPr>
        <p:spPr>
          <a:xfrm rot="5400000">
            <a:off x="6812047" y="300712"/>
            <a:ext cx="439406" cy="772821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5537226" y="443821"/>
            <a:ext cx="746624" cy="4682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4778767" y="155119"/>
            <a:ext cx="1108004" cy="1080000"/>
            <a:chOff x="5279172" y="137196"/>
            <a:chExt cx="1108004" cy="1080000"/>
          </a:xfrm>
        </p:grpSpPr>
        <p:sp>
          <p:nvSpPr>
            <p:cNvPr id="7" name="矩形 6"/>
            <p:cNvSpPr/>
            <p:nvPr/>
          </p:nvSpPr>
          <p:spPr>
            <a:xfrm rot="5400000">
              <a:off x="5279831" y="542196"/>
              <a:ext cx="1080000" cy="27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279172" y="443744"/>
              <a:ext cx="110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 smtClean="0"/>
                <a:t>x</a:t>
              </a:r>
              <a:r>
                <a:rPr lang="en-US" altLang="zh-TW" sz="2400" baseline="30000" dirty="0" err="1"/>
                <a:t>n</a:t>
              </a:r>
              <a:endParaRPr lang="zh-TW" altLang="en-US" sz="2400" baseline="30000" dirty="0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7153744" y="43454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y</a:t>
            </a:r>
            <a:r>
              <a:rPr lang="en-US" altLang="zh-TW" sz="2400" baseline="30000" dirty="0" err="1"/>
              <a:t>n</a:t>
            </a:r>
            <a:endParaRPr lang="zh-TW" altLang="en-US" sz="2400" baseline="30000" dirty="0"/>
          </a:p>
        </p:txBody>
      </p:sp>
      <p:sp>
        <p:nvSpPr>
          <p:cNvPr id="21" name="矩形 20"/>
          <p:cNvSpPr/>
          <p:nvPr/>
        </p:nvSpPr>
        <p:spPr>
          <a:xfrm rot="5400000">
            <a:off x="4779426" y="1780381"/>
            <a:ext cx="1080000" cy="27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/>
          <p:cNvGrpSpPr/>
          <p:nvPr/>
        </p:nvGrpSpPr>
        <p:grpSpPr>
          <a:xfrm>
            <a:off x="3615172" y="1382012"/>
            <a:ext cx="1108004" cy="1080000"/>
            <a:chOff x="3892282" y="1366224"/>
            <a:chExt cx="1108004" cy="1080000"/>
          </a:xfrm>
        </p:grpSpPr>
        <p:sp>
          <p:nvSpPr>
            <p:cNvPr id="20" name="矩形 19"/>
            <p:cNvSpPr/>
            <p:nvPr/>
          </p:nvSpPr>
          <p:spPr>
            <a:xfrm rot="5400000">
              <a:off x="3892941" y="1771224"/>
              <a:ext cx="1080000" cy="27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3892282" y="1672772"/>
              <a:ext cx="110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 smtClean="0"/>
                <a:t>n-1</a:t>
              </a:r>
              <a:endParaRPr lang="zh-TW" altLang="en-US" sz="2400" baseline="30000" dirty="0"/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4783849" y="1679328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n-1</a:t>
            </a:r>
            <a:endParaRPr lang="zh-TW" altLang="en-US" sz="2400" baseline="30000" dirty="0"/>
          </a:p>
        </p:txBody>
      </p:sp>
      <p:sp>
        <p:nvSpPr>
          <p:cNvPr id="27" name="矩形 26"/>
          <p:cNvSpPr/>
          <p:nvPr/>
        </p:nvSpPr>
        <p:spPr>
          <a:xfrm rot="5400000">
            <a:off x="3615831" y="3025568"/>
            <a:ext cx="1080000" cy="27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" name="群組 40"/>
          <p:cNvGrpSpPr/>
          <p:nvPr/>
        </p:nvGrpSpPr>
        <p:grpSpPr>
          <a:xfrm>
            <a:off x="2309576" y="2641598"/>
            <a:ext cx="1108004" cy="1080000"/>
            <a:chOff x="2635699" y="2611411"/>
            <a:chExt cx="1108004" cy="1080000"/>
          </a:xfrm>
        </p:grpSpPr>
        <p:sp>
          <p:nvSpPr>
            <p:cNvPr id="26" name="矩形 25"/>
            <p:cNvSpPr/>
            <p:nvPr/>
          </p:nvSpPr>
          <p:spPr>
            <a:xfrm rot="5400000">
              <a:off x="2636358" y="3016411"/>
              <a:ext cx="1080000" cy="27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2635699" y="2917959"/>
              <a:ext cx="110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 smtClean="0"/>
                <a:t>n-2</a:t>
              </a:r>
              <a:endParaRPr lang="zh-TW" altLang="en-US" sz="2400" baseline="30000" dirty="0"/>
            </a:p>
          </p:txBody>
        </p:sp>
      </p:grpSp>
      <p:sp>
        <p:nvSpPr>
          <p:cNvPr id="34" name="文字方塊 33"/>
          <p:cNvSpPr txBox="1"/>
          <p:nvPr/>
        </p:nvSpPr>
        <p:spPr>
          <a:xfrm rot="8291195">
            <a:off x="1787782" y="4664447"/>
            <a:ext cx="165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/>
              <a:t>……</a:t>
            </a:r>
            <a:endParaRPr lang="zh-TW" altLang="en-US" sz="2800" b="1" dirty="0"/>
          </a:p>
        </p:txBody>
      </p:sp>
      <p:sp>
        <p:nvSpPr>
          <p:cNvPr id="35" name="矩形 34"/>
          <p:cNvSpPr/>
          <p:nvPr/>
        </p:nvSpPr>
        <p:spPr>
          <a:xfrm rot="5400000">
            <a:off x="544357" y="4690660"/>
            <a:ext cx="1080000" cy="27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 rot="5400000">
            <a:off x="1758467" y="4733281"/>
            <a:ext cx="1080000" cy="27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543698" y="4592208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716214" y="4622172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2" name="矩形 41"/>
          <p:cNvSpPr/>
          <p:nvPr/>
        </p:nvSpPr>
        <p:spPr>
          <a:xfrm rot="5400000">
            <a:off x="544357" y="5942759"/>
            <a:ext cx="1080000" cy="27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4420018" y="5526243"/>
            <a:ext cx="4244637" cy="67500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Some weights are shared.</a:t>
            </a:r>
            <a:endParaRPr lang="zh-TW" altLang="en-US" sz="28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10924" y="5846926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init</a:t>
            </a:r>
            <a:endParaRPr lang="zh-TW" altLang="en-US" sz="2400" baseline="30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696555" y="2910010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n-2</a:t>
            </a:r>
            <a:endParaRPr lang="zh-TW" altLang="en-US" sz="2400" baseline="30000" dirty="0"/>
          </a:p>
        </p:txBody>
      </p:sp>
      <p:sp>
        <p:nvSpPr>
          <p:cNvPr id="65" name="橢圓 64"/>
          <p:cNvSpPr/>
          <p:nvPr/>
        </p:nvSpPr>
        <p:spPr>
          <a:xfrm>
            <a:off x="5164039" y="869691"/>
            <a:ext cx="309357" cy="30935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j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線單箭頭接點 65"/>
          <p:cNvCxnSpPr>
            <a:stCxn id="65" idx="6"/>
            <a:endCxn id="67" idx="2"/>
          </p:cNvCxnSpPr>
          <p:nvPr/>
        </p:nvCxnSpPr>
        <p:spPr>
          <a:xfrm flipV="1">
            <a:off x="5473396" y="348162"/>
            <a:ext cx="803823" cy="6762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橢圓 66"/>
          <p:cNvSpPr/>
          <p:nvPr/>
        </p:nvSpPr>
        <p:spPr>
          <a:xfrm>
            <a:off x="6277219" y="193483"/>
            <a:ext cx="309357" cy="3093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endParaRPr lang="zh-TW" altLang="en-US" dirty="0"/>
          </a:p>
        </p:txBody>
      </p:sp>
      <p:sp>
        <p:nvSpPr>
          <p:cNvPr id="68" name="橢圓 67"/>
          <p:cNvSpPr/>
          <p:nvPr/>
        </p:nvSpPr>
        <p:spPr>
          <a:xfrm>
            <a:off x="5161951" y="2085644"/>
            <a:ext cx="309357" cy="3093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k</a:t>
            </a:r>
            <a:endParaRPr lang="zh-TW" altLang="en-US" dirty="0"/>
          </a:p>
        </p:txBody>
      </p:sp>
      <p:cxnSp>
        <p:nvCxnSpPr>
          <p:cNvPr id="69" name="直線單箭頭接點 68"/>
          <p:cNvCxnSpPr>
            <a:stCxn id="68" idx="7"/>
            <a:endCxn id="67" idx="3"/>
          </p:cNvCxnSpPr>
          <p:nvPr/>
        </p:nvCxnSpPr>
        <p:spPr>
          <a:xfrm flipV="1">
            <a:off x="5426004" y="457536"/>
            <a:ext cx="896519" cy="16734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向右箭號 69"/>
          <p:cNvSpPr/>
          <p:nvPr/>
        </p:nvSpPr>
        <p:spPr>
          <a:xfrm>
            <a:off x="4371965" y="1696204"/>
            <a:ext cx="746624" cy="4682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右箭號 70"/>
          <p:cNvSpPr/>
          <p:nvPr/>
        </p:nvSpPr>
        <p:spPr>
          <a:xfrm>
            <a:off x="3175708" y="2936351"/>
            <a:ext cx="746624" cy="4682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向右箭號 71"/>
          <p:cNvSpPr/>
          <p:nvPr/>
        </p:nvSpPr>
        <p:spPr>
          <a:xfrm rot="18960299">
            <a:off x="4273660" y="2504051"/>
            <a:ext cx="977011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右箭號 73"/>
          <p:cNvSpPr/>
          <p:nvPr/>
        </p:nvSpPr>
        <p:spPr>
          <a:xfrm>
            <a:off x="1328203" y="4653496"/>
            <a:ext cx="746624" cy="4682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向右箭號 76"/>
          <p:cNvSpPr/>
          <p:nvPr/>
        </p:nvSpPr>
        <p:spPr>
          <a:xfrm rot="18960299">
            <a:off x="3059274" y="3722941"/>
            <a:ext cx="977011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向右箭號 77"/>
          <p:cNvSpPr/>
          <p:nvPr/>
        </p:nvSpPr>
        <p:spPr>
          <a:xfrm rot="18960299">
            <a:off x="1227708" y="5442047"/>
            <a:ext cx="977011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/>
          <p:cNvSpPr/>
          <p:nvPr/>
        </p:nvSpPr>
        <p:spPr>
          <a:xfrm>
            <a:off x="5159318" y="1398188"/>
            <a:ext cx="309357" cy="3093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endParaRPr lang="zh-TW" altLang="en-US" dirty="0"/>
          </a:p>
        </p:txBody>
      </p:sp>
      <p:sp>
        <p:nvSpPr>
          <p:cNvPr id="86" name="橢圓 85"/>
          <p:cNvSpPr/>
          <p:nvPr/>
        </p:nvSpPr>
        <p:spPr>
          <a:xfrm>
            <a:off x="3997927" y="3264084"/>
            <a:ext cx="309357" cy="3093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k</a:t>
            </a:r>
            <a:endParaRPr lang="zh-TW" altLang="en-US" dirty="0"/>
          </a:p>
        </p:txBody>
      </p:sp>
      <p:cxnSp>
        <p:nvCxnSpPr>
          <p:cNvPr id="87" name="直線單箭頭接點 86"/>
          <p:cNvCxnSpPr>
            <a:stCxn id="86" idx="7"/>
            <a:endCxn id="85" idx="3"/>
          </p:cNvCxnSpPr>
          <p:nvPr/>
        </p:nvCxnSpPr>
        <p:spPr>
          <a:xfrm flipV="1">
            <a:off x="4261980" y="1662241"/>
            <a:ext cx="942642" cy="16471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橢圓 91"/>
          <p:cNvSpPr/>
          <p:nvPr/>
        </p:nvSpPr>
        <p:spPr>
          <a:xfrm>
            <a:off x="3983952" y="2062952"/>
            <a:ext cx="309357" cy="30935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j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3" name="直線單箭頭接點 92"/>
          <p:cNvCxnSpPr>
            <a:stCxn id="92" idx="6"/>
            <a:endCxn id="85" idx="2"/>
          </p:cNvCxnSpPr>
          <p:nvPr/>
        </p:nvCxnSpPr>
        <p:spPr>
          <a:xfrm flipV="1">
            <a:off x="4293309" y="1552867"/>
            <a:ext cx="866009" cy="6647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橢圓 95"/>
          <p:cNvSpPr/>
          <p:nvPr/>
        </p:nvSpPr>
        <p:spPr>
          <a:xfrm>
            <a:off x="3981474" y="2620568"/>
            <a:ext cx="309357" cy="3093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endParaRPr lang="zh-TW" altLang="en-US" dirty="0"/>
          </a:p>
        </p:txBody>
      </p:sp>
      <p:sp>
        <p:nvSpPr>
          <p:cNvPr id="97" name="橢圓 96"/>
          <p:cNvSpPr/>
          <p:nvPr/>
        </p:nvSpPr>
        <p:spPr>
          <a:xfrm>
            <a:off x="2682019" y="3328891"/>
            <a:ext cx="309357" cy="30935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j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8" name="直線單箭頭接點 97"/>
          <p:cNvCxnSpPr>
            <a:stCxn id="97" idx="6"/>
          </p:cNvCxnSpPr>
          <p:nvPr/>
        </p:nvCxnSpPr>
        <p:spPr>
          <a:xfrm flipV="1">
            <a:off x="2991376" y="2773294"/>
            <a:ext cx="976863" cy="7102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橢圓 99"/>
          <p:cNvSpPr/>
          <p:nvPr/>
        </p:nvSpPr>
        <p:spPr>
          <a:xfrm>
            <a:off x="2149436" y="4370969"/>
            <a:ext cx="309357" cy="3093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endParaRPr lang="zh-TW" altLang="en-US" dirty="0"/>
          </a:p>
        </p:txBody>
      </p:sp>
      <p:sp>
        <p:nvSpPr>
          <p:cNvPr id="101" name="橢圓 100"/>
          <p:cNvSpPr/>
          <p:nvPr/>
        </p:nvSpPr>
        <p:spPr>
          <a:xfrm>
            <a:off x="926053" y="6236865"/>
            <a:ext cx="309357" cy="3093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k</a:t>
            </a:r>
            <a:endParaRPr lang="zh-TW" altLang="en-US" dirty="0"/>
          </a:p>
        </p:txBody>
      </p:sp>
      <p:cxnSp>
        <p:nvCxnSpPr>
          <p:cNvPr id="102" name="直線單箭頭接點 101"/>
          <p:cNvCxnSpPr>
            <a:stCxn id="101" idx="7"/>
            <a:endCxn id="100" idx="3"/>
          </p:cNvCxnSpPr>
          <p:nvPr/>
        </p:nvCxnSpPr>
        <p:spPr>
          <a:xfrm flipV="1">
            <a:off x="1190106" y="4635022"/>
            <a:ext cx="1004634" cy="16471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橢圓 102"/>
          <p:cNvSpPr/>
          <p:nvPr/>
        </p:nvSpPr>
        <p:spPr>
          <a:xfrm>
            <a:off x="927576" y="5004737"/>
            <a:ext cx="309357" cy="30935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j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4" name="直線單箭頭接點 103"/>
          <p:cNvCxnSpPr>
            <a:stCxn id="103" idx="6"/>
            <a:endCxn id="100" idx="2"/>
          </p:cNvCxnSpPr>
          <p:nvPr/>
        </p:nvCxnSpPr>
        <p:spPr>
          <a:xfrm flipV="1">
            <a:off x="1236933" y="4525648"/>
            <a:ext cx="912503" cy="6337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/>
              <p:cNvSpPr/>
              <p:nvPr/>
            </p:nvSpPr>
            <p:spPr>
              <a:xfrm>
                <a:off x="4684263" y="3425223"/>
                <a:ext cx="2638415" cy="9820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6" name="矩形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263" y="3425223"/>
                <a:ext cx="2638415" cy="9820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矩形 106"/>
              <p:cNvSpPr/>
              <p:nvPr/>
            </p:nvSpPr>
            <p:spPr>
              <a:xfrm>
                <a:off x="4685989" y="4421496"/>
                <a:ext cx="2663230" cy="9820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7" name="矩形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989" y="4421496"/>
                <a:ext cx="2663230" cy="9820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矩形 107"/>
              <p:cNvSpPr/>
              <p:nvPr/>
            </p:nvSpPr>
            <p:spPr>
              <a:xfrm>
                <a:off x="7196164" y="3417123"/>
                <a:ext cx="1223155" cy="9820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8" name="矩形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164" y="3417123"/>
                <a:ext cx="1223155" cy="9820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矩形 108"/>
              <p:cNvSpPr/>
              <p:nvPr/>
            </p:nvSpPr>
            <p:spPr>
              <a:xfrm>
                <a:off x="7196164" y="4445718"/>
                <a:ext cx="1214884" cy="9820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9" name="矩形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164" y="4445718"/>
                <a:ext cx="1214884" cy="9820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矩形 110"/>
              <p:cNvSpPr/>
              <p:nvPr/>
            </p:nvSpPr>
            <p:spPr>
              <a:xfrm>
                <a:off x="1495757" y="4084705"/>
                <a:ext cx="67787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1" name="矩形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757" y="4084705"/>
                <a:ext cx="677878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矩形 111"/>
              <p:cNvSpPr/>
              <p:nvPr/>
            </p:nvSpPr>
            <p:spPr>
              <a:xfrm>
                <a:off x="3235367" y="2395001"/>
                <a:ext cx="6861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2" name="矩形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367" y="2395001"/>
                <a:ext cx="68615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矩形 72"/>
          <p:cNvSpPr/>
          <p:nvPr/>
        </p:nvSpPr>
        <p:spPr>
          <a:xfrm>
            <a:off x="124580" y="83262"/>
            <a:ext cx="4841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 smtClean="0"/>
              <a:t>Backpropagation through Time</a:t>
            </a:r>
            <a:endParaRPr lang="zh-TW" altLang="en-US" sz="2800" b="1" i="1" u="sng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194238" y="1231340"/>
            <a:ext cx="374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 very deep neural network</a:t>
            </a:r>
            <a:endParaRPr lang="zh-TW" altLang="en-US" sz="24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190989" y="2199913"/>
            <a:ext cx="163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</a:t>
            </a:r>
            <a:r>
              <a:rPr lang="en-US" altLang="zh-TW" sz="2400" dirty="0" err="1" smtClean="0"/>
              <a:t>y</a:t>
            </a:r>
            <a:r>
              <a:rPr lang="en-US" altLang="zh-TW" sz="2400" baseline="30000" dirty="0" err="1"/>
              <a:t>n</a:t>
            </a: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90989" y="1714669"/>
            <a:ext cx="356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Input: </a:t>
            </a:r>
            <a:r>
              <a:rPr lang="en-US" altLang="zh-TW" sz="2400" dirty="0" err="1" smtClean="0"/>
              <a:t>init</a:t>
            </a:r>
            <a:r>
              <a:rPr lang="en-US" altLang="zh-TW" sz="2400" dirty="0" smtClean="0"/>
              <a:t>, x</a:t>
            </a:r>
            <a:r>
              <a:rPr lang="en-US" altLang="zh-TW" sz="2400" baseline="30000" dirty="0" smtClean="0"/>
              <a:t>1</a:t>
            </a:r>
            <a:r>
              <a:rPr lang="en-US" altLang="zh-TW" sz="2400" dirty="0" smtClean="0"/>
              <a:t>, x</a:t>
            </a:r>
            <a:r>
              <a:rPr lang="en-US" altLang="zh-TW" sz="2400" baseline="30000" dirty="0"/>
              <a:t>2</a:t>
            </a:r>
            <a:r>
              <a:rPr lang="en-US" altLang="zh-TW" sz="2400" dirty="0" smtClean="0"/>
              <a:t>, … </a:t>
            </a:r>
            <a:r>
              <a:rPr lang="en-US" altLang="zh-TW" sz="2400" dirty="0" err="1" smtClean="0"/>
              <a:t>x</a:t>
            </a:r>
            <a:r>
              <a:rPr lang="en-US" altLang="zh-TW" sz="2400" baseline="30000" dirty="0" err="1"/>
              <a:t>n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208242" y="2687443"/>
                <a:ext cx="1986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target: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42" y="2687443"/>
                <a:ext cx="1986500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460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字方塊 81"/>
          <p:cNvSpPr txBox="1"/>
          <p:nvPr/>
        </p:nvSpPr>
        <p:spPr>
          <a:xfrm>
            <a:off x="107945" y="787740"/>
            <a:ext cx="150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 smtClean="0">
                <a:solidFill>
                  <a:srgbClr val="0000FF"/>
                </a:solidFill>
              </a:rPr>
              <a:t>UNFOLD:</a:t>
            </a:r>
            <a:endParaRPr lang="zh-TW" altLang="en-US" sz="2400" b="1" i="1" u="sng" dirty="0">
              <a:solidFill>
                <a:srgbClr val="0000FF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5378039" y="2439684"/>
            <a:ext cx="3118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Initialize </a:t>
            </a:r>
            <a:r>
              <a:rPr lang="en-US" altLang="zh-TW" sz="2800" dirty="0" smtClean="0">
                <a:solidFill>
                  <a:srgbClr val="0000FF"/>
                </a:solidFill>
              </a:rPr>
              <a:t>w</a:t>
            </a:r>
            <a:r>
              <a:rPr lang="en-US" altLang="zh-TW" sz="2800" baseline="-25000" dirty="0" smtClean="0">
                <a:solidFill>
                  <a:srgbClr val="0000FF"/>
                </a:solidFill>
              </a:rPr>
              <a:t>1</a:t>
            </a:r>
            <a:r>
              <a:rPr lang="en-US" altLang="zh-TW" sz="2800" dirty="0" smtClean="0"/>
              <a:t>,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>
                <a:solidFill>
                  <a:srgbClr val="00B050"/>
                </a:solidFill>
              </a:rPr>
              <a:t>w</a:t>
            </a:r>
            <a:r>
              <a:rPr lang="en-US" altLang="zh-TW" sz="2800" baseline="-25000" dirty="0" smtClean="0">
                <a:solidFill>
                  <a:srgbClr val="00B050"/>
                </a:solidFill>
              </a:rPr>
              <a:t>2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altLang="zh-TW" sz="2800" dirty="0" smtClean="0"/>
              <a:t>by the same value</a:t>
            </a:r>
            <a:endParaRPr lang="zh-TW" altLang="en-US" sz="28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2211672" y="6251270"/>
            <a:ext cx="6844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(The values of </a:t>
            </a:r>
            <a:r>
              <a:rPr lang="en-US" altLang="zh-TW" sz="2400" dirty="0" smtClean="0">
                <a:solidFill>
                  <a:srgbClr val="0000FF"/>
                </a:solidFill>
              </a:rPr>
              <a:t>w</a:t>
            </a:r>
            <a:r>
              <a:rPr lang="en-US" altLang="zh-TW" sz="2400" baseline="-25000" dirty="0" smtClean="0">
                <a:solidFill>
                  <a:srgbClr val="0000FF"/>
                </a:solidFill>
              </a:rPr>
              <a:t>1</a:t>
            </a:r>
            <a:r>
              <a:rPr lang="en-US" altLang="zh-TW" sz="2400" dirty="0" smtClean="0"/>
              <a:t>,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00B050"/>
                </a:solidFill>
              </a:rPr>
              <a:t>w</a:t>
            </a:r>
            <a:r>
              <a:rPr lang="en-US" altLang="zh-TW" sz="2400" baseline="-25000" dirty="0" smtClean="0">
                <a:solidFill>
                  <a:srgbClr val="00B050"/>
                </a:solidFill>
              </a:rPr>
              <a:t>2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/>
              <a:t>should always be the same.)</a:t>
            </a:r>
            <a:endParaRPr lang="zh-TW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2812235" y="4757930"/>
            <a:ext cx="1448443" cy="7061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the same memory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593386" y="4044083"/>
            <a:ext cx="122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pointer</a:t>
            </a:r>
            <a:endParaRPr lang="zh-TW" altLang="en-US" sz="24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629914" y="5027160"/>
            <a:ext cx="122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pointer</a:t>
            </a:r>
            <a:endParaRPr lang="zh-TW" altLang="en-US" sz="2400" dirty="0"/>
          </a:p>
        </p:txBody>
      </p:sp>
      <p:cxnSp>
        <p:nvCxnSpPr>
          <p:cNvPr id="32" name="直線單箭頭接點 31"/>
          <p:cNvCxnSpPr>
            <a:endCxn id="2" idx="0"/>
          </p:cNvCxnSpPr>
          <p:nvPr/>
        </p:nvCxnSpPr>
        <p:spPr>
          <a:xfrm flipH="1">
            <a:off x="3536457" y="4350083"/>
            <a:ext cx="1186719" cy="4078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endCxn id="2" idx="3"/>
          </p:cNvCxnSpPr>
          <p:nvPr/>
        </p:nvCxnSpPr>
        <p:spPr>
          <a:xfrm flipH="1" flipV="1">
            <a:off x="4260678" y="5111015"/>
            <a:ext cx="501488" cy="1469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7899981" y="906826"/>
                <a:ext cx="4337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981" y="906826"/>
                <a:ext cx="433773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6901" r="-140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11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5" grpId="0" animBg="1"/>
      <p:bldP spid="67" grpId="0" animBg="1"/>
      <p:bldP spid="68" grpId="0" animBg="1"/>
      <p:bldP spid="85" grpId="0" animBg="1"/>
      <p:bldP spid="86" grpId="0" animBg="1"/>
      <p:bldP spid="92" grpId="0" animBg="1"/>
      <p:bldP spid="96" grpId="0" animBg="1"/>
      <p:bldP spid="97" grpId="0" animBg="1"/>
      <p:bldP spid="100" grpId="0" animBg="1"/>
      <p:bldP spid="101" grpId="0" animBg="1"/>
      <p:bldP spid="103" grpId="0" animBg="1"/>
      <p:bldP spid="106" grpId="0"/>
      <p:bldP spid="107" grpId="0"/>
      <p:bldP spid="108" grpId="0"/>
      <p:bldP spid="109" grpId="0"/>
      <p:bldP spid="111" grpId="0"/>
      <p:bldP spid="112" grpId="0"/>
      <p:bldP spid="89" grpId="0"/>
      <p:bldP spid="90" grpId="0"/>
      <p:bldP spid="2" grpId="0" animBg="1"/>
      <p:bldP spid="23" grpId="0"/>
      <p:bldP spid="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BPTT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2085039" y="2346834"/>
                <a:ext cx="576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039" y="2346834"/>
                <a:ext cx="576119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3947" r="-16842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4046123" y="2360187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123" y="2360187"/>
                <a:ext cx="582724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3947" r="-16842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5915383" y="2343857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383" y="2343857"/>
                <a:ext cx="582724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3947" r="-16667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上-下雙向箭號 42"/>
          <p:cNvSpPr/>
          <p:nvPr/>
        </p:nvSpPr>
        <p:spPr>
          <a:xfrm>
            <a:off x="2190230" y="2793719"/>
            <a:ext cx="277545" cy="55709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上-下雙向箭號 43"/>
          <p:cNvSpPr/>
          <p:nvPr/>
        </p:nvSpPr>
        <p:spPr>
          <a:xfrm>
            <a:off x="4139043" y="2803913"/>
            <a:ext cx="277545" cy="55709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上-下雙向箭號 44"/>
          <p:cNvSpPr/>
          <p:nvPr/>
        </p:nvSpPr>
        <p:spPr>
          <a:xfrm>
            <a:off x="6045340" y="2818857"/>
            <a:ext cx="277545" cy="55709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1905619" y="4557019"/>
            <a:ext cx="90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3827000" y="4556195"/>
            <a:ext cx="90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5744441" y="4536634"/>
            <a:ext cx="90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向上箭號 57"/>
          <p:cNvSpPr/>
          <p:nvPr/>
        </p:nvSpPr>
        <p:spPr>
          <a:xfrm>
            <a:off x="2148695" y="5053942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向上箭號 58"/>
          <p:cNvSpPr/>
          <p:nvPr/>
        </p:nvSpPr>
        <p:spPr>
          <a:xfrm>
            <a:off x="2143231" y="3910419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1886570" y="5705230"/>
            <a:ext cx="958563" cy="461665"/>
            <a:chOff x="2420249" y="5519166"/>
            <a:chExt cx="958563" cy="461665"/>
          </a:xfrm>
        </p:grpSpPr>
        <p:sp>
          <p:nvSpPr>
            <p:cNvPr id="48" name="矩形 47"/>
            <p:cNvSpPr/>
            <p:nvPr/>
          </p:nvSpPr>
          <p:spPr>
            <a:xfrm>
              <a:off x="2420249" y="5519166"/>
              <a:ext cx="900000" cy="43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2471240" y="5519166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 smtClean="0"/>
                <a:t>1</a:t>
              </a:r>
              <a:endParaRPr lang="zh-TW" altLang="en-US" sz="2400" baseline="30000" dirty="0"/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3807951" y="5669900"/>
            <a:ext cx="945788" cy="462140"/>
            <a:chOff x="4685310" y="5485383"/>
            <a:chExt cx="945788" cy="462140"/>
          </a:xfrm>
        </p:grpSpPr>
        <p:sp>
          <p:nvSpPr>
            <p:cNvPr id="52" name="矩形 51"/>
            <p:cNvSpPr/>
            <p:nvPr/>
          </p:nvSpPr>
          <p:spPr>
            <a:xfrm>
              <a:off x="4685310" y="5485383"/>
              <a:ext cx="900000" cy="43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4723526" y="5485858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5725392" y="5650339"/>
            <a:ext cx="938343" cy="469150"/>
            <a:chOff x="6928355" y="5484660"/>
            <a:chExt cx="938343" cy="469150"/>
          </a:xfrm>
        </p:grpSpPr>
        <p:sp>
          <p:nvSpPr>
            <p:cNvPr id="55" name="矩形 54"/>
            <p:cNvSpPr/>
            <p:nvPr/>
          </p:nvSpPr>
          <p:spPr>
            <a:xfrm>
              <a:off x="6928355" y="5484660"/>
              <a:ext cx="900000" cy="43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6959126" y="549214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/>
                <a:t>3</a:t>
              </a:r>
              <a:endParaRPr lang="zh-TW" altLang="en-US" sz="2400" baseline="30000" dirty="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1928572" y="3420799"/>
            <a:ext cx="948105" cy="461665"/>
            <a:chOff x="2462251" y="3234735"/>
            <a:chExt cx="948105" cy="461665"/>
          </a:xfrm>
        </p:grpSpPr>
        <p:sp>
          <p:nvSpPr>
            <p:cNvPr id="51" name="矩形 50"/>
            <p:cNvSpPr/>
            <p:nvPr/>
          </p:nvSpPr>
          <p:spPr>
            <a:xfrm>
              <a:off x="2462251" y="3249765"/>
              <a:ext cx="900000" cy="432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2502784" y="32347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3849953" y="3435005"/>
            <a:ext cx="959308" cy="462642"/>
            <a:chOff x="4727312" y="3250488"/>
            <a:chExt cx="959308" cy="462642"/>
          </a:xfrm>
        </p:grpSpPr>
        <p:sp>
          <p:nvSpPr>
            <p:cNvPr id="54" name="矩形 53"/>
            <p:cNvSpPr/>
            <p:nvPr/>
          </p:nvSpPr>
          <p:spPr>
            <a:xfrm>
              <a:off x="4727312" y="3250488"/>
              <a:ext cx="900000" cy="432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4779048" y="325146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5767394" y="3380863"/>
            <a:ext cx="900000" cy="466581"/>
            <a:chOff x="6970357" y="3215184"/>
            <a:chExt cx="900000" cy="466581"/>
          </a:xfrm>
        </p:grpSpPr>
        <p:sp>
          <p:nvSpPr>
            <p:cNvPr id="57" name="矩形 56"/>
            <p:cNvSpPr/>
            <p:nvPr/>
          </p:nvSpPr>
          <p:spPr>
            <a:xfrm>
              <a:off x="6970357" y="3249765"/>
              <a:ext cx="900000" cy="432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7077263" y="3215184"/>
              <a:ext cx="770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3</a:t>
              </a:r>
              <a:endParaRPr lang="zh-TW" altLang="en-US" sz="2400" baseline="30000" dirty="0"/>
            </a:p>
          </p:txBody>
        </p:sp>
      </p:grpSp>
      <p:sp>
        <p:nvSpPr>
          <p:cNvPr id="66" name="向上箭號 65"/>
          <p:cNvSpPr/>
          <p:nvPr/>
        </p:nvSpPr>
        <p:spPr>
          <a:xfrm>
            <a:off x="4064612" y="5060323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向上箭號 66"/>
          <p:cNvSpPr/>
          <p:nvPr/>
        </p:nvSpPr>
        <p:spPr>
          <a:xfrm>
            <a:off x="4083661" y="3897172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向上箭號 67"/>
          <p:cNvSpPr/>
          <p:nvPr/>
        </p:nvSpPr>
        <p:spPr>
          <a:xfrm>
            <a:off x="5998605" y="5037607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向上箭號 68"/>
          <p:cNvSpPr/>
          <p:nvPr/>
        </p:nvSpPr>
        <p:spPr>
          <a:xfrm>
            <a:off x="5981220" y="3878334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向右箭號 69"/>
          <p:cNvSpPr/>
          <p:nvPr/>
        </p:nvSpPr>
        <p:spPr>
          <a:xfrm>
            <a:off x="2965436" y="4527155"/>
            <a:ext cx="72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右箭號 70"/>
          <p:cNvSpPr/>
          <p:nvPr/>
        </p:nvSpPr>
        <p:spPr>
          <a:xfrm>
            <a:off x="4868564" y="4510298"/>
            <a:ext cx="72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向右箭號 71"/>
          <p:cNvSpPr/>
          <p:nvPr/>
        </p:nvSpPr>
        <p:spPr>
          <a:xfrm>
            <a:off x="1063620" y="4586953"/>
            <a:ext cx="72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45885" y="4586953"/>
            <a:ext cx="900000" cy="461665"/>
            <a:chOff x="219234" y="4430082"/>
            <a:chExt cx="900000" cy="461665"/>
          </a:xfrm>
        </p:grpSpPr>
        <p:sp>
          <p:nvSpPr>
            <p:cNvPr id="50" name="矩形 49"/>
            <p:cNvSpPr/>
            <p:nvPr/>
          </p:nvSpPr>
          <p:spPr>
            <a:xfrm>
              <a:off x="219234" y="4430082"/>
              <a:ext cx="900000" cy="43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339916" y="4430082"/>
              <a:ext cx="6420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 smtClean="0">
                  <a:solidFill>
                    <a:schemeClr val="bg1"/>
                  </a:solidFill>
                </a:rPr>
                <a:t>init</a:t>
              </a:r>
              <a:endParaRPr lang="zh-TW" altLang="en-US" sz="24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直線單箭頭接點 8"/>
          <p:cNvCxnSpPr/>
          <p:nvPr/>
        </p:nvCxnSpPr>
        <p:spPr>
          <a:xfrm>
            <a:off x="2065850" y="4069693"/>
            <a:ext cx="0" cy="3303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/>
          <p:nvPr/>
        </p:nvCxnSpPr>
        <p:spPr>
          <a:xfrm>
            <a:off x="2085039" y="5218803"/>
            <a:ext cx="0" cy="3303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 rot="5400000" flipH="1">
            <a:off x="1334244" y="4377254"/>
            <a:ext cx="0" cy="3303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>
            <a:off x="4045053" y="4078061"/>
            <a:ext cx="0" cy="33035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>
            <a:off x="4045053" y="5244803"/>
            <a:ext cx="0" cy="33035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/>
          <p:nvPr/>
        </p:nvCxnSpPr>
        <p:spPr>
          <a:xfrm rot="5400000" flipH="1">
            <a:off x="3186726" y="4324651"/>
            <a:ext cx="0" cy="33035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6875765" y="1644065"/>
            <a:ext cx="1528776" cy="461665"/>
            <a:chOff x="9720043" y="2893951"/>
            <a:chExt cx="1528776" cy="461665"/>
          </a:xfrm>
        </p:grpSpPr>
        <p:cxnSp>
          <p:nvCxnSpPr>
            <p:cNvPr id="109" name="直線單箭頭接點 108"/>
            <p:cNvCxnSpPr/>
            <p:nvPr/>
          </p:nvCxnSpPr>
          <p:spPr>
            <a:xfrm rot="16200000">
              <a:off x="9885221" y="2966800"/>
              <a:ext cx="0" cy="33035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字方塊 111"/>
                <p:cNvSpPr txBox="1"/>
                <p:nvPr/>
              </p:nvSpPr>
              <p:spPr>
                <a:xfrm>
                  <a:off x="9856090" y="2893951"/>
                  <a:ext cx="13927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/>
                    <a:t>F</a:t>
                  </a:r>
                  <a:r>
                    <a:rPr lang="en-US" altLang="zh-TW" sz="2400" dirty="0" smtClean="0"/>
                    <a:t>or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en-US" altLang="zh-TW" sz="2400" dirty="0" smtClean="0"/>
                    <a:t> </a:t>
                  </a: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2" name="文字方塊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6090" y="2893951"/>
                  <a:ext cx="1392729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4" name="直線單箭頭接點 73"/>
          <p:cNvCxnSpPr/>
          <p:nvPr/>
        </p:nvCxnSpPr>
        <p:spPr>
          <a:xfrm>
            <a:off x="1944691" y="5244803"/>
            <a:ext cx="0" cy="33035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rot="5400000" flipH="1">
            <a:off x="5130199" y="4314625"/>
            <a:ext cx="0" cy="33035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>
            <a:off x="5934433" y="4051665"/>
            <a:ext cx="0" cy="33035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>
            <a:off x="3887175" y="5259317"/>
            <a:ext cx="0" cy="33035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/>
              <p:cNvSpPr/>
              <p:nvPr/>
            </p:nvSpPr>
            <p:spPr>
              <a:xfrm>
                <a:off x="7768778" y="2328913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1" name="矩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778" y="2328913"/>
                <a:ext cx="582724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3947" r="-16667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上-下雙向箭號 81"/>
          <p:cNvSpPr/>
          <p:nvPr/>
        </p:nvSpPr>
        <p:spPr>
          <a:xfrm>
            <a:off x="7898735" y="2803913"/>
            <a:ext cx="277545" cy="55709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/>
        </p:nvSpPr>
        <p:spPr>
          <a:xfrm>
            <a:off x="7611747" y="4520126"/>
            <a:ext cx="90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7592698" y="5633831"/>
            <a:ext cx="942002" cy="484091"/>
            <a:chOff x="9039516" y="5424862"/>
            <a:chExt cx="942002" cy="484091"/>
          </a:xfrm>
        </p:grpSpPr>
        <p:sp>
          <p:nvSpPr>
            <p:cNvPr id="83" name="矩形 82"/>
            <p:cNvSpPr/>
            <p:nvPr/>
          </p:nvSpPr>
          <p:spPr>
            <a:xfrm>
              <a:off x="9039516" y="5424862"/>
              <a:ext cx="900000" cy="43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9073946" y="5447288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/>
                <a:t>4</a:t>
              </a:r>
              <a:endParaRPr lang="zh-TW" altLang="en-US" sz="2400" baseline="30000" dirty="0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7634700" y="3398936"/>
            <a:ext cx="930525" cy="461665"/>
            <a:chOff x="9081518" y="3189967"/>
            <a:chExt cx="930525" cy="461665"/>
          </a:xfrm>
        </p:grpSpPr>
        <p:sp>
          <p:nvSpPr>
            <p:cNvPr id="86" name="矩形 85"/>
            <p:cNvSpPr/>
            <p:nvPr/>
          </p:nvSpPr>
          <p:spPr>
            <a:xfrm>
              <a:off x="9081518" y="3189967"/>
              <a:ext cx="900000" cy="432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9104471" y="3189967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y</a:t>
              </a:r>
              <a:r>
                <a:rPr lang="en-US" altLang="zh-TW" sz="2400" baseline="30000" dirty="0"/>
                <a:t>4</a:t>
              </a:r>
              <a:endParaRPr lang="zh-TW" altLang="en-US" sz="2400" baseline="30000" dirty="0"/>
            </a:p>
          </p:txBody>
        </p:sp>
      </p:grpSp>
      <p:sp>
        <p:nvSpPr>
          <p:cNvPr id="89" name="向上箭號 88"/>
          <p:cNvSpPr/>
          <p:nvPr/>
        </p:nvSpPr>
        <p:spPr>
          <a:xfrm>
            <a:off x="7891361" y="5019002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向上箭號 89"/>
          <p:cNvSpPr/>
          <p:nvPr/>
        </p:nvSpPr>
        <p:spPr>
          <a:xfrm>
            <a:off x="7883017" y="3878356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向右箭號 90"/>
          <p:cNvSpPr/>
          <p:nvPr/>
        </p:nvSpPr>
        <p:spPr>
          <a:xfrm>
            <a:off x="6800318" y="4493441"/>
            <a:ext cx="72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/>
          <p:cNvSpPr/>
          <p:nvPr/>
        </p:nvSpPr>
        <p:spPr>
          <a:xfrm>
            <a:off x="3351904" y="1255615"/>
            <a:ext cx="1405802" cy="77966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Backward </a:t>
            </a:r>
          </a:p>
          <a:p>
            <a:pPr algn="ctr"/>
            <a:r>
              <a:rPr lang="en-US" altLang="zh-TW" sz="2400" dirty="0" smtClean="0"/>
              <a:t>Pass:</a:t>
            </a:r>
            <a:endParaRPr lang="zh-TW" altLang="en-US" sz="24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5361268" y="1644065"/>
            <a:ext cx="1535645" cy="461665"/>
            <a:chOff x="9690912" y="3419127"/>
            <a:chExt cx="1535645" cy="461665"/>
          </a:xfrm>
        </p:grpSpPr>
        <p:cxnSp>
          <p:nvCxnSpPr>
            <p:cNvPr id="110" name="直線單箭頭接點 109"/>
            <p:cNvCxnSpPr/>
            <p:nvPr/>
          </p:nvCxnSpPr>
          <p:spPr>
            <a:xfrm rot="16200000">
              <a:off x="9856090" y="3499582"/>
              <a:ext cx="0" cy="330356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字方塊 94"/>
                <p:cNvSpPr txBox="1"/>
                <p:nvPr/>
              </p:nvSpPr>
              <p:spPr>
                <a:xfrm>
                  <a:off x="9833828" y="3419127"/>
                  <a:ext cx="13927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 smtClean="0"/>
                    <a:t>For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TW" sz="2400" dirty="0" smtClean="0"/>
                    <a:t> </a:t>
                  </a: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5" name="文字方塊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3828" y="3419127"/>
                  <a:ext cx="1392729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10667" b="-3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群組 16"/>
          <p:cNvGrpSpPr/>
          <p:nvPr/>
        </p:nvGrpSpPr>
        <p:grpSpPr>
          <a:xfrm>
            <a:off x="6881615" y="1170994"/>
            <a:ext cx="1519250" cy="461665"/>
            <a:chOff x="9735220" y="3934421"/>
            <a:chExt cx="1519250" cy="461665"/>
          </a:xfrm>
        </p:grpSpPr>
        <p:cxnSp>
          <p:nvCxnSpPr>
            <p:cNvPr id="111" name="直線單箭頭接點 110"/>
            <p:cNvCxnSpPr/>
            <p:nvPr/>
          </p:nvCxnSpPr>
          <p:spPr>
            <a:xfrm rot="16200000">
              <a:off x="9900398" y="4015726"/>
              <a:ext cx="0" cy="330356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字方塊 96"/>
                <p:cNvSpPr txBox="1"/>
                <p:nvPr/>
              </p:nvSpPr>
              <p:spPr>
                <a:xfrm>
                  <a:off x="9861741" y="3934421"/>
                  <a:ext cx="13927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 smtClean="0"/>
                    <a:t>For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a14:m>
                  <a:r>
                    <a:rPr lang="en-US" altLang="zh-TW" sz="2400" dirty="0" smtClean="0"/>
                    <a:t> </a:t>
                  </a: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7" name="文字方塊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1741" y="3934421"/>
                  <a:ext cx="1392729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群組 15"/>
          <p:cNvGrpSpPr/>
          <p:nvPr/>
        </p:nvGrpSpPr>
        <p:grpSpPr>
          <a:xfrm>
            <a:off x="5377279" y="1166748"/>
            <a:ext cx="1512399" cy="461665"/>
            <a:chOff x="11487195" y="3448754"/>
            <a:chExt cx="1512399" cy="461665"/>
          </a:xfrm>
        </p:grpSpPr>
        <p:cxnSp>
          <p:nvCxnSpPr>
            <p:cNvPr id="93" name="直線單箭頭接點 92"/>
            <p:cNvCxnSpPr/>
            <p:nvPr/>
          </p:nvCxnSpPr>
          <p:spPr>
            <a:xfrm rot="16200000">
              <a:off x="11652373" y="3514409"/>
              <a:ext cx="0" cy="33035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文字方塊 97"/>
                <p:cNvSpPr txBox="1"/>
                <p:nvPr/>
              </p:nvSpPr>
              <p:spPr>
                <a:xfrm>
                  <a:off x="11606865" y="3448754"/>
                  <a:ext cx="13927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 smtClean="0"/>
                    <a:t>For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a14:m>
                  <a:r>
                    <a:rPr lang="en-US" altLang="zh-TW" sz="2400" dirty="0" smtClean="0"/>
                    <a:t> </a:t>
                  </a: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8" name="文字方塊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6865" y="3448754"/>
                  <a:ext cx="1392729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10667" b="-3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9" name="直線單箭頭接點 98"/>
          <p:cNvCxnSpPr/>
          <p:nvPr/>
        </p:nvCxnSpPr>
        <p:spPr>
          <a:xfrm rot="5400000" flipH="1">
            <a:off x="1334244" y="4216843"/>
            <a:ext cx="0" cy="33035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/>
          <p:nvPr/>
        </p:nvCxnSpPr>
        <p:spPr>
          <a:xfrm>
            <a:off x="5939780" y="5218803"/>
            <a:ext cx="0" cy="33035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/>
          <p:nvPr/>
        </p:nvCxnSpPr>
        <p:spPr>
          <a:xfrm rot="5400000" flipH="1">
            <a:off x="3172212" y="4156422"/>
            <a:ext cx="0" cy="33035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 rot="5400000" flipH="1">
            <a:off x="1334244" y="4044264"/>
            <a:ext cx="0" cy="33035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/>
          <p:nvPr/>
        </p:nvCxnSpPr>
        <p:spPr>
          <a:xfrm>
            <a:off x="1783620" y="5218803"/>
            <a:ext cx="0" cy="33035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/>
          <p:nvPr/>
        </p:nvCxnSpPr>
        <p:spPr>
          <a:xfrm rot="10800000" flipV="1">
            <a:off x="7768778" y="4034946"/>
            <a:ext cx="0" cy="33035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/>
          <p:nvPr/>
        </p:nvCxnSpPr>
        <p:spPr>
          <a:xfrm rot="10800000" flipV="1">
            <a:off x="5751393" y="5218803"/>
            <a:ext cx="0" cy="33035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 rot="10800000" flipV="1">
            <a:off x="7768777" y="5238492"/>
            <a:ext cx="0" cy="33035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/>
          <p:nvPr/>
        </p:nvCxnSpPr>
        <p:spPr>
          <a:xfrm rot="10800000" flipV="1">
            <a:off x="3709739" y="5259317"/>
            <a:ext cx="0" cy="33035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/>
          <p:nvPr/>
        </p:nvCxnSpPr>
        <p:spPr>
          <a:xfrm rot="10800000" flipV="1">
            <a:off x="1595233" y="5236727"/>
            <a:ext cx="0" cy="33035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/>
          <p:nvPr/>
        </p:nvCxnSpPr>
        <p:spPr>
          <a:xfrm rot="16200000" flipV="1">
            <a:off x="7068601" y="4286898"/>
            <a:ext cx="0" cy="33035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/>
          <p:nvPr/>
        </p:nvCxnSpPr>
        <p:spPr>
          <a:xfrm rot="16200000" flipV="1">
            <a:off x="5130199" y="4144421"/>
            <a:ext cx="0" cy="33035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/>
          <p:nvPr/>
        </p:nvCxnSpPr>
        <p:spPr>
          <a:xfrm rot="16200000" flipV="1">
            <a:off x="3178545" y="3991402"/>
            <a:ext cx="0" cy="33035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/>
          <p:nvPr/>
        </p:nvCxnSpPr>
        <p:spPr>
          <a:xfrm rot="16200000" flipV="1">
            <a:off x="1341418" y="3867578"/>
            <a:ext cx="0" cy="33035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/>
              <p:cNvSpPr txBox="1"/>
              <p:nvPr/>
            </p:nvSpPr>
            <p:spPr>
              <a:xfrm>
                <a:off x="2436272" y="2831861"/>
                <a:ext cx="5462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26" name="文字方塊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272" y="2831861"/>
                <a:ext cx="546285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11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字方塊 126"/>
              <p:cNvSpPr txBox="1"/>
              <p:nvPr/>
            </p:nvSpPr>
            <p:spPr>
              <a:xfrm>
                <a:off x="4337485" y="2858272"/>
                <a:ext cx="5462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27" name="文字方塊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485" y="2858272"/>
                <a:ext cx="546285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22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字方塊 127"/>
              <p:cNvSpPr txBox="1"/>
              <p:nvPr/>
            </p:nvSpPr>
            <p:spPr>
              <a:xfrm>
                <a:off x="6265584" y="2846887"/>
                <a:ext cx="5462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28" name="文字方塊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584" y="2846887"/>
                <a:ext cx="546285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22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字方塊 128"/>
              <p:cNvSpPr txBox="1"/>
              <p:nvPr/>
            </p:nvSpPr>
            <p:spPr>
              <a:xfrm>
                <a:off x="8089368" y="2831861"/>
                <a:ext cx="5462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29" name="文字方塊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368" y="2831861"/>
                <a:ext cx="546285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矩形 106"/>
          <p:cNvSpPr/>
          <p:nvPr/>
        </p:nvSpPr>
        <p:spPr>
          <a:xfrm>
            <a:off x="3348976" y="307981"/>
            <a:ext cx="1405802" cy="7796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Forward </a:t>
            </a:r>
          </a:p>
          <a:p>
            <a:pPr algn="ctr"/>
            <a:r>
              <a:rPr lang="en-US" altLang="zh-TW" sz="2400" dirty="0" smtClean="0"/>
              <a:t>Pass: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5098238" y="486329"/>
            <a:ext cx="39407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Compute a</a:t>
            </a:r>
            <a:r>
              <a:rPr lang="en-US" altLang="zh-TW" sz="2400" baseline="30000" dirty="0" smtClean="0"/>
              <a:t>1</a:t>
            </a:r>
            <a:r>
              <a:rPr lang="en-US" altLang="zh-TW" sz="2400" dirty="0" smtClean="0"/>
              <a:t>, a</a:t>
            </a:r>
            <a:r>
              <a:rPr lang="en-US" altLang="zh-TW" sz="2400" baseline="30000" dirty="0" smtClean="0"/>
              <a:t>2</a:t>
            </a:r>
            <a:r>
              <a:rPr lang="en-US" altLang="zh-TW" sz="2400" dirty="0" smtClean="0"/>
              <a:t>, a</a:t>
            </a:r>
            <a:r>
              <a:rPr lang="en-US" altLang="zh-TW" sz="2400" baseline="30000" dirty="0" smtClean="0"/>
              <a:t>3</a:t>
            </a:r>
            <a:r>
              <a:rPr lang="en-US" altLang="zh-TW" sz="2400" dirty="0" smtClean="0"/>
              <a:t>, a</a:t>
            </a:r>
            <a:r>
              <a:rPr lang="en-US" altLang="zh-TW" sz="2400" baseline="30000" dirty="0" smtClean="0"/>
              <a:t>4</a:t>
            </a:r>
            <a:r>
              <a:rPr lang="en-US" altLang="zh-TW" sz="2400" dirty="0" smtClean="0"/>
              <a:t> ……</a:t>
            </a:r>
            <a:endParaRPr lang="zh-TW" altLang="en-US" sz="24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2128046" y="4542674"/>
            <a:ext cx="508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1</a:t>
            </a:r>
            <a:endParaRPr lang="zh-TW" altLang="en-US" sz="2400" baseline="30000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4058049" y="4526530"/>
            <a:ext cx="508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5963356" y="4522100"/>
            <a:ext cx="508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3</a:t>
            </a:r>
            <a:endParaRPr lang="zh-TW" altLang="en-US" sz="2400" baseline="300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7843426" y="4486904"/>
            <a:ext cx="508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/>
              <a:t>4</a:t>
            </a:r>
            <a:endParaRPr lang="zh-TW" alt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154524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 animBg="1"/>
      <p:bldP spid="44" grpId="0" animBg="1"/>
      <p:bldP spid="45" grpId="0" animBg="1"/>
      <p:bldP spid="81" grpId="0"/>
      <p:bldP spid="82" grpId="0" animBg="1"/>
      <p:bldP spid="94" grpId="0" animBg="1"/>
      <p:bldP spid="126" grpId="0"/>
      <p:bldP spid="127" grpId="0"/>
      <p:bldP spid="128" grpId="0"/>
      <p:bldP spid="129" grpId="0"/>
      <p:bldP spid="107" grpId="0" animBg="1"/>
      <p:bldP spid="18" grpId="0"/>
      <p:bldP spid="106" grpId="0"/>
      <p:bldP spid="108" grpId="0"/>
      <p:bldP spid="113" grpId="0"/>
      <p:bldP spid="114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7041</TotalTime>
  <Words>925</Words>
  <Application>Microsoft Office PowerPoint</Application>
  <PresentationFormat>如螢幕大小 (4:3)</PresentationFormat>
  <Paragraphs>470</Paragraphs>
  <Slides>28</Slides>
  <Notes>19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7" baseType="lpstr">
      <vt:lpstr>Lucida Grande</vt:lpstr>
      <vt:lpstr>新細明體</vt:lpstr>
      <vt:lpstr>Arial</vt:lpstr>
      <vt:lpstr>Calibri</vt:lpstr>
      <vt:lpstr>Calibri Light</vt:lpstr>
      <vt:lpstr>Cambria Math</vt:lpstr>
      <vt:lpstr>Consolas</vt:lpstr>
      <vt:lpstr>Office 佈景主題</vt:lpstr>
      <vt:lpstr>方程式</vt:lpstr>
      <vt:lpstr>Training Recurrent Neural Network</vt:lpstr>
      <vt:lpstr>Goal</vt:lpstr>
      <vt:lpstr>Review: Backpropagation</vt:lpstr>
      <vt:lpstr>Review: Backpropagation</vt:lpstr>
      <vt:lpstr>PowerPoint 簡報</vt:lpstr>
      <vt:lpstr>PowerPoint 簡報</vt:lpstr>
      <vt:lpstr>PowerPoint 簡報</vt:lpstr>
      <vt:lpstr>PowerPoint 簡報</vt:lpstr>
      <vt:lpstr>BPTT </vt:lpstr>
      <vt:lpstr>Unfortunately, it is not easy to train RNN.</vt:lpstr>
      <vt:lpstr>The error surface is rough.</vt:lpstr>
      <vt:lpstr>Toy Example</vt:lpstr>
      <vt:lpstr>PowerPoint 簡報</vt:lpstr>
      <vt:lpstr>PowerPoint 簡報</vt:lpstr>
      <vt:lpstr>Gradient Vanishing/Exploding </vt:lpstr>
      <vt:lpstr>Possible Solutions</vt:lpstr>
      <vt:lpstr>Clipped Gradient</vt:lpstr>
      <vt:lpstr>NAG</vt:lpstr>
      <vt:lpstr>NAG</vt:lpstr>
      <vt:lpstr>RMSProp</vt:lpstr>
      <vt:lpstr>RMSProp</vt:lpstr>
      <vt:lpstr>RMSProp</vt:lpstr>
      <vt:lpstr>PowerPoint 簡報</vt:lpstr>
      <vt:lpstr>LSTM</vt:lpstr>
      <vt:lpstr>LSTM</vt:lpstr>
      <vt:lpstr>Other Simpler Variants</vt:lpstr>
      <vt:lpstr>Better Initialization</vt:lpstr>
      <vt:lpstr>Concluding Remarks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Neural Network with Memory</dc:title>
  <dc:creator>Lee Hung-yi</dc:creator>
  <cp:lastModifiedBy>Lee Hung-yi</cp:lastModifiedBy>
  <cp:revision>289</cp:revision>
  <dcterms:created xsi:type="dcterms:W3CDTF">2015-04-25T02:36:15Z</dcterms:created>
  <dcterms:modified xsi:type="dcterms:W3CDTF">2015-10-30T06:00:36Z</dcterms:modified>
</cp:coreProperties>
</file>