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62" r:id="rId3"/>
    <p:sldId id="271" r:id="rId4"/>
    <p:sldId id="268" r:id="rId5"/>
    <p:sldId id="269" r:id="rId6"/>
    <p:sldId id="275" r:id="rId7"/>
    <p:sldId id="274" r:id="rId8"/>
    <p:sldId id="276" r:id="rId9"/>
    <p:sldId id="273" r:id="rId10"/>
    <p:sldId id="264" r:id="rId11"/>
    <p:sldId id="277" r:id="rId12"/>
    <p:sldId id="278" r:id="rId13"/>
    <p:sldId id="266" r:id="rId14"/>
    <p:sldId id="27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4" autoAdjust="0"/>
    <p:restoredTop sz="78597" autoAdjust="0"/>
  </p:normalViewPr>
  <p:slideViewPr>
    <p:cSldViewPr snapToGrid="0">
      <p:cViewPr varScale="1">
        <p:scale>
          <a:sx n="58" d="100"/>
          <a:sy n="58" d="100"/>
        </p:scale>
        <p:origin x="11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2368F-0995-45BD-A514-F3031A0B0E89}" type="datetimeFigureOut">
              <a:rPr lang="zh-TW" altLang="en-US" smtClean="0"/>
              <a:t>2015/11/19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635F7-0B2B-4A0B-BD58-A4BCA2F0CF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857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http://tfinley.net/software/svmpython2/multiclass_code.html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http://tfinley.net/software/svmpython2/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http://www.cs.cornell.edu/people/tj/svm_light/svm_multiclass.html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635F7-0B2B-4A0B-BD58-A4BCA2F0CFA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823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635F7-0B2B-4A0B-BD58-A4BCA2F0CFA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125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635F7-0B2B-4A0B-BD58-A4BCA2F0CFA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92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CA26-E40B-42C9-AA89-0BE3E0E9186E}" type="datetimeFigureOut">
              <a:rPr lang="zh-TW" altLang="en-US" smtClean="0"/>
              <a:t>2015/11/19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427FD-D320-4C39-9F09-A10D3F5D7A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43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CA26-E40B-42C9-AA89-0BE3E0E9186E}" type="datetimeFigureOut">
              <a:rPr lang="zh-TW" altLang="en-US" smtClean="0"/>
              <a:t>2015/11/19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427FD-D320-4C39-9F09-A10D3F5D7A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15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CA26-E40B-42C9-AA89-0BE3E0E9186E}" type="datetimeFigureOut">
              <a:rPr lang="zh-TW" altLang="en-US" smtClean="0"/>
              <a:t>2015/11/19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427FD-D320-4C39-9F09-A10D3F5D7A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04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CA26-E40B-42C9-AA89-0BE3E0E9186E}" type="datetimeFigureOut">
              <a:rPr lang="zh-TW" altLang="en-US" smtClean="0"/>
              <a:t>2015/11/19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427FD-D320-4C39-9F09-A10D3F5D7A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54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CA26-E40B-42C9-AA89-0BE3E0E9186E}" type="datetimeFigureOut">
              <a:rPr lang="zh-TW" altLang="en-US" smtClean="0"/>
              <a:t>2015/11/19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427FD-D320-4C39-9F09-A10D3F5D7A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83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CA26-E40B-42C9-AA89-0BE3E0E9186E}" type="datetimeFigureOut">
              <a:rPr lang="zh-TW" altLang="en-US" smtClean="0"/>
              <a:t>2015/11/19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427FD-D320-4C39-9F09-A10D3F5D7A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834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CA26-E40B-42C9-AA89-0BE3E0E9186E}" type="datetimeFigureOut">
              <a:rPr lang="zh-TW" altLang="en-US" smtClean="0"/>
              <a:t>2015/11/19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427FD-D320-4C39-9F09-A10D3F5D7A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16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CA26-E40B-42C9-AA89-0BE3E0E9186E}" type="datetimeFigureOut">
              <a:rPr lang="zh-TW" altLang="en-US" smtClean="0"/>
              <a:t>2015/11/19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427FD-D320-4C39-9F09-A10D3F5D7A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115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CA26-E40B-42C9-AA89-0BE3E0E9186E}" type="datetimeFigureOut">
              <a:rPr lang="zh-TW" altLang="en-US" smtClean="0"/>
              <a:t>2015/11/19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427FD-D320-4C39-9F09-A10D3F5D7A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15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CA26-E40B-42C9-AA89-0BE3E0E9186E}" type="datetimeFigureOut">
              <a:rPr lang="zh-TW" altLang="en-US" smtClean="0"/>
              <a:t>2015/11/19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427FD-D320-4C39-9F09-A10D3F5D7A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343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CA26-E40B-42C9-AA89-0BE3E0E9186E}" type="datetimeFigureOut">
              <a:rPr lang="zh-TW" altLang="en-US" smtClean="0"/>
              <a:t>2015/11/19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427FD-D320-4C39-9F09-A10D3F5D7A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18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9CA26-E40B-42C9-AA89-0BE3E0E9186E}" type="datetimeFigureOut">
              <a:rPr lang="zh-TW" altLang="en-US" smtClean="0"/>
              <a:t>2015/11/19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427FD-D320-4C39-9F09-A10D3F5D7A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48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finley.net/software/svmpython2/svm-python-v204.tgz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0.png"/><Relationship Id="rId12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.png"/><Relationship Id="rId10" Type="http://schemas.openxmlformats.org/officeDocument/2006/relationships/image" Target="../media/image2520.png"/><Relationship Id="rId9" Type="http://schemas.openxmlformats.org/officeDocument/2006/relationships/image" Target="../media/image25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370013"/>
            <a:ext cx="7772400" cy="2387600"/>
          </a:xfrm>
        </p:spPr>
        <p:txBody>
          <a:bodyPr/>
          <a:lstStyle/>
          <a:p>
            <a:r>
              <a:rPr lang="en-US" altLang="zh-TW" dirty="0" smtClean="0"/>
              <a:t>Introduction of </a:t>
            </a:r>
            <a:br>
              <a:rPr lang="en-US" altLang="zh-TW" dirty="0" smtClean="0"/>
            </a:br>
            <a:r>
              <a:rPr lang="en-US" altLang="zh-TW" dirty="0" err="1" smtClean="0">
                <a:solidFill>
                  <a:srgbClr val="0000FF"/>
                </a:solidFill>
              </a:rPr>
              <a:t>SVM</a:t>
            </a:r>
            <a:r>
              <a:rPr lang="en-US" altLang="zh-TW" baseline="30000" dirty="0" err="1" smtClean="0">
                <a:solidFill>
                  <a:srgbClr val="0000FF"/>
                </a:solidFill>
              </a:rPr>
              <a:t>struct</a:t>
            </a:r>
            <a:endParaRPr lang="zh-TW" altLang="en-US" baseline="30000" dirty="0">
              <a:solidFill>
                <a:srgbClr val="0000FF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849688"/>
            <a:ext cx="6858000" cy="1655762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Hung-yi Lee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2171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init_model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Tell </a:t>
            </a:r>
            <a:r>
              <a:rPr lang="en-US" altLang="zh-TW" dirty="0" err="1" smtClean="0"/>
              <a:t>SVM</a:t>
            </a:r>
            <a:r>
              <a:rPr lang="en-US" altLang="zh-TW" baseline="30000" dirty="0" err="1" smtClean="0"/>
              <a:t>struct</a:t>
            </a:r>
            <a:r>
              <a:rPr lang="en-US" altLang="zh-TW" dirty="0" smtClean="0"/>
              <a:t> </a:t>
            </a:r>
            <a:r>
              <a:rPr lang="en-US" altLang="zh-TW" dirty="0"/>
              <a:t>the </a:t>
            </a:r>
            <a:r>
              <a:rPr lang="en-US" altLang="zh-TW" dirty="0" smtClean="0"/>
              <a:t>feature </a:t>
            </a:r>
            <a:r>
              <a:rPr lang="en-US" altLang="zh-TW" dirty="0"/>
              <a:t>dimension of w 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57" y="3006234"/>
            <a:ext cx="8576486" cy="198993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95349" y="5453680"/>
            <a:ext cx="7829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e.g. </a:t>
            </a:r>
            <a:r>
              <a:rPr lang="en-US" altLang="zh-TW" sz="2400" dirty="0"/>
              <a:t>K</a:t>
            </a:r>
            <a:r>
              <a:rPr lang="en-US" altLang="zh-TW" sz="2400" dirty="0" smtClean="0"/>
              <a:t> classes, feature representation of x is M dimensions 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086100" y="6004810"/>
            <a:ext cx="3257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sm.size_psi</a:t>
            </a:r>
            <a:r>
              <a:rPr lang="en-US" altLang="zh-TW" sz="2400" dirty="0" smtClean="0"/>
              <a:t> = </a:t>
            </a:r>
            <a:r>
              <a:rPr lang="en-US" altLang="zh-TW" sz="2400" dirty="0"/>
              <a:t>K</a:t>
            </a:r>
            <a:r>
              <a:rPr lang="en-US" altLang="zh-TW" sz="2400" dirty="0" smtClean="0"/>
              <a:t> * </a:t>
            </a:r>
            <a:r>
              <a:rPr lang="en-US" altLang="zh-TW" sz="2400" dirty="0"/>
              <a:t>M</a:t>
            </a:r>
            <a:endParaRPr lang="zh-TW" altLang="en-US" sz="2400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3771899" y="3278186"/>
            <a:ext cx="495301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895349" y="4649786"/>
            <a:ext cx="1695451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563243" y="4730398"/>
            <a:ext cx="3151632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400" dirty="0"/>
              <a:t>feature dimension of w 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3521656" y="2508168"/>
            <a:ext cx="995785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400" dirty="0" smtClean="0"/>
              <a:t>Model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0768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loss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12" y="3082925"/>
            <a:ext cx="3505273" cy="127079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657850" y="3517959"/>
            <a:ext cx="1790700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Task dependent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2695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字方塊 17"/>
          <p:cNvSpPr txBox="1"/>
          <p:nvPr/>
        </p:nvSpPr>
        <p:spPr>
          <a:xfrm>
            <a:off x="2766968" y="2864775"/>
            <a:ext cx="2572866" cy="23083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[</a:t>
            </a:r>
          </a:p>
          <a:p>
            <a:r>
              <a:rPr lang="en-US" altLang="zh-TW" sz="2400" dirty="0" smtClean="0"/>
              <a:t>(3+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(k-1)*M</a:t>
            </a:r>
            <a:r>
              <a:rPr lang="en-US" altLang="zh-TW" sz="2400" dirty="0" smtClean="0"/>
              <a:t>,6.55),</a:t>
            </a:r>
          </a:p>
          <a:p>
            <a:r>
              <a:rPr lang="en-US" altLang="zh-TW" sz="2400" dirty="0" smtClean="0"/>
              <a:t>(</a:t>
            </a:r>
            <a:r>
              <a:rPr lang="en-US" altLang="zh-TW" sz="2400" dirty="0"/>
              <a:t>7</a:t>
            </a:r>
            <a:r>
              <a:rPr lang="en-US" altLang="zh-TW" sz="2400" dirty="0" smtClean="0"/>
              <a:t>+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(k-1</a:t>
            </a:r>
            <a:r>
              <a:rPr lang="en-US" altLang="zh-TW" sz="2400" b="1" dirty="0">
                <a:solidFill>
                  <a:srgbClr val="0000FF"/>
                </a:solidFill>
              </a:rPr>
              <a:t>)*M</a:t>
            </a:r>
            <a:r>
              <a:rPr lang="en-US" altLang="zh-TW" sz="2400" dirty="0" smtClean="0"/>
              <a:t>,-1.01),</a:t>
            </a:r>
          </a:p>
          <a:p>
            <a:r>
              <a:rPr lang="en-US" altLang="zh-TW" sz="2400" dirty="0" smtClean="0"/>
              <a:t>…</a:t>
            </a:r>
          </a:p>
          <a:p>
            <a:r>
              <a:rPr lang="en-US" altLang="zh-TW" sz="2400" dirty="0" smtClean="0"/>
              <a:t>(</a:t>
            </a:r>
            <a:r>
              <a:rPr lang="en-US" altLang="zh-TW" sz="2400" dirty="0"/>
              <a:t>10</a:t>
            </a:r>
            <a:r>
              <a:rPr lang="en-US" altLang="zh-TW" sz="2400" dirty="0" smtClean="0"/>
              <a:t>+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(k-1</a:t>
            </a:r>
            <a:r>
              <a:rPr lang="en-US" altLang="zh-TW" sz="2400" b="1" dirty="0">
                <a:solidFill>
                  <a:srgbClr val="0000FF"/>
                </a:solidFill>
              </a:rPr>
              <a:t>)*M</a:t>
            </a:r>
            <a:r>
              <a:rPr lang="en-US" altLang="zh-TW" sz="2400" dirty="0" smtClean="0"/>
              <a:t>,0.4)</a:t>
            </a:r>
            <a:endParaRPr lang="en-US" altLang="zh-TW" sz="2400" dirty="0"/>
          </a:p>
          <a:p>
            <a:r>
              <a:rPr lang="en-US" altLang="zh-TW" sz="2400" dirty="0" smtClean="0"/>
              <a:t>]</a:t>
            </a:r>
            <a:endParaRPr lang="zh-TW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8261571" y="3964827"/>
            <a:ext cx="377604" cy="3601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psi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5326222"/>
            <a:ext cx="8477250" cy="1285775"/>
          </a:xfrm>
          <a:prstGeom prst="rect">
            <a:avLst/>
          </a:prstGeom>
        </p:spPr>
      </p:pic>
      <p:grpSp>
        <p:nvGrpSpPr>
          <p:cNvPr id="25" name="群組 24"/>
          <p:cNvGrpSpPr/>
          <p:nvPr/>
        </p:nvGrpSpPr>
        <p:grpSpPr>
          <a:xfrm>
            <a:off x="4480605" y="286864"/>
            <a:ext cx="538211" cy="2159015"/>
            <a:chOff x="9938995" y="232488"/>
            <a:chExt cx="538211" cy="21590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10069547" y="1960616"/>
                  <a:ext cx="28052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9547" y="1960616"/>
                  <a:ext cx="280526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字方塊 4"/>
                <p:cNvSpPr txBox="1"/>
                <p:nvPr/>
              </p:nvSpPr>
              <p:spPr>
                <a:xfrm>
                  <a:off x="10098573" y="273323"/>
                  <a:ext cx="28052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5" name="文字方塊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8573" y="273323"/>
                  <a:ext cx="280526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10075743" y="1098083"/>
                  <a:ext cx="28341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5743" y="1098083"/>
                  <a:ext cx="283411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 rot="5400000">
                  <a:off x="10066998" y="672580"/>
                  <a:ext cx="38952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0066998" y="672580"/>
                  <a:ext cx="389529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/>
                <p:cNvSpPr txBox="1"/>
                <p:nvPr/>
              </p:nvSpPr>
              <p:spPr>
                <a:xfrm rot="5400000">
                  <a:off x="10040739" y="1529366"/>
                  <a:ext cx="38952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0" name="文字方塊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0040739" y="1529366"/>
                  <a:ext cx="389529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左右括弧 10"/>
            <p:cNvSpPr/>
            <p:nvPr/>
          </p:nvSpPr>
          <p:spPr>
            <a:xfrm>
              <a:off x="9938995" y="232488"/>
              <a:ext cx="538211" cy="2159015"/>
            </a:xfrm>
            <a:prstGeom prst="bracketPair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675505" y="1000941"/>
                <a:ext cx="15419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505" y="1000941"/>
                <a:ext cx="1541961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2483232" y="1551807"/>
                <a:ext cx="17726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dims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232" y="1551807"/>
                <a:ext cx="1772601" cy="430887"/>
              </a:xfrm>
              <a:prstGeom prst="rect">
                <a:avLst/>
              </a:prstGeom>
              <a:blipFill rotWithShape="0">
                <a:blip r:embed="rId9"/>
                <a:stretch>
                  <a:fillRect t="-24286" r="-10653" b="-5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5406454" y="284658"/>
            <a:ext cx="1196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K blocks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405866" y="764700"/>
            <a:ext cx="317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Each has M dimensions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28292" y="2878561"/>
            <a:ext cx="1409700" cy="23083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[</a:t>
            </a:r>
          </a:p>
          <a:p>
            <a:r>
              <a:rPr lang="en-US" altLang="zh-TW" sz="2400" dirty="0" smtClean="0"/>
              <a:t>(3,6.55),</a:t>
            </a:r>
          </a:p>
          <a:p>
            <a:r>
              <a:rPr lang="en-US" altLang="zh-TW" sz="2400" dirty="0" smtClean="0"/>
              <a:t>(7,-1.01),</a:t>
            </a:r>
          </a:p>
          <a:p>
            <a:r>
              <a:rPr lang="en-US" altLang="zh-TW" sz="2400" dirty="0" smtClean="0"/>
              <a:t>…</a:t>
            </a:r>
          </a:p>
          <a:p>
            <a:r>
              <a:rPr lang="en-US" altLang="zh-TW" sz="2400" dirty="0" smtClean="0"/>
              <a:t>(10,0.4)</a:t>
            </a:r>
            <a:endParaRPr lang="en-US" altLang="zh-TW" sz="2400" dirty="0"/>
          </a:p>
          <a:p>
            <a:r>
              <a:rPr lang="en-US" altLang="zh-TW" sz="2400" dirty="0" smtClean="0"/>
              <a:t>]</a:t>
            </a:r>
            <a:endParaRPr lang="zh-TW" altLang="en-US" sz="2400" dirty="0"/>
          </a:p>
        </p:txBody>
      </p:sp>
      <p:sp>
        <p:nvSpPr>
          <p:cNvPr id="19" name="向右箭號 18"/>
          <p:cNvSpPr/>
          <p:nvPr/>
        </p:nvSpPr>
        <p:spPr>
          <a:xfrm>
            <a:off x="2199497" y="3735548"/>
            <a:ext cx="567471" cy="6286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5566363" y="3903926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v</a:t>
            </a:r>
            <a:r>
              <a:rPr lang="en-US" altLang="zh-TW" sz="2400" dirty="0" err="1" smtClean="0"/>
              <a:t>ec</a:t>
            </a:r>
            <a:r>
              <a:rPr lang="en-US" altLang="zh-TW" sz="2400" dirty="0" smtClean="0"/>
              <a:t> = </a:t>
            </a:r>
            <a:r>
              <a:rPr lang="en-US" altLang="zh-TW" sz="2400" dirty="0" err="1" smtClean="0"/>
              <a:t>svmapi.Sparse</a:t>
            </a:r>
            <a:r>
              <a:rPr lang="en-US" altLang="zh-TW" sz="2400" dirty="0" smtClean="0"/>
              <a:t>(       ) 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566363" y="4496931"/>
            <a:ext cx="2841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</a:t>
            </a:r>
            <a:r>
              <a:rPr lang="en-US" altLang="zh-TW" sz="2400" dirty="0" smtClean="0"/>
              <a:t>eturn </a:t>
            </a:r>
            <a:r>
              <a:rPr lang="en-US" altLang="zh-TW" sz="2400" dirty="0" err="1" smtClean="0"/>
              <a:t>vec</a:t>
            </a:r>
            <a:endParaRPr lang="zh-TW" altLang="en-US" sz="2400" dirty="0"/>
          </a:p>
        </p:txBody>
      </p:sp>
      <p:sp>
        <p:nvSpPr>
          <p:cNvPr id="22" name="手繪多邊形 21"/>
          <p:cNvSpPr/>
          <p:nvPr/>
        </p:nvSpPr>
        <p:spPr>
          <a:xfrm rot="205040">
            <a:off x="5339616" y="3204066"/>
            <a:ext cx="3079230" cy="777617"/>
          </a:xfrm>
          <a:custGeom>
            <a:avLst/>
            <a:gdLst>
              <a:gd name="connsiteX0" fmla="*/ 0 w 3556000"/>
              <a:gd name="connsiteY0" fmla="*/ 191828 h 687128"/>
              <a:gd name="connsiteX1" fmla="*/ 1689100 w 3556000"/>
              <a:gd name="connsiteY1" fmla="*/ 26728 h 687128"/>
              <a:gd name="connsiteX2" fmla="*/ 3556000 w 3556000"/>
              <a:gd name="connsiteY2" fmla="*/ 687128 h 68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6000" h="687128">
                <a:moveTo>
                  <a:pt x="0" y="191828"/>
                </a:moveTo>
                <a:cubicBezTo>
                  <a:pt x="548216" y="68003"/>
                  <a:pt x="1096433" y="-55822"/>
                  <a:pt x="1689100" y="26728"/>
                </a:cubicBezTo>
                <a:cubicBezTo>
                  <a:pt x="2281767" y="109278"/>
                  <a:pt x="2918883" y="398203"/>
                  <a:pt x="3556000" y="687128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5424916" y="1275190"/>
                <a:ext cx="31775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If x is class k, put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TW" sz="2400" dirty="0" smtClean="0"/>
                  <a:t> at kth block  </a:t>
                </a:r>
                <a:endParaRPr lang="en-US" altLang="zh-TW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916" y="1275190"/>
                <a:ext cx="3177587" cy="830997"/>
              </a:xfrm>
              <a:prstGeom prst="rect">
                <a:avLst/>
              </a:prstGeom>
              <a:blipFill rotWithShape="0">
                <a:blip r:embed="rId10"/>
                <a:stretch>
                  <a:fillRect l="-3071" t="-5839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字方塊 27"/>
          <p:cNvSpPr txBox="1"/>
          <p:nvPr/>
        </p:nvSpPr>
        <p:spPr>
          <a:xfrm>
            <a:off x="358884" y="2341031"/>
            <a:ext cx="1779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y = k (class k)</a:t>
            </a:r>
            <a:endParaRPr lang="en-US" altLang="zh-TW" sz="2400" dirty="0">
              <a:solidFill>
                <a:srgbClr val="0000FF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34038" y="2807108"/>
            <a:ext cx="641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x</a:t>
            </a:r>
            <a:r>
              <a:rPr lang="en-US" altLang="zh-TW" sz="2400" dirty="0" smtClean="0">
                <a:solidFill>
                  <a:srgbClr val="0000FF"/>
                </a:solidFill>
              </a:rPr>
              <a:t>:</a:t>
            </a:r>
            <a:endParaRPr lang="en-US" altLang="zh-TW" sz="2400" dirty="0">
              <a:solidFill>
                <a:srgbClr val="0000FF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443966" y="2082397"/>
            <a:ext cx="317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0 for other dimensions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56720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12" grpId="0"/>
      <p:bldP spid="13" grpId="0"/>
      <p:bldP spid="14" grpId="0"/>
      <p:bldP spid="15" grpId="0"/>
      <p:bldP spid="16" grpId="0" animBg="1"/>
      <p:bldP spid="19" grpId="0" animBg="1"/>
      <p:bldP spid="20" grpId="0"/>
      <p:bldP spid="21" grpId="0"/>
      <p:bldP spid="22" grpId="0" animBg="1"/>
      <p:bldP spid="27" grpId="0"/>
      <p:bldP spid="28" grpId="0"/>
      <p:bldP spid="29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3341774"/>
            <a:ext cx="8562975" cy="636362"/>
          </a:xfrm>
          <a:prstGeom prst="rect">
            <a:avLst/>
          </a:prstGeom>
          <a:ln w="5715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find_most_violated_constraint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" y="2228139"/>
            <a:ext cx="8562975" cy="971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031976" y="1568764"/>
                <a:ext cx="5080045" cy="52443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976" y="1568764"/>
                <a:ext cx="5080045" cy="524439"/>
              </a:xfrm>
              <a:prstGeom prst="rect">
                <a:avLst/>
              </a:prstGeom>
              <a:blipFill rotWithShape="0">
                <a:blip r:embed="rId4"/>
                <a:stretch>
                  <a:fillRect l="-958" t="-10345" b="-126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1790700" y="4647758"/>
            <a:ext cx="3409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w =  </a:t>
            </a:r>
            <a:r>
              <a:rPr lang="en-US" altLang="zh-TW" sz="2400" dirty="0" err="1" smtClean="0"/>
              <a:t>sm.w</a:t>
            </a:r>
            <a:endParaRPr lang="zh-TW" altLang="en-US" sz="24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5219699" y="2512298"/>
            <a:ext cx="381001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V="1">
            <a:off x="5348283" y="1959853"/>
            <a:ext cx="161925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4571998" y="3659955"/>
            <a:ext cx="381001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1790700" y="4196421"/>
            <a:ext cx="1981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v</a:t>
            </a:r>
            <a:r>
              <a:rPr lang="en-US" altLang="zh-TW" sz="2400" dirty="0" err="1" smtClean="0"/>
              <a:t>ec</a:t>
            </a:r>
            <a:r>
              <a:rPr lang="en-US" altLang="zh-TW" sz="2400" dirty="0" smtClean="0"/>
              <a:t> = psi(</a:t>
            </a:r>
            <a:r>
              <a:rPr lang="en-US" altLang="zh-TW" sz="2400" dirty="0" err="1" smtClean="0"/>
              <a:t>x,y</a:t>
            </a:r>
            <a:r>
              <a:rPr lang="en-US" altLang="zh-TW" sz="2400" dirty="0" smtClean="0"/>
              <a:t>) 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790699" y="5674811"/>
            <a:ext cx="1981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for k, v in </a:t>
            </a:r>
            <a:r>
              <a:rPr lang="en-US" altLang="zh-TW" sz="2400" dirty="0" err="1" smtClean="0"/>
              <a:t>vec</a:t>
            </a:r>
            <a:r>
              <a:rPr lang="en-US" altLang="zh-TW" sz="2400" dirty="0" smtClean="0"/>
              <a:t>: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802046" y="5652316"/>
            <a:ext cx="3905254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The value at k dimension is v.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790700" y="5119139"/>
            <a:ext cx="1981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score = 0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566950" y="6146192"/>
            <a:ext cx="3187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score = score + v * w[k]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3171320" y="5109291"/>
                <a:ext cx="1819088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320" y="5109291"/>
                <a:ext cx="1819088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55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/>
          <p:cNvSpPr/>
          <p:nvPr/>
        </p:nvSpPr>
        <p:spPr>
          <a:xfrm>
            <a:off x="1543050" y="4196421"/>
            <a:ext cx="6400800" cy="2450737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14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19" grpId="0"/>
      <p:bldP spid="20" grpId="0" animBg="1"/>
      <p:bldP spid="21" grpId="0"/>
      <p:bldP spid="22" grpId="0"/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classify_example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73191" y="1912587"/>
            <a:ext cx="6675508" cy="204348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422045" y="1912587"/>
            <a:ext cx="3072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For</a:t>
            </a:r>
            <a:r>
              <a:rPr lang="en-US" altLang="zh-TW" sz="2400" dirty="0" smtClean="0"/>
              <a:t> each test data</a:t>
            </a:r>
            <a:r>
              <a:rPr lang="en-US" altLang="zh-TW" sz="2400" b="1" dirty="0" smtClean="0"/>
              <a:t>:</a:t>
            </a:r>
            <a:endParaRPr lang="zh-TW" altLang="en-US" sz="2400" b="1" dirty="0"/>
          </a:p>
        </p:txBody>
      </p:sp>
      <p:grpSp>
        <p:nvGrpSpPr>
          <p:cNvPr id="6" name="群組 5"/>
          <p:cNvGrpSpPr/>
          <p:nvPr/>
        </p:nvGrpSpPr>
        <p:grpSpPr>
          <a:xfrm>
            <a:off x="2024147" y="2603413"/>
            <a:ext cx="5163671" cy="461665"/>
            <a:chOff x="2228181" y="3685651"/>
            <a:chExt cx="5163671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2228181" y="3685651"/>
                  <a:ext cx="51636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𝐼𝑛𝑓𝑒𝑟𝑒𝑛𝑐𝑒</m:t>
                      </m:r>
                      <m:d>
                        <m:d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a14:m>
                  <a:r>
                    <a:rPr lang="en-US" altLang="zh-TW" sz="2400" dirty="0" smtClean="0"/>
                    <a:t> </a:t>
                  </a:r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8181" y="3685651"/>
                  <a:ext cx="5163671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36" b="-1710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3035563" y="3731817"/>
                  <a:ext cx="2701638" cy="369332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zh-TW" sz="2400" dirty="0" err="1"/>
                    <a:t>c</a:t>
                  </a:r>
                  <a:r>
                    <a:rPr lang="en-US" altLang="zh-TW" sz="2400" dirty="0" err="1" smtClean="0"/>
                    <a:t>lassify_example</a:t>
                  </a:r>
                  <a:r>
                    <a:rPr lang="en-US" altLang="zh-TW" sz="2400" dirty="0" smtClean="0"/>
                    <a:t>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en-US" altLang="zh-TW" sz="2400" dirty="0" smtClean="0"/>
                    <a:t>)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5563" y="3731817"/>
                  <a:ext cx="2701638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文字方塊 8"/>
          <p:cNvSpPr txBox="1"/>
          <p:nvPr/>
        </p:nvSpPr>
        <p:spPr>
          <a:xfrm>
            <a:off x="5688589" y="2566102"/>
            <a:ext cx="1595336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Inference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810306" y="3200014"/>
                <a:ext cx="2722861" cy="52443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306" y="3200014"/>
                <a:ext cx="2722861" cy="524439"/>
              </a:xfrm>
              <a:prstGeom prst="rect">
                <a:avLst/>
              </a:prstGeom>
              <a:blipFill rotWithShape="0">
                <a:blip r:embed="rId4"/>
                <a:stretch>
                  <a:fillRect l="-2232" b="-126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190899" y="6028064"/>
                <a:ext cx="5080045" cy="52443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899" y="6028064"/>
                <a:ext cx="5080045" cy="524439"/>
              </a:xfrm>
              <a:prstGeom prst="rect">
                <a:avLst/>
              </a:prstGeom>
              <a:blipFill rotWithShape="0">
                <a:blip r:embed="rId5"/>
                <a:stretch>
                  <a:fillRect l="-958" t="-11494" b="-126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接點 13"/>
          <p:cNvCxnSpPr/>
          <p:nvPr/>
        </p:nvCxnSpPr>
        <p:spPr>
          <a:xfrm>
            <a:off x="4114495" y="6249962"/>
            <a:ext cx="10750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021" y="4575664"/>
            <a:ext cx="8374619" cy="124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9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SVM</a:t>
            </a:r>
            <a:r>
              <a:rPr lang="en-US" altLang="zh-TW" baseline="30000" dirty="0" err="1" smtClean="0"/>
              <a:t>struct</a:t>
            </a:r>
            <a:endParaRPr lang="zh-TW" altLang="en-US" baseline="30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API for implementing </a:t>
            </a:r>
            <a:r>
              <a:rPr lang="en-US" altLang="zh-TW" dirty="0" smtClean="0"/>
              <a:t>different kinds of structured learning tasks by structured SVM</a:t>
            </a:r>
          </a:p>
          <a:p>
            <a:pPr lvl="1"/>
            <a:r>
              <a:rPr lang="en-US" altLang="zh-TW" dirty="0" smtClean="0"/>
              <a:t>C</a:t>
            </a:r>
            <a:r>
              <a:rPr lang="en-US" altLang="zh-TW" dirty="0"/>
              <a:t>: https://www.cs.cornell.edu/people/tj/svm_light/svm_struct.html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Python</a:t>
            </a:r>
            <a:r>
              <a:rPr lang="en-US" altLang="zh-TW" dirty="0"/>
              <a:t>: http://tfinley.net/software/svmpython2/</a:t>
            </a:r>
            <a:endParaRPr lang="en-US" altLang="zh-TW" dirty="0" smtClean="0"/>
          </a:p>
          <a:p>
            <a:pPr lvl="1"/>
            <a:r>
              <a:rPr lang="en-US" altLang="zh-TW" dirty="0"/>
              <a:t>MATLAB: http://www.robots.ox.ac.uk/~</a:t>
            </a:r>
            <a:r>
              <a:rPr lang="en-US" altLang="zh-TW" dirty="0" smtClean="0"/>
              <a:t>vedaldi/svmstruct.html</a:t>
            </a:r>
          </a:p>
          <a:p>
            <a:r>
              <a:rPr lang="en-US" altLang="zh-TW" dirty="0" smtClean="0"/>
              <a:t>Structured SVM with Hidden Information</a:t>
            </a:r>
          </a:p>
          <a:p>
            <a:pPr lvl="1"/>
            <a:r>
              <a:rPr lang="en-US" altLang="zh-TW" dirty="0"/>
              <a:t>http://www.cs.cornell.edu/~cnyu/latentssvm/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275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SVM</a:t>
            </a:r>
            <a:r>
              <a:rPr lang="en-US" altLang="zh-TW" baseline="30000" dirty="0" err="1"/>
              <a:t>struct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Python version in these </a:t>
            </a:r>
            <a:r>
              <a:rPr lang="en-US" altLang="zh-TW" dirty="0" smtClean="0"/>
              <a:t>slides</a:t>
            </a:r>
          </a:p>
          <a:p>
            <a:r>
              <a:rPr lang="en-US" altLang="zh-TW" dirty="0" smtClean="0"/>
              <a:t>Download </a:t>
            </a:r>
            <a:r>
              <a:rPr lang="en-US" altLang="zh-TW" dirty="0"/>
              <a:t>from </a:t>
            </a:r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tfinley.net/software/svmpython2/svm-python-v204.tgz</a:t>
            </a:r>
            <a:endParaRPr lang="en-US" altLang="zh-TW" dirty="0" smtClean="0"/>
          </a:p>
          <a:p>
            <a:r>
              <a:rPr lang="en-US" altLang="zh-TW" dirty="0"/>
              <a:t>To build this, a simple make should work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sz="2800" i="1" dirty="0" err="1" smtClean="0"/>
              <a:t>svm_python_learn</a:t>
            </a:r>
            <a:r>
              <a:rPr lang="en-US" altLang="zh-TW" sz="2800" dirty="0" smtClean="0"/>
              <a:t>: </a:t>
            </a:r>
            <a:r>
              <a:rPr lang="en-US" altLang="zh-TW" sz="2800" dirty="0"/>
              <a:t>for learning a model and </a:t>
            </a:r>
            <a:endParaRPr lang="en-US" altLang="zh-TW" sz="2800" dirty="0" smtClean="0"/>
          </a:p>
          <a:p>
            <a:pPr lvl="1"/>
            <a:r>
              <a:rPr lang="en-US" altLang="zh-TW" sz="2800" i="1" dirty="0" err="1" smtClean="0"/>
              <a:t>svm_python_classify</a:t>
            </a:r>
            <a:r>
              <a:rPr lang="en-US" altLang="zh-TW" sz="2800" dirty="0" smtClean="0"/>
              <a:t>: </a:t>
            </a:r>
            <a:r>
              <a:rPr lang="en-US" altLang="zh-TW" sz="2800" dirty="0"/>
              <a:t>for testing with a learned </a:t>
            </a:r>
            <a:r>
              <a:rPr lang="en-US" altLang="zh-TW" sz="2800" dirty="0" smtClean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38424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svm_python_learn</a:t>
            </a:r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523329" y="1624079"/>
            <a:ext cx="8352475" cy="496548"/>
            <a:chOff x="523329" y="1624079"/>
            <a:chExt cx="8352475" cy="4965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/>
                <p:cNvSpPr/>
                <p:nvPr/>
              </p:nvSpPr>
              <p:spPr>
                <a:xfrm>
                  <a:off x="523329" y="1658962"/>
                  <a:ext cx="460369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⋯,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329" y="1658962"/>
                  <a:ext cx="4603696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3947" b="-1052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文字方塊 4"/>
            <p:cNvSpPr txBox="1"/>
            <p:nvPr/>
          </p:nvSpPr>
          <p:spPr>
            <a:xfrm>
              <a:off x="5022473" y="1624079"/>
              <a:ext cx="3853331" cy="461665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 smtClean="0"/>
                <a:t>read_examples</a:t>
              </a:r>
              <a:r>
                <a:rPr lang="en-US" altLang="zh-TW" sz="2400" dirty="0" smtClean="0"/>
                <a:t>(</a:t>
              </a:r>
              <a:r>
                <a:rPr lang="en-US" altLang="zh-TW" sz="2400" dirty="0" err="1" smtClean="0"/>
                <a:t>TrainingData</a:t>
              </a:r>
              <a:r>
                <a:rPr lang="en-US" altLang="zh-TW" sz="2400" dirty="0" smtClean="0"/>
                <a:t>)</a:t>
              </a:r>
              <a:endParaRPr lang="zh-TW" altLang="en-US" sz="2400" dirty="0"/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905505" y="2181903"/>
            <a:ext cx="1809750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init_model</a:t>
            </a:r>
            <a:r>
              <a:rPr lang="en-US" altLang="zh-TW" sz="2400" dirty="0" smtClean="0"/>
              <a:t>()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831221" y="2680331"/>
                <a:ext cx="7481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w</a:t>
                </a:r>
                <a:r>
                  <a:rPr lang="en-US" altLang="zh-TW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altLang="zh-TW" sz="2400" dirty="0" smtClean="0"/>
                  <a:t>0, working </a:t>
                </a:r>
                <a:r>
                  <a:rPr lang="en-US" altLang="zh-TW" sz="2400" dirty="0"/>
                  <a:t>s</a:t>
                </a:r>
                <a:r>
                  <a:rPr lang="en-US" altLang="zh-TW" sz="2400" dirty="0" smtClean="0"/>
                  <a:t>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TW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𝑛𝑢𝑙𝑙</m:t>
                    </m:r>
                    <m:r>
                      <a:rPr lang="en-US" altLang="zh-TW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𝑛𝑢𝑙𝑙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𝑛𝑢𝑙𝑙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21" y="2680331"/>
                <a:ext cx="7481557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221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831221" y="3056652"/>
            <a:ext cx="1284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R</a:t>
            </a:r>
            <a:r>
              <a:rPr lang="en-US" altLang="zh-TW" sz="2400" b="1" dirty="0" smtClean="0"/>
              <a:t>epeat</a:t>
            </a:r>
            <a:endParaRPr lang="zh-TW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318067" y="5382098"/>
                <a:ext cx="69947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zh-TW" sz="2400" dirty="0" smtClean="0"/>
                  <a:t>Solve </a:t>
                </a:r>
                <a:r>
                  <a:rPr lang="en-US" altLang="zh-TW" sz="2400" dirty="0"/>
                  <a:t>a </a:t>
                </a:r>
                <a:r>
                  <a:rPr lang="en-US" altLang="zh-TW" sz="2400" b="1" dirty="0">
                    <a:solidFill>
                      <a:srgbClr val="FF0000"/>
                    </a:solidFill>
                  </a:rPr>
                  <a:t>QP</a:t>
                </a:r>
                <a:r>
                  <a:rPr lang="en-US" altLang="zh-TW" sz="2400" dirty="0"/>
                  <a:t> with Working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067" y="5382098"/>
                <a:ext cx="6994711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3262070" y="4395994"/>
                <a:ext cx="4330866" cy="52443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070" y="4395994"/>
                <a:ext cx="4330866" cy="524439"/>
              </a:xfrm>
              <a:prstGeom prst="rect">
                <a:avLst/>
              </a:prstGeom>
              <a:blipFill rotWithShape="0">
                <a:blip r:embed="rId5"/>
                <a:stretch>
                  <a:fillRect l="-1264" t="-10345" b="-126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2235733" y="3954188"/>
                <a:ext cx="7326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733" y="3954188"/>
                <a:ext cx="73263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0000" r="-4167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1333676" y="3461910"/>
            <a:ext cx="3072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For</a:t>
            </a:r>
            <a:r>
              <a:rPr lang="en-US" altLang="zh-TW" sz="2400" dirty="0" smtClean="0"/>
              <a:t> each training data</a:t>
            </a:r>
            <a:r>
              <a:rPr lang="en-US" altLang="zh-TW" sz="2400" b="1" dirty="0" smtClean="0"/>
              <a:t>:</a:t>
            </a:r>
            <a:endParaRPr lang="zh-TW" altLang="en-US" sz="2400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905505" y="5843763"/>
            <a:ext cx="6227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Until</a:t>
            </a:r>
            <a:r>
              <a:rPr lang="zh-TW" altLang="en-US" sz="2400" b="1" dirty="0" smtClean="0"/>
              <a:t> </a:t>
            </a:r>
            <a:r>
              <a:rPr lang="en-US" altLang="zh-TW" sz="2400" dirty="0" smtClean="0"/>
              <a:t>the stopping criterion fulfilled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905505" y="6227673"/>
                <a:ext cx="16260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dirty="0" smtClean="0"/>
                  <a:t>Return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05" y="6227673"/>
                <a:ext cx="1626097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6015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2166533" y="4920433"/>
                <a:ext cx="47826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>
                    <a:ea typeface="Cambria Math" panose="02040503050406030204" pitchFamily="18" charset="0"/>
                  </a:rPr>
                  <a:t>Update working set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TW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zh-TW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533" y="4920433"/>
                <a:ext cx="4782606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1911" t="-10526" r="-764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5658216" y="469801"/>
            <a:ext cx="3217588" cy="96781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What you have to implement by yourself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2968369" y="3937581"/>
                <a:ext cx="4918269" cy="369332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zh-TW" sz="2400" dirty="0" err="1" smtClean="0"/>
                  <a:t>find_most_violated_constraint</a:t>
                </a:r>
                <a:r>
                  <a:rPr lang="en-US" altLang="zh-TW" sz="24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400" b="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)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369" y="3937581"/>
                <a:ext cx="4918269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01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  <p:bldP spid="12" grpId="0"/>
      <p:bldP spid="14" grpId="0" animBg="1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svm_python_learn</a:t>
            </a:r>
            <a:r>
              <a:rPr lang="en-US" altLang="zh-TW" dirty="0" smtClean="0"/>
              <a:t> - </a:t>
            </a:r>
            <a:r>
              <a:rPr lang="en-US" altLang="zh-TW" b="1" dirty="0" smtClean="0">
                <a:solidFill>
                  <a:srgbClr val="FF0000"/>
                </a:solidFill>
              </a:rPr>
              <a:t>QP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2000" y="1483875"/>
            <a:ext cx="7591454" cy="26792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736080" y="1833945"/>
            <a:ext cx="5708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Find </a:t>
            </a:r>
            <a:r>
              <a:rPr lang="en-US" altLang="zh-TW" sz="2400" dirty="0">
                <a:latin typeface="Cambria Math" panose="02040503050406030204" pitchFamily="18" charset="0"/>
              </a:rPr>
              <a:t>𝑤</a:t>
            </a:r>
            <a:r>
              <a:rPr lang="en-US" altLang="zh-TW" sz="2400" dirty="0"/>
              <a:t>, </a:t>
            </a:r>
            <a:r>
              <a:rPr lang="zh-TW" altLang="en-US" sz="2400" dirty="0" smtClean="0">
                <a:latin typeface="Cambria Math" panose="02040503050406030204" pitchFamily="18" charset="0"/>
              </a:rPr>
              <a:t>𝜀</a:t>
            </a:r>
            <a:r>
              <a:rPr lang="en-US" altLang="zh-TW" sz="2400" baseline="30000" dirty="0" smtClean="0">
                <a:latin typeface="Cambria Math" panose="02040503050406030204" pitchFamily="18" charset="0"/>
              </a:rPr>
              <a:t>1</a:t>
            </a:r>
            <a:r>
              <a:rPr lang="en-US" altLang="zh-TW" sz="2400" dirty="0">
                <a:latin typeface="Cambria Math" panose="02040503050406030204" pitchFamily="18" charset="0"/>
              </a:rPr>
              <a:t>…</a:t>
            </a:r>
            <a:r>
              <a:rPr lang="zh-TW" altLang="en-US" sz="2400" dirty="0" smtClean="0">
                <a:latin typeface="Cambria Math" panose="02040503050406030204" pitchFamily="18" charset="0"/>
              </a:rPr>
              <a:t>𝜀</a:t>
            </a:r>
            <a:r>
              <a:rPr lang="en-US" altLang="zh-TW" sz="2400" baseline="30000" dirty="0" smtClean="0">
                <a:latin typeface="Cambria Math" panose="02040503050406030204" pitchFamily="18" charset="0"/>
              </a:rPr>
              <a:t>𝑁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minimizing 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5305990" y="1565060"/>
                <a:ext cx="2446824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990" y="1565060"/>
                <a:ext cx="2446824" cy="103848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762000" y="1816122"/>
            <a:ext cx="974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FF0000"/>
                </a:solidFill>
              </a:rPr>
              <a:t>QP: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961287" y="2405083"/>
            <a:ext cx="7225157" cy="1634945"/>
            <a:chOff x="1125305" y="4490383"/>
            <a:chExt cx="7225157" cy="1634945"/>
          </a:xfrm>
        </p:grpSpPr>
        <p:sp>
          <p:nvSpPr>
            <p:cNvPr id="9" name="矩形 8"/>
            <p:cNvSpPr/>
            <p:nvPr/>
          </p:nvSpPr>
          <p:spPr>
            <a:xfrm>
              <a:off x="4631802" y="4490383"/>
              <a:ext cx="2375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 </a:t>
              </a:r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1125305" y="4776649"/>
              <a:ext cx="7225157" cy="1348679"/>
              <a:chOff x="1082320" y="5388754"/>
              <a:chExt cx="7225157" cy="1348679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082320" y="5388754"/>
                <a:ext cx="7225157" cy="13486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字方塊 12"/>
                  <p:cNvSpPr txBox="1"/>
                  <p:nvPr/>
                </p:nvSpPr>
                <p:spPr>
                  <a:xfrm>
                    <a:off x="1502608" y="6212315"/>
                    <a:ext cx="6715043" cy="43056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func>
                            <m:func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fName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func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1" name="文字方塊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2608" y="6212315"/>
                    <a:ext cx="6715043" cy="430567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字方塊 13"/>
                  <p:cNvSpPr txBox="1"/>
                  <p:nvPr/>
                </p:nvSpPr>
                <p:spPr>
                  <a:xfrm>
                    <a:off x="1387582" y="5781204"/>
                    <a:ext cx="166814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altLang="zh-TW" sz="2400" dirty="0" smtClean="0"/>
                      <a:t>For </a:t>
                    </a:r>
                    <a14:m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𝔸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a14:m>
                    <a:r>
                      <a:rPr lang="en-US" altLang="zh-TW" sz="2400" dirty="0" smtClean="0">
                        <a:solidFill>
                          <a:schemeClr val="tx1"/>
                        </a:solidFill>
                      </a:rPr>
                      <a:t>:</a:t>
                    </a:r>
                    <a:endParaRPr lang="zh-TW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文字方塊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7582" y="5781204"/>
                    <a:ext cx="1668149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11355" t="-26230" r="-10256" b="-4754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1243236" y="4772869"/>
                  <a:ext cx="9323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2400" dirty="0" smtClean="0"/>
                    <a:t>For </a:t>
                  </a:r>
                  <a14:m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altLang="zh-TW" sz="2400" dirty="0" smtClean="0">
                      <a:solidFill>
                        <a:schemeClr val="tx1"/>
                      </a:solidFill>
                    </a:rPr>
                    <a:t>: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字方塊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3236" y="4772869"/>
                  <a:ext cx="932371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0261" t="-26230" r="-18301" b="-4754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2934698" y="4392035"/>
                <a:ext cx="1296627" cy="461665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 smtClean="0"/>
                  <a:t>psi(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2400" dirty="0" smtClean="0"/>
                  <a:t>)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698" y="4392035"/>
                <a:ext cx="1296627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/>
              <p:cNvSpPr txBox="1"/>
              <p:nvPr/>
            </p:nvSpPr>
            <p:spPr>
              <a:xfrm>
                <a:off x="5114671" y="4393674"/>
                <a:ext cx="1492551" cy="461665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loss(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2400" dirty="0" smtClean="0"/>
                  <a:t>)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671" y="4393674"/>
                <a:ext cx="1492551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/>
          <p:cNvSpPr txBox="1"/>
          <p:nvPr/>
        </p:nvSpPr>
        <p:spPr>
          <a:xfrm>
            <a:off x="885076" y="5108606"/>
            <a:ext cx="7437508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Usage: ./</a:t>
            </a:r>
            <a:r>
              <a:rPr lang="en-US" altLang="zh-TW" sz="2400" dirty="0" err="1" smtClean="0"/>
              <a:t>svm_python_learn</a:t>
            </a:r>
            <a:r>
              <a:rPr lang="en-US" altLang="zh-TW" sz="2400" dirty="0" smtClean="0"/>
              <a:t> –c 1000 </a:t>
            </a:r>
            <a:r>
              <a:rPr lang="en-US" altLang="zh-TW" sz="2400" dirty="0" err="1" smtClean="0"/>
              <a:t>TrainingData</a:t>
            </a:r>
            <a:r>
              <a:rPr lang="en-US" altLang="zh-TW" sz="2400" dirty="0" smtClean="0"/>
              <a:t> Model</a:t>
            </a:r>
            <a:endParaRPr lang="zh-TW" altLang="en-US" sz="2400" dirty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2639452" y="3939821"/>
            <a:ext cx="603115" cy="4465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2011589" y="3945477"/>
            <a:ext cx="12650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3692766" y="3945477"/>
            <a:ext cx="10463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H="1">
            <a:off x="3870430" y="3968225"/>
            <a:ext cx="456473" cy="4637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5337781" y="3939821"/>
            <a:ext cx="104633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endCxn id="18" idx="0"/>
          </p:cNvCxnSpPr>
          <p:nvPr/>
        </p:nvCxnSpPr>
        <p:spPr>
          <a:xfrm flipH="1">
            <a:off x="5860947" y="3949043"/>
            <a:ext cx="10792" cy="4446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426533" y="5682831"/>
            <a:ext cx="2824652" cy="83099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-e value (smaller, training time longer)</a:t>
            </a:r>
            <a:endParaRPr lang="zh-TW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6607222" y="1866600"/>
            <a:ext cx="307928" cy="4290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4963402" y="5164395"/>
            <a:ext cx="659043" cy="3358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3424843" y="5699456"/>
            <a:ext cx="5336771" cy="83099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TW" altLang="zh-TW" sz="2400" dirty="0">
                <a:solidFill>
                  <a:schemeClr val="bg1"/>
                </a:solidFill>
                <a:latin typeface="+mj-lt"/>
              </a:rPr>
              <a:t>-k </a:t>
            </a:r>
            <a:r>
              <a:rPr lang="en-US" altLang="zh-TW" sz="2400" dirty="0" err="1" smtClean="0">
                <a:solidFill>
                  <a:schemeClr val="bg1"/>
                </a:solidFill>
                <a:latin typeface="+mj-lt"/>
              </a:rPr>
              <a:t>int</a:t>
            </a:r>
            <a:r>
              <a:rPr lang="en-US" altLang="zh-TW" sz="2400" dirty="0" smtClean="0">
                <a:solidFill>
                  <a:schemeClr val="bg1"/>
                </a:solidFill>
                <a:latin typeface="+mj-lt"/>
              </a:rPr>
              <a:t> (</a:t>
            </a:r>
            <a:r>
              <a:rPr lang="zh-TW" altLang="zh-TW" sz="2400" dirty="0" smtClean="0">
                <a:solidFill>
                  <a:schemeClr val="bg1"/>
                </a:solidFill>
                <a:latin typeface="+mj-lt"/>
              </a:rPr>
              <a:t>number </a:t>
            </a:r>
            <a:r>
              <a:rPr lang="zh-TW" altLang="zh-TW" sz="2400" dirty="0">
                <a:solidFill>
                  <a:schemeClr val="bg1"/>
                </a:solidFill>
                <a:latin typeface="+mj-lt"/>
              </a:rPr>
              <a:t>of new constraints to accumulate before recomputing the </a:t>
            </a:r>
            <a:r>
              <a:rPr lang="zh-TW" altLang="zh-TW" sz="2400" dirty="0" smtClean="0">
                <a:solidFill>
                  <a:schemeClr val="bg1"/>
                </a:solidFill>
                <a:latin typeface="+mj-lt"/>
              </a:rPr>
              <a:t>QP</a:t>
            </a:r>
            <a:r>
              <a:rPr lang="en-US" altLang="zh-TW" sz="2400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zh-TW" altLang="zh-TW" sz="2400" dirty="0" smtClean="0">
                <a:solidFill>
                  <a:schemeClr val="bg1"/>
                </a:solidFill>
                <a:latin typeface="+mj-lt"/>
              </a:rPr>
              <a:t> </a:t>
            </a:r>
            <a:endParaRPr lang="zh-TW" alt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556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17" grpId="0" animBg="1"/>
      <p:bldP spid="18" grpId="0" animBg="1"/>
      <p:bldP spid="15" grpId="0" animBg="1"/>
      <p:bldP spid="33" grpId="0" animBg="1"/>
      <p:bldP spid="34" grpId="0" animBg="1"/>
      <p:bldP spid="3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173092" y="2452316"/>
            <a:ext cx="6675508" cy="204348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svm_python_classify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72296" y="5338020"/>
            <a:ext cx="7437508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Usage: ./</a:t>
            </a:r>
            <a:r>
              <a:rPr lang="en-US" altLang="zh-TW" sz="2400" dirty="0" err="1" smtClean="0"/>
              <a:t>svm_python_classify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TestingData</a:t>
            </a:r>
            <a:r>
              <a:rPr lang="en-US" altLang="zh-TW" sz="2400" dirty="0" smtClean="0"/>
              <a:t> Model Result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321946" y="2452316"/>
            <a:ext cx="3072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For</a:t>
            </a:r>
            <a:r>
              <a:rPr lang="en-US" altLang="zh-TW" sz="2400" dirty="0" smtClean="0"/>
              <a:t> each test data</a:t>
            </a:r>
            <a:r>
              <a:rPr lang="en-US" altLang="zh-TW" sz="2400" b="1" dirty="0" smtClean="0"/>
              <a:t>:</a:t>
            </a:r>
            <a:endParaRPr lang="zh-TW" altLang="en-US" sz="2400" b="1" dirty="0"/>
          </a:p>
        </p:txBody>
      </p:sp>
      <p:grpSp>
        <p:nvGrpSpPr>
          <p:cNvPr id="11" name="群組 10"/>
          <p:cNvGrpSpPr/>
          <p:nvPr/>
        </p:nvGrpSpPr>
        <p:grpSpPr>
          <a:xfrm>
            <a:off x="1924048" y="3143142"/>
            <a:ext cx="5163671" cy="461665"/>
            <a:chOff x="2228181" y="3685651"/>
            <a:chExt cx="5163671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2228181" y="3685651"/>
                  <a:ext cx="51636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𝐼𝑛𝑓𝑒𝑟𝑒𝑛𝑐𝑒</m:t>
                      </m:r>
                      <m:d>
                        <m:d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a14:m>
                  <a:r>
                    <a:rPr lang="en-US" altLang="zh-TW" sz="2400" dirty="0" smtClean="0"/>
                    <a:t> </a:t>
                  </a:r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8181" y="3685651"/>
                  <a:ext cx="5163671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4" b="-18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/>
                <p:cNvSpPr txBox="1"/>
                <p:nvPr/>
              </p:nvSpPr>
              <p:spPr>
                <a:xfrm>
                  <a:off x="3035563" y="3731817"/>
                  <a:ext cx="2701638" cy="369332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zh-TW" sz="2400" dirty="0" err="1"/>
                    <a:t>c</a:t>
                  </a:r>
                  <a:r>
                    <a:rPr lang="en-US" altLang="zh-TW" sz="2400" dirty="0" err="1" smtClean="0"/>
                    <a:t>lassify_example</a:t>
                  </a:r>
                  <a:r>
                    <a:rPr lang="en-US" altLang="zh-TW" sz="2400" dirty="0" smtClean="0"/>
                    <a:t>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en-US" altLang="zh-TW" sz="2400" dirty="0" smtClean="0"/>
                    <a:t>)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字方塊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5563" y="3731817"/>
                  <a:ext cx="2701638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文字方塊 11"/>
          <p:cNvSpPr txBox="1"/>
          <p:nvPr/>
        </p:nvSpPr>
        <p:spPr>
          <a:xfrm>
            <a:off x="5588490" y="3105831"/>
            <a:ext cx="1595336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Inference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2710207" y="3739743"/>
                <a:ext cx="2722861" cy="52443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207" y="3739743"/>
                <a:ext cx="2722861" cy="524439"/>
              </a:xfrm>
              <a:prstGeom prst="rect">
                <a:avLst/>
              </a:prstGeom>
              <a:blipFill rotWithShape="0">
                <a:blip r:embed="rId4"/>
                <a:stretch>
                  <a:fillRect l="-2237" b="-113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937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  <p:bldP spid="9" grpId="0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svmstruct.py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Put your code in </a:t>
            </a:r>
            <a:r>
              <a:rPr lang="en-US" altLang="zh-TW" b="1" i="1" u="sng" dirty="0"/>
              <a:t>svmstruct.py</a:t>
            </a:r>
            <a:endParaRPr lang="zh-TW" altLang="en-US" b="1" i="1" u="sng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42538" y="5499917"/>
            <a:ext cx="5454032" cy="78951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Using multi-class classification to show how to implement each function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552450" y="6244980"/>
            <a:ext cx="8034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/>
              <a:t>http://tfinley.net/software/svmpython2/multiclass_code.html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878601" y="2422652"/>
            <a:ext cx="3316941" cy="45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read_examples</a:t>
            </a:r>
            <a:r>
              <a:rPr lang="en-US" altLang="zh-TW" sz="2400" dirty="0" smtClean="0"/>
              <a:t>(filename)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897651" y="3034012"/>
            <a:ext cx="1809750" cy="45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init_model</a:t>
            </a:r>
            <a:r>
              <a:rPr lang="en-US" altLang="zh-TW" sz="2400" dirty="0" smtClean="0"/>
              <a:t>()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897651" y="3623361"/>
                <a:ext cx="4918269" cy="450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zh-TW" sz="2400" dirty="0" err="1" smtClean="0"/>
                  <a:t>find_most_violated_constraint</a:t>
                </a:r>
                <a:r>
                  <a:rPr lang="en-US" altLang="zh-TW" sz="24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400" b="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)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651" y="3623361"/>
                <a:ext cx="4918269" cy="450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878601" y="4242458"/>
                <a:ext cx="1296627" cy="450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 smtClean="0"/>
                  <a:t>psi(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2400" dirty="0" smtClean="0"/>
                  <a:t>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601" y="4242458"/>
                <a:ext cx="1296627" cy="4500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286665" y="4230803"/>
                <a:ext cx="1492551" cy="450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loss(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2400" dirty="0" smtClean="0"/>
                  <a:t>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665" y="4230803"/>
                <a:ext cx="1492551" cy="4500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924145" y="4830668"/>
                <a:ext cx="2701638" cy="450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zh-TW" sz="2400" dirty="0" err="1"/>
                  <a:t>c</a:t>
                </a:r>
                <a:r>
                  <a:rPr lang="en-US" altLang="zh-TW" sz="2400" dirty="0" err="1" smtClean="0"/>
                  <a:t>lassify_example</a:t>
                </a:r>
                <a:r>
                  <a:rPr lang="en-US" altLang="zh-TW" sz="2400" dirty="0" smtClean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)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145" y="4830668"/>
                <a:ext cx="2701638" cy="4500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756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read_examples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5300" y="1825625"/>
            <a:ext cx="7886700" cy="4351338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1997075"/>
            <a:ext cx="8258175" cy="4714875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2666999" y="2268536"/>
            <a:ext cx="1111251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1752599" y="6635750"/>
            <a:ext cx="1111251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群組 6"/>
          <p:cNvGrpSpPr/>
          <p:nvPr/>
        </p:nvGrpSpPr>
        <p:grpSpPr>
          <a:xfrm>
            <a:off x="367662" y="1433059"/>
            <a:ext cx="8352475" cy="496548"/>
            <a:chOff x="523329" y="1624079"/>
            <a:chExt cx="8352475" cy="4965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523329" y="1658962"/>
                  <a:ext cx="460369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⋯,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329" y="1658962"/>
                  <a:ext cx="4603696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3947" b="-92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文字方塊 8"/>
            <p:cNvSpPr txBox="1"/>
            <p:nvPr/>
          </p:nvSpPr>
          <p:spPr>
            <a:xfrm>
              <a:off x="5022473" y="1624079"/>
              <a:ext cx="3853331" cy="461665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 smtClean="0"/>
                <a:t>read_examples</a:t>
              </a:r>
              <a:r>
                <a:rPr lang="en-US" altLang="zh-TW" sz="2400" dirty="0" smtClean="0"/>
                <a:t>(</a:t>
              </a:r>
              <a:r>
                <a:rPr lang="en-US" altLang="zh-TW" sz="2400" dirty="0" err="1" smtClean="0"/>
                <a:t>TrainingData</a:t>
              </a:r>
              <a:r>
                <a:rPr lang="en-US" altLang="zh-TW" sz="2400" dirty="0" smtClean="0"/>
                <a:t>)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8275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read_examples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Format of “examples” (training data)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whole “examples” </a:t>
            </a:r>
            <a:r>
              <a:rPr lang="en-US" altLang="zh-TW" dirty="0" smtClean="0"/>
              <a:t>(training data) is a list</a:t>
            </a:r>
          </a:p>
          <a:p>
            <a:pPr lvl="1"/>
            <a:r>
              <a:rPr lang="en-US" altLang="zh-TW" dirty="0" smtClean="0"/>
              <a:t>Each data is a tuple with two element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032133" y="3037066"/>
                <a:ext cx="69654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𝑒𝑥𝑎𝑚𝑝𝑙𝑒𝑠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=[   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,…   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,…   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  ]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133" y="3037066"/>
                <a:ext cx="6965433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3947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/>
          <p:cNvCxnSpPr/>
          <p:nvPr/>
        </p:nvCxnSpPr>
        <p:spPr>
          <a:xfrm>
            <a:off x="4895850" y="3498731"/>
            <a:ext cx="3048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5372100" y="3498731"/>
            <a:ext cx="3048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238375" y="3970516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Input object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524500" y="3977999"/>
            <a:ext cx="2533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B050"/>
                </a:solidFill>
              </a:rPr>
              <a:t>output object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924550" y="5606058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 scalar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419475" y="4417215"/>
            <a:ext cx="1409700" cy="23083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[</a:t>
            </a:r>
          </a:p>
          <a:p>
            <a:r>
              <a:rPr lang="en-US" altLang="zh-TW" sz="2400" dirty="0" smtClean="0"/>
              <a:t>(3,6.55),</a:t>
            </a:r>
          </a:p>
          <a:p>
            <a:r>
              <a:rPr lang="en-US" altLang="zh-TW" sz="2400" dirty="0" smtClean="0"/>
              <a:t>(7,-1.01),</a:t>
            </a:r>
          </a:p>
          <a:p>
            <a:r>
              <a:rPr lang="en-US" altLang="zh-TW" sz="2400" dirty="0" smtClean="0"/>
              <a:t>…</a:t>
            </a:r>
          </a:p>
          <a:p>
            <a:r>
              <a:rPr lang="en-US" altLang="zh-TW" sz="2400" dirty="0" smtClean="0"/>
              <a:t>(10,0.4)</a:t>
            </a:r>
            <a:endParaRPr lang="en-US" altLang="zh-TW" sz="2400" dirty="0"/>
          </a:p>
          <a:p>
            <a:r>
              <a:rPr lang="en-US" altLang="zh-TW" sz="2400" dirty="0" smtClean="0"/>
              <a:t>]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57200" y="5036701"/>
            <a:ext cx="2914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Sparse representation </a:t>
            </a:r>
          </a:p>
          <a:p>
            <a:pPr algn="ctr"/>
            <a:r>
              <a:rPr lang="en-US" altLang="zh-TW" sz="2400" dirty="0" smtClean="0"/>
              <a:t>of a vector</a:t>
            </a:r>
            <a:endParaRPr lang="zh-TW" altLang="en-US" sz="2400" dirty="0"/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3181350" y="3526050"/>
            <a:ext cx="1866901" cy="47524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5524501" y="3519013"/>
            <a:ext cx="1104900" cy="48228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6753225" y="4537800"/>
            <a:ext cx="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73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8" grpId="0"/>
      <p:bldP spid="9" grpId="0"/>
      <p:bldP spid="10" grpId="0"/>
      <p:bldP spid="11" grpId="0" animBg="1"/>
      <p:bldP spid="12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1486</TotalTime>
  <Words>652</Words>
  <Application>Microsoft Office PowerPoint</Application>
  <PresentationFormat>如螢幕大小 (4:3)</PresentationFormat>
  <Paragraphs>139</Paragraphs>
  <Slides>14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Cambria Math</vt:lpstr>
      <vt:lpstr>Office 佈景主題</vt:lpstr>
      <vt:lpstr>Introduction of  SVMstruct</vt:lpstr>
      <vt:lpstr>SVMstruct</vt:lpstr>
      <vt:lpstr>SVMstruct</vt:lpstr>
      <vt:lpstr>svm_python_learn</vt:lpstr>
      <vt:lpstr>svm_python_learn - QP</vt:lpstr>
      <vt:lpstr>svm_python_classify</vt:lpstr>
      <vt:lpstr>svmstruct.py</vt:lpstr>
      <vt:lpstr>read_examples</vt:lpstr>
      <vt:lpstr>read_examples</vt:lpstr>
      <vt:lpstr>init_model</vt:lpstr>
      <vt:lpstr>loss</vt:lpstr>
      <vt:lpstr>psi</vt:lpstr>
      <vt:lpstr>find_most_violated_constraint</vt:lpstr>
      <vt:lpstr>classify_example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Toolkit</dc:title>
  <dc:creator>Lee Hung-yi</dc:creator>
  <cp:lastModifiedBy>Lee Hung-yi</cp:lastModifiedBy>
  <cp:revision>35</cp:revision>
  <dcterms:created xsi:type="dcterms:W3CDTF">2015-11-04T02:03:20Z</dcterms:created>
  <dcterms:modified xsi:type="dcterms:W3CDTF">2015-11-19T14:00:12Z</dcterms:modified>
</cp:coreProperties>
</file>