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332" r:id="rId3"/>
    <p:sldId id="336" r:id="rId4"/>
    <p:sldId id="299" r:id="rId5"/>
    <p:sldId id="274" r:id="rId6"/>
    <p:sldId id="257" r:id="rId7"/>
    <p:sldId id="300" r:id="rId8"/>
    <p:sldId id="260" r:id="rId9"/>
    <p:sldId id="295" r:id="rId10"/>
    <p:sldId id="267" r:id="rId11"/>
    <p:sldId id="284" r:id="rId12"/>
    <p:sldId id="361" r:id="rId13"/>
    <p:sldId id="362" r:id="rId14"/>
    <p:sldId id="363" r:id="rId15"/>
    <p:sldId id="302" r:id="rId16"/>
    <p:sldId id="264" r:id="rId17"/>
    <p:sldId id="364" r:id="rId18"/>
    <p:sldId id="385" r:id="rId19"/>
    <p:sldId id="365" r:id="rId20"/>
    <p:sldId id="376" r:id="rId21"/>
    <p:sldId id="303" r:id="rId22"/>
    <p:sldId id="283" r:id="rId23"/>
    <p:sldId id="311" r:id="rId24"/>
    <p:sldId id="318" r:id="rId25"/>
    <p:sldId id="285" r:id="rId26"/>
    <p:sldId id="317" r:id="rId27"/>
    <p:sldId id="288" r:id="rId28"/>
    <p:sldId id="307" r:id="rId29"/>
    <p:sldId id="320" r:id="rId30"/>
    <p:sldId id="319" r:id="rId31"/>
    <p:sldId id="322" r:id="rId32"/>
    <p:sldId id="313" r:id="rId33"/>
    <p:sldId id="328" r:id="rId34"/>
    <p:sldId id="339" r:id="rId35"/>
    <p:sldId id="343" r:id="rId36"/>
    <p:sldId id="354" r:id="rId37"/>
    <p:sldId id="346" r:id="rId38"/>
    <p:sldId id="355" r:id="rId39"/>
    <p:sldId id="356" r:id="rId40"/>
    <p:sldId id="357" r:id="rId41"/>
    <p:sldId id="352" r:id="rId42"/>
    <p:sldId id="353" r:id="rId43"/>
    <p:sldId id="372" r:id="rId44"/>
    <p:sldId id="373" r:id="rId45"/>
    <p:sldId id="314" r:id="rId46"/>
    <p:sldId id="368" r:id="rId47"/>
    <p:sldId id="330" r:id="rId48"/>
    <p:sldId id="286" r:id="rId49"/>
    <p:sldId id="384" r:id="rId50"/>
    <p:sldId id="382" r:id="rId51"/>
    <p:sldId id="383" r:id="rId5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93" autoAdjust="0"/>
    <p:restoredTop sz="78417" autoAdjust="0"/>
  </p:normalViewPr>
  <p:slideViewPr>
    <p:cSldViewPr snapToGrid="0">
      <p:cViewPr varScale="1">
        <p:scale>
          <a:sx n="55" d="100"/>
          <a:sy n="55" d="100"/>
        </p:scale>
        <p:origin x="15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3E7610-6368-4539-A490-52033FCA0E19}"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zh-TW" altLang="en-US"/>
        </a:p>
      </dgm:t>
    </dgm:pt>
    <dgm:pt modelId="{C70C1ADA-33DB-4E2E-A9D0-EAFCBCF0BC17}">
      <dgm:prSet phldrT="[文字]" custT="1"/>
      <dgm:spPr/>
      <dgm:t>
        <a:bodyPr/>
        <a:lstStyle/>
        <a:p>
          <a:r>
            <a:rPr lang="en-US" altLang="zh-TW" sz="2800" dirty="0" smtClean="0"/>
            <a:t>Deep Structured Semantic Model</a:t>
          </a:r>
          <a:br>
            <a:rPr lang="en-US" altLang="zh-TW" sz="2800" dirty="0" smtClean="0"/>
          </a:br>
          <a:r>
            <a:rPr lang="en-US" altLang="zh-TW" sz="2800" dirty="0" smtClean="0"/>
            <a:t>(DSSM)</a:t>
          </a:r>
          <a:endParaRPr lang="zh-TW" altLang="en-US" sz="2800" dirty="0"/>
        </a:p>
      </dgm:t>
    </dgm:pt>
    <dgm:pt modelId="{52856EFC-86A4-41CF-B4A7-EB1E71534013}" type="parTrans" cxnId="{D1006A46-4710-45A2-8518-CA5901015E5C}">
      <dgm:prSet/>
      <dgm:spPr/>
      <dgm:t>
        <a:bodyPr/>
        <a:lstStyle/>
        <a:p>
          <a:endParaRPr lang="zh-TW" altLang="en-US"/>
        </a:p>
      </dgm:t>
    </dgm:pt>
    <dgm:pt modelId="{D3FE0688-1A38-4B5D-9345-4B52671CB8D6}" type="sibTrans" cxnId="{D1006A46-4710-45A2-8518-CA5901015E5C}">
      <dgm:prSet/>
      <dgm:spPr/>
      <dgm:t>
        <a:bodyPr/>
        <a:lstStyle/>
        <a:p>
          <a:endParaRPr lang="zh-TW" altLang="en-US"/>
        </a:p>
      </dgm:t>
    </dgm:pt>
    <dgm:pt modelId="{FCA5ECEA-18F7-473D-BA33-0E18A6D8DDEB}">
      <dgm:prSet phldrT="[文字]" custT="1"/>
      <dgm:spPr/>
      <dgm:t>
        <a:bodyPr/>
        <a:lstStyle/>
        <a:p>
          <a:r>
            <a:rPr lang="en-US" altLang="zh-TW" sz="2400" dirty="0" smtClean="0"/>
            <a:t>Application: Information Retrieval (IR)</a:t>
          </a:r>
          <a:endParaRPr lang="zh-TW" altLang="en-US" sz="2400" dirty="0"/>
        </a:p>
      </dgm:t>
    </dgm:pt>
    <dgm:pt modelId="{9E21D702-6C1E-4477-B672-7AA04906D6D5}" type="parTrans" cxnId="{0333E4E4-97B8-4C94-9EE5-3994C2E9EA9A}">
      <dgm:prSet/>
      <dgm:spPr/>
      <dgm:t>
        <a:bodyPr/>
        <a:lstStyle/>
        <a:p>
          <a:endParaRPr lang="zh-TW" altLang="en-US"/>
        </a:p>
      </dgm:t>
    </dgm:pt>
    <dgm:pt modelId="{91159CF9-0191-499C-8D0A-131512B7D292}" type="sibTrans" cxnId="{0333E4E4-97B8-4C94-9EE5-3994C2E9EA9A}">
      <dgm:prSet/>
      <dgm:spPr/>
      <dgm:t>
        <a:bodyPr/>
        <a:lstStyle/>
        <a:p>
          <a:endParaRPr lang="zh-TW" altLang="en-US"/>
        </a:p>
      </dgm:t>
    </dgm:pt>
    <dgm:pt modelId="{6CF99579-5F9D-48B4-ADBC-86F5D2FE6E33}">
      <dgm:prSet phldrT="[文字]" custT="1"/>
      <dgm:spPr/>
      <dgm:t>
        <a:bodyPr/>
        <a:lstStyle/>
        <a:p>
          <a:r>
            <a:rPr lang="en-US" altLang="zh-TW" sz="2400" dirty="0" smtClean="0"/>
            <a:t>Application: Sentiment Analysis, Sentence Relatedness</a:t>
          </a:r>
          <a:endParaRPr lang="zh-TW" altLang="en-US" sz="2400" dirty="0"/>
        </a:p>
      </dgm:t>
    </dgm:pt>
    <dgm:pt modelId="{6B41956D-E3EE-4871-959F-881B6B090B52}" type="parTrans" cxnId="{69152FE9-9B3B-426E-B451-AEB67C1DA8AD}">
      <dgm:prSet/>
      <dgm:spPr/>
      <dgm:t>
        <a:bodyPr/>
        <a:lstStyle/>
        <a:p>
          <a:endParaRPr lang="zh-TW" altLang="en-US"/>
        </a:p>
      </dgm:t>
    </dgm:pt>
    <dgm:pt modelId="{12FA4283-53BD-4835-A856-8A046AB30572}" type="sibTrans" cxnId="{69152FE9-9B3B-426E-B451-AEB67C1DA8AD}">
      <dgm:prSet/>
      <dgm:spPr/>
      <dgm:t>
        <a:bodyPr/>
        <a:lstStyle/>
        <a:p>
          <a:endParaRPr lang="zh-TW" altLang="en-US"/>
        </a:p>
      </dgm:t>
    </dgm:pt>
    <dgm:pt modelId="{A777298D-4AA6-4539-8206-0431336F2F69}">
      <dgm:prSet phldrT="[文字]" custT="1"/>
      <dgm:spPr/>
      <dgm:t>
        <a:bodyPr/>
        <a:lstStyle/>
        <a:p>
          <a:r>
            <a:rPr lang="en-US" altLang="zh-TW" sz="2800" dirty="0" smtClean="0"/>
            <a:t>Unsupervised</a:t>
          </a:r>
          <a:endParaRPr lang="zh-TW" altLang="en-US" sz="2800" dirty="0"/>
        </a:p>
      </dgm:t>
    </dgm:pt>
    <dgm:pt modelId="{7A59D6FF-A97B-40EA-9CD6-4873CCC93204}" type="parTrans" cxnId="{474B663A-0129-4566-AA1C-3EF456C0F0A2}">
      <dgm:prSet/>
      <dgm:spPr/>
      <dgm:t>
        <a:bodyPr/>
        <a:lstStyle/>
        <a:p>
          <a:endParaRPr lang="zh-TW" altLang="en-US"/>
        </a:p>
      </dgm:t>
    </dgm:pt>
    <dgm:pt modelId="{881E22AC-9363-4351-9275-D23EA38883B5}" type="sibTrans" cxnId="{474B663A-0129-4566-AA1C-3EF456C0F0A2}">
      <dgm:prSet/>
      <dgm:spPr/>
      <dgm:t>
        <a:bodyPr/>
        <a:lstStyle/>
        <a:p>
          <a:endParaRPr lang="zh-TW" altLang="en-US"/>
        </a:p>
      </dgm:t>
    </dgm:pt>
    <dgm:pt modelId="{458E7675-56C2-4F82-A966-C9DF86C19ECF}">
      <dgm:prSet phldrT="[文字]" custT="1"/>
      <dgm:spPr/>
      <dgm:t>
        <a:bodyPr/>
        <a:lstStyle/>
        <a:p>
          <a:r>
            <a:rPr lang="en-US" altLang="zh-TW" sz="2800" dirty="0" smtClean="0"/>
            <a:t>Recursive Neural Network</a:t>
          </a:r>
          <a:endParaRPr lang="zh-TW" altLang="en-US" sz="2800" dirty="0"/>
        </a:p>
      </dgm:t>
    </dgm:pt>
    <dgm:pt modelId="{6DA09DEA-7CC7-4448-A9AC-85C7DFBE816F}" type="sibTrans" cxnId="{912359E1-C8EF-413F-B474-8F66D144DA77}">
      <dgm:prSet/>
      <dgm:spPr/>
      <dgm:t>
        <a:bodyPr/>
        <a:lstStyle/>
        <a:p>
          <a:endParaRPr lang="zh-TW" altLang="en-US"/>
        </a:p>
      </dgm:t>
    </dgm:pt>
    <dgm:pt modelId="{D9583505-A3E7-4278-8FB2-C28BED2AB677}" type="parTrans" cxnId="{912359E1-C8EF-413F-B474-8F66D144DA77}">
      <dgm:prSet/>
      <dgm:spPr/>
      <dgm:t>
        <a:bodyPr/>
        <a:lstStyle/>
        <a:p>
          <a:endParaRPr lang="zh-TW" altLang="en-US"/>
        </a:p>
      </dgm:t>
    </dgm:pt>
    <dgm:pt modelId="{05BADD83-78AC-4457-8D86-8FBDD045A332}">
      <dgm:prSet phldrT="[文字]" custT="1"/>
      <dgm:spPr/>
      <dgm:t>
        <a:bodyPr/>
        <a:lstStyle/>
        <a:p>
          <a:r>
            <a:rPr lang="en-US" altLang="zh-TW" sz="2400" dirty="0" smtClean="0"/>
            <a:t>Sequence-to-sequence auto-encoder</a:t>
          </a:r>
          <a:endParaRPr lang="zh-TW" altLang="en-US" sz="2400" dirty="0"/>
        </a:p>
      </dgm:t>
    </dgm:pt>
    <dgm:pt modelId="{63A054CA-FA45-401E-B7FD-0CB8EC1F08A8}" type="sibTrans" cxnId="{7F4DB875-5B3B-4552-B57D-E5C8FDE8D934}">
      <dgm:prSet/>
      <dgm:spPr/>
      <dgm:t>
        <a:bodyPr/>
        <a:lstStyle/>
        <a:p>
          <a:endParaRPr lang="zh-TW" altLang="en-US"/>
        </a:p>
      </dgm:t>
    </dgm:pt>
    <dgm:pt modelId="{B0254960-6608-4967-8213-5200F22CB660}" type="parTrans" cxnId="{7F4DB875-5B3B-4552-B57D-E5C8FDE8D934}">
      <dgm:prSet/>
      <dgm:spPr/>
      <dgm:t>
        <a:bodyPr/>
        <a:lstStyle/>
        <a:p>
          <a:endParaRPr lang="zh-TW" altLang="en-US"/>
        </a:p>
      </dgm:t>
    </dgm:pt>
    <dgm:pt modelId="{6FA4040E-FDDB-445D-ADCD-84109DB61708}">
      <dgm:prSet phldrT="[文字]" custT="1"/>
      <dgm:spPr/>
      <dgm:t>
        <a:bodyPr/>
        <a:lstStyle/>
        <a:p>
          <a:r>
            <a:rPr lang="en-US" altLang="zh-TW" sz="2400" dirty="0" smtClean="0"/>
            <a:t>Paragraph Vector</a:t>
          </a:r>
          <a:endParaRPr lang="zh-TW" altLang="en-US" sz="2400" dirty="0"/>
        </a:p>
      </dgm:t>
    </dgm:pt>
    <dgm:pt modelId="{3AABD36F-CC85-445B-8F87-B8455104B5EA}" type="parTrans" cxnId="{20C33100-0C53-46F2-BDDA-3A93B069C2B9}">
      <dgm:prSet/>
      <dgm:spPr/>
      <dgm:t>
        <a:bodyPr/>
        <a:lstStyle/>
        <a:p>
          <a:endParaRPr lang="zh-TW" altLang="en-US"/>
        </a:p>
      </dgm:t>
    </dgm:pt>
    <dgm:pt modelId="{E223A35A-CEE2-44E1-BDA0-BA5F727F7325}" type="sibTrans" cxnId="{20C33100-0C53-46F2-BDDA-3A93B069C2B9}">
      <dgm:prSet/>
      <dgm:spPr/>
      <dgm:t>
        <a:bodyPr/>
        <a:lstStyle/>
        <a:p>
          <a:endParaRPr lang="zh-TW" altLang="en-US"/>
        </a:p>
      </dgm:t>
    </dgm:pt>
    <dgm:pt modelId="{6147D2E9-202E-4F35-A1A3-ED5C15F73499}" type="pres">
      <dgm:prSet presAssocID="{103E7610-6368-4539-A490-52033FCA0E19}" presName="Name0" presStyleCnt="0">
        <dgm:presLayoutVars>
          <dgm:dir/>
          <dgm:animLvl val="lvl"/>
          <dgm:resizeHandles val="exact"/>
        </dgm:presLayoutVars>
      </dgm:prSet>
      <dgm:spPr/>
      <dgm:t>
        <a:bodyPr/>
        <a:lstStyle/>
        <a:p>
          <a:endParaRPr lang="zh-TW" altLang="en-US"/>
        </a:p>
      </dgm:t>
    </dgm:pt>
    <dgm:pt modelId="{50E246FA-4DD5-4E42-B540-251F2BF85CF3}" type="pres">
      <dgm:prSet presAssocID="{C70C1ADA-33DB-4E2E-A9D0-EAFCBCF0BC17}" presName="linNode" presStyleCnt="0"/>
      <dgm:spPr/>
    </dgm:pt>
    <dgm:pt modelId="{72001820-B2B6-4444-9213-994D200B4094}" type="pres">
      <dgm:prSet presAssocID="{C70C1ADA-33DB-4E2E-A9D0-EAFCBCF0BC17}" presName="parentText" presStyleLbl="node1" presStyleIdx="0" presStyleCnt="3">
        <dgm:presLayoutVars>
          <dgm:chMax val="1"/>
          <dgm:bulletEnabled val="1"/>
        </dgm:presLayoutVars>
      </dgm:prSet>
      <dgm:spPr/>
      <dgm:t>
        <a:bodyPr/>
        <a:lstStyle/>
        <a:p>
          <a:endParaRPr lang="zh-TW" altLang="en-US"/>
        </a:p>
      </dgm:t>
    </dgm:pt>
    <dgm:pt modelId="{6B3A168C-8F44-4FCF-A16E-A027767EEBDE}" type="pres">
      <dgm:prSet presAssocID="{C70C1ADA-33DB-4E2E-A9D0-EAFCBCF0BC17}" presName="descendantText" presStyleLbl="alignAccFollowNode1" presStyleIdx="0" presStyleCnt="3">
        <dgm:presLayoutVars>
          <dgm:bulletEnabled val="1"/>
        </dgm:presLayoutVars>
      </dgm:prSet>
      <dgm:spPr/>
      <dgm:t>
        <a:bodyPr/>
        <a:lstStyle/>
        <a:p>
          <a:endParaRPr lang="zh-TW" altLang="en-US"/>
        </a:p>
      </dgm:t>
    </dgm:pt>
    <dgm:pt modelId="{5D35BDA5-FC52-4FCD-B26E-DC37F97AF454}" type="pres">
      <dgm:prSet presAssocID="{D3FE0688-1A38-4B5D-9345-4B52671CB8D6}" presName="sp" presStyleCnt="0"/>
      <dgm:spPr/>
    </dgm:pt>
    <dgm:pt modelId="{3F9DEF2B-8C86-45AE-AE6E-1D338578397D}" type="pres">
      <dgm:prSet presAssocID="{458E7675-56C2-4F82-A966-C9DF86C19ECF}" presName="linNode" presStyleCnt="0"/>
      <dgm:spPr/>
    </dgm:pt>
    <dgm:pt modelId="{248FFF4C-0EA3-42B0-93DA-EE7D636E432A}" type="pres">
      <dgm:prSet presAssocID="{458E7675-56C2-4F82-A966-C9DF86C19ECF}" presName="parentText" presStyleLbl="node1" presStyleIdx="1" presStyleCnt="3">
        <dgm:presLayoutVars>
          <dgm:chMax val="1"/>
          <dgm:bulletEnabled val="1"/>
        </dgm:presLayoutVars>
      </dgm:prSet>
      <dgm:spPr/>
      <dgm:t>
        <a:bodyPr/>
        <a:lstStyle/>
        <a:p>
          <a:endParaRPr lang="zh-TW" altLang="en-US"/>
        </a:p>
      </dgm:t>
    </dgm:pt>
    <dgm:pt modelId="{53ABCACE-6B72-4F2F-AF8C-3001A0631AB0}" type="pres">
      <dgm:prSet presAssocID="{458E7675-56C2-4F82-A966-C9DF86C19ECF}" presName="descendantText" presStyleLbl="alignAccFollowNode1" presStyleIdx="1" presStyleCnt="3">
        <dgm:presLayoutVars>
          <dgm:bulletEnabled val="1"/>
        </dgm:presLayoutVars>
      </dgm:prSet>
      <dgm:spPr/>
      <dgm:t>
        <a:bodyPr/>
        <a:lstStyle/>
        <a:p>
          <a:endParaRPr lang="zh-TW" altLang="en-US"/>
        </a:p>
      </dgm:t>
    </dgm:pt>
    <dgm:pt modelId="{F20C69A4-FDF9-4F32-AA56-FCC9FE13494E}" type="pres">
      <dgm:prSet presAssocID="{6DA09DEA-7CC7-4448-A9AC-85C7DFBE816F}" presName="sp" presStyleCnt="0"/>
      <dgm:spPr/>
    </dgm:pt>
    <dgm:pt modelId="{3C06F709-A3FB-42BF-9DE5-E63B148AC3FD}" type="pres">
      <dgm:prSet presAssocID="{A777298D-4AA6-4539-8206-0431336F2F69}" presName="linNode" presStyleCnt="0"/>
      <dgm:spPr/>
    </dgm:pt>
    <dgm:pt modelId="{ABEDCB6D-0732-4653-8FA4-D171D63DC07E}" type="pres">
      <dgm:prSet presAssocID="{A777298D-4AA6-4539-8206-0431336F2F69}" presName="parentText" presStyleLbl="node1" presStyleIdx="2" presStyleCnt="3">
        <dgm:presLayoutVars>
          <dgm:chMax val="1"/>
          <dgm:bulletEnabled val="1"/>
        </dgm:presLayoutVars>
      </dgm:prSet>
      <dgm:spPr/>
      <dgm:t>
        <a:bodyPr/>
        <a:lstStyle/>
        <a:p>
          <a:endParaRPr lang="zh-TW" altLang="en-US"/>
        </a:p>
      </dgm:t>
    </dgm:pt>
    <dgm:pt modelId="{81364036-E0D5-4FE6-99EF-80AEFA8F6AE8}" type="pres">
      <dgm:prSet presAssocID="{A777298D-4AA6-4539-8206-0431336F2F69}" presName="descendantText" presStyleLbl="alignAccFollowNode1" presStyleIdx="2" presStyleCnt="3">
        <dgm:presLayoutVars>
          <dgm:bulletEnabled val="1"/>
        </dgm:presLayoutVars>
      </dgm:prSet>
      <dgm:spPr/>
      <dgm:t>
        <a:bodyPr/>
        <a:lstStyle/>
        <a:p>
          <a:endParaRPr lang="zh-TW" altLang="en-US"/>
        </a:p>
      </dgm:t>
    </dgm:pt>
  </dgm:ptLst>
  <dgm:cxnLst>
    <dgm:cxn modelId="{E5230893-E774-4834-940D-04C9C56555DF}" type="presOf" srcId="{458E7675-56C2-4F82-A966-C9DF86C19ECF}" destId="{248FFF4C-0EA3-42B0-93DA-EE7D636E432A}" srcOrd="0" destOrd="0" presId="urn:microsoft.com/office/officeart/2005/8/layout/vList5"/>
    <dgm:cxn modelId="{912359E1-C8EF-413F-B474-8F66D144DA77}" srcId="{103E7610-6368-4539-A490-52033FCA0E19}" destId="{458E7675-56C2-4F82-A966-C9DF86C19ECF}" srcOrd="1" destOrd="0" parTransId="{D9583505-A3E7-4278-8FB2-C28BED2AB677}" sibTransId="{6DA09DEA-7CC7-4448-A9AC-85C7DFBE816F}"/>
    <dgm:cxn modelId="{69152FE9-9B3B-426E-B451-AEB67C1DA8AD}" srcId="{458E7675-56C2-4F82-A966-C9DF86C19ECF}" destId="{6CF99579-5F9D-48B4-ADBC-86F5D2FE6E33}" srcOrd="0" destOrd="0" parTransId="{6B41956D-E3EE-4871-959F-881B6B090B52}" sibTransId="{12FA4283-53BD-4835-A856-8A046AB30572}"/>
    <dgm:cxn modelId="{2C73903E-CF2C-4B91-8B1C-D0508C388BBE}" type="presOf" srcId="{6FA4040E-FDDB-445D-ADCD-84109DB61708}" destId="{81364036-E0D5-4FE6-99EF-80AEFA8F6AE8}" srcOrd="0" destOrd="0" presId="urn:microsoft.com/office/officeart/2005/8/layout/vList5"/>
    <dgm:cxn modelId="{0333E4E4-97B8-4C94-9EE5-3994C2E9EA9A}" srcId="{C70C1ADA-33DB-4E2E-A9D0-EAFCBCF0BC17}" destId="{FCA5ECEA-18F7-473D-BA33-0E18A6D8DDEB}" srcOrd="0" destOrd="0" parTransId="{9E21D702-6C1E-4477-B672-7AA04906D6D5}" sibTransId="{91159CF9-0191-499C-8D0A-131512B7D292}"/>
    <dgm:cxn modelId="{47D8B9E7-A149-4C6A-B9BE-3164F3D14A9D}" type="presOf" srcId="{FCA5ECEA-18F7-473D-BA33-0E18A6D8DDEB}" destId="{6B3A168C-8F44-4FCF-A16E-A027767EEBDE}" srcOrd="0" destOrd="0" presId="urn:microsoft.com/office/officeart/2005/8/layout/vList5"/>
    <dgm:cxn modelId="{20C33100-0C53-46F2-BDDA-3A93B069C2B9}" srcId="{A777298D-4AA6-4539-8206-0431336F2F69}" destId="{6FA4040E-FDDB-445D-ADCD-84109DB61708}" srcOrd="0" destOrd="0" parTransId="{3AABD36F-CC85-445B-8F87-B8455104B5EA}" sibTransId="{E223A35A-CEE2-44E1-BDA0-BA5F727F7325}"/>
    <dgm:cxn modelId="{D1006A46-4710-45A2-8518-CA5901015E5C}" srcId="{103E7610-6368-4539-A490-52033FCA0E19}" destId="{C70C1ADA-33DB-4E2E-A9D0-EAFCBCF0BC17}" srcOrd="0" destOrd="0" parTransId="{52856EFC-86A4-41CF-B4A7-EB1E71534013}" sibTransId="{D3FE0688-1A38-4B5D-9345-4B52671CB8D6}"/>
    <dgm:cxn modelId="{2744F488-824B-415D-8600-B0D5297066EE}" type="presOf" srcId="{103E7610-6368-4539-A490-52033FCA0E19}" destId="{6147D2E9-202E-4F35-A1A3-ED5C15F73499}" srcOrd="0" destOrd="0" presId="urn:microsoft.com/office/officeart/2005/8/layout/vList5"/>
    <dgm:cxn modelId="{5F40EFE1-47CB-44BD-AEF1-682D559E5CAC}" type="presOf" srcId="{05BADD83-78AC-4457-8D86-8FBDD045A332}" destId="{81364036-E0D5-4FE6-99EF-80AEFA8F6AE8}" srcOrd="0" destOrd="1" presId="urn:microsoft.com/office/officeart/2005/8/layout/vList5"/>
    <dgm:cxn modelId="{7F4DB875-5B3B-4552-B57D-E5C8FDE8D934}" srcId="{A777298D-4AA6-4539-8206-0431336F2F69}" destId="{05BADD83-78AC-4457-8D86-8FBDD045A332}" srcOrd="1" destOrd="0" parTransId="{B0254960-6608-4967-8213-5200F22CB660}" sibTransId="{63A054CA-FA45-401E-B7FD-0CB8EC1F08A8}"/>
    <dgm:cxn modelId="{474B663A-0129-4566-AA1C-3EF456C0F0A2}" srcId="{103E7610-6368-4539-A490-52033FCA0E19}" destId="{A777298D-4AA6-4539-8206-0431336F2F69}" srcOrd="2" destOrd="0" parTransId="{7A59D6FF-A97B-40EA-9CD6-4873CCC93204}" sibTransId="{881E22AC-9363-4351-9275-D23EA38883B5}"/>
    <dgm:cxn modelId="{C98D8F15-A5F4-4474-B237-20A2CD7A368E}" type="presOf" srcId="{6CF99579-5F9D-48B4-ADBC-86F5D2FE6E33}" destId="{53ABCACE-6B72-4F2F-AF8C-3001A0631AB0}" srcOrd="0" destOrd="0" presId="urn:microsoft.com/office/officeart/2005/8/layout/vList5"/>
    <dgm:cxn modelId="{BFB70894-ED22-4E4A-92C7-A5C529787C0A}" type="presOf" srcId="{C70C1ADA-33DB-4E2E-A9D0-EAFCBCF0BC17}" destId="{72001820-B2B6-4444-9213-994D200B4094}" srcOrd="0" destOrd="0" presId="urn:microsoft.com/office/officeart/2005/8/layout/vList5"/>
    <dgm:cxn modelId="{017D8EFF-0619-43AF-9F61-21046E658ED0}" type="presOf" srcId="{A777298D-4AA6-4539-8206-0431336F2F69}" destId="{ABEDCB6D-0732-4653-8FA4-D171D63DC07E}" srcOrd="0" destOrd="0" presId="urn:microsoft.com/office/officeart/2005/8/layout/vList5"/>
    <dgm:cxn modelId="{4DE4F19D-02E4-4DEE-8348-8C7E59D734D1}" type="presParOf" srcId="{6147D2E9-202E-4F35-A1A3-ED5C15F73499}" destId="{50E246FA-4DD5-4E42-B540-251F2BF85CF3}" srcOrd="0" destOrd="0" presId="urn:microsoft.com/office/officeart/2005/8/layout/vList5"/>
    <dgm:cxn modelId="{1A8C6ED2-D224-4694-B230-E996508D4239}" type="presParOf" srcId="{50E246FA-4DD5-4E42-B540-251F2BF85CF3}" destId="{72001820-B2B6-4444-9213-994D200B4094}" srcOrd="0" destOrd="0" presId="urn:microsoft.com/office/officeart/2005/8/layout/vList5"/>
    <dgm:cxn modelId="{889CE06C-9CDE-472A-9546-6E45C2A8FA63}" type="presParOf" srcId="{50E246FA-4DD5-4E42-B540-251F2BF85CF3}" destId="{6B3A168C-8F44-4FCF-A16E-A027767EEBDE}" srcOrd="1" destOrd="0" presId="urn:microsoft.com/office/officeart/2005/8/layout/vList5"/>
    <dgm:cxn modelId="{89029CCF-6950-4BA5-A88E-971CC98E09E4}" type="presParOf" srcId="{6147D2E9-202E-4F35-A1A3-ED5C15F73499}" destId="{5D35BDA5-FC52-4FCD-B26E-DC37F97AF454}" srcOrd="1" destOrd="0" presId="urn:microsoft.com/office/officeart/2005/8/layout/vList5"/>
    <dgm:cxn modelId="{57ABFC92-0BA4-477D-8B8E-7745C980EB69}" type="presParOf" srcId="{6147D2E9-202E-4F35-A1A3-ED5C15F73499}" destId="{3F9DEF2B-8C86-45AE-AE6E-1D338578397D}" srcOrd="2" destOrd="0" presId="urn:microsoft.com/office/officeart/2005/8/layout/vList5"/>
    <dgm:cxn modelId="{76EC5B92-D419-4DEE-9DF8-95C1279D59F2}" type="presParOf" srcId="{3F9DEF2B-8C86-45AE-AE6E-1D338578397D}" destId="{248FFF4C-0EA3-42B0-93DA-EE7D636E432A}" srcOrd="0" destOrd="0" presId="urn:microsoft.com/office/officeart/2005/8/layout/vList5"/>
    <dgm:cxn modelId="{435B1D37-543A-438C-817D-931E750FD5AB}" type="presParOf" srcId="{3F9DEF2B-8C86-45AE-AE6E-1D338578397D}" destId="{53ABCACE-6B72-4F2F-AF8C-3001A0631AB0}" srcOrd="1" destOrd="0" presId="urn:microsoft.com/office/officeart/2005/8/layout/vList5"/>
    <dgm:cxn modelId="{31008495-031F-46BB-BDB7-164E99DA33D3}" type="presParOf" srcId="{6147D2E9-202E-4F35-A1A3-ED5C15F73499}" destId="{F20C69A4-FDF9-4F32-AA56-FCC9FE13494E}" srcOrd="3" destOrd="0" presId="urn:microsoft.com/office/officeart/2005/8/layout/vList5"/>
    <dgm:cxn modelId="{087C75E5-6636-4B02-B1B8-9B842CEAA64E}" type="presParOf" srcId="{6147D2E9-202E-4F35-A1A3-ED5C15F73499}" destId="{3C06F709-A3FB-42BF-9DE5-E63B148AC3FD}" srcOrd="4" destOrd="0" presId="urn:microsoft.com/office/officeart/2005/8/layout/vList5"/>
    <dgm:cxn modelId="{8216F02D-7A42-4436-B4BC-5FF296073A81}" type="presParOf" srcId="{3C06F709-A3FB-42BF-9DE5-E63B148AC3FD}" destId="{ABEDCB6D-0732-4653-8FA4-D171D63DC07E}" srcOrd="0" destOrd="0" presId="urn:microsoft.com/office/officeart/2005/8/layout/vList5"/>
    <dgm:cxn modelId="{33D8C20C-1E14-4B88-B00C-C9ACF28C0AC3}" type="presParOf" srcId="{3C06F709-A3FB-42BF-9DE5-E63B148AC3FD}" destId="{81364036-E0D5-4FE6-99EF-80AEFA8F6AE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3E7610-6368-4539-A490-52033FCA0E19}"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zh-TW" altLang="en-US"/>
        </a:p>
      </dgm:t>
    </dgm:pt>
    <dgm:pt modelId="{C70C1ADA-33DB-4E2E-A9D0-EAFCBCF0BC17}">
      <dgm:prSet phldrT="[文字]" custT="1"/>
      <dgm:spPr/>
      <dgm:t>
        <a:bodyPr/>
        <a:lstStyle/>
        <a:p>
          <a:r>
            <a:rPr lang="en-US" altLang="zh-TW" sz="2800" smtClean="0"/>
            <a:t>Deep Structured Semantic Model</a:t>
          </a:r>
          <a:br>
            <a:rPr lang="en-US" altLang="zh-TW" sz="2800" smtClean="0"/>
          </a:br>
          <a:r>
            <a:rPr lang="en-US" altLang="zh-TW" sz="2800" smtClean="0"/>
            <a:t>(DSSM)</a:t>
          </a:r>
          <a:endParaRPr lang="zh-TW" altLang="en-US" sz="2800" dirty="0"/>
        </a:p>
      </dgm:t>
    </dgm:pt>
    <dgm:pt modelId="{52856EFC-86A4-41CF-B4A7-EB1E71534013}" type="parTrans" cxnId="{D1006A46-4710-45A2-8518-CA5901015E5C}">
      <dgm:prSet/>
      <dgm:spPr/>
      <dgm:t>
        <a:bodyPr/>
        <a:lstStyle/>
        <a:p>
          <a:endParaRPr lang="zh-TW" altLang="en-US"/>
        </a:p>
      </dgm:t>
    </dgm:pt>
    <dgm:pt modelId="{D3FE0688-1A38-4B5D-9345-4B52671CB8D6}" type="sibTrans" cxnId="{D1006A46-4710-45A2-8518-CA5901015E5C}">
      <dgm:prSet/>
      <dgm:spPr/>
      <dgm:t>
        <a:bodyPr/>
        <a:lstStyle/>
        <a:p>
          <a:endParaRPr lang="zh-TW" altLang="en-US"/>
        </a:p>
      </dgm:t>
    </dgm:pt>
    <dgm:pt modelId="{C276E9AB-904C-4FAA-934B-A50CA16775BA}">
      <dgm:prSet phldrT="[文字]"/>
      <dgm:spPr/>
      <dgm:t>
        <a:bodyPr/>
        <a:lstStyle/>
        <a:p>
          <a:r>
            <a:rPr lang="en-US" altLang="zh-TW" dirty="0" smtClean="0"/>
            <a:t>Application: Information Retrieval (IR)</a:t>
          </a:r>
          <a:endParaRPr lang="zh-TW" altLang="en-US" dirty="0"/>
        </a:p>
      </dgm:t>
    </dgm:pt>
    <dgm:pt modelId="{F652F78E-6B7A-48F7-9334-AE5A68D3662A}" type="parTrans" cxnId="{7DE64A1A-C0C4-4E8C-AC23-713304C21D56}">
      <dgm:prSet/>
      <dgm:spPr/>
      <dgm:t>
        <a:bodyPr/>
        <a:lstStyle/>
        <a:p>
          <a:endParaRPr lang="zh-TW" altLang="en-US"/>
        </a:p>
      </dgm:t>
    </dgm:pt>
    <dgm:pt modelId="{8941D4F6-1586-4DB1-9D72-C1508778A963}" type="sibTrans" cxnId="{7DE64A1A-C0C4-4E8C-AC23-713304C21D56}">
      <dgm:prSet/>
      <dgm:spPr/>
      <dgm:t>
        <a:bodyPr/>
        <a:lstStyle/>
        <a:p>
          <a:endParaRPr lang="zh-TW" altLang="en-US"/>
        </a:p>
      </dgm:t>
    </dgm:pt>
    <dgm:pt modelId="{3CC1B4CB-800F-49A4-AD78-65CA6C3B9DCD}">
      <dgm:prSet phldrT="[文字]"/>
      <dgm:spPr/>
      <dgm:t>
        <a:bodyPr/>
        <a:lstStyle/>
        <a:p>
          <a:r>
            <a:rPr lang="en-US" altLang="zh-TW" dirty="0" smtClean="0"/>
            <a:t>Recursive Neural Network</a:t>
          </a:r>
          <a:endParaRPr lang="zh-TW" altLang="en-US" dirty="0"/>
        </a:p>
      </dgm:t>
    </dgm:pt>
    <dgm:pt modelId="{8CD48AF4-3A8D-4595-86D4-43AA9D642757}" type="parTrans" cxnId="{04FC9E32-4524-479B-B1F8-625B5B1431B2}">
      <dgm:prSet/>
      <dgm:spPr/>
      <dgm:t>
        <a:bodyPr/>
        <a:lstStyle/>
        <a:p>
          <a:endParaRPr lang="zh-TW" altLang="en-US"/>
        </a:p>
      </dgm:t>
    </dgm:pt>
    <dgm:pt modelId="{9CD1E87C-D181-4227-A7F3-D2AB7E3EB095}" type="sibTrans" cxnId="{04FC9E32-4524-479B-B1F8-625B5B1431B2}">
      <dgm:prSet/>
      <dgm:spPr/>
      <dgm:t>
        <a:bodyPr/>
        <a:lstStyle/>
        <a:p>
          <a:endParaRPr lang="zh-TW" altLang="en-US"/>
        </a:p>
      </dgm:t>
    </dgm:pt>
    <dgm:pt modelId="{94C8E67F-7EA9-41B3-912F-DFD9AF5D6462}">
      <dgm:prSet phldrT="[文字]"/>
      <dgm:spPr/>
      <dgm:t>
        <a:bodyPr/>
        <a:lstStyle/>
        <a:p>
          <a:r>
            <a:rPr lang="en-US" altLang="zh-TW" dirty="0" smtClean="0"/>
            <a:t>Application: Sentiment Analysis, Sentence Relatedness</a:t>
          </a:r>
          <a:endParaRPr lang="zh-TW" altLang="en-US" dirty="0"/>
        </a:p>
      </dgm:t>
    </dgm:pt>
    <dgm:pt modelId="{CED0956F-256B-499C-BD23-4FE29AB7B9A7}" type="parTrans" cxnId="{4054E355-3CDB-4CFC-9720-69134F476F56}">
      <dgm:prSet/>
      <dgm:spPr/>
      <dgm:t>
        <a:bodyPr/>
        <a:lstStyle/>
        <a:p>
          <a:endParaRPr lang="zh-TW" altLang="en-US"/>
        </a:p>
      </dgm:t>
    </dgm:pt>
    <dgm:pt modelId="{8C45E893-CD06-43AB-B109-6517AC8461F6}" type="sibTrans" cxnId="{4054E355-3CDB-4CFC-9720-69134F476F56}">
      <dgm:prSet/>
      <dgm:spPr/>
      <dgm:t>
        <a:bodyPr/>
        <a:lstStyle/>
        <a:p>
          <a:endParaRPr lang="zh-TW" altLang="en-US"/>
        </a:p>
      </dgm:t>
    </dgm:pt>
    <dgm:pt modelId="{828260FF-5F8E-444E-AA1A-DDFAAB41C492}">
      <dgm:prSet phldrT="[文字]"/>
      <dgm:spPr/>
      <dgm:t>
        <a:bodyPr/>
        <a:lstStyle/>
        <a:p>
          <a:r>
            <a:rPr lang="en-US" altLang="zh-TW" dirty="0" smtClean="0"/>
            <a:t>Unsupervised</a:t>
          </a:r>
          <a:endParaRPr lang="zh-TW" altLang="en-US" dirty="0"/>
        </a:p>
      </dgm:t>
    </dgm:pt>
    <dgm:pt modelId="{ADC2D3E2-2A4D-417D-AFBC-3A5463AA285E}" type="parTrans" cxnId="{662E924B-5440-4B2B-93A8-136A8F36DAD1}">
      <dgm:prSet/>
      <dgm:spPr/>
      <dgm:t>
        <a:bodyPr/>
        <a:lstStyle/>
        <a:p>
          <a:endParaRPr lang="zh-TW" altLang="en-US"/>
        </a:p>
      </dgm:t>
    </dgm:pt>
    <dgm:pt modelId="{6ECFD18F-AC4A-4A48-BA8F-63A41FFC9591}" type="sibTrans" cxnId="{662E924B-5440-4B2B-93A8-136A8F36DAD1}">
      <dgm:prSet/>
      <dgm:spPr/>
      <dgm:t>
        <a:bodyPr/>
        <a:lstStyle/>
        <a:p>
          <a:endParaRPr lang="zh-TW" altLang="en-US"/>
        </a:p>
      </dgm:t>
    </dgm:pt>
    <dgm:pt modelId="{F3D2EA33-EDB8-4C67-85BE-6F962FAFD3A5}">
      <dgm:prSet phldrT="[文字]"/>
      <dgm:spPr/>
      <dgm:t>
        <a:bodyPr/>
        <a:lstStyle/>
        <a:p>
          <a:r>
            <a:rPr lang="en-US" altLang="zh-TW" dirty="0" smtClean="0"/>
            <a:t>Paragraph Vector</a:t>
          </a:r>
          <a:endParaRPr lang="zh-TW" altLang="en-US" dirty="0"/>
        </a:p>
      </dgm:t>
    </dgm:pt>
    <dgm:pt modelId="{B7F77312-DEC2-476D-A6CD-59A78B7AAE0D}" type="parTrans" cxnId="{5C306411-8548-4EEC-912E-0A21DCC536C4}">
      <dgm:prSet/>
      <dgm:spPr/>
      <dgm:t>
        <a:bodyPr/>
        <a:lstStyle/>
        <a:p>
          <a:endParaRPr lang="zh-TW" altLang="en-US"/>
        </a:p>
      </dgm:t>
    </dgm:pt>
    <dgm:pt modelId="{E9634F30-8604-4795-8451-79D43B727A3D}" type="sibTrans" cxnId="{5C306411-8548-4EEC-912E-0A21DCC536C4}">
      <dgm:prSet/>
      <dgm:spPr/>
      <dgm:t>
        <a:bodyPr/>
        <a:lstStyle/>
        <a:p>
          <a:endParaRPr lang="zh-TW" altLang="en-US"/>
        </a:p>
      </dgm:t>
    </dgm:pt>
    <dgm:pt modelId="{860CB079-EE75-4A25-8884-6012581D06BE}">
      <dgm:prSet phldrT="[文字]"/>
      <dgm:spPr/>
      <dgm:t>
        <a:bodyPr/>
        <a:lstStyle/>
        <a:p>
          <a:r>
            <a:rPr lang="en-US" altLang="zh-TW" dirty="0" smtClean="0"/>
            <a:t>Sequence-to-sequence auto-encoder</a:t>
          </a:r>
          <a:endParaRPr lang="zh-TW" altLang="en-US" dirty="0"/>
        </a:p>
      </dgm:t>
    </dgm:pt>
    <dgm:pt modelId="{84256265-2DB7-43EF-B070-41A410D7A182}" type="parTrans" cxnId="{6182DEB7-1D9F-4CF4-B88D-36C2CF754028}">
      <dgm:prSet/>
      <dgm:spPr/>
      <dgm:t>
        <a:bodyPr/>
        <a:lstStyle/>
        <a:p>
          <a:endParaRPr lang="zh-TW" altLang="en-US"/>
        </a:p>
      </dgm:t>
    </dgm:pt>
    <dgm:pt modelId="{9D73FE54-C48D-4CD6-B2BE-6239C049E323}" type="sibTrans" cxnId="{6182DEB7-1D9F-4CF4-B88D-36C2CF754028}">
      <dgm:prSet/>
      <dgm:spPr/>
      <dgm:t>
        <a:bodyPr/>
        <a:lstStyle/>
        <a:p>
          <a:endParaRPr lang="zh-TW" altLang="en-US"/>
        </a:p>
      </dgm:t>
    </dgm:pt>
    <dgm:pt modelId="{6147D2E9-202E-4F35-A1A3-ED5C15F73499}" type="pres">
      <dgm:prSet presAssocID="{103E7610-6368-4539-A490-52033FCA0E19}" presName="Name0" presStyleCnt="0">
        <dgm:presLayoutVars>
          <dgm:dir/>
          <dgm:animLvl val="lvl"/>
          <dgm:resizeHandles val="exact"/>
        </dgm:presLayoutVars>
      </dgm:prSet>
      <dgm:spPr/>
      <dgm:t>
        <a:bodyPr/>
        <a:lstStyle/>
        <a:p>
          <a:endParaRPr lang="zh-TW" altLang="en-US"/>
        </a:p>
      </dgm:t>
    </dgm:pt>
    <dgm:pt modelId="{50E246FA-4DD5-4E42-B540-251F2BF85CF3}" type="pres">
      <dgm:prSet presAssocID="{C70C1ADA-33DB-4E2E-A9D0-EAFCBCF0BC17}" presName="linNode" presStyleCnt="0"/>
      <dgm:spPr/>
    </dgm:pt>
    <dgm:pt modelId="{72001820-B2B6-4444-9213-994D200B4094}" type="pres">
      <dgm:prSet presAssocID="{C70C1ADA-33DB-4E2E-A9D0-EAFCBCF0BC17}" presName="parentText" presStyleLbl="node1" presStyleIdx="0" presStyleCnt="3">
        <dgm:presLayoutVars>
          <dgm:chMax val="1"/>
          <dgm:bulletEnabled val="1"/>
        </dgm:presLayoutVars>
      </dgm:prSet>
      <dgm:spPr/>
      <dgm:t>
        <a:bodyPr/>
        <a:lstStyle/>
        <a:p>
          <a:endParaRPr lang="zh-TW" altLang="en-US"/>
        </a:p>
      </dgm:t>
    </dgm:pt>
    <dgm:pt modelId="{6B3A168C-8F44-4FCF-A16E-A027767EEBDE}" type="pres">
      <dgm:prSet presAssocID="{C70C1ADA-33DB-4E2E-A9D0-EAFCBCF0BC17}" presName="descendantText" presStyleLbl="alignAccFollowNode1" presStyleIdx="0" presStyleCnt="3">
        <dgm:presLayoutVars>
          <dgm:bulletEnabled val="1"/>
        </dgm:presLayoutVars>
      </dgm:prSet>
      <dgm:spPr/>
      <dgm:t>
        <a:bodyPr/>
        <a:lstStyle/>
        <a:p>
          <a:endParaRPr lang="zh-TW" altLang="en-US"/>
        </a:p>
      </dgm:t>
    </dgm:pt>
    <dgm:pt modelId="{5D35BDA5-FC52-4FCD-B26E-DC37F97AF454}" type="pres">
      <dgm:prSet presAssocID="{D3FE0688-1A38-4B5D-9345-4B52671CB8D6}" presName="sp" presStyleCnt="0"/>
      <dgm:spPr/>
    </dgm:pt>
    <dgm:pt modelId="{73B061C6-1955-4823-843D-770B00135F76}" type="pres">
      <dgm:prSet presAssocID="{3CC1B4CB-800F-49A4-AD78-65CA6C3B9DCD}" presName="linNode" presStyleCnt="0"/>
      <dgm:spPr/>
    </dgm:pt>
    <dgm:pt modelId="{D34966D4-96FA-49D2-A5CC-2AC2CF96FCBB}" type="pres">
      <dgm:prSet presAssocID="{3CC1B4CB-800F-49A4-AD78-65CA6C3B9DCD}" presName="parentText" presStyleLbl="node1" presStyleIdx="1" presStyleCnt="3">
        <dgm:presLayoutVars>
          <dgm:chMax val="1"/>
          <dgm:bulletEnabled val="1"/>
        </dgm:presLayoutVars>
      </dgm:prSet>
      <dgm:spPr/>
      <dgm:t>
        <a:bodyPr/>
        <a:lstStyle/>
        <a:p>
          <a:endParaRPr lang="zh-TW" altLang="en-US"/>
        </a:p>
      </dgm:t>
    </dgm:pt>
    <dgm:pt modelId="{A98F4937-E1CF-4D9D-8630-D8243A463CCC}" type="pres">
      <dgm:prSet presAssocID="{3CC1B4CB-800F-49A4-AD78-65CA6C3B9DCD}" presName="descendantText" presStyleLbl="alignAccFollowNode1" presStyleIdx="1" presStyleCnt="3">
        <dgm:presLayoutVars>
          <dgm:bulletEnabled val="1"/>
        </dgm:presLayoutVars>
      </dgm:prSet>
      <dgm:spPr/>
      <dgm:t>
        <a:bodyPr/>
        <a:lstStyle/>
        <a:p>
          <a:endParaRPr lang="zh-TW" altLang="en-US"/>
        </a:p>
      </dgm:t>
    </dgm:pt>
    <dgm:pt modelId="{898F3F40-9F9C-4DA1-AE4D-2A2335487A7B}" type="pres">
      <dgm:prSet presAssocID="{9CD1E87C-D181-4227-A7F3-D2AB7E3EB095}" presName="sp" presStyleCnt="0"/>
      <dgm:spPr/>
    </dgm:pt>
    <dgm:pt modelId="{8332EEAE-E48D-46EE-88B3-F40BE6FD19FD}" type="pres">
      <dgm:prSet presAssocID="{828260FF-5F8E-444E-AA1A-DDFAAB41C492}" presName="linNode" presStyleCnt="0"/>
      <dgm:spPr/>
    </dgm:pt>
    <dgm:pt modelId="{6F75E767-F48C-40AC-9F09-B9D13A2DAA57}" type="pres">
      <dgm:prSet presAssocID="{828260FF-5F8E-444E-AA1A-DDFAAB41C492}" presName="parentText" presStyleLbl="node1" presStyleIdx="2" presStyleCnt="3">
        <dgm:presLayoutVars>
          <dgm:chMax val="1"/>
          <dgm:bulletEnabled val="1"/>
        </dgm:presLayoutVars>
      </dgm:prSet>
      <dgm:spPr/>
      <dgm:t>
        <a:bodyPr/>
        <a:lstStyle/>
        <a:p>
          <a:endParaRPr lang="zh-TW" altLang="en-US"/>
        </a:p>
      </dgm:t>
    </dgm:pt>
    <dgm:pt modelId="{24B52F8C-B301-474F-941C-054CD20BEA72}" type="pres">
      <dgm:prSet presAssocID="{828260FF-5F8E-444E-AA1A-DDFAAB41C492}" presName="descendantText" presStyleLbl="alignAccFollowNode1" presStyleIdx="2" presStyleCnt="3">
        <dgm:presLayoutVars>
          <dgm:bulletEnabled val="1"/>
        </dgm:presLayoutVars>
      </dgm:prSet>
      <dgm:spPr/>
      <dgm:t>
        <a:bodyPr/>
        <a:lstStyle/>
        <a:p>
          <a:endParaRPr lang="zh-TW" altLang="en-US"/>
        </a:p>
      </dgm:t>
    </dgm:pt>
  </dgm:ptLst>
  <dgm:cxnLst>
    <dgm:cxn modelId="{713CE5B1-540D-477D-A182-8E280C0A2AEA}" type="presOf" srcId="{3CC1B4CB-800F-49A4-AD78-65CA6C3B9DCD}" destId="{D34966D4-96FA-49D2-A5CC-2AC2CF96FCBB}" srcOrd="0" destOrd="0" presId="urn:microsoft.com/office/officeart/2005/8/layout/vList5"/>
    <dgm:cxn modelId="{0874E033-422F-4B2D-AB90-E2D682CE02C8}" type="presOf" srcId="{C70C1ADA-33DB-4E2E-A9D0-EAFCBCF0BC17}" destId="{72001820-B2B6-4444-9213-994D200B4094}" srcOrd="0" destOrd="0" presId="urn:microsoft.com/office/officeart/2005/8/layout/vList5"/>
    <dgm:cxn modelId="{5C306411-8548-4EEC-912E-0A21DCC536C4}" srcId="{828260FF-5F8E-444E-AA1A-DDFAAB41C492}" destId="{F3D2EA33-EDB8-4C67-85BE-6F962FAFD3A5}" srcOrd="0" destOrd="0" parTransId="{B7F77312-DEC2-476D-A6CD-59A78B7AAE0D}" sibTransId="{E9634F30-8604-4795-8451-79D43B727A3D}"/>
    <dgm:cxn modelId="{662E924B-5440-4B2B-93A8-136A8F36DAD1}" srcId="{103E7610-6368-4539-A490-52033FCA0E19}" destId="{828260FF-5F8E-444E-AA1A-DDFAAB41C492}" srcOrd="2" destOrd="0" parTransId="{ADC2D3E2-2A4D-417D-AFBC-3A5463AA285E}" sibTransId="{6ECFD18F-AC4A-4A48-BA8F-63A41FFC9591}"/>
    <dgm:cxn modelId="{7DE64A1A-C0C4-4E8C-AC23-713304C21D56}" srcId="{C70C1ADA-33DB-4E2E-A9D0-EAFCBCF0BC17}" destId="{C276E9AB-904C-4FAA-934B-A50CA16775BA}" srcOrd="0" destOrd="0" parTransId="{F652F78E-6B7A-48F7-9334-AE5A68D3662A}" sibTransId="{8941D4F6-1586-4DB1-9D72-C1508778A963}"/>
    <dgm:cxn modelId="{4054E355-3CDB-4CFC-9720-69134F476F56}" srcId="{3CC1B4CB-800F-49A4-AD78-65CA6C3B9DCD}" destId="{94C8E67F-7EA9-41B3-912F-DFD9AF5D6462}" srcOrd="0" destOrd="0" parTransId="{CED0956F-256B-499C-BD23-4FE29AB7B9A7}" sibTransId="{8C45E893-CD06-43AB-B109-6517AC8461F6}"/>
    <dgm:cxn modelId="{04FC9E32-4524-479B-B1F8-625B5B1431B2}" srcId="{103E7610-6368-4539-A490-52033FCA0E19}" destId="{3CC1B4CB-800F-49A4-AD78-65CA6C3B9DCD}" srcOrd="1" destOrd="0" parTransId="{8CD48AF4-3A8D-4595-86D4-43AA9D642757}" sibTransId="{9CD1E87C-D181-4227-A7F3-D2AB7E3EB095}"/>
    <dgm:cxn modelId="{69CD5D0D-33FE-424A-BDE0-4EE59F620836}" type="presOf" srcId="{828260FF-5F8E-444E-AA1A-DDFAAB41C492}" destId="{6F75E767-F48C-40AC-9F09-B9D13A2DAA57}" srcOrd="0" destOrd="0" presId="urn:microsoft.com/office/officeart/2005/8/layout/vList5"/>
    <dgm:cxn modelId="{C8AAD67D-4282-4FB9-B7BC-04E4915E480F}" type="presOf" srcId="{94C8E67F-7EA9-41B3-912F-DFD9AF5D6462}" destId="{A98F4937-E1CF-4D9D-8630-D8243A463CCC}" srcOrd="0" destOrd="0" presId="urn:microsoft.com/office/officeart/2005/8/layout/vList5"/>
    <dgm:cxn modelId="{D1006A46-4710-45A2-8518-CA5901015E5C}" srcId="{103E7610-6368-4539-A490-52033FCA0E19}" destId="{C70C1ADA-33DB-4E2E-A9D0-EAFCBCF0BC17}" srcOrd="0" destOrd="0" parTransId="{52856EFC-86A4-41CF-B4A7-EB1E71534013}" sibTransId="{D3FE0688-1A38-4B5D-9345-4B52671CB8D6}"/>
    <dgm:cxn modelId="{E3D06EFA-ECA2-4CAF-B8F1-D5C67C00D18F}" type="presOf" srcId="{103E7610-6368-4539-A490-52033FCA0E19}" destId="{6147D2E9-202E-4F35-A1A3-ED5C15F73499}" srcOrd="0" destOrd="0" presId="urn:microsoft.com/office/officeart/2005/8/layout/vList5"/>
    <dgm:cxn modelId="{D395C593-AEBF-4D4F-9F4C-2CFFCD9D2817}" type="presOf" srcId="{C276E9AB-904C-4FAA-934B-A50CA16775BA}" destId="{6B3A168C-8F44-4FCF-A16E-A027767EEBDE}" srcOrd="0" destOrd="0" presId="urn:microsoft.com/office/officeart/2005/8/layout/vList5"/>
    <dgm:cxn modelId="{8E3E5DD3-1362-4E9D-A210-1EDA4CBDE861}" type="presOf" srcId="{860CB079-EE75-4A25-8884-6012581D06BE}" destId="{24B52F8C-B301-474F-941C-054CD20BEA72}" srcOrd="0" destOrd="1" presId="urn:microsoft.com/office/officeart/2005/8/layout/vList5"/>
    <dgm:cxn modelId="{94F30938-A4CA-4686-A5E1-EA4D0D8680BD}" type="presOf" srcId="{F3D2EA33-EDB8-4C67-85BE-6F962FAFD3A5}" destId="{24B52F8C-B301-474F-941C-054CD20BEA72}" srcOrd="0" destOrd="0" presId="urn:microsoft.com/office/officeart/2005/8/layout/vList5"/>
    <dgm:cxn modelId="{6182DEB7-1D9F-4CF4-B88D-36C2CF754028}" srcId="{828260FF-5F8E-444E-AA1A-DDFAAB41C492}" destId="{860CB079-EE75-4A25-8884-6012581D06BE}" srcOrd="1" destOrd="0" parTransId="{84256265-2DB7-43EF-B070-41A410D7A182}" sibTransId="{9D73FE54-C48D-4CD6-B2BE-6239C049E323}"/>
    <dgm:cxn modelId="{87C38523-AE6E-431F-8380-5BBFDA31DA9A}" type="presParOf" srcId="{6147D2E9-202E-4F35-A1A3-ED5C15F73499}" destId="{50E246FA-4DD5-4E42-B540-251F2BF85CF3}" srcOrd="0" destOrd="0" presId="urn:microsoft.com/office/officeart/2005/8/layout/vList5"/>
    <dgm:cxn modelId="{A00EA38C-25CD-4819-AB08-CC86FA619126}" type="presParOf" srcId="{50E246FA-4DD5-4E42-B540-251F2BF85CF3}" destId="{72001820-B2B6-4444-9213-994D200B4094}" srcOrd="0" destOrd="0" presId="urn:microsoft.com/office/officeart/2005/8/layout/vList5"/>
    <dgm:cxn modelId="{3FC0CAA9-70ED-430E-B428-0A0A5FEF67C3}" type="presParOf" srcId="{50E246FA-4DD5-4E42-B540-251F2BF85CF3}" destId="{6B3A168C-8F44-4FCF-A16E-A027767EEBDE}" srcOrd="1" destOrd="0" presId="urn:microsoft.com/office/officeart/2005/8/layout/vList5"/>
    <dgm:cxn modelId="{5F80AB28-A56F-4DB6-AE1B-A79330011436}" type="presParOf" srcId="{6147D2E9-202E-4F35-A1A3-ED5C15F73499}" destId="{5D35BDA5-FC52-4FCD-B26E-DC37F97AF454}" srcOrd="1" destOrd="0" presId="urn:microsoft.com/office/officeart/2005/8/layout/vList5"/>
    <dgm:cxn modelId="{56D80138-6CE8-473E-B0CF-B57D3A08175D}" type="presParOf" srcId="{6147D2E9-202E-4F35-A1A3-ED5C15F73499}" destId="{73B061C6-1955-4823-843D-770B00135F76}" srcOrd="2" destOrd="0" presId="urn:microsoft.com/office/officeart/2005/8/layout/vList5"/>
    <dgm:cxn modelId="{B5301028-3399-46F3-ADDF-F6D7CC621C8C}" type="presParOf" srcId="{73B061C6-1955-4823-843D-770B00135F76}" destId="{D34966D4-96FA-49D2-A5CC-2AC2CF96FCBB}" srcOrd="0" destOrd="0" presId="urn:microsoft.com/office/officeart/2005/8/layout/vList5"/>
    <dgm:cxn modelId="{55A41C8B-E6F0-4BB0-AACB-83D7BD19CC70}" type="presParOf" srcId="{73B061C6-1955-4823-843D-770B00135F76}" destId="{A98F4937-E1CF-4D9D-8630-D8243A463CCC}" srcOrd="1" destOrd="0" presId="urn:microsoft.com/office/officeart/2005/8/layout/vList5"/>
    <dgm:cxn modelId="{FEC72F4F-343E-4A81-835C-DF3C06BF09E2}" type="presParOf" srcId="{6147D2E9-202E-4F35-A1A3-ED5C15F73499}" destId="{898F3F40-9F9C-4DA1-AE4D-2A2335487A7B}" srcOrd="3" destOrd="0" presId="urn:microsoft.com/office/officeart/2005/8/layout/vList5"/>
    <dgm:cxn modelId="{3ED25F0C-2107-4365-97CF-109065DC2CAA}" type="presParOf" srcId="{6147D2E9-202E-4F35-A1A3-ED5C15F73499}" destId="{8332EEAE-E48D-46EE-88B3-F40BE6FD19FD}" srcOrd="4" destOrd="0" presId="urn:microsoft.com/office/officeart/2005/8/layout/vList5"/>
    <dgm:cxn modelId="{E3E98B33-1F03-4FB9-BFDB-F9FC7F05F88A}" type="presParOf" srcId="{8332EEAE-E48D-46EE-88B3-F40BE6FD19FD}" destId="{6F75E767-F48C-40AC-9F09-B9D13A2DAA57}" srcOrd="0" destOrd="0" presId="urn:microsoft.com/office/officeart/2005/8/layout/vList5"/>
    <dgm:cxn modelId="{03B64DE3-A763-4FC2-88C1-7BF96A1D099A}" type="presParOf" srcId="{8332EEAE-E48D-46EE-88B3-F40BE6FD19FD}" destId="{24B52F8C-B301-474F-941C-054CD20BEA7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3E7610-6368-4539-A490-52033FCA0E19}"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zh-TW" altLang="en-US"/>
        </a:p>
      </dgm:t>
    </dgm:pt>
    <dgm:pt modelId="{C70C1ADA-33DB-4E2E-A9D0-EAFCBCF0BC17}">
      <dgm:prSet phldrT="[文字]" custT="1"/>
      <dgm:spPr/>
      <dgm:t>
        <a:bodyPr/>
        <a:lstStyle/>
        <a:p>
          <a:r>
            <a:rPr lang="en-US" altLang="zh-TW" sz="2800" smtClean="0"/>
            <a:t>Deep Structured Semantic Model</a:t>
          </a:r>
          <a:br>
            <a:rPr lang="en-US" altLang="zh-TW" sz="2800" smtClean="0"/>
          </a:br>
          <a:r>
            <a:rPr lang="en-US" altLang="zh-TW" sz="2800" smtClean="0"/>
            <a:t>(DSSM)</a:t>
          </a:r>
          <a:endParaRPr lang="zh-TW" altLang="en-US" sz="2800" dirty="0"/>
        </a:p>
      </dgm:t>
    </dgm:pt>
    <dgm:pt modelId="{52856EFC-86A4-41CF-B4A7-EB1E71534013}" type="parTrans" cxnId="{D1006A46-4710-45A2-8518-CA5901015E5C}">
      <dgm:prSet/>
      <dgm:spPr/>
      <dgm:t>
        <a:bodyPr/>
        <a:lstStyle/>
        <a:p>
          <a:endParaRPr lang="zh-TW" altLang="en-US"/>
        </a:p>
      </dgm:t>
    </dgm:pt>
    <dgm:pt modelId="{D3FE0688-1A38-4B5D-9345-4B52671CB8D6}" type="sibTrans" cxnId="{D1006A46-4710-45A2-8518-CA5901015E5C}">
      <dgm:prSet/>
      <dgm:spPr/>
      <dgm:t>
        <a:bodyPr/>
        <a:lstStyle/>
        <a:p>
          <a:endParaRPr lang="zh-TW" altLang="en-US"/>
        </a:p>
      </dgm:t>
    </dgm:pt>
    <dgm:pt modelId="{654AC504-CD44-4497-A33A-21B6E2D7403E}">
      <dgm:prSet phldrT="[文字]"/>
      <dgm:spPr/>
      <dgm:t>
        <a:bodyPr/>
        <a:lstStyle/>
        <a:p>
          <a:r>
            <a:rPr lang="en-US" altLang="zh-TW" dirty="0" smtClean="0"/>
            <a:t>Application: Information Retrieval (IR)</a:t>
          </a:r>
          <a:endParaRPr lang="zh-TW" altLang="en-US" dirty="0"/>
        </a:p>
      </dgm:t>
    </dgm:pt>
    <dgm:pt modelId="{2DFB0E8A-1579-45A4-B107-D676DBC73D26}" type="parTrans" cxnId="{6C152828-06F9-4AE1-93D2-A3270C38D945}">
      <dgm:prSet/>
      <dgm:spPr/>
      <dgm:t>
        <a:bodyPr/>
        <a:lstStyle/>
        <a:p>
          <a:endParaRPr lang="zh-TW" altLang="en-US"/>
        </a:p>
      </dgm:t>
    </dgm:pt>
    <dgm:pt modelId="{62BF318D-6BA9-4A95-9B0E-AD2BB7BF717A}" type="sibTrans" cxnId="{6C152828-06F9-4AE1-93D2-A3270C38D945}">
      <dgm:prSet/>
      <dgm:spPr/>
      <dgm:t>
        <a:bodyPr/>
        <a:lstStyle/>
        <a:p>
          <a:endParaRPr lang="zh-TW" altLang="en-US"/>
        </a:p>
      </dgm:t>
    </dgm:pt>
    <dgm:pt modelId="{B3464024-0D78-40D9-8A86-F6A287AF6A67}">
      <dgm:prSet phldrT="[文字]"/>
      <dgm:spPr/>
      <dgm:t>
        <a:bodyPr/>
        <a:lstStyle/>
        <a:p>
          <a:r>
            <a:rPr lang="en-US" altLang="zh-TW" dirty="0" smtClean="0"/>
            <a:t>Recursive Neural Network</a:t>
          </a:r>
          <a:endParaRPr lang="zh-TW" altLang="en-US" dirty="0"/>
        </a:p>
      </dgm:t>
    </dgm:pt>
    <dgm:pt modelId="{2DABDC0A-BDA7-49BC-951D-7C323D03134A}" type="parTrans" cxnId="{60A6DD33-1C94-4197-90FB-34ABEB10615C}">
      <dgm:prSet/>
      <dgm:spPr/>
      <dgm:t>
        <a:bodyPr/>
        <a:lstStyle/>
        <a:p>
          <a:endParaRPr lang="zh-TW" altLang="en-US"/>
        </a:p>
      </dgm:t>
    </dgm:pt>
    <dgm:pt modelId="{31557454-888E-4221-A548-861FE6EBCB3F}" type="sibTrans" cxnId="{60A6DD33-1C94-4197-90FB-34ABEB10615C}">
      <dgm:prSet/>
      <dgm:spPr/>
      <dgm:t>
        <a:bodyPr/>
        <a:lstStyle/>
        <a:p>
          <a:endParaRPr lang="zh-TW" altLang="en-US"/>
        </a:p>
      </dgm:t>
    </dgm:pt>
    <dgm:pt modelId="{EE7B7462-6C6C-4946-AAA9-446F023F6D54}">
      <dgm:prSet phldrT="[文字]"/>
      <dgm:spPr/>
      <dgm:t>
        <a:bodyPr/>
        <a:lstStyle/>
        <a:p>
          <a:r>
            <a:rPr lang="en-US" altLang="zh-TW" dirty="0" smtClean="0"/>
            <a:t>Application: Sentiment Analysis, Sentence Relatedness</a:t>
          </a:r>
          <a:endParaRPr lang="zh-TW" altLang="en-US" dirty="0"/>
        </a:p>
      </dgm:t>
    </dgm:pt>
    <dgm:pt modelId="{FF7A6B0A-B1F2-40EE-8151-DEDED1ADB043}" type="parTrans" cxnId="{EDFC8AD0-A45A-414B-BA32-456CC91DE972}">
      <dgm:prSet/>
      <dgm:spPr/>
      <dgm:t>
        <a:bodyPr/>
        <a:lstStyle/>
        <a:p>
          <a:endParaRPr lang="zh-TW" altLang="en-US"/>
        </a:p>
      </dgm:t>
    </dgm:pt>
    <dgm:pt modelId="{A116785B-117F-4A52-9E0A-FAEDA74B2CCC}" type="sibTrans" cxnId="{EDFC8AD0-A45A-414B-BA32-456CC91DE972}">
      <dgm:prSet/>
      <dgm:spPr/>
      <dgm:t>
        <a:bodyPr/>
        <a:lstStyle/>
        <a:p>
          <a:endParaRPr lang="zh-TW" altLang="en-US"/>
        </a:p>
      </dgm:t>
    </dgm:pt>
    <dgm:pt modelId="{3322AF58-0590-4202-9F0D-99DB93CDECEE}">
      <dgm:prSet phldrT="[文字]"/>
      <dgm:spPr/>
      <dgm:t>
        <a:bodyPr/>
        <a:lstStyle/>
        <a:p>
          <a:r>
            <a:rPr lang="en-US" altLang="zh-TW" dirty="0" smtClean="0"/>
            <a:t>Unsupervised</a:t>
          </a:r>
          <a:endParaRPr lang="zh-TW" altLang="en-US" dirty="0"/>
        </a:p>
      </dgm:t>
    </dgm:pt>
    <dgm:pt modelId="{519C7B26-D796-401A-A703-9995A15B7DC7}" type="parTrans" cxnId="{4EA5962E-DBFD-46D3-8ABA-87D37057602D}">
      <dgm:prSet/>
      <dgm:spPr/>
      <dgm:t>
        <a:bodyPr/>
        <a:lstStyle/>
        <a:p>
          <a:endParaRPr lang="zh-TW" altLang="en-US"/>
        </a:p>
      </dgm:t>
    </dgm:pt>
    <dgm:pt modelId="{D7383E9A-F714-483E-9C11-FED944AD6F85}" type="sibTrans" cxnId="{4EA5962E-DBFD-46D3-8ABA-87D37057602D}">
      <dgm:prSet/>
      <dgm:spPr/>
      <dgm:t>
        <a:bodyPr/>
        <a:lstStyle/>
        <a:p>
          <a:endParaRPr lang="zh-TW" altLang="en-US"/>
        </a:p>
      </dgm:t>
    </dgm:pt>
    <dgm:pt modelId="{487C392D-579C-4F9E-96F2-7379B60B4BB1}">
      <dgm:prSet phldrT="[文字]"/>
      <dgm:spPr/>
      <dgm:t>
        <a:bodyPr/>
        <a:lstStyle/>
        <a:p>
          <a:r>
            <a:rPr lang="en-US" altLang="zh-TW" dirty="0" smtClean="0"/>
            <a:t>Paragraph Vector</a:t>
          </a:r>
          <a:endParaRPr lang="zh-TW" altLang="en-US" dirty="0"/>
        </a:p>
      </dgm:t>
    </dgm:pt>
    <dgm:pt modelId="{4D4447FD-5254-404E-BF50-C9BDDBFAC8BF}" type="parTrans" cxnId="{3443489F-28D4-4895-BC95-E126711F7C3C}">
      <dgm:prSet/>
      <dgm:spPr/>
      <dgm:t>
        <a:bodyPr/>
        <a:lstStyle/>
        <a:p>
          <a:endParaRPr lang="zh-TW" altLang="en-US"/>
        </a:p>
      </dgm:t>
    </dgm:pt>
    <dgm:pt modelId="{5DF7FDE3-AEC0-413B-81EC-403273B6D43C}" type="sibTrans" cxnId="{3443489F-28D4-4895-BC95-E126711F7C3C}">
      <dgm:prSet/>
      <dgm:spPr/>
      <dgm:t>
        <a:bodyPr/>
        <a:lstStyle/>
        <a:p>
          <a:endParaRPr lang="zh-TW" altLang="en-US"/>
        </a:p>
      </dgm:t>
    </dgm:pt>
    <dgm:pt modelId="{620147F8-F8FC-475D-8FB1-36AA1232D9F8}">
      <dgm:prSet phldrT="[文字]"/>
      <dgm:spPr/>
      <dgm:t>
        <a:bodyPr/>
        <a:lstStyle/>
        <a:p>
          <a:r>
            <a:rPr lang="en-US" altLang="zh-TW" dirty="0" smtClean="0"/>
            <a:t>Sequence-to-sequence auto-encoder</a:t>
          </a:r>
          <a:endParaRPr lang="zh-TW" altLang="en-US" dirty="0"/>
        </a:p>
      </dgm:t>
    </dgm:pt>
    <dgm:pt modelId="{1D58D9C8-D45F-4805-BBCF-10E9C7CA1FDC}" type="parTrans" cxnId="{E8B79F69-6273-4CE2-9BDC-D9D37029BE47}">
      <dgm:prSet/>
      <dgm:spPr/>
      <dgm:t>
        <a:bodyPr/>
        <a:lstStyle/>
        <a:p>
          <a:endParaRPr lang="zh-TW" altLang="en-US"/>
        </a:p>
      </dgm:t>
    </dgm:pt>
    <dgm:pt modelId="{0A19352D-F030-4F9B-A8CB-47655D7A8BF2}" type="sibTrans" cxnId="{E8B79F69-6273-4CE2-9BDC-D9D37029BE47}">
      <dgm:prSet/>
      <dgm:spPr/>
      <dgm:t>
        <a:bodyPr/>
        <a:lstStyle/>
        <a:p>
          <a:endParaRPr lang="zh-TW" altLang="en-US"/>
        </a:p>
      </dgm:t>
    </dgm:pt>
    <dgm:pt modelId="{6147D2E9-202E-4F35-A1A3-ED5C15F73499}" type="pres">
      <dgm:prSet presAssocID="{103E7610-6368-4539-A490-52033FCA0E19}" presName="Name0" presStyleCnt="0">
        <dgm:presLayoutVars>
          <dgm:dir/>
          <dgm:animLvl val="lvl"/>
          <dgm:resizeHandles val="exact"/>
        </dgm:presLayoutVars>
      </dgm:prSet>
      <dgm:spPr/>
      <dgm:t>
        <a:bodyPr/>
        <a:lstStyle/>
        <a:p>
          <a:endParaRPr lang="zh-TW" altLang="en-US"/>
        </a:p>
      </dgm:t>
    </dgm:pt>
    <dgm:pt modelId="{50E246FA-4DD5-4E42-B540-251F2BF85CF3}" type="pres">
      <dgm:prSet presAssocID="{C70C1ADA-33DB-4E2E-A9D0-EAFCBCF0BC17}" presName="linNode" presStyleCnt="0"/>
      <dgm:spPr/>
    </dgm:pt>
    <dgm:pt modelId="{72001820-B2B6-4444-9213-994D200B4094}" type="pres">
      <dgm:prSet presAssocID="{C70C1ADA-33DB-4E2E-A9D0-EAFCBCF0BC17}" presName="parentText" presStyleLbl="node1" presStyleIdx="0" presStyleCnt="3">
        <dgm:presLayoutVars>
          <dgm:chMax val="1"/>
          <dgm:bulletEnabled val="1"/>
        </dgm:presLayoutVars>
      </dgm:prSet>
      <dgm:spPr/>
      <dgm:t>
        <a:bodyPr/>
        <a:lstStyle/>
        <a:p>
          <a:endParaRPr lang="zh-TW" altLang="en-US"/>
        </a:p>
      </dgm:t>
    </dgm:pt>
    <dgm:pt modelId="{6B3A168C-8F44-4FCF-A16E-A027767EEBDE}" type="pres">
      <dgm:prSet presAssocID="{C70C1ADA-33DB-4E2E-A9D0-EAFCBCF0BC17}" presName="descendantText" presStyleLbl="alignAccFollowNode1" presStyleIdx="0" presStyleCnt="3">
        <dgm:presLayoutVars>
          <dgm:bulletEnabled val="1"/>
        </dgm:presLayoutVars>
      </dgm:prSet>
      <dgm:spPr/>
      <dgm:t>
        <a:bodyPr/>
        <a:lstStyle/>
        <a:p>
          <a:endParaRPr lang="zh-TW" altLang="en-US"/>
        </a:p>
      </dgm:t>
    </dgm:pt>
    <dgm:pt modelId="{5D35BDA5-FC52-4FCD-B26E-DC37F97AF454}" type="pres">
      <dgm:prSet presAssocID="{D3FE0688-1A38-4B5D-9345-4B52671CB8D6}" presName="sp" presStyleCnt="0"/>
      <dgm:spPr/>
    </dgm:pt>
    <dgm:pt modelId="{85FE326A-64E9-4CC0-8F76-DBCD11316E24}" type="pres">
      <dgm:prSet presAssocID="{B3464024-0D78-40D9-8A86-F6A287AF6A67}" presName="linNode" presStyleCnt="0"/>
      <dgm:spPr/>
    </dgm:pt>
    <dgm:pt modelId="{056FDDC6-2007-4545-8F48-3D4D5527B4A2}" type="pres">
      <dgm:prSet presAssocID="{B3464024-0D78-40D9-8A86-F6A287AF6A67}" presName="parentText" presStyleLbl="node1" presStyleIdx="1" presStyleCnt="3">
        <dgm:presLayoutVars>
          <dgm:chMax val="1"/>
          <dgm:bulletEnabled val="1"/>
        </dgm:presLayoutVars>
      </dgm:prSet>
      <dgm:spPr/>
      <dgm:t>
        <a:bodyPr/>
        <a:lstStyle/>
        <a:p>
          <a:endParaRPr lang="zh-TW" altLang="en-US"/>
        </a:p>
      </dgm:t>
    </dgm:pt>
    <dgm:pt modelId="{ACF130D3-75D3-4F3E-8404-9EB9D65E49AD}" type="pres">
      <dgm:prSet presAssocID="{B3464024-0D78-40D9-8A86-F6A287AF6A67}" presName="descendantText" presStyleLbl="alignAccFollowNode1" presStyleIdx="1" presStyleCnt="3">
        <dgm:presLayoutVars>
          <dgm:bulletEnabled val="1"/>
        </dgm:presLayoutVars>
      </dgm:prSet>
      <dgm:spPr/>
      <dgm:t>
        <a:bodyPr/>
        <a:lstStyle/>
        <a:p>
          <a:endParaRPr lang="zh-TW" altLang="en-US"/>
        </a:p>
      </dgm:t>
    </dgm:pt>
    <dgm:pt modelId="{64A90BD2-6EDE-4BB8-8471-142509451101}" type="pres">
      <dgm:prSet presAssocID="{31557454-888E-4221-A548-861FE6EBCB3F}" presName="sp" presStyleCnt="0"/>
      <dgm:spPr/>
    </dgm:pt>
    <dgm:pt modelId="{8F43E4E5-DD7D-4C86-A07D-1FD44B031632}" type="pres">
      <dgm:prSet presAssocID="{3322AF58-0590-4202-9F0D-99DB93CDECEE}" presName="linNode" presStyleCnt="0"/>
      <dgm:spPr/>
    </dgm:pt>
    <dgm:pt modelId="{30C39C93-7BFC-4880-B7CB-1AB56AB2D27C}" type="pres">
      <dgm:prSet presAssocID="{3322AF58-0590-4202-9F0D-99DB93CDECEE}" presName="parentText" presStyleLbl="node1" presStyleIdx="2" presStyleCnt="3">
        <dgm:presLayoutVars>
          <dgm:chMax val="1"/>
          <dgm:bulletEnabled val="1"/>
        </dgm:presLayoutVars>
      </dgm:prSet>
      <dgm:spPr/>
      <dgm:t>
        <a:bodyPr/>
        <a:lstStyle/>
        <a:p>
          <a:endParaRPr lang="zh-TW" altLang="en-US"/>
        </a:p>
      </dgm:t>
    </dgm:pt>
    <dgm:pt modelId="{144149A3-3019-4F15-8890-42941A4D3CC1}" type="pres">
      <dgm:prSet presAssocID="{3322AF58-0590-4202-9F0D-99DB93CDECEE}" presName="descendantText" presStyleLbl="alignAccFollowNode1" presStyleIdx="2" presStyleCnt="3">
        <dgm:presLayoutVars>
          <dgm:bulletEnabled val="1"/>
        </dgm:presLayoutVars>
      </dgm:prSet>
      <dgm:spPr/>
      <dgm:t>
        <a:bodyPr/>
        <a:lstStyle/>
        <a:p>
          <a:endParaRPr lang="zh-TW" altLang="en-US"/>
        </a:p>
      </dgm:t>
    </dgm:pt>
  </dgm:ptLst>
  <dgm:cxnLst>
    <dgm:cxn modelId="{39FFF564-771C-417C-9749-08C71534449A}" type="presOf" srcId="{B3464024-0D78-40D9-8A86-F6A287AF6A67}" destId="{056FDDC6-2007-4545-8F48-3D4D5527B4A2}" srcOrd="0" destOrd="0" presId="urn:microsoft.com/office/officeart/2005/8/layout/vList5"/>
    <dgm:cxn modelId="{FACB54F4-C692-43D3-9102-20AA2E0A9033}" type="presOf" srcId="{C70C1ADA-33DB-4E2E-A9D0-EAFCBCF0BC17}" destId="{72001820-B2B6-4444-9213-994D200B4094}" srcOrd="0" destOrd="0" presId="urn:microsoft.com/office/officeart/2005/8/layout/vList5"/>
    <dgm:cxn modelId="{6D26C9BB-92D9-4005-81A9-1DB1864F1DA1}" type="presOf" srcId="{EE7B7462-6C6C-4946-AAA9-446F023F6D54}" destId="{ACF130D3-75D3-4F3E-8404-9EB9D65E49AD}" srcOrd="0" destOrd="0" presId="urn:microsoft.com/office/officeart/2005/8/layout/vList5"/>
    <dgm:cxn modelId="{D2AA9415-23C1-4A63-8ADD-490068458521}" type="presOf" srcId="{103E7610-6368-4539-A490-52033FCA0E19}" destId="{6147D2E9-202E-4F35-A1A3-ED5C15F73499}" srcOrd="0" destOrd="0" presId="urn:microsoft.com/office/officeart/2005/8/layout/vList5"/>
    <dgm:cxn modelId="{60A6DD33-1C94-4197-90FB-34ABEB10615C}" srcId="{103E7610-6368-4539-A490-52033FCA0E19}" destId="{B3464024-0D78-40D9-8A86-F6A287AF6A67}" srcOrd="1" destOrd="0" parTransId="{2DABDC0A-BDA7-49BC-951D-7C323D03134A}" sibTransId="{31557454-888E-4221-A548-861FE6EBCB3F}"/>
    <dgm:cxn modelId="{E67C9474-F661-4C04-AF1F-365BC16A309D}" type="presOf" srcId="{487C392D-579C-4F9E-96F2-7379B60B4BB1}" destId="{144149A3-3019-4F15-8890-42941A4D3CC1}" srcOrd="0" destOrd="0" presId="urn:microsoft.com/office/officeart/2005/8/layout/vList5"/>
    <dgm:cxn modelId="{53AEE33B-4645-4882-AA11-41A4A1A26ECA}" type="presOf" srcId="{654AC504-CD44-4497-A33A-21B6E2D7403E}" destId="{6B3A168C-8F44-4FCF-A16E-A027767EEBDE}" srcOrd="0" destOrd="0" presId="urn:microsoft.com/office/officeart/2005/8/layout/vList5"/>
    <dgm:cxn modelId="{3FC8A2E5-F9EF-4026-9778-67345C3020A6}" type="presOf" srcId="{3322AF58-0590-4202-9F0D-99DB93CDECEE}" destId="{30C39C93-7BFC-4880-B7CB-1AB56AB2D27C}" srcOrd="0" destOrd="0" presId="urn:microsoft.com/office/officeart/2005/8/layout/vList5"/>
    <dgm:cxn modelId="{EDFC8AD0-A45A-414B-BA32-456CC91DE972}" srcId="{B3464024-0D78-40D9-8A86-F6A287AF6A67}" destId="{EE7B7462-6C6C-4946-AAA9-446F023F6D54}" srcOrd="0" destOrd="0" parTransId="{FF7A6B0A-B1F2-40EE-8151-DEDED1ADB043}" sibTransId="{A116785B-117F-4A52-9E0A-FAEDA74B2CCC}"/>
    <dgm:cxn modelId="{D1006A46-4710-45A2-8518-CA5901015E5C}" srcId="{103E7610-6368-4539-A490-52033FCA0E19}" destId="{C70C1ADA-33DB-4E2E-A9D0-EAFCBCF0BC17}" srcOrd="0" destOrd="0" parTransId="{52856EFC-86A4-41CF-B4A7-EB1E71534013}" sibTransId="{D3FE0688-1A38-4B5D-9345-4B52671CB8D6}"/>
    <dgm:cxn modelId="{285E191D-8C8E-4CCB-BC3B-3513D7B4FD69}" type="presOf" srcId="{620147F8-F8FC-475D-8FB1-36AA1232D9F8}" destId="{144149A3-3019-4F15-8890-42941A4D3CC1}" srcOrd="0" destOrd="1" presId="urn:microsoft.com/office/officeart/2005/8/layout/vList5"/>
    <dgm:cxn modelId="{3443489F-28D4-4895-BC95-E126711F7C3C}" srcId="{3322AF58-0590-4202-9F0D-99DB93CDECEE}" destId="{487C392D-579C-4F9E-96F2-7379B60B4BB1}" srcOrd="0" destOrd="0" parTransId="{4D4447FD-5254-404E-BF50-C9BDDBFAC8BF}" sibTransId="{5DF7FDE3-AEC0-413B-81EC-403273B6D43C}"/>
    <dgm:cxn modelId="{E8B79F69-6273-4CE2-9BDC-D9D37029BE47}" srcId="{3322AF58-0590-4202-9F0D-99DB93CDECEE}" destId="{620147F8-F8FC-475D-8FB1-36AA1232D9F8}" srcOrd="1" destOrd="0" parTransId="{1D58D9C8-D45F-4805-BBCF-10E9C7CA1FDC}" sibTransId="{0A19352D-F030-4F9B-A8CB-47655D7A8BF2}"/>
    <dgm:cxn modelId="{6C152828-06F9-4AE1-93D2-A3270C38D945}" srcId="{C70C1ADA-33DB-4E2E-A9D0-EAFCBCF0BC17}" destId="{654AC504-CD44-4497-A33A-21B6E2D7403E}" srcOrd="0" destOrd="0" parTransId="{2DFB0E8A-1579-45A4-B107-D676DBC73D26}" sibTransId="{62BF318D-6BA9-4A95-9B0E-AD2BB7BF717A}"/>
    <dgm:cxn modelId="{4EA5962E-DBFD-46D3-8ABA-87D37057602D}" srcId="{103E7610-6368-4539-A490-52033FCA0E19}" destId="{3322AF58-0590-4202-9F0D-99DB93CDECEE}" srcOrd="2" destOrd="0" parTransId="{519C7B26-D796-401A-A703-9995A15B7DC7}" sibTransId="{D7383E9A-F714-483E-9C11-FED944AD6F85}"/>
    <dgm:cxn modelId="{B9C4B520-1298-4FB9-9585-16CDC74C16D8}" type="presParOf" srcId="{6147D2E9-202E-4F35-A1A3-ED5C15F73499}" destId="{50E246FA-4DD5-4E42-B540-251F2BF85CF3}" srcOrd="0" destOrd="0" presId="urn:microsoft.com/office/officeart/2005/8/layout/vList5"/>
    <dgm:cxn modelId="{A1D8B228-AEDE-455F-82BE-57DCDA884248}" type="presParOf" srcId="{50E246FA-4DD5-4E42-B540-251F2BF85CF3}" destId="{72001820-B2B6-4444-9213-994D200B4094}" srcOrd="0" destOrd="0" presId="urn:microsoft.com/office/officeart/2005/8/layout/vList5"/>
    <dgm:cxn modelId="{6B64467C-5795-49D7-A58E-BAAE504BD909}" type="presParOf" srcId="{50E246FA-4DD5-4E42-B540-251F2BF85CF3}" destId="{6B3A168C-8F44-4FCF-A16E-A027767EEBDE}" srcOrd="1" destOrd="0" presId="urn:microsoft.com/office/officeart/2005/8/layout/vList5"/>
    <dgm:cxn modelId="{7E73AEA8-7336-400A-A1CF-CF304B82041E}" type="presParOf" srcId="{6147D2E9-202E-4F35-A1A3-ED5C15F73499}" destId="{5D35BDA5-FC52-4FCD-B26E-DC37F97AF454}" srcOrd="1" destOrd="0" presId="urn:microsoft.com/office/officeart/2005/8/layout/vList5"/>
    <dgm:cxn modelId="{354B3E1D-7A30-49AF-A23E-9328585D7D78}" type="presParOf" srcId="{6147D2E9-202E-4F35-A1A3-ED5C15F73499}" destId="{85FE326A-64E9-4CC0-8F76-DBCD11316E24}" srcOrd="2" destOrd="0" presId="urn:microsoft.com/office/officeart/2005/8/layout/vList5"/>
    <dgm:cxn modelId="{11E184F3-42B5-46D8-AA69-40DF76BD77EF}" type="presParOf" srcId="{85FE326A-64E9-4CC0-8F76-DBCD11316E24}" destId="{056FDDC6-2007-4545-8F48-3D4D5527B4A2}" srcOrd="0" destOrd="0" presId="urn:microsoft.com/office/officeart/2005/8/layout/vList5"/>
    <dgm:cxn modelId="{997A8247-8290-4515-B0F3-0CD294AC7BB2}" type="presParOf" srcId="{85FE326A-64E9-4CC0-8F76-DBCD11316E24}" destId="{ACF130D3-75D3-4F3E-8404-9EB9D65E49AD}" srcOrd="1" destOrd="0" presId="urn:microsoft.com/office/officeart/2005/8/layout/vList5"/>
    <dgm:cxn modelId="{0215C2C7-ABB2-4CEF-84A5-D915DF88C8C2}" type="presParOf" srcId="{6147D2E9-202E-4F35-A1A3-ED5C15F73499}" destId="{64A90BD2-6EDE-4BB8-8471-142509451101}" srcOrd="3" destOrd="0" presId="urn:microsoft.com/office/officeart/2005/8/layout/vList5"/>
    <dgm:cxn modelId="{3F34810B-C06A-43D5-AD03-9D4B52A379DD}" type="presParOf" srcId="{6147D2E9-202E-4F35-A1A3-ED5C15F73499}" destId="{8F43E4E5-DD7D-4C86-A07D-1FD44B031632}" srcOrd="4" destOrd="0" presId="urn:microsoft.com/office/officeart/2005/8/layout/vList5"/>
    <dgm:cxn modelId="{5D4FBAA3-E7E6-46D1-81BE-937A8B962C12}" type="presParOf" srcId="{8F43E4E5-DD7D-4C86-A07D-1FD44B031632}" destId="{30C39C93-7BFC-4880-B7CB-1AB56AB2D27C}" srcOrd="0" destOrd="0" presId="urn:microsoft.com/office/officeart/2005/8/layout/vList5"/>
    <dgm:cxn modelId="{555D5E73-5C07-49C0-B390-E9F0B8D1F1D6}" type="presParOf" srcId="{8F43E4E5-DD7D-4C86-A07D-1FD44B031632}" destId="{144149A3-3019-4F15-8890-42941A4D3CC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3E7610-6368-4539-A490-52033FCA0E19}" type="doc">
      <dgm:prSet loTypeId="urn:microsoft.com/office/officeart/2005/8/layout/vList5" loCatId="list" qsTypeId="urn:microsoft.com/office/officeart/2005/8/quickstyle/3d1" qsCatId="3D" csTypeId="urn:microsoft.com/office/officeart/2005/8/colors/colorful4" csCatId="colorful" phldr="1"/>
      <dgm:spPr/>
      <dgm:t>
        <a:bodyPr/>
        <a:lstStyle/>
        <a:p>
          <a:endParaRPr lang="zh-TW" altLang="en-US"/>
        </a:p>
      </dgm:t>
    </dgm:pt>
    <dgm:pt modelId="{C70C1ADA-33DB-4E2E-A9D0-EAFCBCF0BC17}">
      <dgm:prSet phldrT="[文字]" custT="1"/>
      <dgm:spPr/>
      <dgm:t>
        <a:bodyPr/>
        <a:lstStyle/>
        <a:p>
          <a:r>
            <a:rPr lang="en-US" altLang="zh-TW" sz="2800" smtClean="0"/>
            <a:t>Deep Structured Semantic Model</a:t>
          </a:r>
          <a:br>
            <a:rPr lang="en-US" altLang="zh-TW" sz="2800" smtClean="0"/>
          </a:br>
          <a:r>
            <a:rPr lang="en-US" altLang="zh-TW" sz="2800" smtClean="0"/>
            <a:t>(DSSM)</a:t>
          </a:r>
          <a:endParaRPr lang="zh-TW" altLang="en-US" sz="2800" dirty="0"/>
        </a:p>
      </dgm:t>
    </dgm:pt>
    <dgm:pt modelId="{52856EFC-86A4-41CF-B4A7-EB1E71534013}" type="parTrans" cxnId="{D1006A46-4710-45A2-8518-CA5901015E5C}">
      <dgm:prSet/>
      <dgm:spPr/>
      <dgm:t>
        <a:bodyPr/>
        <a:lstStyle/>
        <a:p>
          <a:endParaRPr lang="zh-TW" altLang="en-US"/>
        </a:p>
      </dgm:t>
    </dgm:pt>
    <dgm:pt modelId="{D3FE0688-1A38-4B5D-9345-4B52671CB8D6}" type="sibTrans" cxnId="{D1006A46-4710-45A2-8518-CA5901015E5C}">
      <dgm:prSet/>
      <dgm:spPr/>
      <dgm:t>
        <a:bodyPr/>
        <a:lstStyle/>
        <a:p>
          <a:endParaRPr lang="zh-TW" altLang="en-US"/>
        </a:p>
      </dgm:t>
    </dgm:pt>
    <dgm:pt modelId="{654AC504-CD44-4497-A33A-21B6E2D7403E}">
      <dgm:prSet phldrT="[文字]"/>
      <dgm:spPr/>
      <dgm:t>
        <a:bodyPr/>
        <a:lstStyle/>
        <a:p>
          <a:r>
            <a:rPr lang="en-US" altLang="zh-TW" dirty="0" smtClean="0"/>
            <a:t>Application: Information Retrieval (IR)</a:t>
          </a:r>
          <a:endParaRPr lang="zh-TW" altLang="en-US" dirty="0"/>
        </a:p>
      </dgm:t>
    </dgm:pt>
    <dgm:pt modelId="{2DFB0E8A-1579-45A4-B107-D676DBC73D26}" type="parTrans" cxnId="{6C152828-06F9-4AE1-93D2-A3270C38D945}">
      <dgm:prSet/>
      <dgm:spPr/>
      <dgm:t>
        <a:bodyPr/>
        <a:lstStyle/>
        <a:p>
          <a:endParaRPr lang="zh-TW" altLang="en-US"/>
        </a:p>
      </dgm:t>
    </dgm:pt>
    <dgm:pt modelId="{62BF318D-6BA9-4A95-9B0E-AD2BB7BF717A}" type="sibTrans" cxnId="{6C152828-06F9-4AE1-93D2-A3270C38D945}">
      <dgm:prSet/>
      <dgm:spPr/>
      <dgm:t>
        <a:bodyPr/>
        <a:lstStyle/>
        <a:p>
          <a:endParaRPr lang="zh-TW" altLang="en-US"/>
        </a:p>
      </dgm:t>
    </dgm:pt>
    <dgm:pt modelId="{B3464024-0D78-40D9-8A86-F6A287AF6A67}">
      <dgm:prSet phldrT="[文字]"/>
      <dgm:spPr/>
      <dgm:t>
        <a:bodyPr/>
        <a:lstStyle/>
        <a:p>
          <a:r>
            <a:rPr lang="en-US" altLang="zh-TW" dirty="0" smtClean="0"/>
            <a:t>Recursive Neural Network</a:t>
          </a:r>
          <a:endParaRPr lang="zh-TW" altLang="en-US" dirty="0"/>
        </a:p>
      </dgm:t>
    </dgm:pt>
    <dgm:pt modelId="{2DABDC0A-BDA7-49BC-951D-7C323D03134A}" type="parTrans" cxnId="{60A6DD33-1C94-4197-90FB-34ABEB10615C}">
      <dgm:prSet/>
      <dgm:spPr/>
      <dgm:t>
        <a:bodyPr/>
        <a:lstStyle/>
        <a:p>
          <a:endParaRPr lang="zh-TW" altLang="en-US"/>
        </a:p>
      </dgm:t>
    </dgm:pt>
    <dgm:pt modelId="{31557454-888E-4221-A548-861FE6EBCB3F}" type="sibTrans" cxnId="{60A6DD33-1C94-4197-90FB-34ABEB10615C}">
      <dgm:prSet/>
      <dgm:spPr/>
      <dgm:t>
        <a:bodyPr/>
        <a:lstStyle/>
        <a:p>
          <a:endParaRPr lang="zh-TW" altLang="en-US"/>
        </a:p>
      </dgm:t>
    </dgm:pt>
    <dgm:pt modelId="{EE7B7462-6C6C-4946-AAA9-446F023F6D54}">
      <dgm:prSet phldrT="[文字]"/>
      <dgm:spPr/>
      <dgm:t>
        <a:bodyPr/>
        <a:lstStyle/>
        <a:p>
          <a:r>
            <a:rPr lang="en-US" altLang="zh-TW" dirty="0" smtClean="0"/>
            <a:t>Application: Sentiment Analysis, Sentence Relatedness</a:t>
          </a:r>
          <a:endParaRPr lang="zh-TW" altLang="en-US" dirty="0"/>
        </a:p>
      </dgm:t>
    </dgm:pt>
    <dgm:pt modelId="{FF7A6B0A-B1F2-40EE-8151-DEDED1ADB043}" type="parTrans" cxnId="{EDFC8AD0-A45A-414B-BA32-456CC91DE972}">
      <dgm:prSet/>
      <dgm:spPr/>
      <dgm:t>
        <a:bodyPr/>
        <a:lstStyle/>
        <a:p>
          <a:endParaRPr lang="zh-TW" altLang="en-US"/>
        </a:p>
      </dgm:t>
    </dgm:pt>
    <dgm:pt modelId="{A116785B-117F-4A52-9E0A-FAEDA74B2CCC}" type="sibTrans" cxnId="{EDFC8AD0-A45A-414B-BA32-456CC91DE972}">
      <dgm:prSet/>
      <dgm:spPr/>
      <dgm:t>
        <a:bodyPr/>
        <a:lstStyle/>
        <a:p>
          <a:endParaRPr lang="zh-TW" altLang="en-US"/>
        </a:p>
      </dgm:t>
    </dgm:pt>
    <dgm:pt modelId="{3322AF58-0590-4202-9F0D-99DB93CDECEE}">
      <dgm:prSet phldrT="[文字]"/>
      <dgm:spPr/>
      <dgm:t>
        <a:bodyPr/>
        <a:lstStyle/>
        <a:p>
          <a:r>
            <a:rPr lang="en-US" altLang="zh-TW" dirty="0" smtClean="0"/>
            <a:t>Unsupervised</a:t>
          </a:r>
          <a:endParaRPr lang="zh-TW" altLang="en-US" dirty="0"/>
        </a:p>
      </dgm:t>
    </dgm:pt>
    <dgm:pt modelId="{519C7B26-D796-401A-A703-9995A15B7DC7}" type="parTrans" cxnId="{4EA5962E-DBFD-46D3-8ABA-87D37057602D}">
      <dgm:prSet/>
      <dgm:spPr/>
      <dgm:t>
        <a:bodyPr/>
        <a:lstStyle/>
        <a:p>
          <a:endParaRPr lang="zh-TW" altLang="en-US"/>
        </a:p>
      </dgm:t>
    </dgm:pt>
    <dgm:pt modelId="{D7383E9A-F714-483E-9C11-FED944AD6F85}" type="sibTrans" cxnId="{4EA5962E-DBFD-46D3-8ABA-87D37057602D}">
      <dgm:prSet/>
      <dgm:spPr/>
      <dgm:t>
        <a:bodyPr/>
        <a:lstStyle/>
        <a:p>
          <a:endParaRPr lang="zh-TW" altLang="en-US"/>
        </a:p>
      </dgm:t>
    </dgm:pt>
    <dgm:pt modelId="{487C392D-579C-4F9E-96F2-7379B60B4BB1}">
      <dgm:prSet phldrT="[文字]"/>
      <dgm:spPr/>
      <dgm:t>
        <a:bodyPr/>
        <a:lstStyle/>
        <a:p>
          <a:r>
            <a:rPr lang="en-US" altLang="zh-TW" dirty="0" smtClean="0"/>
            <a:t>Paragraph Vector</a:t>
          </a:r>
          <a:endParaRPr lang="zh-TW" altLang="en-US" dirty="0"/>
        </a:p>
      </dgm:t>
    </dgm:pt>
    <dgm:pt modelId="{4D4447FD-5254-404E-BF50-C9BDDBFAC8BF}" type="parTrans" cxnId="{3443489F-28D4-4895-BC95-E126711F7C3C}">
      <dgm:prSet/>
      <dgm:spPr/>
      <dgm:t>
        <a:bodyPr/>
        <a:lstStyle/>
        <a:p>
          <a:endParaRPr lang="zh-TW" altLang="en-US"/>
        </a:p>
      </dgm:t>
    </dgm:pt>
    <dgm:pt modelId="{5DF7FDE3-AEC0-413B-81EC-403273B6D43C}" type="sibTrans" cxnId="{3443489F-28D4-4895-BC95-E126711F7C3C}">
      <dgm:prSet/>
      <dgm:spPr/>
      <dgm:t>
        <a:bodyPr/>
        <a:lstStyle/>
        <a:p>
          <a:endParaRPr lang="zh-TW" altLang="en-US"/>
        </a:p>
      </dgm:t>
    </dgm:pt>
    <dgm:pt modelId="{620147F8-F8FC-475D-8FB1-36AA1232D9F8}">
      <dgm:prSet phldrT="[文字]"/>
      <dgm:spPr/>
      <dgm:t>
        <a:bodyPr/>
        <a:lstStyle/>
        <a:p>
          <a:r>
            <a:rPr lang="en-US" altLang="zh-TW" dirty="0" smtClean="0"/>
            <a:t>Sequence-to-sequence auto-encoder</a:t>
          </a:r>
          <a:endParaRPr lang="zh-TW" altLang="en-US" dirty="0"/>
        </a:p>
      </dgm:t>
    </dgm:pt>
    <dgm:pt modelId="{1D58D9C8-D45F-4805-BBCF-10E9C7CA1FDC}" type="parTrans" cxnId="{E8B79F69-6273-4CE2-9BDC-D9D37029BE47}">
      <dgm:prSet/>
      <dgm:spPr/>
      <dgm:t>
        <a:bodyPr/>
        <a:lstStyle/>
        <a:p>
          <a:endParaRPr lang="zh-TW" altLang="en-US"/>
        </a:p>
      </dgm:t>
    </dgm:pt>
    <dgm:pt modelId="{0A19352D-F030-4F9B-A8CB-47655D7A8BF2}" type="sibTrans" cxnId="{E8B79F69-6273-4CE2-9BDC-D9D37029BE47}">
      <dgm:prSet/>
      <dgm:spPr/>
      <dgm:t>
        <a:bodyPr/>
        <a:lstStyle/>
        <a:p>
          <a:endParaRPr lang="zh-TW" altLang="en-US"/>
        </a:p>
      </dgm:t>
    </dgm:pt>
    <dgm:pt modelId="{6147D2E9-202E-4F35-A1A3-ED5C15F73499}" type="pres">
      <dgm:prSet presAssocID="{103E7610-6368-4539-A490-52033FCA0E19}" presName="Name0" presStyleCnt="0">
        <dgm:presLayoutVars>
          <dgm:dir/>
          <dgm:animLvl val="lvl"/>
          <dgm:resizeHandles val="exact"/>
        </dgm:presLayoutVars>
      </dgm:prSet>
      <dgm:spPr/>
      <dgm:t>
        <a:bodyPr/>
        <a:lstStyle/>
        <a:p>
          <a:endParaRPr lang="zh-TW" altLang="en-US"/>
        </a:p>
      </dgm:t>
    </dgm:pt>
    <dgm:pt modelId="{50E246FA-4DD5-4E42-B540-251F2BF85CF3}" type="pres">
      <dgm:prSet presAssocID="{C70C1ADA-33DB-4E2E-A9D0-EAFCBCF0BC17}" presName="linNode" presStyleCnt="0"/>
      <dgm:spPr/>
    </dgm:pt>
    <dgm:pt modelId="{72001820-B2B6-4444-9213-994D200B4094}" type="pres">
      <dgm:prSet presAssocID="{C70C1ADA-33DB-4E2E-A9D0-EAFCBCF0BC17}" presName="parentText" presStyleLbl="node1" presStyleIdx="0" presStyleCnt="3">
        <dgm:presLayoutVars>
          <dgm:chMax val="1"/>
          <dgm:bulletEnabled val="1"/>
        </dgm:presLayoutVars>
      </dgm:prSet>
      <dgm:spPr/>
      <dgm:t>
        <a:bodyPr/>
        <a:lstStyle/>
        <a:p>
          <a:endParaRPr lang="zh-TW" altLang="en-US"/>
        </a:p>
      </dgm:t>
    </dgm:pt>
    <dgm:pt modelId="{6B3A168C-8F44-4FCF-A16E-A027767EEBDE}" type="pres">
      <dgm:prSet presAssocID="{C70C1ADA-33DB-4E2E-A9D0-EAFCBCF0BC17}" presName="descendantText" presStyleLbl="alignAccFollowNode1" presStyleIdx="0" presStyleCnt="3">
        <dgm:presLayoutVars>
          <dgm:bulletEnabled val="1"/>
        </dgm:presLayoutVars>
      </dgm:prSet>
      <dgm:spPr/>
      <dgm:t>
        <a:bodyPr/>
        <a:lstStyle/>
        <a:p>
          <a:endParaRPr lang="zh-TW" altLang="en-US"/>
        </a:p>
      </dgm:t>
    </dgm:pt>
    <dgm:pt modelId="{5D35BDA5-FC52-4FCD-B26E-DC37F97AF454}" type="pres">
      <dgm:prSet presAssocID="{D3FE0688-1A38-4B5D-9345-4B52671CB8D6}" presName="sp" presStyleCnt="0"/>
      <dgm:spPr/>
    </dgm:pt>
    <dgm:pt modelId="{85FE326A-64E9-4CC0-8F76-DBCD11316E24}" type="pres">
      <dgm:prSet presAssocID="{B3464024-0D78-40D9-8A86-F6A287AF6A67}" presName="linNode" presStyleCnt="0"/>
      <dgm:spPr/>
    </dgm:pt>
    <dgm:pt modelId="{056FDDC6-2007-4545-8F48-3D4D5527B4A2}" type="pres">
      <dgm:prSet presAssocID="{B3464024-0D78-40D9-8A86-F6A287AF6A67}" presName="parentText" presStyleLbl="node1" presStyleIdx="1" presStyleCnt="3">
        <dgm:presLayoutVars>
          <dgm:chMax val="1"/>
          <dgm:bulletEnabled val="1"/>
        </dgm:presLayoutVars>
      </dgm:prSet>
      <dgm:spPr/>
      <dgm:t>
        <a:bodyPr/>
        <a:lstStyle/>
        <a:p>
          <a:endParaRPr lang="zh-TW" altLang="en-US"/>
        </a:p>
      </dgm:t>
    </dgm:pt>
    <dgm:pt modelId="{ACF130D3-75D3-4F3E-8404-9EB9D65E49AD}" type="pres">
      <dgm:prSet presAssocID="{B3464024-0D78-40D9-8A86-F6A287AF6A67}" presName="descendantText" presStyleLbl="alignAccFollowNode1" presStyleIdx="1" presStyleCnt="3">
        <dgm:presLayoutVars>
          <dgm:bulletEnabled val="1"/>
        </dgm:presLayoutVars>
      </dgm:prSet>
      <dgm:spPr/>
      <dgm:t>
        <a:bodyPr/>
        <a:lstStyle/>
        <a:p>
          <a:endParaRPr lang="zh-TW" altLang="en-US"/>
        </a:p>
      </dgm:t>
    </dgm:pt>
    <dgm:pt modelId="{64A90BD2-6EDE-4BB8-8471-142509451101}" type="pres">
      <dgm:prSet presAssocID="{31557454-888E-4221-A548-861FE6EBCB3F}" presName="sp" presStyleCnt="0"/>
      <dgm:spPr/>
    </dgm:pt>
    <dgm:pt modelId="{8F43E4E5-DD7D-4C86-A07D-1FD44B031632}" type="pres">
      <dgm:prSet presAssocID="{3322AF58-0590-4202-9F0D-99DB93CDECEE}" presName="linNode" presStyleCnt="0"/>
      <dgm:spPr/>
    </dgm:pt>
    <dgm:pt modelId="{30C39C93-7BFC-4880-B7CB-1AB56AB2D27C}" type="pres">
      <dgm:prSet presAssocID="{3322AF58-0590-4202-9F0D-99DB93CDECEE}" presName="parentText" presStyleLbl="node1" presStyleIdx="2" presStyleCnt="3">
        <dgm:presLayoutVars>
          <dgm:chMax val="1"/>
          <dgm:bulletEnabled val="1"/>
        </dgm:presLayoutVars>
      </dgm:prSet>
      <dgm:spPr/>
      <dgm:t>
        <a:bodyPr/>
        <a:lstStyle/>
        <a:p>
          <a:endParaRPr lang="zh-TW" altLang="en-US"/>
        </a:p>
      </dgm:t>
    </dgm:pt>
    <dgm:pt modelId="{144149A3-3019-4F15-8890-42941A4D3CC1}" type="pres">
      <dgm:prSet presAssocID="{3322AF58-0590-4202-9F0D-99DB93CDECEE}" presName="descendantText" presStyleLbl="alignAccFollowNode1" presStyleIdx="2" presStyleCnt="3">
        <dgm:presLayoutVars>
          <dgm:bulletEnabled val="1"/>
        </dgm:presLayoutVars>
      </dgm:prSet>
      <dgm:spPr/>
      <dgm:t>
        <a:bodyPr/>
        <a:lstStyle/>
        <a:p>
          <a:endParaRPr lang="zh-TW" altLang="en-US"/>
        </a:p>
      </dgm:t>
    </dgm:pt>
  </dgm:ptLst>
  <dgm:cxnLst>
    <dgm:cxn modelId="{C112EA00-D847-43D5-A7AF-32423E534637}" type="presOf" srcId="{B3464024-0D78-40D9-8A86-F6A287AF6A67}" destId="{056FDDC6-2007-4545-8F48-3D4D5527B4A2}" srcOrd="0" destOrd="0" presId="urn:microsoft.com/office/officeart/2005/8/layout/vList5"/>
    <dgm:cxn modelId="{D685A6F5-FE98-40B3-8CF9-3CBCF3A19ECC}" type="presOf" srcId="{3322AF58-0590-4202-9F0D-99DB93CDECEE}" destId="{30C39C93-7BFC-4880-B7CB-1AB56AB2D27C}" srcOrd="0" destOrd="0" presId="urn:microsoft.com/office/officeart/2005/8/layout/vList5"/>
    <dgm:cxn modelId="{8893B116-D242-4641-95AB-B0B5EE33E059}" type="presOf" srcId="{654AC504-CD44-4497-A33A-21B6E2D7403E}" destId="{6B3A168C-8F44-4FCF-A16E-A027767EEBDE}" srcOrd="0" destOrd="0" presId="urn:microsoft.com/office/officeart/2005/8/layout/vList5"/>
    <dgm:cxn modelId="{5AA94667-3150-4647-A514-8D7D3FD1718B}" type="presOf" srcId="{103E7610-6368-4539-A490-52033FCA0E19}" destId="{6147D2E9-202E-4F35-A1A3-ED5C15F73499}" srcOrd="0" destOrd="0" presId="urn:microsoft.com/office/officeart/2005/8/layout/vList5"/>
    <dgm:cxn modelId="{9E7254C6-1136-4829-905C-E2739FC31118}" type="presOf" srcId="{C70C1ADA-33DB-4E2E-A9D0-EAFCBCF0BC17}" destId="{72001820-B2B6-4444-9213-994D200B4094}" srcOrd="0" destOrd="0" presId="urn:microsoft.com/office/officeart/2005/8/layout/vList5"/>
    <dgm:cxn modelId="{FD4FA277-5921-436E-AE0A-90695F5DAD34}" type="presOf" srcId="{EE7B7462-6C6C-4946-AAA9-446F023F6D54}" destId="{ACF130D3-75D3-4F3E-8404-9EB9D65E49AD}" srcOrd="0" destOrd="0" presId="urn:microsoft.com/office/officeart/2005/8/layout/vList5"/>
    <dgm:cxn modelId="{6C152828-06F9-4AE1-93D2-A3270C38D945}" srcId="{C70C1ADA-33DB-4E2E-A9D0-EAFCBCF0BC17}" destId="{654AC504-CD44-4497-A33A-21B6E2D7403E}" srcOrd="0" destOrd="0" parTransId="{2DFB0E8A-1579-45A4-B107-D676DBC73D26}" sibTransId="{62BF318D-6BA9-4A95-9B0E-AD2BB7BF717A}"/>
    <dgm:cxn modelId="{4F2A01A8-ED6F-4D39-BF65-AAB3F9B92BA3}" type="presOf" srcId="{487C392D-579C-4F9E-96F2-7379B60B4BB1}" destId="{144149A3-3019-4F15-8890-42941A4D3CC1}" srcOrd="0" destOrd="0" presId="urn:microsoft.com/office/officeart/2005/8/layout/vList5"/>
    <dgm:cxn modelId="{E8B79F69-6273-4CE2-9BDC-D9D37029BE47}" srcId="{3322AF58-0590-4202-9F0D-99DB93CDECEE}" destId="{620147F8-F8FC-475D-8FB1-36AA1232D9F8}" srcOrd="1" destOrd="0" parTransId="{1D58D9C8-D45F-4805-BBCF-10E9C7CA1FDC}" sibTransId="{0A19352D-F030-4F9B-A8CB-47655D7A8BF2}"/>
    <dgm:cxn modelId="{D1006A46-4710-45A2-8518-CA5901015E5C}" srcId="{103E7610-6368-4539-A490-52033FCA0E19}" destId="{C70C1ADA-33DB-4E2E-A9D0-EAFCBCF0BC17}" srcOrd="0" destOrd="0" parTransId="{52856EFC-86A4-41CF-B4A7-EB1E71534013}" sibTransId="{D3FE0688-1A38-4B5D-9345-4B52671CB8D6}"/>
    <dgm:cxn modelId="{56D280B0-BDCD-4B01-8364-A0F3E1469C0D}" type="presOf" srcId="{620147F8-F8FC-475D-8FB1-36AA1232D9F8}" destId="{144149A3-3019-4F15-8890-42941A4D3CC1}" srcOrd="0" destOrd="1" presId="urn:microsoft.com/office/officeart/2005/8/layout/vList5"/>
    <dgm:cxn modelId="{60A6DD33-1C94-4197-90FB-34ABEB10615C}" srcId="{103E7610-6368-4539-A490-52033FCA0E19}" destId="{B3464024-0D78-40D9-8A86-F6A287AF6A67}" srcOrd="1" destOrd="0" parTransId="{2DABDC0A-BDA7-49BC-951D-7C323D03134A}" sibTransId="{31557454-888E-4221-A548-861FE6EBCB3F}"/>
    <dgm:cxn modelId="{4EA5962E-DBFD-46D3-8ABA-87D37057602D}" srcId="{103E7610-6368-4539-A490-52033FCA0E19}" destId="{3322AF58-0590-4202-9F0D-99DB93CDECEE}" srcOrd="2" destOrd="0" parTransId="{519C7B26-D796-401A-A703-9995A15B7DC7}" sibTransId="{D7383E9A-F714-483E-9C11-FED944AD6F85}"/>
    <dgm:cxn modelId="{EDFC8AD0-A45A-414B-BA32-456CC91DE972}" srcId="{B3464024-0D78-40D9-8A86-F6A287AF6A67}" destId="{EE7B7462-6C6C-4946-AAA9-446F023F6D54}" srcOrd="0" destOrd="0" parTransId="{FF7A6B0A-B1F2-40EE-8151-DEDED1ADB043}" sibTransId="{A116785B-117F-4A52-9E0A-FAEDA74B2CCC}"/>
    <dgm:cxn modelId="{3443489F-28D4-4895-BC95-E126711F7C3C}" srcId="{3322AF58-0590-4202-9F0D-99DB93CDECEE}" destId="{487C392D-579C-4F9E-96F2-7379B60B4BB1}" srcOrd="0" destOrd="0" parTransId="{4D4447FD-5254-404E-BF50-C9BDDBFAC8BF}" sibTransId="{5DF7FDE3-AEC0-413B-81EC-403273B6D43C}"/>
    <dgm:cxn modelId="{BB587CBE-79CB-481B-B63A-C506458F7B9F}" type="presParOf" srcId="{6147D2E9-202E-4F35-A1A3-ED5C15F73499}" destId="{50E246FA-4DD5-4E42-B540-251F2BF85CF3}" srcOrd="0" destOrd="0" presId="urn:microsoft.com/office/officeart/2005/8/layout/vList5"/>
    <dgm:cxn modelId="{5B82A8A6-FDDC-4B05-B461-B8D9AB8E9A31}" type="presParOf" srcId="{50E246FA-4DD5-4E42-B540-251F2BF85CF3}" destId="{72001820-B2B6-4444-9213-994D200B4094}" srcOrd="0" destOrd="0" presId="urn:microsoft.com/office/officeart/2005/8/layout/vList5"/>
    <dgm:cxn modelId="{049F084E-166F-4241-8B74-67FC3D2BE549}" type="presParOf" srcId="{50E246FA-4DD5-4E42-B540-251F2BF85CF3}" destId="{6B3A168C-8F44-4FCF-A16E-A027767EEBDE}" srcOrd="1" destOrd="0" presId="urn:microsoft.com/office/officeart/2005/8/layout/vList5"/>
    <dgm:cxn modelId="{1E77EB12-EFD8-429E-B6A3-FAEC28E16B2C}" type="presParOf" srcId="{6147D2E9-202E-4F35-A1A3-ED5C15F73499}" destId="{5D35BDA5-FC52-4FCD-B26E-DC37F97AF454}" srcOrd="1" destOrd="0" presId="urn:microsoft.com/office/officeart/2005/8/layout/vList5"/>
    <dgm:cxn modelId="{8A834EA4-B861-4431-A872-7FDBB1F102A5}" type="presParOf" srcId="{6147D2E9-202E-4F35-A1A3-ED5C15F73499}" destId="{85FE326A-64E9-4CC0-8F76-DBCD11316E24}" srcOrd="2" destOrd="0" presId="urn:microsoft.com/office/officeart/2005/8/layout/vList5"/>
    <dgm:cxn modelId="{317AE0B8-92E1-4526-8238-A3DB38FA4C4D}" type="presParOf" srcId="{85FE326A-64E9-4CC0-8F76-DBCD11316E24}" destId="{056FDDC6-2007-4545-8F48-3D4D5527B4A2}" srcOrd="0" destOrd="0" presId="urn:microsoft.com/office/officeart/2005/8/layout/vList5"/>
    <dgm:cxn modelId="{45A5D546-40DC-4C49-BC85-F5E3EE2056CC}" type="presParOf" srcId="{85FE326A-64E9-4CC0-8F76-DBCD11316E24}" destId="{ACF130D3-75D3-4F3E-8404-9EB9D65E49AD}" srcOrd="1" destOrd="0" presId="urn:microsoft.com/office/officeart/2005/8/layout/vList5"/>
    <dgm:cxn modelId="{81C7F850-884D-4207-9B4E-48C4D7378963}" type="presParOf" srcId="{6147D2E9-202E-4F35-A1A3-ED5C15F73499}" destId="{64A90BD2-6EDE-4BB8-8471-142509451101}" srcOrd="3" destOrd="0" presId="urn:microsoft.com/office/officeart/2005/8/layout/vList5"/>
    <dgm:cxn modelId="{727DAD55-AAE6-4588-B85C-0707C9F9C8E8}" type="presParOf" srcId="{6147D2E9-202E-4F35-A1A3-ED5C15F73499}" destId="{8F43E4E5-DD7D-4C86-A07D-1FD44B031632}" srcOrd="4" destOrd="0" presId="urn:microsoft.com/office/officeart/2005/8/layout/vList5"/>
    <dgm:cxn modelId="{5B076DB0-ABB4-43AE-91A4-A8FB952E0430}" type="presParOf" srcId="{8F43E4E5-DD7D-4C86-A07D-1FD44B031632}" destId="{30C39C93-7BFC-4880-B7CB-1AB56AB2D27C}" srcOrd="0" destOrd="0" presId="urn:microsoft.com/office/officeart/2005/8/layout/vList5"/>
    <dgm:cxn modelId="{68E93945-1EE2-42A4-B53A-B5CBB302DBE4}" type="presParOf" srcId="{8F43E4E5-DD7D-4C86-A07D-1FD44B031632}" destId="{144149A3-3019-4F15-8890-42941A4D3CC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A168C-8F44-4FCF-A16E-A027767EEBDE}">
      <dsp:nvSpPr>
        <dsp:cNvPr id="0" name=""/>
        <dsp:cNvSpPr/>
      </dsp:nvSpPr>
      <dsp:spPr>
        <a:xfrm rot="5400000">
          <a:off x="4802041" y="-1820475"/>
          <a:ext cx="1121829" cy="5047488"/>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TW" sz="2400" kern="1200" dirty="0" smtClean="0"/>
            <a:t>Application: Information Retrieval (IR)</a:t>
          </a:r>
          <a:endParaRPr lang="zh-TW" altLang="en-US" sz="2400" kern="1200" dirty="0"/>
        </a:p>
      </dsp:txBody>
      <dsp:txXfrm rot="-5400000">
        <a:off x="2839212" y="197117"/>
        <a:ext cx="4992725" cy="1012303"/>
      </dsp:txXfrm>
    </dsp:sp>
    <dsp:sp modelId="{72001820-B2B6-4444-9213-994D200B4094}">
      <dsp:nvSpPr>
        <dsp:cNvPr id="0" name=""/>
        <dsp:cNvSpPr/>
      </dsp:nvSpPr>
      <dsp:spPr>
        <a:xfrm>
          <a:off x="0" y="2124"/>
          <a:ext cx="2839212" cy="1402286"/>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TW" sz="2800" kern="1200" dirty="0" smtClean="0"/>
            <a:t>Deep Structured Semantic Model</a:t>
          </a:r>
          <a:br>
            <a:rPr lang="en-US" altLang="zh-TW" sz="2800" kern="1200" dirty="0" smtClean="0"/>
          </a:br>
          <a:r>
            <a:rPr lang="en-US" altLang="zh-TW" sz="2800" kern="1200" dirty="0" smtClean="0"/>
            <a:t>(DSSM)</a:t>
          </a:r>
          <a:endParaRPr lang="zh-TW" altLang="en-US" sz="2800" kern="1200" dirty="0"/>
        </a:p>
      </dsp:txBody>
      <dsp:txXfrm>
        <a:off x="68454" y="70578"/>
        <a:ext cx="2702304" cy="1265378"/>
      </dsp:txXfrm>
    </dsp:sp>
    <dsp:sp modelId="{53ABCACE-6B72-4F2F-AF8C-3001A0631AB0}">
      <dsp:nvSpPr>
        <dsp:cNvPr id="0" name=""/>
        <dsp:cNvSpPr/>
      </dsp:nvSpPr>
      <dsp:spPr>
        <a:xfrm rot="5400000">
          <a:off x="4802041" y="-348074"/>
          <a:ext cx="1121829" cy="5047488"/>
        </a:xfrm>
        <a:prstGeom prst="round2SameRect">
          <a:avLst/>
        </a:prstGeom>
        <a:solidFill>
          <a:schemeClr val="accent4">
            <a:tint val="40000"/>
            <a:alpha val="90000"/>
            <a:hueOff val="5756959"/>
            <a:satOff val="-30630"/>
            <a:lumOff val="-1745"/>
            <a:alphaOff val="0"/>
          </a:schemeClr>
        </a:solidFill>
        <a:ln w="6350" cap="flat" cmpd="sng" algn="ctr">
          <a:solidFill>
            <a:schemeClr val="accent4">
              <a:tint val="40000"/>
              <a:alpha val="90000"/>
              <a:hueOff val="5756959"/>
              <a:satOff val="-30630"/>
              <a:lumOff val="-174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TW" sz="2400" kern="1200" dirty="0" smtClean="0"/>
            <a:t>Application: Sentiment Analysis, Sentence Relatedness</a:t>
          </a:r>
          <a:endParaRPr lang="zh-TW" altLang="en-US" sz="2400" kern="1200" dirty="0"/>
        </a:p>
      </dsp:txBody>
      <dsp:txXfrm rot="-5400000">
        <a:off x="2839212" y="1669518"/>
        <a:ext cx="4992725" cy="1012303"/>
      </dsp:txXfrm>
    </dsp:sp>
    <dsp:sp modelId="{248FFF4C-0EA3-42B0-93DA-EE7D636E432A}">
      <dsp:nvSpPr>
        <dsp:cNvPr id="0" name=""/>
        <dsp:cNvSpPr/>
      </dsp:nvSpPr>
      <dsp:spPr>
        <a:xfrm>
          <a:off x="0" y="1474525"/>
          <a:ext cx="2839212" cy="1402286"/>
        </a:xfrm>
        <a:prstGeom prst="round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TW" sz="2800" kern="1200" dirty="0" smtClean="0"/>
            <a:t>Recursive Neural Network</a:t>
          </a:r>
          <a:endParaRPr lang="zh-TW" altLang="en-US" sz="2800" kern="1200" dirty="0"/>
        </a:p>
      </dsp:txBody>
      <dsp:txXfrm>
        <a:off x="68454" y="1542979"/>
        <a:ext cx="2702304" cy="1265378"/>
      </dsp:txXfrm>
    </dsp:sp>
    <dsp:sp modelId="{81364036-E0D5-4FE6-99EF-80AEFA8F6AE8}">
      <dsp:nvSpPr>
        <dsp:cNvPr id="0" name=""/>
        <dsp:cNvSpPr/>
      </dsp:nvSpPr>
      <dsp:spPr>
        <a:xfrm rot="5400000">
          <a:off x="4802041" y="1124325"/>
          <a:ext cx="1121829" cy="5047488"/>
        </a:xfrm>
        <a:prstGeom prst="round2SameRect">
          <a:avLst/>
        </a:prstGeom>
        <a:solidFill>
          <a:schemeClr val="accent4">
            <a:tint val="40000"/>
            <a:alpha val="90000"/>
            <a:hueOff val="11513918"/>
            <a:satOff val="-61261"/>
            <a:lumOff val="-3490"/>
            <a:alphaOff val="0"/>
          </a:schemeClr>
        </a:solidFill>
        <a:ln w="6350" cap="flat" cmpd="sng" algn="ctr">
          <a:solidFill>
            <a:schemeClr val="accent4">
              <a:tint val="40000"/>
              <a:alpha val="90000"/>
              <a:hueOff val="11513918"/>
              <a:satOff val="-61261"/>
              <a:lumOff val="-349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altLang="zh-TW" sz="2400" kern="1200" dirty="0" smtClean="0"/>
            <a:t>Paragraph Vector</a:t>
          </a:r>
          <a:endParaRPr lang="zh-TW" altLang="en-US" sz="2400" kern="1200" dirty="0"/>
        </a:p>
        <a:p>
          <a:pPr marL="228600" lvl="1" indent="-228600" algn="l" defTabSz="1066800">
            <a:lnSpc>
              <a:spcPct val="90000"/>
            </a:lnSpc>
            <a:spcBef>
              <a:spcPct val="0"/>
            </a:spcBef>
            <a:spcAft>
              <a:spcPct val="15000"/>
            </a:spcAft>
            <a:buChar char="••"/>
          </a:pPr>
          <a:r>
            <a:rPr lang="en-US" altLang="zh-TW" sz="2400" kern="1200" dirty="0" smtClean="0"/>
            <a:t>Sequence-to-sequence auto-encoder</a:t>
          </a:r>
          <a:endParaRPr lang="zh-TW" altLang="en-US" sz="2400" kern="1200" dirty="0"/>
        </a:p>
      </dsp:txBody>
      <dsp:txXfrm rot="-5400000">
        <a:off x="2839212" y="3141918"/>
        <a:ext cx="4992725" cy="1012303"/>
      </dsp:txXfrm>
    </dsp:sp>
    <dsp:sp modelId="{ABEDCB6D-0732-4653-8FA4-D171D63DC07E}">
      <dsp:nvSpPr>
        <dsp:cNvPr id="0" name=""/>
        <dsp:cNvSpPr/>
      </dsp:nvSpPr>
      <dsp:spPr>
        <a:xfrm>
          <a:off x="0" y="2946926"/>
          <a:ext cx="2839212" cy="1402286"/>
        </a:xfrm>
        <a:prstGeom prst="round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TW" sz="2800" kern="1200" dirty="0" smtClean="0"/>
            <a:t>Unsupervised</a:t>
          </a:r>
          <a:endParaRPr lang="zh-TW" altLang="en-US" sz="2800" kern="1200" dirty="0"/>
        </a:p>
      </dsp:txBody>
      <dsp:txXfrm>
        <a:off x="68454" y="3015380"/>
        <a:ext cx="2702304" cy="1265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A168C-8F44-4FCF-A16E-A027767EEBDE}">
      <dsp:nvSpPr>
        <dsp:cNvPr id="0" name=""/>
        <dsp:cNvSpPr/>
      </dsp:nvSpPr>
      <dsp:spPr>
        <a:xfrm rot="5400000">
          <a:off x="4802041" y="-1820475"/>
          <a:ext cx="1121829" cy="5047488"/>
        </a:xfrm>
        <a:prstGeom prst="round2SameRect">
          <a:avLst/>
        </a:prstGeom>
        <a:solidFill>
          <a:schemeClr val="accent4">
            <a:tint val="40000"/>
            <a:alpha val="90000"/>
            <a:hueOff val="0"/>
            <a:satOff val="0"/>
            <a:lumOff val="0"/>
            <a:alphaOff val="0"/>
          </a:schemeClr>
        </a:solidFill>
        <a:ln w="6350" cap="flat" cmpd="sng" algn="ctr">
          <a:solidFill>
            <a:schemeClr val="accent4">
              <a:tint val="40000"/>
              <a:alpha val="9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altLang="zh-TW" sz="2400" kern="1200" dirty="0" smtClean="0"/>
            <a:t>Application: Information Retrieval (IR)</a:t>
          </a:r>
          <a:endParaRPr lang="zh-TW" altLang="en-US" sz="2400" kern="1200" dirty="0"/>
        </a:p>
      </dsp:txBody>
      <dsp:txXfrm rot="-5400000">
        <a:off x="2839212" y="197117"/>
        <a:ext cx="4992725" cy="1012303"/>
      </dsp:txXfrm>
    </dsp:sp>
    <dsp:sp modelId="{72001820-B2B6-4444-9213-994D200B4094}">
      <dsp:nvSpPr>
        <dsp:cNvPr id="0" name=""/>
        <dsp:cNvSpPr/>
      </dsp:nvSpPr>
      <dsp:spPr>
        <a:xfrm>
          <a:off x="0" y="2124"/>
          <a:ext cx="2839212" cy="1402286"/>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altLang="zh-TW" sz="2800" kern="1200" smtClean="0"/>
            <a:t>Deep Structured Semantic Model</a:t>
          </a:r>
          <a:br>
            <a:rPr lang="en-US" altLang="zh-TW" sz="2800" kern="1200" smtClean="0"/>
          </a:br>
          <a:r>
            <a:rPr lang="en-US" altLang="zh-TW" sz="2800" kern="1200" smtClean="0"/>
            <a:t>(DSSM)</a:t>
          </a:r>
          <a:endParaRPr lang="zh-TW" altLang="en-US" sz="2800" kern="1200" dirty="0"/>
        </a:p>
      </dsp:txBody>
      <dsp:txXfrm>
        <a:off x="68454" y="70578"/>
        <a:ext cx="2702304" cy="1265378"/>
      </dsp:txXfrm>
    </dsp:sp>
    <dsp:sp modelId="{A98F4937-E1CF-4D9D-8630-D8243A463CCC}">
      <dsp:nvSpPr>
        <dsp:cNvPr id="0" name=""/>
        <dsp:cNvSpPr/>
      </dsp:nvSpPr>
      <dsp:spPr>
        <a:xfrm rot="5400000">
          <a:off x="4802041" y="-348075"/>
          <a:ext cx="1121829" cy="5047488"/>
        </a:xfrm>
        <a:prstGeom prst="round2SameRect">
          <a:avLst/>
        </a:prstGeom>
        <a:solidFill>
          <a:schemeClr val="accent4">
            <a:tint val="40000"/>
            <a:alpha val="90000"/>
            <a:hueOff val="5756959"/>
            <a:satOff val="-30630"/>
            <a:lumOff val="-1745"/>
            <a:alphaOff val="0"/>
          </a:schemeClr>
        </a:solidFill>
        <a:ln w="6350" cap="flat" cmpd="sng" algn="ctr">
          <a:solidFill>
            <a:schemeClr val="accent4">
              <a:tint val="40000"/>
              <a:alpha val="90000"/>
              <a:hueOff val="5756959"/>
              <a:satOff val="-30630"/>
              <a:lumOff val="-1745"/>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altLang="zh-TW" sz="2400" kern="1200" dirty="0" smtClean="0"/>
            <a:t>Application: Sentiment Analysis, Sentence Relatedness</a:t>
          </a:r>
          <a:endParaRPr lang="zh-TW" altLang="en-US" sz="2400" kern="1200" dirty="0"/>
        </a:p>
      </dsp:txBody>
      <dsp:txXfrm rot="-5400000">
        <a:off x="2839212" y="1669517"/>
        <a:ext cx="4992725" cy="1012303"/>
      </dsp:txXfrm>
    </dsp:sp>
    <dsp:sp modelId="{D34966D4-96FA-49D2-A5CC-2AC2CF96FCBB}">
      <dsp:nvSpPr>
        <dsp:cNvPr id="0" name=""/>
        <dsp:cNvSpPr/>
      </dsp:nvSpPr>
      <dsp:spPr>
        <a:xfrm>
          <a:off x="0" y="1474525"/>
          <a:ext cx="2839212" cy="1402286"/>
        </a:xfrm>
        <a:prstGeom prst="roundRect">
          <a:avLst/>
        </a:prstGeom>
        <a:gradFill rotWithShape="0">
          <a:gsLst>
            <a:gs pos="0">
              <a:schemeClr val="accent4">
                <a:hueOff val="5197846"/>
                <a:satOff val="-23984"/>
                <a:lumOff val="883"/>
                <a:alphaOff val="0"/>
                <a:satMod val="103000"/>
                <a:lumMod val="102000"/>
                <a:tint val="94000"/>
              </a:schemeClr>
            </a:gs>
            <a:gs pos="50000">
              <a:schemeClr val="accent4">
                <a:hueOff val="5197846"/>
                <a:satOff val="-23984"/>
                <a:lumOff val="883"/>
                <a:alphaOff val="0"/>
                <a:satMod val="110000"/>
                <a:lumMod val="100000"/>
                <a:shade val="100000"/>
              </a:schemeClr>
            </a:gs>
            <a:gs pos="100000">
              <a:schemeClr val="accent4">
                <a:hueOff val="5197846"/>
                <a:satOff val="-23984"/>
                <a:lumOff val="883"/>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altLang="zh-TW" sz="3000" kern="1200" dirty="0" smtClean="0"/>
            <a:t>Recursive Neural Network</a:t>
          </a:r>
          <a:endParaRPr lang="zh-TW" altLang="en-US" sz="3000" kern="1200" dirty="0"/>
        </a:p>
      </dsp:txBody>
      <dsp:txXfrm>
        <a:off x="68454" y="1542979"/>
        <a:ext cx="2702304" cy="1265378"/>
      </dsp:txXfrm>
    </dsp:sp>
    <dsp:sp modelId="{24B52F8C-B301-474F-941C-054CD20BEA72}">
      <dsp:nvSpPr>
        <dsp:cNvPr id="0" name=""/>
        <dsp:cNvSpPr/>
      </dsp:nvSpPr>
      <dsp:spPr>
        <a:xfrm rot="5400000">
          <a:off x="4802041" y="1124325"/>
          <a:ext cx="1121829" cy="5047488"/>
        </a:xfrm>
        <a:prstGeom prst="round2SameRect">
          <a:avLst/>
        </a:prstGeom>
        <a:solidFill>
          <a:schemeClr val="accent4">
            <a:tint val="40000"/>
            <a:alpha val="90000"/>
            <a:hueOff val="11513918"/>
            <a:satOff val="-61261"/>
            <a:lumOff val="-3490"/>
            <a:alphaOff val="0"/>
          </a:schemeClr>
        </a:solidFill>
        <a:ln w="6350" cap="flat" cmpd="sng" algn="ctr">
          <a:solidFill>
            <a:schemeClr val="accent4">
              <a:tint val="40000"/>
              <a:alpha val="90000"/>
              <a:hueOff val="11513918"/>
              <a:satOff val="-61261"/>
              <a:lumOff val="-349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91440" tIns="45720" rIns="91440" bIns="45720" numCol="1" spcCol="1270" anchor="ctr" anchorCtr="0">
          <a:noAutofit/>
        </a:bodyPr>
        <a:lstStyle/>
        <a:p>
          <a:pPr marL="228600" lvl="1" indent="-228600" algn="l" defTabSz="1066800">
            <a:lnSpc>
              <a:spcPct val="90000"/>
            </a:lnSpc>
            <a:spcBef>
              <a:spcPct val="0"/>
            </a:spcBef>
            <a:spcAft>
              <a:spcPct val="15000"/>
            </a:spcAft>
            <a:buChar char="••"/>
          </a:pPr>
          <a:r>
            <a:rPr lang="en-US" altLang="zh-TW" sz="2400" kern="1200" dirty="0" smtClean="0"/>
            <a:t>Paragraph Vector</a:t>
          </a:r>
          <a:endParaRPr lang="zh-TW" altLang="en-US" sz="2400" kern="1200" dirty="0"/>
        </a:p>
        <a:p>
          <a:pPr marL="228600" lvl="1" indent="-228600" algn="l" defTabSz="1066800">
            <a:lnSpc>
              <a:spcPct val="90000"/>
            </a:lnSpc>
            <a:spcBef>
              <a:spcPct val="0"/>
            </a:spcBef>
            <a:spcAft>
              <a:spcPct val="15000"/>
            </a:spcAft>
            <a:buChar char="••"/>
          </a:pPr>
          <a:r>
            <a:rPr lang="en-US" altLang="zh-TW" sz="2400" kern="1200" dirty="0" smtClean="0"/>
            <a:t>Sequence-to-sequence auto-encoder</a:t>
          </a:r>
          <a:endParaRPr lang="zh-TW" altLang="en-US" sz="2400" kern="1200" dirty="0"/>
        </a:p>
      </dsp:txBody>
      <dsp:txXfrm rot="-5400000">
        <a:off x="2839212" y="3141918"/>
        <a:ext cx="4992725" cy="1012303"/>
      </dsp:txXfrm>
    </dsp:sp>
    <dsp:sp modelId="{6F75E767-F48C-40AC-9F09-B9D13A2DAA57}">
      <dsp:nvSpPr>
        <dsp:cNvPr id="0" name=""/>
        <dsp:cNvSpPr/>
      </dsp:nvSpPr>
      <dsp:spPr>
        <a:xfrm>
          <a:off x="0" y="2946926"/>
          <a:ext cx="2839212" cy="1402286"/>
        </a:xfrm>
        <a:prstGeom prst="roundRect">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en-US" altLang="zh-TW" sz="3000" kern="1200" dirty="0" smtClean="0"/>
            <a:t>Unsupervised</a:t>
          </a:r>
          <a:endParaRPr lang="zh-TW" altLang="en-US" sz="3000" kern="1200" dirty="0"/>
        </a:p>
      </dsp:txBody>
      <dsp:txXfrm>
        <a:off x="68454" y="3015380"/>
        <a:ext cx="2702304" cy="1265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AAF0C1-754D-4DBA-94E9-F42FB75A28A6}" type="datetimeFigureOut">
              <a:rPr lang="zh-TW" altLang="en-US" smtClean="0"/>
              <a:t>2015/12/4</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3D9E2-21C9-4F43-833B-72DB5414AF97}" type="slidenum">
              <a:rPr lang="zh-TW" altLang="en-US" smtClean="0"/>
              <a:t>‹#›</a:t>
            </a:fld>
            <a:endParaRPr lang="zh-TW" altLang="en-US"/>
          </a:p>
        </p:txBody>
      </p:sp>
    </p:spTree>
    <p:extLst>
      <p:ext uri="{BB962C8B-B14F-4D97-AF65-F5344CB8AC3E}">
        <p14:creationId xmlns:p14="http://schemas.microsoft.com/office/powerpoint/2010/main" val="97540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en.wikipedia.org/wiki/John_Searle"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smtClean="0"/>
          </a:p>
          <a:p>
            <a:r>
              <a:rPr lang="en-US" altLang="zh-TW" dirty="0" smtClean="0"/>
              <a:t>Preparing the demo</a:t>
            </a:r>
          </a:p>
          <a:p>
            <a:endParaRPr lang="en-US" altLang="zh-TW" dirty="0" smtClean="0"/>
          </a:p>
          <a:p>
            <a:r>
              <a:rPr lang="en-US" altLang="zh-TW" dirty="0" smtClean="0"/>
              <a:t>Extra</a:t>
            </a:r>
            <a:r>
              <a:rPr lang="en-US" altLang="zh-TW" baseline="0" dirty="0" smtClean="0"/>
              <a:t> topic:</a:t>
            </a:r>
          </a:p>
          <a:p>
            <a:r>
              <a:rPr lang="en-US" altLang="zh-TW" baseline="0" dirty="0" smtClean="0"/>
              <a:t>	maybe I can talk about relation extraction</a:t>
            </a:r>
          </a:p>
          <a:p>
            <a:endParaRPr lang="en-US" altLang="zh-TW" baseline="0" dirty="0" smtClean="0"/>
          </a:p>
          <a:p>
            <a:r>
              <a:rPr lang="en-US" altLang="zh-TW" baseline="0" dirty="0" smtClean="0"/>
              <a:t>Rest:</a:t>
            </a:r>
          </a:p>
          <a:p>
            <a:r>
              <a:rPr lang="en-US" altLang="zh-TW" baseline="0" dirty="0" smtClean="0"/>
              <a:t>	Paragraph vector</a:t>
            </a:r>
          </a:p>
          <a:p>
            <a:r>
              <a:rPr lang="en-US" altLang="zh-TW" baseline="0" dirty="0" smtClean="0"/>
              <a:t>	Introducing document vector</a:t>
            </a:r>
          </a:p>
          <a:p>
            <a:r>
              <a:rPr lang="en-US" altLang="zh-TW" baseline="0" dirty="0" smtClean="0"/>
              <a:t>	convolutional DSSM or parsing tree </a:t>
            </a:r>
          </a:p>
          <a:p>
            <a:r>
              <a:rPr lang="en-US" altLang="zh-TW" baseline="0" dirty="0" smtClean="0"/>
              <a:t>	Introducing the whole representation</a:t>
            </a:r>
          </a:p>
          <a:p>
            <a:r>
              <a:rPr lang="en-US" altLang="zh-TW" baseline="0" dirty="0" smtClean="0"/>
              <a:t>	 </a:t>
            </a:r>
          </a:p>
          <a:p>
            <a:endParaRPr lang="en-US" altLang="zh-TW" baseline="0" dirty="0" smtClean="0"/>
          </a:p>
          <a:p>
            <a:r>
              <a:rPr lang="en-US" altLang="zh-TW" baseline="0" dirty="0" smtClean="0"/>
              <a:t>Topic covered:</a:t>
            </a:r>
          </a:p>
          <a:p>
            <a:r>
              <a:rPr lang="en-US" altLang="zh-TW" baseline="0" dirty="0" smtClean="0"/>
              <a:t>	Motivation: meaning representation</a:t>
            </a:r>
          </a:p>
          <a:p>
            <a:r>
              <a:rPr lang="en-US" altLang="zh-TW" baseline="0" dirty="0" smtClean="0"/>
              <a:t>	Meaning of one word:    </a:t>
            </a:r>
          </a:p>
          <a:p>
            <a:r>
              <a:rPr lang="en-US" altLang="zh-TW" baseline="0" dirty="0" smtClean="0"/>
              <a:t>		predict the next word</a:t>
            </a:r>
          </a:p>
          <a:p>
            <a:r>
              <a:rPr lang="en-US" altLang="zh-TW" baseline="0" dirty="0" smtClean="0"/>
              <a:t>		structure </a:t>
            </a:r>
          </a:p>
          <a:p>
            <a:r>
              <a:rPr lang="en-US" altLang="zh-TW" baseline="0" dirty="0" smtClean="0"/>
              <a:t>		How to train 1</a:t>
            </a:r>
          </a:p>
          <a:p>
            <a:r>
              <a:rPr lang="en-US" altLang="zh-TW" baseline="0" dirty="0" smtClean="0"/>
              <a:t>		why? What we get (done)</a:t>
            </a:r>
          </a:p>
          <a:p>
            <a:r>
              <a:rPr lang="en-US" altLang="zh-TW" baseline="0" dirty="0" smtClean="0"/>
              <a:t>		other structure 1</a:t>
            </a:r>
          </a:p>
          <a:p>
            <a:r>
              <a:rPr lang="en-US" altLang="zh-TW" baseline="0" dirty="0" smtClean="0"/>
              <a:t>	Meaning of a sentence:</a:t>
            </a:r>
          </a:p>
          <a:p>
            <a:r>
              <a:rPr lang="en-US" altLang="zh-TW" baseline="0" dirty="0" smtClean="0"/>
              <a:t>		Deep Semantic 1	</a:t>
            </a:r>
          </a:p>
          <a:p>
            <a:r>
              <a:rPr lang="en-US" altLang="zh-TW" baseline="0" dirty="0" smtClean="0"/>
              <a:t>			+ convolution 1</a:t>
            </a:r>
          </a:p>
          <a:p>
            <a:r>
              <a:rPr lang="en-US" altLang="zh-TW" baseline="0" dirty="0" smtClean="0"/>
              <a:t>		Paragraph Vector 1</a:t>
            </a:r>
          </a:p>
          <a:p>
            <a:endParaRPr lang="en-US" altLang="zh-TW" baseline="0" dirty="0" smtClean="0"/>
          </a:p>
          <a:p>
            <a:r>
              <a:rPr lang="en-US" altLang="zh-TW" baseline="0" dirty="0" smtClean="0"/>
              <a:t>Outlook: parsing, composition</a:t>
            </a:r>
          </a:p>
          <a:p>
            <a:r>
              <a:rPr lang="en-US" altLang="zh-TW" baseline="0" dirty="0" smtClean="0"/>
              <a:t>	</a:t>
            </a:r>
          </a:p>
          <a:p>
            <a:r>
              <a:rPr lang="en-US" altLang="zh-TW" baseline="0" dirty="0" smtClean="0"/>
              <a:t>		</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a:t>
            </a:fld>
            <a:endParaRPr lang="zh-TW" altLang="en-US"/>
          </a:p>
        </p:txBody>
      </p:sp>
    </p:spTree>
    <p:extLst>
      <p:ext uri="{BB962C8B-B14F-4D97-AF65-F5344CB8AC3E}">
        <p14:creationId xmlns:p14="http://schemas.microsoft.com/office/powerpoint/2010/main" val="337695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Should I</a:t>
            </a:r>
            <a:r>
              <a:rPr lang="zh-TW" altLang="en-US" baseline="0" dirty="0" smtClean="0"/>
              <a:t> </a:t>
            </a:r>
            <a:r>
              <a:rPr lang="en-US" altLang="zh-TW" baseline="0" dirty="0" smtClean="0"/>
              <a:t>describe it more clearly?</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12</a:t>
            </a:fld>
            <a:endParaRPr lang="zh-TW" altLang="en-US"/>
          </a:p>
        </p:txBody>
      </p:sp>
    </p:spTree>
    <p:extLst>
      <p:ext uri="{BB962C8B-B14F-4D97-AF65-F5344CB8AC3E}">
        <p14:creationId xmlns:p14="http://schemas.microsoft.com/office/powerpoint/2010/main" val="2952034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Should I</a:t>
            </a:r>
            <a:r>
              <a:rPr lang="zh-TW" altLang="en-US" baseline="0" dirty="0" smtClean="0"/>
              <a:t> </a:t>
            </a:r>
            <a:r>
              <a:rPr lang="en-US" altLang="zh-TW" baseline="0" dirty="0" smtClean="0"/>
              <a:t>describe it more clearly?</a:t>
            </a:r>
          </a:p>
          <a:p>
            <a:endParaRPr lang="en-US" altLang="zh-TW" baseline="0" dirty="0" smtClean="0"/>
          </a:p>
          <a:p>
            <a:r>
              <a:rPr lang="en-US" altLang="zh-TW" baseline="0" dirty="0" smtClean="0"/>
              <a:t>Can consider longer history</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13</a:t>
            </a:fld>
            <a:endParaRPr lang="zh-TW" altLang="en-US"/>
          </a:p>
        </p:txBody>
      </p:sp>
    </p:spTree>
    <p:extLst>
      <p:ext uri="{BB962C8B-B14F-4D97-AF65-F5344CB8AC3E}">
        <p14:creationId xmlns:p14="http://schemas.microsoft.com/office/powerpoint/2010/main" val="3704516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We have talk about this</a:t>
            </a:r>
            <a:r>
              <a:rPr lang="en-US" altLang="zh-TW" baseline="0" dirty="0" smtClean="0"/>
              <a:t> concept in RNN</a:t>
            </a:r>
            <a:endParaRPr lang="en-US" altLang="zh-TW" dirty="0" smtClean="0"/>
          </a:p>
          <a:p>
            <a:endParaRPr lang="en-US" altLang="zh-TW" dirty="0" smtClean="0"/>
          </a:p>
          <a:p>
            <a:r>
              <a:rPr lang="en-US" altLang="zh-TW" dirty="0" smtClean="0"/>
              <a:t>Should I</a:t>
            </a:r>
            <a:r>
              <a:rPr lang="zh-TW" altLang="en-US" baseline="0" dirty="0" smtClean="0"/>
              <a:t> </a:t>
            </a:r>
            <a:r>
              <a:rPr lang="en-US" altLang="zh-TW" baseline="0" dirty="0" smtClean="0"/>
              <a:t>describe it more clearly?</a:t>
            </a:r>
          </a:p>
          <a:p>
            <a:r>
              <a:rPr lang="en-US" altLang="zh-TW" baseline="0" dirty="0" smtClean="0"/>
              <a:t>You can also do avg.</a:t>
            </a:r>
          </a:p>
          <a:p>
            <a:endParaRPr lang="en-US" altLang="zh-TW"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smtClean="0"/>
              <a:t>Pointer concept</a:t>
            </a:r>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14</a:t>
            </a:fld>
            <a:endParaRPr lang="zh-TW" altLang="en-US"/>
          </a:p>
        </p:txBody>
      </p:sp>
    </p:spTree>
    <p:extLst>
      <p:ext uri="{BB962C8B-B14F-4D97-AF65-F5344CB8AC3E}">
        <p14:creationId xmlns:p14="http://schemas.microsoft.com/office/powerpoint/2010/main" val="42014328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Why can it happen</a:t>
            </a:r>
          </a:p>
          <a:p>
            <a:r>
              <a:rPr lang="en-US" altLang="zh-TW" dirty="0" smtClean="0"/>
              <a:t>How to explain it</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17</a:t>
            </a:fld>
            <a:endParaRPr lang="zh-TW" altLang="en-US"/>
          </a:p>
        </p:txBody>
      </p:sp>
    </p:spTree>
    <p:extLst>
      <p:ext uri="{BB962C8B-B14F-4D97-AF65-F5344CB8AC3E}">
        <p14:creationId xmlns:p14="http://schemas.microsoft.com/office/powerpoint/2010/main" val="126027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Hierarchy is not mentioned …</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19</a:t>
            </a:fld>
            <a:endParaRPr lang="zh-TW" altLang="en-US"/>
          </a:p>
        </p:txBody>
      </p:sp>
    </p:spTree>
    <p:extLst>
      <p:ext uri="{BB962C8B-B14F-4D97-AF65-F5344CB8AC3E}">
        <p14:creationId xmlns:p14="http://schemas.microsoft.com/office/powerpoint/2010/main" val="260112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zh-TW" sz="1200" kern="1200" dirty="0" smtClean="0">
                <a:solidFill>
                  <a:schemeClr val="tx1"/>
                </a:solidFill>
                <a:effectLst/>
                <a:latin typeface="+mn-lt"/>
                <a:ea typeface="+mn-ea"/>
                <a:cs typeface="+mn-cs"/>
              </a:rPr>
              <a:t>本魯</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廢宅</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好棒 好棒棒 </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魯蛇 窮 溫拿</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天 地 溫拿 魯蛇 </a:t>
            </a:r>
            <a:endParaRPr lang="en-US" altLang="zh-TW"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smtClean="0">
                <a:solidFill>
                  <a:schemeClr val="tx1"/>
                </a:solidFill>
                <a:effectLst/>
                <a:latin typeface="+mn-lt"/>
                <a:ea typeface="+mn-ea"/>
                <a:cs typeface="+mn-cs"/>
              </a:rPr>
              <a:t>天 </a:t>
            </a:r>
            <a:r>
              <a:rPr lang="zh-TW" altLang="zh-TW" sz="1200" kern="1200" dirty="0" smtClean="0">
                <a:solidFill>
                  <a:schemeClr val="tx1"/>
                </a:solidFill>
                <a:effectLst/>
                <a:latin typeface="+mn-lt"/>
                <a:ea typeface="+mn-ea"/>
                <a:cs typeface="+mn-cs"/>
              </a:rPr>
              <a:t>地 專業課 </a:t>
            </a:r>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smtClean="0">
                <a:solidFill>
                  <a:schemeClr val="tx1"/>
                </a:solidFill>
                <a:effectLst/>
                <a:latin typeface="+mn-lt"/>
                <a:ea typeface="+mn-ea"/>
                <a:cs typeface="+mn-cs"/>
              </a:rPr>
              <a:t>研究生 期刊 漫畫家 </a:t>
            </a:r>
          </a:p>
          <a:p>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找最相近詞</a:t>
            </a:r>
            <a:r>
              <a:rPr lang="en-US" altLang="zh-TW"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廢宅 本魯 宅宅 好棒 好棒棒 魯夫 李逍遙 御坂美琴</a:t>
            </a:r>
          </a:p>
          <a:p>
            <a:r>
              <a:rPr lang="en-US" altLang="zh-TW" sz="1200" kern="1200" dirty="0" smtClean="0">
                <a:solidFill>
                  <a:schemeClr val="tx1"/>
                </a:solidFill>
                <a:effectLst/>
                <a:latin typeface="+mn-lt"/>
                <a:ea typeface="+mn-ea"/>
                <a:cs typeface="+mn-cs"/>
              </a:rPr>
              <a:t> </a:t>
            </a:r>
            <a:endParaRPr lang="zh-TW" altLang="zh-TW" sz="1200" kern="1200" dirty="0" smtClean="0">
              <a:solidFill>
                <a:schemeClr val="tx1"/>
              </a:solidFill>
              <a:effectLst/>
              <a:latin typeface="+mn-lt"/>
              <a:ea typeface="+mn-ea"/>
              <a:cs typeface="+mn-cs"/>
            </a:endParaRPr>
          </a:p>
          <a:p>
            <a:r>
              <a:rPr lang="en-US" altLang="zh-TW" sz="1200" kern="1200" dirty="0" smtClean="0">
                <a:solidFill>
                  <a:schemeClr val="tx1"/>
                </a:solidFill>
                <a:effectLst/>
                <a:latin typeface="+mn-lt"/>
                <a:ea typeface="+mn-ea"/>
                <a:cs typeface="+mn-cs"/>
              </a:rPr>
              <a:t>A:B = C:? </a:t>
            </a:r>
            <a:endParaRPr lang="zh-TW"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魯夫 海賊王 鳴人 </a:t>
            </a:r>
          </a:p>
          <a:p>
            <a:r>
              <a:rPr lang="zh-TW" altLang="zh-TW" sz="1200" kern="1200" dirty="0" smtClean="0">
                <a:solidFill>
                  <a:schemeClr val="tx1"/>
                </a:solidFill>
                <a:effectLst/>
                <a:latin typeface="+mn-lt"/>
                <a:ea typeface="+mn-ea"/>
                <a:cs typeface="+mn-cs"/>
              </a:rPr>
              <a:t>大學生 專題研究 忍者 忍術 </a:t>
            </a:r>
            <a:endParaRPr lang="en-US" altLang="zh-TW" sz="1200" kern="1200" dirty="0" smtClean="0">
              <a:solidFill>
                <a:schemeClr val="tx1"/>
              </a:solidFill>
              <a:effectLst/>
              <a:latin typeface="+mn-lt"/>
              <a:ea typeface="+mn-ea"/>
              <a:cs typeface="+mn-cs"/>
            </a:endParaRPr>
          </a:p>
          <a:p>
            <a:r>
              <a:rPr lang="zh-TW" altLang="zh-TW" sz="1200" kern="1200" dirty="0" smtClean="0">
                <a:solidFill>
                  <a:schemeClr val="tx1"/>
                </a:solidFill>
                <a:effectLst/>
                <a:latin typeface="+mn-lt"/>
                <a:ea typeface="+mn-ea"/>
                <a:cs typeface="+mn-cs"/>
              </a:rPr>
              <a:t>大學生 專題研究 </a:t>
            </a:r>
            <a:r>
              <a:rPr lang="zh-TW" altLang="en-US" sz="1200" kern="1200" dirty="0" smtClean="0">
                <a:solidFill>
                  <a:schemeClr val="tx1"/>
                </a:solidFill>
                <a:effectLst/>
                <a:latin typeface="+mn-lt"/>
                <a:ea typeface="+mn-ea"/>
                <a:cs typeface="+mn-cs"/>
              </a:rPr>
              <a:t> </a:t>
            </a:r>
            <a:r>
              <a:rPr lang="zh-TW" altLang="zh-TW" sz="1200" kern="1200" dirty="0" smtClean="0">
                <a:solidFill>
                  <a:schemeClr val="tx1"/>
                </a:solidFill>
                <a:effectLst/>
                <a:latin typeface="+mn-lt"/>
                <a:ea typeface="+mn-ea"/>
                <a:cs typeface="+mn-cs"/>
              </a:rPr>
              <a:t>漫畫家 作品 </a:t>
            </a:r>
          </a:p>
          <a:p>
            <a:r>
              <a:rPr lang="zh-TW" altLang="zh-TW" sz="1200" kern="1200" dirty="0" smtClean="0">
                <a:solidFill>
                  <a:schemeClr val="tx1"/>
                </a:solidFill>
                <a:effectLst/>
                <a:latin typeface="+mn-lt"/>
                <a:ea typeface="+mn-ea"/>
                <a:cs typeface="+mn-cs"/>
              </a:rPr>
              <a:t>天 地 溫拿 魯蛇 </a:t>
            </a:r>
          </a:p>
          <a:p>
            <a:r>
              <a:rPr lang="zh-TW" altLang="zh-TW" sz="1200" kern="1200" dirty="0" smtClean="0">
                <a:solidFill>
                  <a:schemeClr val="tx1"/>
                </a:solidFill>
                <a:effectLst/>
                <a:latin typeface="+mn-lt"/>
                <a:ea typeface="+mn-ea"/>
                <a:cs typeface="+mn-cs"/>
              </a:rPr>
              <a:t>天 地 營養學分 專業課 </a:t>
            </a:r>
          </a:p>
          <a:p>
            <a:r>
              <a:rPr lang="zh-TW" altLang="zh-TW" sz="1200" kern="1200" dirty="0" smtClean="0">
                <a:solidFill>
                  <a:schemeClr val="tx1"/>
                </a:solidFill>
                <a:effectLst/>
                <a:latin typeface="+mn-lt"/>
                <a:ea typeface="+mn-ea"/>
                <a:cs typeface="+mn-cs"/>
              </a:rPr>
              <a:t>忍者 查克拉 獵人 生命能量 </a:t>
            </a:r>
          </a:p>
          <a:p>
            <a:r>
              <a:rPr lang="zh-TW" altLang="zh-TW" sz="1200" kern="1200" dirty="0" smtClean="0">
                <a:solidFill>
                  <a:schemeClr val="tx1"/>
                </a:solidFill>
                <a:effectLst/>
                <a:latin typeface="+mn-lt"/>
                <a:ea typeface="+mn-ea"/>
                <a:cs typeface="+mn-cs"/>
              </a:rPr>
              <a:t>忍者 查克拉 魯夫 橡膠果實 </a:t>
            </a:r>
          </a:p>
          <a:p>
            <a:r>
              <a:rPr lang="zh-TW" altLang="zh-TW" sz="1200" kern="1200" dirty="0" smtClean="0">
                <a:solidFill>
                  <a:schemeClr val="tx1"/>
                </a:solidFill>
                <a:effectLst/>
                <a:latin typeface="+mn-lt"/>
                <a:ea typeface="+mn-ea"/>
                <a:cs typeface="+mn-cs"/>
              </a:rPr>
              <a:t>研究生 做實驗 漫畫家 </a:t>
            </a:r>
          </a:p>
          <a:p>
            <a:r>
              <a:rPr lang="zh-TW" altLang="zh-TW" sz="1200" kern="1200" dirty="0" smtClean="0">
                <a:solidFill>
                  <a:schemeClr val="tx1"/>
                </a:solidFill>
                <a:effectLst/>
                <a:latin typeface="+mn-lt"/>
                <a:ea typeface="+mn-ea"/>
                <a:cs typeface="+mn-cs"/>
              </a:rPr>
              <a:t>魯夫 海賊王 鳴人 </a:t>
            </a:r>
          </a:p>
          <a:p>
            <a:r>
              <a:rPr lang="zh-TW" altLang="zh-TW" sz="1200" kern="1200" dirty="0" smtClean="0">
                <a:solidFill>
                  <a:schemeClr val="tx1"/>
                </a:solidFill>
                <a:effectLst/>
                <a:latin typeface="+mn-lt"/>
                <a:ea typeface="+mn-ea"/>
                <a:cs typeface="+mn-cs"/>
              </a:rPr>
              <a:t>魯蛇 窮 溫拿</a:t>
            </a:r>
          </a:p>
          <a:p>
            <a:endParaRPr lang="en-US" altLang="zh-TW" dirty="0" smtClean="0"/>
          </a:p>
          <a:p>
            <a:endParaRPr lang="en-US" altLang="zh-TW" dirty="0" smtClean="0"/>
          </a:p>
          <a:p>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20</a:t>
            </a:fld>
            <a:endParaRPr lang="zh-TW" altLang="en-US"/>
          </a:p>
        </p:txBody>
      </p:sp>
    </p:spTree>
    <p:extLst>
      <p:ext uri="{BB962C8B-B14F-4D97-AF65-F5344CB8AC3E}">
        <p14:creationId xmlns:p14="http://schemas.microsoft.com/office/powerpoint/2010/main" val="26066836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The</a:t>
            </a:r>
            <a:r>
              <a:rPr lang="en-US" altLang="zh-TW" baseline="0" dirty="0" smtClean="0"/>
              <a:t> meaning of word is ambiguous</a:t>
            </a:r>
          </a:p>
          <a:p>
            <a:r>
              <a:rPr lang="en-US" altLang="zh-TW" baseline="0" dirty="0" smtClean="0"/>
              <a:t>It can be easy for a document</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22</a:t>
            </a:fld>
            <a:endParaRPr lang="zh-TW" altLang="en-US"/>
          </a:p>
        </p:txBody>
      </p:sp>
    </p:spTree>
    <p:extLst>
      <p:ext uri="{BB962C8B-B14F-4D97-AF65-F5344CB8AC3E}">
        <p14:creationId xmlns:p14="http://schemas.microsoft.com/office/powerpoint/2010/main" val="2337550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23</a:t>
            </a:fld>
            <a:endParaRPr lang="zh-TW" altLang="en-US"/>
          </a:p>
        </p:txBody>
      </p:sp>
    </p:spTree>
    <p:extLst>
      <p:ext uri="{BB962C8B-B14F-4D97-AF65-F5344CB8AC3E}">
        <p14:creationId xmlns:p14="http://schemas.microsoft.com/office/powerpoint/2010/main" val="33118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How to represent</a:t>
            </a:r>
            <a:r>
              <a:rPr lang="en-US" altLang="zh-TW" baseline="0" dirty="0" smtClean="0"/>
              <a:t> a vector</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24</a:t>
            </a:fld>
            <a:endParaRPr lang="zh-TW" altLang="en-US"/>
          </a:p>
        </p:txBody>
      </p:sp>
    </p:spTree>
    <p:extLst>
      <p:ext uri="{BB962C8B-B14F-4D97-AF65-F5344CB8AC3E}">
        <p14:creationId xmlns:p14="http://schemas.microsoft.com/office/powerpoint/2010/main" val="31684598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smtClean="0"/>
              <a:t>idf</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25</a:t>
            </a:fld>
            <a:endParaRPr lang="zh-TW" altLang="en-US"/>
          </a:p>
        </p:txBody>
      </p:sp>
    </p:spTree>
    <p:extLst>
      <p:ext uri="{BB962C8B-B14F-4D97-AF65-F5344CB8AC3E}">
        <p14:creationId xmlns:p14="http://schemas.microsoft.com/office/powerpoint/2010/main" val="1299668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http://naviglinlp.blogspot.tw/2015/03/lecture-1-introduction.html</a:t>
            </a:r>
          </a:p>
          <a:p>
            <a:endParaRPr lang="en-US" altLang="zh-TW" dirty="0" smtClean="0"/>
          </a:p>
          <a:p>
            <a:r>
              <a:rPr lang="en-US" altLang="zh-TW" sz="1200" b="0" i="0" kern="1200" dirty="0" err="1" smtClean="0">
                <a:solidFill>
                  <a:schemeClr val="tx1"/>
                </a:solidFill>
                <a:effectLst/>
                <a:latin typeface="+mn-lt"/>
                <a:ea typeface="+mn-ea"/>
                <a:cs typeface="+mn-cs"/>
              </a:rPr>
              <a:t>Searle's</a:t>
            </a:r>
            <a:r>
              <a:rPr lang="en-US" altLang="zh-TW" sz="1200" b="1" i="0" kern="1200" dirty="0" err="1" smtClean="0">
                <a:solidFill>
                  <a:schemeClr val="tx1"/>
                </a:solidFill>
                <a:effectLst/>
                <a:latin typeface="+mn-lt"/>
                <a:ea typeface="+mn-ea"/>
                <a:cs typeface="+mn-cs"/>
              </a:rPr>
              <a:t>Chinese</a:t>
            </a:r>
            <a:r>
              <a:rPr lang="en-US" altLang="zh-TW" sz="1200" b="1" i="0" kern="1200" dirty="0" smtClean="0">
                <a:solidFill>
                  <a:schemeClr val="tx1"/>
                </a:solidFill>
                <a:effectLst/>
                <a:latin typeface="+mn-lt"/>
                <a:ea typeface="+mn-ea"/>
                <a:cs typeface="+mn-cs"/>
              </a:rPr>
              <a:t> Room</a:t>
            </a:r>
            <a:r>
              <a:rPr lang="en-US" altLang="zh-TW" sz="1200" b="0" i="0" kern="1200" dirty="0" smtClean="0">
                <a:solidFill>
                  <a:schemeClr val="tx1"/>
                </a:solidFill>
                <a:effectLst/>
                <a:latin typeface="+mn-lt"/>
                <a:ea typeface="+mn-ea"/>
                <a:cs typeface="+mn-cs"/>
              </a:rPr>
              <a:t> argument.</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a:t>
            </a:fld>
            <a:endParaRPr lang="zh-TW" altLang="en-US"/>
          </a:p>
        </p:txBody>
      </p:sp>
    </p:spTree>
    <p:extLst>
      <p:ext uri="{BB962C8B-B14F-4D97-AF65-F5344CB8AC3E}">
        <p14:creationId xmlns:p14="http://schemas.microsoft.com/office/powerpoint/2010/main" val="1236321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Of course suffer from the </a:t>
            </a:r>
            <a:r>
              <a:rPr lang="en-US" altLang="zh-TW" dirty="0" err="1" smtClean="0"/>
              <a:t>proble</a:t>
            </a:r>
            <a:r>
              <a:rPr lang="en-US" altLang="zh-TW" dirty="0" smtClean="0"/>
              <a:t> </a:t>
            </a:r>
            <a:r>
              <a:rPr lang="en-US" altLang="zh-TW" dirty="0" err="1" smtClean="0"/>
              <a:t>mof</a:t>
            </a:r>
            <a:r>
              <a:rPr lang="en-US" altLang="zh-TW" dirty="0" smtClean="0"/>
              <a:t> bag-of-word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26</a:t>
            </a:fld>
            <a:endParaRPr lang="zh-TW" altLang="en-US"/>
          </a:p>
        </p:txBody>
      </p:sp>
    </p:spTree>
    <p:extLst>
      <p:ext uri="{BB962C8B-B14F-4D97-AF65-F5344CB8AC3E}">
        <p14:creationId xmlns:p14="http://schemas.microsoft.com/office/powerpoint/2010/main" val="35230136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Auto-encoder</a:t>
            </a:r>
            <a:r>
              <a:rPr lang="en-US" altLang="zh-TW" baseline="0" dirty="0" smtClean="0"/>
              <a:t> is another approach</a:t>
            </a:r>
            <a:endParaRPr lang="en-US" altLang="zh-TW" dirty="0" smtClean="0"/>
          </a:p>
          <a:p>
            <a:endParaRPr lang="en-US" altLang="zh-TW" dirty="0" smtClean="0"/>
          </a:p>
          <a:p>
            <a:r>
              <a:rPr lang="en-US" altLang="zh-TW" dirty="0" smtClean="0"/>
              <a:t>The </a:t>
            </a:r>
            <a:r>
              <a:rPr lang="en-US" altLang="zh-TW" dirty="0" err="1" smtClean="0"/>
              <a:t>qeruy</a:t>
            </a:r>
            <a:r>
              <a:rPr lang="en-US" altLang="zh-TW" dirty="0" smtClean="0"/>
              <a:t> not always have the common</a:t>
            </a:r>
            <a:r>
              <a:rPr lang="en-US" altLang="zh-TW" baseline="0" dirty="0" smtClean="0"/>
              <a:t> word</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27</a:t>
            </a:fld>
            <a:endParaRPr lang="zh-TW" altLang="en-US"/>
          </a:p>
        </p:txBody>
      </p:sp>
    </p:spTree>
    <p:extLst>
      <p:ext uri="{BB962C8B-B14F-4D97-AF65-F5344CB8AC3E}">
        <p14:creationId xmlns:p14="http://schemas.microsoft.com/office/powerpoint/2010/main" val="28968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Can apply on new query q’</a:t>
            </a:r>
          </a:p>
          <a:p>
            <a:endParaRPr lang="en-US" altLang="zh-TW" dirty="0" smtClean="0"/>
          </a:p>
          <a:p>
            <a:r>
              <a:rPr lang="en-US" altLang="zh-TW" dirty="0" smtClean="0"/>
              <a:t>If we input this query, this document is relevant</a:t>
            </a:r>
          </a:p>
          <a:p>
            <a:r>
              <a:rPr lang="en-US" altLang="zh-TW" dirty="0" smtClean="0"/>
              <a:t>They</a:t>
            </a:r>
            <a:r>
              <a:rPr lang="en-US" altLang="zh-TW" baseline="0" dirty="0" smtClean="0"/>
              <a:t> should be on the same meaning</a:t>
            </a:r>
          </a:p>
          <a:p>
            <a:r>
              <a:rPr lang="en-US" altLang="zh-TW" baseline="0" dirty="0" smtClean="0"/>
              <a:t> to the same position</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28</a:t>
            </a:fld>
            <a:endParaRPr lang="zh-TW" altLang="en-US"/>
          </a:p>
        </p:txBody>
      </p:sp>
    </p:spTree>
    <p:extLst>
      <p:ext uri="{BB962C8B-B14F-4D97-AF65-F5344CB8AC3E}">
        <p14:creationId xmlns:p14="http://schemas.microsoft.com/office/powerpoint/2010/main" val="37275499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32</a:t>
            </a:fld>
            <a:endParaRPr lang="zh-TW" altLang="en-US"/>
          </a:p>
        </p:txBody>
      </p:sp>
    </p:spTree>
    <p:extLst>
      <p:ext uri="{BB962C8B-B14F-4D97-AF65-F5344CB8AC3E}">
        <p14:creationId xmlns:p14="http://schemas.microsoft.com/office/powerpoint/2010/main" val="19195346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傳染病 </a:t>
            </a:r>
            <a:r>
              <a:rPr lang="en-US" altLang="zh-TW" sz="1200" dirty="0" smtClean="0"/>
              <a:t>infection</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33</a:t>
            </a:fld>
            <a:endParaRPr lang="zh-TW" altLang="en-US"/>
          </a:p>
        </p:txBody>
      </p:sp>
    </p:spTree>
    <p:extLst>
      <p:ext uri="{BB962C8B-B14F-4D97-AF65-F5344CB8AC3E}">
        <p14:creationId xmlns:p14="http://schemas.microsoft.com/office/powerpoint/2010/main" val="14012311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34</a:t>
            </a:fld>
            <a:endParaRPr lang="zh-TW" altLang="en-US"/>
          </a:p>
        </p:txBody>
      </p:sp>
    </p:spTree>
    <p:extLst>
      <p:ext uri="{BB962C8B-B14F-4D97-AF65-F5344CB8AC3E}">
        <p14:creationId xmlns:p14="http://schemas.microsoft.com/office/powerpoint/2010/main" val="2801104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35</a:t>
            </a:fld>
            <a:endParaRPr lang="zh-TW" altLang="en-US"/>
          </a:p>
        </p:txBody>
      </p:sp>
    </p:spTree>
    <p:extLst>
      <p:ext uri="{BB962C8B-B14F-4D97-AF65-F5344CB8AC3E}">
        <p14:creationId xmlns:p14="http://schemas.microsoft.com/office/powerpoint/2010/main" val="1712275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36</a:t>
            </a:fld>
            <a:endParaRPr lang="zh-TW" altLang="en-US"/>
          </a:p>
        </p:txBody>
      </p:sp>
    </p:spTree>
    <p:extLst>
      <p:ext uri="{BB962C8B-B14F-4D97-AF65-F5344CB8AC3E}">
        <p14:creationId xmlns:p14="http://schemas.microsoft.com/office/powerpoint/2010/main" val="3039975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37</a:t>
            </a:fld>
            <a:endParaRPr lang="zh-TW" altLang="en-US"/>
          </a:p>
        </p:txBody>
      </p:sp>
    </p:spTree>
    <p:extLst>
      <p:ext uri="{BB962C8B-B14F-4D97-AF65-F5344CB8AC3E}">
        <p14:creationId xmlns:p14="http://schemas.microsoft.com/office/powerpoint/2010/main" val="938839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38</a:t>
            </a:fld>
            <a:endParaRPr lang="zh-TW" altLang="en-US"/>
          </a:p>
        </p:txBody>
      </p:sp>
    </p:spTree>
    <p:extLst>
      <p:ext uri="{BB962C8B-B14F-4D97-AF65-F5344CB8AC3E}">
        <p14:creationId xmlns:p14="http://schemas.microsoft.com/office/powerpoint/2010/main" val="398781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a:t>
            </a:fld>
            <a:endParaRPr lang="zh-TW" altLang="en-US"/>
          </a:p>
        </p:txBody>
      </p:sp>
    </p:spTree>
    <p:extLst>
      <p:ext uri="{BB962C8B-B14F-4D97-AF65-F5344CB8AC3E}">
        <p14:creationId xmlns:p14="http://schemas.microsoft.com/office/powerpoint/2010/main" val="4043065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39</a:t>
            </a:fld>
            <a:endParaRPr lang="zh-TW" altLang="en-US"/>
          </a:p>
        </p:txBody>
      </p:sp>
    </p:spTree>
    <p:extLst>
      <p:ext uri="{BB962C8B-B14F-4D97-AF65-F5344CB8AC3E}">
        <p14:creationId xmlns:p14="http://schemas.microsoft.com/office/powerpoint/2010/main" val="25041406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40</a:t>
            </a:fld>
            <a:endParaRPr lang="zh-TW" altLang="en-US"/>
          </a:p>
        </p:txBody>
      </p:sp>
    </p:spTree>
    <p:extLst>
      <p:ext uri="{BB962C8B-B14F-4D97-AF65-F5344CB8AC3E}">
        <p14:creationId xmlns:p14="http://schemas.microsoft.com/office/powerpoint/2010/main" val="37328311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2000" dirty="0" smtClean="0"/>
              <a:t>http://nlp.stanford.edu:8080/sentiment/rntnDemo.html</a:t>
            </a:r>
          </a:p>
          <a:p>
            <a:endParaRPr lang="en-US" altLang="zh-TW" sz="1200" b="1" i="0" u="none" strike="noStrike" kern="1200" baseline="0" dirty="0" smtClean="0">
              <a:solidFill>
                <a:schemeClr val="tx1"/>
              </a:solidFill>
              <a:latin typeface="+mn-lt"/>
              <a:ea typeface="+mn-ea"/>
              <a:cs typeface="+mn-cs"/>
            </a:endParaRPr>
          </a:p>
          <a:p>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err="1" smtClean="0">
                <a:solidFill>
                  <a:schemeClr val="tx1"/>
                </a:solidFill>
                <a:latin typeface="+mn-lt"/>
                <a:ea typeface="+mn-ea"/>
                <a:cs typeface="+mn-cs"/>
              </a:rPr>
              <a:t>Cons$tuency</a:t>
            </a:r>
            <a:endParaRPr lang="en-US" altLang="zh-TW" sz="1200" b="1" i="0" u="none" strike="noStrike" kern="1200" baseline="0" dirty="0" smtClean="0">
              <a:solidFill>
                <a:schemeClr val="tx1"/>
              </a:solidFill>
              <a:latin typeface="+mn-lt"/>
              <a:ea typeface="+mn-ea"/>
              <a:cs typeface="+mn-cs"/>
            </a:endParaRPr>
          </a:p>
          <a:p>
            <a:r>
              <a:rPr lang="en-US" altLang="zh-TW" sz="1200" b="1" i="0" u="none" strike="noStrike" kern="1200" baseline="0" dirty="0" smtClean="0">
                <a:solidFill>
                  <a:schemeClr val="tx1"/>
                </a:solidFill>
                <a:latin typeface="+mn-lt"/>
                <a:ea typeface="+mn-ea"/>
                <a:cs typeface="+mn-cs"/>
              </a:rPr>
              <a:t>(phrase</a:t>
            </a:r>
          </a:p>
          <a:p>
            <a:r>
              <a:rPr lang="en-US" altLang="zh-TW" sz="1200" b="1" i="0" u="none" strike="noStrike" kern="1200" baseline="0" dirty="0" smtClean="0">
                <a:solidFill>
                  <a:schemeClr val="tx1"/>
                </a:solidFill>
                <a:latin typeface="+mn-lt"/>
                <a:ea typeface="+mn-ea"/>
                <a:cs typeface="+mn-cs"/>
              </a:rPr>
              <a:t>structure)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42</a:t>
            </a:fld>
            <a:endParaRPr lang="zh-TW" altLang="en-US"/>
          </a:p>
        </p:txBody>
      </p:sp>
    </p:spTree>
    <p:extLst>
      <p:ext uri="{BB962C8B-B14F-4D97-AF65-F5344CB8AC3E}">
        <p14:creationId xmlns:p14="http://schemas.microsoft.com/office/powerpoint/2010/main" val="8535008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google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45</a:t>
            </a:fld>
            <a:endParaRPr lang="zh-TW" altLang="en-US"/>
          </a:p>
        </p:txBody>
      </p:sp>
    </p:spTree>
    <p:extLst>
      <p:ext uri="{BB962C8B-B14F-4D97-AF65-F5344CB8AC3E}">
        <p14:creationId xmlns:p14="http://schemas.microsoft.com/office/powerpoint/2010/main" val="2600635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Then error of the prediction can be explained by the meaning of the paragraphs.</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46</a:t>
            </a:fld>
            <a:endParaRPr lang="zh-TW" altLang="en-US"/>
          </a:p>
        </p:txBody>
      </p:sp>
    </p:spTree>
    <p:extLst>
      <p:ext uri="{BB962C8B-B14F-4D97-AF65-F5344CB8AC3E}">
        <p14:creationId xmlns:p14="http://schemas.microsoft.com/office/powerpoint/2010/main" val="3665278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ctr"/>
            <a:r>
              <a:rPr lang="en-US" altLang="zh-TW" sz="1200" dirty="0" smtClean="0"/>
              <a:t>Obtain it in an unsupervised</a:t>
            </a:r>
            <a:r>
              <a:rPr lang="en-US" altLang="zh-TW" sz="1200" baseline="0" dirty="0" smtClean="0"/>
              <a:t> way</a:t>
            </a:r>
            <a:endParaRPr lang="en-US" altLang="zh-TW" sz="1200"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48</a:t>
            </a:fld>
            <a:endParaRPr lang="zh-TW" altLang="en-US"/>
          </a:p>
        </p:txBody>
      </p:sp>
    </p:spTree>
    <p:extLst>
      <p:ext uri="{BB962C8B-B14F-4D97-AF65-F5344CB8AC3E}">
        <p14:creationId xmlns:p14="http://schemas.microsoft.com/office/powerpoint/2010/main" val="565471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http://naviglinlp.blogspot.tw/2015/03/lecture-1-introduction.html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Chinese Room Experiment and Turing Test mentioned by Charlie in episode 10 of the 4th season of Numb3rs (</a:t>
            </a:r>
            <a:r>
              <a:rPr lang="zh-TW" altLang="zh-TW" sz="1200" b="0" i="0" kern="1200" dirty="0" smtClean="0">
                <a:solidFill>
                  <a:schemeClr val="tx1"/>
                </a:solidFill>
                <a:effectLst/>
                <a:latin typeface="+mn-lt"/>
                <a:ea typeface="+mn-ea"/>
                <a:cs typeface="+mn-cs"/>
              </a:rPr>
              <a:t>數字搜查線</a:t>
            </a:r>
            <a:r>
              <a:rPr lang="en-US" altLang="zh-TW" sz="1200" b="0" i="0" kern="1200" dirty="0" smtClean="0">
                <a:solidFill>
                  <a:schemeClr val="tx1"/>
                </a:solidFill>
                <a:effectLst/>
                <a:latin typeface="+mn-lt"/>
                <a:ea typeface="+mn-ea"/>
                <a:cs typeface="+mn-cs"/>
              </a:rPr>
              <a:t>)</a:t>
            </a:r>
            <a:endParaRPr lang="en-US" altLang="zh-TW" dirty="0" smtClean="0"/>
          </a:p>
          <a:p>
            <a:endParaRPr lang="en-US" altLang="zh-TW" dirty="0" smtClean="0"/>
          </a:p>
          <a:p>
            <a:r>
              <a:rPr lang="en-US" altLang="zh-TW" sz="1200" b="0" i="0" kern="1200" dirty="0" err="1" smtClean="0">
                <a:solidFill>
                  <a:schemeClr val="tx1"/>
                </a:solidFill>
                <a:effectLst/>
                <a:latin typeface="+mn-lt"/>
                <a:ea typeface="+mn-ea"/>
                <a:cs typeface="+mn-cs"/>
              </a:rPr>
              <a:t>Searle's</a:t>
            </a:r>
            <a:r>
              <a:rPr lang="en-US" altLang="zh-TW" sz="1200" b="1" i="0" kern="1200" dirty="0" err="1" smtClean="0">
                <a:solidFill>
                  <a:schemeClr val="tx1"/>
                </a:solidFill>
                <a:effectLst/>
                <a:latin typeface="+mn-lt"/>
                <a:ea typeface="+mn-ea"/>
                <a:cs typeface="+mn-cs"/>
              </a:rPr>
              <a:t>Chinese</a:t>
            </a:r>
            <a:r>
              <a:rPr lang="en-US" altLang="zh-TW" sz="1200" b="1" i="0" kern="1200" dirty="0" smtClean="0">
                <a:solidFill>
                  <a:schemeClr val="tx1"/>
                </a:solidFill>
                <a:effectLst/>
                <a:latin typeface="+mn-lt"/>
                <a:ea typeface="+mn-ea"/>
                <a:cs typeface="+mn-cs"/>
              </a:rPr>
              <a:t> Room</a:t>
            </a:r>
            <a:r>
              <a:rPr lang="en-US" altLang="zh-TW" sz="1200" b="0" i="0" kern="1200" dirty="0" smtClean="0">
                <a:solidFill>
                  <a:schemeClr val="tx1"/>
                </a:solidFill>
                <a:effectLst/>
                <a:latin typeface="+mn-lt"/>
                <a:ea typeface="+mn-ea"/>
                <a:cs typeface="+mn-cs"/>
              </a:rPr>
              <a:t> argument.</a:t>
            </a: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In 1980, </a:t>
            </a:r>
            <a:r>
              <a:rPr lang="en-US" altLang="zh-TW" sz="1200" b="0" i="0" u="none" strike="noStrike" kern="1200" dirty="0" smtClean="0">
                <a:solidFill>
                  <a:schemeClr val="tx1"/>
                </a:solidFill>
                <a:effectLst/>
                <a:latin typeface="+mn-lt"/>
                <a:ea typeface="+mn-ea"/>
                <a:cs typeface="+mn-cs"/>
                <a:hlinkClick r:id="rId3"/>
              </a:rPr>
              <a:t>John Searle</a:t>
            </a:r>
            <a:r>
              <a:rPr lang="en-US" altLang="zh-TW" sz="1200" b="0" i="0" kern="1200" dirty="0" smtClean="0">
                <a:solidFill>
                  <a:schemeClr val="tx1"/>
                </a:solidFill>
                <a:effectLst/>
                <a:latin typeface="+mn-lt"/>
                <a:ea typeface="+mn-ea"/>
                <a:cs typeface="+mn-cs"/>
              </a:rPr>
              <a:t> conducted an experiment in his counter-argument against Turing’s proposition that a computer has the capability to think for itself.</a:t>
            </a:r>
            <a:r>
              <a:rPr lang="en-US" altLang="zh-TW" dirty="0" smtClean="0"/>
              <a:t/>
            </a:r>
            <a:br>
              <a:rPr lang="en-US" altLang="zh-TW" dirty="0" smtClean="0"/>
            </a:br>
            <a:r>
              <a:rPr lang="en-US" altLang="zh-TW" dirty="0" smtClean="0"/>
              <a:t/>
            </a:r>
            <a:br>
              <a:rPr lang="en-US" altLang="zh-TW" dirty="0" smtClean="0"/>
            </a:br>
            <a:r>
              <a:rPr lang="en-US" altLang="zh-TW" sz="1200" b="0" i="0" kern="1200" dirty="0" smtClean="0">
                <a:solidFill>
                  <a:schemeClr val="tx1"/>
                </a:solidFill>
                <a:effectLst/>
                <a:latin typeface="+mn-lt"/>
                <a:ea typeface="+mn-ea"/>
                <a:cs typeface="+mn-cs"/>
              </a:rPr>
              <a:t>In the Chinese room experiment, an English speaker who does not have the ability to communicate in Mandarin is placed in a room full of Chinese characters (database) and an instruction booklet guiding him step by step on what to do with the characters (program). People situated outside the room are to send in Chinese characters (input) which are actually questions for the English speaker to answer. By following the guidelines according to the instruction booklet, the English speaker would be able to convey the right answers (output) to people outside the room. The program in the room actually passes the Turing Test for ability to understand Mandarin even though it does not.</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51</a:t>
            </a:fld>
            <a:endParaRPr lang="zh-TW" altLang="en-US"/>
          </a:p>
        </p:txBody>
      </p:sp>
    </p:spTree>
    <p:extLst>
      <p:ext uri="{BB962C8B-B14F-4D97-AF65-F5344CB8AC3E}">
        <p14:creationId xmlns:p14="http://schemas.microsoft.com/office/powerpoint/2010/main" val="3603432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Any application?</a:t>
            </a:r>
          </a:p>
          <a:p>
            <a:endParaRPr lang="en-US" altLang="zh-TW" dirty="0" smtClean="0"/>
          </a:p>
          <a:p>
            <a:r>
              <a:rPr lang="en-US" altLang="zh-TW" dirty="0" smtClean="0"/>
              <a:t>Describe</a:t>
            </a:r>
            <a:r>
              <a:rPr lang="en-US" altLang="zh-TW" baseline="0" dirty="0" smtClean="0"/>
              <a:t> latter</a:t>
            </a:r>
          </a:p>
          <a:p>
            <a:endParaRPr lang="en-US" altLang="zh-TW"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Given a sequence of words, predict the next word</a:t>
            </a:r>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6</a:t>
            </a:fld>
            <a:endParaRPr lang="zh-TW" altLang="en-US"/>
          </a:p>
        </p:txBody>
      </p:sp>
    </p:spTree>
    <p:extLst>
      <p:ext uri="{BB962C8B-B14F-4D97-AF65-F5344CB8AC3E}">
        <p14:creationId xmlns:p14="http://schemas.microsoft.com/office/powerpoint/2010/main" val="395927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Can be very large</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7</a:t>
            </a:fld>
            <a:endParaRPr lang="zh-TW" altLang="en-US"/>
          </a:p>
        </p:txBody>
      </p:sp>
    </p:spTree>
    <p:extLst>
      <p:ext uri="{BB962C8B-B14F-4D97-AF65-F5344CB8AC3E}">
        <p14:creationId xmlns:p14="http://schemas.microsoft.com/office/powerpoint/2010/main" val="105485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Which layer,</a:t>
            </a:r>
            <a:r>
              <a:rPr lang="en-US" altLang="zh-TW" baseline="0" dirty="0" smtClean="0"/>
              <a:t> how many</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8</a:t>
            </a:fld>
            <a:endParaRPr lang="zh-TW" altLang="en-US"/>
          </a:p>
        </p:txBody>
      </p:sp>
    </p:spTree>
    <p:extLst>
      <p:ext uri="{BB962C8B-B14F-4D97-AF65-F5344CB8AC3E}">
        <p14:creationId xmlns:p14="http://schemas.microsoft.com/office/powerpoint/2010/main" val="232818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What can it do?</a:t>
            </a:r>
            <a:r>
              <a:rPr lang="zh-TW" altLang="en-US" dirty="0" smtClean="0"/>
              <a:t> </a:t>
            </a:r>
            <a:r>
              <a:rPr lang="en-US" altLang="zh-TW" sz="1200" dirty="0" smtClean="0">
                <a:solidFill>
                  <a:srgbClr val="0000FF"/>
                </a:solidFill>
              </a:rPr>
              <a:t>Application?</a:t>
            </a:r>
            <a:endParaRPr lang="zh-TW" altLang="en-US" sz="1200" dirty="0" smtClean="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9</a:t>
            </a:fld>
            <a:endParaRPr lang="zh-TW" altLang="en-US"/>
          </a:p>
        </p:txBody>
      </p:sp>
    </p:spTree>
    <p:extLst>
      <p:ext uri="{BB962C8B-B14F-4D97-AF65-F5344CB8AC3E}">
        <p14:creationId xmlns:p14="http://schemas.microsoft.com/office/powerpoint/2010/main" val="449736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Note that we only consider one input</a:t>
            </a:r>
            <a:r>
              <a:rPr lang="en-US" altLang="zh-TW" baseline="0" dirty="0" smtClean="0"/>
              <a:t> word, we only consider wi-1</a:t>
            </a:r>
          </a:p>
          <a:p>
            <a:r>
              <a:rPr lang="en-US" altLang="zh-TW" baseline="0" dirty="0" smtClean="0"/>
              <a:t>We will consider multiple word</a:t>
            </a:r>
          </a:p>
          <a:p>
            <a:r>
              <a:rPr lang="en-US" altLang="zh-TW" baseline="0" dirty="0" smtClean="0"/>
              <a:t>The structured is a little different</a:t>
            </a:r>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10</a:t>
            </a:fld>
            <a:endParaRPr lang="zh-TW" altLang="en-US"/>
          </a:p>
        </p:txBody>
      </p:sp>
    </p:spTree>
    <p:extLst>
      <p:ext uri="{BB962C8B-B14F-4D97-AF65-F5344CB8AC3E}">
        <p14:creationId xmlns:p14="http://schemas.microsoft.com/office/powerpoint/2010/main" val="15596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A man is known by the company he keeps.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smtClean="0">
                <a:solidFill>
                  <a:schemeClr val="tx1"/>
                </a:solidFill>
                <a:effectLst/>
                <a:latin typeface="+mn-lt"/>
                <a:ea typeface="+mn-ea"/>
                <a:cs typeface="+mn-cs"/>
              </a:rPr>
              <a:t>觀其友知其人</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Why the word vectors can probably capture the meaning of the words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endParaRPr lang="zh-TW" altLang="en-US" dirty="0"/>
          </a:p>
        </p:txBody>
      </p:sp>
      <p:sp>
        <p:nvSpPr>
          <p:cNvPr id="4" name="投影片編號版面配置區 3"/>
          <p:cNvSpPr>
            <a:spLocks noGrp="1"/>
          </p:cNvSpPr>
          <p:nvPr>
            <p:ph type="sldNum" sz="quarter" idx="10"/>
          </p:nvPr>
        </p:nvSpPr>
        <p:spPr/>
        <p:txBody>
          <a:bodyPr/>
          <a:lstStyle/>
          <a:p>
            <a:fld id="{C383D9E2-21C9-4F43-833B-72DB5414AF97}" type="slidenum">
              <a:rPr lang="zh-TW" altLang="en-US" smtClean="0"/>
              <a:t>11</a:t>
            </a:fld>
            <a:endParaRPr lang="zh-TW" altLang="en-US"/>
          </a:p>
        </p:txBody>
      </p:sp>
    </p:spTree>
    <p:extLst>
      <p:ext uri="{BB962C8B-B14F-4D97-AF65-F5344CB8AC3E}">
        <p14:creationId xmlns:p14="http://schemas.microsoft.com/office/powerpoint/2010/main" val="328133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5C37EF1-4304-4037-897E-0F0893CA8B6A}" type="datetime1">
              <a:rPr lang="zh-TW" altLang="en-US" smtClean="0"/>
              <a:t>2015/12/4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352069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36354094-06FE-4BFF-858F-3940AD612F56}" type="datetime1">
              <a:rPr lang="zh-TW" altLang="en-US" smtClean="0"/>
              <a:t>2015/12/4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349710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F1EBE6A4-5D89-46EA-A595-DE36FC98032B}" type="datetime1">
              <a:rPr lang="zh-TW" altLang="en-US" smtClean="0"/>
              <a:t>2015/12/4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342112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B44479C-9336-4972-8594-192BEBDA043F}" type="datetime1">
              <a:rPr lang="zh-TW" altLang="en-US" smtClean="0"/>
              <a:t>2015/12/4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402192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D95FFB72-80E1-49E2-ADD5-7AFAAD15D222}" type="datetime1">
              <a:rPr lang="zh-TW" altLang="en-US" smtClean="0"/>
              <a:t>2015/12/4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405149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B6D802B-D6E4-44EA-9E97-289DF1EECAB5}" type="datetime1">
              <a:rPr lang="zh-TW" altLang="en-US" smtClean="0"/>
              <a:t>2015/12/4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191602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1213714-1C5F-4C7A-BD40-C5AE3385D94B}" type="datetime1">
              <a:rPr lang="zh-TW" altLang="en-US" smtClean="0"/>
              <a:t>2015/12/4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1710874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839C7A70-A866-4DCB-8EEE-5BC4E297CF50}" type="datetime1">
              <a:rPr lang="zh-TW" altLang="en-US" smtClean="0"/>
              <a:t>2015/12/4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65812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6087E8-7DAB-4934-AD28-9AE9B47640C4}" type="datetime1">
              <a:rPr lang="zh-TW" altLang="en-US" smtClean="0"/>
              <a:t>2015/12/4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849989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57C405B9-E2EB-4AE3-93E3-ABB137890BCC}" type="datetime1">
              <a:rPr lang="zh-TW" altLang="en-US" smtClean="0"/>
              <a:t>2015/12/4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1359607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C1FF0A15-C71C-446B-848F-00F71FC36710}" type="datetime1">
              <a:rPr lang="zh-TW" altLang="en-US" smtClean="0"/>
              <a:t>2015/12/4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54351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BFD2B-6AF0-4F70-9067-50D3084F6B33}" type="datetime1">
              <a:rPr lang="zh-TW" altLang="en-US" smtClean="0"/>
              <a:t>2015/12/4</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9EFA0-3966-4D15-8C7E-765B7BB5697B}" type="slidenum">
              <a:rPr lang="zh-TW" altLang="en-US" smtClean="0"/>
              <a:t>‹#›</a:t>
            </a:fld>
            <a:endParaRPr lang="zh-TW" altLang="en-US"/>
          </a:p>
        </p:txBody>
      </p:sp>
    </p:spTree>
    <p:extLst>
      <p:ext uri="{BB962C8B-B14F-4D97-AF65-F5344CB8AC3E}">
        <p14:creationId xmlns:p14="http://schemas.microsoft.com/office/powerpoint/2010/main" val="33568339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70.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264657"/>
            <a:ext cx="7772400" cy="2387600"/>
          </a:xfrm>
        </p:spPr>
        <p:txBody>
          <a:bodyPr>
            <a:normAutofit/>
          </a:bodyPr>
          <a:lstStyle/>
          <a:p>
            <a:r>
              <a:rPr lang="en-US" altLang="zh-TW" sz="4800" dirty="0" smtClean="0">
                <a:solidFill>
                  <a:srgbClr val="0000FF"/>
                </a:solidFill>
              </a:rPr>
              <a:t>Do machines know </a:t>
            </a:r>
            <a:br>
              <a:rPr lang="en-US" altLang="zh-TW" sz="4800" dirty="0" smtClean="0">
                <a:solidFill>
                  <a:srgbClr val="0000FF"/>
                </a:solidFill>
              </a:rPr>
            </a:br>
            <a:r>
              <a:rPr lang="en-US" altLang="zh-TW" sz="4800" dirty="0" smtClean="0">
                <a:solidFill>
                  <a:srgbClr val="0000FF"/>
                </a:solidFill>
              </a:rPr>
              <a:t>the</a:t>
            </a:r>
            <a:r>
              <a:rPr lang="zh-TW" altLang="en-US" sz="4800" dirty="0" smtClean="0">
                <a:solidFill>
                  <a:srgbClr val="0000FF"/>
                </a:solidFill>
              </a:rPr>
              <a:t> </a:t>
            </a:r>
            <a:r>
              <a:rPr lang="en-US" altLang="zh-TW" sz="4800" dirty="0" smtClean="0">
                <a:solidFill>
                  <a:srgbClr val="0000FF"/>
                </a:solidFill>
              </a:rPr>
              <a:t>meaning of a word?</a:t>
            </a:r>
            <a:endParaRPr lang="zh-TW" altLang="en-US" sz="4800" dirty="0">
              <a:solidFill>
                <a:srgbClr val="0000FF"/>
              </a:solidFill>
            </a:endParaRPr>
          </a:p>
        </p:txBody>
      </p:sp>
      <p:sp>
        <p:nvSpPr>
          <p:cNvPr id="3" name="副標題 2"/>
          <p:cNvSpPr>
            <a:spLocks noGrp="1"/>
          </p:cNvSpPr>
          <p:nvPr>
            <p:ph type="subTitle" idx="1"/>
          </p:nvPr>
        </p:nvSpPr>
        <p:spPr>
          <a:xfrm>
            <a:off x="1143000" y="3744332"/>
            <a:ext cx="6858000" cy="1655762"/>
          </a:xfrm>
        </p:spPr>
        <p:txBody>
          <a:bodyPr>
            <a:normAutofit/>
          </a:bodyPr>
          <a:lstStyle/>
          <a:p>
            <a:r>
              <a:rPr lang="en-US" altLang="zh-TW" sz="3600" dirty="0" smtClean="0"/>
              <a:t>Hung-yi Lee</a:t>
            </a:r>
            <a:endParaRPr lang="zh-TW" altLang="en-US" sz="3600" dirty="0"/>
          </a:p>
        </p:txBody>
      </p:sp>
      <p:sp>
        <p:nvSpPr>
          <p:cNvPr id="4" name="投影片編號版面配置區 3"/>
          <p:cNvSpPr>
            <a:spLocks noGrp="1"/>
          </p:cNvSpPr>
          <p:nvPr>
            <p:ph type="sldNum" sz="quarter" idx="12"/>
          </p:nvPr>
        </p:nvSpPr>
        <p:spPr/>
        <p:txBody>
          <a:bodyPr/>
          <a:lstStyle/>
          <a:p>
            <a:fld id="{C5A9EFA0-3966-4D15-8C7E-765B7BB5697B}" type="slidenum">
              <a:rPr lang="zh-TW" altLang="en-US" smtClean="0"/>
              <a:t>1</a:t>
            </a:fld>
            <a:endParaRPr lang="zh-TW" altLang="en-US"/>
          </a:p>
        </p:txBody>
      </p:sp>
    </p:spTree>
    <p:extLst>
      <p:ext uri="{BB962C8B-B14F-4D97-AF65-F5344CB8AC3E}">
        <p14:creationId xmlns:p14="http://schemas.microsoft.com/office/powerpoint/2010/main" val="18762270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左大括弧 42"/>
          <p:cNvSpPr/>
          <p:nvPr/>
        </p:nvSpPr>
        <p:spPr>
          <a:xfrm flipH="1">
            <a:off x="6096752" y="174484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W</a:t>
            </a:r>
            <a:r>
              <a:rPr lang="en-US" altLang="zh-TW" dirty="0" smtClean="0"/>
              <a:t>ord </a:t>
            </a:r>
            <a:r>
              <a:rPr lang="en-US" altLang="zh-TW" dirty="0"/>
              <a:t>V</a:t>
            </a:r>
            <a:r>
              <a:rPr lang="en-US" altLang="zh-TW" dirty="0" smtClean="0"/>
              <a:t>ector</a:t>
            </a:r>
            <a:endParaRPr lang="zh-TW" altLang="en-US" dirty="0"/>
          </a:p>
        </p:txBody>
      </p:sp>
      <p:cxnSp>
        <p:nvCxnSpPr>
          <p:cNvPr id="4" name="直線單箭頭接點 3"/>
          <p:cNvCxnSpPr/>
          <p:nvPr/>
        </p:nvCxnSpPr>
        <p:spPr>
          <a:xfrm>
            <a:off x="4282303" y="6144244"/>
            <a:ext cx="376451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flipH="1" flipV="1">
            <a:off x="4573087" y="4269964"/>
            <a:ext cx="0" cy="22794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519437" y="6181919"/>
            <a:ext cx="612919" cy="461665"/>
          </a:xfrm>
          <a:prstGeom prst="rect">
            <a:avLst/>
          </a:prstGeom>
          <a:noFill/>
        </p:spPr>
        <p:txBody>
          <a:bodyPr wrap="square" rtlCol="0">
            <a:spAutoFit/>
          </a:bodyPr>
          <a:lstStyle/>
          <a:p>
            <a:pPr algn="ctr"/>
            <a:r>
              <a:rPr lang="en-US" altLang="zh-TW" sz="2400" dirty="0"/>
              <a:t>z</a:t>
            </a:r>
            <a:r>
              <a:rPr lang="en-US" altLang="zh-TW" sz="2400" baseline="-25000" dirty="0" smtClean="0"/>
              <a:t>1</a:t>
            </a:r>
            <a:endParaRPr lang="zh-TW" altLang="en-US" sz="2400" baseline="-25000" dirty="0"/>
          </a:p>
        </p:txBody>
      </p:sp>
      <p:sp>
        <p:nvSpPr>
          <p:cNvPr id="7" name="文字方塊 6"/>
          <p:cNvSpPr txBox="1"/>
          <p:nvPr/>
        </p:nvSpPr>
        <p:spPr>
          <a:xfrm>
            <a:off x="4014437" y="4202662"/>
            <a:ext cx="612919" cy="461665"/>
          </a:xfrm>
          <a:prstGeom prst="rect">
            <a:avLst/>
          </a:prstGeom>
          <a:noFill/>
        </p:spPr>
        <p:txBody>
          <a:bodyPr wrap="square" rtlCol="0">
            <a:spAutoFit/>
          </a:bodyPr>
          <a:lstStyle/>
          <a:p>
            <a:pPr algn="ctr"/>
            <a:r>
              <a:rPr lang="en-US" altLang="zh-TW" sz="2400" dirty="0"/>
              <a:t>z</a:t>
            </a:r>
            <a:r>
              <a:rPr lang="en-US" altLang="zh-TW" sz="2400" baseline="-25000" dirty="0" smtClean="0"/>
              <a:t>2</a:t>
            </a:r>
            <a:endParaRPr lang="zh-TW" altLang="en-US" sz="2400" baseline="-25000" dirty="0"/>
          </a:p>
        </p:txBody>
      </p:sp>
      <p:sp>
        <p:nvSpPr>
          <p:cNvPr id="8" name="橢圓 7"/>
          <p:cNvSpPr/>
          <p:nvPr/>
        </p:nvSpPr>
        <p:spPr>
          <a:xfrm>
            <a:off x="5233870" y="5304709"/>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p:cNvSpPr/>
          <p:nvPr/>
        </p:nvSpPr>
        <p:spPr>
          <a:xfrm>
            <a:off x="5466160" y="5574888"/>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橢圓 9"/>
          <p:cNvSpPr/>
          <p:nvPr/>
        </p:nvSpPr>
        <p:spPr>
          <a:xfrm>
            <a:off x="5659732" y="5357605"/>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 name="文字方塊 10"/>
          <p:cNvSpPr txBox="1"/>
          <p:nvPr/>
        </p:nvSpPr>
        <p:spPr>
          <a:xfrm>
            <a:off x="4702691" y="4922646"/>
            <a:ext cx="724751" cy="461665"/>
          </a:xfrm>
          <a:prstGeom prst="rect">
            <a:avLst/>
          </a:prstGeom>
          <a:noFill/>
        </p:spPr>
        <p:txBody>
          <a:bodyPr wrap="square" rtlCol="0">
            <a:spAutoFit/>
          </a:bodyPr>
          <a:lstStyle/>
          <a:p>
            <a:r>
              <a:rPr lang="en-US" altLang="zh-TW" sz="2400" dirty="0" smtClean="0"/>
              <a:t>dog</a:t>
            </a:r>
            <a:endParaRPr lang="zh-TW" altLang="en-US" sz="2400" dirty="0"/>
          </a:p>
        </p:txBody>
      </p:sp>
      <p:sp>
        <p:nvSpPr>
          <p:cNvPr id="12" name="文字方塊 11"/>
          <p:cNvSpPr txBox="1"/>
          <p:nvPr/>
        </p:nvSpPr>
        <p:spPr>
          <a:xfrm>
            <a:off x="5278306" y="5644905"/>
            <a:ext cx="724751" cy="461665"/>
          </a:xfrm>
          <a:prstGeom prst="rect">
            <a:avLst/>
          </a:prstGeom>
          <a:noFill/>
        </p:spPr>
        <p:txBody>
          <a:bodyPr wrap="square" rtlCol="0">
            <a:spAutoFit/>
          </a:bodyPr>
          <a:lstStyle/>
          <a:p>
            <a:r>
              <a:rPr lang="en-US" altLang="zh-TW" sz="2400" dirty="0" smtClean="0"/>
              <a:t>cat</a:t>
            </a:r>
            <a:endParaRPr lang="zh-TW" altLang="en-US" sz="2400" dirty="0"/>
          </a:p>
        </p:txBody>
      </p:sp>
      <p:sp>
        <p:nvSpPr>
          <p:cNvPr id="13" name="文字方塊 12"/>
          <p:cNvSpPr txBox="1"/>
          <p:nvPr/>
        </p:nvSpPr>
        <p:spPr>
          <a:xfrm>
            <a:off x="5735766" y="4993687"/>
            <a:ext cx="986192" cy="461665"/>
          </a:xfrm>
          <a:prstGeom prst="rect">
            <a:avLst/>
          </a:prstGeom>
          <a:noFill/>
        </p:spPr>
        <p:txBody>
          <a:bodyPr wrap="square" rtlCol="0">
            <a:spAutoFit/>
          </a:bodyPr>
          <a:lstStyle/>
          <a:p>
            <a:r>
              <a:rPr lang="en-US" altLang="zh-TW" sz="2400" dirty="0" smtClean="0"/>
              <a:t>rabbit</a:t>
            </a:r>
            <a:endParaRPr lang="zh-TW" altLang="en-US" sz="2400" dirty="0"/>
          </a:p>
        </p:txBody>
      </p:sp>
      <p:grpSp>
        <p:nvGrpSpPr>
          <p:cNvPr id="15" name="群組 14"/>
          <p:cNvGrpSpPr/>
          <p:nvPr/>
        </p:nvGrpSpPr>
        <p:grpSpPr>
          <a:xfrm>
            <a:off x="5286778" y="1912977"/>
            <a:ext cx="814717" cy="1798775"/>
            <a:chOff x="5825704" y="3393791"/>
            <a:chExt cx="814717" cy="1798775"/>
          </a:xfrm>
        </p:grpSpPr>
        <p:cxnSp>
          <p:nvCxnSpPr>
            <p:cNvPr id="16" name="直線單箭頭接點 15"/>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rot="5400000">
              <a:off x="6119196"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2" name="矩形 21"/>
          <p:cNvSpPr/>
          <p:nvPr/>
        </p:nvSpPr>
        <p:spPr>
          <a:xfrm>
            <a:off x="3340634" y="1673773"/>
            <a:ext cx="2182483"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sp>
        <p:nvSpPr>
          <p:cNvPr id="23" name="文字方塊 22"/>
          <p:cNvSpPr txBox="1"/>
          <p:nvPr/>
        </p:nvSpPr>
        <p:spPr>
          <a:xfrm>
            <a:off x="242536" y="1969922"/>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i-1</a:t>
            </a:r>
            <a:r>
              <a:rPr lang="en-US" altLang="zh-TW" sz="2400" dirty="0" smtClean="0"/>
              <a:t> </a:t>
            </a:r>
            <a:endParaRPr lang="en-US" altLang="zh-TW" sz="2400" baseline="-25000" dirty="0"/>
          </a:p>
        </p:txBody>
      </p:sp>
      <p:grpSp>
        <p:nvGrpSpPr>
          <p:cNvPr id="24" name="群組 23"/>
          <p:cNvGrpSpPr/>
          <p:nvPr/>
        </p:nvGrpSpPr>
        <p:grpSpPr>
          <a:xfrm rot="5400000">
            <a:off x="928507" y="2550695"/>
            <a:ext cx="2271549" cy="589643"/>
            <a:chOff x="-1776073" y="4521305"/>
            <a:chExt cx="3548019" cy="920986"/>
          </a:xfrm>
        </p:grpSpPr>
        <p:sp>
          <p:nvSpPr>
            <p:cNvPr id="25" name="矩形 24"/>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6" name="橢圓 25"/>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27" name="橢圓 26"/>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28" name="橢圓 27"/>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29" name="文字方塊 28"/>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31" name="文字方塊 30"/>
          <p:cNvSpPr txBox="1"/>
          <p:nvPr/>
        </p:nvSpPr>
        <p:spPr>
          <a:xfrm>
            <a:off x="1850263" y="2143872"/>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32" name="文字方塊 31"/>
          <p:cNvSpPr txBox="1"/>
          <p:nvPr/>
        </p:nvSpPr>
        <p:spPr>
          <a:xfrm>
            <a:off x="1824721" y="1676359"/>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33" name="文字方塊 32"/>
          <p:cNvSpPr txBox="1"/>
          <p:nvPr/>
        </p:nvSpPr>
        <p:spPr>
          <a:xfrm>
            <a:off x="1841339" y="2597083"/>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42" name="文字方塊 41"/>
          <p:cNvSpPr txBox="1"/>
          <p:nvPr/>
        </p:nvSpPr>
        <p:spPr>
          <a:xfrm>
            <a:off x="6457674" y="2177870"/>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grpSp>
        <p:nvGrpSpPr>
          <p:cNvPr id="49" name="群組 48"/>
          <p:cNvGrpSpPr/>
          <p:nvPr/>
        </p:nvGrpSpPr>
        <p:grpSpPr>
          <a:xfrm rot="5400000">
            <a:off x="3052481" y="2516524"/>
            <a:ext cx="1722178" cy="593606"/>
            <a:chOff x="-1776072" y="4515117"/>
            <a:chExt cx="2689936" cy="927175"/>
          </a:xfrm>
        </p:grpSpPr>
        <p:sp>
          <p:nvSpPr>
            <p:cNvPr id="50" name="矩形 49"/>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橢圓 50"/>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2" name="橢圓 51"/>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4" name="文字方塊 53"/>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60" name="文字方塊 59"/>
          <p:cNvSpPr txBox="1"/>
          <p:nvPr/>
        </p:nvSpPr>
        <p:spPr>
          <a:xfrm>
            <a:off x="3417001" y="1732191"/>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62" name="文字方塊 61"/>
          <p:cNvSpPr txBox="1"/>
          <p:nvPr/>
        </p:nvSpPr>
        <p:spPr>
          <a:xfrm>
            <a:off x="3408643" y="2159105"/>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sp>
        <p:nvSpPr>
          <p:cNvPr id="63" name="文字方塊 62"/>
          <p:cNvSpPr txBox="1"/>
          <p:nvPr/>
        </p:nvSpPr>
        <p:spPr>
          <a:xfrm>
            <a:off x="471262" y="4198476"/>
            <a:ext cx="3688468"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Take out the input of the neurons in the first layer</a:t>
            </a:r>
            <a:endParaRPr lang="zh-TW" altLang="en-US" sz="2400" dirty="0"/>
          </a:p>
        </p:txBody>
      </p:sp>
      <p:sp>
        <p:nvSpPr>
          <p:cNvPr id="64" name="文字方塊 63"/>
          <p:cNvSpPr txBox="1"/>
          <p:nvPr/>
        </p:nvSpPr>
        <p:spPr>
          <a:xfrm>
            <a:off x="486877" y="4997971"/>
            <a:ext cx="3502845"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Use it to represent a word w</a:t>
            </a:r>
            <a:endParaRPr lang="zh-TW" altLang="en-US" sz="2400" dirty="0"/>
          </a:p>
        </p:txBody>
      </p:sp>
      <p:sp>
        <p:nvSpPr>
          <p:cNvPr id="65" name="橢圓 64"/>
          <p:cNvSpPr/>
          <p:nvPr/>
        </p:nvSpPr>
        <p:spPr>
          <a:xfrm>
            <a:off x="7441462" y="5622350"/>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66" name="文字方塊 65"/>
          <p:cNvSpPr txBox="1"/>
          <p:nvPr/>
        </p:nvSpPr>
        <p:spPr>
          <a:xfrm>
            <a:off x="7548995" y="5440621"/>
            <a:ext cx="1166723" cy="461665"/>
          </a:xfrm>
          <a:prstGeom prst="rect">
            <a:avLst/>
          </a:prstGeom>
          <a:noFill/>
        </p:spPr>
        <p:txBody>
          <a:bodyPr wrap="square" rtlCol="0">
            <a:spAutoFit/>
          </a:bodyPr>
          <a:lstStyle/>
          <a:p>
            <a:r>
              <a:rPr lang="en-US" altLang="zh-TW" sz="2400" dirty="0" smtClean="0"/>
              <a:t>jump</a:t>
            </a:r>
            <a:endParaRPr lang="zh-TW" altLang="en-US" sz="2400" dirty="0"/>
          </a:p>
        </p:txBody>
      </p:sp>
      <p:sp>
        <p:nvSpPr>
          <p:cNvPr id="69" name="橢圓 68"/>
          <p:cNvSpPr/>
          <p:nvPr/>
        </p:nvSpPr>
        <p:spPr>
          <a:xfrm>
            <a:off x="7629316" y="5275397"/>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0" name="文字方塊 69"/>
          <p:cNvSpPr txBox="1"/>
          <p:nvPr/>
        </p:nvSpPr>
        <p:spPr>
          <a:xfrm>
            <a:off x="7736849" y="5093668"/>
            <a:ext cx="1166723" cy="461665"/>
          </a:xfrm>
          <a:prstGeom prst="rect">
            <a:avLst/>
          </a:prstGeom>
          <a:noFill/>
        </p:spPr>
        <p:txBody>
          <a:bodyPr wrap="square" rtlCol="0">
            <a:spAutoFit/>
          </a:bodyPr>
          <a:lstStyle/>
          <a:p>
            <a:r>
              <a:rPr lang="en-US" altLang="zh-TW" sz="2400" dirty="0" smtClean="0"/>
              <a:t>run</a:t>
            </a:r>
            <a:endParaRPr lang="zh-TW" altLang="en-US" sz="2400" dirty="0"/>
          </a:p>
        </p:txBody>
      </p:sp>
      <p:sp>
        <p:nvSpPr>
          <p:cNvPr id="71" name="橢圓 70"/>
          <p:cNvSpPr/>
          <p:nvPr/>
        </p:nvSpPr>
        <p:spPr>
          <a:xfrm>
            <a:off x="6089445" y="4633377"/>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2" name="文字方塊 71"/>
          <p:cNvSpPr txBox="1"/>
          <p:nvPr/>
        </p:nvSpPr>
        <p:spPr>
          <a:xfrm>
            <a:off x="6196978" y="4451648"/>
            <a:ext cx="1166723" cy="461665"/>
          </a:xfrm>
          <a:prstGeom prst="rect">
            <a:avLst/>
          </a:prstGeom>
          <a:noFill/>
        </p:spPr>
        <p:txBody>
          <a:bodyPr wrap="square" rtlCol="0">
            <a:spAutoFit/>
          </a:bodyPr>
          <a:lstStyle/>
          <a:p>
            <a:r>
              <a:rPr lang="en-US" altLang="zh-TW" sz="2400" dirty="0" smtClean="0"/>
              <a:t>flower</a:t>
            </a:r>
            <a:endParaRPr lang="zh-TW" altLang="en-US" sz="2400" dirty="0"/>
          </a:p>
        </p:txBody>
      </p:sp>
      <p:sp>
        <p:nvSpPr>
          <p:cNvPr id="73" name="橢圓 72"/>
          <p:cNvSpPr/>
          <p:nvPr/>
        </p:nvSpPr>
        <p:spPr>
          <a:xfrm>
            <a:off x="6277299" y="4333722"/>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74" name="文字方塊 73"/>
          <p:cNvSpPr txBox="1"/>
          <p:nvPr/>
        </p:nvSpPr>
        <p:spPr>
          <a:xfrm>
            <a:off x="6384832" y="4104695"/>
            <a:ext cx="1166723" cy="461665"/>
          </a:xfrm>
          <a:prstGeom prst="rect">
            <a:avLst/>
          </a:prstGeom>
          <a:noFill/>
        </p:spPr>
        <p:txBody>
          <a:bodyPr wrap="square" rtlCol="0">
            <a:spAutoFit/>
          </a:bodyPr>
          <a:lstStyle/>
          <a:p>
            <a:r>
              <a:rPr lang="en-US" altLang="zh-TW" sz="2400" dirty="0" smtClean="0"/>
              <a:t>tree</a:t>
            </a:r>
            <a:endParaRPr lang="zh-TW" altLang="en-US" sz="2400" dirty="0"/>
          </a:p>
        </p:txBody>
      </p:sp>
      <p:sp>
        <p:nvSpPr>
          <p:cNvPr id="75" name="弧形箭號 (左彎) 74"/>
          <p:cNvSpPr/>
          <p:nvPr/>
        </p:nvSpPr>
        <p:spPr>
          <a:xfrm rot="19012546">
            <a:off x="4437885" y="2879243"/>
            <a:ext cx="652300" cy="1615419"/>
          </a:xfrm>
          <a:prstGeom prst="curvedLeftArrow">
            <a:avLst>
              <a:gd name="adj1" fmla="val 39287"/>
              <a:gd name="adj2" fmla="val 50000"/>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76" name="文字方塊 75"/>
          <p:cNvSpPr txBox="1"/>
          <p:nvPr/>
        </p:nvSpPr>
        <p:spPr>
          <a:xfrm>
            <a:off x="471262" y="5833752"/>
            <a:ext cx="3502845"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Word vector, word embedding feature: V(w)</a:t>
            </a:r>
            <a:endParaRPr lang="zh-TW" altLang="en-US" sz="2400" dirty="0"/>
          </a:p>
        </p:txBody>
      </p:sp>
      <p:cxnSp>
        <p:nvCxnSpPr>
          <p:cNvPr id="14" name="直線單箭頭接點 13"/>
          <p:cNvCxnSpPr>
            <a:endCxn id="51" idx="4"/>
          </p:cNvCxnSpPr>
          <p:nvPr/>
        </p:nvCxnSpPr>
        <p:spPr>
          <a:xfrm>
            <a:off x="2099356" y="1958858"/>
            <a:ext cx="1598215" cy="219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endCxn id="51" idx="4"/>
          </p:cNvCxnSpPr>
          <p:nvPr/>
        </p:nvCxnSpPr>
        <p:spPr>
          <a:xfrm flipV="1">
            <a:off x="2099356" y="2177870"/>
            <a:ext cx="1598215" cy="205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endCxn id="51" idx="4"/>
          </p:cNvCxnSpPr>
          <p:nvPr/>
        </p:nvCxnSpPr>
        <p:spPr>
          <a:xfrm flipV="1">
            <a:off x="2155116" y="2177870"/>
            <a:ext cx="1542455" cy="6674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endCxn id="52" idx="4"/>
          </p:cNvCxnSpPr>
          <p:nvPr/>
        </p:nvCxnSpPr>
        <p:spPr>
          <a:xfrm>
            <a:off x="2107734" y="1969922"/>
            <a:ext cx="1589837" cy="6592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52" idx="4"/>
          </p:cNvCxnSpPr>
          <p:nvPr/>
        </p:nvCxnSpPr>
        <p:spPr>
          <a:xfrm>
            <a:off x="2107734" y="2390133"/>
            <a:ext cx="1589837" cy="239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52" idx="4"/>
          </p:cNvCxnSpPr>
          <p:nvPr/>
        </p:nvCxnSpPr>
        <p:spPr>
          <a:xfrm flipV="1">
            <a:off x="2146267" y="2629136"/>
            <a:ext cx="1551304" cy="2163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文字方塊 78"/>
          <p:cNvSpPr txBox="1"/>
          <p:nvPr/>
        </p:nvSpPr>
        <p:spPr>
          <a:xfrm rot="5400000">
            <a:off x="2595674" y="3138119"/>
            <a:ext cx="853747" cy="334981"/>
          </a:xfrm>
          <a:prstGeom prst="rect">
            <a:avLst/>
          </a:prstGeom>
          <a:noFill/>
        </p:spPr>
        <p:txBody>
          <a:bodyPr wrap="square" rtlCol="0">
            <a:spAutoFit/>
          </a:bodyPr>
          <a:lstStyle/>
          <a:p>
            <a:r>
              <a:rPr lang="en-US" altLang="zh-TW" sz="2800" b="1" dirty="0" smtClean="0"/>
              <a:t>……</a:t>
            </a:r>
            <a:endParaRPr lang="zh-TW" altLang="en-US" sz="2800" b="1" dirty="0"/>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10</a:t>
            </a:fld>
            <a:endParaRPr lang="zh-TW" altLang="en-US"/>
          </a:p>
        </p:txBody>
      </p:sp>
    </p:spTree>
    <p:extLst>
      <p:ext uri="{BB962C8B-B14F-4D97-AF65-F5344CB8AC3E}">
        <p14:creationId xmlns:p14="http://schemas.microsoft.com/office/powerpoint/2010/main" val="110766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6" grpId="0"/>
      <p:bldP spid="7" grpId="0"/>
      <p:bldP spid="8" grpId="0" animBg="1"/>
      <p:bldP spid="9" grpId="0" animBg="1"/>
      <p:bldP spid="10" grpId="0" animBg="1"/>
      <p:bldP spid="11" grpId="0"/>
      <p:bldP spid="12" grpId="0"/>
      <p:bldP spid="13" grpId="0"/>
      <p:bldP spid="22" grpId="0" animBg="1"/>
      <p:bldP spid="23" grpId="0"/>
      <p:bldP spid="31" grpId="0"/>
      <p:bldP spid="32" grpId="0"/>
      <p:bldP spid="33" grpId="0"/>
      <p:bldP spid="42" grpId="0" animBg="1"/>
      <p:bldP spid="60" grpId="0"/>
      <p:bldP spid="62" grpId="0"/>
      <p:bldP spid="63" grpId="0"/>
      <p:bldP spid="64" grpId="0"/>
      <p:bldP spid="65" grpId="0" animBg="1"/>
      <p:bldP spid="66" grpId="0"/>
      <p:bldP spid="69" grpId="0" animBg="1"/>
      <p:bldP spid="70" grpId="0"/>
      <p:bldP spid="71" grpId="0" animBg="1"/>
      <p:bldP spid="72" grpId="0"/>
      <p:bldP spid="73" grpId="0" animBg="1"/>
      <p:bldP spid="74" grpId="0"/>
      <p:bldP spid="75" grpId="0" animBg="1"/>
      <p:bldP spid="76"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Word Vector</a:t>
            </a:r>
            <a:endParaRPr lang="zh-TW" altLang="en-US" dirty="0"/>
          </a:p>
        </p:txBody>
      </p:sp>
      <p:sp>
        <p:nvSpPr>
          <p:cNvPr id="33" name="文字方塊 32"/>
          <p:cNvSpPr txBox="1"/>
          <p:nvPr/>
        </p:nvSpPr>
        <p:spPr>
          <a:xfrm>
            <a:off x="294865" y="4328946"/>
            <a:ext cx="2495176" cy="523220"/>
          </a:xfrm>
          <a:prstGeom prst="rect">
            <a:avLst/>
          </a:prstGeom>
          <a:noFill/>
        </p:spPr>
        <p:txBody>
          <a:bodyPr wrap="square" rtlCol="0">
            <a:spAutoFit/>
          </a:bodyPr>
          <a:lstStyle/>
          <a:p>
            <a:r>
              <a:rPr lang="en-US" altLang="zh-TW" sz="2800" dirty="0" smtClean="0"/>
              <a:t>Training text:</a:t>
            </a:r>
            <a:endParaRPr lang="zh-TW" altLang="en-US" sz="2800" dirty="0"/>
          </a:p>
        </p:txBody>
      </p:sp>
      <p:sp>
        <p:nvSpPr>
          <p:cNvPr id="34" name="文字方塊 33"/>
          <p:cNvSpPr txBox="1"/>
          <p:nvPr/>
        </p:nvSpPr>
        <p:spPr>
          <a:xfrm>
            <a:off x="433260" y="4852361"/>
            <a:ext cx="4085560" cy="523220"/>
          </a:xfrm>
          <a:prstGeom prst="rect">
            <a:avLst/>
          </a:prstGeom>
          <a:noFill/>
        </p:spPr>
        <p:txBody>
          <a:bodyPr wrap="square" rtlCol="0">
            <a:spAutoFit/>
          </a:bodyPr>
          <a:lstStyle/>
          <a:p>
            <a:r>
              <a:rPr lang="en-US" altLang="zh-TW" sz="2800" dirty="0" smtClean="0"/>
              <a:t>…… </a:t>
            </a:r>
            <a:r>
              <a:rPr lang="zh-TW" altLang="en-US" sz="2800" dirty="0" smtClean="0"/>
              <a:t>李逍遙  御劍飛</a:t>
            </a:r>
            <a:r>
              <a:rPr lang="zh-TW" altLang="en-US" sz="2800" dirty="0"/>
              <a:t>行</a:t>
            </a:r>
            <a:r>
              <a:rPr lang="zh-TW" altLang="en-US" sz="2800" dirty="0" smtClean="0"/>
              <a:t> </a:t>
            </a:r>
            <a:r>
              <a:rPr lang="en-US" altLang="zh-TW" sz="2800" dirty="0" smtClean="0"/>
              <a:t>……</a:t>
            </a:r>
            <a:endParaRPr lang="zh-TW" altLang="en-US" sz="2800" dirty="0"/>
          </a:p>
        </p:txBody>
      </p:sp>
      <p:sp>
        <p:nvSpPr>
          <p:cNvPr id="35" name="文字方塊 34"/>
          <p:cNvSpPr txBox="1"/>
          <p:nvPr/>
        </p:nvSpPr>
        <p:spPr>
          <a:xfrm>
            <a:off x="449926" y="5810373"/>
            <a:ext cx="4068893" cy="523220"/>
          </a:xfrm>
          <a:prstGeom prst="rect">
            <a:avLst/>
          </a:prstGeom>
          <a:noFill/>
        </p:spPr>
        <p:txBody>
          <a:bodyPr wrap="square" rtlCol="0">
            <a:spAutoFit/>
          </a:bodyPr>
          <a:lstStyle/>
          <a:p>
            <a:r>
              <a:rPr lang="en-US" altLang="zh-TW" sz="2800" dirty="0" smtClean="0"/>
              <a:t>…… </a:t>
            </a:r>
            <a:r>
              <a:rPr lang="zh-TW" altLang="en-US" sz="2800" dirty="0" smtClean="0"/>
              <a:t>酒劍仙  御</a:t>
            </a:r>
            <a:r>
              <a:rPr lang="zh-TW" altLang="en-US" sz="2800" dirty="0"/>
              <a:t>劍飛行 </a:t>
            </a:r>
            <a:r>
              <a:rPr lang="en-US" altLang="zh-TW" sz="2800" dirty="0" smtClean="0"/>
              <a:t>……</a:t>
            </a:r>
            <a:endParaRPr lang="zh-TW" altLang="en-US" sz="2800" dirty="0"/>
          </a:p>
        </p:txBody>
      </p:sp>
      <p:sp>
        <p:nvSpPr>
          <p:cNvPr id="36" name="文字方塊 35"/>
          <p:cNvSpPr txBox="1"/>
          <p:nvPr/>
        </p:nvSpPr>
        <p:spPr>
          <a:xfrm>
            <a:off x="1299895" y="5252752"/>
            <a:ext cx="919914"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37" name="文字方塊 36"/>
          <p:cNvSpPr txBox="1"/>
          <p:nvPr/>
        </p:nvSpPr>
        <p:spPr>
          <a:xfrm>
            <a:off x="1305039" y="6202062"/>
            <a:ext cx="919914"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38" name="文字方塊 37"/>
          <p:cNvSpPr txBox="1"/>
          <p:nvPr/>
        </p:nvSpPr>
        <p:spPr>
          <a:xfrm>
            <a:off x="2604420" y="5246663"/>
            <a:ext cx="919914"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39" name="文字方塊 38"/>
          <p:cNvSpPr txBox="1"/>
          <p:nvPr/>
        </p:nvSpPr>
        <p:spPr>
          <a:xfrm>
            <a:off x="2617273" y="6232526"/>
            <a:ext cx="919914"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42" name="文字方塊 41"/>
          <p:cNvSpPr txBox="1"/>
          <p:nvPr/>
        </p:nvSpPr>
        <p:spPr>
          <a:xfrm>
            <a:off x="6501216" y="3433986"/>
            <a:ext cx="2470947"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TW" sz="2400" dirty="0" smtClean="0"/>
              <a:t>“</a:t>
            </a:r>
            <a:r>
              <a:rPr lang="zh-TW" altLang="en-US" sz="2400" dirty="0"/>
              <a:t>御劍飛行 </a:t>
            </a:r>
            <a:r>
              <a:rPr lang="en-US" altLang="zh-TW" sz="2400" dirty="0" smtClean="0"/>
              <a:t>” should have large probability</a:t>
            </a:r>
            <a:endParaRPr lang="zh-TW" altLang="en-US" sz="2400" dirty="0"/>
          </a:p>
        </p:txBody>
      </p:sp>
      <p:cxnSp>
        <p:nvCxnSpPr>
          <p:cNvPr id="43" name="直線單箭頭接點 42"/>
          <p:cNvCxnSpPr/>
          <p:nvPr/>
        </p:nvCxnSpPr>
        <p:spPr>
          <a:xfrm>
            <a:off x="4708143" y="6155670"/>
            <a:ext cx="29312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H="1" flipV="1">
            <a:off x="4998927" y="4281390"/>
            <a:ext cx="0" cy="227944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7167975" y="6202062"/>
            <a:ext cx="612919" cy="461665"/>
          </a:xfrm>
          <a:prstGeom prst="rect">
            <a:avLst/>
          </a:prstGeom>
          <a:noFill/>
        </p:spPr>
        <p:txBody>
          <a:bodyPr wrap="square" rtlCol="0">
            <a:spAutoFit/>
          </a:bodyPr>
          <a:lstStyle/>
          <a:p>
            <a:pPr algn="ctr"/>
            <a:r>
              <a:rPr lang="en-US" altLang="zh-TW" sz="2400" dirty="0"/>
              <a:t>z</a:t>
            </a:r>
            <a:r>
              <a:rPr lang="en-US" altLang="zh-TW" sz="2400" baseline="-25000" dirty="0" smtClean="0"/>
              <a:t>1</a:t>
            </a:r>
            <a:endParaRPr lang="zh-TW" altLang="en-US" sz="2400" baseline="-25000" dirty="0"/>
          </a:p>
        </p:txBody>
      </p:sp>
      <p:sp>
        <p:nvSpPr>
          <p:cNvPr id="46" name="文字方塊 45"/>
          <p:cNvSpPr txBox="1"/>
          <p:nvPr/>
        </p:nvSpPr>
        <p:spPr>
          <a:xfrm>
            <a:off x="4440277" y="4214088"/>
            <a:ext cx="612919" cy="461665"/>
          </a:xfrm>
          <a:prstGeom prst="rect">
            <a:avLst/>
          </a:prstGeom>
          <a:noFill/>
        </p:spPr>
        <p:txBody>
          <a:bodyPr wrap="square" rtlCol="0">
            <a:spAutoFit/>
          </a:bodyPr>
          <a:lstStyle/>
          <a:p>
            <a:pPr algn="ctr"/>
            <a:r>
              <a:rPr lang="en-US" altLang="zh-TW" sz="2400" dirty="0"/>
              <a:t>z</a:t>
            </a:r>
            <a:r>
              <a:rPr lang="en-US" altLang="zh-TW" sz="2400" baseline="-25000" dirty="0" smtClean="0"/>
              <a:t>2</a:t>
            </a:r>
            <a:endParaRPr lang="zh-TW" altLang="en-US" sz="2400" baseline="-25000" dirty="0"/>
          </a:p>
        </p:txBody>
      </p:sp>
      <p:sp>
        <p:nvSpPr>
          <p:cNvPr id="48" name="橢圓 47"/>
          <p:cNvSpPr/>
          <p:nvPr/>
        </p:nvSpPr>
        <p:spPr>
          <a:xfrm>
            <a:off x="5659710" y="5316135"/>
            <a:ext cx="134608" cy="13460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9" name="橢圓 48"/>
          <p:cNvSpPr/>
          <p:nvPr/>
        </p:nvSpPr>
        <p:spPr>
          <a:xfrm>
            <a:off x="5883660" y="5686442"/>
            <a:ext cx="134608" cy="134608"/>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0" name="文字方塊 49"/>
          <p:cNvSpPr txBox="1"/>
          <p:nvPr/>
        </p:nvSpPr>
        <p:spPr>
          <a:xfrm>
            <a:off x="5841213" y="4989078"/>
            <a:ext cx="1279889" cy="461665"/>
          </a:xfrm>
          <a:prstGeom prst="rect">
            <a:avLst/>
          </a:prstGeom>
          <a:noFill/>
        </p:spPr>
        <p:txBody>
          <a:bodyPr wrap="square" rtlCol="0">
            <a:spAutoFit/>
          </a:bodyPr>
          <a:lstStyle/>
          <a:p>
            <a:r>
              <a:rPr lang="zh-TW" altLang="en-US" sz="2400" dirty="0" smtClean="0"/>
              <a:t>李</a:t>
            </a:r>
            <a:r>
              <a:rPr lang="zh-TW" altLang="en-US" sz="2400" dirty="0"/>
              <a:t>逍遙</a:t>
            </a:r>
          </a:p>
        </p:txBody>
      </p:sp>
      <p:sp>
        <p:nvSpPr>
          <p:cNvPr id="51" name="文字方塊 50"/>
          <p:cNvSpPr txBox="1"/>
          <p:nvPr/>
        </p:nvSpPr>
        <p:spPr>
          <a:xfrm>
            <a:off x="6072052" y="5457746"/>
            <a:ext cx="1279889" cy="461665"/>
          </a:xfrm>
          <a:prstGeom prst="rect">
            <a:avLst/>
          </a:prstGeom>
          <a:noFill/>
        </p:spPr>
        <p:txBody>
          <a:bodyPr wrap="square" rtlCol="0">
            <a:spAutoFit/>
          </a:bodyPr>
          <a:lstStyle/>
          <a:p>
            <a:r>
              <a:rPr lang="zh-TW" altLang="en-US" sz="2400" dirty="0" smtClean="0"/>
              <a:t>酒劍仙</a:t>
            </a:r>
            <a:endParaRPr lang="zh-TW" altLang="en-US" sz="2400" dirty="0"/>
          </a:p>
        </p:txBody>
      </p:sp>
      <p:sp>
        <p:nvSpPr>
          <p:cNvPr id="53" name="矩形 52"/>
          <p:cNvSpPr/>
          <p:nvPr/>
        </p:nvSpPr>
        <p:spPr>
          <a:xfrm>
            <a:off x="4699026" y="499010"/>
            <a:ext cx="3816324" cy="93763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t>You shall know a word by the company it </a:t>
            </a:r>
            <a:r>
              <a:rPr lang="en-US" altLang="zh-TW" sz="2800" dirty="0" smtClean="0"/>
              <a:t>keeps</a:t>
            </a:r>
            <a:endParaRPr lang="zh-TW" altLang="en-US" sz="2800" dirty="0"/>
          </a:p>
        </p:txBody>
      </p:sp>
      <p:sp>
        <p:nvSpPr>
          <p:cNvPr id="41" name="文字方塊 40"/>
          <p:cNvSpPr txBox="1"/>
          <p:nvPr/>
        </p:nvSpPr>
        <p:spPr>
          <a:xfrm>
            <a:off x="410735" y="2891754"/>
            <a:ext cx="1227905"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zh-TW" altLang="en-US" sz="2400" dirty="0" smtClean="0"/>
              <a:t>李逍遙  </a:t>
            </a:r>
            <a:endParaRPr lang="en-US" altLang="zh-TW" sz="2400" dirty="0" smtClean="0"/>
          </a:p>
          <a:p>
            <a:pPr algn="ctr"/>
            <a:r>
              <a:rPr lang="en-US" altLang="zh-TW" sz="2400" dirty="0" smtClean="0"/>
              <a:t>or </a:t>
            </a:r>
          </a:p>
          <a:p>
            <a:pPr algn="ctr"/>
            <a:r>
              <a:rPr lang="zh-TW" altLang="en-US" sz="2400" dirty="0" smtClean="0"/>
              <a:t>酒</a:t>
            </a:r>
            <a:r>
              <a:rPr lang="zh-TW" altLang="en-US" sz="2400" dirty="0"/>
              <a:t>劍仙 </a:t>
            </a:r>
          </a:p>
        </p:txBody>
      </p:sp>
      <p:sp>
        <p:nvSpPr>
          <p:cNvPr id="63" name="左大括弧 62"/>
          <p:cNvSpPr/>
          <p:nvPr/>
        </p:nvSpPr>
        <p:spPr>
          <a:xfrm flipH="1">
            <a:off x="6096752" y="174484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89" name="群組 88"/>
          <p:cNvGrpSpPr/>
          <p:nvPr/>
        </p:nvGrpSpPr>
        <p:grpSpPr>
          <a:xfrm>
            <a:off x="5286778" y="1912977"/>
            <a:ext cx="814717" cy="1798775"/>
            <a:chOff x="5825704" y="3393791"/>
            <a:chExt cx="814717" cy="1798775"/>
          </a:xfrm>
        </p:grpSpPr>
        <p:cxnSp>
          <p:nvCxnSpPr>
            <p:cNvPr id="90" name="直線單箭頭接點 89"/>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rot="5400000">
              <a:off x="6119196"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96" name="矩形 95"/>
          <p:cNvSpPr/>
          <p:nvPr/>
        </p:nvSpPr>
        <p:spPr>
          <a:xfrm>
            <a:off x="3340634" y="1673773"/>
            <a:ext cx="2182483"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grpSp>
        <p:nvGrpSpPr>
          <p:cNvPr id="97" name="群組 96"/>
          <p:cNvGrpSpPr/>
          <p:nvPr/>
        </p:nvGrpSpPr>
        <p:grpSpPr>
          <a:xfrm rot="5400000">
            <a:off x="928507" y="2550695"/>
            <a:ext cx="2271549" cy="589643"/>
            <a:chOff x="-1776073" y="4521305"/>
            <a:chExt cx="3548019" cy="920986"/>
          </a:xfrm>
        </p:grpSpPr>
        <p:sp>
          <p:nvSpPr>
            <p:cNvPr id="98" name="矩形 97"/>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9" name="橢圓 98"/>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00" name="橢圓 99"/>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01" name="橢圓 100"/>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02" name="文字方塊 101"/>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03" name="文字方塊 102"/>
          <p:cNvSpPr txBox="1"/>
          <p:nvPr/>
        </p:nvSpPr>
        <p:spPr>
          <a:xfrm>
            <a:off x="1850263" y="2143872"/>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104" name="文字方塊 103"/>
          <p:cNvSpPr txBox="1"/>
          <p:nvPr/>
        </p:nvSpPr>
        <p:spPr>
          <a:xfrm>
            <a:off x="1824721" y="1676359"/>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105" name="文字方塊 104"/>
          <p:cNvSpPr txBox="1"/>
          <p:nvPr/>
        </p:nvSpPr>
        <p:spPr>
          <a:xfrm>
            <a:off x="1841339" y="2597083"/>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106" name="文字方塊 105"/>
          <p:cNvSpPr txBox="1"/>
          <p:nvPr/>
        </p:nvSpPr>
        <p:spPr>
          <a:xfrm>
            <a:off x="6457674" y="2177870"/>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grpSp>
        <p:nvGrpSpPr>
          <p:cNvPr id="107" name="群組 106"/>
          <p:cNvGrpSpPr/>
          <p:nvPr/>
        </p:nvGrpSpPr>
        <p:grpSpPr>
          <a:xfrm rot="5400000">
            <a:off x="3052481" y="2516524"/>
            <a:ext cx="1722178" cy="593606"/>
            <a:chOff x="-1776072" y="4515117"/>
            <a:chExt cx="2689936" cy="927175"/>
          </a:xfrm>
        </p:grpSpPr>
        <p:sp>
          <p:nvSpPr>
            <p:cNvPr id="108" name="矩形 107"/>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9" name="橢圓 108"/>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0" name="橢圓 109"/>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1" name="文字方塊 110"/>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12" name="文字方塊 111"/>
          <p:cNvSpPr txBox="1"/>
          <p:nvPr/>
        </p:nvSpPr>
        <p:spPr>
          <a:xfrm>
            <a:off x="3417001" y="1732191"/>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113" name="文字方塊 112"/>
          <p:cNvSpPr txBox="1"/>
          <p:nvPr/>
        </p:nvSpPr>
        <p:spPr>
          <a:xfrm>
            <a:off x="3408643" y="2159105"/>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cxnSp>
        <p:nvCxnSpPr>
          <p:cNvPr id="114" name="直線單箭頭接點 113"/>
          <p:cNvCxnSpPr>
            <a:endCxn id="109" idx="4"/>
          </p:cNvCxnSpPr>
          <p:nvPr/>
        </p:nvCxnSpPr>
        <p:spPr>
          <a:xfrm>
            <a:off x="2099356" y="1958858"/>
            <a:ext cx="1598215" cy="219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a:endCxn id="109" idx="4"/>
          </p:cNvCxnSpPr>
          <p:nvPr/>
        </p:nvCxnSpPr>
        <p:spPr>
          <a:xfrm flipV="1">
            <a:off x="2099356" y="2177870"/>
            <a:ext cx="1598215" cy="2057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endCxn id="109" idx="4"/>
          </p:cNvCxnSpPr>
          <p:nvPr/>
        </p:nvCxnSpPr>
        <p:spPr>
          <a:xfrm flipV="1">
            <a:off x="2155116" y="2177870"/>
            <a:ext cx="1542455" cy="6674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a:endCxn id="110" idx="4"/>
          </p:cNvCxnSpPr>
          <p:nvPr/>
        </p:nvCxnSpPr>
        <p:spPr>
          <a:xfrm>
            <a:off x="2107734" y="1969922"/>
            <a:ext cx="1589837" cy="65921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a:endCxn id="110" idx="4"/>
          </p:cNvCxnSpPr>
          <p:nvPr/>
        </p:nvCxnSpPr>
        <p:spPr>
          <a:xfrm>
            <a:off x="2107734" y="2390133"/>
            <a:ext cx="1589837" cy="2390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110" idx="4"/>
          </p:cNvCxnSpPr>
          <p:nvPr/>
        </p:nvCxnSpPr>
        <p:spPr>
          <a:xfrm flipV="1">
            <a:off x="2146267" y="2629136"/>
            <a:ext cx="1551304" cy="21639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rot="5400000">
            <a:off x="2595674" y="3138119"/>
            <a:ext cx="853747" cy="334981"/>
          </a:xfrm>
          <a:prstGeom prst="rect">
            <a:avLst/>
          </a:prstGeom>
          <a:noFill/>
        </p:spPr>
        <p:txBody>
          <a:bodyPr wrap="square" rtlCol="0">
            <a:spAutoFit/>
          </a:bodyPr>
          <a:lstStyle/>
          <a:p>
            <a:r>
              <a:rPr lang="en-US" altLang="zh-TW" sz="2800" b="1" dirty="0" smtClean="0"/>
              <a:t>……</a:t>
            </a:r>
            <a:endParaRPr lang="zh-TW" altLang="en-US" sz="2800" b="1" dirty="0"/>
          </a:p>
        </p:txBody>
      </p:sp>
      <p:sp>
        <p:nvSpPr>
          <p:cNvPr id="81" name="弧形箭號 (左彎) 80"/>
          <p:cNvSpPr/>
          <p:nvPr/>
        </p:nvSpPr>
        <p:spPr>
          <a:xfrm rot="18249225">
            <a:off x="4639095" y="2639306"/>
            <a:ext cx="652300" cy="2102436"/>
          </a:xfrm>
          <a:prstGeom prst="curvedLeftArrow">
            <a:avLst>
              <a:gd name="adj1" fmla="val 39287"/>
              <a:gd name="adj2" fmla="val 50000"/>
              <a:gd name="adj3" fmla="val 2500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11</a:t>
            </a:fld>
            <a:endParaRPr lang="zh-TW" altLang="en-US"/>
          </a:p>
        </p:txBody>
      </p:sp>
    </p:spTree>
    <p:extLst>
      <p:ext uri="{BB962C8B-B14F-4D97-AF65-F5344CB8AC3E}">
        <p14:creationId xmlns:p14="http://schemas.microsoft.com/office/powerpoint/2010/main" val="386881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2" grpId="0" animBg="1"/>
      <p:bldP spid="45" grpId="0"/>
      <p:bldP spid="46" grpId="0"/>
      <p:bldP spid="48" grpId="0" animBg="1"/>
      <p:bldP spid="49" grpId="0" animBg="1"/>
      <p:bldP spid="50" grpId="0"/>
      <p:bldP spid="51" grpId="0"/>
      <p:bldP spid="53" grpId="0" animBg="1"/>
      <p:bldP spid="41" grpId="0" animBg="1"/>
      <p:bldP spid="63" grpId="0" animBg="1"/>
      <p:bldP spid="96" grpId="0" animBg="1"/>
      <p:bldP spid="103" grpId="0"/>
      <p:bldP spid="104" grpId="0"/>
      <p:bldP spid="105" grpId="0"/>
      <p:bldP spid="106" grpId="0" animBg="1"/>
      <p:bldP spid="112" grpId="0"/>
      <p:bldP spid="113" grpId="0"/>
      <p:bldP spid="120" grpId="0"/>
      <p:bldP spid="8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a:t>
            </a:r>
            <a:r>
              <a:rPr lang="en-US" altLang="zh-TW" dirty="0" smtClean="0"/>
              <a:t>Vector – Sharing Parameters</a:t>
            </a:r>
            <a:endParaRPr lang="zh-TW" altLang="en-US" dirty="0"/>
          </a:p>
        </p:txBody>
      </p:sp>
      <p:sp>
        <p:nvSpPr>
          <p:cNvPr id="4" name="左大括弧 3"/>
          <p:cNvSpPr/>
          <p:nvPr/>
        </p:nvSpPr>
        <p:spPr>
          <a:xfrm flipH="1">
            <a:off x="6140294" y="174484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5" name="群組 4"/>
          <p:cNvGrpSpPr/>
          <p:nvPr/>
        </p:nvGrpSpPr>
        <p:grpSpPr>
          <a:xfrm>
            <a:off x="5330320" y="1912977"/>
            <a:ext cx="814717" cy="1798775"/>
            <a:chOff x="5825704" y="3393791"/>
            <a:chExt cx="814717" cy="1798775"/>
          </a:xfrm>
        </p:grpSpPr>
        <p:cxnSp>
          <p:nvCxnSpPr>
            <p:cNvPr id="6" name="直線單箭頭接點 5"/>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rot="5400000">
              <a:off x="6119196"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2" name="矩形 11"/>
          <p:cNvSpPr/>
          <p:nvPr/>
        </p:nvSpPr>
        <p:spPr>
          <a:xfrm>
            <a:off x="3384176" y="1673773"/>
            <a:ext cx="2182483"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sp>
        <p:nvSpPr>
          <p:cNvPr id="23" name="文字方塊 22"/>
          <p:cNvSpPr txBox="1"/>
          <p:nvPr/>
        </p:nvSpPr>
        <p:spPr>
          <a:xfrm>
            <a:off x="6501216" y="2177870"/>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grpSp>
        <p:nvGrpSpPr>
          <p:cNvPr id="24" name="群組 23"/>
          <p:cNvGrpSpPr/>
          <p:nvPr/>
        </p:nvGrpSpPr>
        <p:grpSpPr>
          <a:xfrm rot="5400000">
            <a:off x="3096023" y="2516524"/>
            <a:ext cx="1722178" cy="593606"/>
            <a:chOff x="-1776072" y="4515117"/>
            <a:chExt cx="2689936" cy="927175"/>
          </a:xfrm>
        </p:grpSpPr>
        <p:sp>
          <p:nvSpPr>
            <p:cNvPr id="25" name="矩形 24"/>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橢圓 25"/>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7" name="橢圓 26"/>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 name="文字方塊 27"/>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9" name="文字方塊 28"/>
          <p:cNvSpPr txBox="1"/>
          <p:nvPr/>
        </p:nvSpPr>
        <p:spPr>
          <a:xfrm>
            <a:off x="3460543" y="1732191"/>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30" name="文字方塊 29"/>
          <p:cNvSpPr txBox="1"/>
          <p:nvPr/>
        </p:nvSpPr>
        <p:spPr>
          <a:xfrm>
            <a:off x="3452185" y="2159105"/>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grpSp>
        <p:nvGrpSpPr>
          <p:cNvPr id="3" name="群組 2"/>
          <p:cNvGrpSpPr/>
          <p:nvPr/>
        </p:nvGrpSpPr>
        <p:grpSpPr>
          <a:xfrm>
            <a:off x="245918" y="1676359"/>
            <a:ext cx="2156727" cy="4758883"/>
            <a:chOff x="245918" y="1676359"/>
            <a:chExt cx="2156727" cy="4758883"/>
          </a:xfrm>
        </p:grpSpPr>
        <p:sp>
          <p:nvSpPr>
            <p:cNvPr id="13" name="文字方塊 12"/>
            <p:cNvSpPr txBox="1"/>
            <p:nvPr/>
          </p:nvSpPr>
          <p:spPr>
            <a:xfrm>
              <a:off x="286078" y="1969922"/>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i-2</a:t>
              </a:r>
              <a:r>
                <a:rPr lang="en-US" altLang="zh-TW" sz="2400" dirty="0" smtClean="0"/>
                <a:t> </a:t>
              </a:r>
              <a:endParaRPr lang="en-US" altLang="zh-TW" sz="2400" baseline="-25000" dirty="0"/>
            </a:p>
          </p:txBody>
        </p:sp>
        <p:grpSp>
          <p:nvGrpSpPr>
            <p:cNvPr id="14" name="群組 13"/>
            <p:cNvGrpSpPr/>
            <p:nvPr/>
          </p:nvGrpSpPr>
          <p:grpSpPr>
            <a:xfrm rot="5400000">
              <a:off x="972049" y="2550695"/>
              <a:ext cx="2271549" cy="589643"/>
              <a:chOff x="-1776073" y="4521305"/>
              <a:chExt cx="3548019" cy="920986"/>
            </a:xfrm>
          </p:grpSpPr>
          <p:sp>
            <p:nvSpPr>
              <p:cNvPr id="15" name="矩形 14"/>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橢圓 15"/>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橢圓 16"/>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8" name="橢圓 17"/>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9" name="文字方塊 18"/>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0" name="文字方塊 19"/>
            <p:cNvSpPr txBox="1"/>
            <p:nvPr/>
          </p:nvSpPr>
          <p:spPr>
            <a:xfrm>
              <a:off x="1893805" y="2143872"/>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21" name="文字方塊 20"/>
            <p:cNvSpPr txBox="1"/>
            <p:nvPr/>
          </p:nvSpPr>
          <p:spPr>
            <a:xfrm>
              <a:off x="1868263" y="1676359"/>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2" name="文字方塊 21"/>
            <p:cNvSpPr txBox="1"/>
            <p:nvPr/>
          </p:nvSpPr>
          <p:spPr>
            <a:xfrm>
              <a:off x="1884881" y="2597083"/>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38" name="文字方塊 37"/>
            <p:cNvSpPr txBox="1"/>
            <p:nvPr/>
          </p:nvSpPr>
          <p:spPr>
            <a:xfrm>
              <a:off x="245918" y="4423873"/>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i-1</a:t>
              </a:r>
              <a:r>
                <a:rPr lang="en-US" altLang="zh-TW" sz="2400" dirty="0" smtClean="0"/>
                <a:t> </a:t>
              </a:r>
              <a:endParaRPr lang="en-US" altLang="zh-TW" sz="2400" baseline="-25000" dirty="0"/>
            </a:p>
          </p:txBody>
        </p:sp>
        <p:grpSp>
          <p:nvGrpSpPr>
            <p:cNvPr id="39" name="群組 38"/>
            <p:cNvGrpSpPr/>
            <p:nvPr/>
          </p:nvGrpSpPr>
          <p:grpSpPr>
            <a:xfrm rot="5400000">
              <a:off x="931889" y="5004646"/>
              <a:ext cx="2271549" cy="589643"/>
              <a:chOff x="-1776073" y="4521305"/>
              <a:chExt cx="3548019" cy="920986"/>
            </a:xfrm>
          </p:grpSpPr>
          <p:sp>
            <p:nvSpPr>
              <p:cNvPr id="40" name="矩形 39"/>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1" name="橢圓 40"/>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2" name="橢圓 41"/>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3" name="橢圓 42"/>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4" name="文字方塊 43"/>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45" name="文字方塊 44"/>
            <p:cNvSpPr txBox="1"/>
            <p:nvPr/>
          </p:nvSpPr>
          <p:spPr>
            <a:xfrm>
              <a:off x="1853645" y="4597823"/>
              <a:ext cx="392142" cy="461665"/>
            </a:xfrm>
            <a:prstGeom prst="rect">
              <a:avLst/>
            </a:prstGeom>
            <a:noFill/>
          </p:spPr>
          <p:txBody>
            <a:bodyPr wrap="square" rtlCol="0">
              <a:spAutoFit/>
            </a:bodyPr>
            <a:lstStyle/>
            <a:p>
              <a:pPr marL="0" lvl="1"/>
              <a:r>
                <a:rPr lang="en-US" altLang="zh-TW" sz="2400" dirty="0"/>
                <a:t>0</a:t>
              </a:r>
              <a:endParaRPr lang="en-US" altLang="zh-TW" sz="2400" baseline="-25000" dirty="0"/>
            </a:p>
          </p:txBody>
        </p:sp>
        <p:sp>
          <p:nvSpPr>
            <p:cNvPr id="46" name="文字方塊 45"/>
            <p:cNvSpPr txBox="1"/>
            <p:nvPr/>
          </p:nvSpPr>
          <p:spPr>
            <a:xfrm>
              <a:off x="1828103" y="4130310"/>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47" name="文字方塊 46"/>
            <p:cNvSpPr txBox="1"/>
            <p:nvPr/>
          </p:nvSpPr>
          <p:spPr>
            <a:xfrm>
              <a:off x="1844721" y="5051034"/>
              <a:ext cx="392142" cy="461665"/>
            </a:xfrm>
            <a:prstGeom prst="rect">
              <a:avLst/>
            </a:prstGeom>
            <a:noFill/>
          </p:spPr>
          <p:txBody>
            <a:bodyPr wrap="square" rtlCol="0">
              <a:spAutoFit/>
            </a:bodyPr>
            <a:lstStyle/>
            <a:p>
              <a:pPr marL="0" lvl="1"/>
              <a:r>
                <a:rPr lang="en-US" altLang="zh-TW" sz="2400" dirty="0"/>
                <a:t>1</a:t>
              </a:r>
              <a:endParaRPr lang="en-US" altLang="zh-TW" sz="2400" baseline="-25000" dirty="0"/>
            </a:p>
          </p:txBody>
        </p:sp>
      </p:grpSp>
      <p:sp>
        <p:nvSpPr>
          <p:cNvPr id="48" name="文字方塊 47"/>
          <p:cNvSpPr txBox="1"/>
          <p:nvPr/>
        </p:nvSpPr>
        <p:spPr>
          <a:xfrm>
            <a:off x="3958728" y="4258726"/>
            <a:ext cx="4261434" cy="954107"/>
          </a:xfrm>
          <a:prstGeom prst="rect">
            <a:avLst/>
          </a:prstGeom>
          <a:noFill/>
        </p:spPr>
        <p:txBody>
          <a:bodyPr wrap="square" rtlCol="0">
            <a:spAutoFit/>
          </a:bodyPr>
          <a:lstStyle/>
          <a:p>
            <a:r>
              <a:rPr lang="en-US" altLang="zh-TW" sz="2800" dirty="0" smtClean="0"/>
              <a:t>The weights with the same color should be the same.</a:t>
            </a:r>
            <a:endParaRPr lang="zh-TW" altLang="en-US" sz="2800" dirty="0"/>
          </a:p>
        </p:txBody>
      </p:sp>
      <p:cxnSp>
        <p:nvCxnSpPr>
          <p:cNvPr id="53" name="直線單箭頭接點 52"/>
          <p:cNvCxnSpPr>
            <a:stCxn id="21" idx="3"/>
            <a:endCxn id="30" idx="0"/>
          </p:cNvCxnSpPr>
          <p:nvPr/>
        </p:nvCxnSpPr>
        <p:spPr>
          <a:xfrm>
            <a:off x="2260405" y="1907192"/>
            <a:ext cx="1466941" cy="2519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a:endCxn id="29" idx="2"/>
          </p:cNvCxnSpPr>
          <p:nvPr/>
        </p:nvCxnSpPr>
        <p:spPr>
          <a:xfrm flipV="1">
            <a:off x="2170751" y="2193856"/>
            <a:ext cx="1564953" cy="223715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6" name="直線單箭頭接點 55"/>
          <p:cNvCxnSpPr>
            <a:endCxn id="30" idx="0"/>
          </p:cNvCxnSpPr>
          <p:nvPr/>
        </p:nvCxnSpPr>
        <p:spPr>
          <a:xfrm flipV="1">
            <a:off x="2227161" y="2159105"/>
            <a:ext cx="1500185" cy="2275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endCxn id="29" idx="2"/>
          </p:cNvCxnSpPr>
          <p:nvPr/>
        </p:nvCxnSpPr>
        <p:spPr>
          <a:xfrm flipV="1">
            <a:off x="2160124" y="2193856"/>
            <a:ext cx="1575580" cy="26405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endCxn id="30" idx="0"/>
          </p:cNvCxnSpPr>
          <p:nvPr/>
        </p:nvCxnSpPr>
        <p:spPr>
          <a:xfrm flipV="1">
            <a:off x="2194559" y="2159105"/>
            <a:ext cx="1532787" cy="627800"/>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2" name="直線單箭頭接點 61"/>
          <p:cNvCxnSpPr>
            <a:endCxn id="29" idx="2"/>
          </p:cNvCxnSpPr>
          <p:nvPr/>
        </p:nvCxnSpPr>
        <p:spPr>
          <a:xfrm flipV="1">
            <a:off x="2138284" y="2193856"/>
            <a:ext cx="1597420" cy="3039341"/>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4" name="直線單箭頭接點 63"/>
          <p:cNvCxnSpPr>
            <a:stCxn id="21" idx="3"/>
            <a:endCxn id="27" idx="4"/>
          </p:cNvCxnSpPr>
          <p:nvPr/>
        </p:nvCxnSpPr>
        <p:spPr>
          <a:xfrm>
            <a:off x="2260405" y="1907192"/>
            <a:ext cx="1480708" cy="721944"/>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67" name="直線單箭頭接點 66"/>
          <p:cNvCxnSpPr>
            <a:stCxn id="46" idx="3"/>
            <a:endCxn id="27" idx="4"/>
          </p:cNvCxnSpPr>
          <p:nvPr/>
        </p:nvCxnSpPr>
        <p:spPr>
          <a:xfrm flipV="1">
            <a:off x="2220245" y="2629136"/>
            <a:ext cx="1520868" cy="173200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69" name="直線單箭頭接點 68"/>
          <p:cNvCxnSpPr>
            <a:endCxn id="27" idx="4"/>
          </p:cNvCxnSpPr>
          <p:nvPr/>
        </p:nvCxnSpPr>
        <p:spPr>
          <a:xfrm>
            <a:off x="2195932" y="2399752"/>
            <a:ext cx="1545181" cy="229384"/>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71" name="直線單箭頭接點 70"/>
          <p:cNvCxnSpPr>
            <a:endCxn id="27" idx="4"/>
          </p:cNvCxnSpPr>
          <p:nvPr/>
        </p:nvCxnSpPr>
        <p:spPr>
          <a:xfrm flipV="1">
            <a:off x="2147027" y="2629136"/>
            <a:ext cx="1594086" cy="2200240"/>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73" name="直線單箭頭接點 72"/>
          <p:cNvCxnSpPr>
            <a:endCxn id="27" idx="4"/>
          </p:cNvCxnSpPr>
          <p:nvPr/>
        </p:nvCxnSpPr>
        <p:spPr>
          <a:xfrm flipV="1">
            <a:off x="2223579" y="2629136"/>
            <a:ext cx="1517534" cy="201314"/>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cxnSp>
        <p:nvCxnSpPr>
          <p:cNvPr id="75" name="直線單箭頭接點 74"/>
          <p:cNvCxnSpPr>
            <a:endCxn id="30" idx="2"/>
          </p:cNvCxnSpPr>
          <p:nvPr/>
        </p:nvCxnSpPr>
        <p:spPr>
          <a:xfrm flipV="1">
            <a:off x="2178013" y="2620770"/>
            <a:ext cx="1549333" cy="2625919"/>
          </a:xfrm>
          <a:prstGeom prst="straightConnector1">
            <a:avLst/>
          </a:prstGeom>
          <a:ln w="38100">
            <a:tailEnd type="triangle"/>
          </a:ln>
        </p:spPr>
        <p:style>
          <a:lnRef idx="1">
            <a:schemeClr val="accent6"/>
          </a:lnRef>
          <a:fillRef idx="0">
            <a:schemeClr val="accent6"/>
          </a:fillRef>
          <a:effectRef idx="0">
            <a:schemeClr val="accent6"/>
          </a:effectRef>
          <a:fontRef idx="minor">
            <a:schemeClr val="tx1"/>
          </a:fontRef>
        </p:style>
      </p:cxnSp>
      <p:sp>
        <p:nvSpPr>
          <p:cNvPr id="77" name="文字方塊 76"/>
          <p:cNvSpPr txBox="1"/>
          <p:nvPr/>
        </p:nvSpPr>
        <p:spPr>
          <a:xfrm>
            <a:off x="3965144" y="5364256"/>
            <a:ext cx="4261434" cy="954107"/>
          </a:xfrm>
          <a:prstGeom prst="rect">
            <a:avLst/>
          </a:prstGeom>
          <a:noFill/>
        </p:spPr>
        <p:txBody>
          <a:bodyPr wrap="square" rtlCol="0">
            <a:spAutoFit/>
          </a:bodyPr>
          <a:lstStyle/>
          <a:p>
            <a:r>
              <a:rPr lang="en-US" altLang="zh-TW" sz="2800" dirty="0" smtClean="0"/>
              <a:t>Or, one word would have two word vectors.</a:t>
            </a:r>
            <a:endParaRPr lang="zh-TW" altLang="en-US" sz="2800" dirty="0"/>
          </a:p>
        </p:txBody>
      </p:sp>
      <p:sp>
        <p:nvSpPr>
          <p:cNvPr id="31" name="投影片編號版面配置區 30"/>
          <p:cNvSpPr>
            <a:spLocks noGrp="1"/>
          </p:cNvSpPr>
          <p:nvPr>
            <p:ph type="sldNum" sz="quarter" idx="12"/>
          </p:nvPr>
        </p:nvSpPr>
        <p:spPr/>
        <p:txBody>
          <a:bodyPr/>
          <a:lstStyle/>
          <a:p>
            <a:fld id="{C5A9EFA0-3966-4D15-8C7E-765B7BB5697B}" type="slidenum">
              <a:rPr lang="zh-TW" altLang="en-US" smtClean="0"/>
              <a:t>12</a:t>
            </a:fld>
            <a:endParaRPr lang="zh-TW" altLang="en-US"/>
          </a:p>
        </p:txBody>
      </p:sp>
    </p:spTree>
    <p:extLst>
      <p:ext uri="{BB962C8B-B14F-4D97-AF65-F5344CB8AC3E}">
        <p14:creationId xmlns:p14="http://schemas.microsoft.com/office/powerpoint/2010/main" val="412501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a:t>
            </a:r>
            <a:r>
              <a:rPr lang="en-US" altLang="zh-TW" dirty="0" smtClean="0"/>
              <a:t>Vector – Sharing Parameters</a:t>
            </a:r>
            <a:endParaRPr lang="zh-TW" altLang="en-US" dirty="0"/>
          </a:p>
        </p:txBody>
      </p:sp>
      <p:sp>
        <p:nvSpPr>
          <p:cNvPr id="4" name="左大括弧 3"/>
          <p:cNvSpPr/>
          <p:nvPr/>
        </p:nvSpPr>
        <p:spPr>
          <a:xfrm flipH="1">
            <a:off x="6140294" y="174484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5" name="群組 4"/>
          <p:cNvGrpSpPr/>
          <p:nvPr/>
        </p:nvGrpSpPr>
        <p:grpSpPr>
          <a:xfrm>
            <a:off x="5330320" y="1912977"/>
            <a:ext cx="814717" cy="1798775"/>
            <a:chOff x="5825704" y="3393791"/>
            <a:chExt cx="814717" cy="1798775"/>
          </a:xfrm>
        </p:grpSpPr>
        <p:cxnSp>
          <p:nvCxnSpPr>
            <p:cNvPr id="6" name="直線單箭頭接點 5"/>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rot="5400000">
              <a:off x="6119196"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2" name="矩形 11"/>
          <p:cNvSpPr/>
          <p:nvPr/>
        </p:nvSpPr>
        <p:spPr>
          <a:xfrm>
            <a:off x="3384176" y="1673773"/>
            <a:ext cx="2182483"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sp>
        <p:nvSpPr>
          <p:cNvPr id="13" name="文字方塊 12"/>
          <p:cNvSpPr txBox="1"/>
          <p:nvPr/>
        </p:nvSpPr>
        <p:spPr>
          <a:xfrm>
            <a:off x="286078" y="1969922"/>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i-2</a:t>
            </a:r>
            <a:r>
              <a:rPr lang="en-US" altLang="zh-TW" sz="2400" dirty="0" smtClean="0"/>
              <a:t> </a:t>
            </a:r>
            <a:endParaRPr lang="en-US" altLang="zh-TW" sz="2400" baseline="-25000" dirty="0"/>
          </a:p>
        </p:txBody>
      </p:sp>
      <p:grpSp>
        <p:nvGrpSpPr>
          <p:cNvPr id="14" name="群組 13"/>
          <p:cNvGrpSpPr/>
          <p:nvPr/>
        </p:nvGrpSpPr>
        <p:grpSpPr>
          <a:xfrm rot="5400000">
            <a:off x="972049" y="2550695"/>
            <a:ext cx="2271549" cy="589643"/>
            <a:chOff x="-1776073" y="4521305"/>
            <a:chExt cx="3548019" cy="920986"/>
          </a:xfrm>
        </p:grpSpPr>
        <p:sp>
          <p:nvSpPr>
            <p:cNvPr id="15" name="矩形 14"/>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橢圓 15"/>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橢圓 16"/>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8" name="橢圓 17"/>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9" name="文字方塊 18"/>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0" name="文字方塊 19"/>
          <p:cNvSpPr txBox="1"/>
          <p:nvPr/>
        </p:nvSpPr>
        <p:spPr>
          <a:xfrm>
            <a:off x="1893805" y="2143872"/>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21" name="文字方塊 20"/>
          <p:cNvSpPr txBox="1"/>
          <p:nvPr/>
        </p:nvSpPr>
        <p:spPr>
          <a:xfrm>
            <a:off x="1868263" y="1676359"/>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2" name="文字方塊 21"/>
          <p:cNvSpPr txBox="1"/>
          <p:nvPr/>
        </p:nvSpPr>
        <p:spPr>
          <a:xfrm>
            <a:off x="1884881" y="2597083"/>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3" name="文字方塊 22"/>
          <p:cNvSpPr txBox="1"/>
          <p:nvPr/>
        </p:nvSpPr>
        <p:spPr>
          <a:xfrm>
            <a:off x="6501216" y="2177870"/>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grpSp>
        <p:nvGrpSpPr>
          <p:cNvPr id="24" name="群組 23"/>
          <p:cNvGrpSpPr/>
          <p:nvPr/>
        </p:nvGrpSpPr>
        <p:grpSpPr>
          <a:xfrm rot="5400000">
            <a:off x="3096023" y="2516524"/>
            <a:ext cx="1722178" cy="593606"/>
            <a:chOff x="-1776072" y="4515117"/>
            <a:chExt cx="2689936" cy="927175"/>
          </a:xfrm>
        </p:grpSpPr>
        <p:sp>
          <p:nvSpPr>
            <p:cNvPr id="25" name="矩形 24"/>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橢圓 25"/>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7" name="橢圓 26"/>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 name="文字方塊 27"/>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9" name="文字方塊 28"/>
          <p:cNvSpPr txBox="1"/>
          <p:nvPr/>
        </p:nvSpPr>
        <p:spPr>
          <a:xfrm>
            <a:off x="3460543" y="1732191"/>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30" name="文字方塊 29"/>
          <p:cNvSpPr txBox="1"/>
          <p:nvPr/>
        </p:nvSpPr>
        <p:spPr>
          <a:xfrm>
            <a:off x="3452185" y="2159105"/>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sp>
        <p:nvSpPr>
          <p:cNvPr id="38" name="文字方塊 37"/>
          <p:cNvSpPr txBox="1"/>
          <p:nvPr/>
        </p:nvSpPr>
        <p:spPr>
          <a:xfrm>
            <a:off x="245918" y="4423873"/>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i-1</a:t>
            </a:r>
            <a:r>
              <a:rPr lang="en-US" altLang="zh-TW" sz="2400" dirty="0" smtClean="0"/>
              <a:t> </a:t>
            </a:r>
            <a:endParaRPr lang="en-US" altLang="zh-TW" sz="2400" baseline="-25000" dirty="0"/>
          </a:p>
        </p:txBody>
      </p:sp>
      <p:grpSp>
        <p:nvGrpSpPr>
          <p:cNvPr id="39" name="群組 38"/>
          <p:cNvGrpSpPr/>
          <p:nvPr/>
        </p:nvGrpSpPr>
        <p:grpSpPr>
          <a:xfrm rot="5400000">
            <a:off x="931889" y="5004646"/>
            <a:ext cx="2271549" cy="589643"/>
            <a:chOff x="-1776073" y="4521305"/>
            <a:chExt cx="3548019" cy="920986"/>
          </a:xfrm>
        </p:grpSpPr>
        <p:sp>
          <p:nvSpPr>
            <p:cNvPr id="40" name="矩形 39"/>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1" name="橢圓 40"/>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2" name="橢圓 41"/>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3" name="橢圓 42"/>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4" name="文字方塊 43"/>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45" name="文字方塊 44"/>
          <p:cNvSpPr txBox="1"/>
          <p:nvPr/>
        </p:nvSpPr>
        <p:spPr>
          <a:xfrm>
            <a:off x="1853645" y="4597823"/>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46" name="文字方塊 45"/>
          <p:cNvSpPr txBox="1"/>
          <p:nvPr/>
        </p:nvSpPr>
        <p:spPr>
          <a:xfrm>
            <a:off x="1828103" y="4130310"/>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47" name="文字方塊 46"/>
          <p:cNvSpPr txBox="1"/>
          <p:nvPr/>
        </p:nvSpPr>
        <p:spPr>
          <a:xfrm>
            <a:off x="1844721" y="5051034"/>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48" name="文字方塊 47"/>
          <p:cNvSpPr txBox="1"/>
          <p:nvPr/>
        </p:nvSpPr>
        <p:spPr>
          <a:xfrm>
            <a:off x="3601917" y="5251856"/>
            <a:ext cx="5461489" cy="830997"/>
          </a:xfrm>
          <a:prstGeom prst="rect">
            <a:avLst/>
          </a:prstGeom>
          <a:noFill/>
        </p:spPr>
        <p:txBody>
          <a:bodyPr wrap="square" rtlCol="0">
            <a:spAutoFit/>
          </a:bodyPr>
          <a:lstStyle/>
          <a:p>
            <a:r>
              <a:rPr lang="en-US" altLang="zh-TW" sz="2400" dirty="0" smtClean="0"/>
              <a:t>The weight matrix </a:t>
            </a:r>
            <a:r>
              <a:rPr lang="en-US" altLang="zh-TW" sz="2400" b="1" dirty="0" smtClean="0"/>
              <a:t>W</a:t>
            </a:r>
            <a:r>
              <a:rPr lang="en-US" altLang="zh-TW" sz="2400" b="1" baseline="-25000" dirty="0" smtClean="0"/>
              <a:t>1</a:t>
            </a:r>
            <a:r>
              <a:rPr lang="en-US" altLang="zh-TW" sz="2400" dirty="0" smtClean="0"/>
              <a:t> and </a:t>
            </a:r>
            <a:r>
              <a:rPr lang="en-US" altLang="zh-TW" sz="2400" b="1" dirty="0" smtClean="0"/>
              <a:t>W</a:t>
            </a:r>
            <a:r>
              <a:rPr lang="en-US" altLang="zh-TW" sz="2400" b="1" baseline="-25000" dirty="0" smtClean="0"/>
              <a:t>2</a:t>
            </a:r>
            <a:r>
              <a:rPr lang="en-US" altLang="zh-TW" sz="2400" baseline="-25000" dirty="0" smtClean="0"/>
              <a:t> </a:t>
            </a:r>
            <a:r>
              <a:rPr lang="en-US" altLang="zh-TW" sz="2400" dirty="0" smtClean="0"/>
              <a:t>are both |Z|X|V| matrices.</a:t>
            </a:r>
            <a:endParaRPr lang="zh-TW" altLang="en-US" sz="2400" baseline="-25000" dirty="0"/>
          </a:p>
        </p:txBody>
      </p:sp>
      <p:sp>
        <p:nvSpPr>
          <p:cNvPr id="49" name="向右箭號 48"/>
          <p:cNvSpPr/>
          <p:nvPr/>
        </p:nvSpPr>
        <p:spPr>
          <a:xfrm>
            <a:off x="2432951" y="2735362"/>
            <a:ext cx="790006" cy="5258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0" name="向右箭號 49"/>
          <p:cNvSpPr/>
          <p:nvPr/>
        </p:nvSpPr>
        <p:spPr>
          <a:xfrm rot="19183574">
            <a:off x="2509296" y="4870068"/>
            <a:ext cx="790006" cy="5258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1" name="文字方塊 50"/>
          <p:cNvSpPr txBox="1"/>
          <p:nvPr/>
        </p:nvSpPr>
        <p:spPr>
          <a:xfrm>
            <a:off x="1964675" y="3494903"/>
            <a:ext cx="685299" cy="461665"/>
          </a:xfrm>
          <a:prstGeom prst="rect">
            <a:avLst/>
          </a:prstGeom>
          <a:noFill/>
        </p:spPr>
        <p:txBody>
          <a:bodyPr wrap="square" rtlCol="0">
            <a:spAutoFit/>
          </a:bodyPr>
          <a:lstStyle/>
          <a:p>
            <a:pPr marL="0" lvl="1" algn="ctr"/>
            <a:r>
              <a:rPr lang="en-US" altLang="zh-TW" sz="2400" b="1" dirty="0"/>
              <a:t>x</a:t>
            </a:r>
            <a:r>
              <a:rPr lang="en-US" altLang="zh-TW" sz="2400" b="1" baseline="-25000" dirty="0" smtClean="0"/>
              <a:t>i-2</a:t>
            </a:r>
            <a:r>
              <a:rPr lang="en-US" altLang="zh-TW" sz="2400" b="1" dirty="0" smtClean="0"/>
              <a:t> </a:t>
            </a:r>
            <a:endParaRPr lang="en-US" altLang="zh-TW" sz="2400" b="1" baseline="-25000" dirty="0"/>
          </a:p>
        </p:txBody>
      </p:sp>
      <p:sp>
        <p:nvSpPr>
          <p:cNvPr id="52" name="文字方塊 51"/>
          <p:cNvSpPr txBox="1"/>
          <p:nvPr/>
        </p:nvSpPr>
        <p:spPr>
          <a:xfrm>
            <a:off x="1964675" y="5938907"/>
            <a:ext cx="685299" cy="461665"/>
          </a:xfrm>
          <a:prstGeom prst="rect">
            <a:avLst/>
          </a:prstGeom>
          <a:noFill/>
        </p:spPr>
        <p:txBody>
          <a:bodyPr wrap="square" rtlCol="0">
            <a:spAutoFit/>
          </a:bodyPr>
          <a:lstStyle/>
          <a:p>
            <a:pPr marL="0" lvl="1" algn="ctr"/>
            <a:r>
              <a:rPr lang="en-US" altLang="zh-TW" sz="2400" b="1" dirty="0" smtClean="0"/>
              <a:t>x</a:t>
            </a:r>
            <a:r>
              <a:rPr lang="en-US" altLang="zh-TW" sz="2400" b="1" baseline="-25000" dirty="0" smtClean="0"/>
              <a:t>i-1</a:t>
            </a:r>
            <a:r>
              <a:rPr lang="en-US" altLang="zh-TW" sz="2400" b="1" dirty="0" smtClean="0"/>
              <a:t> </a:t>
            </a:r>
            <a:endParaRPr lang="en-US" altLang="zh-TW" sz="2400" b="1" baseline="-25000" dirty="0"/>
          </a:p>
        </p:txBody>
      </p:sp>
      <p:sp>
        <p:nvSpPr>
          <p:cNvPr id="53" name="文字方塊 52"/>
          <p:cNvSpPr txBox="1"/>
          <p:nvPr/>
        </p:nvSpPr>
        <p:spPr>
          <a:xfrm>
            <a:off x="3554032" y="3998933"/>
            <a:ext cx="4976088" cy="461665"/>
          </a:xfrm>
          <a:prstGeom prst="rect">
            <a:avLst/>
          </a:prstGeom>
          <a:noFill/>
        </p:spPr>
        <p:txBody>
          <a:bodyPr wrap="square" rtlCol="0">
            <a:spAutoFit/>
          </a:bodyPr>
          <a:lstStyle/>
          <a:p>
            <a:pPr marL="0" lvl="1" algn="ctr"/>
            <a:r>
              <a:rPr lang="en-US" altLang="zh-TW" sz="2400" dirty="0" smtClean="0"/>
              <a:t>The length of </a:t>
            </a:r>
            <a:r>
              <a:rPr lang="en-US" altLang="zh-TW" sz="2400" b="1" dirty="0" smtClean="0"/>
              <a:t>x</a:t>
            </a:r>
            <a:r>
              <a:rPr lang="en-US" altLang="zh-TW" sz="2400" b="1" baseline="-25000" dirty="0" smtClean="0"/>
              <a:t>i-1 </a:t>
            </a:r>
            <a:r>
              <a:rPr lang="en-US" altLang="zh-TW" sz="2400" dirty="0" smtClean="0"/>
              <a:t>and</a:t>
            </a:r>
            <a:r>
              <a:rPr lang="en-US" altLang="zh-TW" sz="2400" b="1" dirty="0" smtClean="0"/>
              <a:t> x</a:t>
            </a:r>
            <a:r>
              <a:rPr lang="en-US" altLang="zh-TW" sz="2400" b="1" baseline="-25000" dirty="0" smtClean="0"/>
              <a:t>i-2 </a:t>
            </a:r>
            <a:r>
              <a:rPr lang="en-US" altLang="zh-TW" sz="2400" dirty="0" smtClean="0"/>
              <a:t>are both |V|.</a:t>
            </a:r>
            <a:endParaRPr lang="en-US" altLang="zh-TW" sz="2400" baseline="-25000" dirty="0"/>
          </a:p>
        </p:txBody>
      </p:sp>
      <p:sp>
        <p:nvSpPr>
          <p:cNvPr id="55" name="文字方塊 54"/>
          <p:cNvSpPr txBox="1"/>
          <p:nvPr/>
        </p:nvSpPr>
        <p:spPr>
          <a:xfrm>
            <a:off x="3308905" y="3224924"/>
            <a:ext cx="685299" cy="461665"/>
          </a:xfrm>
          <a:prstGeom prst="rect">
            <a:avLst/>
          </a:prstGeom>
          <a:noFill/>
        </p:spPr>
        <p:txBody>
          <a:bodyPr wrap="square" rtlCol="0">
            <a:spAutoFit/>
          </a:bodyPr>
          <a:lstStyle/>
          <a:p>
            <a:pPr marL="0" lvl="1" algn="ctr"/>
            <a:r>
              <a:rPr lang="en-US" altLang="zh-TW" sz="2400" b="1" dirty="0" smtClean="0"/>
              <a:t>z</a:t>
            </a:r>
            <a:endParaRPr lang="en-US" altLang="zh-TW" sz="2400" b="1" baseline="-25000" dirty="0"/>
          </a:p>
        </p:txBody>
      </p:sp>
      <p:sp>
        <p:nvSpPr>
          <p:cNvPr id="56" name="文字方塊 55"/>
          <p:cNvSpPr txBox="1"/>
          <p:nvPr/>
        </p:nvSpPr>
        <p:spPr>
          <a:xfrm>
            <a:off x="2478651" y="2206056"/>
            <a:ext cx="685299" cy="523220"/>
          </a:xfrm>
          <a:prstGeom prst="rect">
            <a:avLst/>
          </a:prstGeom>
          <a:noFill/>
        </p:spPr>
        <p:txBody>
          <a:bodyPr wrap="square" rtlCol="0">
            <a:spAutoFit/>
          </a:bodyPr>
          <a:lstStyle/>
          <a:p>
            <a:pPr marL="0" lvl="1" algn="ctr"/>
            <a:r>
              <a:rPr lang="en-US" altLang="zh-TW" sz="2800" b="1" dirty="0" smtClean="0"/>
              <a:t>W</a:t>
            </a:r>
            <a:r>
              <a:rPr lang="en-US" altLang="zh-TW" sz="2800" b="1" baseline="-25000" dirty="0"/>
              <a:t>1</a:t>
            </a:r>
            <a:r>
              <a:rPr lang="en-US" altLang="zh-TW" sz="2800" b="1" dirty="0" smtClean="0"/>
              <a:t> </a:t>
            </a:r>
            <a:endParaRPr lang="en-US" altLang="zh-TW" sz="2800" b="1" baseline="-25000" dirty="0"/>
          </a:p>
        </p:txBody>
      </p:sp>
      <p:sp>
        <p:nvSpPr>
          <p:cNvPr id="57" name="文字方塊 56"/>
          <p:cNvSpPr txBox="1"/>
          <p:nvPr/>
        </p:nvSpPr>
        <p:spPr>
          <a:xfrm>
            <a:off x="2485304" y="4361142"/>
            <a:ext cx="685299" cy="523220"/>
          </a:xfrm>
          <a:prstGeom prst="rect">
            <a:avLst/>
          </a:prstGeom>
          <a:noFill/>
        </p:spPr>
        <p:txBody>
          <a:bodyPr wrap="square" rtlCol="0">
            <a:spAutoFit/>
          </a:bodyPr>
          <a:lstStyle/>
          <a:p>
            <a:pPr marL="0" lvl="1" algn="ctr"/>
            <a:r>
              <a:rPr lang="en-US" altLang="zh-TW" sz="2800" b="1" dirty="0" smtClean="0"/>
              <a:t>W</a:t>
            </a:r>
            <a:r>
              <a:rPr lang="en-US" altLang="zh-TW" sz="2800" b="1" baseline="-25000" dirty="0" smtClean="0"/>
              <a:t>2</a:t>
            </a:r>
            <a:r>
              <a:rPr lang="en-US" altLang="zh-TW" sz="2800" b="1" dirty="0" smtClean="0"/>
              <a:t> </a:t>
            </a:r>
            <a:endParaRPr lang="en-US" altLang="zh-TW" sz="2800" b="1" baseline="-25000" dirty="0"/>
          </a:p>
        </p:txBody>
      </p:sp>
      <p:sp>
        <p:nvSpPr>
          <p:cNvPr id="58" name="文字方塊 57"/>
          <p:cNvSpPr txBox="1"/>
          <p:nvPr/>
        </p:nvSpPr>
        <p:spPr>
          <a:xfrm>
            <a:off x="3536082" y="4415896"/>
            <a:ext cx="2953546" cy="461665"/>
          </a:xfrm>
          <a:prstGeom prst="rect">
            <a:avLst/>
          </a:prstGeom>
          <a:noFill/>
        </p:spPr>
        <p:txBody>
          <a:bodyPr wrap="square" rtlCol="0">
            <a:spAutoFit/>
          </a:bodyPr>
          <a:lstStyle/>
          <a:p>
            <a:pPr marL="0" lvl="1" algn="ctr"/>
            <a:r>
              <a:rPr lang="en-US" altLang="zh-TW" sz="2400" dirty="0" smtClean="0"/>
              <a:t>The length of </a:t>
            </a:r>
            <a:r>
              <a:rPr lang="en-US" altLang="zh-TW" sz="2400" b="1" dirty="0" smtClean="0"/>
              <a:t>z</a:t>
            </a:r>
            <a:r>
              <a:rPr lang="en-US" altLang="zh-TW" sz="2400" b="1" baseline="-25000" dirty="0" smtClean="0"/>
              <a:t> </a:t>
            </a:r>
            <a:r>
              <a:rPr lang="en-US" altLang="zh-TW" sz="2400" dirty="0" smtClean="0"/>
              <a:t>is |Z|.</a:t>
            </a:r>
            <a:endParaRPr lang="en-US" altLang="zh-TW" sz="2400" baseline="-25000" dirty="0"/>
          </a:p>
        </p:txBody>
      </p:sp>
      <p:sp>
        <p:nvSpPr>
          <p:cNvPr id="59" name="文字方塊 58"/>
          <p:cNvSpPr txBox="1"/>
          <p:nvPr/>
        </p:nvSpPr>
        <p:spPr>
          <a:xfrm>
            <a:off x="3396873" y="4827321"/>
            <a:ext cx="2953546"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smtClean="0"/>
              <a:t>W</a:t>
            </a:r>
            <a:r>
              <a:rPr lang="en-US" altLang="zh-TW" sz="2400" b="1" baseline="-25000" dirty="0" smtClean="0"/>
              <a:t>1</a:t>
            </a:r>
            <a:r>
              <a:rPr lang="en-US" altLang="zh-TW" sz="2400" b="1" dirty="0"/>
              <a:t> x</a:t>
            </a:r>
            <a:r>
              <a:rPr lang="en-US" altLang="zh-TW" sz="2400" b="1" baseline="-25000" dirty="0"/>
              <a:t>i-2</a:t>
            </a:r>
            <a:r>
              <a:rPr lang="en-US" altLang="zh-TW" sz="2400" dirty="0" smtClean="0"/>
              <a:t> +</a:t>
            </a:r>
            <a:r>
              <a:rPr lang="en-US" altLang="zh-TW" sz="2400" b="1" dirty="0"/>
              <a:t> </a:t>
            </a:r>
            <a:r>
              <a:rPr lang="en-US" altLang="zh-TW" sz="2400" b="1" dirty="0" smtClean="0"/>
              <a:t>W</a:t>
            </a:r>
            <a:r>
              <a:rPr lang="en-US" altLang="zh-TW" sz="2400" b="1" baseline="-25000" dirty="0" smtClean="0"/>
              <a:t>2</a:t>
            </a:r>
            <a:r>
              <a:rPr lang="en-US" altLang="zh-TW" sz="2400" b="1" dirty="0"/>
              <a:t> x</a:t>
            </a:r>
            <a:r>
              <a:rPr lang="en-US" altLang="zh-TW" sz="2400" b="1" baseline="-25000" dirty="0"/>
              <a:t>i-1</a:t>
            </a:r>
            <a:r>
              <a:rPr lang="en-US" altLang="zh-TW" sz="2400" dirty="0" smtClean="0"/>
              <a:t> </a:t>
            </a:r>
            <a:endParaRPr lang="en-US" altLang="zh-TW" sz="2400" baseline="-25000" dirty="0"/>
          </a:p>
        </p:txBody>
      </p:sp>
      <p:sp>
        <p:nvSpPr>
          <p:cNvPr id="60" name="文字方塊 59"/>
          <p:cNvSpPr txBox="1"/>
          <p:nvPr/>
        </p:nvSpPr>
        <p:spPr>
          <a:xfrm>
            <a:off x="3495519" y="6077783"/>
            <a:ext cx="1505001" cy="461665"/>
          </a:xfrm>
          <a:prstGeom prst="rect">
            <a:avLst/>
          </a:prstGeom>
          <a:noFill/>
        </p:spPr>
        <p:txBody>
          <a:bodyPr wrap="square" rtlCol="0">
            <a:spAutoFit/>
          </a:bodyPr>
          <a:lstStyle/>
          <a:p>
            <a:pPr marL="0" lvl="1" algn="ctr"/>
            <a:r>
              <a:rPr lang="en-US" altLang="zh-TW" sz="2400" b="1" baseline="-25000" dirty="0" smtClean="0"/>
              <a:t> </a:t>
            </a:r>
            <a:r>
              <a:rPr lang="en-US" altLang="zh-TW" sz="2400" b="1" dirty="0" smtClean="0"/>
              <a:t>W</a:t>
            </a:r>
            <a:r>
              <a:rPr lang="en-US" altLang="zh-TW" sz="2400" b="1" baseline="-25000" dirty="0" smtClean="0"/>
              <a:t>1</a:t>
            </a:r>
            <a:r>
              <a:rPr lang="en-US" altLang="zh-TW" sz="2400" b="1" dirty="0" smtClean="0"/>
              <a:t> = W</a:t>
            </a:r>
            <a:r>
              <a:rPr lang="en-US" altLang="zh-TW" sz="2400" b="1" baseline="-25000" dirty="0" smtClean="0"/>
              <a:t>2</a:t>
            </a:r>
            <a:endParaRPr lang="en-US" altLang="zh-TW" sz="2400" baseline="-25000" dirty="0"/>
          </a:p>
        </p:txBody>
      </p:sp>
      <p:sp>
        <p:nvSpPr>
          <p:cNvPr id="54" name="文字方塊 53"/>
          <p:cNvSpPr txBox="1"/>
          <p:nvPr/>
        </p:nvSpPr>
        <p:spPr>
          <a:xfrm>
            <a:off x="5801528" y="6065615"/>
            <a:ext cx="2953546"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smtClean="0">
                <a:solidFill>
                  <a:srgbClr val="0000FF"/>
                </a:solidFill>
              </a:rPr>
              <a:t>W</a:t>
            </a:r>
            <a:r>
              <a:rPr lang="zh-TW" altLang="en-US" sz="2400" b="1" dirty="0" smtClean="0">
                <a:solidFill>
                  <a:srgbClr val="0000FF"/>
                </a:solidFill>
              </a:rPr>
              <a:t> </a:t>
            </a:r>
            <a:r>
              <a:rPr lang="en-US" altLang="zh-TW" sz="2400" b="1" dirty="0" smtClean="0"/>
              <a:t>(</a:t>
            </a:r>
            <a:r>
              <a:rPr lang="zh-TW" altLang="en-US" sz="2400" b="1" dirty="0" smtClean="0"/>
              <a:t> </a:t>
            </a:r>
            <a:r>
              <a:rPr lang="en-US" altLang="zh-TW" sz="2400" b="1" dirty="0" smtClean="0"/>
              <a:t>x</a:t>
            </a:r>
            <a:r>
              <a:rPr lang="en-US" altLang="zh-TW" sz="2400" b="1" baseline="-25000" dirty="0" smtClean="0"/>
              <a:t>i-2</a:t>
            </a:r>
            <a:r>
              <a:rPr lang="en-US" altLang="zh-TW" sz="2400" dirty="0" smtClean="0"/>
              <a:t> </a:t>
            </a:r>
            <a:r>
              <a:rPr lang="en-US" altLang="zh-TW" sz="2400" dirty="0"/>
              <a:t>+</a:t>
            </a:r>
            <a:r>
              <a:rPr lang="en-US" altLang="zh-TW" sz="2400" b="1" dirty="0"/>
              <a:t> </a:t>
            </a:r>
            <a:r>
              <a:rPr lang="en-US" altLang="zh-TW" sz="2400" b="1" dirty="0" smtClean="0"/>
              <a:t>x</a:t>
            </a:r>
            <a:r>
              <a:rPr lang="en-US" altLang="zh-TW" sz="2400" b="1" baseline="-25000" dirty="0" smtClean="0"/>
              <a:t>i-1</a:t>
            </a:r>
            <a:r>
              <a:rPr lang="zh-TW" altLang="en-US" sz="2400" b="1" dirty="0" smtClean="0"/>
              <a:t> </a:t>
            </a:r>
            <a:r>
              <a:rPr lang="en-US" altLang="zh-TW" sz="2400" b="1" dirty="0" smtClean="0"/>
              <a:t>) </a:t>
            </a:r>
            <a:endParaRPr lang="en-US" altLang="zh-TW" sz="2400" baseline="-25000" dirty="0"/>
          </a:p>
        </p:txBody>
      </p:sp>
      <p:sp>
        <p:nvSpPr>
          <p:cNvPr id="61" name="文字方塊 60"/>
          <p:cNvSpPr txBox="1"/>
          <p:nvPr/>
        </p:nvSpPr>
        <p:spPr>
          <a:xfrm>
            <a:off x="4694887" y="6085523"/>
            <a:ext cx="880371" cy="461665"/>
          </a:xfrm>
          <a:prstGeom prst="rect">
            <a:avLst/>
          </a:prstGeom>
          <a:noFill/>
        </p:spPr>
        <p:txBody>
          <a:bodyPr wrap="square" rtlCol="0">
            <a:spAutoFit/>
          </a:bodyPr>
          <a:lstStyle/>
          <a:p>
            <a:pPr marL="0" lvl="1" algn="ctr"/>
            <a:r>
              <a:rPr lang="en-US" altLang="zh-TW" sz="2400" b="1" baseline="-25000" dirty="0" smtClean="0">
                <a:solidFill>
                  <a:srgbClr val="0000FF"/>
                </a:solidFill>
              </a:rPr>
              <a:t> </a:t>
            </a:r>
            <a:r>
              <a:rPr lang="en-US" altLang="zh-TW" sz="2400" b="1" dirty="0" smtClean="0">
                <a:solidFill>
                  <a:srgbClr val="0000FF"/>
                </a:solidFill>
              </a:rPr>
              <a:t>= W</a:t>
            </a:r>
            <a:endParaRPr lang="en-US" altLang="zh-TW" sz="2400" baseline="-25000" dirty="0">
              <a:solidFill>
                <a:srgbClr val="0000FF"/>
              </a:solidFill>
            </a:endParaRPr>
          </a:p>
        </p:txBody>
      </p:sp>
      <p:sp>
        <p:nvSpPr>
          <p:cNvPr id="3" name="向右箭號 2"/>
          <p:cNvSpPr/>
          <p:nvPr/>
        </p:nvSpPr>
        <p:spPr>
          <a:xfrm>
            <a:off x="5612548" y="6131500"/>
            <a:ext cx="467628" cy="3697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1" name="投影片編號版面配置區 30"/>
          <p:cNvSpPr>
            <a:spLocks noGrp="1"/>
          </p:cNvSpPr>
          <p:nvPr>
            <p:ph type="sldNum" sz="quarter" idx="12"/>
          </p:nvPr>
        </p:nvSpPr>
        <p:spPr/>
        <p:txBody>
          <a:bodyPr/>
          <a:lstStyle/>
          <a:p>
            <a:fld id="{C5A9EFA0-3966-4D15-8C7E-765B7BB5697B}" type="slidenum">
              <a:rPr lang="zh-TW" altLang="en-US" smtClean="0"/>
              <a:t>13</a:t>
            </a:fld>
            <a:endParaRPr lang="zh-TW" altLang="en-US"/>
          </a:p>
        </p:txBody>
      </p:sp>
    </p:spTree>
    <p:extLst>
      <p:ext uri="{BB962C8B-B14F-4D97-AF65-F5344CB8AC3E}">
        <p14:creationId xmlns:p14="http://schemas.microsoft.com/office/powerpoint/2010/main" val="349620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animBg="1"/>
      <p:bldP spid="51" grpId="0"/>
      <p:bldP spid="52" grpId="0"/>
      <p:bldP spid="53" grpId="0"/>
      <p:bldP spid="55" grpId="0"/>
      <p:bldP spid="56" grpId="0"/>
      <p:bldP spid="57" grpId="0"/>
      <p:bldP spid="58" grpId="0"/>
      <p:bldP spid="59" grpId="0"/>
      <p:bldP spid="60" grpId="0"/>
      <p:bldP spid="54" grpId="0"/>
      <p:bldP spid="61" grpId="0"/>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a:t>
            </a:r>
            <a:r>
              <a:rPr lang="en-US" altLang="zh-TW" dirty="0" smtClean="0"/>
              <a:t>Vector – Sharing Parameters</a:t>
            </a:r>
            <a:endParaRPr lang="zh-TW" altLang="en-US" dirty="0"/>
          </a:p>
        </p:txBody>
      </p:sp>
      <p:sp>
        <p:nvSpPr>
          <p:cNvPr id="4" name="左大括弧 3"/>
          <p:cNvSpPr/>
          <p:nvPr/>
        </p:nvSpPr>
        <p:spPr>
          <a:xfrm flipH="1">
            <a:off x="6140294" y="174484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5" name="群組 4"/>
          <p:cNvGrpSpPr/>
          <p:nvPr/>
        </p:nvGrpSpPr>
        <p:grpSpPr>
          <a:xfrm>
            <a:off x="5330320" y="1912977"/>
            <a:ext cx="814717" cy="1798775"/>
            <a:chOff x="5825704" y="3393791"/>
            <a:chExt cx="814717" cy="1798775"/>
          </a:xfrm>
        </p:grpSpPr>
        <p:cxnSp>
          <p:nvCxnSpPr>
            <p:cNvPr id="6" name="直線單箭頭接點 5"/>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rot="5400000">
              <a:off x="6119196"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2" name="矩形 11"/>
          <p:cNvSpPr/>
          <p:nvPr/>
        </p:nvSpPr>
        <p:spPr>
          <a:xfrm>
            <a:off x="3384176" y="1673773"/>
            <a:ext cx="2182483"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sp>
        <p:nvSpPr>
          <p:cNvPr id="13" name="文字方塊 12"/>
          <p:cNvSpPr txBox="1"/>
          <p:nvPr/>
        </p:nvSpPr>
        <p:spPr>
          <a:xfrm>
            <a:off x="286078" y="1969922"/>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i-2</a:t>
            </a:r>
            <a:r>
              <a:rPr lang="en-US" altLang="zh-TW" sz="2400" dirty="0" smtClean="0"/>
              <a:t> </a:t>
            </a:r>
            <a:endParaRPr lang="en-US" altLang="zh-TW" sz="2400" baseline="-25000" dirty="0"/>
          </a:p>
        </p:txBody>
      </p:sp>
      <p:grpSp>
        <p:nvGrpSpPr>
          <p:cNvPr id="14" name="群組 13"/>
          <p:cNvGrpSpPr/>
          <p:nvPr/>
        </p:nvGrpSpPr>
        <p:grpSpPr>
          <a:xfrm rot="5400000">
            <a:off x="972049" y="2550695"/>
            <a:ext cx="2271549" cy="589643"/>
            <a:chOff x="-1776073" y="4521305"/>
            <a:chExt cx="3548019" cy="920986"/>
          </a:xfrm>
        </p:grpSpPr>
        <p:sp>
          <p:nvSpPr>
            <p:cNvPr id="15" name="矩形 14"/>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6" name="橢圓 15"/>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橢圓 16"/>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8" name="橢圓 17"/>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9" name="文字方塊 18"/>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0" name="文字方塊 19"/>
          <p:cNvSpPr txBox="1"/>
          <p:nvPr/>
        </p:nvSpPr>
        <p:spPr>
          <a:xfrm>
            <a:off x="1893805" y="2143872"/>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21" name="文字方塊 20"/>
          <p:cNvSpPr txBox="1"/>
          <p:nvPr/>
        </p:nvSpPr>
        <p:spPr>
          <a:xfrm>
            <a:off x="1868263" y="1676359"/>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2" name="文字方塊 21"/>
          <p:cNvSpPr txBox="1"/>
          <p:nvPr/>
        </p:nvSpPr>
        <p:spPr>
          <a:xfrm>
            <a:off x="1884881" y="2597083"/>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3" name="文字方塊 22"/>
          <p:cNvSpPr txBox="1"/>
          <p:nvPr/>
        </p:nvSpPr>
        <p:spPr>
          <a:xfrm>
            <a:off x="6501216" y="2177870"/>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grpSp>
        <p:nvGrpSpPr>
          <p:cNvPr id="24" name="群組 23"/>
          <p:cNvGrpSpPr/>
          <p:nvPr/>
        </p:nvGrpSpPr>
        <p:grpSpPr>
          <a:xfrm rot="5400000">
            <a:off x="3096023" y="2516524"/>
            <a:ext cx="1722178" cy="593606"/>
            <a:chOff x="-1776072" y="4515117"/>
            <a:chExt cx="2689936" cy="927175"/>
          </a:xfrm>
        </p:grpSpPr>
        <p:sp>
          <p:nvSpPr>
            <p:cNvPr id="25" name="矩形 24"/>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橢圓 25"/>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7" name="橢圓 26"/>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 name="文字方塊 27"/>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29" name="文字方塊 28"/>
          <p:cNvSpPr txBox="1"/>
          <p:nvPr/>
        </p:nvSpPr>
        <p:spPr>
          <a:xfrm>
            <a:off x="3460543" y="1732191"/>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30" name="文字方塊 29"/>
          <p:cNvSpPr txBox="1"/>
          <p:nvPr/>
        </p:nvSpPr>
        <p:spPr>
          <a:xfrm>
            <a:off x="3452185" y="2159105"/>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sp>
        <p:nvSpPr>
          <p:cNvPr id="38" name="文字方塊 37"/>
          <p:cNvSpPr txBox="1"/>
          <p:nvPr/>
        </p:nvSpPr>
        <p:spPr>
          <a:xfrm>
            <a:off x="245918" y="4423873"/>
            <a:ext cx="1560345" cy="1569660"/>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the word w</a:t>
            </a:r>
            <a:r>
              <a:rPr lang="en-US" altLang="zh-TW" sz="2400" baseline="-25000" dirty="0" smtClean="0"/>
              <a:t>i-1</a:t>
            </a:r>
            <a:r>
              <a:rPr lang="en-US" altLang="zh-TW" sz="2400" dirty="0" smtClean="0"/>
              <a:t> </a:t>
            </a:r>
            <a:endParaRPr lang="en-US" altLang="zh-TW" sz="2400" baseline="-25000" dirty="0"/>
          </a:p>
        </p:txBody>
      </p:sp>
      <p:grpSp>
        <p:nvGrpSpPr>
          <p:cNvPr id="39" name="群組 38"/>
          <p:cNvGrpSpPr/>
          <p:nvPr/>
        </p:nvGrpSpPr>
        <p:grpSpPr>
          <a:xfrm rot="5400000">
            <a:off x="931889" y="5004646"/>
            <a:ext cx="2271549" cy="589643"/>
            <a:chOff x="-1776073" y="4521305"/>
            <a:chExt cx="3548019" cy="920986"/>
          </a:xfrm>
        </p:grpSpPr>
        <p:sp>
          <p:nvSpPr>
            <p:cNvPr id="40" name="矩形 39"/>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1" name="橢圓 40"/>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2" name="橢圓 41"/>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3" name="橢圓 42"/>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4" name="文字方塊 43"/>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45" name="文字方塊 44"/>
          <p:cNvSpPr txBox="1"/>
          <p:nvPr/>
        </p:nvSpPr>
        <p:spPr>
          <a:xfrm>
            <a:off x="1853645" y="4597823"/>
            <a:ext cx="392142" cy="461665"/>
          </a:xfrm>
          <a:prstGeom prst="rect">
            <a:avLst/>
          </a:prstGeom>
          <a:noFill/>
        </p:spPr>
        <p:txBody>
          <a:bodyPr wrap="square" rtlCol="0">
            <a:spAutoFit/>
          </a:bodyPr>
          <a:lstStyle/>
          <a:p>
            <a:pPr marL="0" lvl="1"/>
            <a:r>
              <a:rPr lang="en-US" altLang="zh-TW" sz="2400" dirty="0"/>
              <a:t>0</a:t>
            </a:r>
            <a:endParaRPr lang="en-US" altLang="zh-TW" sz="2400" baseline="-25000" dirty="0"/>
          </a:p>
        </p:txBody>
      </p:sp>
      <p:sp>
        <p:nvSpPr>
          <p:cNvPr id="46" name="文字方塊 45"/>
          <p:cNvSpPr txBox="1"/>
          <p:nvPr/>
        </p:nvSpPr>
        <p:spPr>
          <a:xfrm>
            <a:off x="1828103" y="4130310"/>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47" name="文字方塊 46"/>
          <p:cNvSpPr txBox="1"/>
          <p:nvPr/>
        </p:nvSpPr>
        <p:spPr>
          <a:xfrm>
            <a:off x="1844721" y="5051034"/>
            <a:ext cx="392142" cy="461665"/>
          </a:xfrm>
          <a:prstGeom prst="rect">
            <a:avLst/>
          </a:prstGeom>
          <a:noFill/>
        </p:spPr>
        <p:txBody>
          <a:bodyPr wrap="square" rtlCol="0">
            <a:spAutoFit/>
          </a:bodyPr>
          <a:lstStyle/>
          <a:p>
            <a:pPr marL="0" lvl="1"/>
            <a:r>
              <a:rPr lang="en-US" altLang="zh-TW" sz="2400" dirty="0"/>
              <a:t>1</a:t>
            </a:r>
            <a:endParaRPr lang="en-US" altLang="zh-TW" sz="2400" baseline="-25000" dirty="0"/>
          </a:p>
        </p:txBody>
      </p:sp>
      <p:cxnSp>
        <p:nvCxnSpPr>
          <p:cNvPr id="53" name="直線單箭頭接點 52"/>
          <p:cNvCxnSpPr>
            <a:stCxn id="21" idx="3"/>
            <a:endCxn id="30" idx="0"/>
          </p:cNvCxnSpPr>
          <p:nvPr/>
        </p:nvCxnSpPr>
        <p:spPr>
          <a:xfrm>
            <a:off x="2260405" y="1907192"/>
            <a:ext cx="1466941" cy="251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直線單箭頭接點 53"/>
          <p:cNvCxnSpPr>
            <a:endCxn id="29" idx="2"/>
          </p:cNvCxnSpPr>
          <p:nvPr/>
        </p:nvCxnSpPr>
        <p:spPr>
          <a:xfrm flipV="1">
            <a:off x="2170751" y="2193856"/>
            <a:ext cx="1564953" cy="2237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文字方塊 2"/>
          <p:cNvSpPr txBox="1"/>
          <p:nvPr/>
        </p:nvSpPr>
        <p:spPr>
          <a:xfrm>
            <a:off x="2438554" y="1894890"/>
            <a:ext cx="811570"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55" name="文字方塊 54"/>
          <p:cNvSpPr txBox="1"/>
          <p:nvPr/>
        </p:nvSpPr>
        <p:spPr>
          <a:xfrm>
            <a:off x="2471236" y="3539582"/>
            <a:ext cx="811570" cy="461665"/>
          </a:xfrm>
          <a:prstGeom prst="rect">
            <a:avLst/>
          </a:prstGeom>
          <a:noFill/>
        </p:spPr>
        <p:txBody>
          <a:bodyPr wrap="square" rtlCol="0">
            <a:spAutoFit/>
          </a:bodyPr>
          <a:lstStyle/>
          <a:p>
            <a:pPr algn="ctr"/>
            <a:r>
              <a:rPr lang="en-US" altLang="zh-TW" sz="2400" dirty="0" err="1" smtClean="0"/>
              <a:t>w</a:t>
            </a:r>
            <a:r>
              <a:rPr lang="en-US" altLang="zh-TW" sz="2400" baseline="-25000" dirty="0" err="1"/>
              <a:t>j</a:t>
            </a:r>
            <a:endParaRPr lang="zh-TW" altLang="en-US" sz="2400" baseline="-25000" dirty="0"/>
          </a:p>
        </p:txBody>
      </p:sp>
      <p:sp>
        <p:nvSpPr>
          <p:cNvPr id="31" name="文字方塊 30"/>
          <p:cNvSpPr txBox="1"/>
          <p:nvPr/>
        </p:nvSpPr>
        <p:spPr>
          <a:xfrm>
            <a:off x="3216341" y="4477891"/>
            <a:ext cx="5131174" cy="461665"/>
          </a:xfrm>
          <a:prstGeom prst="rect">
            <a:avLst/>
          </a:prstGeom>
          <a:noFill/>
        </p:spPr>
        <p:txBody>
          <a:bodyPr wrap="square" rtlCol="0">
            <a:spAutoFit/>
          </a:bodyPr>
          <a:lstStyle/>
          <a:p>
            <a:r>
              <a:rPr lang="en-US" altLang="zh-TW" sz="2400" dirty="0" smtClean="0"/>
              <a:t>Given </a:t>
            </a:r>
            <a:r>
              <a:rPr lang="en-US" altLang="zh-TW" sz="2400" dirty="0" err="1" smtClean="0"/>
              <a:t>w</a:t>
            </a:r>
            <a:r>
              <a:rPr lang="en-US" altLang="zh-TW" sz="2400" baseline="-25000" dirty="0" err="1" smtClean="0"/>
              <a:t>i</a:t>
            </a:r>
            <a:r>
              <a:rPr lang="en-US" altLang="zh-TW" sz="2400" dirty="0" smtClean="0"/>
              <a:t> and </a:t>
            </a:r>
            <a:r>
              <a:rPr lang="en-US" altLang="zh-TW" sz="2400" dirty="0" err="1" smtClean="0"/>
              <a:t>w</a:t>
            </a:r>
            <a:r>
              <a:rPr lang="en-US" altLang="zh-TW" sz="2400" baseline="-25000" dirty="0" err="1" smtClean="0"/>
              <a:t>j</a:t>
            </a:r>
            <a:r>
              <a:rPr lang="en-US" altLang="zh-TW" sz="2400" dirty="0" smtClean="0"/>
              <a:t> the same initialization</a:t>
            </a:r>
            <a:endParaRPr lang="zh-TW" altLang="en-US" sz="2400" dirty="0"/>
          </a:p>
        </p:txBody>
      </p:sp>
      <mc:AlternateContent xmlns:mc="http://schemas.openxmlformats.org/markup-compatibility/2006" xmlns:a14="http://schemas.microsoft.com/office/drawing/2010/main">
        <mc:Choice Requires="a14">
          <p:sp>
            <p:nvSpPr>
              <p:cNvPr id="32" name="文字方塊 31"/>
              <p:cNvSpPr txBox="1"/>
              <p:nvPr/>
            </p:nvSpPr>
            <p:spPr>
              <a:xfrm>
                <a:off x="4086424" y="5002402"/>
                <a:ext cx="2214902"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𝑖</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𝐶</m:t>
                          </m:r>
                        </m:num>
                        <m:den>
                          <m:r>
                            <a:rPr lang="zh-TW" altLang="en-US"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4086424" y="5002402"/>
                <a:ext cx="2214902" cy="764697"/>
              </a:xfrm>
              <a:prstGeom prst="rect">
                <a:avLst/>
              </a:prstGeom>
              <a:blipFill rotWithShape="0">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p:cNvSpPr txBox="1"/>
              <p:nvPr/>
            </p:nvSpPr>
            <p:spPr>
              <a:xfrm>
                <a:off x="4083639" y="5865344"/>
                <a:ext cx="2214516" cy="8065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en-US" altLang="zh-TW" sz="2400" b="0" i="1" smtClean="0">
                              <a:latin typeface="Cambria Math" panose="02040503050406030204" pitchFamily="18" charset="0"/>
                            </a:rPr>
                            <m:t>𝑤</m:t>
                          </m:r>
                        </m:e>
                        <m:sub>
                          <m:r>
                            <a:rPr lang="en-US" altLang="zh-TW" sz="2400" b="0" i="1" smtClean="0">
                              <a:latin typeface="Cambria Math" panose="02040503050406030204" pitchFamily="18" charset="0"/>
                            </a:rPr>
                            <m:t>𝑗</m:t>
                          </m:r>
                        </m:sub>
                      </m:sSub>
                      <m:r>
                        <a:rPr lang="en-US" altLang="zh-TW" sz="2400" i="1" smtClean="0">
                          <a:latin typeface="Cambria Math" panose="02040503050406030204" pitchFamily="18" charset="0"/>
                          <a:ea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𝑗</m:t>
                          </m:r>
                        </m:sub>
                      </m:sSub>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𝐶</m:t>
                          </m:r>
                        </m:num>
                        <m:den>
                          <m:r>
                            <a:rPr lang="zh-TW" altLang="en-US"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𝑗</m:t>
                              </m:r>
                            </m:sub>
                          </m:sSub>
                        </m:den>
                      </m:f>
                    </m:oMath>
                  </m:oMathPara>
                </a14:m>
                <a:endParaRPr lang="zh-TW" altLang="en-US" sz="2400" dirty="0"/>
              </a:p>
            </p:txBody>
          </p:sp>
        </mc:Choice>
        <mc:Fallback xmlns="">
          <p:sp>
            <p:nvSpPr>
              <p:cNvPr id="57" name="文字方塊 56"/>
              <p:cNvSpPr txBox="1">
                <a:spLocks noRot="1" noChangeAspect="1" noMove="1" noResize="1" noEditPoints="1" noAdjustHandles="1" noChangeArrowheads="1" noChangeShapeType="1" noTextEdit="1"/>
              </p:cNvSpPr>
              <p:nvPr/>
            </p:nvSpPr>
            <p:spPr>
              <a:xfrm>
                <a:off x="4083639" y="5865344"/>
                <a:ext cx="2214516" cy="806503"/>
              </a:xfrm>
              <a:prstGeom prst="rect">
                <a:avLst/>
              </a:prstGeom>
              <a:blipFill rotWithShape="0">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p:cNvSpPr txBox="1"/>
              <p:nvPr/>
            </p:nvSpPr>
            <p:spPr>
              <a:xfrm>
                <a:off x="6298155" y="4987064"/>
                <a:ext cx="1016047" cy="8065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𝐶</m:t>
                          </m:r>
                        </m:num>
                        <m:den>
                          <m:r>
                            <a:rPr lang="zh-TW" altLang="en-US"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b="0" i="1" smtClean="0">
                                  <a:latin typeface="Cambria Math" panose="02040503050406030204" pitchFamily="18" charset="0"/>
                                </a:rPr>
                                <m:t>𝑗</m:t>
                              </m:r>
                            </m:sub>
                          </m:sSub>
                        </m:den>
                      </m:f>
                    </m:oMath>
                  </m:oMathPara>
                </a14:m>
                <a:endParaRPr lang="zh-TW" altLang="en-US" sz="2400" dirty="0"/>
              </a:p>
            </p:txBody>
          </p:sp>
        </mc:Choice>
        <mc:Fallback xmlns="">
          <p:sp>
            <p:nvSpPr>
              <p:cNvPr id="59" name="文字方塊 58"/>
              <p:cNvSpPr txBox="1">
                <a:spLocks noRot="1" noChangeAspect="1" noMove="1" noResize="1" noEditPoints="1" noAdjustHandles="1" noChangeArrowheads="1" noChangeShapeType="1" noTextEdit="1"/>
              </p:cNvSpPr>
              <p:nvPr/>
            </p:nvSpPr>
            <p:spPr>
              <a:xfrm>
                <a:off x="6298155" y="4987064"/>
                <a:ext cx="1016047" cy="806503"/>
              </a:xfrm>
              <a:prstGeom prst="rect">
                <a:avLst/>
              </a:prstGeom>
              <a:blipFill rotWithShape="0">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p:cNvSpPr txBox="1"/>
              <p:nvPr/>
            </p:nvSpPr>
            <p:spPr>
              <a:xfrm>
                <a:off x="6298155" y="5913565"/>
                <a:ext cx="1016176" cy="7646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r>
                        <a:rPr lang="zh-TW" altLang="en-US" sz="2400" b="0" i="1" smtClean="0">
                          <a:latin typeface="Cambria Math" panose="02040503050406030204" pitchFamily="18" charset="0"/>
                        </a:rPr>
                        <m:t>𝜂</m:t>
                      </m:r>
                      <m:f>
                        <m:fPr>
                          <m:ctrlPr>
                            <a:rPr lang="en-US" altLang="zh-TW" sz="2400" b="0" i="1" smtClean="0">
                              <a:latin typeface="Cambria Math" panose="02040503050406030204" pitchFamily="18" charset="0"/>
                            </a:rPr>
                          </m:ctrlPr>
                        </m:fPr>
                        <m:num>
                          <m:r>
                            <a:rPr lang="zh-TW" altLang="en-US" sz="2400" i="1">
                              <a:latin typeface="Cambria Math" panose="02040503050406030204" pitchFamily="18" charset="0"/>
                            </a:rPr>
                            <m:t>𝜕</m:t>
                          </m:r>
                          <m:r>
                            <a:rPr lang="en-US" altLang="zh-TW" sz="2400" b="0" i="1" smtClean="0">
                              <a:latin typeface="Cambria Math" panose="02040503050406030204" pitchFamily="18" charset="0"/>
                            </a:rPr>
                            <m:t>𝐶</m:t>
                          </m:r>
                        </m:num>
                        <m:den>
                          <m:r>
                            <a:rPr lang="zh-TW" altLang="en-US" sz="2400" b="0" i="1" smtClean="0">
                              <a:latin typeface="Cambria Math" panose="02040503050406030204" pitchFamily="18" charset="0"/>
                            </a:rPr>
                            <m:t>𝜕</m:t>
                          </m:r>
                          <m:sSub>
                            <m:sSubPr>
                              <m:ctrlPr>
                                <a:rPr lang="en-US" altLang="zh-TW" sz="2400" i="1">
                                  <a:latin typeface="Cambria Math" panose="02040503050406030204" pitchFamily="18" charset="0"/>
                                </a:rPr>
                              </m:ctrlPr>
                            </m:sSubPr>
                            <m:e>
                              <m:r>
                                <a:rPr lang="en-US" altLang="zh-TW" sz="2400" i="1">
                                  <a:latin typeface="Cambria Math" panose="02040503050406030204" pitchFamily="18" charset="0"/>
                                </a:rPr>
                                <m:t>𝑤</m:t>
                              </m:r>
                            </m:e>
                            <m:sub>
                              <m:r>
                                <a:rPr lang="en-US" altLang="zh-TW" sz="2400" i="1">
                                  <a:latin typeface="Cambria Math" panose="02040503050406030204" pitchFamily="18" charset="0"/>
                                </a:rPr>
                                <m:t>𝑖</m:t>
                              </m:r>
                            </m:sub>
                          </m:sSub>
                        </m:den>
                      </m:f>
                    </m:oMath>
                  </m:oMathPara>
                </a14:m>
                <a:endParaRPr lang="zh-TW" altLang="en-US" sz="2400" dirty="0"/>
              </a:p>
            </p:txBody>
          </p:sp>
        </mc:Choice>
        <mc:Fallback xmlns="">
          <p:sp>
            <p:nvSpPr>
              <p:cNvPr id="63" name="文字方塊 62"/>
              <p:cNvSpPr txBox="1">
                <a:spLocks noRot="1" noChangeAspect="1" noMove="1" noResize="1" noEditPoints="1" noAdjustHandles="1" noChangeArrowheads="1" noChangeShapeType="1" noTextEdit="1"/>
              </p:cNvSpPr>
              <p:nvPr/>
            </p:nvSpPr>
            <p:spPr>
              <a:xfrm>
                <a:off x="6298155" y="5913565"/>
                <a:ext cx="1016176" cy="764697"/>
              </a:xfrm>
              <a:prstGeom prst="rect">
                <a:avLst/>
              </a:prstGeom>
              <a:blipFill rotWithShape="0">
                <a:blip r:embed="rId6"/>
                <a:stretch>
                  <a:fillRect/>
                </a:stretch>
              </a:blipFill>
            </p:spPr>
            <p:txBody>
              <a:bodyPr/>
              <a:lstStyle/>
              <a:p>
                <a:r>
                  <a:rPr lang="zh-TW" altLang="en-US">
                    <a:noFill/>
                  </a:rPr>
                  <a:t> </a:t>
                </a:r>
              </a:p>
            </p:txBody>
          </p:sp>
        </mc:Fallback>
      </mc:AlternateContent>
      <p:sp>
        <p:nvSpPr>
          <p:cNvPr id="49" name="文字方塊 48"/>
          <p:cNvSpPr txBox="1"/>
          <p:nvPr/>
        </p:nvSpPr>
        <p:spPr>
          <a:xfrm>
            <a:off x="3216341" y="4009475"/>
            <a:ext cx="5131174" cy="461665"/>
          </a:xfrm>
          <a:prstGeom prst="rect">
            <a:avLst/>
          </a:prstGeom>
          <a:noFill/>
        </p:spPr>
        <p:txBody>
          <a:bodyPr wrap="square" rtlCol="0">
            <a:spAutoFit/>
          </a:bodyPr>
          <a:lstStyle/>
          <a:p>
            <a:r>
              <a:rPr lang="en-US" altLang="zh-TW" sz="2400" dirty="0" smtClean="0"/>
              <a:t>How to </a:t>
            </a:r>
            <a:r>
              <a:rPr lang="en-US" altLang="zh-TW" sz="2400" dirty="0"/>
              <a:t>make </a:t>
            </a:r>
            <a:r>
              <a:rPr lang="en-US" altLang="zh-TW" sz="2400" dirty="0" err="1"/>
              <a:t>w</a:t>
            </a:r>
            <a:r>
              <a:rPr lang="en-US" altLang="zh-TW" sz="2400" baseline="-25000" dirty="0" err="1"/>
              <a:t>i</a:t>
            </a:r>
            <a:r>
              <a:rPr lang="en-US" altLang="zh-TW" sz="2400" baseline="-25000" dirty="0"/>
              <a:t> </a:t>
            </a:r>
            <a:r>
              <a:rPr lang="en-US" altLang="zh-TW" sz="2400" baseline="-25000" dirty="0" smtClean="0"/>
              <a:t> </a:t>
            </a:r>
            <a:r>
              <a:rPr lang="en-US" altLang="zh-TW" sz="2400" dirty="0" smtClean="0"/>
              <a:t>equal </a:t>
            </a:r>
            <a:r>
              <a:rPr lang="en-US" altLang="zh-TW" sz="2400" dirty="0"/>
              <a:t>to </a:t>
            </a:r>
            <a:r>
              <a:rPr lang="en-US" altLang="zh-TW" sz="2400" dirty="0" err="1"/>
              <a:t>w</a:t>
            </a:r>
            <a:r>
              <a:rPr lang="en-US" altLang="zh-TW" sz="2400" baseline="-25000" dirty="0" err="1"/>
              <a:t>j</a:t>
            </a:r>
            <a:endParaRPr lang="zh-TW" altLang="en-US" sz="2400" dirty="0"/>
          </a:p>
        </p:txBody>
      </p:sp>
      <p:sp>
        <p:nvSpPr>
          <p:cNvPr id="33" name="投影片編號版面配置區 32"/>
          <p:cNvSpPr>
            <a:spLocks noGrp="1"/>
          </p:cNvSpPr>
          <p:nvPr>
            <p:ph type="sldNum" sz="quarter" idx="12"/>
          </p:nvPr>
        </p:nvSpPr>
        <p:spPr/>
        <p:txBody>
          <a:bodyPr/>
          <a:lstStyle/>
          <a:p>
            <a:fld id="{C5A9EFA0-3966-4D15-8C7E-765B7BB5697B}" type="slidenum">
              <a:rPr lang="zh-TW" altLang="en-US" smtClean="0"/>
              <a:t>14</a:t>
            </a:fld>
            <a:endParaRPr lang="zh-TW" altLang="en-US"/>
          </a:p>
        </p:txBody>
      </p:sp>
    </p:spTree>
    <p:extLst>
      <p:ext uri="{BB962C8B-B14F-4D97-AF65-F5344CB8AC3E}">
        <p14:creationId xmlns:p14="http://schemas.microsoft.com/office/powerpoint/2010/main" val="1784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P spid="31" grpId="0"/>
      <p:bldP spid="32" grpId="0"/>
      <p:bldP spid="57" grpId="0"/>
      <p:bldP spid="59" grpId="0"/>
      <p:bldP spid="63" grpId="0"/>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字方塊 37"/>
          <p:cNvSpPr txBox="1"/>
          <p:nvPr/>
        </p:nvSpPr>
        <p:spPr>
          <a:xfrm>
            <a:off x="-1744" y="4889879"/>
            <a:ext cx="4270485" cy="523220"/>
          </a:xfrm>
          <a:prstGeom prst="rect">
            <a:avLst/>
          </a:prstGeom>
          <a:noFill/>
        </p:spPr>
        <p:txBody>
          <a:bodyPr wrap="square" rtlCol="0">
            <a:spAutoFit/>
          </a:bodyPr>
          <a:lstStyle/>
          <a:p>
            <a:pPr algn="ctr"/>
            <a:r>
              <a:rPr lang="en-US" altLang="zh-TW" sz="2800" dirty="0" smtClean="0"/>
              <a:t>…… </a:t>
            </a:r>
            <a:r>
              <a:rPr lang="en-US" altLang="zh-TW" sz="2800" b="1" dirty="0" smtClean="0">
                <a:solidFill>
                  <a:srgbClr val="FF0000"/>
                </a:solidFill>
              </a:rPr>
              <a:t>____   </a:t>
            </a:r>
            <a:r>
              <a:rPr lang="en-US" altLang="zh-TW" sz="2800" dirty="0" smtClean="0"/>
              <a:t> </a:t>
            </a:r>
            <a:r>
              <a:rPr lang="en-US" altLang="zh-TW" sz="2800" dirty="0" err="1" smtClean="0"/>
              <a:t>w</a:t>
            </a:r>
            <a:r>
              <a:rPr lang="en-US" altLang="zh-TW" sz="2800" baseline="-25000" dirty="0" err="1" smtClean="0"/>
              <a:t>i</a:t>
            </a:r>
            <a:r>
              <a:rPr lang="en-US" altLang="zh-TW" sz="2800" dirty="0" smtClean="0"/>
              <a:t>    </a:t>
            </a:r>
            <a:r>
              <a:rPr lang="en-US" altLang="zh-TW" sz="2800" b="1" dirty="0" smtClean="0">
                <a:solidFill>
                  <a:srgbClr val="FF0000"/>
                </a:solidFill>
              </a:rPr>
              <a:t>____</a:t>
            </a:r>
            <a:r>
              <a:rPr lang="en-US" altLang="zh-TW" sz="2800" dirty="0" smtClean="0"/>
              <a:t> ……</a:t>
            </a:r>
            <a:endParaRPr lang="zh-TW" altLang="en-US" sz="2800" dirty="0"/>
          </a:p>
        </p:txBody>
      </p:sp>
      <p:sp>
        <p:nvSpPr>
          <p:cNvPr id="2" name="標題 1"/>
          <p:cNvSpPr>
            <a:spLocks noGrp="1"/>
          </p:cNvSpPr>
          <p:nvPr>
            <p:ph type="title"/>
          </p:nvPr>
        </p:nvSpPr>
        <p:spPr/>
        <p:txBody>
          <a:bodyPr/>
          <a:lstStyle/>
          <a:p>
            <a:r>
              <a:rPr lang="en-US" altLang="zh-TW" dirty="0"/>
              <a:t>Word Vector </a:t>
            </a:r>
            <a:br>
              <a:rPr lang="en-US" altLang="zh-TW" dirty="0"/>
            </a:br>
            <a:r>
              <a:rPr lang="en-US" altLang="zh-TW" dirty="0"/>
              <a:t>– Various Architectures</a:t>
            </a:r>
            <a:endParaRPr lang="zh-TW" altLang="en-US" dirty="0"/>
          </a:p>
        </p:txBody>
      </p:sp>
      <p:sp>
        <p:nvSpPr>
          <p:cNvPr id="3" name="內容版面配置區 2"/>
          <p:cNvSpPr>
            <a:spLocks noGrp="1"/>
          </p:cNvSpPr>
          <p:nvPr>
            <p:ph idx="1"/>
          </p:nvPr>
        </p:nvSpPr>
        <p:spPr/>
        <p:txBody>
          <a:bodyPr/>
          <a:lstStyle/>
          <a:p>
            <a:r>
              <a:rPr lang="en-US" altLang="zh-TW" smtClean="0"/>
              <a:t>Continuous </a:t>
            </a:r>
            <a:r>
              <a:rPr lang="en-US" altLang="zh-TW" smtClean="0"/>
              <a:t>bag </a:t>
            </a:r>
            <a:r>
              <a:rPr lang="en-US" altLang="zh-TW" dirty="0" smtClean="0"/>
              <a:t>of word</a:t>
            </a:r>
            <a:r>
              <a:rPr lang="zh-TW" altLang="en-US" dirty="0" smtClean="0"/>
              <a:t> </a:t>
            </a:r>
            <a:r>
              <a:rPr lang="en-US" altLang="zh-TW" dirty="0" smtClean="0"/>
              <a:t>(CBOW) model</a:t>
            </a:r>
          </a:p>
          <a:p>
            <a:endParaRPr lang="en-US" altLang="zh-TW" dirty="0"/>
          </a:p>
          <a:p>
            <a:endParaRPr lang="en-US" altLang="zh-TW" dirty="0" smtClean="0"/>
          </a:p>
          <a:p>
            <a:endParaRPr lang="en-US" altLang="zh-TW" dirty="0"/>
          </a:p>
          <a:p>
            <a:endParaRPr lang="en-US" altLang="zh-TW" dirty="0" smtClean="0"/>
          </a:p>
          <a:p>
            <a:r>
              <a:rPr lang="en-US" altLang="zh-TW" dirty="0" smtClean="0"/>
              <a:t>Skip-gram </a:t>
            </a:r>
          </a:p>
          <a:p>
            <a:endParaRPr lang="en-US" altLang="zh-TW" dirty="0"/>
          </a:p>
          <a:p>
            <a:endParaRPr lang="en-US" altLang="zh-TW" dirty="0" smtClean="0"/>
          </a:p>
        </p:txBody>
      </p:sp>
      <p:sp>
        <p:nvSpPr>
          <p:cNvPr id="4" name="文字方塊 3"/>
          <p:cNvSpPr txBox="1"/>
          <p:nvPr/>
        </p:nvSpPr>
        <p:spPr>
          <a:xfrm>
            <a:off x="17114" y="2708379"/>
            <a:ext cx="4270485" cy="523220"/>
          </a:xfrm>
          <a:prstGeom prst="rect">
            <a:avLst/>
          </a:prstGeom>
          <a:noFill/>
        </p:spPr>
        <p:txBody>
          <a:bodyPr wrap="square" rtlCol="0">
            <a:spAutoFit/>
          </a:bodyPr>
          <a:lstStyle/>
          <a:p>
            <a:pPr algn="ctr"/>
            <a:r>
              <a:rPr lang="en-US" altLang="zh-TW" sz="2800" dirty="0" smtClean="0"/>
              <a:t>…… w</a:t>
            </a:r>
            <a:r>
              <a:rPr lang="en-US" altLang="zh-TW" sz="2800" baseline="-25000" dirty="0" smtClean="0"/>
              <a:t>i-1</a:t>
            </a:r>
            <a:r>
              <a:rPr lang="en-US" altLang="zh-TW" sz="2800" dirty="0" smtClean="0"/>
              <a:t>   </a:t>
            </a:r>
            <a:r>
              <a:rPr lang="en-US" altLang="zh-TW" sz="2800" b="1" dirty="0" smtClean="0">
                <a:solidFill>
                  <a:srgbClr val="FF0000"/>
                </a:solidFill>
              </a:rPr>
              <a:t>____</a:t>
            </a:r>
            <a:r>
              <a:rPr lang="en-US" altLang="zh-TW" sz="2800" dirty="0" smtClean="0"/>
              <a:t>   w</a:t>
            </a:r>
            <a:r>
              <a:rPr lang="en-US" altLang="zh-TW" sz="2800" baseline="-25000" dirty="0" smtClean="0"/>
              <a:t>i+1</a:t>
            </a:r>
            <a:r>
              <a:rPr lang="en-US" altLang="zh-TW" sz="2800" dirty="0" smtClean="0"/>
              <a:t> ……</a:t>
            </a:r>
            <a:endParaRPr lang="zh-TW" altLang="en-US" sz="2800" dirty="0"/>
          </a:p>
        </p:txBody>
      </p:sp>
      <p:cxnSp>
        <p:nvCxnSpPr>
          <p:cNvPr id="5" name="直線接點 4"/>
          <p:cNvCxnSpPr/>
          <p:nvPr/>
        </p:nvCxnSpPr>
        <p:spPr>
          <a:xfrm>
            <a:off x="981939" y="3226133"/>
            <a:ext cx="57836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6" name="手繪多邊形 5"/>
          <p:cNvSpPr/>
          <p:nvPr/>
        </p:nvSpPr>
        <p:spPr>
          <a:xfrm>
            <a:off x="1348314" y="3270900"/>
            <a:ext cx="804042" cy="472988"/>
          </a:xfrm>
          <a:custGeom>
            <a:avLst/>
            <a:gdLst>
              <a:gd name="connsiteX0" fmla="*/ 0 w 804042"/>
              <a:gd name="connsiteY0" fmla="*/ 0 h 472988"/>
              <a:gd name="connsiteX1" fmla="*/ 220718 w 804042"/>
              <a:gd name="connsiteY1" fmla="*/ 472966 h 472988"/>
              <a:gd name="connsiteX2" fmla="*/ 804042 w 804042"/>
              <a:gd name="connsiteY2" fmla="*/ 15766 h 472988"/>
            </a:gdLst>
            <a:ahLst/>
            <a:cxnLst>
              <a:cxn ang="0">
                <a:pos x="connsiteX0" y="connsiteY0"/>
              </a:cxn>
              <a:cxn ang="0">
                <a:pos x="connsiteX1" y="connsiteY1"/>
              </a:cxn>
              <a:cxn ang="0">
                <a:pos x="connsiteX2" y="connsiteY2"/>
              </a:cxn>
            </a:cxnLst>
            <a:rect l="l" t="t" r="r" b="b"/>
            <a:pathLst>
              <a:path w="804042" h="472988">
                <a:moveTo>
                  <a:pt x="0" y="0"/>
                </a:moveTo>
                <a:cubicBezTo>
                  <a:pt x="43355" y="235169"/>
                  <a:pt x="86711" y="470338"/>
                  <a:pt x="220718" y="472966"/>
                </a:cubicBezTo>
                <a:cubicBezTo>
                  <a:pt x="354725" y="475594"/>
                  <a:pt x="579383" y="245680"/>
                  <a:pt x="804042" y="15766"/>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接點 7"/>
          <p:cNvCxnSpPr/>
          <p:nvPr/>
        </p:nvCxnSpPr>
        <p:spPr>
          <a:xfrm>
            <a:off x="2695125" y="3226133"/>
            <a:ext cx="578362"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手繪多邊形 8"/>
          <p:cNvSpPr/>
          <p:nvPr/>
        </p:nvSpPr>
        <p:spPr>
          <a:xfrm flipH="1">
            <a:off x="2180264" y="3270900"/>
            <a:ext cx="804042" cy="472988"/>
          </a:xfrm>
          <a:custGeom>
            <a:avLst/>
            <a:gdLst>
              <a:gd name="connsiteX0" fmla="*/ 0 w 804042"/>
              <a:gd name="connsiteY0" fmla="*/ 0 h 472988"/>
              <a:gd name="connsiteX1" fmla="*/ 220718 w 804042"/>
              <a:gd name="connsiteY1" fmla="*/ 472966 h 472988"/>
              <a:gd name="connsiteX2" fmla="*/ 804042 w 804042"/>
              <a:gd name="connsiteY2" fmla="*/ 15766 h 472988"/>
            </a:gdLst>
            <a:ahLst/>
            <a:cxnLst>
              <a:cxn ang="0">
                <a:pos x="connsiteX0" y="connsiteY0"/>
              </a:cxn>
              <a:cxn ang="0">
                <a:pos x="connsiteX1" y="connsiteY1"/>
              </a:cxn>
              <a:cxn ang="0">
                <a:pos x="connsiteX2" y="connsiteY2"/>
              </a:cxn>
            </a:cxnLst>
            <a:rect l="l" t="t" r="r" b="b"/>
            <a:pathLst>
              <a:path w="804042" h="472988">
                <a:moveTo>
                  <a:pt x="0" y="0"/>
                </a:moveTo>
                <a:cubicBezTo>
                  <a:pt x="43355" y="235169"/>
                  <a:pt x="86711" y="470338"/>
                  <a:pt x="220718" y="472966"/>
                </a:cubicBezTo>
                <a:cubicBezTo>
                  <a:pt x="354725" y="475594"/>
                  <a:pt x="579383" y="245680"/>
                  <a:pt x="804042" y="15766"/>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矩形 44"/>
          <p:cNvSpPr/>
          <p:nvPr/>
        </p:nvSpPr>
        <p:spPr>
          <a:xfrm>
            <a:off x="5379559" y="2619990"/>
            <a:ext cx="1444069" cy="12122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Neural </a:t>
            </a:r>
          </a:p>
          <a:p>
            <a:pPr algn="ctr"/>
            <a:r>
              <a:rPr lang="en-US" altLang="zh-TW" sz="2400" dirty="0" smtClean="0"/>
              <a:t>Network</a:t>
            </a:r>
            <a:endParaRPr lang="zh-TW" altLang="en-US" sz="2400" dirty="0"/>
          </a:p>
        </p:txBody>
      </p:sp>
      <p:sp>
        <p:nvSpPr>
          <p:cNvPr id="46" name="矩形 45"/>
          <p:cNvSpPr/>
          <p:nvPr/>
        </p:nvSpPr>
        <p:spPr>
          <a:xfrm rot="5400000">
            <a:off x="4463733" y="2691126"/>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46"/>
          <p:cNvSpPr/>
          <p:nvPr/>
        </p:nvSpPr>
        <p:spPr>
          <a:xfrm rot="5400000">
            <a:off x="4463733" y="3417038"/>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9" name="矩形 48"/>
          <p:cNvSpPr/>
          <p:nvPr/>
        </p:nvSpPr>
        <p:spPr>
          <a:xfrm rot="5400000">
            <a:off x="7904541" y="3109634"/>
            <a:ext cx="566720" cy="270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0" name="矩形 49"/>
          <p:cNvSpPr/>
          <p:nvPr/>
        </p:nvSpPr>
        <p:spPr>
          <a:xfrm rot="5400000">
            <a:off x="7099873" y="3107938"/>
            <a:ext cx="566720" cy="2706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51" name="直線單箭頭接點 50"/>
          <p:cNvCxnSpPr/>
          <p:nvPr/>
        </p:nvCxnSpPr>
        <p:spPr>
          <a:xfrm>
            <a:off x="4936435" y="2863631"/>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4936435" y="3545190"/>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6804770" y="3223743"/>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7497841" y="3236066"/>
            <a:ext cx="55472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8248839" y="2992910"/>
            <a:ext cx="712922"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55" name="文字方塊 54"/>
          <p:cNvSpPr txBox="1"/>
          <p:nvPr/>
        </p:nvSpPr>
        <p:spPr>
          <a:xfrm>
            <a:off x="3941453" y="2543104"/>
            <a:ext cx="712922"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56" name="文字方塊 55"/>
          <p:cNvSpPr txBox="1"/>
          <p:nvPr/>
        </p:nvSpPr>
        <p:spPr>
          <a:xfrm>
            <a:off x="3925636" y="3295804"/>
            <a:ext cx="712922"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40" name="手繪多邊形 39"/>
          <p:cNvSpPr/>
          <p:nvPr/>
        </p:nvSpPr>
        <p:spPr>
          <a:xfrm rot="985370" flipH="1">
            <a:off x="1199675" y="5361968"/>
            <a:ext cx="804042" cy="472988"/>
          </a:xfrm>
          <a:custGeom>
            <a:avLst/>
            <a:gdLst>
              <a:gd name="connsiteX0" fmla="*/ 0 w 804042"/>
              <a:gd name="connsiteY0" fmla="*/ 0 h 472988"/>
              <a:gd name="connsiteX1" fmla="*/ 220718 w 804042"/>
              <a:gd name="connsiteY1" fmla="*/ 472966 h 472988"/>
              <a:gd name="connsiteX2" fmla="*/ 804042 w 804042"/>
              <a:gd name="connsiteY2" fmla="*/ 15766 h 472988"/>
            </a:gdLst>
            <a:ahLst/>
            <a:cxnLst>
              <a:cxn ang="0">
                <a:pos x="connsiteX0" y="connsiteY0"/>
              </a:cxn>
              <a:cxn ang="0">
                <a:pos x="connsiteX1" y="connsiteY1"/>
              </a:cxn>
              <a:cxn ang="0">
                <a:pos x="connsiteX2" y="connsiteY2"/>
              </a:cxn>
            </a:cxnLst>
            <a:rect l="l" t="t" r="r" b="b"/>
            <a:pathLst>
              <a:path w="804042" h="472988">
                <a:moveTo>
                  <a:pt x="0" y="0"/>
                </a:moveTo>
                <a:cubicBezTo>
                  <a:pt x="43355" y="235169"/>
                  <a:pt x="86711" y="470338"/>
                  <a:pt x="220718" y="472966"/>
                </a:cubicBezTo>
                <a:cubicBezTo>
                  <a:pt x="354725" y="475594"/>
                  <a:pt x="579383" y="245680"/>
                  <a:pt x="804042" y="15766"/>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1" name="直線接點 40"/>
          <p:cNvCxnSpPr/>
          <p:nvPr/>
        </p:nvCxnSpPr>
        <p:spPr>
          <a:xfrm>
            <a:off x="1907464" y="5405243"/>
            <a:ext cx="45206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2" name="手繪多邊形 41"/>
          <p:cNvSpPr/>
          <p:nvPr/>
        </p:nvSpPr>
        <p:spPr>
          <a:xfrm rot="20766849">
            <a:off x="2278859" y="5399581"/>
            <a:ext cx="804042" cy="472988"/>
          </a:xfrm>
          <a:custGeom>
            <a:avLst/>
            <a:gdLst>
              <a:gd name="connsiteX0" fmla="*/ 0 w 804042"/>
              <a:gd name="connsiteY0" fmla="*/ 0 h 472988"/>
              <a:gd name="connsiteX1" fmla="*/ 220718 w 804042"/>
              <a:gd name="connsiteY1" fmla="*/ 472966 h 472988"/>
              <a:gd name="connsiteX2" fmla="*/ 804042 w 804042"/>
              <a:gd name="connsiteY2" fmla="*/ 15766 h 472988"/>
            </a:gdLst>
            <a:ahLst/>
            <a:cxnLst>
              <a:cxn ang="0">
                <a:pos x="connsiteX0" y="connsiteY0"/>
              </a:cxn>
              <a:cxn ang="0">
                <a:pos x="connsiteX1" y="connsiteY1"/>
              </a:cxn>
              <a:cxn ang="0">
                <a:pos x="connsiteX2" y="connsiteY2"/>
              </a:cxn>
            </a:cxnLst>
            <a:rect l="l" t="t" r="r" b="b"/>
            <a:pathLst>
              <a:path w="804042" h="472988">
                <a:moveTo>
                  <a:pt x="0" y="0"/>
                </a:moveTo>
                <a:cubicBezTo>
                  <a:pt x="43355" y="235169"/>
                  <a:pt x="86711" y="470338"/>
                  <a:pt x="220718" y="472966"/>
                </a:cubicBezTo>
                <a:cubicBezTo>
                  <a:pt x="354725" y="475594"/>
                  <a:pt x="579383" y="245680"/>
                  <a:pt x="804042" y="15766"/>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矩形 42"/>
          <p:cNvSpPr/>
          <p:nvPr/>
        </p:nvSpPr>
        <p:spPr>
          <a:xfrm>
            <a:off x="5360701" y="4801490"/>
            <a:ext cx="1444069" cy="12122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Neural </a:t>
            </a:r>
          </a:p>
          <a:p>
            <a:pPr algn="ctr"/>
            <a:r>
              <a:rPr lang="en-US" altLang="zh-TW" sz="2400" dirty="0" smtClean="0"/>
              <a:t>Network</a:t>
            </a:r>
            <a:endParaRPr lang="zh-TW" altLang="en-US" sz="2400" dirty="0"/>
          </a:p>
        </p:txBody>
      </p:sp>
      <p:sp>
        <p:nvSpPr>
          <p:cNvPr id="44" name="矩形 43"/>
          <p:cNvSpPr/>
          <p:nvPr/>
        </p:nvSpPr>
        <p:spPr>
          <a:xfrm rot="5400000">
            <a:off x="4444875" y="5244104"/>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7" name="矩形 56"/>
          <p:cNvSpPr/>
          <p:nvPr/>
        </p:nvSpPr>
        <p:spPr>
          <a:xfrm rot="5400000">
            <a:off x="7941365" y="4936672"/>
            <a:ext cx="566720" cy="270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8" name="矩形 57"/>
          <p:cNvSpPr/>
          <p:nvPr/>
        </p:nvSpPr>
        <p:spPr>
          <a:xfrm rot="5400000">
            <a:off x="7096548" y="4949512"/>
            <a:ext cx="566720" cy="2706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59" name="直線單箭頭接點 58"/>
          <p:cNvCxnSpPr/>
          <p:nvPr/>
        </p:nvCxnSpPr>
        <p:spPr>
          <a:xfrm>
            <a:off x="4917577" y="5416609"/>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6801445" y="5065317"/>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7534665" y="5063104"/>
            <a:ext cx="55472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文字方塊 62"/>
          <p:cNvSpPr txBox="1"/>
          <p:nvPr/>
        </p:nvSpPr>
        <p:spPr>
          <a:xfrm>
            <a:off x="8285663" y="4819948"/>
            <a:ext cx="712922"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64" name="文字方塊 63"/>
          <p:cNvSpPr txBox="1"/>
          <p:nvPr/>
        </p:nvSpPr>
        <p:spPr>
          <a:xfrm>
            <a:off x="3922595" y="5096082"/>
            <a:ext cx="712922"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66" name="矩形 65"/>
          <p:cNvSpPr/>
          <p:nvPr/>
        </p:nvSpPr>
        <p:spPr>
          <a:xfrm rot="5400000">
            <a:off x="7094675" y="5634281"/>
            <a:ext cx="566720" cy="2706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67" name="直線單箭頭接點 66"/>
          <p:cNvCxnSpPr/>
          <p:nvPr/>
        </p:nvCxnSpPr>
        <p:spPr>
          <a:xfrm>
            <a:off x="6799572" y="5750086"/>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矩形 67"/>
          <p:cNvSpPr/>
          <p:nvPr/>
        </p:nvSpPr>
        <p:spPr>
          <a:xfrm rot="5400000">
            <a:off x="7941364" y="5634281"/>
            <a:ext cx="566720" cy="270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9" name="直線單箭頭接點 68"/>
          <p:cNvCxnSpPr/>
          <p:nvPr/>
        </p:nvCxnSpPr>
        <p:spPr>
          <a:xfrm>
            <a:off x="7534664" y="5760713"/>
            <a:ext cx="55472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8285662" y="5517557"/>
            <a:ext cx="712922"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10" name="矩形 9"/>
          <p:cNvSpPr/>
          <p:nvPr/>
        </p:nvSpPr>
        <p:spPr>
          <a:xfrm>
            <a:off x="3042628" y="3951940"/>
            <a:ext cx="6070893" cy="461665"/>
          </a:xfrm>
          <a:prstGeom prst="rect">
            <a:avLst/>
          </a:prstGeom>
        </p:spPr>
        <p:txBody>
          <a:bodyPr wrap="none">
            <a:spAutoFit/>
          </a:bodyPr>
          <a:lstStyle/>
          <a:p>
            <a:r>
              <a:rPr lang="en-US" altLang="zh-TW" sz="2400" b="1" i="1" dirty="0">
                <a:solidFill>
                  <a:srgbClr val="333333"/>
                </a:solidFill>
                <a:latin typeface="Georgia" panose="02040502050405020303" pitchFamily="18" charset="0"/>
              </a:rPr>
              <a:t>predicting the word given its context</a:t>
            </a:r>
            <a:endParaRPr lang="zh-TW" altLang="en-US" sz="2400" dirty="0"/>
          </a:p>
        </p:txBody>
      </p:sp>
      <p:sp>
        <p:nvSpPr>
          <p:cNvPr id="11" name="矩形 10"/>
          <p:cNvSpPr/>
          <p:nvPr/>
        </p:nvSpPr>
        <p:spPr>
          <a:xfrm>
            <a:off x="3146139" y="6141280"/>
            <a:ext cx="5875326" cy="461665"/>
          </a:xfrm>
          <a:prstGeom prst="rect">
            <a:avLst/>
          </a:prstGeom>
        </p:spPr>
        <p:txBody>
          <a:bodyPr wrap="none">
            <a:spAutoFit/>
          </a:bodyPr>
          <a:lstStyle/>
          <a:p>
            <a:r>
              <a:rPr lang="en-US" altLang="zh-TW" sz="2400" b="1" i="1" dirty="0">
                <a:solidFill>
                  <a:srgbClr val="333333"/>
                </a:solidFill>
                <a:latin typeface="Georgia" panose="02040502050405020303" pitchFamily="18" charset="0"/>
              </a:rPr>
              <a:t>predicting the context given a word</a:t>
            </a:r>
            <a:endParaRPr lang="zh-TW" altLang="en-US" sz="2400" dirty="0"/>
          </a:p>
        </p:txBody>
      </p:sp>
      <p:sp>
        <p:nvSpPr>
          <p:cNvPr id="12" name="投影片編號版面配置區 11"/>
          <p:cNvSpPr>
            <a:spLocks noGrp="1"/>
          </p:cNvSpPr>
          <p:nvPr>
            <p:ph type="sldNum" sz="quarter" idx="12"/>
          </p:nvPr>
        </p:nvSpPr>
        <p:spPr/>
        <p:txBody>
          <a:bodyPr/>
          <a:lstStyle/>
          <a:p>
            <a:fld id="{C5A9EFA0-3966-4D15-8C7E-765B7BB5697B}" type="slidenum">
              <a:rPr lang="zh-TW" altLang="en-US" smtClean="0"/>
              <a:t>15</a:t>
            </a:fld>
            <a:endParaRPr lang="zh-TW" altLang="en-US"/>
          </a:p>
        </p:txBody>
      </p:sp>
    </p:spTree>
    <p:extLst>
      <p:ext uri="{BB962C8B-B14F-4D97-AF65-F5344CB8AC3E}">
        <p14:creationId xmlns:p14="http://schemas.microsoft.com/office/powerpoint/2010/main" val="190999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 grpId="0"/>
      <p:bldP spid="6" grpId="0" animBg="1"/>
      <p:bldP spid="9" grpId="0" animBg="1"/>
      <p:bldP spid="45" grpId="0" animBg="1"/>
      <p:bldP spid="46" grpId="0" animBg="1"/>
      <p:bldP spid="47" grpId="0" animBg="1"/>
      <p:bldP spid="49" grpId="0" animBg="1"/>
      <p:bldP spid="50" grpId="0" animBg="1"/>
      <p:bldP spid="7" grpId="0"/>
      <p:bldP spid="55" grpId="0"/>
      <p:bldP spid="56" grpId="0"/>
      <p:bldP spid="40" grpId="0" animBg="1"/>
      <p:bldP spid="42" grpId="0" animBg="1"/>
      <p:bldP spid="43" grpId="0" animBg="1"/>
      <p:bldP spid="44" grpId="0" animBg="1"/>
      <p:bldP spid="57" grpId="0" animBg="1"/>
      <p:bldP spid="58" grpId="0" animBg="1"/>
      <p:bldP spid="63" grpId="0"/>
      <p:bldP spid="64" grpId="0"/>
      <p:bldP spid="66" grpId="0" animBg="1"/>
      <p:bldP spid="68" grpId="0" animBg="1"/>
      <p:bldP spid="70" grpId="0"/>
      <p:bldP spid="10"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Beyond 1-of-N encoding</a:t>
            </a:r>
            <a:endParaRPr lang="zh-TW" altLang="en-US" dirty="0"/>
          </a:p>
        </p:txBody>
      </p:sp>
      <p:sp>
        <p:nvSpPr>
          <p:cNvPr id="10" name="文字方塊 9"/>
          <p:cNvSpPr txBox="1"/>
          <p:nvPr/>
        </p:nvSpPr>
        <p:spPr>
          <a:xfrm>
            <a:off x="6942078" y="5299060"/>
            <a:ext cx="1902465" cy="523220"/>
          </a:xfrm>
          <a:prstGeom prst="rect">
            <a:avLst/>
          </a:prstGeom>
          <a:noFill/>
        </p:spPr>
        <p:txBody>
          <a:bodyPr wrap="square" rtlCol="0">
            <a:spAutoFit/>
          </a:bodyPr>
          <a:lstStyle/>
          <a:p>
            <a:r>
              <a:rPr lang="en-US" altLang="zh-TW" sz="2800" dirty="0" smtClean="0"/>
              <a:t>w = “apple” </a:t>
            </a:r>
            <a:endParaRPr lang="zh-TW" altLang="en-US" sz="2800" dirty="0"/>
          </a:p>
        </p:txBody>
      </p:sp>
      <p:sp>
        <p:nvSpPr>
          <p:cNvPr id="12" name="矩形 11"/>
          <p:cNvSpPr/>
          <p:nvPr/>
        </p:nvSpPr>
        <p:spPr>
          <a:xfrm rot="5400000">
            <a:off x="4502450" y="3845100"/>
            <a:ext cx="3371497" cy="5329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3" name="橢圓 12"/>
          <p:cNvSpPr/>
          <p:nvPr/>
        </p:nvSpPr>
        <p:spPr>
          <a:xfrm rot="5400000">
            <a:off x="6041038" y="2531373"/>
            <a:ext cx="317106" cy="31710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4" name="橢圓 13"/>
          <p:cNvSpPr/>
          <p:nvPr/>
        </p:nvSpPr>
        <p:spPr>
          <a:xfrm rot="5400000">
            <a:off x="6054615" y="2917796"/>
            <a:ext cx="317106" cy="31710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5" name="橢圓 14"/>
          <p:cNvSpPr/>
          <p:nvPr/>
        </p:nvSpPr>
        <p:spPr>
          <a:xfrm rot="5400000">
            <a:off x="6041038" y="3575780"/>
            <a:ext cx="317106" cy="31710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20" name="文字方塊 19"/>
          <p:cNvSpPr txBox="1"/>
          <p:nvPr/>
        </p:nvSpPr>
        <p:spPr>
          <a:xfrm>
            <a:off x="4783287" y="2452632"/>
            <a:ext cx="1008993" cy="461665"/>
          </a:xfrm>
          <a:prstGeom prst="rect">
            <a:avLst/>
          </a:prstGeom>
          <a:noFill/>
        </p:spPr>
        <p:txBody>
          <a:bodyPr wrap="square" rtlCol="0">
            <a:spAutoFit/>
          </a:bodyPr>
          <a:lstStyle/>
          <a:p>
            <a:r>
              <a:rPr lang="en-US" altLang="zh-TW" sz="2400" dirty="0"/>
              <a:t>a</a:t>
            </a:r>
            <a:r>
              <a:rPr lang="en-US" altLang="zh-TW" sz="2400" dirty="0" smtClean="0"/>
              <a:t>-a-a</a:t>
            </a:r>
            <a:endParaRPr lang="zh-TW" altLang="en-US" sz="2400" dirty="0"/>
          </a:p>
        </p:txBody>
      </p:sp>
      <p:sp>
        <p:nvSpPr>
          <p:cNvPr id="21" name="文字方塊 20"/>
          <p:cNvSpPr txBox="1"/>
          <p:nvPr/>
        </p:nvSpPr>
        <p:spPr>
          <a:xfrm>
            <a:off x="4792600" y="2876982"/>
            <a:ext cx="1008993" cy="461665"/>
          </a:xfrm>
          <a:prstGeom prst="rect">
            <a:avLst/>
          </a:prstGeom>
          <a:noFill/>
        </p:spPr>
        <p:txBody>
          <a:bodyPr wrap="square" rtlCol="0">
            <a:spAutoFit/>
          </a:bodyPr>
          <a:lstStyle/>
          <a:p>
            <a:r>
              <a:rPr lang="en-US" altLang="zh-TW" sz="2400" dirty="0" smtClean="0"/>
              <a:t>a-a-b</a:t>
            </a:r>
            <a:endParaRPr lang="zh-TW" altLang="en-US" sz="2400" dirty="0"/>
          </a:p>
        </p:txBody>
      </p:sp>
      <p:sp>
        <p:nvSpPr>
          <p:cNvPr id="23" name="文字方塊 22"/>
          <p:cNvSpPr txBox="1"/>
          <p:nvPr/>
        </p:nvSpPr>
        <p:spPr>
          <a:xfrm>
            <a:off x="4791200" y="4866743"/>
            <a:ext cx="1008993" cy="461665"/>
          </a:xfrm>
          <a:prstGeom prst="rect">
            <a:avLst/>
          </a:prstGeom>
          <a:noFill/>
        </p:spPr>
        <p:txBody>
          <a:bodyPr wrap="square" rtlCol="0">
            <a:spAutoFit/>
          </a:bodyPr>
          <a:lstStyle/>
          <a:p>
            <a:r>
              <a:rPr lang="en-US" altLang="zh-TW" sz="2400" dirty="0"/>
              <a:t>p</a:t>
            </a:r>
            <a:r>
              <a:rPr lang="en-US" altLang="zh-TW" sz="2400" dirty="0" smtClean="0"/>
              <a:t>-p-l</a:t>
            </a:r>
            <a:endParaRPr lang="zh-TW" altLang="en-US" sz="2400" dirty="0"/>
          </a:p>
        </p:txBody>
      </p:sp>
      <p:sp>
        <p:nvSpPr>
          <p:cNvPr id="24" name="文字方塊 23"/>
          <p:cNvSpPr txBox="1"/>
          <p:nvPr/>
        </p:nvSpPr>
        <p:spPr>
          <a:xfrm>
            <a:off x="7005626" y="3892486"/>
            <a:ext cx="1986455" cy="523220"/>
          </a:xfrm>
          <a:prstGeom prst="rect">
            <a:avLst/>
          </a:prstGeom>
          <a:noFill/>
        </p:spPr>
        <p:txBody>
          <a:bodyPr wrap="square" rtlCol="0">
            <a:spAutoFit/>
          </a:bodyPr>
          <a:lstStyle/>
          <a:p>
            <a:r>
              <a:rPr lang="en-US" altLang="zh-TW" sz="2800" b="1" dirty="0" smtClean="0"/>
              <a:t>26 X 26 X 26</a:t>
            </a:r>
            <a:endParaRPr lang="zh-TW" altLang="en-US" sz="2800" b="1" dirty="0"/>
          </a:p>
        </p:txBody>
      </p:sp>
      <p:sp>
        <p:nvSpPr>
          <p:cNvPr id="25" name="文字方塊 24"/>
          <p:cNvSpPr txBox="1"/>
          <p:nvPr/>
        </p:nvSpPr>
        <p:spPr>
          <a:xfrm rot="5400000">
            <a:off x="5102041" y="3155994"/>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26" name="文字方塊 25"/>
          <p:cNvSpPr txBox="1"/>
          <p:nvPr/>
        </p:nvSpPr>
        <p:spPr>
          <a:xfrm rot="5400000">
            <a:off x="5100079" y="3789502"/>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27" name="文字方塊 26"/>
          <p:cNvSpPr txBox="1"/>
          <p:nvPr/>
        </p:nvSpPr>
        <p:spPr>
          <a:xfrm>
            <a:off x="4792600" y="3477388"/>
            <a:ext cx="1008993" cy="461665"/>
          </a:xfrm>
          <a:prstGeom prst="rect">
            <a:avLst/>
          </a:prstGeom>
          <a:noFill/>
        </p:spPr>
        <p:txBody>
          <a:bodyPr wrap="square" rtlCol="0">
            <a:spAutoFit/>
          </a:bodyPr>
          <a:lstStyle/>
          <a:p>
            <a:r>
              <a:rPr lang="en-US" altLang="zh-TW" sz="2400" dirty="0" smtClean="0"/>
              <a:t>a-p-p</a:t>
            </a:r>
            <a:endParaRPr lang="zh-TW" altLang="en-US" sz="2400" dirty="0"/>
          </a:p>
        </p:txBody>
      </p:sp>
      <p:sp>
        <p:nvSpPr>
          <p:cNvPr id="28" name="文字方塊 27"/>
          <p:cNvSpPr txBox="1"/>
          <p:nvPr/>
        </p:nvSpPr>
        <p:spPr>
          <a:xfrm rot="5400000">
            <a:off x="5092256" y="5237147"/>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29" name="文字方塊 28"/>
          <p:cNvSpPr txBox="1"/>
          <p:nvPr/>
        </p:nvSpPr>
        <p:spPr>
          <a:xfrm>
            <a:off x="4811754" y="4193141"/>
            <a:ext cx="1008993" cy="461665"/>
          </a:xfrm>
          <a:prstGeom prst="rect">
            <a:avLst/>
          </a:prstGeom>
          <a:noFill/>
        </p:spPr>
        <p:txBody>
          <a:bodyPr wrap="square" rtlCol="0">
            <a:spAutoFit/>
          </a:bodyPr>
          <a:lstStyle/>
          <a:p>
            <a:r>
              <a:rPr lang="en-US" altLang="zh-TW" sz="2400" dirty="0" smtClean="0"/>
              <a:t>p-l-e</a:t>
            </a:r>
            <a:endParaRPr lang="zh-TW" altLang="en-US" sz="2400" dirty="0"/>
          </a:p>
        </p:txBody>
      </p:sp>
      <p:sp>
        <p:nvSpPr>
          <p:cNvPr id="30" name="文字方塊 29"/>
          <p:cNvSpPr txBox="1"/>
          <p:nvPr/>
        </p:nvSpPr>
        <p:spPr>
          <a:xfrm rot="5400000">
            <a:off x="5096989" y="4502360"/>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33" name="文字方塊 32"/>
          <p:cNvSpPr txBox="1"/>
          <p:nvPr/>
        </p:nvSpPr>
        <p:spPr>
          <a:xfrm rot="5400000">
            <a:off x="6132400" y="3128272"/>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34" name="文字方塊 33"/>
          <p:cNvSpPr txBox="1"/>
          <p:nvPr/>
        </p:nvSpPr>
        <p:spPr>
          <a:xfrm rot="5400000">
            <a:off x="6127473" y="3811670"/>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35" name="文字方塊 34"/>
          <p:cNvSpPr txBox="1"/>
          <p:nvPr/>
        </p:nvSpPr>
        <p:spPr>
          <a:xfrm rot="5400000">
            <a:off x="6118022" y="5171051"/>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36" name="文字方塊 35"/>
          <p:cNvSpPr txBox="1"/>
          <p:nvPr/>
        </p:nvSpPr>
        <p:spPr>
          <a:xfrm rot="5400000">
            <a:off x="6111118" y="4485703"/>
            <a:ext cx="361588" cy="523220"/>
          </a:xfrm>
          <a:prstGeom prst="rect">
            <a:avLst/>
          </a:prstGeom>
          <a:noFill/>
        </p:spPr>
        <p:txBody>
          <a:bodyPr wrap="square" rtlCol="0">
            <a:spAutoFit/>
          </a:bodyPr>
          <a:lstStyle/>
          <a:p>
            <a:r>
              <a:rPr lang="en-US" altLang="zh-TW" sz="2800" b="1" dirty="0" smtClean="0"/>
              <a:t>…</a:t>
            </a:r>
            <a:endParaRPr lang="zh-TW" altLang="en-US" sz="2800" b="1" dirty="0"/>
          </a:p>
        </p:txBody>
      </p:sp>
      <p:sp>
        <p:nvSpPr>
          <p:cNvPr id="37" name="橢圓 36"/>
          <p:cNvSpPr/>
          <p:nvPr/>
        </p:nvSpPr>
        <p:spPr>
          <a:xfrm rot="5400000">
            <a:off x="6041038" y="4261128"/>
            <a:ext cx="317106" cy="31710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8" name="橢圓 37"/>
          <p:cNvSpPr/>
          <p:nvPr/>
        </p:nvSpPr>
        <p:spPr>
          <a:xfrm rot="5400000">
            <a:off x="6018930" y="4939022"/>
            <a:ext cx="317106" cy="31710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39" name="文字方塊 38"/>
          <p:cNvSpPr txBox="1"/>
          <p:nvPr/>
        </p:nvSpPr>
        <p:spPr>
          <a:xfrm>
            <a:off x="6025230" y="3495984"/>
            <a:ext cx="375875" cy="461665"/>
          </a:xfrm>
          <a:prstGeom prst="rect">
            <a:avLst/>
          </a:prstGeom>
          <a:noFill/>
        </p:spPr>
        <p:txBody>
          <a:bodyPr wrap="square" rtlCol="0">
            <a:spAutoFit/>
          </a:bodyPr>
          <a:lstStyle/>
          <a:p>
            <a:pPr algn="ctr"/>
            <a:r>
              <a:rPr lang="en-US" altLang="zh-TW" sz="2400" b="1" dirty="0" smtClean="0">
                <a:solidFill>
                  <a:srgbClr val="FF0000"/>
                </a:solidFill>
              </a:rPr>
              <a:t>1</a:t>
            </a:r>
            <a:endParaRPr lang="zh-TW" altLang="en-US" sz="2400" b="1" dirty="0">
              <a:solidFill>
                <a:srgbClr val="FF0000"/>
              </a:solidFill>
            </a:endParaRPr>
          </a:p>
        </p:txBody>
      </p:sp>
      <p:sp>
        <p:nvSpPr>
          <p:cNvPr id="40" name="文字方塊 39"/>
          <p:cNvSpPr txBox="1"/>
          <p:nvPr/>
        </p:nvSpPr>
        <p:spPr>
          <a:xfrm>
            <a:off x="6022837" y="4194205"/>
            <a:ext cx="375875" cy="461665"/>
          </a:xfrm>
          <a:prstGeom prst="rect">
            <a:avLst/>
          </a:prstGeom>
          <a:noFill/>
        </p:spPr>
        <p:txBody>
          <a:bodyPr wrap="square" rtlCol="0">
            <a:spAutoFit/>
          </a:bodyPr>
          <a:lstStyle/>
          <a:p>
            <a:pPr algn="ctr"/>
            <a:r>
              <a:rPr lang="en-US" altLang="zh-TW" sz="2400" b="1" dirty="0" smtClean="0">
                <a:solidFill>
                  <a:srgbClr val="00B050"/>
                </a:solidFill>
              </a:rPr>
              <a:t>1</a:t>
            </a:r>
            <a:endParaRPr lang="zh-TW" altLang="en-US" sz="2400" b="1" dirty="0">
              <a:solidFill>
                <a:srgbClr val="00B050"/>
              </a:solidFill>
            </a:endParaRPr>
          </a:p>
        </p:txBody>
      </p:sp>
      <p:sp>
        <p:nvSpPr>
          <p:cNvPr id="41" name="文字方塊 40"/>
          <p:cNvSpPr txBox="1"/>
          <p:nvPr/>
        </p:nvSpPr>
        <p:spPr>
          <a:xfrm>
            <a:off x="6022837" y="4882535"/>
            <a:ext cx="375875" cy="461665"/>
          </a:xfrm>
          <a:prstGeom prst="rect">
            <a:avLst/>
          </a:prstGeom>
          <a:noFill/>
        </p:spPr>
        <p:txBody>
          <a:bodyPr wrap="square" rtlCol="0">
            <a:spAutoFit/>
          </a:bodyPr>
          <a:lstStyle/>
          <a:p>
            <a:pPr algn="ctr"/>
            <a:r>
              <a:rPr lang="en-US" altLang="zh-TW" sz="2400" b="1" dirty="0" smtClean="0">
                <a:solidFill>
                  <a:srgbClr val="0000FF"/>
                </a:solidFill>
              </a:rPr>
              <a:t>1</a:t>
            </a:r>
            <a:endParaRPr lang="zh-TW" altLang="en-US" sz="2400" b="1" dirty="0">
              <a:solidFill>
                <a:srgbClr val="0000FF"/>
              </a:solidFill>
            </a:endParaRPr>
          </a:p>
        </p:txBody>
      </p:sp>
      <p:sp>
        <p:nvSpPr>
          <p:cNvPr id="42" name="文字方塊 41"/>
          <p:cNvSpPr txBox="1"/>
          <p:nvPr/>
        </p:nvSpPr>
        <p:spPr>
          <a:xfrm>
            <a:off x="6028564" y="2445216"/>
            <a:ext cx="375875" cy="461665"/>
          </a:xfrm>
          <a:prstGeom prst="rect">
            <a:avLst/>
          </a:prstGeom>
          <a:noFill/>
        </p:spPr>
        <p:txBody>
          <a:bodyPr wrap="square" rtlCol="0">
            <a:spAutoFit/>
          </a:bodyPr>
          <a:lstStyle/>
          <a:p>
            <a:pPr algn="ctr"/>
            <a:r>
              <a:rPr lang="en-US" altLang="zh-TW" sz="2400" dirty="0" smtClean="0"/>
              <a:t>0</a:t>
            </a:r>
            <a:endParaRPr lang="zh-TW" altLang="en-US" sz="2400" dirty="0"/>
          </a:p>
        </p:txBody>
      </p:sp>
      <p:sp>
        <p:nvSpPr>
          <p:cNvPr id="43" name="文字方塊 42"/>
          <p:cNvSpPr txBox="1"/>
          <p:nvPr/>
        </p:nvSpPr>
        <p:spPr>
          <a:xfrm>
            <a:off x="6039876" y="2863119"/>
            <a:ext cx="375875" cy="461665"/>
          </a:xfrm>
          <a:prstGeom prst="rect">
            <a:avLst/>
          </a:prstGeom>
          <a:noFill/>
        </p:spPr>
        <p:txBody>
          <a:bodyPr wrap="square" rtlCol="0">
            <a:spAutoFit/>
          </a:bodyPr>
          <a:lstStyle/>
          <a:p>
            <a:pPr algn="ctr"/>
            <a:r>
              <a:rPr lang="en-US" altLang="zh-TW" sz="2400" dirty="0" smtClean="0"/>
              <a:t>0</a:t>
            </a:r>
            <a:endParaRPr lang="zh-TW" altLang="en-US" sz="2400" dirty="0"/>
          </a:p>
        </p:txBody>
      </p:sp>
      <p:sp>
        <p:nvSpPr>
          <p:cNvPr id="44" name="左大括弧 43"/>
          <p:cNvSpPr/>
          <p:nvPr/>
        </p:nvSpPr>
        <p:spPr>
          <a:xfrm flipH="1">
            <a:off x="6600580" y="2445216"/>
            <a:ext cx="315722" cy="3377064"/>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 name="矩形 6"/>
          <p:cNvSpPr/>
          <p:nvPr/>
        </p:nvSpPr>
        <p:spPr>
          <a:xfrm>
            <a:off x="5333586" y="1690689"/>
            <a:ext cx="2242152" cy="523220"/>
          </a:xfrm>
          <a:prstGeom prst="rect">
            <a:avLst/>
          </a:prstGeom>
        </p:spPr>
        <p:txBody>
          <a:bodyPr wrap="none">
            <a:spAutoFit/>
          </a:bodyPr>
          <a:lstStyle/>
          <a:p>
            <a:r>
              <a:rPr lang="en-US" altLang="zh-TW" sz="2800" b="1" i="1" u="sng" dirty="0"/>
              <a:t>Word hashing</a:t>
            </a:r>
            <a:endParaRPr lang="zh-TW" altLang="en-US" sz="2800" b="1" i="1" u="sng" dirty="0"/>
          </a:p>
        </p:txBody>
      </p:sp>
      <p:sp>
        <p:nvSpPr>
          <p:cNvPr id="45" name="矩形 44"/>
          <p:cNvSpPr/>
          <p:nvPr/>
        </p:nvSpPr>
        <p:spPr>
          <a:xfrm>
            <a:off x="561948" y="1681166"/>
            <a:ext cx="3659528" cy="523220"/>
          </a:xfrm>
          <a:prstGeom prst="rect">
            <a:avLst/>
          </a:prstGeom>
        </p:spPr>
        <p:txBody>
          <a:bodyPr wrap="none">
            <a:spAutoFit/>
          </a:bodyPr>
          <a:lstStyle/>
          <a:p>
            <a:r>
              <a:rPr lang="en-US" altLang="zh-TW" sz="2800" b="1" i="1" u="sng" dirty="0" smtClean="0"/>
              <a:t>Dimension for “Other”</a:t>
            </a:r>
            <a:endParaRPr lang="zh-TW" altLang="en-US" sz="2800" b="1" i="1" u="sng" dirty="0"/>
          </a:p>
        </p:txBody>
      </p:sp>
      <p:sp>
        <p:nvSpPr>
          <p:cNvPr id="46" name="文字方塊 45"/>
          <p:cNvSpPr txBox="1"/>
          <p:nvPr/>
        </p:nvSpPr>
        <p:spPr>
          <a:xfrm>
            <a:off x="2308384" y="6050375"/>
            <a:ext cx="2263616" cy="461665"/>
          </a:xfrm>
          <a:prstGeom prst="rect">
            <a:avLst/>
          </a:prstGeom>
          <a:noFill/>
        </p:spPr>
        <p:txBody>
          <a:bodyPr wrap="square" rtlCol="0">
            <a:spAutoFit/>
          </a:bodyPr>
          <a:lstStyle/>
          <a:p>
            <a:pPr algn="ctr"/>
            <a:r>
              <a:rPr lang="en-US" altLang="zh-TW" sz="2400" dirty="0" smtClean="0"/>
              <a:t>w = “</a:t>
            </a:r>
            <a:r>
              <a:rPr lang="en-US" altLang="zh-TW" sz="2400" dirty="0" err="1"/>
              <a:t>Sauron</a:t>
            </a:r>
            <a:r>
              <a:rPr lang="en-US" altLang="zh-TW" sz="2400" dirty="0" smtClean="0"/>
              <a:t>” </a:t>
            </a:r>
            <a:endParaRPr lang="zh-TW" altLang="en-US" sz="2400" dirty="0"/>
          </a:p>
        </p:txBody>
      </p:sp>
      <p:grpSp>
        <p:nvGrpSpPr>
          <p:cNvPr id="63" name="群組 62"/>
          <p:cNvGrpSpPr/>
          <p:nvPr/>
        </p:nvGrpSpPr>
        <p:grpSpPr>
          <a:xfrm>
            <a:off x="2179631" y="2474309"/>
            <a:ext cx="594445" cy="3108147"/>
            <a:chOff x="5573899" y="1757769"/>
            <a:chExt cx="594445" cy="3108147"/>
          </a:xfrm>
        </p:grpSpPr>
        <p:grpSp>
          <p:nvGrpSpPr>
            <p:cNvPr id="71" name="群組 70"/>
            <p:cNvGrpSpPr/>
            <p:nvPr/>
          </p:nvGrpSpPr>
          <p:grpSpPr>
            <a:xfrm>
              <a:off x="5573899" y="1757769"/>
              <a:ext cx="594445" cy="3108147"/>
              <a:chOff x="5720499" y="4355529"/>
              <a:chExt cx="594445" cy="3108147"/>
            </a:xfrm>
          </p:grpSpPr>
          <p:grpSp>
            <p:nvGrpSpPr>
              <p:cNvPr id="74" name="群組 73"/>
              <p:cNvGrpSpPr/>
              <p:nvPr/>
            </p:nvGrpSpPr>
            <p:grpSpPr>
              <a:xfrm rot="5400000">
                <a:off x="4463648" y="5612380"/>
                <a:ext cx="3108147" cy="594445"/>
                <a:chOff x="-1832609" y="4494767"/>
                <a:chExt cx="4854734" cy="928487"/>
              </a:xfrm>
            </p:grpSpPr>
            <p:sp>
              <p:nvSpPr>
                <p:cNvPr id="76" name="矩形 75"/>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77" name="橢圓 76"/>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8" name="橢圓 77"/>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9" name="文字方塊 78"/>
                <p:cNvSpPr txBox="1"/>
                <p:nvPr/>
              </p:nvSpPr>
              <p:spPr>
                <a:xfrm>
                  <a:off x="1782914" y="4494767"/>
                  <a:ext cx="662543" cy="817236"/>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75" name="橢圓 74"/>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72" name="橢圓 71"/>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3" name="橢圓 72"/>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4" name="文字方塊 63"/>
          <p:cNvSpPr txBox="1"/>
          <p:nvPr/>
        </p:nvSpPr>
        <p:spPr>
          <a:xfrm>
            <a:off x="1246631" y="2474308"/>
            <a:ext cx="944386" cy="461665"/>
          </a:xfrm>
          <a:prstGeom prst="rect">
            <a:avLst/>
          </a:prstGeom>
          <a:noFill/>
        </p:spPr>
        <p:txBody>
          <a:bodyPr wrap="square" rtlCol="0">
            <a:spAutoFit/>
          </a:bodyPr>
          <a:lstStyle/>
          <a:p>
            <a:pPr algn="r"/>
            <a:r>
              <a:rPr lang="en-US" altLang="zh-TW" sz="2400" dirty="0" smtClean="0"/>
              <a:t>apple</a:t>
            </a:r>
            <a:endParaRPr lang="zh-TW" altLang="en-US" sz="2400" dirty="0"/>
          </a:p>
        </p:txBody>
      </p:sp>
      <p:sp>
        <p:nvSpPr>
          <p:cNvPr id="65" name="文字方塊 64"/>
          <p:cNvSpPr txBox="1"/>
          <p:nvPr/>
        </p:nvSpPr>
        <p:spPr>
          <a:xfrm>
            <a:off x="1438998" y="2894690"/>
            <a:ext cx="740229" cy="461665"/>
          </a:xfrm>
          <a:prstGeom prst="rect">
            <a:avLst/>
          </a:prstGeom>
          <a:noFill/>
        </p:spPr>
        <p:txBody>
          <a:bodyPr wrap="square" rtlCol="0">
            <a:spAutoFit/>
          </a:bodyPr>
          <a:lstStyle/>
          <a:p>
            <a:pPr algn="r"/>
            <a:r>
              <a:rPr lang="en-US" altLang="zh-TW" sz="2400" dirty="0" smtClean="0"/>
              <a:t>bag</a:t>
            </a:r>
            <a:endParaRPr lang="zh-TW" altLang="en-US" sz="2400" dirty="0"/>
          </a:p>
        </p:txBody>
      </p:sp>
      <p:sp>
        <p:nvSpPr>
          <p:cNvPr id="66" name="文字方塊 65"/>
          <p:cNvSpPr txBox="1"/>
          <p:nvPr/>
        </p:nvSpPr>
        <p:spPr>
          <a:xfrm>
            <a:off x="1467607" y="3363521"/>
            <a:ext cx="740229" cy="461665"/>
          </a:xfrm>
          <a:prstGeom prst="rect">
            <a:avLst/>
          </a:prstGeom>
          <a:noFill/>
        </p:spPr>
        <p:txBody>
          <a:bodyPr wrap="square" rtlCol="0">
            <a:spAutoFit/>
          </a:bodyPr>
          <a:lstStyle/>
          <a:p>
            <a:pPr algn="r"/>
            <a:r>
              <a:rPr lang="en-US" altLang="zh-TW" sz="2400" dirty="0" smtClean="0"/>
              <a:t>cat</a:t>
            </a:r>
            <a:endParaRPr lang="zh-TW" altLang="en-US" sz="2400" dirty="0"/>
          </a:p>
        </p:txBody>
      </p:sp>
      <p:sp>
        <p:nvSpPr>
          <p:cNvPr id="67" name="文字方塊 66"/>
          <p:cNvSpPr txBox="1"/>
          <p:nvPr/>
        </p:nvSpPr>
        <p:spPr>
          <a:xfrm>
            <a:off x="1473504" y="3821626"/>
            <a:ext cx="740229" cy="461665"/>
          </a:xfrm>
          <a:prstGeom prst="rect">
            <a:avLst/>
          </a:prstGeom>
          <a:noFill/>
        </p:spPr>
        <p:txBody>
          <a:bodyPr wrap="square" rtlCol="0">
            <a:spAutoFit/>
          </a:bodyPr>
          <a:lstStyle/>
          <a:p>
            <a:pPr algn="r"/>
            <a:r>
              <a:rPr lang="en-US" altLang="zh-TW" sz="2400" dirty="0" smtClean="0"/>
              <a:t>dog</a:t>
            </a:r>
            <a:endParaRPr lang="zh-TW" altLang="en-US" sz="2400" dirty="0"/>
          </a:p>
        </p:txBody>
      </p:sp>
      <p:sp>
        <p:nvSpPr>
          <p:cNvPr id="68" name="橢圓 67"/>
          <p:cNvSpPr/>
          <p:nvPr/>
        </p:nvSpPr>
        <p:spPr>
          <a:xfrm rot="5400000">
            <a:off x="2248210" y="5202274"/>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9" name="文字方塊 68"/>
          <p:cNvSpPr txBox="1"/>
          <p:nvPr/>
        </p:nvSpPr>
        <p:spPr>
          <a:xfrm>
            <a:off x="875402" y="4304880"/>
            <a:ext cx="1344312" cy="461665"/>
          </a:xfrm>
          <a:prstGeom prst="rect">
            <a:avLst/>
          </a:prstGeom>
          <a:noFill/>
        </p:spPr>
        <p:txBody>
          <a:bodyPr wrap="square" rtlCol="0">
            <a:spAutoFit/>
          </a:bodyPr>
          <a:lstStyle/>
          <a:p>
            <a:pPr algn="r"/>
            <a:r>
              <a:rPr lang="en-US" altLang="zh-TW" sz="2400" dirty="0" smtClean="0"/>
              <a:t>elephant</a:t>
            </a:r>
            <a:endParaRPr lang="zh-TW" altLang="en-US" sz="2400" dirty="0"/>
          </a:p>
        </p:txBody>
      </p:sp>
      <p:sp>
        <p:nvSpPr>
          <p:cNvPr id="70" name="文字方塊 69"/>
          <p:cNvSpPr txBox="1"/>
          <p:nvPr/>
        </p:nvSpPr>
        <p:spPr>
          <a:xfrm>
            <a:off x="895956" y="5140439"/>
            <a:ext cx="1291646" cy="461665"/>
          </a:xfrm>
          <a:prstGeom prst="rect">
            <a:avLst/>
          </a:prstGeom>
          <a:noFill/>
        </p:spPr>
        <p:txBody>
          <a:bodyPr wrap="square" rtlCol="0">
            <a:spAutoFit/>
          </a:bodyPr>
          <a:lstStyle/>
          <a:p>
            <a:pPr algn="r"/>
            <a:r>
              <a:rPr lang="en-US" altLang="zh-TW" sz="2400" dirty="0" smtClean="0"/>
              <a:t>“other”</a:t>
            </a:r>
            <a:endParaRPr lang="zh-TW" altLang="en-US" sz="2400" dirty="0"/>
          </a:p>
        </p:txBody>
      </p:sp>
      <p:sp>
        <p:nvSpPr>
          <p:cNvPr id="80" name="文字方塊 79"/>
          <p:cNvSpPr txBox="1"/>
          <p:nvPr/>
        </p:nvSpPr>
        <p:spPr>
          <a:xfrm>
            <a:off x="2682720" y="2518112"/>
            <a:ext cx="304800" cy="461665"/>
          </a:xfrm>
          <a:prstGeom prst="rect">
            <a:avLst/>
          </a:prstGeom>
          <a:noFill/>
        </p:spPr>
        <p:txBody>
          <a:bodyPr wrap="square" rtlCol="0">
            <a:spAutoFit/>
          </a:bodyPr>
          <a:lstStyle/>
          <a:p>
            <a:r>
              <a:rPr lang="en-US" altLang="zh-TW" sz="2400" dirty="0" smtClean="0"/>
              <a:t>0</a:t>
            </a:r>
            <a:endParaRPr lang="zh-TW" altLang="en-US" sz="2400" dirty="0"/>
          </a:p>
        </p:txBody>
      </p:sp>
      <p:sp>
        <p:nvSpPr>
          <p:cNvPr id="81" name="文字方塊 80"/>
          <p:cNvSpPr txBox="1"/>
          <p:nvPr/>
        </p:nvSpPr>
        <p:spPr>
          <a:xfrm>
            <a:off x="2682720" y="2968079"/>
            <a:ext cx="304800" cy="461665"/>
          </a:xfrm>
          <a:prstGeom prst="rect">
            <a:avLst/>
          </a:prstGeom>
          <a:noFill/>
        </p:spPr>
        <p:txBody>
          <a:bodyPr wrap="square" rtlCol="0">
            <a:spAutoFit/>
          </a:bodyPr>
          <a:lstStyle/>
          <a:p>
            <a:r>
              <a:rPr lang="en-US" altLang="zh-TW" sz="2400" dirty="0" smtClean="0"/>
              <a:t>0</a:t>
            </a:r>
            <a:endParaRPr lang="zh-TW" altLang="en-US" sz="2400" dirty="0"/>
          </a:p>
        </p:txBody>
      </p:sp>
      <p:sp>
        <p:nvSpPr>
          <p:cNvPr id="82" name="文字方塊 81"/>
          <p:cNvSpPr txBox="1"/>
          <p:nvPr/>
        </p:nvSpPr>
        <p:spPr>
          <a:xfrm>
            <a:off x="2682720" y="3414274"/>
            <a:ext cx="304800" cy="461665"/>
          </a:xfrm>
          <a:prstGeom prst="rect">
            <a:avLst/>
          </a:prstGeom>
          <a:noFill/>
        </p:spPr>
        <p:txBody>
          <a:bodyPr wrap="square" rtlCol="0">
            <a:spAutoFit/>
          </a:bodyPr>
          <a:lstStyle/>
          <a:p>
            <a:r>
              <a:rPr lang="en-US" altLang="zh-TW" sz="2400" dirty="0" smtClean="0"/>
              <a:t>0</a:t>
            </a:r>
            <a:endParaRPr lang="zh-TW" altLang="en-US" sz="2400" dirty="0"/>
          </a:p>
        </p:txBody>
      </p:sp>
      <p:sp>
        <p:nvSpPr>
          <p:cNvPr id="83" name="文字方塊 82"/>
          <p:cNvSpPr txBox="1"/>
          <p:nvPr/>
        </p:nvSpPr>
        <p:spPr>
          <a:xfrm>
            <a:off x="2682720" y="383548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84" name="文字方塊 83"/>
          <p:cNvSpPr txBox="1"/>
          <p:nvPr/>
        </p:nvSpPr>
        <p:spPr>
          <a:xfrm>
            <a:off x="2691178" y="4301007"/>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85" name="文字方塊 84"/>
          <p:cNvSpPr txBox="1"/>
          <p:nvPr/>
        </p:nvSpPr>
        <p:spPr>
          <a:xfrm>
            <a:off x="2648822" y="5143460"/>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57" name="文字方塊 56"/>
          <p:cNvSpPr txBox="1"/>
          <p:nvPr/>
        </p:nvSpPr>
        <p:spPr>
          <a:xfrm>
            <a:off x="272025" y="6084841"/>
            <a:ext cx="2263616" cy="461665"/>
          </a:xfrm>
          <a:prstGeom prst="rect">
            <a:avLst/>
          </a:prstGeom>
          <a:noFill/>
        </p:spPr>
        <p:txBody>
          <a:bodyPr wrap="square" rtlCol="0">
            <a:spAutoFit/>
          </a:bodyPr>
          <a:lstStyle/>
          <a:p>
            <a:pPr algn="ctr"/>
            <a:r>
              <a:rPr lang="en-US" altLang="zh-TW" sz="2400" dirty="0" smtClean="0"/>
              <a:t>w = “</a:t>
            </a:r>
            <a:r>
              <a:rPr lang="en-US" altLang="zh-TW" sz="2400" dirty="0"/>
              <a:t>Gandalf</a:t>
            </a:r>
            <a:r>
              <a:rPr lang="en-US" altLang="zh-TW" sz="2400" dirty="0" smtClean="0"/>
              <a:t>” </a:t>
            </a:r>
            <a:endParaRPr lang="zh-TW" altLang="en-US" sz="2400" dirty="0"/>
          </a:p>
        </p:txBody>
      </p:sp>
      <p:cxnSp>
        <p:nvCxnSpPr>
          <p:cNvPr id="4" name="直線單箭頭接點 3"/>
          <p:cNvCxnSpPr/>
          <p:nvPr/>
        </p:nvCxnSpPr>
        <p:spPr>
          <a:xfrm flipV="1">
            <a:off x="1513680" y="5340411"/>
            <a:ext cx="900113" cy="8117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H="1" flipV="1">
            <a:off x="2439569" y="5360827"/>
            <a:ext cx="311965" cy="800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7721234" y="5797312"/>
            <a:ext cx="55523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a:off x="7893310" y="5855107"/>
            <a:ext cx="555237"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a:off x="8142352" y="5914483"/>
            <a:ext cx="544447"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p:cNvSpPr>
            <a:spLocks noGrp="1"/>
          </p:cNvSpPr>
          <p:nvPr>
            <p:ph type="sldNum" sz="quarter" idx="12"/>
          </p:nvPr>
        </p:nvSpPr>
        <p:spPr/>
        <p:txBody>
          <a:bodyPr/>
          <a:lstStyle/>
          <a:p>
            <a:fld id="{C5A9EFA0-3966-4D15-8C7E-765B7BB5697B}" type="slidenum">
              <a:rPr lang="zh-TW" altLang="en-US" smtClean="0"/>
              <a:t>16</a:t>
            </a:fld>
            <a:endParaRPr lang="zh-TW" altLang="en-US"/>
          </a:p>
        </p:txBody>
      </p:sp>
    </p:spTree>
    <p:extLst>
      <p:ext uri="{BB962C8B-B14F-4D97-AF65-F5344CB8AC3E}">
        <p14:creationId xmlns:p14="http://schemas.microsoft.com/office/powerpoint/2010/main" val="565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animBg="1"/>
      <p:bldP spid="14" grpId="0" animBg="1"/>
      <p:bldP spid="15" grpId="0" animBg="1"/>
      <p:bldP spid="20" grpId="0"/>
      <p:bldP spid="21" grpId="0"/>
      <p:bldP spid="23" grpId="0"/>
      <p:bldP spid="24" grpId="0"/>
      <p:bldP spid="25" grpId="0"/>
      <p:bldP spid="26" grpId="0"/>
      <p:bldP spid="27" grpId="0"/>
      <p:bldP spid="28" grpId="0"/>
      <p:bldP spid="29" grpId="0"/>
      <p:bldP spid="30" grpId="0"/>
      <p:bldP spid="33" grpId="0"/>
      <p:bldP spid="34" grpId="0"/>
      <p:bldP spid="35" grpId="0"/>
      <p:bldP spid="36" grpId="0"/>
      <p:bldP spid="37" grpId="0" animBg="1"/>
      <p:bldP spid="38" grpId="0" animBg="1"/>
      <p:bldP spid="39" grpId="0"/>
      <p:bldP spid="40" grpId="0"/>
      <p:bldP spid="41" grpId="0"/>
      <p:bldP spid="42" grpId="0"/>
      <p:bldP spid="43" grpId="0"/>
      <p:bldP spid="44" grpId="0" animBg="1"/>
      <p:bldP spid="46" grpId="0"/>
      <p:bldP spid="64" grpId="0"/>
      <p:bldP spid="65" grpId="0"/>
      <p:bldP spid="66" grpId="0"/>
      <p:bldP spid="67" grpId="0"/>
      <p:bldP spid="68" grpId="0" animBg="1"/>
      <p:bldP spid="69" grpId="0"/>
      <p:bldP spid="70" grpId="0"/>
      <p:bldP spid="80" grpId="0"/>
      <p:bldP spid="81" grpId="0"/>
      <p:bldP spid="82" grpId="0"/>
      <p:bldP spid="83" grpId="0"/>
      <p:bldP spid="84" grpId="0"/>
      <p:bldP spid="85" grpId="0"/>
      <p:bldP spid="5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Vector</a:t>
            </a:r>
            <a:endParaRPr lang="zh-TW" altLang="en-US" dirty="0"/>
          </a:p>
        </p:txBody>
      </p:sp>
      <p:pic>
        <p:nvPicPr>
          <p:cNvPr id="4" name="圖片 3"/>
          <p:cNvPicPr>
            <a:picLocks noChangeAspect="1"/>
          </p:cNvPicPr>
          <p:nvPr/>
        </p:nvPicPr>
        <p:blipFill>
          <a:blip r:embed="rId3"/>
          <a:stretch>
            <a:fillRect/>
          </a:stretch>
        </p:blipFill>
        <p:spPr>
          <a:xfrm>
            <a:off x="128750" y="1857123"/>
            <a:ext cx="5026573" cy="3955336"/>
          </a:xfrm>
          <a:prstGeom prst="rect">
            <a:avLst/>
          </a:prstGeom>
        </p:spPr>
      </p:pic>
      <p:pic>
        <p:nvPicPr>
          <p:cNvPr id="5" name="圖片 4"/>
          <p:cNvPicPr>
            <a:picLocks noChangeAspect="1"/>
          </p:cNvPicPr>
          <p:nvPr/>
        </p:nvPicPr>
        <p:blipFill>
          <a:blip r:embed="rId4"/>
          <a:stretch>
            <a:fillRect/>
          </a:stretch>
        </p:blipFill>
        <p:spPr>
          <a:xfrm>
            <a:off x="4982234" y="1917309"/>
            <a:ext cx="3848100" cy="3771900"/>
          </a:xfrm>
          <a:prstGeom prst="rect">
            <a:avLst/>
          </a:prstGeom>
        </p:spPr>
      </p:pic>
      <p:sp>
        <p:nvSpPr>
          <p:cNvPr id="6" name="文字方塊 5"/>
          <p:cNvSpPr txBox="1"/>
          <p:nvPr/>
        </p:nvSpPr>
        <p:spPr>
          <a:xfrm>
            <a:off x="1560294" y="6148053"/>
            <a:ext cx="6843879" cy="369332"/>
          </a:xfrm>
          <a:prstGeom prst="rect">
            <a:avLst/>
          </a:prstGeom>
          <a:noFill/>
        </p:spPr>
        <p:txBody>
          <a:bodyPr wrap="square" rtlCol="0">
            <a:spAutoFit/>
          </a:bodyPr>
          <a:lstStyle/>
          <a:p>
            <a:r>
              <a:rPr lang="en-US" altLang="zh-TW" dirty="0" smtClean="0"/>
              <a:t>Source: http://www.slideshare.net/hustwj/cikm-keynotenov2014</a:t>
            </a:r>
            <a:endParaRPr lang="zh-TW" altLang="en-US" dirty="0"/>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17</a:t>
            </a:fld>
            <a:endParaRPr lang="zh-TW" altLang="en-US"/>
          </a:p>
        </p:txBody>
      </p:sp>
    </p:spTree>
    <p:extLst>
      <p:ext uri="{BB962C8B-B14F-4D97-AF65-F5344CB8AC3E}">
        <p14:creationId xmlns:p14="http://schemas.microsoft.com/office/powerpoint/2010/main" val="8848988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Vector</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87935" y="5715298"/>
            <a:ext cx="8768129" cy="923330"/>
          </a:xfrm>
          <a:prstGeom prst="rect">
            <a:avLst/>
          </a:prstGeom>
        </p:spPr>
        <p:txBody>
          <a:bodyPr wrap="square">
            <a:spAutoFit/>
          </a:bodyPr>
          <a:lstStyle/>
          <a:p>
            <a:r>
              <a:rPr lang="en-US" altLang="zh-TW" dirty="0">
                <a:solidFill>
                  <a:srgbClr val="222222"/>
                </a:solidFill>
                <a:latin typeface="Arial" panose="020B0604020202020204" pitchFamily="34" charset="0"/>
              </a:rPr>
              <a:t>Fu, </a:t>
            </a:r>
            <a:r>
              <a:rPr lang="en-US" altLang="zh-TW" dirty="0" err="1">
                <a:solidFill>
                  <a:srgbClr val="222222"/>
                </a:solidFill>
                <a:latin typeface="Arial" panose="020B0604020202020204" pitchFamily="34" charset="0"/>
              </a:rPr>
              <a:t>Ruiji</a:t>
            </a:r>
            <a:r>
              <a:rPr lang="en-US" altLang="zh-TW" dirty="0">
                <a:solidFill>
                  <a:srgbClr val="222222"/>
                </a:solidFill>
                <a:latin typeface="Arial" panose="020B0604020202020204" pitchFamily="34" charset="0"/>
              </a:rPr>
              <a:t>, et al. "Learning semantic hierarchies via word </a:t>
            </a:r>
            <a:r>
              <a:rPr lang="en-US" altLang="zh-TW" dirty="0" err="1">
                <a:solidFill>
                  <a:srgbClr val="222222"/>
                </a:solidFill>
                <a:latin typeface="Arial" panose="020B0604020202020204" pitchFamily="34" charset="0"/>
              </a:rPr>
              <a:t>embeddings</a:t>
            </a:r>
            <a:r>
              <a:rPr lang="en-US" altLang="zh-TW" dirty="0">
                <a:solidFill>
                  <a:srgbClr val="222222"/>
                </a:solidFill>
                <a:latin typeface="Arial" panose="020B0604020202020204" pitchFamily="34" charset="0"/>
              </a:rPr>
              <a:t>."</a:t>
            </a:r>
            <a:r>
              <a:rPr lang="en-US" altLang="zh-TW" i="1" dirty="0">
                <a:solidFill>
                  <a:srgbClr val="222222"/>
                </a:solidFill>
                <a:latin typeface="Arial" panose="020B0604020202020204" pitchFamily="34" charset="0"/>
              </a:rPr>
              <a:t>Proceedings of the 52th Annual Meeting of the Association for Computational Linguistics: Long Papers</a:t>
            </a:r>
            <a:r>
              <a:rPr lang="en-US" altLang="zh-TW" dirty="0">
                <a:solidFill>
                  <a:srgbClr val="222222"/>
                </a:solidFill>
                <a:latin typeface="Arial" panose="020B0604020202020204" pitchFamily="34" charset="0"/>
              </a:rPr>
              <a:t>. Vol. 1. 2014.</a:t>
            </a:r>
            <a:endParaRPr lang="zh-TW" altLang="en-US" dirty="0"/>
          </a:p>
        </p:txBody>
      </p:sp>
      <p:pic>
        <p:nvPicPr>
          <p:cNvPr id="5" name="圖片 4"/>
          <p:cNvPicPr>
            <a:picLocks noChangeAspect="1"/>
          </p:cNvPicPr>
          <p:nvPr/>
        </p:nvPicPr>
        <p:blipFill>
          <a:blip r:embed="rId2"/>
          <a:stretch>
            <a:fillRect/>
          </a:stretch>
        </p:blipFill>
        <p:spPr>
          <a:xfrm>
            <a:off x="0" y="1825625"/>
            <a:ext cx="9039041" cy="3737830"/>
          </a:xfrm>
          <a:prstGeom prst="rect">
            <a:avLst/>
          </a:prstGeom>
        </p:spPr>
      </p:pic>
      <p:sp>
        <p:nvSpPr>
          <p:cNvPr id="6" name="投影片編號版面配置區 5"/>
          <p:cNvSpPr>
            <a:spLocks noGrp="1"/>
          </p:cNvSpPr>
          <p:nvPr>
            <p:ph type="sldNum" sz="quarter" idx="12"/>
          </p:nvPr>
        </p:nvSpPr>
        <p:spPr/>
        <p:txBody>
          <a:bodyPr/>
          <a:lstStyle/>
          <a:p>
            <a:fld id="{C5A9EFA0-3966-4D15-8C7E-765B7BB5697B}" type="slidenum">
              <a:rPr lang="zh-TW" altLang="en-US" smtClean="0"/>
              <a:t>18</a:t>
            </a:fld>
            <a:endParaRPr lang="zh-TW" altLang="en-US"/>
          </a:p>
        </p:txBody>
      </p:sp>
    </p:spTree>
    <p:extLst>
      <p:ext uri="{BB962C8B-B14F-4D97-AF65-F5344CB8AC3E}">
        <p14:creationId xmlns:p14="http://schemas.microsoft.com/office/powerpoint/2010/main" val="478442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Word Vector</a:t>
            </a:r>
            <a:endParaRPr lang="zh-TW" altLang="en-US" dirty="0"/>
          </a:p>
        </p:txBody>
      </p:sp>
      <p:sp>
        <p:nvSpPr>
          <p:cNvPr id="3" name="內容版面配置區 2"/>
          <p:cNvSpPr>
            <a:spLocks noGrp="1"/>
          </p:cNvSpPr>
          <p:nvPr>
            <p:ph idx="1"/>
          </p:nvPr>
        </p:nvSpPr>
        <p:spPr/>
        <p:txBody>
          <a:bodyPr/>
          <a:lstStyle/>
          <a:p>
            <a:r>
              <a:rPr lang="en-US" altLang="zh-TW" dirty="0" smtClean="0"/>
              <a:t>Characteristics</a:t>
            </a:r>
          </a:p>
          <a:p>
            <a:endParaRPr lang="en-US" altLang="zh-TW" dirty="0"/>
          </a:p>
          <a:p>
            <a:endParaRPr lang="en-US" altLang="zh-TW" dirty="0" smtClean="0"/>
          </a:p>
          <a:p>
            <a:endParaRPr lang="en-US" altLang="zh-TW" dirty="0"/>
          </a:p>
          <a:p>
            <a:r>
              <a:rPr lang="en-US" altLang="zh-TW" dirty="0" smtClean="0"/>
              <a:t>Solving analogies</a:t>
            </a:r>
            <a:endParaRPr lang="zh-TW" altLang="en-US" dirty="0"/>
          </a:p>
        </p:txBody>
      </p:sp>
      <mc:AlternateContent xmlns:mc="http://schemas.openxmlformats.org/markup-compatibility/2006" xmlns:a14="http://schemas.microsoft.com/office/drawing/2010/main">
        <mc:Choice Requires="a14">
          <p:sp>
            <p:nvSpPr>
              <p:cNvPr id="7" name="文字方塊 6"/>
              <p:cNvSpPr txBox="1"/>
              <p:nvPr/>
            </p:nvSpPr>
            <p:spPr>
              <a:xfrm>
                <a:off x="1785989" y="2395804"/>
                <a:ext cx="577799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h𝑜𝑡𝑡𝑒𝑟</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h𝑜𝑡</m:t>
                          </m:r>
                        </m:e>
                      </m:d>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𝑏𝑖𝑔𝑔𝑒𝑟</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𝑏𝑖𝑔</m:t>
                          </m:r>
                        </m:e>
                      </m:d>
                    </m:oMath>
                  </m:oMathPara>
                </a14:m>
                <a:endParaRPr lang="zh-TW" altLang="en-US" sz="2400" dirty="0"/>
              </a:p>
            </p:txBody>
          </p:sp>
        </mc:Choice>
        <mc:Fallback xmlns="">
          <p:sp>
            <p:nvSpPr>
              <p:cNvPr id="7" name="文字方塊 6"/>
              <p:cNvSpPr txBox="1">
                <a:spLocks noRot="1" noChangeAspect="1" noMove="1" noResize="1" noEditPoints="1" noAdjustHandles="1" noChangeArrowheads="1" noChangeShapeType="1" noTextEdit="1"/>
              </p:cNvSpPr>
              <p:nvPr/>
            </p:nvSpPr>
            <p:spPr>
              <a:xfrm>
                <a:off x="1785989" y="2395804"/>
                <a:ext cx="5777992" cy="369332"/>
              </a:xfrm>
              <a:prstGeom prst="rect">
                <a:avLst/>
              </a:prstGeom>
              <a:blipFill rotWithShape="0">
                <a:blip r:embed="rId3"/>
                <a:stretch>
                  <a:fillRect l="-844" b="-344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1667239" y="2833531"/>
                <a:ext cx="66414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𝑅𝑜𝑚𝑒</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𝐼𝑡𝑎𝑙𝑦</m:t>
                          </m:r>
                        </m:e>
                      </m:d>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𝐵𝑒𝑟𝑙𝑖𝑛</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𝐺𝑒𝑟𝑚𝑎𝑛𝑦</m:t>
                          </m:r>
                        </m:e>
                      </m:d>
                    </m:oMath>
                  </m:oMathPara>
                </a14:m>
                <a:endParaRPr lang="zh-TW" altLang="en-US" sz="2400" dirty="0"/>
              </a:p>
            </p:txBody>
          </p:sp>
        </mc:Choice>
        <mc:Fallback xmlns="">
          <p:sp>
            <p:nvSpPr>
              <p:cNvPr id="8" name="文字方塊 7"/>
              <p:cNvSpPr txBox="1">
                <a:spLocks noRot="1" noChangeAspect="1" noMove="1" noResize="1" noEditPoints="1" noAdjustHandles="1" noChangeArrowheads="1" noChangeShapeType="1" noTextEdit="1"/>
              </p:cNvSpPr>
              <p:nvPr/>
            </p:nvSpPr>
            <p:spPr>
              <a:xfrm>
                <a:off x="1667239" y="2833531"/>
                <a:ext cx="6641498" cy="369332"/>
              </a:xfrm>
              <a:prstGeom prst="rect">
                <a:avLst/>
              </a:prstGeom>
              <a:blipFill rotWithShape="0">
                <a:blip r:embed="rId4"/>
                <a:stretch>
                  <a:fillRect l="-550" b="-35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p:cNvSpPr txBox="1"/>
              <p:nvPr/>
            </p:nvSpPr>
            <p:spPr>
              <a:xfrm>
                <a:off x="1667239" y="3263597"/>
                <a:ext cx="58967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𝑘𝑖𝑛𝑔</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𝑞𝑢𝑒𝑒𝑛</m:t>
                          </m:r>
                        </m:e>
                      </m:d>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𝑢𝑛𝑐𝑙𝑒</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𝑎𝑢𝑛𝑡</m:t>
                          </m:r>
                        </m:e>
                      </m:d>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1667239" y="3263597"/>
                <a:ext cx="5896742" cy="369332"/>
              </a:xfrm>
              <a:prstGeom prst="rect">
                <a:avLst/>
              </a:prstGeom>
              <a:blipFill rotWithShape="0">
                <a:blip r:embed="rId5"/>
                <a:stretch>
                  <a:fillRect l="-723" b="-34426"/>
                </a:stretch>
              </a:blipFill>
            </p:spPr>
            <p:txBody>
              <a:bodyPr/>
              <a:lstStyle/>
              <a:p>
                <a:r>
                  <a:rPr lang="zh-TW" altLang="en-US">
                    <a:noFill/>
                  </a:rPr>
                  <a:t> </a:t>
                </a:r>
              </a:p>
            </p:txBody>
          </p:sp>
        </mc:Fallback>
      </mc:AlternateContent>
      <p:sp>
        <p:nvSpPr>
          <p:cNvPr id="10" name="文字方塊 9"/>
          <p:cNvSpPr txBox="1"/>
          <p:nvPr/>
        </p:nvSpPr>
        <p:spPr>
          <a:xfrm>
            <a:off x="2144111" y="4674114"/>
            <a:ext cx="4572000" cy="523220"/>
          </a:xfrm>
          <a:prstGeom prst="rect">
            <a:avLst/>
          </a:prstGeom>
          <a:noFill/>
        </p:spPr>
        <p:txBody>
          <a:bodyPr wrap="square" rtlCol="0">
            <a:spAutoFit/>
          </a:bodyPr>
          <a:lstStyle/>
          <a:p>
            <a:pPr algn="ctr"/>
            <a:r>
              <a:rPr lang="en-US" altLang="zh-TW" sz="2800" dirty="0" smtClean="0"/>
              <a:t>Rome : Italy = Berlin : ?</a:t>
            </a:r>
            <a:endParaRPr lang="zh-TW" altLang="en-US" sz="2800" dirty="0"/>
          </a:p>
        </p:txBody>
      </p:sp>
      <mc:AlternateContent xmlns:mc="http://schemas.openxmlformats.org/markup-compatibility/2006" xmlns:a14="http://schemas.microsoft.com/office/drawing/2010/main">
        <mc:Choice Requires="a14">
          <p:sp>
            <p:nvSpPr>
              <p:cNvPr id="11" name="文字方塊 10"/>
              <p:cNvSpPr txBox="1"/>
              <p:nvPr/>
            </p:nvSpPr>
            <p:spPr>
              <a:xfrm>
                <a:off x="3894084" y="601759"/>
                <a:ext cx="4887310"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𝐺𝑒𝑟𝑚𝑎𝑛𝑦</m:t>
                          </m:r>
                        </m:e>
                      </m:d>
                    </m:oMath>
                  </m:oMathPara>
                </a14:m>
                <a:endParaRPr lang="en-US" altLang="zh-TW"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𝐵𝑒𝑟𝑙𝑖𝑛</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𝑅𝑜𝑚𝑒</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𝐼𝑡𝑎𝑙𝑦</m:t>
                          </m:r>
                        </m:e>
                      </m:d>
                    </m:oMath>
                  </m:oMathPara>
                </a14:m>
                <a:endParaRPr lang="zh-TW" altLang="en-US" sz="2400" dirty="0"/>
              </a:p>
            </p:txBody>
          </p:sp>
        </mc:Choice>
        <mc:Fallback xmlns="">
          <p:sp>
            <p:nvSpPr>
              <p:cNvPr id="11" name="文字方塊 10"/>
              <p:cNvSpPr txBox="1">
                <a:spLocks noRot="1" noChangeAspect="1" noMove="1" noResize="1" noEditPoints="1" noAdjustHandles="1" noChangeArrowheads="1" noChangeShapeType="1" noTextEdit="1"/>
              </p:cNvSpPr>
              <p:nvPr/>
            </p:nvSpPr>
            <p:spPr>
              <a:xfrm>
                <a:off x="3894084" y="601759"/>
                <a:ext cx="4887310" cy="738664"/>
              </a:xfrm>
              <a:prstGeom prst="rect">
                <a:avLst/>
              </a:prstGeom>
              <a:blipFill rotWithShape="0">
                <a:blip r:embed="rId6"/>
                <a:stretch>
                  <a:fillRect b="-165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1667239" y="5332270"/>
                <a:ext cx="6162758" cy="369332"/>
              </a:xfrm>
              <a:prstGeom prst="rect">
                <a:avLst/>
              </a:prstGeom>
              <a:noFill/>
            </p:spPr>
            <p:txBody>
              <a:bodyPr wrap="square" lIns="0" tIns="0" rIns="0" bIns="0" rtlCol="0">
                <a:spAutoFit/>
              </a:bodyPr>
              <a:lstStyle/>
              <a:p>
                <a:r>
                  <a:rPr lang="en-US" altLang="zh-TW" sz="2400" b="0" dirty="0" smtClean="0"/>
                  <a:t>Compute </a:t>
                </a:r>
                <a14:m>
                  <m:oMath xmlns:m="http://schemas.openxmlformats.org/officeDocument/2006/math">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𝐵𝑒𝑟𝑙𝑖𝑛</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𝑅𝑜𝑚𝑒</m:t>
                        </m:r>
                      </m:e>
                    </m:d>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𝑉</m:t>
                    </m:r>
                    <m:d>
                      <m:dPr>
                        <m:ctrlPr>
                          <a:rPr lang="en-US" altLang="zh-TW" sz="2400" b="0" i="1" smtClean="0">
                            <a:latin typeface="Cambria Math" panose="02040503050406030204" pitchFamily="18" charset="0"/>
                          </a:rPr>
                        </m:ctrlPr>
                      </m:dPr>
                      <m:e>
                        <m:r>
                          <a:rPr lang="en-US" altLang="zh-TW" sz="2400" b="0" i="1" smtClean="0">
                            <a:latin typeface="Cambria Math" panose="02040503050406030204" pitchFamily="18" charset="0"/>
                          </a:rPr>
                          <m:t>𝐼𝑡𝑎𝑙𝑦</m:t>
                        </m:r>
                      </m:e>
                    </m:d>
                  </m:oMath>
                </a14:m>
                <a:endParaRPr lang="zh-TW" altLang="en-US" sz="240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1667239" y="5332270"/>
                <a:ext cx="6162758" cy="369332"/>
              </a:xfrm>
              <a:prstGeom prst="rect">
                <a:avLst/>
              </a:prstGeom>
              <a:blipFill rotWithShape="0">
                <a:blip r:embed="rId7"/>
                <a:stretch>
                  <a:fillRect l="-2967" t="-26667" b="-50000"/>
                </a:stretch>
              </a:blipFill>
            </p:spPr>
            <p:txBody>
              <a:bodyPr/>
              <a:lstStyle/>
              <a:p>
                <a:r>
                  <a:rPr lang="zh-TW" altLang="en-US">
                    <a:noFill/>
                  </a:rPr>
                  <a:t> </a:t>
                </a:r>
              </a:p>
            </p:txBody>
          </p:sp>
        </mc:Fallback>
      </mc:AlternateContent>
      <p:sp>
        <p:nvSpPr>
          <p:cNvPr id="13" name="文字方塊 12"/>
          <p:cNvSpPr txBox="1"/>
          <p:nvPr/>
        </p:nvSpPr>
        <p:spPr>
          <a:xfrm>
            <a:off x="2720002" y="5715298"/>
            <a:ext cx="5204591" cy="461665"/>
          </a:xfrm>
          <a:prstGeom prst="rect">
            <a:avLst/>
          </a:prstGeom>
          <a:noFill/>
        </p:spPr>
        <p:txBody>
          <a:bodyPr wrap="square" rtlCol="0">
            <a:spAutoFit/>
          </a:bodyPr>
          <a:lstStyle/>
          <a:p>
            <a:r>
              <a:rPr lang="en-US" altLang="zh-TW" sz="2400" dirty="0" smtClean="0">
                <a:solidFill>
                  <a:srgbClr val="0000FF"/>
                </a:solidFill>
              </a:rPr>
              <a:t>Find the word w with the closest V(w)</a:t>
            </a:r>
            <a:endParaRPr lang="zh-TW" altLang="en-US" sz="2400" dirty="0">
              <a:solidFill>
                <a:srgbClr val="0000FF"/>
              </a:solidFill>
            </a:endParaRPr>
          </a:p>
        </p:txBody>
      </p:sp>
      <p:cxnSp>
        <p:nvCxnSpPr>
          <p:cNvPr id="15" name="直線接點 14"/>
          <p:cNvCxnSpPr/>
          <p:nvPr/>
        </p:nvCxnSpPr>
        <p:spPr>
          <a:xfrm>
            <a:off x="2837793" y="5701602"/>
            <a:ext cx="460743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 name="投影片編號版面配置區 3"/>
          <p:cNvSpPr>
            <a:spLocks noGrp="1"/>
          </p:cNvSpPr>
          <p:nvPr>
            <p:ph type="sldNum" sz="quarter" idx="12"/>
          </p:nvPr>
        </p:nvSpPr>
        <p:spPr/>
        <p:txBody>
          <a:bodyPr/>
          <a:lstStyle/>
          <a:p>
            <a:fld id="{C5A9EFA0-3966-4D15-8C7E-765B7BB5697B}" type="slidenum">
              <a:rPr lang="zh-TW" altLang="en-US" smtClean="0"/>
              <a:t>19</a:t>
            </a:fld>
            <a:endParaRPr lang="zh-TW" altLang="en-US"/>
          </a:p>
        </p:txBody>
      </p:sp>
    </p:spTree>
    <p:extLst>
      <p:ext uri="{BB962C8B-B14F-4D97-AF65-F5344CB8AC3E}">
        <p14:creationId xmlns:p14="http://schemas.microsoft.com/office/powerpoint/2010/main" val="78774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矩形 87"/>
          <p:cNvSpPr/>
          <p:nvPr/>
        </p:nvSpPr>
        <p:spPr>
          <a:xfrm>
            <a:off x="3398513" y="5012630"/>
            <a:ext cx="2575151" cy="1618652"/>
          </a:xfrm>
          <a:prstGeom prst="rect">
            <a:avLst/>
          </a:prstGeom>
          <a:noFill/>
          <a:ln w="38100">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7" name="矩形 86"/>
          <p:cNvSpPr/>
          <p:nvPr/>
        </p:nvSpPr>
        <p:spPr>
          <a:xfrm>
            <a:off x="3415183" y="3284510"/>
            <a:ext cx="2575151" cy="1530872"/>
          </a:xfrm>
          <a:prstGeom prst="rect">
            <a:avLst/>
          </a:prstGeom>
          <a:noFill/>
          <a:ln w="38100">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6" name="矩形 85"/>
          <p:cNvSpPr/>
          <p:nvPr/>
        </p:nvSpPr>
        <p:spPr>
          <a:xfrm>
            <a:off x="3539484" y="1659671"/>
            <a:ext cx="2263834" cy="1376992"/>
          </a:xfrm>
          <a:prstGeom prst="rect">
            <a:avLst/>
          </a:prstGeom>
          <a:noFill/>
          <a:ln w="38100">
            <a:solidFill>
              <a:srgbClr val="00B050"/>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3" name="矩形 82"/>
          <p:cNvSpPr/>
          <p:nvPr/>
        </p:nvSpPr>
        <p:spPr>
          <a:xfrm>
            <a:off x="420069" y="3533200"/>
            <a:ext cx="2597649" cy="1401016"/>
          </a:xfrm>
          <a:prstGeom prst="rect">
            <a:avLst/>
          </a:prstGeom>
          <a:noFill/>
          <a:ln w="38100">
            <a:solidFill>
              <a:srgbClr val="FFC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79"/>
          <p:cNvSpPr/>
          <p:nvPr/>
        </p:nvSpPr>
        <p:spPr>
          <a:xfrm>
            <a:off x="408844" y="1625618"/>
            <a:ext cx="2597649" cy="1718074"/>
          </a:xfrm>
          <a:prstGeom prst="rect">
            <a:avLst/>
          </a:prstGeom>
          <a:noFill/>
          <a:ln w="38100">
            <a:solidFill>
              <a:srgbClr val="FFC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Language Technology</a:t>
            </a:r>
            <a:endParaRPr lang="zh-TW" altLang="en-US" dirty="0"/>
          </a:p>
        </p:txBody>
      </p:sp>
      <p:grpSp>
        <p:nvGrpSpPr>
          <p:cNvPr id="8" name="群組 7"/>
          <p:cNvGrpSpPr/>
          <p:nvPr/>
        </p:nvGrpSpPr>
        <p:grpSpPr>
          <a:xfrm>
            <a:off x="291523" y="2079405"/>
            <a:ext cx="2730402" cy="1233085"/>
            <a:chOff x="628650" y="2236221"/>
            <a:chExt cx="7816752" cy="3530146"/>
          </a:xfrm>
        </p:grpSpPr>
        <p:pic>
          <p:nvPicPr>
            <p:cNvPr id="9" name="Picture 2" descr="http://cdn.toptenreviews.com/rev/site/cms/category_headers/139-h_main-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236221"/>
              <a:ext cx="7816752" cy="353014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1962241" y="5238056"/>
              <a:ext cx="2177199" cy="215444"/>
            </a:xfrm>
            <a:prstGeom prst="rect">
              <a:avLst/>
            </a:prstGeom>
          </p:spPr>
          <p:txBody>
            <a:bodyPr wrap="none">
              <a:spAutoFit/>
            </a:bodyPr>
            <a:lstStyle/>
            <a:p>
              <a:r>
                <a:rPr lang="en-US" altLang="zh-TW" sz="800" dirty="0" smtClean="0"/>
                <a:t>(</a:t>
              </a:r>
              <a:r>
                <a:rPr lang="zh-TW" altLang="en-US" sz="800" dirty="0" smtClean="0"/>
                <a:t>http</a:t>
              </a:r>
              <a:r>
                <a:rPr lang="zh-TW" altLang="en-US" sz="800" dirty="0"/>
                <a:t>://spam-filter-review.toptenreviews.com</a:t>
              </a:r>
              <a:r>
                <a:rPr lang="zh-TW" altLang="en-US" sz="800" dirty="0" smtClean="0"/>
                <a:t>/</a:t>
              </a:r>
              <a:r>
                <a:rPr lang="en-US" altLang="zh-TW" sz="800" dirty="0" smtClean="0"/>
                <a:t>)</a:t>
              </a:r>
              <a:endParaRPr lang="zh-TW" altLang="en-US" sz="800" dirty="0"/>
            </a:p>
          </p:txBody>
        </p:sp>
      </p:grpSp>
      <p:sp>
        <p:nvSpPr>
          <p:cNvPr id="3" name="文字方塊 2"/>
          <p:cNvSpPr txBox="1"/>
          <p:nvPr/>
        </p:nvSpPr>
        <p:spPr>
          <a:xfrm>
            <a:off x="909748" y="1679295"/>
            <a:ext cx="1826427" cy="400110"/>
          </a:xfrm>
          <a:prstGeom prst="rect">
            <a:avLst/>
          </a:prstGeom>
          <a:noFill/>
        </p:spPr>
        <p:txBody>
          <a:bodyPr wrap="square" rtlCol="0">
            <a:spAutoFit/>
          </a:bodyPr>
          <a:lstStyle/>
          <a:p>
            <a:r>
              <a:rPr lang="en-US" altLang="zh-TW" sz="2000" b="1" i="1" u="sng" dirty="0"/>
              <a:t>s</a:t>
            </a:r>
            <a:r>
              <a:rPr lang="en-US" altLang="zh-TW" sz="2000" b="1" i="1" u="sng" dirty="0" smtClean="0"/>
              <a:t>pam detection</a:t>
            </a:r>
            <a:endParaRPr lang="zh-TW" altLang="en-US" sz="2000" b="1" i="1" u="sng" dirty="0"/>
          </a:p>
        </p:txBody>
      </p:sp>
      <p:grpSp>
        <p:nvGrpSpPr>
          <p:cNvPr id="16" name="群組 15"/>
          <p:cNvGrpSpPr/>
          <p:nvPr/>
        </p:nvGrpSpPr>
        <p:grpSpPr>
          <a:xfrm>
            <a:off x="707223" y="3888885"/>
            <a:ext cx="2007001" cy="1055867"/>
            <a:chOff x="3035757" y="2056393"/>
            <a:chExt cx="2007001" cy="1055867"/>
          </a:xfrm>
        </p:grpSpPr>
        <p:sp>
          <p:nvSpPr>
            <p:cNvPr id="25" name="Text Box 4"/>
            <p:cNvSpPr txBox="1">
              <a:spLocks noChangeArrowheads="1"/>
            </p:cNvSpPr>
            <p:nvPr/>
          </p:nvSpPr>
          <p:spPr bwMode="auto">
            <a:xfrm>
              <a:off x="3035757" y="2056393"/>
              <a:ext cx="2007001"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zh-TW" sz="1800" b="0" dirty="0">
                  <a:solidFill>
                    <a:srgbClr val="3333CC"/>
                  </a:solidFill>
                  <a:ea typeface="新細明體" panose="02020500000000000000" pitchFamily="18" charset="-120"/>
                </a:rPr>
                <a:t>John  saw  the  </a:t>
              </a:r>
              <a:r>
                <a:rPr lang="en-US" altLang="zh-TW" sz="1800" b="0" dirty="0" smtClean="0">
                  <a:solidFill>
                    <a:srgbClr val="3333CC"/>
                  </a:solidFill>
                  <a:ea typeface="新細明體" panose="02020500000000000000" pitchFamily="18" charset="-120"/>
                </a:rPr>
                <a:t>saw.</a:t>
              </a:r>
              <a:endParaRPr lang="en-US" altLang="zh-TW" sz="1800" b="0" dirty="0">
                <a:solidFill>
                  <a:srgbClr val="3333CC"/>
                </a:solidFill>
                <a:ea typeface="新細明體" panose="02020500000000000000" pitchFamily="18" charset="-120"/>
              </a:endParaRPr>
            </a:p>
          </p:txBody>
        </p:sp>
        <p:sp>
          <p:nvSpPr>
            <p:cNvPr id="26" name="Text Box 4"/>
            <p:cNvSpPr txBox="1">
              <a:spLocks noChangeArrowheads="1"/>
            </p:cNvSpPr>
            <p:nvPr/>
          </p:nvSpPr>
          <p:spPr bwMode="auto">
            <a:xfrm>
              <a:off x="3151044" y="2740747"/>
              <a:ext cx="1776425"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000" tIns="46800" rIns="90000" bIns="46800">
              <a:spAutoFit/>
            </a:bodyPr>
            <a:lstStyle>
              <a:lvl1pPr eaLnBrk="0" hangingPunct="0">
                <a:defRPr sz="2000" b="1">
                  <a:solidFill>
                    <a:schemeClr val="tx1"/>
                  </a:solidFill>
                  <a:latin typeface="Times New Roman" panose="02020603050405020304" pitchFamily="18" charset="0"/>
                </a:defRPr>
              </a:lvl1pPr>
              <a:lvl2pPr marL="742950" indent="-285750" eaLnBrk="0" hangingPunct="0">
                <a:defRPr sz="2000" b="1">
                  <a:solidFill>
                    <a:schemeClr val="tx1"/>
                  </a:solidFill>
                  <a:latin typeface="Times New Roman" panose="02020603050405020304" pitchFamily="18" charset="0"/>
                </a:defRPr>
              </a:lvl2pPr>
              <a:lvl3pPr marL="1143000" indent="-228600" eaLnBrk="0" hangingPunct="0">
                <a:defRPr sz="2000" b="1">
                  <a:solidFill>
                    <a:schemeClr val="tx1"/>
                  </a:solidFill>
                  <a:latin typeface="Times New Roman" panose="02020603050405020304" pitchFamily="18" charset="0"/>
                </a:defRPr>
              </a:lvl3pPr>
              <a:lvl4pPr marL="1600200" indent="-228600" eaLnBrk="0" hangingPunct="0">
                <a:defRPr sz="2000" b="1">
                  <a:solidFill>
                    <a:schemeClr val="tx1"/>
                  </a:solidFill>
                  <a:latin typeface="Times New Roman" panose="02020603050405020304" pitchFamily="18" charset="0"/>
                </a:defRPr>
              </a:lvl4pPr>
              <a:lvl5pPr marL="2057400" indent="-228600" eaLnBrk="0" hangingPunct="0">
                <a:defRPr sz="2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1">
                  <a:solidFill>
                    <a:schemeClr val="tx1"/>
                  </a:solidFill>
                  <a:latin typeface="Times New Roman" panose="02020603050405020304" pitchFamily="18" charset="0"/>
                </a:defRPr>
              </a:lvl9pPr>
            </a:lstStyle>
            <a:p>
              <a:pPr eaLnBrk="1" hangingPunct="1"/>
              <a:r>
                <a:rPr lang="en-US" altLang="zh-TW" sz="1800" b="0" dirty="0" smtClean="0">
                  <a:solidFill>
                    <a:srgbClr val="CC0099"/>
                  </a:solidFill>
                  <a:ea typeface="新細明體" panose="02020500000000000000" pitchFamily="18" charset="-120"/>
                </a:rPr>
                <a:t>PN     </a:t>
              </a:r>
              <a:r>
                <a:rPr lang="en-US" altLang="zh-TW" sz="1800" b="0" dirty="0">
                  <a:solidFill>
                    <a:srgbClr val="CC0099"/>
                  </a:solidFill>
                  <a:ea typeface="新細明體" panose="02020500000000000000" pitchFamily="18" charset="-120"/>
                </a:rPr>
                <a:t>V  </a:t>
              </a:r>
              <a:r>
                <a:rPr lang="en-US" altLang="zh-TW" sz="1800" b="0" dirty="0" smtClean="0">
                  <a:solidFill>
                    <a:srgbClr val="CC0099"/>
                  </a:solidFill>
                  <a:ea typeface="新細明體" panose="02020500000000000000" pitchFamily="18" charset="-120"/>
                </a:rPr>
                <a:t>   D    N</a:t>
              </a:r>
              <a:endParaRPr lang="en-US" altLang="zh-TW" sz="1800" b="0" dirty="0">
                <a:solidFill>
                  <a:srgbClr val="CC0099"/>
                </a:solidFill>
                <a:ea typeface="新細明體" panose="02020500000000000000" pitchFamily="18" charset="-120"/>
              </a:endParaRPr>
            </a:p>
          </p:txBody>
        </p:sp>
        <p:cxnSp>
          <p:nvCxnSpPr>
            <p:cNvPr id="27" name="直線單箭頭接點 26"/>
            <p:cNvCxnSpPr/>
            <p:nvPr/>
          </p:nvCxnSpPr>
          <p:spPr>
            <a:xfrm>
              <a:off x="3381829" y="2369234"/>
              <a:ext cx="0" cy="404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3868058" y="2369236"/>
              <a:ext cx="0" cy="404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4310745" y="2369235"/>
              <a:ext cx="0" cy="404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4724403" y="2369234"/>
              <a:ext cx="0" cy="404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文字方塊 10"/>
          <p:cNvSpPr txBox="1"/>
          <p:nvPr/>
        </p:nvSpPr>
        <p:spPr>
          <a:xfrm>
            <a:off x="561456" y="3517626"/>
            <a:ext cx="2807862" cy="369332"/>
          </a:xfrm>
          <a:prstGeom prst="rect">
            <a:avLst/>
          </a:prstGeom>
          <a:noFill/>
        </p:spPr>
        <p:txBody>
          <a:bodyPr wrap="square" rtlCol="0">
            <a:spAutoFit/>
          </a:bodyPr>
          <a:lstStyle/>
          <a:p>
            <a:r>
              <a:rPr lang="en-US" altLang="zh-TW" b="1" i="1" u="sng" dirty="0" smtClean="0"/>
              <a:t>Part-of-speech Tagging</a:t>
            </a:r>
            <a:endParaRPr lang="zh-TW" altLang="en-US" b="1" i="1" u="sng" dirty="0"/>
          </a:p>
        </p:txBody>
      </p:sp>
      <p:grpSp>
        <p:nvGrpSpPr>
          <p:cNvPr id="82" name="群組 81"/>
          <p:cNvGrpSpPr/>
          <p:nvPr/>
        </p:nvGrpSpPr>
        <p:grpSpPr>
          <a:xfrm>
            <a:off x="228467" y="5195210"/>
            <a:ext cx="3024783" cy="1234232"/>
            <a:chOff x="318029" y="5070366"/>
            <a:chExt cx="3024783" cy="1234232"/>
          </a:xfrm>
        </p:grpSpPr>
        <p:sp>
          <p:nvSpPr>
            <p:cNvPr id="84" name="矩形 83"/>
            <p:cNvSpPr/>
            <p:nvPr/>
          </p:nvSpPr>
          <p:spPr>
            <a:xfrm>
              <a:off x="318029" y="5070366"/>
              <a:ext cx="2965505" cy="1234232"/>
            </a:xfrm>
            <a:prstGeom prst="rect">
              <a:avLst/>
            </a:prstGeom>
            <a:noFill/>
            <a:ln w="38100"/>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2" name="矩形 31"/>
            <p:cNvSpPr/>
            <p:nvPr/>
          </p:nvSpPr>
          <p:spPr>
            <a:xfrm>
              <a:off x="1800782" y="5575528"/>
              <a:ext cx="1280773" cy="33855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3" name="文字方塊 32"/>
            <p:cNvSpPr txBox="1"/>
            <p:nvPr/>
          </p:nvSpPr>
          <p:spPr>
            <a:xfrm>
              <a:off x="1539524" y="5914082"/>
              <a:ext cx="1803288" cy="369332"/>
            </a:xfrm>
            <a:prstGeom prst="rect">
              <a:avLst/>
            </a:prstGeom>
            <a:noFill/>
          </p:spPr>
          <p:txBody>
            <a:bodyPr wrap="square" rtlCol="0">
              <a:spAutoFit/>
            </a:bodyPr>
            <a:lstStyle/>
            <a:p>
              <a:pPr algn="ctr"/>
              <a:r>
                <a:rPr lang="en-US" altLang="zh-TW" dirty="0" smtClean="0">
                  <a:solidFill>
                    <a:srgbClr val="0000FF"/>
                  </a:solidFill>
                </a:rPr>
                <a:t>Name of People</a:t>
              </a:r>
              <a:endParaRPr lang="zh-TW" altLang="en-US" dirty="0">
                <a:solidFill>
                  <a:srgbClr val="0000FF"/>
                </a:solidFill>
              </a:endParaRPr>
            </a:p>
          </p:txBody>
        </p:sp>
        <p:sp>
          <p:nvSpPr>
            <p:cNvPr id="34" name="文字方塊 33"/>
            <p:cNvSpPr txBox="1"/>
            <p:nvPr/>
          </p:nvSpPr>
          <p:spPr>
            <a:xfrm>
              <a:off x="382776" y="5544750"/>
              <a:ext cx="2698779" cy="369332"/>
            </a:xfrm>
            <a:prstGeom prst="rect">
              <a:avLst/>
            </a:prstGeom>
            <a:noFill/>
          </p:spPr>
          <p:txBody>
            <a:bodyPr wrap="square" rtlCol="0">
              <a:spAutoFit/>
            </a:bodyPr>
            <a:lstStyle/>
            <a:p>
              <a:r>
                <a:rPr lang="zh-TW" altLang="en-US" dirty="0" smtClean="0">
                  <a:latin typeface="標楷體" panose="03000509000000000000" pitchFamily="65" charset="-120"/>
                  <a:ea typeface="標楷體" panose="03000509000000000000" pitchFamily="65" charset="-120"/>
                </a:rPr>
                <a:t>這  位  是  李  宏  毅     </a:t>
              </a:r>
              <a:endParaRPr lang="zh-TW" altLang="en-US" dirty="0">
                <a:latin typeface="標楷體" panose="03000509000000000000" pitchFamily="65" charset="-120"/>
                <a:ea typeface="標楷體" panose="03000509000000000000" pitchFamily="65" charset="-120"/>
              </a:endParaRPr>
            </a:p>
          </p:txBody>
        </p:sp>
        <p:sp>
          <p:nvSpPr>
            <p:cNvPr id="35" name="文字方塊 34"/>
            <p:cNvSpPr txBox="1"/>
            <p:nvPr/>
          </p:nvSpPr>
          <p:spPr>
            <a:xfrm>
              <a:off x="502053" y="5121970"/>
              <a:ext cx="2662177" cy="369332"/>
            </a:xfrm>
            <a:prstGeom prst="rect">
              <a:avLst/>
            </a:prstGeom>
            <a:noFill/>
          </p:spPr>
          <p:txBody>
            <a:bodyPr wrap="square" rtlCol="0">
              <a:spAutoFit/>
            </a:bodyPr>
            <a:lstStyle/>
            <a:p>
              <a:r>
                <a:rPr lang="en-US" altLang="zh-TW" b="1" i="1" u="sng" dirty="0" smtClean="0"/>
                <a:t>Name Entity Recognition</a:t>
              </a:r>
              <a:endParaRPr lang="zh-TW" altLang="en-US" b="1" i="1" u="sng" dirty="0"/>
            </a:p>
          </p:txBody>
        </p:sp>
      </p:grpSp>
      <p:sp>
        <p:nvSpPr>
          <p:cNvPr id="36" name="文字方塊 35"/>
          <p:cNvSpPr txBox="1"/>
          <p:nvPr/>
        </p:nvSpPr>
        <p:spPr>
          <a:xfrm>
            <a:off x="3328157" y="1682251"/>
            <a:ext cx="2662177" cy="369332"/>
          </a:xfrm>
          <a:prstGeom prst="rect">
            <a:avLst/>
          </a:prstGeom>
          <a:noFill/>
        </p:spPr>
        <p:txBody>
          <a:bodyPr wrap="square" rtlCol="0">
            <a:spAutoFit/>
          </a:bodyPr>
          <a:lstStyle/>
          <a:p>
            <a:pPr algn="ctr"/>
            <a:r>
              <a:rPr lang="en-US" altLang="zh-TW" b="1" i="1" u="sng" dirty="0" smtClean="0"/>
              <a:t>Sentiment Analysis</a:t>
            </a:r>
            <a:endParaRPr lang="zh-TW" altLang="en-US" b="1" i="1" u="sng" dirty="0"/>
          </a:p>
        </p:txBody>
      </p:sp>
      <p:sp>
        <p:nvSpPr>
          <p:cNvPr id="37" name="文字方塊 36"/>
          <p:cNvSpPr txBox="1"/>
          <p:nvPr/>
        </p:nvSpPr>
        <p:spPr>
          <a:xfrm>
            <a:off x="3485918" y="3690594"/>
            <a:ext cx="2317399" cy="374094"/>
          </a:xfrm>
          <a:prstGeom prst="rect">
            <a:avLst/>
          </a:prstGeom>
          <a:noFill/>
        </p:spPr>
        <p:txBody>
          <a:bodyPr wrap="square" rtlCol="0">
            <a:spAutoFit/>
          </a:bodyPr>
          <a:lstStyle/>
          <a:p>
            <a:r>
              <a:rPr lang="en-US" altLang="zh-TW" dirty="0" smtClean="0"/>
              <a:t>“</a:t>
            </a:r>
            <a:r>
              <a:rPr lang="zh-TW" altLang="en-US" dirty="0"/>
              <a:t>Machine learning </a:t>
            </a:r>
            <a:r>
              <a:rPr lang="en-US" altLang="zh-TW" dirty="0" smtClean="0"/>
              <a:t>……”</a:t>
            </a:r>
            <a:endParaRPr lang="zh-TW" altLang="en-US" dirty="0"/>
          </a:p>
        </p:txBody>
      </p:sp>
      <p:sp>
        <p:nvSpPr>
          <p:cNvPr id="38" name="文字方塊 37"/>
          <p:cNvSpPr txBox="1"/>
          <p:nvPr/>
        </p:nvSpPr>
        <p:spPr>
          <a:xfrm>
            <a:off x="3652953" y="4423694"/>
            <a:ext cx="1823989" cy="375246"/>
          </a:xfrm>
          <a:prstGeom prst="rect">
            <a:avLst/>
          </a:prstGeom>
          <a:noFill/>
        </p:spPr>
        <p:txBody>
          <a:bodyPr wrap="square" rtlCol="0">
            <a:spAutoFit/>
          </a:bodyPr>
          <a:lstStyle/>
          <a:p>
            <a:r>
              <a:rPr lang="en-US" altLang="zh-TW" dirty="0" smtClean="0"/>
              <a:t>“</a:t>
            </a:r>
            <a:r>
              <a:rPr lang="zh-TW" altLang="en-US" dirty="0" smtClean="0"/>
              <a:t>機器學習 </a:t>
            </a:r>
            <a:r>
              <a:rPr lang="en-US" altLang="zh-TW" dirty="0" smtClean="0"/>
              <a:t>……”</a:t>
            </a:r>
            <a:endParaRPr lang="zh-TW" altLang="en-US" dirty="0"/>
          </a:p>
        </p:txBody>
      </p:sp>
      <p:sp>
        <p:nvSpPr>
          <p:cNvPr id="39" name="左-右雙向箭號 38"/>
          <p:cNvSpPr/>
          <p:nvPr/>
        </p:nvSpPr>
        <p:spPr>
          <a:xfrm rot="5400000">
            <a:off x="4365991" y="4099108"/>
            <a:ext cx="310232" cy="211217"/>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pic>
        <p:nvPicPr>
          <p:cNvPr id="41" name="圖片 40"/>
          <p:cNvPicPr>
            <a:picLocks noChangeAspect="1"/>
          </p:cNvPicPr>
          <p:nvPr/>
        </p:nvPicPr>
        <p:blipFill>
          <a:blip r:embed="rId4"/>
          <a:stretch>
            <a:fillRect/>
          </a:stretch>
        </p:blipFill>
        <p:spPr>
          <a:xfrm>
            <a:off x="3628634" y="5354463"/>
            <a:ext cx="862727" cy="889098"/>
          </a:xfrm>
          <a:prstGeom prst="rect">
            <a:avLst/>
          </a:prstGeom>
        </p:spPr>
      </p:pic>
      <p:cxnSp>
        <p:nvCxnSpPr>
          <p:cNvPr id="42" name="直線單箭頭接點 41"/>
          <p:cNvCxnSpPr/>
          <p:nvPr/>
        </p:nvCxnSpPr>
        <p:spPr>
          <a:xfrm>
            <a:off x="4496438" y="5837450"/>
            <a:ext cx="379302"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3214537" y="6261950"/>
            <a:ext cx="1606016" cy="369332"/>
          </a:xfrm>
          <a:prstGeom prst="rect">
            <a:avLst/>
          </a:prstGeom>
        </p:spPr>
        <p:txBody>
          <a:bodyPr wrap="none">
            <a:spAutoFit/>
          </a:bodyPr>
          <a:lstStyle/>
          <a:p>
            <a:pPr lvl="1" algn="ctr"/>
            <a:r>
              <a:rPr lang="en-US" altLang="zh-TW" dirty="0" smtClean="0"/>
              <a:t>document</a:t>
            </a:r>
          </a:p>
        </p:txBody>
      </p:sp>
      <p:sp>
        <p:nvSpPr>
          <p:cNvPr id="44" name="矩形 43"/>
          <p:cNvSpPr/>
          <p:nvPr/>
        </p:nvSpPr>
        <p:spPr>
          <a:xfrm>
            <a:off x="4418715" y="6261950"/>
            <a:ext cx="1522725" cy="369332"/>
          </a:xfrm>
          <a:prstGeom prst="rect">
            <a:avLst/>
          </a:prstGeom>
        </p:spPr>
        <p:txBody>
          <a:bodyPr wrap="none">
            <a:spAutoFit/>
          </a:bodyPr>
          <a:lstStyle/>
          <a:p>
            <a:pPr lvl="1"/>
            <a:r>
              <a:rPr lang="en-US" altLang="zh-TW" dirty="0" smtClean="0"/>
              <a:t>summary</a:t>
            </a:r>
          </a:p>
        </p:txBody>
      </p:sp>
      <p:grpSp>
        <p:nvGrpSpPr>
          <p:cNvPr id="45" name="群組 44"/>
          <p:cNvGrpSpPr/>
          <p:nvPr/>
        </p:nvGrpSpPr>
        <p:grpSpPr>
          <a:xfrm>
            <a:off x="4889004" y="5396318"/>
            <a:ext cx="855516" cy="926809"/>
            <a:chOff x="5804686" y="4070341"/>
            <a:chExt cx="855516" cy="926809"/>
          </a:xfrm>
        </p:grpSpPr>
        <p:pic>
          <p:nvPicPr>
            <p:cNvPr id="46" name="圖片 45"/>
            <p:cNvPicPr>
              <a:picLocks noChangeAspect="1"/>
            </p:cNvPicPr>
            <p:nvPr/>
          </p:nvPicPr>
          <p:blipFill>
            <a:blip r:embed="rId5"/>
            <a:stretch>
              <a:fillRect/>
            </a:stretch>
          </p:blipFill>
          <p:spPr>
            <a:xfrm>
              <a:off x="5804686" y="4070341"/>
              <a:ext cx="855516" cy="926809"/>
            </a:xfrm>
            <a:prstGeom prst="rect">
              <a:avLst/>
            </a:prstGeom>
          </p:spPr>
        </p:pic>
        <p:pic>
          <p:nvPicPr>
            <p:cNvPr id="47" name="Picture 415" descr="http://www.totosites.com/wp-content/uploads/2011/05/red-tick.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3266" y="4470400"/>
              <a:ext cx="308942" cy="310019"/>
            </a:xfrm>
            <a:prstGeom prst="rect">
              <a:avLst/>
            </a:prstGeom>
            <a:noFill/>
            <a:extLst>
              <a:ext uri="{909E8E84-426E-40DD-AFC4-6F175D3DCCD1}">
                <a14:hiddenFill xmlns:a14="http://schemas.microsoft.com/office/drawing/2010/main">
                  <a:solidFill>
                    <a:srgbClr val="FFFFFF"/>
                  </a:solidFill>
                </a14:hiddenFill>
              </a:ext>
            </a:extLst>
          </p:spPr>
        </p:pic>
      </p:grpSp>
      <p:pic>
        <p:nvPicPr>
          <p:cNvPr id="51" name="圖片 50"/>
          <p:cNvPicPr>
            <a:picLocks noChangeAspect="1"/>
          </p:cNvPicPr>
          <p:nvPr/>
        </p:nvPicPr>
        <p:blipFill>
          <a:blip r:embed="rId7"/>
          <a:stretch>
            <a:fillRect/>
          </a:stretch>
        </p:blipFill>
        <p:spPr>
          <a:xfrm>
            <a:off x="6498031" y="5168272"/>
            <a:ext cx="1956269" cy="1389883"/>
          </a:xfrm>
          <a:prstGeom prst="rect">
            <a:avLst/>
          </a:prstGeom>
        </p:spPr>
      </p:pic>
      <p:sp>
        <p:nvSpPr>
          <p:cNvPr id="52" name="文字方塊 51"/>
          <p:cNvSpPr txBox="1"/>
          <p:nvPr/>
        </p:nvSpPr>
        <p:spPr>
          <a:xfrm>
            <a:off x="3539260" y="2614347"/>
            <a:ext cx="2149642" cy="369332"/>
          </a:xfrm>
          <a:prstGeom prst="rect">
            <a:avLst/>
          </a:prstGeom>
          <a:noFill/>
        </p:spPr>
        <p:txBody>
          <a:bodyPr wrap="square" rtlCol="0">
            <a:spAutoFit/>
          </a:bodyPr>
          <a:lstStyle/>
          <a:p>
            <a:pPr algn="ctr"/>
            <a:r>
              <a:rPr lang="en-US" altLang="zh-TW" dirty="0" smtClean="0">
                <a:solidFill>
                  <a:srgbClr val="0000FF"/>
                </a:solidFill>
              </a:rPr>
              <a:t>Negative (</a:t>
            </a:r>
            <a:r>
              <a:rPr lang="zh-TW" altLang="en-US" dirty="0" smtClean="0">
                <a:solidFill>
                  <a:srgbClr val="0000FF"/>
                </a:solidFill>
              </a:rPr>
              <a:t>負雷</a:t>
            </a:r>
            <a:r>
              <a:rPr lang="en-US" altLang="zh-TW" dirty="0" smtClean="0">
                <a:solidFill>
                  <a:srgbClr val="0000FF"/>
                </a:solidFill>
              </a:rPr>
              <a:t>)</a:t>
            </a:r>
            <a:endParaRPr lang="zh-TW" altLang="en-US" dirty="0">
              <a:solidFill>
                <a:srgbClr val="0000FF"/>
              </a:solidFill>
            </a:endParaRPr>
          </a:p>
        </p:txBody>
      </p:sp>
      <p:sp>
        <p:nvSpPr>
          <p:cNvPr id="56" name="摺角紙張 55"/>
          <p:cNvSpPr/>
          <p:nvPr/>
        </p:nvSpPr>
        <p:spPr>
          <a:xfrm>
            <a:off x="3745994" y="2174767"/>
            <a:ext cx="1828800" cy="406812"/>
          </a:xfrm>
          <a:prstGeom prst="foldedCorner">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zh-TW" altLang="en-US" dirty="0"/>
              <a:t>這部</a:t>
            </a:r>
            <a:r>
              <a:rPr lang="zh-TW" altLang="en-US" dirty="0" smtClean="0"/>
              <a:t>電影太糟了</a:t>
            </a:r>
            <a:endParaRPr lang="en-US" altLang="zh-TW" dirty="0" smtClean="0"/>
          </a:p>
        </p:txBody>
      </p:sp>
      <p:grpSp>
        <p:nvGrpSpPr>
          <p:cNvPr id="70" name="群組 106"/>
          <p:cNvGrpSpPr>
            <a:grpSpLocks/>
          </p:cNvGrpSpPr>
          <p:nvPr/>
        </p:nvGrpSpPr>
        <p:grpSpPr bwMode="auto">
          <a:xfrm>
            <a:off x="6504462" y="3887417"/>
            <a:ext cx="1966377" cy="245642"/>
            <a:chOff x="467932" y="3914400"/>
            <a:chExt cx="2909888" cy="576263"/>
          </a:xfrm>
        </p:grpSpPr>
        <p:pic>
          <p:nvPicPr>
            <p:cNvPr id="7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7932"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3807" y="3914400"/>
              <a:ext cx="162401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3" name="文字方塊 72"/>
          <p:cNvSpPr txBox="1"/>
          <p:nvPr/>
        </p:nvSpPr>
        <p:spPr>
          <a:xfrm>
            <a:off x="6786969" y="4123383"/>
            <a:ext cx="1461260" cy="369332"/>
          </a:xfrm>
          <a:prstGeom prst="rect">
            <a:avLst/>
          </a:prstGeom>
          <a:noFill/>
        </p:spPr>
        <p:txBody>
          <a:bodyPr wrap="square" rtlCol="0">
            <a:spAutoFit/>
          </a:bodyPr>
          <a:lstStyle/>
          <a:p>
            <a:r>
              <a:rPr lang="zh-TW" altLang="en-US" dirty="0" smtClean="0"/>
              <a:t>大家好</a:t>
            </a:r>
            <a:r>
              <a:rPr lang="en-US" altLang="zh-TW" dirty="0" smtClean="0"/>
              <a:t>……</a:t>
            </a:r>
            <a:endParaRPr lang="zh-TW" altLang="en-US" dirty="0"/>
          </a:p>
        </p:txBody>
      </p:sp>
      <p:sp>
        <p:nvSpPr>
          <p:cNvPr id="75" name="文字方塊 74"/>
          <p:cNvSpPr txBox="1"/>
          <p:nvPr/>
        </p:nvSpPr>
        <p:spPr>
          <a:xfrm>
            <a:off x="3558985" y="3284212"/>
            <a:ext cx="2047386" cy="371057"/>
          </a:xfrm>
          <a:prstGeom prst="rect">
            <a:avLst/>
          </a:prstGeom>
          <a:noFill/>
        </p:spPr>
        <p:txBody>
          <a:bodyPr wrap="square" rtlCol="0">
            <a:spAutoFit/>
          </a:bodyPr>
          <a:lstStyle/>
          <a:p>
            <a:pPr algn="ctr"/>
            <a:r>
              <a:rPr lang="en-US" altLang="zh-TW" b="1" i="1" u="sng" dirty="0" smtClean="0"/>
              <a:t>Translation</a:t>
            </a:r>
            <a:endParaRPr lang="zh-TW" altLang="en-US" b="1" i="1" u="sng" dirty="0"/>
          </a:p>
        </p:txBody>
      </p:sp>
      <p:sp>
        <p:nvSpPr>
          <p:cNvPr id="76" name="文字方塊 75"/>
          <p:cNvSpPr txBox="1"/>
          <p:nvPr/>
        </p:nvSpPr>
        <p:spPr>
          <a:xfrm>
            <a:off x="3498550" y="5010544"/>
            <a:ext cx="2351315" cy="369332"/>
          </a:xfrm>
          <a:prstGeom prst="rect">
            <a:avLst/>
          </a:prstGeom>
          <a:noFill/>
        </p:spPr>
        <p:txBody>
          <a:bodyPr wrap="square" rtlCol="0">
            <a:spAutoFit/>
          </a:bodyPr>
          <a:lstStyle/>
          <a:p>
            <a:pPr algn="ctr"/>
            <a:r>
              <a:rPr lang="en-US" altLang="zh-TW" b="1" i="1" u="sng" dirty="0" smtClean="0"/>
              <a:t>Summarization</a:t>
            </a:r>
            <a:endParaRPr lang="zh-TW" altLang="en-US" b="1" i="1" u="sng" dirty="0"/>
          </a:p>
        </p:txBody>
      </p:sp>
      <p:sp>
        <p:nvSpPr>
          <p:cNvPr id="77" name="文字方塊 76"/>
          <p:cNvSpPr txBox="1"/>
          <p:nvPr/>
        </p:nvSpPr>
        <p:spPr>
          <a:xfrm>
            <a:off x="6260173" y="3410511"/>
            <a:ext cx="2351315" cy="369332"/>
          </a:xfrm>
          <a:prstGeom prst="rect">
            <a:avLst/>
          </a:prstGeom>
          <a:noFill/>
        </p:spPr>
        <p:txBody>
          <a:bodyPr wrap="square" rtlCol="0">
            <a:spAutoFit/>
          </a:bodyPr>
          <a:lstStyle/>
          <a:p>
            <a:pPr algn="ctr"/>
            <a:r>
              <a:rPr lang="en-US" altLang="zh-TW" b="1" i="1" u="sng" dirty="0" smtClean="0"/>
              <a:t>Speech Recognition</a:t>
            </a:r>
            <a:endParaRPr lang="zh-TW" altLang="en-US" b="1" i="1" u="sng" dirty="0"/>
          </a:p>
        </p:txBody>
      </p:sp>
      <p:sp>
        <p:nvSpPr>
          <p:cNvPr id="78" name="文字方塊 77"/>
          <p:cNvSpPr txBox="1"/>
          <p:nvPr/>
        </p:nvSpPr>
        <p:spPr>
          <a:xfrm>
            <a:off x="6260173" y="4798940"/>
            <a:ext cx="2351315" cy="369332"/>
          </a:xfrm>
          <a:prstGeom prst="rect">
            <a:avLst/>
          </a:prstGeom>
          <a:noFill/>
        </p:spPr>
        <p:txBody>
          <a:bodyPr wrap="square" rtlCol="0">
            <a:spAutoFit/>
          </a:bodyPr>
          <a:lstStyle/>
          <a:p>
            <a:pPr algn="ctr"/>
            <a:r>
              <a:rPr lang="en-US" altLang="zh-TW" b="1" i="1" u="sng" dirty="0" smtClean="0"/>
              <a:t>Syntactic Analysis</a:t>
            </a:r>
            <a:endParaRPr lang="zh-TW" altLang="en-US" b="1" i="1" u="sng" dirty="0"/>
          </a:p>
        </p:txBody>
      </p:sp>
      <p:pic>
        <p:nvPicPr>
          <p:cNvPr id="79" name="圖片 78"/>
          <p:cNvPicPr>
            <a:picLocks noChangeAspect="1"/>
          </p:cNvPicPr>
          <p:nvPr/>
        </p:nvPicPr>
        <p:blipFill>
          <a:blip r:embed="rId9"/>
          <a:stretch>
            <a:fillRect/>
          </a:stretch>
        </p:blipFill>
        <p:spPr>
          <a:xfrm>
            <a:off x="6574839" y="2206352"/>
            <a:ext cx="1764437" cy="679508"/>
          </a:xfrm>
          <a:prstGeom prst="rect">
            <a:avLst/>
          </a:prstGeom>
        </p:spPr>
      </p:pic>
      <p:sp>
        <p:nvSpPr>
          <p:cNvPr id="81" name="文字方塊 80"/>
          <p:cNvSpPr txBox="1"/>
          <p:nvPr/>
        </p:nvSpPr>
        <p:spPr>
          <a:xfrm>
            <a:off x="6247067" y="1704984"/>
            <a:ext cx="2351315" cy="369332"/>
          </a:xfrm>
          <a:prstGeom prst="rect">
            <a:avLst/>
          </a:prstGeom>
          <a:noFill/>
        </p:spPr>
        <p:txBody>
          <a:bodyPr wrap="square" rtlCol="0">
            <a:spAutoFit/>
          </a:bodyPr>
          <a:lstStyle/>
          <a:p>
            <a:pPr algn="ctr"/>
            <a:r>
              <a:rPr lang="en-US" altLang="zh-TW" b="1" i="1" u="sng" dirty="0" smtClean="0"/>
              <a:t>Retrieval</a:t>
            </a:r>
            <a:endParaRPr lang="zh-TW" altLang="en-US" b="1" i="1" u="sng" dirty="0"/>
          </a:p>
        </p:txBody>
      </p:sp>
      <p:sp>
        <p:nvSpPr>
          <p:cNvPr id="90" name="矩形 89"/>
          <p:cNvSpPr/>
          <p:nvPr/>
        </p:nvSpPr>
        <p:spPr>
          <a:xfrm>
            <a:off x="6333434" y="4798940"/>
            <a:ext cx="2297164" cy="1775730"/>
          </a:xfrm>
          <a:prstGeom prst="rect">
            <a:avLst/>
          </a:prstGeom>
          <a:noFill/>
          <a:ln w="38100">
            <a:solidFill>
              <a:srgbClr val="0000FF"/>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1" name="矩形 90"/>
          <p:cNvSpPr/>
          <p:nvPr/>
        </p:nvSpPr>
        <p:spPr>
          <a:xfrm>
            <a:off x="6314325" y="3361438"/>
            <a:ext cx="2314745" cy="1204257"/>
          </a:xfrm>
          <a:prstGeom prst="rect">
            <a:avLst/>
          </a:prstGeom>
          <a:noFill/>
          <a:ln w="38100">
            <a:solidFill>
              <a:srgbClr val="0000FF"/>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2" name="矩形 91"/>
          <p:cNvSpPr/>
          <p:nvPr/>
        </p:nvSpPr>
        <p:spPr>
          <a:xfrm>
            <a:off x="6328545" y="1671954"/>
            <a:ext cx="2263834" cy="1376992"/>
          </a:xfrm>
          <a:prstGeom prst="rect">
            <a:avLst/>
          </a:prstGeom>
          <a:noFill/>
          <a:ln w="38100">
            <a:solidFill>
              <a:srgbClr val="0000FF"/>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 name="投影片編號版面配置區 3"/>
          <p:cNvSpPr>
            <a:spLocks noGrp="1"/>
          </p:cNvSpPr>
          <p:nvPr>
            <p:ph type="sldNum" sz="quarter" idx="12"/>
          </p:nvPr>
        </p:nvSpPr>
        <p:spPr/>
        <p:txBody>
          <a:bodyPr/>
          <a:lstStyle/>
          <a:p>
            <a:fld id="{C5A9EFA0-3966-4D15-8C7E-765B7BB5697B}" type="slidenum">
              <a:rPr lang="zh-TW" altLang="en-US" smtClean="0"/>
              <a:t>2</a:t>
            </a:fld>
            <a:endParaRPr lang="zh-TW" altLang="en-US"/>
          </a:p>
        </p:txBody>
      </p:sp>
    </p:spTree>
    <p:extLst>
      <p:ext uri="{BB962C8B-B14F-4D97-AF65-F5344CB8AC3E}">
        <p14:creationId xmlns:p14="http://schemas.microsoft.com/office/powerpoint/2010/main" val="3091297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7" grpId="0" animBg="1"/>
      <p:bldP spid="86" grpId="0" animBg="1"/>
      <p:bldP spid="83" grpId="0" animBg="1"/>
      <p:bldP spid="80" grpId="0" animBg="1"/>
      <p:bldP spid="3" grpId="0"/>
      <p:bldP spid="11" grpId="0"/>
      <p:bldP spid="36" grpId="0"/>
      <p:bldP spid="37" grpId="0"/>
      <p:bldP spid="38" grpId="0"/>
      <p:bldP spid="39" grpId="0" animBg="1"/>
      <p:bldP spid="43" grpId="0"/>
      <p:bldP spid="44" grpId="0"/>
      <p:bldP spid="52" grpId="0"/>
      <p:bldP spid="56" grpId="0" animBg="1"/>
      <p:bldP spid="73" grpId="0"/>
      <p:bldP spid="75" grpId="0"/>
      <p:bldP spid="76" grpId="0"/>
      <p:bldP spid="77" grpId="0"/>
      <p:bldP spid="78" grpId="0"/>
      <p:bldP spid="81" grpId="0"/>
      <p:bldP spid="90" grpId="0" animBg="1"/>
      <p:bldP spid="91" grpId="0" animBg="1"/>
      <p:bldP spid="9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Demo</a:t>
            </a:r>
            <a:endParaRPr lang="zh-TW" altLang="en-US" dirty="0"/>
          </a:p>
        </p:txBody>
      </p:sp>
      <p:sp>
        <p:nvSpPr>
          <p:cNvPr id="3" name="內容版面配置區 2"/>
          <p:cNvSpPr>
            <a:spLocks noGrp="1"/>
          </p:cNvSpPr>
          <p:nvPr>
            <p:ph idx="1"/>
          </p:nvPr>
        </p:nvSpPr>
        <p:spPr/>
        <p:txBody>
          <a:bodyPr>
            <a:normAutofit/>
          </a:bodyPr>
          <a:lstStyle/>
          <a:p>
            <a:r>
              <a:rPr lang="en-US" altLang="zh-TW" dirty="0" smtClean="0"/>
              <a:t>Model used in demo is provided by </a:t>
            </a:r>
            <a:r>
              <a:rPr lang="zh-TW" altLang="en-US" dirty="0" smtClean="0"/>
              <a:t>陳仰德</a:t>
            </a:r>
            <a:endParaRPr lang="en-US" altLang="zh-TW" dirty="0" smtClean="0"/>
          </a:p>
          <a:p>
            <a:pPr lvl="1"/>
            <a:r>
              <a:rPr lang="en-US" altLang="zh-TW" dirty="0" smtClean="0"/>
              <a:t>Part of the project done by</a:t>
            </a:r>
            <a:r>
              <a:rPr lang="zh-TW" altLang="en-US" dirty="0" smtClean="0"/>
              <a:t> 陳仰德、林資偉</a:t>
            </a:r>
            <a:endParaRPr lang="en-US" altLang="zh-TW" dirty="0" smtClean="0"/>
          </a:p>
          <a:p>
            <a:pPr lvl="1"/>
            <a:r>
              <a:rPr lang="en-US" altLang="zh-TW" dirty="0" smtClean="0"/>
              <a:t>TA:</a:t>
            </a:r>
            <a:r>
              <a:rPr lang="zh-TW" altLang="en-US" dirty="0" smtClean="0"/>
              <a:t> 劉元銘</a:t>
            </a:r>
            <a:endParaRPr lang="en-US" altLang="zh-TW" dirty="0" smtClean="0"/>
          </a:p>
          <a:p>
            <a:pPr lvl="1"/>
            <a:r>
              <a:rPr lang="en-US" altLang="zh-TW" dirty="0" smtClean="0"/>
              <a:t>Training data is from PTT (collected by </a:t>
            </a:r>
            <a:r>
              <a:rPr lang="zh-TW" altLang="en-US" dirty="0" smtClean="0"/>
              <a:t>葉青峰</a:t>
            </a:r>
            <a:r>
              <a:rPr lang="en-US" altLang="zh-TW" dirty="0" smtClean="0"/>
              <a:t>)</a:t>
            </a:r>
          </a:p>
        </p:txBody>
      </p:sp>
      <p:sp>
        <p:nvSpPr>
          <p:cNvPr id="4" name="投影片編號版面配置區 3"/>
          <p:cNvSpPr>
            <a:spLocks noGrp="1"/>
          </p:cNvSpPr>
          <p:nvPr>
            <p:ph type="sldNum" sz="quarter" idx="12"/>
          </p:nvPr>
        </p:nvSpPr>
        <p:spPr/>
        <p:txBody>
          <a:bodyPr/>
          <a:lstStyle/>
          <a:p>
            <a:fld id="{C5A9EFA0-3966-4D15-8C7E-765B7BB5697B}" type="slidenum">
              <a:rPr lang="zh-TW" altLang="en-US" smtClean="0"/>
              <a:t>20</a:t>
            </a:fld>
            <a:endParaRPr lang="zh-TW" altLang="en-US"/>
          </a:p>
        </p:txBody>
      </p:sp>
    </p:spTree>
    <p:extLst>
      <p:ext uri="{BB962C8B-B14F-4D97-AF65-F5344CB8AC3E}">
        <p14:creationId xmlns:p14="http://schemas.microsoft.com/office/powerpoint/2010/main" val="1722421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23900" y="1430791"/>
            <a:ext cx="7772400" cy="2387600"/>
          </a:xfrm>
        </p:spPr>
        <p:txBody>
          <a:bodyPr>
            <a:normAutofit/>
          </a:bodyPr>
          <a:lstStyle/>
          <a:p>
            <a:r>
              <a:rPr lang="en-US" altLang="zh-TW" sz="5400" dirty="0">
                <a:solidFill>
                  <a:srgbClr val="0000FF"/>
                </a:solidFill>
              </a:rPr>
              <a:t/>
            </a:r>
            <a:br>
              <a:rPr lang="en-US" altLang="zh-TW" sz="5400" dirty="0">
                <a:solidFill>
                  <a:srgbClr val="0000FF"/>
                </a:solidFill>
              </a:rPr>
            </a:br>
            <a:r>
              <a:rPr lang="en-US" altLang="zh-TW" sz="5400" dirty="0">
                <a:solidFill>
                  <a:srgbClr val="0000FF"/>
                </a:solidFill>
              </a:rPr>
              <a:t>Meaning of </a:t>
            </a:r>
            <a:r>
              <a:rPr lang="en-US" altLang="zh-TW" sz="5400" dirty="0" smtClean="0">
                <a:solidFill>
                  <a:srgbClr val="0000FF"/>
                </a:solidFill>
              </a:rPr>
              <a:t/>
            </a:r>
            <a:br>
              <a:rPr lang="en-US" altLang="zh-TW" sz="5400" dirty="0" smtClean="0">
                <a:solidFill>
                  <a:srgbClr val="0000FF"/>
                </a:solidFill>
              </a:rPr>
            </a:br>
            <a:r>
              <a:rPr lang="en-US" altLang="zh-TW" sz="5400" dirty="0" smtClean="0">
                <a:solidFill>
                  <a:srgbClr val="0000FF"/>
                </a:solidFill>
              </a:rPr>
              <a:t>Word Sequence</a:t>
            </a:r>
            <a:endParaRPr lang="zh-TW" altLang="en-US" sz="5400" dirty="0">
              <a:solidFill>
                <a:srgbClr val="0000FF"/>
              </a:solidFill>
            </a:endParaRPr>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21</a:t>
            </a:fld>
            <a:endParaRPr lang="zh-TW" altLang="en-US"/>
          </a:p>
        </p:txBody>
      </p:sp>
    </p:spTree>
    <p:extLst>
      <p:ext uri="{BB962C8B-B14F-4D97-AF65-F5344CB8AC3E}">
        <p14:creationId xmlns:p14="http://schemas.microsoft.com/office/powerpoint/2010/main" val="171710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Meaning </a:t>
            </a:r>
            <a:r>
              <a:rPr lang="en-US" altLang="zh-TW" dirty="0"/>
              <a:t>of Word Sequence</a:t>
            </a:r>
            <a:endParaRPr lang="zh-TW" altLang="en-US" dirty="0"/>
          </a:p>
        </p:txBody>
      </p:sp>
      <p:sp>
        <p:nvSpPr>
          <p:cNvPr id="3" name="內容版面配置區 2"/>
          <p:cNvSpPr>
            <a:spLocks noGrp="1"/>
          </p:cNvSpPr>
          <p:nvPr>
            <p:ph idx="1"/>
          </p:nvPr>
        </p:nvSpPr>
        <p:spPr/>
        <p:txBody>
          <a:bodyPr/>
          <a:lstStyle/>
          <a:p>
            <a:r>
              <a:rPr lang="en-US" altLang="zh-TW" dirty="0" smtClean="0"/>
              <a:t>word </a:t>
            </a:r>
            <a:r>
              <a:rPr lang="en-US" altLang="zh-TW" dirty="0"/>
              <a:t>sequences with different </a:t>
            </a:r>
            <a:r>
              <a:rPr lang="en-US" altLang="zh-TW" dirty="0" smtClean="0"/>
              <a:t>lengths </a:t>
            </a:r>
            <a:r>
              <a:rPr lang="en-US" altLang="zh-TW" dirty="0"/>
              <a:t>→ the vector with the same </a:t>
            </a:r>
            <a:r>
              <a:rPr lang="en-US" altLang="zh-TW" dirty="0" smtClean="0"/>
              <a:t>length</a:t>
            </a:r>
          </a:p>
          <a:p>
            <a:pPr lvl="1"/>
            <a:r>
              <a:rPr lang="en-US" altLang="zh-TW" dirty="0" smtClean="0"/>
              <a:t>The </a:t>
            </a:r>
            <a:r>
              <a:rPr lang="en-US" altLang="zh-TW" dirty="0"/>
              <a:t>vector representing the  meaning of the </a:t>
            </a:r>
            <a:r>
              <a:rPr lang="en-US" altLang="zh-TW" dirty="0" smtClean="0"/>
              <a:t>word sequence</a:t>
            </a:r>
          </a:p>
          <a:p>
            <a:pPr lvl="1"/>
            <a:r>
              <a:rPr lang="en-US" altLang="zh-TW" dirty="0" smtClean="0"/>
              <a:t>A word sequence can be a document or a paragraph</a:t>
            </a:r>
            <a:endParaRPr lang="zh-TW" altLang="en-US" dirty="0"/>
          </a:p>
          <a:p>
            <a:pPr lvl="1"/>
            <a:endParaRPr lang="en-US" altLang="zh-TW" dirty="0"/>
          </a:p>
          <a:p>
            <a:pPr lvl="1"/>
            <a:endParaRPr lang="zh-TW" altLang="en-US" dirty="0"/>
          </a:p>
        </p:txBody>
      </p:sp>
      <p:grpSp>
        <p:nvGrpSpPr>
          <p:cNvPr id="14" name="群組 13"/>
          <p:cNvGrpSpPr/>
          <p:nvPr/>
        </p:nvGrpSpPr>
        <p:grpSpPr>
          <a:xfrm>
            <a:off x="6146682" y="4151562"/>
            <a:ext cx="588258" cy="2160337"/>
            <a:chOff x="5708302" y="4391724"/>
            <a:chExt cx="588258" cy="2160337"/>
          </a:xfrm>
        </p:grpSpPr>
        <p:grpSp>
          <p:nvGrpSpPr>
            <p:cNvPr id="7" name="群組 6"/>
            <p:cNvGrpSpPr/>
            <p:nvPr/>
          </p:nvGrpSpPr>
          <p:grpSpPr>
            <a:xfrm rot="5400000">
              <a:off x="4922262" y="5177764"/>
              <a:ext cx="2160337" cy="588258"/>
              <a:chOff x="-1776072" y="4523472"/>
              <a:chExt cx="3374313" cy="918821"/>
            </a:xfrm>
          </p:grpSpPr>
          <p:sp>
            <p:nvSpPr>
              <p:cNvPr id="8" name="矩形 7"/>
              <p:cNvSpPr/>
              <p:nvPr/>
            </p:nvSpPr>
            <p:spPr>
              <a:xfrm>
                <a:off x="-1776072" y="4732676"/>
                <a:ext cx="2784185"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 name="橢圓 8"/>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0" name="橢圓 9"/>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文字方塊 10"/>
              <p:cNvSpPr txBox="1"/>
              <p:nvPr/>
            </p:nvSpPr>
            <p:spPr>
              <a:xfrm>
                <a:off x="264741" y="4523472"/>
                <a:ext cx="1333500" cy="817237"/>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2" name="橢圓 11"/>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5" name="向右箭號 14"/>
          <p:cNvSpPr/>
          <p:nvPr/>
        </p:nvSpPr>
        <p:spPr>
          <a:xfrm>
            <a:off x="4492381" y="4546183"/>
            <a:ext cx="1292772" cy="78824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17" name="群組 16"/>
          <p:cNvGrpSpPr/>
          <p:nvPr/>
        </p:nvGrpSpPr>
        <p:grpSpPr>
          <a:xfrm>
            <a:off x="1441778" y="4257326"/>
            <a:ext cx="3143030" cy="1644878"/>
            <a:chOff x="903690" y="4257326"/>
            <a:chExt cx="3143030" cy="1644878"/>
          </a:xfrm>
        </p:grpSpPr>
        <p:pic>
          <p:nvPicPr>
            <p:cNvPr id="4" name="圖片 3"/>
            <p:cNvPicPr>
              <a:picLocks noChangeAspect="1"/>
            </p:cNvPicPr>
            <p:nvPr/>
          </p:nvPicPr>
          <p:blipFill>
            <a:blip r:embed="rId3"/>
            <a:stretch>
              <a:fillRect/>
            </a:stretch>
          </p:blipFill>
          <p:spPr>
            <a:xfrm>
              <a:off x="2029384" y="4257326"/>
              <a:ext cx="862727" cy="889098"/>
            </a:xfrm>
            <a:prstGeom prst="rect">
              <a:avLst/>
            </a:prstGeom>
          </p:spPr>
        </p:pic>
        <p:sp>
          <p:nvSpPr>
            <p:cNvPr id="5" name="文字方塊 4"/>
            <p:cNvSpPr txBox="1"/>
            <p:nvPr/>
          </p:nvSpPr>
          <p:spPr>
            <a:xfrm>
              <a:off x="903690" y="5532872"/>
              <a:ext cx="3143030" cy="369332"/>
            </a:xfrm>
            <a:prstGeom prst="rect">
              <a:avLst/>
            </a:prstGeom>
            <a:noFill/>
          </p:spPr>
          <p:txBody>
            <a:bodyPr wrap="square" rtlCol="0">
              <a:spAutoFit/>
            </a:bodyPr>
            <a:lstStyle/>
            <a:p>
              <a:pPr algn="ctr"/>
              <a:r>
                <a:rPr lang="en-US" altLang="zh-TW" dirty="0" smtClean="0"/>
                <a:t>(a document or paragraph)</a:t>
              </a:r>
              <a:endParaRPr lang="zh-TW" altLang="en-US" dirty="0"/>
            </a:p>
          </p:txBody>
        </p:sp>
        <p:sp>
          <p:nvSpPr>
            <p:cNvPr id="16" name="文字方塊 15"/>
            <p:cNvSpPr txBox="1"/>
            <p:nvPr/>
          </p:nvSpPr>
          <p:spPr>
            <a:xfrm>
              <a:off x="1147339" y="5145766"/>
              <a:ext cx="2563305" cy="461665"/>
            </a:xfrm>
            <a:prstGeom prst="rect">
              <a:avLst/>
            </a:prstGeom>
            <a:noFill/>
          </p:spPr>
          <p:txBody>
            <a:bodyPr wrap="square" rtlCol="0">
              <a:spAutoFit/>
            </a:bodyPr>
            <a:lstStyle/>
            <a:p>
              <a:pPr algn="ctr"/>
              <a:r>
                <a:rPr lang="en-US" altLang="zh-TW" sz="2400" dirty="0" smtClean="0"/>
                <a:t>word sequence</a:t>
              </a:r>
              <a:endParaRPr lang="zh-TW" altLang="en-US" sz="2400" dirty="0"/>
            </a:p>
          </p:txBody>
        </p:sp>
      </p:grpSp>
      <p:sp>
        <p:nvSpPr>
          <p:cNvPr id="6" name="投影片編號版面配置區 5"/>
          <p:cNvSpPr>
            <a:spLocks noGrp="1"/>
          </p:cNvSpPr>
          <p:nvPr>
            <p:ph type="sldNum" sz="quarter" idx="12"/>
          </p:nvPr>
        </p:nvSpPr>
        <p:spPr/>
        <p:txBody>
          <a:bodyPr/>
          <a:lstStyle/>
          <a:p>
            <a:fld id="{C5A9EFA0-3966-4D15-8C7E-765B7BB5697B}" type="slidenum">
              <a:rPr lang="zh-TW" altLang="en-US" smtClean="0"/>
              <a:t>22</a:t>
            </a:fld>
            <a:endParaRPr lang="zh-TW" altLang="en-US"/>
          </a:p>
        </p:txBody>
      </p:sp>
    </p:spTree>
    <p:extLst>
      <p:ext uri="{BB962C8B-B14F-4D97-AF65-F5344CB8AC3E}">
        <p14:creationId xmlns:p14="http://schemas.microsoft.com/office/powerpoint/2010/main" val="689340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49382112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28650" y="1811866"/>
            <a:ext cx="7886700" cy="14393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23</a:t>
            </a:fld>
            <a:endParaRPr lang="zh-TW" altLang="en-US"/>
          </a:p>
        </p:txBody>
      </p:sp>
    </p:spTree>
    <p:extLst>
      <p:ext uri="{BB962C8B-B14F-4D97-AF65-F5344CB8AC3E}">
        <p14:creationId xmlns:p14="http://schemas.microsoft.com/office/powerpoint/2010/main" val="2024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Information Retrieval (IR)</a:t>
            </a:r>
            <a:endParaRPr lang="zh-TW" altLang="en-US" dirty="0"/>
          </a:p>
        </p:txBody>
      </p:sp>
      <p:cxnSp>
        <p:nvCxnSpPr>
          <p:cNvPr id="5" name="直線單箭頭接點 4"/>
          <p:cNvCxnSpPr/>
          <p:nvPr/>
        </p:nvCxnSpPr>
        <p:spPr>
          <a:xfrm>
            <a:off x="654223" y="5622210"/>
            <a:ext cx="440257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flipV="1">
            <a:off x="1432635" y="2334070"/>
            <a:ext cx="0" cy="39952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p:cNvCxnSpPr>
            <a:endCxn id="24" idx="3"/>
          </p:cNvCxnSpPr>
          <p:nvPr/>
        </p:nvCxnSpPr>
        <p:spPr>
          <a:xfrm flipV="1">
            <a:off x="1464301" y="3763602"/>
            <a:ext cx="466951" cy="18392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接點 9"/>
          <p:cNvCxnSpPr>
            <a:endCxn id="25" idx="2"/>
          </p:cNvCxnSpPr>
          <p:nvPr/>
        </p:nvCxnSpPr>
        <p:spPr>
          <a:xfrm flipV="1">
            <a:off x="1437172" y="5159669"/>
            <a:ext cx="1818180" cy="46892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直線接點 11"/>
          <p:cNvCxnSpPr>
            <a:endCxn id="26" idx="2"/>
          </p:cNvCxnSpPr>
          <p:nvPr/>
        </p:nvCxnSpPr>
        <p:spPr>
          <a:xfrm flipV="1">
            <a:off x="1432635" y="5393498"/>
            <a:ext cx="3181223" cy="21834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線接點 13"/>
          <p:cNvCxnSpPr>
            <a:endCxn id="23" idx="2"/>
          </p:cNvCxnSpPr>
          <p:nvPr/>
        </p:nvCxnSpPr>
        <p:spPr>
          <a:xfrm flipV="1">
            <a:off x="1468837" y="3893373"/>
            <a:ext cx="2837124" cy="1728837"/>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338529" y="3171979"/>
            <a:ext cx="2940147" cy="830997"/>
          </a:xfrm>
          <a:prstGeom prst="rect">
            <a:avLst/>
          </a:prstGeom>
          <a:noFill/>
        </p:spPr>
        <p:txBody>
          <a:bodyPr wrap="square" rtlCol="0">
            <a:spAutoFit/>
          </a:bodyPr>
          <a:lstStyle/>
          <a:p>
            <a:r>
              <a:rPr lang="en-US" altLang="zh-TW" sz="2400" dirty="0" smtClean="0"/>
              <a:t>The documents are vectors in the space. </a:t>
            </a:r>
            <a:endParaRPr lang="zh-TW" altLang="en-US" sz="2400" dirty="0"/>
          </a:p>
        </p:txBody>
      </p:sp>
      <p:sp>
        <p:nvSpPr>
          <p:cNvPr id="18" name="文字方塊 17"/>
          <p:cNvSpPr txBox="1"/>
          <p:nvPr/>
        </p:nvSpPr>
        <p:spPr>
          <a:xfrm>
            <a:off x="5338529" y="4141166"/>
            <a:ext cx="3470323" cy="461665"/>
          </a:xfrm>
          <a:prstGeom prst="rect">
            <a:avLst/>
          </a:prstGeom>
          <a:noFill/>
        </p:spPr>
        <p:txBody>
          <a:bodyPr wrap="square" rtlCol="0">
            <a:spAutoFit/>
          </a:bodyPr>
          <a:lstStyle/>
          <a:p>
            <a:r>
              <a:rPr lang="en-US" altLang="zh-TW" sz="2400" dirty="0" smtClean="0"/>
              <a:t>The query is also a vector.</a:t>
            </a:r>
            <a:endParaRPr lang="zh-TW" altLang="en-US" sz="2400" dirty="0"/>
          </a:p>
        </p:txBody>
      </p:sp>
      <p:sp>
        <p:nvSpPr>
          <p:cNvPr id="20" name="橢圓 19"/>
          <p:cNvSpPr/>
          <p:nvPr/>
        </p:nvSpPr>
        <p:spPr>
          <a:xfrm>
            <a:off x="3548356" y="3589111"/>
            <a:ext cx="154745" cy="15474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2898971" y="2179325"/>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p:cNvSpPr/>
          <p:nvPr/>
        </p:nvSpPr>
        <p:spPr>
          <a:xfrm>
            <a:off x="2915131" y="3870893"/>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3" name="橢圓 22"/>
          <p:cNvSpPr/>
          <p:nvPr/>
        </p:nvSpPr>
        <p:spPr>
          <a:xfrm>
            <a:off x="4305961" y="3816000"/>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4" name="橢圓 23"/>
          <p:cNvSpPr/>
          <p:nvPr/>
        </p:nvSpPr>
        <p:spPr>
          <a:xfrm>
            <a:off x="1908590" y="3631519"/>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橢圓 24"/>
          <p:cNvSpPr/>
          <p:nvPr/>
        </p:nvSpPr>
        <p:spPr>
          <a:xfrm>
            <a:off x="3255352" y="5082296"/>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p:cNvSpPr/>
          <p:nvPr/>
        </p:nvSpPr>
        <p:spPr>
          <a:xfrm>
            <a:off x="4613858" y="5316125"/>
            <a:ext cx="154745" cy="15474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32" name="直線接點 31"/>
          <p:cNvCxnSpPr>
            <a:endCxn id="21" idx="4"/>
          </p:cNvCxnSpPr>
          <p:nvPr/>
        </p:nvCxnSpPr>
        <p:spPr>
          <a:xfrm flipV="1">
            <a:off x="1485982" y="2334070"/>
            <a:ext cx="1490362" cy="326873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直線接點 32"/>
          <p:cNvCxnSpPr>
            <a:endCxn id="22" idx="3"/>
          </p:cNvCxnSpPr>
          <p:nvPr/>
        </p:nvCxnSpPr>
        <p:spPr>
          <a:xfrm flipV="1">
            <a:off x="1466332" y="4002976"/>
            <a:ext cx="1471461" cy="161923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線接點 38"/>
          <p:cNvCxnSpPr>
            <a:endCxn id="20" idx="3"/>
          </p:cNvCxnSpPr>
          <p:nvPr/>
        </p:nvCxnSpPr>
        <p:spPr>
          <a:xfrm flipV="1">
            <a:off x="1466331" y="3721194"/>
            <a:ext cx="2104687" cy="1881608"/>
          </a:xfrm>
          <a:prstGeom prst="line">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5199676" y="2417489"/>
            <a:ext cx="3297750" cy="523220"/>
          </a:xfrm>
          <a:prstGeom prst="rect">
            <a:avLst/>
          </a:prstGeom>
          <a:noFill/>
        </p:spPr>
        <p:txBody>
          <a:bodyPr wrap="square" rtlCol="0">
            <a:spAutoFit/>
          </a:bodyPr>
          <a:lstStyle/>
          <a:p>
            <a:r>
              <a:rPr lang="en-US" altLang="zh-TW" sz="2800" b="1" i="1" u="sng" dirty="0" smtClean="0"/>
              <a:t>Vector Space Model</a:t>
            </a:r>
            <a:endParaRPr lang="zh-TW" altLang="en-US" sz="2800" b="1" i="1" u="sng" dirty="0"/>
          </a:p>
        </p:txBody>
      </p:sp>
      <p:sp>
        <p:nvSpPr>
          <p:cNvPr id="27" name="文字方塊 26"/>
          <p:cNvSpPr txBox="1"/>
          <p:nvPr/>
        </p:nvSpPr>
        <p:spPr>
          <a:xfrm>
            <a:off x="5352817" y="4771804"/>
            <a:ext cx="3470323" cy="830997"/>
          </a:xfrm>
          <a:prstGeom prst="rect">
            <a:avLst/>
          </a:prstGeom>
          <a:noFill/>
        </p:spPr>
        <p:txBody>
          <a:bodyPr wrap="square" rtlCol="0">
            <a:spAutoFit/>
          </a:bodyPr>
          <a:lstStyle/>
          <a:p>
            <a:r>
              <a:rPr lang="en-US" altLang="zh-TW" sz="2400" dirty="0" smtClean="0"/>
              <a:t>How to use a vector to represent word sequences</a:t>
            </a:r>
            <a:endParaRPr lang="zh-TW" altLang="en-US" sz="2400" dirty="0"/>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24</a:t>
            </a:fld>
            <a:endParaRPr lang="zh-TW" altLang="en-US"/>
          </a:p>
        </p:txBody>
      </p:sp>
    </p:spTree>
    <p:extLst>
      <p:ext uri="{BB962C8B-B14F-4D97-AF65-F5344CB8AC3E}">
        <p14:creationId xmlns:p14="http://schemas.microsoft.com/office/powerpoint/2010/main" val="61109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0" grpId="0" animBg="1"/>
      <p:bldP spid="21" grpId="0" animBg="1"/>
      <p:bldP spid="22" grpId="0" animBg="1"/>
      <p:bldP spid="23" grpId="0" animBg="1"/>
      <p:bldP spid="24" grpId="0" animBg="1"/>
      <p:bldP spid="25" grpId="0" animBg="1"/>
      <p:bldP spid="26" grpId="0" animBg="1"/>
      <p:bldP spid="2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Information Retrieval (IR)</a:t>
            </a:r>
            <a:endParaRPr lang="zh-TW" altLang="en-US" dirty="0"/>
          </a:p>
        </p:txBody>
      </p:sp>
      <p:sp>
        <p:nvSpPr>
          <p:cNvPr id="4" name="文字方塊 3"/>
          <p:cNvSpPr txBox="1"/>
          <p:nvPr/>
        </p:nvSpPr>
        <p:spPr>
          <a:xfrm>
            <a:off x="960199" y="3465762"/>
            <a:ext cx="2844800" cy="830997"/>
          </a:xfrm>
          <a:prstGeom prst="rect">
            <a:avLst/>
          </a:prstGeom>
          <a:noFill/>
        </p:spPr>
        <p:txBody>
          <a:bodyPr wrap="square" rtlCol="0">
            <a:spAutoFit/>
          </a:bodyPr>
          <a:lstStyle/>
          <a:p>
            <a:r>
              <a:rPr lang="en-US" altLang="zh-TW" sz="2400" dirty="0"/>
              <a:t>word </a:t>
            </a:r>
            <a:r>
              <a:rPr lang="en-US" altLang="zh-TW" sz="2400" dirty="0" smtClean="0"/>
              <a:t>string s1:</a:t>
            </a:r>
          </a:p>
          <a:p>
            <a:r>
              <a:rPr lang="en-US" altLang="zh-TW" sz="2400" dirty="0" smtClean="0"/>
              <a:t>“This is an apple”</a:t>
            </a:r>
            <a:endParaRPr lang="zh-TW" altLang="en-US" sz="2400" dirty="0"/>
          </a:p>
        </p:txBody>
      </p:sp>
      <p:sp>
        <p:nvSpPr>
          <p:cNvPr id="6" name="文字方塊 5"/>
          <p:cNvSpPr txBox="1"/>
          <p:nvPr/>
        </p:nvSpPr>
        <p:spPr>
          <a:xfrm>
            <a:off x="4901356" y="3472178"/>
            <a:ext cx="2844800" cy="830997"/>
          </a:xfrm>
          <a:prstGeom prst="rect">
            <a:avLst/>
          </a:prstGeom>
          <a:noFill/>
        </p:spPr>
        <p:txBody>
          <a:bodyPr wrap="square" rtlCol="0">
            <a:spAutoFit/>
          </a:bodyPr>
          <a:lstStyle/>
          <a:p>
            <a:r>
              <a:rPr lang="en-US" altLang="zh-TW" sz="2400" dirty="0"/>
              <a:t>word string </a:t>
            </a:r>
            <a:r>
              <a:rPr lang="en-US" altLang="zh-TW" sz="2400" dirty="0" smtClean="0"/>
              <a:t>s2:</a:t>
            </a:r>
            <a:endParaRPr lang="en-US" altLang="zh-TW" sz="2400" dirty="0"/>
          </a:p>
          <a:p>
            <a:r>
              <a:rPr lang="en-US" altLang="zh-TW" sz="2400" dirty="0" smtClean="0"/>
              <a:t>“This is a pen”</a:t>
            </a:r>
            <a:endParaRPr lang="zh-TW" altLang="en-US" sz="2400" dirty="0"/>
          </a:p>
        </p:txBody>
      </p:sp>
      <p:grpSp>
        <p:nvGrpSpPr>
          <p:cNvPr id="26" name="群組 25"/>
          <p:cNvGrpSpPr/>
          <p:nvPr/>
        </p:nvGrpSpPr>
        <p:grpSpPr>
          <a:xfrm>
            <a:off x="2821999" y="2617670"/>
            <a:ext cx="1519641" cy="3108147"/>
            <a:chOff x="2701219" y="2523404"/>
            <a:chExt cx="1519641" cy="3108147"/>
          </a:xfrm>
        </p:grpSpPr>
        <p:grpSp>
          <p:nvGrpSpPr>
            <p:cNvPr id="18" name="群組 17"/>
            <p:cNvGrpSpPr/>
            <p:nvPr/>
          </p:nvGrpSpPr>
          <p:grpSpPr>
            <a:xfrm>
              <a:off x="3640000" y="2523404"/>
              <a:ext cx="580860" cy="3108147"/>
              <a:chOff x="5573899" y="1757768"/>
              <a:chExt cx="580860" cy="3108147"/>
            </a:xfrm>
          </p:grpSpPr>
          <p:grpSp>
            <p:nvGrpSpPr>
              <p:cNvPr id="9" name="群組 8"/>
              <p:cNvGrpSpPr/>
              <p:nvPr/>
            </p:nvGrpSpPr>
            <p:grpSpPr>
              <a:xfrm>
                <a:off x="5573899" y="1757768"/>
                <a:ext cx="580860" cy="3108147"/>
                <a:chOff x="5720499" y="4355528"/>
                <a:chExt cx="580860" cy="3108147"/>
              </a:xfrm>
            </p:grpSpPr>
            <p:grpSp>
              <p:nvGrpSpPr>
                <p:cNvPr id="10" name="群組 9"/>
                <p:cNvGrpSpPr/>
                <p:nvPr/>
              </p:nvGrpSpPr>
              <p:grpSpPr>
                <a:xfrm rot="5400000">
                  <a:off x="4456855" y="5619172"/>
                  <a:ext cx="3108147" cy="580860"/>
                  <a:chOff x="-1832609" y="4515986"/>
                  <a:chExt cx="4854734" cy="907268"/>
                </a:xfrm>
              </p:grpSpPr>
              <p:sp>
                <p:nvSpPr>
                  <p:cNvPr id="12" name="矩形 11"/>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3" name="橢圓 1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 name="橢圓 1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文字方塊 14"/>
                  <p:cNvSpPr txBox="1"/>
                  <p:nvPr/>
                </p:nvSpPr>
                <p:spPr>
                  <a:xfrm>
                    <a:off x="2359576" y="4515986"/>
                    <a:ext cx="662543" cy="817237"/>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1" name="橢圓 1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7" name="橢圓 1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9" name="文字方塊 18"/>
            <p:cNvSpPr txBox="1"/>
            <p:nvPr/>
          </p:nvSpPr>
          <p:spPr>
            <a:xfrm>
              <a:off x="2911156" y="2523404"/>
              <a:ext cx="740229" cy="461665"/>
            </a:xfrm>
            <a:prstGeom prst="rect">
              <a:avLst/>
            </a:prstGeom>
            <a:noFill/>
          </p:spPr>
          <p:txBody>
            <a:bodyPr wrap="square" rtlCol="0">
              <a:spAutoFit/>
            </a:bodyPr>
            <a:lstStyle/>
            <a:p>
              <a:pPr algn="r"/>
              <a:r>
                <a:rPr lang="en-US" altLang="zh-TW" sz="2400" dirty="0"/>
                <a:t>t</a:t>
              </a:r>
              <a:r>
                <a:rPr lang="en-US" altLang="zh-TW" sz="2400" dirty="0" smtClean="0"/>
                <a:t>his </a:t>
              </a:r>
              <a:endParaRPr lang="zh-TW" altLang="en-US" sz="2400" dirty="0"/>
            </a:p>
          </p:txBody>
        </p:sp>
        <p:sp>
          <p:nvSpPr>
            <p:cNvPr id="20" name="文字方塊 19"/>
            <p:cNvSpPr txBox="1"/>
            <p:nvPr/>
          </p:nvSpPr>
          <p:spPr>
            <a:xfrm>
              <a:off x="2899367" y="2943786"/>
              <a:ext cx="740229" cy="461665"/>
            </a:xfrm>
            <a:prstGeom prst="rect">
              <a:avLst/>
            </a:prstGeom>
            <a:noFill/>
          </p:spPr>
          <p:txBody>
            <a:bodyPr wrap="square" rtlCol="0">
              <a:spAutoFit/>
            </a:bodyPr>
            <a:lstStyle/>
            <a:p>
              <a:pPr algn="r"/>
              <a:r>
                <a:rPr lang="en-US" altLang="zh-TW" sz="2400" dirty="0" smtClean="0"/>
                <a:t>is</a:t>
              </a:r>
              <a:endParaRPr lang="zh-TW" altLang="en-US" sz="2400" dirty="0"/>
            </a:p>
          </p:txBody>
        </p:sp>
        <p:sp>
          <p:nvSpPr>
            <p:cNvPr id="21" name="文字方塊 20"/>
            <p:cNvSpPr txBox="1"/>
            <p:nvPr/>
          </p:nvSpPr>
          <p:spPr>
            <a:xfrm>
              <a:off x="2927976" y="3412617"/>
              <a:ext cx="740229" cy="461665"/>
            </a:xfrm>
            <a:prstGeom prst="rect">
              <a:avLst/>
            </a:prstGeom>
            <a:noFill/>
          </p:spPr>
          <p:txBody>
            <a:bodyPr wrap="square" rtlCol="0">
              <a:spAutoFit/>
            </a:bodyPr>
            <a:lstStyle/>
            <a:p>
              <a:pPr algn="r"/>
              <a:r>
                <a:rPr lang="en-US" altLang="zh-TW" sz="2400" dirty="0" smtClean="0"/>
                <a:t>a</a:t>
              </a:r>
              <a:endParaRPr lang="zh-TW" altLang="en-US" sz="2400" dirty="0"/>
            </a:p>
          </p:txBody>
        </p:sp>
        <p:sp>
          <p:nvSpPr>
            <p:cNvPr id="22" name="文字方塊 21"/>
            <p:cNvSpPr txBox="1"/>
            <p:nvPr/>
          </p:nvSpPr>
          <p:spPr>
            <a:xfrm>
              <a:off x="2933873" y="3870722"/>
              <a:ext cx="740229" cy="461665"/>
            </a:xfrm>
            <a:prstGeom prst="rect">
              <a:avLst/>
            </a:prstGeom>
            <a:noFill/>
          </p:spPr>
          <p:txBody>
            <a:bodyPr wrap="square" rtlCol="0">
              <a:spAutoFit/>
            </a:bodyPr>
            <a:lstStyle/>
            <a:p>
              <a:pPr algn="r"/>
              <a:r>
                <a:rPr lang="en-US" altLang="zh-TW" sz="2400" dirty="0" smtClean="0"/>
                <a:t>an</a:t>
              </a:r>
              <a:endParaRPr lang="zh-TW" altLang="en-US" sz="2400" dirty="0"/>
            </a:p>
          </p:txBody>
        </p:sp>
        <p:sp>
          <p:nvSpPr>
            <p:cNvPr id="23" name="橢圓 2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 name="文字方塊 23"/>
            <p:cNvSpPr txBox="1"/>
            <p:nvPr/>
          </p:nvSpPr>
          <p:spPr>
            <a:xfrm>
              <a:off x="2706999" y="4353976"/>
              <a:ext cx="973084" cy="461665"/>
            </a:xfrm>
            <a:prstGeom prst="rect">
              <a:avLst/>
            </a:prstGeom>
            <a:noFill/>
          </p:spPr>
          <p:txBody>
            <a:bodyPr wrap="square" rtlCol="0">
              <a:spAutoFit/>
            </a:bodyPr>
            <a:lstStyle/>
            <a:p>
              <a:pPr algn="r"/>
              <a:r>
                <a:rPr lang="en-US" altLang="zh-TW" sz="2400" dirty="0" smtClean="0"/>
                <a:t>apple</a:t>
              </a:r>
              <a:endParaRPr lang="zh-TW" altLang="en-US" sz="2400" dirty="0"/>
            </a:p>
          </p:txBody>
        </p:sp>
        <p:sp>
          <p:nvSpPr>
            <p:cNvPr id="25" name="文字方塊 24"/>
            <p:cNvSpPr txBox="1"/>
            <p:nvPr/>
          </p:nvSpPr>
          <p:spPr>
            <a:xfrm>
              <a:off x="2701219" y="4782465"/>
              <a:ext cx="973084" cy="461665"/>
            </a:xfrm>
            <a:prstGeom prst="rect">
              <a:avLst/>
            </a:prstGeom>
            <a:noFill/>
          </p:spPr>
          <p:txBody>
            <a:bodyPr wrap="square" rtlCol="0">
              <a:spAutoFit/>
            </a:bodyPr>
            <a:lstStyle/>
            <a:p>
              <a:pPr algn="r"/>
              <a:r>
                <a:rPr lang="en-US" altLang="zh-TW" sz="2400" dirty="0" smtClean="0"/>
                <a:t>pen</a:t>
              </a:r>
              <a:endParaRPr lang="zh-TW" altLang="en-US" sz="2400" dirty="0"/>
            </a:p>
          </p:txBody>
        </p:sp>
      </p:grpSp>
      <p:grpSp>
        <p:nvGrpSpPr>
          <p:cNvPr id="27" name="群組 26"/>
          <p:cNvGrpSpPr/>
          <p:nvPr/>
        </p:nvGrpSpPr>
        <p:grpSpPr>
          <a:xfrm>
            <a:off x="6439886" y="2615169"/>
            <a:ext cx="1519641" cy="3108147"/>
            <a:chOff x="2701219" y="2523404"/>
            <a:chExt cx="1519641" cy="3108147"/>
          </a:xfrm>
        </p:grpSpPr>
        <p:grpSp>
          <p:nvGrpSpPr>
            <p:cNvPr id="28" name="群組 27"/>
            <p:cNvGrpSpPr/>
            <p:nvPr/>
          </p:nvGrpSpPr>
          <p:grpSpPr>
            <a:xfrm>
              <a:off x="3640000" y="2523404"/>
              <a:ext cx="580860" cy="3108147"/>
              <a:chOff x="5573899" y="1757768"/>
              <a:chExt cx="580860" cy="3108147"/>
            </a:xfrm>
          </p:grpSpPr>
          <p:grpSp>
            <p:nvGrpSpPr>
              <p:cNvPr id="36" name="群組 35"/>
              <p:cNvGrpSpPr/>
              <p:nvPr/>
            </p:nvGrpSpPr>
            <p:grpSpPr>
              <a:xfrm>
                <a:off x="5573899" y="1757768"/>
                <a:ext cx="580860" cy="3108147"/>
                <a:chOff x="5720499" y="4355528"/>
                <a:chExt cx="580860" cy="3108147"/>
              </a:xfrm>
            </p:grpSpPr>
            <p:grpSp>
              <p:nvGrpSpPr>
                <p:cNvPr id="39" name="群組 38"/>
                <p:cNvGrpSpPr/>
                <p:nvPr/>
              </p:nvGrpSpPr>
              <p:grpSpPr>
                <a:xfrm rot="5400000">
                  <a:off x="4456855" y="5619172"/>
                  <a:ext cx="3108147" cy="580860"/>
                  <a:chOff x="-1832609" y="4515986"/>
                  <a:chExt cx="4854734" cy="907268"/>
                </a:xfrm>
              </p:grpSpPr>
              <p:sp>
                <p:nvSpPr>
                  <p:cNvPr id="41" name="矩形 40"/>
                  <p:cNvSpPr/>
                  <p:nvPr/>
                </p:nvSpPr>
                <p:spPr>
                  <a:xfrm>
                    <a:off x="-1832609" y="4713637"/>
                    <a:ext cx="4854734"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2" name="橢圓 41"/>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3" name="橢圓 42"/>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文字方塊 43"/>
                  <p:cNvSpPr txBox="1"/>
                  <p:nvPr/>
                </p:nvSpPr>
                <p:spPr>
                  <a:xfrm>
                    <a:off x="2359576" y="4515986"/>
                    <a:ext cx="662543" cy="817237"/>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40" name="橢圓 39"/>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7" name="橢圓 36"/>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8" name="橢圓 37"/>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9" name="文字方塊 28"/>
            <p:cNvSpPr txBox="1"/>
            <p:nvPr/>
          </p:nvSpPr>
          <p:spPr>
            <a:xfrm>
              <a:off x="2911156" y="2523404"/>
              <a:ext cx="740229" cy="461665"/>
            </a:xfrm>
            <a:prstGeom prst="rect">
              <a:avLst/>
            </a:prstGeom>
            <a:noFill/>
          </p:spPr>
          <p:txBody>
            <a:bodyPr wrap="square" rtlCol="0">
              <a:spAutoFit/>
            </a:bodyPr>
            <a:lstStyle/>
            <a:p>
              <a:pPr algn="r"/>
              <a:r>
                <a:rPr lang="en-US" altLang="zh-TW" sz="2400" dirty="0"/>
                <a:t>t</a:t>
              </a:r>
              <a:r>
                <a:rPr lang="en-US" altLang="zh-TW" sz="2400" dirty="0" smtClean="0"/>
                <a:t>his </a:t>
              </a:r>
              <a:endParaRPr lang="zh-TW" altLang="en-US" sz="2400" dirty="0"/>
            </a:p>
          </p:txBody>
        </p:sp>
        <p:sp>
          <p:nvSpPr>
            <p:cNvPr id="30" name="文字方塊 29"/>
            <p:cNvSpPr txBox="1"/>
            <p:nvPr/>
          </p:nvSpPr>
          <p:spPr>
            <a:xfrm>
              <a:off x="2899367" y="2943786"/>
              <a:ext cx="740229" cy="461665"/>
            </a:xfrm>
            <a:prstGeom prst="rect">
              <a:avLst/>
            </a:prstGeom>
            <a:noFill/>
          </p:spPr>
          <p:txBody>
            <a:bodyPr wrap="square" rtlCol="0">
              <a:spAutoFit/>
            </a:bodyPr>
            <a:lstStyle/>
            <a:p>
              <a:pPr algn="r"/>
              <a:r>
                <a:rPr lang="en-US" altLang="zh-TW" sz="2400" dirty="0" smtClean="0"/>
                <a:t>is</a:t>
              </a:r>
              <a:endParaRPr lang="zh-TW" altLang="en-US" sz="2400" dirty="0"/>
            </a:p>
          </p:txBody>
        </p:sp>
        <p:sp>
          <p:nvSpPr>
            <p:cNvPr id="31" name="文字方塊 30"/>
            <p:cNvSpPr txBox="1"/>
            <p:nvPr/>
          </p:nvSpPr>
          <p:spPr>
            <a:xfrm>
              <a:off x="2927976" y="3412617"/>
              <a:ext cx="740229" cy="461665"/>
            </a:xfrm>
            <a:prstGeom prst="rect">
              <a:avLst/>
            </a:prstGeom>
            <a:noFill/>
          </p:spPr>
          <p:txBody>
            <a:bodyPr wrap="square" rtlCol="0">
              <a:spAutoFit/>
            </a:bodyPr>
            <a:lstStyle/>
            <a:p>
              <a:pPr algn="r"/>
              <a:r>
                <a:rPr lang="en-US" altLang="zh-TW" sz="2400" dirty="0" smtClean="0"/>
                <a:t>a</a:t>
              </a:r>
              <a:endParaRPr lang="zh-TW" altLang="en-US" sz="2400" dirty="0"/>
            </a:p>
          </p:txBody>
        </p:sp>
        <p:sp>
          <p:nvSpPr>
            <p:cNvPr id="32" name="文字方塊 31"/>
            <p:cNvSpPr txBox="1"/>
            <p:nvPr/>
          </p:nvSpPr>
          <p:spPr>
            <a:xfrm>
              <a:off x="2933873" y="3870722"/>
              <a:ext cx="740229" cy="461665"/>
            </a:xfrm>
            <a:prstGeom prst="rect">
              <a:avLst/>
            </a:prstGeom>
            <a:noFill/>
          </p:spPr>
          <p:txBody>
            <a:bodyPr wrap="square" rtlCol="0">
              <a:spAutoFit/>
            </a:bodyPr>
            <a:lstStyle/>
            <a:p>
              <a:pPr algn="r"/>
              <a:r>
                <a:rPr lang="en-US" altLang="zh-TW" sz="2400" dirty="0" smtClean="0"/>
                <a:t>an</a:t>
              </a:r>
              <a:endParaRPr lang="zh-TW" altLang="en-US" sz="2400" dirty="0"/>
            </a:p>
          </p:txBody>
        </p:sp>
        <p:sp>
          <p:nvSpPr>
            <p:cNvPr id="33" name="橢圓 3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4" name="文字方塊 33"/>
            <p:cNvSpPr txBox="1"/>
            <p:nvPr/>
          </p:nvSpPr>
          <p:spPr>
            <a:xfrm>
              <a:off x="2706999" y="4353976"/>
              <a:ext cx="973084" cy="461665"/>
            </a:xfrm>
            <a:prstGeom prst="rect">
              <a:avLst/>
            </a:prstGeom>
            <a:noFill/>
          </p:spPr>
          <p:txBody>
            <a:bodyPr wrap="square" rtlCol="0">
              <a:spAutoFit/>
            </a:bodyPr>
            <a:lstStyle/>
            <a:p>
              <a:pPr algn="r"/>
              <a:r>
                <a:rPr lang="en-US" altLang="zh-TW" sz="2400" dirty="0" smtClean="0"/>
                <a:t>apple</a:t>
              </a:r>
              <a:endParaRPr lang="zh-TW" altLang="en-US" sz="2400" dirty="0"/>
            </a:p>
          </p:txBody>
        </p:sp>
        <p:sp>
          <p:nvSpPr>
            <p:cNvPr id="35" name="文字方塊 34"/>
            <p:cNvSpPr txBox="1"/>
            <p:nvPr/>
          </p:nvSpPr>
          <p:spPr>
            <a:xfrm>
              <a:off x="2701219" y="4782465"/>
              <a:ext cx="973084" cy="461665"/>
            </a:xfrm>
            <a:prstGeom prst="rect">
              <a:avLst/>
            </a:prstGeom>
            <a:noFill/>
          </p:spPr>
          <p:txBody>
            <a:bodyPr wrap="square" rtlCol="0">
              <a:spAutoFit/>
            </a:bodyPr>
            <a:lstStyle/>
            <a:p>
              <a:pPr algn="r"/>
              <a:r>
                <a:rPr lang="en-US" altLang="zh-TW" sz="2400" dirty="0" smtClean="0"/>
                <a:t>pen</a:t>
              </a:r>
              <a:endParaRPr lang="zh-TW" altLang="en-US" sz="2400" dirty="0"/>
            </a:p>
          </p:txBody>
        </p:sp>
      </p:grpSp>
      <p:sp>
        <p:nvSpPr>
          <p:cNvPr id="45" name="文字方塊 44"/>
          <p:cNvSpPr txBox="1"/>
          <p:nvPr/>
        </p:nvSpPr>
        <p:spPr>
          <a:xfrm>
            <a:off x="4226887" y="2648667"/>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46" name="文字方塊 45"/>
          <p:cNvSpPr txBox="1"/>
          <p:nvPr/>
        </p:nvSpPr>
        <p:spPr>
          <a:xfrm>
            <a:off x="4226887" y="3098634"/>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47" name="文字方塊 46"/>
          <p:cNvSpPr txBox="1"/>
          <p:nvPr/>
        </p:nvSpPr>
        <p:spPr>
          <a:xfrm>
            <a:off x="4226887" y="3544829"/>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48" name="文字方塊 47"/>
          <p:cNvSpPr txBox="1"/>
          <p:nvPr/>
        </p:nvSpPr>
        <p:spPr>
          <a:xfrm>
            <a:off x="4226887" y="3966042"/>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49" name="文字方塊 48"/>
          <p:cNvSpPr txBox="1"/>
          <p:nvPr/>
        </p:nvSpPr>
        <p:spPr>
          <a:xfrm>
            <a:off x="4235345" y="4431562"/>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50" name="文字方塊 49"/>
          <p:cNvSpPr txBox="1"/>
          <p:nvPr/>
        </p:nvSpPr>
        <p:spPr>
          <a:xfrm>
            <a:off x="4235345" y="4880420"/>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51" name="文字方塊 50"/>
          <p:cNvSpPr txBox="1"/>
          <p:nvPr/>
        </p:nvSpPr>
        <p:spPr>
          <a:xfrm>
            <a:off x="7881756" y="2658973"/>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52" name="文字方塊 51"/>
          <p:cNvSpPr txBox="1"/>
          <p:nvPr/>
        </p:nvSpPr>
        <p:spPr>
          <a:xfrm>
            <a:off x="7881756" y="3108940"/>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53" name="文字方塊 52"/>
          <p:cNvSpPr txBox="1"/>
          <p:nvPr/>
        </p:nvSpPr>
        <p:spPr>
          <a:xfrm>
            <a:off x="7881756" y="3555135"/>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54" name="文字方塊 53"/>
          <p:cNvSpPr txBox="1"/>
          <p:nvPr/>
        </p:nvSpPr>
        <p:spPr>
          <a:xfrm>
            <a:off x="7881756" y="397634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55" name="文字方塊 54"/>
          <p:cNvSpPr txBox="1"/>
          <p:nvPr/>
        </p:nvSpPr>
        <p:spPr>
          <a:xfrm>
            <a:off x="7890214" y="4441868"/>
            <a:ext cx="304800" cy="461665"/>
          </a:xfrm>
          <a:prstGeom prst="rect">
            <a:avLst/>
          </a:prstGeom>
          <a:noFill/>
        </p:spPr>
        <p:txBody>
          <a:bodyPr wrap="square" rtlCol="0">
            <a:spAutoFit/>
          </a:bodyPr>
          <a:lstStyle/>
          <a:p>
            <a:r>
              <a:rPr lang="en-US" altLang="zh-TW" sz="2400" dirty="0"/>
              <a:t>0</a:t>
            </a:r>
            <a:endParaRPr lang="zh-TW" altLang="en-US" sz="2400" dirty="0"/>
          </a:p>
        </p:txBody>
      </p:sp>
      <p:sp>
        <p:nvSpPr>
          <p:cNvPr id="56" name="文字方塊 55"/>
          <p:cNvSpPr txBox="1"/>
          <p:nvPr/>
        </p:nvSpPr>
        <p:spPr>
          <a:xfrm>
            <a:off x="7890214" y="4890726"/>
            <a:ext cx="304800" cy="461665"/>
          </a:xfrm>
          <a:prstGeom prst="rect">
            <a:avLst/>
          </a:prstGeom>
          <a:noFill/>
        </p:spPr>
        <p:txBody>
          <a:bodyPr wrap="square" rtlCol="0">
            <a:spAutoFit/>
          </a:bodyPr>
          <a:lstStyle/>
          <a:p>
            <a:r>
              <a:rPr lang="en-US" altLang="zh-TW" sz="2400" dirty="0" smtClean="0"/>
              <a:t>1</a:t>
            </a:r>
            <a:endParaRPr lang="zh-TW" altLang="en-US" sz="2400" dirty="0"/>
          </a:p>
        </p:txBody>
      </p:sp>
      <p:sp>
        <p:nvSpPr>
          <p:cNvPr id="3" name="矩形 2"/>
          <p:cNvSpPr/>
          <p:nvPr/>
        </p:nvSpPr>
        <p:spPr>
          <a:xfrm>
            <a:off x="628650" y="2055005"/>
            <a:ext cx="2143536" cy="523220"/>
          </a:xfrm>
          <a:prstGeom prst="rect">
            <a:avLst/>
          </a:prstGeom>
        </p:spPr>
        <p:txBody>
          <a:bodyPr wrap="none">
            <a:spAutoFit/>
          </a:bodyPr>
          <a:lstStyle/>
          <a:p>
            <a:r>
              <a:rPr lang="en-US" altLang="zh-TW" sz="2800" b="1" i="1" u="sng" dirty="0"/>
              <a:t>Bag-of-word </a:t>
            </a:r>
            <a:endParaRPr lang="zh-TW" altLang="en-US" sz="2800" b="1" i="1" u="sng" dirty="0"/>
          </a:p>
        </p:txBody>
      </p:sp>
      <p:sp>
        <p:nvSpPr>
          <p:cNvPr id="5" name="文字方塊 4"/>
          <p:cNvSpPr txBox="1"/>
          <p:nvPr/>
        </p:nvSpPr>
        <p:spPr>
          <a:xfrm>
            <a:off x="5467350" y="6153404"/>
            <a:ext cx="3434506" cy="461665"/>
          </a:xfrm>
          <a:prstGeom prst="rect">
            <a:avLst/>
          </a:prstGeom>
          <a:noFill/>
        </p:spPr>
        <p:txBody>
          <a:bodyPr wrap="square" rtlCol="0">
            <a:spAutoFit/>
          </a:bodyPr>
          <a:lstStyle/>
          <a:p>
            <a:pPr algn="r"/>
            <a:r>
              <a:rPr lang="en-US" altLang="zh-TW" sz="2400" dirty="0" smtClean="0"/>
              <a:t>Weighted by IDF</a:t>
            </a:r>
            <a:endParaRPr lang="zh-TW" altLang="en-US" sz="2400" dirty="0"/>
          </a:p>
        </p:txBody>
      </p:sp>
      <p:sp>
        <p:nvSpPr>
          <p:cNvPr id="7" name="投影片編號版面配置區 6"/>
          <p:cNvSpPr>
            <a:spLocks noGrp="1"/>
          </p:cNvSpPr>
          <p:nvPr>
            <p:ph type="sldNum" sz="quarter" idx="12"/>
          </p:nvPr>
        </p:nvSpPr>
        <p:spPr/>
        <p:txBody>
          <a:bodyPr/>
          <a:lstStyle/>
          <a:p>
            <a:fld id="{C5A9EFA0-3966-4D15-8C7E-765B7BB5697B}" type="slidenum">
              <a:rPr lang="zh-TW" altLang="en-US" smtClean="0"/>
              <a:t>25</a:t>
            </a:fld>
            <a:endParaRPr lang="zh-TW" altLang="en-US"/>
          </a:p>
        </p:txBody>
      </p:sp>
    </p:spTree>
    <p:extLst>
      <p:ext uri="{BB962C8B-B14F-4D97-AF65-F5344CB8AC3E}">
        <p14:creationId xmlns:p14="http://schemas.microsoft.com/office/powerpoint/2010/main" val="96950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45" grpId="0"/>
      <p:bldP spid="46" grpId="0"/>
      <p:bldP spid="47" grpId="0"/>
      <p:bldP spid="48" grpId="0"/>
      <p:bldP spid="49" grpId="0"/>
      <p:bldP spid="50" grpId="0"/>
      <p:bldP spid="51" grpId="0"/>
      <p:bldP spid="52" grpId="0"/>
      <p:bldP spid="53" grpId="0"/>
      <p:bldP spid="54" grpId="0"/>
      <p:bldP spid="55" grpId="0"/>
      <p:bldP spid="56"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3515917" y="4197126"/>
            <a:ext cx="4663763" cy="517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Information Retrieval (IR)</a:t>
            </a:r>
            <a:endParaRPr lang="zh-TW" altLang="en-US" dirty="0"/>
          </a:p>
        </p:txBody>
      </p:sp>
      <p:sp>
        <p:nvSpPr>
          <p:cNvPr id="4" name="文字方塊 3"/>
          <p:cNvSpPr txBox="1"/>
          <p:nvPr/>
        </p:nvSpPr>
        <p:spPr>
          <a:xfrm>
            <a:off x="708613" y="4237717"/>
            <a:ext cx="2282271" cy="461665"/>
          </a:xfrm>
          <a:prstGeom prst="rect">
            <a:avLst/>
          </a:prstGeom>
          <a:noFill/>
        </p:spPr>
        <p:txBody>
          <a:bodyPr wrap="square" rtlCol="0">
            <a:spAutoFit/>
          </a:bodyPr>
          <a:lstStyle/>
          <a:p>
            <a:pPr algn="ctr"/>
            <a:r>
              <a:rPr lang="en-US" altLang="zh-TW" sz="2400" dirty="0" smtClean="0"/>
              <a:t>Query q</a:t>
            </a:r>
          </a:p>
        </p:txBody>
      </p:sp>
      <p:grpSp>
        <p:nvGrpSpPr>
          <p:cNvPr id="5" name="群組 4"/>
          <p:cNvGrpSpPr/>
          <p:nvPr/>
        </p:nvGrpSpPr>
        <p:grpSpPr>
          <a:xfrm rot="5400000">
            <a:off x="1653068" y="2419239"/>
            <a:ext cx="367299" cy="2256207"/>
            <a:chOff x="3640000" y="2523406"/>
            <a:chExt cx="454318" cy="2790736"/>
          </a:xfrm>
        </p:grpSpPr>
        <p:grpSp>
          <p:nvGrpSpPr>
            <p:cNvPr id="6" name="群組 5"/>
            <p:cNvGrpSpPr/>
            <p:nvPr/>
          </p:nvGrpSpPr>
          <p:grpSpPr>
            <a:xfrm>
              <a:off x="3640000" y="2523406"/>
              <a:ext cx="454318" cy="2790736"/>
              <a:chOff x="5573899" y="1757770"/>
              <a:chExt cx="454318" cy="2790736"/>
            </a:xfrm>
          </p:grpSpPr>
          <p:grpSp>
            <p:nvGrpSpPr>
              <p:cNvPr id="8" name="群組 7"/>
              <p:cNvGrpSpPr/>
              <p:nvPr/>
            </p:nvGrpSpPr>
            <p:grpSpPr>
              <a:xfrm>
                <a:off x="5573899" y="1757770"/>
                <a:ext cx="454318" cy="2790736"/>
                <a:chOff x="5720499" y="4355530"/>
                <a:chExt cx="454318" cy="2790736"/>
              </a:xfrm>
            </p:grpSpPr>
            <p:grpSp>
              <p:nvGrpSpPr>
                <p:cNvPr id="11" name="群組 10"/>
                <p:cNvGrpSpPr/>
                <p:nvPr/>
              </p:nvGrpSpPr>
              <p:grpSpPr>
                <a:xfrm rot="5400000">
                  <a:off x="4552290" y="5523739"/>
                  <a:ext cx="2790736" cy="454318"/>
                  <a:chOff x="-1832607" y="4713636"/>
                  <a:chExt cx="4358958" cy="709617"/>
                </a:xfrm>
              </p:grpSpPr>
              <p:sp>
                <p:nvSpPr>
                  <p:cNvPr id="13" name="矩形 12"/>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橢圓 14"/>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2" name="橢圓 11"/>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9" name="橢圓 8"/>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0" name="橢圓 9"/>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7" name="橢圓 6"/>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grpSp>
        <p:nvGrpSpPr>
          <p:cNvPr id="23" name="群組 22"/>
          <p:cNvGrpSpPr/>
          <p:nvPr/>
        </p:nvGrpSpPr>
        <p:grpSpPr>
          <a:xfrm>
            <a:off x="2202786" y="2337065"/>
            <a:ext cx="859097" cy="859097"/>
            <a:chOff x="2653360" y="1711830"/>
            <a:chExt cx="859097" cy="859097"/>
          </a:xfrm>
        </p:grpSpPr>
        <p:cxnSp>
          <p:nvCxnSpPr>
            <p:cNvPr id="24" name="直線單箭頭接點 23"/>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向右箭號 25"/>
          <p:cNvSpPr/>
          <p:nvPr/>
        </p:nvSpPr>
        <p:spPr>
          <a:xfrm rot="20320554">
            <a:off x="2631370" y="2552656"/>
            <a:ext cx="435429" cy="152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27" name="向下箭號 26"/>
          <p:cNvSpPr/>
          <p:nvPr/>
        </p:nvSpPr>
        <p:spPr>
          <a:xfrm flipV="1">
            <a:off x="1527180" y="3773334"/>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3" name="文字方塊 32"/>
          <p:cNvSpPr txBox="1"/>
          <p:nvPr/>
        </p:nvSpPr>
        <p:spPr>
          <a:xfrm>
            <a:off x="3401128" y="4237717"/>
            <a:ext cx="2282271" cy="461665"/>
          </a:xfrm>
          <a:prstGeom prst="rect">
            <a:avLst/>
          </a:prstGeom>
          <a:noFill/>
        </p:spPr>
        <p:txBody>
          <a:bodyPr wrap="square" rtlCol="0">
            <a:spAutoFit/>
          </a:bodyPr>
          <a:lstStyle/>
          <a:p>
            <a:pPr algn="ctr"/>
            <a:r>
              <a:rPr lang="en-US" altLang="zh-TW" sz="2400" dirty="0" smtClean="0"/>
              <a:t>Document d</a:t>
            </a:r>
            <a:r>
              <a:rPr lang="en-US" altLang="zh-TW" sz="2400" baseline="-25000" dirty="0" smtClean="0"/>
              <a:t>1</a:t>
            </a:r>
          </a:p>
        </p:txBody>
      </p:sp>
      <p:grpSp>
        <p:nvGrpSpPr>
          <p:cNvPr id="34" name="群組 33"/>
          <p:cNvGrpSpPr/>
          <p:nvPr/>
        </p:nvGrpSpPr>
        <p:grpSpPr>
          <a:xfrm rot="5400000">
            <a:off x="4345583" y="2419239"/>
            <a:ext cx="367299" cy="2256207"/>
            <a:chOff x="3640000" y="2523406"/>
            <a:chExt cx="454318" cy="2790736"/>
          </a:xfrm>
        </p:grpSpPr>
        <p:grpSp>
          <p:nvGrpSpPr>
            <p:cNvPr id="35" name="群組 34"/>
            <p:cNvGrpSpPr/>
            <p:nvPr/>
          </p:nvGrpSpPr>
          <p:grpSpPr>
            <a:xfrm>
              <a:off x="3640000" y="2523406"/>
              <a:ext cx="454318" cy="2790736"/>
              <a:chOff x="5573899" y="1757770"/>
              <a:chExt cx="454318" cy="2790736"/>
            </a:xfrm>
          </p:grpSpPr>
          <p:grpSp>
            <p:nvGrpSpPr>
              <p:cNvPr id="37" name="群組 36"/>
              <p:cNvGrpSpPr/>
              <p:nvPr/>
            </p:nvGrpSpPr>
            <p:grpSpPr>
              <a:xfrm>
                <a:off x="5573899" y="1757770"/>
                <a:ext cx="454318" cy="2790736"/>
                <a:chOff x="5720499" y="4355530"/>
                <a:chExt cx="454318" cy="2790736"/>
              </a:xfrm>
            </p:grpSpPr>
            <p:grpSp>
              <p:nvGrpSpPr>
                <p:cNvPr id="40" name="群組 39"/>
                <p:cNvGrpSpPr/>
                <p:nvPr/>
              </p:nvGrpSpPr>
              <p:grpSpPr>
                <a:xfrm rot="5400000">
                  <a:off x="4552290" y="5523739"/>
                  <a:ext cx="2790736" cy="454318"/>
                  <a:chOff x="-1832607" y="4713636"/>
                  <a:chExt cx="4358958" cy="709617"/>
                </a:xfrm>
              </p:grpSpPr>
              <p:sp>
                <p:nvSpPr>
                  <p:cNvPr id="42" name="矩形 41"/>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3" name="橢圓 4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橢圓 4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41" name="橢圓 4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8" name="橢圓 37"/>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9" name="橢圓 38"/>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6" name="橢圓 3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grpSp>
        <p:nvGrpSpPr>
          <p:cNvPr id="51" name="群組 50"/>
          <p:cNvGrpSpPr/>
          <p:nvPr/>
        </p:nvGrpSpPr>
        <p:grpSpPr>
          <a:xfrm>
            <a:off x="4848345" y="2409504"/>
            <a:ext cx="859097" cy="859097"/>
            <a:chOff x="2653360" y="1711830"/>
            <a:chExt cx="859097" cy="859097"/>
          </a:xfrm>
        </p:grpSpPr>
        <p:cxnSp>
          <p:nvCxnSpPr>
            <p:cNvPr id="52" name="直線單箭頭接點 51"/>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向右箭號 53"/>
          <p:cNvSpPr/>
          <p:nvPr/>
        </p:nvSpPr>
        <p:spPr>
          <a:xfrm rot="20320554">
            <a:off x="5276929" y="2625095"/>
            <a:ext cx="435429" cy="152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5" name="向下箭號 54"/>
          <p:cNvSpPr/>
          <p:nvPr/>
        </p:nvSpPr>
        <p:spPr>
          <a:xfrm flipV="1">
            <a:off x="4219695" y="3773334"/>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9" name="文字方塊 58"/>
          <p:cNvSpPr txBox="1"/>
          <p:nvPr/>
        </p:nvSpPr>
        <p:spPr>
          <a:xfrm>
            <a:off x="6047696" y="4240503"/>
            <a:ext cx="2282271" cy="461665"/>
          </a:xfrm>
          <a:prstGeom prst="rect">
            <a:avLst/>
          </a:prstGeom>
          <a:noFill/>
        </p:spPr>
        <p:txBody>
          <a:bodyPr wrap="square" rtlCol="0">
            <a:spAutoFit/>
          </a:bodyPr>
          <a:lstStyle/>
          <a:p>
            <a:pPr algn="ctr"/>
            <a:r>
              <a:rPr lang="en-US" altLang="zh-TW" sz="2400" dirty="0" smtClean="0"/>
              <a:t>Document d</a:t>
            </a:r>
            <a:r>
              <a:rPr lang="en-US" altLang="zh-TW" sz="2400" baseline="-25000" dirty="0" smtClean="0"/>
              <a:t>2</a:t>
            </a:r>
          </a:p>
        </p:txBody>
      </p:sp>
      <p:grpSp>
        <p:nvGrpSpPr>
          <p:cNvPr id="60" name="群組 59"/>
          <p:cNvGrpSpPr/>
          <p:nvPr/>
        </p:nvGrpSpPr>
        <p:grpSpPr>
          <a:xfrm rot="5400000">
            <a:off x="6992151" y="2422025"/>
            <a:ext cx="367299" cy="2256207"/>
            <a:chOff x="3640000" y="2523406"/>
            <a:chExt cx="454318" cy="2790736"/>
          </a:xfrm>
        </p:grpSpPr>
        <p:grpSp>
          <p:nvGrpSpPr>
            <p:cNvPr id="61" name="群組 60"/>
            <p:cNvGrpSpPr/>
            <p:nvPr/>
          </p:nvGrpSpPr>
          <p:grpSpPr>
            <a:xfrm>
              <a:off x="3640000" y="2523406"/>
              <a:ext cx="454318" cy="2790736"/>
              <a:chOff x="5573899" y="1757770"/>
              <a:chExt cx="454318" cy="2790736"/>
            </a:xfrm>
          </p:grpSpPr>
          <p:grpSp>
            <p:nvGrpSpPr>
              <p:cNvPr id="63" name="群組 62"/>
              <p:cNvGrpSpPr/>
              <p:nvPr/>
            </p:nvGrpSpPr>
            <p:grpSpPr>
              <a:xfrm>
                <a:off x="5573899" y="1757770"/>
                <a:ext cx="454318" cy="2790736"/>
                <a:chOff x="5720499" y="4355530"/>
                <a:chExt cx="454318" cy="2790736"/>
              </a:xfrm>
            </p:grpSpPr>
            <p:grpSp>
              <p:nvGrpSpPr>
                <p:cNvPr id="66" name="群組 65"/>
                <p:cNvGrpSpPr/>
                <p:nvPr/>
              </p:nvGrpSpPr>
              <p:grpSpPr>
                <a:xfrm rot="5400000">
                  <a:off x="4552290" y="5523739"/>
                  <a:ext cx="2790736" cy="454318"/>
                  <a:chOff x="-1832607" y="4713636"/>
                  <a:chExt cx="4358958" cy="709617"/>
                </a:xfrm>
              </p:grpSpPr>
              <p:sp>
                <p:nvSpPr>
                  <p:cNvPr id="68" name="矩形 67"/>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9" name="橢圓 68"/>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0" name="橢圓 69"/>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7" name="橢圓 66"/>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4" name="橢圓 63"/>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5" name="橢圓 64"/>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2" name="橢圓 61"/>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grpSp>
        <p:nvGrpSpPr>
          <p:cNvPr id="77" name="群組 76"/>
          <p:cNvGrpSpPr/>
          <p:nvPr/>
        </p:nvGrpSpPr>
        <p:grpSpPr>
          <a:xfrm>
            <a:off x="7469439" y="2401725"/>
            <a:ext cx="859097" cy="859097"/>
            <a:chOff x="2653360" y="1711830"/>
            <a:chExt cx="859097" cy="859097"/>
          </a:xfrm>
        </p:grpSpPr>
        <p:cxnSp>
          <p:nvCxnSpPr>
            <p:cNvPr id="78" name="直線單箭頭接點 7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向右箭號 79"/>
          <p:cNvSpPr/>
          <p:nvPr/>
        </p:nvSpPr>
        <p:spPr>
          <a:xfrm rot="16973412">
            <a:off x="7774452" y="2576403"/>
            <a:ext cx="435429" cy="152625"/>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1" name="向下箭號 80"/>
          <p:cNvSpPr/>
          <p:nvPr/>
        </p:nvSpPr>
        <p:spPr>
          <a:xfrm flipV="1">
            <a:off x="6866263" y="3776120"/>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5" name="文字方塊 84"/>
          <p:cNvSpPr txBox="1"/>
          <p:nvPr/>
        </p:nvSpPr>
        <p:spPr>
          <a:xfrm>
            <a:off x="463504" y="2905298"/>
            <a:ext cx="1907032" cy="461665"/>
          </a:xfrm>
          <a:prstGeom prst="rect">
            <a:avLst/>
          </a:prstGeom>
          <a:noFill/>
        </p:spPr>
        <p:txBody>
          <a:bodyPr wrap="square" rtlCol="0">
            <a:spAutoFit/>
          </a:bodyPr>
          <a:lstStyle/>
          <a:p>
            <a:pPr algn="ctr"/>
            <a:r>
              <a:rPr lang="en-US" altLang="zh-TW" sz="2400" dirty="0" smtClean="0">
                <a:solidFill>
                  <a:srgbClr val="00B050"/>
                </a:solidFill>
              </a:rPr>
              <a:t>Bag-of-word</a:t>
            </a:r>
            <a:endParaRPr lang="zh-TW" altLang="en-US" sz="2400" dirty="0">
              <a:solidFill>
                <a:srgbClr val="00B050"/>
              </a:solidFill>
            </a:endParaRPr>
          </a:p>
        </p:txBody>
      </p:sp>
      <p:sp>
        <p:nvSpPr>
          <p:cNvPr id="29" name="文字方塊 28"/>
          <p:cNvSpPr txBox="1"/>
          <p:nvPr/>
        </p:nvSpPr>
        <p:spPr>
          <a:xfrm>
            <a:off x="3444342" y="4750446"/>
            <a:ext cx="4871395" cy="461665"/>
          </a:xfrm>
          <a:prstGeom prst="rect">
            <a:avLst/>
          </a:prstGeom>
          <a:noFill/>
        </p:spPr>
        <p:txBody>
          <a:bodyPr wrap="square" rtlCol="0">
            <a:spAutoFit/>
          </a:bodyPr>
          <a:lstStyle/>
          <a:p>
            <a:pPr algn="ctr"/>
            <a:r>
              <a:rPr lang="en-US" altLang="zh-TW" sz="2400" dirty="0" smtClean="0"/>
              <a:t>All documents in the database</a:t>
            </a:r>
            <a:endParaRPr lang="zh-TW" altLang="en-US" sz="2400" dirty="0"/>
          </a:p>
        </p:txBody>
      </p:sp>
      <p:sp>
        <p:nvSpPr>
          <p:cNvPr id="86" name="文字方塊 85"/>
          <p:cNvSpPr txBox="1"/>
          <p:nvPr/>
        </p:nvSpPr>
        <p:spPr>
          <a:xfrm>
            <a:off x="5209010" y="2092428"/>
            <a:ext cx="1771792" cy="523220"/>
          </a:xfrm>
          <a:prstGeom prst="rect">
            <a:avLst/>
          </a:prstGeom>
          <a:noFill/>
        </p:spPr>
        <p:txBody>
          <a:bodyPr wrap="square" rtlCol="0">
            <a:spAutoFit/>
          </a:bodyPr>
          <a:lstStyle/>
          <a:p>
            <a:pPr algn="ctr"/>
            <a:r>
              <a:rPr lang="en-US" altLang="zh-TW" sz="2800" dirty="0" smtClean="0">
                <a:solidFill>
                  <a:srgbClr val="0000FF"/>
                </a:solidFill>
              </a:rPr>
              <a:t>Retrieved</a:t>
            </a:r>
            <a:endParaRPr lang="zh-TW" altLang="en-US" sz="2800" dirty="0">
              <a:solidFill>
                <a:srgbClr val="0000FF"/>
              </a:solidFill>
            </a:endParaRPr>
          </a:p>
        </p:txBody>
      </p:sp>
      <p:sp>
        <p:nvSpPr>
          <p:cNvPr id="71" name="文字方塊 70"/>
          <p:cNvSpPr txBox="1"/>
          <p:nvPr/>
        </p:nvSpPr>
        <p:spPr>
          <a:xfrm>
            <a:off x="689562" y="5304873"/>
            <a:ext cx="7426779" cy="461665"/>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All the words are treated as discrete tokens.</a:t>
            </a:r>
            <a:endParaRPr lang="zh-TW" altLang="en-US" sz="2400" dirty="0"/>
          </a:p>
        </p:txBody>
      </p:sp>
      <p:sp>
        <p:nvSpPr>
          <p:cNvPr id="72" name="文字方塊 71"/>
          <p:cNvSpPr txBox="1"/>
          <p:nvPr/>
        </p:nvSpPr>
        <p:spPr>
          <a:xfrm>
            <a:off x="689563" y="5793930"/>
            <a:ext cx="7883062" cy="830997"/>
          </a:xfrm>
          <a:prstGeom prst="rect">
            <a:avLst/>
          </a:prstGeom>
          <a:noFill/>
        </p:spPr>
        <p:txBody>
          <a:bodyPr wrap="square" rtlCol="0">
            <a:spAutoFit/>
          </a:bodyPr>
          <a:lstStyle/>
          <a:p>
            <a:pPr marL="285750" indent="-285750">
              <a:buFont typeface="Wingdings" panose="05000000000000000000" pitchFamily="2" charset="2"/>
              <a:buChar char="Ø"/>
            </a:pPr>
            <a:r>
              <a:rPr lang="en-US" altLang="zh-TW" sz="2400" dirty="0" smtClean="0"/>
              <a:t>Never considered: Different words can have the same meaning, and the same word can have different meanings.</a:t>
            </a:r>
            <a:endParaRPr lang="zh-TW" altLang="en-US" sz="2400" dirty="0"/>
          </a:p>
        </p:txBody>
      </p:sp>
      <p:sp>
        <p:nvSpPr>
          <p:cNvPr id="74" name="矩形 73"/>
          <p:cNvSpPr/>
          <p:nvPr/>
        </p:nvSpPr>
        <p:spPr>
          <a:xfrm>
            <a:off x="396497" y="1522228"/>
            <a:ext cx="6095689" cy="523220"/>
          </a:xfrm>
          <a:prstGeom prst="rect">
            <a:avLst/>
          </a:prstGeom>
        </p:spPr>
        <p:txBody>
          <a:bodyPr wrap="square">
            <a:spAutoFit/>
          </a:bodyPr>
          <a:lstStyle/>
          <a:p>
            <a:r>
              <a:rPr lang="en-US" altLang="zh-TW" sz="2800" b="1" i="1" u="sng" dirty="0"/>
              <a:t>Vector Space </a:t>
            </a:r>
            <a:r>
              <a:rPr lang="en-US" altLang="zh-TW" sz="2800" b="1" i="1" u="sng" dirty="0" smtClean="0"/>
              <a:t>Model + Bag-of-word </a:t>
            </a:r>
            <a:endParaRPr lang="zh-TW" altLang="en-US" sz="2800" b="1" i="1" u="sng" dirty="0"/>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26</a:t>
            </a:fld>
            <a:endParaRPr lang="zh-TW" altLang="en-US"/>
          </a:p>
        </p:txBody>
      </p:sp>
    </p:spTree>
    <p:extLst>
      <p:ext uri="{BB962C8B-B14F-4D97-AF65-F5344CB8AC3E}">
        <p14:creationId xmlns:p14="http://schemas.microsoft.com/office/powerpoint/2010/main" val="38336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 grpId="0"/>
      <p:bldP spid="26" grpId="0" animBg="1"/>
      <p:bldP spid="27" grpId="0" animBg="1"/>
      <p:bldP spid="33" grpId="0"/>
      <p:bldP spid="54" grpId="0" animBg="1"/>
      <p:bldP spid="55" grpId="0" animBg="1"/>
      <p:bldP spid="59" grpId="0"/>
      <p:bldP spid="80" grpId="0" animBg="1"/>
      <p:bldP spid="81" grpId="0" animBg="1"/>
      <p:bldP spid="85" grpId="0"/>
      <p:bldP spid="29" grpId="0"/>
      <p:bldP spid="86" grpId="0"/>
      <p:bldP spid="71" grpId="0"/>
      <p:bldP spid="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IR </a:t>
            </a:r>
            <a:r>
              <a:rPr lang="en-US" altLang="zh-TW" dirty="0" smtClean="0"/>
              <a:t>- Semantic Embedding</a:t>
            </a:r>
            <a:endParaRPr lang="zh-TW" altLang="en-US" dirty="0"/>
          </a:p>
        </p:txBody>
      </p:sp>
      <p:pic>
        <p:nvPicPr>
          <p:cNvPr id="4" name="圖片 3"/>
          <p:cNvPicPr>
            <a:picLocks noChangeAspect="1"/>
          </p:cNvPicPr>
          <p:nvPr/>
        </p:nvPicPr>
        <p:blipFill>
          <a:blip r:embed="rId3"/>
          <a:stretch>
            <a:fillRect/>
          </a:stretch>
        </p:blipFill>
        <p:spPr>
          <a:xfrm>
            <a:off x="4311114" y="1690689"/>
            <a:ext cx="4069014" cy="3093216"/>
          </a:xfrm>
          <a:prstGeom prst="rect">
            <a:avLst/>
          </a:prstGeom>
        </p:spPr>
      </p:pic>
      <p:sp>
        <p:nvSpPr>
          <p:cNvPr id="7" name="文字方塊 6"/>
          <p:cNvSpPr txBox="1"/>
          <p:nvPr/>
        </p:nvSpPr>
        <p:spPr>
          <a:xfrm>
            <a:off x="1409573" y="5877500"/>
            <a:ext cx="2282271" cy="461665"/>
          </a:xfrm>
          <a:prstGeom prst="rect">
            <a:avLst/>
          </a:prstGeom>
          <a:noFill/>
        </p:spPr>
        <p:txBody>
          <a:bodyPr wrap="square" rtlCol="0">
            <a:spAutoFit/>
          </a:bodyPr>
          <a:lstStyle/>
          <a:p>
            <a:pPr algn="ctr"/>
            <a:r>
              <a:rPr lang="en-US" altLang="zh-TW" sz="2400" dirty="0"/>
              <a:t>w</a:t>
            </a:r>
            <a:r>
              <a:rPr lang="en-US" altLang="zh-TW" sz="2400" dirty="0" smtClean="0"/>
              <a:t>ord string</a:t>
            </a:r>
            <a:endParaRPr lang="zh-TW" altLang="en-US" sz="2400" dirty="0"/>
          </a:p>
        </p:txBody>
      </p:sp>
      <p:grpSp>
        <p:nvGrpSpPr>
          <p:cNvPr id="10" name="群組 9"/>
          <p:cNvGrpSpPr/>
          <p:nvPr/>
        </p:nvGrpSpPr>
        <p:grpSpPr>
          <a:xfrm rot="5400000">
            <a:off x="2338357" y="4139985"/>
            <a:ext cx="367299" cy="2256207"/>
            <a:chOff x="3640000" y="2523406"/>
            <a:chExt cx="454318" cy="2790736"/>
          </a:xfrm>
        </p:grpSpPr>
        <p:grpSp>
          <p:nvGrpSpPr>
            <p:cNvPr id="11" name="群組 10"/>
            <p:cNvGrpSpPr/>
            <p:nvPr/>
          </p:nvGrpSpPr>
          <p:grpSpPr>
            <a:xfrm>
              <a:off x="3640000" y="2523406"/>
              <a:ext cx="454318" cy="2790736"/>
              <a:chOff x="5573899" y="1757770"/>
              <a:chExt cx="454318" cy="2790736"/>
            </a:xfrm>
          </p:grpSpPr>
          <p:grpSp>
            <p:nvGrpSpPr>
              <p:cNvPr id="19" name="群組 18"/>
              <p:cNvGrpSpPr/>
              <p:nvPr/>
            </p:nvGrpSpPr>
            <p:grpSpPr>
              <a:xfrm>
                <a:off x="5573899" y="1757770"/>
                <a:ext cx="454318" cy="2790736"/>
                <a:chOff x="5720499" y="4355530"/>
                <a:chExt cx="454318" cy="2790736"/>
              </a:xfrm>
            </p:grpSpPr>
            <p:grpSp>
              <p:nvGrpSpPr>
                <p:cNvPr id="22" name="群組 21"/>
                <p:cNvGrpSpPr/>
                <p:nvPr/>
              </p:nvGrpSpPr>
              <p:grpSpPr>
                <a:xfrm rot="5400000">
                  <a:off x="4552290" y="5523739"/>
                  <a:ext cx="2790736" cy="454318"/>
                  <a:chOff x="-1832607" y="4713636"/>
                  <a:chExt cx="4358958" cy="709617"/>
                </a:xfrm>
              </p:grpSpPr>
              <p:sp>
                <p:nvSpPr>
                  <p:cNvPr id="24" name="矩形 2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5" name="橢圓 2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 name="橢圓 2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 name="橢圓 2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0" name="橢圓 1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1" name="橢圓 2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6" name="橢圓 1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9" name="矩形 38"/>
          <p:cNvSpPr/>
          <p:nvPr/>
        </p:nvSpPr>
        <p:spPr>
          <a:xfrm>
            <a:off x="1610652" y="437231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0" name="矩形 39"/>
          <p:cNvSpPr/>
          <p:nvPr/>
        </p:nvSpPr>
        <p:spPr>
          <a:xfrm>
            <a:off x="1624982" y="3672405"/>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1" name="矩形 40"/>
          <p:cNvSpPr/>
          <p:nvPr/>
        </p:nvSpPr>
        <p:spPr>
          <a:xfrm>
            <a:off x="1610652" y="2985265"/>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5" name="群組 44"/>
          <p:cNvGrpSpPr/>
          <p:nvPr/>
        </p:nvGrpSpPr>
        <p:grpSpPr>
          <a:xfrm>
            <a:off x="2131153" y="2181280"/>
            <a:ext cx="753990" cy="331076"/>
            <a:chOff x="1953308" y="2350103"/>
            <a:chExt cx="753990" cy="331076"/>
          </a:xfrm>
        </p:grpSpPr>
        <p:sp>
          <p:nvSpPr>
            <p:cNvPr id="42" name="矩形 4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橢圓 4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4" name="橢圓 4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46" name="文字方塊 45"/>
          <p:cNvSpPr txBox="1"/>
          <p:nvPr/>
        </p:nvSpPr>
        <p:spPr>
          <a:xfrm>
            <a:off x="4004442" y="6140866"/>
            <a:ext cx="4832886" cy="461665"/>
          </a:xfrm>
          <a:prstGeom prst="rect">
            <a:avLst/>
          </a:prstGeom>
          <a:noFill/>
        </p:spPr>
        <p:txBody>
          <a:bodyPr wrap="square" rtlCol="0">
            <a:spAutoFit/>
          </a:bodyPr>
          <a:lstStyle/>
          <a:p>
            <a:r>
              <a:rPr lang="en-US" altLang="zh-TW" sz="2400" dirty="0" smtClean="0"/>
              <a:t>How to achieve that? (No target ……)</a:t>
            </a:r>
            <a:endParaRPr lang="zh-TW" altLang="en-US" sz="2400" dirty="0"/>
          </a:p>
        </p:txBody>
      </p:sp>
      <p:grpSp>
        <p:nvGrpSpPr>
          <p:cNvPr id="50" name="群組 49"/>
          <p:cNvGrpSpPr/>
          <p:nvPr/>
        </p:nvGrpSpPr>
        <p:grpSpPr>
          <a:xfrm>
            <a:off x="3018143" y="1917269"/>
            <a:ext cx="859097" cy="859097"/>
            <a:chOff x="2653360" y="1711830"/>
            <a:chExt cx="859097" cy="859097"/>
          </a:xfrm>
        </p:grpSpPr>
        <p:cxnSp>
          <p:nvCxnSpPr>
            <p:cNvPr id="48" name="直線單箭頭接點 4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向右箭號 50"/>
          <p:cNvSpPr/>
          <p:nvPr/>
        </p:nvSpPr>
        <p:spPr>
          <a:xfrm rot="20320554">
            <a:off x="3446727" y="2132860"/>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2" name="向下箭號 51"/>
          <p:cNvSpPr/>
          <p:nvPr/>
        </p:nvSpPr>
        <p:spPr>
          <a:xfrm flipV="1">
            <a:off x="2212469" y="5494080"/>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3" name="向下箭號 52"/>
          <p:cNvSpPr/>
          <p:nvPr/>
        </p:nvSpPr>
        <p:spPr>
          <a:xfrm flipV="1">
            <a:off x="2207149" y="4622959"/>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4" name="向下箭號 53"/>
          <p:cNvSpPr/>
          <p:nvPr/>
        </p:nvSpPr>
        <p:spPr>
          <a:xfrm flipV="1">
            <a:off x="2216788" y="392344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5" name="向下箭號 54"/>
          <p:cNvSpPr/>
          <p:nvPr/>
        </p:nvSpPr>
        <p:spPr>
          <a:xfrm flipV="1">
            <a:off x="2213944" y="3209677"/>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2223615" y="2513776"/>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文字方塊 56"/>
          <p:cNvSpPr txBox="1"/>
          <p:nvPr/>
        </p:nvSpPr>
        <p:spPr>
          <a:xfrm>
            <a:off x="440386" y="5562978"/>
            <a:ext cx="1907032" cy="461665"/>
          </a:xfrm>
          <a:prstGeom prst="rect">
            <a:avLst/>
          </a:prstGeom>
          <a:noFill/>
        </p:spPr>
        <p:txBody>
          <a:bodyPr wrap="square" rtlCol="0">
            <a:spAutoFit/>
          </a:bodyPr>
          <a:lstStyle/>
          <a:p>
            <a:pPr algn="ctr"/>
            <a:r>
              <a:rPr lang="en-US" altLang="zh-TW" sz="2400" dirty="0" smtClean="0">
                <a:solidFill>
                  <a:srgbClr val="00B050"/>
                </a:solidFill>
              </a:rPr>
              <a:t>Bag-of-word</a:t>
            </a:r>
            <a:endParaRPr lang="zh-TW" altLang="en-US" sz="2400" dirty="0">
              <a:solidFill>
                <a:srgbClr val="00B050"/>
              </a:solidFill>
            </a:endParaRPr>
          </a:p>
        </p:txBody>
      </p:sp>
      <p:sp>
        <p:nvSpPr>
          <p:cNvPr id="36" name="文字方塊 35"/>
          <p:cNvSpPr txBox="1"/>
          <p:nvPr/>
        </p:nvSpPr>
        <p:spPr>
          <a:xfrm>
            <a:off x="1046645" y="6244140"/>
            <a:ext cx="2949658" cy="461665"/>
          </a:xfrm>
          <a:prstGeom prst="rect">
            <a:avLst/>
          </a:prstGeom>
          <a:noFill/>
        </p:spPr>
        <p:txBody>
          <a:bodyPr wrap="square" rtlCol="0">
            <a:spAutoFit/>
          </a:bodyPr>
          <a:lstStyle/>
          <a:p>
            <a:pPr algn="ctr"/>
            <a:r>
              <a:rPr lang="en-US" altLang="zh-TW" sz="2400" dirty="0" smtClean="0"/>
              <a:t>(document or query)</a:t>
            </a:r>
            <a:endParaRPr lang="zh-TW" altLang="en-US" sz="2400" dirty="0"/>
          </a:p>
        </p:txBody>
      </p:sp>
      <p:grpSp>
        <p:nvGrpSpPr>
          <p:cNvPr id="9" name="群組 8"/>
          <p:cNvGrpSpPr/>
          <p:nvPr/>
        </p:nvGrpSpPr>
        <p:grpSpPr>
          <a:xfrm>
            <a:off x="4311114" y="2628815"/>
            <a:ext cx="1029237" cy="461665"/>
            <a:chOff x="4311114" y="2628815"/>
            <a:chExt cx="1029237" cy="461665"/>
          </a:xfrm>
        </p:grpSpPr>
        <p:sp>
          <p:nvSpPr>
            <p:cNvPr id="3" name="橢圓 2"/>
            <p:cNvSpPr/>
            <p:nvPr/>
          </p:nvSpPr>
          <p:spPr>
            <a:xfrm>
              <a:off x="5226051" y="2662067"/>
              <a:ext cx="114300" cy="114300"/>
            </a:xfrm>
            <a:prstGeom prst="ellips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 name="文字方塊 7"/>
            <p:cNvSpPr txBox="1"/>
            <p:nvPr/>
          </p:nvSpPr>
          <p:spPr>
            <a:xfrm>
              <a:off x="4311114" y="2628815"/>
              <a:ext cx="996183" cy="461665"/>
            </a:xfrm>
            <a:prstGeom prst="rect">
              <a:avLst/>
            </a:prstGeom>
            <a:noFill/>
          </p:spPr>
          <p:txBody>
            <a:bodyPr wrap="square" rtlCol="0">
              <a:spAutoFit/>
            </a:bodyPr>
            <a:lstStyle/>
            <a:p>
              <a:pPr algn="r"/>
              <a:r>
                <a:rPr lang="en-US" altLang="zh-TW" sz="2400" dirty="0" smtClean="0">
                  <a:solidFill>
                    <a:srgbClr val="FF0000"/>
                  </a:solidFill>
                </a:rPr>
                <a:t>query</a:t>
              </a:r>
              <a:endParaRPr lang="zh-TW" altLang="en-US" sz="2400" dirty="0">
                <a:solidFill>
                  <a:srgbClr val="FF0000"/>
                </a:solidFill>
              </a:endParaRPr>
            </a:p>
          </p:txBody>
        </p:sp>
      </p:grpSp>
      <p:sp>
        <p:nvSpPr>
          <p:cNvPr id="12" name="矩形 11"/>
          <p:cNvSpPr/>
          <p:nvPr/>
        </p:nvSpPr>
        <p:spPr>
          <a:xfrm>
            <a:off x="4044890" y="4862221"/>
            <a:ext cx="4572000" cy="1200329"/>
          </a:xfrm>
          <a:prstGeom prst="rect">
            <a:avLst/>
          </a:prstGeom>
        </p:spPr>
        <p:txBody>
          <a:bodyPr>
            <a:spAutoFit/>
          </a:bodyPr>
          <a:lstStyle/>
          <a:p>
            <a:r>
              <a:rPr lang="en-US" altLang="zh-TW" dirty="0"/>
              <a:t>Reference: Hinton,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5" name="投影片編號版面配置區 4"/>
          <p:cNvSpPr>
            <a:spLocks noGrp="1"/>
          </p:cNvSpPr>
          <p:nvPr>
            <p:ph type="sldNum" sz="quarter" idx="12"/>
          </p:nvPr>
        </p:nvSpPr>
        <p:spPr/>
        <p:txBody>
          <a:bodyPr/>
          <a:lstStyle/>
          <a:p>
            <a:fld id="{C5A9EFA0-3966-4D15-8C7E-765B7BB5697B}" type="slidenum">
              <a:rPr lang="zh-TW" altLang="en-US" smtClean="0"/>
              <a:t>27</a:t>
            </a:fld>
            <a:endParaRPr lang="zh-TW" altLang="en-US"/>
          </a:p>
        </p:txBody>
      </p:sp>
    </p:spTree>
    <p:extLst>
      <p:ext uri="{BB962C8B-B14F-4D97-AF65-F5344CB8AC3E}">
        <p14:creationId xmlns:p14="http://schemas.microsoft.com/office/powerpoint/2010/main" val="39258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animBg="1"/>
      <p:bldP spid="40" grpId="0" animBg="1"/>
      <p:bldP spid="41" grpId="0" animBg="1"/>
      <p:bldP spid="46" grpId="0"/>
      <p:bldP spid="51" grpId="0" animBg="1"/>
      <p:bldP spid="52" grpId="0" animBg="1"/>
      <p:bldP spid="53" grpId="0" animBg="1"/>
      <p:bldP spid="54" grpId="0" animBg="1"/>
      <p:bldP spid="55" grpId="0" animBg="1"/>
      <p:bldP spid="56" grpId="0" animBg="1"/>
      <p:bldP spid="57" grpId="0"/>
      <p:bldP spid="36"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DSSM</a:t>
            </a:r>
            <a:endParaRPr lang="zh-TW" altLang="en-US" dirty="0"/>
          </a:p>
        </p:txBody>
      </p:sp>
      <p:sp>
        <p:nvSpPr>
          <p:cNvPr id="4" name="文字方塊 3"/>
          <p:cNvSpPr txBox="1"/>
          <p:nvPr/>
        </p:nvSpPr>
        <p:spPr>
          <a:xfrm>
            <a:off x="821985" y="3713469"/>
            <a:ext cx="2282271" cy="461665"/>
          </a:xfrm>
          <a:prstGeom prst="rect">
            <a:avLst/>
          </a:prstGeom>
          <a:noFill/>
        </p:spPr>
        <p:txBody>
          <a:bodyPr wrap="square" rtlCol="0">
            <a:spAutoFit/>
          </a:bodyPr>
          <a:lstStyle/>
          <a:p>
            <a:pPr algn="ctr"/>
            <a:r>
              <a:rPr lang="en-US" altLang="zh-TW" sz="2400" dirty="0" smtClean="0"/>
              <a:t>query </a:t>
            </a:r>
            <a:r>
              <a:rPr lang="en-US" altLang="zh-TW" sz="2400" dirty="0"/>
              <a:t>q</a:t>
            </a:r>
            <a:r>
              <a:rPr lang="en-US" altLang="zh-TW" sz="2400" baseline="-25000" dirty="0"/>
              <a:t>1</a:t>
            </a:r>
            <a:endParaRPr lang="zh-TW" altLang="en-US" sz="2400" baseline="-25000" dirty="0"/>
          </a:p>
        </p:txBody>
      </p:sp>
      <p:grpSp>
        <p:nvGrpSpPr>
          <p:cNvPr id="23" name="群組 22"/>
          <p:cNvGrpSpPr/>
          <p:nvPr/>
        </p:nvGrpSpPr>
        <p:grpSpPr>
          <a:xfrm>
            <a:off x="2331280" y="2095787"/>
            <a:ext cx="859097" cy="859097"/>
            <a:chOff x="2653360" y="1711830"/>
            <a:chExt cx="859097" cy="859097"/>
          </a:xfrm>
        </p:grpSpPr>
        <p:cxnSp>
          <p:nvCxnSpPr>
            <p:cNvPr id="24" name="直線單箭頭接點 23"/>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向右箭號 25"/>
          <p:cNvSpPr/>
          <p:nvPr/>
        </p:nvSpPr>
        <p:spPr>
          <a:xfrm rot="20320554">
            <a:off x="2759864" y="2311378"/>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101" name="群組 100"/>
          <p:cNvGrpSpPr/>
          <p:nvPr/>
        </p:nvGrpSpPr>
        <p:grpSpPr>
          <a:xfrm>
            <a:off x="1449099" y="2419970"/>
            <a:ext cx="1028531" cy="1408349"/>
            <a:chOff x="-784915" y="2891046"/>
            <a:chExt cx="2256207" cy="3089384"/>
          </a:xfrm>
        </p:grpSpPr>
        <p:grpSp>
          <p:nvGrpSpPr>
            <p:cNvPr id="5" name="群組 4"/>
            <p:cNvGrpSpPr/>
            <p:nvPr/>
          </p:nvGrpSpPr>
          <p:grpSpPr>
            <a:xfrm rot="5400000">
              <a:off x="159539" y="4207197"/>
              <a:ext cx="367299" cy="2256207"/>
              <a:chOff x="3640000" y="2523406"/>
              <a:chExt cx="454318" cy="2790736"/>
            </a:xfrm>
          </p:grpSpPr>
          <p:grpSp>
            <p:nvGrpSpPr>
              <p:cNvPr id="6" name="群組 5"/>
              <p:cNvGrpSpPr/>
              <p:nvPr/>
            </p:nvGrpSpPr>
            <p:grpSpPr>
              <a:xfrm>
                <a:off x="3640000" y="2523406"/>
                <a:ext cx="454318" cy="2790736"/>
                <a:chOff x="5573899" y="1757770"/>
                <a:chExt cx="454318" cy="2790736"/>
              </a:xfrm>
            </p:grpSpPr>
            <p:grpSp>
              <p:nvGrpSpPr>
                <p:cNvPr id="8" name="群組 7"/>
                <p:cNvGrpSpPr/>
                <p:nvPr/>
              </p:nvGrpSpPr>
              <p:grpSpPr>
                <a:xfrm>
                  <a:off x="5573899" y="1757770"/>
                  <a:ext cx="454318" cy="2790736"/>
                  <a:chOff x="5720499" y="4355530"/>
                  <a:chExt cx="454318" cy="2790736"/>
                </a:xfrm>
              </p:grpSpPr>
              <p:grpSp>
                <p:nvGrpSpPr>
                  <p:cNvPr id="11" name="群組 10"/>
                  <p:cNvGrpSpPr/>
                  <p:nvPr/>
                </p:nvGrpSpPr>
                <p:grpSpPr>
                  <a:xfrm rot="5400000">
                    <a:off x="4552290" y="5523739"/>
                    <a:ext cx="2790736" cy="454318"/>
                    <a:chOff x="-1832607" y="4713636"/>
                    <a:chExt cx="4358958" cy="709617"/>
                  </a:xfrm>
                </p:grpSpPr>
                <p:sp>
                  <p:nvSpPr>
                    <p:cNvPr id="13" name="矩形 12"/>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橢圓 14"/>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2" name="橢圓 11"/>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9" name="橢圓 8"/>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0" name="橢圓 9"/>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7" name="橢圓 6"/>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7" name="矩形 16"/>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8" name="矩形 17"/>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19" name="群組 18"/>
            <p:cNvGrpSpPr/>
            <p:nvPr/>
          </p:nvGrpSpPr>
          <p:grpSpPr>
            <a:xfrm>
              <a:off x="-52790" y="2891046"/>
              <a:ext cx="753990" cy="331076"/>
              <a:chOff x="1953308" y="2350103"/>
              <a:chExt cx="753990" cy="331076"/>
            </a:xfrm>
          </p:grpSpPr>
          <p:sp>
            <p:nvSpPr>
              <p:cNvPr id="20" name="矩形 19"/>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2" name="橢圓 21"/>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27" name="向下箭號 26"/>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8" name="向下箭號 27"/>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0" name="向下箭號 29"/>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1" name="向下箭號 30"/>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16" name="矩形 15"/>
          <p:cNvSpPr/>
          <p:nvPr/>
        </p:nvSpPr>
        <p:spPr>
          <a:xfrm>
            <a:off x="2996896" y="401920"/>
            <a:ext cx="2553520" cy="461665"/>
          </a:xfrm>
          <a:prstGeom prst="rect">
            <a:avLst/>
          </a:prstGeom>
        </p:spPr>
        <p:txBody>
          <a:bodyPr wrap="none">
            <a:spAutoFit/>
          </a:bodyPr>
          <a:lstStyle/>
          <a:p>
            <a:r>
              <a:rPr lang="en-US" altLang="zh-TW" sz="2400" dirty="0" smtClean="0"/>
              <a:t>Click-through data:</a:t>
            </a:r>
            <a:endParaRPr lang="zh-TW" altLang="en-US" sz="2400" dirty="0"/>
          </a:p>
        </p:txBody>
      </p:sp>
      <p:sp>
        <p:nvSpPr>
          <p:cNvPr id="29" name="文字方塊 28"/>
          <p:cNvSpPr txBox="1"/>
          <p:nvPr/>
        </p:nvSpPr>
        <p:spPr>
          <a:xfrm>
            <a:off x="5340801" y="391369"/>
            <a:ext cx="989548" cy="461665"/>
          </a:xfrm>
          <a:prstGeom prst="rect">
            <a:avLst/>
          </a:prstGeom>
          <a:noFill/>
        </p:spPr>
        <p:txBody>
          <a:bodyPr wrap="square" rtlCol="0">
            <a:spAutoFit/>
          </a:bodyPr>
          <a:lstStyle/>
          <a:p>
            <a:pPr algn="ctr"/>
            <a:r>
              <a:rPr lang="en-US" altLang="zh-TW" sz="2400" dirty="0" smtClean="0"/>
              <a:t>q</a:t>
            </a:r>
            <a:r>
              <a:rPr lang="en-US" altLang="zh-TW" sz="2400" baseline="-25000" dirty="0" smtClean="0"/>
              <a:t>1</a:t>
            </a:r>
            <a:endParaRPr lang="zh-TW" altLang="en-US" sz="2400" baseline="-25000" dirty="0"/>
          </a:p>
        </p:txBody>
      </p:sp>
      <p:cxnSp>
        <p:nvCxnSpPr>
          <p:cNvPr id="86" name="直線單箭頭接點 85"/>
          <p:cNvCxnSpPr/>
          <p:nvPr/>
        </p:nvCxnSpPr>
        <p:spPr>
          <a:xfrm>
            <a:off x="6126736" y="651654"/>
            <a:ext cx="3782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6274436" y="409245"/>
            <a:ext cx="875700" cy="461665"/>
          </a:xfrm>
          <a:prstGeom prst="rect">
            <a:avLst/>
          </a:prstGeom>
          <a:noFill/>
        </p:spPr>
        <p:txBody>
          <a:bodyPr wrap="square" rtlCol="0">
            <a:spAutoFit/>
          </a:bodyPr>
          <a:lstStyle/>
          <a:p>
            <a:pPr algn="ctr"/>
            <a:r>
              <a:rPr lang="en-US" altLang="zh-TW" sz="2400" dirty="0" smtClean="0"/>
              <a:t>d</a:t>
            </a:r>
            <a:r>
              <a:rPr lang="en-US" altLang="zh-TW" sz="2400" baseline="-25000" dirty="0" smtClean="0"/>
              <a:t>1</a:t>
            </a:r>
          </a:p>
        </p:txBody>
      </p:sp>
      <p:sp>
        <p:nvSpPr>
          <p:cNvPr id="89" name="文字方塊 88"/>
          <p:cNvSpPr txBox="1"/>
          <p:nvPr/>
        </p:nvSpPr>
        <p:spPr>
          <a:xfrm>
            <a:off x="7208873" y="420822"/>
            <a:ext cx="875700" cy="461665"/>
          </a:xfrm>
          <a:prstGeom prst="rect">
            <a:avLst/>
          </a:prstGeom>
          <a:noFill/>
        </p:spPr>
        <p:txBody>
          <a:bodyPr wrap="square" rtlCol="0">
            <a:spAutoFit/>
          </a:bodyPr>
          <a:lstStyle/>
          <a:p>
            <a:pPr algn="ctr"/>
            <a:r>
              <a:rPr lang="en-US" altLang="zh-TW" sz="2400" dirty="0" smtClean="0"/>
              <a:t>d</a:t>
            </a:r>
            <a:r>
              <a:rPr lang="en-US" altLang="zh-TW" sz="2400" baseline="-25000" dirty="0"/>
              <a:t>2</a:t>
            </a:r>
            <a:endParaRPr lang="en-US" altLang="zh-TW" sz="2400" baseline="-25000" dirty="0" smtClean="0"/>
          </a:p>
        </p:txBody>
      </p:sp>
      <p:sp>
        <p:nvSpPr>
          <p:cNvPr id="90" name="文字方塊 89"/>
          <p:cNvSpPr txBox="1"/>
          <p:nvPr/>
        </p:nvSpPr>
        <p:spPr>
          <a:xfrm>
            <a:off x="6859408" y="426899"/>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0000FF"/>
                </a:solidFill>
              </a:rPr>
              <a:t>+</a:t>
            </a:r>
            <a:endParaRPr lang="zh-TW" altLang="en-US" sz="2400" b="1" dirty="0">
              <a:solidFill>
                <a:srgbClr val="0000FF"/>
              </a:solidFill>
            </a:endParaRPr>
          </a:p>
        </p:txBody>
      </p:sp>
      <p:sp>
        <p:nvSpPr>
          <p:cNvPr id="91" name="文字方塊 90"/>
          <p:cNvSpPr txBox="1"/>
          <p:nvPr/>
        </p:nvSpPr>
        <p:spPr>
          <a:xfrm>
            <a:off x="7795064" y="408849"/>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FF0000"/>
                </a:solidFill>
              </a:rPr>
              <a:t>-</a:t>
            </a:r>
            <a:endParaRPr lang="zh-TW" altLang="en-US" sz="2400" b="1" dirty="0">
              <a:solidFill>
                <a:srgbClr val="FF0000"/>
              </a:solidFill>
            </a:endParaRPr>
          </a:p>
        </p:txBody>
      </p:sp>
      <p:sp>
        <p:nvSpPr>
          <p:cNvPr id="92" name="文字方塊 91"/>
          <p:cNvSpPr txBox="1"/>
          <p:nvPr/>
        </p:nvSpPr>
        <p:spPr>
          <a:xfrm>
            <a:off x="5355909" y="869207"/>
            <a:ext cx="989548" cy="461665"/>
          </a:xfrm>
          <a:prstGeom prst="rect">
            <a:avLst/>
          </a:prstGeom>
          <a:noFill/>
        </p:spPr>
        <p:txBody>
          <a:bodyPr wrap="square" rtlCol="0">
            <a:spAutoFit/>
          </a:bodyPr>
          <a:lstStyle/>
          <a:p>
            <a:pPr algn="ctr"/>
            <a:r>
              <a:rPr lang="en-US" altLang="zh-TW" sz="2400" dirty="0" smtClean="0"/>
              <a:t>q</a:t>
            </a:r>
            <a:r>
              <a:rPr lang="en-US" altLang="zh-TW" sz="2400" baseline="-25000" dirty="0"/>
              <a:t>2</a:t>
            </a:r>
            <a:endParaRPr lang="zh-TW" altLang="en-US" sz="2400" baseline="-25000" dirty="0"/>
          </a:p>
        </p:txBody>
      </p:sp>
      <p:cxnSp>
        <p:nvCxnSpPr>
          <p:cNvPr id="93" name="直線單箭頭接點 92"/>
          <p:cNvCxnSpPr/>
          <p:nvPr/>
        </p:nvCxnSpPr>
        <p:spPr>
          <a:xfrm>
            <a:off x="6120175" y="1166003"/>
            <a:ext cx="4041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p:cNvSpPr txBox="1"/>
          <p:nvPr/>
        </p:nvSpPr>
        <p:spPr>
          <a:xfrm>
            <a:off x="6289544" y="887083"/>
            <a:ext cx="875700" cy="461665"/>
          </a:xfrm>
          <a:prstGeom prst="rect">
            <a:avLst/>
          </a:prstGeom>
          <a:noFill/>
        </p:spPr>
        <p:txBody>
          <a:bodyPr wrap="square" rtlCol="0">
            <a:spAutoFit/>
          </a:bodyPr>
          <a:lstStyle/>
          <a:p>
            <a:pPr algn="ctr"/>
            <a:r>
              <a:rPr lang="en-US" altLang="zh-TW" sz="2400" dirty="0" smtClean="0"/>
              <a:t>d</a:t>
            </a:r>
            <a:r>
              <a:rPr lang="en-US" altLang="zh-TW" sz="2400" baseline="-25000" dirty="0"/>
              <a:t>3</a:t>
            </a:r>
            <a:endParaRPr lang="en-US" altLang="zh-TW" sz="2400" baseline="-25000" dirty="0" smtClean="0"/>
          </a:p>
        </p:txBody>
      </p:sp>
      <p:sp>
        <p:nvSpPr>
          <p:cNvPr id="95" name="文字方塊 94"/>
          <p:cNvSpPr txBox="1"/>
          <p:nvPr/>
        </p:nvSpPr>
        <p:spPr>
          <a:xfrm>
            <a:off x="7223981" y="898660"/>
            <a:ext cx="875700" cy="461665"/>
          </a:xfrm>
          <a:prstGeom prst="rect">
            <a:avLst/>
          </a:prstGeom>
          <a:noFill/>
        </p:spPr>
        <p:txBody>
          <a:bodyPr wrap="square" rtlCol="0">
            <a:spAutoFit/>
          </a:bodyPr>
          <a:lstStyle/>
          <a:p>
            <a:pPr algn="ctr"/>
            <a:r>
              <a:rPr lang="en-US" altLang="zh-TW" sz="2400" dirty="0" smtClean="0"/>
              <a:t>d</a:t>
            </a:r>
            <a:r>
              <a:rPr lang="en-US" altLang="zh-TW" sz="2400" baseline="-25000" dirty="0" smtClean="0"/>
              <a:t>4</a:t>
            </a:r>
          </a:p>
        </p:txBody>
      </p:sp>
      <p:sp>
        <p:nvSpPr>
          <p:cNvPr id="96" name="文字方塊 95"/>
          <p:cNvSpPr txBox="1"/>
          <p:nvPr/>
        </p:nvSpPr>
        <p:spPr>
          <a:xfrm>
            <a:off x="6874516" y="904737"/>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FF0000"/>
                </a:solidFill>
              </a:rPr>
              <a:t>-</a:t>
            </a:r>
            <a:endParaRPr lang="zh-TW" altLang="en-US" sz="2400" b="1" dirty="0">
              <a:solidFill>
                <a:srgbClr val="FF0000"/>
              </a:solidFill>
            </a:endParaRPr>
          </a:p>
        </p:txBody>
      </p:sp>
      <p:sp>
        <p:nvSpPr>
          <p:cNvPr id="97" name="文字方塊 96"/>
          <p:cNvSpPr txBox="1"/>
          <p:nvPr/>
        </p:nvSpPr>
        <p:spPr>
          <a:xfrm>
            <a:off x="7810172" y="886687"/>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0000FF"/>
                </a:solidFill>
              </a:rPr>
              <a:t>+</a:t>
            </a:r>
            <a:endParaRPr lang="zh-TW" altLang="en-US" sz="2400" b="1" dirty="0">
              <a:solidFill>
                <a:srgbClr val="0000FF"/>
              </a:solidFill>
            </a:endParaRPr>
          </a:p>
        </p:txBody>
      </p:sp>
      <p:sp>
        <p:nvSpPr>
          <p:cNvPr id="100" name="文字方塊 99"/>
          <p:cNvSpPr txBox="1"/>
          <p:nvPr/>
        </p:nvSpPr>
        <p:spPr>
          <a:xfrm>
            <a:off x="6102864" y="1272275"/>
            <a:ext cx="1654471" cy="369332"/>
          </a:xfrm>
          <a:prstGeom prst="rect">
            <a:avLst/>
          </a:prstGeom>
          <a:noFill/>
        </p:spPr>
        <p:txBody>
          <a:bodyPr wrap="square" rtlCol="0">
            <a:spAutoFit/>
          </a:bodyPr>
          <a:lstStyle/>
          <a:p>
            <a:pPr algn="ctr"/>
            <a:r>
              <a:rPr lang="en-US" altLang="zh-TW" dirty="0" smtClean="0"/>
              <a:t>……</a:t>
            </a:r>
            <a:endParaRPr lang="zh-TW" altLang="en-US" dirty="0"/>
          </a:p>
        </p:txBody>
      </p:sp>
      <p:sp>
        <p:nvSpPr>
          <p:cNvPr id="220" name="文字方塊 219"/>
          <p:cNvSpPr txBox="1"/>
          <p:nvPr/>
        </p:nvSpPr>
        <p:spPr>
          <a:xfrm>
            <a:off x="3764836" y="3713469"/>
            <a:ext cx="1919945" cy="461665"/>
          </a:xfrm>
          <a:prstGeom prst="rect">
            <a:avLst/>
          </a:prstGeom>
          <a:noFill/>
        </p:spPr>
        <p:txBody>
          <a:bodyPr wrap="square" rtlCol="0">
            <a:spAutoFit/>
          </a:bodyPr>
          <a:lstStyle/>
          <a:p>
            <a:pPr algn="ctr"/>
            <a:r>
              <a:rPr lang="en-US" altLang="zh-TW" sz="2400" dirty="0"/>
              <a:t>d</a:t>
            </a:r>
            <a:r>
              <a:rPr lang="en-US" altLang="zh-TW" sz="2400" dirty="0" smtClean="0"/>
              <a:t>ocument d</a:t>
            </a:r>
            <a:r>
              <a:rPr lang="en-US" altLang="zh-TW" sz="2400" baseline="-25000" dirty="0" smtClean="0"/>
              <a:t>1</a:t>
            </a:r>
            <a:endParaRPr lang="zh-TW" altLang="en-US" sz="2400" baseline="-25000" dirty="0"/>
          </a:p>
        </p:txBody>
      </p:sp>
      <p:grpSp>
        <p:nvGrpSpPr>
          <p:cNvPr id="221" name="群組 220"/>
          <p:cNvGrpSpPr/>
          <p:nvPr/>
        </p:nvGrpSpPr>
        <p:grpSpPr>
          <a:xfrm>
            <a:off x="4181268" y="2419970"/>
            <a:ext cx="1028531" cy="1408349"/>
            <a:chOff x="-784915" y="2891046"/>
            <a:chExt cx="2256207" cy="3089384"/>
          </a:xfrm>
        </p:grpSpPr>
        <p:grpSp>
          <p:nvGrpSpPr>
            <p:cNvPr id="222" name="群組 221"/>
            <p:cNvGrpSpPr/>
            <p:nvPr/>
          </p:nvGrpSpPr>
          <p:grpSpPr>
            <a:xfrm rot="5400000">
              <a:off x="159539" y="4207197"/>
              <a:ext cx="367299" cy="2256207"/>
              <a:chOff x="3640000" y="2523406"/>
              <a:chExt cx="454318" cy="2790736"/>
            </a:xfrm>
          </p:grpSpPr>
          <p:grpSp>
            <p:nvGrpSpPr>
              <p:cNvPr id="233" name="群組 232"/>
              <p:cNvGrpSpPr/>
              <p:nvPr/>
            </p:nvGrpSpPr>
            <p:grpSpPr>
              <a:xfrm>
                <a:off x="3640000" y="2523406"/>
                <a:ext cx="454318" cy="2790736"/>
                <a:chOff x="5573899" y="1757770"/>
                <a:chExt cx="454318" cy="2790736"/>
              </a:xfrm>
            </p:grpSpPr>
            <p:grpSp>
              <p:nvGrpSpPr>
                <p:cNvPr id="235" name="群組 234"/>
                <p:cNvGrpSpPr/>
                <p:nvPr/>
              </p:nvGrpSpPr>
              <p:grpSpPr>
                <a:xfrm>
                  <a:off x="5573899" y="1757770"/>
                  <a:ext cx="454318" cy="2790736"/>
                  <a:chOff x="5720499" y="4355530"/>
                  <a:chExt cx="454318" cy="2790736"/>
                </a:xfrm>
              </p:grpSpPr>
              <p:grpSp>
                <p:nvGrpSpPr>
                  <p:cNvPr id="238" name="群組 237"/>
                  <p:cNvGrpSpPr/>
                  <p:nvPr/>
                </p:nvGrpSpPr>
                <p:grpSpPr>
                  <a:xfrm rot="5400000">
                    <a:off x="4552290" y="5523739"/>
                    <a:ext cx="2790736" cy="454318"/>
                    <a:chOff x="-1832607" y="4713636"/>
                    <a:chExt cx="4358958" cy="709617"/>
                  </a:xfrm>
                </p:grpSpPr>
                <p:sp>
                  <p:nvSpPr>
                    <p:cNvPr id="240" name="矩形 239"/>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41" name="橢圓 240"/>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42" name="橢圓 241"/>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9" name="橢圓 238"/>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6" name="橢圓 23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37" name="橢圓 23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34" name="橢圓 233"/>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23" name="矩形 222"/>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24" name="矩形 223"/>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225" name="群組 224"/>
            <p:cNvGrpSpPr/>
            <p:nvPr/>
          </p:nvGrpSpPr>
          <p:grpSpPr>
            <a:xfrm>
              <a:off x="-52790" y="2891046"/>
              <a:ext cx="753990" cy="331076"/>
              <a:chOff x="1953308" y="2350103"/>
              <a:chExt cx="753990" cy="331076"/>
            </a:xfrm>
          </p:grpSpPr>
          <p:sp>
            <p:nvSpPr>
              <p:cNvPr id="230" name="矩形 229"/>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1" name="橢圓 230"/>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32" name="橢圓 231"/>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226" name="向下箭號 225"/>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27" name="向下箭號 226"/>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28" name="向下箭號 227"/>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29" name="向下箭號 228"/>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grpSp>
        <p:nvGrpSpPr>
          <p:cNvPr id="244" name="群組 243"/>
          <p:cNvGrpSpPr/>
          <p:nvPr/>
        </p:nvGrpSpPr>
        <p:grpSpPr>
          <a:xfrm>
            <a:off x="6392240" y="2393661"/>
            <a:ext cx="1028531" cy="1408349"/>
            <a:chOff x="-784915" y="2891046"/>
            <a:chExt cx="2256207" cy="3089384"/>
          </a:xfrm>
        </p:grpSpPr>
        <p:grpSp>
          <p:nvGrpSpPr>
            <p:cNvPr id="245" name="群組 244"/>
            <p:cNvGrpSpPr/>
            <p:nvPr/>
          </p:nvGrpSpPr>
          <p:grpSpPr>
            <a:xfrm rot="5400000">
              <a:off x="159539" y="4207197"/>
              <a:ext cx="367299" cy="2256207"/>
              <a:chOff x="3640000" y="2523406"/>
              <a:chExt cx="454318" cy="2790736"/>
            </a:xfrm>
          </p:grpSpPr>
          <p:grpSp>
            <p:nvGrpSpPr>
              <p:cNvPr id="256" name="群組 255"/>
              <p:cNvGrpSpPr/>
              <p:nvPr/>
            </p:nvGrpSpPr>
            <p:grpSpPr>
              <a:xfrm>
                <a:off x="3640000" y="2523406"/>
                <a:ext cx="454318" cy="2790736"/>
                <a:chOff x="5573899" y="1757770"/>
                <a:chExt cx="454318" cy="2790736"/>
              </a:xfrm>
            </p:grpSpPr>
            <p:grpSp>
              <p:nvGrpSpPr>
                <p:cNvPr id="258" name="群組 257"/>
                <p:cNvGrpSpPr/>
                <p:nvPr/>
              </p:nvGrpSpPr>
              <p:grpSpPr>
                <a:xfrm>
                  <a:off x="5573899" y="1757770"/>
                  <a:ext cx="454318" cy="2790736"/>
                  <a:chOff x="5720499" y="4355530"/>
                  <a:chExt cx="454318" cy="2790736"/>
                </a:xfrm>
              </p:grpSpPr>
              <p:grpSp>
                <p:nvGrpSpPr>
                  <p:cNvPr id="261" name="群組 260"/>
                  <p:cNvGrpSpPr/>
                  <p:nvPr/>
                </p:nvGrpSpPr>
                <p:grpSpPr>
                  <a:xfrm rot="5400000">
                    <a:off x="4552290" y="5523739"/>
                    <a:ext cx="2790736" cy="454318"/>
                    <a:chOff x="-1832607" y="4713636"/>
                    <a:chExt cx="4358958" cy="709617"/>
                  </a:xfrm>
                </p:grpSpPr>
                <p:sp>
                  <p:nvSpPr>
                    <p:cNvPr id="263" name="矩形 262"/>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4" name="橢圓 263"/>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5" name="橢圓 264"/>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62" name="橢圓 261"/>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59" name="橢圓 258"/>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60" name="橢圓 259"/>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57" name="橢圓 256"/>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46" name="矩形 245"/>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47" name="矩形 246"/>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248" name="群組 247"/>
            <p:cNvGrpSpPr/>
            <p:nvPr/>
          </p:nvGrpSpPr>
          <p:grpSpPr>
            <a:xfrm>
              <a:off x="-52790" y="2891046"/>
              <a:ext cx="753990" cy="331076"/>
              <a:chOff x="1953308" y="2350103"/>
              <a:chExt cx="753990" cy="331076"/>
            </a:xfrm>
          </p:grpSpPr>
          <p:sp>
            <p:nvSpPr>
              <p:cNvPr id="253" name="矩形 252"/>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54" name="橢圓 253"/>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55" name="橢圓 254"/>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249" name="向下箭號 248"/>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50" name="向下箭號 249"/>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51" name="向下箭號 250"/>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52" name="向下箭號 251"/>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266" name="文字方塊 265"/>
          <p:cNvSpPr txBox="1"/>
          <p:nvPr/>
        </p:nvSpPr>
        <p:spPr>
          <a:xfrm>
            <a:off x="6034243" y="3732783"/>
            <a:ext cx="1919945" cy="461665"/>
          </a:xfrm>
          <a:prstGeom prst="rect">
            <a:avLst/>
          </a:prstGeom>
          <a:noFill/>
        </p:spPr>
        <p:txBody>
          <a:bodyPr wrap="square" rtlCol="0">
            <a:spAutoFit/>
          </a:bodyPr>
          <a:lstStyle/>
          <a:p>
            <a:pPr algn="ctr"/>
            <a:r>
              <a:rPr lang="en-US" altLang="zh-TW" sz="2400" dirty="0"/>
              <a:t>d</a:t>
            </a:r>
            <a:r>
              <a:rPr lang="en-US" altLang="zh-TW" sz="2400" dirty="0" smtClean="0"/>
              <a:t>ocument d</a:t>
            </a:r>
            <a:r>
              <a:rPr lang="en-US" altLang="zh-TW" sz="2400" baseline="-25000" dirty="0"/>
              <a:t>2</a:t>
            </a:r>
            <a:endParaRPr lang="zh-TW" altLang="en-US" sz="2400" baseline="-25000" dirty="0"/>
          </a:p>
        </p:txBody>
      </p:sp>
      <p:sp>
        <p:nvSpPr>
          <p:cNvPr id="267" name="文字方塊 266"/>
          <p:cNvSpPr txBox="1"/>
          <p:nvPr/>
        </p:nvSpPr>
        <p:spPr>
          <a:xfrm>
            <a:off x="832440" y="6226940"/>
            <a:ext cx="2282271" cy="461665"/>
          </a:xfrm>
          <a:prstGeom prst="rect">
            <a:avLst/>
          </a:prstGeom>
          <a:noFill/>
        </p:spPr>
        <p:txBody>
          <a:bodyPr wrap="square" rtlCol="0">
            <a:spAutoFit/>
          </a:bodyPr>
          <a:lstStyle/>
          <a:p>
            <a:pPr algn="ctr"/>
            <a:r>
              <a:rPr lang="en-US" altLang="zh-TW" sz="2400" dirty="0" smtClean="0"/>
              <a:t>query q</a:t>
            </a:r>
            <a:r>
              <a:rPr lang="en-US" altLang="zh-TW" sz="2400" baseline="-25000" dirty="0" smtClean="0"/>
              <a:t>2</a:t>
            </a:r>
            <a:endParaRPr lang="zh-TW" altLang="en-US" sz="2400" baseline="-25000" dirty="0"/>
          </a:p>
        </p:txBody>
      </p:sp>
      <p:grpSp>
        <p:nvGrpSpPr>
          <p:cNvPr id="268" name="群組 267"/>
          <p:cNvGrpSpPr/>
          <p:nvPr/>
        </p:nvGrpSpPr>
        <p:grpSpPr>
          <a:xfrm>
            <a:off x="1459554" y="4933441"/>
            <a:ext cx="1028531" cy="1408349"/>
            <a:chOff x="-784915" y="2891046"/>
            <a:chExt cx="2256207" cy="3089384"/>
          </a:xfrm>
        </p:grpSpPr>
        <p:grpSp>
          <p:nvGrpSpPr>
            <p:cNvPr id="269" name="群組 268"/>
            <p:cNvGrpSpPr/>
            <p:nvPr/>
          </p:nvGrpSpPr>
          <p:grpSpPr>
            <a:xfrm rot="5400000">
              <a:off x="159539" y="4207197"/>
              <a:ext cx="367299" cy="2256207"/>
              <a:chOff x="3640000" y="2523406"/>
              <a:chExt cx="454318" cy="2790736"/>
            </a:xfrm>
          </p:grpSpPr>
          <p:grpSp>
            <p:nvGrpSpPr>
              <p:cNvPr id="280" name="群組 279"/>
              <p:cNvGrpSpPr/>
              <p:nvPr/>
            </p:nvGrpSpPr>
            <p:grpSpPr>
              <a:xfrm>
                <a:off x="3640000" y="2523406"/>
                <a:ext cx="454318" cy="2790736"/>
                <a:chOff x="5573899" y="1757770"/>
                <a:chExt cx="454318" cy="2790736"/>
              </a:xfrm>
            </p:grpSpPr>
            <p:grpSp>
              <p:nvGrpSpPr>
                <p:cNvPr id="282" name="群組 281"/>
                <p:cNvGrpSpPr/>
                <p:nvPr/>
              </p:nvGrpSpPr>
              <p:grpSpPr>
                <a:xfrm>
                  <a:off x="5573899" y="1757770"/>
                  <a:ext cx="454318" cy="2790736"/>
                  <a:chOff x="5720499" y="4355530"/>
                  <a:chExt cx="454318" cy="2790736"/>
                </a:xfrm>
              </p:grpSpPr>
              <p:grpSp>
                <p:nvGrpSpPr>
                  <p:cNvPr id="285" name="群組 284"/>
                  <p:cNvGrpSpPr/>
                  <p:nvPr/>
                </p:nvGrpSpPr>
                <p:grpSpPr>
                  <a:xfrm rot="5400000">
                    <a:off x="4552290" y="5523739"/>
                    <a:ext cx="2790736" cy="454318"/>
                    <a:chOff x="-1832607" y="4713636"/>
                    <a:chExt cx="4358958" cy="709617"/>
                  </a:xfrm>
                </p:grpSpPr>
                <p:sp>
                  <p:nvSpPr>
                    <p:cNvPr id="287" name="矩形 286"/>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8" name="橢圓 287"/>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9" name="橢圓 288"/>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86" name="橢圓 285"/>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83" name="橢圓 282"/>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4" name="橢圓 283"/>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81" name="橢圓 280"/>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70" name="矩形 269"/>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71" name="矩形 270"/>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272" name="群組 271"/>
            <p:cNvGrpSpPr/>
            <p:nvPr/>
          </p:nvGrpSpPr>
          <p:grpSpPr>
            <a:xfrm>
              <a:off x="-52790" y="2891046"/>
              <a:ext cx="753990" cy="331076"/>
              <a:chOff x="1953308" y="2350103"/>
              <a:chExt cx="753990" cy="331076"/>
            </a:xfrm>
          </p:grpSpPr>
          <p:sp>
            <p:nvSpPr>
              <p:cNvPr id="277" name="矩形 276"/>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8" name="橢圓 277"/>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79" name="橢圓 278"/>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273" name="向下箭號 272"/>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4" name="向下箭號 273"/>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5" name="向下箭號 274"/>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6" name="向下箭號 275"/>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290" name="文字方塊 289"/>
          <p:cNvSpPr txBox="1"/>
          <p:nvPr/>
        </p:nvSpPr>
        <p:spPr>
          <a:xfrm>
            <a:off x="3725056" y="6226940"/>
            <a:ext cx="1919945" cy="461665"/>
          </a:xfrm>
          <a:prstGeom prst="rect">
            <a:avLst/>
          </a:prstGeom>
          <a:noFill/>
        </p:spPr>
        <p:txBody>
          <a:bodyPr wrap="square" rtlCol="0">
            <a:spAutoFit/>
          </a:bodyPr>
          <a:lstStyle/>
          <a:p>
            <a:pPr algn="ctr"/>
            <a:r>
              <a:rPr lang="en-US" altLang="zh-TW" sz="2400" dirty="0"/>
              <a:t>d</a:t>
            </a:r>
            <a:r>
              <a:rPr lang="en-US" altLang="zh-TW" sz="2400" dirty="0" smtClean="0"/>
              <a:t>ocument d</a:t>
            </a:r>
            <a:r>
              <a:rPr lang="en-US" altLang="zh-TW" sz="2400" baseline="-25000" dirty="0"/>
              <a:t>3</a:t>
            </a:r>
            <a:endParaRPr lang="zh-TW" altLang="en-US" sz="2400" baseline="-25000" dirty="0"/>
          </a:p>
        </p:txBody>
      </p:sp>
      <p:grpSp>
        <p:nvGrpSpPr>
          <p:cNvPr id="291" name="群組 290"/>
          <p:cNvGrpSpPr/>
          <p:nvPr/>
        </p:nvGrpSpPr>
        <p:grpSpPr>
          <a:xfrm>
            <a:off x="4141488" y="4933441"/>
            <a:ext cx="1028531" cy="1408349"/>
            <a:chOff x="-784915" y="2891046"/>
            <a:chExt cx="2256207" cy="3089384"/>
          </a:xfrm>
        </p:grpSpPr>
        <p:grpSp>
          <p:nvGrpSpPr>
            <p:cNvPr id="292" name="群組 291"/>
            <p:cNvGrpSpPr/>
            <p:nvPr/>
          </p:nvGrpSpPr>
          <p:grpSpPr>
            <a:xfrm rot="5400000">
              <a:off x="159539" y="4207197"/>
              <a:ext cx="367299" cy="2256207"/>
              <a:chOff x="3640000" y="2523406"/>
              <a:chExt cx="454318" cy="2790736"/>
            </a:xfrm>
          </p:grpSpPr>
          <p:grpSp>
            <p:nvGrpSpPr>
              <p:cNvPr id="303" name="群組 302"/>
              <p:cNvGrpSpPr/>
              <p:nvPr/>
            </p:nvGrpSpPr>
            <p:grpSpPr>
              <a:xfrm>
                <a:off x="3640000" y="2523406"/>
                <a:ext cx="454318" cy="2790736"/>
                <a:chOff x="5573899" y="1757770"/>
                <a:chExt cx="454318" cy="2790736"/>
              </a:xfrm>
            </p:grpSpPr>
            <p:grpSp>
              <p:nvGrpSpPr>
                <p:cNvPr id="305" name="群組 304"/>
                <p:cNvGrpSpPr/>
                <p:nvPr/>
              </p:nvGrpSpPr>
              <p:grpSpPr>
                <a:xfrm>
                  <a:off x="5573899" y="1757770"/>
                  <a:ext cx="454318" cy="2790736"/>
                  <a:chOff x="5720499" y="4355530"/>
                  <a:chExt cx="454318" cy="2790736"/>
                </a:xfrm>
              </p:grpSpPr>
              <p:grpSp>
                <p:nvGrpSpPr>
                  <p:cNvPr id="308" name="群組 307"/>
                  <p:cNvGrpSpPr/>
                  <p:nvPr/>
                </p:nvGrpSpPr>
                <p:grpSpPr>
                  <a:xfrm rot="5400000">
                    <a:off x="4552290" y="5523739"/>
                    <a:ext cx="2790736" cy="454318"/>
                    <a:chOff x="-1832607" y="4713636"/>
                    <a:chExt cx="4358958" cy="709617"/>
                  </a:xfrm>
                </p:grpSpPr>
                <p:sp>
                  <p:nvSpPr>
                    <p:cNvPr id="310" name="矩形 309"/>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1" name="橢圓 310"/>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12" name="橢圓 311"/>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09" name="橢圓 308"/>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06" name="橢圓 30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07" name="橢圓 30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04" name="橢圓 303"/>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93" name="矩形 292"/>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94" name="矩形 293"/>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295" name="群組 294"/>
            <p:cNvGrpSpPr/>
            <p:nvPr/>
          </p:nvGrpSpPr>
          <p:grpSpPr>
            <a:xfrm>
              <a:off x="-52790" y="2891046"/>
              <a:ext cx="753990" cy="331076"/>
              <a:chOff x="1953308" y="2350103"/>
              <a:chExt cx="753990" cy="331076"/>
            </a:xfrm>
          </p:grpSpPr>
          <p:sp>
            <p:nvSpPr>
              <p:cNvPr id="300" name="矩形 299"/>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1" name="橢圓 300"/>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302" name="橢圓 301"/>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296" name="向下箭號 295"/>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97" name="向下箭號 296"/>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98" name="向下箭號 297"/>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99" name="向下箭號 298"/>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grpSp>
        <p:nvGrpSpPr>
          <p:cNvPr id="313" name="群組 312"/>
          <p:cNvGrpSpPr/>
          <p:nvPr/>
        </p:nvGrpSpPr>
        <p:grpSpPr>
          <a:xfrm>
            <a:off x="6352460" y="4907132"/>
            <a:ext cx="1028531" cy="1408349"/>
            <a:chOff x="-784915" y="2891046"/>
            <a:chExt cx="2256207" cy="3089384"/>
          </a:xfrm>
        </p:grpSpPr>
        <p:grpSp>
          <p:nvGrpSpPr>
            <p:cNvPr id="314" name="群組 313"/>
            <p:cNvGrpSpPr/>
            <p:nvPr/>
          </p:nvGrpSpPr>
          <p:grpSpPr>
            <a:xfrm rot="5400000">
              <a:off x="159539" y="4207197"/>
              <a:ext cx="367299" cy="2256207"/>
              <a:chOff x="3640000" y="2523406"/>
              <a:chExt cx="454318" cy="2790736"/>
            </a:xfrm>
          </p:grpSpPr>
          <p:grpSp>
            <p:nvGrpSpPr>
              <p:cNvPr id="325" name="群組 324"/>
              <p:cNvGrpSpPr/>
              <p:nvPr/>
            </p:nvGrpSpPr>
            <p:grpSpPr>
              <a:xfrm>
                <a:off x="3640000" y="2523406"/>
                <a:ext cx="454318" cy="2790736"/>
                <a:chOff x="5573899" y="1757770"/>
                <a:chExt cx="454318" cy="2790736"/>
              </a:xfrm>
            </p:grpSpPr>
            <p:grpSp>
              <p:nvGrpSpPr>
                <p:cNvPr id="327" name="群組 326"/>
                <p:cNvGrpSpPr/>
                <p:nvPr/>
              </p:nvGrpSpPr>
              <p:grpSpPr>
                <a:xfrm>
                  <a:off x="5573899" y="1757770"/>
                  <a:ext cx="454318" cy="2790736"/>
                  <a:chOff x="5720499" y="4355530"/>
                  <a:chExt cx="454318" cy="2790736"/>
                </a:xfrm>
              </p:grpSpPr>
              <p:grpSp>
                <p:nvGrpSpPr>
                  <p:cNvPr id="330" name="群組 329"/>
                  <p:cNvGrpSpPr/>
                  <p:nvPr/>
                </p:nvGrpSpPr>
                <p:grpSpPr>
                  <a:xfrm rot="5400000">
                    <a:off x="4552290" y="5523739"/>
                    <a:ext cx="2790736" cy="454318"/>
                    <a:chOff x="-1832607" y="4713636"/>
                    <a:chExt cx="4358958" cy="709617"/>
                  </a:xfrm>
                </p:grpSpPr>
                <p:sp>
                  <p:nvSpPr>
                    <p:cNvPr id="332" name="矩形 331"/>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33" name="橢圓 33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34" name="橢圓 33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31" name="橢圓 33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28" name="橢圓 327"/>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29" name="橢圓 328"/>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26" name="橢圓 32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15" name="矩形 314"/>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16" name="矩形 315"/>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317" name="群組 316"/>
            <p:cNvGrpSpPr/>
            <p:nvPr/>
          </p:nvGrpSpPr>
          <p:grpSpPr>
            <a:xfrm>
              <a:off x="-52790" y="2891046"/>
              <a:ext cx="753990" cy="331076"/>
              <a:chOff x="1953308" y="2350103"/>
              <a:chExt cx="753990" cy="331076"/>
            </a:xfrm>
          </p:grpSpPr>
          <p:sp>
            <p:nvSpPr>
              <p:cNvPr id="322" name="矩形 321"/>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3" name="橢圓 322"/>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324" name="橢圓 323"/>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318" name="向下箭號 317"/>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19" name="向下箭號 318"/>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20" name="向下箭號 319"/>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21" name="向下箭號 320"/>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335" name="文字方塊 334"/>
          <p:cNvSpPr txBox="1"/>
          <p:nvPr/>
        </p:nvSpPr>
        <p:spPr>
          <a:xfrm>
            <a:off x="5994463" y="6246254"/>
            <a:ext cx="1919945" cy="461665"/>
          </a:xfrm>
          <a:prstGeom prst="rect">
            <a:avLst/>
          </a:prstGeom>
          <a:noFill/>
        </p:spPr>
        <p:txBody>
          <a:bodyPr wrap="square" rtlCol="0">
            <a:spAutoFit/>
          </a:bodyPr>
          <a:lstStyle/>
          <a:p>
            <a:pPr algn="ctr"/>
            <a:r>
              <a:rPr lang="en-US" altLang="zh-TW" sz="2400" dirty="0"/>
              <a:t>d</a:t>
            </a:r>
            <a:r>
              <a:rPr lang="en-US" altLang="zh-TW" sz="2400" dirty="0" smtClean="0"/>
              <a:t>ocument d</a:t>
            </a:r>
            <a:r>
              <a:rPr lang="en-US" altLang="zh-TW" sz="2400" baseline="-25000" dirty="0" smtClean="0"/>
              <a:t>4</a:t>
            </a:r>
            <a:endParaRPr lang="zh-TW" altLang="en-US" sz="2400" baseline="-25000" dirty="0"/>
          </a:p>
        </p:txBody>
      </p:sp>
      <p:grpSp>
        <p:nvGrpSpPr>
          <p:cNvPr id="336" name="群組 335"/>
          <p:cNvGrpSpPr/>
          <p:nvPr/>
        </p:nvGrpSpPr>
        <p:grpSpPr>
          <a:xfrm>
            <a:off x="5016581" y="2114326"/>
            <a:ext cx="859097" cy="859097"/>
            <a:chOff x="2653360" y="1711830"/>
            <a:chExt cx="859097" cy="859097"/>
          </a:xfrm>
        </p:grpSpPr>
        <p:cxnSp>
          <p:nvCxnSpPr>
            <p:cNvPr id="337" name="直線單箭頭接點 336"/>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單箭頭接點 337"/>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39" name="向右箭號 338"/>
          <p:cNvSpPr/>
          <p:nvPr/>
        </p:nvSpPr>
        <p:spPr>
          <a:xfrm rot="20320554">
            <a:off x="5445165" y="2329917"/>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340" name="群組 339"/>
          <p:cNvGrpSpPr/>
          <p:nvPr/>
        </p:nvGrpSpPr>
        <p:grpSpPr>
          <a:xfrm>
            <a:off x="7321084" y="2152066"/>
            <a:ext cx="859097" cy="859097"/>
            <a:chOff x="2653360" y="1711830"/>
            <a:chExt cx="859097" cy="859097"/>
          </a:xfrm>
        </p:grpSpPr>
        <p:cxnSp>
          <p:nvCxnSpPr>
            <p:cNvPr id="341" name="直線單箭頭接點 340"/>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2" name="直線單箭頭接點 341"/>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3" name="向右箭號 342"/>
          <p:cNvSpPr/>
          <p:nvPr/>
        </p:nvSpPr>
        <p:spPr>
          <a:xfrm rot="8901470">
            <a:off x="7368354" y="2594600"/>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351" name="群組 350"/>
          <p:cNvGrpSpPr/>
          <p:nvPr/>
        </p:nvGrpSpPr>
        <p:grpSpPr>
          <a:xfrm>
            <a:off x="2315602" y="4559664"/>
            <a:ext cx="859097" cy="859097"/>
            <a:chOff x="2653360" y="1711830"/>
            <a:chExt cx="859097" cy="859097"/>
          </a:xfrm>
        </p:grpSpPr>
        <p:cxnSp>
          <p:nvCxnSpPr>
            <p:cNvPr id="352" name="直線單箭頭接點 351"/>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3" name="直線單箭頭接點 352"/>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4" name="向右箭號 353"/>
          <p:cNvSpPr/>
          <p:nvPr/>
        </p:nvSpPr>
        <p:spPr>
          <a:xfrm rot="12111898">
            <a:off x="2358668" y="4792801"/>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355" name="群組 354"/>
          <p:cNvGrpSpPr/>
          <p:nvPr/>
        </p:nvGrpSpPr>
        <p:grpSpPr>
          <a:xfrm>
            <a:off x="5021887" y="4608294"/>
            <a:ext cx="859097" cy="859097"/>
            <a:chOff x="2653360" y="1711830"/>
            <a:chExt cx="859097" cy="859097"/>
          </a:xfrm>
        </p:grpSpPr>
        <p:cxnSp>
          <p:nvCxnSpPr>
            <p:cNvPr id="356" name="直線單箭頭接點 355"/>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直線單箭頭接點 356"/>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58" name="向右箭號 357"/>
          <p:cNvSpPr/>
          <p:nvPr/>
        </p:nvSpPr>
        <p:spPr>
          <a:xfrm rot="1053272">
            <a:off x="5449311" y="5083130"/>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359" name="群組 358"/>
          <p:cNvGrpSpPr/>
          <p:nvPr/>
        </p:nvGrpSpPr>
        <p:grpSpPr>
          <a:xfrm>
            <a:off x="7278577" y="4644957"/>
            <a:ext cx="859097" cy="859097"/>
            <a:chOff x="2653360" y="1711830"/>
            <a:chExt cx="859097" cy="859097"/>
          </a:xfrm>
        </p:grpSpPr>
        <p:cxnSp>
          <p:nvCxnSpPr>
            <p:cNvPr id="360" name="直線單箭頭接點 359"/>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1" name="直線單箭頭接點 360"/>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2" name="向右箭號 361"/>
          <p:cNvSpPr/>
          <p:nvPr/>
        </p:nvSpPr>
        <p:spPr>
          <a:xfrm rot="12272701">
            <a:off x="7345320" y="4890311"/>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363" name="文字方塊 362"/>
          <p:cNvSpPr txBox="1"/>
          <p:nvPr/>
        </p:nvSpPr>
        <p:spPr>
          <a:xfrm>
            <a:off x="609827" y="1639773"/>
            <a:ext cx="3033486" cy="523220"/>
          </a:xfrm>
          <a:prstGeom prst="rect">
            <a:avLst/>
          </a:prstGeom>
          <a:noFill/>
        </p:spPr>
        <p:txBody>
          <a:bodyPr wrap="square" rtlCol="0">
            <a:spAutoFit/>
          </a:bodyPr>
          <a:lstStyle/>
          <a:p>
            <a:r>
              <a:rPr lang="en-US" altLang="zh-TW" sz="2800" dirty="0" smtClean="0"/>
              <a:t>Training:</a:t>
            </a:r>
            <a:endParaRPr lang="zh-TW" altLang="en-US" sz="2800" dirty="0"/>
          </a:p>
        </p:txBody>
      </p:sp>
      <p:sp>
        <p:nvSpPr>
          <p:cNvPr id="364" name="文字方塊 363"/>
          <p:cNvSpPr txBox="1"/>
          <p:nvPr/>
        </p:nvSpPr>
        <p:spPr>
          <a:xfrm>
            <a:off x="5361555" y="3682469"/>
            <a:ext cx="602647" cy="523220"/>
          </a:xfrm>
          <a:prstGeom prst="rect">
            <a:avLst/>
          </a:prstGeom>
          <a:noFill/>
        </p:spPr>
        <p:txBody>
          <a:bodyPr wrap="square" rtlCol="0">
            <a:spAutoFit/>
          </a:bodyPr>
          <a:lstStyle/>
          <a:p>
            <a:pPr algn="ctr"/>
            <a:r>
              <a:rPr lang="en-US" altLang="zh-TW" sz="2800" b="1" dirty="0" smtClean="0">
                <a:solidFill>
                  <a:srgbClr val="0000FF"/>
                </a:solidFill>
              </a:rPr>
              <a:t>+</a:t>
            </a:r>
            <a:endParaRPr lang="zh-TW" altLang="en-US" sz="2800" b="1" dirty="0">
              <a:solidFill>
                <a:srgbClr val="0000FF"/>
              </a:solidFill>
            </a:endParaRPr>
          </a:p>
        </p:txBody>
      </p:sp>
      <p:sp>
        <p:nvSpPr>
          <p:cNvPr id="365" name="文字方塊 364"/>
          <p:cNvSpPr txBox="1"/>
          <p:nvPr/>
        </p:nvSpPr>
        <p:spPr>
          <a:xfrm>
            <a:off x="7679736" y="6232476"/>
            <a:ext cx="602647" cy="523220"/>
          </a:xfrm>
          <a:prstGeom prst="rect">
            <a:avLst/>
          </a:prstGeom>
          <a:noFill/>
        </p:spPr>
        <p:txBody>
          <a:bodyPr wrap="square" rtlCol="0">
            <a:spAutoFit/>
          </a:bodyPr>
          <a:lstStyle/>
          <a:p>
            <a:pPr algn="ctr"/>
            <a:r>
              <a:rPr lang="en-US" altLang="zh-TW" sz="2800" b="1" dirty="0" smtClean="0">
                <a:solidFill>
                  <a:srgbClr val="0000FF"/>
                </a:solidFill>
              </a:rPr>
              <a:t>+</a:t>
            </a:r>
            <a:endParaRPr lang="zh-TW" altLang="en-US" sz="2800" b="1" dirty="0">
              <a:solidFill>
                <a:srgbClr val="0000FF"/>
              </a:solidFill>
            </a:endParaRPr>
          </a:p>
        </p:txBody>
      </p:sp>
      <p:sp>
        <p:nvSpPr>
          <p:cNvPr id="366" name="文字方塊 365"/>
          <p:cNvSpPr txBox="1"/>
          <p:nvPr/>
        </p:nvSpPr>
        <p:spPr>
          <a:xfrm>
            <a:off x="7623388" y="3730549"/>
            <a:ext cx="602647" cy="523220"/>
          </a:xfrm>
          <a:prstGeom prst="rect">
            <a:avLst/>
          </a:prstGeom>
          <a:noFill/>
        </p:spPr>
        <p:txBody>
          <a:bodyPr wrap="square" rtlCol="0">
            <a:spAutoFit/>
          </a:bodyPr>
          <a:lstStyle/>
          <a:p>
            <a:pPr algn="ctr"/>
            <a:r>
              <a:rPr lang="en-US" altLang="zh-TW" sz="2800" b="1" dirty="0" smtClean="0">
                <a:solidFill>
                  <a:srgbClr val="FF0000"/>
                </a:solidFill>
              </a:rPr>
              <a:t>-</a:t>
            </a:r>
            <a:endParaRPr lang="zh-TW" altLang="en-US" sz="2800" b="1" dirty="0">
              <a:solidFill>
                <a:srgbClr val="FF0000"/>
              </a:solidFill>
            </a:endParaRPr>
          </a:p>
        </p:txBody>
      </p:sp>
      <p:sp>
        <p:nvSpPr>
          <p:cNvPr id="367" name="文字方塊 366"/>
          <p:cNvSpPr txBox="1"/>
          <p:nvPr/>
        </p:nvSpPr>
        <p:spPr>
          <a:xfrm>
            <a:off x="5350679" y="6233248"/>
            <a:ext cx="602647" cy="523220"/>
          </a:xfrm>
          <a:prstGeom prst="rect">
            <a:avLst/>
          </a:prstGeom>
          <a:noFill/>
        </p:spPr>
        <p:txBody>
          <a:bodyPr wrap="square" rtlCol="0">
            <a:spAutoFit/>
          </a:bodyPr>
          <a:lstStyle/>
          <a:p>
            <a:pPr algn="ctr"/>
            <a:r>
              <a:rPr lang="en-US" altLang="zh-TW" sz="2800" b="1" dirty="0" smtClean="0">
                <a:solidFill>
                  <a:srgbClr val="FF0000"/>
                </a:solidFill>
              </a:rPr>
              <a:t>-</a:t>
            </a:r>
            <a:endParaRPr lang="zh-TW" altLang="en-US" sz="2800" b="1" dirty="0">
              <a:solidFill>
                <a:srgbClr val="FF0000"/>
              </a:solidFill>
            </a:endParaRPr>
          </a:p>
        </p:txBody>
      </p:sp>
      <p:sp>
        <p:nvSpPr>
          <p:cNvPr id="368" name="文字方塊 367"/>
          <p:cNvSpPr txBox="1"/>
          <p:nvPr/>
        </p:nvSpPr>
        <p:spPr>
          <a:xfrm>
            <a:off x="7618468" y="4384611"/>
            <a:ext cx="1038411" cy="461665"/>
          </a:xfrm>
          <a:prstGeom prst="rect">
            <a:avLst/>
          </a:prstGeom>
          <a:noFill/>
        </p:spPr>
        <p:txBody>
          <a:bodyPr wrap="square" rtlCol="0">
            <a:spAutoFit/>
          </a:bodyPr>
          <a:lstStyle/>
          <a:p>
            <a:pPr algn="ctr"/>
            <a:r>
              <a:rPr lang="en-US" altLang="zh-TW" sz="2400" dirty="0" smtClean="0">
                <a:solidFill>
                  <a:srgbClr val="0000FF"/>
                </a:solidFill>
              </a:rPr>
              <a:t>close </a:t>
            </a:r>
            <a:endParaRPr lang="zh-TW" altLang="en-US" sz="2400" dirty="0">
              <a:solidFill>
                <a:srgbClr val="0000FF"/>
              </a:solidFill>
            </a:endParaRPr>
          </a:p>
        </p:txBody>
      </p:sp>
      <p:sp>
        <p:nvSpPr>
          <p:cNvPr id="369" name="文字方塊 368"/>
          <p:cNvSpPr txBox="1"/>
          <p:nvPr/>
        </p:nvSpPr>
        <p:spPr>
          <a:xfrm>
            <a:off x="5307046" y="1822572"/>
            <a:ext cx="1038411" cy="461665"/>
          </a:xfrm>
          <a:prstGeom prst="rect">
            <a:avLst/>
          </a:prstGeom>
          <a:noFill/>
        </p:spPr>
        <p:txBody>
          <a:bodyPr wrap="square" rtlCol="0">
            <a:spAutoFit/>
          </a:bodyPr>
          <a:lstStyle/>
          <a:p>
            <a:pPr algn="ctr"/>
            <a:r>
              <a:rPr lang="en-US" altLang="zh-TW" sz="2400" dirty="0" smtClean="0">
                <a:solidFill>
                  <a:srgbClr val="0000FF"/>
                </a:solidFill>
              </a:rPr>
              <a:t>close </a:t>
            </a:r>
            <a:endParaRPr lang="zh-TW" altLang="en-US" sz="2400" dirty="0">
              <a:solidFill>
                <a:srgbClr val="0000FF"/>
              </a:solidFill>
            </a:endParaRPr>
          </a:p>
        </p:txBody>
      </p:sp>
      <p:sp>
        <p:nvSpPr>
          <p:cNvPr id="370" name="文字方塊 369"/>
          <p:cNvSpPr txBox="1"/>
          <p:nvPr/>
        </p:nvSpPr>
        <p:spPr>
          <a:xfrm>
            <a:off x="7679736" y="1719350"/>
            <a:ext cx="1038411" cy="830997"/>
          </a:xfrm>
          <a:prstGeom prst="rect">
            <a:avLst/>
          </a:prstGeom>
          <a:noFill/>
        </p:spPr>
        <p:txBody>
          <a:bodyPr wrap="square" rtlCol="0">
            <a:spAutoFit/>
          </a:bodyPr>
          <a:lstStyle/>
          <a:p>
            <a:pPr algn="ctr"/>
            <a:r>
              <a:rPr lang="en-US" altLang="zh-TW" sz="2400" dirty="0" smtClean="0">
                <a:solidFill>
                  <a:srgbClr val="FF0000"/>
                </a:solidFill>
              </a:rPr>
              <a:t>Far apart</a:t>
            </a:r>
            <a:endParaRPr lang="zh-TW" altLang="en-US" sz="2400" dirty="0">
              <a:solidFill>
                <a:srgbClr val="FF0000"/>
              </a:solidFill>
            </a:endParaRPr>
          </a:p>
        </p:txBody>
      </p:sp>
      <p:sp>
        <p:nvSpPr>
          <p:cNvPr id="371" name="文字方塊 370"/>
          <p:cNvSpPr txBox="1"/>
          <p:nvPr/>
        </p:nvSpPr>
        <p:spPr>
          <a:xfrm>
            <a:off x="5384921" y="4201797"/>
            <a:ext cx="1038411" cy="830997"/>
          </a:xfrm>
          <a:prstGeom prst="rect">
            <a:avLst/>
          </a:prstGeom>
          <a:noFill/>
        </p:spPr>
        <p:txBody>
          <a:bodyPr wrap="square" rtlCol="0">
            <a:spAutoFit/>
          </a:bodyPr>
          <a:lstStyle/>
          <a:p>
            <a:pPr algn="ctr"/>
            <a:r>
              <a:rPr lang="en-US" altLang="zh-TW" sz="2400" dirty="0" smtClean="0">
                <a:solidFill>
                  <a:srgbClr val="FF0000"/>
                </a:solidFill>
              </a:rPr>
              <a:t>Far apart</a:t>
            </a:r>
            <a:endParaRPr lang="zh-TW" altLang="en-US" sz="2400" dirty="0">
              <a:solidFill>
                <a:srgbClr val="FF0000"/>
              </a:solidFill>
            </a:endParaRPr>
          </a:p>
        </p:txBody>
      </p:sp>
      <p:pic>
        <p:nvPicPr>
          <p:cNvPr id="188" name="圖片 187" descr="mouse-click.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0382" y="851351"/>
            <a:ext cx="1062436" cy="7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投影片編號版面配置區 2"/>
          <p:cNvSpPr>
            <a:spLocks noGrp="1"/>
          </p:cNvSpPr>
          <p:nvPr>
            <p:ph type="sldNum" sz="quarter" idx="12"/>
          </p:nvPr>
        </p:nvSpPr>
        <p:spPr/>
        <p:txBody>
          <a:bodyPr/>
          <a:lstStyle/>
          <a:p>
            <a:fld id="{C5A9EFA0-3966-4D15-8C7E-765B7BB5697B}" type="slidenum">
              <a:rPr lang="zh-TW" altLang="en-US" smtClean="0"/>
              <a:t>28</a:t>
            </a:fld>
            <a:endParaRPr lang="zh-TW" altLang="en-US"/>
          </a:p>
        </p:txBody>
      </p:sp>
    </p:spTree>
    <p:extLst>
      <p:ext uri="{BB962C8B-B14F-4D97-AF65-F5344CB8AC3E}">
        <p14:creationId xmlns:p14="http://schemas.microsoft.com/office/powerpoint/2010/main" val="5536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6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3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6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6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9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1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5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5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5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animBg="1"/>
      <p:bldP spid="16" grpId="0"/>
      <p:bldP spid="29" grpId="0"/>
      <p:bldP spid="88" grpId="0"/>
      <p:bldP spid="89" grpId="0"/>
      <p:bldP spid="90" grpId="0"/>
      <p:bldP spid="91" grpId="0"/>
      <p:bldP spid="92" grpId="0"/>
      <p:bldP spid="94" grpId="0"/>
      <p:bldP spid="95" grpId="0"/>
      <p:bldP spid="96" grpId="0"/>
      <p:bldP spid="97" grpId="0"/>
      <p:bldP spid="100" grpId="0"/>
      <p:bldP spid="220" grpId="0"/>
      <p:bldP spid="266" grpId="0"/>
      <p:bldP spid="267" grpId="0"/>
      <p:bldP spid="290" grpId="0"/>
      <p:bldP spid="335" grpId="0"/>
      <p:bldP spid="339" grpId="0" animBg="1"/>
      <p:bldP spid="343" grpId="0" animBg="1"/>
      <p:bldP spid="354" grpId="0" animBg="1"/>
      <p:bldP spid="358" grpId="0" animBg="1"/>
      <p:bldP spid="362" grpId="0" animBg="1"/>
      <p:bldP spid="363" grpId="0"/>
      <p:bldP spid="364" grpId="0"/>
      <p:bldP spid="365" grpId="0"/>
      <p:bldP spid="366" grpId="0"/>
      <p:bldP spid="367" grpId="0"/>
      <p:bldP spid="368" grpId="0"/>
      <p:bldP spid="369" grpId="0"/>
      <p:bldP spid="370" grpId="0"/>
      <p:bldP spid="3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矩形 156"/>
          <p:cNvSpPr/>
          <p:nvPr/>
        </p:nvSpPr>
        <p:spPr>
          <a:xfrm>
            <a:off x="4320575" y="4374669"/>
            <a:ext cx="4009367" cy="216174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4" name="矩形 153"/>
          <p:cNvSpPr/>
          <p:nvPr/>
        </p:nvSpPr>
        <p:spPr>
          <a:xfrm>
            <a:off x="4306061" y="2043059"/>
            <a:ext cx="4009367" cy="2161742"/>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DSSM </a:t>
            </a:r>
            <a:r>
              <a:rPr lang="en-US" altLang="zh-TW" dirty="0" err="1" smtClean="0"/>
              <a:t>v.s</a:t>
            </a:r>
            <a:r>
              <a:rPr lang="en-US" altLang="zh-TW" dirty="0" smtClean="0"/>
              <a:t>. Typical DNN</a:t>
            </a:r>
            <a:endParaRPr lang="zh-TW" altLang="en-US" dirty="0"/>
          </a:p>
        </p:txBody>
      </p:sp>
      <p:sp>
        <p:nvSpPr>
          <p:cNvPr id="4" name="文字方塊 3"/>
          <p:cNvSpPr txBox="1"/>
          <p:nvPr/>
        </p:nvSpPr>
        <p:spPr>
          <a:xfrm>
            <a:off x="662955" y="1442491"/>
            <a:ext cx="2277683" cy="523220"/>
          </a:xfrm>
          <a:prstGeom prst="rect">
            <a:avLst/>
          </a:prstGeom>
          <a:noFill/>
        </p:spPr>
        <p:txBody>
          <a:bodyPr wrap="square" rtlCol="0">
            <a:spAutoFit/>
          </a:bodyPr>
          <a:lstStyle/>
          <a:p>
            <a:pPr algn="ctr"/>
            <a:r>
              <a:rPr lang="en-US" altLang="zh-TW" sz="2800" b="1" i="1" u="sng" dirty="0" smtClean="0"/>
              <a:t>Typical DNN</a:t>
            </a:r>
            <a:endParaRPr lang="zh-TW" altLang="en-US" sz="2800" b="1" i="1" u="sng" dirty="0"/>
          </a:p>
        </p:txBody>
      </p:sp>
      <p:sp>
        <p:nvSpPr>
          <p:cNvPr id="5" name="文字方塊 4"/>
          <p:cNvSpPr txBox="1"/>
          <p:nvPr/>
        </p:nvSpPr>
        <p:spPr>
          <a:xfrm>
            <a:off x="5500862" y="1378940"/>
            <a:ext cx="1669143" cy="523220"/>
          </a:xfrm>
          <a:prstGeom prst="rect">
            <a:avLst/>
          </a:prstGeom>
          <a:noFill/>
        </p:spPr>
        <p:txBody>
          <a:bodyPr wrap="square" rtlCol="0">
            <a:spAutoFit/>
          </a:bodyPr>
          <a:lstStyle/>
          <a:p>
            <a:pPr algn="ctr"/>
            <a:r>
              <a:rPr lang="en-US" altLang="zh-TW" sz="2800" b="1" i="1" u="sng" dirty="0" smtClean="0"/>
              <a:t>DSSM</a:t>
            </a:r>
            <a:endParaRPr lang="zh-TW" altLang="en-US" sz="2800" b="1" i="1" u="sng" dirty="0"/>
          </a:p>
        </p:txBody>
      </p:sp>
      <p:sp>
        <p:nvSpPr>
          <p:cNvPr id="6" name="文字方塊 5"/>
          <p:cNvSpPr txBox="1"/>
          <p:nvPr/>
        </p:nvSpPr>
        <p:spPr>
          <a:xfrm>
            <a:off x="738149" y="6000427"/>
            <a:ext cx="2282271" cy="461665"/>
          </a:xfrm>
          <a:prstGeom prst="rect">
            <a:avLst/>
          </a:prstGeom>
          <a:noFill/>
        </p:spPr>
        <p:txBody>
          <a:bodyPr wrap="square" rtlCol="0">
            <a:spAutoFit/>
          </a:bodyPr>
          <a:lstStyle/>
          <a:p>
            <a:pPr algn="ctr"/>
            <a:r>
              <a:rPr lang="en-US" altLang="zh-TW" sz="2400" dirty="0" smtClean="0"/>
              <a:t>input</a:t>
            </a:r>
            <a:endParaRPr lang="zh-TW" altLang="en-US" sz="2400" baseline="-25000" dirty="0"/>
          </a:p>
        </p:txBody>
      </p:sp>
      <p:grpSp>
        <p:nvGrpSpPr>
          <p:cNvPr id="66" name="群組 65"/>
          <p:cNvGrpSpPr/>
          <p:nvPr/>
        </p:nvGrpSpPr>
        <p:grpSpPr>
          <a:xfrm>
            <a:off x="878583" y="3306975"/>
            <a:ext cx="2010537" cy="2751579"/>
            <a:chOff x="1696322" y="4055431"/>
            <a:chExt cx="1484824" cy="2032099"/>
          </a:xfrm>
        </p:grpSpPr>
        <p:grpSp>
          <p:nvGrpSpPr>
            <p:cNvPr id="12" name="群組 11"/>
            <p:cNvGrpSpPr/>
            <p:nvPr/>
          </p:nvGrpSpPr>
          <p:grpSpPr>
            <a:xfrm rot="5400000">
              <a:off x="2317873" y="4920554"/>
              <a:ext cx="241722" cy="1484824"/>
              <a:chOff x="3640000" y="2523406"/>
              <a:chExt cx="454318" cy="2790736"/>
            </a:xfrm>
          </p:grpSpPr>
          <p:grpSp>
            <p:nvGrpSpPr>
              <p:cNvPr id="23" name="群組 22"/>
              <p:cNvGrpSpPr/>
              <p:nvPr/>
            </p:nvGrpSpPr>
            <p:grpSpPr>
              <a:xfrm>
                <a:off x="3640000" y="2523406"/>
                <a:ext cx="454318" cy="2790736"/>
                <a:chOff x="5573899" y="1757770"/>
                <a:chExt cx="454318" cy="2790736"/>
              </a:xfrm>
            </p:grpSpPr>
            <p:grpSp>
              <p:nvGrpSpPr>
                <p:cNvPr id="25" name="群組 24"/>
                <p:cNvGrpSpPr/>
                <p:nvPr/>
              </p:nvGrpSpPr>
              <p:grpSpPr>
                <a:xfrm>
                  <a:off x="5573899" y="1757770"/>
                  <a:ext cx="454318" cy="2790736"/>
                  <a:chOff x="5720499" y="4355530"/>
                  <a:chExt cx="454318" cy="2790736"/>
                </a:xfrm>
              </p:grpSpPr>
              <p:grpSp>
                <p:nvGrpSpPr>
                  <p:cNvPr id="28" name="群組 27"/>
                  <p:cNvGrpSpPr/>
                  <p:nvPr/>
                </p:nvGrpSpPr>
                <p:grpSpPr>
                  <a:xfrm rot="5400000">
                    <a:off x="4552290" y="5523739"/>
                    <a:ext cx="2790736" cy="454318"/>
                    <a:chOff x="-1832607" y="4713636"/>
                    <a:chExt cx="4358958" cy="709617"/>
                  </a:xfrm>
                </p:grpSpPr>
                <p:sp>
                  <p:nvSpPr>
                    <p:cNvPr id="30" name="矩形 29"/>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2" name="橢圓 31"/>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9" name="橢圓 28"/>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6" name="橢圓 25"/>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7" name="橢圓 26"/>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24" name="橢圓 23"/>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3" name="矩形 12"/>
            <p:cNvSpPr/>
            <p:nvPr/>
          </p:nvSpPr>
          <p:spPr>
            <a:xfrm>
              <a:off x="1845024" y="5035706"/>
              <a:ext cx="1199537" cy="2178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4" name="矩形 13"/>
            <p:cNvSpPr/>
            <p:nvPr/>
          </p:nvSpPr>
          <p:spPr>
            <a:xfrm>
              <a:off x="1835593" y="4583495"/>
              <a:ext cx="1199537" cy="21788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20" name="矩形 19"/>
            <p:cNvSpPr/>
            <p:nvPr/>
          </p:nvSpPr>
          <p:spPr>
            <a:xfrm>
              <a:off x="1972050" y="4055431"/>
              <a:ext cx="948060" cy="21788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向下箭號 15"/>
            <p:cNvSpPr/>
            <p:nvPr/>
          </p:nvSpPr>
          <p:spPr>
            <a:xfrm flipV="1">
              <a:off x="2235025" y="5811693"/>
              <a:ext cx="413719" cy="27583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7" name="向下箭號 16"/>
            <p:cNvSpPr/>
            <p:nvPr/>
          </p:nvSpPr>
          <p:spPr>
            <a:xfrm flipV="1">
              <a:off x="2231524" y="5238402"/>
              <a:ext cx="413719" cy="27583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8" name="向下箭號 17"/>
            <p:cNvSpPr/>
            <p:nvPr/>
          </p:nvSpPr>
          <p:spPr>
            <a:xfrm flipV="1">
              <a:off x="2232623" y="4731182"/>
              <a:ext cx="413719" cy="27583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9" name="向下箭號 18"/>
            <p:cNvSpPr/>
            <p:nvPr/>
          </p:nvSpPr>
          <p:spPr>
            <a:xfrm flipV="1">
              <a:off x="2238988" y="4273205"/>
              <a:ext cx="413719" cy="275837"/>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33" name="文字方塊 32"/>
          <p:cNvSpPr txBox="1"/>
          <p:nvPr/>
        </p:nvSpPr>
        <p:spPr>
          <a:xfrm>
            <a:off x="6140872" y="3786755"/>
            <a:ext cx="1919945" cy="461665"/>
          </a:xfrm>
          <a:prstGeom prst="rect">
            <a:avLst/>
          </a:prstGeom>
          <a:noFill/>
        </p:spPr>
        <p:txBody>
          <a:bodyPr wrap="square" rtlCol="0">
            <a:spAutoFit/>
          </a:bodyPr>
          <a:lstStyle/>
          <a:p>
            <a:pPr algn="ctr"/>
            <a:r>
              <a:rPr lang="en-US" altLang="zh-TW" sz="2400" dirty="0"/>
              <a:t>d</a:t>
            </a:r>
            <a:r>
              <a:rPr lang="en-US" altLang="zh-TW" sz="2400" dirty="0" smtClean="0"/>
              <a:t>ocument d</a:t>
            </a:r>
            <a:endParaRPr lang="zh-TW" altLang="en-US" sz="2400" baseline="-25000" dirty="0"/>
          </a:p>
        </p:txBody>
      </p:sp>
      <p:grpSp>
        <p:nvGrpSpPr>
          <p:cNvPr id="34" name="群組 33"/>
          <p:cNvGrpSpPr/>
          <p:nvPr/>
        </p:nvGrpSpPr>
        <p:grpSpPr>
          <a:xfrm>
            <a:off x="6557304" y="2493256"/>
            <a:ext cx="1028531" cy="1408349"/>
            <a:chOff x="-784915" y="2891046"/>
            <a:chExt cx="2256207" cy="3089384"/>
          </a:xfrm>
        </p:grpSpPr>
        <p:grpSp>
          <p:nvGrpSpPr>
            <p:cNvPr id="35" name="群組 34"/>
            <p:cNvGrpSpPr/>
            <p:nvPr/>
          </p:nvGrpSpPr>
          <p:grpSpPr>
            <a:xfrm rot="5400000">
              <a:off x="159539" y="4207197"/>
              <a:ext cx="367299" cy="2256207"/>
              <a:chOff x="3640000" y="2523406"/>
              <a:chExt cx="454318" cy="2790736"/>
            </a:xfrm>
          </p:grpSpPr>
          <p:grpSp>
            <p:nvGrpSpPr>
              <p:cNvPr id="46" name="群組 45"/>
              <p:cNvGrpSpPr/>
              <p:nvPr/>
            </p:nvGrpSpPr>
            <p:grpSpPr>
              <a:xfrm>
                <a:off x="3640000" y="2523406"/>
                <a:ext cx="454318" cy="2790736"/>
                <a:chOff x="5573899" y="1757770"/>
                <a:chExt cx="454318" cy="2790736"/>
              </a:xfrm>
            </p:grpSpPr>
            <p:grpSp>
              <p:nvGrpSpPr>
                <p:cNvPr id="48" name="群組 47"/>
                <p:cNvGrpSpPr/>
                <p:nvPr/>
              </p:nvGrpSpPr>
              <p:grpSpPr>
                <a:xfrm>
                  <a:off x="5573899" y="1757770"/>
                  <a:ext cx="454318" cy="2790736"/>
                  <a:chOff x="5720499" y="4355530"/>
                  <a:chExt cx="454318" cy="2790736"/>
                </a:xfrm>
              </p:grpSpPr>
              <p:grpSp>
                <p:nvGrpSpPr>
                  <p:cNvPr id="51" name="群組 50"/>
                  <p:cNvGrpSpPr/>
                  <p:nvPr/>
                </p:nvGrpSpPr>
                <p:grpSpPr>
                  <a:xfrm rot="5400000">
                    <a:off x="4552290" y="5523739"/>
                    <a:ext cx="2790736" cy="454318"/>
                    <a:chOff x="-1832607" y="4713636"/>
                    <a:chExt cx="4358958" cy="709617"/>
                  </a:xfrm>
                </p:grpSpPr>
                <p:sp>
                  <p:nvSpPr>
                    <p:cNvPr id="53" name="矩形 52"/>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4" name="橢圓 53"/>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5" name="橢圓 54"/>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52" name="橢圓 51"/>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49" name="橢圓 48"/>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0" name="橢圓 49"/>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47" name="橢圓 46"/>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6" name="矩形 35"/>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37" name="矩形 36"/>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38" name="群組 37"/>
            <p:cNvGrpSpPr/>
            <p:nvPr/>
          </p:nvGrpSpPr>
          <p:grpSpPr>
            <a:xfrm>
              <a:off x="-52790" y="2891046"/>
              <a:ext cx="753990" cy="331076"/>
              <a:chOff x="1953308" y="2350103"/>
              <a:chExt cx="753990" cy="331076"/>
            </a:xfrm>
          </p:grpSpPr>
          <p:sp>
            <p:nvSpPr>
              <p:cNvPr id="43" name="矩形 42"/>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4" name="橢圓 43"/>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45" name="橢圓 44"/>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39" name="向下箭號 38"/>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0" name="向下箭號 39"/>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1" name="向下箭號 40"/>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2" name="向下箭號 41"/>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grpSp>
        <p:nvGrpSpPr>
          <p:cNvPr id="56" name="群組 55"/>
          <p:cNvGrpSpPr/>
          <p:nvPr/>
        </p:nvGrpSpPr>
        <p:grpSpPr>
          <a:xfrm>
            <a:off x="7392617" y="2187612"/>
            <a:ext cx="859097" cy="859097"/>
            <a:chOff x="2653360" y="1711830"/>
            <a:chExt cx="859097" cy="859097"/>
          </a:xfrm>
        </p:grpSpPr>
        <p:cxnSp>
          <p:nvCxnSpPr>
            <p:cNvPr id="57" name="直線單箭頭接點 56"/>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向右箭號 58"/>
          <p:cNvSpPr/>
          <p:nvPr/>
        </p:nvSpPr>
        <p:spPr>
          <a:xfrm rot="20320554">
            <a:off x="7821201" y="2403203"/>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0" name="文字方塊 59"/>
          <p:cNvSpPr txBox="1"/>
          <p:nvPr/>
        </p:nvSpPr>
        <p:spPr>
          <a:xfrm>
            <a:off x="7697227" y="3755977"/>
            <a:ext cx="602647" cy="523220"/>
          </a:xfrm>
          <a:prstGeom prst="rect">
            <a:avLst/>
          </a:prstGeom>
          <a:noFill/>
        </p:spPr>
        <p:txBody>
          <a:bodyPr wrap="square" rtlCol="0">
            <a:spAutoFit/>
          </a:bodyPr>
          <a:lstStyle/>
          <a:p>
            <a:pPr algn="ctr"/>
            <a:r>
              <a:rPr lang="en-US" altLang="zh-TW" sz="2800" b="1" dirty="0" smtClean="0">
                <a:solidFill>
                  <a:srgbClr val="0000FF"/>
                </a:solidFill>
              </a:rPr>
              <a:t>+</a:t>
            </a:r>
            <a:endParaRPr lang="zh-TW" altLang="en-US" sz="2800" b="1" dirty="0">
              <a:solidFill>
                <a:srgbClr val="0000FF"/>
              </a:solidFill>
            </a:endParaRPr>
          </a:p>
        </p:txBody>
      </p:sp>
      <p:sp>
        <p:nvSpPr>
          <p:cNvPr id="63" name="矩形 62"/>
          <p:cNvSpPr/>
          <p:nvPr/>
        </p:nvSpPr>
        <p:spPr>
          <a:xfrm>
            <a:off x="1239444" y="2487392"/>
            <a:ext cx="1288817" cy="2922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8" name="上-下雙向箭號 67"/>
          <p:cNvSpPr/>
          <p:nvPr/>
        </p:nvSpPr>
        <p:spPr>
          <a:xfrm>
            <a:off x="1719627" y="2700355"/>
            <a:ext cx="319314" cy="613675"/>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69" name="文字方塊 68"/>
          <p:cNvSpPr txBox="1"/>
          <p:nvPr/>
        </p:nvSpPr>
        <p:spPr>
          <a:xfrm>
            <a:off x="2535663" y="2401699"/>
            <a:ext cx="1481916" cy="461665"/>
          </a:xfrm>
          <a:prstGeom prst="rect">
            <a:avLst/>
          </a:prstGeom>
          <a:noFill/>
        </p:spPr>
        <p:txBody>
          <a:bodyPr wrap="square" rtlCol="0">
            <a:spAutoFit/>
          </a:bodyPr>
          <a:lstStyle/>
          <a:p>
            <a:pPr algn="ctr"/>
            <a:r>
              <a:rPr lang="en-US" altLang="zh-TW" sz="2400" dirty="0" smtClean="0"/>
              <a:t>reference</a:t>
            </a:r>
            <a:endParaRPr lang="zh-TW" altLang="en-US" sz="2400" baseline="-25000" dirty="0"/>
          </a:p>
        </p:txBody>
      </p:sp>
      <p:sp>
        <p:nvSpPr>
          <p:cNvPr id="70" name="文字方塊 69"/>
          <p:cNvSpPr txBox="1"/>
          <p:nvPr/>
        </p:nvSpPr>
        <p:spPr>
          <a:xfrm>
            <a:off x="3921104" y="3757595"/>
            <a:ext cx="2282271" cy="461665"/>
          </a:xfrm>
          <a:prstGeom prst="rect">
            <a:avLst/>
          </a:prstGeom>
          <a:noFill/>
        </p:spPr>
        <p:txBody>
          <a:bodyPr wrap="square" rtlCol="0">
            <a:spAutoFit/>
          </a:bodyPr>
          <a:lstStyle/>
          <a:p>
            <a:pPr algn="ctr"/>
            <a:r>
              <a:rPr lang="en-US" altLang="zh-TW" sz="2400" dirty="0" smtClean="0"/>
              <a:t>query q</a:t>
            </a:r>
            <a:endParaRPr lang="zh-TW" altLang="en-US" sz="2400" baseline="-25000" dirty="0"/>
          </a:p>
        </p:txBody>
      </p:sp>
      <p:grpSp>
        <p:nvGrpSpPr>
          <p:cNvPr id="71" name="群組 70"/>
          <p:cNvGrpSpPr/>
          <p:nvPr/>
        </p:nvGrpSpPr>
        <p:grpSpPr>
          <a:xfrm>
            <a:off x="5430399" y="2139913"/>
            <a:ext cx="859097" cy="859097"/>
            <a:chOff x="2653360" y="1711830"/>
            <a:chExt cx="859097" cy="859097"/>
          </a:xfrm>
        </p:grpSpPr>
        <p:cxnSp>
          <p:nvCxnSpPr>
            <p:cNvPr id="72" name="直線單箭頭接點 71"/>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向右箭號 73"/>
          <p:cNvSpPr/>
          <p:nvPr/>
        </p:nvSpPr>
        <p:spPr>
          <a:xfrm rot="20320554">
            <a:off x="5858983" y="2355504"/>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75" name="群組 74"/>
          <p:cNvGrpSpPr/>
          <p:nvPr/>
        </p:nvGrpSpPr>
        <p:grpSpPr>
          <a:xfrm>
            <a:off x="4548218" y="2464096"/>
            <a:ext cx="1028531" cy="1408349"/>
            <a:chOff x="-784915" y="2891046"/>
            <a:chExt cx="2256207" cy="3089384"/>
          </a:xfrm>
        </p:grpSpPr>
        <p:grpSp>
          <p:nvGrpSpPr>
            <p:cNvPr id="76" name="群組 75"/>
            <p:cNvGrpSpPr/>
            <p:nvPr/>
          </p:nvGrpSpPr>
          <p:grpSpPr>
            <a:xfrm rot="5400000">
              <a:off x="159539" y="4207197"/>
              <a:ext cx="367299" cy="2256207"/>
              <a:chOff x="3640000" y="2523406"/>
              <a:chExt cx="454318" cy="2790736"/>
            </a:xfrm>
          </p:grpSpPr>
          <p:grpSp>
            <p:nvGrpSpPr>
              <p:cNvPr id="87" name="群組 86"/>
              <p:cNvGrpSpPr/>
              <p:nvPr/>
            </p:nvGrpSpPr>
            <p:grpSpPr>
              <a:xfrm>
                <a:off x="3640000" y="2523406"/>
                <a:ext cx="454318" cy="2790736"/>
                <a:chOff x="5573899" y="1757770"/>
                <a:chExt cx="454318" cy="2790736"/>
              </a:xfrm>
            </p:grpSpPr>
            <p:grpSp>
              <p:nvGrpSpPr>
                <p:cNvPr id="89" name="群組 88"/>
                <p:cNvGrpSpPr/>
                <p:nvPr/>
              </p:nvGrpSpPr>
              <p:grpSpPr>
                <a:xfrm>
                  <a:off x="5573899" y="1757770"/>
                  <a:ext cx="454318" cy="2790736"/>
                  <a:chOff x="5720499" y="4355530"/>
                  <a:chExt cx="454318" cy="2790736"/>
                </a:xfrm>
              </p:grpSpPr>
              <p:grpSp>
                <p:nvGrpSpPr>
                  <p:cNvPr id="92" name="群組 91"/>
                  <p:cNvGrpSpPr/>
                  <p:nvPr/>
                </p:nvGrpSpPr>
                <p:grpSpPr>
                  <a:xfrm rot="5400000">
                    <a:off x="4552290" y="5523739"/>
                    <a:ext cx="2790736" cy="454318"/>
                    <a:chOff x="-1832607" y="4713636"/>
                    <a:chExt cx="4358958" cy="709617"/>
                  </a:xfrm>
                </p:grpSpPr>
                <p:sp>
                  <p:nvSpPr>
                    <p:cNvPr id="94" name="矩形 93"/>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5" name="橢圓 94"/>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6" name="橢圓 95"/>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93" name="橢圓 92"/>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90" name="橢圓 89"/>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91" name="橢圓 90"/>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88" name="橢圓 87"/>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77" name="矩形 76"/>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8" name="矩形 77"/>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79" name="群組 78"/>
            <p:cNvGrpSpPr/>
            <p:nvPr/>
          </p:nvGrpSpPr>
          <p:grpSpPr>
            <a:xfrm>
              <a:off x="-52790" y="2891046"/>
              <a:ext cx="753990" cy="331076"/>
              <a:chOff x="1953308" y="2350103"/>
              <a:chExt cx="753990" cy="331076"/>
            </a:xfrm>
          </p:grpSpPr>
          <p:sp>
            <p:nvSpPr>
              <p:cNvPr id="84" name="矩形 83"/>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5" name="橢圓 84"/>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86" name="橢圓 85"/>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80" name="向下箭號 79"/>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1" name="向下箭號 80"/>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2" name="向下箭號 81"/>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3" name="向下箭號 82"/>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97" name="文字方塊 96"/>
          <p:cNvSpPr txBox="1"/>
          <p:nvPr/>
        </p:nvSpPr>
        <p:spPr>
          <a:xfrm>
            <a:off x="6096260" y="6000427"/>
            <a:ext cx="1919945" cy="461665"/>
          </a:xfrm>
          <a:prstGeom prst="rect">
            <a:avLst/>
          </a:prstGeom>
          <a:noFill/>
        </p:spPr>
        <p:txBody>
          <a:bodyPr wrap="square" rtlCol="0">
            <a:spAutoFit/>
          </a:bodyPr>
          <a:lstStyle/>
          <a:p>
            <a:pPr algn="ctr"/>
            <a:r>
              <a:rPr lang="en-US" altLang="zh-TW" sz="2400" dirty="0"/>
              <a:t>d</a:t>
            </a:r>
            <a:r>
              <a:rPr lang="en-US" altLang="zh-TW" sz="2400" dirty="0" smtClean="0"/>
              <a:t>ocument d</a:t>
            </a:r>
            <a:endParaRPr lang="zh-TW" altLang="en-US" sz="2400" baseline="-25000" dirty="0"/>
          </a:p>
        </p:txBody>
      </p:sp>
      <p:grpSp>
        <p:nvGrpSpPr>
          <p:cNvPr id="98" name="群組 97"/>
          <p:cNvGrpSpPr/>
          <p:nvPr/>
        </p:nvGrpSpPr>
        <p:grpSpPr>
          <a:xfrm>
            <a:off x="6512692" y="4706928"/>
            <a:ext cx="1028531" cy="1408349"/>
            <a:chOff x="-784915" y="2891046"/>
            <a:chExt cx="2256207" cy="3089384"/>
          </a:xfrm>
        </p:grpSpPr>
        <p:grpSp>
          <p:nvGrpSpPr>
            <p:cNvPr id="99" name="群組 98"/>
            <p:cNvGrpSpPr/>
            <p:nvPr/>
          </p:nvGrpSpPr>
          <p:grpSpPr>
            <a:xfrm rot="5400000">
              <a:off x="159539" y="4207197"/>
              <a:ext cx="367299" cy="2256207"/>
              <a:chOff x="3640000" y="2523406"/>
              <a:chExt cx="454318" cy="2790736"/>
            </a:xfrm>
          </p:grpSpPr>
          <p:grpSp>
            <p:nvGrpSpPr>
              <p:cNvPr id="110" name="群組 109"/>
              <p:cNvGrpSpPr/>
              <p:nvPr/>
            </p:nvGrpSpPr>
            <p:grpSpPr>
              <a:xfrm>
                <a:off x="3640000" y="2523406"/>
                <a:ext cx="454318" cy="2790736"/>
                <a:chOff x="5573899" y="1757770"/>
                <a:chExt cx="454318" cy="2790736"/>
              </a:xfrm>
            </p:grpSpPr>
            <p:grpSp>
              <p:nvGrpSpPr>
                <p:cNvPr id="112" name="群組 111"/>
                <p:cNvGrpSpPr/>
                <p:nvPr/>
              </p:nvGrpSpPr>
              <p:grpSpPr>
                <a:xfrm>
                  <a:off x="5573899" y="1757770"/>
                  <a:ext cx="454318" cy="2790736"/>
                  <a:chOff x="5720499" y="4355530"/>
                  <a:chExt cx="454318" cy="2790736"/>
                </a:xfrm>
              </p:grpSpPr>
              <p:grpSp>
                <p:nvGrpSpPr>
                  <p:cNvPr id="115" name="群組 114"/>
                  <p:cNvGrpSpPr/>
                  <p:nvPr/>
                </p:nvGrpSpPr>
                <p:grpSpPr>
                  <a:xfrm rot="5400000">
                    <a:off x="4552290" y="5523739"/>
                    <a:ext cx="2790736" cy="454318"/>
                    <a:chOff x="-1832607" y="4713636"/>
                    <a:chExt cx="4358958" cy="709617"/>
                  </a:xfrm>
                </p:grpSpPr>
                <p:sp>
                  <p:nvSpPr>
                    <p:cNvPr id="117" name="矩形 116"/>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18" name="橢圓 117"/>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9" name="橢圓 118"/>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16" name="橢圓 115"/>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13" name="橢圓 112"/>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4" name="橢圓 113"/>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11" name="橢圓 110"/>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00" name="矩形 99"/>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01" name="矩形 100"/>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102" name="群組 101"/>
            <p:cNvGrpSpPr/>
            <p:nvPr/>
          </p:nvGrpSpPr>
          <p:grpSpPr>
            <a:xfrm>
              <a:off x="-52790" y="2891046"/>
              <a:ext cx="753990" cy="331076"/>
              <a:chOff x="1953308" y="2350103"/>
              <a:chExt cx="753990" cy="331076"/>
            </a:xfrm>
          </p:grpSpPr>
          <p:sp>
            <p:nvSpPr>
              <p:cNvPr id="107" name="矩形 106"/>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8" name="橢圓 107"/>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09" name="橢圓 108"/>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103" name="向下箭號 102"/>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4" name="向下箭號 103"/>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5" name="向下箭號 104"/>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06" name="向下箭號 105"/>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grpSp>
        <p:nvGrpSpPr>
          <p:cNvPr id="120" name="群組 119"/>
          <p:cNvGrpSpPr/>
          <p:nvPr/>
        </p:nvGrpSpPr>
        <p:grpSpPr>
          <a:xfrm>
            <a:off x="7348005" y="4401284"/>
            <a:ext cx="859097" cy="859097"/>
            <a:chOff x="2653360" y="1711830"/>
            <a:chExt cx="859097" cy="859097"/>
          </a:xfrm>
        </p:grpSpPr>
        <p:cxnSp>
          <p:nvCxnSpPr>
            <p:cNvPr id="121" name="直線單箭頭接點 120"/>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3" name="向右箭號 122"/>
          <p:cNvSpPr/>
          <p:nvPr/>
        </p:nvSpPr>
        <p:spPr>
          <a:xfrm rot="8723881">
            <a:off x="7396080" y="4877725"/>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24" name="文字方塊 123"/>
          <p:cNvSpPr txBox="1"/>
          <p:nvPr/>
        </p:nvSpPr>
        <p:spPr>
          <a:xfrm>
            <a:off x="7652615" y="6013191"/>
            <a:ext cx="602647" cy="523220"/>
          </a:xfrm>
          <a:prstGeom prst="rect">
            <a:avLst/>
          </a:prstGeom>
          <a:noFill/>
        </p:spPr>
        <p:txBody>
          <a:bodyPr wrap="square" rtlCol="0">
            <a:spAutoFit/>
          </a:bodyPr>
          <a:lstStyle/>
          <a:p>
            <a:pPr algn="ctr"/>
            <a:r>
              <a:rPr lang="en-US" altLang="zh-TW" sz="2800" b="1" dirty="0" smtClean="0">
                <a:solidFill>
                  <a:srgbClr val="0000FF"/>
                </a:solidFill>
              </a:rPr>
              <a:t>+</a:t>
            </a:r>
            <a:endParaRPr lang="zh-TW" altLang="en-US" sz="2800" b="1" dirty="0">
              <a:solidFill>
                <a:srgbClr val="0000FF"/>
              </a:solidFill>
            </a:endParaRPr>
          </a:p>
        </p:txBody>
      </p:sp>
      <p:sp>
        <p:nvSpPr>
          <p:cNvPr id="125" name="文字方塊 124"/>
          <p:cNvSpPr txBox="1"/>
          <p:nvPr/>
        </p:nvSpPr>
        <p:spPr>
          <a:xfrm>
            <a:off x="3876492" y="5971267"/>
            <a:ext cx="2282271" cy="461665"/>
          </a:xfrm>
          <a:prstGeom prst="rect">
            <a:avLst/>
          </a:prstGeom>
          <a:noFill/>
        </p:spPr>
        <p:txBody>
          <a:bodyPr wrap="square" rtlCol="0">
            <a:spAutoFit/>
          </a:bodyPr>
          <a:lstStyle/>
          <a:p>
            <a:pPr algn="ctr"/>
            <a:r>
              <a:rPr lang="en-US" altLang="zh-TW" sz="2400" dirty="0" smtClean="0"/>
              <a:t>query q</a:t>
            </a:r>
            <a:endParaRPr lang="zh-TW" altLang="en-US" sz="2400" baseline="-25000" dirty="0"/>
          </a:p>
        </p:txBody>
      </p:sp>
      <p:grpSp>
        <p:nvGrpSpPr>
          <p:cNvPr id="126" name="群組 125"/>
          <p:cNvGrpSpPr/>
          <p:nvPr/>
        </p:nvGrpSpPr>
        <p:grpSpPr>
          <a:xfrm>
            <a:off x="5385787" y="4353585"/>
            <a:ext cx="859097" cy="859097"/>
            <a:chOff x="2653360" y="1711830"/>
            <a:chExt cx="859097" cy="859097"/>
          </a:xfrm>
        </p:grpSpPr>
        <p:cxnSp>
          <p:nvCxnSpPr>
            <p:cNvPr id="127" name="直線單箭頭接點 126"/>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9" name="向右箭號 128"/>
          <p:cNvSpPr/>
          <p:nvPr/>
        </p:nvSpPr>
        <p:spPr>
          <a:xfrm rot="9058451">
            <a:off x="5405449" y="4817763"/>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130" name="群組 129"/>
          <p:cNvGrpSpPr/>
          <p:nvPr/>
        </p:nvGrpSpPr>
        <p:grpSpPr>
          <a:xfrm>
            <a:off x="4503606" y="4677768"/>
            <a:ext cx="1028531" cy="1408349"/>
            <a:chOff x="-784915" y="2891046"/>
            <a:chExt cx="2256207" cy="3089384"/>
          </a:xfrm>
        </p:grpSpPr>
        <p:grpSp>
          <p:nvGrpSpPr>
            <p:cNvPr id="131" name="群組 130"/>
            <p:cNvGrpSpPr/>
            <p:nvPr/>
          </p:nvGrpSpPr>
          <p:grpSpPr>
            <a:xfrm rot="5400000">
              <a:off x="159539" y="4207197"/>
              <a:ext cx="367299" cy="2256207"/>
              <a:chOff x="3640000" y="2523406"/>
              <a:chExt cx="454318" cy="2790736"/>
            </a:xfrm>
          </p:grpSpPr>
          <p:grpSp>
            <p:nvGrpSpPr>
              <p:cNvPr id="142" name="群組 141"/>
              <p:cNvGrpSpPr/>
              <p:nvPr/>
            </p:nvGrpSpPr>
            <p:grpSpPr>
              <a:xfrm>
                <a:off x="3640000" y="2523406"/>
                <a:ext cx="454318" cy="2790736"/>
                <a:chOff x="5573899" y="1757770"/>
                <a:chExt cx="454318" cy="2790736"/>
              </a:xfrm>
            </p:grpSpPr>
            <p:grpSp>
              <p:nvGrpSpPr>
                <p:cNvPr id="144" name="群組 143"/>
                <p:cNvGrpSpPr/>
                <p:nvPr/>
              </p:nvGrpSpPr>
              <p:grpSpPr>
                <a:xfrm>
                  <a:off x="5573899" y="1757770"/>
                  <a:ext cx="454318" cy="2790736"/>
                  <a:chOff x="5720499" y="4355530"/>
                  <a:chExt cx="454318" cy="2790736"/>
                </a:xfrm>
              </p:grpSpPr>
              <p:grpSp>
                <p:nvGrpSpPr>
                  <p:cNvPr id="147" name="群組 146"/>
                  <p:cNvGrpSpPr/>
                  <p:nvPr/>
                </p:nvGrpSpPr>
                <p:grpSpPr>
                  <a:xfrm rot="5400000">
                    <a:off x="4552290" y="5523739"/>
                    <a:ext cx="2790736" cy="454318"/>
                    <a:chOff x="-1832607" y="4713636"/>
                    <a:chExt cx="4358958" cy="709617"/>
                  </a:xfrm>
                </p:grpSpPr>
                <p:sp>
                  <p:nvSpPr>
                    <p:cNvPr id="149" name="矩形 148"/>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0" name="橢圓 149"/>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1" name="橢圓 150"/>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48" name="橢圓 147"/>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45" name="橢圓 144"/>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6" name="橢圓 145"/>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43" name="橢圓 14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32" name="矩形 131"/>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33" name="矩形 132"/>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134" name="群組 133"/>
            <p:cNvGrpSpPr/>
            <p:nvPr/>
          </p:nvGrpSpPr>
          <p:grpSpPr>
            <a:xfrm>
              <a:off x="-52790" y="2891046"/>
              <a:ext cx="753990" cy="331076"/>
              <a:chOff x="1953308" y="2350103"/>
              <a:chExt cx="753990" cy="331076"/>
            </a:xfrm>
          </p:grpSpPr>
          <p:sp>
            <p:nvSpPr>
              <p:cNvPr id="139" name="矩形 138"/>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0" name="橢圓 139"/>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1" name="橢圓 140"/>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135" name="向下箭號 134"/>
            <p:cNvSpPr/>
            <p:nvPr/>
          </p:nvSpPr>
          <p:spPr>
            <a:xfrm flipV="1">
              <a:off x="33651" y="556129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6" name="向下箭號 135"/>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7" name="向下箭號 136"/>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8" name="向下箭號 137"/>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pic>
        <p:nvPicPr>
          <p:cNvPr id="3074" name="Picture 2" descr="http://wiki.spiralknights.com/images/8/87/GuildLogo-Go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7439" y="3368639"/>
            <a:ext cx="788629" cy="788629"/>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 descr="http://wiki.spiralknights.com/images/8/87/GuildLogo-Goo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8659" y="5640357"/>
            <a:ext cx="788629" cy="788629"/>
          </a:xfrm>
          <a:prstGeom prst="rect">
            <a:avLst/>
          </a:prstGeom>
          <a:noFill/>
          <a:extLst>
            <a:ext uri="{909E8E84-426E-40DD-AFC4-6F175D3DCCD1}">
              <a14:hiddenFill xmlns:a14="http://schemas.microsoft.com/office/drawing/2010/main">
                <a:solidFill>
                  <a:srgbClr val="FFFFFF"/>
                </a:solidFill>
              </a14:hiddenFill>
            </a:ext>
          </a:extLst>
        </p:spPr>
      </p:pic>
      <p:sp>
        <p:nvSpPr>
          <p:cNvPr id="3" name="投影片編號版面配置區 2"/>
          <p:cNvSpPr>
            <a:spLocks noGrp="1"/>
          </p:cNvSpPr>
          <p:nvPr>
            <p:ph type="sldNum" sz="quarter" idx="12"/>
          </p:nvPr>
        </p:nvSpPr>
        <p:spPr/>
        <p:txBody>
          <a:bodyPr/>
          <a:lstStyle/>
          <a:p>
            <a:fld id="{C5A9EFA0-3966-4D15-8C7E-765B7BB5697B}" type="slidenum">
              <a:rPr lang="zh-TW" altLang="en-US" smtClean="0"/>
              <a:t>29</a:t>
            </a:fld>
            <a:endParaRPr lang="zh-TW" altLang="en-US"/>
          </a:p>
        </p:txBody>
      </p:sp>
    </p:spTree>
    <p:extLst>
      <p:ext uri="{BB962C8B-B14F-4D97-AF65-F5344CB8AC3E}">
        <p14:creationId xmlns:p14="http://schemas.microsoft.com/office/powerpoint/2010/main" val="3713749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 grpId="0" animBg="1"/>
      <p:bldP spid="154" grpId="0" animBg="1"/>
      <p:bldP spid="6" grpId="0"/>
      <p:bldP spid="33" grpId="0"/>
      <p:bldP spid="59" grpId="0" animBg="1"/>
      <p:bldP spid="60" grpId="0"/>
      <p:bldP spid="63" grpId="0" animBg="1"/>
      <p:bldP spid="68" grpId="0" animBg="1"/>
      <p:bldP spid="69" grpId="0"/>
      <p:bldP spid="70" grpId="0"/>
      <p:bldP spid="74" grpId="0" animBg="1"/>
      <p:bldP spid="97" grpId="0"/>
      <p:bldP spid="123" grpId="0" animBg="1"/>
      <p:bldP spid="124" grpId="0"/>
      <p:bldP spid="125" grpId="0"/>
      <p:bldP spid="1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Do machine really understand human language? </a:t>
            </a:r>
            <a:endParaRPr lang="zh-TW" altLang="en-US" dirty="0"/>
          </a:p>
        </p:txBody>
      </p:sp>
      <p:pic>
        <p:nvPicPr>
          <p:cNvPr id="2050" name="Picture 2" descr="http://cse3521.artifice.cc/images/chinese-roo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690689"/>
            <a:ext cx="7524750" cy="466769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513859" y="6308655"/>
            <a:ext cx="4421082" cy="369332"/>
          </a:xfrm>
          <a:prstGeom prst="rect">
            <a:avLst/>
          </a:prstGeom>
        </p:spPr>
        <p:txBody>
          <a:bodyPr wrap="none">
            <a:spAutoFit/>
          </a:bodyPr>
          <a:lstStyle/>
          <a:p>
            <a:r>
              <a:rPr lang="zh-TW" altLang="en-US" dirty="0"/>
              <a:t>http://cse3521.artifice.cc/chinese-room.html</a:t>
            </a:r>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3</a:t>
            </a:fld>
            <a:endParaRPr lang="zh-TW" altLang="en-US"/>
          </a:p>
        </p:txBody>
      </p:sp>
    </p:spTree>
    <p:extLst>
      <p:ext uri="{BB962C8B-B14F-4D97-AF65-F5344CB8AC3E}">
        <p14:creationId xmlns:p14="http://schemas.microsoft.com/office/powerpoint/2010/main" val="388724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669957" y="306188"/>
            <a:ext cx="5575169" cy="1395025"/>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內容版面配置區 2"/>
          <p:cNvSpPr>
            <a:spLocks noGrp="1"/>
          </p:cNvSpPr>
          <p:nvPr>
            <p:ph idx="1"/>
          </p:nvPr>
        </p:nvSpPr>
        <p:spPr/>
        <p:txBody>
          <a:bodyPr/>
          <a:lstStyle/>
          <a:p>
            <a:r>
              <a:rPr lang="en-US" altLang="zh-TW" dirty="0" smtClean="0"/>
              <a:t>How to do retrieval?</a:t>
            </a:r>
            <a:endParaRPr lang="zh-TW" altLang="en-US" dirty="0"/>
          </a:p>
        </p:txBody>
      </p:sp>
      <p:sp>
        <p:nvSpPr>
          <p:cNvPr id="4" name="文字方塊 3"/>
          <p:cNvSpPr txBox="1"/>
          <p:nvPr/>
        </p:nvSpPr>
        <p:spPr>
          <a:xfrm>
            <a:off x="782646" y="5961386"/>
            <a:ext cx="2282271" cy="461665"/>
          </a:xfrm>
          <a:prstGeom prst="rect">
            <a:avLst/>
          </a:prstGeom>
          <a:noFill/>
        </p:spPr>
        <p:txBody>
          <a:bodyPr wrap="square" rtlCol="0">
            <a:spAutoFit/>
          </a:bodyPr>
          <a:lstStyle/>
          <a:p>
            <a:pPr algn="ctr"/>
            <a:r>
              <a:rPr lang="en-US" altLang="zh-TW" sz="2400" dirty="0" smtClean="0"/>
              <a:t>New Query q’</a:t>
            </a:r>
            <a:endParaRPr lang="en-US" altLang="zh-TW" sz="2400" dirty="0"/>
          </a:p>
        </p:txBody>
      </p:sp>
      <p:grpSp>
        <p:nvGrpSpPr>
          <p:cNvPr id="5" name="群組 4"/>
          <p:cNvGrpSpPr/>
          <p:nvPr/>
        </p:nvGrpSpPr>
        <p:grpSpPr>
          <a:xfrm rot="5400000">
            <a:off x="1727101" y="4142908"/>
            <a:ext cx="367299" cy="2256207"/>
            <a:chOff x="3640000" y="2523406"/>
            <a:chExt cx="454318" cy="2790736"/>
          </a:xfrm>
        </p:grpSpPr>
        <p:grpSp>
          <p:nvGrpSpPr>
            <p:cNvPr id="6" name="群組 5"/>
            <p:cNvGrpSpPr/>
            <p:nvPr/>
          </p:nvGrpSpPr>
          <p:grpSpPr>
            <a:xfrm>
              <a:off x="3640000" y="2523406"/>
              <a:ext cx="454318" cy="2790736"/>
              <a:chOff x="5573899" y="1757770"/>
              <a:chExt cx="454318" cy="2790736"/>
            </a:xfrm>
          </p:grpSpPr>
          <p:grpSp>
            <p:nvGrpSpPr>
              <p:cNvPr id="8" name="群組 7"/>
              <p:cNvGrpSpPr/>
              <p:nvPr/>
            </p:nvGrpSpPr>
            <p:grpSpPr>
              <a:xfrm>
                <a:off x="5573899" y="1757770"/>
                <a:ext cx="454318" cy="2790736"/>
                <a:chOff x="5720499" y="4355530"/>
                <a:chExt cx="454318" cy="2790736"/>
              </a:xfrm>
            </p:grpSpPr>
            <p:grpSp>
              <p:nvGrpSpPr>
                <p:cNvPr id="11" name="群組 10"/>
                <p:cNvGrpSpPr/>
                <p:nvPr/>
              </p:nvGrpSpPr>
              <p:grpSpPr>
                <a:xfrm rot="5400000">
                  <a:off x="4552290" y="5523739"/>
                  <a:ext cx="2790736" cy="454318"/>
                  <a:chOff x="-1832607" y="4713636"/>
                  <a:chExt cx="4358958" cy="709617"/>
                </a:xfrm>
              </p:grpSpPr>
              <p:sp>
                <p:nvSpPr>
                  <p:cNvPr id="13" name="矩形 12"/>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4" name="橢圓 13"/>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 name="橢圓 14"/>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2" name="橢圓 11"/>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9" name="橢圓 8"/>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0" name="橢圓 9"/>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7" name="橢圓 6"/>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7" name="矩形 16"/>
          <p:cNvSpPr/>
          <p:nvPr/>
        </p:nvSpPr>
        <p:spPr>
          <a:xfrm>
            <a:off x="1008601" y="4317882"/>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8" name="矩形 17"/>
          <p:cNvSpPr/>
          <p:nvPr/>
        </p:nvSpPr>
        <p:spPr>
          <a:xfrm>
            <a:off x="994271" y="3630742"/>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19" name="群組 18"/>
          <p:cNvGrpSpPr/>
          <p:nvPr/>
        </p:nvGrpSpPr>
        <p:grpSpPr>
          <a:xfrm>
            <a:off x="1514772" y="2826757"/>
            <a:ext cx="753990" cy="331076"/>
            <a:chOff x="1953308" y="2350103"/>
            <a:chExt cx="753990" cy="331076"/>
          </a:xfrm>
        </p:grpSpPr>
        <p:sp>
          <p:nvSpPr>
            <p:cNvPr id="20" name="矩形 19"/>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22" name="橢圓 21"/>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153" name="群組 152"/>
          <p:cNvGrpSpPr/>
          <p:nvPr/>
        </p:nvGrpSpPr>
        <p:grpSpPr>
          <a:xfrm>
            <a:off x="2401762" y="2562746"/>
            <a:ext cx="864013" cy="859097"/>
            <a:chOff x="2401762" y="2562746"/>
            <a:chExt cx="864013" cy="859097"/>
          </a:xfrm>
        </p:grpSpPr>
        <p:grpSp>
          <p:nvGrpSpPr>
            <p:cNvPr id="23" name="群組 22"/>
            <p:cNvGrpSpPr/>
            <p:nvPr/>
          </p:nvGrpSpPr>
          <p:grpSpPr>
            <a:xfrm>
              <a:off x="2401762" y="2562746"/>
              <a:ext cx="859097" cy="859097"/>
              <a:chOff x="2653360" y="1711830"/>
              <a:chExt cx="859097" cy="859097"/>
            </a:xfrm>
          </p:grpSpPr>
          <p:cxnSp>
            <p:nvCxnSpPr>
              <p:cNvPr id="24" name="直線單箭頭接點 23"/>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向右箭號 25"/>
            <p:cNvSpPr/>
            <p:nvPr/>
          </p:nvSpPr>
          <p:spPr>
            <a:xfrm rot="20320554">
              <a:off x="2830346" y="2778337"/>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sp>
        <p:nvSpPr>
          <p:cNvPr id="27" name="向下箭號 26"/>
          <p:cNvSpPr/>
          <p:nvPr/>
        </p:nvSpPr>
        <p:spPr>
          <a:xfrm flipV="1">
            <a:off x="1601213" y="549700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8" name="向下箭號 27"/>
          <p:cNvSpPr/>
          <p:nvPr/>
        </p:nvSpPr>
        <p:spPr>
          <a:xfrm flipV="1">
            <a:off x="1595893" y="462588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0" name="向下箭號 29"/>
          <p:cNvSpPr/>
          <p:nvPr/>
        </p:nvSpPr>
        <p:spPr>
          <a:xfrm flipV="1">
            <a:off x="1597563" y="3855154"/>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1" name="向下箭號 30"/>
          <p:cNvSpPr/>
          <p:nvPr/>
        </p:nvSpPr>
        <p:spPr>
          <a:xfrm flipV="1">
            <a:off x="1607234" y="315925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33" name="文字方塊 32"/>
          <p:cNvSpPr txBox="1"/>
          <p:nvPr/>
        </p:nvSpPr>
        <p:spPr>
          <a:xfrm>
            <a:off x="3475161" y="5961386"/>
            <a:ext cx="2282271" cy="461665"/>
          </a:xfrm>
          <a:prstGeom prst="rect">
            <a:avLst/>
          </a:prstGeom>
          <a:noFill/>
        </p:spPr>
        <p:txBody>
          <a:bodyPr wrap="square" rtlCol="0">
            <a:spAutoFit/>
          </a:bodyPr>
          <a:lstStyle/>
          <a:p>
            <a:pPr algn="ctr"/>
            <a:r>
              <a:rPr lang="en-US" altLang="zh-TW" sz="2400" dirty="0" smtClean="0"/>
              <a:t>Document d</a:t>
            </a:r>
            <a:r>
              <a:rPr lang="en-US" altLang="zh-TW" sz="2400" baseline="-25000" dirty="0" smtClean="0"/>
              <a:t>1</a:t>
            </a:r>
          </a:p>
        </p:txBody>
      </p:sp>
      <p:grpSp>
        <p:nvGrpSpPr>
          <p:cNvPr id="34" name="群組 33"/>
          <p:cNvGrpSpPr/>
          <p:nvPr/>
        </p:nvGrpSpPr>
        <p:grpSpPr>
          <a:xfrm rot="5400000">
            <a:off x="4419616" y="4142908"/>
            <a:ext cx="367299" cy="2256207"/>
            <a:chOff x="3640000" y="2523406"/>
            <a:chExt cx="454318" cy="2790736"/>
          </a:xfrm>
        </p:grpSpPr>
        <p:grpSp>
          <p:nvGrpSpPr>
            <p:cNvPr id="35" name="群組 34"/>
            <p:cNvGrpSpPr/>
            <p:nvPr/>
          </p:nvGrpSpPr>
          <p:grpSpPr>
            <a:xfrm>
              <a:off x="3640000" y="2523406"/>
              <a:ext cx="454318" cy="2790736"/>
              <a:chOff x="5573899" y="1757770"/>
              <a:chExt cx="454318" cy="2790736"/>
            </a:xfrm>
          </p:grpSpPr>
          <p:grpSp>
            <p:nvGrpSpPr>
              <p:cNvPr id="37" name="群組 36"/>
              <p:cNvGrpSpPr/>
              <p:nvPr/>
            </p:nvGrpSpPr>
            <p:grpSpPr>
              <a:xfrm>
                <a:off x="5573899" y="1757770"/>
                <a:ext cx="454318" cy="2790736"/>
                <a:chOff x="5720499" y="4355530"/>
                <a:chExt cx="454318" cy="2790736"/>
              </a:xfrm>
            </p:grpSpPr>
            <p:grpSp>
              <p:nvGrpSpPr>
                <p:cNvPr id="40" name="群組 39"/>
                <p:cNvGrpSpPr/>
                <p:nvPr/>
              </p:nvGrpSpPr>
              <p:grpSpPr>
                <a:xfrm rot="5400000">
                  <a:off x="4552290" y="5523739"/>
                  <a:ext cx="2790736" cy="454318"/>
                  <a:chOff x="-1832607" y="4713636"/>
                  <a:chExt cx="4358958" cy="709617"/>
                </a:xfrm>
              </p:grpSpPr>
              <p:sp>
                <p:nvSpPr>
                  <p:cNvPr id="42" name="矩形 41"/>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3" name="橢圓 42"/>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44" name="橢圓 43"/>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41" name="橢圓 40"/>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8" name="橢圓 37"/>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39" name="橢圓 38"/>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36" name="橢圓 35"/>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45" name="矩形 44"/>
          <p:cNvSpPr/>
          <p:nvPr/>
        </p:nvSpPr>
        <p:spPr>
          <a:xfrm>
            <a:off x="3701116" y="4317882"/>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46" name="矩形 45"/>
          <p:cNvSpPr/>
          <p:nvPr/>
        </p:nvSpPr>
        <p:spPr>
          <a:xfrm>
            <a:off x="3686786" y="3630742"/>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47" name="群組 46"/>
          <p:cNvGrpSpPr/>
          <p:nvPr/>
        </p:nvGrpSpPr>
        <p:grpSpPr>
          <a:xfrm>
            <a:off x="4207287" y="2826757"/>
            <a:ext cx="753990" cy="331076"/>
            <a:chOff x="1953308" y="2350103"/>
            <a:chExt cx="753990" cy="331076"/>
          </a:xfrm>
        </p:grpSpPr>
        <p:sp>
          <p:nvSpPr>
            <p:cNvPr id="48" name="矩形 47"/>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9" name="橢圓 48"/>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50" name="橢圓 49"/>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51" name="群組 50"/>
          <p:cNvGrpSpPr/>
          <p:nvPr/>
        </p:nvGrpSpPr>
        <p:grpSpPr>
          <a:xfrm>
            <a:off x="5094277" y="2562746"/>
            <a:ext cx="859097" cy="859097"/>
            <a:chOff x="2653360" y="1711830"/>
            <a:chExt cx="859097" cy="859097"/>
          </a:xfrm>
        </p:grpSpPr>
        <p:cxnSp>
          <p:nvCxnSpPr>
            <p:cNvPr id="52" name="直線單箭頭接點 51"/>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4" name="向右箭號 53"/>
          <p:cNvSpPr/>
          <p:nvPr/>
        </p:nvSpPr>
        <p:spPr>
          <a:xfrm rot="20320554">
            <a:off x="5522861" y="2778337"/>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55" name="向下箭號 54"/>
          <p:cNvSpPr/>
          <p:nvPr/>
        </p:nvSpPr>
        <p:spPr>
          <a:xfrm flipV="1">
            <a:off x="4293728" y="549700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向下箭號 55"/>
          <p:cNvSpPr/>
          <p:nvPr/>
        </p:nvSpPr>
        <p:spPr>
          <a:xfrm flipV="1">
            <a:off x="4288408" y="462588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7" name="向下箭號 56"/>
          <p:cNvSpPr/>
          <p:nvPr/>
        </p:nvSpPr>
        <p:spPr>
          <a:xfrm flipV="1">
            <a:off x="4290078" y="3855154"/>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8" name="向下箭號 57"/>
          <p:cNvSpPr/>
          <p:nvPr/>
        </p:nvSpPr>
        <p:spPr>
          <a:xfrm flipV="1">
            <a:off x="4299749" y="315925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9" name="文字方塊 58"/>
          <p:cNvSpPr txBox="1"/>
          <p:nvPr/>
        </p:nvSpPr>
        <p:spPr>
          <a:xfrm>
            <a:off x="6121729" y="5964172"/>
            <a:ext cx="2282271" cy="461665"/>
          </a:xfrm>
          <a:prstGeom prst="rect">
            <a:avLst/>
          </a:prstGeom>
          <a:noFill/>
        </p:spPr>
        <p:txBody>
          <a:bodyPr wrap="square" rtlCol="0">
            <a:spAutoFit/>
          </a:bodyPr>
          <a:lstStyle/>
          <a:p>
            <a:pPr algn="ctr"/>
            <a:r>
              <a:rPr lang="en-US" altLang="zh-TW" sz="2400" dirty="0" smtClean="0"/>
              <a:t>Document d</a:t>
            </a:r>
            <a:r>
              <a:rPr lang="en-US" altLang="zh-TW" sz="2400" baseline="-25000" dirty="0" smtClean="0"/>
              <a:t>2</a:t>
            </a:r>
          </a:p>
        </p:txBody>
      </p:sp>
      <p:grpSp>
        <p:nvGrpSpPr>
          <p:cNvPr id="60" name="群組 59"/>
          <p:cNvGrpSpPr/>
          <p:nvPr/>
        </p:nvGrpSpPr>
        <p:grpSpPr>
          <a:xfrm rot="5400000">
            <a:off x="7066184" y="4145694"/>
            <a:ext cx="367299" cy="2256207"/>
            <a:chOff x="3640000" y="2523406"/>
            <a:chExt cx="454318" cy="2790736"/>
          </a:xfrm>
        </p:grpSpPr>
        <p:grpSp>
          <p:nvGrpSpPr>
            <p:cNvPr id="61" name="群組 60"/>
            <p:cNvGrpSpPr/>
            <p:nvPr/>
          </p:nvGrpSpPr>
          <p:grpSpPr>
            <a:xfrm>
              <a:off x="3640000" y="2523406"/>
              <a:ext cx="454318" cy="2790736"/>
              <a:chOff x="5573899" y="1757770"/>
              <a:chExt cx="454318" cy="2790736"/>
            </a:xfrm>
          </p:grpSpPr>
          <p:grpSp>
            <p:nvGrpSpPr>
              <p:cNvPr id="63" name="群組 62"/>
              <p:cNvGrpSpPr/>
              <p:nvPr/>
            </p:nvGrpSpPr>
            <p:grpSpPr>
              <a:xfrm>
                <a:off x="5573899" y="1757770"/>
                <a:ext cx="454318" cy="2790736"/>
                <a:chOff x="5720499" y="4355530"/>
                <a:chExt cx="454318" cy="2790736"/>
              </a:xfrm>
            </p:grpSpPr>
            <p:grpSp>
              <p:nvGrpSpPr>
                <p:cNvPr id="66" name="群組 65"/>
                <p:cNvGrpSpPr/>
                <p:nvPr/>
              </p:nvGrpSpPr>
              <p:grpSpPr>
                <a:xfrm rot="5400000">
                  <a:off x="4552290" y="5523739"/>
                  <a:ext cx="2790736" cy="454318"/>
                  <a:chOff x="-1832607" y="4713636"/>
                  <a:chExt cx="4358958" cy="709617"/>
                </a:xfrm>
              </p:grpSpPr>
              <p:sp>
                <p:nvSpPr>
                  <p:cNvPr id="68" name="矩形 67"/>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9" name="橢圓 68"/>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70" name="橢圓 69"/>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7" name="橢圓 66"/>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4" name="橢圓 63"/>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5" name="橢圓 64"/>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62" name="橢圓 61"/>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71" name="矩形 70"/>
          <p:cNvSpPr/>
          <p:nvPr/>
        </p:nvSpPr>
        <p:spPr>
          <a:xfrm>
            <a:off x="6347684" y="4320668"/>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72" name="矩形 71"/>
          <p:cNvSpPr/>
          <p:nvPr/>
        </p:nvSpPr>
        <p:spPr>
          <a:xfrm>
            <a:off x="6333354" y="3633528"/>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73" name="群組 72"/>
          <p:cNvGrpSpPr/>
          <p:nvPr/>
        </p:nvGrpSpPr>
        <p:grpSpPr>
          <a:xfrm>
            <a:off x="6853855" y="2829543"/>
            <a:ext cx="753990" cy="331076"/>
            <a:chOff x="1953308" y="2350103"/>
            <a:chExt cx="753990" cy="331076"/>
          </a:xfrm>
        </p:grpSpPr>
        <p:sp>
          <p:nvSpPr>
            <p:cNvPr id="74" name="矩形 73"/>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5" name="橢圓 74"/>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76" name="橢圓 75"/>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grpSp>
        <p:nvGrpSpPr>
          <p:cNvPr id="77" name="群組 76"/>
          <p:cNvGrpSpPr/>
          <p:nvPr/>
        </p:nvGrpSpPr>
        <p:grpSpPr>
          <a:xfrm>
            <a:off x="7740845" y="2565532"/>
            <a:ext cx="859097" cy="859097"/>
            <a:chOff x="2653360" y="1711830"/>
            <a:chExt cx="859097" cy="859097"/>
          </a:xfrm>
        </p:grpSpPr>
        <p:cxnSp>
          <p:nvCxnSpPr>
            <p:cNvPr id="78" name="直線單箭頭接點 77"/>
            <p:cNvCxnSpPr/>
            <p:nvPr/>
          </p:nvCxnSpPr>
          <p:spPr>
            <a:xfrm>
              <a:off x="2653360" y="2133600"/>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2653360" y="2141379"/>
              <a:ext cx="85909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向右箭號 79"/>
          <p:cNvSpPr/>
          <p:nvPr/>
        </p:nvSpPr>
        <p:spPr>
          <a:xfrm rot="8651795">
            <a:off x="7804927" y="3044847"/>
            <a:ext cx="435429" cy="15262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81" name="向下箭號 80"/>
          <p:cNvSpPr/>
          <p:nvPr/>
        </p:nvSpPr>
        <p:spPr>
          <a:xfrm flipV="1">
            <a:off x="6940296" y="5499789"/>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2" name="向下箭號 81"/>
          <p:cNvSpPr/>
          <p:nvPr/>
        </p:nvSpPr>
        <p:spPr>
          <a:xfrm flipV="1">
            <a:off x="6934976" y="4628668"/>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3" name="向下箭號 82"/>
          <p:cNvSpPr/>
          <p:nvPr/>
        </p:nvSpPr>
        <p:spPr>
          <a:xfrm flipV="1">
            <a:off x="6936646" y="3857940"/>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4" name="向下箭號 83"/>
          <p:cNvSpPr/>
          <p:nvPr/>
        </p:nvSpPr>
        <p:spPr>
          <a:xfrm flipV="1">
            <a:off x="6946317" y="3162039"/>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85" name="文字方塊 84"/>
          <p:cNvSpPr txBox="1"/>
          <p:nvPr/>
        </p:nvSpPr>
        <p:spPr>
          <a:xfrm>
            <a:off x="4699940" y="2123104"/>
            <a:ext cx="1771792" cy="523220"/>
          </a:xfrm>
          <a:prstGeom prst="rect">
            <a:avLst/>
          </a:prstGeom>
          <a:noFill/>
        </p:spPr>
        <p:txBody>
          <a:bodyPr wrap="square" rtlCol="0">
            <a:spAutoFit/>
          </a:bodyPr>
          <a:lstStyle/>
          <a:p>
            <a:pPr algn="ctr"/>
            <a:r>
              <a:rPr lang="en-US" altLang="zh-TW" sz="2800" dirty="0" smtClean="0">
                <a:solidFill>
                  <a:srgbClr val="0000FF"/>
                </a:solidFill>
              </a:rPr>
              <a:t>Retrieved</a:t>
            </a:r>
            <a:endParaRPr lang="zh-TW" altLang="en-US" sz="2800" dirty="0">
              <a:solidFill>
                <a:srgbClr val="0000FF"/>
              </a:solidFill>
            </a:endParaRPr>
          </a:p>
        </p:txBody>
      </p:sp>
      <p:grpSp>
        <p:nvGrpSpPr>
          <p:cNvPr id="29" name="群組 28"/>
          <p:cNvGrpSpPr/>
          <p:nvPr/>
        </p:nvGrpSpPr>
        <p:grpSpPr>
          <a:xfrm>
            <a:off x="768350" y="340991"/>
            <a:ext cx="5375144" cy="1257102"/>
            <a:chOff x="266235" y="362175"/>
            <a:chExt cx="5375144" cy="1257102"/>
          </a:xfrm>
        </p:grpSpPr>
        <p:sp>
          <p:nvSpPr>
            <p:cNvPr id="115" name="矩形 114"/>
            <p:cNvSpPr/>
            <p:nvPr/>
          </p:nvSpPr>
          <p:spPr>
            <a:xfrm>
              <a:off x="266235" y="372726"/>
              <a:ext cx="2553520" cy="461665"/>
            </a:xfrm>
            <a:prstGeom prst="rect">
              <a:avLst/>
            </a:prstGeom>
          </p:spPr>
          <p:txBody>
            <a:bodyPr wrap="none">
              <a:spAutoFit/>
            </a:bodyPr>
            <a:lstStyle/>
            <a:p>
              <a:r>
                <a:rPr lang="en-US" altLang="zh-TW" sz="2400" dirty="0" smtClean="0"/>
                <a:t>Click-through data:</a:t>
              </a:r>
              <a:endParaRPr lang="zh-TW" altLang="en-US" sz="2400" dirty="0"/>
            </a:p>
          </p:txBody>
        </p:sp>
        <p:sp>
          <p:nvSpPr>
            <p:cNvPr id="116" name="文字方塊 115"/>
            <p:cNvSpPr txBox="1"/>
            <p:nvPr/>
          </p:nvSpPr>
          <p:spPr>
            <a:xfrm>
              <a:off x="2610140" y="362175"/>
              <a:ext cx="989548" cy="461665"/>
            </a:xfrm>
            <a:prstGeom prst="rect">
              <a:avLst/>
            </a:prstGeom>
            <a:noFill/>
          </p:spPr>
          <p:txBody>
            <a:bodyPr wrap="square" rtlCol="0">
              <a:spAutoFit/>
            </a:bodyPr>
            <a:lstStyle/>
            <a:p>
              <a:pPr algn="ctr"/>
              <a:r>
                <a:rPr lang="en-US" altLang="zh-TW" sz="2400" dirty="0" smtClean="0"/>
                <a:t>q</a:t>
              </a:r>
              <a:r>
                <a:rPr lang="en-US" altLang="zh-TW" sz="2400" baseline="-25000" dirty="0" smtClean="0"/>
                <a:t>1</a:t>
              </a:r>
              <a:endParaRPr lang="zh-TW" altLang="en-US" sz="2400" baseline="-25000" dirty="0"/>
            </a:p>
          </p:txBody>
        </p:sp>
        <p:cxnSp>
          <p:nvCxnSpPr>
            <p:cNvPr id="117" name="直線單箭頭接點 116"/>
            <p:cNvCxnSpPr/>
            <p:nvPr/>
          </p:nvCxnSpPr>
          <p:spPr>
            <a:xfrm>
              <a:off x="3396075" y="622460"/>
              <a:ext cx="37828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3543775" y="380051"/>
              <a:ext cx="875700" cy="461665"/>
            </a:xfrm>
            <a:prstGeom prst="rect">
              <a:avLst/>
            </a:prstGeom>
            <a:noFill/>
          </p:spPr>
          <p:txBody>
            <a:bodyPr wrap="square" rtlCol="0">
              <a:spAutoFit/>
            </a:bodyPr>
            <a:lstStyle/>
            <a:p>
              <a:pPr algn="ctr"/>
              <a:r>
                <a:rPr lang="en-US" altLang="zh-TW" sz="2400" dirty="0" smtClean="0"/>
                <a:t>d</a:t>
              </a:r>
              <a:r>
                <a:rPr lang="en-US" altLang="zh-TW" sz="2400" baseline="-25000" dirty="0" smtClean="0"/>
                <a:t>1</a:t>
              </a:r>
            </a:p>
          </p:txBody>
        </p:sp>
        <p:sp>
          <p:nvSpPr>
            <p:cNvPr id="119" name="文字方塊 118"/>
            <p:cNvSpPr txBox="1"/>
            <p:nvPr/>
          </p:nvSpPr>
          <p:spPr>
            <a:xfrm>
              <a:off x="4478212" y="391628"/>
              <a:ext cx="875700" cy="461665"/>
            </a:xfrm>
            <a:prstGeom prst="rect">
              <a:avLst/>
            </a:prstGeom>
            <a:noFill/>
          </p:spPr>
          <p:txBody>
            <a:bodyPr wrap="square" rtlCol="0">
              <a:spAutoFit/>
            </a:bodyPr>
            <a:lstStyle/>
            <a:p>
              <a:pPr algn="ctr"/>
              <a:r>
                <a:rPr lang="en-US" altLang="zh-TW" sz="2400" dirty="0" smtClean="0"/>
                <a:t>d</a:t>
              </a:r>
              <a:r>
                <a:rPr lang="en-US" altLang="zh-TW" sz="2400" baseline="-25000" dirty="0"/>
                <a:t>2</a:t>
              </a:r>
              <a:endParaRPr lang="en-US" altLang="zh-TW" sz="2400" baseline="-25000" dirty="0" smtClean="0"/>
            </a:p>
          </p:txBody>
        </p:sp>
        <p:sp>
          <p:nvSpPr>
            <p:cNvPr id="120" name="文字方塊 119"/>
            <p:cNvSpPr txBox="1"/>
            <p:nvPr/>
          </p:nvSpPr>
          <p:spPr>
            <a:xfrm>
              <a:off x="4128747" y="397705"/>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0000FF"/>
                  </a:solidFill>
                </a:rPr>
                <a:t>+</a:t>
              </a:r>
              <a:endParaRPr lang="zh-TW" altLang="en-US" sz="2400" b="1" dirty="0">
                <a:solidFill>
                  <a:srgbClr val="0000FF"/>
                </a:solidFill>
              </a:endParaRPr>
            </a:p>
          </p:txBody>
        </p:sp>
        <p:sp>
          <p:nvSpPr>
            <p:cNvPr id="121" name="文字方塊 120"/>
            <p:cNvSpPr txBox="1"/>
            <p:nvPr/>
          </p:nvSpPr>
          <p:spPr>
            <a:xfrm>
              <a:off x="5064403" y="379655"/>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FF0000"/>
                  </a:solidFill>
                </a:rPr>
                <a:t>-</a:t>
              </a:r>
              <a:endParaRPr lang="zh-TW" altLang="en-US" sz="2400" b="1" dirty="0">
                <a:solidFill>
                  <a:srgbClr val="FF0000"/>
                </a:solidFill>
              </a:endParaRPr>
            </a:p>
          </p:txBody>
        </p:sp>
        <p:sp>
          <p:nvSpPr>
            <p:cNvPr id="122" name="文字方塊 121"/>
            <p:cNvSpPr txBox="1"/>
            <p:nvPr/>
          </p:nvSpPr>
          <p:spPr>
            <a:xfrm>
              <a:off x="2625248" y="840013"/>
              <a:ext cx="989548" cy="461665"/>
            </a:xfrm>
            <a:prstGeom prst="rect">
              <a:avLst/>
            </a:prstGeom>
            <a:noFill/>
          </p:spPr>
          <p:txBody>
            <a:bodyPr wrap="square" rtlCol="0">
              <a:spAutoFit/>
            </a:bodyPr>
            <a:lstStyle/>
            <a:p>
              <a:pPr algn="ctr"/>
              <a:r>
                <a:rPr lang="en-US" altLang="zh-TW" sz="2400" dirty="0" smtClean="0"/>
                <a:t>q</a:t>
              </a:r>
              <a:r>
                <a:rPr lang="en-US" altLang="zh-TW" sz="2400" baseline="-25000" dirty="0"/>
                <a:t>2</a:t>
              </a:r>
              <a:endParaRPr lang="zh-TW" altLang="en-US" sz="2400" baseline="-25000" dirty="0"/>
            </a:p>
          </p:txBody>
        </p:sp>
        <p:cxnSp>
          <p:nvCxnSpPr>
            <p:cNvPr id="123" name="直線單箭頭接點 122"/>
            <p:cNvCxnSpPr/>
            <p:nvPr/>
          </p:nvCxnSpPr>
          <p:spPr>
            <a:xfrm>
              <a:off x="3389514" y="1136809"/>
              <a:ext cx="40410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文字方塊 123"/>
            <p:cNvSpPr txBox="1"/>
            <p:nvPr/>
          </p:nvSpPr>
          <p:spPr>
            <a:xfrm>
              <a:off x="3558883" y="857889"/>
              <a:ext cx="875700" cy="461665"/>
            </a:xfrm>
            <a:prstGeom prst="rect">
              <a:avLst/>
            </a:prstGeom>
            <a:noFill/>
          </p:spPr>
          <p:txBody>
            <a:bodyPr wrap="square" rtlCol="0">
              <a:spAutoFit/>
            </a:bodyPr>
            <a:lstStyle/>
            <a:p>
              <a:pPr algn="ctr"/>
              <a:r>
                <a:rPr lang="en-US" altLang="zh-TW" sz="2400" dirty="0" smtClean="0"/>
                <a:t>d</a:t>
              </a:r>
              <a:r>
                <a:rPr lang="en-US" altLang="zh-TW" sz="2400" baseline="-25000" dirty="0"/>
                <a:t>3</a:t>
              </a:r>
              <a:endParaRPr lang="en-US" altLang="zh-TW" sz="2400" baseline="-25000" dirty="0" smtClean="0"/>
            </a:p>
          </p:txBody>
        </p:sp>
        <p:sp>
          <p:nvSpPr>
            <p:cNvPr id="125" name="文字方塊 124"/>
            <p:cNvSpPr txBox="1"/>
            <p:nvPr/>
          </p:nvSpPr>
          <p:spPr>
            <a:xfrm>
              <a:off x="4493320" y="869466"/>
              <a:ext cx="875700" cy="461665"/>
            </a:xfrm>
            <a:prstGeom prst="rect">
              <a:avLst/>
            </a:prstGeom>
            <a:noFill/>
          </p:spPr>
          <p:txBody>
            <a:bodyPr wrap="square" rtlCol="0">
              <a:spAutoFit/>
            </a:bodyPr>
            <a:lstStyle/>
            <a:p>
              <a:pPr algn="ctr"/>
              <a:r>
                <a:rPr lang="en-US" altLang="zh-TW" sz="2400" dirty="0" smtClean="0"/>
                <a:t>d</a:t>
              </a:r>
              <a:r>
                <a:rPr lang="en-US" altLang="zh-TW" sz="2400" baseline="-25000" dirty="0" smtClean="0"/>
                <a:t>4</a:t>
              </a:r>
            </a:p>
          </p:txBody>
        </p:sp>
        <p:sp>
          <p:nvSpPr>
            <p:cNvPr id="126" name="文字方塊 125"/>
            <p:cNvSpPr txBox="1"/>
            <p:nvPr/>
          </p:nvSpPr>
          <p:spPr>
            <a:xfrm>
              <a:off x="4143855" y="875543"/>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FF0000"/>
                  </a:solidFill>
                </a:rPr>
                <a:t>-</a:t>
              </a:r>
              <a:endParaRPr lang="zh-TW" altLang="en-US" sz="2400" b="1" dirty="0">
                <a:solidFill>
                  <a:srgbClr val="FF0000"/>
                </a:solidFill>
              </a:endParaRPr>
            </a:p>
          </p:txBody>
        </p:sp>
        <p:sp>
          <p:nvSpPr>
            <p:cNvPr id="127" name="文字方塊 126"/>
            <p:cNvSpPr txBox="1"/>
            <p:nvPr/>
          </p:nvSpPr>
          <p:spPr>
            <a:xfrm>
              <a:off x="5079511" y="857493"/>
              <a:ext cx="561868" cy="461665"/>
            </a:xfrm>
            <a:prstGeom prst="rect">
              <a:avLst/>
            </a:prstGeom>
            <a:noFill/>
          </p:spPr>
          <p:txBody>
            <a:bodyPr wrap="square" rtlCol="0">
              <a:spAutoFit/>
            </a:bodyPr>
            <a:lstStyle/>
            <a:p>
              <a:r>
                <a:rPr lang="en-US" altLang="zh-TW" sz="2400" dirty="0" smtClean="0"/>
                <a:t>: </a:t>
              </a:r>
              <a:r>
                <a:rPr lang="en-US" altLang="zh-TW" sz="2400" b="1" dirty="0" smtClean="0">
                  <a:solidFill>
                    <a:srgbClr val="0000FF"/>
                  </a:solidFill>
                </a:rPr>
                <a:t>+</a:t>
              </a:r>
              <a:endParaRPr lang="zh-TW" altLang="en-US" sz="2400" b="1" dirty="0">
                <a:solidFill>
                  <a:srgbClr val="0000FF"/>
                </a:solidFill>
              </a:endParaRPr>
            </a:p>
          </p:txBody>
        </p:sp>
        <p:sp>
          <p:nvSpPr>
            <p:cNvPr id="128" name="文字方塊 127"/>
            <p:cNvSpPr txBox="1"/>
            <p:nvPr/>
          </p:nvSpPr>
          <p:spPr>
            <a:xfrm>
              <a:off x="3372203" y="1243081"/>
              <a:ext cx="1654471" cy="369332"/>
            </a:xfrm>
            <a:prstGeom prst="rect">
              <a:avLst/>
            </a:prstGeom>
            <a:noFill/>
          </p:spPr>
          <p:txBody>
            <a:bodyPr wrap="square" rtlCol="0">
              <a:spAutoFit/>
            </a:bodyPr>
            <a:lstStyle/>
            <a:p>
              <a:pPr algn="ctr"/>
              <a:r>
                <a:rPr lang="en-US" altLang="zh-TW" dirty="0" smtClean="0"/>
                <a:t>……</a:t>
              </a:r>
              <a:endParaRPr lang="zh-TW" altLang="en-US" dirty="0"/>
            </a:p>
          </p:txBody>
        </p:sp>
        <p:pic>
          <p:nvPicPr>
            <p:cNvPr id="129" name="圖片 128" descr="mouse-clic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9721" y="822157"/>
              <a:ext cx="1062436" cy="79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0" name="群組 129"/>
          <p:cNvGrpSpPr/>
          <p:nvPr/>
        </p:nvGrpSpPr>
        <p:grpSpPr>
          <a:xfrm>
            <a:off x="7245780" y="404776"/>
            <a:ext cx="1028531" cy="1197975"/>
            <a:chOff x="-784915" y="2891046"/>
            <a:chExt cx="2256207" cy="2627904"/>
          </a:xfrm>
        </p:grpSpPr>
        <p:grpSp>
          <p:nvGrpSpPr>
            <p:cNvPr id="131" name="群組 130"/>
            <p:cNvGrpSpPr/>
            <p:nvPr/>
          </p:nvGrpSpPr>
          <p:grpSpPr>
            <a:xfrm rot="5400000">
              <a:off x="159539" y="4207197"/>
              <a:ext cx="367299" cy="2256207"/>
              <a:chOff x="3640000" y="2523406"/>
              <a:chExt cx="454318" cy="2790736"/>
            </a:xfrm>
          </p:grpSpPr>
          <p:grpSp>
            <p:nvGrpSpPr>
              <p:cNvPr id="142" name="群組 141"/>
              <p:cNvGrpSpPr/>
              <p:nvPr/>
            </p:nvGrpSpPr>
            <p:grpSpPr>
              <a:xfrm>
                <a:off x="3640000" y="2523406"/>
                <a:ext cx="454318" cy="2790736"/>
                <a:chOff x="5573899" y="1757770"/>
                <a:chExt cx="454318" cy="2790736"/>
              </a:xfrm>
            </p:grpSpPr>
            <p:grpSp>
              <p:nvGrpSpPr>
                <p:cNvPr id="144" name="群組 143"/>
                <p:cNvGrpSpPr/>
                <p:nvPr/>
              </p:nvGrpSpPr>
              <p:grpSpPr>
                <a:xfrm>
                  <a:off x="5573899" y="1757770"/>
                  <a:ext cx="454318" cy="2790736"/>
                  <a:chOff x="5720499" y="4355530"/>
                  <a:chExt cx="454318" cy="2790736"/>
                </a:xfrm>
              </p:grpSpPr>
              <p:grpSp>
                <p:nvGrpSpPr>
                  <p:cNvPr id="147" name="群組 146"/>
                  <p:cNvGrpSpPr/>
                  <p:nvPr/>
                </p:nvGrpSpPr>
                <p:grpSpPr>
                  <a:xfrm rot="5400000">
                    <a:off x="4552290" y="5523739"/>
                    <a:ext cx="2790736" cy="454318"/>
                    <a:chOff x="-1832607" y="4713636"/>
                    <a:chExt cx="4358958" cy="709617"/>
                  </a:xfrm>
                </p:grpSpPr>
                <p:sp>
                  <p:nvSpPr>
                    <p:cNvPr id="149" name="矩形 148"/>
                    <p:cNvSpPr/>
                    <p:nvPr/>
                  </p:nvSpPr>
                  <p:spPr>
                    <a:xfrm>
                      <a:off x="-1832607" y="4713636"/>
                      <a:ext cx="4358958" cy="7096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50" name="橢圓 149"/>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51" name="橢圓 150"/>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48" name="橢圓 147"/>
                  <p:cNvSpPr/>
                  <p:nvPr/>
                </p:nvSpPr>
                <p:spPr>
                  <a:xfrm rot="5400000">
                    <a:off x="5789104" y="535435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45" name="橢圓 144"/>
                <p:cNvSpPr/>
                <p:nvPr/>
              </p:nvSpPr>
              <p:spPr>
                <a:xfrm rot="5400000">
                  <a:off x="5642504" y="3213561"/>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46" name="橢圓 145"/>
                <p:cNvSpPr/>
                <p:nvPr/>
              </p:nvSpPr>
              <p:spPr>
                <a:xfrm rot="5400000">
                  <a:off x="5649614" y="3672267"/>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43" name="橢圓 142"/>
              <p:cNvSpPr/>
              <p:nvPr/>
            </p:nvSpPr>
            <p:spPr>
              <a:xfrm rot="5400000">
                <a:off x="3720703" y="4881218"/>
                <a:ext cx="317106" cy="31710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grpSp>
        <p:sp>
          <p:nvSpPr>
            <p:cNvPr id="132" name="矩形 131"/>
            <p:cNvSpPr/>
            <p:nvPr/>
          </p:nvSpPr>
          <p:spPr>
            <a:xfrm>
              <a:off x="-558961" y="438217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133" name="矩形 132"/>
            <p:cNvSpPr/>
            <p:nvPr/>
          </p:nvSpPr>
          <p:spPr>
            <a:xfrm>
              <a:off x="-573291" y="3695031"/>
              <a:ext cx="1822710" cy="33107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grpSp>
          <p:nvGrpSpPr>
            <p:cNvPr id="134" name="群組 133"/>
            <p:cNvGrpSpPr/>
            <p:nvPr/>
          </p:nvGrpSpPr>
          <p:grpSpPr>
            <a:xfrm>
              <a:off x="-52790" y="2891046"/>
              <a:ext cx="753990" cy="331076"/>
              <a:chOff x="1953308" y="2350103"/>
              <a:chExt cx="753990" cy="331076"/>
            </a:xfrm>
          </p:grpSpPr>
          <p:sp>
            <p:nvSpPr>
              <p:cNvPr id="139" name="矩形 138"/>
              <p:cNvSpPr/>
              <p:nvPr/>
            </p:nvSpPr>
            <p:spPr>
              <a:xfrm>
                <a:off x="1953308" y="2350103"/>
                <a:ext cx="753990" cy="3310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0" name="橢圓 139"/>
              <p:cNvSpPr/>
              <p:nvPr/>
            </p:nvSpPr>
            <p:spPr>
              <a:xfrm rot="10800000">
                <a:off x="2422355"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41" name="橢圓 140"/>
              <p:cNvSpPr/>
              <p:nvPr/>
            </p:nvSpPr>
            <p:spPr>
              <a:xfrm rot="10800000">
                <a:off x="2057523" y="2379330"/>
                <a:ext cx="256368" cy="256368"/>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grpSp>
        <p:sp>
          <p:nvSpPr>
            <p:cNvPr id="136" name="向下箭號 135"/>
            <p:cNvSpPr/>
            <p:nvPr/>
          </p:nvSpPr>
          <p:spPr>
            <a:xfrm flipV="1">
              <a:off x="28331" y="4690171"/>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7" name="向下箭號 136"/>
            <p:cNvSpPr/>
            <p:nvPr/>
          </p:nvSpPr>
          <p:spPr>
            <a:xfrm flipV="1">
              <a:off x="30001" y="3919443"/>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38" name="向下箭號 137"/>
            <p:cNvSpPr/>
            <p:nvPr/>
          </p:nvSpPr>
          <p:spPr>
            <a:xfrm flipV="1">
              <a:off x="39672" y="3223542"/>
              <a:ext cx="628650" cy="419138"/>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grpSp>
      <p:sp>
        <p:nvSpPr>
          <p:cNvPr id="152" name="向右箭號 151"/>
          <p:cNvSpPr/>
          <p:nvPr/>
        </p:nvSpPr>
        <p:spPr>
          <a:xfrm>
            <a:off x="6383302" y="573594"/>
            <a:ext cx="719613" cy="8507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30</a:t>
            </a:fld>
            <a:endParaRPr lang="zh-TW" altLang="en-US"/>
          </a:p>
        </p:txBody>
      </p:sp>
    </p:spTree>
    <p:extLst>
      <p:ext uri="{BB962C8B-B14F-4D97-AF65-F5344CB8AC3E}">
        <p14:creationId xmlns:p14="http://schemas.microsoft.com/office/powerpoint/2010/main" val="98081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5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 grpId="0" build="p"/>
      <p:bldP spid="4" grpId="0"/>
      <p:bldP spid="17" grpId="0" animBg="1"/>
      <p:bldP spid="18" grpId="0" animBg="1"/>
      <p:bldP spid="27" grpId="0" animBg="1"/>
      <p:bldP spid="28" grpId="0" animBg="1"/>
      <p:bldP spid="30" grpId="0" animBg="1"/>
      <p:bldP spid="31" grpId="0" animBg="1"/>
      <p:bldP spid="33" grpId="0"/>
      <p:bldP spid="45" grpId="0" animBg="1"/>
      <p:bldP spid="46" grpId="0" animBg="1"/>
      <p:bldP spid="54" grpId="0" animBg="1"/>
      <p:bldP spid="55" grpId="0" animBg="1"/>
      <p:bldP spid="56" grpId="0" animBg="1"/>
      <p:bldP spid="57" grpId="0" animBg="1"/>
      <p:bldP spid="58" grpId="0" animBg="1"/>
      <p:bldP spid="59" grpId="0"/>
      <p:bldP spid="71" grpId="0" animBg="1"/>
      <p:bldP spid="72" grpId="0" animBg="1"/>
      <p:bldP spid="80" grpId="0" animBg="1"/>
      <p:bldP spid="81" grpId="0" animBg="1"/>
      <p:bldP spid="82" grpId="0" animBg="1"/>
      <p:bldP spid="83" grpId="0" animBg="1"/>
      <p:bldP spid="84" grpId="0" animBg="1"/>
      <p:bldP spid="85" grpId="0"/>
      <p:bldP spid="15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sz="half" idx="1"/>
          </p:nvPr>
        </p:nvSpPr>
        <p:spPr/>
        <p:txBody>
          <a:bodyPr>
            <a:normAutofit/>
          </a:bodyPr>
          <a:lstStyle/>
          <a:p>
            <a:r>
              <a:rPr lang="en-US" altLang="zh-TW" sz="2400" dirty="0"/>
              <a:t>Huang, Po-Sen, et al. "Learning deep structured semantic models for web search using </a:t>
            </a:r>
            <a:r>
              <a:rPr lang="en-US" altLang="zh-TW" sz="2400" dirty="0" err="1"/>
              <a:t>clickthrough</a:t>
            </a:r>
            <a:r>
              <a:rPr lang="en-US" altLang="zh-TW" sz="2400" dirty="0"/>
              <a:t> data." </a:t>
            </a:r>
            <a:r>
              <a:rPr lang="en-US" altLang="zh-TW" sz="2400" dirty="0" smtClean="0"/>
              <a:t>ACM</a:t>
            </a:r>
            <a:r>
              <a:rPr lang="en-US" altLang="zh-TW" sz="2400" dirty="0"/>
              <a:t>, 2013.</a:t>
            </a:r>
            <a:endParaRPr lang="en-US" altLang="zh-TW" sz="2400" b="1" dirty="0" smtClean="0"/>
          </a:p>
          <a:p>
            <a:r>
              <a:rPr lang="en-US" altLang="zh-TW" sz="2400" dirty="0"/>
              <a:t>Shen, </a:t>
            </a:r>
            <a:r>
              <a:rPr lang="en-US" altLang="zh-TW" sz="2400" dirty="0" err="1"/>
              <a:t>Yelong</a:t>
            </a:r>
            <a:r>
              <a:rPr lang="en-US" altLang="zh-TW" sz="2400" dirty="0"/>
              <a:t>, et al. "A latent semantic model with convolutional-pooling structure for information retrieval." </a:t>
            </a:r>
            <a:r>
              <a:rPr lang="en-US" altLang="zh-TW" sz="2400" dirty="0" smtClean="0"/>
              <a:t>ACM</a:t>
            </a:r>
            <a:r>
              <a:rPr lang="en-US" altLang="zh-TW" sz="2400" dirty="0"/>
              <a:t>, 2014.</a:t>
            </a:r>
          </a:p>
          <a:p>
            <a:endParaRPr lang="zh-TW" altLang="en-US" sz="1800" dirty="0"/>
          </a:p>
        </p:txBody>
      </p:sp>
      <p:sp>
        <p:nvSpPr>
          <p:cNvPr id="4" name="內容版面配置區 3"/>
          <p:cNvSpPr>
            <a:spLocks noGrp="1"/>
          </p:cNvSpPr>
          <p:nvPr>
            <p:ph sz="half" idx="2"/>
          </p:nvPr>
        </p:nvSpPr>
        <p:spPr/>
        <p:txBody>
          <a:bodyPr>
            <a:normAutofit/>
          </a:bodyPr>
          <a:lstStyle/>
          <a:p>
            <a:endParaRPr lang="zh-TW" altLang="en-US" dirty="0"/>
          </a:p>
        </p:txBody>
      </p:sp>
      <p:pic>
        <p:nvPicPr>
          <p:cNvPr id="5" name="圖片 4"/>
          <p:cNvPicPr>
            <a:picLocks noChangeAspect="1"/>
          </p:cNvPicPr>
          <p:nvPr/>
        </p:nvPicPr>
        <p:blipFill>
          <a:blip r:embed="rId2"/>
          <a:stretch>
            <a:fillRect/>
          </a:stretch>
        </p:blipFill>
        <p:spPr>
          <a:xfrm>
            <a:off x="4449619" y="1825625"/>
            <a:ext cx="4245261" cy="4230234"/>
          </a:xfrm>
          <a:prstGeom prst="rect">
            <a:avLst/>
          </a:prstGeom>
        </p:spPr>
      </p:pic>
      <p:sp>
        <p:nvSpPr>
          <p:cNvPr id="6" name="投影片編號版面配置區 5"/>
          <p:cNvSpPr>
            <a:spLocks noGrp="1"/>
          </p:cNvSpPr>
          <p:nvPr>
            <p:ph type="sldNum" sz="quarter" idx="12"/>
          </p:nvPr>
        </p:nvSpPr>
        <p:spPr/>
        <p:txBody>
          <a:bodyPr/>
          <a:lstStyle/>
          <a:p>
            <a:fld id="{C5A9EFA0-3966-4D15-8C7E-765B7BB5697B}" type="slidenum">
              <a:rPr lang="zh-TW" altLang="en-US" smtClean="0"/>
              <a:t>31</a:t>
            </a:fld>
            <a:endParaRPr lang="zh-TW" altLang="en-US"/>
          </a:p>
        </p:txBody>
      </p:sp>
    </p:spTree>
    <p:extLst>
      <p:ext uri="{BB962C8B-B14F-4D97-AF65-F5344CB8AC3E}">
        <p14:creationId xmlns:p14="http://schemas.microsoft.com/office/powerpoint/2010/main" val="39939037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9178657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28650" y="3268129"/>
            <a:ext cx="7886700" cy="14393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32</a:t>
            </a:fld>
            <a:endParaRPr lang="zh-TW" altLang="en-US"/>
          </a:p>
        </p:txBody>
      </p:sp>
    </p:spTree>
    <p:extLst>
      <p:ext uri="{BB962C8B-B14F-4D97-AF65-F5344CB8AC3E}">
        <p14:creationId xmlns:p14="http://schemas.microsoft.com/office/powerpoint/2010/main" val="11434741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Recursive Deep </a:t>
            </a:r>
            <a:r>
              <a:rPr lang="en-US" altLang="zh-TW" dirty="0" smtClean="0"/>
              <a:t>Model</a:t>
            </a:r>
            <a:endParaRPr lang="zh-TW" altLang="en-US" dirty="0"/>
          </a:p>
        </p:txBody>
      </p:sp>
      <p:sp>
        <p:nvSpPr>
          <p:cNvPr id="3" name="內容版面配置區 2"/>
          <p:cNvSpPr>
            <a:spLocks noGrp="1"/>
          </p:cNvSpPr>
          <p:nvPr>
            <p:ph idx="1"/>
          </p:nvPr>
        </p:nvSpPr>
        <p:spPr/>
        <p:txBody>
          <a:bodyPr/>
          <a:lstStyle/>
          <a:p>
            <a:r>
              <a:rPr lang="en-US" altLang="zh-TW" dirty="0" smtClean="0"/>
              <a:t>To understand </a:t>
            </a:r>
            <a:r>
              <a:rPr lang="en-US" altLang="zh-TW" dirty="0"/>
              <a:t>the meaning </a:t>
            </a:r>
            <a:r>
              <a:rPr lang="en-US" altLang="zh-TW" dirty="0" smtClean="0"/>
              <a:t>of a word sequence, the order of the words can not be ignored.</a:t>
            </a:r>
            <a:endParaRPr lang="zh-TW" altLang="en-US" dirty="0"/>
          </a:p>
        </p:txBody>
      </p:sp>
      <p:sp>
        <p:nvSpPr>
          <p:cNvPr id="6" name="矩形 5"/>
          <p:cNvSpPr/>
          <p:nvPr/>
        </p:nvSpPr>
        <p:spPr>
          <a:xfrm>
            <a:off x="406402" y="3164114"/>
            <a:ext cx="6096000" cy="537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t>white blood cells destroying an infection</a:t>
            </a:r>
            <a:endParaRPr lang="zh-TW" altLang="en-US" sz="2800" dirty="0"/>
          </a:p>
        </p:txBody>
      </p:sp>
      <p:sp>
        <p:nvSpPr>
          <p:cNvPr id="8" name="矩形 7"/>
          <p:cNvSpPr/>
          <p:nvPr/>
        </p:nvSpPr>
        <p:spPr>
          <a:xfrm>
            <a:off x="406402" y="5314478"/>
            <a:ext cx="6096000" cy="5370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a:t>an infection destroying white blood cells</a:t>
            </a:r>
            <a:endParaRPr lang="zh-TW" altLang="en-US" sz="2800" dirty="0"/>
          </a:p>
        </p:txBody>
      </p:sp>
      <p:sp>
        <p:nvSpPr>
          <p:cNvPr id="9" name="文字方塊 8"/>
          <p:cNvSpPr txBox="1"/>
          <p:nvPr/>
        </p:nvSpPr>
        <p:spPr>
          <a:xfrm>
            <a:off x="1344161" y="4221232"/>
            <a:ext cx="4477655" cy="523220"/>
          </a:xfrm>
          <a:prstGeom prst="rect">
            <a:avLst/>
          </a:prstGeom>
          <a:noFill/>
        </p:spPr>
        <p:txBody>
          <a:bodyPr wrap="square" rtlCol="0">
            <a:spAutoFit/>
          </a:bodyPr>
          <a:lstStyle/>
          <a:p>
            <a:pPr algn="ctr"/>
            <a:r>
              <a:rPr lang="en-US" altLang="zh-TW" sz="2800" dirty="0" smtClean="0"/>
              <a:t>exactly the same bag-of-word</a:t>
            </a:r>
            <a:endParaRPr lang="zh-TW" altLang="en-US" sz="2800" dirty="0"/>
          </a:p>
        </p:txBody>
      </p:sp>
      <p:sp>
        <p:nvSpPr>
          <p:cNvPr id="11" name="矩形 10"/>
          <p:cNvSpPr/>
          <p:nvPr/>
        </p:nvSpPr>
        <p:spPr>
          <a:xfrm>
            <a:off x="6945088" y="3164114"/>
            <a:ext cx="1705428" cy="5370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800" dirty="0" smtClean="0"/>
              <a:t>positive</a:t>
            </a:r>
            <a:endParaRPr lang="zh-TW" altLang="en-US" sz="2800" dirty="0"/>
          </a:p>
        </p:txBody>
      </p:sp>
      <p:sp>
        <p:nvSpPr>
          <p:cNvPr id="12" name="矩形 11"/>
          <p:cNvSpPr/>
          <p:nvPr/>
        </p:nvSpPr>
        <p:spPr>
          <a:xfrm>
            <a:off x="6945088" y="5314478"/>
            <a:ext cx="1705428" cy="5370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800" dirty="0" smtClean="0"/>
              <a:t>negative</a:t>
            </a:r>
            <a:endParaRPr lang="zh-TW" altLang="en-US" sz="2800" dirty="0"/>
          </a:p>
        </p:txBody>
      </p:sp>
      <p:sp>
        <p:nvSpPr>
          <p:cNvPr id="10" name="向右箭號 9"/>
          <p:cNvSpPr/>
          <p:nvPr/>
        </p:nvSpPr>
        <p:spPr>
          <a:xfrm>
            <a:off x="6502402" y="3154217"/>
            <a:ext cx="442686" cy="636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 name="向右箭號 13"/>
          <p:cNvSpPr/>
          <p:nvPr/>
        </p:nvSpPr>
        <p:spPr>
          <a:xfrm>
            <a:off x="6502402" y="5264542"/>
            <a:ext cx="442686" cy="6369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3" name="文字方塊 12"/>
          <p:cNvSpPr txBox="1"/>
          <p:nvPr/>
        </p:nvSpPr>
        <p:spPr>
          <a:xfrm>
            <a:off x="6809922" y="4005788"/>
            <a:ext cx="1927676" cy="954107"/>
          </a:xfrm>
          <a:prstGeom prst="rect">
            <a:avLst/>
          </a:prstGeom>
          <a:noFill/>
        </p:spPr>
        <p:txBody>
          <a:bodyPr wrap="square" rtlCol="0">
            <a:spAutoFit/>
          </a:bodyPr>
          <a:lstStyle/>
          <a:p>
            <a:pPr algn="ctr"/>
            <a:r>
              <a:rPr lang="en-US" altLang="zh-TW" sz="2800" dirty="0"/>
              <a:t>d</a:t>
            </a:r>
            <a:r>
              <a:rPr lang="en-US" altLang="zh-TW" sz="2800" dirty="0" smtClean="0"/>
              <a:t>ifferent</a:t>
            </a:r>
          </a:p>
          <a:p>
            <a:pPr algn="ctr"/>
            <a:r>
              <a:rPr lang="en-US" altLang="zh-TW" sz="2800" dirty="0" smtClean="0"/>
              <a:t>meaning</a:t>
            </a:r>
            <a:endParaRPr lang="zh-TW" altLang="en-US" sz="2800" dirty="0"/>
          </a:p>
        </p:txBody>
      </p:sp>
      <p:sp>
        <p:nvSpPr>
          <p:cNvPr id="4" name="向下箭號 3"/>
          <p:cNvSpPr/>
          <p:nvPr/>
        </p:nvSpPr>
        <p:spPr>
          <a:xfrm>
            <a:off x="3454402" y="3777623"/>
            <a:ext cx="742950" cy="43011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5" name="向下箭號 14"/>
          <p:cNvSpPr/>
          <p:nvPr/>
        </p:nvSpPr>
        <p:spPr>
          <a:xfrm flipV="1">
            <a:off x="3454402" y="4794388"/>
            <a:ext cx="742950" cy="430115"/>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6" name="向下箭號 15"/>
          <p:cNvSpPr/>
          <p:nvPr/>
        </p:nvSpPr>
        <p:spPr>
          <a:xfrm>
            <a:off x="7358744" y="3777624"/>
            <a:ext cx="742950" cy="278102"/>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17" name="向下箭號 16"/>
          <p:cNvSpPr/>
          <p:nvPr/>
        </p:nvSpPr>
        <p:spPr>
          <a:xfrm flipV="1">
            <a:off x="7358744" y="4959894"/>
            <a:ext cx="742950" cy="30464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 name="投影片編號版面配置區 4"/>
          <p:cNvSpPr>
            <a:spLocks noGrp="1"/>
          </p:cNvSpPr>
          <p:nvPr>
            <p:ph type="sldNum" sz="quarter" idx="12"/>
          </p:nvPr>
        </p:nvSpPr>
        <p:spPr/>
        <p:txBody>
          <a:bodyPr/>
          <a:lstStyle/>
          <a:p>
            <a:fld id="{C5A9EFA0-3966-4D15-8C7E-765B7BB5697B}" type="slidenum">
              <a:rPr lang="zh-TW" altLang="en-US" smtClean="0"/>
              <a:t>33</a:t>
            </a:fld>
            <a:endParaRPr lang="zh-TW" altLang="en-US"/>
          </a:p>
        </p:txBody>
      </p:sp>
    </p:spTree>
    <p:extLst>
      <p:ext uri="{BB962C8B-B14F-4D97-AF65-F5344CB8AC3E}">
        <p14:creationId xmlns:p14="http://schemas.microsoft.com/office/powerpoint/2010/main" val="18080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0" grpId="0" animBg="1"/>
      <p:bldP spid="14" grpId="0" animBg="1"/>
      <p:bldP spid="13" grpId="0"/>
      <p:bldP spid="4" grpId="0" animBg="1"/>
      <p:bldP spid="15"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lang="en-US" altLang="zh-TW" dirty="0" smtClean="0"/>
              <a:t>Recursive Deep Model</a:t>
            </a:r>
            <a:endParaRPr lang="zh-TW" altLang="en-US" dirty="0" smtClean="0"/>
          </a:p>
        </p:txBody>
      </p:sp>
      <p:sp>
        <p:nvSpPr>
          <p:cNvPr id="34821"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34822"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19"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nvGrpSpPr>
          <p:cNvPr id="30" name="群組 29"/>
          <p:cNvGrpSpPr/>
          <p:nvPr/>
        </p:nvGrpSpPr>
        <p:grpSpPr>
          <a:xfrm>
            <a:off x="949340" y="2049708"/>
            <a:ext cx="2371272" cy="1091149"/>
            <a:chOff x="982100" y="1854200"/>
            <a:chExt cx="2371272" cy="1091149"/>
          </a:xfrm>
        </p:grpSpPr>
        <p:grpSp>
          <p:nvGrpSpPr>
            <p:cNvPr id="6" name="群組 5"/>
            <p:cNvGrpSpPr/>
            <p:nvPr/>
          </p:nvGrpSpPr>
          <p:grpSpPr>
            <a:xfrm>
              <a:off x="982100" y="2475884"/>
              <a:ext cx="2371272" cy="469465"/>
              <a:chOff x="515601" y="2149156"/>
              <a:chExt cx="2371272" cy="469465"/>
            </a:xfrm>
          </p:grpSpPr>
          <p:sp>
            <p:nvSpPr>
              <p:cNvPr id="22" name="文字方塊 6"/>
              <p:cNvSpPr txBox="1">
                <a:spLocks noChangeArrowheads="1"/>
              </p:cNvSpPr>
              <p:nvPr/>
            </p:nvSpPr>
            <p:spPr bwMode="auto">
              <a:xfrm>
                <a:off x="515601" y="214915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23" name="文字方塊 7"/>
              <p:cNvSpPr txBox="1">
                <a:spLocks noChangeArrowheads="1"/>
              </p:cNvSpPr>
              <p:nvPr/>
            </p:nvSpPr>
            <p:spPr bwMode="auto">
              <a:xfrm>
                <a:off x="1085287" y="21530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24" name="文字方塊 7"/>
              <p:cNvSpPr txBox="1">
                <a:spLocks noChangeArrowheads="1"/>
              </p:cNvSpPr>
              <p:nvPr/>
            </p:nvSpPr>
            <p:spPr bwMode="auto">
              <a:xfrm>
                <a:off x="1807373" y="21569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cxnSp>
          <p:nvCxnSpPr>
            <p:cNvPr id="31" name="直線接點 30"/>
            <p:cNvCxnSpPr/>
            <p:nvPr/>
          </p:nvCxnSpPr>
          <p:spPr>
            <a:xfrm>
              <a:off x="2072352" y="1854200"/>
              <a:ext cx="705744" cy="673708"/>
            </a:xfrm>
            <a:prstGeom prst="line">
              <a:avLst/>
            </a:prstGeom>
          </p:spPr>
          <p:style>
            <a:lnRef idx="1">
              <a:schemeClr val="dk1"/>
            </a:lnRef>
            <a:fillRef idx="0">
              <a:schemeClr val="dk1"/>
            </a:fillRef>
            <a:effectRef idx="0">
              <a:schemeClr val="dk1"/>
            </a:effectRef>
            <a:fontRef idx="minor">
              <a:schemeClr val="tx1"/>
            </a:fontRef>
          </p:style>
        </p:cxnSp>
        <p:cxnSp>
          <p:nvCxnSpPr>
            <p:cNvPr id="33" name="直線接點 32"/>
            <p:cNvCxnSpPr/>
            <p:nvPr/>
          </p:nvCxnSpPr>
          <p:spPr>
            <a:xfrm flipV="1">
              <a:off x="2053279" y="2166097"/>
              <a:ext cx="363670" cy="389488"/>
            </a:xfrm>
            <a:prstGeom prst="line">
              <a:avLst/>
            </a:prstGeom>
          </p:spPr>
          <p:style>
            <a:lnRef idx="1">
              <a:schemeClr val="dk1"/>
            </a:lnRef>
            <a:fillRef idx="0">
              <a:schemeClr val="dk1"/>
            </a:fillRef>
            <a:effectRef idx="0">
              <a:schemeClr val="dk1"/>
            </a:effectRef>
            <a:fontRef idx="minor">
              <a:schemeClr val="tx1"/>
            </a:fontRef>
          </p:style>
        </p:cxnSp>
        <p:cxnSp>
          <p:nvCxnSpPr>
            <p:cNvPr id="29" name="直線接點 28"/>
            <p:cNvCxnSpPr/>
            <p:nvPr/>
          </p:nvCxnSpPr>
          <p:spPr>
            <a:xfrm flipH="1">
              <a:off x="1350266" y="1854200"/>
              <a:ext cx="722086" cy="742452"/>
            </a:xfrm>
            <a:prstGeom prst="line">
              <a:avLst/>
            </a:prstGeom>
          </p:spPr>
          <p:style>
            <a:lnRef idx="1">
              <a:schemeClr val="dk1"/>
            </a:lnRef>
            <a:fillRef idx="0">
              <a:schemeClr val="dk1"/>
            </a:fillRef>
            <a:effectRef idx="0">
              <a:schemeClr val="dk1"/>
            </a:effectRef>
            <a:fontRef idx="minor">
              <a:schemeClr val="tx1"/>
            </a:fontRef>
          </p:style>
        </p:cxnSp>
      </p:grpSp>
      <p:sp>
        <p:nvSpPr>
          <p:cNvPr id="32" name="文字方塊 31"/>
          <p:cNvSpPr txBox="1"/>
          <p:nvPr/>
        </p:nvSpPr>
        <p:spPr>
          <a:xfrm>
            <a:off x="709472" y="1521234"/>
            <a:ext cx="2698608" cy="461665"/>
          </a:xfrm>
          <a:prstGeom prst="rect">
            <a:avLst/>
          </a:prstGeom>
          <a:noFill/>
        </p:spPr>
        <p:txBody>
          <a:bodyPr wrap="square" rtlCol="0">
            <a:spAutoFit/>
          </a:bodyPr>
          <a:lstStyle/>
          <a:p>
            <a:pPr algn="ctr"/>
            <a:r>
              <a:rPr lang="en-US" altLang="zh-TW" sz="2400" dirty="0"/>
              <a:t>s</a:t>
            </a:r>
            <a:r>
              <a:rPr lang="en-US" altLang="zh-TW" sz="2400" dirty="0" smtClean="0"/>
              <a:t>yntactic structure</a:t>
            </a:r>
            <a:endParaRPr lang="zh-TW" altLang="en-US" sz="2400" dirty="0"/>
          </a:p>
        </p:txBody>
      </p:sp>
      <p:sp>
        <p:nvSpPr>
          <p:cNvPr id="2" name="文字方塊 1"/>
          <p:cNvSpPr txBox="1"/>
          <p:nvPr/>
        </p:nvSpPr>
        <p:spPr>
          <a:xfrm>
            <a:off x="325445" y="5536055"/>
            <a:ext cx="2691962" cy="523220"/>
          </a:xfrm>
          <a:prstGeom prst="rect">
            <a:avLst/>
          </a:prstGeom>
          <a:noFill/>
        </p:spPr>
        <p:txBody>
          <a:bodyPr wrap="square" rtlCol="0">
            <a:spAutoFit/>
          </a:bodyPr>
          <a:lstStyle/>
          <a:p>
            <a:r>
              <a:rPr lang="en-US" altLang="zh-TW" sz="2800" dirty="0"/>
              <a:t>w</a:t>
            </a:r>
            <a:r>
              <a:rPr lang="en-US" altLang="zh-TW" sz="2800" dirty="0" smtClean="0"/>
              <a:t>ord sequence:</a:t>
            </a:r>
            <a:endParaRPr lang="zh-TW" altLang="en-US" sz="2800" dirty="0"/>
          </a:p>
        </p:txBody>
      </p:sp>
      <p:sp>
        <p:nvSpPr>
          <p:cNvPr id="3" name="文字方塊 2"/>
          <p:cNvSpPr txBox="1"/>
          <p:nvPr/>
        </p:nvSpPr>
        <p:spPr>
          <a:xfrm>
            <a:off x="3522132" y="2032861"/>
            <a:ext cx="2073502" cy="646331"/>
          </a:xfrm>
          <a:prstGeom prst="rect">
            <a:avLst/>
          </a:prstGeom>
          <a:noFill/>
        </p:spPr>
        <p:txBody>
          <a:bodyPr wrap="square" rtlCol="0">
            <a:spAutoFit/>
          </a:bodyPr>
          <a:lstStyle/>
          <a:p>
            <a:r>
              <a:rPr lang="en-US" altLang="zh-TW" dirty="0" smtClean="0"/>
              <a:t>How to do it is out of the scope</a:t>
            </a:r>
            <a:endParaRPr lang="zh-TW" altLang="en-US" dirty="0"/>
          </a:p>
        </p:txBody>
      </p:sp>
      <p:sp>
        <p:nvSpPr>
          <p:cNvPr id="4" name="投影片編號版面配置區 3"/>
          <p:cNvSpPr>
            <a:spLocks noGrp="1"/>
          </p:cNvSpPr>
          <p:nvPr>
            <p:ph type="sldNum" sz="quarter" idx="12"/>
          </p:nvPr>
        </p:nvSpPr>
        <p:spPr/>
        <p:txBody>
          <a:bodyPr/>
          <a:lstStyle/>
          <a:p>
            <a:fld id="{C5A9EFA0-3966-4D15-8C7E-765B7BB5697B}" type="slidenum">
              <a:rPr lang="zh-TW" altLang="en-US" smtClean="0"/>
              <a:t>34</a:t>
            </a:fld>
            <a:endParaRPr lang="zh-TW" altLang="en-US"/>
          </a:p>
        </p:txBody>
      </p:sp>
    </p:spTree>
    <p:extLst>
      <p:ext uri="{BB962C8B-B14F-4D97-AF65-F5344CB8AC3E}">
        <p14:creationId xmlns:p14="http://schemas.microsoft.com/office/powerpoint/2010/main" val="354790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1" grpId="0"/>
      <p:bldP spid="34822" grpId="0"/>
      <p:bldP spid="19" grpId="0"/>
      <p:bldP spid="32" grpId="0"/>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lang="en-US" altLang="zh-TW" dirty="0" smtClean="0"/>
              <a:t>Recursive Deep Model</a:t>
            </a:r>
            <a:endParaRPr lang="zh-TW" altLang="en-US" dirty="0" smtClean="0"/>
          </a:p>
        </p:txBody>
      </p:sp>
      <p:pic>
        <p:nvPicPr>
          <p:cNvPr id="16" name="圖片 15"/>
          <p:cNvPicPr>
            <a:picLocks noChangeAspect="1"/>
          </p:cNvPicPr>
          <p:nvPr/>
        </p:nvPicPr>
        <p:blipFill>
          <a:blip r:embed="rId3"/>
          <a:stretch>
            <a:fillRect/>
          </a:stretch>
        </p:blipFill>
        <p:spPr>
          <a:xfrm>
            <a:off x="628650" y="5288443"/>
            <a:ext cx="2258223" cy="322603"/>
          </a:xfrm>
          <a:prstGeom prst="rect">
            <a:avLst/>
          </a:prstGeom>
        </p:spPr>
      </p:pic>
      <p:pic>
        <p:nvPicPr>
          <p:cNvPr id="17" name="圖片 16"/>
          <p:cNvPicPr>
            <a:picLocks noChangeAspect="1"/>
          </p:cNvPicPr>
          <p:nvPr/>
        </p:nvPicPr>
        <p:blipFill>
          <a:blip r:embed="rId3"/>
          <a:stretch>
            <a:fillRect/>
          </a:stretch>
        </p:blipFill>
        <p:spPr>
          <a:xfrm>
            <a:off x="3606894" y="5317729"/>
            <a:ext cx="2258223" cy="322603"/>
          </a:xfrm>
          <a:prstGeom prst="rect">
            <a:avLst/>
          </a:prstGeom>
        </p:spPr>
      </p:pic>
      <p:pic>
        <p:nvPicPr>
          <p:cNvPr id="18" name="圖片 17"/>
          <p:cNvPicPr>
            <a:picLocks noChangeAspect="1"/>
          </p:cNvPicPr>
          <p:nvPr/>
        </p:nvPicPr>
        <p:blipFill>
          <a:blip r:embed="rId3"/>
          <a:stretch>
            <a:fillRect/>
          </a:stretch>
        </p:blipFill>
        <p:spPr>
          <a:xfrm>
            <a:off x="5005454" y="3883079"/>
            <a:ext cx="2258223" cy="322603"/>
          </a:xfrm>
          <a:prstGeom prst="rect">
            <a:avLst/>
          </a:prstGeom>
        </p:spPr>
      </p:pic>
      <p:sp>
        <p:nvSpPr>
          <p:cNvPr id="21" name="矩形 20"/>
          <p:cNvSpPr/>
          <p:nvPr/>
        </p:nvSpPr>
        <p:spPr>
          <a:xfrm>
            <a:off x="5155082" y="443651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26" name="向右箭號 25"/>
          <p:cNvSpPr/>
          <p:nvPr/>
        </p:nvSpPr>
        <p:spPr>
          <a:xfrm rot="16200000">
            <a:off x="1476823" y="5516424"/>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317729"/>
            <a:ext cx="2258223" cy="322603"/>
          </a:xfrm>
          <a:prstGeom prst="rect">
            <a:avLst/>
          </a:prstGeom>
        </p:spPr>
      </p:pic>
      <p:sp>
        <p:nvSpPr>
          <p:cNvPr id="34" name="向右箭號 33"/>
          <p:cNvSpPr/>
          <p:nvPr/>
        </p:nvSpPr>
        <p:spPr>
          <a:xfrm rot="16200000">
            <a:off x="7321657"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直線單箭頭接點 2"/>
          <p:cNvCxnSpPr/>
          <p:nvPr/>
        </p:nvCxnSpPr>
        <p:spPr>
          <a:xfrm flipV="1">
            <a:off x="4670010" y="4969674"/>
            <a:ext cx="1129111" cy="317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flipV="1">
            <a:off x="6519142" y="4984318"/>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21" idx="0"/>
          </p:cNvCxnSpPr>
          <p:nvPr/>
        </p:nvCxnSpPr>
        <p:spPr>
          <a:xfrm flipH="1" flipV="1">
            <a:off x="6129390" y="410578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449860" y="1765842"/>
            <a:ext cx="3934155" cy="13367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TW" sz="2800" dirty="0" smtClean="0"/>
              <a:t>By composing the two meaning, what should the meaning be.</a:t>
            </a:r>
            <a:endParaRPr lang="zh-TW" altLang="en-US" sz="2800" dirty="0"/>
          </a:p>
        </p:txBody>
      </p:sp>
      <p:cxnSp>
        <p:nvCxnSpPr>
          <p:cNvPr id="8" name="直線接點 7"/>
          <p:cNvCxnSpPr/>
          <p:nvPr/>
        </p:nvCxnSpPr>
        <p:spPr>
          <a:xfrm flipH="1">
            <a:off x="870634" y="4716434"/>
            <a:ext cx="428444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flipV="1">
            <a:off x="870634" y="3139363"/>
            <a:ext cx="0" cy="156373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4603707" y="3402650"/>
            <a:ext cx="3279051" cy="461665"/>
          </a:xfrm>
          <a:prstGeom prst="rect">
            <a:avLst/>
          </a:prstGeom>
          <a:noFill/>
        </p:spPr>
        <p:txBody>
          <a:bodyPr wrap="square" rtlCol="0">
            <a:spAutoFit/>
          </a:bodyPr>
          <a:lstStyle/>
          <a:p>
            <a:pPr algn="ctr"/>
            <a:r>
              <a:rPr lang="en-US" altLang="zh-TW" sz="2400" dirty="0" smtClean="0"/>
              <a:t>Meaning of “very good”</a:t>
            </a:r>
            <a:endParaRPr lang="zh-TW" altLang="en-US" sz="2400" dirty="0"/>
          </a:p>
        </p:txBody>
      </p:sp>
      <p:sp>
        <p:nvSpPr>
          <p:cNvPr id="57" name="文字方塊 56"/>
          <p:cNvSpPr txBox="1"/>
          <p:nvPr/>
        </p:nvSpPr>
        <p:spPr>
          <a:xfrm>
            <a:off x="7128474" y="3764534"/>
            <a:ext cx="2073560" cy="461665"/>
          </a:xfrm>
          <a:prstGeom prst="rect">
            <a:avLst/>
          </a:prstGeom>
          <a:noFill/>
        </p:spPr>
        <p:txBody>
          <a:bodyPr wrap="square" rtlCol="0">
            <a:spAutoFit/>
          </a:bodyPr>
          <a:lstStyle/>
          <a:p>
            <a:pPr algn="ctr"/>
            <a:r>
              <a:rPr lang="en-US" altLang="zh-TW" sz="2400" dirty="0"/>
              <a:t>V(“very good</a:t>
            </a:r>
            <a:r>
              <a:rPr lang="en-US" altLang="zh-TW" sz="2400" dirty="0" smtClean="0"/>
              <a:t>”)</a:t>
            </a:r>
            <a:endParaRPr lang="zh-TW" altLang="en-US" sz="2400" dirty="0"/>
          </a:p>
        </p:txBody>
      </p:sp>
      <p:grpSp>
        <p:nvGrpSpPr>
          <p:cNvPr id="58" name="群組 57"/>
          <p:cNvGrpSpPr/>
          <p:nvPr/>
        </p:nvGrpSpPr>
        <p:grpSpPr>
          <a:xfrm>
            <a:off x="6369258" y="1788090"/>
            <a:ext cx="2371272" cy="1091149"/>
            <a:chOff x="982100" y="1854200"/>
            <a:chExt cx="2371272" cy="1091149"/>
          </a:xfrm>
        </p:grpSpPr>
        <p:grpSp>
          <p:nvGrpSpPr>
            <p:cNvPr id="59" name="群組 58"/>
            <p:cNvGrpSpPr/>
            <p:nvPr/>
          </p:nvGrpSpPr>
          <p:grpSpPr>
            <a:xfrm>
              <a:off x="982100" y="2475884"/>
              <a:ext cx="2371272" cy="469465"/>
              <a:chOff x="515601" y="2149156"/>
              <a:chExt cx="2371272" cy="469465"/>
            </a:xfrm>
          </p:grpSpPr>
          <p:sp>
            <p:nvSpPr>
              <p:cNvPr id="63" name="文字方塊 6"/>
              <p:cNvSpPr txBox="1">
                <a:spLocks noChangeArrowheads="1"/>
              </p:cNvSpPr>
              <p:nvPr/>
            </p:nvSpPr>
            <p:spPr bwMode="auto">
              <a:xfrm>
                <a:off x="515601" y="214915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4" name="文字方塊 7"/>
              <p:cNvSpPr txBox="1">
                <a:spLocks noChangeArrowheads="1"/>
              </p:cNvSpPr>
              <p:nvPr/>
            </p:nvSpPr>
            <p:spPr bwMode="auto">
              <a:xfrm>
                <a:off x="1085287" y="21530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5" name="文字方塊 7"/>
              <p:cNvSpPr txBox="1">
                <a:spLocks noChangeArrowheads="1"/>
              </p:cNvSpPr>
              <p:nvPr/>
            </p:nvSpPr>
            <p:spPr bwMode="auto">
              <a:xfrm>
                <a:off x="1807373" y="21569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cxnSp>
          <p:nvCxnSpPr>
            <p:cNvPr id="60" name="直線接點 59"/>
            <p:cNvCxnSpPr/>
            <p:nvPr/>
          </p:nvCxnSpPr>
          <p:spPr>
            <a:xfrm>
              <a:off x="2072352" y="1854200"/>
              <a:ext cx="705744" cy="673708"/>
            </a:xfrm>
            <a:prstGeom prst="line">
              <a:avLst/>
            </a:prstGeom>
          </p:spPr>
          <p:style>
            <a:lnRef idx="1">
              <a:schemeClr val="dk1"/>
            </a:lnRef>
            <a:fillRef idx="0">
              <a:schemeClr val="dk1"/>
            </a:fillRef>
            <a:effectRef idx="0">
              <a:schemeClr val="dk1"/>
            </a:effectRef>
            <a:fontRef idx="minor">
              <a:schemeClr val="tx1"/>
            </a:fontRef>
          </p:style>
        </p:cxnSp>
        <p:cxnSp>
          <p:nvCxnSpPr>
            <p:cNvPr id="61" name="直線接點 60"/>
            <p:cNvCxnSpPr/>
            <p:nvPr/>
          </p:nvCxnSpPr>
          <p:spPr>
            <a:xfrm flipV="1">
              <a:off x="2053279" y="2166097"/>
              <a:ext cx="363670" cy="389488"/>
            </a:xfrm>
            <a:prstGeom prst="line">
              <a:avLst/>
            </a:prstGeom>
          </p:spPr>
          <p:style>
            <a:lnRef idx="1">
              <a:schemeClr val="dk1"/>
            </a:lnRef>
            <a:fillRef idx="0">
              <a:schemeClr val="dk1"/>
            </a:fillRef>
            <a:effectRef idx="0">
              <a:schemeClr val="dk1"/>
            </a:effectRef>
            <a:fontRef idx="minor">
              <a:schemeClr val="tx1"/>
            </a:fontRef>
          </p:style>
        </p:cxnSp>
        <p:cxnSp>
          <p:nvCxnSpPr>
            <p:cNvPr id="62" name="直線接點 61"/>
            <p:cNvCxnSpPr/>
            <p:nvPr/>
          </p:nvCxnSpPr>
          <p:spPr>
            <a:xfrm flipH="1">
              <a:off x="1350266" y="1854200"/>
              <a:ext cx="722086" cy="742452"/>
            </a:xfrm>
            <a:prstGeom prst="line">
              <a:avLst/>
            </a:prstGeom>
          </p:spPr>
          <p:style>
            <a:lnRef idx="1">
              <a:schemeClr val="dk1"/>
            </a:lnRef>
            <a:fillRef idx="0">
              <a:schemeClr val="dk1"/>
            </a:fillRef>
            <a:effectRef idx="0">
              <a:schemeClr val="dk1"/>
            </a:effectRef>
            <a:fontRef idx="minor">
              <a:schemeClr val="tx1"/>
            </a:fontRef>
          </p:style>
        </p:cxnSp>
      </p:grpSp>
      <p:sp>
        <p:nvSpPr>
          <p:cNvPr id="66" name="文字方塊 65"/>
          <p:cNvSpPr txBox="1"/>
          <p:nvPr/>
        </p:nvSpPr>
        <p:spPr>
          <a:xfrm>
            <a:off x="6129390" y="1259616"/>
            <a:ext cx="2698608" cy="461665"/>
          </a:xfrm>
          <a:prstGeom prst="rect">
            <a:avLst/>
          </a:prstGeom>
          <a:noFill/>
        </p:spPr>
        <p:txBody>
          <a:bodyPr wrap="square" rtlCol="0">
            <a:spAutoFit/>
          </a:bodyPr>
          <a:lstStyle/>
          <a:p>
            <a:pPr algn="ctr"/>
            <a:r>
              <a:rPr lang="en-US" altLang="zh-TW" sz="2400" dirty="0"/>
              <a:t>s</a:t>
            </a:r>
            <a:r>
              <a:rPr lang="en-US" altLang="zh-TW" sz="2400" dirty="0" smtClean="0"/>
              <a:t>yntactic structure</a:t>
            </a:r>
            <a:endParaRPr lang="zh-TW" altLang="en-US" sz="2400" dirty="0"/>
          </a:p>
        </p:txBody>
      </p:sp>
      <p:sp>
        <p:nvSpPr>
          <p:cNvPr id="67"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8"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9"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sp>
        <p:nvSpPr>
          <p:cNvPr id="70" name="文字方塊 6"/>
          <p:cNvSpPr txBox="1">
            <a:spLocks noChangeArrowheads="1"/>
          </p:cNvSpPr>
          <p:nvPr/>
        </p:nvSpPr>
        <p:spPr bwMode="auto">
          <a:xfrm>
            <a:off x="278538" y="5587400"/>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71" name="文字方塊 6"/>
          <p:cNvSpPr txBox="1">
            <a:spLocks noChangeArrowheads="1"/>
          </p:cNvSpPr>
          <p:nvPr/>
        </p:nvSpPr>
        <p:spPr bwMode="auto">
          <a:xfrm>
            <a:off x="3040822" y="5597271"/>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72" name="文字方塊 6"/>
          <p:cNvSpPr txBox="1">
            <a:spLocks noChangeArrowheads="1"/>
          </p:cNvSpPr>
          <p:nvPr/>
        </p:nvSpPr>
        <p:spPr bwMode="auto">
          <a:xfrm>
            <a:off x="5990292" y="5609019"/>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sp>
        <p:nvSpPr>
          <p:cNvPr id="6" name="文字方塊 5"/>
          <p:cNvSpPr txBox="1"/>
          <p:nvPr/>
        </p:nvSpPr>
        <p:spPr>
          <a:xfrm>
            <a:off x="1111194" y="3262341"/>
            <a:ext cx="3124409" cy="830997"/>
          </a:xfrm>
          <a:prstGeom prst="rect">
            <a:avLst/>
          </a:prstGeom>
          <a:noFill/>
        </p:spPr>
        <p:txBody>
          <a:bodyPr wrap="square" rtlCol="0">
            <a:spAutoFit/>
          </a:bodyPr>
          <a:lstStyle/>
          <a:p>
            <a:r>
              <a:rPr lang="en-US" altLang="zh-TW" sz="2400" dirty="0" smtClean="0"/>
              <a:t>Dimension of word vector = |Z|</a:t>
            </a:r>
            <a:endParaRPr lang="zh-TW" altLang="en-US" sz="2400" dirty="0"/>
          </a:p>
        </p:txBody>
      </p:sp>
      <p:sp>
        <p:nvSpPr>
          <p:cNvPr id="37" name="文字方塊 36"/>
          <p:cNvSpPr txBox="1"/>
          <p:nvPr/>
        </p:nvSpPr>
        <p:spPr>
          <a:xfrm>
            <a:off x="1104343" y="4098090"/>
            <a:ext cx="3762663" cy="461665"/>
          </a:xfrm>
          <a:prstGeom prst="rect">
            <a:avLst/>
          </a:prstGeom>
          <a:noFill/>
        </p:spPr>
        <p:txBody>
          <a:bodyPr wrap="square" rtlCol="0">
            <a:spAutoFit/>
          </a:bodyPr>
          <a:lstStyle/>
          <a:p>
            <a:r>
              <a:rPr lang="en-US" altLang="zh-TW" sz="2400" dirty="0" smtClean="0"/>
              <a:t>Input: 2 X |Z|, </a:t>
            </a:r>
            <a:r>
              <a:rPr lang="en-US" altLang="zh-TW" sz="2400" dirty="0"/>
              <a:t>output: |Z</a:t>
            </a:r>
            <a:r>
              <a:rPr lang="en-US" altLang="zh-TW" sz="2400" dirty="0" smtClean="0"/>
              <a:t>|</a:t>
            </a:r>
            <a:endParaRPr lang="zh-TW" altLang="en-US" sz="2400"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35</a:t>
            </a:fld>
            <a:endParaRPr lang="zh-TW" altLang="en-US"/>
          </a:p>
        </p:txBody>
      </p:sp>
    </p:spTree>
    <p:extLst>
      <p:ext uri="{BB962C8B-B14F-4D97-AF65-F5344CB8AC3E}">
        <p14:creationId xmlns:p14="http://schemas.microsoft.com/office/powerpoint/2010/main" val="187342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6" grpId="0" animBg="1"/>
      <p:bldP spid="27" grpId="0" animBg="1"/>
      <p:bldP spid="34" grpId="0" animBg="1"/>
      <p:bldP spid="4" grpId="0" animBg="1"/>
      <p:bldP spid="56" grpId="0"/>
      <p:bldP spid="57" grpId="0"/>
      <p:bldP spid="67" grpId="0"/>
      <p:bldP spid="68" grpId="0"/>
      <p:bldP spid="69" grpId="0"/>
      <p:bldP spid="70" grpId="0"/>
      <p:bldP spid="71" grpId="0"/>
      <p:bldP spid="72" grpId="0"/>
      <p:bldP spid="6" grpId="0"/>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lang="en-US" altLang="zh-TW" dirty="0" smtClean="0"/>
              <a:t>Recursive Deep Model</a:t>
            </a:r>
            <a:endParaRPr lang="zh-TW" altLang="en-US" dirty="0" smtClean="0"/>
          </a:p>
        </p:txBody>
      </p:sp>
      <p:pic>
        <p:nvPicPr>
          <p:cNvPr id="16" name="圖片 15"/>
          <p:cNvPicPr>
            <a:picLocks noChangeAspect="1"/>
          </p:cNvPicPr>
          <p:nvPr/>
        </p:nvPicPr>
        <p:blipFill>
          <a:blip r:embed="rId3"/>
          <a:stretch>
            <a:fillRect/>
          </a:stretch>
        </p:blipFill>
        <p:spPr>
          <a:xfrm>
            <a:off x="628650" y="5288443"/>
            <a:ext cx="2258223" cy="322603"/>
          </a:xfrm>
          <a:prstGeom prst="rect">
            <a:avLst/>
          </a:prstGeom>
        </p:spPr>
      </p:pic>
      <p:pic>
        <p:nvPicPr>
          <p:cNvPr id="17" name="圖片 16"/>
          <p:cNvPicPr>
            <a:picLocks noChangeAspect="1"/>
          </p:cNvPicPr>
          <p:nvPr/>
        </p:nvPicPr>
        <p:blipFill>
          <a:blip r:embed="rId3"/>
          <a:stretch>
            <a:fillRect/>
          </a:stretch>
        </p:blipFill>
        <p:spPr>
          <a:xfrm>
            <a:off x="3606894" y="5317729"/>
            <a:ext cx="2258223" cy="322603"/>
          </a:xfrm>
          <a:prstGeom prst="rect">
            <a:avLst/>
          </a:prstGeom>
        </p:spPr>
      </p:pic>
      <p:sp>
        <p:nvSpPr>
          <p:cNvPr id="26" name="向右箭號 25"/>
          <p:cNvSpPr/>
          <p:nvPr/>
        </p:nvSpPr>
        <p:spPr>
          <a:xfrm rot="16200000">
            <a:off x="1476823" y="5516424"/>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317729"/>
            <a:ext cx="2258223" cy="322603"/>
          </a:xfrm>
          <a:prstGeom prst="rect">
            <a:avLst/>
          </a:prstGeom>
        </p:spPr>
      </p:pic>
      <p:sp>
        <p:nvSpPr>
          <p:cNvPr id="34" name="向右箭號 33"/>
          <p:cNvSpPr/>
          <p:nvPr/>
        </p:nvSpPr>
        <p:spPr>
          <a:xfrm rot="16200000">
            <a:off x="7321657"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4"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5"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sp>
        <p:nvSpPr>
          <p:cNvPr id="66" name="文字方塊 6"/>
          <p:cNvSpPr txBox="1">
            <a:spLocks noChangeArrowheads="1"/>
          </p:cNvSpPr>
          <p:nvPr/>
        </p:nvSpPr>
        <p:spPr bwMode="auto">
          <a:xfrm>
            <a:off x="278538" y="5587400"/>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67" name="文字方塊 6"/>
          <p:cNvSpPr txBox="1">
            <a:spLocks noChangeArrowheads="1"/>
          </p:cNvSpPr>
          <p:nvPr/>
        </p:nvSpPr>
        <p:spPr bwMode="auto">
          <a:xfrm>
            <a:off x="3040822" y="5597271"/>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68" name="文字方塊 6"/>
          <p:cNvSpPr txBox="1">
            <a:spLocks noChangeArrowheads="1"/>
          </p:cNvSpPr>
          <p:nvPr/>
        </p:nvSpPr>
        <p:spPr bwMode="auto">
          <a:xfrm>
            <a:off x="5990292" y="5609019"/>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pic>
        <p:nvPicPr>
          <p:cNvPr id="78" name="圖片 77"/>
          <p:cNvPicPr>
            <a:picLocks noChangeAspect="1"/>
          </p:cNvPicPr>
          <p:nvPr/>
        </p:nvPicPr>
        <p:blipFill>
          <a:blip r:embed="rId3"/>
          <a:stretch>
            <a:fillRect/>
          </a:stretch>
        </p:blipFill>
        <p:spPr>
          <a:xfrm>
            <a:off x="5005454" y="3883079"/>
            <a:ext cx="2258223" cy="322603"/>
          </a:xfrm>
          <a:prstGeom prst="rect">
            <a:avLst/>
          </a:prstGeom>
        </p:spPr>
      </p:pic>
      <p:sp>
        <p:nvSpPr>
          <p:cNvPr id="79" name="矩形 78"/>
          <p:cNvSpPr/>
          <p:nvPr/>
        </p:nvSpPr>
        <p:spPr>
          <a:xfrm>
            <a:off x="5155082" y="443651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cxnSp>
        <p:nvCxnSpPr>
          <p:cNvPr id="80" name="直線單箭頭接點 79"/>
          <p:cNvCxnSpPr/>
          <p:nvPr/>
        </p:nvCxnSpPr>
        <p:spPr>
          <a:xfrm flipV="1">
            <a:off x="4670010" y="4969674"/>
            <a:ext cx="1129111" cy="317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H="1" flipV="1">
            <a:off x="6519142" y="4984318"/>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9" idx="0"/>
          </p:cNvCxnSpPr>
          <p:nvPr/>
        </p:nvCxnSpPr>
        <p:spPr>
          <a:xfrm flipH="1" flipV="1">
            <a:off x="6129390" y="410578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6369258" y="1788090"/>
            <a:ext cx="2371272" cy="1091149"/>
            <a:chOff x="982100" y="1854200"/>
            <a:chExt cx="2371272" cy="1091149"/>
          </a:xfrm>
        </p:grpSpPr>
        <p:grpSp>
          <p:nvGrpSpPr>
            <p:cNvPr id="86" name="群組 85"/>
            <p:cNvGrpSpPr/>
            <p:nvPr/>
          </p:nvGrpSpPr>
          <p:grpSpPr>
            <a:xfrm>
              <a:off x="982100" y="2475884"/>
              <a:ext cx="2371272" cy="469465"/>
              <a:chOff x="515601" y="2149156"/>
              <a:chExt cx="2371272" cy="469465"/>
            </a:xfrm>
          </p:grpSpPr>
          <p:sp>
            <p:nvSpPr>
              <p:cNvPr id="90" name="文字方塊 6"/>
              <p:cNvSpPr txBox="1">
                <a:spLocks noChangeArrowheads="1"/>
              </p:cNvSpPr>
              <p:nvPr/>
            </p:nvSpPr>
            <p:spPr bwMode="auto">
              <a:xfrm>
                <a:off x="515601" y="214915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91" name="文字方塊 7"/>
              <p:cNvSpPr txBox="1">
                <a:spLocks noChangeArrowheads="1"/>
              </p:cNvSpPr>
              <p:nvPr/>
            </p:nvSpPr>
            <p:spPr bwMode="auto">
              <a:xfrm>
                <a:off x="1085287" y="21530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92" name="文字方塊 7"/>
              <p:cNvSpPr txBox="1">
                <a:spLocks noChangeArrowheads="1"/>
              </p:cNvSpPr>
              <p:nvPr/>
            </p:nvSpPr>
            <p:spPr bwMode="auto">
              <a:xfrm>
                <a:off x="1807373" y="21569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cxnSp>
          <p:nvCxnSpPr>
            <p:cNvPr id="87" name="直線接點 86"/>
            <p:cNvCxnSpPr/>
            <p:nvPr/>
          </p:nvCxnSpPr>
          <p:spPr>
            <a:xfrm>
              <a:off x="2072352" y="1854200"/>
              <a:ext cx="705744" cy="673708"/>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p:cNvCxnSpPr/>
            <p:nvPr/>
          </p:nvCxnSpPr>
          <p:spPr>
            <a:xfrm flipV="1">
              <a:off x="2053279" y="2166097"/>
              <a:ext cx="363670" cy="389488"/>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p:cNvCxnSpPr/>
            <p:nvPr/>
          </p:nvCxnSpPr>
          <p:spPr>
            <a:xfrm flipH="1">
              <a:off x="1350266" y="1854200"/>
              <a:ext cx="722086" cy="742452"/>
            </a:xfrm>
            <a:prstGeom prst="line">
              <a:avLst/>
            </a:prstGeom>
          </p:spPr>
          <p:style>
            <a:lnRef idx="1">
              <a:schemeClr val="dk1"/>
            </a:lnRef>
            <a:fillRef idx="0">
              <a:schemeClr val="dk1"/>
            </a:fillRef>
            <a:effectRef idx="0">
              <a:schemeClr val="dk1"/>
            </a:effectRef>
            <a:fontRef idx="minor">
              <a:schemeClr val="tx1"/>
            </a:fontRef>
          </p:style>
        </p:cxnSp>
      </p:grpSp>
      <p:sp>
        <p:nvSpPr>
          <p:cNvPr id="93" name="文字方塊 92"/>
          <p:cNvSpPr txBox="1"/>
          <p:nvPr/>
        </p:nvSpPr>
        <p:spPr>
          <a:xfrm>
            <a:off x="6129390" y="1259616"/>
            <a:ext cx="2698608" cy="461665"/>
          </a:xfrm>
          <a:prstGeom prst="rect">
            <a:avLst/>
          </a:prstGeom>
          <a:noFill/>
        </p:spPr>
        <p:txBody>
          <a:bodyPr wrap="square" rtlCol="0">
            <a:spAutoFit/>
          </a:bodyPr>
          <a:lstStyle/>
          <a:p>
            <a:pPr algn="ctr"/>
            <a:r>
              <a:rPr lang="en-US" altLang="zh-TW" sz="2400" dirty="0"/>
              <a:t>s</a:t>
            </a:r>
            <a:r>
              <a:rPr lang="en-US" altLang="zh-TW" sz="2400" dirty="0" smtClean="0"/>
              <a:t>yntactic structure</a:t>
            </a:r>
            <a:endParaRPr lang="zh-TW" altLang="en-US" sz="2400" dirty="0"/>
          </a:p>
        </p:txBody>
      </p:sp>
      <p:sp>
        <p:nvSpPr>
          <p:cNvPr id="45" name="文字方塊 44"/>
          <p:cNvSpPr txBox="1"/>
          <p:nvPr/>
        </p:nvSpPr>
        <p:spPr>
          <a:xfrm>
            <a:off x="580833" y="1586890"/>
            <a:ext cx="3753617" cy="461665"/>
          </a:xfrm>
          <a:prstGeom prst="rect">
            <a:avLst/>
          </a:prstGeom>
          <a:noFill/>
        </p:spPr>
        <p:txBody>
          <a:bodyPr wrap="square" rtlCol="0">
            <a:spAutoFit/>
          </a:bodyPr>
          <a:lstStyle/>
          <a:p>
            <a:pPr algn="ctr"/>
            <a:r>
              <a:rPr lang="en-US" altLang="zh-TW" sz="2400" dirty="0" smtClean="0"/>
              <a:t>V(</a:t>
            </a:r>
            <a:r>
              <a:rPr lang="en-US" altLang="zh-TW" sz="2400" dirty="0" err="1" smtClean="0"/>
              <a:t>w</a:t>
            </a:r>
            <a:r>
              <a:rPr lang="en-US" altLang="zh-TW" sz="2400" baseline="-25000" dirty="0" err="1" smtClean="0"/>
              <a:t>A</a:t>
            </a:r>
            <a:r>
              <a:rPr lang="en-US" altLang="zh-TW" sz="2400" baseline="-25000" dirty="0" smtClean="0"/>
              <a:t> </a:t>
            </a:r>
            <a:r>
              <a:rPr lang="en-US" altLang="zh-TW" sz="2400" dirty="0" err="1" smtClean="0"/>
              <a:t>w</a:t>
            </a:r>
            <a:r>
              <a:rPr lang="en-US" altLang="zh-TW" sz="2400" baseline="-25000" dirty="0" err="1" smtClean="0"/>
              <a:t>B</a:t>
            </a:r>
            <a:r>
              <a:rPr lang="en-US" altLang="zh-TW" sz="2400" dirty="0" smtClean="0"/>
              <a:t>) ≠ </a:t>
            </a:r>
            <a:r>
              <a:rPr lang="en-US" altLang="zh-TW" sz="2400" dirty="0"/>
              <a:t>V(</a:t>
            </a:r>
            <a:r>
              <a:rPr lang="en-US" altLang="zh-TW" sz="2400" dirty="0" err="1"/>
              <a:t>w</a:t>
            </a:r>
            <a:r>
              <a:rPr lang="en-US" altLang="zh-TW" sz="2400" baseline="-25000" dirty="0" err="1"/>
              <a:t>A</a:t>
            </a:r>
            <a:r>
              <a:rPr lang="en-US" altLang="zh-TW" sz="2400" dirty="0" smtClean="0"/>
              <a:t>) + </a:t>
            </a:r>
            <a:r>
              <a:rPr lang="en-US" altLang="zh-TW" sz="2400" dirty="0"/>
              <a:t>V(</a:t>
            </a:r>
            <a:r>
              <a:rPr lang="en-US" altLang="zh-TW" sz="2400" dirty="0" err="1"/>
              <a:t>w</a:t>
            </a:r>
            <a:r>
              <a:rPr lang="en-US" altLang="zh-TW" sz="2400" baseline="-25000" dirty="0" err="1"/>
              <a:t>B</a:t>
            </a:r>
            <a:r>
              <a:rPr lang="en-US" altLang="zh-TW" sz="2400" dirty="0" smtClean="0"/>
              <a:t>) </a:t>
            </a:r>
            <a:endParaRPr lang="zh-TW" altLang="en-US" sz="2400" dirty="0"/>
          </a:p>
        </p:txBody>
      </p:sp>
      <p:sp>
        <p:nvSpPr>
          <p:cNvPr id="46" name="文字方塊 45"/>
          <p:cNvSpPr txBox="1"/>
          <p:nvPr/>
        </p:nvSpPr>
        <p:spPr>
          <a:xfrm>
            <a:off x="1226336" y="2826458"/>
            <a:ext cx="2698738" cy="461665"/>
          </a:xfrm>
          <a:prstGeom prst="rect">
            <a:avLst/>
          </a:prstGeom>
          <a:noFill/>
        </p:spPr>
        <p:txBody>
          <a:bodyPr wrap="square" rtlCol="0">
            <a:spAutoFit/>
          </a:bodyPr>
          <a:lstStyle/>
          <a:p>
            <a:r>
              <a:rPr lang="en-US" altLang="zh-TW" sz="2400" dirty="0" smtClean="0"/>
              <a:t>“good”: positive</a:t>
            </a:r>
            <a:endParaRPr lang="zh-TW" altLang="en-US" sz="2400" dirty="0"/>
          </a:p>
        </p:txBody>
      </p:sp>
      <p:sp>
        <p:nvSpPr>
          <p:cNvPr id="47" name="文字方塊 46"/>
          <p:cNvSpPr txBox="1"/>
          <p:nvPr/>
        </p:nvSpPr>
        <p:spPr>
          <a:xfrm>
            <a:off x="1226336" y="2285149"/>
            <a:ext cx="2698738" cy="461665"/>
          </a:xfrm>
          <a:prstGeom prst="rect">
            <a:avLst/>
          </a:prstGeom>
          <a:noFill/>
        </p:spPr>
        <p:txBody>
          <a:bodyPr wrap="square" rtlCol="0">
            <a:spAutoFit/>
          </a:bodyPr>
          <a:lstStyle/>
          <a:p>
            <a:r>
              <a:rPr lang="en-US" altLang="zh-TW" sz="2400" dirty="0" smtClean="0"/>
              <a:t>“not”: neutral </a:t>
            </a:r>
            <a:endParaRPr lang="zh-TW" altLang="en-US" sz="2400" dirty="0"/>
          </a:p>
        </p:txBody>
      </p:sp>
      <p:sp>
        <p:nvSpPr>
          <p:cNvPr id="48" name="文字方塊 47"/>
          <p:cNvSpPr txBox="1"/>
          <p:nvPr/>
        </p:nvSpPr>
        <p:spPr>
          <a:xfrm>
            <a:off x="1226335" y="3404297"/>
            <a:ext cx="3215597" cy="461665"/>
          </a:xfrm>
          <a:prstGeom prst="rect">
            <a:avLst/>
          </a:prstGeom>
          <a:noFill/>
        </p:spPr>
        <p:txBody>
          <a:bodyPr wrap="square" rtlCol="0">
            <a:spAutoFit/>
          </a:bodyPr>
          <a:lstStyle/>
          <a:p>
            <a:r>
              <a:rPr lang="en-US" altLang="zh-TW" sz="2400" dirty="0" smtClean="0"/>
              <a:t>“not good”: negative</a:t>
            </a:r>
            <a:endParaRPr lang="zh-TW" altLang="en-US" sz="2400" dirty="0"/>
          </a:p>
        </p:txBody>
      </p:sp>
      <p:sp>
        <p:nvSpPr>
          <p:cNvPr id="35" name="文字方塊 34"/>
          <p:cNvSpPr txBox="1"/>
          <p:nvPr/>
        </p:nvSpPr>
        <p:spPr>
          <a:xfrm>
            <a:off x="4603707" y="3402650"/>
            <a:ext cx="3279051" cy="461665"/>
          </a:xfrm>
          <a:prstGeom prst="rect">
            <a:avLst/>
          </a:prstGeom>
          <a:noFill/>
        </p:spPr>
        <p:txBody>
          <a:bodyPr wrap="square" rtlCol="0">
            <a:spAutoFit/>
          </a:bodyPr>
          <a:lstStyle/>
          <a:p>
            <a:pPr algn="ctr"/>
            <a:r>
              <a:rPr lang="en-US" altLang="zh-TW" sz="2400" dirty="0" smtClean="0"/>
              <a:t>Meaning of “very good”</a:t>
            </a:r>
            <a:endParaRPr lang="zh-TW" altLang="en-US" sz="2400" dirty="0"/>
          </a:p>
        </p:txBody>
      </p:sp>
      <p:sp>
        <p:nvSpPr>
          <p:cNvPr id="36" name="文字方塊 35"/>
          <p:cNvSpPr txBox="1"/>
          <p:nvPr/>
        </p:nvSpPr>
        <p:spPr>
          <a:xfrm>
            <a:off x="7128474" y="3764534"/>
            <a:ext cx="2073560" cy="461665"/>
          </a:xfrm>
          <a:prstGeom prst="rect">
            <a:avLst/>
          </a:prstGeom>
          <a:noFill/>
        </p:spPr>
        <p:txBody>
          <a:bodyPr wrap="square" rtlCol="0">
            <a:spAutoFit/>
          </a:bodyPr>
          <a:lstStyle/>
          <a:p>
            <a:pPr algn="ctr"/>
            <a:r>
              <a:rPr lang="en-US" altLang="zh-TW" sz="2400" dirty="0"/>
              <a:t>V(“very good</a:t>
            </a:r>
            <a:r>
              <a:rPr lang="en-US" altLang="zh-TW" sz="2400" dirty="0" smtClean="0"/>
              <a:t>”)</a:t>
            </a:r>
            <a:endParaRPr lang="zh-TW" altLang="en-US" sz="2400"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36</a:t>
            </a:fld>
            <a:endParaRPr lang="zh-TW" altLang="en-US"/>
          </a:p>
        </p:txBody>
      </p:sp>
    </p:spTree>
    <p:extLst>
      <p:ext uri="{BB962C8B-B14F-4D97-AF65-F5344CB8AC3E}">
        <p14:creationId xmlns:p14="http://schemas.microsoft.com/office/powerpoint/2010/main" val="43091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lang="en-US" altLang="zh-TW" dirty="0" smtClean="0"/>
              <a:t>Recursive Deep Model</a:t>
            </a:r>
            <a:endParaRPr lang="zh-TW" altLang="en-US" dirty="0" smtClean="0"/>
          </a:p>
        </p:txBody>
      </p:sp>
      <p:pic>
        <p:nvPicPr>
          <p:cNvPr id="16" name="圖片 15"/>
          <p:cNvPicPr>
            <a:picLocks noChangeAspect="1"/>
          </p:cNvPicPr>
          <p:nvPr/>
        </p:nvPicPr>
        <p:blipFill>
          <a:blip r:embed="rId3"/>
          <a:stretch>
            <a:fillRect/>
          </a:stretch>
        </p:blipFill>
        <p:spPr>
          <a:xfrm>
            <a:off x="628650" y="5288443"/>
            <a:ext cx="2258223" cy="322603"/>
          </a:xfrm>
          <a:prstGeom prst="rect">
            <a:avLst/>
          </a:prstGeom>
        </p:spPr>
      </p:pic>
      <p:pic>
        <p:nvPicPr>
          <p:cNvPr id="17" name="圖片 16"/>
          <p:cNvPicPr>
            <a:picLocks noChangeAspect="1"/>
          </p:cNvPicPr>
          <p:nvPr/>
        </p:nvPicPr>
        <p:blipFill>
          <a:blip r:embed="rId3"/>
          <a:stretch>
            <a:fillRect/>
          </a:stretch>
        </p:blipFill>
        <p:spPr>
          <a:xfrm>
            <a:off x="3606894" y="5317729"/>
            <a:ext cx="2258223" cy="322603"/>
          </a:xfrm>
          <a:prstGeom prst="rect">
            <a:avLst/>
          </a:prstGeom>
        </p:spPr>
      </p:pic>
      <p:sp>
        <p:nvSpPr>
          <p:cNvPr id="26" name="向右箭號 25"/>
          <p:cNvSpPr/>
          <p:nvPr/>
        </p:nvSpPr>
        <p:spPr>
          <a:xfrm rot="16200000">
            <a:off x="1476823" y="5516424"/>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317729"/>
            <a:ext cx="2258223" cy="322603"/>
          </a:xfrm>
          <a:prstGeom prst="rect">
            <a:avLst/>
          </a:prstGeom>
        </p:spPr>
      </p:pic>
      <p:sp>
        <p:nvSpPr>
          <p:cNvPr id="34" name="向右箭號 33"/>
          <p:cNvSpPr/>
          <p:nvPr/>
        </p:nvSpPr>
        <p:spPr>
          <a:xfrm rot="16200000">
            <a:off x="7321657"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p:cNvSpPr txBox="1"/>
          <p:nvPr/>
        </p:nvSpPr>
        <p:spPr>
          <a:xfrm>
            <a:off x="580833" y="1586890"/>
            <a:ext cx="3753617" cy="461665"/>
          </a:xfrm>
          <a:prstGeom prst="rect">
            <a:avLst/>
          </a:prstGeom>
          <a:noFill/>
        </p:spPr>
        <p:txBody>
          <a:bodyPr wrap="square" rtlCol="0">
            <a:spAutoFit/>
          </a:bodyPr>
          <a:lstStyle/>
          <a:p>
            <a:pPr algn="ctr"/>
            <a:r>
              <a:rPr lang="en-US" altLang="zh-TW" sz="2400" dirty="0" smtClean="0"/>
              <a:t>V(</a:t>
            </a:r>
            <a:r>
              <a:rPr lang="en-US" altLang="zh-TW" sz="2400" dirty="0" err="1" smtClean="0"/>
              <a:t>w</a:t>
            </a:r>
            <a:r>
              <a:rPr lang="en-US" altLang="zh-TW" sz="2400" baseline="-25000" dirty="0" err="1" smtClean="0"/>
              <a:t>A</a:t>
            </a:r>
            <a:r>
              <a:rPr lang="en-US" altLang="zh-TW" sz="2400" baseline="-25000" dirty="0" smtClean="0"/>
              <a:t> </a:t>
            </a:r>
            <a:r>
              <a:rPr lang="en-US" altLang="zh-TW" sz="2400" dirty="0" err="1" smtClean="0"/>
              <a:t>w</a:t>
            </a:r>
            <a:r>
              <a:rPr lang="en-US" altLang="zh-TW" sz="2400" baseline="-25000" dirty="0" err="1" smtClean="0"/>
              <a:t>B</a:t>
            </a:r>
            <a:r>
              <a:rPr lang="en-US" altLang="zh-TW" sz="2400" dirty="0" smtClean="0"/>
              <a:t>) ≠ </a:t>
            </a:r>
            <a:r>
              <a:rPr lang="en-US" altLang="zh-TW" sz="2400" dirty="0"/>
              <a:t>V(</a:t>
            </a:r>
            <a:r>
              <a:rPr lang="en-US" altLang="zh-TW" sz="2400" dirty="0" err="1"/>
              <a:t>w</a:t>
            </a:r>
            <a:r>
              <a:rPr lang="en-US" altLang="zh-TW" sz="2400" baseline="-25000" dirty="0" err="1"/>
              <a:t>A</a:t>
            </a:r>
            <a:r>
              <a:rPr lang="en-US" altLang="zh-TW" sz="2400" dirty="0" smtClean="0"/>
              <a:t>) + </a:t>
            </a:r>
            <a:r>
              <a:rPr lang="en-US" altLang="zh-TW" sz="2400" dirty="0"/>
              <a:t>V(</a:t>
            </a:r>
            <a:r>
              <a:rPr lang="en-US" altLang="zh-TW" sz="2400" dirty="0" err="1"/>
              <a:t>w</a:t>
            </a:r>
            <a:r>
              <a:rPr lang="en-US" altLang="zh-TW" sz="2400" baseline="-25000" dirty="0" err="1"/>
              <a:t>B</a:t>
            </a:r>
            <a:r>
              <a:rPr lang="en-US" altLang="zh-TW" sz="2400" dirty="0" smtClean="0"/>
              <a:t>) </a:t>
            </a:r>
            <a:endParaRPr lang="zh-TW" altLang="en-US" sz="2400" dirty="0"/>
          </a:p>
        </p:txBody>
      </p:sp>
      <p:sp>
        <p:nvSpPr>
          <p:cNvPr id="5" name="文字方塊 4"/>
          <p:cNvSpPr txBox="1"/>
          <p:nvPr/>
        </p:nvSpPr>
        <p:spPr>
          <a:xfrm>
            <a:off x="1291595" y="2294049"/>
            <a:ext cx="2698738" cy="461665"/>
          </a:xfrm>
          <a:prstGeom prst="rect">
            <a:avLst/>
          </a:prstGeom>
          <a:noFill/>
        </p:spPr>
        <p:txBody>
          <a:bodyPr wrap="square" rtlCol="0">
            <a:spAutoFit/>
          </a:bodyPr>
          <a:lstStyle/>
          <a:p>
            <a:r>
              <a:rPr lang="en-US" altLang="zh-TW" sz="2400" dirty="0" smtClean="0"/>
              <a:t>“</a:t>
            </a:r>
            <a:r>
              <a:rPr lang="zh-TW" altLang="en-US" sz="2400" dirty="0" smtClean="0"/>
              <a:t>棒</a:t>
            </a:r>
            <a:r>
              <a:rPr lang="en-US" altLang="zh-TW" sz="2400" dirty="0"/>
              <a:t>”: positive</a:t>
            </a:r>
            <a:endParaRPr lang="zh-TW" altLang="en-US" sz="2400" dirty="0"/>
          </a:p>
        </p:txBody>
      </p:sp>
      <p:sp>
        <p:nvSpPr>
          <p:cNvPr id="43" name="文字方塊 42"/>
          <p:cNvSpPr txBox="1"/>
          <p:nvPr/>
        </p:nvSpPr>
        <p:spPr>
          <a:xfrm>
            <a:off x="1276792" y="2835145"/>
            <a:ext cx="2698738" cy="461665"/>
          </a:xfrm>
          <a:prstGeom prst="rect">
            <a:avLst/>
          </a:prstGeom>
          <a:noFill/>
        </p:spPr>
        <p:txBody>
          <a:bodyPr wrap="square" rtlCol="0">
            <a:spAutoFit/>
          </a:bodyPr>
          <a:lstStyle/>
          <a:p>
            <a:r>
              <a:rPr lang="en-US" altLang="zh-TW" sz="2400" dirty="0" smtClean="0"/>
              <a:t>“</a:t>
            </a:r>
            <a:r>
              <a:rPr lang="zh-TW" altLang="en-US" sz="2400" dirty="0" smtClean="0"/>
              <a:t>好棒</a:t>
            </a:r>
            <a:r>
              <a:rPr lang="en-US" altLang="zh-TW" sz="2400" dirty="0" smtClean="0"/>
              <a:t>”: </a:t>
            </a:r>
            <a:r>
              <a:rPr lang="en-US" altLang="zh-TW" sz="2400" dirty="0"/>
              <a:t>positive</a:t>
            </a:r>
            <a:endParaRPr lang="zh-TW" altLang="en-US" sz="2400" dirty="0"/>
          </a:p>
        </p:txBody>
      </p:sp>
      <p:sp>
        <p:nvSpPr>
          <p:cNvPr id="44" name="文字方塊 43"/>
          <p:cNvSpPr txBox="1"/>
          <p:nvPr/>
        </p:nvSpPr>
        <p:spPr>
          <a:xfrm>
            <a:off x="1276792" y="3357106"/>
            <a:ext cx="2698738" cy="461665"/>
          </a:xfrm>
          <a:prstGeom prst="rect">
            <a:avLst/>
          </a:prstGeom>
          <a:noFill/>
        </p:spPr>
        <p:txBody>
          <a:bodyPr wrap="square" rtlCol="0">
            <a:spAutoFit/>
          </a:bodyPr>
          <a:lstStyle/>
          <a:p>
            <a:r>
              <a:rPr lang="en-US" altLang="zh-TW" sz="2400" dirty="0"/>
              <a:t>“</a:t>
            </a:r>
            <a:r>
              <a:rPr lang="zh-TW" altLang="en-US" sz="2400" dirty="0"/>
              <a:t>好</a:t>
            </a:r>
            <a:r>
              <a:rPr lang="zh-TW" altLang="en-US" sz="2400" dirty="0" smtClean="0"/>
              <a:t>棒</a:t>
            </a:r>
            <a:r>
              <a:rPr lang="zh-TW" altLang="en-US" sz="2400" dirty="0"/>
              <a:t>棒</a:t>
            </a:r>
            <a:r>
              <a:rPr lang="en-US" altLang="zh-TW" sz="2400" dirty="0" smtClean="0"/>
              <a:t>”: negative</a:t>
            </a:r>
            <a:endParaRPr lang="zh-TW" altLang="en-US" sz="2400" dirty="0"/>
          </a:p>
        </p:txBody>
      </p:sp>
      <p:sp>
        <p:nvSpPr>
          <p:cNvPr id="63"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4"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5"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sp>
        <p:nvSpPr>
          <p:cNvPr id="66" name="文字方塊 6"/>
          <p:cNvSpPr txBox="1">
            <a:spLocks noChangeArrowheads="1"/>
          </p:cNvSpPr>
          <p:nvPr/>
        </p:nvSpPr>
        <p:spPr bwMode="auto">
          <a:xfrm>
            <a:off x="278538" y="5587400"/>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67" name="文字方塊 6"/>
          <p:cNvSpPr txBox="1">
            <a:spLocks noChangeArrowheads="1"/>
          </p:cNvSpPr>
          <p:nvPr/>
        </p:nvSpPr>
        <p:spPr bwMode="auto">
          <a:xfrm>
            <a:off x="3040822" y="5597271"/>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68" name="文字方塊 6"/>
          <p:cNvSpPr txBox="1">
            <a:spLocks noChangeArrowheads="1"/>
          </p:cNvSpPr>
          <p:nvPr/>
        </p:nvSpPr>
        <p:spPr bwMode="auto">
          <a:xfrm>
            <a:off x="5990292" y="5609019"/>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pic>
        <p:nvPicPr>
          <p:cNvPr id="78" name="圖片 77"/>
          <p:cNvPicPr>
            <a:picLocks noChangeAspect="1"/>
          </p:cNvPicPr>
          <p:nvPr/>
        </p:nvPicPr>
        <p:blipFill>
          <a:blip r:embed="rId3"/>
          <a:stretch>
            <a:fillRect/>
          </a:stretch>
        </p:blipFill>
        <p:spPr>
          <a:xfrm>
            <a:off x="5005454" y="3883079"/>
            <a:ext cx="2258223" cy="322603"/>
          </a:xfrm>
          <a:prstGeom prst="rect">
            <a:avLst/>
          </a:prstGeom>
        </p:spPr>
      </p:pic>
      <p:sp>
        <p:nvSpPr>
          <p:cNvPr id="79" name="矩形 78"/>
          <p:cNvSpPr/>
          <p:nvPr/>
        </p:nvSpPr>
        <p:spPr>
          <a:xfrm>
            <a:off x="5155082" y="443651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cxnSp>
        <p:nvCxnSpPr>
          <p:cNvPr id="80" name="直線單箭頭接點 79"/>
          <p:cNvCxnSpPr/>
          <p:nvPr/>
        </p:nvCxnSpPr>
        <p:spPr>
          <a:xfrm flipV="1">
            <a:off x="4670010" y="4969674"/>
            <a:ext cx="1129111" cy="317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H="1" flipV="1">
            <a:off x="6519142" y="4984318"/>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9" idx="0"/>
          </p:cNvCxnSpPr>
          <p:nvPr/>
        </p:nvCxnSpPr>
        <p:spPr>
          <a:xfrm flipH="1" flipV="1">
            <a:off x="6129390" y="410578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6369258" y="1788090"/>
            <a:ext cx="2371272" cy="1091149"/>
            <a:chOff x="982100" y="1854200"/>
            <a:chExt cx="2371272" cy="1091149"/>
          </a:xfrm>
        </p:grpSpPr>
        <p:grpSp>
          <p:nvGrpSpPr>
            <p:cNvPr id="86" name="群組 85"/>
            <p:cNvGrpSpPr/>
            <p:nvPr/>
          </p:nvGrpSpPr>
          <p:grpSpPr>
            <a:xfrm>
              <a:off x="982100" y="2475884"/>
              <a:ext cx="2371272" cy="469465"/>
              <a:chOff x="515601" y="2149156"/>
              <a:chExt cx="2371272" cy="469465"/>
            </a:xfrm>
          </p:grpSpPr>
          <p:sp>
            <p:nvSpPr>
              <p:cNvPr id="90" name="文字方塊 6"/>
              <p:cNvSpPr txBox="1">
                <a:spLocks noChangeArrowheads="1"/>
              </p:cNvSpPr>
              <p:nvPr/>
            </p:nvSpPr>
            <p:spPr bwMode="auto">
              <a:xfrm>
                <a:off x="515601" y="214915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91" name="文字方塊 7"/>
              <p:cNvSpPr txBox="1">
                <a:spLocks noChangeArrowheads="1"/>
              </p:cNvSpPr>
              <p:nvPr/>
            </p:nvSpPr>
            <p:spPr bwMode="auto">
              <a:xfrm>
                <a:off x="1085287" y="21530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92" name="文字方塊 7"/>
              <p:cNvSpPr txBox="1">
                <a:spLocks noChangeArrowheads="1"/>
              </p:cNvSpPr>
              <p:nvPr/>
            </p:nvSpPr>
            <p:spPr bwMode="auto">
              <a:xfrm>
                <a:off x="1807373" y="21569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cxnSp>
          <p:nvCxnSpPr>
            <p:cNvPr id="87" name="直線接點 86"/>
            <p:cNvCxnSpPr/>
            <p:nvPr/>
          </p:nvCxnSpPr>
          <p:spPr>
            <a:xfrm>
              <a:off x="2072352" y="1854200"/>
              <a:ext cx="705744" cy="673708"/>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p:cNvCxnSpPr/>
            <p:nvPr/>
          </p:nvCxnSpPr>
          <p:spPr>
            <a:xfrm flipV="1">
              <a:off x="2053279" y="2166097"/>
              <a:ext cx="363670" cy="389488"/>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p:cNvCxnSpPr/>
            <p:nvPr/>
          </p:nvCxnSpPr>
          <p:spPr>
            <a:xfrm flipH="1">
              <a:off x="1350266" y="1854200"/>
              <a:ext cx="722086" cy="742452"/>
            </a:xfrm>
            <a:prstGeom prst="line">
              <a:avLst/>
            </a:prstGeom>
          </p:spPr>
          <p:style>
            <a:lnRef idx="1">
              <a:schemeClr val="dk1"/>
            </a:lnRef>
            <a:fillRef idx="0">
              <a:schemeClr val="dk1"/>
            </a:fillRef>
            <a:effectRef idx="0">
              <a:schemeClr val="dk1"/>
            </a:effectRef>
            <a:fontRef idx="minor">
              <a:schemeClr val="tx1"/>
            </a:fontRef>
          </p:style>
        </p:cxnSp>
      </p:grpSp>
      <p:sp>
        <p:nvSpPr>
          <p:cNvPr id="93" name="文字方塊 92"/>
          <p:cNvSpPr txBox="1"/>
          <p:nvPr/>
        </p:nvSpPr>
        <p:spPr>
          <a:xfrm>
            <a:off x="6129390" y="1259616"/>
            <a:ext cx="2698608" cy="461665"/>
          </a:xfrm>
          <a:prstGeom prst="rect">
            <a:avLst/>
          </a:prstGeom>
          <a:noFill/>
        </p:spPr>
        <p:txBody>
          <a:bodyPr wrap="square" rtlCol="0">
            <a:spAutoFit/>
          </a:bodyPr>
          <a:lstStyle/>
          <a:p>
            <a:pPr algn="ctr"/>
            <a:r>
              <a:rPr lang="en-US" altLang="zh-TW" sz="2400" dirty="0"/>
              <a:t>s</a:t>
            </a:r>
            <a:r>
              <a:rPr lang="en-US" altLang="zh-TW" sz="2400" dirty="0" smtClean="0"/>
              <a:t>yntactic structure</a:t>
            </a:r>
            <a:endParaRPr lang="zh-TW" altLang="en-US" sz="2400" dirty="0"/>
          </a:p>
        </p:txBody>
      </p:sp>
      <p:sp>
        <p:nvSpPr>
          <p:cNvPr id="37" name="文字方塊 36"/>
          <p:cNvSpPr txBox="1"/>
          <p:nvPr/>
        </p:nvSpPr>
        <p:spPr>
          <a:xfrm>
            <a:off x="4603707" y="3402650"/>
            <a:ext cx="3279051" cy="461665"/>
          </a:xfrm>
          <a:prstGeom prst="rect">
            <a:avLst/>
          </a:prstGeom>
          <a:noFill/>
        </p:spPr>
        <p:txBody>
          <a:bodyPr wrap="square" rtlCol="0">
            <a:spAutoFit/>
          </a:bodyPr>
          <a:lstStyle/>
          <a:p>
            <a:pPr algn="ctr"/>
            <a:r>
              <a:rPr lang="en-US" altLang="zh-TW" sz="2400" dirty="0" smtClean="0"/>
              <a:t>Meaning of “very good”</a:t>
            </a:r>
            <a:endParaRPr lang="zh-TW" altLang="en-US" sz="2400" dirty="0"/>
          </a:p>
        </p:txBody>
      </p:sp>
      <p:sp>
        <p:nvSpPr>
          <p:cNvPr id="38" name="文字方塊 37"/>
          <p:cNvSpPr txBox="1"/>
          <p:nvPr/>
        </p:nvSpPr>
        <p:spPr>
          <a:xfrm>
            <a:off x="7128474" y="3764534"/>
            <a:ext cx="2073560" cy="461665"/>
          </a:xfrm>
          <a:prstGeom prst="rect">
            <a:avLst/>
          </a:prstGeom>
          <a:noFill/>
        </p:spPr>
        <p:txBody>
          <a:bodyPr wrap="square" rtlCol="0">
            <a:spAutoFit/>
          </a:bodyPr>
          <a:lstStyle/>
          <a:p>
            <a:pPr algn="ctr"/>
            <a:r>
              <a:rPr lang="en-US" altLang="zh-TW" sz="2400" dirty="0"/>
              <a:t>V(“very good</a:t>
            </a:r>
            <a:r>
              <a:rPr lang="en-US" altLang="zh-TW" sz="2400" dirty="0" smtClean="0"/>
              <a:t>”)</a:t>
            </a:r>
            <a:endParaRPr lang="zh-TW" altLang="en-US" sz="2400"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37</a:t>
            </a:fld>
            <a:endParaRPr lang="zh-TW" altLang="en-US"/>
          </a:p>
        </p:txBody>
      </p:sp>
    </p:spTree>
    <p:extLst>
      <p:ext uri="{BB962C8B-B14F-4D97-AF65-F5344CB8AC3E}">
        <p14:creationId xmlns:p14="http://schemas.microsoft.com/office/powerpoint/2010/main" val="409772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3" grpId="0"/>
      <p:bldP spid="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lang="en-US" altLang="zh-TW" dirty="0" smtClean="0"/>
              <a:t>Recursive Deep Model</a:t>
            </a:r>
            <a:endParaRPr lang="zh-TW" altLang="en-US" dirty="0" smtClean="0"/>
          </a:p>
        </p:txBody>
      </p:sp>
      <p:pic>
        <p:nvPicPr>
          <p:cNvPr id="16" name="圖片 15"/>
          <p:cNvPicPr>
            <a:picLocks noChangeAspect="1"/>
          </p:cNvPicPr>
          <p:nvPr/>
        </p:nvPicPr>
        <p:blipFill>
          <a:blip r:embed="rId3"/>
          <a:stretch>
            <a:fillRect/>
          </a:stretch>
        </p:blipFill>
        <p:spPr>
          <a:xfrm>
            <a:off x="628650" y="5288443"/>
            <a:ext cx="2258223" cy="322603"/>
          </a:xfrm>
          <a:prstGeom prst="rect">
            <a:avLst/>
          </a:prstGeom>
        </p:spPr>
      </p:pic>
      <p:pic>
        <p:nvPicPr>
          <p:cNvPr id="17" name="圖片 16"/>
          <p:cNvPicPr>
            <a:picLocks noChangeAspect="1"/>
          </p:cNvPicPr>
          <p:nvPr/>
        </p:nvPicPr>
        <p:blipFill>
          <a:blip r:embed="rId3"/>
          <a:stretch>
            <a:fillRect/>
          </a:stretch>
        </p:blipFill>
        <p:spPr>
          <a:xfrm>
            <a:off x="3606894" y="5317729"/>
            <a:ext cx="2258223" cy="322603"/>
          </a:xfrm>
          <a:prstGeom prst="rect">
            <a:avLst/>
          </a:prstGeom>
        </p:spPr>
      </p:pic>
      <p:sp>
        <p:nvSpPr>
          <p:cNvPr id="26" name="向右箭號 25"/>
          <p:cNvSpPr/>
          <p:nvPr/>
        </p:nvSpPr>
        <p:spPr>
          <a:xfrm rot="16200000">
            <a:off x="1476823" y="5516424"/>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317729"/>
            <a:ext cx="2258223" cy="322603"/>
          </a:xfrm>
          <a:prstGeom prst="rect">
            <a:avLst/>
          </a:prstGeom>
        </p:spPr>
      </p:pic>
      <p:sp>
        <p:nvSpPr>
          <p:cNvPr id="34" name="向右箭號 33"/>
          <p:cNvSpPr/>
          <p:nvPr/>
        </p:nvSpPr>
        <p:spPr>
          <a:xfrm rot="16200000">
            <a:off x="7321657"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4"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5"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sp>
        <p:nvSpPr>
          <p:cNvPr id="66" name="文字方塊 6"/>
          <p:cNvSpPr txBox="1">
            <a:spLocks noChangeArrowheads="1"/>
          </p:cNvSpPr>
          <p:nvPr/>
        </p:nvSpPr>
        <p:spPr bwMode="auto">
          <a:xfrm>
            <a:off x="278538" y="5587400"/>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67" name="文字方塊 6"/>
          <p:cNvSpPr txBox="1">
            <a:spLocks noChangeArrowheads="1"/>
          </p:cNvSpPr>
          <p:nvPr/>
        </p:nvSpPr>
        <p:spPr bwMode="auto">
          <a:xfrm>
            <a:off x="3040822" y="5597271"/>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68" name="文字方塊 6"/>
          <p:cNvSpPr txBox="1">
            <a:spLocks noChangeArrowheads="1"/>
          </p:cNvSpPr>
          <p:nvPr/>
        </p:nvSpPr>
        <p:spPr bwMode="auto">
          <a:xfrm>
            <a:off x="5990292" y="5609019"/>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pic>
        <p:nvPicPr>
          <p:cNvPr id="78" name="圖片 77"/>
          <p:cNvPicPr>
            <a:picLocks noChangeAspect="1"/>
          </p:cNvPicPr>
          <p:nvPr/>
        </p:nvPicPr>
        <p:blipFill>
          <a:blip r:embed="rId3"/>
          <a:stretch>
            <a:fillRect/>
          </a:stretch>
        </p:blipFill>
        <p:spPr>
          <a:xfrm>
            <a:off x="5005454" y="3883079"/>
            <a:ext cx="2258223" cy="322603"/>
          </a:xfrm>
          <a:prstGeom prst="rect">
            <a:avLst/>
          </a:prstGeom>
        </p:spPr>
      </p:pic>
      <p:sp>
        <p:nvSpPr>
          <p:cNvPr id="79" name="矩形 78"/>
          <p:cNvSpPr/>
          <p:nvPr/>
        </p:nvSpPr>
        <p:spPr>
          <a:xfrm>
            <a:off x="5155082" y="443651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cxnSp>
        <p:nvCxnSpPr>
          <p:cNvPr id="80" name="直線單箭頭接點 79"/>
          <p:cNvCxnSpPr/>
          <p:nvPr/>
        </p:nvCxnSpPr>
        <p:spPr>
          <a:xfrm flipV="1">
            <a:off x="4670010" y="4969674"/>
            <a:ext cx="1129111" cy="317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H="1" flipV="1">
            <a:off x="6519142" y="4984318"/>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9" idx="0"/>
          </p:cNvCxnSpPr>
          <p:nvPr/>
        </p:nvCxnSpPr>
        <p:spPr>
          <a:xfrm flipH="1" flipV="1">
            <a:off x="6129390" y="410578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6369258" y="1788090"/>
            <a:ext cx="2371272" cy="1091149"/>
            <a:chOff x="982100" y="1854200"/>
            <a:chExt cx="2371272" cy="1091149"/>
          </a:xfrm>
        </p:grpSpPr>
        <p:grpSp>
          <p:nvGrpSpPr>
            <p:cNvPr id="86" name="群組 85"/>
            <p:cNvGrpSpPr/>
            <p:nvPr/>
          </p:nvGrpSpPr>
          <p:grpSpPr>
            <a:xfrm>
              <a:off x="982100" y="2475884"/>
              <a:ext cx="2371272" cy="469465"/>
              <a:chOff x="515601" y="2149156"/>
              <a:chExt cx="2371272" cy="469465"/>
            </a:xfrm>
          </p:grpSpPr>
          <p:sp>
            <p:nvSpPr>
              <p:cNvPr id="90" name="文字方塊 6"/>
              <p:cNvSpPr txBox="1">
                <a:spLocks noChangeArrowheads="1"/>
              </p:cNvSpPr>
              <p:nvPr/>
            </p:nvSpPr>
            <p:spPr bwMode="auto">
              <a:xfrm>
                <a:off x="515601" y="214915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91" name="文字方塊 7"/>
              <p:cNvSpPr txBox="1">
                <a:spLocks noChangeArrowheads="1"/>
              </p:cNvSpPr>
              <p:nvPr/>
            </p:nvSpPr>
            <p:spPr bwMode="auto">
              <a:xfrm>
                <a:off x="1085287" y="21530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92" name="文字方塊 7"/>
              <p:cNvSpPr txBox="1">
                <a:spLocks noChangeArrowheads="1"/>
              </p:cNvSpPr>
              <p:nvPr/>
            </p:nvSpPr>
            <p:spPr bwMode="auto">
              <a:xfrm>
                <a:off x="1807373" y="21569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cxnSp>
          <p:nvCxnSpPr>
            <p:cNvPr id="87" name="直線接點 86"/>
            <p:cNvCxnSpPr/>
            <p:nvPr/>
          </p:nvCxnSpPr>
          <p:spPr>
            <a:xfrm>
              <a:off x="2072352" y="1854200"/>
              <a:ext cx="705744" cy="673708"/>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p:cNvCxnSpPr/>
            <p:nvPr/>
          </p:nvCxnSpPr>
          <p:spPr>
            <a:xfrm flipV="1">
              <a:off x="2053279" y="2166097"/>
              <a:ext cx="363670" cy="389488"/>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p:cNvCxnSpPr/>
            <p:nvPr/>
          </p:nvCxnSpPr>
          <p:spPr>
            <a:xfrm flipH="1">
              <a:off x="1350266" y="1854200"/>
              <a:ext cx="722086" cy="742452"/>
            </a:xfrm>
            <a:prstGeom prst="line">
              <a:avLst/>
            </a:prstGeom>
          </p:spPr>
          <p:style>
            <a:lnRef idx="1">
              <a:schemeClr val="dk1"/>
            </a:lnRef>
            <a:fillRef idx="0">
              <a:schemeClr val="dk1"/>
            </a:fillRef>
            <a:effectRef idx="0">
              <a:schemeClr val="dk1"/>
            </a:effectRef>
            <a:fontRef idx="minor">
              <a:schemeClr val="tx1"/>
            </a:fontRef>
          </p:style>
        </p:cxnSp>
      </p:grpSp>
      <p:sp>
        <p:nvSpPr>
          <p:cNvPr id="93" name="文字方塊 92"/>
          <p:cNvSpPr txBox="1"/>
          <p:nvPr/>
        </p:nvSpPr>
        <p:spPr>
          <a:xfrm>
            <a:off x="6129390" y="1259616"/>
            <a:ext cx="2698608" cy="461665"/>
          </a:xfrm>
          <a:prstGeom prst="rect">
            <a:avLst/>
          </a:prstGeom>
          <a:noFill/>
        </p:spPr>
        <p:txBody>
          <a:bodyPr wrap="square" rtlCol="0">
            <a:spAutoFit/>
          </a:bodyPr>
          <a:lstStyle/>
          <a:p>
            <a:pPr algn="ctr"/>
            <a:r>
              <a:rPr lang="en-US" altLang="zh-TW" sz="2400" dirty="0"/>
              <a:t>s</a:t>
            </a:r>
            <a:r>
              <a:rPr lang="en-US" altLang="zh-TW" sz="2400" dirty="0" smtClean="0"/>
              <a:t>yntactic structure</a:t>
            </a:r>
            <a:endParaRPr lang="zh-TW" altLang="en-US" sz="2400" dirty="0"/>
          </a:p>
        </p:txBody>
      </p:sp>
      <p:sp>
        <p:nvSpPr>
          <p:cNvPr id="37" name="矩形 36"/>
          <p:cNvSpPr/>
          <p:nvPr/>
        </p:nvSpPr>
        <p:spPr>
          <a:xfrm>
            <a:off x="381431" y="2632879"/>
            <a:ext cx="1580677"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38" name="文字方塊 37"/>
          <p:cNvSpPr txBox="1"/>
          <p:nvPr/>
        </p:nvSpPr>
        <p:spPr>
          <a:xfrm>
            <a:off x="118674" y="3564985"/>
            <a:ext cx="1027367" cy="461665"/>
          </a:xfrm>
          <a:prstGeom prst="rect">
            <a:avLst/>
          </a:prstGeom>
          <a:noFill/>
        </p:spPr>
        <p:txBody>
          <a:bodyPr wrap="square" rtlCol="0">
            <a:spAutoFit/>
          </a:bodyPr>
          <a:lstStyle/>
          <a:p>
            <a:pPr algn="ctr"/>
            <a:r>
              <a:rPr lang="en-US" altLang="zh-TW" sz="2400" dirty="0" smtClean="0"/>
              <a:t>“not”</a:t>
            </a:r>
            <a:endParaRPr lang="zh-TW" altLang="en-US" sz="2400" dirty="0"/>
          </a:p>
        </p:txBody>
      </p:sp>
      <p:sp>
        <p:nvSpPr>
          <p:cNvPr id="39" name="文字方塊 38"/>
          <p:cNvSpPr txBox="1"/>
          <p:nvPr/>
        </p:nvSpPr>
        <p:spPr>
          <a:xfrm>
            <a:off x="1210783" y="3565238"/>
            <a:ext cx="1026937" cy="461665"/>
          </a:xfrm>
          <a:prstGeom prst="rect">
            <a:avLst/>
          </a:prstGeom>
          <a:noFill/>
        </p:spPr>
        <p:txBody>
          <a:bodyPr wrap="square" rtlCol="0">
            <a:spAutoFit/>
          </a:bodyPr>
          <a:lstStyle/>
          <a:p>
            <a:pPr algn="ctr"/>
            <a:r>
              <a:rPr lang="en-US" altLang="zh-TW" sz="2400" dirty="0" smtClean="0"/>
              <a:t>“good”</a:t>
            </a:r>
            <a:endParaRPr lang="zh-TW" altLang="en-US" sz="2400" dirty="0"/>
          </a:p>
        </p:txBody>
      </p:sp>
      <p:sp>
        <p:nvSpPr>
          <p:cNvPr id="40" name="矩形 39"/>
          <p:cNvSpPr/>
          <p:nvPr/>
        </p:nvSpPr>
        <p:spPr>
          <a:xfrm>
            <a:off x="2725472" y="2632879"/>
            <a:ext cx="1580677"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41" name="文字方塊 40"/>
          <p:cNvSpPr txBox="1"/>
          <p:nvPr/>
        </p:nvSpPr>
        <p:spPr>
          <a:xfrm>
            <a:off x="2447688" y="3600766"/>
            <a:ext cx="1027367" cy="461665"/>
          </a:xfrm>
          <a:prstGeom prst="rect">
            <a:avLst/>
          </a:prstGeom>
          <a:noFill/>
        </p:spPr>
        <p:txBody>
          <a:bodyPr wrap="square" rtlCol="0">
            <a:spAutoFit/>
          </a:bodyPr>
          <a:lstStyle/>
          <a:p>
            <a:pPr algn="ctr"/>
            <a:r>
              <a:rPr lang="en-US" altLang="zh-TW" sz="2400" dirty="0" smtClean="0"/>
              <a:t>“not”</a:t>
            </a:r>
            <a:endParaRPr lang="zh-TW" altLang="en-US" sz="2400" dirty="0"/>
          </a:p>
        </p:txBody>
      </p:sp>
      <p:sp>
        <p:nvSpPr>
          <p:cNvPr id="45" name="文字方塊 44"/>
          <p:cNvSpPr txBox="1"/>
          <p:nvPr/>
        </p:nvSpPr>
        <p:spPr>
          <a:xfrm>
            <a:off x="3556904" y="3641407"/>
            <a:ext cx="1026937" cy="461665"/>
          </a:xfrm>
          <a:prstGeom prst="rect">
            <a:avLst/>
          </a:prstGeom>
          <a:noFill/>
        </p:spPr>
        <p:txBody>
          <a:bodyPr wrap="square" rtlCol="0">
            <a:spAutoFit/>
          </a:bodyPr>
          <a:lstStyle/>
          <a:p>
            <a:pPr algn="ctr"/>
            <a:r>
              <a:rPr lang="en-US" altLang="zh-TW" sz="2400" dirty="0" smtClean="0"/>
              <a:t>“bad”</a:t>
            </a:r>
            <a:endParaRPr lang="zh-TW" altLang="en-US" sz="2400" dirty="0"/>
          </a:p>
        </p:txBody>
      </p:sp>
      <p:sp>
        <p:nvSpPr>
          <p:cNvPr id="46" name="矩形 45"/>
          <p:cNvSpPr/>
          <p:nvPr/>
        </p:nvSpPr>
        <p:spPr>
          <a:xfrm>
            <a:off x="182157" y="3391109"/>
            <a:ext cx="926989" cy="195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47" name="矩形 46"/>
          <p:cNvSpPr/>
          <p:nvPr/>
        </p:nvSpPr>
        <p:spPr>
          <a:xfrm>
            <a:off x="1243696" y="3408744"/>
            <a:ext cx="926989" cy="19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47"/>
          <p:cNvSpPr/>
          <p:nvPr/>
        </p:nvSpPr>
        <p:spPr>
          <a:xfrm>
            <a:off x="3056877" y="2177248"/>
            <a:ext cx="926989" cy="195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p:nvSpPr>
        <p:spPr>
          <a:xfrm>
            <a:off x="2529537" y="3434086"/>
            <a:ext cx="926989" cy="195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0" name="矩形 49"/>
          <p:cNvSpPr/>
          <p:nvPr/>
        </p:nvSpPr>
        <p:spPr>
          <a:xfrm>
            <a:off x="3604538" y="3432239"/>
            <a:ext cx="926989" cy="1950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sp>
        <p:nvSpPr>
          <p:cNvPr id="51" name="矩形 50"/>
          <p:cNvSpPr/>
          <p:nvPr/>
        </p:nvSpPr>
        <p:spPr>
          <a:xfrm>
            <a:off x="778405" y="2147975"/>
            <a:ext cx="926989" cy="1950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sp>
        <p:nvSpPr>
          <p:cNvPr id="52" name="文字方塊 51"/>
          <p:cNvSpPr txBox="1"/>
          <p:nvPr/>
        </p:nvSpPr>
        <p:spPr>
          <a:xfrm>
            <a:off x="2715708" y="1670477"/>
            <a:ext cx="1590441" cy="461665"/>
          </a:xfrm>
          <a:prstGeom prst="rect">
            <a:avLst/>
          </a:prstGeom>
          <a:noFill/>
        </p:spPr>
        <p:txBody>
          <a:bodyPr wrap="square" rtlCol="0">
            <a:spAutoFit/>
          </a:bodyPr>
          <a:lstStyle/>
          <a:p>
            <a:pPr algn="ctr"/>
            <a:r>
              <a:rPr lang="en-US" altLang="zh-TW" sz="2400" dirty="0" smtClean="0"/>
              <a:t>“not bad”</a:t>
            </a:r>
            <a:endParaRPr lang="zh-TW" altLang="en-US" sz="2400" dirty="0"/>
          </a:p>
        </p:txBody>
      </p:sp>
      <p:sp>
        <p:nvSpPr>
          <p:cNvPr id="53" name="文字方塊 52"/>
          <p:cNvSpPr txBox="1"/>
          <p:nvPr/>
        </p:nvSpPr>
        <p:spPr>
          <a:xfrm>
            <a:off x="479091" y="1654493"/>
            <a:ext cx="1590441" cy="461665"/>
          </a:xfrm>
          <a:prstGeom prst="rect">
            <a:avLst/>
          </a:prstGeom>
          <a:noFill/>
        </p:spPr>
        <p:txBody>
          <a:bodyPr wrap="square" rtlCol="0">
            <a:spAutoFit/>
          </a:bodyPr>
          <a:lstStyle/>
          <a:p>
            <a:pPr algn="ctr"/>
            <a:r>
              <a:rPr lang="en-US" altLang="zh-TW" sz="2400" dirty="0" smtClean="0"/>
              <a:t>“not good”</a:t>
            </a:r>
            <a:endParaRPr lang="zh-TW" altLang="en-US" sz="2400" dirty="0"/>
          </a:p>
        </p:txBody>
      </p:sp>
      <p:sp>
        <p:nvSpPr>
          <p:cNvPr id="54" name="文字方塊 53"/>
          <p:cNvSpPr txBox="1"/>
          <p:nvPr/>
        </p:nvSpPr>
        <p:spPr>
          <a:xfrm>
            <a:off x="426540" y="4646337"/>
            <a:ext cx="1027367" cy="461665"/>
          </a:xfrm>
          <a:prstGeom prst="rect">
            <a:avLst/>
          </a:prstGeom>
          <a:noFill/>
        </p:spPr>
        <p:txBody>
          <a:bodyPr wrap="square" rtlCol="0">
            <a:spAutoFit/>
          </a:bodyPr>
          <a:lstStyle/>
          <a:p>
            <a:pPr algn="ctr"/>
            <a:r>
              <a:rPr lang="en-US" altLang="zh-TW" sz="2400" dirty="0" smtClean="0"/>
              <a:t>“not”</a:t>
            </a:r>
            <a:endParaRPr lang="zh-TW" altLang="en-US" sz="2400" dirty="0"/>
          </a:p>
        </p:txBody>
      </p:sp>
      <p:sp>
        <p:nvSpPr>
          <p:cNvPr id="55" name="矩形 54"/>
          <p:cNvSpPr/>
          <p:nvPr/>
        </p:nvSpPr>
        <p:spPr>
          <a:xfrm>
            <a:off x="476730" y="4444203"/>
            <a:ext cx="926989" cy="195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56" name="文字方塊 55"/>
          <p:cNvSpPr txBox="1"/>
          <p:nvPr/>
        </p:nvSpPr>
        <p:spPr>
          <a:xfrm>
            <a:off x="1356060" y="4327092"/>
            <a:ext cx="3484129" cy="461665"/>
          </a:xfrm>
          <a:prstGeom prst="rect">
            <a:avLst/>
          </a:prstGeom>
          <a:noFill/>
        </p:spPr>
        <p:txBody>
          <a:bodyPr wrap="square" rtlCol="0">
            <a:spAutoFit/>
          </a:bodyPr>
          <a:lstStyle/>
          <a:p>
            <a:pPr algn="ctr"/>
            <a:r>
              <a:rPr lang="en-US" altLang="zh-TW" sz="2400" dirty="0" smtClean="0"/>
              <a:t>: “reverse” another input</a:t>
            </a:r>
            <a:endParaRPr lang="zh-TW" altLang="en-US" sz="2400" dirty="0"/>
          </a:p>
        </p:txBody>
      </p:sp>
      <p:cxnSp>
        <p:nvCxnSpPr>
          <p:cNvPr id="57" name="直線單箭頭接點 56"/>
          <p:cNvCxnSpPr/>
          <p:nvPr/>
        </p:nvCxnSpPr>
        <p:spPr>
          <a:xfrm flipH="1" flipV="1">
            <a:off x="1205685" y="2317120"/>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H="1" flipV="1">
            <a:off x="645651" y="3049357"/>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H="1" flipV="1">
            <a:off x="1673136" y="3052406"/>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H="1" flipV="1">
            <a:off x="3502129" y="2339203"/>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flipH="1" flipV="1">
            <a:off x="2942095" y="3071440"/>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flipH="1" flipV="1">
            <a:off x="3969580" y="3074489"/>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文字方塊 68"/>
          <p:cNvSpPr txBox="1"/>
          <p:nvPr/>
        </p:nvSpPr>
        <p:spPr>
          <a:xfrm>
            <a:off x="4603707" y="3402650"/>
            <a:ext cx="3279051" cy="461665"/>
          </a:xfrm>
          <a:prstGeom prst="rect">
            <a:avLst/>
          </a:prstGeom>
          <a:noFill/>
        </p:spPr>
        <p:txBody>
          <a:bodyPr wrap="square" rtlCol="0">
            <a:spAutoFit/>
          </a:bodyPr>
          <a:lstStyle/>
          <a:p>
            <a:pPr algn="ctr"/>
            <a:r>
              <a:rPr lang="en-US" altLang="zh-TW" sz="2400" dirty="0" smtClean="0"/>
              <a:t>Meaning of “very good”</a:t>
            </a:r>
            <a:endParaRPr lang="zh-TW" altLang="en-US" sz="2400" dirty="0"/>
          </a:p>
        </p:txBody>
      </p:sp>
      <p:sp>
        <p:nvSpPr>
          <p:cNvPr id="70" name="文字方塊 69"/>
          <p:cNvSpPr txBox="1"/>
          <p:nvPr/>
        </p:nvSpPr>
        <p:spPr>
          <a:xfrm>
            <a:off x="7128474" y="3764534"/>
            <a:ext cx="2073560" cy="461665"/>
          </a:xfrm>
          <a:prstGeom prst="rect">
            <a:avLst/>
          </a:prstGeom>
          <a:noFill/>
        </p:spPr>
        <p:txBody>
          <a:bodyPr wrap="square" rtlCol="0">
            <a:spAutoFit/>
          </a:bodyPr>
          <a:lstStyle/>
          <a:p>
            <a:pPr algn="ctr"/>
            <a:r>
              <a:rPr lang="en-US" altLang="zh-TW" sz="2400" dirty="0"/>
              <a:t>V(“very good</a:t>
            </a:r>
            <a:r>
              <a:rPr lang="en-US" altLang="zh-TW" sz="2400" dirty="0" smtClean="0"/>
              <a:t>”)</a:t>
            </a:r>
            <a:endParaRPr lang="zh-TW" altLang="en-US" sz="2400"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38</a:t>
            </a:fld>
            <a:endParaRPr lang="zh-TW" altLang="en-US"/>
          </a:p>
        </p:txBody>
      </p:sp>
    </p:spTree>
    <p:extLst>
      <p:ext uri="{BB962C8B-B14F-4D97-AF65-F5344CB8AC3E}">
        <p14:creationId xmlns:p14="http://schemas.microsoft.com/office/powerpoint/2010/main" val="282641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39" grpId="0"/>
      <p:bldP spid="40" grpId="0" animBg="1"/>
      <p:bldP spid="41" grpId="0"/>
      <p:bldP spid="45" grpId="0"/>
      <p:bldP spid="46" grpId="0" animBg="1"/>
      <p:bldP spid="47" grpId="0" animBg="1"/>
      <p:bldP spid="48" grpId="0" animBg="1"/>
      <p:bldP spid="49" grpId="0" animBg="1"/>
      <p:bldP spid="50" grpId="0" animBg="1"/>
      <p:bldP spid="51" grpId="0" animBg="1"/>
      <p:bldP spid="52" grpId="0"/>
      <p:bldP spid="53" grpId="0"/>
      <p:bldP spid="54" grpId="0"/>
      <p:bldP spid="55" grpId="0" animBg="1"/>
      <p:bldP spid="5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pPr eaLnBrk="1" hangingPunct="1"/>
            <a:r>
              <a:rPr lang="en-US" altLang="zh-TW" dirty="0" smtClean="0"/>
              <a:t>Recursive Deep Model</a:t>
            </a:r>
            <a:endParaRPr lang="zh-TW" altLang="en-US" dirty="0" smtClean="0"/>
          </a:p>
        </p:txBody>
      </p:sp>
      <p:pic>
        <p:nvPicPr>
          <p:cNvPr id="16" name="圖片 15"/>
          <p:cNvPicPr>
            <a:picLocks noChangeAspect="1"/>
          </p:cNvPicPr>
          <p:nvPr/>
        </p:nvPicPr>
        <p:blipFill>
          <a:blip r:embed="rId3"/>
          <a:stretch>
            <a:fillRect/>
          </a:stretch>
        </p:blipFill>
        <p:spPr>
          <a:xfrm>
            <a:off x="628650" y="5288443"/>
            <a:ext cx="2258223" cy="322603"/>
          </a:xfrm>
          <a:prstGeom prst="rect">
            <a:avLst/>
          </a:prstGeom>
        </p:spPr>
      </p:pic>
      <p:pic>
        <p:nvPicPr>
          <p:cNvPr id="17" name="圖片 16"/>
          <p:cNvPicPr>
            <a:picLocks noChangeAspect="1"/>
          </p:cNvPicPr>
          <p:nvPr/>
        </p:nvPicPr>
        <p:blipFill>
          <a:blip r:embed="rId3"/>
          <a:stretch>
            <a:fillRect/>
          </a:stretch>
        </p:blipFill>
        <p:spPr>
          <a:xfrm>
            <a:off x="3606894" y="5317729"/>
            <a:ext cx="2258223" cy="322603"/>
          </a:xfrm>
          <a:prstGeom prst="rect">
            <a:avLst/>
          </a:prstGeom>
        </p:spPr>
      </p:pic>
      <p:sp>
        <p:nvSpPr>
          <p:cNvPr id="26" name="向右箭號 25"/>
          <p:cNvSpPr/>
          <p:nvPr/>
        </p:nvSpPr>
        <p:spPr>
          <a:xfrm rot="16200000">
            <a:off x="1476823" y="5516424"/>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317729"/>
            <a:ext cx="2258223" cy="322603"/>
          </a:xfrm>
          <a:prstGeom prst="rect">
            <a:avLst/>
          </a:prstGeom>
        </p:spPr>
      </p:pic>
      <p:sp>
        <p:nvSpPr>
          <p:cNvPr id="34" name="向右箭號 33"/>
          <p:cNvSpPr/>
          <p:nvPr/>
        </p:nvSpPr>
        <p:spPr>
          <a:xfrm rot="16200000">
            <a:off x="7321657"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4"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5"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sp>
        <p:nvSpPr>
          <p:cNvPr id="66" name="文字方塊 6"/>
          <p:cNvSpPr txBox="1">
            <a:spLocks noChangeArrowheads="1"/>
          </p:cNvSpPr>
          <p:nvPr/>
        </p:nvSpPr>
        <p:spPr bwMode="auto">
          <a:xfrm>
            <a:off x="278538" y="5587400"/>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67" name="文字方塊 6"/>
          <p:cNvSpPr txBox="1">
            <a:spLocks noChangeArrowheads="1"/>
          </p:cNvSpPr>
          <p:nvPr/>
        </p:nvSpPr>
        <p:spPr bwMode="auto">
          <a:xfrm>
            <a:off x="3040822" y="5597271"/>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68" name="文字方塊 6"/>
          <p:cNvSpPr txBox="1">
            <a:spLocks noChangeArrowheads="1"/>
          </p:cNvSpPr>
          <p:nvPr/>
        </p:nvSpPr>
        <p:spPr bwMode="auto">
          <a:xfrm>
            <a:off x="5990292" y="5609019"/>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pic>
        <p:nvPicPr>
          <p:cNvPr id="78" name="圖片 77"/>
          <p:cNvPicPr>
            <a:picLocks noChangeAspect="1"/>
          </p:cNvPicPr>
          <p:nvPr/>
        </p:nvPicPr>
        <p:blipFill>
          <a:blip r:embed="rId3"/>
          <a:stretch>
            <a:fillRect/>
          </a:stretch>
        </p:blipFill>
        <p:spPr>
          <a:xfrm>
            <a:off x="5005454" y="3883079"/>
            <a:ext cx="2258223" cy="322603"/>
          </a:xfrm>
          <a:prstGeom prst="rect">
            <a:avLst/>
          </a:prstGeom>
        </p:spPr>
      </p:pic>
      <p:sp>
        <p:nvSpPr>
          <p:cNvPr id="79" name="矩形 78"/>
          <p:cNvSpPr/>
          <p:nvPr/>
        </p:nvSpPr>
        <p:spPr>
          <a:xfrm>
            <a:off x="5155082" y="443651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cxnSp>
        <p:nvCxnSpPr>
          <p:cNvPr id="80" name="直線單箭頭接點 79"/>
          <p:cNvCxnSpPr/>
          <p:nvPr/>
        </p:nvCxnSpPr>
        <p:spPr>
          <a:xfrm flipV="1">
            <a:off x="4670010" y="4969674"/>
            <a:ext cx="1129111" cy="317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H="1" flipV="1">
            <a:off x="6519142" y="4984318"/>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9" idx="0"/>
          </p:cNvCxnSpPr>
          <p:nvPr/>
        </p:nvCxnSpPr>
        <p:spPr>
          <a:xfrm flipH="1" flipV="1">
            <a:off x="6129390" y="410578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群組 84"/>
          <p:cNvGrpSpPr/>
          <p:nvPr/>
        </p:nvGrpSpPr>
        <p:grpSpPr>
          <a:xfrm>
            <a:off x="6369258" y="1788090"/>
            <a:ext cx="2371272" cy="1091149"/>
            <a:chOff x="982100" y="1854200"/>
            <a:chExt cx="2371272" cy="1091149"/>
          </a:xfrm>
        </p:grpSpPr>
        <p:grpSp>
          <p:nvGrpSpPr>
            <p:cNvPr id="86" name="群組 85"/>
            <p:cNvGrpSpPr/>
            <p:nvPr/>
          </p:nvGrpSpPr>
          <p:grpSpPr>
            <a:xfrm>
              <a:off x="982100" y="2475884"/>
              <a:ext cx="2371272" cy="469465"/>
              <a:chOff x="515601" y="2149156"/>
              <a:chExt cx="2371272" cy="469465"/>
            </a:xfrm>
          </p:grpSpPr>
          <p:sp>
            <p:nvSpPr>
              <p:cNvPr id="90" name="文字方塊 6"/>
              <p:cNvSpPr txBox="1">
                <a:spLocks noChangeArrowheads="1"/>
              </p:cNvSpPr>
              <p:nvPr/>
            </p:nvSpPr>
            <p:spPr bwMode="auto">
              <a:xfrm>
                <a:off x="515601" y="214915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91" name="文字方塊 7"/>
              <p:cNvSpPr txBox="1">
                <a:spLocks noChangeArrowheads="1"/>
              </p:cNvSpPr>
              <p:nvPr/>
            </p:nvSpPr>
            <p:spPr bwMode="auto">
              <a:xfrm>
                <a:off x="1085287" y="21530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92" name="文字方塊 7"/>
              <p:cNvSpPr txBox="1">
                <a:spLocks noChangeArrowheads="1"/>
              </p:cNvSpPr>
              <p:nvPr/>
            </p:nvSpPr>
            <p:spPr bwMode="auto">
              <a:xfrm>
                <a:off x="1807373" y="2156956"/>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grpSp>
        <p:cxnSp>
          <p:nvCxnSpPr>
            <p:cNvPr id="87" name="直線接點 86"/>
            <p:cNvCxnSpPr/>
            <p:nvPr/>
          </p:nvCxnSpPr>
          <p:spPr>
            <a:xfrm>
              <a:off x="2072352" y="1854200"/>
              <a:ext cx="705744" cy="673708"/>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p:cNvCxnSpPr/>
            <p:nvPr/>
          </p:nvCxnSpPr>
          <p:spPr>
            <a:xfrm flipV="1">
              <a:off x="2053279" y="2166097"/>
              <a:ext cx="363670" cy="389488"/>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p:cNvCxnSpPr/>
            <p:nvPr/>
          </p:nvCxnSpPr>
          <p:spPr>
            <a:xfrm flipH="1">
              <a:off x="1350266" y="1854200"/>
              <a:ext cx="722086" cy="742452"/>
            </a:xfrm>
            <a:prstGeom prst="line">
              <a:avLst/>
            </a:prstGeom>
          </p:spPr>
          <p:style>
            <a:lnRef idx="1">
              <a:schemeClr val="dk1"/>
            </a:lnRef>
            <a:fillRef idx="0">
              <a:schemeClr val="dk1"/>
            </a:fillRef>
            <a:effectRef idx="0">
              <a:schemeClr val="dk1"/>
            </a:effectRef>
            <a:fontRef idx="minor">
              <a:schemeClr val="tx1"/>
            </a:fontRef>
          </p:style>
        </p:cxnSp>
      </p:grpSp>
      <p:sp>
        <p:nvSpPr>
          <p:cNvPr id="93" name="文字方塊 92"/>
          <p:cNvSpPr txBox="1"/>
          <p:nvPr/>
        </p:nvSpPr>
        <p:spPr>
          <a:xfrm>
            <a:off x="6129390" y="1259616"/>
            <a:ext cx="2698608" cy="461665"/>
          </a:xfrm>
          <a:prstGeom prst="rect">
            <a:avLst/>
          </a:prstGeom>
          <a:noFill/>
        </p:spPr>
        <p:txBody>
          <a:bodyPr wrap="square" rtlCol="0">
            <a:spAutoFit/>
          </a:bodyPr>
          <a:lstStyle/>
          <a:p>
            <a:pPr algn="ctr"/>
            <a:r>
              <a:rPr lang="en-US" altLang="zh-TW" sz="2400" dirty="0"/>
              <a:t>s</a:t>
            </a:r>
            <a:r>
              <a:rPr lang="en-US" altLang="zh-TW" sz="2400" dirty="0" smtClean="0"/>
              <a:t>yntactic structure</a:t>
            </a:r>
            <a:endParaRPr lang="zh-TW" altLang="en-US" sz="2400" dirty="0"/>
          </a:p>
        </p:txBody>
      </p:sp>
      <p:sp>
        <p:nvSpPr>
          <p:cNvPr id="69" name="矩形 68"/>
          <p:cNvSpPr/>
          <p:nvPr/>
        </p:nvSpPr>
        <p:spPr>
          <a:xfrm>
            <a:off x="396180" y="2617291"/>
            <a:ext cx="1580677"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70" name="文字方塊 69"/>
          <p:cNvSpPr txBox="1"/>
          <p:nvPr/>
        </p:nvSpPr>
        <p:spPr>
          <a:xfrm>
            <a:off x="133423" y="3549397"/>
            <a:ext cx="1027367" cy="461665"/>
          </a:xfrm>
          <a:prstGeom prst="rect">
            <a:avLst/>
          </a:prstGeom>
          <a:noFill/>
        </p:spPr>
        <p:txBody>
          <a:bodyPr wrap="square" rtlCol="0">
            <a:spAutoFit/>
          </a:bodyPr>
          <a:lstStyle/>
          <a:p>
            <a:pPr algn="ctr"/>
            <a:r>
              <a:rPr lang="en-US" altLang="zh-TW" sz="2400" dirty="0" smtClean="0"/>
              <a:t>“very”</a:t>
            </a:r>
            <a:endParaRPr lang="zh-TW" altLang="en-US" sz="2400" dirty="0"/>
          </a:p>
        </p:txBody>
      </p:sp>
      <p:sp>
        <p:nvSpPr>
          <p:cNvPr id="71" name="文字方塊 70"/>
          <p:cNvSpPr txBox="1"/>
          <p:nvPr/>
        </p:nvSpPr>
        <p:spPr>
          <a:xfrm>
            <a:off x="1225532" y="3549650"/>
            <a:ext cx="1026937" cy="461665"/>
          </a:xfrm>
          <a:prstGeom prst="rect">
            <a:avLst/>
          </a:prstGeom>
          <a:noFill/>
        </p:spPr>
        <p:txBody>
          <a:bodyPr wrap="square" rtlCol="0">
            <a:spAutoFit/>
          </a:bodyPr>
          <a:lstStyle/>
          <a:p>
            <a:pPr algn="ctr"/>
            <a:r>
              <a:rPr lang="en-US" altLang="zh-TW" sz="2400" dirty="0" smtClean="0"/>
              <a:t>“good”</a:t>
            </a:r>
            <a:endParaRPr lang="zh-TW" altLang="en-US" sz="2400" dirty="0"/>
          </a:p>
        </p:txBody>
      </p:sp>
      <p:sp>
        <p:nvSpPr>
          <p:cNvPr id="72" name="矩形 71"/>
          <p:cNvSpPr/>
          <p:nvPr/>
        </p:nvSpPr>
        <p:spPr>
          <a:xfrm>
            <a:off x="2754509" y="2617291"/>
            <a:ext cx="1580677"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73" name="文字方塊 72"/>
          <p:cNvSpPr txBox="1"/>
          <p:nvPr/>
        </p:nvSpPr>
        <p:spPr>
          <a:xfrm>
            <a:off x="2476725" y="3585178"/>
            <a:ext cx="1027367" cy="461665"/>
          </a:xfrm>
          <a:prstGeom prst="rect">
            <a:avLst/>
          </a:prstGeom>
          <a:noFill/>
        </p:spPr>
        <p:txBody>
          <a:bodyPr wrap="square" rtlCol="0">
            <a:spAutoFit/>
          </a:bodyPr>
          <a:lstStyle/>
          <a:p>
            <a:pPr algn="ctr"/>
            <a:r>
              <a:rPr lang="en-US" altLang="zh-TW" sz="2400" dirty="0" smtClean="0"/>
              <a:t>“very”</a:t>
            </a:r>
            <a:endParaRPr lang="zh-TW" altLang="en-US" sz="2400" dirty="0"/>
          </a:p>
        </p:txBody>
      </p:sp>
      <p:sp>
        <p:nvSpPr>
          <p:cNvPr id="74" name="文字方塊 73"/>
          <p:cNvSpPr txBox="1"/>
          <p:nvPr/>
        </p:nvSpPr>
        <p:spPr>
          <a:xfrm>
            <a:off x="3585941" y="3625819"/>
            <a:ext cx="1026937" cy="461665"/>
          </a:xfrm>
          <a:prstGeom prst="rect">
            <a:avLst/>
          </a:prstGeom>
          <a:noFill/>
        </p:spPr>
        <p:txBody>
          <a:bodyPr wrap="square" rtlCol="0">
            <a:spAutoFit/>
          </a:bodyPr>
          <a:lstStyle/>
          <a:p>
            <a:pPr algn="ctr"/>
            <a:r>
              <a:rPr lang="en-US" altLang="zh-TW" sz="2400" dirty="0" smtClean="0"/>
              <a:t>“bad”</a:t>
            </a:r>
            <a:endParaRPr lang="zh-TW" altLang="en-US" sz="2400" dirty="0"/>
          </a:p>
        </p:txBody>
      </p:sp>
      <p:sp>
        <p:nvSpPr>
          <p:cNvPr id="75" name="矩形 74"/>
          <p:cNvSpPr/>
          <p:nvPr/>
        </p:nvSpPr>
        <p:spPr>
          <a:xfrm>
            <a:off x="196906" y="3375521"/>
            <a:ext cx="926989" cy="1950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76" name="矩形 75"/>
          <p:cNvSpPr/>
          <p:nvPr/>
        </p:nvSpPr>
        <p:spPr>
          <a:xfrm>
            <a:off x="1258445" y="3393156"/>
            <a:ext cx="926989" cy="1950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7" name="矩形 76"/>
          <p:cNvSpPr/>
          <p:nvPr/>
        </p:nvSpPr>
        <p:spPr>
          <a:xfrm>
            <a:off x="3085914" y="2161660"/>
            <a:ext cx="926989" cy="195086"/>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p>
        </p:txBody>
      </p:sp>
      <p:sp>
        <p:nvSpPr>
          <p:cNvPr id="94" name="矩形 93"/>
          <p:cNvSpPr/>
          <p:nvPr/>
        </p:nvSpPr>
        <p:spPr>
          <a:xfrm>
            <a:off x="2558574" y="3418498"/>
            <a:ext cx="926989" cy="1950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95" name="矩形 94"/>
          <p:cNvSpPr/>
          <p:nvPr/>
        </p:nvSpPr>
        <p:spPr>
          <a:xfrm>
            <a:off x="3633575" y="3416651"/>
            <a:ext cx="926989" cy="19508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sp>
        <p:nvSpPr>
          <p:cNvPr id="96" name="矩形 95"/>
          <p:cNvSpPr/>
          <p:nvPr/>
        </p:nvSpPr>
        <p:spPr>
          <a:xfrm>
            <a:off x="793154" y="2132387"/>
            <a:ext cx="926989" cy="195086"/>
          </a:xfrm>
          <a:prstGeom prst="rect">
            <a:avLst/>
          </a:prstGeom>
          <a:solidFill>
            <a:srgbClr val="0000FF"/>
          </a:solidFill>
          <a:ln>
            <a:solidFill>
              <a:srgbClr val="0000FF"/>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TW" altLang="en-US"/>
          </a:p>
        </p:txBody>
      </p:sp>
      <p:sp>
        <p:nvSpPr>
          <p:cNvPr id="97" name="文字方塊 96"/>
          <p:cNvSpPr txBox="1"/>
          <p:nvPr/>
        </p:nvSpPr>
        <p:spPr>
          <a:xfrm>
            <a:off x="2744745" y="1654889"/>
            <a:ext cx="1590441" cy="461665"/>
          </a:xfrm>
          <a:prstGeom prst="rect">
            <a:avLst/>
          </a:prstGeom>
          <a:noFill/>
        </p:spPr>
        <p:txBody>
          <a:bodyPr wrap="square" rtlCol="0">
            <a:spAutoFit/>
          </a:bodyPr>
          <a:lstStyle/>
          <a:p>
            <a:pPr algn="ctr"/>
            <a:r>
              <a:rPr lang="en-US" altLang="zh-TW" sz="2400" dirty="0" smtClean="0"/>
              <a:t>“very bad”</a:t>
            </a:r>
            <a:endParaRPr lang="zh-TW" altLang="en-US" sz="2400" dirty="0"/>
          </a:p>
        </p:txBody>
      </p:sp>
      <p:sp>
        <p:nvSpPr>
          <p:cNvPr id="98" name="文字方塊 97"/>
          <p:cNvSpPr txBox="1"/>
          <p:nvPr/>
        </p:nvSpPr>
        <p:spPr>
          <a:xfrm>
            <a:off x="493840" y="1638905"/>
            <a:ext cx="1590441" cy="461665"/>
          </a:xfrm>
          <a:prstGeom prst="rect">
            <a:avLst/>
          </a:prstGeom>
          <a:noFill/>
        </p:spPr>
        <p:txBody>
          <a:bodyPr wrap="square" rtlCol="0">
            <a:spAutoFit/>
          </a:bodyPr>
          <a:lstStyle/>
          <a:p>
            <a:pPr algn="ctr"/>
            <a:r>
              <a:rPr lang="en-US" altLang="zh-TW" sz="2400" dirty="0" smtClean="0"/>
              <a:t>“very good”</a:t>
            </a:r>
            <a:endParaRPr lang="zh-TW" altLang="en-US" sz="2400" dirty="0"/>
          </a:p>
        </p:txBody>
      </p:sp>
      <p:sp>
        <p:nvSpPr>
          <p:cNvPr id="99" name="文字方塊 98"/>
          <p:cNvSpPr txBox="1"/>
          <p:nvPr/>
        </p:nvSpPr>
        <p:spPr>
          <a:xfrm>
            <a:off x="268745" y="4633502"/>
            <a:ext cx="1027367" cy="461665"/>
          </a:xfrm>
          <a:prstGeom prst="rect">
            <a:avLst/>
          </a:prstGeom>
          <a:noFill/>
        </p:spPr>
        <p:txBody>
          <a:bodyPr wrap="square" rtlCol="0">
            <a:spAutoFit/>
          </a:bodyPr>
          <a:lstStyle/>
          <a:p>
            <a:pPr algn="ctr"/>
            <a:r>
              <a:rPr lang="en-US" altLang="zh-TW" sz="2400" dirty="0" smtClean="0"/>
              <a:t>“very”</a:t>
            </a:r>
            <a:endParaRPr lang="zh-TW" altLang="en-US" sz="2400" dirty="0"/>
          </a:p>
        </p:txBody>
      </p:sp>
      <p:sp>
        <p:nvSpPr>
          <p:cNvPr id="100" name="矩形 99"/>
          <p:cNvSpPr/>
          <p:nvPr/>
        </p:nvSpPr>
        <p:spPr>
          <a:xfrm>
            <a:off x="318935" y="4431368"/>
            <a:ext cx="926989" cy="1950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01" name="文字方塊 100"/>
          <p:cNvSpPr txBox="1"/>
          <p:nvPr/>
        </p:nvSpPr>
        <p:spPr>
          <a:xfrm>
            <a:off x="1072272" y="4293421"/>
            <a:ext cx="4050463" cy="461665"/>
          </a:xfrm>
          <a:prstGeom prst="rect">
            <a:avLst/>
          </a:prstGeom>
          <a:noFill/>
        </p:spPr>
        <p:txBody>
          <a:bodyPr wrap="square" rtlCol="0">
            <a:spAutoFit/>
          </a:bodyPr>
          <a:lstStyle/>
          <a:p>
            <a:pPr algn="ctr"/>
            <a:r>
              <a:rPr lang="en-US" altLang="zh-TW" sz="2400" dirty="0" smtClean="0"/>
              <a:t>: “emphasize” another input</a:t>
            </a:r>
            <a:endParaRPr lang="zh-TW" altLang="en-US" sz="2400" dirty="0"/>
          </a:p>
        </p:txBody>
      </p:sp>
      <p:cxnSp>
        <p:nvCxnSpPr>
          <p:cNvPr id="102" name="直線單箭頭接點 101"/>
          <p:cNvCxnSpPr/>
          <p:nvPr/>
        </p:nvCxnSpPr>
        <p:spPr>
          <a:xfrm flipH="1" flipV="1">
            <a:off x="1220434" y="2301532"/>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flipH="1" flipV="1">
            <a:off x="660400" y="3033769"/>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flipH="1" flipV="1">
            <a:off x="1687885" y="303681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flipH="1" flipV="1">
            <a:off x="3531166" y="2323615"/>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flipH="1" flipV="1">
            <a:off x="2971132" y="3055852"/>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flipV="1">
            <a:off x="3998617" y="3058901"/>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文字方塊 53"/>
          <p:cNvSpPr txBox="1"/>
          <p:nvPr/>
        </p:nvSpPr>
        <p:spPr>
          <a:xfrm>
            <a:off x="4603707" y="3402650"/>
            <a:ext cx="3279051" cy="461665"/>
          </a:xfrm>
          <a:prstGeom prst="rect">
            <a:avLst/>
          </a:prstGeom>
          <a:noFill/>
        </p:spPr>
        <p:txBody>
          <a:bodyPr wrap="square" rtlCol="0">
            <a:spAutoFit/>
          </a:bodyPr>
          <a:lstStyle/>
          <a:p>
            <a:pPr algn="ctr"/>
            <a:r>
              <a:rPr lang="en-US" altLang="zh-TW" sz="2400" dirty="0" smtClean="0"/>
              <a:t>Meaning of “very good”</a:t>
            </a:r>
            <a:endParaRPr lang="zh-TW" altLang="en-US" sz="2400" dirty="0"/>
          </a:p>
        </p:txBody>
      </p:sp>
      <p:sp>
        <p:nvSpPr>
          <p:cNvPr id="55" name="文字方塊 54"/>
          <p:cNvSpPr txBox="1"/>
          <p:nvPr/>
        </p:nvSpPr>
        <p:spPr>
          <a:xfrm>
            <a:off x="7128474" y="3764534"/>
            <a:ext cx="2073560" cy="461665"/>
          </a:xfrm>
          <a:prstGeom prst="rect">
            <a:avLst/>
          </a:prstGeom>
          <a:noFill/>
        </p:spPr>
        <p:txBody>
          <a:bodyPr wrap="square" rtlCol="0">
            <a:spAutoFit/>
          </a:bodyPr>
          <a:lstStyle/>
          <a:p>
            <a:pPr algn="ctr"/>
            <a:r>
              <a:rPr lang="en-US" altLang="zh-TW" sz="2400" dirty="0"/>
              <a:t>V(“very good</a:t>
            </a:r>
            <a:r>
              <a:rPr lang="en-US" altLang="zh-TW" sz="2400" dirty="0" smtClean="0"/>
              <a:t>”)</a:t>
            </a:r>
            <a:endParaRPr lang="zh-TW" altLang="en-US" sz="2400"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39</a:t>
            </a:fld>
            <a:endParaRPr lang="zh-TW" altLang="en-US"/>
          </a:p>
        </p:txBody>
      </p:sp>
    </p:spTree>
    <p:extLst>
      <p:ext uri="{BB962C8B-B14F-4D97-AF65-F5344CB8AC3E}">
        <p14:creationId xmlns:p14="http://schemas.microsoft.com/office/powerpoint/2010/main" val="3692152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P spid="71" grpId="0"/>
      <p:bldP spid="72" grpId="0" animBg="1"/>
      <p:bldP spid="73" grpId="0"/>
      <p:bldP spid="74" grpId="0"/>
      <p:bldP spid="75" grpId="0" animBg="1"/>
      <p:bldP spid="76" grpId="0" animBg="1"/>
      <p:bldP spid="77" grpId="0" animBg="1"/>
      <p:bldP spid="94" grpId="0" animBg="1"/>
      <p:bldP spid="95" grpId="0" animBg="1"/>
      <p:bldP spid="96" grpId="0" animBg="1"/>
      <p:bldP spid="97" grpId="0"/>
      <p:bldP spid="98" grpId="0"/>
      <p:bldP spid="99" grpId="0"/>
      <p:bldP spid="100" grpId="0" animBg="1"/>
      <p:bldP spid="10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Meaning Representation</a:t>
            </a:r>
            <a:endParaRPr lang="zh-TW" altLang="en-US" dirty="0"/>
          </a:p>
        </p:txBody>
      </p:sp>
      <p:cxnSp>
        <p:nvCxnSpPr>
          <p:cNvPr id="4" name="直線單箭頭接點 3"/>
          <p:cNvCxnSpPr/>
          <p:nvPr/>
        </p:nvCxnSpPr>
        <p:spPr>
          <a:xfrm>
            <a:off x="827747" y="5826792"/>
            <a:ext cx="72379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單箭頭接點 4"/>
          <p:cNvCxnSpPr/>
          <p:nvPr/>
        </p:nvCxnSpPr>
        <p:spPr>
          <a:xfrm flipV="1">
            <a:off x="1517151" y="2959693"/>
            <a:ext cx="0" cy="32104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p:cNvSpPr/>
          <p:nvPr/>
        </p:nvSpPr>
        <p:spPr>
          <a:xfrm>
            <a:off x="4960251" y="4717392"/>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p:cNvSpPr/>
          <p:nvPr/>
        </p:nvSpPr>
        <p:spPr>
          <a:xfrm>
            <a:off x="5192541" y="4987571"/>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橢圓 9"/>
          <p:cNvSpPr/>
          <p:nvPr/>
        </p:nvSpPr>
        <p:spPr>
          <a:xfrm>
            <a:off x="5386113" y="4770288"/>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1" name="文字方塊 10"/>
          <p:cNvSpPr txBox="1"/>
          <p:nvPr/>
        </p:nvSpPr>
        <p:spPr>
          <a:xfrm>
            <a:off x="4429072" y="4335329"/>
            <a:ext cx="724751" cy="461665"/>
          </a:xfrm>
          <a:prstGeom prst="rect">
            <a:avLst/>
          </a:prstGeom>
          <a:noFill/>
        </p:spPr>
        <p:txBody>
          <a:bodyPr wrap="square" rtlCol="0">
            <a:spAutoFit/>
          </a:bodyPr>
          <a:lstStyle/>
          <a:p>
            <a:r>
              <a:rPr lang="en-US" altLang="zh-TW" sz="2400" dirty="0" smtClean="0"/>
              <a:t>dog</a:t>
            </a:r>
            <a:endParaRPr lang="zh-TW" altLang="en-US" sz="2400" dirty="0"/>
          </a:p>
        </p:txBody>
      </p:sp>
      <p:sp>
        <p:nvSpPr>
          <p:cNvPr id="12" name="文字方塊 11"/>
          <p:cNvSpPr txBox="1"/>
          <p:nvPr/>
        </p:nvSpPr>
        <p:spPr>
          <a:xfrm>
            <a:off x="5004687" y="5057588"/>
            <a:ext cx="724751" cy="461665"/>
          </a:xfrm>
          <a:prstGeom prst="rect">
            <a:avLst/>
          </a:prstGeom>
          <a:noFill/>
        </p:spPr>
        <p:txBody>
          <a:bodyPr wrap="square" rtlCol="0">
            <a:spAutoFit/>
          </a:bodyPr>
          <a:lstStyle/>
          <a:p>
            <a:r>
              <a:rPr lang="en-US" altLang="zh-TW" sz="2400" dirty="0" smtClean="0"/>
              <a:t>cat</a:t>
            </a:r>
            <a:endParaRPr lang="zh-TW" altLang="en-US" sz="2400" dirty="0"/>
          </a:p>
        </p:txBody>
      </p:sp>
      <p:sp>
        <p:nvSpPr>
          <p:cNvPr id="13" name="文字方塊 12"/>
          <p:cNvSpPr txBox="1"/>
          <p:nvPr/>
        </p:nvSpPr>
        <p:spPr>
          <a:xfrm>
            <a:off x="5462147" y="4406370"/>
            <a:ext cx="986192" cy="461665"/>
          </a:xfrm>
          <a:prstGeom prst="rect">
            <a:avLst/>
          </a:prstGeom>
          <a:noFill/>
        </p:spPr>
        <p:txBody>
          <a:bodyPr wrap="square" rtlCol="0">
            <a:spAutoFit/>
          </a:bodyPr>
          <a:lstStyle/>
          <a:p>
            <a:r>
              <a:rPr lang="en-US" altLang="zh-TW" sz="2400" dirty="0" smtClean="0"/>
              <a:t>rabbit</a:t>
            </a:r>
            <a:endParaRPr lang="zh-TW" altLang="en-US" sz="2400" dirty="0"/>
          </a:p>
        </p:txBody>
      </p:sp>
      <p:sp>
        <p:nvSpPr>
          <p:cNvPr id="14" name="橢圓 13"/>
          <p:cNvSpPr/>
          <p:nvPr/>
        </p:nvSpPr>
        <p:spPr>
          <a:xfrm>
            <a:off x="2170799" y="5288421"/>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5" name="文字方塊 14"/>
          <p:cNvSpPr txBox="1"/>
          <p:nvPr/>
        </p:nvSpPr>
        <p:spPr>
          <a:xfrm>
            <a:off x="2262442" y="5118764"/>
            <a:ext cx="1166723" cy="461665"/>
          </a:xfrm>
          <a:prstGeom prst="rect">
            <a:avLst/>
          </a:prstGeom>
          <a:noFill/>
        </p:spPr>
        <p:txBody>
          <a:bodyPr wrap="square" rtlCol="0">
            <a:spAutoFit/>
          </a:bodyPr>
          <a:lstStyle/>
          <a:p>
            <a:r>
              <a:rPr lang="en-US" altLang="zh-TW" sz="2400" dirty="0" smtClean="0"/>
              <a:t>jump</a:t>
            </a:r>
            <a:endParaRPr lang="zh-TW" altLang="en-US" sz="2400" dirty="0"/>
          </a:p>
        </p:txBody>
      </p:sp>
      <p:sp>
        <p:nvSpPr>
          <p:cNvPr id="16" name="橢圓 15"/>
          <p:cNvSpPr/>
          <p:nvPr/>
        </p:nvSpPr>
        <p:spPr>
          <a:xfrm>
            <a:off x="2358653" y="4941468"/>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7" name="文字方塊 16"/>
          <p:cNvSpPr txBox="1"/>
          <p:nvPr/>
        </p:nvSpPr>
        <p:spPr>
          <a:xfrm>
            <a:off x="2450296" y="4771811"/>
            <a:ext cx="1166723" cy="461665"/>
          </a:xfrm>
          <a:prstGeom prst="rect">
            <a:avLst/>
          </a:prstGeom>
          <a:noFill/>
        </p:spPr>
        <p:txBody>
          <a:bodyPr wrap="square" rtlCol="0">
            <a:spAutoFit/>
          </a:bodyPr>
          <a:lstStyle/>
          <a:p>
            <a:r>
              <a:rPr lang="en-US" altLang="zh-TW" sz="2400" dirty="0" smtClean="0"/>
              <a:t>run</a:t>
            </a:r>
            <a:endParaRPr lang="zh-TW" altLang="en-US" sz="2400" dirty="0"/>
          </a:p>
        </p:txBody>
      </p:sp>
      <p:sp>
        <p:nvSpPr>
          <p:cNvPr id="18" name="橢圓 17"/>
          <p:cNvSpPr/>
          <p:nvPr/>
        </p:nvSpPr>
        <p:spPr>
          <a:xfrm>
            <a:off x="4046771" y="3651818"/>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9" name="文字方塊 18"/>
          <p:cNvSpPr txBox="1"/>
          <p:nvPr/>
        </p:nvSpPr>
        <p:spPr>
          <a:xfrm>
            <a:off x="4154304" y="3470089"/>
            <a:ext cx="1166723" cy="461665"/>
          </a:xfrm>
          <a:prstGeom prst="rect">
            <a:avLst/>
          </a:prstGeom>
          <a:noFill/>
        </p:spPr>
        <p:txBody>
          <a:bodyPr wrap="square" rtlCol="0">
            <a:spAutoFit/>
          </a:bodyPr>
          <a:lstStyle/>
          <a:p>
            <a:r>
              <a:rPr lang="en-US" altLang="zh-TW" sz="2400" dirty="0" smtClean="0"/>
              <a:t>flower</a:t>
            </a:r>
            <a:endParaRPr lang="zh-TW" altLang="en-US" sz="2400" dirty="0"/>
          </a:p>
        </p:txBody>
      </p:sp>
      <p:sp>
        <p:nvSpPr>
          <p:cNvPr id="20" name="橢圓 19"/>
          <p:cNvSpPr/>
          <p:nvPr/>
        </p:nvSpPr>
        <p:spPr>
          <a:xfrm>
            <a:off x="4219390" y="331451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1" name="文字方塊 20"/>
          <p:cNvSpPr txBox="1"/>
          <p:nvPr/>
        </p:nvSpPr>
        <p:spPr>
          <a:xfrm>
            <a:off x="4326923" y="3085487"/>
            <a:ext cx="1166723" cy="461665"/>
          </a:xfrm>
          <a:prstGeom prst="rect">
            <a:avLst/>
          </a:prstGeom>
          <a:noFill/>
        </p:spPr>
        <p:txBody>
          <a:bodyPr wrap="square" rtlCol="0">
            <a:spAutoFit/>
          </a:bodyPr>
          <a:lstStyle/>
          <a:p>
            <a:r>
              <a:rPr lang="en-US" altLang="zh-TW" sz="2400" dirty="0" smtClean="0"/>
              <a:t>tree</a:t>
            </a:r>
            <a:endParaRPr lang="zh-TW" altLang="en-US" sz="2400" dirty="0"/>
          </a:p>
        </p:txBody>
      </p:sp>
      <p:grpSp>
        <p:nvGrpSpPr>
          <p:cNvPr id="29" name="群組 28"/>
          <p:cNvGrpSpPr/>
          <p:nvPr/>
        </p:nvGrpSpPr>
        <p:grpSpPr>
          <a:xfrm>
            <a:off x="4960251" y="3816158"/>
            <a:ext cx="4042709" cy="563482"/>
            <a:chOff x="3327878" y="3276777"/>
            <a:chExt cx="4042709" cy="563482"/>
          </a:xfrm>
        </p:grpSpPr>
        <p:sp>
          <p:nvSpPr>
            <p:cNvPr id="27" name="文字方塊 26"/>
            <p:cNvSpPr txBox="1"/>
            <p:nvPr/>
          </p:nvSpPr>
          <p:spPr>
            <a:xfrm>
              <a:off x="3327878" y="3276777"/>
              <a:ext cx="4042709" cy="461665"/>
            </a:xfrm>
            <a:prstGeom prst="rect">
              <a:avLst/>
            </a:prstGeom>
            <a:noFill/>
          </p:spPr>
          <p:txBody>
            <a:bodyPr wrap="square" rtlCol="0">
              <a:spAutoFit/>
            </a:bodyPr>
            <a:lstStyle/>
            <a:p>
              <a:r>
                <a:rPr lang="en-US" altLang="zh-TW" sz="2400" dirty="0"/>
                <a:t>t</a:t>
              </a:r>
              <a:r>
                <a:rPr lang="en-US" altLang="zh-TW" sz="2400" dirty="0" smtClean="0"/>
                <a:t>he animals with four legs</a:t>
              </a:r>
              <a:endParaRPr lang="zh-TW" altLang="en-US" sz="2400" dirty="0"/>
            </a:p>
          </p:txBody>
        </p:sp>
        <p:sp>
          <p:nvSpPr>
            <p:cNvPr id="28" name="橢圓 27"/>
            <p:cNvSpPr/>
            <p:nvPr/>
          </p:nvSpPr>
          <p:spPr>
            <a:xfrm>
              <a:off x="3599759" y="3705651"/>
              <a:ext cx="134608" cy="134608"/>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accent1"/>
                </a:solidFill>
              </a:endParaRPr>
            </a:p>
          </p:txBody>
        </p:sp>
      </p:grpSp>
      <p:sp>
        <p:nvSpPr>
          <p:cNvPr id="32" name="文字方塊 31"/>
          <p:cNvSpPr txBox="1"/>
          <p:nvPr/>
        </p:nvSpPr>
        <p:spPr>
          <a:xfrm>
            <a:off x="797209" y="2054607"/>
            <a:ext cx="8022941" cy="461665"/>
          </a:xfrm>
          <a:prstGeom prst="rect">
            <a:avLst/>
          </a:prstGeom>
          <a:noFill/>
        </p:spPr>
        <p:txBody>
          <a:bodyPr wrap="square" rtlCol="0">
            <a:spAutoFit/>
          </a:bodyPr>
          <a:lstStyle/>
          <a:p>
            <a:r>
              <a:rPr lang="en-US" altLang="zh-TW" sz="2400" dirty="0" smtClean="0"/>
              <a:t>Do machine know the meaning of a word or word sequence? </a:t>
            </a:r>
            <a:endParaRPr lang="zh-TW" altLang="en-US" sz="2400" dirty="0"/>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4</a:t>
            </a:fld>
            <a:endParaRPr lang="zh-TW" altLang="en-US"/>
          </a:p>
        </p:txBody>
      </p:sp>
    </p:spTree>
    <p:extLst>
      <p:ext uri="{BB962C8B-B14F-4D97-AF65-F5344CB8AC3E}">
        <p14:creationId xmlns:p14="http://schemas.microsoft.com/office/powerpoint/2010/main" val="38802173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p:cNvPicPr>
            <a:picLocks noChangeAspect="1"/>
          </p:cNvPicPr>
          <p:nvPr/>
        </p:nvPicPr>
        <p:blipFill>
          <a:blip r:embed="rId3"/>
          <a:stretch>
            <a:fillRect/>
          </a:stretch>
        </p:blipFill>
        <p:spPr>
          <a:xfrm>
            <a:off x="628650" y="5288443"/>
            <a:ext cx="2258223" cy="322603"/>
          </a:xfrm>
          <a:prstGeom prst="rect">
            <a:avLst/>
          </a:prstGeom>
        </p:spPr>
      </p:pic>
      <p:pic>
        <p:nvPicPr>
          <p:cNvPr id="17" name="圖片 16"/>
          <p:cNvPicPr>
            <a:picLocks noChangeAspect="1"/>
          </p:cNvPicPr>
          <p:nvPr/>
        </p:nvPicPr>
        <p:blipFill>
          <a:blip r:embed="rId3"/>
          <a:stretch>
            <a:fillRect/>
          </a:stretch>
        </p:blipFill>
        <p:spPr>
          <a:xfrm>
            <a:off x="3606894" y="5317729"/>
            <a:ext cx="2258223" cy="322603"/>
          </a:xfrm>
          <a:prstGeom prst="rect">
            <a:avLst/>
          </a:prstGeom>
        </p:spPr>
      </p:pic>
      <p:sp>
        <p:nvSpPr>
          <p:cNvPr id="26" name="向右箭號 25"/>
          <p:cNvSpPr/>
          <p:nvPr/>
        </p:nvSpPr>
        <p:spPr>
          <a:xfrm rot="16200000">
            <a:off x="1476823" y="5516424"/>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317729"/>
            <a:ext cx="2258223" cy="322603"/>
          </a:xfrm>
          <a:prstGeom prst="rect">
            <a:avLst/>
          </a:prstGeom>
        </p:spPr>
      </p:pic>
      <p:sp>
        <p:nvSpPr>
          <p:cNvPr id="34" name="向右箭號 33"/>
          <p:cNvSpPr/>
          <p:nvPr/>
        </p:nvSpPr>
        <p:spPr>
          <a:xfrm rot="16200000">
            <a:off x="7321657" y="5533339"/>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文字方塊 6"/>
          <p:cNvSpPr txBox="1">
            <a:spLocks noChangeArrowheads="1"/>
          </p:cNvSpPr>
          <p:nvPr/>
        </p:nvSpPr>
        <p:spPr bwMode="auto">
          <a:xfrm>
            <a:off x="1412890" y="6063175"/>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64" name="文字方塊 7"/>
          <p:cNvSpPr txBox="1">
            <a:spLocks noChangeArrowheads="1"/>
          </p:cNvSpPr>
          <p:nvPr/>
        </p:nvSpPr>
        <p:spPr bwMode="auto">
          <a:xfrm>
            <a:off x="4184423"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65" name="文字方塊 7"/>
          <p:cNvSpPr txBox="1">
            <a:spLocks noChangeArrowheads="1"/>
          </p:cNvSpPr>
          <p:nvPr/>
        </p:nvSpPr>
        <p:spPr bwMode="auto">
          <a:xfrm>
            <a:off x="7058132" y="6083342"/>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sp>
        <p:nvSpPr>
          <p:cNvPr id="66" name="文字方塊 6"/>
          <p:cNvSpPr txBox="1">
            <a:spLocks noChangeArrowheads="1"/>
          </p:cNvSpPr>
          <p:nvPr/>
        </p:nvSpPr>
        <p:spPr bwMode="auto">
          <a:xfrm>
            <a:off x="278538" y="5587400"/>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67" name="文字方塊 6"/>
          <p:cNvSpPr txBox="1">
            <a:spLocks noChangeArrowheads="1"/>
          </p:cNvSpPr>
          <p:nvPr/>
        </p:nvSpPr>
        <p:spPr bwMode="auto">
          <a:xfrm>
            <a:off x="3040822" y="5597271"/>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68" name="文字方塊 6"/>
          <p:cNvSpPr txBox="1">
            <a:spLocks noChangeArrowheads="1"/>
          </p:cNvSpPr>
          <p:nvPr/>
        </p:nvSpPr>
        <p:spPr bwMode="auto">
          <a:xfrm>
            <a:off x="5990292" y="5609019"/>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pic>
        <p:nvPicPr>
          <p:cNvPr id="78" name="圖片 77"/>
          <p:cNvPicPr>
            <a:picLocks noChangeAspect="1"/>
          </p:cNvPicPr>
          <p:nvPr/>
        </p:nvPicPr>
        <p:blipFill>
          <a:blip r:embed="rId3"/>
          <a:stretch>
            <a:fillRect/>
          </a:stretch>
        </p:blipFill>
        <p:spPr>
          <a:xfrm>
            <a:off x="5005454" y="3883079"/>
            <a:ext cx="2258223" cy="322603"/>
          </a:xfrm>
          <a:prstGeom prst="rect">
            <a:avLst/>
          </a:prstGeom>
        </p:spPr>
      </p:pic>
      <p:sp>
        <p:nvSpPr>
          <p:cNvPr id="79" name="矩形 78"/>
          <p:cNvSpPr/>
          <p:nvPr/>
        </p:nvSpPr>
        <p:spPr>
          <a:xfrm>
            <a:off x="5155082" y="443651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cxnSp>
        <p:nvCxnSpPr>
          <p:cNvPr id="80" name="直線單箭頭接點 79"/>
          <p:cNvCxnSpPr/>
          <p:nvPr/>
        </p:nvCxnSpPr>
        <p:spPr>
          <a:xfrm flipV="1">
            <a:off x="4670010" y="4969674"/>
            <a:ext cx="1129111" cy="3172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p:nvPr/>
        </p:nvCxnSpPr>
        <p:spPr>
          <a:xfrm flipH="1" flipV="1">
            <a:off x="6519142" y="4984318"/>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9" idx="0"/>
          </p:cNvCxnSpPr>
          <p:nvPr/>
        </p:nvCxnSpPr>
        <p:spPr>
          <a:xfrm flipH="1" flipV="1">
            <a:off x="6129390" y="4105788"/>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4" name="圖片 53"/>
          <p:cNvPicPr>
            <a:picLocks noChangeAspect="1"/>
          </p:cNvPicPr>
          <p:nvPr/>
        </p:nvPicPr>
        <p:blipFill>
          <a:blip r:embed="rId3"/>
          <a:stretch>
            <a:fillRect/>
          </a:stretch>
        </p:blipFill>
        <p:spPr>
          <a:xfrm flipH="1">
            <a:off x="1985348" y="2354919"/>
            <a:ext cx="2258223" cy="322603"/>
          </a:xfrm>
          <a:prstGeom prst="rect">
            <a:avLst/>
          </a:prstGeom>
        </p:spPr>
      </p:pic>
      <p:sp>
        <p:nvSpPr>
          <p:cNvPr id="55" name="矩形 54"/>
          <p:cNvSpPr/>
          <p:nvPr/>
        </p:nvSpPr>
        <p:spPr>
          <a:xfrm flipH="1">
            <a:off x="2134976" y="2908356"/>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cxnSp>
        <p:nvCxnSpPr>
          <p:cNvPr id="58" name="直線單箭頭接點 57"/>
          <p:cNvCxnSpPr/>
          <p:nvPr/>
        </p:nvCxnSpPr>
        <p:spPr>
          <a:xfrm flipH="1" flipV="1">
            <a:off x="3495912" y="3464475"/>
            <a:ext cx="2660950" cy="4318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1716177" y="3464176"/>
            <a:ext cx="968482" cy="184181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flipV="1">
            <a:off x="3095049" y="2572114"/>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flipH="1">
            <a:off x="55085" y="2080500"/>
            <a:ext cx="2206090" cy="830997"/>
          </a:xfrm>
          <a:prstGeom prst="rect">
            <a:avLst/>
          </a:prstGeom>
          <a:noFill/>
        </p:spPr>
        <p:txBody>
          <a:bodyPr wrap="square" rtlCol="0">
            <a:spAutoFit/>
          </a:bodyPr>
          <a:lstStyle/>
          <a:p>
            <a:pPr algn="ctr"/>
            <a:r>
              <a:rPr lang="en-US" altLang="zh-TW" sz="2400" dirty="0" smtClean="0"/>
              <a:t>V(“not very </a:t>
            </a:r>
            <a:r>
              <a:rPr lang="en-US" altLang="zh-TW" sz="2400" dirty="0"/>
              <a:t>good”)</a:t>
            </a:r>
            <a:endParaRPr lang="zh-TW" altLang="en-US" sz="2400" dirty="0"/>
          </a:p>
        </p:txBody>
      </p:sp>
      <p:sp>
        <p:nvSpPr>
          <p:cNvPr id="62" name="文字方塊 61"/>
          <p:cNvSpPr txBox="1"/>
          <p:nvPr/>
        </p:nvSpPr>
        <p:spPr>
          <a:xfrm flipH="1">
            <a:off x="4742864" y="1776358"/>
            <a:ext cx="3995962" cy="523220"/>
          </a:xfrm>
          <a:prstGeom prst="rect">
            <a:avLst/>
          </a:prstGeom>
          <a:noFill/>
        </p:spPr>
        <p:txBody>
          <a:bodyPr wrap="square" rtlCol="0">
            <a:spAutoFit/>
          </a:bodyPr>
          <a:lstStyle/>
          <a:p>
            <a:pPr algn="ctr"/>
            <a:r>
              <a:rPr lang="en-US" altLang="zh-TW" sz="2800" b="1" dirty="0" smtClean="0">
                <a:solidFill>
                  <a:srgbClr val="00B050"/>
                </a:solidFill>
              </a:rPr>
              <a:t>How to train the NN?</a:t>
            </a:r>
            <a:endParaRPr lang="zh-TW" altLang="en-US" sz="2800" b="1" dirty="0">
              <a:solidFill>
                <a:srgbClr val="00B050"/>
              </a:solidFill>
            </a:endParaRPr>
          </a:p>
        </p:txBody>
      </p:sp>
      <p:sp>
        <p:nvSpPr>
          <p:cNvPr id="108" name="文字方塊 107"/>
          <p:cNvSpPr txBox="1"/>
          <p:nvPr/>
        </p:nvSpPr>
        <p:spPr>
          <a:xfrm>
            <a:off x="190747" y="137429"/>
            <a:ext cx="6266614" cy="523220"/>
          </a:xfrm>
          <a:prstGeom prst="rect">
            <a:avLst/>
          </a:prstGeom>
          <a:noFill/>
        </p:spPr>
        <p:txBody>
          <a:bodyPr wrap="square" rtlCol="0">
            <a:spAutoFit/>
          </a:bodyPr>
          <a:lstStyle/>
          <a:p>
            <a:r>
              <a:rPr lang="en-US" altLang="zh-TW" sz="2800" dirty="0" smtClean="0"/>
              <a:t>The word order is considered.</a:t>
            </a:r>
            <a:endParaRPr lang="zh-TW" altLang="en-US" sz="2800" dirty="0"/>
          </a:p>
        </p:txBody>
      </p:sp>
      <p:sp>
        <p:nvSpPr>
          <p:cNvPr id="109" name="文字方塊 108"/>
          <p:cNvSpPr txBox="1"/>
          <p:nvPr/>
        </p:nvSpPr>
        <p:spPr>
          <a:xfrm>
            <a:off x="194034" y="617183"/>
            <a:ext cx="8686272" cy="954107"/>
          </a:xfrm>
          <a:prstGeom prst="rect">
            <a:avLst/>
          </a:prstGeom>
          <a:noFill/>
        </p:spPr>
        <p:txBody>
          <a:bodyPr wrap="square" rtlCol="0">
            <a:spAutoFit/>
          </a:bodyPr>
          <a:lstStyle/>
          <a:p>
            <a:r>
              <a:rPr lang="en-US" altLang="zh-TW" sz="2800" dirty="0" smtClean="0"/>
              <a:t>The representation of the sequence will change if the order of the words are changed</a:t>
            </a:r>
            <a:endParaRPr lang="zh-TW" altLang="en-US" sz="2800" dirty="0"/>
          </a:p>
        </p:txBody>
      </p:sp>
      <p:sp>
        <p:nvSpPr>
          <p:cNvPr id="38" name="文字方塊 37"/>
          <p:cNvSpPr txBox="1"/>
          <p:nvPr/>
        </p:nvSpPr>
        <p:spPr>
          <a:xfrm>
            <a:off x="7128474" y="3764534"/>
            <a:ext cx="2073560" cy="461665"/>
          </a:xfrm>
          <a:prstGeom prst="rect">
            <a:avLst/>
          </a:prstGeom>
          <a:noFill/>
        </p:spPr>
        <p:txBody>
          <a:bodyPr wrap="square" rtlCol="0">
            <a:spAutoFit/>
          </a:bodyPr>
          <a:lstStyle/>
          <a:p>
            <a:pPr algn="ctr"/>
            <a:r>
              <a:rPr lang="en-US" altLang="zh-TW" sz="2400" dirty="0"/>
              <a:t>V(“very good</a:t>
            </a:r>
            <a:r>
              <a:rPr lang="en-US" altLang="zh-TW" sz="2400" dirty="0" smtClean="0"/>
              <a:t>”)</a:t>
            </a:r>
            <a:endParaRPr lang="zh-TW" altLang="en-US" sz="2400" dirty="0"/>
          </a:p>
        </p:txBody>
      </p:sp>
      <p:sp>
        <p:nvSpPr>
          <p:cNvPr id="2" name="矩形 1"/>
          <p:cNvSpPr/>
          <p:nvPr/>
        </p:nvSpPr>
        <p:spPr>
          <a:xfrm>
            <a:off x="2045946" y="2847788"/>
            <a:ext cx="2138477" cy="669191"/>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p:cNvSpPr/>
          <p:nvPr/>
        </p:nvSpPr>
        <p:spPr>
          <a:xfrm>
            <a:off x="5083930" y="4385471"/>
            <a:ext cx="2138477" cy="669191"/>
          </a:xfrm>
          <a:prstGeom prst="rect">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文字方塊 40"/>
          <p:cNvSpPr txBox="1"/>
          <p:nvPr/>
        </p:nvSpPr>
        <p:spPr>
          <a:xfrm flipH="1">
            <a:off x="4724173" y="2558426"/>
            <a:ext cx="4043501" cy="523220"/>
          </a:xfrm>
          <a:prstGeom prst="rect">
            <a:avLst/>
          </a:prstGeom>
          <a:noFill/>
        </p:spPr>
        <p:txBody>
          <a:bodyPr wrap="square" rtlCol="0">
            <a:spAutoFit/>
          </a:bodyPr>
          <a:lstStyle/>
          <a:p>
            <a:pPr algn="ctr"/>
            <a:r>
              <a:rPr lang="en-US" altLang="zh-TW" sz="2800" b="1" dirty="0" smtClean="0">
                <a:solidFill>
                  <a:srgbClr val="FF0000"/>
                </a:solidFill>
              </a:rPr>
              <a:t>What is the target?</a:t>
            </a:r>
            <a:endParaRPr lang="zh-TW" altLang="en-US" sz="2800" b="1" dirty="0">
              <a:solidFill>
                <a:srgbClr val="FF0000"/>
              </a:solidFill>
            </a:endParaRPr>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40</a:t>
            </a:fld>
            <a:endParaRPr lang="zh-TW" altLang="en-US"/>
          </a:p>
        </p:txBody>
      </p:sp>
    </p:spTree>
    <p:extLst>
      <p:ext uri="{BB962C8B-B14F-4D97-AF65-F5344CB8AC3E}">
        <p14:creationId xmlns:p14="http://schemas.microsoft.com/office/powerpoint/2010/main" val="14195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1" grpId="0"/>
      <p:bldP spid="62" grpId="0"/>
      <p:bldP spid="108" grpId="0"/>
      <p:bldP spid="109" grpId="0"/>
      <p:bldP spid="2" grpId="0" animBg="1"/>
      <p:bldP spid="40" grpId="0" animBg="1"/>
      <p:bldP spid="4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Need a Training Target ……</a:t>
            </a:r>
            <a:endParaRPr lang="zh-TW" altLang="en-US" dirty="0"/>
          </a:p>
        </p:txBody>
      </p:sp>
      <p:sp>
        <p:nvSpPr>
          <p:cNvPr id="6" name="文字方塊 5"/>
          <p:cNvSpPr txBox="1"/>
          <p:nvPr/>
        </p:nvSpPr>
        <p:spPr>
          <a:xfrm>
            <a:off x="994389" y="1865987"/>
            <a:ext cx="7350484" cy="523220"/>
          </a:xfrm>
          <a:prstGeom prst="rect">
            <a:avLst/>
          </a:prstGeom>
          <a:noFill/>
        </p:spPr>
        <p:txBody>
          <a:bodyPr wrap="square" rtlCol="0">
            <a:spAutoFit/>
          </a:bodyPr>
          <a:lstStyle/>
          <a:p>
            <a:r>
              <a:rPr lang="en-US" altLang="zh-TW" sz="2800" dirty="0" smtClean="0"/>
              <a:t>5-class sentiment classification ( -- , - , 0 , + , ++ )</a:t>
            </a:r>
            <a:endParaRPr lang="zh-TW" altLang="en-US" sz="2800" dirty="0"/>
          </a:p>
        </p:txBody>
      </p:sp>
      <p:pic>
        <p:nvPicPr>
          <p:cNvPr id="3" name="圖片 2"/>
          <p:cNvPicPr>
            <a:picLocks noChangeAspect="1"/>
          </p:cNvPicPr>
          <p:nvPr/>
        </p:nvPicPr>
        <p:blipFill>
          <a:blip r:embed="rId2"/>
          <a:stretch>
            <a:fillRect/>
          </a:stretch>
        </p:blipFill>
        <p:spPr>
          <a:xfrm>
            <a:off x="823912" y="2564505"/>
            <a:ext cx="7691438" cy="3841479"/>
          </a:xfrm>
          <a:prstGeom prst="rect">
            <a:avLst/>
          </a:prstGeom>
        </p:spPr>
      </p:pic>
      <p:sp>
        <p:nvSpPr>
          <p:cNvPr id="4" name="投影片編號版面配置區 3"/>
          <p:cNvSpPr>
            <a:spLocks noGrp="1"/>
          </p:cNvSpPr>
          <p:nvPr>
            <p:ph type="sldNum" sz="quarter" idx="12"/>
          </p:nvPr>
        </p:nvSpPr>
        <p:spPr/>
        <p:txBody>
          <a:bodyPr/>
          <a:lstStyle/>
          <a:p>
            <a:fld id="{C5A9EFA0-3966-4D15-8C7E-765B7BB5697B}" type="slidenum">
              <a:rPr lang="zh-TW" altLang="en-US" smtClean="0"/>
              <a:t>41</a:t>
            </a:fld>
            <a:endParaRPr lang="zh-TW" altLang="en-US"/>
          </a:p>
        </p:txBody>
      </p:sp>
    </p:spTree>
    <p:extLst>
      <p:ext uri="{BB962C8B-B14F-4D97-AF65-F5344CB8AC3E}">
        <p14:creationId xmlns:p14="http://schemas.microsoft.com/office/powerpoint/2010/main" val="186987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圖片 15"/>
          <p:cNvPicPr>
            <a:picLocks noChangeAspect="1"/>
          </p:cNvPicPr>
          <p:nvPr/>
        </p:nvPicPr>
        <p:blipFill>
          <a:blip r:embed="rId3"/>
          <a:stretch>
            <a:fillRect/>
          </a:stretch>
        </p:blipFill>
        <p:spPr>
          <a:xfrm>
            <a:off x="628650" y="5493714"/>
            <a:ext cx="2258223" cy="322603"/>
          </a:xfrm>
          <a:prstGeom prst="rect">
            <a:avLst/>
          </a:prstGeom>
        </p:spPr>
      </p:pic>
      <p:pic>
        <p:nvPicPr>
          <p:cNvPr id="17" name="圖片 16"/>
          <p:cNvPicPr>
            <a:picLocks noChangeAspect="1"/>
          </p:cNvPicPr>
          <p:nvPr/>
        </p:nvPicPr>
        <p:blipFill>
          <a:blip r:embed="rId3"/>
          <a:stretch>
            <a:fillRect/>
          </a:stretch>
        </p:blipFill>
        <p:spPr>
          <a:xfrm>
            <a:off x="3606894" y="5523000"/>
            <a:ext cx="2258223" cy="322603"/>
          </a:xfrm>
          <a:prstGeom prst="rect">
            <a:avLst/>
          </a:prstGeom>
        </p:spPr>
      </p:pic>
      <p:pic>
        <p:nvPicPr>
          <p:cNvPr id="18" name="圖片 17"/>
          <p:cNvPicPr>
            <a:picLocks noChangeAspect="1"/>
          </p:cNvPicPr>
          <p:nvPr/>
        </p:nvPicPr>
        <p:blipFill>
          <a:blip r:embed="rId3"/>
          <a:stretch>
            <a:fillRect/>
          </a:stretch>
        </p:blipFill>
        <p:spPr>
          <a:xfrm>
            <a:off x="4979888" y="4071130"/>
            <a:ext cx="2258223" cy="322603"/>
          </a:xfrm>
          <a:prstGeom prst="rect">
            <a:avLst/>
          </a:prstGeom>
        </p:spPr>
      </p:pic>
      <p:sp>
        <p:nvSpPr>
          <p:cNvPr id="21" name="矩形 20"/>
          <p:cNvSpPr/>
          <p:nvPr/>
        </p:nvSpPr>
        <p:spPr>
          <a:xfrm>
            <a:off x="5129516" y="4624567"/>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26" name="向右箭號 25"/>
          <p:cNvSpPr/>
          <p:nvPr/>
        </p:nvSpPr>
        <p:spPr>
          <a:xfrm rot="16200000">
            <a:off x="1476823" y="5721695"/>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右箭號 26"/>
          <p:cNvSpPr/>
          <p:nvPr/>
        </p:nvSpPr>
        <p:spPr>
          <a:xfrm rot="16200000">
            <a:off x="4447948" y="5738610"/>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8" name="圖片 27"/>
          <p:cNvPicPr>
            <a:picLocks noChangeAspect="1"/>
          </p:cNvPicPr>
          <p:nvPr/>
        </p:nvPicPr>
        <p:blipFill>
          <a:blip r:embed="rId3"/>
          <a:stretch>
            <a:fillRect/>
          </a:stretch>
        </p:blipFill>
        <p:spPr>
          <a:xfrm>
            <a:off x="6480603" y="5523000"/>
            <a:ext cx="2258223" cy="322603"/>
          </a:xfrm>
          <a:prstGeom prst="rect">
            <a:avLst/>
          </a:prstGeom>
        </p:spPr>
      </p:pic>
      <p:sp>
        <p:nvSpPr>
          <p:cNvPr id="34" name="向右箭號 33"/>
          <p:cNvSpPr/>
          <p:nvPr/>
        </p:nvSpPr>
        <p:spPr>
          <a:xfrm rot="16200000">
            <a:off x="7321657" y="5738610"/>
            <a:ext cx="552450" cy="680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5" name="圖片 34"/>
          <p:cNvPicPr>
            <a:picLocks noChangeAspect="1"/>
          </p:cNvPicPr>
          <p:nvPr/>
        </p:nvPicPr>
        <p:blipFill>
          <a:blip r:embed="rId3"/>
          <a:stretch>
            <a:fillRect/>
          </a:stretch>
        </p:blipFill>
        <p:spPr>
          <a:xfrm>
            <a:off x="1638526" y="2287230"/>
            <a:ext cx="2258223" cy="322603"/>
          </a:xfrm>
          <a:prstGeom prst="rect">
            <a:avLst/>
          </a:prstGeom>
        </p:spPr>
      </p:pic>
      <p:sp>
        <p:nvSpPr>
          <p:cNvPr id="36" name="矩形 35"/>
          <p:cNvSpPr/>
          <p:nvPr/>
        </p:nvSpPr>
        <p:spPr>
          <a:xfrm>
            <a:off x="1788154" y="2840667"/>
            <a:ext cx="1958965"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37" name="文字方塊 6"/>
          <p:cNvSpPr txBox="1">
            <a:spLocks noChangeArrowheads="1"/>
          </p:cNvSpPr>
          <p:nvPr/>
        </p:nvSpPr>
        <p:spPr bwMode="auto">
          <a:xfrm>
            <a:off x="278538" y="5792671"/>
            <a:ext cx="11377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V(“not”)</a:t>
            </a:r>
            <a:endParaRPr kumimoji="0" lang="zh-TW" altLang="en-US" sz="2400" dirty="0"/>
          </a:p>
        </p:txBody>
      </p:sp>
      <p:sp>
        <p:nvSpPr>
          <p:cNvPr id="38" name="文字方塊 6"/>
          <p:cNvSpPr txBox="1">
            <a:spLocks noChangeArrowheads="1"/>
          </p:cNvSpPr>
          <p:nvPr/>
        </p:nvSpPr>
        <p:spPr bwMode="auto">
          <a:xfrm>
            <a:off x="3040822" y="5802542"/>
            <a:ext cx="14930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V(“very”)</a:t>
            </a:r>
            <a:endParaRPr kumimoji="0" lang="zh-TW" altLang="en-US" sz="2400" dirty="0"/>
          </a:p>
        </p:txBody>
      </p:sp>
      <p:sp>
        <p:nvSpPr>
          <p:cNvPr id="39" name="文字方塊 6"/>
          <p:cNvSpPr txBox="1">
            <a:spLocks noChangeArrowheads="1"/>
          </p:cNvSpPr>
          <p:nvPr/>
        </p:nvSpPr>
        <p:spPr bwMode="auto">
          <a:xfrm>
            <a:off x="5990292" y="5814290"/>
            <a:ext cx="13899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V(“good”)</a:t>
            </a:r>
            <a:endParaRPr kumimoji="0" lang="zh-TW" altLang="en-US" sz="2400" dirty="0"/>
          </a:p>
        </p:txBody>
      </p:sp>
      <p:cxnSp>
        <p:nvCxnSpPr>
          <p:cNvPr id="3" name="直線單箭頭接點 2"/>
          <p:cNvCxnSpPr>
            <a:stCxn id="17" idx="0"/>
          </p:cNvCxnSpPr>
          <p:nvPr/>
        </p:nvCxnSpPr>
        <p:spPr>
          <a:xfrm flipV="1">
            <a:off x="4736006" y="5157726"/>
            <a:ext cx="1037549" cy="3652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flipH="1" flipV="1">
            <a:off x="6493576" y="5172369"/>
            <a:ext cx="1129112" cy="33191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21" idx="0"/>
          </p:cNvCxnSpPr>
          <p:nvPr/>
        </p:nvCxnSpPr>
        <p:spPr>
          <a:xfrm flipH="1" flipV="1">
            <a:off x="6103824" y="4293839"/>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flipH="1" flipV="1">
            <a:off x="3267316" y="3389930"/>
            <a:ext cx="2782492" cy="6894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6" idx="0"/>
          </p:cNvCxnSpPr>
          <p:nvPr/>
        </p:nvCxnSpPr>
        <p:spPr>
          <a:xfrm flipV="1">
            <a:off x="1757762" y="3351292"/>
            <a:ext cx="519855" cy="214242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flipH="1" flipV="1">
            <a:off x="2748227" y="2504425"/>
            <a:ext cx="5175" cy="3307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2192451" y="1563901"/>
            <a:ext cx="1074865" cy="5331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NN</a:t>
            </a:r>
            <a:endParaRPr lang="zh-TW" altLang="en-US" sz="2400" dirty="0"/>
          </a:p>
        </p:txBody>
      </p:sp>
      <p:sp>
        <p:nvSpPr>
          <p:cNvPr id="61" name="矩形 60"/>
          <p:cNvSpPr/>
          <p:nvPr/>
        </p:nvSpPr>
        <p:spPr>
          <a:xfrm>
            <a:off x="2075819" y="320456"/>
            <a:ext cx="1308130" cy="3584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a:t>
            </a:r>
            <a:endParaRPr lang="zh-TW" altLang="en-US" sz="2400" dirty="0"/>
          </a:p>
        </p:txBody>
      </p:sp>
      <p:sp>
        <p:nvSpPr>
          <p:cNvPr id="62" name="矩形 61"/>
          <p:cNvSpPr/>
          <p:nvPr/>
        </p:nvSpPr>
        <p:spPr>
          <a:xfrm>
            <a:off x="2075819" y="909717"/>
            <a:ext cx="1308130" cy="39872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output</a:t>
            </a:r>
            <a:endParaRPr lang="zh-TW" altLang="en-US" sz="2400" dirty="0"/>
          </a:p>
        </p:txBody>
      </p:sp>
      <p:sp>
        <p:nvSpPr>
          <p:cNvPr id="63" name="文字方塊 62"/>
          <p:cNvSpPr txBox="1"/>
          <p:nvPr/>
        </p:nvSpPr>
        <p:spPr>
          <a:xfrm>
            <a:off x="3909927" y="603181"/>
            <a:ext cx="2967135" cy="954107"/>
          </a:xfrm>
          <a:prstGeom prst="rect">
            <a:avLst/>
          </a:prstGeom>
          <a:noFill/>
        </p:spPr>
        <p:txBody>
          <a:bodyPr wrap="square" rtlCol="0">
            <a:spAutoFit/>
          </a:bodyPr>
          <a:lstStyle/>
          <a:p>
            <a:pPr algn="ctr"/>
            <a:r>
              <a:rPr lang="en-US" altLang="zh-TW" sz="2800" dirty="0" smtClean="0"/>
              <a:t>5 classes </a:t>
            </a:r>
          </a:p>
          <a:p>
            <a:pPr algn="ctr"/>
            <a:r>
              <a:rPr lang="en-US" altLang="zh-TW" sz="2800" dirty="0" smtClean="0"/>
              <a:t>( -- , - , 0 , + , ++ )</a:t>
            </a:r>
            <a:endParaRPr lang="zh-TW" altLang="en-US" sz="2800" dirty="0"/>
          </a:p>
        </p:txBody>
      </p:sp>
      <p:sp>
        <p:nvSpPr>
          <p:cNvPr id="2" name="向右箭號 1"/>
          <p:cNvSpPr/>
          <p:nvPr/>
        </p:nvSpPr>
        <p:spPr>
          <a:xfrm>
            <a:off x="3478087" y="830004"/>
            <a:ext cx="538063" cy="6120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3" name="文字方塊 6"/>
          <p:cNvSpPr txBox="1">
            <a:spLocks noChangeArrowheads="1"/>
          </p:cNvSpPr>
          <p:nvPr/>
        </p:nvSpPr>
        <p:spPr bwMode="auto">
          <a:xfrm>
            <a:off x="1412890" y="6268446"/>
            <a:ext cx="722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not</a:t>
            </a:r>
            <a:endParaRPr kumimoji="0" lang="zh-TW" altLang="en-US" sz="2400" dirty="0"/>
          </a:p>
        </p:txBody>
      </p:sp>
      <p:sp>
        <p:nvSpPr>
          <p:cNvPr id="74" name="文字方塊 7"/>
          <p:cNvSpPr txBox="1">
            <a:spLocks noChangeArrowheads="1"/>
          </p:cNvSpPr>
          <p:nvPr/>
        </p:nvSpPr>
        <p:spPr bwMode="auto">
          <a:xfrm>
            <a:off x="4184423" y="6288613"/>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very</a:t>
            </a:r>
            <a:endParaRPr kumimoji="0" lang="zh-TW" altLang="en-US" sz="2400" dirty="0"/>
          </a:p>
        </p:txBody>
      </p:sp>
      <p:sp>
        <p:nvSpPr>
          <p:cNvPr id="75" name="文字方塊 7"/>
          <p:cNvSpPr txBox="1">
            <a:spLocks noChangeArrowheads="1"/>
          </p:cNvSpPr>
          <p:nvPr/>
        </p:nvSpPr>
        <p:spPr bwMode="auto">
          <a:xfrm>
            <a:off x="7058132" y="6288613"/>
            <a:ext cx="10795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r>
              <a:rPr kumimoji="0" lang="en-US" altLang="zh-TW" sz="2400" dirty="0" smtClean="0"/>
              <a:t>good</a:t>
            </a:r>
            <a:endParaRPr kumimoji="0" lang="zh-TW" altLang="en-US" sz="2400" dirty="0"/>
          </a:p>
        </p:txBody>
      </p:sp>
      <p:cxnSp>
        <p:nvCxnSpPr>
          <p:cNvPr id="85" name="直線單箭頭接點 84"/>
          <p:cNvCxnSpPr/>
          <p:nvPr/>
        </p:nvCxnSpPr>
        <p:spPr>
          <a:xfrm flipV="1">
            <a:off x="2748227" y="1248400"/>
            <a:ext cx="0" cy="29093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p:nvPr/>
        </p:nvCxnSpPr>
        <p:spPr>
          <a:xfrm flipV="1">
            <a:off x="2748227" y="2097059"/>
            <a:ext cx="0" cy="29093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2748227" y="640213"/>
            <a:ext cx="0" cy="26950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文字方塊 95"/>
          <p:cNvSpPr txBox="1"/>
          <p:nvPr/>
        </p:nvSpPr>
        <p:spPr>
          <a:xfrm>
            <a:off x="3071045" y="232019"/>
            <a:ext cx="1071698" cy="461665"/>
          </a:xfrm>
          <a:prstGeom prst="rect">
            <a:avLst/>
          </a:prstGeom>
          <a:noFill/>
        </p:spPr>
        <p:txBody>
          <a:bodyPr wrap="square" rtlCol="0">
            <a:spAutoFit/>
          </a:bodyPr>
          <a:lstStyle/>
          <a:p>
            <a:pPr algn="ctr"/>
            <a:r>
              <a:rPr lang="en-US" altLang="zh-TW" sz="2400" dirty="0" smtClean="0">
                <a:solidFill>
                  <a:srgbClr val="FF0000"/>
                </a:solidFill>
              </a:rPr>
              <a:t>ref</a:t>
            </a:r>
            <a:endParaRPr lang="zh-TW" altLang="en-US" sz="2400" dirty="0">
              <a:solidFill>
                <a:srgbClr val="FF0000"/>
              </a:solidFill>
            </a:endParaRPr>
          </a:p>
        </p:txBody>
      </p:sp>
      <p:sp>
        <p:nvSpPr>
          <p:cNvPr id="66" name="矩形 65"/>
          <p:cNvSpPr/>
          <p:nvPr/>
        </p:nvSpPr>
        <p:spPr>
          <a:xfrm>
            <a:off x="6189295" y="2372256"/>
            <a:ext cx="1948908" cy="5331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NN</a:t>
            </a:r>
            <a:endParaRPr lang="zh-TW" altLang="en-US" sz="2400" dirty="0"/>
          </a:p>
        </p:txBody>
      </p:sp>
      <p:sp>
        <p:nvSpPr>
          <p:cNvPr id="67" name="矩形 66"/>
          <p:cNvSpPr/>
          <p:nvPr/>
        </p:nvSpPr>
        <p:spPr>
          <a:xfrm>
            <a:off x="7039507" y="2981204"/>
            <a:ext cx="1076125" cy="5331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NN</a:t>
            </a:r>
            <a:endParaRPr lang="zh-TW" altLang="en-US" sz="2400" dirty="0"/>
          </a:p>
        </p:txBody>
      </p:sp>
      <p:sp>
        <p:nvSpPr>
          <p:cNvPr id="68" name="文字方塊 67"/>
          <p:cNvSpPr txBox="1"/>
          <p:nvPr/>
        </p:nvSpPr>
        <p:spPr>
          <a:xfrm>
            <a:off x="5550050" y="1886382"/>
            <a:ext cx="2113244" cy="461665"/>
          </a:xfrm>
          <a:prstGeom prst="rect">
            <a:avLst/>
          </a:prstGeom>
          <a:noFill/>
        </p:spPr>
        <p:txBody>
          <a:bodyPr wrap="square" rtlCol="0">
            <a:spAutoFit/>
          </a:bodyPr>
          <a:lstStyle/>
          <a:p>
            <a:pPr algn="ctr"/>
            <a:r>
              <a:rPr lang="en-US" altLang="zh-TW" sz="2400" dirty="0" smtClean="0">
                <a:solidFill>
                  <a:srgbClr val="FF0000"/>
                </a:solidFill>
              </a:rPr>
              <a:t>Train both …</a:t>
            </a:r>
            <a:endParaRPr lang="zh-TW" altLang="en-US" sz="2400" dirty="0">
              <a:solidFill>
                <a:srgbClr val="FF0000"/>
              </a:solidFill>
            </a:endParaRPr>
          </a:p>
        </p:txBody>
      </p:sp>
      <p:sp>
        <p:nvSpPr>
          <p:cNvPr id="4" name="投影片編號版面配置區 3"/>
          <p:cNvSpPr>
            <a:spLocks noGrp="1"/>
          </p:cNvSpPr>
          <p:nvPr>
            <p:ph type="sldNum" sz="quarter" idx="12"/>
          </p:nvPr>
        </p:nvSpPr>
        <p:spPr/>
        <p:txBody>
          <a:bodyPr/>
          <a:lstStyle/>
          <a:p>
            <a:fld id="{C5A9EFA0-3966-4D15-8C7E-765B7BB5697B}" type="slidenum">
              <a:rPr lang="zh-TW" altLang="en-US" smtClean="0"/>
              <a:t>42</a:t>
            </a:fld>
            <a:endParaRPr lang="zh-TW" altLang="en-US"/>
          </a:p>
        </p:txBody>
      </p:sp>
    </p:spTree>
    <p:extLst>
      <p:ext uri="{BB962C8B-B14F-4D97-AF65-F5344CB8AC3E}">
        <p14:creationId xmlns:p14="http://schemas.microsoft.com/office/powerpoint/2010/main" val="315503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1" grpId="0" animBg="1"/>
      <p:bldP spid="62" grpId="0" animBg="1"/>
      <p:bldP spid="63" grpId="0"/>
      <p:bldP spid="2" grpId="0" animBg="1"/>
      <p:bldP spid="96" grpId="0"/>
      <p:bldP spid="66" grpId="0" animBg="1"/>
      <p:bldP spid="67" grpId="0" animBg="1"/>
      <p:bldP spid="6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Sentiment Analysis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762404" y="5149800"/>
            <a:ext cx="8020050" cy="923330"/>
          </a:xfrm>
          <a:prstGeom prst="rect">
            <a:avLst/>
          </a:prstGeom>
        </p:spPr>
        <p:txBody>
          <a:bodyPr wrap="square">
            <a:spAutoFit/>
          </a:bodyPr>
          <a:lstStyle/>
          <a:p>
            <a:r>
              <a:rPr lang="en-US" altLang="zh-TW" dirty="0" err="1">
                <a:solidFill>
                  <a:srgbClr val="222222"/>
                </a:solidFill>
                <a:latin typeface="Arial" panose="020B0604020202020204" pitchFamily="34" charset="0"/>
              </a:rPr>
              <a:t>Socher</a:t>
            </a:r>
            <a:r>
              <a:rPr lang="en-US" altLang="zh-TW" dirty="0">
                <a:solidFill>
                  <a:srgbClr val="222222"/>
                </a:solidFill>
                <a:latin typeface="Arial" panose="020B0604020202020204" pitchFamily="34" charset="0"/>
              </a:rPr>
              <a:t>, Richard, et al. "Recursive deep models for semantic compositionality over a sentiment treebank." </a:t>
            </a:r>
            <a:r>
              <a:rPr lang="en-US" altLang="zh-TW" i="1" dirty="0">
                <a:solidFill>
                  <a:srgbClr val="222222"/>
                </a:solidFill>
                <a:latin typeface="Arial" panose="020B0604020202020204" pitchFamily="34" charset="0"/>
              </a:rPr>
              <a:t>Proceedings of the conference on empirical methods in natural language processing (EMNLP)</a:t>
            </a:r>
            <a:r>
              <a:rPr lang="en-US" altLang="zh-TW" dirty="0">
                <a:solidFill>
                  <a:srgbClr val="222222"/>
                </a:solidFill>
                <a:latin typeface="Arial" panose="020B0604020202020204" pitchFamily="34" charset="0"/>
              </a:rPr>
              <a:t>. Vol. 1631. 2013.</a:t>
            </a:r>
            <a:endParaRPr lang="zh-TW" altLang="en-US" dirty="0"/>
          </a:p>
        </p:txBody>
      </p:sp>
      <p:pic>
        <p:nvPicPr>
          <p:cNvPr id="5" name="圖片 4"/>
          <p:cNvPicPr>
            <a:picLocks noChangeAspect="1"/>
          </p:cNvPicPr>
          <p:nvPr/>
        </p:nvPicPr>
        <p:blipFill>
          <a:blip r:embed="rId2"/>
          <a:stretch>
            <a:fillRect/>
          </a:stretch>
        </p:blipFill>
        <p:spPr>
          <a:xfrm>
            <a:off x="571500" y="2547443"/>
            <a:ext cx="4200929" cy="2207268"/>
          </a:xfrm>
          <a:prstGeom prst="rect">
            <a:avLst/>
          </a:prstGeom>
        </p:spPr>
      </p:pic>
      <p:pic>
        <p:nvPicPr>
          <p:cNvPr id="6" name="圖片 5"/>
          <p:cNvPicPr>
            <a:picLocks noChangeAspect="1"/>
          </p:cNvPicPr>
          <p:nvPr/>
        </p:nvPicPr>
        <p:blipFill>
          <a:blip r:embed="rId3"/>
          <a:stretch>
            <a:fillRect/>
          </a:stretch>
        </p:blipFill>
        <p:spPr>
          <a:xfrm>
            <a:off x="4848225" y="2407098"/>
            <a:ext cx="3800475" cy="2347613"/>
          </a:xfrm>
          <a:prstGeom prst="rect">
            <a:avLst/>
          </a:prstGeom>
        </p:spPr>
      </p:pic>
      <p:sp>
        <p:nvSpPr>
          <p:cNvPr id="7" name="投影片編號版面配置區 6"/>
          <p:cNvSpPr>
            <a:spLocks noGrp="1"/>
          </p:cNvSpPr>
          <p:nvPr>
            <p:ph type="sldNum" sz="quarter" idx="12"/>
          </p:nvPr>
        </p:nvSpPr>
        <p:spPr/>
        <p:txBody>
          <a:bodyPr/>
          <a:lstStyle/>
          <a:p>
            <a:fld id="{C5A9EFA0-3966-4D15-8C7E-765B7BB5697B}" type="slidenum">
              <a:rPr lang="zh-TW" altLang="en-US" smtClean="0"/>
              <a:t>43</a:t>
            </a:fld>
            <a:endParaRPr lang="zh-TW" altLang="en-US"/>
          </a:p>
        </p:txBody>
      </p:sp>
    </p:spTree>
    <p:extLst>
      <p:ext uri="{BB962C8B-B14F-4D97-AF65-F5344CB8AC3E}">
        <p14:creationId xmlns:p14="http://schemas.microsoft.com/office/powerpoint/2010/main" val="29797693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群組 25"/>
          <p:cNvGrpSpPr/>
          <p:nvPr/>
        </p:nvGrpSpPr>
        <p:grpSpPr>
          <a:xfrm>
            <a:off x="5732728" y="2358607"/>
            <a:ext cx="1411864" cy="777446"/>
            <a:chOff x="5732728" y="2358607"/>
            <a:chExt cx="1411864" cy="777446"/>
          </a:xfrm>
        </p:grpSpPr>
        <p:cxnSp>
          <p:nvCxnSpPr>
            <p:cNvPr id="20" name="直線單箭頭接點 19"/>
            <p:cNvCxnSpPr/>
            <p:nvPr/>
          </p:nvCxnSpPr>
          <p:spPr>
            <a:xfrm flipV="1">
              <a:off x="5732728" y="2358607"/>
              <a:ext cx="0" cy="777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6085694" y="2358607"/>
              <a:ext cx="0" cy="777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V="1">
              <a:off x="6438660" y="2358607"/>
              <a:ext cx="0" cy="777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flipV="1">
              <a:off x="6791626" y="2358607"/>
              <a:ext cx="0" cy="777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flipV="1">
              <a:off x="7144592" y="2358607"/>
              <a:ext cx="0" cy="7774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Need a Training Target ……</a:t>
            </a:r>
            <a:endParaRPr lang="zh-TW" altLang="en-US" dirty="0"/>
          </a:p>
        </p:txBody>
      </p:sp>
      <p:sp>
        <p:nvSpPr>
          <p:cNvPr id="3" name="內容版面配置區 2"/>
          <p:cNvSpPr>
            <a:spLocks noGrp="1"/>
          </p:cNvSpPr>
          <p:nvPr>
            <p:ph idx="1"/>
          </p:nvPr>
        </p:nvSpPr>
        <p:spPr/>
        <p:txBody>
          <a:bodyPr/>
          <a:lstStyle/>
          <a:p>
            <a:r>
              <a:rPr lang="en-US" altLang="zh-TW" dirty="0" smtClean="0"/>
              <a:t>Sentence relatedness</a:t>
            </a:r>
            <a:endParaRPr lang="zh-TW" altLang="en-US" dirty="0"/>
          </a:p>
        </p:txBody>
      </p:sp>
      <p:grpSp>
        <p:nvGrpSpPr>
          <p:cNvPr id="7" name="群組 6"/>
          <p:cNvGrpSpPr/>
          <p:nvPr/>
        </p:nvGrpSpPr>
        <p:grpSpPr>
          <a:xfrm>
            <a:off x="292458" y="2550397"/>
            <a:ext cx="4495800" cy="1181102"/>
            <a:chOff x="3071812" y="2328862"/>
            <a:chExt cx="4495800" cy="1181102"/>
          </a:xfrm>
        </p:grpSpPr>
        <p:pic>
          <p:nvPicPr>
            <p:cNvPr id="5" name="圖片 4"/>
            <p:cNvPicPr>
              <a:picLocks noChangeAspect="1"/>
            </p:cNvPicPr>
            <p:nvPr/>
          </p:nvPicPr>
          <p:blipFill>
            <a:blip r:embed="rId2"/>
            <a:stretch>
              <a:fillRect/>
            </a:stretch>
          </p:blipFill>
          <p:spPr>
            <a:xfrm>
              <a:off x="3671887" y="2328862"/>
              <a:ext cx="3895725" cy="1171575"/>
            </a:xfrm>
            <a:prstGeom prst="rect">
              <a:avLst/>
            </a:prstGeom>
          </p:spPr>
        </p:pic>
        <p:pic>
          <p:nvPicPr>
            <p:cNvPr id="6" name="圖片 5"/>
            <p:cNvPicPr>
              <a:picLocks noChangeAspect="1"/>
            </p:cNvPicPr>
            <p:nvPr/>
          </p:nvPicPr>
          <p:blipFill>
            <a:blip r:embed="rId3"/>
            <a:stretch>
              <a:fillRect/>
            </a:stretch>
          </p:blipFill>
          <p:spPr>
            <a:xfrm>
              <a:off x="3071812" y="2547939"/>
              <a:ext cx="600075" cy="962025"/>
            </a:xfrm>
            <a:prstGeom prst="rect">
              <a:avLst/>
            </a:prstGeom>
          </p:spPr>
        </p:pic>
      </p:grpSp>
      <p:pic>
        <p:nvPicPr>
          <p:cNvPr id="8" name="圖片 7"/>
          <p:cNvPicPr>
            <a:picLocks noChangeAspect="1"/>
          </p:cNvPicPr>
          <p:nvPr/>
        </p:nvPicPr>
        <p:blipFill>
          <a:blip r:embed="rId4"/>
          <a:stretch>
            <a:fillRect/>
          </a:stretch>
        </p:blipFill>
        <p:spPr>
          <a:xfrm>
            <a:off x="4240923" y="4033926"/>
            <a:ext cx="2258223" cy="322603"/>
          </a:xfrm>
          <a:prstGeom prst="rect">
            <a:avLst/>
          </a:prstGeom>
        </p:spPr>
      </p:pic>
      <p:sp>
        <p:nvSpPr>
          <p:cNvPr id="9" name="矩形 8"/>
          <p:cNvSpPr/>
          <p:nvPr/>
        </p:nvSpPr>
        <p:spPr>
          <a:xfrm>
            <a:off x="5528160" y="2828993"/>
            <a:ext cx="1827212" cy="7179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2400" dirty="0" smtClean="0"/>
              <a:t>NN</a:t>
            </a:r>
            <a:endParaRPr lang="zh-TW" altLang="en-US" sz="2400" dirty="0"/>
          </a:p>
        </p:txBody>
      </p:sp>
      <p:cxnSp>
        <p:nvCxnSpPr>
          <p:cNvPr id="10" name="直線單箭頭接點 9"/>
          <p:cNvCxnSpPr/>
          <p:nvPr/>
        </p:nvCxnSpPr>
        <p:spPr>
          <a:xfrm flipV="1">
            <a:off x="5336961" y="3546921"/>
            <a:ext cx="837311" cy="487005"/>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pic>
        <p:nvPicPr>
          <p:cNvPr id="12" name="圖片 11"/>
          <p:cNvPicPr>
            <a:picLocks noChangeAspect="1"/>
          </p:cNvPicPr>
          <p:nvPr/>
        </p:nvPicPr>
        <p:blipFill>
          <a:blip r:embed="rId4"/>
          <a:stretch>
            <a:fillRect/>
          </a:stretch>
        </p:blipFill>
        <p:spPr>
          <a:xfrm>
            <a:off x="6499146" y="4033925"/>
            <a:ext cx="2258223" cy="322603"/>
          </a:xfrm>
          <a:prstGeom prst="rect">
            <a:avLst/>
          </a:prstGeom>
        </p:spPr>
      </p:pic>
      <p:cxnSp>
        <p:nvCxnSpPr>
          <p:cNvPr id="13" name="直線單箭頭接點 12"/>
          <p:cNvCxnSpPr/>
          <p:nvPr/>
        </p:nvCxnSpPr>
        <p:spPr>
          <a:xfrm flipH="1" flipV="1">
            <a:off x="6824020" y="3537037"/>
            <a:ext cx="771164" cy="525207"/>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4180437" y="6260077"/>
            <a:ext cx="2258223" cy="461665"/>
          </a:xfrm>
          <a:prstGeom prst="rect">
            <a:avLst/>
          </a:prstGeom>
          <a:noFill/>
        </p:spPr>
        <p:txBody>
          <a:bodyPr wrap="square" rtlCol="0">
            <a:spAutoFit/>
          </a:bodyPr>
          <a:lstStyle/>
          <a:p>
            <a:pPr algn="ctr"/>
            <a:r>
              <a:rPr lang="en-US" altLang="zh-TW" sz="2400" dirty="0" smtClean="0"/>
              <a:t>Sentence 1</a:t>
            </a:r>
            <a:endParaRPr lang="zh-TW" altLang="en-US" sz="2400" dirty="0"/>
          </a:p>
        </p:txBody>
      </p:sp>
      <p:sp>
        <p:nvSpPr>
          <p:cNvPr id="16" name="文字方塊 15"/>
          <p:cNvSpPr txBox="1"/>
          <p:nvPr/>
        </p:nvSpPr>
        <p:spPr>
          <a:xfrm>
            <a:off x="6576054" y="6248280"/>
            <a:ext cx="2258223" cy="461665"/>
          </a:xfrm>
          <a:prstGeom prst="rect">
            <a:avLst/>
          </a:prstGeom>
          <a:noFill/>
        </p:spPr>
        <p:txBody>
          <a:bodyPr wrap="square" rtlCol="0">
            <a:spAutoFit/>
          </a:bodyPr>
          <a:lstStyle/>
          <a:p>
            <a:pPr algn="ctr"/>
            <a:r>
              <a:rPr lang="en-US" altLang="zh-TW" sz="2400" dirty="0" smtClean="0"/>
              <a:t>Sentence 2</a:t>
            </a:r>
            <a:endParaRPr lang="zh-TW" altLang="en-US" sz="2400" dirty="0"/>
          </a:p>
        </p:txBody>
      </p:sp>
      <p:sp>
        <p:nvSpPr>
          <p:cNvPr id="17" name="矩形 16"/>
          <p:cNvSpPr/>
          <p:nvPr/>
        </p:nvSpPr>
        <p:spPr>
          <a:xfrm>
            <a:off x="4372239" y="4702341"/>
            <a:ext cx="1880830" cy="11897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Recursive Neural Network</a:t>
            </a:r>
            <a:endParaRPr lang="zh-TW" altLang="en-US" sz="2400" dirty="0"/>
          </a:p>
        </p:txBody>
      </p:sp>
      <p:sp>
        <p:nvSpPr>
          <p:cNvPr id="18" name="矩形 17"/>
          <p:cNvSpPr/>
          <p:nvPr/>
        </p:nvSpPr>
        <p:spPr>
          <a:xfrm>
            <a:off x="6724998" y="4670407"/>
            <a:ext cx="1880830" cy="11897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Recursive Neural Network</a:t>
            </a:r>
            <a:endParaRPr lang="zh-TW" altLang="en-US" sz="2400" dirty="0"/>
          </a:p>
        </p:txBody>
      </p:sp>
      <p:cxnSp>
        <p:nvCxnSpPr>
          <p:cNvPr id="28" name="直線單箭頭接點 27"/>
          <p:cNvCxnSpPr/>
          <p:nvPr/>
        </p:nvCxnSpPr>
        <p:spPr>
          <a:xfrm flipV="1">
            <a:off x="5312654" y="5832924"/>
            <a:ext cx="0" cy="44558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flipV="1">
            <a:off x="7705166" y="5852084"/>
            <a:ext cx="0" cy="44558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flipV="1">
            <a:off x="5307827" y="4256759"/>
            <a:ext cx="0" cy="44558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flipV="1">
            <a:off x="7665413" y="4240509"/>
            <a:ext cx="0" cy="445582"/>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5822" y="4800757"/>
            <a:ext cx="4572000" cy="1754326"/>
          </a:xfrm>
          <a:prstGeom prst="rect">
            <a:avLst/>
          </a:prstGeom>
        </p:spPr>
        <p:txBody>
          <a:bodyPr>
            <a:spAutoFit/>
          </a:bodyPr>
          <a:lstStyle/>
          <a:p>
            <a:r>
              <a:rPr lang="en-US" altLang="zh-TW" dirty="0">
                <a:solidFill>
                  <a:srgbClr val="222222"/>
                </a:solidFill>
                <a:latin typeface="Arial" panose="020B0604020202020204" pitchFamily="34" charset="0"/>
              </a:rPr>
              <a:t>Tai, Kai Sheng, Richard </a:t>
            </a:r>
            <a:r>
              <a:rPr lang="en-US" altLang="zh-TW" dirty="0" err="1">
                <a:solidFill>
                  <a:srgbClr val="222222"/>
                </a:solidFill>
                <a:latin typeface="Arial" panose="020B0604020202020204" pitchFamily="34" charset="0"/>
              </a:rPr>
              <a:t>Socher</a:t>
            </a:r>
            <a:r>
              <a:rPr lang="en-US" altLang="zh-TW" dirty="0">
                <a:solidFill>
                  <a:srgbClr val="222222"/>
                </a:solidFill>
                <a:latin typeface="Arial" panose="020B0604020202020204" pitchFamily="34" charset="0"/>
              </a:rPr>
              <a:t>, and Christopher D. Manning. "Improved semantic representations from tree-structured long short-term memory networks." </a:t>
            </a:r>
            <a:r>
              <a:rPr lang="en-US" altLang="zh-TW" i="1" dirty="0" err="1">
                <a:solidFill>
                  <a:srgbClr val="222222"/>
                </a:solidFill>
                <a:latin typeface="Arial" panose="020B0604020202020204" pitchFamily="34" charset="0"/>
              </a:rPr>
              <a:t>arXiv</a:t>
            </a:r>
            <a:r>
              <a:rPr lang="en-US" altLang="zh-TW" i="1" dirty="0">
                <a:solidFill>
                  <a:srgbClr val="222222"/>
                </a:solidFill>
                <a:latin typeface="Arial" panose="020B0604020202020204" pitchFamily="34" charset="0"/>
              </a:rPr>
              <a:t> preprint arXiv:1503.00075</a:t>
            </a:r>
            <a:r>
              <a:rPr lang="en-US" altLang="zh-TW" dirty="0">
                <a:solidFill>
                  <a:srgbClr val="222222"/>
                </a:solidFill>
                <a:latin typeface="Arial" panose="020B0604020202020204" pitchFamily="34" charset="0"/>
              </a:rPr>
              <a:t> (2015).</a:t>
            </a:r>
            <a:endParaRPr lang="zh-TW" altLang="en-US" dirty="0"/>
          </a:p>
        </p:txBody>
      </p:sp>
      <p:sp>
        <p:nvSpPr>
          <p:cNvPr id="4" name="投影片編號版面配置區 3"/>
          <p:cNvSpPr>
            <a:spLocks noGrp="1"/>
          </p:cNvSpPr>
          <p:nvPr>
            <p:ph type="sldNum" sz="quarter" idx="12"/>
          </p:nvPr>
        </p:nvSpPr>
        <p:spPr/>
        <p:txBody>
          <a:bodyPr/>
          <a:lstStyle/>
          <a:p>
            <a:fld id="{C5A9EFA0-3966-4D15-8C7E-765B7BB5697B}" type="slidenum">
              <a:rPr lang="zh-TW" altLang="en-US" smtClean="0"/>
              <a:t>44</a:t>
            </a:fld>
            <a:endParaRPr lang="zh-TW" altLang="en-US"/>
          </a:p>
        </p:txBody>
      </p:sp>
    </p:spTree>
    <p:extLst>
      <p:ext uri="{BB962C8B-B14F-4D97-AF65-F5344CB8AC3E}">
        <p14:creationId xmlns:p14="http://schemas.microsoft.com/office/powerpoint/2010/main" val="388458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p:bldP spid="16" grpId="0"/>
      <p:bldP spid="17" grpId="0" animBg="1"/>
      <p:bldP spid="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62451978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矩形 4"/>
          <p:cNvSpPr/>
          <p:nvPr/>
        </p:nvSpPr>
        <p:spPr>
          <a:xfrm>
            <a:off x="628650" y="4724390"/>
            <a:ext cx="7886700" cy="143933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45</a:t>
            </a:fld>
            <a:endParaRPr lang="zh-TW" altLang="en-US"/>
          </a:p>
        </p:txBody>
      </p:sp>
    </p:spTree>
    <p:extLst>
      <p:ext uri="{BB962C8B-B14F-4D97-AF65-F5344CB8AC3E}">
        <p14:creationId xmlns:p14="http://schemas.microsoft.com/office/powerpoint/2010/main" val="3179306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字方塊 20"/>
          <p:cNvSpPr txBox="1"/>
          <p:nvPr/>
        </p:nvSpPr>
        <p:spPr>
          <a:xfrm>
            <a:off x="3301073" y="3986887"/>
            <a:ext cx="2159876" cy="461665"/>
          </a:xfrm>
          <a:prstGeom prst="rect">
            <a:avLst/>
          </a:prstGeom>
          <a:noFill/>
        </p:spPr>
        <p:txBody>
          <a:bodyPr wrap="square" rtlCol="0">
            <a:spAutoFit/>
          </a:bodyPr>
          <a:lstStyle/>
          <a:p>
            <a:r>
              <a:rPr lang="zh-TW" altLang="en-US" sz="2400" dirty="0" smtClean="0">
                <a:solidFill>
                  <a:srgbClr val="0000FF"/>
                </a:solidFill>
              </a:rPr>
              <a:t>索倫 </a:t>
            </a:r>
            <a:r>
              <a:rPr lang="en-US" altLang="zh-TW" sz="2400" dirty="0" smtClean="0">
                <a:solidFill>
                  <a:srgbClr val="0000FF"/>
                </a:solidFill>
              </a:rPr>
              <a:t>(</a:t>
            </a:r>
            <a:r>
              <a:rPr lang="en-US" altLang="zh-TW" sz="2400" dirty="0" err="1">
                <a:solidFill>
                  <a:srgbClr val="0000FF"/>
                </a:solidFill>
              </a:rPr>
              <a:t>Sauron</a:t>
            </a:r>
            <a:r>
              <a:rPr lang="en-US" altLang="zh-TW" sz="2400" dirty="0" smtClean="0">
                <a:solidFill>
                  <a:srgbClr val="0000FF"/>
                </a:solidFill>
              </a:rPr>
              <a:t>)</a:t>
            </a:r>
            <a:endParaRPr lang="zh-TW" altLang="en-US" sz="2400" dirty="0">
              <a:solidFill>
                <a:srgbClr val="0000FF"/>
              </a:solidFill>
            </a:endParaRPr>
          </a:p>
        </p:txBody>
      </p:sp>
      <p:sp>
        <p:nvSpPr>
          <p:cNvPr id="4" name="文字方塊 3"/>
          <p:cNvSpPr txBox="1"/>
          <p:nvPr/>
        </p:nvSpPr>
        <p:spPr>
          <a:xfrm>
            <a:off x="1209779" y="4045049"/>
            <a:ext cx="1204686" cy="461665"/>
          </a:xfrm>
          <a:prstGeom prst="rect">
            <a:avLst/>
          </a:prstGeom>
          <a:noFill/>
        </p:spPr>
        <p:txBody>
          <a:bodyPr wrap="square" rtlCol="0">
            <a:spAutoFit/>
          </a:bodyPr>
          <a:lstStyle/>
          <a:p>
            <a:pPr algn="ctr"/>
            <a:r>
              <a:rPr lang="zh-TW" altLang="en-US" sz="2400" dirty="0" smtClean="0"/>
              <a:t>魔</a:t>
            </a:r>
            <a:r>
              <a:rPr lang="zh-TW" altLang="en-US" sz="2400" dirty="0"/>
              <a:t>君</a:t>
            </a:r>
          </a:p>
        </p:txBody>
      </p:sp>
      <p:cxnSp>
        <p:nvCxnSpPr>
          <p:cNvPr id="6" name="直線接點 5"/>
          <p:cNvCxnSpPr/>
          <p:nvPr/>
        </p:nvCxnSpPr>
        <p:spPr>
          <a:xfrm>
            <a:off x="3594757" y="4478989"/>
            <a:ext cx="13443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381159" y="4380392"/>
            <a:ext cx="919914"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10" name="文字方塊 9"/>
          <p:cNvSpPr txBox="1"/>
          <p:nvPr/>
        </p:nvSpPr>
        <p:spPr>
          <a:xfrm>
            <a:off x="3815283" y="4390877"/>
            <a:ext cx="919914"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cxnSp>
        <p:nvCxnSpPr>
          <p:cNvPr id="12" name="直線接點 11"/>
          <p:cNvCxnSpPr/>
          <p:nvPr/>
        </p:nvCxnSpPr>
        <p:spPr>
          <a:xfrm>
            <a:off x="3585210" y="6240668"/>
            <a:ext cx="13443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805736" y="6152556"/>
            <a:ext cx="919914"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15" name="文字方塊 14"/>
          <p:cNvSpPr txBox="1"/>
          <p:nvPr/>
        </p:nvSpPr>
        <p:spPr>
          <a:xfrm>
            <a:off x="436321" y="3945801"/>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6" name="文字方塊 15"/>
          <p:cNvSpPr txBox="1"/>
          <p:nvPr/>
        </p:nvSpPr>
        <p:spPr>
          <a:xfrm>
            <a:off x="4753738" y="3924638"/>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7" name="文字方塊 16"/>
          <p:cNvSpPr txBox="1"/>
          <p:nvPr/>
        </p:nvSpPr>
        <p:spPr>
          <a:xfrm>
            <a:off x="478220" y="5701976"/>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8" name="文字方塊 17"/>
          <p:cNvSpPr txBox="1"/>
          <p:nvPr/>
        </p:nvSpPr>
        <p:spPr>
          <a:xfrm>
            <a:off x="4779049" y="5743393"/>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9" name="文字方塊 18"/>
          <p:cNvSpPr txBox="1"/>
          <p:nvPr/>
        </p:nvSpPr>
        <p:spPr>
          <a:xfrm>
            <a:off x="1812675" y="3206052"/>
            <a:ext cx="2622493" cy="707886"/>
          </a:xfrm>
          <a:prstGeom prst="rect">
            <a:avLst/>
          </a:prstGeom>
          <a:noFill/>
        </p:spPr>
        <p:txBody>
          <a:bodyPr wrap="square" rtlCol="0">
            <a:spAutoFit/>
          </a:bodyPr>
          <a:lstStyle/>
          <a:p>
            <a:pPr algn="ctr"/>
            <a:r>
              <a:rPr lang="en-US" altLang="zh-TW" sz="2000" dirty="0" smtClean="0">
                <a:solidFill>
                  <a:srgbClr val="00B050"/>
                </a:solidFill>
              </a:rPr>
              <a:t>(The paragraph is from</a:t>
            </a:r>
          </a:p>
          <a:p>
            <a:pPr algn="ctr"/>
            <a:r>
              <a:rPr lang="en-US" altLang="zh-TW" sz="2000" dirty="0" smtClean="0">
                <a:solidFill>
                  <a:srgbClr val="00B050"/>
                </a:solidFill>
              </a:rPr>
              <a:t>“The lord of the ring”)</a:t>
            </a:r>
            <a:endParaRPr lang="zh-TW" altLang="en-US" sz="2000" dirty="0">
              <a:solidFill>
                <a:srgbClr val="00B050"/>
              </a:solidFill>
            </a:endParaRPr>
          </a:p>
        </p:txBody>
      </p:sp>
      <p:sp>
        <p:nvSpPr>
          <p:cNvPr id="20" name="文字方塊 19"/>
          <p:cNvSpPr txBox="1"/>
          <p:nvPr/>
        </p:nvSpPr>
        <p:spPr>
          <a:xfrm>
            <a:off x="1877320" y="5002959"/>
            <a:ext cx="2798098" cy="707886"/>
          </a:xfrm>
          <a:prstGeom prst="rect">
            <a:avLst/>
          </a:prstGeom>
          <a:noFill/>
        </p:spPr>
        <p:txBody>
          <a:bodyPr wrap="square" rtlCol="0">
            <a:spAutoFit/>
          </a:bodyPr>
          <a:lstStyle/>
          <a:p>
            <a:r>
              <a:rPr lang="en-US" altLang="zh-TW" sz="2000" dirty="0" smtClean="0">
                <a:solidFill>
                  <a:srgbClr val="00B050"/>
                </a:solidFill>
              </a:rPr>
              <a:t>(The paragraph is from “</a:t>
            </a:r>
            <a:r>
              <a:rPr lang="zh-TW" altLang="en-US" sz="2000" dirty="0" smtClean="0">
                <a:solidFill>
                  <a:srgbClr val="00B050"/>
                </a:solidFill>
              </a:rPr>
              <a:t>仙五</a:t>
            </a:r>
            <a:r>
              <a:rPr lang="en-US" altLang="zh-TW" sz="2000" dirty="0" smtClean="0">
                <a:solidFill>
                  <a:srgbClr val="00B050"/>
                </a:solidFill>
              </a:rPr>
              <a:t>”)</a:t>
            </a:r>
            <a:endParaRPr lang="zh-TW" altLang="en-US" sz="2000" dirty="0">
              <a:solidFill>
                <a:srgbClr val="00B050"/>
              </a:solidFill>
            </a:endParaRPr>
          </a:p>
        </p:txBody>
      </p:sp>
      <p:sp>
        <p:nvSpPr>
          <p:cNvPr id="22" name="文字方塊 21"/>
          <p:cNvSpPr txBox="1"/>
          <p:nvPr/>
        </p:nvSpPr>
        <p:spPr>
          <a:xfrm>
            <a:off x="3585210" y="5747872"/>
            <a:ext cx="1348057" cy="461665"/>
          </a:xfrm>
          <a:prstGeom prst="rect">
            <a:avLst/>
          </a:prstGeom>
          <a:noFill/>
        </p:spPr>
        <p:txBody>
          <a:bodyPr wrap="square" rtlCol="0">
            <a:spAutoFit/>
          </a:bodyPr>
          <a:lstStyle/>
          <a:p>
            <a:pPr algn="ctr"/>
            <a:r>
              <a:rPr lang="zh-TW" altLang="en-US" sz="2400" dirty="0" smtClean="0">
                <a:solidFill>
                  <a:srgbClr val="0000FF"/>
                </a:solidFill>
              </a:rPr>
              <a:t>姜世離</a:t>
            </a:r>
            <a:endParaRPr lang="zh-TW" altLang="en-US" sz="2400" dirty="0">
              <a:solidFill>
                <a:srgbClr val="0000FF"/>
              </a:solidFill>
            </a:endParaRPr>
          </a:p>
        </p:txBody>
      </p:sp>
      <p:sp>
        <p:nvSpPr>
          <p:cNvPr id="3" name="文字方塊 2"/>
          <p:cNvSpPr txBox="1"/>
          <p:nvPr/>
        </p:nvSpPr>
        <p:spPr>
          <a:xfrm>
            <a:off x="127860" y="3182166"/>
            <a:ext cx="2171293" cy="461665"/>
          </a:xfrm>
          <a:prstGeom prst="rect">
            <a:avLst/>
          </a:prstGeom>
          <a:noFill/>
        </p:spPr>
        <p:txBody>
          <a:bodyPr wrap="square" rtlCol="0">
            <a:spAutoFit/>
          </a:bodyPr>
          <a:lstStyle/>
          <a:p>
            <a:r>
              <a:rPr lang="en-US" altLang="zh-TW" sz="2400" dirty="0" smtClean="0"/>
              <a:t>Paragraph d</a:t>
            </a:r>
            <a:r>
              <a:rPr lang="en-US" altLang="zh-TW" sz="2400" baseline="-25000" dirty="0" smtClean="0"/>
              <a:t>1</a:t>
            </a:r>
            <a:r>
              <a:rPr lang="en-US" altLang="zh-TW" sz="2400" dirty="0" smtClean="0"/>
              <a:t>:</a:t>
            </a:r>
            <a:endParaRPr lang="zh-TW" altLang="en-US" sz="2400" dirty="0"/>
          </a:p>
        </p:txBody>
      </p:sp>
      <p:sp>
        <p:nvSpPr>
          <p:cNvPr id="25" name="文字方塊 24"/>
          <p:cNvSpPr txBox="1"/>
          <p:nvPr/>
        </p:nvSpPr>
        <p:spPr>
          <a:xfrm>
            <a:off x="121594" y="4980882"/>
            <a:ext cx="2171293" cy="461665"/>
          </a:xfrm>
          <a:prstGeom prst="rect">
            <a:avLst/>
          </a:prstGeom>
          <a:noFill/>
        </p:spPr>
        <p:txBody>
          <a:bodyPr wrap="square" rtlCol="0">
            <a:spAutoFit/>
          </a:bodyPr>
          <a:lstStyle/>
          <a:p>
            <a:r>
              <a:rPr lang="en-US" altLang="zh-TW" sz="2400" dirty="0" smtClean="0"/>
              <a:t>Paragraph d</a:t>
            </a:r>
            <a:r>
              <a:rPr lang="en-US" altLang="zh-TW" sz="2400" baseline="-25000" dirty="0"/>
              <a:t>2</a:t>
            </a:r>
            <a:r>
              <a:rPr lang="en-US" altLang="zh-TW" sz="2400" dirty="0" smtClean="0"/>
              <a:t>:</a:t>
            </a:r>
            <a:endParaRPr lang="zh-TW" altLang="en-US" sz="2400" dirty="0"/>
          </a:p>
        </p:txBody>
      </p:sp>
      <p:sp>
        <p:nvSpPr>
          <p:cNvPr id="26" name="文字方塊 25"/>
          <p:cNvSpPr txBox="1"/>
          <p:nvPr/>
        </p:nvSpPr>
        <p:spPr>
          <a:xfrm>
            <a:off x="2197790" y="4029891"/>
            <a:ext cx="1204686" cy="461665"/>
          </a:xfrm>
          <a:prstGeom prst="rect">
            <a:avLst/>
          </a:prstGeom>
          <a:noFill/>
        </p:spPr>
        <p:txBody>
          <a:bodyPr wrap="square" rtlCol="0">
            <a:spAutoFit/>
          </a:bodyPr>
          <a:lstStyle/>
          <a:p>
            <a:pPr algn="ctr"/>
            <a:r>
              <a:rPr lang="zh-TW" altLang="en-US" sz="2400" dirty="0" smtClean="0"/>
              <a:t>名叫</a:t>
            </a:r>
            <a:endParaRPr lang="zh-TW" altLang="en-US" sz="2400" dirty="0"/>
          </a:p>
        </p:txBody>
      </p:sp>
      <p:sp>
        <p:nvSpPr>
          <p:cNvPr id="27" name="文字方塊 26"/>
          <p:cNvSpPr txBox="1"/>
          <p:nvPr/>
        </p:nvSpPr>
        <p:spPr>
          <a:xfrm>
            <a:off x="1402798" y="4368780"/>
            <a:ext cx="919914" cy="461665"/>
          </a:xfrm>
          <a:prstGeom prst="rect">
            <a:avLst/>
          </a:prstGeom>
          <a:noFill/>
        </p:spPr>
        <p:txBody>
          <a:bodyPr wrap="square" rtlCol="0">
            <a:spAutoFit/>
          </a:bodyPr>
          <a:lstStyle/>
          <a:p>
            <a:pPr algn="ctr"/>
            <a:r>
              <a:rPr lang="en-US" altLang="zh-TW" sz="2400" dirty="0" smtClean="0"/>
              <a:t>w</a:t>
            </a:r>
            <a:r>
              <a:rPr lang="en-US" altLang="zh-TW" sz="2400" baseline="-25000" dirty="0" smtClean="0"/>
              <a:t>i-2</a:t>
            </a:r>
            <a:endParaRPr lang="zh-TW" altLang="en-US" sz="2400" baseline="-25000" dirty="0"/>
          </a:p>
        </p:txBody>
      </p:sp>
      <p:sp>
        <p:nvSpPr>
          <p:cNvPr id="28" name="文字方塊 27"/>
          <p:cNvSpPr txBox="1"/>
          <p:nvPr/>
        </p:nvSpPr>
        <p:spPr>
          <a:xfrm>
            <a:off x="1199161" y="5801720"/>
            <a:ext cx="1204686" cy="461665"/>
          </a:xfrm>
          <a:prstGeom prst="rect">
            <a:avLst/>
          </a:prstGeom>
          <a:noFill/>
        </p:spPr>
        <p:txBody>
          <a:bodyPr wrap="square" rtlCol="0">
            <a:spAutoFit/>
          </a:bodyPr>
          <a:lstStyle/>
          <a:p>
            <a:pPr algn="ctr"/>
            <a:r>
              <a:rPr lang="zh-TW" altLang="en-US" sz="2400" dirty="0" smtClean="0"/>
              <a:t>魔</a:t>
            </a:r>
            <a:r>
              <a:rPr lang="zh-TW" altLang="en-US" sz="2400" dirty="0"/>
              <a:t>君</a:t>
            </a:r>
          </a:p>
        </p:txBody>
      </p:sp>
      <p:sp>
        <p:nvSpPr>
          <p:cNvPr id="29" name="文字方塊 28"/>
          <p:cNvSpPr txBox="1"/>
          <p:nvPr/>
        </p:nvSpPr>
        <p:spPr>
          <a:xfrm>
            <a:off x="2370541" y="6137063"/>
            <a:ext cx="919914"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30" name="文字方塊 29"/>
          <p:cNvSpPr txBox="1"/>
          <p:nvPr/>
        </p:nvSpPr>
        <p:spPr>
          <a:xfrm>
            <a:off x="2187172" y="5786562"/>
            <a:ext cx="1204686" cy="461665"/>
          </a:xfrm>
          <a:prstGeom prst="rect">
            <a:avLst/>
          </a:prstGeom>
          <a:noFill/>
        </p:spPr>
        <p:txBody>
          <a:bodyPr wrap="square" rtlCol="0">
            <a:spAutoFit/>
          </a:bodyPr>
          <a:lstStyle/>
          <a:p>
            <a:pPr algn="ctr"/>
            <a:r>
              <a:rPr lang="zh-TW" altLang="en-US" sz="2400" dirty="0" smtClean="0"/>
              <a:t>名</a:t>
            </a:r>
            <a:r>
              <a:rPr lang="zh-TW" altLang="en-US" sz="2400" dirty="0"/>
              <a:t>叫</a:t>
            </a:r>
          </a:p>
        </p:txBody>
      </p:sp>
      <p:sp>
        <p:nvSpPr>
          <p:cNvPr id="31" name="文字方塊 30"/>
          <p:cNvSpPr txBox="1"/>
          <p:nvPr/>
        </p:nvSpPr>
        <p:spPr>
          <a:xfrm>
            <a:off x="1392180" y="6125451"/>
            <a:ext cx="919914" cy="461665"/>
          </a:xfrm>
          <a:prstGeom prst="rect">
            <a:avLst/>
          </a:prstGeom>
          <a:noFill/>
        </p:spPr>
        <p:txBody>
          <a:bodyPr wrap="square" rtlCol="0">
            <a:spAutoFit/>
          </a:bodyPr>
          <a:lstStyle/>
          <a:p>
            <a:pPr algn="ctr"/>
            <a:r>
              <a:rPr lang="en-US" altLang="zh-TW" sz="2400" dirty="0" smtClean="0"/>
              <a:t>w</a:t>
            </a:r>
            <a:r>
              <a:rPr lang="en-US" altLang="zh-TW" sz="2400" baseline="-25000" dirty="0" smtClean="0"/>
              <a:t>i-2</a:t>
            </a:r>
            <a:endParaRPr lang="zh-TW" altLang="en-US" sz="2400" baseline="-25000" dirty="0"/>
          </a:p>
        </p:txBody>
      </p:sp>
      <p:sp>
        <p:nvSpPr>
          <p:cNvPr id="32" name="文字方塊 31"/>
          <p:cNvSpPr txBox="1"/>
          <p:nvPr/>
        </p:nvSpPr>
        <p:spPr>
          <a:xfrm>
            <a:off x="5951876" y="3985367"/>
            <a:ext cx="2426820"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sp>
        <p:nvSpPr>
          <p:cNvPr id="33" name="文字方塊 32"/>
          <p:cNvSpPr txBox="1"/>
          <p:nvPr/>
        </p:nvSpPr>
        <p:spPr>
          <a:xfrm>
            <a:off x="5920445" y="5878538"/>
            <a:ext cx="2426820"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sp>
        <p:nvSpPr>
          <p:cNvPr id="5" name="文字方塊 4"/>
          <p:cNvSpPr txBox="1"/>
          <p:nvPr/>
        </p:nvSpPr>
        <p:spPr>
          <a:xfrm>
            <a:off x="5490845" y="4908391"/>
            <a:ext cx="1492056"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a:t>t</a:t>
            </a:r>
            <a:r>
              <a:rPr lang="en-US" altLang="zh-TW" sz="2400" dirty="0" smtClean="0"/>
              <a:t>he same</a:t>
            </a:r>
            <a:endParaRPr lang="zh-TW" altLang="en-US" sz="2400" dirty="0"/>
          </a:p>
        </p:txBody>
      </p:sp>
      <p:cxnSp>
        <p:nvCxnSpPr>
          <p:cNvPr id="8" name="直線單箭頭接點 7"/>
          <p:cNvCxnSpPr/>
          <p:nvPr/>
        </p:nvCxnSpPr>
        <p:spPr>
          <a:xfrm>
            <a:off x="6179683" y="4358309"/>
            <a:ext cx="0" cy="50582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6179683" y="5457757"/>
            <a:ext cx="4376" cy="467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群組 12"/>
          <p:cNvGrpSpPr/>
          <p:nvPr/>
        </p:nvGrpSpPr>
        <p:grpSpPr>
          <a:xfrm>
            <a:off x="16454" y="202607"/>
            <a:ext cx="8779299" cy="2807279"/>
            <a:chOff x="252199" y="661550"/>
            <a:chExt cx="8779299" cy="2807279"/>
          </a:xfrm>
        </p:grpSpPr>
        <p:grpSp>
          <p:nvGrpSpPr>
            <p:cNvPr id="40" name="群組 39"/>
            <p:cNvGrpSpPr/>
            <p:nvPr/>
          </p:nvGrpSpPr>
          <p:grpSpPr>
            <a:xfrm>
              <a:off x="5586932" y="1379366"/>
              <a:ext cx="759126" cy="1798775"/>
              <a:chOff x="5825704" y="3393791"/>
              <a:chExt cx="759126" cy="1798775"/>
            </a:xfrm>
          </p:grpSpPr>
          <p:cxnSp>
            <p:nvCxnSpPr>
              <p:cNvPr id="41" name="直線單箭頭接點 40"/>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rot="5400000">
                <a:off x="6017598"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47" name="矩形 46"/>
            <p:cNvSpPr/>
            <p:nvPr/>
          </p:nvSpPr>
          <p:spPr>
            <a:xfrm>
              <a:off x="4132602" y="1145132"/>
              <a:ext cx="1593988"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sp>
          <p:nvSpPr>
            <p:cNvPr id="48" name="文字方塊 47"/>
            <p:cNvSpPr txBox="1"/>
            <p:nvPr/>
          </p:nvSpPr>
          <p:spPr>
            <a:xfrm>
              <a:off x="275578" y="802040"/>
              <a:ext cx="1906521" cy="1200329"/>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word w</a:t>
              </a:r>
              <a:r>
                <a:rPr lang="en-US" altLang="zh-TW" sz="2400" baseline="-25000" dirty="0" smtClean="0"/>
                <a:t>i-2</a:t>
              </a:r>
              <a:r>
                <a:rPr lang="en-US" altLang="zh-TW" sz="2400" dirty="0" smtClean="0"/>
                <a:t> </a:t>
              </a:r>
              <a:endParaRPr lang="en-US" altLang="zh-TW" sz="2400" baseline="-25000" dirty="0"/>
            </a:p>
          </p:txBody>
        </p:sp>
        <p:grpSp>
          <p:nvGrpSpPr>
            <p:cNvPr id="49" name="群組 48"/>
            <p:cNvGrpSpPr/>
            <p:nvPr/>
          </p:nvGrpSpPr>
          <p:grpSpPr>
            <a:xfrm rot="5400000">
              <a:off x="1813423" y="1162603"/>
              <a:ext cx="1286720" cy="454319"/>
              <a:chOff x="-1753403" y="4732673"/>
              <a:chExt cx="2009777" cy="709618"/>
            </a:xfrm>
          </p:grpSpPr>
          <p:sp>
            <p:nvSpPr>
              <p:cNvPr id="50" name="矩形 49"/>
              <p:cNvSpPr/>
              <p:nvPr/>
            </p:nvSpPr>
            <p:spPr>
              <a:xfrm>
                <a:off x="-1753403" y="4732673"/>
                <a:ext cx="2009777"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1" name="橢圓 50"/>
              <p:cNvSpPr/>
              <p:nvPr/>
            </p:nvSpPr>
            <p:spPr>
              <a:xfrm>
                <a:off x="-161178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52" name="橢圓 51"/>
              <p:cNvSpPr/>
              <p:nvPr/>
            </p:nvSpPr>
            <p:spPr>
              <a:xfrm>
                <a:off x="-981325"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53" name="橢圓 52"/>
              <p:cNvSpPr/>
              <p:nvPr/>
            </p:nvSpPr>
            <p:spPr>
              <a:xfrm>
                <a:off x="-38061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sp>
          <p:nvSpPr>
            <p:cNvPr id="54" name="向右箭號 53"/>
            <p:cNvSpPr/>
            <p:nvPr/>
          </p:nvSpPr>
          <p:spPr>
            <a:xfrm>
              <a:off x="2830561" y="1337775"/>
              <a:ext cx="1207649" cy="5181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55" name="左大括弧 54"/>
            <p:cNvSpPr/>
            <p:nvPr/>
          </p:nvSpPr>
          <p:spPr>
            <a:xfrm flipH="1">
              <a:off x="6277445" y="119331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56" name="群組 55"/>
            <p:cNvGrpSpPr/>
            <p:nvPr/>
          </p:nvGrpSpPr>
          <p:grpSpPr>
            <a:xfrm rot="5400000">
              <a:off x="3969087" y="2020248"/>
              <a:ext cx="1722178" cy="593606"/>
              <a:chOff x="-1776072" y="4515117"/>
              <a:chExt cx="2689936" cy="927175"/>
            </a:xfrm>
          </p:grpSpPr>
          <p:sp>
            <p:nvSpPr>
              <p:cNvPr id="57" name="矩形 56"/>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8" name="橢圓 57"/>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59" name="橢圓 58"/>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60" name="文字方塊 59"/>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61" name="文字方塊 60"/>
            <p:cNvSpPr txBox="1"/>
            <p:nvPr/>
          </p:nvSpPr>
          <p:spPr>
            <a:xfrm>
              <a:off x="4209407" y="1424787"/>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62" name="文字方塊 61"/>
            <p:cNvSpPr txBox="1"/>
            <p:nvPr/>
          </p:nvSpPr>
          <p:spPr>
            <a:xfrm>
              <a:off x="4222733" y="1852787"/>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sp>
          <p:nvSpPr>
            <p:cNvPr id="63" name="文字方塊 62"/>
            <p:cNvSpPr txBox="1"/>
            <p:nvPr/>
          </p:nvSpPr>
          <p:spPr>
            <a:xfrm>
              <a:off x="3821746" y="661550"/>
              <a:ext cx="2215700" cy="461665"/>
            </a:xfrm>
            <a:prstGeom prst="rect">
              <a:avLst/>
            </a:prstGeom>
            <a:noFill/>
          </p:spPr>
          <p:txBody>
            <a:bodyPr wrap="square" rtlCol="0">
              <a:spAutoFit/>
            </a:bodyPr>
            <a:lstStyle/>
            <a:p>
              <a:r>
                <a:rPr lang="en-US" altLang="zh-TW" sz="2400" dirty="0" smtClean="0"/>
                <a:t>Neural Network</a:t>
              </a:r>
              <a:endParaRPr lang="zh-TW" altLang="en-US" sz="2400" dirty="0"/>
            </a:p>
          </p:txBody>
        </p:sp>
        <p:grpSp>
          <p:nvGrpSpPr>
            <p:cNvPr id="64" name="群組 63"/>
            <p:cNvGrpSpPr/>
            <p:nvPr/>
          </p:nvGrpSpPr>
          <p:grpSpPr>
            <a:xfrm rot="5400000">
              <a:off x="1816581" y="2564567"/>
              <a:ext cx="1286720" cy="454319"/>
              <a:chOff x="-1753403" y="4732673"/>
              <a:chExt cx="2009777" cy="709618"/>
            </a:xfrm>
          </p:grpSpPr>
          <p:sp>
            <p:nvSpPr>
              <p:cNvPr id="65" name="矩形 64"/>
              <p:cNvSpPr/>
              <p:nvPr/>
            </p:nvSpPr>
            <p:spPr>
              <a:xfrm>
                <a:off x="-1753403" y="4732673"/>
                <a:ext cx="2009777"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6" name="橢圓 65"/>
              <p:cNvSpPr/>
              <p:nvPr/>
            </p:nvSpPr>
            <p:spPr>
              <a:xfrm>
                <a:off x="-161178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67" name="橢圓 66"/>
              <p:cNvSpPr/>
              <p:nvPr/>
            </p:nvSpPr>
            <p:spPr>
              <a:xfrm>
                <a:off x="-981325"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68" name="橢圓 67"/>
              <p:cNvSpPr/>
              <p:nvPr/>
            </p:nvSpPr>
            <p:spPr>
              <a:xfrm>
                <a:off x="-38061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sp>
          <p:nvSpPr>
            <p:cNvPr id="69" name="文字方塊 68"/>
            <p:cNvSpPr txBox="1"/>
            <p:nvPr/>
          </p:nvSpPr>
          <p:spPr>
            <a:xfrm>
              <a:off x="252199" y="2214413"/>
              <a:ext cx="1906521" cy="1200329"/>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word w</a:t>
              </a:r>
              <a:r>
                <a:rPr lang="en-US" altLang="zh-TW" sz="2400" baseline="-25000" dirty="0" smtClean="0"/>
                <a:t>i-1</a:t>
              </a:r>
              <a:r>
                <a:rPr lang="en-US" altLang="zh-TW" sz="2400" dirty="0" smtClean="0"/>
                <a:t> </a:t>
              </a:r>
              <a:endParaRPr lang="en-US" altLang="zh-TW" sz="2400" baseline="-25000" dirty="0"/>
            </a:p>
          </p:txBody>
        </p:sp>
        <p:sp>
          <p:nvSpPr>
            <p:cNvPr id="70" name="向右箭號 69"/>
            <p:cNvSpPr/>
            <p:nvPr/>
          </p:nvSpPr>
          <p:spPr>
            <a:xfrm>
              <a:off x="2830562" y="2700724"/>
              <a:ext cx="1207649" cy="5181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71" name="文字方塊 70"/>
            <p:cNvSpPr txBox="1"/>
            <p:nvPr/>
          </p:nvSpPr>
          <p:spPr>
            <a:xfrm>
              <a:off x="3101995" y="1004792"/>
              <a:ext cx="410119" cy="523220"/>
            </a:xfrm>
            <a:prstGeom prst="rect">
              <a:avLst/>
            </a:prstGeom>
            <a:noFill/>
          </p:spPr>
          <p:txBody>
            <a:bodyPr wrap="square" rtlCol="0">
              <a:spAutoFit/>
            </a:bodyPr>
            <a:lstStyle/>
            <a:p>
              <a:r>
                <a:rPr lang="en-US" altLang="zh-TW" sz="2800" b="1" dirty="0" smtClean="0">
                  <a:solidFill>
                    <a:srgbClr val="0000FF"/>
                  </a:solidFill>
                </a:rPr>
                <a:t>W</a:t>
              </a:r>
              <a:endParaRPr lang="zh-TW" altLang="en-US" sz="2800" b="1" dirty="0">
                <a:solidFill>
                  <a:srgbClr val="0000FF"/>
                </a:solidFill>
              </a:endParaRPr>
            </a:p>
          </p:txBody>
        </p:sp>
        <p:sp>
          <p:nvSpPr>
            <p:cNvPr id="72" name="文字方塊 71"/>
            <p:cNvSpPr txBox="1"/>
            <p:nvPr/>
          </p:nvSpPr>
          <p:spPr>
            <a:xfrm>
              <a:off x="3103015" y="2372850"/>
              <a:ext cx="410119" cy="523220"/>
            </a:xfrm>
            <a:prstGeom prst="rect">
              <a:avLst/>
            </a:prstGeom>
            <a:noFill/>
          </p:spPr>
          <p:txBody>
            <a:bodyPr wrap="square" rtlCol="0">
              <a:spAutoFit/>
            </a:bodyPr>
            <a:lstStyle/>
            <a:p>
              <a:r>
                <a:rPr lang="en-US" altLang="zh-TW" sz="2800" b="1" dirty="0" smtClean="0">
                  <a:solidFill>
                    <a:srgbClr val="0000FF"/>
                  </a:solidFill>
                </a:rPr>
                <a:t>W</a:t>
              </a:r>
              <a:endParaRPr lang="zh-TW" altLang="en-US" sz="2800" b="1" dirty="0">
                <a:solidFill>
                  <a:srgbClr val="0000FF"/>
                </a:solidFill>
              </a:endParaRPr>
            </a:p>
          </p:txBody>
        </p:sp>
        <p:sp>
          <p:nvSpPr>
            <p:cNvPr id="73" name="文字方塊 72"/>
            <p:cNvSpPr txBox="1"/>
            <p:nvPr/>
          </p:nvSpPr>
          <p:spPr>
            <a:xfrm>
              <a:off x="2445050" y="1635915"/>
              <a:ext cx="543809" cy="461665"/>
            </a:xfrm>
            <a:prstGeom prst="rect">
              <a:avLst/>
            </a:prstGeom>
            <a:noFill/>
          </p:spPr>
          <p:txBody>
            <a:bodyPr wrap="square" rtlCol="0">
              <a:spAutoFit/>
            </a:bodyPr>
            <a:lstStyle/>
            <a:p>
              <a:pPr marL="0" lvl="1" algn="ctr"/>
              <a:r>
                <a:rPr lang="en-US" altLang="zh-TW" sz="2400" b="1" dirty="0"/>
                <a:t>x</a:t>
              </a:r>
              <a:r>
                <a:rPr lang="en-US" altLang="zh-TW" sz="2400" b="1" baseline="-25000" dirty="0" smtClean="0"/>
                <a:t>i-2</a:t>
              </a:r>
              <a:r>
                <a:rPr lang="en-US" altLang="zh-TW" sz="2400" b="1" dirty="0" smtClean="0"/>
                <a:t> </a:t>
              </a:r>
              <a:endParaRPr lang="en-US" altLang="zh-TW" sz="2400" b="1" baseline="-25000" dirty="0"/>
            </a:p>
          </p:txBody>
        </p:sp>
        <p:sp>
          <p:nvSpPr>
            <p:cNvPr id="74" name="文字方塊 73"/>
            <p:cNvSpPr txBox="1"/>
            <p:nvPr/>
          </p:nvSpPr>
          <p:spPr>
            <a:xfrm>
              <a:off x="2437363" y="3007164"/>
              <a:ext cx="543809" cy="461665"/>
            </a:xfrm>
            <a:prstGeom prst="rect">
              <a:avLst/>
            </a:prstGeom>
            <a:noFill/>
          </p:spPr>
          <p:txBody>
            <a:bodyPr wrap="square" rtlCol="0">
              <a:spAutoFit/>
            </a:bodyPr>
            <a:lstStyle/>
            <a:p>
              <a:pPr marL="0" lvl="1" algn="ctr"/>
              <a:r>
                <a:rPr lang="en-US" altLang="zh-TW" sz="2400" b="1" dirty="0" smtClean="0"/>
                <a:t>x</a:t>
              </a:r>
              <a:r>
                <a:rPr lang="en-US" altLang="zh-TW" sz="2400" b="1" baseline="-25000" dirty="0" smtClean="0"/>
                <a:t>i-1</a:t>
              </a:r>
              <a:r>
                <a:rPr lang="en-US" altLang="zh-TW" sz="2400" b="1" dirty="0" smtClean="0"/>
                <a:t> </a:t>
              </a:r>
              <a:endParaRPr lang="en-US" altLang="zh-TW" sz="2400" b="1" baseline="-25000" dirty="0"/>
            </a:p>
          </p:txBody>
        </p:sp>
        <p:sp>
          <p:nvSpPr>
            <p:cNvPr id="75" name="文字方塊 74"/>
            <p:cNvSpPr txBox="1"/>
            <p:nvPr/>
          </p:nvSpPr>
          <p:spPr>
            <a:xfrm>
              <a:off x="6709279" y="1591397"/>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sp>
          <p:nvSpPr>
            <p:cNvPr id="76" name="文字方塊 75"/>
            <p:cNvSpPr txBox="1"/>
            <p:nvPr/>
          </p:nvSpPr>
          <p:spPr>
            <a:xfrm>
              <a:off x="4670913" y="2713015"/>
              <a:ext cx="543809" cy="461665"/>
            </a:xfrm>
            <a:prstGeom prst="rect">
              <a:avLst/>
            </a:prstGeom>
            <a:noFill/>
          </p:spPr>
          <p:txBody>
            <a:bodyPr wrap="square" rtlCol="0">
              <a:spAutoFit/>
            </a:bodyPr>
            <a:lstStyle/>
            <a:p>
              <a:pPr marL="0" lvl="1" algn="ctr"/>
              <a:r>
                <a:rPr lang="en-US" altLang="zh-TW" sz="2400" b="1" dirty="0" smtClean="0"/>
                <a:t>z</a:t>
              </a:r>
              <a:endParaRPr lang="en-US" altLang="zh-TW" sz="2400" b="1" baseline="-25000" dirty="0"/>
            </a:p>
          </p:txBody>
        </p:sp>
      </p:grpSp>
      <p:sp>
        <p:nvSpPr>
          <p:cNvPr id="78" name="文字方塊 77"/>
          <p:cNvSpPr txBox="1"/>
          <p:nvPr/>
        </p:nvSpPr>
        <p:spPr>
          <a:xfrm>
            <a:off x="5603681" y="2808063"/>
            <a:ext cx="2426820"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grpSp>
        <p:nvGrpSpPr>
          <p:cNvPr id="84" name="群組 83"/>
          <p:cNvGrpSpPr/>
          <p:nvPr/>
        </p:nvGrpSpPr>
        <p:grpSpPr>
          <a:xfrm>
            <a:off x="6972950" y="4723724"/>
            <a:ext cx="1822803" cy="830997"/>
            <a:chOff x="6972950" y="4723724"/>
            <a:chExt cx="1822803" cy="830997"/>
          </a:xfrm>
        </p:grpSpPr>
        <p:sp>
          <p:nvSpPr>
            <p:cNvPr id="79" name="文字方塊 78"/>
            <p:cNvSpPr txBox="1"/>
            <p:nvPr/>
          </p:nvSpPr>
          <p:spPr>
            <a:xfrm>
              <a:off x="7303697" y="4723724"/>
              <a:ext cx="1492056" cy="83099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400" dirty="0" smtClean="0"/>
                <a:t>Same output</a:t>
              </a:r>
              <a:endParaRPr lang="zh-TW" altLang="en-US" sz="2400" dirty="0"/>
            </a:p>
          </p:txBody>
        </p:sp>
        <p:cxnSp>
          <p:nvCxnSpPr>
            <p:cNvPr id="83" name="直線單箭頭接點 82"/>
            <p:cNvCxnSpPr/>
            <p:nvPr/>
          </p:nvCxnSpPr>
          <p:spPr>
            <a:xfrm>
              <a:off x="6972950" y="5172791"/>
              <a:ext cx="3846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投影片編號版面配置區 1"/>
          <p:cNvSpPr>
            <a:spLocks noGrp="1"/>
          </p:cNvSpPr>
          <p:nvPr>
            <p:ph type="sldNum" sz="quarter" idx="12"/>
          </p:nvPr>
        </p:nvSpPr>
        <p:spPr/>
        <p:txBody>
          <a:bodyPr/>
          <a:lstStyle/>
          <a:p>
            <a:fld id="{C5A9EFA0-3966-4D15-8C7E-765B7BB5697B}" type="slidenum">
              <a:rPr lang="zh-TW" altLang="en-US" smtClean="0"/>
              <a:t>46</a:t>
            </a:fld>
            <a:endParaRPr lang="zh-TW" altLang="en-US"/>
          </a:p>
        </p:txBody>
      </p:sp>
    </p:spTree>
    <p:extLst>
      <p:ext uri="{BB962C8B-B14F-4D97-AF65-F5344CB8AC3E}">
        <p14:creationId xmlns:p14="http://schemas.microsoft.com/office/powerpoint/2010/main" val="192508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9" grpId="0"/>
      <p:bldP spid="10" grpId="0"/>
      <p:bldP spid="14" grpId="0"/>
      <p:bldP spid="15" grpId="0"/>
      <p:bldP spid="16" grpId="0"/>
      <p:bldP spid="17" grpId="0"/>
      <p:bldP spid="18" grpId="0"/>
      <p:bldP spid="19" grpId="0"/>
      <p:bldP spid="20" grpId="0"/>
      <p:bldP spid="22" grpId="0"/>
      <p:bldP spid="3" grpId="0"/>
      <p:bldP spid="25" grpId="0"/>
      <p:bldP spid="26" grpId="0"/>
      <p:bldP spid="27" grpId="0"/>
      <p:bldP spid="28" grpId="0"/>
      <p:bldP spid="29" grpId="0"/>
      <p:bldP spid="30" grpId="0"/>
      <p:bldP spid="31" grpId="0"/>
      <p:bldP spid="32" grpId="0"/>
      <p:bldP spid="33" grpId="0"/>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群組 3"/>
          <p:cNvGrpSpPr/>
          <p:nvPr/>
        </p:nvGrpSpPr>
        <p:grpSpPr>
          <a:xfrm>
            <a:off x="5487116" y="4520432"/>
            <a:ext cx="759126" cy="1798775"/>
            <a:chOff x="5825704" y="3393791"/>
            <a:chExt cx="759126" cy="1798775"/>
          </a:xfrm>
        </p:grpSpPr>
        <p:cxnSp>
          <p:nvCxnSpPr>
            <p:cNvPr id="5" name="直線單箭頭接點 4"/>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p:cNvCxnSpPr/>
            <p:nvPr/>
          </p:nvCxnSpPr>
          <p:spPr>
            <a:xfrm>
              <a:off x="5825705" y="37548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5825705" y="4783714"/>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5825705" y="413742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rot="5400000">
              <a:off x="6017598" y="4246059"/>
              <a:ext cx="51923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1" name="矩形 10"/>
          <p:cNvSpPr/>
          <p:nvPr/>
        </p:nvSpPr>
        <p:spPr>
          <a:xfrm>
            <a:off x="4032786" y="4286198"/>
            <a:ext cx="1593988"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800" dirty="0"/>
          </a:p>
        </p:txBody>
      </p:sp>
      <p:sp>
        <p:nvSpPr>
          <p:cNvPr id="12" name="文字方塊 11"/>
          <p:cNvSpPr txBox="1"/>
          <p:nvPr/>
        </p:nvSpPr>
        <p:spPr>
          <a:xfrm>
            <a:off x="175762" y="3943106"/>
            <a:ext cx="1906521" cy="1200329"/>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word w</a:t>
            </a:r>
            <a:r>
              <a:rPr lang="en-US" altLang="zh-TW" sz="2400" baseline="-25000" dirty="0" smtClean="0"/>
              <a:t>i-2</a:t>
            </a:r>
            <a:r>
              <a:rPr lang="en-US" altLang="zh-TW" sz="2400" dirty="0" smtClean="0"/>
              <a:t> </a:t>
            </a:r>
            <a:endParaRPr lang="en-US" altLang="zh-TW" sz="2400" baseline="-25000" dirty="0"/>
          </a:p>
        </p:txBody>
      </p:sp>
      <p:grpSp>
        <p:nvGrpSpPr>
          <p:cNvPr id="13" name="群組 12"/>
          <p:cNvGrpSpPr/>
          <p:nvPr/>
        </p:nvGrpSpPr>
        <p:grpSpPr>
          <a:xfrm rot="5400000">
            <a:off x="1713607" y="4303669"/>
            <a:ext cx="1286720" cy="454319"/>
            <a:chOff x="-1753403" y="4732673"/>
            <a:chExt cx="2009777" cy="709618"/>
          </a:xfrm>
        </p:grpSpPr>
        <p:sp>
          <p:nvSpPr>
            <p:cNvPr id="14" name="矩形 13"/>
            <p:cNvSpPr/>
            <p:nvPr/>
          </p:nvSpPr>
          <p:spPr>
            <a:xfrm>
              <a:off x="-1753403" y="4732673"/>
              <a:ext cx="2009777"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5" name="橢圓 14"/>
            <p:cNvSpPr/>
            <p:nvPr/>
          </p:nvSpPr>
          <p:spPr>
            <a:xfrm>
              <a:off x="-161178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6" name="橢圓 15"/>
            <p:cNvSpPr/>
            <p:nvPr/>
          </p:nvSpPr>
          <p:spPr>
            <a:xfrm>
              <a:off x="-981325"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橢圓 16"/>
            <p:cNvSpPr/>
            <p:nvPr/>
          </p:nvSpPr>
          <p:spPr>
            <a:xfrm>
              <a:off x="-38061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sp>
        <p:nvSpPr>
          <p:cNvPr id="22" name="向右箭號 21"/>
          <p:cNvSpPr/>
          <p:nvPr/>
        </p:nvSpPr>
        <p:spPr>
          <a:xfrm>
            <a:off x="2730745" y="4478841"/>
            <a:ext cx="1207649" cy="5181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4" name="左大括弧 23"/>
          <p:cNvSpPr/>
          <p:nvPr/>
        </p:nvSpPr>
        <p:spPr>
          <a:xfrm flipH="1">
            <a:off x="6177629" y="4334382"/>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25" name="群組 24"/>
          <p:cNvGrpSpPr/>
          <p:nvPr/>
        </p:nvGrpSpPr>
        <p:grpSpPr>
          <a:xfrm rot="5400000">
            <a:off x="3869271" y="5161314"/>
            <a:ext cx="1722178" cy="593606"/>
            <a:chOff x="-1776072" y="4515117"/>
            <a:chExt cx="2689936" cy="927175"/>
          </a:xfrm>
        </p:grpSpPr>
        <p:sp>
          <p:nvSpPr>
            <p:cNvPr id="26" name="矩形 25"/>
            <p:cNvSpPr/>
            <p:nvPr/>
          </p:nvSpPr>
          <p:spPr>
            <a:xfrm>
              <a:off x="-1776072" y="4732674"/>
              <a:ext cx="2467452" cy="7096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p:cNvSpPr/>
            <p:nvPr/>
          </p:nvSpPr>
          <p:spPr>
            <a:xfrm>
              <a:off x="-167129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8" name="橢圓 27"/>
            <p:cNvSpPr/>
            <p:nvPr/>
          </p:nvSpPr>
          <p:spPr>
            <a:xfrm>
              <a:off x="-966448" y="4820782"/>
              <a:ext cx="495300" cy="4953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29" name="文字方塊 28"/>
            <p:cNvSpPr txBox="1"/>
            <p:nvPr/>
          </p:nvSpPr>
          <p:spPr>
            <a:xfrm>
              <a:off x="-419636" y="4515117"/>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30" name="文字方塊 29"/>
          <p:cNvSpPr txBox="1"/>
          <p:nvPr/>
        </p:nvSpPr>
        <p:spPr>
          <a:xfrm>
            <a:off x="4109591" y="4565853"/>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1</a:t>
            </a:r>
            <a:endParaRPr lang="en-US" altLang="zh-TW" sz="2400" baseline="-25000" dirty="0"/>
          </a:p>
        </p:txBody>
      </p:sp>
      <p:sp>
        <p:nvSpPr>
          <p:cNvPr id="31" name="文字方塊 30"/>
          <p:cNvSpPr txBox="1"/>
          <p:nvPr/>
        </p:nvSpPr>
        <p:spPr>
          <a:xfrm>
            <a:off x="4122917" y="4993853"/>
            <a:ext cx="550321" cy="461665"/>
          </a:xfrm>
          <a:prstGeom prst="rect">
            <a:avLst/>
          </a:prstGeom>
          <a:noFill/>
        </p:spPr>
        <p:txBody>
          <a:bodyPr wrap="square" rtlCol="0">
            <a:spAutoFit/>
          </a:bodyPr>
          <a:lstStyle/>
          <a:p>
            <a:pPr marL="0" lvl="1"/>
            <a:r>
              <a:rPr lang="en-US" altLang="zh-TW" sz="2400" dirty="0"/>
              <a:t>z</a:t>
            </a:r>
            <a:r>
              <a:rPr lang="en-US" altLang="zh-TW" sz="2400" baseline="-25000" dirty="0" smtClean="0"/>
              <a:t>2</a:t>
            </a:r>
            <a:endParaRPr lang="en-US" altLang="zh-TW" sz="2400" baseline="-25000" dirty="0"/>
          </a:p>
        </p:txBody>
      </p:sp>
      <p:sp>
        <p:nvSpPr>
          <p:cNvPr id="32" name="文字方塊 31"/>
          <p:cNvSpPr txBox="1"/>
          <p:nvPr/>
        </p:nvSpPr>
        <p:spPr>
          <a:xfrm>
            <a:off x="3787327" y="3902195"/>
            <a:ext cx="2215700" cy="461665"/>
          </a:xfrm>
          <a:prstGeom prst="rect">
            <a:avLst/>
          </a:prstGeom>
          <a:noFill/>
        </p:spPr>
        <p:txBody>
          <a:bodyPr wrap="square" rtlCol="0">
            <a:spAutoFit/>
          </a:bodyPr>
          <a:lstStyle/>
          <a:p>
            <a:r>
              <a:rPr lang="en-US" altLang="zh-TW" sz="2400" dirty="0" smtClean="0"/>
              <a:t>Neural Network</a:t>
            </a:r>
            <a:endParaRPr lang="zh-TW" altLang="en-US" sz="2400" dirty="0"/>
          </a:p>
        </p:txBody>
      </p:sp>
      <p:sp>
        <p:nvSpPr>
          <p:cNvPr id="33" name="文字方塊 32"/>
          <p:cNvSpPr txBox="1"/>
          <p:nvPr/>
        </p:nvSpPr>
        <p:spPr>
          <a:xfrm>
            <a:off x="9822" y="1929132"/>
            <a:ext cx="2129807" cy="1200329"/>
          </a:xfrm>
          <a:prstGeom prst="rect">
            <a:avLst/>
          </a:prstGeom>
          <a:noFill/>
        </p:spPr>
        <p:txBody>
          <a:bodyPr wrap="square" rtlCol="0">
            <a:spAutoFit/>
          </a:bodyPr>
          <a:lstStyle/>
          <a:p>
            <a:pPr marL="0" lvl="1" algn="ctr"/>
            <a:r>
              <a:rPr lang="en-US" altLang="zh-TW" sz="2400" dirty="0"/>
              <a:t>1-of-N encoding</a:t>
            </a:r>
          </a:p>
          <a:p>
            <a:pPr marL="0" lvl="1" algn="ctr"/>
            <a:r>
              <a:rPr lang="en-US" altLang="zh-TW" sz="2400" dirty="0"/>
              <a:t>of </a:t>
            </a:r>
            <a:r>
              <a:rPr lang="en-US" altLang="zh-TW" sz="2400" dirty="0" smtClean="0"/>
              <a:t>paragraph d </a:t>
            </a:r>
            <a:endParaRPr lang="en-US" altLang="zh-TW" sz="2400" baseline="-25000" dirty="0"/>
          </a:p>
        </p:txBody>
      </p:sp>
      <p:sp>
        <p:nvSpPr>
          <p:cNvPr id="35" name="向右箭號 34"/>
          <p:cNvSpPr/>
          <p:nvPr/>
        </p:nvSpPr>
        <p:spPr>
          <a:xfrm rot="2966717">
            <a:off x="2651794" y="2865858"/>
            <a:ext cx="1294303" cy="9225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nvGrpSpPr>
          <p:cNvPr id="36" name="群組 35"/>
          <p:cNvGrpSpPr/>
          <p:nvPr/>
        </p:nvGrpSpPr>
        <p:grpSpPr>
          <a:xfrm rot="5400000">
            <a:off x="1347961" y="2263487"/>
            <a:ext cx="2184277" cy="600936"/>
            <a:chOff x="-1776073" y="4503666"/>
            <a:chExt cx="3411706" cy="938625"/>
          </a:xfrm>
        </p:grpSpPr>
        <p:sp>
          <p:nvSpPr>
            <p:cNvPr id="37" name="矩形 36"/>
            <p:cNvSpPr/>
            <p:nvPr/>
          </p:nvSpPr>
          <p:spPr>
            <a:xfrm>
              <a:off x="-1776073" y="4732673"/>
              <a:ext cx="3362325" cy="7096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8" name="橢圓 37"/>
            <p:cNvSpPr/>
            <p:nvPr/>
          </p:nvSpPr>
          <p:spPr>
            <a:xfrm>
              <a:off x="-16712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39" name="橢圓 38"/>
            <p:cNvSpPr/>
            <p:nvPr/>
          </p:nvSpPr>
          <p:spPr>
            <a:xfrm>
              <a:off x="-96644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0" name="橢圓 39"/>
            <p:cNvSpPr/>
            <p:nvPr/>
          </p:nvSpPr>
          <p:spPr>
            <a:xfrm>
              <a:off x="-2615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41" name="文字方塊 40"/>
            <p:cNvSpPr txBox="1"/>
            <p:nvPr/>
          </p:nvSpPr>
          <p:spPr>
            <a:xfrm>
              <a:off x="302133" y="4503666"/>
              <a:ext cx="1333500" cy="523220"/>
            </a:xfrm>
            <a:prstGeom prst="rect">
              <a:avLst/>
            </a:prstGeom>
            <a:noFill/>
          </p:spPr>
          <p:txBody>
            <a:bodyPr wrap="square" rtlCol="0">
              <a:spAutoFit/>
            </a:bodyPr>
            <a:lstStyle/>
            <a:p>
              <a:r>
                <a:rPr lang="en-US" altLang="zh-TW" sz="2800" b="1" dirty="0" smtClean="0"/>
                <a:t>……</a:t>
              </a:r>
              <a:endParaRPr lang="zh-TW" altLang="en-US" sz="2800" b="1" dirty="0"/>
            </a:p>
          </p:txBody>
        </p:sp>
      </p:grpSp>
      <p:grpSp>
        <p:nvGrpSpPr>
          <p:cNvPr id="42" name="群組 41"/>
          <p:cNvGrpSpPr/>
          <p:nvPr/>
        </p:nvGrpSpPr>
        <p:grpSpPr>
          <a:xfrm rot="5400000">
            <a:off x="1716765" y="5705633"/>
            <a:ext cx="1286720" cy="454319"/>
            <a:chOff x="-1753403" y="4732673"/>
            <a:chExt cx="2009777" cy="709618"/>
          </a:xfrm>
        </p:grpSpPr>
        <p:sp>
          <p:nvSpPr>
            <p:cNvPr id="43" name="矩形 42"/>
            <p:cNvSpPr/>
            <p:nvPr/>
          </p:nvSpPr>
          <p:spPr>
            <a:xfrm>
              <a:off x="-1753403" y="4732673"/>
              <a:ext cx="2009777"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4" name="橢圓 43"/>
            <p:cNvSpPr/>
            <p:nvPr/>
          </p:nvSpPr>
          <p:spPr>
            <a:xfrm>
              <a:off x="-161178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5" name="橢圓 44"/>
            <p:cNvSpPr/>
            <p:nvPr/>
          </p:nvSpPr>
          <p:spPr>
            <a:xfrm>
              <a:off x="-981325"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46" name="橢圓 45"/>
            <p:cNvSpPr/>
            <p:nvPr/>
          </p:nvSpPr>
          <p:spPr>
            <a:xfrm>
              <a:off x="-380618" y="4820783"/>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grpSp>
      <p:sp>
        <p:nvSpPr>
          <p:cNvPr id="47" name="文字方塊 46"/>
          <p:cNvSpPr txBox="1"/>
          <p:nvPr/>
        </p:nvSpPr>
        <p:spPr>
          <a:xfrm>
            <a:off x="152383" y="5355479"/>
            <a:ext cx="1906521" cy="1200329"/>
          </a:xfrm>
          <a:prstGeom prst="rect">
            <a:avLst/>
          </a:prstGeom>
          <a:noFill/>
        </p:spPr>
        <p:txBody>
          <a:bodyPr wrap="square" rtlCol="0">
            <a:spAutoFit/>
          </a:bodyPr>
          <a:lstStyle/>
          <a:p>
            <a:pPr marL="0" lvl="1" algn="ctr"/>
            <a:r>
              <a:rPr lang="en-US" altLang="zh-TW" sz="2400" dirty="0" smtClean="0"/>
              <a:t>1-of-N encoding</a:t>
            </a:r>
          </a:p>
          <a:p>
            <a:pPr marL="0" lvl="1" algn="ctr"/>
            <a:r>
              <a:rPr lang="en-US" altLang="zh-TW" sz="2400" dirty="0" smtClean="0"/>
              <a:t>of word w</a:t>
            </a:r>
            <a:r>
              <a:rPr lang="en-US" altLang="zh-TW" sz="2400" baseline="-25000" dirty="0" smtClean="0"/>
              <a:t>i-1</a:t>
            </a:r>
            <a:r>
              <a:rPr lang="en-US" altLang="zh-TW" sz="2400" dirty="0" smtClean="0"/>
              <a:t> </a:t>
            </a:r>
            <a:endParaRPr lang="en-US" altLang="zh-TW" sz="2400" baseline="-25000" dirty="0"/>
          </a:p>
        </p:txBody>
      </p:sp>
      <p:sp>
        <p:nvSpPr>
          <p:cNvPr id="48" name="向右箭號 47"/>
          <p:cNvSpPr/>
          <p:nvPr/>
        </p:nvSpPr>
        <p:spPr>
          <a:xfrm>
            <a:off x="2730746" y="5841790"/>
            <a:ext cx="1207649" cy="5181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 name="文字方塊 2"/>
          <p:cNvSpPr txBox="1"/>
          <p:nvPr/>
        </p:nvSpPr>
        <p:spPr>
          <a:xfrm>
            <a:off x="3002179" y="4145858"/>
            <a:ext cx="410119" cy="523220"/>
          </a:xfrm>
          <a:prstGeom prst="rect">
            <a:avLst/>
          </a:prstGeom>
          <a:noFill/>
        </p:spPr>
        <p:txBody>
          <a:bodyPr wrap="square" rtlCol="0">
            <a:spAutoFit/>
          </a:bodyPr>
          <a:lstStyle/>
          <a:p>
            <a:r>
              <a:rPr lang="en-US" altLang="zh-TW" sz="2800" b="1" dirty="0" smtClean="0">
                <a:solidFill>
                  <a:srgbClr val="0000FF"/>
                </a:solidFill>
              </a:rPr>
              <a:t>W</a:t>
            </a:r>
            <a:endParaRPr lang="zh-TW" altLang="en-US" sz="2800" b="1" dirty="0">
              <a:solidFill>
                <a:srgbClr val="0000FF"/>
              </a:solidFill>
            </a:endParaRPr>
          </a:p>
        </p:txBody>
      </p:sp>
      <p:sp>
        <p:nvSpPr>
          <p:cNvPr id="49" name="文字方塊 48"/>
          <p:cNvSpPr txBox="1"/>
          <p:nvPr/>
        </p:nvSpPr>
        <p:spPr>
          <a:xfrm>
            <a:off x="3003199" y="5513916"/>
            <a:ext cx="410119" cy="523220"/>
          </a:xfrm>
          <a:prstGeom prst="rect">
            <a:avLst/>
          </a:prstGeom>
          <a:noFill/>
        </p:spPr>
        <p:txBody>
          <a:bodyPr wrap="square" rtlCol="0">
            <a:spAutoFit/>
          </a:bodyPr>
          <a:lstStyle/>
          <a:p>
            <a:r>
              <a:rPr lang="en-US" altLang="zh-TW" sz="2800" b="1" dirty="0" smtClean="0">
                <a:solidFill>
                  <a:srgbClr val="0000FF"/>
                </a:solidFill>
              </a:rPr>
              <a:t>W</a:t>
            </a:r>
            <a:endParaRPr lang="zh-TW" altLang="en-US" sz="2800" b="1" dirty="0">
              <a:solidFill>
                <a:srgbClr val="0000FF"/>
              </a:solidFill>
            </a:endParaRPr>
          </a:p>
        </p:txBody>
      </p:sp>
      <p:sp>
        <p:nvSpPr>
          <p:cNvPr id="50" name="文字方塊 49"/>
          <p:cNvSpPr txBox="1"/>
          <p:nvPr/>
        </p:nvSpPr>
        <p:spPr>
          <a:xfrm>
            <a:off x="2345234" y="4776981"/>
            <a:ext cx="543809" cy="461665"/>
          </a:xfrm>
          <a:prstGeom prst="rect">
            <a:avLst/>
          </a:prstGeom>
          <a:noFill/>
        </p:spPr>
        <p:txBody>
          <a:bodyPr wrap="square" rtlCol="0">
            <a:spAutoFit/>
          </a:bodyPr>
          <a:lstStyle/>
          <a:p>
            <a:pPr marL="0" lvl="1" algn="ctr"/>
            <a:r>
              <a:rPr lang="en-US" altLang="zh-TW" sz="2400" b="1" dirty="0"/>
              <a:t>x</a:t>
            </a:r>
            <a:r>
              <a:rPr lang="en-US" altLang="zh-TW" sz="2400" b="1" baseline="-25000" dirty="0" smtClean="0"/>
              <a:t>i-2</a:t>
            </a:r>
            <a:r>
              <a:rPr lang="en-US" altLang="zh-TW" sz="2400" b="1" dirty="0" smtClean="0"/>
              <a:t> </a:t>
            </a:r>
            <a:endParaRPr lang="en-US" altLang="zh-TW" sz="2400" b="1" baseline="-25000" dirty="0"/>
          </a:p>
        </p:txBody>
      </p:sp>
      <p:sp>
        <p:nvSpPr>
          <p:cNvPr id="51" name="文字方塊 50"/>
          <p:cNvSpPr txBox="1"/>
          <p:nvPr/>
        </p:nvSpPr>
        <p:spPr>
          <a:xfrm>
            <a:off x="2337547" y="6148230"/>
            <a:ext cx="543809" cy="461665"/>
          </a:xfrm>
          <a:prstGeom prst="rect">
            <a:avLst/>
          </a:prstGeom>
          <a:noFill/>
        </p:spPr>
        <p:txBody>
          <a:bodyPr wrap="square" rtlCol="0">
            <a:spAutoFit/>
          </a:bodyPr>
          <a:lstStyle/>
          <a:p>
            <a:pPr marL="0" lvl="1" algn="ctr"/>
            <a:r>
              <a:rPr lang="en-US" altLang="zh-TW" sz="2400" b="1" dirty="0" smtClean="0"/>
              <a:t>x</a:t>
            </a:r>
            <a:r>
              <a:rPr lang="en-US" altLang="zh-TW" sz="2400" b="1" baseline="-25000" dirty="0" smtClean="0"/>
              <a:t>i-1</a:t>
            </a:r>
            <a:r>
              <a:rPr lang="en-US" altLang="zh-TW" sz="2400" b="1" dirty="0" smtClean="0"/>
              <a:t> </a:t>
            </a:r>
            <a:endParaRPr lang="en-US" altLang="zh-TW" sz="2400" b="1" baseline="-25000" dirty="0"/>
          </a:p>
        </p:txBody>
      </p:sp>
      <p:sp>
        <p:nvSpPr>
          <p:cNvPr id="54" name="文字方塊 53"/>
          <p:cNvSpPr txBox="1"/>
          <p:nvPr/>
        </p:nvSpPr>
        <p:spPr>
          <a:xfrm>
            <a:off x="3016330" y="2223498"/>
            <a:ext cx="624457" cy="523220"/>
          </a:xfrm>
          <a:prstGeom prst="rect">
            <a:avLst/>
          </a:prstGeom>
          <a:noFill/>
        </p:spPr>
        <p:txBody>
          <a:bodyPr wrap="square" rtlCol="0">
            <a:spAutoFit/>
          </a:bodyPr>
          <a:lstStyle/>
          <a:p>
            <a:r>
              <a:rPr lang="en-US" altLang="zh-TW" sz="2800" b="1" dirty="0" smtClean="0">
                <a:solidFill>
                  <a:srgbClr val="00B050"/>
                </a:solidFill>
              </a:rPr>
              <a:t>W’</a:t>
            </a:r>
            <a:endParaRPr lang="zh-TW" altLang="en-US" sz="2800" b="1" dirty="0">
              <a:solidFill>
                <a:srgbClr val="00B050"/>
              </a:solidFill>
            </a:endParaRPr>
          </a:p>
        </p:txBody>
      </p:sp>
      <p:sp>
        <p:nvSpPr>
          <p:cNvPr id="55" name="文字方塊 54"/>
          <p:cNvSpPr txBox="1"/>
          <p:nvPr/>
        </p:nvSpPr>
        <p:spPr>
          <a:xfrm>
            <a:off x="2234419" y="3245214"/>
            <a:ext cx="543809" cy="461665"/>
          </a:xfrm>
          <a:prstGeom prst="rect">
            <a:avLst/>
          </a:prstGeom>
          <a:noFill/>
        </p:spPr>
        <p:txBody>
          <a:bodyPr wrap="square" rtlCol="0">
            <a:spAutoFit/>
          </a:bodyPr>
          <a:lstStyle/>
          <a:p>
            <a:pPr marL="0" lvl="1" algn="ctr"/>
            <a:r>
              <a:rPr lang="en-US" altLang="zh-TW" sz="2400" b="1" dirty="0" smtClean="0"/>
              <a:t>d</a:t>
            </a:r>
            <a:endParaRPr lang="en-US" altLang="zh-TW" sz="2400" b="1" baseline="-25000" dirty="0"/>
          </a:p>
        </p:txBody>
      </p:sp>
      <p:sp>
        <p:nvSpPr>
          <p:cNvPr id="56" name="文字方塊 55"/>
          <p:cNvSpPr txBox="1"/>
          <p:nvPr/>
        </p:nvSpPr>
        <p:spPr>
          <a:xfrm>
            <a:off x="6609463" y="4732463"/>
            <a:ext cx="232221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TW" sz="2400" dirty="0"/>
              <a:t>The probability for each word as the next word </a:t>
            </a:r>
            <a:r>
              <a:rPr lang="en-US" altLang="zh-TW" sz="2400" dirty="0" err="1"/>
              <a:t>w</a:t>
            </a:r>
            <a:r>
              <a:rPr lang="en-US" altLang="zh-TW" sz="2400" baseline="-25000" dirty="0" err="1"/>
              <a:t>i</a:t>
            </a:r>
            <a:endParaRPr lang="zh-TW" altLang="en-US" sz="2400" baseline="-25000" dirty="0"/>
          </a:p>
        </p:txBody>
      </p:sp>
      <p:sp>
        <p:nvSpPr>
          <p:cNvPr id="57" name="文字方塊 56"/>
          <p:cNvSpPr txBox="1"/>
          <p:nvPr/>
        </p:nvSpPr>
        <p:spPr>
          <a:xfrm>
            <a:off x="4571097" y="5854081"/>
            <a:ext cx="543809" cy="461665"/>
          </a:xfrm>
          <a:prstGeom prst="rect">
            <a:avLst/>
          </a:prstGeom>
          <a:noFill/>
        </p:spPr>
        <p:txBody>
          <a:bodyPr wrap="square" rtlCol="0">
            <a:spAutoFit/>
          </a:bodyPr>
          <a:lstStyle/>
          <a:p>
            <a:pPr marL="0" lvl="1" algn="ctr"/>
            <a:r>
              <a:rPr lang="en-US" altLang="zh-TW" sz="2400" b="1" dirty="0" smtClean="0"/>
              <a:t>z</a:t>
            </a:r>
            <a:endParaRPr lang="en-US" altLang="zh-TW" sz="2400" b="1" baseline="-25000" dirty="0"/>
          </a:p>
        </p:txBody>
      </p:sp>
      <p:sp>
        <p:nvSpPr>
          <p:cNvPr id="58" name="文字方塊 57"/>
          <p:cNvSpPr txBox="1"/>
          <p:nvPr/>
        </p:nvSpPr>
        <p:spPr>
          <a:xfrm>
            <a:off x="5235031" y="38195"/>
            <a:ext cx="3272713" cy="830997"/>
          </a:xfrm>
          <a:prstGeom prst="rect">
            <a:avLst/>
          </a:prstGeom>
          <a:noFill/>
        </p:spPr>
        <p:txBody>
          <a:bodyPr wrap="square" rtlCol="0">
            <a:spAutoFit/>
          </a:bodyPr>
          <a:lstStyle/>
          <a:p>
            <a:pPr marL="0" lvl="1" algn="ctr"/>
            <a:r>
              <a:rPr lang="en-US" altLang="zh-TW" sz="2400" dirty="0"/>
              <a:t>1-of-N </a:t>
            </a:r>
            <a:r>
              <a:rPr lang="en-US" altLang="zh-TW" sz="2400" dirty="0" smtClean="0"/>
              <a:t>encoding of paragraph d </a:t>
            </a:r>
            <a:endParaRPr lang="en-US" altLang="zh-TW" sz="2400" baseline="-25000" dirty="0"/>
          </a:p>
        </p:txBody>
      </p:sp>
      <p:sp>
        <p:nvSpPr>
          <p:cNvPr id="59" name="文字方塊 58"/>
          <p:cNvSpPr txBox="1"/>
          <p:nvPr/>
        </p:nvSpPr>
        <p:spPr>
          <a:xfrm>
            <a:off x="4720344" y="946369"/>
            <a:ext cx="822724" cy="461665"/>
          </a:xfrm>
          <a:prstGeom prst="rect">
            <a:avLst/>
          </a:prstGeom>
          <a:noFill/>
        </p:spPr>
        <p:txBody>
          <a:bodyPr wrap="square" rtlCol="0">
            <a:spAutoFit/>
          </a:bodyPr>
          <a:lstStyle/>
          <a:p>
            <a:pPr algn="ctr"/>
            <a:r>
              <a:rPr lang="en-US" altLang="zh-TW" sz="2400" dirty="0" smtClean="0"/>
              <a:t>d</a:t>
            </a:r>
            <a:r>
              <a:rPr lang="en-US" altLang="zh-TW" sz="2400" baseline="-25000" dirty="0" smtClean="0"/>
              <a:t>1</a:t>
            </a:r>
            <a:endParaRPr lang="zh-TW" altLang="en-US" sz="2400" baseline="-25000" dirty="0"/>
          </a:p>
        </p:txBody>
      </p:sp>
      <p:sp>
        <p:nvSpPr>
          <p:cNvPr id="60" name="文字方塊 59"/>
          <p:cNvSpPr txBox="1"/>
          <p:nvPr/>
        </p:nvSpPr>
        <p:spPr>
          <a:xfrm>
            <a:off x="6080464" y="951092"/>
            <a:ext cx="822724" cy="461665"/>
          </a:xfrm>
          <a:prstGeom prst="rect">
            <a:avLst/>
          </a:prstGeom>
          <a:noFill/>
        </p:spPr>
        <p:txBody>
          <a:bodyPr wrap="square" rtlCol="0">
            <a:spAutoFit/>
          </a:bodyPr>
          <a:lstStyle/>
          <a:p>
            <a:pPr algn="ctr"/>
            <a:r>
              <a:rPr lang="en-US" altLang="zh-TW" sz="2400" dirty="0" smtClean="0"/>
              <a:t>d</a:t>
            </a:r>
            <a:r>
              <a:rPr lang="en-US" altLang="zh-TW" sz="2400" baseline="-25000" dirty="0"/>
              <a:t>2</a:t>
            </a:r>
            <a:endParaRPr lang="zh-TW" altLang="en-US" sz="2400" baseline="-25000" dirty="0"/>
          </a:p>
        </p:txBody>
      </p:sp>
      <p:sp>
        <p:nvSpPr>
          <p:cNvPr id="61" name="文字方塊 60"/>
          <p:cNvSpPr txBox="1"/>
          <p:nvPr/>
        </p:nvSpPr>
        <p:spPr>
          <a:xfrm>
            <a:off x="7446472" y="937450"/>
            <a:ext cx="822724" cy="461665"/>
          </a:xfrm>
          <a:prstGeom prst="rect">
            <a:avLst/>
          </a:prstGeom>
          <a:noFill/>
        </p:spPr>
        <p:txBody>
          <a:bodyPr wrap="square" rtlCol="0">
            <a:spAutoFit/>
          </a:bodyPr>
          <a:lstStyle/>
          <a:p>
            <a:pPr algn="ctr"/>
            <a:r>
              <a:rPr lang="en-US" altLang="zh-TW" sz="2400" dirty="0" smtClean="0"/>
              <a:t>d</a:t>
            </a:r>
            <a:r>
              <a:rPr lang="en-US" altLang="zh-TW" sz="2400" baseline="-25000" dirty="0"/>
              <a:t>3</a:t>
            </a:r>
            <a:endParaRPr lang="zh-TW" altLang="en-US" sz="2400" baseline="-25000" dirty="0"/>
          </a:p>
        </p:txBody>
      </p:sp>
      <p:grpSp>
        <p:nvGrpSpPr>
          <p:cNvPr id="62" name="群組 61"/>
          <p:cNvGrpSpPr/>
          <p:nvPr/>
        </p:nvGrpSpPr>
        <p:grpSpPr>
          <a:xfrm rot="5400000">
            <a:off x="4625120" y="1772608"/>
            <a:ext cx="2154877" cy="600936"/>
            <a:chOff x="-1776072" y="4503667"/>
            <a:chExt cx="3365786" cy="938625"/>
          </a:xfrm>
        </p:grpSpPr>
        <p:sp>
          <p:nvSpPr>
            <p:cNvPr id="63" name="矩形 62"/>
            <p:cNvSpPr/>
            <p:nvPr/>
          </p:nvSpPr>
          <p:spPr>
            <a:xfrm>
              <a:off x="-1776072" y="4732674"/>
              <a:ext cx="2673071" cy="7096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4" name="橢圓 63"/>
            <p:cNvSpPr/>
            <p:nvPr/>
          </p:nvSpPr>
          <p:spPr>
            <a:xfrm>
              <a:off x="-16712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5" name="橢圓 64"/>
            <p:cNvSpPr/>
            <p:nvPr/>
          </p:nvSpPr>
          <p:spPr>
            <a:xfrm>
              <a:off x="-96644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6" name="橢圓 65"/>
            <p:cNvSpPr/>
            <p:nvPr/>
          </p:nvSpPr>
          <p:spPr>
            <a:xfrm>
              <a:off x="-2615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67" name="文字方塊 66"/>
            <p:cNvSpPr txBox="1"/>
            <p:nvPr/>
          </p:nvSpPr>
          <p:spPr>
            <a:xfrm>
              <a:off x="256214" y="4503667"/>
              <a:ext cx="1333500" cy="817237"/>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68" name="文字方塊 67"/>
          <p:cNvSpPr txBox="1"/>
          <p:nvPr/>
        </p:nvSpPr>
        <p:spPr>
          <a:xfrm>
            <a:off x="5436833" y="997006"/>
            <a:ext cx="409228" cy="461665"/>
          </a:xfrm>
          <a:prstGeom prst="rect">
            <a:avLst/>
          </a:prstGeom>
          <a:noFill/>
        </p:spPr>
        <p:txBody>
          <a:bodyPr wrap="square" rtlCol="0">
            <a:spAutoFit/>
          </a:bodyPr>
          <a:lstStyle/>
          <a:p>
            <a:pPr algn="ctr"/>
            <a:r>
              <a:rPr lang="en-US" altLang="zh-TW" sz="2400" b="1" dirty="0" smtClean="0">
                <a:solidFill>
                  <a:srgbClr val="FFFF00"/>
                </a:solidFill>
              </a:rPr>
              <a:t>1</a:t>
            </a:r>
            <a:endParaRPr lang="zh-TW" altLang="en-US" sz="2400" b="1" dirty="0">
              <a:solidFill>
                <a:srgbClr val="FFFF00"/>
              </a:solidFill>
            </a:endParaRPr>
          </a:p>
        </p:txBody>
      </p:sp>
      <p:sp>
        <p:nvSpPr>
          <p:cNvPr id="69" name="文字方塊 68"/>
          <p:cNvSpPr txBox="1"/>
          <p:nvPr/>
        </p:nvSpPr>
        <p:spPr>
          <a:xfrm>
            <a:off x="5436833" y="1444990"/>
            <a:ext cx="409228" cy="461665"/>
          </a:xfrm>
          <a:prstGeom prst="rect">
            <a:avLst/>
          </a:prstGeom>
          <a:noFill/>
        </p:spPr>
        <p:txBody>
          <a:bodyPr wrap="square" rtlCol="0">
            <a:spAutoFit/>
          </a:bodyPr>
          <a:lstStyle/>
          <a:p>
            <a:pPr algn="ctr"/>
            <a:r>
              <a:rPr lang="en-US" altLang="zh-TW" sz="2400" b="1" dirty="0">
                <a:solidFill>
                  <a:srgbClr val="FFFF00"/>
                </a:solidFill>
              </a:rPr>
              <a:t>0</a:t>
            </a:r>
            <a:endParaRPr lang="zh-TW" altLang="en-US" sz="2400" b="1" dirty="0">
              <a:solidFill>
                <a:srgbClr val="FFFF00"/>
              </a:solidFill>
            </a:endParaRPr>
          </a:p>
        </p:txBody>
      </p:sp>
      <p:sp>
        <p:nvSpPr>
          <p:cNvPr id="70" name="文字方塊 69"/>
          <p:cNvSpPr txBox="1"/>
          <p:nvPr/>
        </p:nvSpPr>
        <p:spPr>
          <a:xfrm>
            <a:off x="5447182" y="1903839"/>
            <a:ext cx="409228" cy="461665"/>
          </a:xfrm>
          <a:prstGeom prst="rect">
            <a:avLst/>
          </a:prstGeom>
          <a:noFill/>
        </p:spPr>
        <p:txBody>
          <a:bodyPr wrap="square" rtlCol="0">
            <a:spAutoFit/>
          </a:bodyPr>
          <a:lstStyle/>
          <a:p>
            <a:pPr algn="ctr"/>
            <a:r>
              <a:rPr lang="en-US" altLang="zh-TW" sz="2400" b="1" dirty="0">
                <a:solidFill>
                  <a:srgbClr val="FFFF00"/>
                </a:solidFill>
              </a:rPr>
              <a:t>0</a:t>
            </a:r>
            <a:endParaRPr lang="zh-TW" altLang="en-US" sz="2400" b="1" dirty="0">
              <a:solidFill>
                <a:srgbClr val="FFFF00"/>
              </a:solidFill>
            </a:endParaRPr>
          </a:p>
        </p:txBody>
      </p:sp>
      <p:grpSp>
        <p:nvGrpSpPr>
          <p:cNvPr id="74" name="群組 73"/>
          <p:cNvGrpSpPr/>
          <p:nvPr/>
        </p:nvGrpSpPr>
        <p:grpSpPr>
          <a:xfrm rot="5400000">
            <a:off x="5935639" y="1753648"/>
            <a:ext cx="2154877" cy="600936"/>
            <a:chOff x="-1776072" y="4503667"/>
            <a:chExt cx="3365786" cy="938625"/>
          </a:xfrm>
        </p:grpSpPr>
        <p:sp>
          <p:nvSpPr>
            <p:cNvPr id="75" name="矩形 74"/>
            <p:cNvSpPr/>
            <p:nvPr/>
          </p:nvSpPr>
          <p:spPr>
            <a:xfrm>
              <a:off x="-1776072" y="4732674"/>
              <a:ext cx="2673071" cy="7096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6" name="橢圓 75"/>
            <p:cNvSpPr/>
            <p:nvPr/>
          </p:nvSpPr>
          <p:spPr>
            <a:xfrm>
              <a:off x="-16712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77" name="橢圓 76"/>
            <p:cNvSpPr/>
            <p:nvPr/>
          </p:nvSpPr>
          <p:spPr>
            <a:xfrm>
              <a:off x="-96644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78" name="橢圓 77"/>
            <p:cNvSpPr/>
            <p:nvPr/>
          </p:nvSpPr>
          <p:spPr>
            <a:xfrm>
              <a:off x="-2615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79" name="文字方塊 78"/>
            <p:cNvSpPr txBox="1"/>
            <p:nvPr/>
          </p:nvSpPr>
          <p:spPr>
            <a:xfrm>
              <a:off x="256214" y="4503667"/>
              <a:ext cx="1333500" cy="817237"/>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80" name="文字方塊 79"/>
          <p:cNvSpPr txBox="1"/>
          <p:nvPr/>
        </p:nvSpPr>
        <p:spPr>
          <a:xfrm>
            <a:off x="6747352" y="978046"/>
            <a:ext cx="409228" cy="461665"/>
          </a:xfrm>
          <a:prstGeom prst="rect">
            <a:avLst/>
          </a:prstGeom>
          <a:noFill/>
        </p:spPr>
        <p:txBody>
          <a:bodyPr wrap="square" rtlCol="0">
            <a:spAutoFit/>
          </a:bodyPr>
          <a:lstStyle/>
          <a:p>
            <a:pPr algn="ctr"/>
            <a:r>
              <a:rPr lang="en-US" altLang="zh-TW" sz="2400" b="1" dirty="0">
                <a:solidFill>
                  <a:srgbClr val="FFFF00"/>
                </a:solidFill>
              </a:rPr>
              <a:t>0</a:t>
            </a:r>
            <a:endParaRPr lang="zh-TW" altLang="en-US" sz="2400" b="1" dirty="0">
              <a:solidFill>
                <a:srgbClr val="FFFF00"/>
              </a:solidFill>
            </a:endParaRPr>
          </a:p>
        </p:txBody>
      </p:sp>
      <p:sp>
        <p:nvSpPr>
          <p:cNvPr id="81" name="文字方塊 80"/>
          <p:cNvSpPr txBox="1"/>
          <p:nvPr/>
        </p:nvSpPr>
        <p:spPr>
          <a:xfrm>
            <a:off x="6747352" y="1426030"/>
            <a:ext cx="409228" cy="461665"/>
          </a:xfrm>
          <a:prstGeom prst="rect">
            <a:avLst/>
          </a:prstGeom>
          <a:noFill/>
        </p:spPr>
        <p:txBody>
          <a:bodyPr wrap="square" rtlCol="0">
            <a:spAutoFit/>
          </a:bodyPr>
          <a:lstStyle/>
          <a:p>
            <a:pPr algn="ctr"/>
            <a:r>
              <a:rPr lang="en-US" altLang="zh-TW" sz="2400" b="1" dirty="0" smtClean="0">
                <a:solidFill>
                  <a:srgbClr val="FFFF00"/>
                </a:solidFill>
              </a:rPr>
              <a:t>1</a:t>
            </a:r>
            <a:endParaRPr lang="zh-TW" altLang="en-US" sz="2400" b="1" dirty="0">
              <a:solidFill>
                <a:srgbClr val="FFFF00"/>
              </a:solidFill>
            </a:endParaRPr>
          </a:p>
        </p:txBody>
      </p:sp>
      <p:sp>
        <p:nvSpPr>
          <p:cNvPr id="82" name="文字方塊 81"/>
          <p:cNvSpPr txBox="1"/>
          <p:nvPr/>
        </p:nvSpPr>
        <p:spPr>
          <a:xfrm>
            <a:off x="6757701" y="1884879"/>
            <a:ext cx="409228" cy="461665"/>
          </a:xfrm>
          <a:prstGeom prst="rect">
            <a:avLst/>
          </a:prstGeom>
          <a:noFill/>
        </p:spPr>
        <p:txBody>
          <a:bodyPr wrap="square" rtlCol="0">
            <a:spAutoFit/>
          </a:bodyPr>
          <a:lstStyle/>
          <a:p>
            <a:pPr algn="ctr"/>
            <a:r>
              <a:rPr lang="en-US" altLang="zh-TW" sz="2400" b="1" dirty="0">
                <a:solidFill>
                  <a:srgbClr val="FFFF00"/>
                </a:solidFill>
              </a:rPr>
              <a:t>0</a:t>
            </a:r>
            <a:endParaRPr lang="zh-TW" altLang="en-US" sz="2400" b="1" dirty="0">
              <a:solidFill>
                <a:srgbClr val="FFFF00"/>
              </a:solidFill>
            </a:endParaRPr>
          </a:p>
        </p:txBody>
      </p:sp>
      <p:grpSp>
        <p:nvGrpSpPr>
          <p:cNvPr id="83" name="群組 82"/>
          <p:cNvGrpSpPr/>
          <p:nvPr/>
        </p:nvGrpSpPr>
        <p:grpSpPr>
          <a:xfrm rot="5400000">
            <a:off x="7314872" y="1753647"/>
            <a:ext cx="2154877" cy="600936"/>
            <a:chOff x="-1776072" y="4503667"/>
            <a:chExt cx="3365786" cy="938625"/>
          </a:xfrm>
        </p:grpSpPr>
        <p:sp>
          <p:nvSpPr>
            <p:cNvPr id="84" name="矩形 83"/>
            <p:cNvSpPr/>
            <p:nvPr/>
          </p:nvSpPr>
          <p:spPr>
            <a:xfrm>
              <a:off x="-1776072" y="4732674"/>
              <a:ext cx="2673071" cy="7096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5" name="橢圓 84"/>
            <p:cNvSpPr/>
            <p:nvPr/>
          </p:nvSpPr>
          <p:spPr>
            <a:xfrm>
              <a:off x="-16712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6" name="橢圓 85"/>
            <p:cNvSpPr/>
            <p:nvPr/>
          </p:nvSpPr>
          <p:spPr>
            <a:xfrm>
              <a:off x="-96644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7" name="橢圓 86"/>
            <p:cNvSpPr/>
            <p:nvPr/>
          </p:nvSpPr>
          <p:spPr>
            <a:xfrm>
              <a:off x="-261598" y="4820782"/>
              <a:ext cx="495300" cy="495300"/>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p>
          </p:txBody>
        </p:sp>
        <p:sp>
          <p:nvSpPr>
            <p:cNvPr id="88" name="文字方塊 87"/>
            <p:cNvSpPr txBox="1"/>
            <p:nvPr/>
          </p:nvSpPr>
          <p:spPr>
            <a:xfrm>
              <a:off x="256214" y="4503667"/>
              <a:ext cx="1333500" cy="817237"/>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89" name="文字方塊 88"/>
          <p:cNvSpPr txBox="1"/>
          <p:nvPr/>
        </p:nvSpPr>
        <p:spPr>
          <a:xfrm>
            <a:off x="8126585" y="978045"/>
            <a:ext cx="409228" cy="461665"/>
          </a:xfrm>
          <a:prstGeom prst="rect">
            <a:avLst/>
          </a:prstGeom>
          <a:noFill/>
        </p:spPr>
        <p:txBody>
          <a:bodyPr wrap="square" rtlCol="0">
            <a:spAutoFit/>
          </a:bodyPr>
          <a:lstStyle/>
          <a:p>
            <a:pPr algn="ctr"/>
            <a:r>
              <a:rPr lang="en-US" altLang="zh-TW" sz="2400" b="1" dirty="0">
                <a:solidFill>
                  <a:srgbClr val="FFFF00"/>
                </a:solidFill>
              </a:rPr>
              <a:t>0</a:t>
            </a:r>
            <a:endParaRPr lang="zh-TW" altLang="en-US" sz="2400" b="1" dirty="0">
              <a:solidFill>
                <a:srgbClr val="FFFF00"/>
              </a:solidFill>
            </a:endParaRPr>
          </a:p>
        </p:txBody>
      </p:sp>
      <p:sp>
        <p:nvSpPr>
          <p:cNvPr id="90" name="文字方塊 89"/>
          <p:cNvSpPr txBox="1"/>
          <p:nvPr/>
        </p:nvSpPr>
        <p:spPr>
          <a:xfrm>
            <a:off x="8126585" y="1426029"/>
            <a:ext cx="409228" cy="461665"/>
          </a:xfrm>
          <a:prstGeom prst="rect">
            <a:avLst/>
          </a:prstGeom>
          <a:noFill/>
        </p:spPr>
        <p:txBody>
          <a:bodyPr wrap="square" rtlCol="0">
            <a:spAutoFit/>
          </a:bodyPr>
          <a:lstStyle/>
          <a:p>
            <a:pPr algn="ctr"/>
            <a:r>
              <a:rPr lang="en-US" altLang="zh-TW" sz="2400" b="1" dirty="0">
                <a:solidFill>
                  <a:srgbClr val="FFFF00"/>
                </a:solidFill>
              </a:rPr>
              <a:t>0</a:t>
            </a:r>
            <a:endParaRPr lang="zh-TW" altLang="en-US" sz="2400" b="1" dirty="0">
              <a:solidFill>
                <a:srgbClr val="FFFF00"/>
              </a:solidFill>
            </a:endParaRPr>
          </a:p>
        </p:txBody>
      </p:sp>
      <p:sp>
        <p:nvSpPr>
          <p:cNvPr id="91" name="文字方塊 90"/>
          <p:cNvSpPr txBox="1"/>
          <p:nvPr/>
        </p:nvSpPr>
        <p:spPr>
          <a:xfrm>
            <a:off x="8136934" y="1884878"/>
            <a:ext cx="409228" cy="461665"/>
          </a:xfrm>
          <a:prstGeom prst="rect">
            <a:avLst/>
          </a:prstGeom>
          <a:noFill/>
        </p:spPr>
        <p:txBody>
          <a:bodyPr wrap="square" rtlCol="0">
            <a:spAutoFit/>
          </a:bodyPr>
          <a:lstStyle/>
          <a:p>
            <a:pPr algn="ctr"/>
            <a:r>
              <a:rPr lang="en-US" altLang="zh-TW" sz="2400" b="1" dirty="0" smtClean="0">
                <a:solidFill>
                  <a:srgbClr val="FFFF00"/>
                </a:solidFill>
              </a:rPr>
              <a:t>1</a:t>
            </a:r>
            <a:endParaRPr lang="zh-TW" altLang="en-US" sz="2400" b="1" dirty="0">
              <a:solidFill>
                <a:srgbClr val="FFFF00"/>
              </a:solidFill>
            </a:endParaRPr>
          </a:p>
        </p:txBody>
      </p:sp>
      <p:sp>
        <p:nvSpPr>
          <p:cNvPr id="92" name="文字方塊 91"/>
          <p:cNvSpPr txBox="1"/>
          <p:nvPr/>
        </p:nvSpPr>
        <p:spPr>
          <a:xfrm>
            <a:off x="6634628" y="2803973"/>
            <a:ext cx="2424186" cy="461665"/>
          </a:xfrm>
          <a:prstGeom prst="rect">
            <a:avLst/>
          </a:prstGeom>
          <a:noFill/>
        </p:spPr>
        <p:txBody>
          <a:bodyPr wrap="square" rtlCol="0">
            <a:spAutoFit/>
          </a:bodyPr>
          <a:lstStyle/>
          <a:p>
            <a:pPr marL="0" lvl="1"/>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sp>
        <p:nvSpPr>
          <p:cNvPr id="93" name="文字方塊 92"/>
          <p:cNvSpPr txBox="1"/>
          <p:nvPr/>
        </p:nvSpPr>
        <p:spPr>
          <a:xfrm>
            <a:off x="5466951" y="3486388"/>
            <a:ext cx="3551932"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 </a:t>
            </a:r>
            <a:r>
              <a:rPr lang="en-US" altLang="zh-TW" sz="2400" dirty="0" smtClean="0"/>
              <a:t>+ </a:t>
            </a:r>
            <a:r>
              <a:rPr lang="en-US" altLang="zh-TW" sz="2400" b="1" dirty="0" smtClean="0">
                <a:solidFill>
                  <a:srgbClr val="00B050"/>
                </a:solidFill>
              </a:rPr>
              <a:t>W’ </a:t>
            </a:r>
            <a:r>
              <a:rPr lang="en-US" altLang="zh-TW" sz="2400" b="1" dirty="0" smtClean="0"/>
              <a:t>d</a:t>
            </a:r>
            <a:endParaRPr lang="zh-TW" altLang="en-US" sz="2400" b="1" dirty="0"/>
          </a:p>
        </p:txBody>
      </p:sp>
      <p:sp>
        <p:nvSpPr>
          <p:cNvPr id="94" name="文字方塊 93"/>
          <p:cNvSpPr txBox="1"/>
          <p:nvPr/>
        </p:nvSpPr>
        <p:spPr>
          <a:xfrm>
            <a:off x="3938394" y="2782377"/>
            <a:ext cx="2908269" cy="461665"/>
          </a:xfrm>
          <a:prstGeom prst="rect">
            <a:avLst/>
          </a:prstGeom>
          <a:noFill/>
        </p:spPr>
        <p:txBody>
          <a:bodyPr wrap="square" rtlCol="0">
            <a:spAutoFit/>
          </a:bodyPr>
          <a:lstStyle/>
          <a:p>
            <a:r>
              <a:rPr lang="en-US" altLang="zh-TW" sz="2400" dirty="0" smtClean="0"/>
              <a:t>Original word vector:</a:t>
            </a:r>
            <a:endParaRPr lang="zh-TW" altLang="en-US" sz="2400" dirty="0"/>
          </a:p>
        </p:txBody>
      </p:sp>
      <p:sp>
        <p:nvSpPr>
          <p:cNvPr id="95" name="文字方塊 94"/>
          <p:cNvSpPr txBox="1"/>
          <p:nvPr/>
        </p:nvSpPr>
        <p:spPr>
          <a:xfrm>
            <a:off x="3942349" y="3163944"/>
            <a:ext cx="2908269" cy="461665"/>
          </a:xfrm>
          <a:prstGeom prst="rect">
            <a:avLst/>
          </a:prstGeom>
          <a:noFill/>
        </p:spPr>
        <p:txBody>
          <a:bodyPr wrap="square" rtlCol="0">
            <a:spAutoFit/>
          </a:bodyPr>
          <a:lstStyle/>
          <a:p>
            <a:r>
              <a:rPr lang="en-US" altLang="zh-TW" sz="2400" dirty="0" smtClean="0"/>
              <a:t>Paragraph vector:</a:t>
            </a:r>
            <a:endParaRPr lang="zh-TW" altLang="en-US" sz="2400" dirty="0"/>
          </a:p>
        </p:txBody>
      </p:sp>
      <p:sp>
        <p:nvSpPr>
          <p:cNvPr id="96" name="矩形 95"/>
          <p:cNvSpPr/>
          <p:nvPr/>
        </p:nvSpPr>
        <p:spPr>
          <a:xfrm>
            <a:off x="185504" y="580320"/>
            <a:ext cx="4368054" cy="923330"/>
          </a:xfrm>
          <a:prstGeom prst="rect">
            <a:avLst/>
          </a:prstGeom>
        </p:spPr>
        <p:txBody>
          <a:bodyPr wrap="square">
            <a:spAutoFit/>
          </a:bodyPr>
          <a:lstStyle/>
          <a:p>
            <a:r>
              <a:rPr lang="en-US" altLang="zh-TW" dirty="0"/>
              <a:t>Le, Quoc, and Tomas </a:t>
            </a:r>
            <a:r>
              <a:rPr lang="en-US" altLang="zh-TW" dirty="0" err="1"/>
              <a:t>Mikolov</a:t>
            </a:r>
            <a:r>
              <a:rPr lang="en-US" altLang="zh-TW" dirty="0"/>
              <a:t>. "Distributed Representations of Sentences and Documents</a:t>
            </a:r>
            <a:r>
              <a:rPr lang="en-US" altLang="zh-TW" dirty="0" smtClean="0"/>
              <a:t>.“ ICML, 2014</a:t>
            </a:r>
            <a:endParaRPr lang="zh-TW" altLang="en-US" dirty="0"/>
          </a:p>
        </p:txBody>
      </p:sp>
      <p:sp>
        <p:nvSpPr>
          <p:cNvPr id="97" name="文字方塊 96"/>
          <p:cNvSpPr txBox="1"/>
          <p:nvPr/>
        </p:nvSpPr>
        <p:spPr>
          <a:xfrm>
            <a:off x="180857" y="45451"/>
            <a:ext cx="3248220" cy="523220"/>
          </a:xfrm>
          <a:prstGeom prst="rect">
            <a:avLst/>
          </a:prstGeom>
          <a:noFill/>
        </p:spPr>
        <p:txBody>
          <a:bodyPr wrap="square" rtlCol="0">
            <a:spAutoFit/>
          </a:bodyPr>
          <a:lstStyle/>
          <a:p>
            <a:r>
              <a:rPr lang="en-US" altLang="zh-TW" sz="2800" b="1" i="1" u="sng" dirty="0" smtClean="0"/>
              <a:t>Paragraph Vector</a:t>
            </a:r>
            <a:endParaRPr lang="zh-TW" altLang="en-US" sz="2800" b="1" i="1" u="sng"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47</a:t>
            </a:fld>
            <a:endParaRPr lang="zh-TW" altLang="en-US"/>
          </a:p>
        </p:txBody>
      </p:sp>
    </p:spTree>
    <p:extLst>
      <p:ext uri="{BB962C8B-B14F-4D97-AF65-F5344CB8AC3E}">
        <p14:creationId xmlns:p14="http://schemas.microsoft.com/office/powerpoint/2010/main" val="1812413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animBg="1"/>
      <p:bldP spid="54" grpId="0"/>
      <p:bldP spid="55" grpId="0"/>
      <p:bldP spid="58" grpId="0"/>
      <p:bldP spid="59" grpId="0"/>
      <p:bldP spid="60" grpId="0"/>
      <p:bldP spid="61" grpId="0"/>
      <p:bldP spid="68" grpId="0"/>
      <p:bldP spid="69" grpId="0"/>
      <p:bldP spid="70" grpId="0"/>
      <p:bldP spid="80" grpId="0"/>
      <p:bldP spid="81" grpId="0"/>
      <p:bldP spid="82" grpId="0"/>
      <p:bldP spid="89" grpId="0"/>
      <p:bldP spid="90" grpId="0"/>
      <p:bldP spid="91" grpId="0"/>
      <p:bldP spid="92" grpId="0"/>
      <p:bldP spid="93" grpId="0"/>
      <p:bldP spid="94" grpId="0"/>
      <p:bldP spid="9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字方塊 20"/>
          <p:cNvSpPr txBox="1"/>
          <p:nvPr/>
        </p:nvSpPr>
        <p:spPr>
          <a:xfrm>
            <a:off x="3243285" y="3342567"/>
            <a:ext cx="2159876" cy="461665"/>
          </a:xfrm>
          <a:prstGeom prst="rect">
            <a:avLst/>
          </a:prstGeom>
          <a:noFill/>
        </p:spPr>
        <p:txBody>
          <a:bodyPr wrap="square" rtlCol="0">
            <a:spAutoFit/>
          </a:bodyPr>
          <a:lstStyle/>
          <a:p>
            <a:r>
              <a:rPr lang="zh-TW" altLang="en-US" sz="2400" dirty="0" smtClean="0">
                <a:solidFill>
                  <a:srgbClr val="0000FF"/>
                </a:solidFill>
              </a:rPr>
              <a:t>索倫 </a:t>
            </a:r>
            <a:r>
              <a:rPr lang="en-US" altLang="zh-TW" sz="2400" dirty="0" smtClean="0">
                <a:solidFill>
                  <a:srgbClr val="0000FF"/>
                </a:solidFill>
              </a:rPr>
              <a:t>(</a:t>
            </a:r>
            <a:r>
              <a:rPr lang="en-US" altLang="zh-TW" sz="2400" dirty="0" err="1">
                <a:solidFill>
                  <a:srgbClr val="0000FF"/>
                </a:solidFill>
              </a:rPr>
              <a:t>Sauron</a:t>
            </a:r>
            <a:r>
              <a:rPr lang="en-US" altLang="zh-TW" sz="2400" dirty="0" smtClean="0">
                <a:solidFill>
                  <a:srgbClr val="0000FF"/>
                </a:solidFill>
              </a:rPr>
              <a:t>)</a:t>
            </a:r>
            <a:endParaRPr lang="zh-TW" altLang="en-US" sz="2400" dirty="0">
              <a:solidFill>
                <a:srgbClr val="0000FF"/>
              </a:solidFill>
            </a:endParaRPr>
          </a:p>
        </p:txBody>
      </p:sp>
      <p:sp>
        <p:nvSpPr>
          <p:cNvPr id="4" name="文字方塊 3"/>
          <p:cNvSpPr txBox="1"/>
          <p:nvPr/>
        </p:nvSpPr>
        <p:spPr>
          <a:xfrm>
            <a:off x="1151991" y="3400729"/>
            <a:ext cx="1204686" cy="461665"/>
          </a:xfrm>
          <a:prstGeom prst="rect">
            <a:avLst/>
          </a:prstGeom>
          <a:noFill/>
        </p:spPr>
        <p:txBody>
          <a:bodyPr wrap="square" rtlCol="0">
            <a:spAutoFit/>
          </a:bodyPr>
          <a:lstStyle/>
          <a:p>
            <a:pPr algn="ctr"/>
            <a:r>
              <a:rPr lang="zh-TW" altLang="en-US" sz="2400" dirty="0" smtClean="0"/>
              <a:t>魔</a:t>
            </a:r>
            <a:r>
              <a:rPr lang="zh-TW" altLang="en-US" sz="2400" dirty="0"/>
              <a:t>君</a:t>
            </a:r>
          </a:p>
        </p:txBody>
      </p:sp>
      <p:cxnSp>
        <p:nvCxnSpPr>
          <p:cNvPr id="6" name="直線接點 5"/>
          <p:cNvCxnSpPr/>
          <p:nvPr/>
        </p:nvCxnSpPr>
        <p:spPr>
          <a:xfrm>
            <a:off x="3536969" y="3834669"/>
            <a:ext cx="13443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 name="文字方塊 8"/>
          <p:cNvSpPr txBox="1"/>
          <p:nvPr/>
        </p:nvSpPr>
        <p:spPr>
          <a:xfrm>
            <a:off x="2323371" y="3736072"/>
            <a:ext cx="919914"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10" name="文字方塊 9"/>
          <p:cNvSpPr txBox="1"/>
          <p:nvPr/>
        </p:nvSpPr>
        <p:spPr>
          <a:xfrm>
            <a:off x="3757495" y="3746557"/>
            <a:ext cx="919914"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cxnSp>
        <p:nvCxnSpPr>
          <p:cNvPr id="12" name="直線接點 11"/>
          <p:cNvCxnSpPr/>
          <p:nvPr/>
        </p:nvCxnSpPr>
        <p:spPr>
          <a:xfrm>
            <a:off x="3413118" y="5591434"/>
            <a:ext cx="1344386"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3633644" y="5503322"/>
            <a:ext cx="919914"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15" name="文字方塊 14"/>
          <p:cNvSpPr txBox="1"/>
          <p:nvPr/>
        </p:nvSpPr>
        <p:spPr>
          <a:xfrm>
            <a:off x="378533" y="3301481"/>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6" name="文字方塊 15"/>
          <p:cNvSpPr txBox="1"/>
          <p:nvPr/>
        </p:nvSpPr>
        <p:spPr>
          <a:xfrm>
            <a:off x="4695950" y="3280318"/>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7" name="文字方塊 16"/>
          <p:cNvSpPr txBox="1"/>
          <p:nvPr/>
        </p:nvSpPr>
        <p:spPr>
          <a:xfrm>
            <a:off x="306128" y="5052742"/>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8" name="文字方塊 17"/>
          <p:cNvSpPr txBox="1"/>
          <p:nvPr/>
        </p:nvSpPr>
        <p:spPr>
          <a:xfrm>
            <a:off x="4606957" y="5094159"/>
            <a:ext cx="1008993" cy="523220"/>
          </a:xfrm>
          <a:prstGeom prst="rect">
            <a:avLst/>
          </a:prstGeom>
          <a:noFill/>
        </p:spPr>
        <p:txBody>
          <a:bodyPr wrap="square" rtlCol="0">
            <a:spAutoFit/>
          </a:bodyPr>
          <a:lstStyle/>
          <a:p>
            <a:pPr algn="r"/>
            <a:r>
              <a:rPr lang="en-US" altLang="zh-TW" sz="2800" dirty="0" smtClean="0"/>
              <a:t>……</a:t>
            </a:r>
            <a:endParaRPr lang="zh-TW" altLang="en-US" sz="2800" dirty="0"/>
          </a:p>
        </p:txBody>
      </p:sp>
      <p:sp>
        <p:nvSpPr>
          <p:cNvPr id="19" name="文字方塊 18"/>
          <p:cNvSpPr txBox="1"/>
          <p:nvPr/>
        </p:nvSpPr>
        <p:spPr>
          <a:xfrm>
            <a:off x="2098768" y="2633959"/>
            <a:ext cx="3363108" cy="707886"/>
          </a:xfrm>
          <a:prstGeom prst="rect">
            <a:avLst/>
          </a:prstGeom>
          <a:noFill/>
        </p:spPr>
        <p:txBody>
          <a:bodyPr wrap="square" rtlCol="0">
            <a:spAutoFit/>
          </a:bodyPr>
          <a:lstStyle/>
          <a:p>
            <a:r>
              <a:rPr lang="en-US" altLang="zh-TW" sz="2000" dirty="0" smtClean="0">
                <a:solidFill>
                  <a:srgbClr val="00B050"/>
                </a:solidFill>
              </a:rPr>
              <a:t>(The paragraph is related to “The lord of the ring”)</a:t>
            </a:r>
            <a:endParaRPr lang="zh-TW" altLang="en-US" sz="2000" dirty="0">
              <a:solidFill>
                <a:srgbClr val="00B050"/>
              </a:solidFill>
            </a:endParaRPr>
          </a:p>
        </p:txBody>
      </p:sp>
      <p:sp>
        <p:nvSpPr>
          <p:cNvPr id="20" name="文字方塊 19"/>
          <p:cNvSpPr txBox="1"/>
          <p:nvPr/>
        </p:nvSpPr>
        <p:spPr>
          <a:xfrm>
            <a:off x="2123091" y="4339188"/>
            <a:ext cx="3363108" cy="707886"/>
          </a:xfrm>
          <a:prstGeom prst="rect">
            <a:avLst/>
          </a:prstGeom>
          <a:noFill/>
        </p:spPr>
        <p:txBody>
          <a:bodyPr wrap="square" rtlCol="0">
            <a:spAutoFit/>
          </a:bodyPr>
          <a:lstStyle/>
          <a:p>
            <a:r>
              <a:rPr lang="en-US" altLang="zh-TW" sz="2000" dirty="0" smtClean="0">
                <a:solidFill>
                  <a:srgbClr val="00B050"/>
                </a:solidFill>
              </a:rPr>
              <a:t>(The document is related to “</a:t>
            </a:r>
            <a:r>
              <a:rPr lang="zh-TW" altLang="en-US" sz="2000" dirty="0" smtClean="0">
                <a:solidFill>
                  <a:srgbClr val="00B050"/>
                </a:solidFill>
              </a:rPr>
              <a:t>仙五</a:t>
            </a:r>
            <a:r>
              <a:rPr lang="en-US" altLang="zh-TW" sz="2000" dirty="0" smtClean="0">
                <a:solidFill>
                  <a:srgbClr val="00B050"/>
                </a:solidFill>
              </a:rPr>
              <a:t>”)</a:t>
            </a:r>
            <a:endParaRPr lang="zh-TW" altLang="en-US" sz="2000" dirty="0">
              <a:solidFill>
                <a:srgbClr val="00B050"/>
              </a:solidFill>
            </a:endParaRPr>
          </a:p>
        </p:txBody>
      </p:sp>
      <p:sp>
        <p:nvSpPr>
          <p:cNvPr id="22" name="文字方塊 21"/>
          <p:cNvSpPr txBox="1"/>
          <p:nvPr/>
        </p:nvSpPr>
        <p:spPr>
          <a:xfrm>
            <a:off x="3413118" y="5098638"/>
            <a:ext cx="1348057" cy="461665"/>
          </a:xfrm>
          <a:prstGeom prst="rect">
            <a:avLst/>
          </a:prstGeom>
          <a:noFill/>
        </p:spPr>
        <p:txBody>
          <a:bodyPr wrap="square" rtlCol="0">
            <a:spAutoFit/>
          </a:bodyPr>
          <a:lstStyle/>
          <a:p>
            <a:pPr algn="ctr"/>
            <a:r>
              <a:rPr lang="zh-TW" altLang="en-US" sz="2400" dirty="0" smtClean="0">
                <a:solidFill>
                  <a:srgbClr val="0000FF"/>
                </a:solidFill>
              </a:rPr>
              <a:t>姜世離</a:t>
            </a:r>
            <a:endParaRPr lang="zh-TW" altLang="en-US" sz="2400" dirty="0">
              <a:solidFill>
                <a:srgbClr val="0000FF"/>
              </a:solidFill>
            </a:endParaRPr>
          </a:p>
        </p:txBody>
      </p:sp>
      <p:sp>
        <p:nvSpPr>
          <p:cNvPr id="23" name="文字方塊 22"/>
          <p:cNvSpPr txBox="1"/>
          <p:nvPr/>
        </p:nvSpPr>
        <p:spPr>
          <a:xfrm>
            <a:off x="1151991" y="1606309"/>
            <a:ext cx="6811149"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smtClean="0"/>
              <a:t>Then error of the prediction can be explained by the meaning of the paragraphs.</a:t>
            </a:r>
            <a:endParaRPr lang="zh-TW" altLang="en-US" sz="2400" dirty="0"/>
          </a:p>
        </p:txBody>
      </p:sp>
      <p:sp>
        <p:nvSpPr>
          <p:cNvPr id="24" name="文字方塊 23"/>
          <p:cNvSpPr txBox="1"/>
          <p:nvPr/>
        </p:nvSpPr>
        <p:spPr>
          <a:xfrm>
            <a:off x="6198053" y="357187"/>
            <a:ext cx="2424186" cy="461665"/>
          </a:xfrm>
          <a:prstGeom prst="rect">
            <a:avLst/>
          </a:prstGeom>
          <a:noFill/>
        </p:spPr>
        <p:txBody>
          <a:bodyPr wrap="square" rtlCol="0">
            <a:spAutoFit/>
          </a:bodyPr>
          <a:lstStyle/>
          <a:p>
            <a:pPr marL="0" lvl="1"/>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sp>
        <p:nvSpPr>
          <p:cNvPr id="3" name="文字方塊 2"/>
          <p:cNvSpPr txBox="1"/>
          <p:nvPr/>
        </p:nvSpPr>
        <p:spPr>
          <a:xfrm>
            <a:off x="288749" y="2594364"/>
            <a:ext cx="2171293" cy="461665"/>
          </a:xfrm>
          <a:prstGeom prst="rect">
            <a:avLst/>
          </a:prstGeom>
          <a:noFill/>
        </p:spPr>
        <p:txBody>
          <a:bodyPr wrap="square" rtlCol="0">
            <a:spAutoFit/>
          </a:bodyPr>
          <a:lstStyle/>
          <a:p>
            <a:r>
              <a:rPr lang="en-US" altLang="zh-TW" sz="2400" dirty="0" smtClean="0"/>
              <a:t>Paragraph d</a:t>
            </a:r>
            <a:r>
              <a:rPr lang="en-US" altLang="zh-TW" sz="2400" baseline="-25000" dirty="0" smtClean="0"/>
              <a:t>1</a:t>
            </a:r>
            <a:r>
              <a:rPr lang="en-US" altLang="zh-TW" sz="2400" dirty="0" smtClean="0"/>
              <a:t>:</a:t>
            </a:r>
            <a:endParaRPr lang="zh-TW" altLang="en-US" sz="2400" dirty="0"/>
          </a:p>
        </p:txBody>
      </p:sp>
      <p:sp>
        <p:nvSpPr>
          <p:cNvPr id="25" name="文字方塊 24"/>
          <p:cNvSpPr txBox="1"/>
          <p:nvPr/>
        </p:nvSpPr>
        <p:spPr>
          <a:xfrm>
            <a:off x="260803" y="4282357"/>
            <a:ext cx="2171293" cy="461665"/>
          </a:xfrm>
          <a:prstGeom prst="rect">
            <a:avLst/>
          </a:prstGeom>
          <a:noFill/>
        </p:spPr>
        <p:txBody>
          <a:bodyPr wrap="square" rtlCol="0">
            <a:spAutoFit/>
          </a:bodyPr>
          <a:lstStyle/>
          <a:p>
            <a:r>
              <a:rPr lang="en-US" altLang="zh-TW" sz="2400" dirty="0" smtClean="0"/>
              <a:t>Paragraph d</a:t>
            </a:r>
            <a:r>
              <a:rPr lang="en-US" altLang="zh-TW" sz="2400" baseline="-25000" dirty="0"/>
              <a:t>2</a:t>
            </a:r>
            <a:r>
              <a:rPr lang="en-US" altLang="zh-TW" sz="2400" dirty="0" smtClean="0"/>
              <a:t>:</a:t>
            </a:r>
            <a:endParaRPr lang="zh-TW" altLang="en-US" sz="2400" dirty="0"/>
          </a:p>
        </p:txBody>
      </p:sp>
      <p:sp>
        <p:nvSpPr>
          <p:cNvPr id="26" name="文字方塊 25"/>
          <p:cNvSpPr txBox="1"/>
          <p:nvPr/>
        </p:nvSpPr>
        <p:spPr>
          <a:xfrm>
            <a:off x="2140002" y="3385571"/>
            <a:ext cx="1204686" cy="461665"/>
          </a:xfrm>
          <a:prstGeom prst="rect">
            <a:avLst/>
          </a:prstGeom>
          <a:noFill/>
        </p:spPr>
        <p:txBody>
          <a:bodyPr wrap="square" rtlCol="0">
            <a:spAutoFit/>
          </a:bodyPr>
          <a:lstStyle/>
          <a:p>
            <a:pPr algn="ctr"/>
            <a:r>
              <a:rPr lang="zh-TW" altLang="en-US" sz="2400" dirty="0" smtClean="0"/>
              <a:t>名</a:t>
            </a:r>
            <a:r>
              <a:rPr lang="zh-TW" altLang="en-US" sz="2400" dirty="0"/>
              <a:t>叫</a:t>
            </a:r>
          </a:p>
        </p:txBody>
      </p:sp>
      <p:sp>
        <p:nvSpPr>
          <p:cNvPr id="27" name="文字方塊 26"/>
          <p:cNvSpPr txBox="1"/>
          <p:nvPr/>
        </p:nvSpPr>
        <p:spPr>
          <a:xfrm>
            <a:off x="1345010" y="3724460"/>
            <a:ext cx="919914" cy="461665"/>
          </a:xfrm>
          <a:prstGeom prst="rect">
            <a:avLst/>
          </a:prstGeom>
          <a:noFill/>
        </p:spPr>
        <p:txBody>
          <a:bodyPr wrap="square" rtlCol="0">
            <a:spAutoFit/>
          </a:bodyPr>
          <a:lstStyle/>
          <a:p>
            <a:pPr algn="ctr"/>
            <a:r>
              <a:rPr lang="en-US" altLang="zh-TW" sz="2400" dirty="0" smtClean="0"/>
              <a:t>w</a:t>
            </a:r>
            <a:r>
              <a:rPr lang="en-US" altLang="zh-TW" sz="2400" baseline="-25000" dirty="0" smtClean="0"/>
              <a:t>i-2</a:t>
            </a:r>
            <a:endParaRPr lang="zh-TW" altLang="en-US" sz="2400" baseline="-25000" dirty="0"/>
          </a:p>
        </p:txBody>
      </p:sp>
      <p:sp>
        <p:nvSpPr>
          <p:cNvPr id="28" name="文字方塊 27"/>
          <p:cNvSpPr txBox="1"/>
          <p:nvPr/>
        </p:nvSpPr>
        <p:spPr>
          <a:xfrm>
            <a:off x="1027069" y="5152486"/>
            <a:ext cx="1204686" cy="461665"/>
          </a:xfrm>
          <a:prstGeom prst="rect">
            <a:avLst/>
          </a:prstGeom>
          <a:noFill/>
        </p:spPr>
        <p:txBody>
          <a:bodyPr wrap="square" rtlCol="0">
            <a:spAutoFit/>
          </a:bodyPr>
          <a:lstStyle/>
          <a:p>
            <a:pPr algn="ctr"/>
            <a:r>
              <a:rPr lang="zh-TW" altLang="en-US" sz="2400" dirty="0" smtClean="0"/>
              <a:t>魔</a:t>
            </a:r>
            <a:r>
              <a:rPr lang="zh-TW" altLang="en-US" sz="2400" dirty="0"/>
              <a:t>君</a:t>
            </a:r>
          </a:p>
        </p:txBody>
      </p:sp>
      <p:sp>
        <p:nvSpPr>
          <p:cNvPr id="29" name="文字方塊 28"/>
          <p:cNvSpPr txBox="1"/>
          <p:nvPr/>
        </p:nvSpPr>
        <p:spPr>
          <a:xfrm>
            <a:off x="2198449" y="5487829"/>
            <a:ext cx="919914"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30" name="文字方塊 29"/>
          <p:cNvSpPr txBox="1"/>
          <p:nvPr/>
        </p:nvSpPr>
        <p:spPr>
          <a:xfrm>
            <a:off x="2015080" y="5137328"/>
            <a:ext cx="1204686" cy="461665"/>
          </a:xfrm>
          <a:prstGeom prst="rect">
            <a:avLst/>
          </a:prstGeom>
          <a:noFill/>
        </p:spPr>
        <p:txBody>
          <a:bodyPr wrap="square" rtlCol="0">
            <a:spAutoFit/>
          </a:bodyPr>
          <a:lstStyle/>
          <a:p>
            <a:pPr algn="ctr"/>
            <a:r>
              <a:rPr lang="zh-TW" altLang="en-US" sz="2400" dirty="0" smtClean="0"/>
              <a:t>名</a:t>
            </a:r>
            <a:r>
              <a:rPr lang="zh-TW" altLang="en-US" sz="2400" dirty="0"/>
              <a:t>叫</a:t>
            </a:r>
          </a:p>
        </p:txBody>
      </p:sp>
      <p:sp>
        <p:nvSpPr>
          <p:cNvPr id="31" name="文字方塊 30"/>
          <p:cNvSpPr txBox="1"/>
          <p:nvPr/>
        </p:nvSpPr>
        <p:spPr>
          <a:xfrm>
            <a:off x="1220088" y="5476217"/>
            <a:ext cx="919914" cy="461665"/>
          </a:xfrm>
          <a:prstGeom prst="rect">
            <a:avLst/>
          </a:prstGeom>
          <a:noFill/>
        </p:spPr>
        <p:txBody>
          <a:bodyPr wrap="square" rtlCol="0">
            <a:spAutoFit/>
          </a:bodyPr>
          <a:lstStyle/>
          <a:p>
            <a:pPr algn="ctr"/>
            <a:r>
              <a:rPr lang="en-US" altLang="zh-TW" sz="2400" dirty="0" smtClean="0"/>
              <a:t>w</a:t>
            </a:r>
            <a:r>
              <a:rPr lang="en-US" altLang="zh-TW" sz="2400" baseline="-25000" dirty="0" smtClean="0"/>
              <a:t>i-2</a:t>
            </a:r>
            <a:endParaRPr lang="zh-TW" altLang="en-US" sz="2400" baseline="-25000" dirty="0"/>
          </a:p>
        </p:txBody>
      </p:sp>
      <p:sp>
        <p:nvSpPr>
          <p:cNvPr id="32" name="文字方塊 31"/>
          <p:cNvSpPr txBox="1"/>
          <p:nvPr/>
        </p:nvSpPr>
        <p:spPr>
          <a:xfrm>
            <a:off x="5847409" y="3427229"/>
            <a:ext cx="2426820"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sp>
        <p:nvSpPr>
          <p:cNvPr id="33" name="文字方塊 32"/>
          <p:cNvSpPr txBox="1"/>
          <p:nvPr/>
        </p:nvSpPr>
        <p:spPr>
          <a:xfrm>
            <a:off x="5847409" y="5175258"/>
            <a:ext cx="2426820"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a:t>
            </a:r>
            <a:endParaRPr lang="zh-TW" altLang="en-US" sz="2400" b="1" dirty="0"/>
          </a:p>
        </p:txBody>
      </p:sp>
      <p:sp>
        <p:nvSpPr>
          <p:cNvPr id="34" name="文字方塊 33"/>
          <p:cNvSpPr txBox="1"/>
          <p:nvPr/>
        </p:nvSpPr>
        <p:spPr>
          <a:xfrm>
            <a:off x="5461876" y="4277892"/>
            <a:ext cx="1377782" cy="46166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TW" sz="2400" dirty="0" smtClean="0"/>
              <a:t>different</a:t>
            </a:r>
            <a:endParaRPr lang="zh-TW" altLang="en-US" sz="2400" dirty="0"/>
          </a:p>
        </p:txBody>
      </p:sp>
      <p:sp>
        <p:nvSpPr>
          <p:cNvPr id="35" name="文字方塊 34"/>
          <p:cNvSpPr txBox="1"/>
          <p:nvPr/>
        </p:nvSpPr>
        <p:spPr>
          <a:xfrm>
            <a:off x="7266517" y="3826311"/>
            <a:ext cx="1257831" cy="461665"/>
          </a:xfrm>
          <a:prstGeom prst="rect">
            <a:avLst/>
          </a:prstGeom>
          <a:noFill/>
        </p:spPr>
        <p:txBody>
          <a:bodyPr wrap="square" rtlCol="0">
            <a:spAutoFit/>
          </a:bodyPr>
          <a:lstStyle/>
          <a:p>
            <a:pPr marL="0" lvl="1" algn="ctr"/>
            <a:r>
              <a:rPr lang="en-US" altLang="zh-TW" sz="2400" b="1" dirty="0" smtClean="0"/>
              <a:t> </a:t>
            </a:r>
            <a:r>
              <a:rPr lang="en-US" altLang="zh-TW" sz="2400" dirty="0" smtClean="0"/>
              <a:t>+ </a:t>
            </a:r>
            <a:r>
              <a:rPr lang="en-US" altLang="zh-TW" sz="2400" b="1" dirty="0" smtClean="0">
                <a:solidFill>
                  <a:srgbClr val="00B050"/>
                </a:solidFill>
              </a:rPr>
              <a:t>W’ </a:t>
            </a:r>
            <a:r>
              <a:rPr lang="en-US" altLang="zh-TW" sz="2400" b="1" dirty="0" smtClean="0"/>
              <a:t>d</a:t>
            </a:r>
            <a:r>
              <a:rPr lang="en-US" altLang="zh-TW" sz="2400" b="1" baseline="-25000" dirty="0" smtClean="0"/>
              <a:t>1</a:t>
            </a:r>
            <a:endParaRPr lang="zh-TW" altLang="en-US" sz="2400" b="1" baseline="-25000" dirty="0"/>
          </a:p>
        </p:txBody>
      </p:sp>
      <p:sp>
        <p:nvSpPr>
          <p:cNvPr id="36" name="文字方塊 35"/>
          <p:cNvSpPr txBox="1"/>
          <p:nvPr/>
        </p:nvSpPr>
        <p:spPr>
          <a:xfrm>
            <a:off x="7282820" y="5545865"/>
            <a:ext cx="1257831" cy="461665"/>
          </a:xfrm>
          <a:prstGeom prst="rect">
            <a:avLst/>
          </a:prstGeom>
          <a:noFill/>
        </p:spPr>
        <p:txBody>
          <a:bodyPr wrap="square" rtlCol="0">
            <a:spAutoFit/>
          </a:bodyPr>
          <a:lstStyle/>
          <a:p>
            <a:pPr marL="0" lvl="1" algn="ctr"/>
            <a:r>
              <a:rPr lang="en-US" altLang="zh-TW" sz="2400" b="1" dirty="0" smtClean="0"/>
              <a:t> </a:t>
            </a:r>
            <a:r>
              <a:rPr lang="en-US" altLang="zh-TW" sz="2400" dirty="0" smtClean="0"/>
              <a:t>+ </a:t>
            </a:r>
            <a:r>
              <a:rPr lang="en-US" altLang="zh-TW" sz="2400" b="1" dirty="0" smtClean="0">
                <a:solidFill>
                  <a:srgbClr val="00B050"/>
                </a:solidFill>
              </a:rPr>
              <a:t>W’ </a:t>
            </a:r>
            <a:r>
              <a:rPr lang="en-US" altLang="zh-TW" sz="2400" b="1" dirty="0" smtClean="0"/>
              <a:t>d</a:t>
            </a:r>
            <a:r>
              <a:rPr lang="en-US" altLang="zh-TW" sz="2400" b="1" baseline="-25000" dirty="0"/>
              <a:t>2</a:t>
            </a:r>
            <a:endParaRPr lang="zh-TW" altLang="en-US" sz="2400" b="1" baseline="-25000" dirty="0"/>
          </a:p>
        </p:txBody>
      </p:sp>
      <p:cxnSp>
        <p:nvCxnSpPr>
          <p:cNvPr id="8" name="直線單箭頭接點 7"/>
          <p:cNvCxnSpPr/>
          <p:nvPr/>
        </p:nvCxnSpPr>
        <p:spPr>
          <a:xfrm>
            <a:off x="6105751" y="3863251"/>
            <a:ext cx="0" cy="360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V="1">
            <a:off x="6120493" y="4827417"/>
            <a:ext cx="0" cy="36098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5284853" y="1003596"/>
            <a:ext cx="3551932" cy="461665"/>
          </a:xfrm>
          <a:prstGeom prst="rect">
            <a:avLst/>
          </a:prstGeom>
          <a:noFill/>
        </p:spPr>
        <p:txBody>
          <a:bodyPr wrap="square" rtlCol="0">
            <a:spAutoFit/>
          </a:bodyPr>
          <a:lstStyle/>
          <a:p>
            <a:pPr marL="0" lvl="1" algn="ctr"/>
            <a:r>
              <a:rPr lang="en-US" altLang="zh-TW" sz="2400" b="1" dirty="0" smtClean="0"/>
              <a:t>z</a:t>
            </a:r>
            <a:r>
              <a:rPr lang="en-US" altLang="zh-TW" sz="2400" b="1" baseline="-25000" dirty="0" smtClean="0"/>
              <a:t> </a:t>
            </a:r>
            <a:r>
              <a:rPr lang="en-US" altLang="zh-TW" sz="2400" dirty="0" smtClean="0"/>
              <a:t>= </a:t>
            </a:r>
            <a:r>
              <a:rPr lang="en-US" altLang="zh-TW" sz="2400" b="1" dirty="0">
                <a:solidFill>
                  <a:srgbClr val="0000FF"/>
                </a:solidFill>
              </a:rPr>
              <a:t>W</a:t>
            </a:r>
            <a:r>
              <a:rPr lang="zh-TW" altLang="en-US" sz="2400" b="1" dirty="0">
                <a:solidFill>
                  <a:srgbClr val="0000FF"/>
                </a:solidFill>
              </a:rPr>
              <a:t> </a:t>
            </a:r>
            <a:r>
              <a:rPr lang="en-US" altLang="zh-TW" sz="2400" b="1" dirty="0"/>
              <a:t>(</a:t>
            </a:r>
            <a:r>
              <a:rPr lang="zh-TW" altLang="en-US" sz="2400" b="1" dirty="0"/>
              <a:t> </a:t>
            </a:r>
            <a:r>
              <a:rPr lang="en-US" altLang="zh-TW" sz="2400" b="1" dirty="0"/>
              <a:t>x</a:t>
            </a:r>
            <a:r>
              <a:rPr lang="en-US" altLang="zh-TW" sz="2400" b="1" baseline="-25000" dirty="0"/>
              <a:t>i-2</a:t>
            </a:r>
            <a:r>
              <a:rPr lang="en-US" altLang="zh-TW" sz="2400" dirty="0"/>
              <a:t> +</a:t>
            </a:r>
            <a:r>
              <a:rPr lang="en-US" altLang="zh-TW" sz="2400" b="1" dirty="0"/>
              <a:t> x</a:t>
            </a:r>
            <a:r>
              <a:rPr lang="en-US" altLang="zh-TW" sz="2400" b="1" baseline="-25000" dirty="0"/>
              <a:t>i-1</a:t>
            </a:r>
            <a:r>
              <a:rPr lang="zh-TW" altLang="en-US" sz="2400" b="1" dirty="0"/>
              <a:t> </a:t>
            </a:r>
            <a:r>
              <a:rPr lang="en-US" altLang="zh-TW" sz="2400" b="1" dirty="0" smtClean="0"/>
              <a:t>) </a:t>
            </a:r>
            <a:r>
              <a:rPr lang="en-US" altLang="zh-TW" sz="2400" dirty="0" smtClean="0"/>
              <a:t>+ </a:t>
            </a:r>
            <a:r>
              <a:rPr lang="en-US" altLang="zh-TW" sz="2400" b="1" dirty="0" smtClean="0">
                <a:solidFill>
                  <a:srgbClr val="00B050"/>
                </a:solidFill>
              </a:rPr>
              <a:t>W’ </a:t>
            </a:r>
            <a:r>
              <a:rPr lang="en-US" altLang="zh-TW" sz="2400" b="1" dirty="0" smtClean="0"/>
              <a:t>d</a:t>
            </a:r>
            <a:endParaRPr lang="zh-TW" altLang="en-US" sz="2400" b="1" dirty="0"/>
          </a:p>
        </p:txBody>
      </p:sp>
      <p:sp>
        <p:nvSpPr>
          <p:cNvPr id="11" name="文字方塊 10"/>
          <p:cNvSpPr txBox="1"/>
          <p:nvPr/>
        </p:nvSpPr>
        <p:spPr>
          <a:xfrm>
            <a:off x="4758908" y="22423"/>
            <a:ext cx="2908269" cy="461665"/>
          </a:xfrm>
          <a:prstGeom prst="rect">
            <a:avLst/>
          </a:prstGeom>
          <a:noFill/>
        </p:spPr>
        <p:txBody>
          <a:bodyPr wrap="square" rtlCol="0">
            <a:spAutoFit/>
          </a:bodyPr>
          <a:lstStyle/>
          <a:p>
            <a:r>
              <a:rPr lang="en-US" altLang="zh-TW" sz="2400" dirty="0" smtClean="0"/>
              <a:t>Original word vector:</a:t>
            </a:r>
            <a:endParaRPr lang="zh-TW" altLang="en-US" sz="2400" dirty="0"/>
          </a:p>
        </p:txBody>
      </p:sp>
      <p:sp>
        <p:nvSpPr>
          <p:cNvPr id="39" name="文字方塊 38"/>
          <p:cNvSpPr txBox="1"/>
          <p:nvPr/>
        </p:nvSpPr>
        <p:spPr>
          <a:xfrm>
            <a:off x="4757504" y="654471"/>
            <a:ext cx="2908269" cy="461665"/>
          </a:xfrm>
          <a:prstGeom prst="rect">
            <a:avLst/>
          </a:prstGeom>
          <a:noFill/>
        </p:spPr>
        <p:txBody>
          <a:bodyPr wrap="square" rtlCol="0">
            <a:spAutoFit/>
          </a:bodyPr>
          <a:lstStyle/>
          <a:p>
            <a:r>
              <a:rPr lang="en-US" altLang="zh-TW" sz="2400" dirty="0" smtClean="0"/>
              <a:t>Paragraph vector:</a:t>
            </a:r>
            <a:endParaRPr lang="zh-TW" altLang="en-US" sz="2400" dirty="0"/>
          </a:p>
        </p:txBody>
      </p:sp>
      <p:sp>
        <p:nvSpPr>
          <p:cNvPr id="40" name="文字方塊 39"/>
          <p:cNvSpPr txBox="1"/>
          <p:nvPr/>
        </p:nvSpPr>
        <p:spPr>
          <a:xfrm>
            <a:off x="327253" y="6156533"/>
            <a:ext cx="3210039" cy="461665"/>
          </a:xfrm>
          <a:prstGeom prst="rect">
            <a:avLst/>
          </a:prstGeom>
          <a:noFill/>
        </p:spPr>
        <p:txBody>
          <a:bodyPr wrap="square" rtlCol="0">
            <a:spAutoFit/>
          </a:bodyPr>
          <a:lstStyle/>
          <a:p>
            <a:r>
              <a:rPr lang="en-US" altLang="zh-TW" sz="2400" b="1" i="1" u="sng" dirty="0" smtClean="0"/>
              <a:t>Paragraph vector </a:t>
            </a:r>
            <a:r>
              <a:rPr lang="en-US" altLang="zh-TW" sz="2400" dirty="0" smtClean="0"/>
              <a:t>of d:</a:t>
            </a:r>
            <a:endParaRPr lang="zh-TW" altLang="en-US" sz="2400" dirty="0"/>
          </a:p>
        </p:txBody>
      </p:sp>
      <p:sp>
        <p:nvSpPr>
          <p:cNvPr id="41" name="文字方塊 40"/>
          <p:cNvSpPr txBox="1"/>
          <p:nvPr/>
        </p:nvSpPr>
        <p:spPr>
          <a:xfrm>
            <a:off x="2661410" y="6179564"/>
            <a:ext cx="2623443" cy="461665"/>
          </a:xfrm>
          <a:prstGeom prst="rect">
            <a:avLst/>
          </a:prstGeom>
          <a:noFill/>
        </p:spPr>
        <p:txBody>
          <a:bodyPr wrap="square" rtlCol="0">
            <a:spAutoFit/>
          </a:bodyPr>
          <a:lstStyle/>
          <a:p>
            <a:pPr marL="0" lvl="1" algn="ctr"/>
            <a:r>
              <a:rPr lang="en-US" altLang="zh-TW" sz="2400" dirty="0" smtClean="0"/>
              <a:t>V(d) =  </a:t>
            </a:r>
            <a:r>
              <a:rPr lang="en-US" altLang="zh-TW" sz="2400" b="1" dirty="0">
                <a:solidFill>
                  <a:srgbClr val="00B050"/>
                </a:solidFill>
              </a:rPr>
              <a:t>W’ </a:t>
            </a:r>
            <a:r>
              <a:rPr lang="en-US" altLang="zh-TW" sz="2400" b="1" dirty="0" smtClean="0"/>
              <a:t>d</a:t>
            </a:r>
            <a:endParaRPr lang="zh-TW" altLang="en-US" sz="2400" b="1" dirty="0"/>
          </a:p>
        </p:txBody>
      </p:sp>
      <p:sp>
        <p:nvSpPr>
          <p:cNvPr id="42" name="文字方塊 41"/>
          <p:cNvSpPr txBox="1"/>
          <p:nvPr/>
        </p:nvSpPr>
        <p:spPr>
          <a:xfrm>
            <a:off x="5380156" y="6156532"/>
            <a:ext cx="353251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TW" sz="2400" dirty="0" smtClean="0"/>
              <a:t>Meaning of the paragraph</a:t>
            </a:r>
            <a:endParaRPr lang="zh-TW" altLang="en-US" sz="2400" dirty="0"/>
          </a:p>
        </p:txBody>
      </p:sp>
      <p:sp>
        <p:nvSpPr>
          <p:cNvPr id="13" name="向右箭號 12"/>
          <p:cNvSpPr/>
          <p:nvPr/>
        </p:nvSpPr>
        <p:spPr>
          <a:xfrm>
            <a:off x="4881355" y="6179564"/>
            <a:ext cx="498801" cy="4616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43" name="矩形 42"/>
          <p:cNvSpPr/>
          <p:nvPr/>
        </p:nvSpPr>
        <p:spPr>
          <a:xfrm>
            <a:off x="185504" y="580320"/>
            <a:ext cx="4368054" cy="923330"/>
          </a:xfrm>
          <a:prstGeom prst="rect">
            <a:avLst/>
          </a:prstGeom>
        </p:spPr>
        <p:txBody>
          <a:bodyPr wrap="square">
            <a:spAutoFit/>
          </a:bodyPr>
          <a:lstStyle/>
          <a:p>
            <a:r>
              <a:rPr lang="en-US" altLang="zh-TW" dirty="0"/>
              <a:t>Le, Quoc, and Tomas </a:t>
            </a:r>
            <a:r>
              <a:rPr lang="en-US" altLang="zh-TW" dirty="0" err="1"/>
              <a:t>Mikolov</a:t>
            </a:r>
            <a:r>
              <a:rPr lang="en-US" altLang="zh-TW" dirty="0"/>
              <a:t>. "Distributed Representations of Sentences and Documents</a:t>
            </a:r>
            <a:r>
              <a:rPr lang="en-US" altLang="zh-TW" dirty="0" smtClean="0"/>
              <a:t>.“ ICML, 2014</a:t>
            </a:r>
            <a:endParaRPr lang="zh-TW" altLang="en-US" dirty="0"/>
          </a:p>
        </p:txBody>
      </p:sp>
      <p:sp>
        <p:nvSpPr>
          <p:cNvPr id="7" name="文字方塊 6"/>
          <p:cNvSpPr txBox="1"/>
          <p:nvPr/>
        </p:nvSpPr>
        <p:spPr>
          <a:xfrm>
            <a:off x="180857" y="45451"/>
            <a:ext cx="3248220" cy="523220"/>
          </a:xfrm>
          <a:prstGeom prst="rect">
            <a:avLst/>
          </a:prstGeom>
          <a:noFill/>
        </p:spPr>
        <p:txBody>
          <a:bodyPr wrap="square" rtlCol="0">
            <a:spAutoFit/>
          </a:bodyPr>
          <a:lstStyle/>
          <a:p>
            <a:r>
              <a:rPr lang="en-US" altLang="zh-TW" sz="2800" b="1" i="1" u="sng" dirty="0" smtClean="0"/>
              <a:t>Paragraph Vector</a:t>
            </a:r>
            <a:endParaRPr lang="zh-TW" altLang="en-US" sz="2800" b="1" i="1" u="sng" dirty="0"/>
          </a:p>
        </p:txBody>
      </p:sp>
      <p:sp>
        <p:nvSpPr>
          <p:cNvPr id="2" name="投影片編號版面配置區 1"/>
          <p:cNvSpPr>
            <a:spLocks noGrp="1"/>
          </p:cNvSpPr>
          <p:nvPr>
            <p:ph type="sldNum" sz="quarter" idx="12"/>
          </p:nvPr>
        </p:nvSpPr>
        <p:spPr/>
        <p:txBody>
          <a:bodyPr/>
          <a:lstStyle/>
          <a:p>
            <a:fld id="{C5A9EFA0-3966-4D15-8C7E-765B7BB5697B}" type="slidenum">
              <a:rPr lang="zh-TW" altLang="en-US" smtClean="0"/>
              <a:t>48</a:t>
            </a:fld>
            <a:endParaRPr lang="zh-TW" altLang="en-US"/>
          </a:p>
        </p:txBody>
      </p:sp>
    </p:spTree>
    <p:extLst>
      <p:ext uri="{BB962C8B-B14F-4D97-AF65-F5344CB8AC3E}">
        <p14:creationId xmlns:p14="http://schemas.microsoft.com/office/powerpoint/2010/main" val="394243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 grpId="0"/>
      <p:bldP spid="9" grpId="0"/>
      <p:bldP spid="10" grpId="0"/>
      <p:bldP spid="14" grpId="0"/>
      <p:bldP spid="15" grpId="0"/>
      <p:bldP spid="16" grpId="0"/>
      <p:bldP spid="17" grpId="0"/>
      <p:bldP spid="18" grpId="0"/>
      <p:bldP spid="19" grpId="0"/>
      <p:bldP spid="20" grpId="0"/>
      <p:bldP spid="22" grpId="0"/>
      <p:bldP spid="23" grpId="0" animBg="1"/>
      <p:bldP spid="3" grpId="0"/>
      <p:bldP spid="25" grpId="0"/>
      <p:bldP spid="26" grpId="0"/>
      <p:bldP spid="27" grpId="0"/>
      <p:bldP spid="28" grpId="0"/>
      <p:bldP spid="29" grpId="0"/>
      <p:bldP spid="30" grpId="0"/>
      <p:bldP spid="31" grpId="0"/>
      <p:bldP spid="32" grpId="0"/>
      <p:bldP spid="33" grpId="0"/>
      <p:bldP spid="34" grpId="0" animBg="1"/>
      <p:bldP spid="35" grpId="0"/>
      <p:bldP spid="36" grpId="0"/>
      <p:bldP spid="40" grpId="0"/>
      <p:bldP spid="41" grpId="0"/>
      <p:bldP spid="4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Sequence-to-sequence </a:t>
            </a:r>
            <a:br>
              <a:rPr lang="en-US" altLang="zh-TW" dirty="0"/>
            </a:br>
            <a:r>
              <a:rPr lang="en-US" altLang="zh-TW" dirty="0"/>
              <a:t>Auto-encoder</a:t>
            </a:r>
            <a:endParaRPr lang="zh-TW" altLang="en-US" dirty="0"/>
          </a:p>
        </p:txBody>
      </p:sp>
      <p:sp>
        <p:nvSpPr>
          <p:cNvPr id="3" name="內容版面配置區 2"/>
          <p:cNvSpPr>
            <a:spLocks noGrp="1"/>
          </p:cNvSpPr>
          <p:nvPr>
            <p:ph idx="1"/>
          </p:nvPr>
        </p:nvSpPr>
        <p:spPr/>
        <p:txBody>
          <a:bodyPr/>
          <a:lstStyle/>
          <a:p>
            <a:r>
              <a:rPr lang="en-US" altLang="zh-TW" dirty="0" smtClean="0"/>
              <a:t>Original Auto-encoder</a:t>
            </a:r>
            <a:endParaRPr lang="zh-TW" altLang="en-US" dirty="0"/>
          </a:p>
        </p:txBody>
      </p:sp>
      <p:sp>
        <p:nvSpPr>
          <p:cNvPr id="5" name="矩形 4"/>
          <p:cNvSpPr/>
          <p:nvPr/>
        </p:nvSpPr>
        <p:spPr>
          <a:xfrm>
            <a:off x="821788" y="5947973"/>
            <a:ext cx="7744638" cy="646331"/>
          </a:xfrm>
          <a:prstGeom prst="rect">
            <a:avLst/>
          </a:prstGeom>
        </p:spPr>
        <p:txBody>
          <a:bodyPr wrap="square">
            <a:spAutoFit/>
          </a:bodyPr>
          <a:lstStyle/>
          <a:p>
            <a:r>
              <a:rPr lang="en-US" altLang="zh-TW" dirty="0" smtClean="0"/>
              <a:t>Reference: Hinton</a:t>
            </a:r>
            <a:r>
              <a:rPr lang="en-US" altLang="zh-TW" dirty="0"/>
              <a:t>, Geoffrey E., and </a:t>
            </a:r>
            <a:r>
              <a:rPr lang="en-US" altLang="zh-TW" dirty="0" err="1"/>
              <a:t>Ruslan</a:t>
            </a:r>
            <a:r>
              <a:rPr lang="en-US" altLang="zh-TW" dirty="0"/>
              <a:t> R. </a:t>
            </a:r>
            <a:r>
              <a:rPr lang="en-US" altLang="zh-TW" dirty="0" err="1"/>
              <a:t>Salakhutdinov</a:t>
            </a:r>
            <a:r>
              <a:rPr lang="en-US" altLang="zh-TW" dirty="0"/>
              <a:t>. "Reducing the dimensionality of data with neural networks." </a:t>
            </a:r>
            <a:r>
              <a:rPr lang="en-US" altLang="zh-TW" i="1" dirty="0"/>
              <a:t>Science</a:t>
            </a:r>
            <a:r>
              <a:rPr lang="en-US" altLang="zh-TW" dirty="0"/>
              <a:t> 313.5786 (2006): 504-507</a:t>
            </a:r>
            <a:endParaRPr lang="zh-TW" altLang="en-US" dirty="0"/>
          </a:p>
        </p:txBody>
      </p:sp>
      <p:sp>
        <p:nvSpPr>
          <p:cNvPr id="6" name="矩形 5"/>
          <p:cNvSpPr/>
          <p:nvPr/>
        </p:nvSpPr>
        <p:spPr>
          <a:xfrm rot="5400000">
            <a:off x="-63985" y="388438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smtClean="0"/>
              <a:t>Input Layer</a:t>
            </a:r>
            <a:endParaRPr kumimoji="0" lang="zh-TW" altLang="en-US" dirty="0"/>
          </a:p>
        </p:txBody>
      </p:sp>
      <p:sp>
        <p:nvSpPr>
          <p:cNvPr id="7" name="矩形 6"/>
          <p:cNvSpPr/>
          <p:nvPr/>
        </p:nvSpPr>
        <p:spPr>
          <a:xfrm rot="5400000">
            <a:off x="1159977" y="3916134"/>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8" name="矩形 7"/>
          <p:cNvSpPr/>
          <p:nvPr/>
        </p:nvSpPr>
        <p:spPr>
          <a:xfrm rot="5400000">
            <a:off x="2037865" y="3924071"/>
            <a:ext cx="1295400"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9" name="矩形 8"/>
          <p:cNvSpPr/>
          <p:nvPr/>
        </p:nvSpPr>
        <p:spPr>
          <a:xfrm rot="5400000">
            <a:off x="4254809" y="3888352"/>
            <a:ext cx="746125" cy="2206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bottle</a:t>
            </a:r>
            <a:endParaRPr kumimoji="0" lang="zh-TW" altLang="en-US" dirty="0"/>
          </a:p>
        </p:txBody>
      </p:sp>
      <p:cxnSp>
        <p:nvCxnSpPr>
          <p:cNvPr id="10" name="直線單箭頭接點 9"/>
          <p:cNvCxnSpPr/>
          <p:nvPr/>
        </p:nvCxnSpPr>
        <p:spPr>
          <a:xfrm rot="5400000">
            <a:off x="1569553"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rot="5400000">
            <a:off x="2302978" y="38161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rot="5400000">
            <a:off x="4300847" y="3781990"/>
            <a:ext cx="0" cy="433387"/>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rot="5400000">
            <a:off x="6781315" y="3878034"/>
            <a:ext cx="24479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smtClean="0"/>
              <a:t>Output Layer</a:t>
            </a:r>
            <a:endParaRPr kumimoji="0" lang="zh-TW" altLang="en-US" dirty="0"/>
          </a:p>
        </p:txBody>
      </p:sp>
      <p:sp>
        <p:nvSpPr>
          <p:cNvPr id="14" name="矩形 13"/>
          <p:cNvSpPr/>
          <p:nvPr/>
        </p:nvSpPr>
        <p:spPr>
          <a:xfrm rot="5400000">
            <a:off x="6551127" y="3882797"/>
            <a:ext cx="1584325"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15" name="矩形 14"/>
          <p:cNvSpPr/>
          <p:nvPr/>
        </p:nvSpPr>
        <p:spPr>
          <a:xfrm rot="5400000">
            <a:off x="6002646"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16" name="直線單箭頭接點 15"/>
          <p:cNvCxnSpPr/>
          <p:nvPr/>
        </p:nvCxnSpPr>
        <p:spPr>
          <a:xfrm rot="5400000">
            <a:off x="7649678"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5400000">
            <a:off x="6992453" y="3755796"/>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5400000">
            <a:off x="5012840" y="378278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rot="5400000">
            <a:off x="4759634" y="3877240"/>
            <a:ext cx="1296988"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sp>
        <p:nvSpPr>
          <p:cNvPr id="20" name="矩形 19"/>
          <p:cNvSpPr/>
          <p:nvPr/>
        </p:nvSpPr>
        <p:spPr>
          <a:xfrm rot="5400000">
            <a:off x="3300721" y="3897878"/>
            <a:ext cx="1296987" cy="215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kumimoji="0" lang="en-US" altLang="zh-TW" dirty="0"/>
              <a:t>Layer </a:t>
            </a:r>
            <a:endParaRPr kumimoji="0" lang="zh-TW" altLang="en-US" dirty="0"/>
          </a:p>
        </p:txBody>
      </p:sp>
      <p:cxnSp>
        <p:nvCxnSpPr>
          <p:cNvPr id="21" name="直線單箭頭接點 20"/>
          <p:cNvCxnSpPr/>
          <p:nvPr/>
        </p:nvCxnSpPr>
        <p:spPr>
          <a:xfrm rot="5400000">
            <a:off x="3566628" y="3790721"/>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5778015" y="3776434"/>
            <a:ext cx="0" cy="431800"/>
          </a:xfrm>
          <a:prstGeom prst="straightConnector1">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文字方塊 58"/>
          <p:cNvSpPr txBox="1">
            <a:spLocks noChangeArrowheads="1"/>
          </p:cNvSpPr>
          <p:nvPr/>
        </p:nvSpPr>
        <p:spPr bwMode="auto">
          <a:xfrm>
            <a:off x="2837965" y="3693884"/>
            <a:ext cx="5762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sp>
        <p:nvSpPr>
          <p:cNvPr id="24" name="文字方塊 59"/>
          <p:cNvSpPr txBox="1">
            <a:spLocks noChangeArrowheads="1"/>
          </p:cNvSpPr>
          <p:nvPr/>
        </p:nvSpPr>
        <p:spPr bwMode="auto">
          <a:xfrm>
            <a:off x="5962165" y="3690709"/>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a:t>…</a:t>
            </a:r>
            <a:endParaRPr kumimoji="0" lang="zh-TW" altLang="en-US" sz="2400"/>
          </a:p>
        </p:txBody>
      </p:sp>
      <p:cxnSp>
        <p:nvCxnSpPr>
          <p:cNvPr id="25" name="直線單箭頭接點 24"/>
          <p:cNvCxnSpPr/>
          <p:nvPr/>
        </p:nvCxnSpPr>
        <p:spPr>
          <a:xfrm flipH="1">
            <a:off x="4627871" y="4400360"/>
            <a:ext cx="0" cy="561705"/>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a:spLocks noChangeArrowheads="1"/>
          </p:cNvSpPr>
          <p:nvPr/>
        </p:nvSpPr>
        <p:spPr bwMode="auto">
          <a:xfrm>
            <a:off x="3301332" y="4976133"/>
            <a:ext cx="2624941" cy="830997"/>
          </a:xfrm>
          <a:prstGeom prst="rect">
            <a:avLst/>
          </a:prstGeom>
          <a:ln/>
          <a:extLst/>
        </p:spPr>
        <p:style>
          <a:lnRef idx="0">
            <a:schemeClr val="accent2"/>
          </a:lnRef>
          <a:fillRef idx="3">
            <a:schemeClr val="accent2"/>
          </a:fillRef>
          <a:effectRef idx="3">
            <a:schemeClr val="accent2"/>
          </a:effectRef>
          <a:fontRef idx="minor">
            <a:schemeClr val="lt1"/>
          </a:fontRef>
        </p:style>
        <p:txBody>
          <a:bodyPr wrap="square">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lang="en-US" altLang="zh-TW" sz="2400" dirty="0" smtClean="0">
                <a:solidFill>
                  <a:schemeClr val="bg1"/>
                </a:solidFill>
              </a:rPr>
              <a:t>Representing the input object</a:t>
            </a:r>
            <a:endParaRPr kumimoji="0" lang="zh-TW" altLang="en-US" sz="2400" dirty="0">
              <a:solidFill>
                <a:schemeClr val="bg1"/>
              </a:solidFill>
            </a:endParaRPr>
          </a:p>
        </p:txBody>
      </p:sp>
      <p:sp>
        <p:nvSpPr>
          <p:cNvPr id="27" name="文字方塊 49"/>
          <p:cNvSpPr txBox="1">
            <a:spLocks noChangeArrowheads="1"/>
          </p:cNvSpPr>
          <p:nvPr/>
        </p:nvSpPr>
        <p:spPr bwMode="auto">
          <a:xfrm>
            <a:off x="3245159" y="2489765"/>
            <a:ext cx="2952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新細明體" panose="02020500000000000000" pitchFamily="18" charset="-120"/>
              </a:defRPr>
            </a:lvl1pPr>
            <a:lvl2pPr marL="742950" indent="-285750">
              <a:defRPr>
                <a:solidFill>
                  <a:schemeClr val="tx1"/>
                </a:solidFill>
                <a:latin typeface="Calibri" panose="020F0502020204030204" pitchFamily="34" charset="0"/>
                <a:ea typeface="新細明體" panose="02020500000000000000" pitchFamily="18" charset="-120"/>
              </a:defRPr>
            </a:lvl2pPr>
            <a:lvl3pPr marL="1143000" indent="-228600">
              <a:defRPr>
                <a:solidFill>
                  <a:schemeClr val="tx1"/>
                </a:solidFill>
                <a:latin typeface="Calibri" panose="020F0502020204030204" pitchFamily="34" charset="0"/>
                <a:ea typeface="新細明體" panose="02020500000000000000" pitchFamily="18" charset="-120"/>
              </a:defRPr>
            </a:lvl3pPr>
            <a:lvl4pPr marL="1600200" indent="-228600">
              <a:defRPr>
                <a:solidFill>
                  <a:schemeClr val="tx1"/>
                </a:solidFill>
                <a:latin typeface="Calibri" panose="020F0502020204030204" pitchFamily="34" charset="0"/>
                <a:ea typeface="新細明體" panose="02020500000000000000" pitchFamily="18" charset="-120"/>
              </a:defRPr>
            </a:lvl4pPr>
            <a:lvl5pPr marL="2057400" indent="-228600">
              <a:defRPr>
                <a:solidFill>
                  <a:schemeClr val="tx1"/>
                </a:solidFill>
                <a:latin typeface="Calibri" panose="020F0502020204030204" pitchFamily="34" charset="0"/>
                <a:ea typeface="新細明體" panose="02020500000000000000" pitchFamily="18" charset="-120"/>
              </a:defRPr>
            </a:lvl5pPr>
            <a:lvl6pPr marL="25146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fontAlgn="base">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algn="ctr"/>
            <a:r>
              <a:rPr kumimoji="0" lang="en-US" altLang="zh-TW" sz="2400" dirty="0"/>
              <a:t>As close as possible</a:t>
            </a:r>
            <a:endParaRPr kumimoji="0" lang="zh-TW" altLang="en-US" sz="2400" dirty="0"/>
          </a:p>
        </p:txBody>
      </p:sp>
      <p:cxnSp>
        <p:nvCxnSpPr>
          <p:cNvPr id="28" name="直線接點 27"/>
          <p:cNvCxnSpPr/>
          <p:nvPr/>
        </p:nvCxnSpPr>
        <p:spPr>
          <a:xfrm flipH="1">
            <a:off x="1152140" y="2493626"/>
            <a:ext cx="69082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1168765" y="2507419"/>
            <a:ext cx="0" cy="237977"/>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8027093" y="2513577"/>
            <a:ext cx="0" cy="254794"/>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3" name="圖片 32"/>
          <p:cNvPicPr>
            <a:picLocks noChangeAspect="1"/>
          </p:cNvPicPr>
          <p:nvPr/>
        </p:nvPicPr>
        <p:blipFill>
          <a:blip r:embed="rId2"/>
          <a:stretch>
            <a:fillRect/>
          </a:stretch>
        </p:blipFill>
        <p:spPr>
          <a:xfrm>
            <a:off x="125765" y="3625621"/>
            <a:ext cx="850537" cy="786102"/>
          </a:xfrm>
          <a:prstGeom prst="rect">
            <a:avLst/>
          </a:prstGeom>
        </p:spPr>
      </p:pic>
      <p:pic>
        <p:nvPicPr>
          <p:cNvPr id="34" name="圖片 33"/>
          <p:cNvPicPr>
            <a:picLocks noChangeAspect="1"/>
          </p:cNvPicPr>
          <p:nvPr/>
        </p:nvPicPr>
        <p:blipFill>
          <a:blip r:embed="rId3"/>
          <a:stretch>
            <a:fillRect/>
          </a:stretch>
        </p:blipFill>
        <p:spPr>
          <a:xfrm>
            <a:off x="8188953" y="3575395"/>
            <a:ext cx="827119" cy="790628"/>
          </a:xfrm>
          <a:prstGeom prst="rect">
            <a:avLst/>
          </a:prstGeom>
        </p:spPr>
      </p:pic>
      <p:sp>
        <p:nvSpPr>
          <p:cNvPr id="4" name="投影片編號版面配置區 3"/>
          <p:cNvSpPr>
            <a:spLocks noGrp="1"/>
          </p:cNvSpPr>
          <p:nvPr>
            <p:ph type="sldNum" sz="quarter" idx="12"/>
          </p:nvPr>
        </p:nvSpPr>
        <p:spPr/>
        <p:txBody>
          <a:bodyPr/>
          <a:lstStyle/>
          <a:p>
            <a:fld id="{C5A9EFA0-3966-4D15-8C7E-765B7BB5697B}" type="slidenum">
              <a:rPr lang="zh-TW" altLang="en-US" smtClean="0"/>
              <a:t>49</a:t>
            </a:fld>
            <a:endParaRPr lang="zh-TW" altLang="en-US"/>
          </a:p>
        </p:txBody>
      </p:sp>
    </p:spTree>
    <p:extLst>
      <p:ext uri="{BB962C8B-B14F-4D97-AF65-F5344CB8AC3E}">
        <p14:creationId xmlns:p14="http://schemas.microsoft.com/office/powerpoint/2010/main" val="261124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723900" y="1354591"/>
            <a:ext cx="7772400" cy="2387600"/>
          </a:xfrm>
        </p:spPr>
        <p:txBody>
          <a:bodyPr>
            <a:normAutofit/>
          </a:bodyPr>
          <a:lstStyle/>
          <a:p>
            <a:r>
              <a:rPr lang="en-US" altLang="zh-TW" sz="5400" dirty="0" smtClean="0">
                <a:solidFill>
                  <a:srgbClr val="0000FF"/>
                </a:solidFill>
              </a:rPr>
              <a:t>Meaning </a:t>
            </a:r>
            <a:r>
              <a:rPr lang="en-US" altLang="zh-TW" sz="5400" dirty="0">
                <a:solidFill>
                  <a:srgbClr val="0000FF"/>
                </a:solidFill>
              </a:rPr>
              <a:t>of </a:t>
            </a:r>
            <a:r>
              <a:rPr lang="en-US" altLang="zh-TW" sz="5400" dirty="0" smtClean="0">
                <a:solidFill>
                  <a:srgbClr val="0000FF"/>
                </a:solidFill>
              </a:rPr>
              <a:t>Word</a:t>
            </a:r>
            <a:endParaRPr lang="zh-TW" altLang="en-US" sz="5400" dirty="0">
              <a:solidFill>
                <a:srgbClr val="0000FF"/>
              </a:solidFill>
            </a:endParaRPr>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5</a:t>
            </a:fld>
            <a:endParaRPr lang="zh-TW" altLang="en-US"/>
          </a:p>
        </p:txBody>
      </p:sp>
    </p:spTree>
    <p:extLst>
      <p:ext uri="{BB962C8B-B14F-4D97-AF65-F5344CB8AC3E}">
        <p14:creationId xmlns:p14="http://schemas.microsoft.com/office/powerpoint/2010/main" val="40921349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Sequence-to-sequence </a:t>
            </a:r>
            <a:br>
              <a:rPr lang="en-US" altLang="zh-TW" dirty="0" smtClean="0"/>
            </a:br>
            <a:r>
              <a:rPr lang="en-US" altLang="zh-TW" dirty="0" smtClean="0"/>
              <a:t>Auto-encoder</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2"/>
          <a:stretch>
            <a:fillRect/>
          </a:stretch>
        </p:blipFill>
        <p:spPr>
          <a:xfrm>
            <a:off x="442911" y="2110131"/>
            <a:ext cx="8258175" cy="3324225"/>
          </a:xfrm>
          <a:prstGeom prst="rect">
            <a:avLst/>
          </a:prstGeom>
        </p:spPr>
      </p:pic>
      <p:sp>
        <p:nvSpPr>
          <p:cNvPr id="5" name="矩形 4"/>
          <p:cNvSpPr/>
          <p:nvPr/>
        </p:nvSpPr>
        <p:spPr>
          <a:xfrm>
            <a:off x="7067551" y="3830638"/>
            <a:ext cx="685800" cy="4762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247649" y="5853797"/>
            <a:ext cx="8648700" cy="646331"/>
          </a:xfrm>
          <a:prstGeom prst="rect">
            <a:avLst/>
          </a:prstGeom>
        </p:spPr>
        <p:txBody>
          <a:bodyPr wrap="square">
            <a:spAutoFit/>
          </a:bodyPr>
          <a:lstStyle/>
          <a:p>
            <a:r>
              <a:rPr lang="en-US" altLang="zh-TW" dirty="0">
                <a:solidFill>
                  <a:srgbClr val="222222"/>
                </a:solidFill>
                <a:latin typeface="Arial" panose="020B0604020202020204" pitchFamily="34" charset="0"/>
              </a:rPr>
              <a:t>Li, </a:t>
            </a:r>
            <a:r>
              <a:rPr lang="en-US" altLang="zh-TW" dirty="0" err="1">
                <a:solidFill>
                  <a:srgbClr val="222222"/>
                </a:solidFill>
                <a:latin typeface="Arial" panose="020B0604020202020204" pitchFamily="34" charset="0"/>
              </a:rPr>
              <a:t>Jiwei</a:t>
            </a:r>
            <a:r>
              <a:rPr lang="en-US" altLang="zh-TW" dirty="0">
                <a:solidFill>
                  <a:srgbClr val="222222"/>
                </a:solidFill>
                <a:latin typeface="Arial" panose="020B0604020202020204" pitchFamily="34" charset="0"/>
              </a:rPr>
              <a:t>, Minh-Thang Luong, and Dan </a:t>
            </a:r>
            <a:r>
              <a:rPr lang="en-US" altLang="zh-TW" dirty="0" err="1">
                <a:solidFill>
                  <a:srgbClr val="222222"/>
                </a:solidFill>
                <a:latin typeface="Arial" panose="020B0604020202020204" pitchFamily="34" charset="0"/>
              </a:rPr>
              <a:t>Jurafsky</a:t>
            </a:r>
            <a:r>
              <a:rPr lang="en-US" altLang="zh-TW" dirty="0">
                <a:solidFill>
                  <a:srgbClr val="222222"/>
                </a:solidFill>
                <a:latin typeface="Arial" panose="020B0604020202020204" pitchFamily="34" charset="0"/>
              </a:rPr>
              <a:t>. "A hierarchical neural </a:t>
            </a:r>
            <a:r>
              <a:rPr lang="en-US" altLang="zh-TW" dirty="0" err="1">
                <a:solidFill>
                  <a:srgbClr val="222222"/>
                </a:solidFill>
                <a:latin typeface="Arial" panose="020B0604020202020204" pitchFamily="34" charset="0"/>
              </a:rPr>
              <a:t>autoencoder</a:t>
            </a:r>
            <a:r>
              <a:rPr lang="en-US" altLang="zh-TW" dirty="0">
                <a:solidFill>
                  <a:srgbClr val="222222"/>
                </a:solidFill>
                <a:latin typeface="Arial" panose="020B0604020202020204" pitchFamily="34" charset="0"/>
              </a:rPr>
              <a:t> for paragraphs and documents." </a:t>
            </a:r>
            <a:r>
              <a:rPr lang="en-US" altLang="zh-TW" i="1" dirty="0" err="1">
                <a:solidFill>
                  <a:srgbClr val="222222"/>
                </a:solidFill>
                <a:latin typeface="Arial" panose="020B0604020202020204" pitchFamily="34" charset="0"/>
              </a:rPr>
              <a:t>arXiv</a:t>
            </a:r>
            <a:r>
              <a:rPr lang="en-US" altLang="zh-TW" i="1" dirty="0">
                <a:solidFill>
                  <a:srgbClr val="222222"/>
                </a:solidFill>
                <a:latin typeface="Arial" panose="020B0604020202020204" pitchFamily="34" charset="0"/>
              </a:rPr>
              <a:t> preprint arXiv:1506.01057</a:t>
            </a:r>
            <a:r>
              <a:rPr lang="en-US" altLang="zh-TW" dirty="0">
                <a:solidFill>
                  <a:srgbClr val="222222"/>
                </a:solidFill>
                <a:latin typeface="Arial" panose="020B0604020202020204" pitchFamily="34" charset="0"/>
              </a:rPr>
              <a:t>(2015).</a:t>
            </a:r>
            <a:endParaRPr lang="zh-TW" altLang="en-US" dirty="0"/>
          </a:p>
        </p:txBody>
      </p:sp>
      <p:sp>
        <p:nvSpPr>
          <p:cNvPr id="7" name="投影片編號版面配置區 6"/>
          <p:cNvSpPr>
            <a:spLocks noGrp="1"/>
          </p:cNvSpPr>
          <p:nvPr>
            <p:ph type="sldNum" sz="quarter" idx="12"/>
          </p:nvPr>
        </p:nvSpPr>
        <p:spPr/>
        <p:txBody>
          <a:bodyPr/>
          <a:lstStyle/>
          <a:p>
            <a:fld id="{C5A9EFA0-3966-4D15-8C7E-765B7BB5697B}" type="slidenum">
              <a:rPr lang="zh-TW" altLang="en-US" smtClean="0"/>
              <a:t>50</a:t>
            </a:fld>
            <a:endParaRPr lang="zh-TW" altLang="en-US"/>
          </a:p>
        </p:txBody>
      </p:sp>
    </p:spTree>
    <p:extLst>
      <p:ext uri="{BB962C8B-B14F-4D97-AF65-F5344CB8AC3E}">
        <p14:creationId xmlns:p14="http://schemas.microsoft.com/office/powerpoint/2010/main" val="7195217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Summary</a:t>
            </a:r>
            <a:endParaRPr lang="zh-TW" altLang="en-US" dirty="0"/>
          </a:p>
        </p:txBody>
      </p:sp>
      <p:graphicFrame>
        <p:nvGraphicFramePr>
          <p:cNvPr id="4" name="內容版面配置區 3"/>
          <p:cNvGraphicFramePr>
            <a:graphicFrameLocks noGrp="1"/>
          </p:cNvGraphicFramePr>
          <p:nvPr>
            <p:ph idx="1"/>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2"/>
          </p:nvPr>
        </p:nvSpPr>
        <p:spPr/>
        <p:txBody>
          <a:bodyPr/>
          <a:lstStyle/>
          <a:p>
            <a:fld id="{C5A9EFA0-3966-4D15-8C7E-765B7BB5697B}" type="slidenum">
              <a:rPr lang="zh-TW" altLang="en-US" smtClean="0"/>
              <a:t>51</a:t>
            </a:fld>
            <a:endParaRPr lang="zh-TW" altLang="en-US"/>
          </a:p>
        </p:txBody>
      </p:sp>
    </p:spTree>
    <p:extLst>
      <p:ext uri="{BB962C8B-B14F-4D97-AF65-F5344CB8AC3E}">
        <p14:creationId xmlns:p14="http://schemas.microsoft.com/office/powerpoint/2010/main" val="276767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Fill in the Blank</a:t>
            </a:r>
          </a:p>
        </p:txBody>
      </p:sp>
      <p:sp>
        <p:nvSpPr>
          <p:cNvPr id="12" name="文字方塊 11"/>
          <p:cNvSpPr txBox="1"/>
          <p:nvPr/>
        </p:nvSpPr>
        <p:spPr>
          <a:xfrm>
            <a:off x="1364892" y="2116083"/>
            <a:ext cx="2018888" cy="461665"/>
          </a:xfrm>
          <a:prstGeom prst="rect">
            <a:avLst/>
          </a:prstGeom>
          <a:noFill/>
        </p:spPr>
        <p:txBody>
          <a:bodyPr wrap="square" rtlCol="0">
            <a:spAutoFit/>
          </a:bodyPr>
          <a:lstStyle/>
          <a:p>
            <a:pPr algn="ctr"/>
            <a:r>
              <a:rPr lang="zh-TW" altLang="en-US" sz="2400" dirty="0" smtClean="0"/>
              <a:t>哈密瓜</a:t>
            </a:r>
            <a:endParaRPr lang="zh-TW" altLang="en-US" sz="2400" dirty="0"/>
          </a:p>
        </p:txBody>
      </p:sp>
      <p:sp>
        <p:nvSpPr>
          <p:cNvPr id="13" name="文字方塊 12"/>
          <p:cNvSpPr txBox="1"/>
          <p:nvPr/>
        </p:nvSpPr>
        <p:spPr>
          <a:xfrm>
            <a:off x="3050710" y="2112369"/>
            <a:ext cx="1074056" cy="461665"/>
          </a:xfrm>
          <a:prstGeom prst="rect">
            <a:avLst/>
          </a:prstGeom>
          <a:noFill/>
        </p:spPr>
        <p:txBody>
          <a:bodyPr wrap="square" rtlCol="0">
            <a:spAutoFit/>
          </a:bodyPr>
          <a:lstStyle/>
          <a:p>
            <a:pPr algn="ctr"/>
            <a:r>
              <a:rPr lang="zh-TW" altLang="en-US" sz="2400" dirty="0" smtClean="0"/>
              <a:t>有</a:t>
            </a:r>
            <a:endParaRPr lang="zh-TW" altLang="en-US" sz="2400" dirty="0"/>
          </a:p>
        </p:txBody>
      </p:sp>
      <p:sp>
        <p:nvSpPr>
          <p:cNvPr id="14" name="文字方塊 13"/>
          <p:cNvSpPr txBox="1"/>
          <p:nvPr/>
        </p:nvSpPr>
        <p:spPr>
          <a:xfrm>
            <a:off x="4177673" y="2112368"/>
            <a:ext cx="1074056" cy="461665"/>
          </a:xfrm>
          <a:prstGeom prst="rect">
            <a:avLst/>
          </a:prstGeom>
          <a:noFill/>
        </p:spPr>
        <p:txBody>
          <a:bodyPr wrap="square" rtlCol="0">
            <a:spAutoFit/>
          </a:bodyPr>
          <a:lstStyle/>
          <a:p>
            <a:pPr algn="ctr"/>
            <a:r>
              <a:rPr lang="zh-TW" altLang="en-US" sz="2400" dirty="0" smtClean="0"/>
              <a:t>一種</a:t>
            </a:r>
            <a:endParaRPr lang="zh-TW" altLang="en-US" sz="2400" dirty="0"/>
          </a:p>
        </p:txBody>
      </p:sp>
      <p:cxnSp>
        <p:nvCxnSpPr>
          <p:cNvPr id="16" name="直線接點 15"/>
          <p:cNvCxnSpPr/>
          <p:nvPr/>
        </p:nvCxnSpPr>
        <p:spPr>
          <a:xfrm>
            <a:off x="5560693" y="3129204"/>
            <a:ext cx="627403"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416541" y="3852475"/>
            <a:ext cx="2324069" cy="143606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800" dirty="0" smtClean="0"/>
              <a:t>Neural </a:t>
            </a:r>
          </a:p>
          <a:p>
            <a:pPr algn="ctr"/>
            <a:r>
              <a:rPr lang="en-US" altLang="zh-TW" sz="2800" dirty="0" smtClean="0"/>
              <a:t>Network</a:t>
            </a:r>
            <a:endParaRPr lang="zh-TW" altLang="en-US" sz="2800" dirty="0"/>
          </a:p>
        </p:txBody>
      </p:sp>
      <p:cxnSp>
        <p:nvCxnSpPr>
          <p:cNvPr id="23" name="直線接點 22"/>
          <p:cNvCxnSpPr/>
          <p:nvPr/>
        </p:nvCxnSpPr>
        <p:spPr>
          <a:xfrm>
            <a:off x="1806084" y="3161418"/>
            <a:ext cx="332788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手繪多邊形 23"/>
          <p:cNvSpPr/>
          <p:nvPr/>
        </p:nvSpPr>
        <p:spPr>
          <a:xfrm>
            <a:off x="2768887" y="3219051"/>
            <a:ext cx="605550" cy="1365490"/>
          </a:xfrm>
          <a:custGeom>
            <a:avLst/>
            <a:gdLst>
              <a:gd name="connsiteX0" fmla="*/ 933581 w 1281924"/>
              <a:gd name="connsiteY0" fmla="*/ 0 h 1407886"/>
              <a:gd name="connsiteX1" fmla="*/ 4667 w 1281924"/>
              <a:gd name="connsiteY1" fmla="*/ 856343 h 1407886"/>
              <a:gd name="connsiteX2" fmla="*/ 1281924 w 1281924"/>
              <a:gd name="connsiteY2" fmla="*/ 1407886 h 1407886"/>
            </a:gdLst>
            <a:ahLst/>
            <a:cxnLst>
              <a:cxn ang="0">
                <a:pos x="connsiteX0" y="connsiteY0"/>
              </a:cxn>
              <a:cxn ang="0">
                <a:pos x="connsiteX1" y="connsiteY1"/>
              </a:cxn>
              <a:cxn ang="0">
                <a:pos x="connsiteX2" y="connsiteY2"/>
              </a:cxn>
            </a:cxnLst>
            <a:rect l="l" t="t" r="r" b="b"/>
            <a:pathLst>
              <a:path w="1281924" h="1407886">
                <a:moveTo>
                  <a:pt x="933581" y="0"/>
                </a:moveTo>
                <a:cubicBezTo>
                  <a:pt x="440095" y="310847"/>
                  <a:pt x="-53390" y="621695"/>
                  <a:pt x="4667" y="856343"/>
                </a:cubicBezTo>
                <a:cubicBezTo>
                  <a:pt x="62724" y="1090991"/>
                  <a:pt x="672324" y="1249438"/>
                  <a:pt x="1281924" y="1407886"/>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手繪多邊形 24"/>
          <p:cNvSpPr/>
          <p:nvPr/>
        </p:nvSpPr>
        <p:spPr>
          <a:xfrm>
            <a:off x="5730845" y="3174399"/>
            <a:ext cx="593737" cy="1489575"/>
          </a:xfrm>
          <a:custGeom>
            <a:avLst/>
            <a:gdLst>
              <a:gd name="connsiteX0" fmla="*/ 0 w 1194794"/>
              <a:gd name="connsiteY0" fmla="*/ 1306286 h 1306286"/>
              <a:gd name="connsiteX1" fmla="*/ 1190171 w 1194794"/>
              <a:gd name="connsiteY1" fmla="*/ 943429 h 1306286"/>
              <a:gd name="connsiteX2" fmla="*/ 333829 w 1194794"/>
              <a:gd name="connsiteY2" fmla="*/ 0 h 1306286"/>
            </a:gdLst>
            <a:ahLst/>
            <a:cxnLst>
              <a:cxn ang="0">
                <a:pos x="connsiteX0" y="connsiteY0"/>
              </a:cxn>
              <a:cxn ang="0">
                <a:pos x="connsiteX1" y="connsiteY1"/>
              </a:cxn>
              <a:cxn ang="0">
                <a:pos x="connsiteX2" y="connsiteY2"/>
              </a:cxn>
            </a:cxnLst>
            <a:rect l="l" t="t" r="r" b="b"/>
            <a:pathLst>
              <a:path w="1194794" h="1306286">
                <a:moveTo>
                  <a:pt x="0" y="1306286"/>
                </a:moveTo>
                <a:cubicBezTo>
                  <a:pt x="567266" y="1233714"/>
                  <a:pt x="1134533" y="1161143"/>
                  <a:pt x="1190171" y="943429"/>
                </a:cubicBezTo>
                <a:cubicBezTo>
                  <a:pt x="1245809" y="725715"/>
                  <a:pt x="789819" y="362857"/>
                  <a:pt x="333829" y="0"/>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p:cNvSpPr txBox="1"/>
          <p:nvPr/>
        </p:nvSpPr>
        <p:spPr>
          <a:xfrm>
            <a:off x="1398385" y="2671325"/>
            <a:ext cx="2018888" cy="461665"/>
          </a:xfrm>
          <a:prstGeom prst="rect">
            <a:avLst/>
          </a:prstGeom>
          <a:noFill/>
        </p:spPr>
        <p:txBody>
          <a:bodyPr wrap="square" rtlCol="0">
            <a:spAutoFit/>
          </a:bodyPr>
          <a:lstStyle/>
          <a:p>
            <a:pPr algn="ctr"/>
            <a:r>
              <a:rPr lang="en-US" altLang="zh-TW" sz="2400" dirty="0" smtClean="0"/>
              <a:t>w</a:t>
            </a:r>
            <a:r>
              <a:rPr lang="en-US" altLang="zh-TW" sz="2400" baseline="-25000" dirty="0" smtClean="0"/>
              <a:t>i-3</a:t>
            </a:r>
            <a:endParaRPr lang="zh-TW" altLang="en-US" sz="2400" baseline="-25000" dirty="0"/>
          </a:p>
        </p:txBody>
      </p:sp>
      <p:sp>
        <p:nvSpPr>
          <p:cNvPr id="27" name="文字方塊 26"/>
          <p:cNvSpPr txBox="1"/>
          <p:nvPr/>
        </p:nvSpPr>
        <p:spPr>
          <a:xfrm>
            <a:off x="3079131" y="2667539"/>
            <a:ext cx="1074056" cy="461665"/>
          </a:xfrm>
          <a:prstGeom prst="rect">
            <a:avLst/>
          </a:prstGeom>
          <a:noFill/>
        </p:spPr>
        <p:txBody>
          <a:bodyPr wrap="square" rtlCol="0">
            <a:spAutoFit/>
          </a:bodyPr>
          <a:lstStyle/>
          <a:p>
            <a:pPr algn="ctr"/>
            <a:r>
              <a:rPr lang="en-US" altLang="zh-TW" sz="2400" dirty="0" smtClean="0"/>
              <a:t>w</a:t>
            </a:r>
            <a:r>
              <a:rPr lang="en-US" altLang="zh-TW" sz="2400" baseline="-25000" dirty="0" smtClean="0"/>
              <a:t>i-2</a:t>
            </a:r>
            <a:endParaRPr lang="zh-TW" altLang="en-US" sz="2400" baseline="-25000" dirty="0"/>
          </a:p>
        </p:txBody>
      </p:sp>
      <p:sp>
        <p:nvSpPr>
          <p:cNvPr id="28" name="文字方塊 27"/>
          <p:cNvSpPr txBox="1"/>
          <p:nvPr/>
        </p:nvSpPr>
        <p:spPr>
          <a:xfrm>
            <a:off x="4234779" y="2667539"/>
            <a:ext cx="1074056" cy="461665"/>
          </a:xfrm>
          <a:prstGeom prst="rect">
            <a:avLst/>
          </a:prstGeom>
          <a:noFill/>
        </p:spPr>
        <p:txBody>
          <a:bodyPr wrap="square" rtlCol="0">
            <a:spAutoFit/>
          </a:bodyPr>
          <a:lstStyle/>
          <a:p>
            <a:pPr algn="ctr"/>
            <a:r>
              <a:rPr lang="en-US" altLang="zh-TW" sz="2400" dirty="0"/>
              <a:t>w</a:t>
            </a:r>
            <a:r>
              <a:rPr lang="en-US" altLang="zh-TW" sz="2400" baseline="-25000" dirty="0" smtClean="0"/>
              <a:t>i-1</a:t>
            </a:r>
            <a:endParaRPr lang="zh-TW" altLang="en-US" sz="2400" baseline="-25000" dirty="0"/>
          </a:p>
        </p:txBody>
      </p:sp>
      <p:sp>
        <p:nvSpPr>
          <p:cNvPr id="30" name="文字方塊 29"/>
          <p:cNvSpPr txBox="1"/>
          <p:nvPr/>
        </p:nvSpPr>
        <p:spPr>
          <a:xfrm>
            <a:off x="5375741" y="2667539"/>
            <a:ext cx="1074056" cy="461665"/>
          </a:xfrm>
          <a:prstGeom prst="rect">
            <a:avLst/>
          </a:prstGeom>
          <a:noFill/>
        </p:spPr>
        <p:txBody>
          <a:bodyPr wrap="square" rtlCol="0">
            <a:spAutoFit/>
          </a:bodyPr>
          <a:lstStyle/>
          <a:p>
            <a:pPr algn="ctr"/>
            <a:r>
              <a:rPr lang="en-US" altLang="zh-TW" sz="2400" dirty="0" err="1" smtClean="0"/>
              <a:t>w</a:t>
            </a:r>
            <a:r>
              <a:rPr lang="en-US" altLang="zh-TW" sz="2400" baseline="-25000" dirty="0" err="1" smtClean="0"/>
              <a:t>i</a:t>
            </a:r>
            <a:endParaRPr lang="zh-TW" altLang="en-US" sz="2400" baseline="-25000" dirty="0"/>
          </a:p>
        </p:txBody>
      </p:sp>
      <p:sp>
        <p:nvSpPr>
          <p:cNvPr id="34" name="文字方塊 33"/>
          <p:cNvSpPr txBox="1"/>
          <p:nvPr/>
        </p:nvSpPr>
        <p:spPr>
          <a:xfrm>
            <a:off x="946826" y="2023199"/>
            <a:ext cx="1274409"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36" name="矩形 35"/>
          <p:cNvSpPr/>
          <p:nvPr/>
        </p:nvSpPr>
        <p:spPr>
          <a:xfrm>
            <a:off x="155463" y="4560124"/>
            <a:ext cx="3336411" cy="830997"/>
          </a:xfrm>
          <a:prstGeom prst="rect">
            <a:avLst/>
          </a:prstGeom>
        </p:spPr>
        <p:txBody>
          <a:bodyPr wrap="square">
            <a:spAutoFit/>
          </a:bodyPr>
          <a:lstStyle/>
          <a:p>
            <a:pPr lvl="1"/>
            <a:r>
              <a:rPr lang="en-US" altLang="zh-TW" sz="2400" dirty="0"/>
              <a:t>Input: the previous </a:t>
            </a:r>
            <a:r>
              <a:rPr lang="en-US" altLang="zh-TW" sz="2400" dirty="0" smtClean="0"/>
              <a:t>words w</a:t>
            </a:r>
            <a:r>
              <a:rPr lang="en-US" altLang="zh-TW" sz="2400" baseline="-25000" dirty="0" smtClean="0"/>
              <a:t>i-1</a:t>
            </a:r>
            <a:r>
              <a:rPr lang="en-US" altLang="zh-TW" sz="2400" dirty="0" smtClean="0"/>
              <a:t>,</a:t>
            </a:r>
            <a:r>
              <a:rPr lang="zh-TW" altLang="en-US" sz="2400" dirty="0" smtClean="0"/>
              <a:t> </a:t>
            </a:r>
            <a:r>
              <a:rPr lang="en-US" altLang="zh-TW" sz="2400" dirty="0" smtClean="0"/>
              <a:t>w</a:t>
            </a:r>
            <a:r>
              <a:rPr lang="en-US" altLang="zh-TW" sz="2400" baseline="-25000" dirty="0" smtClean="0"/>
              <a:t>i-2</a:t>
            </a:r>
            <a:r>
              <a:rPr lang="en-US" altLang="zh-TW" sz="2400" dirty="0"/>
              <a:t>,</a:t>
            </a:r>
            <a:r>
              <a:rPr lang="zh-TW" altLang="en-US" sz="2400" dirty="0"/>
              <a:t> </a:t>
            </a:r>
            <a:r>
              <a:rPr lang="en-US" altLang="zh-TW" sz="2400" dirty="0" smtClean="0"/>
              <a:t>w</a:t>
            </a:r>
            <a:r>
              <a:rPr lang="en-US" altLang="zh-TW" sz="2400" baseline="-25000" dirty="0" smtClean="0"/>
              <a:t>i-3</a:t>
            </a:r>
            <a:endParaRPr lang="zh-TW" altLang="en-US" sz="2400" baseline="-25000" dirty="0"/>
          </a:p>
        </p:txBody>
      </p:sp>
      <p:sp>
        <p:nvSpPr>
          <p:cNvPr id="37" name="矩形 36"/>
          <p:cNvSpPr/>
          <p:nvPr/>
        </p:nvSpPr>
        <p:spPr>
          <a:xfrm>
            <a:off x="5567429" y="4560125"/>
            <a:ext cx="3313201" cy="830997"/>
          </a:xfrm>
          <a:prstGeom prst="rect">
            <a:avLst/>
          </a:prstGeom>
        </p:spPr>
        <p:txBody>
          <a:bodyPr wrap="square">
            <a:spAutoFit/>
          </a:bodyPr>
          <a:lstStyle/>
          <a:p>
            <a:pPr lvl="1"/>
            <a:r>
              <a:rPr lang="en-US" altLang="zh-TW" sz="2400" dirty="0"/>
              <a:t>Output: </a:t>
            </a:r>
            <a:r>
              <a:rPr lang="en-US" altLang="zh-TW" sz="2400" dirty="0" smtClean="0"/>
              <a:t>the </a:t>
            </a:r>
            <a:r>
              <a:rPr lang="en-US" altLang="zh-TW" sz="2400" dirty="0"/>
              <a:t>most possible next word </a:t>
            </a:r>
            <a:r>
              <a:rPr lang="en-US" altLang="zh-TW" sz="2400" dirty="0" err="1"/>
              <a:t>w</a:t>
            </a:r>
            <a:r>
              <a:rPr lang="en-US" altLang="zh-TW" sz="2400" baseline="-25000" dirty="0" err="1"/>
              <a:t>i</a:t>
            </a:r>
            <a:endParaRPr lang="en-US" altLang="zh-TW" sz="2400" baseline="-25000" dirty="0"/>
          </a:p>
        </p:txBody>
      </p:sp>
      <p:sp>
        <p:nvSpPr>
          <p:cNvPr id="38" name="文字方塊 37"/>
          <p:cNvSpPr txBox="1"/>
          <p:nvPr/>
        </p:nvSpPr>
        <p:spPr>
          <a:xfrm>
            <a:off x="1099205" y="5842690"/>
            <a:ext cx="6958739" cy="461665"/>
          </a:xfrm>
          <a:prstGeom prst="rect">
            <a:avLst/>
          </a:prstGeom>
          <a:noFill/>
        </p:spPr>
        <p:txBody>
          <a:bodyPr wrap="square" rtlCol="0">
            <a:spAutoFit/>
          </a:bodyPr>
          <a:lstStyle/>
          <a:p>
            <a:pPr algn="ctr"/>
            <a:r>
              <a:rPr lang="en-US" altLang="zh-TW" sz="2400" dirty="0" smtClean="0">
                <a:solidFill>
                  <a:srgbClr val="0000FF"/>
                </a:solidFill>
              </a:rPr>
              <a:t>Each word should be represented as a feature vector.</a:t>
            </a:r>
            <a:endParaRPr lang="zh-TW" altLang="en-US" sz="2400" dirty="0">
              <a:solidFill>
                <a:srgbClr val="0000FF"/>
              </a:solidFill>
            </a:endParaRPr>
          </a:p>
        </p:txBody>
      </p:sp>
      <p:sp>
        <p:nvSpPr>
          <p:cNvPr id="22" name="文字方塊 21"/>
          <p:cNvSpPr txBox="1"/>
          <p:nvPr/>
        </p:nvSpPr>
        <p:spPr>
          <a:xfrm>
            <a:off x="5399141" y="2144665"/>
            <a:ext cx="960154" cy="461665"/>
          </a:xfrm>
          <a:prstGeom prst="rect">
            <a:avLst/>
          </a:prstGeom>
          <a:noFill/>
        </p:spPr>
        <p:txBody>
          <a:bodyPr wrap="square" rtlCol="0">
            <a:spAutoFit/>
          </a:bodyPr>
          <a:lstStyle/>
          <a:p>
            <a:pPr algn="ctr"/>
            <a:r>
              <a:rPr lang="en-US" altLang="zh-TW" sz="2400" b="1" dirty="0" smtClean="0"/>
              <a:t>_____</a:t>
            </a:r>
            <a:endParaRPr lang="zh-TW" altLang="en-US" sz="2400" b="1" dirty="0"/>
          </a:p>
        </p:txBody>
      </p:sp>
      <p:sp>
        <p:nvSpPr>
          <p:cNvPr id="29" name="文字方塊 28"/>
          <p:cNvSpPr txBox="1"/>
          <p:nvPr/>
        </p:nvSpPr>
        <p:spPr>
          <a:xfrm>
            <a:off x="6426201" y="2139916"/>
            <a:ext cx="657225" cy="461665"/>
          </a:xfrm>
          <a:prstGeom prst="rect">
            <a:avLst/>
          </a:prstGeom>
          <a:noFill/>
        </p:spPr>
        <p:txBody>
          <a:bodyPr wrap="square" rtlCol="0">
            <a:spAutoFit/>
          </a:bodyPr>
          <a:lstStyle/>
          <a:p>
            <a:pPr algn="ctr"/>
            <a:r>
              <a:rPr lang="zh-TW" altLang="en-US" sz="2400" dirty="0" smtClean="0"/>
              <a:t>味</a:t>
            </a:r>
            <a:endParaRPr lang="zh-TW" altLang="en-US" sz="2400" dirty="0"/>
          </a:p>
        </p:txBody>
      </p:sp>
      <p:sp>
        <p:nvSpPr>
          <p:cNvPr id="3" name="投影片編號版面配置區 2"/>
          <p:cNvSpPr>
            <a:spLocks noGrp="1"/>
          </p:cNvSpPr>
          <p:nvPr>
            <p:ph type="sldNum" sz="quarter" idx="12"/>
          </p:nvPr>
        </p:nvSpPr>
        <p:spPr/>
        <p:txBody>
          <a:bodyPr/>
          <a:lstStyle/>
          <a:p>
            <a:fld id="{C5A9EFA0-3966-4D15-8C7E-765B7BB5697B}" type="slidenum">
              <a:rPr lang="zh-TW" altLang="en-US" smtClean="0"/>
              <a:t>6</a:t>
            </a:fld>
            <a:endParaRPr lang="zh-TW" altLang="en-US"/>
          </a:p>
        </p:txBody>
      </p:sp>
    </p:spTree>
    <p:extLst>
      <p:ext uri="{BB962C8B-B14F-4D97-AF65-F5344CB8AC3E}">
        <p14:creationId xmlns:p14="http://schemas.microsoft.com/office/powerpoint/2010/main" val="86943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1" grpId="0" animBg="1"/>
      <p:bldP spid="24" grpId="0" animBg="1"/>
      <p:bldP spid="25" grpId="0" animBg="1"/>
      <p:bldP spid="26" grpId="0"/>
      <p:bldP spid="27" grpId="0"/>
      <p:bldP spid="28" grpId="0"/>
      <p:bldP spid="30" grpId="0"/>
      <p:bldP spid="34" grpId="0"/>
      <p:bldP spid="36" grpId="0"/>
      <p:bldP spid="37" grpId="0"/>
      <p:bldP spid="38" grpId="0"/>
      <p:bldP spid="22"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Fill in the Blank</a:t>
            </a:r>
            <a:endParaRPr lang="zh-TW" altLang="en-US" dirty="0"/>
          </a:p>
        </p:txBody>
      </p:sp>
      <p:sp>
        <p:nvSpPr>
          <p:cNvPr id="10" name="文字方塊 9"/>
          <p:cNvSpPr txBox="1"/>
          <p:nvPr/>
        </p:nvSpPr>
        <p:spPr>
          <a:xfrm>
            <a:off x="4532296" y="3999636"/>
            <a:ext cx="4441221" cy="954107"/>
          </a:xfrm>
          <a:prstGeom prst="rect">
            <a:avLst/>
          </a:prstGeom>
          <a:noFill/>
        </p:spPr>
        <p:txBody>
          <a:bodyPr wrap="square" rtlCol="0">
            <a:spAutoFit/>
          </a:bodyPr>
          <a:lstStyle/>
          <a:p>
            <a:r>
              <a:rPr lang="en-US" altLang="zh-TW" sz="2800" dirty="0" smtClean="0"/>
              <a:t>Each dimension corresponds to a word in the lexicon </a:t>
            </a:r>
            <a:endParaRPr lang="zh-TW" altLang="en-US" sz="2800" dirty="0"/>
          </a:p>
        </p:txBody>
      </p:sp>
      <p:sp>
        <p:nvSpPr>
          <p:cNvPr id="11" name="文字方塊 10"/>
          <p:cNvSpPr txBox="1"/>
          <p:nvPr/>
        </p:nvSpPr>
        <p:spPr>
          <a:xfrm>
            <a:off x="4516798" y="5223644"/>
            <a:ext cx="4293031" cy="954107"/>
          </a:xfrm>
          <a:prstGeom prst="rect">
            <a:avLst/>
          </a:prstGeom>
          <a:noFill/>
        </p:spPr>
        <p:txBody>
          <a:bodyPr wrap="square" rtlCol="0">
            <a:spAutoFit/>
          </a:bodyPr>
          <a:lstStyle/>
          <a:p>
            <a:pPr marL="0" lvl="1"/>
            <a:r>
              <a:rPr lang="en-US" altLang="zh-TW" sz="2800" dirty="0" smtClean="0"/>
              <a:t>The dimension for the word</a:t>
            </a:r>
            <a:r>
              <a:rPr lang="en-US" altLang="zh-TW" sz="2800" baseline="-25000" dirty="0" smtClean="0"/>
              <a:t> </a:t>
            </a:r>
            <a:r>
              <a:rPr lang="en-US" altLang="zh-TW" sz="2800" dirty="0" smtClean="0"/>
              <a:t>is 1, and others are 0</a:t>
            </a:r>
            <a:endParaRPr lang="en-US" altLang="zh-TW" sz="2800" baseline="-25000" dirty="0"/>
          </a:p>
        </p:txBody>
      </p:sp>
      <p:sp>
        <p:nvSpPr>
          <p:cNvPr id="4" name="文字方塊 3"/>
          <p:cNvSpPr txBox="1"/>
          <p:nvPr/>
        </p:nvSpPr>
        <p:spPr>
          <a:xfrm>
            <a:off x="899350" y="2465537"/>
            <a:ext cx="7321981" cy="523220"/>
          </a:xfrm>
          <a:prstGeom prst="rect">
            <a:avLst/>
          </a:prstGeom>
          <a:noFill/>
        </p:spPr>
        <p:txBody>
          <a:bodyPr wrap="square" rtlCol="0">
            <a:spAutoFit/>
          </a:bodyPr>
          <a:lstStyle/>
          <a:p>
            <a:pPr algn="ctr"/>
            <a:r>
              <a:rPr lang="en-US" altLang="zh-TW" sz="2800" dirty="0" smtClean="0"/>
              <a:t>lexicon = {apple, bag, cat, dog, elephant}</a:t>
            </a:r>
            <a:endParaRPr lang="zh-TW" altLang="en-US" sz="2800" dirty="0"/>
          </a:p>
        </p:txBody>
      </p:sp>
      <p:sp>
        <p:nvSpPr>
          <p:cNvPr id="24" name="文字方塊 23"/>
          <p:cNvSpPr txBox="1"/>
          <p:nvPr/>
        </p:nvSpPr>
        <p:spPr>
          <a:xfrm>
            <a:off x="785097" y="3222014"/>
            <a:ext cx="4063139" cy="523220"/>
          </a:xfrm>
          <a:prstGeom prst="rect">
            <a:avLst/>
          </a:prstGeom>
          <a:noFill/>
        </p:spPr>
        <p:txBody>
          <a:bodyPr wrap="square" rtlCol="0">
            <a:spAutoFit/>
          </a:bodyPr>
          <a:lstStyle/>
          <a:p>
            <a:r>
              <a:rPr lang="en-US" altLang="zh-TW" sz="2800" dirty="0"/>
              <a:t>a</a:t>
            </a:r>
            <a:r>
              <a:rPr lang="en-US" altLang="zh-TW" sz="2800" dirty="0" smtClean="0"/>
              <a:t>pple = [ 1   0   0   0   0]</a:t>
            </a:r>
            <a:endParaRPr lang="zh-TW" altLang="en-US" sz="2800" dirty="0"/>
          </a:p>
        </p:txBody>
      </p:sp>
      <p:sp>
        <p:nvSpPr>
          <p:cNvPr id="25" name="文字方塊 24"/>
          <p:cNvSpPr txBox="1"/>
          <p:nvPr/>
        </p:nvSpPr>
        <p:spPr>
          <a:xfrm>
            <a:off x="831591" y="3808455"/>
            <a:ext cx="4063139" cy="523220"/>
          </a:xfrm>
          <a:prstGeom prst="rect">
            <a:avLst/>
          </a:prstGeom>
          <a:noFill/>
        </p:spPr>
        <p:txBody>
          <a:bodyPr wrap="square" rtlCol="0">
            <a:spAutoFit/>
          </a:bodyPr>
          <a:lstStyle/>
          <a:p>
            <a:r>
              <a:rPr lang="en-US" altLang="zh-TW" sz="2800" dirty="0"/>
              <a:t>b</a:t>
            </a:r>
            <a:r>
              <a:rPr lang="en-US" altLang="zh-TW" sz="2800" dirty="0" smtClean="0"/>
              <a:t>ag    = [ 0   </a:t>
            </a:r>
            <a:r>
              <a:rPr lang="en-US" altLang="zh-TW" sz="2800" dirty="0"/>
              <a:t>1</a:t>
            </a:r>
            <a:r>
              <a:rPr lang="en-US" altLang="zh-TW" sz="2800" dirty="0" smtClean="0"/>
              <a:t>   0   0   0]</a:t>
            </a:r>
            <a:endParaRPr lang="zh-TW" altLang="en-US" sz="2800" dirty="0"/>
          </a:p>
        </p:txBody>
      </p:sp>
      <p:sp>
        <p:nvSpPr>
          <p:cNvPr id="26" name="文字方塊 25"/>
          <p:cNvSpPr txBox="1"/>
          <p:nvPr/>
        </p:nvSpPr>
        <p:spPr>
          <a:xfrm>
            <a:off x="924582" y="4410309"/>
            <a:ext cx="4063139" cy="523220"/>
          </a:xfrm>
          <a:prstGeom prst="rect">
            <a:avLst/>
          </a:prstGeom>
          <a:noFill/>
        </p:spPr>
        <p:txBody>
          <a:bodyPr wrap="square" rtlCol="0">
            <a:spAutoFit/>
          </a:bodyPr>
          <a:lstStyle/>
          <a:p>
            <a:r>
              <a:rPr lang="en-US" altLang="zh-TW" sz="2800" dirty="0" smtClean="0"/>
              <a:t>cat    = [ 0   0   1   0   0]</a:t>
            </a:r>
            <a:endParaRPr lang="zh-TW" altLang="en-US" sz="2800" dirty="0"/>
          </a:p>
        </p:txBody>
      </p:sp>
      <p:sp>
        <p:nvSpPr>
          <p:cNvPr id="27" name="文字方塊 26"/>
          <p:cNvSpPr txBox="1"/>
          <p:nvPr/>
        </p:nvSpPr>
        <p:spPr>
          <a:xfrm>
            <a:off x="909084" y="5017118"/>
            <a:ext cx="4063139" cy="523220"/>
          </a:xfrm>
          <a:prstGeom prst="rect">
            <a:avLst/>
          </a:prstGeom>
          <a:noFill/>
        </p:spPr>
        <p:txBody>
          <a:bodyPr wrap="square" rtlCol="0">
            <a:spAutoFit/>
          </a:bodyPr>
          <a:lstStyle/>
          <a:p>
            <a:r>
              <a:rPr lang="en-US" altLang="zh-TW" sz="2800" dirty="0" smtClean="0"/>
              <a:t>dog   = [ 0   0   0   </a:t>
            </a:r>
            <a:r>
              <a:rPr lang="en-US" altLang="zh-TW" sz="2800" dirty="0"/>
              <a:t>1</a:t>
            </a:r>
            <a:r>
              <a:rPr lang="en-US" altLang="zh-TW" sz="2800" dirty="0" smtClean="0"/>
              <a:t>   0]</a:t>
            </a:r>
            <a:endParaRPr lang="zh-TW" altLang="en-US" sz="2800" dirty="0"/>
          </a:p>
        </p:txBody>
      </p:sp>
      <p:sp>
        <p:nvSpPr>
          <p:cNvPr id="28" name="文字方塊 27"/>
          <p:cNvSpPr txBox="1"/>
          <p:nvPr/>
        </p:nvSpPr>
        <p:spPr>
          <a:xfrm>
            <a:off x="196161" y="5623927"/>
            <a:ext cx="4063139" cy="523220"/>
          </a:xfrm>
          <a:prstGeom prst="rect">
            <a:avLst/>
          </a:prstGeom>
          <a:noFill/>
        </p:spPr>
        <p:txBody>
          <a:bodyPr wrap="square" rtlCol="0">
            <a:spAutoFit/>
          </a:bodyPr>
          <a:lstStyle/>
          <a:p>
            <a:r>
              <a:rPr lang="en-US" altLang="zh-TW" sz="2800" dirty="0" smtClean="0"/>
              <a:t>elephant   = [ 0   0   0   0   1]</a:t>
            </a:r>
            <a:endParaRPr lang="zh-TW" altLang="en-US" sz="2800" dirty="0"/>
          </a:p>
        </p:txBody>
      </p:sp>
      <p:sp>
        <p:nvSpPr>
          <p:cNvPr id="29" name="文字方塊 28"/>
          <p:cNvSpPr txBox="1"/>
          <p:nvPr/>
        </p:nvSpPr>
        <p:spPr>
          <a:xfrm>
            <a:off x="4516798" y="3238014"/>
            <a:ext cx="4441221" cy="523220"/>
          </a:xfrm>
          <a:prstGeom prst="rect">
            <a:avLst/>
          </a:prstGeom>
          <a:noFill/>
        </p:spPr>
        <p:txBody>
          <a:bodyPr wrap="square" rtlCol="0">
            <a:spAutoFit/>
          </a:bodyPr>
          <a:lstStyle/>
          <a:p>
            <a:r>
              <a:rPr lang="en-US" altLang="zh-TW" sz="2800" dirty="0" smtClean="0"/>
              <a:t>The vector is lexicon size.</a:t>
            </a:r>
            <a:endParaRPr lang="zh-TW" altLang="en-US" sz="2800" dirty="0"/>
          </a:p>
        </p:txBody>
      </p:sp>
      <p:sp>
        <p:nvSpPr>
          <p:cNvPr id="3" name="矩形 2"/>
          <p:cNvSpPr/>
          <p:nvPr/>
        </p:nvSpPr>
        <p:spPr>
          <a:xfrm>
            <a:off x="628650" y="1796144"/>
            <a:ext cx="2564998" cy="523220"/>
          </a:xfrm>
          <a:prstGeom prst="rect">
            <a:avLst/>
          </a:prstGeom>
        </p:spPr>
        <p:txBody>
          <a:bodyPr wrap="none">
            <a:spAutoFit/>
          </a:bodyPr>
          <a:lstStyle/>
          <a:p>
            <a:r>
              <a:rPr lang="en-US" altLang="zh-TW" sz="2800" b="1" i="1" u="sng" dirty="0"/>
              <a:t>1-of-N Encoding</a:t>
            </a:r>
            <a:endParaRPr lang="zh-TW" altLang="en-US" sz="2800" b="1" i="1" u="sng" dirty="0"/>
          </a:p>
        </p:txBody>
      </p:sp>
      <p:sp>
        <p:nvSpPr>
          <p:cNvPr id="5" name="投影片編號版面配置區 4"/>
          <p:cNvSpPr>
            <a:spLocks noGrp="1"/>
          </p:cNvSpPr>
          <p:nvPr>
            <p:ph type="sldNum" sz="quarter" idx="12"/>
          </p:nvPr>
        </p:nvSpPr>
        <p:spPr/>
        <p:txBody>
          <a:bodyPr/>
          <a:lstStyle/>
          <a:p>
            <a:fld id="{C5A9EFA0-3966-4D15-8C7E-765B7BB5697B}" type="slidenum">
              <a:rPr lang="zh-TW" altLang="en-US" smtClean="0"/>
              <a:t>7</a:t>
            </a:fld>
            <a:endParaRPr lang="zh-TW" altLang="en-US"/>
          </a:p>
        </p:txBody>
      </p:sp>
    </p:spTree>
    <p:extLst>
      <p:ext uri="{BB962C8B-B14F-4D97-AF65-F5344CB8AC3E}">
        <p14:creationId xmlns:p14="http://schemas.microsoft.com/office/powerpoint/2010/main" val="4264314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4" grpId="0"/>
      <p:bldP spid="24" grpId="0"/>
      <p:bldP spid="25" grpId="0"/>
      <p:bldP spid="26" grpId="0"/>
      <p:bldP spid="27" grpId="0"/>
      <p:bldP spid="2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字方塊 33"/>
          <p:cNvSpPr txBox="1"/>
          <p:nvPr/>
        </p:nvSpPr>
        <p:spPr>
          <a:xfrm>
            <a:off x="6366041" y="679659"/>
            <a:ext cx="3452649" cy="461665"/>
          </a:xfrm>
          <a:prstGeom prst="rect">
            <a:avLst/>
          </a:prstGeom>
          <a:noFill/>
        </p:spPr>
        <p:txBody>
          <a:bodyPr wrap="square" rtlCol="0">
            <a:spAutoFit/>
          </a:bodyPr>
          <a:lstStyle/>
          <a:p>
            <a:r>
              <a:rPr lang="en-US" altLang="zh-TW" sz="2400" dirty="0" smtClean="0"/>
              <a:t>……   w</a:t>
            </a:r>
            <a:r>
              <a:rPr lang="en-US" altLang="zh-TW" sz="2400" baseline="-25000" dirty="0" smtClean="0"/>
              <a:t>i-2</a:t>
            </a:r>
            <a:r>
              <a:rPr lang="en-US" altLang="zh-TW" sz="2400" dirty="0" smtClean="0"/>
              <a:t>   w</a:t>
            </a:r>
            <a:r>
              <a:rPr lang="en-US" altLang="zh-TW" sz="2400" baseline="-25000" dirty="0" smtClean="0"/>
              <a:t>i-1</a:t>
            </a:r>
            <a:r>
              <a:rPr lang="en-US" altLang="zh-TW" sz="2400" dirty="0" smtClean="0"/>
              <a:t>   </a:t>
            </a:r>
            <a:r>
              <a:rPr lang="en-US" altLang="zh-TW" sz="2400" b="1" dirty="0" smtClean="0">
                <a:solidFill>
                  <a:srgbClr val="FF0000"/>
                </a:solidFill>
              </a:rPr>
              <a:t>___</a:t>
            </a:r>
            <a:endParaRPr lang="zh-TW" altLang="en-US" sz="2400" b="1" dirty="0">
              <a:solidFill>
                <a:srgbClr val="FF0000"/>
              </a:solidFill>
            </a:endParaRPr>
          </a:p>
        </p:txBody>
      </p:sp>
      <p:sp>
        <p:nvSpPr>
          <p:cNvPr id="4" name="矩形 3"/>
          <p:cNvSpPr/>
          <p:nvPr/>
        </p:nvSpPr>
        <p:spPr>
          <a:xfrm>
            <a:off x="6184300" y="2853813"/>
            <a:ext cx="2274280" cy="234906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nvGrpSpPr>
          <p:cNvPr id="8" name="群組 7"/>
          <p:cNvGrpSpPr/>
          <p:nvPr/>
        </p:nvGrpSpPr>
        <p:grpSpPr>
          <a:xfrm>
            <a:off x="5378872" y="3129724"/>
            <a:ext cx="759126" cy="1798775"/>
            <a:chOff x="5825704" y="3393791"/>
            <a:chExt cx="759126" cy="1798775"/>
          </a:xfrm>
        </p:grpSpPr>
        <p:cxnSp>
          <p:nvCxnSpPr>
            <p:cNvPr id="6" name="直線單箭頭接點 5"/>
            <p:cNvCxnSpPr/>
            <p:nvPr/>
          </p:nvCxnSpPr>
          <p:spPr>
            <a:xfrm>
              <a:off x="5825704" y="3393791"/>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825705" y="3832319"/>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5825705" y="4752718"/>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5825704" y="5192566"/>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5825705" y="4292412"/>
              <a:ext cx="75912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標題 1"/>
          <p:cNvSpPr>
            <a:spLocks noGrp="1"/>
          </p:cNvSpPr>
          <p:nvPr>
            <p:ph type="title"/>
          </p:nvPr>
        </p:nvSpPr>
        <p:spPr/>
        <p:txBody>
          <a:bodyPr/>
          <a:lstStyle/>
          <a:p>
            <a:r>
              <a:rPr lang="en-US" altLang="zh-TW" dirty="0"/>
              <a:t>Fill in the Blank</a:t>
            </a:r>
            <a:endParaRPr lang="zh-TW" altLang="en-US" dirty="0"/>
          </a:p>
        </p:txBody>
      </p:sp>
      <p:sp>
        <p:nvSpPr>
          <p:cNvPr id="5" name="文字方塊 4"/>
          <p:cNvSpPr txBox="1"/>
          <p:nvPr/>
        </p:nvSpPr>
        <p:spPr>
          <a:xfrm>
            <a:off x="-307612" y="2401919"/>
            <a:ext cx="1380227" cy="553998"/>
          </a:xfrm>
          <a:prstGeom prst="rect">
            <a:avLst/>
          </a:prstGeom>
          <a:noFill/>
        </p:spPr>
        <p:txBody>
          <a:bodyPr wrap="square" rtlCol="0">
            <a:spAutoFit/>
          </a:bodyPr>
          <a:lstStyle/>
          <a:p>
            <a:pPr lvl="1"/>
            <a:r>
              <a:rPr lang="en-US" altLang="zh-TW" sz="3000" dirty="0"/>
              <a:t>w</a:t>
            </a:r>
            <a:r>
              <a:rPr lang="en-US" altLang="zh-TW" sz="3000" baseline="-25000" dirty="0" smtClean="0"/>
              <a:t>i-2</a:t>
            </a:r>
            <a:endParaRPr lang="en-US" altLang="zh-TW" sz="3000" baseline="-25000" dirty="0"/>
          </a:p>
        </p:txBody>
      </p:sp>
      <p:grpSp>
        <p:nvGrpSpPr>
          <p:cNvPr id="18" name="群組 17"/>
          <p:cNvGrpSpPr/>
          <p:nvPr/>
        </p:nvGrpSpPr>
        <p:grpSpPr>
          <a:xfrm rot="5400000">
            <a:off x="48287" y="2565025"/>
            <a:ext cx="2271549" cy="589643"/>
            <a:chOff x="-1776073" y="4521305"/>
            <a:chExt cx="3548019" cy="920986"/>
          </a:xfrm>
        </p:grpSpPr>
        <p:sp>
          <p:nvSpPr>
            <p:cNvPr id="13" name="矩形 12"/>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4" name="橢圓 13"/>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5" name="橢圓 14"/>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6" name="橢圓 15"/>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7" name="文字方塊 16"/>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19" name="文字方塊 18"/>
          <p:cNvSpPr txBox="1"/>
          <p:nvPr/>
        </p:nvSpPr>
        <p:spPr>
          <a:xfrm>
            <a:off x="1785315" y="2449834"/>
            <a:ext cx="1111601" cy="830997"/>
          </a:xfrm>
          <a:prstGeom prst="rect">
            <a:avLst/>
          </a:prstGeom>
          <a:noFill/>
        </p:spPr>
        <p:txBody>
          <a:bodyPr wrap="square" rtlCol="0">
            <a:spAutoFit/>
          </a:bodyPr>
          <a:lstStyle/>
          <a:p>
            <a:pPr marL="0" lvl="1"/>
            <a:r>
              <a:rPr lang="en-US" altLang="zh-TW" sz="2400" dirty="0" smtClean="0"/>
              <a:t>lexicon size</a:t>
            </a:r>
            <a:endParaRPr lang="en-US" altLang="zh-TW" sz="2400" baseline="-25000" dirty="0"/>
          </a:p>
        </p:txBody>
      </p:sp>
      <p:sp>
        <p:nvSpPr>
          <p:cNvPr id="20" name="左大括弧 19"/>
          <p:cNvSpPr/>
          <p:nvPr/>
        </p:nvSpPr>
        <p:spPr>
          <a:xfrm flipH="1" flipV="1">
            <a:off x="1408524" y="1812819"/>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1" name="文字方塊 20"/>
          <p:cNvSpPr txBox="1"/>
          <p:nvPr/>
        </p:nvSpPr>
        <p:spPr>
          <a:xfrm>
            <a:off x="970043" y="2158202"/>
            <a:ext cx="392142" cy="461665"/>
          </a:xfrm>
          <a:prstGeom prst="rect">
            <a:avLst/>
          </a:prstGeom>
          <a:noFill/>
        </p:spPr>
        <p:txBody>
          <a:bodyPr wrap="square" rtlCol="0">
            <a:spAutoFit/>
          </a:bodyPr>
          <a:lstStyle/>
          <a:p>
            <a:pPr marL="0" lvl="1"/>
            <a:r>
              <a:rPr lang="en-US" altLang="zh-TW" sz="2400" dirty="0" smtClean="0"/>
              <a:t>1</a:t>
            </a:r>
            <a:endParaRPr lang="en-US" altLang="zh-TW" sz="2400" baseline="-25000" dirty="0"/>
          </a:p>
        </p:txBody>
      </p:sp>
      <p:sp>
        <p:nvSpPr>
          <p:cNvPr id="22" name="文字方塊 21"/>
          <p:cNvSpPr txBox="1"/>
          <p:nvPr/>
        </p:nvSpPr>
        <p:spPr>
          <a:xfrm>
            <a:off x="944501" y="1690689"/>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3" name="文字方塊 22"/>
          <p:cNvSpPr txBox="1"/>
          <p:nvPr/>
        </p:nvSpPr>
        <p:spPr>
          <a:xfrm>
            <a:off x="961119" y="2611413"/>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24" name="矩形 23"/>
          <p:cNvSpPr/>
          <p:nvPr/>
        </p:nvSpPr>
        <p:spPr>
          <a:xfrm>
            <a:off x="3287588" y="2890520"/>
            <a:ext cx="2182483" cy="221020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800" dirty="0" smtClean="0"/>
              <a:t>Neural </a:t>
            </a:r>
          </a:p>
          <a:p>
            <a:pPr algn="ctr"/>
            <a:r>
              <a:rPr lang="en-US" altLang="zh-TW" sz="2800" dirty="0" smtClean="0"/>
              <a:t>Network</a:t>
            </a:r>
            <a:endParaRPr lang="zh-TW" altLang="en-US" sz="2800" dirty="0"/>
          </a:p>
        </p:txBody>
      </p:sp>
      <p:sp>
        <p:nvSpPr>
          <p:cNvPr id="3" name="向右箭號 2"/>
          <p:cNvSpPr/>
          <p:nvPr/>
        </p:nvSpPr>
        <p:spPr>
          <a:xfrm>
            <a:off x="1724246" y="3738841"/>
            <a:ext cx="1542337" cy="51355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5" name="文字方塊 24"/>
          <p:cNvSpPr txBox="1"/>
          <p:nvPr/>
        </p:nvSpPr>
        <p:spPr>
          <a:xfrm>
            <a:off x="6604192" y="5214035"/>
            <a:ext cx="1369625" cy="954107"/>
          </a:xfrm>
          <a:prstGeom prst="rect">
            <a:avLst/>
          </a:prstGeom>
          <a:noFill/>
        </p:spPr>
        <p:txBody>
          <a:bodyPr wrap="square" rtlCol="0">
            <a:spAutoFit/>
          </a:bodyPr>
          <a:lstStyle/>
          <a:p>
            <a:pPr marL="0" lvl="1" algn="ctr"/>
            <a:r>
              <a:rPr lang="en-US" altLang="zh-TW" sz="2800" b="1" dirty="0" smtClean="0"/>
              <a:t>lexicon size</a:t>
            </a:r>
            <a:endParaRPr lang="en-US" altLang="zh-TW" sz="2800" b="1" baseline="-25000" dirty="0"/>
          </a:p>
        </p:txBody>
      </p:sp>
      <p:sp>
        <p:nvSpPr>
          <p:cNvPr id="32" name="文字方塊 31"/>
          <p:cNvSpPr txBox="1"/>
          <p:nvPr/>
        </p:nvSpPr>
        <p:spPr>
          <a:xfrm>
            <a:off x="5669912" y="1976746"/>
            <a:ext cx="3302249" cy="830997"/>
          </a:xfrm>
          <a:prstGeom prst="rect">
            <a:avLst/>
          </a:prstGeom>
          <a:noFill/>
        </p:spPr>
        <p:txBody>
          <a:bodyPr wrap="square" rtlCol="0">
            <a:spAutoFit/>
          </a:bodyPr>
          <a:lstStyle/>
          <a:p>
            <a:r>
              <a:rPr lang="en-US" altLang="zh-TW" sz="2400" dirty="0" smtClean="0"/>
              <a:t>The probability for each word as the next word </a:t>
            </a:r>
            <a:r>
              <a:rPr lang="en-US" altLang="zh-TW" sz="2400" dirty="0" err="1" smtClean="0"/>
              <a:t>w</a:t>
            </a:r>
            <a:r>
              <a:rPr lang="en-US" altLang="zh-TW" sz="2400" baseline="-25000" dirty="0" err="1" smtClean="0"/>
              <a:t>i</a:t>
            </a:r>
            <a:endParaRPr lang="zh-TW" altLang="en-US" sz="2400" baseline="-25000" dirty="0"/>
          </a:p>
        </p:txBody>
      </p:sp>
      <p:sp>
        <p:nvSpPr>
          <p:cNvPr id="33" name="文字方塊 32"/>
          <p:cNvSpPr txBox="1"/>
          <p:nvPr/>
        </p:nvSpPr>
        <p:spPr>
          <a:xfrm>
            <a:off x="4100180" y="5305809"/>
            <a:ext cx="2182774" cy="830997"/>
          </a:xfrm>
          <a:prstGeom prst="rect">
            <a:avLst/>
          </a:prstGeom>
          <a:noFill/>
        </p:spPr>
        <p:txBody>
          <a:bodyPr wrap="square" rtlCol="0">
            <a:spAutoFit/>
          </a:bodyPr>
          <a:lstStyle/>
          <a:p>
            <a:pPr algn="ctr"/>
            <a:r>
              <a:rPr lang="en-US" altLang="zh-TW" sz="2400" b="1" dirty="0" smtClean="0">
                <a:solidFill>
                  <a:srgbClr val="0000FF"/>
                </a:solidFill>
              </a:rPr>
              <a:t>Output layer: </a:t>
            </a:r>
            <a:r>
              <a:rPr lang="en-US" altLang="zh-TW" sz="2400" b="1" dirty="0" err="1" smtClean="0">
                <a:solidFill>
                  <a:srgbClr val="0000FF"/>
                </a:solidFill>
              </a:rPr>
              <a:t>Softmax</a:t>
            </a:r>
            <a:endParaRPr lang="zh-TW" altLang="en-US" sz="2400" b="1" dirty="0">
              <a:solidFill>
                <a:srgbClr val="0000FF"/>
              </a:solidFill>
            </a:endParaRPr>
          </a:p>
        </p:txBody>
      </p:sp>
      <p:cxnSp>
        <p:nvCxnSpPr>
          <p:cNvPr id="35" name="直線接點 34"/>
          <p:cNvCxnSpPr/>
          <p:nvPr/>
        </p:nvCxnSpPr>
        <p:spPr>
          <a:xfrm>
            <a:off x="7029873" y="1141324"/>
            <a:ext cx="1156723"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6" name="手繪多邊形 35"/>
          <p:cNvSpPr/>
          <p:nvPr/>
        </p:nvSpPr>
        <p:spPr>
          <a:xfrm>
            <a:off x="7608235" y="1175306"/>
            <a:ext cx="804042" cy="472988"/>
          </a:xfrm>
          <a:custGeom>
            <a:avLst/>
            <a:gdLst>
              <a:gd name="connsiteX0" fmla="*/ 0 w 804042"/>
              <a:gd name="connsiteY0" fmla="*/ 0 h 472988"/>
              <a:gd name="connsiteX1" fmla="*/ 220718 w 804042"/>
              <a:gd name="connsiteY1" fmla="*/ 472966 h 472988"/>
              <a:gd name="connsiteX2" fmla="*/ 804042 w 804042"/>
              <a:gd name="connsiteY2" fmla="*/ 15766 h 472988"/>
            </a:gdLst>
            <a:ahLst/>
            <a:cxnLst>
              <a:cxn ang="0">
                <a:pos x="connsiteX0" y="connsiteY0"/>
              </a:cxn>
              <a:cxn ang="0">
                <a:pos x="connsiteX1" y="connsiteY1"/>
              </a:cxn>
              <a:cxn ang="0">
                <a:pos x="connsiteX2" y="connsiteY2"/>
              </a:cxn>
            </a:cxnLst>
            <a:rect l="l" t="t" r="r" b="b"/>
            <a:pathLst>
              <a:path w="804042" h="472988">
                <a:moveTo>
                  <a:pt x="0" y="0"/>
                </a:moveTo>
                <a:cubicBezTo>
                  <a:pt x="43355" y="235169"/>
                  <a:pt x="86711" y="470338"/>
                  <a:pt x="220718" y="472966"/>
                </a:cubicBezTo>
                <a:cubicBezTo>
                  <a:pt x="354725" y="475594"/>
                  <a:pt x="579383" y="245680"/>
                  <a:pt x="804042" y="15766"/>
                </a:cubicBezTo>
              </a:path>
            </a:pathLst>
          </a:custGeom>
          <a:noFill/>
          <a:ln w="38100">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文字方塊 46"/>
          <p:cNvSpPr txBox="1"/>
          <p:nvPr/>
        </p:nvSpPr>
        <p:spPr>
          <a:xfrm>
            <a:off x="-310681" y="4764076"/>
            <a:ext cx="1380227" cy="553998"/>
          </a:xfrm>
          <a:prstGeom prst="rect">
            <a:avLst/>
          </a:prstGeom>
          <a:noFill/>
        </p:spPr>
        <p:txBody>
          <a:bodyPr wrap="square" rtlCol="0">
            <a:spAutoFit/>
          </a:bodyPr>
          <a:lstStyle/>
          <a:p>
            <a:pPr lvl="1"/>
            <a:r>
              <a:rPr lang="en-US" altLang="zh-TW" sz="3000" dirty="0"/>
              <a:t>w</a:t>
            </a:r>
            <a:r>
              <a:rPr lang="en-US" altLang="zh-TW" sz="3000" baseline="-25000" dirty="0" smtClean="0"/>
              <a:t>i-1</a:t>
            </a:r>
            <a:endParaRPr lang="en-US" altLang="zh-TW" sz="3000" baseline="-25000" dirty="0"/>
          </a:p>
        </p:txBody>
      </p:sp>
      <p:grpSp>
        <p:nvGrpSpPr>
          <p:cNvPr id="48" name="群組 47"/>
          <p:cNvGrpSpPr/>
          <p:nvPr/>
        </p:nvGrpSpPr>
        <p:grpSpPr>
          <a:xfrm rot="5400000">
            <a:off x="45218" y="4927182"/>
            <a:ext cx="2271549" cy="589643"/>
            <a:chOff x="-1776073" y="4521305"/>
            <a:chExt cx="3548019" cy="920986"/>
          </a:xfrm>
        </p:grpSpPr>
        <p:sp>
          <p:nvSpPr>
            <p:cNvPr id="49" name="矩形 48"/>
            <p:cNvSpPr/>
            <p:nvPr/>
          </p:nvSpPr>
          <p:spPr>
            <a:xfrm>
              <a:off x="-1776073" y="4732673"/>
              <a:ext cx="3362325" cy="709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50" name="橢圓 49"/>
            <p:cNvSpPr/>
            <p:nvPr/>
          </p:nvSpPr>
          <p:spPr>
            <a:xfrm>
              <a:off x="-16712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51" name="橢圓 50"/>
            <p:cNvSpPr/>
            <p:nvPr/>
          </p:nvSpPr>
          <p:spPr>
            <a:xfrm>
              <a:off x="-96644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52" name="橢圓 51"/>
            <p:cNvSpPr/>
            <p:nvPr/>
          </p:nvSpPr>
          <p:spPr>
            <a:xfrm>
              <a:off x="-261598" y="4820782"/>
              <a:ext cx="495300" cy="4953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53" name="文字方塊 52"/>
            <p:cNvSpPr txBox="1"/>
            <p:nvPr/>
          </p:nvSpPr>
          <p:spPr>
            <a:xfrm>
              <a:off x="438446" y="4521305"/>
              <a:ext cx="1333500" cy="523219"/>
            </a:xfrm>
            <a:prstGeom prst="rect">
              <a:avLst/>
            </a:prstGeom>
            <a:noFill/>
          </p:spPr>
          <p:txBody>
            <a:bodyPr wrap="square" rtlCol="0">
              <a:spAutoFit/>
            </a:bodyPr>
            <a:lstStyle/>
            <a:p>
              <a:r>
                <a:rPr lang="en-US" altLang="zh-TW" sz="2800" b="1" dirty="0" smtClean="0"/>
                <a:t>……</a:t>
              </a:r>
              <a:endParaRPr lang="zh-TW" altLang="en-US" sz="2800" b="1" dirty="0"/>
            </a:p>
          </p:txBody>
        </p:sp>
      </p:grpSp>
      <p:sp>
        <p:nvSpPr>
          <p:cNvPr id="54" name="文字方塊 53"/>
          <p:cNvSpPr txBox="1"/>
          <p:nvPr/>
        </p:nvSpPr>
        <p:spPr>
          <a:xfrm>
            <a:off x="966974" y="4520359"/>
            <a:ext cx="392142" cy="461665"/>
          </a:xfrm>
          <a:prstGeom prst="rect">
            <a:avLst/>
          </a:prstGeom>
          <a:noFill/>
        </p:spPr>
        <p:txBody>
          <a:bodyPr wrap="square" rtlCol="0">
            <a:spAutoFit/>
          </a:bodyPr>
          <a:lstStyle/>
          <a:p>
            <a:pPr marL="0" lvl="1"/>
            <a:r>
              <a:rPr lang="en-US" altLang="zh-TW" sz="2400" dirty="0"/>
              <a:t>0</a:t>
            </a:r>
            <a:endParaRPr lang="en-US" altLang="zh-TW" sz="2400" baseline="-25000" dirty="0"/>
          </a:p>
        </p:txBody>
      </p:sp>
      <p:sp>
        <p:nvSpPr>
          <p:cNvPr id="55" name="文字方塊 54"/>
          <p:cNvSpPr txBox="1"/>
          <p:nvPr/>
        </p:nvSpPr>
        <p:spPr>
          <a:xfrm>
            <a:off x="941432" y="4052846"/>
            <a:ext cx="392142" cy="461665"/>
          </a:xfrm>
          <a:prstGeom prst="rect">
            <a:avLst/>
          </a:prstGeom>
          <a:noFill/>
        </p:spPr>
        <p:txBody>
          <a:bodyPr wrap="square" rtlCol="0">
            <a:spAutoFit/>
          </a:bodyPr>
          <a:lstStyle/>
          <a:p>
            <a:pPr marL="0" lvl="1"/>
            <a:r>
              <a:rPr lang="en-US" altLang="zh-TW" sz="2400" dirty="0" smtClean="0"/>
              <a:t>0</a:t>
            </a:r>
            <a:endParaRPr lang="en-US" altLang="zh-TW" sz="2400" baseline="-25000" dirty="0"/>
          </a:p>
        </p:txBody>
      </p:sp>
      <p:sp>
        <p:nvSpPr>
          <p:cNvPr id="56" name="文字方塊 55"/>
          <p:cNvSpPr txBox="1"/>
          <p:nvPr/>
        </p:nvSpPr>
        <p:spPr>
          <a:xfrm>
            <a:off x="958050" y="4973570"/>
            <a:ext cx="392142" cy="461665"/>
          </a:xfrm>
          <a:prstGeom prst="rect">
            <a:avLst/>
          </a:prstGeom>
          <a:noFill/>
        </p:spPr>
        <p:txBody>
          <a:bodyPr wrap="square" rtlCol="0">
            <a:spAutoFit/>
          </a:bodyPr>
          <a:lstStyle/>
          <a:p>
            <a:pPr marL="0" lvl="1"/>
            <a:r>
              <a:rPr lang="en-US" altLang="zh-TW" sz="2400" dirty="0"/>
              <a:t>1</a:t>
            </a:r>
            <a:endParaRPr lang="en-US" altLang="zh-TW" sz="2400" baseline="-25000" dirty="0"/>
          </a:p>
        </p:txBody>
      </p:sp>
      <p:sp>
        <p:nvSpPr>
          <p:cNvPr id="57" name="文字方塊 56"/>
          <p:cNvSpPr txBox="1"/>
          <p:nvPr/>
        </p:nvSpPr>
        <p:spPr>
          <a:xfrm>
            <a:off x="1830246" y="4710411"/>
            <a:ext cx="1111601" cy="830997"/>
          </a:xfrm>
          <a:prstGeom prst="rect">
            <a:avLst/>
          </a:prstGeom>
          <a:noFill/>
        </p:spPr>
        <p:txBody>
          <a:bodyPr wrap="square" rtlCol="0">
            <a:spAutoFit/>
          </a:bodyPr>
          <a:lstStyle/>
          <a:p>
            <a:pPr marL="0" lvl="1"/>
            <a:r>
              <a:rPr lang="en-US" altLang="zh-TW" sz="2400" dirty="0" smtClean="0"/>
              <a:t>lexicon size</a:t>
            </a:r>
            <a:endParaRPr lang="en-US" altLang="zh-TW" sz="2400" baseline="-25000" dirty="0"/>
          </a:p>
        </p:txBody>
      </p:sp>
      <p:sp>
        <p:nvSpPr>
          <p:cNvPr id="58" name="左大括弧 57"/>
          <p:cNvSpPr/>
          <p:nvPr/>
        </p:nvSpPr>
        <p:spPr>
          <a:xfrm flipH="1" flipV="1">
            <a:off x="1453455" y="4073396"/>
            <a:ext cx="315722" cy="2105029"/>
          </a:xfrm>
          <a:prstGeom prst="leftBrace">
            <a:avLst>
              <a:gd name="adj1" fmla="val 104874"/>
              <a:gd name="adj2" fmla="val 50000"/>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59" name="文字方塊 58"/>
          <p:cNvSpPr txBox="1"/>
          <p:nvPr/>
        </p:nvSpPr>
        <p:spPr>
          <a:xfrm>
            <a:off x="6150786" y="2890520"/>
            <a:ext cx="1903164" cy="461665"/>
          </a:xfrm>
          <a:prstGeom prst="rect">
            <a:avLst/>
          </a:prstGeom>
          <a:noFill/>
        </p:spPr>
        <p:txBody>
          <a:bodyPr wrap="square" rtlCol="0">
            <a:spAutoFit/>
          </a:bodyPr>
          <a:lstStyle/>
          <a:p>
            <a:r>
              <a:rPr lang="en-US" altLang="zh-TW" sz="2400" dirty="0" smtClean="0"/>
              <a:t>P(</a:t>
            </a:r>
            <a:r>
              <a:rPr lang="en-US" altLang="zh-TW" sz="2400" dirty="0" err="1" smtClean="0"/>
              <a:t>w</a:t>
            </a:r>
            <a:r>
              <a:rPr lang="en-US" altLang="zh-TW" sz="2400" baseline="-25000" dirty="0" err="1" smtClean="0"/>
              <a:t>i</a:t>
            </a:r>
            <a:r>
              <a:rPr lang="en-US" altLang="zh-TW" sz="2400" dirty="0" smtClean="0"/>
              <a:t>=“apple”)</a:t>
            </a:r>
            <a:endParaRPr lang="zh-TW" altLang="en-US" sz="2400" dirty="0"/>
          </a:p>
        </p:txBody>
      </p:sp>
      <p:sp>
        <p:nvSpPr>
          <p:cNvPr id="60" name="文字方塊 59"/>
          <p:cNvSpPr txBox="1"/>
          <p:nvPr/>
        </p:nvSpPr>
        <p:spPr>
          <a:xfrm>
            <a:off x="6158717" y="3314111"/>
            <a:ext cx="1903164" cy="461665"/>
          </a:xfrm>
          <a:prstGeom prst="rect">
            <a:avLst/>
          </a:prstGeom>
          <a:noFill/>
        </p:spPr>
        <p:txBody>
          <a:bodyPr wrap="square" rtlCol="0">
            <a:spAutoFit/>
          </a:bodyPr>
          <a:lstStyle/>
          <a:p>
            <a:r>
              <a:rPr lang="en-US" altLang="zh-TW" sz="2400" dirty="0" smtClean="0"/>
              <a:t>P(</a:t>
            </a:r>
            <a:r>
              <a:rPr lang="en-US" altLang="zh-TW" sz="2400" dirty="0" err="1" smtClean="0"/>
              <a:t>w</a:t>
            </a:r>
            <a:r>
              <a:rPr lang="en-US" altLang="zh-TW" sz="2400" baseline="-25000" dirty="0" err="1" smtClean="0"/>
              <a:t>i</a:t>
            </a:r>
            <a:r>
              <a:rPr lang="en-US" altLang="zh-TW" sz="2400" dirty="0" smtClean="0"/>
              <a:t>=“bag”)</a:t>
            </a:r>
            <a:endParaRPr lang="zh-TW" altLang="en-US" sz="2400" dirty="0"/>
          </a:p>
        </p:txBody>
      </p:sp>
      <p:sp>
        <p:nvSpPr>
          <p:cNvPr id="61" name="文字方塊 60"/>
          <p:cNvSpPr txBox="1"/>
          <p:nvPr/>
        </p:nvSpPr>
        <p:spPr>
          <a:xfrm>
            <a:off x="6158717" y="3764785"/>
            <a:ext cx="1903164" cy="461665"/>
          </a:xfrm>
          <a:prstGeom prst="rect">
            <a:avLst/>
          </a:prstGeom>
          <a:noFill/>
        </p:spPr>
        <p:txBody>
          <a:bodyPr wrap="square" rtlCol="0">
            <a:spAutoFit/>
          </a:bodyPr>
          <a:lstStyle/>
          <a:p>
            <a:r>
              <a:rPr lang="en-US" altLang="zh-TW" sz="2400" dirty="0" smtClean="0"/>
              <a:t>P(</a:t>
            </a:r>
            <a:r>
              <a:rPr lang="en-US" altLang="zh-TW" sz="2400" dirty="0" err="1" smtClean="0"/>
              <a:t>w</a:t>
            </a:r>
            <a:r>
              <a:rPr lang="en-US" altLang="zh-TW" sz="2400" baseline="-25000" dirty="0" err="1" smtClean="0"/>
              <a:t>i</a:t>
            </a:r>
            <a:r>
              <a:rPr lang="en-US" altLang="zh-TW" sz="2400" dirty="0" smtClean="0"/>
              <a:t>=“cat”)</a:t>
            </a:r>
            <a:endParaRPr lang="zh-TW" altLang="en-US" sz="2400" dirty="0"/>
          </a:p>
        </p:txBody>
      </p:sp>
      <p:sp>
        <p:nvSpPr>
          <p:cNvPr id="62" name="文字方塊 61"/>
          <p:cNvSpPr txBox="1"/>
          <p:nvPr/>
        </p:nvSpPr>
        <p:spPr>
          <a:xfrm>
            <a:off x="6184300" y="4226450"/>
            <a:ext cx="1903164" cy="461665"/>
          </a:xfrm>
          <a:prstGeom prst="rect">
            <a:avLst/>
          </a:prstGeom>
          <a:noFill/>
        </p:spPr>
        <p:txBody>
          <a:bodyPr wrap="square" rtlCol="0">
            <a:spAutoFit/>
          </a:bodyPr>
          <a:lstStyle/>
          <a:p>
            <a:r>
              <a:rPr lang="en-US" altLang="zh-TW" sz="2400" dirty="0" smtClean="0"/>
              <a:t>P(</a:t>
            </a:r>
            <a:r>
              <a:rPr lang="en-US" altLang="zh-TW" sz="2400" dirty="0" err="1" smtClean="0"/>
              <a:t>w</a:t>
            </a:r>
            <a:r>
              <a:rPr lang="en-US" altLang="zh-TW" sz="2400" baseline="-25000" dirty="0" err="1" smtClean="0"/>
              <a:t>i</a:t>
            </a:r>
            <a:r>
              <a:rPr lang="en-US" altLang="zh-TW" sz="2400" dirty="0" smtClean="0"/>
              <a:t>=“dog”)</a:t>
            </a:r>
            <a:endParaRPr lang="zh-TW" altLang="en-US" sz="2400" dirty="0"/>
          </a:p>
        </p:txBody>
      </p:sp>
      <p:sp>
        <p:nvSpPr>
          <p:cNvPr id="63" name="文字方塊 62"/>
          <p:cNvSpPr txBox="1"/>
          <p:nvPr/>
        </p:nvSpPr>
        <p:spPr>
          <a:xfrm>
            <a:off x="6184300" y="4682069"/>
            <a:ext cx="2331050" cy="461665"/>
          </a:xfrm>
          <a:prstGeom prst="rect">
            <a:avLst/>
          </a:prstGeom>
          <a:noFill/>
        </p:spPr>
        <p:txBody>
          <a:bodyPr wrap="square" rtlCol="0">
            <a:spAutoFit/>
          </a:bodyPr>
          <a:lstStyle/>
          <a:p>
            <a:r>
              <a:rPr lang="en-US" altLang="zh-TW" sz="2400" dirty="0" smtClean="0"/>
              <a:t>P(</a:t>
            </a:r>
            <a:r>
              <a:rPr lang="en-US" altLang="zh-TW" sz="2400" dirty="0" err="1" smtClean="0"/>
              <a:t>w</a:t>
            </a:r>
            <a:r>
              <a:rPr lang="en-US" altLang="zh-TW" sz="2400" baseline="-25000" dirty="0" err="1" smtClean="0"/>
              <a:t>i</a:t>
            </a:r>
            <a:r>
              <a:rPr lang="en-US" altLang="zh-TW" sz="2400" dirty="0" smtClean="0"/>
              <a:t>=“elephant”)</a:t>
            </a:r>
            <a:endParaRPr lang="zh-TW" altLang="en-US" sz="2400" dirty="0"/>
          </a:p>
        </p:txBody>
      </p:sp>
      <p:sp>
        <p:nvSpPr>
          <p:cNvPr id="7" name="投影片編號版面配置區 6"/>
          <p:cNvSpPr>
            <a:spLocks noGrp="1"/>
          </p:cNvSpPr>
          <p:nvPr>
            <p:ph type="sldNum" sz="quarter" idx="12"/>
          </p:nvPr>
        </p:nvSpPr>
        <p:spPr/>
        <p:txBody>
          <a:bodyPr/>
          <a:lstStyle/>
          <a:p>
            <a:fld id="{C5A9EFA0-3966-4D15-8C7E-765B7BB5697B}" type="slidenum">
              <a:rPr lang="zh-TW" altLang="en-US" smtClean="0"/>
              <a:t>8</a:t>
            </a:fld>
            <a:endParaRPr lang="zh-TW" altLang="en-US"/>
          </a:p>
        </p:txBody>
      </p:sp>
    </p:spTree>
    <p:extLst>
      <p:ext uri="{BB962C8B-B14F-4D97-AF65-F5344CB8AC3E}">
        <p14:creationId xmlns:p14="http://schemas.microsoft.com/office/powerpoint/2010/main" val="11000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 grpId="0" animBg="1"/>
      <p:bldP spid="5" grpId="0"/>
      <p:bldP spid="19" grpId="0"/>
      <p:bldP spid="20" grpId="0" animBg="1"/>
      <p:bldP spid="21" grpId="0"/>
      <p:bldP spid="22" grpId="0"/>
      <p:bldP spid="23" grpId="0"/>
      <p:bldP spid="24" grpId="0" animBg="1"/>
      <p:bldP spid="3" grpId="0" animBg="1"/>
      <p:bldP spid="25" grpId="0"/>
      <p:bldP spid="32" grpId="0"/>
      <p:bldP spid="33" grpId="0"/>
      <p:bldP spid="36" grpId="0" animBg="1"/>
      <p:bldP spid="47" grpId="0"/>
      <p:bldP spid="54" grpId="0"/>
      <p:bldP spid="55" grpId="0"/>
      <p:bldP spid="56" grpId="0"/>
      <p:bldP spid="57" grpId="0"/>
      <p:bldP spid="58" grpId="0" animBg="1"/>
      <p:bldP spid="59" grpId="0"/>
      <p:bldP spid="60" grpId="0"/>
      <p:bldP spid="61" grpId="0"/>
      <p:bldP spid="62" grpId="0"/>
      <p:bldP spid="6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Fill in the Blank</a:t>
            </a:r>
            <a:endParaRPr lang="zh-TW" altLang="en-US" dirty="0"/>
          </a:p>
        </p:txBody>
      </p:sp>
      <p:sp>
        <p:nvSpPr>
          <p:cNvPr id="3" name="內容版面配置區 2"/>
          <p:cNvSpPr>
            <a:spLocks noGrp="1"/>
          </p:cNvSpPr>
          <p:nvPr>
            <p:ph idx="1"/>
          </p:nvPr>
        </p:nvSpPr>
        <p:spPr/>
        <p:txBody>
          <a:bodyPr/>
          <a:lstStyle/>
          <a:p>
            <a:r>
              <a:rPr lang="en-US" altLang="zh-TW" dirty="0" smtClean="0"/>
              <a:t>Training:</a:t>
            </a:r>
            <a:endParaRPr lang="zh-TW" altLang="en-US" dirty="0"/>
          </a:p>
        </p:txBody>
      </p:sp>
      <p:sp>
        <p:nvSpPr>
          <p:cNvPr id="4" name="文字方塊 3"/>
          <p:cNvSpPr txBox="1"/>
          <p:nvPr/>
        </p:nvSpPr>
        <p:spPr>
          <a:xfrm>
            <a:off x="3390345" y="1989678"/>
            <a:ext cx="1146628" cy="461665"/>
          </a:xfrm>
          <a:prstGeom prst="rect">
            <a:avLst/>
          </a:prstGeom>
          <a:noFill/>
        </p:spPr>
        <p:txBody>
          <a:bodyPr wrap="square" rtlCol="0">
            <a:spAutoFit/>
          </a:bodyPr>
          <a:lstStyle/>
          <a:p>
            <a:pPr algn="ctr"/>
            <a:r>
              <a:rPr lang="zh-TW" altLang="en-US" sz="2400" dirty="0" smtClean="0"/>
              <a:t>哈密瓜</a:t>
            </a:r>
            <a:endParaRPr lang="zh-TW" altLang="en-US" sz="2400" dirty="0"/>
          </a:p>
        </p:txBody>
      </p:sp>
      <p:sp>
        <p:nvSpPr>
          <p:cNvPr id="6" name="文字方塊 5"/>
          <p:cNvSpPr txBox="1"/>
          <p:nvPr/>
        </p:nvSpPr>
        <p:spPr>
          <a:xfrm>
            <a:off x="3656809" y="2700706"/>
            <a:ext cx="1146628" cy="461665"/>
          </a:xfrm>
          <a:prstGeom prst="rect">
            <a:avLst/>
          </a:prstGeom>
          <a:noFill/>
        </p:spPr>
        <p:txBody>
          <a:bodyPr wrap="square" rtlCol="0">
            <a:spAutoFit/>
          </a:bodyPr>
          <a:lstStyle/>
          <a:p>
            <a:pPr algn="ctr"/>
            <a:r>
              <a:rPr lang="zh-TW" altLang="en-US" sz="2400" dirty="0"/>
              <a:t>有</a:t>
            </a:r>
          </a:p>
        </p:txBody>
      </p:sp>
      <p:sp>
        <p:nvSpPr>
          <p:cNvPr id="7" name="文字方塊 6"/>
          <p:cNvSpPr txBox="1"/>
          <p:nvPr/>
        </p:nvSpPr>
        <p:spPr>
          <a:xfrm>
            <a:off x="3656808" y="3543888"/>
            <a:ext cx="1146628" cy="461665"/>
          </a:xfrm>
          <a:prstGeom prst="rect">
            <a:avLst/>
          </a:prstGeom>
          <a:noFill/>
        </p:spPr>
        <p:txBody>
          <a:bodyPr wrap="square" rtlCol="0">
            <a:spAutoFit/>
          </a:bodyPr>
          <a:lstStyle/>
          <a:p>
            <a:pPr algn="ctr"/>
            <a:r>
              <a:rPr lang="zh-TW" altLang="en-US" sz="2400" dirty="0" smtClean="0"/>
              <a:t>有   </a:t>
            </a:r>
            <a:endParaRPr lang="zh-TW" altLang="en-US" sz="2400" dirty="0"/>
          </a:p>
        </p:txBody>
      </p:sp>
      <p:sp>
        <p:nvSpPr>
          <p:cNvPr id="8" name="文字方塊 7"/>
          <p:cNvSpPr txBox="1"/>
          <p:nvPr/>
        </p:nvSpPr>
        <p:spPr>
          <a:xfrm>
            <a:off x="3519688" y="4282621"/>
            <a:ext cx="1146628" cy="461665"/>
          </a:xfrm>
          <a:prstGeom prst="rect">
            <a:avLst/>
          </a:prstGeom>
          <a:noFill/>
        </p:spPr>
        <p:txBody>
          <a:bodyPr wrap="square" rtlCol="0">
            <a:spAutoFit/>
          </a:bodyPr>
          <a:lstStyle/>
          <a:p>
            <a:pPr algn="ctr"/>
            <a:r>
              <a:rPr lang="zh-TW" altLang="en-US" sz="2400" dirty="0" smtClean="0"/>
              <a:t>一</a:t>
            </a:r>
            <a:r>
              <a:rPr lang="zh-TW" altLang="en-US" sz="2400" dirty="0"/>
              <a:t>種</a:t>
            </a:r>
          </a:p>
        </p:txBody>
      </p:sp>
      <p:sp>
        <p:nvSpPr>
          <p:cNvPr id="9" name="文字方塊 8"/>
          <p:cNvSpPr txBox="1"/>
          <p:nvPr/>
        </p:nvSpPr>
        <p:spPr>
          <a:xfrm>
            <a:off x="3519688" y="5132545"/>
            <a:ext cx="1146628" cy="461665"/>
          </a:xfrm>
          <a:prstGeom prst="rect">
            <a:avLst/>
          </a:prstGeom>
          <a:noFill/>
        </p:spPr>
        <p:txBody>
          <a:bodyPr wrap="square" rtlCol="0">
            <a:spAutoFit/>
          </a:bodyPr>
          <a:lstStyle/>
          <a:p>
            <a:pPr algn="ctr"/>
            <a:r>
              <a:rPr lang="zh-TW" altLang="en-US" sz="2400" dirty="0" smtClean="0"/>
              <a:t>一種</a:t>
            </a:r>
            <a:endParaRPr lang="zh-TW" altLang="en-US" sz="2400" dirty="0"/>
          </a:p>
        </p:txBody>
      </p:sp>
      <p:sp>
        <p:nvSpPr>
          <p:cNvPr id="10" name="文字方塊 9"/>
          <p:cNvSpPr txBox="1"/>
          <p:nvPr/>
        </p:nvSpPr>
        <p:spPr>
          <a:xfrm>
            <a:off x="3656808" y="5881784"/>
            <a:ext cx="1146628" cy="461665"/>
          </a:xfrm>
          <a:prstGeom prst="rect">
            <a:avLst/>
          </a:prstGeom>
          <a:noFill/>
        </p:spPr>
        <p:txBody>
          <a:bodyPr wrap="square" rtlCol="0">
            <a:spAutoFit/>
          </a:bodyPr>
          <a:lstStyle/>
          <a:p>
            <a:pPr algn="ctr"/>
            <a:r>
              <a:rPr lang="zh-TW" altLang="en-US" sz="2400" dirty="0" smtClean="0"/>
              <a:t>哈</a:t>
            </a:r>
            <a:endParaRPr lang="zh-TW" altLang="en-US" sz="2400" dirty="0"/>
          </a:p>
        </p:txBody>
      </p:sp>
      <p:sp>
        <p:nvSpPr>
          <p:cNvPr id="11" name="文字方塊 10"/>
          <p:cNvSpPr txBox="1"/>
          <p:nvPr/>
        </p:nvSpPr>
        <p:spPr>
          <a:xfrm>
            <a:off x="173632" y="3162371"/>
            <a:ext cx="3411417" cy="1569660"/>
          </a:xfrm>
          <a:prstGeom prst="rect">
            <a:avLst/>
          </a:prstGeom>
          <a:noFill/>
          <a:ln>
            <a:solidFill>
              <a:schemeClr val="tx1"/>
            </a:solidFill>
          </a:ln>
        </p:spPr>
        <p:txBody>
          <a:bodyPr wrap="square" rtlCol="0">
            <a:spAutoFit/>
          </a:bodyPr>
          <a:lstStyle/>
          <a:p>
            <a:r>
              <a:rPr lang="zh-TW" altLang="en-US" sz="2400" dirty="0" smtClean="0"/>
              <a:t>哈密瓜   有  一種   哈   味</a:t>
            </a:r>
            <a:endParaRPr lang="en-US" altLang="zh-TW" sz="2400" dirty="0" smtClean="0"/>
          </a:p>
          <a:p>
            <a:r>
              <a:rPr lang="zh-TW" altLang="en-US" sz="2400" dirty="0" smtClean="0"/>
              <a:t>不爽    不要    買</a:t>
            </a:r>
            <a:endParaRPr lang="en-US" altLang="zh-TW" sz="2400" dirty="0" smtClean="0"/>
          </a:p>
          <a:p>
            <a:r>
              <a:rPr lang="zh-TW" altLang="en-US" sz="2400" dirty="0" smtClean="0"/>
              <a:t>公道價   八萬   一</a:t>
            </a:r>
            <a:endParaRPr lang="en-US" altLang="zh-TW" sz="2400" dirty="0" smtClean="0"/>
          </a:p>
          <a:p>
            <a:r>
              <a:rPr lang="en-US" altLang="zh-TW" sz="2400" dirty="0" smtClean="0"/>
              <a:t>………</a:t>
            </a:r>
            <a:endParaRPr lang="zh-TW" altLang="en-US" sz="2400" dirty="0"/>
          </a:p>
        </p:txBody>
      </p:sp>
      <p:sp>
        <p:nvSpPr>
          <p:cNvPr id="12" name="矩形 11"/>
          <p:cNvSpPr/>
          <p:nvPr/>
        </p:nvSpPr>
        <p:spPr>
          <a:xfrm>
            <a:off x="5156757" y="1991170"/>
            <a:ext cx="1444069" cy="12122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Neural </a:t>
            </a:r>
          </a:p>
          <a:p>
            <a:pPr algn="ctr"/>
            <a:r>
              <a:rPr lang="en-US" altLang="zh-TW" sz="2400" dirty="0" smtClean="0"/>
              <a:t>Network</a:t>
            </a:r>
            <a:endParaRPr lang="zh-TW" altLang="en-US" sz="2400" dirty="0"/>
          </a:p>
        </p:txBody>
      </p:sp>
      <p:sp>
        <p:nvSpPr>
          <p:cNvPr id="13" name="矩形 12"/>
          <p:cNvSpPr/>
          <p:nvPr/>
        </p:nvSpPr>
        <p:spPr>
          <a:xfrm rot="5400000">
            <a:off x="4384738" y="2064212"/>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7" name="矩形 16"/>
          <p:cNvSpPr/>
          <p:nvPr/>
        </p:nvSpPr>
        <p:spPr>
          <a:xfrm rot="5400000">
            <a:off x="4384738" y="2790124"/>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8" name="矩形 17"/>
          <p:cNvSpPr/>
          <p:nvPr/>
        </p:nvSpPr>
        <p:spPr>
          <a:xfrm rot="5400000">
            <a:off x="4384737" y="3645458"/>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19" name="矩形 18"/>
          <p:cNvSpPr/>
          <p:nvPr/>
        </p:nvSpPr>
        <p:spPr>
          <a:xfrm rot="5400000">
            <a:off x="4384737" y="4371370"/>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0" name="矩形 19"/>
          <p:cNvSpPr/>
          <p:nvPr/>
        </p:nvSpPr>
        <p:spPr>
          <a:xfrm rot="5400000">
            <a:off x="4384737" y="5205184"/>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1" name="矩形 20"/>
          <p:cNvSpPr/>
          <p:nvPr/>
        </p:nvSpPr>
        <p:spPr>
          <a:xfrm rot="5400000">
            <a:off x="4384737" y="5931096"/>
            <a:ext cx="566720" cy="27067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2" name="矩形 21"/>
          <p:cNvSpPr/>
          <p:nvPr/>
        </p:nvSpPr>
        <p:spPr>
          <a:xfrm>
            <a:off x="5177291" y="3550188"/>
            <a:ext cx="1444069" cy="12122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Neural </a:t>
            </a:r>
          </a:p>
          <a:p>
            <a:pPr algn="ctr"/>
            <a:r>
              <a:rPr lang="en-US" altLang="zh-TW" sz="2400" dirty="0" smtClean="0"/>
              <a:t>Network</a:t>
            </a:r>
            <a:endParaRPr lang="zh-TW" altLang="en-US" sz="2400" dirty="0"/>
          </a:p>
        </p:txBody>
      </p:sp>
      <p:sp>
        <p:nvSpPr>
          <p:cNvPr id="23" name="矩形 22"/>
          <p:cNvSpPr/>
          <p:nvPr/>
        </p:nvSpPr>
        <p:spPr>
          <a:xfrm>
            <a:off x="5177290" y="5153541"/>
            <a:ext cx="1444069" cy="121228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Neural </a:t>
            </a:r>
          </a:p>
          <a:p>
            <a:pPr algn="ctr"/>
            <a:r>
              <a:rPr lang="en-US" altLang="zh-TW" sz="2400" dirty="0" smtClean="0"/>
              <a:t>Network</a:t>
            </a:r>
            <a:endParaRPr lang="zh-TW" altLang="en-US" sz="2400" dirty="0"/>
          </a:p>
        </p:txBody>
      </p:sp>
      <p:sp>
        <p:nvSpPr>
          <p:cNvPr id="25" name="文字方塊 24"/>
          <p:cNvSpPr txBox="1"/>
          <p:nvPr/>
        </p:nvSpPr>
        <p:spPr>
          <a:xfrm>
            <a:off x="7965099" y="2383623"/>
            <a:ext cx="1146628" cy="461665"/>
          </a:xfrm>
          <a:prstGeom prst="rect">
            <a:avLst/>
          </a:prstGeom>
          <a:noFill/>
        </p:spPr>
        <p:txBody>
          <a:bodyPr wrap="square" rtlCol="0">
            <a:spAutoFit/>
          </a:bodyPr>
          <a:lstStyle/>
          <a:p>
            <a:pPr algn="ctr"/>
            <a:r>
              <a:rPr lang="zh-TW" altLang="en-US" sz="2400" dirty="0" smtClean="0"/>
              <a:t>一種</a:t>
            </a:r>
            <a:endParaRPr lang="zh-TW" altLang="en-US" sz="2400" dirty="0"/>
          </a:p>
        </p:txBody>
      </p:sp>
      <p:sp>
        <p:nvSpPr>
          <p:cNvPr id="26" name="文字方塊 25"/>
          <p:cNvSpPr txBox="1"/>
          <p:nvPr/>
        </p:nvSpPr>
        <p:spPr>
          <a:xfrm>
            <a:off x="7804453" y="3985261"/>
            <a:ext cx="1146628" cy="461665"/>
          </a:xfrm>
          <a:prstGeom prst="rect">
            <a:avLst/>
          </a:prstGeom>
          <a:noFill/>
        </p:spPr>
        <p:txBody>
          <a:bodyPr wrap="square" rtlCol="0">
            <a:spAutoFit/>
          </a:bodyPr>
          <a:lstStyle/>
          <a:p>
            <a:pPr algn="ctr"/>
            <a:r>
              <a:rPr lang="zh-TW" altLang="en-US" sz="2400" dirty="0" smtClean="0"/>
              <a:t>哈</a:t>
            </a:r>
            <a:endParaRPr lang="zh-TW" altLang="en-US" sz="2400" dirty="0"/>
          </a:p>
        </p:txBody>
      </p:sp>
      <p:sp>
        <p:nvSpPr>
          <p:cNvPr id="27" name="文字方塊 26"/>
          <p:cNvSpPr txBox="1"/>
          <p:nvPr/>
        </p:nvSpPr>
        <p:spPr>
          <a:xfrm>
            <a:off x="7963965" y="5532674"/>
            <a:ext cx="883308" cy="470372"/>
          </a:xfrm>
          <a:prstGeom prst="rect">
            <a:avLst/>
          </a:prstGeom>
          <a:noFill/>
        </p:spPr>
        <p:txBody>
          <a:bodyPr wrap="square" rtlCol="0">
            <a:spAutoFit/>
          </a:bodyPr>
          <a:lstStyle/>
          <a:p>
            <a:pPr algn="ctr"/>
            <a:r>
              <a:rPr lang="zh-TW" altLang="en-US" sz="2400" dirty="0" smtClean="0"/>
              <a:t>味</a:t>
            </a:r>
            <a:endParaRPr lang="zh-TW" altLang="en-US" sz="2400" dirty="0"/>
          </a:p>
        </p:txBody>
      </p:sp>
      <p:sp>
        <p:nvSpPr>
          <p:cNvPr id="28" name="矩形 27"/>
          <p:cNvSpPr/>
          <p:nvPr/>
        </p:nvSpPr>
        <p:spPr>
          <a:xfrm rot="5400000">
            <a:off x="7681739" y="2480814"/>
            <a:ext cx="566720" cy="270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矩形 28"/>
          <p:cNvSpPr/>
          <p:nvPr/>
        </p:nvSpPr>
        <p:spPr>
          <a:xfrm rot="5400000">
            <a:off x="7702470" y="4041517"/>
            <a:ext cx="566720" cy="270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矩形 29"/>
          <p:cNvSpPr/>
          <p:nvPr/>
        </p:nvSpPr>
        <p:spPr>
          <a:xfrm rot="5400000">
            <a:off x="7702470" y="5603915"/>
            <a:ext cx="566720" cy="27067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矩形 30"/>
          <p:cNvSpPr/>
          <p:nvPr/>
        </p:nvSpPr>
        <p:spPr>
          <a:xfrm rot="5400000">
            <a:off x="6877071" y="2479118"/>
            <a:ext cx="566720" cy="2706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2" name="矩形 31"/>
          <p:cNvSpPr/>
          <p:nvPr/>
        </p:nvSpPr>
        <p:spPr>
          <a:xfrm rot="5400000">
            <a:off x="6877071" y="4041516"/>
            <a:ext cx="566720" cy="2706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3" name="矩形 32"/>
          <p:cNvSpPr/>
          <p:nvPr/>
        </p:nvSpPr>
        <p:spPr>
          <a:xfrm rot="5400000">
            <a:off x="6877071" y="5603914"/>
            <a:ext cx="566720" cy="27067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p:cNvSpPr txBox="1"/>
          <p:nvPr/>
        </p:nvSpPr>
        <p:spPr>
          <a:xfrm>
            <a:off x="1172372" y="5158509"/>
            <a:ext cx="2175934"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TW" sz="2800" b="1" dirty="0" smtClean="0">
                <a:solidFill>
                  <a:srgbClr val="FF0000"/>
                </a:solidFill>
              </a:rPr>
              <a:t>Minimizing cross entropy</a:t>
            </a:r>
            <a:endParaRPr lang="zh-TW" altLang="en-US" sz="2800" b="1" dirty="0">
              <a:solidFill>
                <a:srgbClr val="FF0000"/>
              </a:solidFill>
            </a:endParaRPr>
          </a:p>
        </p:txBody>
      </p:sp>
      <p:cxnSp>
        <p:nvCxnSpPr>
          <p:cNvPr id="35" name="直線單箭頭接點 34"/>
          <p:cNvCxnSpPr/>
          <p:nvPr/>
        </p:nvCxnSpPr>
        <p:spPr>
          <a:xfrm>
            <a:off x="4713633" y="2234811"/>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4713633" y="2916370"/>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4713633" y="3865186"/>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4713633" y="4593606"/>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4713633" y="5369011"/>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4713633" y="6075704"/>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6581968" y="2594923"/>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6581968" y="4176854"/>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6581968" y="5744389"/>
            <a:ext cx="44312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7275039" y="2607246"/>
            <a:ext cx="55472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7275039" y="4180385"/>
            <a:ext cx="55472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7275039" y="5744389"/>
            <a:ext cx="554721" cy="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52422" y="2659867"/>
            <a:ext cx="1740926" cy="461665"/>
          </a:xfrm>
          <a:prstGeom prst="rect">
            <a:avLst/>
          </a:prstGeom>
        </p:spPr>
        <p:txBody>
          <a:bodyPr wrap="none">
            <a:spAutoFit/>
          </a:bodyPr>
          <a:lstStyle/>
          <a:p>
            <a:r>
              <a:rPr lang="en-US" altLang="zh-TW" sz="2400" dirty="0"/>
              <a:t>Collect </a:t>
            </a:r>
            <a:r>
              <a:rPr lang="en-US" altLang="zh-TW" sz="2400" dirty="0" smtClean="0"/>
              <a:t>data:</a:t>
            </a:r>
            <a:endParaRPr lang="zh-TW" altLang="en-US" sz="2400" dirty="0"/>
          </a:p>
        </p:txBody>
      </p:sp>
      <p:sp>
        <p:nvSpPr>
          <p:cNvPr id="15" name="投影片編號版面配置區 14"/>
          <p:cNvSpPr>
            <a:spLocks noGrp="1"/>
          </p:cNvSpPr>
          <p:nvPr>
            <p:ph type="sldNum" sz="quarter" idx="12"/>
          </p:nvPr>
        </p:nvSpPr>
        <p:spPr/>
        <p:txBody>
          <a:bodyPr/>
          <a:lstStyle/>
          <a:p>
            <a:fld id="{C5A9EFA0-3966-4D15-8C7E-765B7BB5697B}" type="slidenum">
              <a:rPr lang="zh-TW" altLang="en-US" smtClean="0"/>
              <a:t>9</a:t>
            </a:fld>
            <a:endParaRPr lang="zh-TW" altLang="en-US"/>
          </a:p>
        </p:txBody>
      </p:sp>
    </p:spTree>
    <p:extLst>
      <p:ext uri="{BB962C8B-B14F-4D97-AF65-F5344CB8AC3E}">
        <p14:creationId xmlns:p14="http://schemas.microsoft.com/office/powerpoint/2010/main" val="392616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animBg="1"/>
      <p:bldP spid="12" grpId="0" animBg="1"/>
      <p:bldP spid="13" grpId="0" animBg="1"/>
      <p:bldP spid="17" grpId="0" animBg="1"/>
      <p:bldP spid="18" grpId="0" animBg="1"/>
      <p:bldP spid="19" grpId="0" animBg="1"/>
      <p:bldP spid="20" grpId="0" animBg="1"/>
      <p:bldP spid="21" grpId="0" animBg="1"/>
      <p:bldP spid="22" grpId="0" animBg="1"/>
      <p:bldP spid="23" grpId="0" animBg="1"/>
      <p:bldP spid="25" grpId="0"/>
      <p:bldP spid="26" grpId="0"/>
      <p:bldP spid="27" grpId="0"/>
      <p:bldP spid="28" grpId="0" animBg="1"/>
      <p:bldP spid="29" grpId="0" animBg="1"/>
      <p:bldP spid="30" grpId="0" animBg="1"/>
      <p:bldP spid="31" grpId="0" animBg="1"/>
      <p:bldP spid="32" grpId="0" animBg="1"/>
      <p:bldP spid="33" grpId="0" animBg="1"/>
      <p:bldP spid="5" grpId="0" animBg="1"/>
      <p:bldP spid="14"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5524</TotalTime>
  <Words>2900</Words>
  <Application>Microsoft Office PowerPoint</Application>
  <PresentationFormat>如螢幕大小 (4:3)</PresentationFormat>
  <Paragraphs>997</Paragraphs>
  <Slides>51</Slides>
  <Notes>36</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51</vt:i4>
      </vt:variant>
    </vt:vector>
  </HeadingPairs>
  <TitlesOfParts>
    <vt:vector size="61" baseType="lpstr">
      <vt:lpstr>新細明體</vt:lpstr>
      <vt:lpstr>標楷體</vt:lpstr>
      <vt:lpstr>Arial</vt:lpstr>
      <vt:lpstr>Calibri</vt:lpstr>
      <vt:lpstr>Calibri Light</vt:lpstr>
      <vt:lpstr>Cambria Math</vt:lpstr>
      <vt:lpstr>Georgia</vt:lpstr>
      <vt:lpstr>Times New Roman</vt:lpstr>
      <vt:lpstr>Wingdings</vt:lpstr>
      <vt:lpstr>Office 佈景主題</vt:lpstr>
      <vt:lpstr>Do machines know  the meaning of a word?</vt:lpstr>
      <vt:lpstr>Language Technology</vt:lpstr>
      <vt:lpstr>Do machine really understand human language? </vt:lpstr>
      <vt:lpstr>Meaning Representation</vt:lpstr>
      <vt:lpstr>Meaning of Word</vt:lpstr>
      <vt:lpstr>Fill in the Blank</vt:lpstr>
      <vt:lpstr>Fill in the Blank</vt:lpstr>
      <vt:lpstr>Fill in the Blank</vt:lpstr>
      <vt:lpstr>Fill in the Blank</vt:lpstr>
      <vt:lpstr>Word Vector</vt:lpstr>
      <vt:lpstr>Word Vector</vt:lpstr>
      <vt:lpstr>Word Vector – Sharing Parameters</vt:lpstr>
      <vt:lpstr>Word Vector – Sharing Parameters</vt:lpstr>
      <vt:lpstr>Word Vector – Sharing Parameters</vt:lpstr>
      <vt:lpstr>Word Vector  – Various Architectures</vt:lpstr>
      <vt:lpstr>Beyond 1-of-N encoding</vt:lpstr>
      <vt:lpstr>Word Vector</vt:lpstr>
      <vt:lpstr>Word Vector</vt:lpstr>
      <vt:lpstr>Word Vector</vt:lpstr>
      <vt:lpstr>Demo</vt:lpstr>
      <vt:lpstr> Meaning of  Word Sequence</vt:lpstr>
      <vt:lpstr>Meaning of Word Sequence</vt:lpstr>
      <vt:lpstr>Outline</vt:lpstr>
      <vt:lpstr>Information Retrieval (IR)</vt:lpstr>
      <vt:lpstr>Information Retrieval (IR)</vt:lpstr>
      <vt:lpstr>Information Retrieval (IR)</vt:lpstr>
      <vt:lpstr>IR - Semantic Embedding</vt:lpstr>
      <vt:lpstr>DSSM</vt:lpstr>
      <vt:lpstr>DSSM v.s. Typical DNN</vt:lpstr>
      <vt:lpstr>PowerPoint 簡報</vt:lpstr>
      <vt:lpstr>Reference</vt:lpstr>
      <vt:lpstr>Outline</vt:lpstr>
      <vt:lpstr>Recursive Deep Model</vt:lpstr>
      <vt:lpstr>Recursive Deep Model</vt:lpstr>
      <vt:lpstr>Recursive Deep Model</vt:lpstr>
      <vt:lpstr>Recursive Deep Model</vt:lpstr>
      <vt:lpstr>Recursive Deep Model</vt:lpstr>
      <vt:lpstr>Recursive Deep Model</vt:lpstr>
      <vt:lpstr>Recursive Deep Model</vt:lpstr>
      <vt:lpstr>PowerPoint 簡報</vt:lpstr>
      <vt:lpstr>Need a Training Target ……</vt:lpstr>
      <vt:lpstr>PowerPoint 簡報</vt:lpstr>
      <vt:lpstr>Sentiment Analysis</vt:lpstr>
      <vt:lpstr>Need a Training Target ……</vt:lpstr>
      <vt:lpstr>Outline</vt:lpstr>
      <vt:lpstr>PowerPoint 簡報</vt:lpstr>
      <vt:lpstr>PowerPoint 簡報</vt:lpstr>
      <vt:lpstr>PowerPoint 簡報</vt:lpstr>
      <vt:lpstr>Sequence-to-sequence  Auto-encoder</vt:lpstr>
      <vt:lpstr>Sequence-to-sequence  Auto-encoder</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for  Human Language Processing</dc:title>
  <dc:creator>Lee Hung-yi</dc:creator>
  <cp:lastModifiedBy>Lee Hung-yi</cp:lastModifiedBy>
  <cp:revision>207</cp:revision>
  <dcterms:created xsi:type="dcterms:W3CDTF">2015-04-26T01:05:29Z</dcterms:created>
  <dcterms:modified xsi:type="dcterms:W3CDTF">2015-12-04T14:09:22Z</dcterms:modified>
</cp:coreProperties>
</file>