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85" r:id="rId3"/>
    <p:sldId id="431" r:id="rId4"/>
    <p:sldId id="331" r:id="rId5"/>
    <p:sldId id="257" r:id="rId6"/>
    <p:sldId id="359" r:id="rId7"/>
    <p:sldId id="323" r:id="rId8"/>
    <p:sldId id="434" r:id="rId9"/>
    <p:sldId id="435" r:id="rId10"/>
    <p:sldId id="324" r:id="rId11"/>
    <p:sldId id="330" r:id="rId12"/>
    <p:sldId id="326" r:id="rId13"/>
    <p:sldId id="333" r:id="rId14"/>
    <p:sldId id="439" r:id="rId15"/>
    <p:sldId id="335" r:id="rId16"/>
    <p:sldId id="357" r:id="rId17"/>
    <p:sldId id="358" r:id="rId18"/>
    <p:sldId id="329" r:id="rId19"/>
    <p:sldId id="353" r:id="rId20"/>
    <p:sldId id="305" r:id="rId21"/>
    <p:sldId id="356" r:id="rId22"/>
    <p:sldId id="442" r:id="rId23"/>
    <p:sldId id="443" r:id="rId24"/>
    <p:sldId id="44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87770" autoAdjust="0"/>
  </p:normalViewPr>
  <p:slideViewPr>
    <p:cSldViewPr snapToGrid="0">
      <p:cViewPr varScale="1">
        <p:scale>
          <a:sx n="65" d="100"/>
          <a:sy n="65" d="100"/>
        </p:scale>
        <p:origin x="1548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E8192-C10B-446D-90AA-2C5519CF0A75}" type="doc">
      <dgm:prSet loTypeId="urn:microsoft.com/office/officeart/2005/8/layout/target1" loCatId="relationship" qsTypeId="urn:microsoft.com/office/officeart/2005/8/quickstyle/simple5" qsCatId="simple" csTypeId="urn:microsoft.com/office/officeart/2005/8/colors/colorful4" csCatId="colorful" phldr="1"/>
      <dgm:spPr/>
    </dgm:pt>
    <dgm:pt modelId="{A4F7FA2A-B4DD-4609-A027-7832442A091E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8414AF80-67E9-4A2B-BA60-D1B2D69AAF55}" type="par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8134794A-5679-4327-AF17-1A25F5A5464B}" type="sib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18E86721-409F-48C8-AEC5-6DB31DAD5752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6389CC61-B522-4D48-8D18-2065858F9DA8}" type="par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FAC84C86-BEE4-402A-8158-FF4CA3C988C2}" type="sib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0D6F84C7-B9C0-44E1-922F-FE870948B5C5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7FD7644D-795E-4E18-A74F-7CCC9CC30142}" type="par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1D4D144D-60C5-42E2-BE5C-85A9D5D67281}" type="sib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3D09DA1C-F131-44E6-A36E-58EE468CFC2D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1F9D48D6-478B-4D12-BDD0-CECA54189323}" type="par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2BDE893C-17B5-4095-ABCA-BEC6C39C0A37}" type="sib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9449A1FF-248C-42F2-BD9D-1F1AD35F39E3}" type="pres">
      <dgm:prSet presAssocID="{851E8192-C10B-446D-90AA-2C5519CF0A75}" presName="composite" presStyleCnt="0">
        <dgm:presLayoutVars>
          <dgm:chMax val="5"/>
          <dgm:dir/>
          <dgm:resizeHandles val="exact"/>
        </dgm:presLayoutVars>
      </dgm:prSet>
      <dgm:spPr/>
    </dgm:pt>
    <dgm:pt modelId="{058952CE-67F9-43AB-A4EB-DB8DF45815FF}" type="pres">
      <dgm:prSet presAssocID="{A4F7FA2A-B4DD-4609-A027-7832442A091E}" presName="circle1" presStyleLbl="lnNode1" presStyleIdx="0" presStyleCnt="4"/>
      <dgm:spPr/>
    </dgm:pt>
    <dgm:pt modelId="{8204374D-FDC7-4690-AE19-E4AEF2E24B7C}" type="pres">
      <dgm:prSet presAssocID="{A4F7FA2A-B4DD-4609-A027-7832442A091E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77A511-B217-4947-8930-A7CAE29BB739}" type="pres">
      <dgm:prSet presAssocID="{A4F7FA2A-B4DD-4609-A027-7832442A091E}" presName="line1" presStyleLbl="callout" presStyleIdx="0" presStyleCnt="8"/>
      <dgm:spPr>
        <a:ln w="28575">
          <a:solidFill>
            <a:schemeClr val="tx1"/>
          </a:solidFill>
        </a:ln>
      </dgm:spPr>
    </dgm:pt>
    <dgm:pt modelId="{371B92AE-99A5-474A-A55F-0522AE6F8A98}" type="pres">
      <dgm:prSet presAssocID="{A4F7FA2A-B4DD-4609-A027-7832442A091E}" presName="d1" presStyleLbl="callout" presStyleIdx="1" presStyleCnt="8"/>
      <dgm:spPr>
        <a:ln w="28575">
          <a:solidFill>
            <a:schemeClr val="tx1"/>
          </a:solidFill>
        </a:ln>
      </dgm:spPr>
    </dgm:pt>
    <dgm:pt modelId="{A2346748-9754-40DD-94D2-706AA010C899}" type="pres">
      <dgm:prSet presAssocID="{18E86721-409F-48C8-AEC5-6DB31DAD5752}" presName="circle2" presStyleLbl="lnNode1" presStyleIdx="1" presStyleCnt="4"/>
      <dgm:spPr/>
    </dgm:pt>
    <dgm:pt modelId="{25579ED5-2752-42DB-8F41-497D73FA1370}" type="pres">
      <dgm:prSet presAssocID="{18E86721-409F-48C8-AEC5-6DB31DAD5752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69FC93-9AC6-4A27-8DC0-AEC66AC6ECA3}" type="pres">
      <dgm:prSet presAssocID="{18E86721-409F-48C8-AEC5-6DB31DAD5752}" presName="line2" presStyleLbl="callout" presStyleIdx="2" presStyleCnt="8"/>
      <dgm:spPr>
        <a:ln w="28575">
          <a:solidFill>
            <a:schemeClr val="tx1"/>
          </a:solidFill>
        </a:ln>
      </dgm:spPr>
    </dgm:pt>
    <dgm:pt modelId="{584A464A-A8E3-470E-9602-2B173E0C7707}" type="pres">
      <dgm:prSet presAssocID="{18E86721-409F-48C8-AEC5-6DB31DAD5752}" presName="d2" presStyleLbl="callout" presStyleIdx="3" presStyleCnt="8"/>
      <dgm:spPr>
        <a:ln w="28575">
          <a:solidFill>
            <a:schemeClr val="tx1"/>
          </a:solidFill>
        </a:ln>
      </dgm:spPr>
    </dgm:pt>
    <dgm:pt modelId="{A6F03862-E945-46C9-BC66-09D02ABDC15F}" type="pres">
      <dgm:prSet presAssocID="{0D6F84C7-B9C0-44E1-922F-FE870948B5C5}" presName="circle3" presStyleLbl="lnNode1" presStyleIdx="2" presStyleCnt="4"/>
      <dgm:spPr/>
    </dgm:pt>
    <dgm:pt modelId="{0467BB4C-D585-4D60-9F51-C7423A2CD115}" type="pres">
      <dgm:prSet presAssocID="{0D6F84C7-B9C0-44E1-922F-FE870948B5C5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65BB1-E03C-452F-8BF1-8F9C4140F4E6}" type="pres">
      <dgm:prSet presAssocID="{0D6F84C7-B9C0-44E1-922F-FE870948B5C5}" presName="line3" presStyleLbl="callout" presStyleIdx="4" presStyleCnt="8"/>
      <dgm:spPr>
        <a:ln w="28575">
          <a:solidFill>
            <a:schemeClr val="tx1"/>
          </a:solidFill>
        </a:ln>
      </dgm:spPr>
    </dgm:pt>
    <dgm:pt modelId="{055C064F-6C9D-43DF-A9FB-41D40EB266AD}" type="pres">
      <dgm:prSet presAssocID="{0D6F84C7-B9C0-44E1-922F-FE870948B5C5}" presName="d3" presStyleLbl="callout" presStyleIdx="5" presStyleCnt="8"/>
      <dgm:spPr>
        <a:ln w="28575">
          <a:solidFill>
            <a:schemeClr val="tx1"/>
          </a:solidFill>
        </a:ln>
      </dgm:spPr>
    </dgm:pt>
    <dgm:pt modelId="{E4B9CA9B-478A-48A9-8292-7C5BE8797C3B}" type="pres">
      <dgm:prSet presAssocID="{3D09DA1C-F131-44E6-A36E-58EE468CFC2D}" presName="circle4" presStyleLbl="lnNode1" presStyleIdx="3" presStyleCnt="4"/>
      <dgm:spPr/>
    </dgm:pt>
    <dgm:pt modelId="{E66D3523-6660-4C9F-BE7D-AE9870DDEA86}" type="pres">
      <dgm:prSet presAssocID="{3D09DA1C-F131-44E6-A36E-58EE468CFC2D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178B98-D202-47BC-B6FE-6FC333A8CDF5}" type="pres">
      <dgm:prSet presAssocID="{3D09DA1C-F131-44E6-A36E-58EE468CFC2D}" presName="line4" presStyleLbl="callout" presStyleIdx="6" presStyleCnt="8"/>
      <dgm:spPr>
        <a:ln w="28575">
          <a:solidFill>
            <a:schemeClr val="tx1"/>
          </a:solidFill>
        </a:ln>
      </dgm:spPr>
    </dgm:pt>
    <dgm:pt modelId="{58641CFF-BFBF-492B-AFF1-89111C9E2FF4}" type="pres">
      <dgm:prSet presAssocID="{3D09DA1C-F131-44E6-A36E-58EE468CFC2D}" presName="d4" presStyleLbl="callout" presStyleIdx="7" presStyleCnt="8"/>
      <dgm:spPr>
        <a:ln w="28575">
          <a:solidFill>
            <a:schemeClr val="tx1"/>
          </a:solidFill>
        </a:ln>
      </dgm:spPr>
    </dgm:pt>
  </dgm:ptLst>
  <dgm:cxnLst>
    <dgm:cxn modelId="{4836AD0E-E901-48CF-9108-5485AAF02CC4}" type="presOf" srcId="{0D6F84C7-B9C0-44E1-922F-FE870948B5C5}" destId="{0467BB4C-D585-4D60-9F51-C7423A2CD115}" srcOrd="0" destOrd="0" presId="urn:microsoft.com/office/officeart/2005/8/layout/target1"/>
    <dgm:cxn modelId="{4090A3D4-22D0-4BBD-8FCF-F2C7441182B7}" type="presOf" srcId="{3D09DA1C-F131-44E6-A36E-58EE468CFC2D}" destId="{E66D3523-6660-4C9F-BE7D-AE9870DDEA86}" srcOrd="0" destOrd="0" presId="urn:microsoft.com/office/officeart/2005/8/layout/target1"/>
    <dgm:cxn modelId="{49CE1C0B-D72D-450E-8713-5BE289F2C533}" srcId="{851E8192-C10B-446D-90AA-2C5519CF0A75}" destId="{3D09DA1C-F131-44E6-A36E-58EE468CFC2D}" srcOrd="3" destOrd="0" parTransId="{1F9D48D6-478B-4D12-BDD0-CECA54189323}" sibTransId="{2BDE893C-17B5-4095-ABCA-BEC6C39C0A37}"/>
    <dgm:cxn modelId="{FA4A6F90-58D7-4178-A93B-57E4C1A45F7B}" type="presOf" srcId="{851E8192-C10B-446D-90AA-2C5519CF0A75}" destId="{9449A1FF-248C-42F2-BD9D-1F1AD35F39E3}" srcOrd="0" destOrd="0" presId="urn:microsoft.com/office/officeart/2005/8/layout/target1"/>
    <dgm:cxn modelId="{AADD0983-835F-4B34-BCB4-4D05473BC59A}" srcId="{851E8192-C10B-446D-90AA-2C5519CF0A75}" destId="{18E86721-409F-48C8-AEC5-6DB31DAD5752}" srcOrd="1" destOrd="0" parTransId="{6389CC61-B522-4D48-8D18-2065858F9DA8}" sibTransId="{FAC84C86-BEE4-402A-8158-FF4CA3C988C2}"/>
    <dgm:cxn modelId="{62429599-8247-46E8-87AB-1D2317217E85}" srcId="{851E8192-C10B-446D-90AA-2C5519CF0A75}" destId="{0D6F84C7-B9C0-44E1-922F-FE870948B5C5}" srcOrd="2" destOrd="0" parTransId="{7FD7644D-795E-4E18-A74F-7CCC9CC30142}" sibTransId="{1D4D144D-60C5-42E2-BE5C-85A9D5D67281}"/>
    <dgm:cxn modelId="{BCABC731-96FC-4530-93D4-386ECD66685E}" type="presOf" srcId="{A4F7FA2A-B4DD-4609-A027-7832442A091E}" destId="{8204374D-FDC7-4690-AE19-E4AEF2E24B7C}" srcOrd="0" destOrd="0" presId="urn:microsoft.com/office/officeart/2005/8/layout/target1"/>
    <dgm:cxn modelId="{543FE8DD-E4F1-4319-805D-6B76560252F2}" type="presOf" srcId="{18E86721-409F-48C8-AEC5-6DB31DAD5752}" destId="{25579ED5-2752-42DB-8F41-497D73FA1370}" srcOrd="0" destOrd="0" presId="urn:microsoft.com/office/officeart/2005/8/layout/target1"/>
    <dgm:cxn modelId="{6557C76A-C235-439F-BE57-8C906B3B5847}" srcId="{851E8192-C10B-446D-90AA-2C5519CF0A75}" destId="{A4F7FA2A-B4DD-4609-A027-7832442A091E}" srcOrd="0" destOrd="0" parTransId="{8414AF80-67E9-4A2B-BA60-D1B2D69AAF55}" sibTransId="{8134794A-5679-4327-AF17-1A25F5A5464B}"/>
    <dgm:cxn modelId="{CA19AF89-1533-44EC-9B7D-9CF37DD49FE5}" type="presParOf" srcId="{9449A1FF-248C-42F2-BD9D-1F1AD35F39E3}" destId="{058952CE-67F9-43AB-A4EB-DB8DF45815FF}" srcOrd="0" destOrd="0" presId="urn:microsoft.com/office/officeart/2005/8/layout/target1"/>
    <dgm:cxn modelId="{8F93C38A-F7F6-4DDA-A8BC-54A508AFDA3B}" type="presParOf" srcId="{9449A1FF-248C-42F2-BD9D-1F1AD35F39E3}" destId="{8204374D-FDC7-4690-AE19-E4AEF2E24B7C}" srcOrd="1" destOrd="0" presId="urn:microsoft.com/office/officeart/2005/8/layout/target1"/>
    <dgm:cxn modelId="{A5131323-1BBF-49B2-9AC3-198B5F09262E}" type="presParOf" srcId="{9449A1FF-248C-42F2-BD9D-1F1AD35F39E3}" destId="{D777A511-B217-4947-8930-A7CAE29BB739}" srcOrd="2" destOrd="0" presId="urn:microsoft.com/office/officeart/2005/8/layout/target1"/>
    <dgm:cxn modelId="{0648390C-55AE-4833-B6B0-DE58A31A6FF8}" type="presParOf" srcId="{9449A1FF-248C-42F2-BD9D-1F1AD35F39E3}" destId="{371B92AE-99A5-474A-A55F-0522AE6F8A98}" srcOrd="3" destOrd="0" presId="urn:microsoft.com/office/officeart/2005/8/layout/target1"/>
    <dgm:cxn modelId="{294B1DA5-5D1B-4ADA-B8C4-A9C2B2487D69}" type="presParOf" srcId="{9449A1FF-248C-42F2-BD9D-1F1AD35F39E3}" destId="{A2346748-9754-40DD-94D2-706AA010C899}" srcOrd="4" destOrd="0" presId="urn:microsoft.com/office/officeart/2005/8/layout/target1"/>
    <dgm:cxn modelId="{230139A9-E540-4F6E-9122-9E6C6AFD1A2B}" type="presParOf" srcId="{9449A1FF-248C-42F2-BD9D-1F1AD35F39E3}" destId="{25579ED5-2752-42DB-8F41-497D73FA1370}" srcOrd="5" destOrd="0" presId="urn:microsoft.com/office/officeart/2005/8/layout/target1"/>
    <dgm:cxn modelId="{D491CF07-3CF8-466B-9D7B-6A40EA821234}" type="presParOf" srcId="{9449A1FF-248C-42F2-BD9D-1F1AD35F39E3}" destId="{9269FC93-9AC6-4A27-8DC0-AEC66AC6ECA3}" srcOrd="6" destOrd="0" presId="urn:microsoft.com/office/officeart/2005/8/layout/target1"/>
    <dgm:cxn modelId="{50306AF3-5105-411F-8637-1C8D4408A06D}" type="presParOf" srcId="{9449A1FF-248C-42F2-BD9D-1F1AD35F39E3}" destId="{584A464A-A8E3-470E-9602-2B173E0C7707}" srcOrd="7" destOrd="0" presId="urn:microsoft.com/office/officeart/2005/8/layout/target1"/>
    <dgm:cxn modelId="{A9AA4E46-AEEC-4BCD-9E1C-F8DC955434C8}" type="presParOf" srcId="{9449A1FF-248C-42F2-BD9D-1F1AD35F39E3}" destId="{A6F03862-E945-46C9-BC66-09D02ABDC15F}" srcOrd="8" destOrd="0" presId="urn:microsoft.com/office/officeart/2005/8/layout/target1"/>
    <dgm:cxn modelId="{62141011-3B02-4AC1-B579-6618057B37E0}" type="presParOf" srcId="{9449A1FF-248C-42F2-BD9D-1F1AD35F39E3}" destId="{0467BB4C-D585-4D60-9F51-C7423A2CD115}" srcOrd="9" destOrd="0" presId="urn:microsoft.com/office/officeart/2005/8/layout/target1"/>
    <dgm:cxn modelId="{5CE5E64D-1824-4509-93D6-1758B0ED9CF8}" type="presParOf" srcId="{9449A1FF-248C-42F2-BD9D-1F1AD35F39E3}" destId="{85565BB1-E03C-452F-8BF1-8F9C4140F4E6}" srcOrd="10" destOrd="0" presId="urn:microsoft.com/office/officeart/2005/8/layout/target1"/>
    <dgm:cxn modelId="{215E3353-634A-4140-9651-EB7718B9C2E9}" type="presParOf" srcId="{9449A1FF-248C-42F2-BD9D-1F1AD35F39E3}" destId="{055C064F-6C9D-43DF-A9FB-41D40EB266AD}" srcOrd="11" destOrd="0" presId="urn:microsoft.com/office/officeart/2005/8/layout/target1"/>
    <dgm:cxn modelId="{EF627493-21EA-45ED-8657-20E21EFD1B54}" type="presParOf" srcId="{9449A1FF-248C-42F2-BD9D-1F1AD35F39E3}" destId="{E4B9CA9B-478A-48A9-8292-7C5BE8797C3B}" srcOrd="12" destOrd="0" presId="urn:microsoft.com/office/officeart/2005/8/layout/target1"/>
    <dgm:cxn modelId="{AC23FA0C-163E-4896-8F9A-1821418FA20E}" type="presParOf" srcId="{9449A1FF-248C-42F2-BD9D-1F1AD35F39E3}" destId="{E66D3523-6660-4C9F-BE7D-AE9870DDEA86}" srcOrd="13" destOrd="0" presId="urn:microsoft.com/office/officeart/2005/8/layout/target1"/>
    <dgm:cxn modelId="{CBB8724E-5625-4CFB-B36C-A131A6E95156}" type="presParOf" srcId="{9449A1FF-248C-42F2-BD9D-1F1AD35F39E3}" destId="{B4178B98-D202-47BC-B6FE-6FC333A8CDF5}" srcOrd="14" destOrd="0" presId="urn:microsoft.com/office/officeart/2005/8/layout/target1"/>
    <dgm:cxn modelId="{36010E2D-17E3-4B7B-B0E3-40FA105E4107}" type="presParOf" srcId="{9449A1FF-248C-42F2-BD9D-1F1AD35F39E3}" destId="{58641CFF-BFBF-492B-AFF1-89111C9E2FF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9CA9B-478A-48A9-8292-7C5BE8797C3B}">
      <dsp:nvSpPr>
        <dsp:cNvPr id="0" name=""/>
        <dsp:cNvSpPr/>
      </dsp:nvSpPr>
      <dsp:spPr>
        <a:xfrm>
          <a:off x="494954" y="1388197"/>
          <a:ext cx="4164592" cy="4164592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F03862-E945-46C9-BC66-09D02ABDC15F}">
      <dsp:nvSpPr>
        <dsp:cNvPr id="0" name=""/>
        <dsp:cNvSpPr/>
      </dsp:nvSpPr>
      <dsp:spPr>
        <a:xfrm>
          <a:off x="1090144" y="1983387"/>
          <a:ext cx="2974213" cy="2974213"/>
        </a:xfrm>
        <a:prstGeom prst="ellipse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46748-9754-40DD-94D2-706AA010C899}">
      <dsp:nvSpPr>
        <dsp:cNvPr id="0" name=""/>
        <dsp:cNvSpPr/>
      </dsp:nvSpPr>
      <dsp:spPr>
        <a:xfrm>
          <a:off x="1684987" y="2578229"/>
          <a:ext cx="1784527" cy="1784527"/>
        </a:xfrm>
        <a:prstGeom prst="ellipse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8952CE-67F9-43AB-A4EB-DB8DF45815FF}">
      <dsp:nvSpPr>
        <dsp:cNvPr id="0" name=""/>
        <dsp:cNvSpPr/>
      </dsp:nvSpPr>
      <dsp:spPr>
        <a:xfrm>
          <a:off x="2279829" y="3173072"/>
          <a:ext cx="594842" cy="59484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04374D-FDC7-4690-AE19-E4AEF2E24B7C}">
      <dsp:nvSpPr>
        <dsp:cNvPr id="0" name=""/>
        <dsp:cNvSpPr/>
      </dsp:nvSpPr>
      <dsp:spPr>
        <a:xfrm>
          <a:off x="5353646" y="0"/>
          <a:ext cx="2082296" cy="99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</dsp:txBody>
      <dsp:txXfrm>
        <a:off x="5353646" y="0"/>
        <a:ext cx="2082296" cy="996031"/>
      </dsp:txXfrm>
    </dsp:sp>
    <dsp:sp modelId="{D777A511-B217-4947-8930-A7CAE29BB739}">
      <dsp:nvSpPr>
        <dsp:cNvPr id="0" name=""/>
        <dsp:cNvSpPr/>
      </dsp:nvSpPr>
      <dsp:spPr>
        <a:xfrm>
          <a:off x="4833071" y="498015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71B92AE-99A5-474A-A55F-0522AE6F8A98}">
      <dsp:nvSpPr>
        <dsp:cNvPr id="0" name=""/>
        <dsp:cNvSpPr/>
      </dsp:nvSpPr>
      <dsp:spPr>
        <a:xfrm rot="5400000">
          <a:off x="2216319" y="825977"/>
          <a:ext cx="2942978" cy="2290525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5579ED5-2752-42DB-8F41-497D73FA1370}">
      <dsp:nvSpPr>
        <dsp:cNvPr id="0" name=""/>
        <dsp:cNvSpPr/>
      </dsp:nvSpPr>
      <dsp:spPr>
        <a:xfrm>
          <a:off x="5353646" y="996031"/>
          <a:ext cx="2082296" cy="99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</dsp:txBody>
      <dsp:txXfrm>
        <a:off x="5353646" y="996031"/>
        <a:ext cx="2082296" cy="996031"/>
      </dsp:txXfrm>
    </dsp:sp>
    <dsp:sp modelId="{9269FC93-9AC6-4A27-8DC0-AEC66AC6ECA3}">
      <dsp:nvSpPr>
        <dsp:cNvPr id="0" name=""/>
        <dsp:cNvSpPr/>
      </dsp:nvSpPr>
      <dsp:spPr>
        <a:xfrm>
          <a:off x="4833071" y="1494047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4A464A-A8E3-470E-9602-2B173E0C7707}">
      <dsp:nvSpPr>
        <dsp:cNvPr id="0" name=""/>
        <dsp:cNvSpPr/>
      </dsp:nvSpPr>
      <dsp:spPr>
        <a:xfrm rot="5400000">
          <a:off x="2725788" y="1805697"/>
          <a:ext cx="2416851" cy="1794245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467BB4C-D585-4D60-9F51-C7423A2CD115}">
      <dsp:nvSpPr>
        <dsp:cNvPr id="0" name=""/>
        <dsp:cNvSpPr/>
      </dsp:nvSpPr>
      <dsp:spPr>
        <a:xfrm>
          <a:off x="5353646" y="1992063"/>
          <a:ext cx="2082296" cy="99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</dsp:txBody>
      <dsp:txXfrm>
        <a:off x="5353646" y="1992063"/>
        <a:ext cx="2082296" cy="996031"/>
      </dsp:txXfrm>
    </dsp:sp>
    <dsp:sp modelId="{85565BB1-E03C-452F-8BF1-8F9C4140F4E6}">
      <dsp:nvSpPr>
        <dsp:cNvPr id="0" name=""/>
        <dsp:cNvSpPr/>
      </dsp:nvSpPr>
      <dsp:spPr>
        <a:xfrm>
          <a:off x="4833071" y="2490079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5C064F-6C9D-43DF-A9FB-41D40EB266AD}">
      <dsp:nvSpPr>
        <dsp:cNvPr id="0" name=""/>
        <dsp:cNvSpPr/>
      </dsp:nvSpPr>
      <dsp:spPr>
        <a:xfrm rot="5400000">
          <a:off x="3218945" y="2718784"/>
          <a:ext cx="1843526" cy="1384727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66D3523-6660-4C9F-BE7D-AE9870DDEA86}">
      <dsp:nvSpPr>
        <dsp:cNvPr id="0" name=""/>
        <dsp:cNvSpPr/>
      </dsp:nvSpPr>
      <dsp:spPr>
        <a:xfrm>
          <a:off x="5353646" y="2988095"/>
          <a:ext cx="2082296" cy="99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</dsp:txBody>
      <dsp:txXfrm>
        <a:off x="5353646" y="2988095"/>
        <a:ext cx="2082296" cy="996031"/>
      </dsp:txXfrm>
    </dsp:sp>
    <dsp:sp modelId="{B4178B98-D202-47BC-B6FE-6FC333A8CDF5}">
      <dsp:nvSpPr>
        <dsp:cNvPr id="0" name=""/>
        <dsp:cNvSpPr/>
      </dsp:nvSpPr>
      <dsp:spPr>
        <a:xfrm>
          <a:off x="4833071" y="3486110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641CFF-BFBF-492B-AFF1-89111C9E2FF4}">
      <dsp:nvSpPr>
        <dsp:cNvPr id="0" name=""/>
        <dsp:cNvSpPr/>
      </dsp:nvSpPr>
      <dsp:spPr>
        <a:xfrm rot="5400000">
          <a:off x="3713282" y="3635481"/>
          <a:ext cx="1267146" cy="967573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926D3-5C92-4D84-80B1-D2AFD4D905A2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5CF2F-0C94-47B1-8B3D-31E1BA85C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7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Continuous</a:t>
            </a:r>
          </a:p>
          <a:p>
            <a:r>
              <a:rPr lang="en-US" altLang="zh-TW" dirty="0" smtClean="0"/>
              <a:t>Soft logic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5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27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about the lower f1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54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University of Washington Department of Computer Science and Engineering.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59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Can we have </a:t>
            </a:r>
            <a:r>
              <a:rPr lang="en-US" altLang="zh-TW" dirty="0" err="1" smtClean="0"/>
              <a:t>anoehr</a:t>
            </a:r>
            <a:r>
              <a:rPr lang="en-US" altLang="zh-TW" dirty="0" smtClean="0"/>
              <a:t> data based !!!!!!!!!!!!!!!!!!!!!!!!!!!</a:t>
            </a:r>
          </a:p>
          <a:p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(x and y are co-author of an paper) and (x and y are not the same person) =&gt; (x is advised by y) or (x is advised by y) </a:t>
            </a:r>
            <a:r>
              <a:rPr lang="en-US" altLang="zh-TW" sz="2800" dirty="0" smtClean="0">
                <a:solidFill>
                  <a:srgbClr val="FFFF00"/>
                </a:solidFill>
              </a:rPr>
              <a:t>4.4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!publication(</a:t>
            </a:r>
            <a:r>
              <a:rPr lang="en-US" altLang="zh-TW" dirty="0" err="1" smtClean="0"/>
              <a:t>t,a</a:t>
            </a:r>
            <a:r>
              <a:rPr lang="en-US" altLang="zh-TW" dirty="0" smtClean="0"/>
              <a:t>) v !publication(</a:t>
            </a:r>
            <a:r>
              <a:rPr lang="en-US" altLang="zh-TW" dirty="0" err="1" smtClean="0"/>
              <a:t>t,b</a:t>
            </a:r>
            <a:r>
              <a:rPr lang="en-US" altLang="zh-TW" dirty="0" smtClean="0"/>
              <a:t>) v </a:t>
            </a:r>
            <a:r>
              <a:rPr lang="en-US" altLang="zh-TW" dirty="0" err="1" smtClean="0"/>
              <a:t>samePerson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 v </a:t>
            </a:r>
            <a:r>
              <a:rPr lang="en-US" altLang="zh-TW" dirty="0" err="1" smtClean="0"/>
              <a:t>advisedBy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 v </a:t>
            </a:r>
            <a:r>
              <a:rPr lang="en-US" altLang="zh-TW" dirty="0" err="1" smtClean="0"/>
              <a:t>advisedBy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b,a</a:t>
            </a:r>
            <a:r>
              <a:rPr lang="en-US" altLang="zh-TW" dirty="0" smtClean="0"/>
              <a:t>) 4.41667</a:t>
            </a:r>
          </a:p>
          <a:p>
            <a:r>
              <a:rPr lang="en-US" altLang="zh-TW" dirty="0" smtClean="0"/>
              <a:t>!</a:t>
            </a:r>
            <a:r>
              <a:rPr lang="en-US" altLang="zh-TW" dirty="0" err="1" smtClean="0"/>
              <a:t>taughtBy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c,p,q</a:t>
            </a:r>
            <a:r>
              <a:rPr lang="en-US" altLang="zh-TW" dirty="0" smtClean="0"/>
              <a:t>) v professor(p) 3.48386</a:t>
            </a:r>
          </a:p>
          <a:p>
            <a:r>
              <a:rPr lang="en-US" altLang="zh-TW" dirty="0" smtClean="0"/>
              <a:t>!</a:t>
            </a:r>
            <a:r>
              <a:rPr lang="en-US" altLang="zh-TW" dirty="0" err="1" smtClean="0"/>
              <a:t>advisedBy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s,p</a:t>
            </a:r>
            <a:r>
              <a:rPr lang="en-US" altLang="zh-TW" dirty="0" smtClean="0"/>
              <a:t>) v !publication(</a:t>
            </a:r>
            <a:r>
              <a:rPr lang="en-US" altLang="zh-TW" dirty="0" err="1" smtClean="0"/>
              <a:t>t,s</a:t>
            </a:r>
            <a:r>
              <a:rPr lang="en-US" altLang="zh-TW" dirty="0" smtClean="0"/>
              <a:t>) v publication(</a:t>
            </a:r>
            <a:r>
              <a:rPr lang="en-US" altLang="zh-TW" dirty="0" err="1" smtClean="0"/>
              <a:t>t,p</a:t>
            </a:r>
            <a:r>
              <a:rPr lang="en-US" altLang="zh-TW" dirty="0" smtClean="0"/>
              <a:t>) 3.11666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!</a:t>
            </a:r>
            <a:r>
              <a:rPr lang="en-US" altLang="zh-TW" dirty="0" err="1" smtClean="0"/>
              <a:t>inPhase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s,Post_Generals</a:t>
            </a:r>
            <a:r>
              <a:rPr lang="en-US" altLang="zh-TW" dirty="0" smtClean="0"/>
              <a:t>) v !</a:t>
            </a:r>
            <a:r>
              <a:rPr lang="en-US" altLang="zh-TW" dirty="0" err="1" smtClean="0"/>
              <a:t>taughtBy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c,p,q</a:t>
            </a:r>
            <a:r>
              <a:rPr lang="en-US" altLang="zh-TW" dirty="0" smtClean="0"/>
              <a:t>) v ta(</a:t>
            </a:r>
            <a:r>
              <a:rPr lang="en-US" altLang="zh-TW" dirty="0" err="1" smtClean="0"/>
              <a:t>c,s,q</a:t>
            </a:r>
            <a:r>
              <a:rPr lang="en-US" altLang="zh-TW" dirty="0" smtClean="0"/>
              <a:t>) v </a:t>
            </a:r>
            <a:r>
              <a:rPr lang="en-US" altLang="zh-TW" dirty="0" err="1" smtClean="0"/>
              <a:t>courseLevel</a:t>
            </a:r>
            <a:r>
              <a:rPr lang="en-US" altLang="zh-TW" dirty="0" smtClean="0"/>
              <a:t>(c,Level_100) v !</a:t>
            </a:r>
            <a:r>
              <a:rPr lang="en-US" altLang="zh-TW" dirty="0" err="1" smtClean="0"/>
              <a:t>advisedBy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s,p</a:t>
            </a:r>
            <a:r>
              <a:rPr lang="en-US" altLang="zh-TW" dirty="0" smtClean="0"/>
              <a:t>) -0.646597</a:t>
            </a:r>
          </a:p>
          <a:p>
            <a:r>
              <a:rPr lang="en-US" altLang="zh-TW" dirty="0" smtClean="0"/>
              <a:t>!</a:t>
            </a:r>
            <a:r>
              <a:rPr lang="en-US" altLang="zh-TW" dirty="0" err="1" smtClean="0"/>
              <a:t>inPhase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p,x</a:t>
            </a:r>
            <a:r>
              <a:rPr lang="en-US" altLang="zh-TW" dirty="0" smtClean="0"/>
              <a:t>) v </a:t>
            </a:r>
            <a:r>
              <a:rPr lang="en-US" altLang="zh-TW" dirty="0" err="1" smtClean="0"/>
              <a:t>samePhase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v !</a:t>
            </a:r>
            <a:r>
              <a:rPr lang="en-US" altLang="zh-TW" dirty="0" err="1" smtClean="0"/>
              <a:t>inPhase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p,y</a:t>
            </a:r>
            <a:r>
              <a:rPr lang="en-US" altLang="zh-TW" dirty="0" smtClean="0"/>
              <a:t>) -1.0232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9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Toolkit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Tuffy</a:t>
            </a:r>
            <a:r>
              <a:rPr lang="en-US" altLang="zh-TW" dirty="0" smtClean="0"/>
              <a:t>: http://i.stanford.edu/hazy/hazy/tuffy/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>
                <a:solidFill>
                  <a:schemeClr val="tx2"/>
                </a:solidFill>
                <a:ea typeface="+mn-ea"/>
              </a:rPr>
              <a:t>alchemy.cs.washington.edu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solidFill>
                <a:schemeClr val="tx2"/>
              </a:solidFill>
              <a:ea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 smtClean="0">
                <a:ea typeface="+mn-ea"/>
              </a:rPr>
              <a:t>Open-source software including:</a:t>
            </a:r>
          </a:p>
          <a:p>
            <a:r>
              <a:rPr lang="en-US" altLang="zh-TW" dirty="0" smtClean="0">
                <a:ea typeface="+mn-ea"/>
              </a:rPr>
              <a:t>Full first-order logic syntax</a:t>
            </a:r>
          </a:p>
          <a:p>
            <a:r>
              <a:rPr lang="en-US" altLang="zh-TW" dirty="0" smtClean="0">
                <a:ea typeface="+mn-ea"/>
              </a:rPr>
              <a:t>Inference (MAP and conditional probabilities)</a:t>
            </a:r>
          </a:p>
          <a:p>
            <a:r>
              <a:rPr lang="en-US" altLang="zh-TW" dirty="0" smtClean="0">
                <a:ea typeface="+mn-ea"/>
              </a:rPr>
              <a:t>Weight learning (generative and discriminative)</a:t>
            </a:r>
          </a:p>
          <a:p>
            <a:r>
              <a:rPr lang="en-US" altLang="zh-TW" dirty="0" smtClean="0">
                <a:ea typeface="+mn-ea"/>
              </a:rPr>
              <a:t>Structure learning</a:t>
            </a:r>
          </a:p>
          <a:p>
            <a:r>
              <a:rPr lang="en-US" altLang="zh-TW" dirty="0" smtClean="0">
                <a:ea typeface="+mn-ea"/>
              </a:rPr>
              <a:t>Programming language features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solidFill>
                <a:schemeClr val="tx2"/>
              </a:solidFill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7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Need a good case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By </a:t>
            </a:r>
            <a:r>
              <a:rPr lang="en-US" altLang="zh-TW" dirty="0" smtClean="0"/>
              <a:t>inference, humans use logic to discover the truth based on knowledge.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44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http://i.stanford.edu/hazy/papers/tuffy-vldb2011-slides.pdf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Ｔｏｎｉｇｈｔ：</a:t>
            </a:r>
            <a:endParaRPr lang="en-US" altLang="zh-TW" dirty="0" smtClean="0"/>
          </a:p>
          <a:p>
            <a:r>
              <a:rPr lang="en-US" altLang="zh-TW" dirty="0" err="1" smtClean="0"/>
              <a:t>Logic+world</a:t>
            </a:r>
            <a:endParaRPr lang="en-US" altLang="zh-TW" dirty="0" smtClean="0"/>
          </a:p>
          <a:p>
            <a:r>
              <a:rPr lang="en-US" altLang="zh-TW" dirty="0" smtClean="0"/>
              <a:t>Evaluation graphical</a:t>
            </a:r>
          </a:p>
          <a:p>
            <a:r>
              <a:rPr lang="en-US" altLang="zh-TW" dirty="0" smtClean="0"/>
              <a:t>As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repgression</a:t>
            </a:r>
            <a:endParaRPr lang="en-US" altLang="zh-TW" dirty="0" smtClean="0"/>
          </a:p>
          <a:p>
            <a:r>
              <a:rPr lang="en-US" altLang="zh-TW" dirty="0" smtClean="0"/>
              <a:t>learning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Inference:</a:t>
            </a:r>
          </a:p>
          <a:p>
            <a:r>
              <a:rPr lang="en-US" altLang="zh-TW" baseline="0" dirty="0" smtClean="0"/>
              <a:t>   </a:t>
            </a:r>
            <a:r>
              <a:rPr lang="zh-TW" altLang="en-US" baseline="0" dirty="0" smtClean="0"/>
              <a:t>二：</a:t>
            </a:r>
            <a:r>
              <a:rPr lang="en-US" altLang="zh-TW" baseline="0" dirty="0" smtClean="0"/>
              <a:t>slide</a:t>
            </a:r>
          </a:p>
          <a:p>
            <a:r>
              <a:rPr lang="zh-TW" altLang="en-US" baseline="0" dirty="0" smtClean="0"/>
              <a:t>三：</a:t>
            </a:r>
            <a:r>
              <a:rPr lang="en-US" altLang="zh-TW" baseline="0" dirty="0" smtClean="0"/>
              <a:t>lifted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Training: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四 </a:t>
            </a:r>
            <a:r>
              <a:rPr lang="en-US" altLang="zh-TW" baseline="0" dirty="0" smtClean="0"/>
              <a:t>morning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More learning: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</a:t>
            </a:r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一 </a:t>
            </a:r>
            <a:r>
              <a:rPr lang="en-US" altLang="zh-TW" baseline="0" dirty="0" smtClean="0"/>
              <a:t>night</a:t>
            </a:r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二 </a:t>
            </a:r>
            <a:r>
              <a:rPr lang="en-US" altLang="zh-TW" baseline="0" dirty="0" smtClean="0"/>
              <a:t>night</a:t>
            </a:r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三 </a:t>
            </a:r>
            <a:r>
              <a:rPr lang="en-US" altLang="zh-TW" baseline="0" dirty="0" smtClean="0"/>
              <a:t>night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78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World: all the predicates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Some of the world is not “logical”</a:t>
            </a:r>
          </a:p>
          <a:p>
            <a:r>
              <a:rPr lang="en-US" altLang="zh-TW" dirty="0" smtClean="0"/>
              <a:t>Part of the world is observed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6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World: all the predicates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Some of the world is not “logical”</a:t>
            </a:r>
          </a:p>
          <a:p>
            <a:r>
              <a:rPr lang="en-US" altLang="zh-TW" dirty="0" smtClean="0"/>
              <a:t>Part of the world is observed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7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永遠都會有不科學的事發生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37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Only Anna (A) in the world 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0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+mn-ea"/>
              </a:rPr>
              <a:t>This is just the weighted </a:t>
            </a:r>
            <a:r>
              <a:rPr lang="en-US" altLang="zh-TW" dirty="0" err="1" smtClean="0">
                <a:ea typeface="+mn-ea"/>
              </a:rPr>
              <a:t>MaxSAT</a:t>
            </a:r>
            <a:r>
              <a:rPr lang="en-US" altLang="zh-TW" dirty="0" smtClean="0">
                <a:ea typeface="+mn-ea"/>
              </a:rPr>
              <a:t> problem</a:t>
            </a:r>
          </a:p>
          <a:p>
            <a:pPr eaLnBrk="1" hangingPunct="1"/>
            <a:r>
              <a:rPr lang="en-US" altLang="zh-TW" dirty="0" smtClean="0">
                <a:ea typeface="+mn-ea"/>
              </a:rPr>
              <a:t>Use weighted SAT solver</a:t>
            </a:r>
            <a:br>
              <a:rPr lang="en-US" altLang="zh-TW" dirty="0" smtClean="0">
                <a:ea typeface="+mn-ea"/>
              </a:rPr>
            </a:br>
            <a:r>
              <a:rPr lang="en-US" altLang="zh-TW" dirty="0" smtClean="0">
                <a:ea typeface="+mn-ea"/>
              </a:rPr>
              <a:t>(e.g., </a:t>
            </a:r>
            <a:r>
              <a:rPr lang="en-US" altLang="zh-TW" dirty="0" err="1" smtClean="0">
                <a:ea typeface="+mn-ea"/>
              </a:rPr>
              <a:t>MaxWalkSAT</a:t>
            </a:r>
            <a:r>
              <a:rPr lang="en-US" altLang="zh-TW" dirty="0" smtClean="0">
                <a:ea typeface="+mn-ea"/>
              </a:rPr>
              <a:t> </a:t>
            </a:r>
            <a:r>
              <a:rPr lang="en-US" altLang="zh-TW" sz="1100" dirty="0" smtClean="0">
                <a:ea typeface="+mn-ea"/>
              </a:rPr>
              <a:t>[</a:t>
            </a:r>
            <a:r>
              <a:rPr lang="en-US" altLang="zh-TW" sz="1100" dirty="0" err="1" smtClean="0">
                <a:ea typeface="+mn-ea"/>
              </a:rPr>
              <a:t>Kautz</a:t>
            </a:r>
            <a:r>
              <a:rPr lang="en-US" altLang="zh-TW" sz="1100" dirty="0" smtClean="0">
                <a:ea typeface="+mn-ea"/>
              </a:rPr>
              <a:t> et al., 1997] </a:t>
            </a:r>
            <a:endParaRPr lang="en-US" altLang="zh-TW" dirty="0" smtClean="0"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0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5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5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9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75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54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7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8304-3A70-4564-AA40-75F7D944261D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90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18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0.png"/><Relationship Id="rId21" Type="http://schemas.openxmlformats.org/officeDocument/2006/relationships/image" Target="../media/image41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18" Type="http://schemas.openxmlformats.org/officeDocument/2006/relationships/image" Target="../media/image43.png"/><Relationship Id="rId3" Type="http://schemas.openxmlformats.org/officeDocument/2006/relationships/image" Target="../media/image230.png"/><Relationship Id="rId21" Type="http://schemas.openxmlformats.org/officeDocument/2006/relationships/image" Target="../media/image46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Relationship Id="rId22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Markov Logic Network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FFFF00"/>
                </a:solidFill>
              </a:rPr>
              <a:t>Hung-yi Lee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 Logic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4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real world is </a:t>
            </a:r>
            <a:r>
              <a:rPr lang="en-US" altLang="zh-TW" dirty="0" smtClean="0"/>
              <a:t>complex. </a:t>
            </a:r>
          </a:p>
          <a:p>
            <a:endParaRPr lang="en-US" altLang="zh-TW" dirty="0"/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r>
              <a:rPr lang="en-US" altLang="zh-TW" sz="2600" dirty="0" smtClean="0"/>
              <a:t>Each formula is assigned a weight representing confidence score.</a:t>
            </a:r>
          </a:p>
          <a:p>
            <a:endParaRPr lang="en-US" altLang="zh-TW" sz="2600" dirty="0" smtClean="0"/>
          </a:p>
          <a:p>
            <a:endParaRPr lang="en-US" altLang="zh-TW" sz="2600" dirty="0"/>
          </a:p>
          <a:p>
            <a:endParaRPr lang="en-US" altLang="zh-TW" sz="2600" dirty="0" smtClean="0"/>
          </a:p>
          <a:p>
            <a:r>
              <a:rPr lang="en-US" altLang="zh-TW" sz="2600" dirty="0" smtClean="0"/>
              <a:t>When </a:t>
            </a:r>
            <a:r>
              <a:rPr lang="en-US" altLang="zh-TW" sz="2600" dirty="0"/>
              <a:t>a world violates a </a:t>
            </a:r>
            <a:r>
              <a:rPr lang="en-US" altLang="zh-TW" sz="2600" dirty="0" smtClean="0"/>
              <a:t>formula, It </a:t>
            </a:r>
            <a:r>
              <a:rPr lang="en-US" altLang="zh-TW" sz="2600" dirty="0"/>
              <a:t>becomes less probable, </a:t>
            </a:r>
            <a:r>
              <a:rPr lang="en-US" altLang="zh-TW" sz="2600" dirty="0" smtClean="0"/>
              <a:t>but not </a:t>
            </a:r>
            <a:r>
              <a:rPr lang="en-US" altLang="zh-TW" sz="2600" dirty="0"/>
              <a:t>impossible</a:t>
            </a:r>
            <a:endParaRPr lang="zh-TW" altLang="en-US" sz="2600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49665" y="4550426"/>
            <a:ext cx="648608" cy="7993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1.5</a:t>
            </a:r>
          </a:p>
          <a:p>
            <a:pPr algn="ctr"/>
            <a:r>
              <a:rPr lang="en-US" altLang="zh-TW" sz="2400" dirty="0" smtClean="0"/>
              <a:t>1.1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66309" y="4550426"/>
                <a:ext cx="5079999" cy="7993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宅</a:t>
                </a:r>
                <a:r>
                  <a:rPr lang="en-US" altLang="zh-TW" sz="2400" dirty="0" smtClean="0"/>
                  <a:t>(x</a:t>
                </a:r>
                <a:r>
                  <a:rPr lang="en-US" altLang="zh-TW" sz="2400" dirty="0"/>
                  <a:t>)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 smtClean="0"/>
                  <a:t>做研究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)</a:t>
                </a:r>
              </a:p>
              <a:p>
                <a:pPr marL="0" lvl="1"/>
                <a:r>
                  <a:rPr lang="zh-TW" altLang="en-US" sz="2400" dirty="0" smtClean="0"/>
                  <a:t>是</a:t>
                </a:r>
                <a:r>
                  <a:rPr lang="zh-TW" altLang="en-US" sz="2400" dirty="0"/>
                  <a:t>朋友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x,y</a:t>
                </a:r>
                <a:r>
                  <a:rPr lang="en-US" altLang="zh-TW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(x)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TW" altLang="en-US" sz="2400" dirty="0"/>
                  <a:t> 宅</a:t>
                </a:r>
                <a:r>
                  <a:rPr lang="en-US" altLang="zh-TW" sz="2400" dirty="0"/>
                  <a:t>(y) </a:t>
                </a:r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09" y="4550426"/>
                <a:ext cx="5079999" cy="799387"/>
              </a:xfrm>
              <a:prstGeom prst="rect">
                <a:avLst/>
              </a:prstGeom>
              <a:blipFill rotWithShape="0">
                <a:blip r:embed="rId3"/>
                <a:stretch>
                  <a:fillRect l="-1796" t="-6716" b="-17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68680" y="2656908"/>
            <a:ext cx="321936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L(U) = logical or not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70887" y="2656906"/>
            <a:ext cx="366826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L(U) </a:t>
            </a:r>
            <a:r>
              <a:rPr lang="en-US" altLang="zh-TW" sz="2800" dirty="0"/>
              <a:t>= how logical it is  </a:t>
            </a:r>
            <a:endParaRPr lang="zh-TW" altLang="en-US" sz="2800" dirty="0"/>
          </a:p>
        </p:txBody>
      </p:sp>
      <p:sp>
        <p:nvSpPr>
          <p:cNvPr id="9" name="向右箭號 8"/>
          <p:cNvSpPr/>
          <p:nvPr/>
        </p:nvSpPr>
        <p:spPr>
          <a:xfrm>
            <a:off x="4183516" y="2549185"/>
            <a:ext cx="491897" cy="73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2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Logic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example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936423" y="2567214"/>
            <a:ext cx="3360965" cy="540150"/>
            <a:chOff x="2807608" y="2627086"/>
            <a:chExt cx="3360965" cy="540150"/>
          </a:xfrm>
        </p:grpSpPr>
        <p:sp>
          <p:nvSpPr>
            <p:cNvPr id="5" name="矩形 4"/>
            <p:cNvSpPr/>
            <p:nvPr/>
          </p:nvSpPr>
          <p:spPr>
            <a:xfrm>
              <a:off x="2807608" y="2627086"/>
              <a:ext cx="648608" cy="540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524253" y="2627086"/>
                  <a:ext cx="2644320" cy="5401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253" y="2627086"/>
                  <a:ext cx="2644320" cy="5401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99" b="-1648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/>
          <p:cNvSpPr txBox="1"/>
          <p:nvPr/>
        </p:nvSpPr>
        <p:spPr>
          <a:xfrm>
            <a:off x="2801262" y="3182280"/>
            <a:ext cx="357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Person = {Anna}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457410" y="2571946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10" y="2571946"/>
                <a:ext cx="49321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365425" y="2621845"/>
                <a:ext cx="3817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25" y="2621845"/>
                <a:ext cx="3817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8652"/>
                  </p:ext>
                </p:extLst>
              </p:nvPr>
            </p:nvGraphicFramePr>
            <p:xfrm>
              <a:off x="1059290" y="4016813"/>
              <a:ext cx="7203220" cy="22950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40644"/>
                    <a:gridCol w="1440644"/>
                    <a:gridCol w="1440644"/>
                    <a:gridCol w="1440644"/>
                    <a:gridCol w="144064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0" dirty="0" smtClean="0"/>
                            <a:t>宅</a:t>
                          </a:r>
                          <a:r>
                            <a:rPr lang="en-US" altLang="zh-TW" sz="2400" b="0" dirty="0" smtClean="0"/>
                            <a:t>(A)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做研究</a:t>
                          </a:r>
                          <a:r>
                            <a:rPr lang="en-US" altLang="zh-TW" sz="2400" dirty="0" smtClean="0"/>
                            <a:t>(A)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662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0.07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8652"/>
                  </p:ext>
                </p:extLst>
              </p:nvPr>
            </p:nvGraphicFramePr>
            <p:xfrm>
              <a:off x="1059290" y="4016813"/>
              <a:ext cx="7203220" cy="22950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40644"/>
                    <a:gridCol w="1440644"/>
                    <a:gridCol w="1440644"/>
                    <a:gridCol w="1440644"/>
                    <a:gridCol w="144064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0" dirty="0" smtClean="0"/>
                            <a:t>宅</a:t>
                          </a:r>
                          <a:r>
                            <a:rPr lang="en-US" altLang="zh-TW" sz="2400" b="0" dirty="0" smtClean="0"/>
                            <a:t>(A)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做研究</a:t>
                          </a:r>
                          <a:r>
                            <a:rPr lang="en-US" altLang="zh-TW" sz="2400" dirty="0" smtClean="0"/>
                            <a:t>(A)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2" t="-212000" r="-40042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2" t="-312000" r="-40042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6628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2" t="-401299" r="-400422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0.07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文字方塊 10"/>
          <p:cNvSpPr txBox="1"/>
          <p:nvPr/>
        </p:nvSpPr>
        <p:spPr>
          <a:xfrm>
            <a:off x="3813794" y="437654"/>
            <a:ext cx="410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observe that </a:t>
            </a:r>
            <a:r>
              <a:rPr lang="zh-TW" altLang="en-US" sz="2400" dirty="0" smtClean="0"/>
              <a:t>宅</a:t>
            </a:r>
            <a:r>
              <a:rPr lang="en-US" altLang="zh-TW" sz="2400" dirty="0"/>
              <a:t>(A</a:t>
            </a:r>
            <a:r>
              <a:rPr lang="en-US" altLang="zh-TW" sz="2400" dirty="0" smtClean="0"/>
              <a:t>) = T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135954" y="978924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P( </a:t>
            </a:r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/>
              <a:t>(A</a:t>
            </a:r>
            <a:r>
              <a:rPr lang="en-US" altLang="zh-TW" sz="2400" dirty="0" smtClean="0"/>
              <a:t>) = T ) = 0.82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35954" y="1438066"/>
            <a:ext cx="3222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P( </a:t>
            </a:r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/>
              <a:t>(A</a:t>
            </a:r>
            <a:r>
              <a:rPr lang="en-US" altLang="zh-TW" sz="2400" dirty="0" smtClean="0"/>
              <a:t>) = F ) = 0.18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4247236" y="1204850"/>
            <a:ext cx="580571" cy="486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033579" y="1039207"/>
            <a:ext cx="185514" cy="797718"/>
          </a:xfrm>
          <a:prstGeom prst="leftBrace">
            <a:avLst>
              <a:gd name="adj1" fmla="val 83637"/>
              <a:gd name="adj2" fmla="val 5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1" grpId="0"/>
      <p:bldP spid="4" grpId="0"/>
      <p:bldP spid="13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794824"/>
                  </p:ext>
                </p:extLst>
              </p:nvPr>
            </p:nvGraphicFramePr>
            <p:xfrm>
              <a:off x="397829" y="2027478"/>
              <a:ext cx="852147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(A)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宅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score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 smtClean="0"/>
                            <a:t>Prob</a:t>
                          </a:r>
                          <a:endParaRPr lang="zh-TW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4.1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0.43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1+0=1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0+0=0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794824"/>
                  </p:ext>
                </p:extLst>
              </p:nvPr>
            </p:nvGraphicFramePr>
            <p:xfrm>
              <a:off x="397829" y="2027478"/>
              <a:ext cx="852147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(A)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宅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010" t="-9231" r="-303518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9231" r="-202000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score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 smtClean="0"/>
                            <a:t>Prob</a:t>
                          </a:r>
                          <a:endParaRPr lang="zh-TW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4.1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0.43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1+0=1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0+0=0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0.02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397829" y="1349869"/>
            <a:ext cx="44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Person = {Anna, Bob}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97829" y="5872851"/>
            <a:ext cx="3439884" cy="60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Q: Bob </a:t>
            </a:r>
            <a:r>
              <a:rPr lang="zh-TW" altLang="en-US" sz="2400" dirty="0" smtClean="0"/>
              <a:t>是否喜歡做研究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01024" y="5949970"/>
            <a:ext cx="496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A: 70% </a:t>
            </a:r>
            <a:r>
              <a:rPr lang="zh-TW" altLang="en-US" sz="2800" dirty="0" smtClean="0"/>
              <a:t>的機率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Bob </a:t>
            </a:r>
            <a:r>
              <a:rPr lang="zh-TW" altLang="en-US" sz="2800" dirty="0" smtClean="0"/>
              <a:t>喜歡</a:t>
            </a:r>
            <a:r>
              <a:rPr lang="zh-TW" altLang="en-US" sz="2800" dirty="0"/>
              <a:t>做研究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447068" y="414338"/>
            <a:ext cx="5474251" cy="830582"/>
            <a:chOff x="212515" y="254254"/>
            <a:chExt cx="5474251" cy="830582"/>
          </a:xfrm>
        </p:grpSpPr>
        <p:sp>
          <p:nvSpPr>
            <p:cNvPr id="17" name="矩形 16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01" t="-8333" r="-4601"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145" r="-57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962" r="-754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571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909" r="-5455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/>
          <p:cNvSpPr txBox="1"/>
          <p:nvPr/>
        </p:nvSpPr>
        <p:spPr>
          <a:xfrm>
            <a:off x="6251292" y="277986"/>
            <a:ext cx="194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Evidence:</a:t>
            </a:r>
            <a:endParaRPr lang="zh-TW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6363605" y="791196"/>
            <a:ext cx="2162574" cy="820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TW" altLang="en-US" sz="2400" dirty="0" smtClean="0"/>
              <a:t>是</a:t>
            </a:r>
            <a:r>
              <a:rPr lang="zh-TW" altLang="en-US" sz="2400" dirty="0"/>
              <a:t>朋友</a:t>
            </a:r>
            <a:r>
              <a:rPr lang="en-US" altLang="zh-TW" sz="2400" dirty="0"/>
              <a:t>(A,B) =T</a:t>
            </a:r>
          </a:p>
          <a:p>
            <a:pPr marL="0" lvl="1"/>
            <a:r>
              <a:rPr lang="zh-TW" altLang="en-US" sz="2400" dirty="0" smtClean="0"/>
              <a:t>宅</a:t>
            </a:r>
            <a:r>
              <a:rPr lang="en-US" altLang="zh-TW" sz="2400" dirty="0"/>
              <a:t>(A)=T</a:t>
            </a:r>
            <a:r>
              <a:rPr lang="en-US" altLang="zh-TW" sz="2400" dirty="0">
                <a:ea typeface="Cambria Math" panose="02040503050406030204" pitchFamily="18" charset="0"/>
              </a:rPr>
              <a:t>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404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Logic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TW" dirty="0" smtClean="0"/>
                  <a:t>: How logical a world X is given knowledge base L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Probability point of view: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12379" y="3148913"/>
                <a:ext cx="313855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79" y="3148913"/>
                <a:ext cx="3138551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1684891" y="4479053"/>
            <a:ext cx="2745495" cy="46166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Weight of </a:t>
            </a:r>
            <a:r>
              <a:rPr lang="en-US" altLang="zh-TW" sz="2400" dirty="0" smtClean="0"/>
              <a:t>formula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endParaRPr lang="en-US" altLang="zh-TW" sz="2400" i="1" dirty="0">
              <a:ea typeface="新細明體" panose="02020500000000000000" pitchFamily="18" charset="-120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5013507" y="4141962"/>
            <a:ext cx="3291703" cy="830997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No.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of times </a:t>
            </a:r>
            <a:r>
              <a:rPr lang="en-US" altLang="zh-TW" sz="2400" dirty="0" smtClean="0"/>
              <a:t>formula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true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V="1">
            <a:off x="4130470" y="3820228"/>
            <a:ext cx="179501" cy="6950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 flipH="1" flipV="1">
            <a:off x="4889364" y="3850024"/>
            <a:ext cx="415897" cy="291937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81679" y="5392038"/>
                <a:ext cx="2892971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79" y="5392038"/>
                <a:ext cx="2892971" cy="1037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430301" y="5680608"/>
            <a:ext cx="377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(The probability that the world X appears.)</a:t>
            </a:r>
            <a:endParaRPr lang="zh-TW" altLang="en-US" sz="2400" dirty="0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337480" y="2515389"/>
            <a:ext cx="5801588" cy="46166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Sum over all formulas in knowledge base</a:t>
            </a:r>
            <a:endParaRPr lang="en-US" altLang="zh-TW" sz="2400" i="1" dirty="0">
              <a:ea typeface="新細明體" panose="02020500000000000000" pitchFamily="18" charset="-120"/>
            </a:endParaRP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4064816" y="2977055"/>
            <a:ext cx="1240446" cy="24199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3552825" y="3125028"/>
            <a:ext cx="511991" cy="11122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4130471" y="3820228"/>
            <a:ext cx="348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4520112" y="3820228"/>
            <a:ext cx="785149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6536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Inference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Find most likely state of world given evidence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World U = {X, Y}, X is given, Y is the target to be found</a:t>
            </a:r>
          </a:p>
          <a:p>
            <a:pPr eaLnBrk="1" hangingPunct="1"/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 smtClean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023257" y="3469698"/>
                <a:ext cx="3232039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7" y="3469698"/>
                <a:ext cx="3232039" cy="5790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255296" y="3236428"/>
                <a:ext cx="393447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96" y="3236428"/>
                <a:ext cx="393447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24162" y="5113769"/>
                <a:ext cx="3245760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2" y="5113769"/>
                <a:ext cx="3245760" cy="579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69922" y="4829175"/>
                <a:ext cx="3504421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22" y="4829175"/>
                <a:ext cx="3504421" cy="1037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Graphical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53722" y="366766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9" name="橢圓 8"/>
          <p:cNvSpPr/>
          <p:nvPr/>
        </p:nvSpPr>
        <p:spPr>
          <a:xfrm>
            <a:off x="2068107" y="2924549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68105" y="36490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68105" y="4373517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068105" y="5095506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068104" y="5817495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326" y="2922964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1164944" y="437022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38169" y="507279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538169" y="5796029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18" name="矩形 17"/>
          <p:cNvSpPr/>
          <p:nvPr/>
        </p:nvSpPr>
        <p:spPr>
          <a:xfrm>
            <a:off x="579724" y="1889136"/>
            <a:ext cx="262255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Each ground predicate is a node.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548594" y="2526350"/>
            <a:ext cx="336282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The formulas are  Factors.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525446" y="3295720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99110" y="4335689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9110" y="5416706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>
            <a:stCxn id="9" idx="6"/>
            <a:endCxn id="21" idx="1"/>
          </p:cNvCxnSpPr>
          <p:nvPr/>
        </p:nvCxnSpPr>
        <p:spPr>
          <a:xfrm>
            <a:off x="2567044" y="3174018"/>
            <a:ext cx="1958402" cy="251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1" idx="1"/>
          </p:cNvCxnSpPr>
          <p:nvPr/>
        </p:nvCxnSpPr>
        <p:spPr>
          <a:xfrm flipV="1">
            <a:off x="2567044" y="3425260"/>
            <a:ext cx="1958402" cy="4902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1" idx="1"/>
          </p:cNvCxnSpPr>
          <p:nvPr/>
        </p:nvCxnSpPr>
        <p:spPr>
          <a:xfrm flipV="1">
            <a:off x="2567044" y="3425260"/>
            <a:ext cx="1958402" cy="117615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0" idx="6"/>
            <a:endCxn id="22" idx="1"/>
          </p:cNvCxnSpPr>
          <p:nvPr/>
        </p:nvCxnSpPr>
        <p:spPr>
          <a:xfrm>
            <a:off x="2567042" y="3898502"/>
            <a:ext cx="1932068" cy="5667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6"/>
            <a:endCxn id="22" idx="1"/>
          </p:cNvCxnSpPr>
          <p:nvPr/>
        </p:nvCxnSpPr>
        <p:spPr>
          <a:xfrm flipV="1">
            <a:off x="2567042" y="4465229"/>
            <a:ext cx="1932068" cy="8797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3" idx="6"/>
            <a:endCxn id="23" idx="1"/>
          </p:cNvCxnSpPr>
          <p:nvPr/>
        </p:nvCxnSpPr>
        <p:spPr>
          <a:xfrm flipV="1">
            <a:off x="2567041" y="5546246"/>
            <a:ext cx="1932069" cy="520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1" idx="6"/>
            <a:endCxn id="23" idx="1"/>
          </p:cNvCxnSpPr>
          <p:nvPr/>
        </p:nvCxnSpPr>
        <p:spPr>
          <a:xfrm>
            <a:off x="2567042" y="4622986"/>
            <a:ext cx="1932068" cy="9232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61567" y="3196633"/>
                <a:ext cx="4099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B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(B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3196633"/>
                <a:ext cx="409971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1842" r="-133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 smtClean="0"/>
                  <a:t>做</a:t>
                </a:r>
                <a:r>
                  <a:rPr lang="zh-TW" altLang="en-US" sz="2400" dirty="0"/>
                  <a:t>研究</a:t>
                </a:r>
                <a:r>
                  <a:rPr lang="en-US" altLang="zh-TW" sz="2400" dirty="0"/>
                  <a:t>(A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44" t="-11842" r="-20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 ,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  <m:r>
                      <m:rPr>
                        <m:nor/>
                      </m:rPr>
                      <a:rPr lang="zh-TW" altLang="en-US" sz="2400" dirty="0"/>
                      <m:t>做研究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0" t="-10667" r="-206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15518" y="6257694"/>
                <a:ext cx="8317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18" y="6257694"/>
                <a:ext cx="83176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2142375" y="3683136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142375" y="294568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grpSp>
        <p:nvGrpSpPr>
          <p:cNvPr id="43" name="群組 42"/>
          <p:cNvGrpSpPr/>
          <p:nvPr/>
        </p:nvGrpSpPr>
        <p:grpSpPr>
          <a:xfrm>
            <a:off x="3546245" y="1433155"/>
            <a:ext cx="5045287" cy="830582"/>
            <a:chOff x="641479" y="254254"/>
            <a:chExt cx="5045287" cy="830582"/>
          </a:xfrm>
        </p:grpSpPr>
        <p:sp>
          <p:nvSpPr>
            <p:cNvPr id="44" name="矩形 43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1" t="-8333" r="-4601"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3962" r="-754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909" r="-5455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25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/>
      <p:bldP spid="25" grpId="0"/>
      <p:bldP spid="3" grpId="0"/>
      <p:bldP spid="31" grpId="0"/>
      <p:bldP spid="34" grpId="0"/>
      <p:bldP spid="26" grpId="0"/>
      <p:bldP spid="36" grpId="0"/>
      <p:bldP spid="37" grpId="0"/>
      <p:bldP spid="39" grpId="0"/>
      <p:bldP spid="40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53722" y="366766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9" name="橢圓 8"/>
          <p:cNvSpPr/>
          <p:nvPr/>
        </p:nvSpPr>
        <p:spPr>
          <a:xfrm>
            <a:off x="2068107" y="2924549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68105" y="36490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68105" y="4373517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068105" y="5095506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068104" y="5817495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326" y="2922964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1164944" y="437022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38169" y="507279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538169" y="5796029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21" name="矩形 20"/>
          <p:cNvSpPr/>
          <p:nvPr/>
        </p:nvSpPr>
        <p:spPr>
          <a:xfrm>
            <a:off x="4525446" y="3295720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99110" y="4335689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9110" y="5416706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>
            <a:stCxn id="9" idx="6"/>
            <a:endCxn id="21" idx="1"/>
          </p:cNvCxnSpPr>
          <p:nvPr/>
        </p:nvCxnSpPr>
        <p:spPr>
          <a:xfrm>
            <a:off x="2567044" y="3174018"/>
            <a:ext cx="1958402" cy="251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1" idx="1"/>
          </p:cNvCxnSpPr>
          <p:nvPr/>
        </p:nvCxnSpPr>
        <p:spPr>
          <a:xfrm flipV="1">
            <a:off x="2567044" y="3425260"/>
            <a:ext cx="1958402" cy="4902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1" idx="1"/>
          </p:cNvCxnSpPr>
          <p:nvPr/>
        </p:nvCxnSpPr>
        <p:spPr>
          <a:xfrm flipV="1">
            <a:off x="2567044" y="3425260"/>
            <a:ext cx="1958402" cy="117615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0" idx="6"/>
            <a:endCxn id="22" idx="1"/>
          </p:cNvCxnSpPr>
          <p:nvPr/>
        </p:nvCxnSpPr>
        <p:spPr>
          <a:xfrm>
            <a:off x="2567042" y="3898502"/>
            <a:ext cx="1932068" cy="5667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6"/>
            <a:endCxn id="22" idx="1"/>
          </p:cNvCxnSpPr>
          <p:nvPr/>
        </p:nvCxnSpPr>
        <p:spPr>
          <a:xfrm flipV="1">
            <a:off x="2567042" y="4465229"/>
            <a:ext cx="1932068" cy="8797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3" idx="6"/>
            <a:endCxn id="23" idx="1"/>
          </p:cNvCxnSpPr>
          <p:nvPr/>
        </p:nvCxnSpPr>
        <p:spPr>
          <a:xfrm flipV="1">
            <a:off x="2567041" y="5546246"/>
            <a:ext cx="1932069" cy="520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1" idx="6"/>
            <a:endCxn id="23" idx="1"/>
          </p:cNvCxnSpPr>
          <p:nvPr/>
        </p:nvCxnSpPr>
        <p:spPr>
          <a:xfrm>
            <a:off x="2567042" y="4622986"/>
            <a:ext cx="1932068" cy="9232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B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(B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1842" r="-133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 smtClean="0"/>
                  <a:t>做</a:t>
                </a:r>
                <a:r>
                  <a:rPr lang="zh-TW" altLang="en-US" sz="2400" dirty="0"/>
                  <a:t>研究</a:t>
                </a:r>
                <a:r>
                  <a:rPr lang="en-US" altLang="zh-TW" sz="2400" dirty="0"/>
                  <a:t>(A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44" t="-11842" r="-20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 ,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  <m:r>
                      <m:rPr>
                        <m:nor/>
                      </m:rPr>
                      <a:rPr lang="zh-TW" altLang="en-US" sz="2400" dirty="0"/>
                      <m:t>做研究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0" t="-10667" r="-206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15518" y="6257694"/>
                <a:ext cx="8175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18" y="6257694"/>
                <a:ext cx="81753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1788320" y="278248"/>
            <a:ext cx="5474251" cy="830582"/>
            <a:chOff x="212515" y="254254"/>
            <a:chExt cx="5474251" cy="830582"/>
          </a:xfrm>
        </p:grpSpPr>
        <p:sp>
          <p:nvSpPr>
            <p:cNvPr id="40" name="矩形 39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147" t="-8397" r="-4755" b="-1908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696" r="-57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3962" r="-754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451" r="-4225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3" r="-740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71121" y="1660657"/>
                <a:ext cx="36695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400" dirty="0"/>
                          <m:t>宅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做研究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true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21" y="1660657"/>
                <a:ext cx="366959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10526" r="-132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3686" y="1698372"/>
                <a:ext cx="4108241" cy="76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zh-TW" altLang="en-US" sz="2800" dirty="0"/>
                        <m:t>宅</m:t>
                      </m:r>
                      <m:r>
                        <m:rPr>
                          <m:nor/>
                        </m:rPr>
                        <a:rPr lang="en-US" altLang="zh-TW" sz="2800" dirty="0"/>
                        <m:t>(</m:t>
                      </m:r>
                      <m:r>
                        <m:rPr>
                          <m:nor/>
                        </m:rPr>
                        <a:rPr lang="en-US" altLang="zh-TW" sz="2800" dirty="0"/>
                        <m:t>x</m:t>
                      </m:r>
                      <m:r>
                        <m:rPr>
                          <m:nor/>
                        </m:rPr>
                        <a:rPr lang="en-US" altLang="zh-TW" sz="2800" dirty="0"/>
                        <m:t>) , </m:t>
                      </m:r>
                      <m:r>
                        <m:rPr>
                          <m:nor/>
                        </m:rPr>
                        <a:rPr lang="zh-TW" altLang="en-US" sz="2800" dirty="0"/>
                        <m:t>做研究</m:t>
                      </m:r>
                      <m:r>
                        <m:rPr>
                          <m:nor/>
                        </m:rPr>
                        <a:rPr lang="en-US" altLang="zh-TW" sz="2800" dirty="0"/>
                        <m:t>(</m:t>
                      </m:r>
                      <m:r>
                        <m:rPr>
                          <m:nor/>
                        </m:rPr>
                        <a:rPr lang="en-US" altLang="zh-TW" sz="2800" dirty="0"/>
                        <m:t>x</m:t>
                      </m:r>
                      <m:r>
                        <m:rPr>
                          <m:nor/>
                        </m:rPr>
                        <a:rPr lang="en-US" altLang="zh-TW" sz="2800" dirty="0"/>
                        <m:t>) )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6" y="1698372"/>
                <a:ext cx="4108241" cy="7682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784526" y="2038441"/>
                <a:ext cx="1635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26" y="2038441"/>
                <a:ext cx="1635704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2142375" y="3683136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42375" y="294568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523145" y="5220205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T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743754" y="5232764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F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851338" y="4574761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38" y="4574761"/>
                <a:ext cx="799978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152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567695" y="4588182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695" y="4588182"/>
                <a:ext cx="799978" cy="46166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2" grpId="0"/>
      <p:bldP spid="52" grpId="1"/>
      <p:bldP spid="53" grpId="0"/>
      <p:bldP spid="54" grpId="0"/>
      <p:bldP spid="54" grpId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53722" y="366766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9" name="橢圓 8"/>
          <p:cNvSpPr/>
          <p:nvPr/>
        </p:nvSpPr>
        <p:spPr>
          <a:xfrm>
            <a:off x="2068107" y="2924549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68105" y="36490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68105" y="4373517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068105" y="5095506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068104" y="5817495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326" y="2922964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1164944" y="437022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38169" y="507279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538169" y="5796029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21" name="矩形 20"/>
          <p:cNvSpPr/>
          <p:nvPr/>
        </p:nvSpPr>
        <p:spPr>
          <a:xfrm>
            <a:off x="4525446" y="3295720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99110" y="4335689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9110" y="5416706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>
            <a:stCxn id="9" idx="6"/>
            <a:endCxn id="21" idx="1"/>
          </p:cNvCxnSpPr>
          <p:nvPr/>
        </p:nvCxnSpPr>
        <p:spPr>
          <a:xfrm>
            <a:off x="2567044" y="3174018"/>
            <a:ext cx="1958402" cy="251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1" idx="1"/>
          </p:cNvCxnSpPr>
          <p:nvPr/>
        </p:nvCxnSpPr>
        <p:spPr>
          <a:xfrm flipV="1">
            <a:off x="2567044" y="3425260"/>
            <a:ext cx="1958402" cy="4902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1" idx="1"/>
          </p:cNvCxnSpPr>
          <p:nvPr/>
        </p:nvCxnSpPr>
        <p:spPr>
          <a:xfrm flipV="1">
            <a:off x="2567044" y="3425260"/>
            <a:ext cx="1958402" cy="117615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0" idx="6"/>
            <a:endCxn id="22" idx="1"/>
          </p:cNvCxnSpPr>
          <p:nvPr/>
        </p:nvCxnSpPr>
        <p:spPr>
          <a:xfrm>
            <a:off x="2567042" y="3898502"/>
            <a:ext cx="1932068" cy="5667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6"/>
            <a:endCxn id="22" idx="1"/>
          </p:cNvCxnSpPr>
          <p:nvPr/>
        </p:nvCxnSpPr>
        <p:spPr>
          <a:xfrm flipV="1">
            <a:off x="2567042" y="4465229"/>
            <a:ext cx="1932068" cy="8797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3" idx="6"/>
            <a:endCxn id="23" idx="1"/>
          </p:cNvCxnSpPr>
          <p:nvPr/>
        </p:nvCxnSpPr>
        <p:spPr>
          <a:xfrm flipV="1">
            <a:off x="2567041" y="5546246"/>
            <a:ext cx="1932069" cy="520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1" idx="6"/>
            <a:endCxn id="23" idx="1"/>
          </p:cNvCxnSpPr>
          <p:nvPr/>
        </p:nvCxnSpPr>
        <p:spPr>
          <a:xfrm>
            <a:off x="2567042" y="4622986"/>
            <a:ext cx="1932068" cy="9232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B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(B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1842" r="-133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 smtClean="0"/>
                  <a:t>做</a:t>
                </a:r>
                <a:r>
                  <a:rPr lang="zh-TW" altLang="en-US" sz="2400" dirty="0"/>
                  <a:t>研究</a:t>
                </a:r>
                <a:r>
                  <a:rPr lang="en-US" altLang="zh-TW" sz="2400" dirty="0"/>
                  <a:t>(A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44" t="-11842" r="-20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 ,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  <m:r>
                      <m:rPr>
                        <m:nor/>
                      </m:rPr>
                      <a:rPr lang="zh-TW" altLang="en-US" sz="2400" dirty="0"/>
                      <m:t>做研究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0" t="-10667" r="-206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15518" y="6257694"/>
                <a:ext cx="8175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18" y="6257694"/>
                <a:ext cx="81753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1788320" y="278248"/>
            <a:ext cx="5474251" cy="830582"/>
            <a:chOff x="212515" y="254254"/>
            <a:chExt cx="5474251" cy="830582"/>
          </a:xfrm>
        </p:grpSpPr>
        <p:sp>
          <p:nvSpPr>
            <p:cNvPr id="40" name="矩形 39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147" t="-8397" r="-4755" b="-1908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696" r="-57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3962" r="-754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451" r="-4225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3" r="-740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3421557" y="1332665"/>
                <a:ext cx="55397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宅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 宅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) 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true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57" y="1332665"/>
                <a:ext cx="5539722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10667" r="-66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99397" y="1830884"/>
                <a:ext cx="5092308" cy="658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是朋友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B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zh-TW" altLang="en-US" sz="2400" dirty="0"/>
                        <m:t>宅</m:t>
                      </m:r>
                      <m:r>
                        <m:rPr>
                          <m:nor/>
                        </m:rPr>
                        <a:rPr lang="en-US" altLang="zh-TW" sz="2400" dirty="0"/>
                        <m:t>(</m:t>
                      </m:r>
                      <m:r>
                        <m:rPr>
                          <m:nor/>
                        </m:rPr>
                        <a:rPr lang="en-US" altLang="zh-TW" sz="2400" dirty="0"/>
                        <m:t>A</m:t>
                      </m:r>
                      <m:r>
                        <m:rPr>
                          <m:nor/>
                        </m:rPr>
                        <a:rPr lang="en-US" altLang="zh-TW" sz="2400" dirty="0"/>
                        <m:t>) , </m:t>
                      </m:r>
                      <m:r>
                        <m:rPr>
                          <m:nor/>
                        </m:rPr>
                        <a:rPr lang="zh-TW" altLang="en-US" sz="2400" dirty="0"/>
                        <m:t>宅</m:t>
                      </m:r>
                      <m:r>
                        <m:rPr>
                          <m:nor/>
                        </m:rPr>
                        <a:rPr lang="en-US" altLang="zh-TW" sz="2400" dirty="0"/>
                        <m:t>(</m:t>
                      </m:r>
                      <m:r>
                        <m:rPr>
                          <m:nor/>
                        </m:rPr>
                        <a:rPr lang="en-US" altLang="zh-TW" sz="2400" dirty="0"/>
                        <m:t>B</m:t>
                      </m:r>
                      <m:r>
                        <m:rPr>
                          <m:nor/>
                        </m:rPr>
                        <a:rPr lang="en-US" altLang="zh-TW" sz="2400" dirty="0"/>
                        <m:t>) 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7" y="1830884"/>
                <a:ext cx="5092308" cy="65851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245527" y="2267688"/>
                <a:ext cx="1635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7" y="2267688"/>
                <a:ext cx="1635704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2142375" y="3683136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42375" y="294568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446309" y="466200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T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60569" y="4669677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F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820867" y="3538155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867" y="3538155"/>
                <a:ext cx="799978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229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620845" y="3565999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5" y="3565999"/>
                <a:ext cx="799978" cy="46166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>
            <a:off x="4956344" y="2362200"/>
            <a:ext cx="367939" cy="1363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5061557" y="1838501"/>
            <a:ext cx="466746" cy="167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6" grpId="0"/>
      <p:bldP spid="56" grpId="1"/>
      <p:bldP spid="57" grpId="0"/>
      <p:bldP spid="58" grpId="0"/>
      <p:bldP spid="58" grpId="1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Graphical Model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31705" y="365480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12" name="橢圓 11"/>
          <p:cNvSpPr/>
          <p:nvPr/>
        </p:nvSpPr>
        <p:spPr>
          <a:xfrm>
            <a:off x="5664839" y="46226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412050" y="4659314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25957" y="2421141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7865877" y="3631853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188171" y="5149452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6951303" y="5164783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cxnSp>
        <p:nvCxnSpPr>
          <p:cNvPr id="18" name="直線接點 17"/>
          <p:cNvCxnSpPr>
            <a:endCxn id="11" idx="1"/>
          </p:cNvCxnSpPr>
          <p:nvPr/>
        </p:nvCxnSpPr>
        <p:spPr>
          <a:xfrm>
            <a:off x="6983788" y="3181717"/>
            <a:ext cx="481779" cy="5165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>
          <a:xfrm flipV="1">
            <a:off x="6173579" y="3874623"/>
            <a:ext cx="1218920" cy="1117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981294" y="3129223"/>
            <a:ext cx="620421" cy="654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7661518" y="4108714"/>
            <a:ext cx="1922" cy="5881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4"/>
            <a:endCxn id="12" idx="0"/>
          </p:cNvCxnSpPr>
          <p:nvPr/>
        </p:nvCxnSpPr>
        <p:spPr>
          <a:xfrm flipH="1">
            <a:off x="5914308" y="4135267"/>
            <a:ext cx="9803" cy="4873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544747" y="2791857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747" y="2791857"/>
                <a:ext cx="6096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1033492" y="3129223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25" name="橢圓 24"/>
          <p:cNvSpPr/>
          <p:nvPr/>
        </p:nvSpPr>
        <p:spPr>
          <a:xfrm>
            <a:off x="1947877" y="2386104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947875" y="3110588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947875" y="3835072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947875" y="4557061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947874" y="5279050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30096" y="2384519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31" name="矩形 30"/>
          <p:cNvSpPr/>
          <p:nvPr/>
        </p:nvSpPr>
        <p:spPr>
          <a:xfrm>
            <a:off x="1044714" y="3831784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32" name="矩形 31"/>
          <p:cNvSpPr/>
          <p:nvPr/>
        </p:nvSpPr>
        <p:spPr>
          <a:xfrm>
            <a:off x="417939" y="4534345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33" name="矩形 32"/>
          <p:cNvSpPr/>
          <p:nvPr/>
        </p:nvSpPr>
        <p:spPr>
          <a:xfrm>
            <a:off x="417939" y="5257584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34" name="矩形 33"/>
          <p:cNvSpPr/>
          <p:nvPr/>
        </p:nvSpPr>
        <p:spPr>
          <a:xfrm>
            <a:off x="3723450" y="2583239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723450" y="3745083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723450" y="4937557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55067" y="3975916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3975916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555067" y="5248385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5248385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/>
          <p:cNvCxnSpPr>
            <a:stCxn id="25" idx="6"/>
            <a:endCxn id="34" idx="1"/>
          </p:cNvCxnSpPr>
          <p:nvPr/>
        </p:nvCxnSpPr>
        <p:spPr>
          <a:xfrm>
            <a:off x="2446814" y="2635573"/>
            <a:ext cx="1276636" cy="7720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6" idx="6"/>
            <a:endCxn id="34" idx="1"/>
          </p:cNvCxnSpPr>
          <p:nvPr/>
        </p:nvCxnSpPr>
        <p:spPr>
          <a:xfrm flipV="1">
            <a:off x="2446812" y="2712779"/>
            <a:ext cx="1276638" cy="64727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7" idx="6"/>
            <a:endCxn id="34" idx="1"/>
          </p:cNvCxnSpPr>
          <p:nvPr/>
        </p:nvCxnSpPr>
        <p:spPr>
          <a:xfrm flipV="1">
            <a:off x="2446812" y="2712779"/>
            <a:ext cx="1276638" cy="13717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6" idx="6"/>
            <a:endCxn id="35" idx="1"/>
          </p:cNvCxnSpPr>
          <p:nvPr/>
        </p:nvCxnSpPr>
        <p:spPr>
          <a:xfrm>
            <a:off x="2446812" y="3360057"/>
            <a:ext cx="1276638" cy="5145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8" idx="6"/>
            <a:endCxn id="35" idx="1"/>
          </p:cNvCxnSpPr>
          <p:nvPr/>
        </p:nvCxnSpPr>
        <p:spPr>
          <a:xfrm flipV="1">
            <a:off x="2446812" y="3874623"/>
            <a:ext cx="1276638" cy="93190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29" idx="6"/>
            <a:endCxn id="36" idx="1"/>
          </p:cNvCxnSpPr>
          <p:nvPr/>
        </p:nvCxnSpPr>
        <p:spPr>
          <a:xfrm flipV="1">
            <a:off x="2446811" y="5067097"/>
            <a:ext cx="1276639" cy="46142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7" idx="6"/>
            <a:endCxn id="36" idx="1"/>
          </p:cNvCxnSpPr>
          <p:nvPr/>
        </p:nvCxnSpPr>
        <p:spPr>
          <a:xfrm>
            <a:off x="2446812" y="4084541"/>
            <a:ext cx="1276638" cy="98255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3892" y="1558206"/>
            <a:ext cx="3451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Markov Random Field</a:t>
            </a:r>
            <a:endParaRPr lang="zh-TW" altLang="en-US" sz="2800" b="1" i="1" u="sng" dirty="0"/>
          </a:p>
        </p:txBody>
      </p:sp>
      <p:sp>
        <p:nvSpPr>
          <p:cNvPr id="46" name="矩形 45"/>
          <p:cNvSpPr/>
          <p:nvPr/>
        </p:nvSpPr>
        <p:spPr>
          <a:xfrm>
            <a:off x="1663375" y="1585808"/>
            <a:ext cx="2104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Factor Graph</a:t>
            </a:r>
            <a:endParaRPr lang="zh-TW" altLang="en-US" sz="2800" b="1" i="1" u="sng" dirty="0"/>
          </a:p>
        </p:txBody>
      </p:sp>
      <p:sp>
        <p:nvSpPr>
          <p:cNvPr id="52" name="矩形 51"/>
          <p:cNvSpPr/>
          <p:nvPr/>
        </p:nvSpPr>
        <p:spPr>
          <a:xfrm>
            <a:off x="523739" y="6010426"/>
            <a:ext cx="818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This is why the model is named </a:t>
            </a:r>
            <a:r>
              <a:rPr lang="en-US" altLang="zh-TW" sz="2800" b="1" i="1" u="sng" dirty="0" smtClean="0"/>
              <a:t>Markov Logic Network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6517579" y="2791731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674642" y="3636330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392499" y="3625154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7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/>
      <p:bldP spid="15" grpId="0"/>
      <p:bldP spid="16" grpId="0"/>
      <p:bldP spid="17" grpId="0"/>
      <p:bldP spid="5" grpId="0"/>
      <p:bldP spid="52" grpId="0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the Correctness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 set of formulas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 smtClean="0"/>
                  <a:t>} and  world U, assign weights </a:t>
                </a:r>
                <a:r>
                  <a:rPr lang="en-US" altLang="zh-TW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 smtClean="0"/>
                  <a:t>} for each formulas</a:t>
                </a:r>
              </a:p>
              <a:p>
                <a:r>
                  <a:rPr lang="en-US" altLang="zh-TW" dirty="0" smtClean="0"/>
                  <a:t>Maximizing the likelihood of world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3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5657" y="3253207"/>
                <a:ext cx="3077637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657" y="3253207"/>
                <a:ext cx="3077637" cy="1129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67696" y="4427599"/>
                <a:ext cx="5299207" cy="1149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4427599"/>
                <a:ext cx="5299207" cy="11499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88932" y="3347418"/>
                <a:ext cx="313855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32" y="3347418"/>
                <a:ext cx="3138551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1478716" y="5605512"/>
            <a:ext cx="6156888" cy="1001300"/>
            <a:chOff x="184824" y="5398621"/>
            <a:chExt cx="6156888" cy="1001300"/>
          </a:xfrm>
        </p:grpSpPr>
        <p:sp>
          <p:nvSpPr>
            <p:cNvPr id="16" name="文字方塊 15"/>
            <p:cNvSpPr txBox="1"/>
            <p:nvPr/>
          </p:nvSpPr>
          <p:spPr>
            <a:xfrm>
              <a:off x="184824" y="5637661"/>
              <a:ext cx="3852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Gradient ascent: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645764" y="5398621"/>
                  <a:ext cx="3695948" cy="1001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num>
                          <m:den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764" y="5398621"/>
                  <a:ext cx="3695948" cy="10013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58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Logic Network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027614880"/>
              </p:ext>
            </p:extLst>
          </p:nvPr>
        </p:nvGraphicFramePr>
        <p:xfrm>
          <a:off x="0" y="1018886"/>
          <a:ext cx="7930897" cy="555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519694" y="2251014"/>
            <a:ext cx="3324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Undirected Graph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02441" y="3230010"/>
            <a:ext cx="351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Graphical Model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95723" y="4239063"/>
            <a:ext cx="351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Structured Learning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19694" y="1272018"/>
            <a:ext cx="349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Markov Logic Network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the 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there is some missing data in the world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507" y="2936405"/>
            <a:ext cx="15202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(A,B)</a:t>
            </a:r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(B,C)</a:t>
            </a:r>
            <a:endParaRPr lang="en-US" altLang="zh-TW" sz="2000" dirty="0"/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(A,C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</a:t>
            </a:r>
            <a:endParaRPr lang="zh-TW" altLang="en-US" sz="2000" dirty="0"/>
          </a:p>
          <a:p>
            <a:r>
              <a:rPr lang="zh-TW" altLang="en-US" sz="2000" dirty="0" smtClean="0"/>
              <a:t>宅</a:t>
            </a:r>
            <a:r>
              <a:rPr lang="en-US" altLang="zh-TW" sz="2000" dirty="0" smtClean="0"/>
              <a:t>(A)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(B)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(C)</a:t>
            </a:r>
          </a:p>
          <a:p>
            <a:r>
              <a:rPr lang="zh-TW" altLang="en-US" sz="2000" dirty="0" smtClean="0"/>
              <a:t>做研</a:t>
            </a:r>
            <a:r>
              <a:rPr lang="zh-TW" altLang="en-US" sz="2000" dirty="0"/>
              <a:t>究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B)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11260" y="2950919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=T</a:t>
            </a:r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/>
              <a:t>=</a:t>
            </a:r>
            <a:r>
              <a:rPr lang="en-US" altLang="zh-TW" sz="2000" dirty="0" smtClean="0"/>
              <a:t>T</a:t>
            </a:r>
            <a:endParaRPr lang="en-US" altLang="zh-TW" sz="2000" dirty="0"/>
          </a:p>
        </p:txBody>
      </p:sp>
      <p:sp>
        <p:nvSpPr>
          <p:cNvPr id="6" name="矩形 5"/>
          <p:cNvSpPr/>
          <p:nvPr/>
        </p:nvSpPr>
        <p:spPr>
          <a:xfrm>
            <a:off x="1629504" y="2470923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U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128482" y="2995327"/>
            <a:ext cx="2665953" cy="2876836"/>
            <a:chOff x="5394373" y="3687249"/>
            <a:chExt cx="2665953" cy="2876836"/>
          </a:xfrm>
        </p:grpSpPr>
        <p:sp>
          <p:nvSpPr>
            <p:cNvPr id="7" name="矩形 6"/>
            <p:cNvSpPr/>
            <p:nvPr/>
          </p:nvSpPr>
          <p:spPr>
            <a:xfrm>
              <a:off x="5394373" y="3687249"/>
              <a:ext cx="1520224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/>
                <a:t>是朋友</a:t>
              </a:r>
              <a:r>
                <a:rPr lang="en-US" altLang="zh-TW" sz="2000" dirty="0" smtClean="0"/>
                <a:t>(A,B)</a:t>
              </a:r>
            </a:p>
            <a:p>
              <a:r>
                <a:rPr lang="zh-TW" altLang="en-US" sz="2000" dirty="0"/>
                <a:t>是朋友</a:t>
              </a:r>
              <a:r>
                <a:rPr lang="en-US" altLang="zh-TW" sz="2000" dirty="0" smtClean="0"/>
                <a:t>(B,C)</a:t>
              </a:r>
              <a:endParaRPr lang="en-US" altLang="zh-TW" sz="2000" dirty="0"/>
            </a:p>
            <a:p>
              <a:r>
                <a:rPr lang="zh-TW" altLang="en-US" sz="2000" dirty="0"/>
                <a:t>是朋友</a:t>
              </a:r>
              <a:r>
                <a:rPr lang="en-US" altLang="zh-TW" sz="2000" dirty="0" smtClean="0"/>
                <a:t>(A,C</a:t>
              </a:r>
              <a:r>
                <a:rPr lang="en-US" altLang="zh-TW" sz="2000" dirty="0"/>
                <a:t>)</a:t>
              </a:r>
              <a:r>
                <a:rPr lang="en-US" altLang="zh-TW" sz="2000" dirty="0" smtClean="0"/>
                <a:t> </a:t>
              </a:r>
              <a:endParaRPr lang="zh-TW" altLang="en-US" sz="2000" dirty="0"/>
            </a:p>
            <a:p>
              <a:r>
                <a:rPr lang="zh-TW" altLang="en-US" sz="2000" dirty="0" smtClean="0"/>
                <a:t>宅</a:t>
              </a:r>
              <a:r>
                <a:rPr lang="en-US" altLang="zh-TW" sz="2000" dirty="0" smtClean="0"/>
                <a:t>(A)</a:t>
              </a:r>
            </a:p>
            <a:p>
              <a:r>
                <a:rPr lang="zh-TW" altLang="en-US" sz="2000" dirty="0"/>
                <a:t>宅</a:t>
              </a:r>
              <a:r>
                <a:rPr lang="en-US" altLang="zh-TW" sz="2000" dirty="0" smtClean="0"/>
                <a:t>(B)</a:t>
              </a:r>
            </a:p>
            <a:p>
              <a:r>
                <a:rPr lang="zh-TW" altLang="en-US" sz="2000" dirty="0"/>
                <a:t>宅</a:t>
              </a:r>
              <a:r>
                <a:rPr lang="en-US" altLang="zh-TW" sz="2000" dirty="0" smtClean="0"/>
                <a:t>(C)</a:t>
              </a:r>
            </a:p>
            <a:p>
              <a:r>
                <a:rPr lang="zh-TW" altLang="en-US" sz="2000" dirty="0" smtClean="0"/>
                <a:t>做研</a:t>
              </a:r>
              <a:r>
                <a:rPr lang="zh-TW" altLang="en-US" sz="2000" dirty="0"/>
                <a:t>究</a:t>
              </a:r>
              <a:r>
                <a:rPr lang="en-US" altLang="zh-TW" sz="2000" dirty="0" smtClean="0"/>
                <a:t>(A</a:t>
              </a:r>
              <a:r>
                <a:rPr lang="en-US" altLang="zh-TW" sz="2000" dirty="0"/>
                <a:t>)</a:t>
              </a:r>
            </a:p>
            <a:p>
              <a:r>
                <a:rPr lang="zh-TW" altLang="en-US" sz="2000" dirty="0"/>
                <a:t>做研究</a:t>
              </a:r>
              <a:r>
                <a:rPr lang="en-US" altLang="zh-TW" sz="2000" dirty="0" smtClean="0"/>
                <a:t>(</a:t>
              </a:r>
              <a:r>
                <a:rPr lang="en-US" altLang="zh-TW" sz="2000" dirty="0"/>
                <a:t>B)</a:t>
              </a:r>
            </a:p>
            <a:p>
              <a:r>
                <a:rPr lang="zh-TW" altLang="en-US" sz="2000" dirty="0"/>
                <a:t>做研究</a:t>
              </a:r>
              <a:r>
                <a:rPr lang="en-US" altLang="zh-TW" sz="2000" dirty="0" smtClean="0"/>
                <a:t>(</a:t>
              </a:r>
              <a:r>
                <a:rPr lang="en-US" altLang="zh-TW" sz="2000" dirty="0"/>
                <a:t>C</a:t>
              </a:r>
              <a:r>
                <a:rPr lang="en-US" altLang="zh-TW" sz="2000" dirty="0" smtClean="0"/>
                <a:t>)</a:t>
              </a:r>
              <a:endParaRPr lang="zh-TW" altLang="en-US" sz="2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841126" y="3701763"/>
              <a:ext cx="1219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=T</a:t>
              </a:r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/>
                <a:t>=T</a:t>
              </a:r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 smtClean="0"/>
                <a:t>=T</a:t>
              </a:r>
              <a:endParaRPr lang="en-US" altLang="zh-TW" sz="2000" dirty="0"/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 smtClean="0"/>
                <a:t>=T</a:t>
              </a:r>
              <a:endParaRPr lang="en-US" altLang="zh-TW" sz="2000" dirty="0"/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/>
                <a:t>=</a:t>
              </a:r>
              <a:r>
                <a:rPr lang="en-US" altLang="zh-TW" sz="2000" dirty="0" smtClean="0"/>
                <a:t>T</a:t>
              </a:r>
              <a:endParaRPr lang="en-US" altLang="zh-TW" sz="20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3582350" y="4070195"/>
            <a:ext cx="37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X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0233" y="4140141"/>
            <a:ext cx="409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H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59469" y="3320737"/>
            <a:ext cx="125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 world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27355" y="3287488"/>
            <a:ext cx="143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Observed </a:t>
            </a:r>
          </a:p>
          <a:p>
            <a:pPr algn="ctr"/>
            <a:r>
              <a:rPr lang="en-US" altLang="zh-TW" sz="2400" dirty="0" smtClean="0"/>
              <a:t>world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endCxn id="8" idx="3"/>
          </p:cNvCxnSpPr>
          <p:nvPr/>
        </p:nvCxnSpPr>
        <p:spPr>
          <a:xfrm>
            <a:off x="6914964" y="3561671"/>
            <a:ext cx="879471" cy="879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8" idx="3"/>
          </p:cNvCxnSpPr>
          <p:nvPr/>
        </p:nvCxnSpPr>
        <p:spPr>
          <a:xfrm>
            <a:off x="6922682" y="4138051"/>
            <a:ext cx="871753" cy="3029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8" idx="3"/>
          </p:cNvCxnSpPr>
          <p:nvPr/>
        </p:nvCxnSpPr>
        <p:spPr>
          <a:xfrm flipV="1">
            <a:off x="7004404" y="4441002"/>
            <a:ext cx="790031" cy="3152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8" idx="3"/>
          </p:cNvCxnSpPr>
          <p:nvPr/>
        </p:nvCxnSpPr>
        <p:spPr>
          <a:xfrm flipV="1">
            <a:off x="7004404" y="4441002"/>
            <a:ext cx="790031" cy="8722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9" idx="3"/>
          </p:cNvCxnSpPr>
          <p:nvPr/>
        </p:nvCxnSpPr>
        <p:spPr>
          <a:xfrm flipH="1">
            <a:off x="3952964" y="3173126"/>
            <a:ext cx="1175519" cy="1158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9" idx="3"/>
          </p:cNvCxnSpPr>
          <p:nvPr/>
        </p:nvCxnSpPr>
        <p:spPr>
          <a:xfrm flipH="1">
            <a:off x="3952964" y="3869914"/>
            <a:ext cx="1206747" cy="461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9" idx="3"/>
          </p:cNvCxnSpPr>
          <p:nvPr/>
        </p:nvCxnSpPr>
        <p:spPr>
          <a:xfrm flipH="1" flipV="1">
            <a:off x="3952964" y="4331805"/>
            <a:ext cx="1147091" cy="704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1"/>
            <a:endCxn id="9" idx="3"/>
          </p:cNvCxnSpPr>
          <p:nvPr/>
        </p:nvCxnSpPr>
        <p:spPr>
          <a:xfrm flipH="1" flipV="1">
            <a:off x="3952964" y="4331805"/>
            <a:ext cx="1175518" cy="94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9" idx="3"/>
          </p:cNvCxnSpPr>
          <p:nvPr/>
        </p:nvCxnSpPr>
        <p:spPr>
          <a:xfrm flipH="1" flipV="1">
            <a:off x="3952964" y="4331805"/>
            <a:ext cx="1169229" cy="133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the 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there is some missing data in the </a:t>
            </a:r>
            <a:r>
              <a:rPr lang="en-US" altLang="zh-TW" dirty="0" smtClean="0"/>
              <a:t>world</a:t>
            </a:r>
          </a:p>
          <a:p>
            <a:pPr lvl="1"/>
            <a:r>
              <a:rPr lang="en-US" altLang="zh-TW" sz="2800" dirty="0" smtClean="0"/>
              <a:t>X: observed part of the world, H: missing part</a:t>
            </a:r>
            <a:endParaRPr lang="zh-TW" altLang="en-US" sz="2800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66800" y="2851364"/>
                <a:ext cx="3321229" cy="1149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51364"/>
                <a:ext cx="3321229" cy="11499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66800" y="4335474"/>
                <a:ext cx="5233933" cy="1065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35474"/>
                <a:ext cx="5233933" cy="10651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246260" y="5274558"/>
                <a:ext cx="4108945" cy="1092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60" y="5274558"/>
                <a:ext cx="4108945" cy="10929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 rot="10800000">
            <a:off x="4351867" y="3104980"/>
            <a:ext cx="440266" cy="57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56873" y="2999129"/>
            <a:ext cx="290019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Everything you don’t observe can happen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55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the </a:t>
            </a:r>
            <a:r>
              <a:rPr lang="en-US" altLang="zh-TW" dirty="0" smtClean="0"/>
              <a:t>Correctness </a:t>
            </a:r>
            <a:br>
              <a:rPr lang="en-US" altLang="zh-TW" dirty="0" smtClean="0"/>
            </a:br>
            <a:r>
              <a:rPr lang="en-US" altLang="zh-TW" dirty="0" smtClean="0"/>
              <a:t>- UW-CSE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Available: http</a:t>
            </a:r>
            <a:r>
              <a:rPr lang="en-US" altLang="zh-TW" dirty="0"/>
              <a:t>://</a:t>
            </a:r>
            <a:r>
              <a:rPr lang="en-US" altLang="zh-TW" dirty="0" smtClean="0"/>
              <a:t>www.cs.washington.edu/ai/mln/database.html</a:t>
            </a:r>
          </a:p>
          <a:p>
            <a:r>
              <a:rPr lang="en-US" altLang="zh-TW" dirty="0"/>
              <a:t>1158 </a:t>
            </a:r>
            <a:r>
              <a:rPr lang="en-US" altLang="zh-TW" dirty="0" smtClean="0"/>
              <a:t>constants: person, course, paper title ……</a:t>
            </a:r>
          </a:p>
          <a:p>
            <a:r>
              <a:rPr lang="en-US" altLang="zh-TW" dirty="0" smtClean="0"/>
              <a:t>22 predicates: Professor(x), </a:t>
            </a:r>
            <a:r>
              <a:rPr lang="en-US" altLang="zh-TW" dirty="0" err="1" smtClean="0"/>
              <a:t>AdvicedBy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4M grounding predicates, 3k are true </a:t>
            </a:r>
          </a:p>
          <a:p>
            <a:r>
              <a:rPr lang="en-US" altLang="zh-TW" dirty="0" smtClean="0"/>
              <a:t>94 hand-crafted formulas are given</a:t>
            </a:r>
          </a:p>
          <a:p>
            <a:r>
              <a:rPr lang="en-US" altLang="zh-TW" dirty="0" smtClean="0"/>
              <a:t>Learn the weight</a:t>
            </a:r>
          </a:p>
        </p:txBody>
      </p:sp>
    </p:spTree>
    <p:extLst>
      <p:ext uri="{BB962C8B-B14F-4D97-AF65-F5344CB8AC3E}">
        <p14:creationId xmlns:p14="http://schemas.microsoft.com/office/powerpoint/2010/main" val="19217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the Correctness </a:t>
            </a:r>
            <a:br>
              <a:rPr lang="en-US" altLang="zh-TW" dirty="0"/>
            </a:br>
            <a:r>
              <a:rPr lang="en-US" altLang="zh-TW" dirty="0"/>
              <a:t>- UW-CSE</a:t>
            </a:r>
            <a:r>
              <a:rPr lang="zh-TW" altLang="en-US" dirty="0"/>
              <a:t> </a:t>
            </a:r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formulas with the highest weights</a:t>
            </a:r>
          </a:p>
          <a:p>
            <a:pPr lvl="1"/>
            <a:r>
              <a:rPr lang="en-US" altLang="zh-TW" sz="2800" dirty="0" smtClean="0"/>
              <a:t>(Couse </a:t>
            </a:r>
            <a:r>
              <a:rPr lang="en-US" altLang="zh-TW" sz="2800" dirty="0"/>
              <a:t>c is taught by </a:t>
            </a:r>
            <a:r>
              <a:rPr lang="en-US" altLang="zh-TW" sz="2800" dirty="0" smtClean="0"/>
              <a:t>x) </a:t>
            </a:r>
            <a:r>
              <a:rPr lang="en-US" altLang="zh-TW" sz="2800" dirty="0"/>
              <a:t>=&gt; </a:t>
            </a:r>
            <a:r>
              <a:rPr lang="en-US" altLang="zh-TW" sz="2800" dirty="0" smtClean="0"/>
              <a:t>(x </a:t>
            </a:r>
            <a:r>
              <a:rPr lang="en-US" altLang="zh-TW" sz="2800" dirty="0"/>
              <a:t>is a </a:t>
            </a:r>
            <a:r>
              <a:rPr lang="en-US" altLang="zh-TW" sz="2800" dirty="0" smtClean="0"/>
              <a:t>professor) </a:t>
            </a:r>
            <a:r>
              <a:rPr lang="en-US" altLang="zh-TW" sz="2800" dirty="0">
                <a:solidFill>
                  <a:srgbClr val="FFFF00"/>
                </a:solidFill>
              </a:rPr>
              <a:t>3.5</a:t>
            </a:r>
          </a:p>
          <a:p>
            <a:pPr lvl="1"/>
            <a:r>
              <a:rPr lang="en-US" altLang="zh-TW" sz="2800" dirty="0" smtClean="0"/>
              <a:t>(x </a:t>
            </a:r>
            <a:r>
              <a:rPr lang="en-US" altLang="zh-TW" sz="2800" dirty="0"/>
              <a:t>is advised by </a:t>
            </a:r>
            <a:r>
              <a:rPr lang="en-US" altLang="zh-TW" sz="2800" dirty="0" smtClean="0"/>
              <a:t>y) </a:t>
            </a:r>
            <a:r>
              <a:rPr lang="en-US" altLang="zh-TW" sz="2800" dirty="0"/>
              <a:t>=&gt; </a:t>
            </a:r>
            <a:r>
              <a:rPr lang="en-US" altLang="zh-TW" sz="2800" dirty="0" smtClean="0"/>
              <a:t>(y is the co-author of the paper x published) </a:t>
            </a:r>
            <a:r>
              <a:rPr lang="en-US" altLang="zh-TW" sz="2800" dirty="0" smtClean="0">
                <a:solidFill>
                  <a:srgbClr val="FFFF00"/>
                </a:solidFill>
              </a:rPr>
              <a:t>3.1</a:t>
            </a:r>
            <a:endParaRPr lang="en-US" altLang="zh-TW" sz="2800" dirty="0">
              <a:solidFill>
                <a:srgbClr val="FFFF00"/>
              </a:solidFill>
            </a:endParaRPr>
          </a:p>
          <a:p>
            <a:r>
              <a:rPr lang="en-US" altLang="zh-TW" dirty="0" smtClean="0"/>
              <a:t>One of the formulas with negative weights</a:t>
            </a:r>
          </a:p>
          <a:p>
            <a:pPr lvl="1"/>
            <a:r>
              <a:rPr lang="en-US" altLang="zh-TW" sz="2800" dirty="0"/>
              <a:t>EXIST </a:t>
            </a:r>
            <a:r>
              <a:rPr lang="en-US" altLang="zh-TW" sz="2800" dirty="0" smtClean="0"/>
              <a:t>y: (x is a student) =&gt; (x is advised by y) or (x is temporarily advised by y) </a:t>
            </a:r>
            <a:r>
              <a:rPr lang="en-US" altLang="zh-TW" sz="2800" dirty="0">
                <a:solidFill>
                  <a:srgbClr val="FFFF00"/>
                </a:solidFill>
              </a:rPr>
              <a:t>-</a:t>
            </a:r>
            <a:r>
              <a:rPr lang="en-US" altLang="zh-TW" sz="2800" dirty="0" smtClean="0">
                <a:solidFill>
                  <a:srgbClr val="FFFF00"/>
                </a:solidFill>
              </a:rPr>
              <a:t>1.2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78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Markov Logic Network can learn more than just weights</a:t>
            </a:r>
          </a:p>
          <a:p>
            <a:r>
              <a:rPr lang="en-US" altLang="zh-TW" dirty="0" smtClean="0"/>
              <a:t>It can ……</a:t>
            </a:r>
          </a:p>
          <a:p>
            <a:pPr lvl="2"/>
            <a:r>
              <a:rPr lang="en-US" altLang="zh-TW" sz="2800" dirty="0"/>
              <a:t>Discover the knowledge </a:t>
            </a:r>
          </a:p>
          <a:p>
            <a:pPr lvl="2"/>
            <a:r>
              <a:rPr lang="en-US" altLang="zh-TW" sz="2800" dirty="0"/>
              <a:t>Discover the predicates</a:t>
            </a:r>
          </a:p>
          <a:p>
            <a:pPr lvl="2"/>
            <a:r>
              <a:rPr lang="en-US" altLang="zh-TW" sz="2800" dirty="0"/>
              <a:t>Transfer Learning  </a:t>
            </a:r>
            <a:endParaRPr lang="zh-TW" altLang="en-US" sz="2800" dirty="0"/>
          </a:p>
          <a:p>
            <a:pPr lvl="2"/>
            <a:r>
              <a:rPr lang="en-US" altLang="zh-TW" sz="2800" dirty="0"/>
              <a:t>Unsupervised Learning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7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2238180"/>
            <a:ext cx="38582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 err="1" smtClean="0">
                <a:effectLst/>
                <a:latin typeface="Arial" panose="020B0604020202020204" pitchFamily="34" charset="0"/>
              </a:rPr>
              <a:t>Domingos</a:t>
            </a:r>
            <a:r>
              <a:rPr lang="en-US" altLang="zh-TW" sz="2400" b="0" i="0" dirty="0" smtClean="0">
                <a:effectLst/>
                <a:latin typeface="Arial" panose="020B0604020202020204" pitchFamily="34" charset="0"/>
              </a:rPr>
              <a:t>, Pedro, and Daniel Lowd. "Markov logic: An interface layer for artificial intelligence." </a:t>
            </a:r>
            <a:r>
              <a:rPr lang="en-US" altLang="zh-TW" sz="2400" b="0" i="1" dirty="0" smtClean="0">
                <a:effectLst/>
                <a:latin typeface="Arial" panose="020B0604020202020204" pitchFamily="34" charset="0"/>
              </a:rPr>
              <a:t>Synthesis Lectures on Artificial Intelligence and Machine Learning</a:t>
            </a:r>
            <a:r>
              <a:rPr lang="en-US" altLang="zh-TW" sz="2400" b="0" i="0" dirty="0" smtClean="0">
                <a:effectLst/>
                <a:latin typeface="Arial" panose="020B0604020202020204" pitchFamily="34" charset="0"/>
              </a:rPr>
              <a:t> 3.1 (2009): 1-155.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61" y="1318435"/>
            <a:ext cx="4111024" cy="50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82" y="3422047"/>
            <a:ext cx="1723253" cy="25284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Machines use logic as humans?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machines do the inference as humans?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3143" y="5103632"/>
            <a:ext cx="3439884" cy="936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/>
              <a:t>1. </a:t>
            </a:r>
            <a:r>
              <a:rPr lang="zh-TW" altLang="en-US" sz="2400" dirty="0" smtClean="0"/>
              <a:t>宅的人喜歡做研究</a:t>
            </a:r>
            <a:endParaRPr lang="en-US" altLang="zh-TW" sz="2400" dirty="0" smtClean="0"/>
          </a:p>
          <a:p>
            <a:r>
              <a:rPr lang="en-US" altLang="zh-TW" sz="2400" dirty="0" smtClean="0"/>
              <a:t>2. </a:t>
            </a:r>
            <a:r>
              <a:rPr lang="zh-TW" altLang="en-US" sz="2400" dirty="0"/>
              <a:t>物以類聚</a:t>
            </a:r>
          </a:p>
        </p:txBody>
      </p:sp>
      <p:sp>
        <p:nvSpPr>
          <p:cNvPr id="5" name="矩形 4"/>
          <p:cNvSpPr/>
          <p:nvPr/>
        </p:nvSpPr>
        <p:spPr>
          <a:xfrm>
            <a:off x="1933143" y="3980833"/>
            <a:ext cx="3439884" cy="9480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Anna 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 Bob </a:t>
            </a:r>
            <a:r>
              <a:rPr lang="zh-TW" altLang="en-US" sz="2400" dirty="0" smtClean="0"/>
              <a:t>是朋友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Anna </a:t>
            </a:r>
            <a:r>
              <a:rPr lang="zh-TW" altLang="en-US" sz="2400" dirty="0" smtClean="0"/>
              <a:t>宅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933143" y="2957810"/>
            <a:ext cx="3439884" cy="82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/>
              <a:t>Bob </a:t>
            </a:r>
            <a:r>
              <a:rPr lang="zh-TW" altLang="en-US" sz="2400" dirty="0" smtClean="0"/>
              <a:t>是否喜歡做研究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5272080"/>
            <a:ext cx="209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Knowledge:</a:t>
            </a:r>
            <a:endParaRPr lang="zh-TW" altLang="en-US" sz="28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6593" y="4121365"/>
            <a:ext cx="160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Evidence: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1092" y="3091101"/>
            <a:ext cx="126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i="1" u="sng" dirty="0" smtClean="0"/>
              <a:t>Query:</a:t>
            </a:r>
            <a:endParaRPr lang="zh-TW" altLang="en-US" sz="2800" b="1" i="1" u="sng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967354" y="2596847"/>
            <a:ext cx="2830920" cy="1002476"/>
            <a:chOff x="5882641" y="2118983"/>
            <a:chExt cx="2830920" cy="1002476"/>
          </a:xfrm>
        </p:grpSpPr>
        <p:sp>
          <p:nvSpPr>
            <p:cNvPr id="14" name="圓角矩形圖說文字 13"/>
            <p:cNvSpPr/>
            <p:nvPr/>
          </p:nvSpPr>
          <p:spPr>
            <a:xfrm>
              <a:off x="5882641" y="2118983"/>
              <a:ext cx="2830920" cy="1002476"/>
            </a:xfrm>
            <a:prstGeom prst="wedgeRoundRectCallout">
              <a:avLst>
                <a:gd name="adj1" fmla="val -6545"/>
                <a:gd name="adj2" fmla="val 10658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943826" y="2358611"/>
              <a:ext cx="2670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Bob </a:t>
              </a:r>
              <a:r>
                <a:rPr lang="zh-TW" altLang="en-US" sz="2800" dirty="0" smtClean="0"/>
                <a:t>喜歡</a:t>
              </a:r>
              <a:r>
                <a:rPr lang="zh-TW" altLang="en-US" sz="2800" dirty="0"/>
                <a:t>做研究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5299714" y="4842022"/>
            <a:ext cx="166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FF00"/>
                </a:solidFill>
              </a:rPr>
              <a:t>Inference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551917" y="4386021"/>
            <a:ext cx="1234440" cy="51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3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Machines use logic as humans?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53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This is also a structured learning problem.</a:t>
            </a:r>
          </a:p>
          <a:p>
            <a:r>
              <a:rPr lang="en-US" altLang="zh-TW" b="1" i="1" u="sng" dirty="0" smtClean="0"/>
              <a:t>Evaluation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sz="2800" dirty="0" smtClean="0"/>
              <a:t>Evaluate how logical a world is</a:t>
            </a:r>
          </a:p>
          <a:p>
            <a:pPr lvl="1"/>
            <a:r>
              <a:rPr lang="en-US" altLang="zh-TW" sz="2800" dirty="0" smtClean="0"/>
              <a:t>Represented as Graphical model?</a:t>
            </a:r>
          </a:p>
          <a:p>
            <a:r>
              <a:rPr lang="en-US" altLang="zh-TW" b="1" i="1" u="sng" dirty="0" smtClean="0"/>
              <a:t>Inference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sz="2800" dirty="0" smtClean="0"/>
              <a:t>Given the knowledge base, how machines do the inference</a:t>
            </a:r>
            <a:r>
              <a:rPr lang="en-US" altLang="zh-TW" sz="2800" dirty="0" smtClean="0"/>
              <a:t>?</a:t>
            </a:r>
          </a:p>
          <a:p>
            <a:r>
              <a:rPr lang="en-US" altLang="zh-TW" b="1" i="1" u="sng" dirty="0"/>
              <a:t>Training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sz="3200" dirty="0"/>
              <a:t>Determine the correctness of the given knowledge </a:t>
            </a:r>
            <a:endParaRPr lang="zh-TW" altLang="en-US" sz="3200" dirty="0"/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Grounding the predicates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Ground: Replace the variables in the predicates with all possible constant</a:t>
            </a:r>
          </a:p>
          <a:p>
            <a:r>
              <a:rPr lang="en-US" altLang="zh-TW" dirty="0" smtClean="0"/>
              <a:t>Predicate:</a:t>
            </a:r>
            <a:r>
              <a:rPr lang="zh-TW" altLang="en-US" dirty="0"/>
              <a:t>宅</a:t>
            </a:r>
            <a:r>
              <a:rPr lang="en-US" altLang="zh-TW" dirty="0"/>
              <a:t>(x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sz="2800" dirty="0"/>
              <a:t>x</a:t>
            </a:r>
            <a:r>
              <a:rPr lang="en-US" altLang="zh-TW" sz="2800" dirty="0" smtClean="0"/>
              <a:t>: is a variable which can be any person</a:t>
            </a:r>
          </a:p>
        </p:txBody>
      </p:sp>
      <p:sp>
        <p:nvSpPr>
          <p:cNvPr id="5" name="矩形 4"/>
          <p:cNvSpPr/>
          <p:nvPr/>
        </p:nvSpPr>
        <p:spPr>
          <a:xfrm>
            <a:off x="2102168" y="5197189"/>
            <a:ext cx="91723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宅</a:t>
            </a:r>
            <a:r>
              <a:rPr lang="en-US" altLang="zh-TW" sz="2800" dirty="0"/>
              <a:t>(x)</a:t>
            </a:r>
          </a:p>
        </p:txBody>
      </p:sp>
      <p:sp>
        <p:nvSpPr>
          <p:cNvPr id="15" name="矩形 14"/>
          <p:cNvSpPr/>
          <p:nvPr/>
        </p:nvSpPr>
        <p:spPr>
          <a:xfrm>
            <a:off x="5251833" y="4981746"/>
            <a:ext cx="151996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宅</a:t>
            </a:r>
            <a:r>
              <a:rPr lang="en-US" altLang="zh-TW" sz="2800" dirty="0" smtClean="0"/>
              <a:t>(Anna)</a:t>
            </a:r>
          </a:p>
          <a:p>
            <a:r>
              <a:rPr lang="zh-TW" altLang="en-US" sz="2800" dirty="0"/>
              <a:t>宅</a:t>
            </a:r>
            <a:r>
              <a:rPr lang="en-US" altLang="zh-TW" sz="2800" dirty="0" smtClean="0"/>
              <a:t>(Bob)</a:t>
            </a:r>
            <a:endParaRPr lang="en-US" altLang="zh-TW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520389" y="3970623"/>
            <a:ext cx="6115642" cy="523220"/>
            <a:chOff x="1146895" y="3655056"/>
            <a:chExt cx="6115642" cy="523220"/>
          </a:xfrm>
        </p:grpSpPr>
        <p:sp>
          <p:nvSpPr>
            <p:cNvPr id="7" name="文字方塊 6"/>
            <p:cNvSpPr txBox="1"/>
            <p:nvPr/>
          </p:nvSpPr>
          <p:spPr>
            <a:xfrm>
              <a:off x="1146895" y="3655056"/>
              <a:ext cx="3797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Person =  {Anna, Bob}</a:t>
              </a:r>
              <a:endParaRPr lang="zh-TW" altLang="en-US" sz="28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90091" y="3655056"/>
              <a:ext cx="1972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constant</a:t>
              </a:r>
              <a:endParaRPr lang="zh-TW" altLang="en-US" sz="2800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4478392" y="3741744"/>
              <a:ext cx="799894" cy="349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  <p:sp>
        <p:nvSpPr>
          <p:cNvPr id="17" name="向右箭號 16"/>
          <p:cNvSpPr/>
          <p:nvPr/>
        </p:nvSpPr>
        <p:spPr>
          <a:xfrm>
            <a:off x="3335726" y="5283877"/>
            <a:ext cx="1728436" cy="349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8" name="文字方塊 17"/>
          <p:cNvSpPr txBox="1"/>
          <p:nvPr/>
        </p:nvSpPr>
        <p:spPr>
          <a:xfrm>
            <a:off x="3207078" y="4760657"/>
            <a:ext cx="189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FF00"/>
                </a:solidFill>
              </a:rPr>
              <a:t>Grounding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World</a:t>
            </a:r>
            <a:r>
              <a:rPr lang="en-US" altLang="zh-TW" dirty="0"/>
              <a:t>: Grounding all the predicates, and assign </a:t>
            </a:r>
            <a:r>
              <a:rPr lang="en-US" altLang="zh-TW" dirty="0" smtClean="0"/>
              <a:t>a</a:t>
            </a:r>
            <a:r>
              <a:rPr lang="zh-TW" altLang="en-US" dirty="0"/>
              <a:t> </a:t>
            </a:r>
            <a:r>
              <a:rPr lang="en-US" altLang="zh-TW" dirty="0" smtClean="0"/>
              <a:t>truth value to each grounded predicate</a:t>
            </a:r>
            <a:endParaRPr lang="zh-TW" altLang="en-US" dirty="0"/>
          </a:p>
          <a:p>
            <a:pPr lvl="1"/>
            <a:r>
              <a:rPr lang="en-US" altLang="zh-TW" dirty="0"/>
              <a:t>Predicate: </a:t>
            </a:r>
            <a:r>
              <a:rPr lang="zh-TW" altLang="en-US" dirty="0"/>
              <a:t>是朋友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), </a:t>
            </a:r>
            <a:r>
              <a:rPr lang="zh-TW" altLang="en-US" dirty="0"/>
              <a:t>宅</a:t>
            </a:r>
            <a:r>
              <a:rPr lang="en-US" altLang="zh-TW" dirty="0"/>
              <a:t>(x), </a:t>
            </a:r>
            <a:r>
              <a:rPr lang="zh-TW" altLang="en-US" dirty="0"/>
              <a:t>做研究</a:t>
            </a:r>
            <a:r>
              <a:rPr lang="en-US" altLang="zh-TW" dirty="0"/>
              <a:t>(y)</a:t>
            </a:r>
          </a:p>
          <a:p>
            <a:pPr lvl="1"/>
            <a:r>
              <a:rPr lang="en-US" altLang="zh-TW" dirty="0" smtClean="0"/>
              <a:t>Person: {A, B, C} </a:t>
            </a:r>
          </a:p>
        </p:txBody>
      </p:sp>
      <p:sp>
        <p:nvSpPr>
          <p:cNvPr id="4" name="矩形 3"/>
          <p:cNvSpPr/>
          <p:nvPr/>
        </p:nvSpPr>
        <p:spPr>
          <a:xfrm>
            <a:off x="1908153" y="3631345"/>
            <a:ext cx="15202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(A,B)</a:t>
            </a:r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(B,C)</a:t>
            </a:r>
            <a:endParaRPr lang="en-US" altLang="zh-TW" sz="2000" dirty="0"/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(A,C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</a:t>
            </a:r>
            <a:endParaRPr lang="zh-TW" altLang="en-US" sz="2000" dirty="0"/>
          </a:p>
          <a:p>
            <a:r>
              <a:rPr lang="zh-TW" altLang="en-US" sz="2000" dirty="0" smtClean="0"/>
              <a:t>宅</a:t>
            </a:r>
            <a:r>
              <a:rPr lang="en-US" altLang="zh-TW" sz="2000" dirty="0" smtClean="0"/>
              <a:t>(A)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(B)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(C)</a:t>
            </a:r>
          </a:p>
          <a:p>
            <a:r>
              <a:rPr lang="zh-TW" altLang="en-US" sz="2000" dirty="0" smtClean="0"/>
              <a:t>做研</a:t>
            </a:r>
            <a:r>
              <a:rPr lang="zh-TW" altLang="en-US" sz="2000" dirty="0"/>
              <a:t>究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B)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005257" y="3618563"/>
            <a:ext cx="15202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(A,B)</a:t>
            </a:r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(B,C)</a:t>
            </a:r>
            <a:endParaRPr lang="en-US" altLang="zh-TW" sz="2000" dirty="0"/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(A,C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</a:t>
            </a:r>
            <a:endParaRPr lang="zh-TW" altLang="en-US" sz="2000" dirty="0"/>
          </a:p>
          <a:p>
            <a:r>
              <a:rPr lang="zh-TW" altLang="en-US" sz="2000" dirty="0" smtClean="0"/>
              <a:t>宅</a:t>
            </a:r>
            <a:r>
              <a:rPr lang="en-US" altLang="zh-TW" sz="2000" dirty="0" smtClean="0"/>
              <a:t>(A)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(B)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(C)</a:t>
            </a:r>
          </a:p>
          <a:p>
            <a:r>
              <a:rPr lang="zh-TW" altLang="en-US" sz="2000" dirty="0" smtClean="0"/>
              <a:t>做研</a:t>
            </a:r>
            <a:r>
              <a:rPr lang="zh-TW" altLang="en-US" sz="2000" dirty="0"/>
              <a:t>究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B)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54906" y="3645859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=T</a:t>
            </a:r>
          </a:p>
          <a:p>
            <a:r>
              <a:rPr lang="en-US" altLang="zh-TW" sz="2000" dirty="0" smtClean="0"/>
              <a:t>=</a:t>
            </a:r>
            <a:r>
              <a:rPr lang="en-US" altLang="zh-TW" sz="2000" dirty="0"/>
              <a:t>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</a:t>
            </a:r>
            <a:r>
              <a:rPr lang="en-US" altLang="zh-TW" sz="2000" dirty="0" smtClean="0"/>
              <a:t>T</a:t>
            </a:r>
            <a:endParaRPr lang="en-US" altLang="zh-TW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50676" y="3604049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=F</a:t>
            </a:r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</a:t>
            </a:r>
            <a:r>
              <a:rPr lang="en-US" altLang="zh-TW" sz="2000" dirty="0"/>
              <a:t>F</a:t>
            </a:r>
          </a:p>
        </p:txBody>
      </p:sp>
      <p:sp>
        <p:nvSpPr>
          <p:cNvPr id="6" name="矩形 5"/>
          <p:cNvSpPr/>
          <p:nvPr/>
        </p:nvSpPr>
        <p:spPr>
          <a:xfrm>
            <a:off x="3354906" y="3604049"/>
            <a:ext cx="430474" cy="28623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51967" y="3604049"/>
            <a:ext cx="430474" cy="28623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56632" y="603155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U</a:t>
            </a:r>
            <a:r>
              <a:rPr lang="en-US" altLang="zh-TW" sz="2800" dirty="0" smtClean="0">
                <a:solidFill>
                  <a:srgbClr val="FFFF00"/>
                </a:solidFill>
              </a:rPr>
              <a:t>’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72712" y="6049152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U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3" grpId="0"/>
      <p:bldP spid="6" grpId="0" animBg="1"/>
      <p:bldP spid="15" grpId="0" animBg="1"/>
      <p:bldP spid="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knowledge base, some </a:t>
            </a:r>
            <a:r>
              <a:rPr lang="en-US" altLang="zh-TW" dirty="0"/>
              <a:t>worlds do not </a:t>
            </a:r>
            <a:r>
              <a:rPr lang="en-US" altLang="zh-TW" dirty="0" smtClean="0"/>
              <a:t>let all the formulas be true</a:t>
            </a:r>
          </a:p>
          <a:p>
            <a:pPr lvl="1"/>
            <a:r>
              <a:rPr lang="en-US" altLang="zh-TW" sz="2800" dirty="0" smtClean="0"/>
              <a:t>The world is not logical.</a:t>
            </a:r>
            <a:endParaRPr lang="en-US" altLang="zh-TW" sz="2800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001803" y="3215301"/>
                <a:ext cx="4072325" cy="820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宅</a:t>
                </a:r>
                <a:r>
                  <a:rPr lang="en-US" altLang="zh-TW" sz="2400" dirty="0" smtClean="0"/>
                  <a:t>(x</a:t>
                </a:r>
                <a:r>
                  <a:rPr lang="en-US" altLang="zh-TW" sz="2400" dirty="0"/>
                  <a:t>)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 smtClean="0"/>
                  <a:t>做研究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)</a:t>
                </a:r>
              </a:p>
              <a:p>
                <a:pPr marL="0" lvl="1"/>
                <a:r>
                  <a:rPr lang="zh-TW" altLang="en-US" sz="2400" dirty="0" smtClean="0"/>
                  <a:t>是</a:t>
                </a:r>
                <a:r>
                  <a:rPr lang="zh-TW" altLang="en-US" sz="2400" dirty="0"/>
                  <a:t>朋友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x,y</a:t>
                </a:r>
                <a:r>
                  <a:rPr lang="en-US" altLang="zh-TW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(x)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TW" altLang="en-US" sz="2400" dirty="0"/>
                  <a:t> 宅</a:t>
                </a:r>
                <a:r>
                  <a:rPr lang="en-US" altLang="zh-TW" sz="2400" dirty="0"/>
                  <a:t>(y) </a:t>
                </a:r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03" y="3215301"/>
                <a:ext cx="4072325" cy="820283"/>
              </a:xfrm>
              <a:prstGeom prst="rect">
                <a:avLst/>
              </a:prstGeom>
              <a:blipFill rotWithShape="0">
                <a:blip r:embed="rId2"/>
                <a:stretch>
                  <a:fillRect l="-2090" t="-5839" b="-16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104852" y="3363833"/>
            <a:ext cx="310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Knowledge Base L: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299486" y="4444410"/>
            <a:ext cx="2371291" cy="2026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57849" y="4487091"/>
            <a:ext cx="17177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  <a:p>
            <a:r>
              <a:rPr lang="zh-TW" altLang="en-US" sz="2400" dirty="0"/>
              <a:t>宅</a:t>
            </a:r>
            <a:r>
              <a:rPr lang="en-US" altLang="zh-TW" sz="2400" dirty="0" smtClean="0"/>
              <a:t>(B)</a:t>
            </a:r>
          </a:p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做研究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1818" y="5194977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World U: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-47790" y="4036140"/>
            <a:ext cx="18192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 dirty="0"/>
              <a:t>Person: 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{</a:t>
            </a:r>
            <a:r>
              <a:rPr lang="en-US" altLang="zh-TW" sz="2800" dirty="0"/>
              <a:t>A, </a:t>
            </a:r>
            <a:r>
              <a:rPr lang="en-US" altLang="zh-TW" sz="2800" dirty="0" smtClean="0"/>
              <a:t>B} </a:t>
            </a:r>
            <a:endParaRPr lang="en-US" altLang="zh-TW" sz="2800" dirty="0"/>
          </a:p>
        </p:txBody>
      </p:sp>
      <p:sp>
        <p:nvSpPr>
          <p:cNvPr id="10" name="矩形 9"/>
          <p:cNvSpPr/>
          <p:nvPr/>
        </p:nvSpPr>
        <p:spPr>
          <a:xfrm>
            <a:off x="4075627" y="4487091"/>
            <a:ext cx="4892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=T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78657" y="5150587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World U’: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297987" y="4400020"/>
            <a:ext cx="2371291" cy="20260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56350" y="4442701"/>
            <a:ext cx="17177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  <a:p>
            <a:r>
              <a:rPr lang="zh-TW" altLang="en-US" sz="2400" dirty="0"/>
              <a:t>宅</a:t>
            </a:r>
            <a:r>
              <a:rPr lang="en-US" altLang="zh-TW" sz="2400" dirty="0" smtClean="0"/>
              <a:t>(B)</a:t>
            </a:r>
          </a:p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做研究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14" name="矩形 13"/>
          <p:cNvSpPr/>
          <p:nvPr/>
        </p:nvSpPr>
        <p:spPr>
          <a:xfrm>
            <a:off x="8074128" y="4442701"/>
            <a:ext cx="4892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=F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=T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62" y="4772439"/>
            <a:ext cx="1529084" cy="152908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2425" y="5709284"/>
            <a:ext cx="1316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FF00"/>
                </a:solidFill>
              </a:rPr>
              <a:t>L(U) </a:t>
            </a:r>
            <a:r>
              <a:rPr lang="en-US" altLang="zh-TW" sz="2800" b="1" dirty="0">
                <a:solidFill>
                  <a:srgbClr val="FFFF00"/>
                </a:solidFill>
              </a:rPr>
              <a:t>= 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41943" y="5709284"/>
            <a:ext cx="139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FF00"/>
                </a:solidFill>
              </a:rPr>
              <a:t>L(U’) </a:t>
            </a:r>
            <a:r>
              <a:rPr lang="en-US" altLang="zh-TW" sz="2800" b="1" dirty="0">
                <a:solidFill>
                  <a:srgbClr val="FFFF00"/>
                </a:solidFill>
              </a:rPr>
              <a:t>= F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02441" y="2075284"/>
                <a:ext cx="4072325" cy="820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宅</a:t>
                </a:r>
                <a:r>
                  <a:rPr lang="en-US" altLang="zh-TW" sz="2400" dirty="0" smtClean="0"/>
                  <a:t>(x</a:t>
                </a:r>
                <a:r>
                  <a:rPr lang="en-US" altLang="zh-TW" sz="2400" dirty="0"/>
                  <a:t>)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 smtClean="0"/>
                  <a:t>做研究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)</a:t>
                </a:r>
              </a:p>
              <a:p>
                <a:pPr marL="0" lvl="1"/>
                <a:r>
                  <a:rPr lang="zh-TW" altLang="en-US" sz="2400" dirty="0" smtClean="0"/>
                  <a:t>是</a:t>
                </a:r>
                <a:r>
                  <a:rPr lang="zh-TW" altLang="en-US" sz="2400" dirty="0"/>
                  <a:t>朋友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x,y</a:t>
                </a:r>
                <a:r>
                  <a:rPr lang="en-US" altLang="zh-TW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(x)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TW" altLang="en-US" sz="2400" dirty="0"/>
                  <a:t> 宅</a:t>
                </a:r>
                <a:r>
                  <a:rPr lang="en-US" altLang="zh-TW" sz="2400" dirty="0"/>
                  <a:t>(y) </a:t>
                </a:r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1" y="2075284"/>
                <a:ext cx="4072325" cy="820283"/>
              </a:xfrm>
              <a:prstGeom prst="rect">
                <a:avLst/>
              </a:prstGeom>
              <a:blipFill rotWithShape="0">
                <a:blip r:embed="rId2"/>
                <a:stretch>
                  <a:fillRect l="-2239" t="-5839" b="-16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5756040" y="5760586"/>
            <a:ext cx="2548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There is only one logical world.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49639" y="1577099"/>
            <a:ext cx="310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Knowledge Base L: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90220" y="1570810"/>
            <a:ext cx="194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Evidence: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5702533" y="2084020"/>
            <a:ext cx="2162574" cy="820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TW" altLang="en-US" sz="2400" dirty="0" smtClean="0"/>
              <a:t>是</a:t>
            </a:r>
            <a:r>
              <a:rPr lang="zh-TW" altLang="en-US" sz="2400" dirty="0"/>
              <a:t>朋友</a:t>
            </a:r>
            <a:r>
              <a:rPr lang="en-US" altLang="zh-TW" sz="2400" dirty="0"/>
              <a:t>(A,B) =T</a:t>
            </a:r>
          </a:p>
          <a:p>
            <a:pPr marL="0" lvl="1"/>
            <a:r>
              <a:rPr lang="zh-TW" altLang="en-US" sz="2400" dirty="0" smtClean="0"/>
              <a:t>宅</a:t>
            </a:r>
            <a:r>
              <a:rPr lang="en-US" altLang="zh-TW" sz="2400" dirty="0"/>
              <a:t>(A)=T</a:t>
            </a:r>
            <a:r>
              <a:rPr lang="en-US" altLang="zh-TW" sz="2400" dirty="0">
                <a:ea typeface="Cambria Math" panose="02040503050406030204" pitchFamily="18" charset="0"/>
              </a:rPr>
              <a:t> </a:t>
            </a:r>
            <a:endParaRPr lang="en-US" altLang="zh-TW" sz="2400" dirty="0"/>
          </a:p>
        </p:txBody>
      </p:sp>
      <p:sp>
        <p:nvSpPr>
          <p:cNvPr id="3" name="矩形 2"/>
          <p:cNvSpPr/>
          <p:nvPr/>
        </p:nvSpPr>
        <p:spPr>
          <a:xfrm>
            <a:off x="1111603" y="3686789"/>
            <a:ext cx="2371291" cy="2026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169966" y="3729470"/>
            <a:ext cx="17177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  <a:p>
            <a:r>
              <a:rPr lang="zh-TW" altLang="en-US" sz="2400" dirty="0"/>
              <a:t>宅</a:t>
            </a:r>
            <a:r>
              <a:rPr lang="en-US" altLang="zh-TW" sz="2400" dirty="0" smtClean="0"/>
              <a:t>(B)</a:t>
            </a:r>
          </a:p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做研究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829751" y="3708129"/>
            <a:ext cx="121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=T</a:t>
            </a:r>
          </a:p>
          <a:p>
            <a:r>
              <a:rPr lang="en-US" altLang="zh-TW" sz="2400" dirty="0" smtClean="0"/>
              <a:t>=</a:t>
            </a:r>
            <a:r>
              <a:rPr lang="en-US" altLang="zh-TW" sz="2400" dirty="0"/>
              <a:t>T</a:t>
            </a:r>
          </a:p>
          <a:p>
            <a:r>
              <a:rPr lang="en-US" altLang="zh-TW" sz="2400" dirty="0" smtClean="0"/>
              <a:t>=?</a:t>
            </a:r>
            <a:endParaRPr lang="en-US" altLang="zh-TW" sz="2400" dirty="0"/>
          </a:p>
          <a:p>
            <a:r>
              <a:rPr lang="en-US" altLang="zh-TW" sz="2400" dirty="0" smtClean="0"/>
              <a:t>=?</a:t>
            </a:r>
            <a:endParaRPr lang="en-US" altLang="zh-TW" sz="2400" dirty="0"/>
          </a:p>
          <a:p>
            <a:r>
              <a:rPr lang="en-US" altLang="zh-TW" sz="2400" dirty="0" smtClean="0"/>
              <a:t>=?</a:t>
            </a:r>
            <a:endParaRPr lang="en-US" altLang="zh-TW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5781940" y="3633816"/>
            <a:ext cx="2923081" cy="2022240"/>
            <a:chOff x="5668902" y="3632658"/>
            <a:chExt cx="2923081" cy="2022240"/>
          </a:xfrm>
        </p:grpSpPr>
        <p:sp>
          <p:nvSpPr>
            <p:cNvPr id="6" name="矩形 5"/>
            <p:cNvSpPr/>
            <p:nvPr/>
          </p:nvSpPr>
          <p:spPr>
            <a:xfrm>
              <a:off x="5668902" y="3639454"/>
              <a:ext cx="2312025" cy="20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46573" y="3632658"/>
              <a:ext cx="1717778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/>
                <a:t>是朋友</a:t>
              </a:r>
              <a:r>
                <a:rPr lang="en-US" altLang="zh-TW" sz="2400" dirty="0" smtClean="0"/>
                <a:t>(A,B)</a:t>
              </a:r>
            </a:p>
            <a:p>
              <a:r>
                <a:rPr lang="zh-TW" altLang="en-US" sz="2400" dirty="0" smtClean="0"/>
                <a:t>宅</a:t>
              </a:r>
              <a:r>
                <a:rPr lang="en-US" altLang="zh-TW" sz="2400" dirty="0" smtClean="0"/>
                <a:t>(A)</a:t>
              </a:r>
            </a:p>
            <a:p>
              <a:r>
                <a:rPr lang="zh-TW" altLang="en-US" sz="2400" dirty="0"/>
                <a:t>宅</a:t>
              </a:r>
              <a:r>
                <a:rPr lang="en-US" altLang="zh-TW" sz="2400" dirty="0" smtClean="0"/>
                <a:t>(B)</a:t>
              </a:r>
            </a:p>
            <a:p>
              <a:r>
                <a:rPr lang="zh-TW" altLang="en-US" sz="2400" dirty="0" smtClean="0"/>
                <a:t>做研</a:t>
              </a:r>
              <a:r>
                <a:rPr lang="zh-TW" altLang="en-US" sz="2400" dirty="0"/>
                <a:t>究</a:t>
              </a:r>
              <a:r>
                <a:rPr lang="en-US" altLang="zh-TW" sz="2400" dirty="0" smtClean="0"/>
                <a:t>(A</a:t>
              </a:r>
              <a:r>
                <a:rPr lang="en-US" altLang="zh-TW" sz="2400" dirty="0"/>
                <a:t>)</a:t>
              </a:r>
            </a:p>
            <a:p>
              <a:r>
                <a:rPr lang="zh-TW" altLang="en-US" sz="2400" dirty="0"/>
                <a:t>做研究</a:t>
              </a:r>
              <a:r>
                <a:rPr lang="en-US" altLang="zh-TW" sz="2400" dirty="0" smtClean="0"/>
                <a:t>(</a:t>
              </a:r>
              <a:r>
                <a:rPr lang="en-US" altLang="zh-TW" sz="2400" dirty="0"/>
                <a:t>B</a:t>
              </a:r>
              <a:r>
                <a:rPr lang="en-US" altLang="zh-TW" sz="2400" dirty="0" smtClean="0"/>
                <a:t>)</a:t>
              </a:r>
              <a:endParaRPr lang="en-US" altLang="zh-TW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372783" y="3655602"/>
              <a:ext cx="1219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=T</a:t>
              </a:r>
            </a:p>
            <a:p>
              <a:r>
                <a:rPr lang="en-US" altLang="zh-TW" sz="2400" dirty="0" smtClean="0"/>
                <a:t>=</a:t>
              </a:r>
              <a:r>
                <a:rPr lang="en-US" altLang="zh-TW" sz="2400" dirty="0"/>
                <a:t>T</a:t>
              </a:r>
            </a:p>
            <a:p>
              <a:r>
                <a:rPr lang="en-US" altLang="zh-TW" sz="2400" dirty="0" smtClean="0"/>
                <a:t>=T</a:t>
              </a:r>
              <a:endParaRPr lang="en-US" altLang="zh-TW" sz="2400" dirty="0"/>
            </a:p>
            <a:p>
              <a:r>
                <a:rPr lang="en-US" altLang="zh-TW" sz="2400" dirty="0" smtClean="0"/>
                <a:t>=T</a:t>
              </a:r>
              <a:endParaRPr lang="en-US" altLang="zh-TW" sz="2400" dirty="0"/>
            </a:p>
            <a:p>
              <a:r>
                <a:rPr lang="en-US" altLang="zh-TW" sz="2400" dirty="0" smtClean="0"/>
                <a:t>=T</a:t>
              </a:r>
              <a:endParaRPr lang="en-US" altLang="zh-TW" sz="2400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049639" y="315107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World U: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09346" y="3912669"/>
            <a:ext cx="2272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Check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8 possible </a:t>
            </a:r>
            <a:r>
              <a:rPr lang="en-US" altLang="zh-TW" sz="2400" dirty="0" smtClean="0"/>
              <a:t>worlds</a:t>
            </a:r>
            <a:endParaRPr lang="zh-TW" altLang="en-US" sz="2400" dirty="0"/>
          </a:p>
        </p:txBody>
      </p:sp>
      <p:sp>
        <p:nvSpPr>
          <p:cNvPr id="7" name="向右箭號 6"/>
          <p:cNvSpPr/>
          <p:nvPr/>
        </p:nvSpPr>
        <p:spPr>
          <a:xfrm>
            <a:off x="3680911" y="4643432"/>
            <a:ext cx="1943100" cy="47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56218" y="3776459"/>
            <a:ext cx="459571" cy="69327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842332" y="4538067"/>
            <a:ext cx="473457" cy="110905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904248" y="3206250"/>
            <a:ext cx="4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894939" y="5674595"/>
            <a:ext cx="4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3945225" y="4987489"/>
            <a:ext cx="1414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By L(U)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3387" y="3203783"/>
            <a:ext cx="147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(evidence)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173387" y="5666431"/>
            <a:ext cx="204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(to be inferred)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9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 animBg="1"/>
      <p:bldP spid="3" grpId="0" animBg="1"/>
      <p:bldP spid="24" grpId="0"/>
      <p:bldP spid="25" grpId="0"/>
      <p:bldP spid="14" grpId="0"/>
      <p:bldP spid="5" grpId="0"/>
      <p:bldP spid="7" grpId="0" animBg="1"/>
      <p:bldP spid="9" grpId="0" animBg="1"/>
      <p:bldP spid="20" grpId="0" animBg="1"/>
      <p:bldP spid="21" grpId="0"/>
      <p:bldP spid="28" grpId="0"/>
      <p:bldP spid="29" grpId="0"/>
      <p:bldP spid="8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6761</TotalTime>
  <Words>1878</Words>
  <Application>Microsoft Office PowerPoint</Application>
  <PresentationFormat>如螢幕大小 (4:3)</PresentationFormat>
  <Paragraphs>560</Paragraphs>
  <Slides>24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Markov Logic Network</vt:lpstr>
      <vt:lpstr>Markov Logic Network</vt:lpstr>
      <vt:lpstr>Textbook</vt:lpstr>
      <vt:lpstr>Machines use logic as humans?</vt:lpstr>
      <vt:lpstr>Machines use logic as humans?</vt:lpstr>
      <vt:lpstr>Grounding the predicates</vt:lpstr>
      <vt:lpstr>World</vt:lpstr>
      <vt:lpstr>Evaluation</vt:lpstr>
      <vt:lpstr>Inference</vt:lpstr>
      <vt:lpstr>Soft Logic</vt:lpstr>
      <vt:lpstr>Soft Logic</vt:lpstr>
      <vt:lpstr>PowerPoint 簡報</vt:lpstr>
      <vt:lpstr>Soft Logic</vt:lpstr>
      <vt:lpstr>Inference</vt:lpstr>
      <vt:lpstr>Graphical Model</vt:lpstr>
      <vt:lpstr>PowerPoint 簡報</vt:lpstr>
      <vt:lpstr>PowerPoint 簡報</vt:lpstr>
      <vt:lpstr>Graphical Model</vt:lpstr>
      <vt:lpstr>Learning the Correctness</vt:lpstr>
      <vt:lpstr>Learning the Correctness</vt:lpstr>
      <vt:lpstr>Learning the Correctness</vt:lpstr>
      <vt:lpstr>Learning the Correctness  - UW-CSE database</vt:lpstr>
      <vt:lpstr>Learning the Correctness  - UW-CSE database</vt:lpstr>
      <vt:lpstr>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Logic Network</dc:title>
  <dc:creator>Lee Hung-yi</dc:creator>
  <cp:lastModifiedBy>Lee Hung-yi</cp:lastModifiedBy>
  <cp:revision>263</cp:revision>
  <dcterms:created xsi:type="dcterms:W3CDTF">2015-06-07T06:21:02Z</dcterms:created>
  <dcterms:modified xsi:type="dcterms:W3CDTF">2015-11-24T17:19:53Z</dcterms:modified>
</cp:coreProperties>
</file>