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99" r:id="rId3"/>
    <p:sldId id="293" r:id="rId4"/>
    <p:sldId id="294" r:id="rId5"/>
    <p:sldId id="295" r:id="rId6"/>
    <p:sldId id="296" r:id="rId7"/>
    <p:sldId id="297" r:id="rId8"/>
    <p:sldId id="298" r:id="rId9"/>
    <p:sldId id="257" r:id="rId10"/>
    <p:sldId id="261" r:id="rId11"/>
    <p:sldId id="262" r:id="rId12"/>
    <p:sldId id="263"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12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994570-CEAD-4401-9850-96E480E9DFAF}" type="doc">
      <dgm:prSet loTypeId="urn:microsoft.com/office/officeart/2005/8/layout/process4" loCatId="list" qsTypeId="urn:microsoft.com/office/officeart/2005/8/quickstyle/3d2" qsCatId="3D" csTypeId="urn:microsoft.com/office/officeart/2005/8/colors/colorful4" csCatId="colorful" phldr="1"/>
      <dgm:spPr/>
      <dgm:t>
        <a:bodyPr/>
        <a:lstStyle/>
        <a:p>
          <a:endParaRPr lang="zh-TW" altLang="en-US"/>
        </a:p>
      </dgm:t>
    </dgm:pt>
    <dgm:pt modelId="{1E8E22BD-B3F2-4E84-892B-AC0442AA8583}">
      <dgm:prSet phldrT="[文字]" custT="1"/>
      <dgm:spPr/>
      <dgm:t>
        <a:bodyPr/>
        <a:lstStyle/>
        <a:p>
          <a:r>
            <a:rPr lang="en-US" altLang="zh-TW" sz="2800" dirty="0" smtClean="0"/>
            <a:t>Hidden Markov Model (HMM)</a:t>
          </a:r>
          <a:endParaRPr lang="zh-TW" altLang="en-US" sz="2800" dirty="0"/>
        </a:p>
      </dgm:t>
    </dgm:pt>
    <dgm:pt modelId="{77355311-D271-4DC4-893B-252B261A6309}" type="parTrans" cxnId="{048450B4-D7C6-4E3F-AADB-73924AE5B9BF}">
      <dgm:prSet/>
      <dgm:spPr/>
      <dgm:t>
        <a:bodyPr/>
        <a:lstStyle/>
        <a:p>
          <a:endParaRPr lang="zh-TW" altLang="en-US"/>
        </a:p>
      </dgm:t>
    </dgm:pt>
    <dgm:pt modelId="{24848075-D13F-47EA-BA6A-3370E4CCF09A}" type="sibTrans" cxnId="{048450B4-D7C6-4E3F-AADB-73924AE5B9BF}">
      <dgm:prSet/>
      <dgm:spPr/>
      <dgm:t>
        <a:bodyPr/>
        <a:lstStyle/>
        <a:p>
          <a:endParaRPr lang="zh-TW" altLang="en-US"/>
        </a:p>
      </dgm:t>
    </dgm:pt>
    <dgm:pt modelId="{9E7A2A45-C2FA-4918-9C0B-0798ADA9BDFB}">
      <dgm:prSet phldrT="[文字]" custT="1"/>
      <dgm:spPr/>
      <dgm:t>
        <a:bodyPr/>
        <a:lstStyle/>
        <a:p>
          <a:r>
            <a:rPr lang="en-US" altLang="zh-TW" sz="2800" dirty="0" smtClean="0"/>
            <a:t>Conditional Random Field (CRF)</a:t>
          </a:r>
          <a:endParaRPr lang="zh-TW" altLang="en-US" sz="2800" dirty="0"/>
        </a:p>
      </dgm:t>
    </dgm:pt>
    <dgm:pt modelId="{15E2FF4E-F155-4D11-965E-1028FA5020C5}" type="parTrans" cxnId="{E5772800-4366-41CD-9EF8-C8E74E995F86}">
      <dgm:prSet/>
      <dgm:spPr/>
      <dgm:t>
        <a:bodyPr/>
        <a:lstStyle/>
        <a:p>
          <a:endParaRPr lang="zh-TW" altLang="en-US"/>
        </a:p>
      </dgm:t>
    </dgm:pt>
    <dgm:pt modelId="{FBE76238-3B4D-4392-B95B-ECB7C5DEEFE5}" type="sibTrans" cxnId="{E5772800-4366-41CD-9EF8-C8E74E995F86}">
      <dgm:prSet/>
      <dgm:spPr/>
      <dgm:t>
        <a:bodyPr/>
        <a:lstStyle/>
        <a:p>
          <a:endParaRPr lang="zh-TW" altLang="en-US"/>
        </a:p>
      </dgm:t>
    </dgm:pt>
    <dgm:pt modelId="{E82091C5-5AF5-4713-9512-9EB0307E8DB5}">
      <dgm:prSet phldrT="[文字]" custT="1"/>
      <dgm:spPr/>
      <dgm:t>
        <a:bodyPr/>
        <a:lstStyle/>
        <a:p>
          <a:r>
            <a:rPr lang="en-US" altLang="en-US" sz="2800" dirty="0" smtClean="0"/>
            <a:t>Structured SVM</a:t>
          </a:r>
          <a:endParaRPr lang="zh-TW" altLang="en-US" sz="2800" dirty="0"/>
        </a:p>
      </dgm:t>
    </dgm:pt>
    <dgm:pt modelId="{9CF8EB05-4903-4C50-A146-262E5D72B5CB}" type="parTrans" cxnId="{C0F06C9B-E9A0-42F2-B474-E13CABB589AD}">
      <dgm:prSet/>
      <dgm:spPr/>
      <dgm:t>
        <a:bodyPr/>
        <a:lstStyle/>
        <a:p>
          <a:endParaRPr lang="zh-TW" altLang="en-US"/>
        </a:p>
      </dgm:t>
    </dgm:pt>
    <dgm:pt modelId="{4D823607-7503-4583-8AEF-5FD880D4BBF6}" type="sibTrans" cxnId="{C0F06C9B-E9A0-42F2-B474-E13CABB589AD}">
      <dgm:prSet/>
      <dgm:spPr/>
      <dgm:t>
        <a:bodyPr/>
        <a:lstStyle/>
        <a:p>
          <a:endParaRPr lang="zh-TW" altLang="en-US"/>
        </a:p>
      </dgm:t>
    </dgm:pt>
    <dgm:pt modelId="{72920082-0E9E-4A97-83E7-9A109F1652AB}">
      <dgm:prSet phldrT="[文字]" custT="1"/>
      <dgm:spPr/>
      <dgm:t>
        <a:bodyPr/>
        <a:lstStyle/>
        <a:p>
          <a:r>
            <a:rPr lang="en-US" altLang="zh-TW" sz="2800" dirty="0" smtClean="0"/>
            <a:t>Semi-Markov Models</a:t>
          </a:r>
          <a:endParaRPr lang="zh-TW" altLang="en-US" sz="2800" dirty="0"/>
        </a:p>
      </dgm:t>
    </dgm:pt>
    <dgm:pt modelId="{A193D880-D8C5-44C3-B833-A1D2EACA2C93}" type="parTrans" cxnId="{EEDB456F-8D6F-4498-95E8-2BDD26D3B3EF}">
      <dgm:prSet/>
      <dgm:spPr/>
      <dgm:t>
        <a:bodyPr/>
        <a:lstStyle/>
        <a:p>
          <a:endParaRPr lang="zh-TW" altLang="en-US"/>
        </a:p>
      </dgm:t>
    </dgm:pt>
    <dgm:pt modelId="{6CAB6393-D455-4EAA-8CCD-2B0FE8E5266B}" type="sibTrans" cxnId="{EEDB456F-8D6F-4498-95E8-2BDD26D3B3EF}">
      <dgm:prSet/>
      <dgm:spPr/>
      <dgm:t>
        <a:bodyPr/>
        <a:lstStyle/>
        <a:p>
          <a:endParaRPr lang="zh-TW" altLang="en-US"/>
        </a:p>
      </dgm:t>
    </dgm:pt>
    <dgm:pt modelId="{9FCFFCBF-07F0-4C2E-821E-8F1BCE9DEA4B}">
      <dgm:prSet phldrT="[文字]" custT="1"/>
      <dgm:spPr/>
      <dgm:t>
        <a:bodyPr/>
        <a:lstStyle/>
        <a:p>
          <a:r>
            <a:rPr lang="en-US" altLang="zh-TW" sz="2800" dirty="0" smtClean="0"/>
            <a:t>Some Experiments</a:t>
          </a:r>
          <a:endParaRPr lang="zh-TW" altLang="en-US" sz="2800" dirty="0"/>
        </a:p>
      </dgm:t>
    </dgm:pt>
    <dgm:pt modelId="{CE5CA9D0-B7D2-4300-BA02-C2DC0295D388}" type="parTrans" cxnId="{9E375834-836E-48D5-9278-DD709D87D729}">
      <dgm:prSet/>
      <dgm:spPr/>
      <dgm:t>
        <a:bodyPr/>
        <a:lstStyle/>
        <a:p>
          <a:endParaRPr lang="zh-TW" altLang="en-US"/>
        </a:p>
      </dgm:t>
    </dgm:pt>
    <dgm:pt modelId="{FE20B8AB-57C2-46DA-9F95-89A8DAF3EC0A}" type="sibTrans" cxnId="{9E375834-836E-48D5-9278-DD709D87D729}">
      <dgm:prSet/>
      <dgm:spPr/>
      <dgm:t>
        <a:bodyPr/>
        <a:lstStyle/>
        <a:p>
          <a:endParaRPr lang="zh-TW" altLang="en-US"/>
        </a:p>
      </dgm:t>
    </dgm:pt>
    <dgm:pt modelId="{F8BF46D0-C614-4C23-96D8-9BA3E3E154A3}">
      <dgm:prSet phldrT="[文字]" custT="1"/>
      <dgm:spPr/>
      <dgm:t>
        <a:bodyPr/>
        <a:lstStyle/>
        <a:p>
          <a:r>
            <a:rPr lang="en-US" altLang="zh-TW" sz="2800" dirty="0" smtClean="0"/>
            <a:t>Structured Perceptron</a:t>
          </a:r>
          <a:endParaRPr lang="zh-TW" altLang="en-US" sz="2800" dirty="0"/>
        </a:p>
      </dgm:t>
    </dgm:pt>
    <dgm:pt modelId="{646C1BD6-42F0-461E-8D00-BB71790A17E5}" type="parTrans" cxnId="{7E96DC1F-89EE-4D7C-9882-1BEC4B81D602}">
      <dgm:prSet/>
      <dgm:spPr/>
      <dgm:t>
        <a:bodyPr/>
        <a:lstStyle/>
        <a:p>
          <a:endParaRPr lang="zh-TW" altLang="en-US"/>
        </a:p>
      </dgm:t>
    </dgm:pt>
    <dgm:pt modelId="{B8111D3B-5ECA-427F-AD1F-D41BFC9EAB29}" type="sibTrans" cxnId="{7E96DC1F-89EE-4D7C-9882-1BEC4B81D602}">
      <dgm:prSet/>
      <dgm:spPr/>
      <dgm:t>
        <a:bodyPr/>
        <a:lstStyle/>
        <a:p>
          <a:endParaRPr lang="zh-TW" altLang="en-US"/>
        </a:p>
      </dgm:t>
    </dgm:pt>
    <dgm:pt modelId="{864EEF08-1C32-43E6-AB51-E702AD273FB4}" type="pres">
      <dgm:prSet presAssocID="{AF994570-CEAD-4401-9850-96E480E9DFAF}" presName="Name0" presStyleCnt="0">
        <dgm:presLayoutVars>
          <dgm:dir/>
          <dgm:animLvl val="lvl"/>
          <dgm:resizeHandles val="exact"/>
        </dgm:presLayoutVars>
      </dgm:prSet>
      <dgm:spPr/>
      <dgm:t>
        <a:bodyPr/>
        <a:lstStyle/>
        <a:p>
          <a:endParaRPr lang="zh-TW" altLang="en-US"/>
        </a:p>
      </dgm:t>
    </dgm:pt>
    <dgm:pt modelId="{655AF423-6D5E-4EAD-B617-46680112CDF8}" type="pres">
      <dgm:prSet presAssocID="{9FCFFCBF-07F0-4C2E-821E-8F1BCE9DEA4B}" presName="boxAndChildren" presStyleCnt="0"/>
      <dgm:spPr/>
    </dgm:pt>
    <dgm:pt modelId="{C2A7AB42-7EC1-45C8-A217-207FEF317BB8}" type="pres">
      <dgm:prSet presAssocID="{9FCFFCBF-07F0-4C2E-821E-8F1BCE9DEA4B}" presName="parentTextBox" presStyleLbl="node1" presStyleIdx="0" presStyleCnt="6"/>
      <dgm:spPr/>
      <dgm:t>
        <a:bodyPr/>
        <a:lstStyle/>
        <a:p>
          <a:endParaRPr lang="zh-TW" altLang="en-US"/>
        </a:p>
      </dgm:t>
    </dgm:pt>
    <dgm:pt modelId="{292AF11E-B28C-4778-A3C4-833B9F61D638}" type="pres">
      <dgm:prSet presAssocID="{6CAB6393-D455-4EAA-8CCD-2B0FE8E5266B}" presName="sp" presStyleCnt="0"/>
      <dgm:spPr/>
    </dgm:pt>
    <dgm:pt modelId="{D9E81196-D2A2-4A28-A505-D0EAC1C1B60E}" type="pres">
      <dgm:prSet presAssocID="{72920082-0E9E-4A97-83E7-9A109F1652AB}" presName="arrowAndChildren" presStyleCnt="0"/>
      <dgm:spPr/>
    </dgm:pt>
    <dgm:pt modelId="{A0291E06-9427-4A3E-8DE6-B242B599CD0C}" type="pres">
      <dgm:prSet presAssocID="{72920082-0E9E-4A97-83E7-9A109F1652AB}" presName="parentTextArrow" presStyleLbl="node1" presStyleIdx="1" presStyleCnt="6"/>
      <dgm:spPr/>
      <dgm:t>
        <a:bodyPr/>
        <a:lstStyle/>
        <a:p>
          <a:endParaRPr lang="zh-TW" altLang="en-US"/>
        </a:p>
      </dgm:t>
    </dgm:pt>
    <dgm:pt modelId="{B43C38EC-74DE-45C5-B052-EEBEB80B8B31}" type="pres">
      <dgm:prSet presAssocID="{4D823607-7503-4583-8AEF-5FD880D4BBF6}" presName="sp" presStyleCnt="0"/>
      <dgm:spPr/>
    </dgm:pt>
    <dgm:pt modelId="{9FE0BD60-F96A-4659-8945-ECE345614A7B}" type="pres">
      <dgm:prSet presAssocID="{E82091C5-5AF5-4713-9512-9EB0307E8DB5}" presName="arrowAndChildren" presStyleCnt="0"/>
      <dgm:spPr/>
    </dgm:pt>
    <dgm:pt modelId="{36201C43-C40A-4F40-BB85-5FEF7EA225FB}" type="pres">
      <dgm:prSet presAssocID="{E82091C5-5AF5-4713-9512-9EB0307E8DB5}" presName="parentTextArrow" presStyleLbl="node1" presStyleIdx="2" presStyleCnt="6"/>
      <dgm:spPr/>
      <dgm:t>
        <a:bodyPr/>
        <a:lstStyle/>
        <a:p>
          <a:endParaRPr lang="zh-TW" altLang="en-US"/>
        </a:p>
      </dgm:t>
    </dgm:pt>
    <dgm:pt modelId="{D42F1CFD-3795-430E-AECC-A0D2B03F4FC4}" type="pres">
      <dgm:prSet presAssocID="{B8111D3B-5ECA-427F-AD1F-D41BFC9EAB29}" presName="sp" presStyleCnt="0"/>
      <dgm:spPr/>
    </dgm:pt>
    <dgm:pt modelId="{DD1CCBB5-DB42-435C-9ED2-2B57BED34F88}" type="pres">
      <dgm:prSet presAssocID="{F8BF46D0-C614-4C23-96D8-9BA3E3E154A3}" presName="arrowAndChildren" presStyleCnt="0"/>
      <dgm:spPr/>
    </dgm:pt>
    <dgm:pt modelId="{4A9E488C-AD00-4C75-A536-2EAA33C58884}" type="pres">
      <dgm:prSet presAssocID="{F8BF46D0-C614-4C23-96D8-9BA3E3E154A3}" presName="parentTextArrow" presStyleLbl="node1" presStyleIdx="3" presStyleCnt="6"/>
      <dgm:spPr/>
      <dgm:t>
        <a:bodyPr/>
        <a:lstStyle/>
        <a:p>
          <a:endParaRPr lang="zh-TW" altLang="en-US"/>
        </a:p>
      </dgm:t>
    </dgm:pt>
    <dgm:pt modelId="{0E346980-D2C1-44FF-A4E5-85F8F0956189}" type="pres">
      <dgm:prSet presAssocID="{FBE76238-3B4D-4392-B95B-ECB7C5DEEFE5}" presName="sp" presStyleCnt="0"/>
      <dgm:spPr/>
    </dgm:pt>
    <dgm:pt modelId="{DFBA4441-A746-42ED-BB07-6FF516D7F59E}" type="pres">
      <dgm:prSet presAssocID="{9E7A2A45-C2FA-4918-9C0B-0798ADA9BDFB}" presName="arrowAndChildren" presStyleCnt="0"/>
      <dgm:spPr/>
    </dgm:pt>
    <dgm:pt modelId="{8C91F3F8-0D30-42BE-9316-A59AB68FC627}" type="pres">
      <dgm:prSet presAssocID="{9E7A2A45-C2FA-4918-9C0B-0798ADA9BDFB}" presName="parentTextArrow" presStyleLbl="node1" presStyleIdx="4" presStyleCnt="6"/>
      <dgm:spPr/>
      <dgm:t>
        <a:bodyPr/>
        <a:lstStyle/>
        <a:p>
          <a:endParaRPr lang="zh-TW" altLang="en-US"/>
        </a:p>
      </dgm:t>
    </dgm:pt>
    <dgm:pt modelId="{1A997CDD-EA5D-4AB7-BA96-1D54BB39BB2C}" type="pres">
      <dgm:prSet presAssocID="{24848075-D13F-47EA-BA6A-3370E4CCF09A}" presName="sp" presStyleCnt="0"/>
      <dgm:spPr/>
      <dgm:t>
        <a:bodyPr/>
        <a:lstStyle/>
        <a:p>
          <a:endParaRPr lang="zh-TW" altLang="en-US"/>
        </a:p>
      </dgm:t>
    </dgm:pt>
    <dgm:pt modelId="{907571D8-F8C0-4AED-81DF-46A08CA4D2E5}" type="pres">
      <dgm:prSet presAssocID="{1E8E22BD-B3F2-4E84-892B-AC0442AA8583}" presName="arrowAndChildren" presStyleCnt="0"/>
      <dgm:spPr/>
      <dgm:t>
        <a:bodyPr/>
        <a:lstStyle/>
        <a:p>
          <a:endParaRPr lang="zh-TW" altLang="en-US"/>
        </a:p>
      </dgm:t>
    </dgm:pt>
    <dgm:pt modelId="{61C816D6-E6A3-4807-86D7-3E012D6B7285}" type="pres">
      <dgm:prSet presAssocID="{1E8E22BD-B3F2-4E84-892B-AC0442AA8583}" presName="parentTextArrow" presStyleLbl="node1" presStyleIdx="5" presStyleCnt="6"/>
      <dgm:spPr/>
      <dgm:t>
        <a:bodyPr/>
        <a:lstStyle/>
        <a:p>
          <a:endParaRPr lang="zh-TW" altLang="en-US"/>
        </a:p>
      </dgm:t>
    </dgm:pt>
  </dgm:ptLst>
  <dgm:cxnLst>
    <dgm:cxn modelId="{7E96DC1F-89EE-4D7C-9882-1BEC4B81D602}" srcId="{AF994570-CEAD-4401-9850-96E480E9DFAF}" destId="{F8BF46D0-C614-4C23-96D8-9BA3E3E154A3}" srcOrd="2" destOrd="0" parTransId="{646C1BD6-42F0-461E-8D00-BB71790A17E5}" sibTransId="{B8111D3B-5ECA-427F-AD1F-D41BFC9EAB29}"/>
    <dgm:cxn modelId="{048450B4-D7C6-4E3F-AADB-73924AE5B9BF}" srcId="{AF994570-CEAD-4401-9850-96E480E9DFAF}" destId="{1E8E22BD-B3F2-4E84-892B-AC0442AA8583}" srcOrd="0" destOrd="0" parTransId="{77355311-D271-4DC4-893B-252B261A6309}" sibTransId="{24848075-D13F-47EA-BA6A-3370E4CCF09A}"/>
    <dgm:cxn modelId="{DCC1CBEF-CAA5-4956-B5B6-7EE438B70DAA}" type="presOf" srcId="{9E7A2A45-C2FA-4918-9C0B-0798ADA9BDFB}" destId="{8C91F3F8-0D30-42BE-9316-A59AB68FC627}" srcOrd="0" destOrd="0" presId="urn:microsoft.com/office/officeart/2005/8/layout/process4"/>
    <dgm:cxn modelId="{C0F06C9B-E9A0-42F2-B474-E13CABB589AD}" srcId="{AF994570-CEAD-4401-9850-96E480E9DFAF}" destId="{E82091C5-5AF5-4713-9512-9EB0307E8DB5}" srcOrd="3" destOrd="0" parTransId="{9CF8EB05-4903-4C50-A146-262E5D72B5CB}" sibTransId="{4D823607-7503-4583-8AEF-5FD880D4BBF6}"/>
    <dgm:cxn modelId="{AD032D8B-5B24-4264-BFB7-70D85D48911E}" type="presOf" srcId="{1E8E22BD-B3F2-4E84-892B-AC0442AA8583}" destId="{61C816D6-E6A3-4807-86D7-3E012D6B7285}" srcOrd="0" destOrd="0" presId="urn:microsoft.com/office/officeart/2005/8/layout/process4"/>
    <dgm:cxn modelId="{761CA083-D8B2-4243-A74B-46C7106CA7D0}" type="presOf" srcId="{F8BF46D0-C614-4C23-96D8-9BA3E3E154A3}" destId="{4A9E488C-AD00-4C75-A536-2EAA33C58884}" srcOrd="0" destOrd="0" presId="urn:microsoft.com/office/officeart/2005/8/layout/process4"/>
    <dgm:cxn modelId="{D3D092AA-9491-4F11-9166-C848ACDEC20F}" type="presOf" srcId="{72920082-0E9E-4A97-83E7-9A109F1652AB}" destId="{A0291E06-9427-4A3E-8DE6-B242B599CD0C}" srcOrd="0" destOrd="0" presId="urn:microsoft.com/office/officeart/2005/8/layout/process4"/>
    <dgm:cxn modelId="{FFE2E15D-BBAB-4EDC-A3A0-F00DAA640344}" type="presOf" srcId="{AF994570-CEAD-4401-9850-96E480E9DFAF}" destId="{864EEF08-1C32-43E6-AB51-E702AD273FB4}" srcOrd="0" destOrd="0" presId="urn:microsoft.com/office/officeart/2005/8/layout/process4"/>
    <dgm:cxn modelId="{153BAF2A-9963-4A40-B878-A349C87D9860}" type="presOf" srcId="{E82091C5-5AF5-4713-9512-9EB0307E8DB5}" destId="{36201C43-C40A-4F40-BB85-5FEF7EA225FB}" srcOrd="0" destOrd="0" presId="urn:microsoft.com/office/officeart/2005/8/layout/process4"/>
    <dgm:cxn modelId="{416CCA26-2731-4F6A-8CFB-A73234B9DDC6}" type="presOf" srcId="{9FCFFCBF-07F0-4C2E-821E-8F1BCE9DEA4B}" destId="{C2A7AB42-7EC1-45C8-A217-207FEF317BB8}" srcOrd="0" destOrd="0" presId="urn:microsoft.com/office/officeart/2005/8/layout/process4"/>
    <dgm:cxn modelId="{EEDB456F-8D6F-4498-95E8-2BDD26D3B3EF}" srcId="{AF994570-CEAD-4401-9850-96E480E9DFAF}" destId="{72920082-0E9E-4A97-83E7-9A109F1652AB}" srcOrd="4" destOrd="0" parTransId="{A193D880-D8C5-44C3-B833-A1D2EACA2C93}" sibTransId="{6CAB6393-D455-4EAA-8CCD-2B0FE8E5266B}"/>
    <dgm:cxn modelId="{E5772800-4366-41CD-9EF8-C8E74E995F86}" srcId="{AF994570-CEAD-4401-9850-96E480E9DFAF}" destId="{9E7A2A45-C2FA-4918-9C0B-0798ADA9BDFB}" srcOrd="1" destOrd="0" parTransId="{15E2FF4E-F155-4D11-965E-1028FA5020C5}" sibTransId="{FBE76238-3B4D-4392-B95B-ECB7C5DEEFE5}"/>
    <dgm:cxn modelId="{9E375834-836E-48D5-9278-DD709D87D729}" srcId="{AF994570-CEAD-4401-9850-96E480E9DFAF}" destId="{9FCFFCBF-07F0-4C2E-821E-8F1BCE9DEA4B}" srcOrd="5" destOrd="0" parTransId="{CE5CA9D0-B7D2-4300-BA02-C2DC0295D388}" sibTransId="{FE20B8AB-57C2-46DA-9F95-89A8DAF3EC0A}"/>
    <dgm:cxn modelId="{9C744FC4-9C3B-4DC2-B56B-BB25B8CBB308}" type="presParOf" srcId="{864EEF08-1C32-43E6-AB51-E702AD273FB4}" destId="{655AF423-6D5E-4EAD-B617-46680112CDF8}" srcOrd="0" destOrd="0" presId="urn:microsoft.com/office/officeart/2005/8/layout/process4"/>
    <dgm:cxn modelId="{60D99D7D-2E7C-4B33-940B-88DD0A56BD3F}" type="presParOf" srcId="{655AF423-6D5E-4EAD-B617-46680112CDF8}" destId="{C2A7AB42-7EC1-45C8-A217-207FEF317BB8}" srcOrd="0" destOrd="0" presId="urn:microsoft.com/office/officeart/2005/8/layout/process4"/>
    <dgm:cxn modelId="{EC151E04-A532-4D30-A664-83D5AB218F58}" type="presParOf" srcId="{864EEF08-1C32-43E6-AB51-E702AD273FB4}" destId="{292AF11E-B28C-4778-A3C4-833B9F61D638}" srcOrd="1" destOrd="0" presId="urn:microsoft.com/office/officeart/2005/8/layout/process4"/>
    <dgm:cxn modelId="{D172E0FA-3DAE-422D-90DE-7F767576FA5F}" type="presParOf" srcId="{864EEF08-1C32-43E6-AB51-E702AD273FB4}" destId="{D9E81196-D2A2-4A28-A505-D0EAC1C1B60E}" srcOrd="2" destOrd="0" presId="urn:microsoft.com/office/officeart/2005/8/layout/process4"/>
    <dgm:cxn modelId="{D79C8B73-AD9F-4308-A787-4CA87AA5C37C}" type="presParOf" srcId="{D9E81196-D2A2-4A28-A505-D0EAC1C1B60E}" destId="{A0291E06-9427-4A3E-8DE6-B242B599CD0C}" srcOrd="0" destOrd="0" presId="urn:microsoft.com/office/officeart/2005/8/layout/process4"/>
    <dgm:cxn modelId="{2B60F26C-0B13-4A81-896F-5CA3A29A1CD6}" type="presParOf" srcId="{864EEF08-1C32-43E6-AB51-E702AD273FB4}" destId="{B43C38EC-74DE-45C5-B052-EEBEB80B8B31}" srcOrd="3" destOrd="0" presId="urn:microsoft.com/office/officeart/2005/8/layout/process4"/>
    <dgm:cxn modelId="{0D40A796-9B0A-4CD3-86D8-DA3FD989FE1E}" type="presParOf" srcId="{864EEF08-1C32-43E6-AB51-E702AD273FB4}" destId="{9FE0BD60-F96A-4659-8945-ECE345614A7B}" srcOrd="4" destOrd="0" presId="urn:microsoft.com/office/officeart/2005/8/layout/process4"/>
    <dgm:cxn modelId="{745B84F5-A17B-44A5-BADC-4670449199E3}" type="presParOf" srcId="{9FE0BD60-F96A-4659-8945-ECE345614A7B}" destId="{36201C43-C40A-4F40-BB85-5FEF7EA225FB}" srcOrd="0" destOrd="0" presId="urn:microsoft.com/office/officeart/2005/8/layout/process4"/>
    <dgm:cxn modelId="{055E8C9F-2D89-4217-A5E0-AC290D708462}" type="presParOf" srcId="{864EEF08-1C32-43E6-AB51-E702AD273FB4}" destId="{D42F1CFD-3795-430E-AECC-A0D2B03F4FC4}" srcOrd="5" destOrd="0" presId="urn:microsoft.com/office/officeart/2005/8/layout/process4"/>
    <dgm:cxn modelId="{7BFBEC37-DA21-4E76-BED8-0929172FB087}" type="presParOf" srcId="{864EEF08-1C32-43E6-AB51-E702AD273FB4}" destId="{DD1CCBB5-DB42-435C-9ED2-2B57BED34F88}" srcOrd="6" destOrd="0" presId="urn:microsoft.com/office/officeart/2005/8/layout/process4"/>
    <dgm:cxn modelId="{2A3CAF73-33BA-4F42-8AF5-A83F92AD2099}" type="presParOf" srcId="{DD1CCBB5-DB42-435C-9ED2-2B57BED34F88}" destId="{4A9E488C-AD00-4C75-A536-2EAA33C58884}" srcOrd="0" destOrd="0" presId="urn:microsoft.com/office/officeart/2005/8/layout/process4"/>
    <dgm:cxn modelId="{B14CEBB0-D2B4-4079-AD8D-C659AD44705C}" type="presParOf" srcId="{864EEF08-1C32-43E6-AB51-E702AD273FB4}" destId="{0E346980-D2C1-44FF-A4E5-85F8F0956189}" srcOrd="7" destOrd="0" presId="urn:microsoft.com/office/officeart/2005/8/layout/process4"/>
    <dgm:cxn modelId="{E67A9B3A-0BA2-48FA-8951-04E3A85FCD4F}" type="presParOf" srcId="{864EEF08-1C32-43E6-AB51-E702AD273FB4}" destId="{DFBA4441-A746-42ED-BB07-6FF516D7F59E}" srcOrd="8" destOrd="0" presId="urn:microsoft.com/office/officeart/2005/8/layout/process4"/>
    <dgm:cxn modelId="{DA00CE82-4939-422B-9E49-42F4A708AFA5}" type="presParOf" srcId="{DFBA4441-A746-42ED-BB07-6FF516D7F59E}" destId="{8C91F3F8-0D30-42BE-9316-A59AB68FC627}" srcOrd="0" destOrd="0" presId="urn:microsoft.com/office/officeart/2005/8/layout/process4"/>
    <dgm:cxn modelId="{66CB469E-2125-4D3D-B604-210EA67734C2}" type="presParOf" srcId="{864EEF08-1C32-43E6-AB51-E702AD273FB4}" destId="{1A997CDD-EA5D-4AB7-BA96-1D54BB39BB2C}" srcOrd="9" destOrd="0" presId="urn:microsoft.com/office/officeart/2005/8/layout/process4"/>
    <dgm:cxn modelId="{B0087718-F0DD-4D95-A591-5D3B6BF7A953}" type="presParOf" srcId="{864EEF08-1C32-43E6-AB51-E702AD273FB4}" destId="{907571D8-F8C0-4AED-81DF-46A08CA4D2E5}" srcOrd="10" destOrd="0" presId="urn:microsoft.com/office/officeart/2005/8/layout/process4"/>
    <dgm:cxn modelId="{5EB96DA0-BFCB-40BA-9399-64DE1E5DB332}" type="presParOf" srcId="{907571D8-F8C0-4AED-81DF-46A08CA4D2E5}" destId="{61C816D6-E6A3-4807-86D7-3E012D6B728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9C07FD-8203-4E8D-80D9-73E04140F9CD}" type="doc">
      <dgm:prSet loTypeId="urn:microsoft.com/office/officeart/2005/8/layout/process2" loCatId="process" qsTypeId="urn:microsoft.com/office/officeart/2005/8/quickstyle/3d1" qsCatId="3D" csTypeId="urn:microsoft.com/office/officeart/2005/8/colors/colorful5" csCatId="colorful" phldr="1"/>
      <dgm:spPr/>
    </dgm:pt>
    <dgm:pt modelId="{C3C5F0E5-944E-475E-9399-7BC83F720CE7}">
      <dgm:prSet phldrT="[文字]" custT="1"/>
      <dgm:spPr/>
      <dgm:t>
        <a:bodyPr/>
        <a:lstStyle/>
        <a:p>
          <a:r>
            <a:rPr lang="en-US" altLang="zh-TW" sz="2400" dirty="0" smtClean="0"/>
            <a:t>Problem 1: Evaluation</a:t>
          </a:r>
          <a:endParaRPr lang="zh-TW" altLang="en-US" sz="2400" dirty="0"/>
        </a:p>
      </dgm:t>
    </dgm:pt>
    <dgm:pt modelId="{E92137B5-2AA0-484A-90B6-A04FB27E57F6}" type="parTrans" cxnId="{BDDD9AFA-1B99-42BD-B90D-640DA3444C1E}">
      <dgm:prSet/>
      <dgm:spPr/>
      <dgm:t>
        <a:bodyPr/>
        <a:lstStyle/>
        <a:p>
          <a:endParaRPr lang="zh-TW" altLang="en-US"/>
        </a:p>
      </dgm:t>
    </dgm:pt>
    <dgm:pt modelId="{69394CD1-40B0-4541-8CDC-379B9AADBF72}" type="sibTrans" cxnId="{BDDD9AFA-1B99-42BD-B90D-640DA3444C1E}">
      <dgm:prSet/>
      <dgm:spPr/>
      <dgm:t>
        <a:bodyPr/>
        <a:lstStyle/>
        <a:p>
          <a:endParaRPr lang="zh-TW" altLang="en-US"/>
        </a:p>
      </dgm:t>
    </dgm:pt>
    <dgm:pt modelId="{5DF0DCBE-BFCE-49D8-AE5C-038D07BB4921}">
      <dgm:prSet phldrT="[文字]" custT="1"/>
      <dgm:spPr/>
      <dgm:t>
        <a:bodyPr/>
        <a:lstStyle/>
        <a:p>
          <a:r>
            <a:rPr lang="en-US" altLang="zh-TW" sz="2400" dirty="0" smtClean="0"/>
            <a:t>Problem 2: Inference</a:t>
          </a:r>
          <a:endParaRPr lang="zh-TW" altLang="en-US" sz="2400" dirty="0"/>
        </a:p>
      </dgm:t>
    </dgm:pt>
    <dgm:pt modelId="{A7BA64C1-CEE3-4E9E-9C30-9DCB0B9A7C7C}" type="parTrans" cxnId="{809D049E-6AD2-4462-8FB4-A28A66422E44}">
      <dgm:prSet/>
      <dgm:spPr/>
      <dgm:t>
        <a:bodyPr/>
        <a:lstStyle/>
        <a:p>
          <a:endParaRPr lang="zh-TW" altLang="en-US"/>
        </a:p>
      </dgm:t>
    </dgm:pt>
    <dgm:pt modelId="{1600619A-5946-4A31-AE13-F5EEECD66D91}" type="sibTrans" cxnId="{809D049E-6AD2-4462-8FB4-A28A66422E44}">
      <dgm:prSet/>
      <dgm:spPr/>
      <dgm:t>
        <a:bodyPr/>
        <a:lstStyle/>
        <a:p>
          <a:endParaRPr lang="zh-TW" altLang="en-US"/>
        </a:p>
      </dgm:t>
    </dgm:pt>
    <dgm:pt modelId="{D1ABAE1F-ABD7-44EC-898D-EE3B71B78E0C}">
      <dgm:prSet phldrT="[文字]" custT="1"/>
      <dgm:spPr/>
      <dgm:t>
        <a:bodyPr/>
        <a:lstStyle/>
        <a:p>
          <a:r>
            <a:rPr lang="en-US" altLang="zh-TW" sz="2400" dirty="0" smtClean="0"/>
            <a:t>Problem 3: Training</a:t>
          </a:r>
          <a:endParaRPr lang="zh-TW" altLang="en-US" sz="2400" dirty="0"/>
        </a:p>
      </dgm:t>
    </dgm:pt>
    <dgm:pt modelId="{1E080497-C123-428D-B93B-AEA446A0671A}" type="parTrans" cxnId="{DDA6C9D2-255F-4060-9BFC-FB1F9F7FFAC0}">
      <dgm:prSet/>
      <dgm:spPr/>
      <dgm:t>
        <a:bodyPr/>
        <a:lstStyle/>
        <a:p>
          <a:endParaRPr lang="zh-TW" altLang="en-US"/>
        </a:p>
      </dgm:t>
    </dgm:pt>
    <dgm:pt modelId="{1145C2A0-2097-45E4-8DBF-574255501561}" type="sibTrans" cxnId="{DDA6C9D2-255F-4060-9BFC-FB1F9F7FFAC0}">
      <dgm:prSet/>
      <dgm:spPr/>
      <dgm:t>
        <a:bodyPr/>
        <a:lstStyle/>
        <a:p>
          <a:endParaRPr lang="zh-TW" altLang="en-US"/>
        </a:p>
      </dgm:t>
    </dgm:pt>
    <dgm:pt modelId="{A2E6FE7F-FF1B-4119-A50E-101F0EABA683}" type="pres">
      <dgm:prSet presAssocID="{839C07FD-8203-4E8D-80D9-73E04140F9CD}" presName="linearFlow" presStyleCnt="0">
        <dgm:presLayoutVars>
          <dgm:resizeHandles val="exact"/>
        </dgm:presLayoutVars>
      </dgm:prSet>
      <dgm:spPr/>
    </dgm:pt>
    <dgm:pt modelId="{25465AF4-0634-4C8B-B4F0-C9A55F4286F9}" type="pres">
      <dgm:prSet presAssocID="{C3C5F0E5-944E-475E-9399-7BC83F720CE7}" presName="node" presStyleLbl="node1" presStyleIdx="0" presStyleCnt="3">
        <dgm:presLayoutVars>
          <dgm:bulletEnabled val="1"/>
        </dgm:presLayoutVars>
      </dgm:prSet>
      <dgm:spPr/>
      <dgm:t>
        <a:bodyPr/>
        <a:lstStyle/>
        <a:p>
          <a:endParaRPr lang="zh-TW" altLang="en-US"/>
        </a:p>
      </dgm:t>
    </dgm:pt>
    <dgm:pt modelId="{F4645443-0353-45C7-9D2A-FEA7626B3402}" type="pres">
      <dgm:prSet presAssocID="{69394CD1-40B0-4541-8CDC-379B9AADBF72}" presName="sibTrans" presStyleLbl="sibTrans2D1" presStyleIdx="0" presStyleCnt="2"/>
      <dgm:spPr/>
      <dgm:t>
        <a:bodyPr/>
        <a:lstStyle/>
        <a:p>
          <a:endParaRPr lang="zh-TW" altLang="en-US"/>
        </a:p>
      </dgm:t>
    </dgm:pt>
    <dgm:pt modelId="{58A78229-C2EB-44F5-BAD4-F80A95E474DA}" type="pres">
      <dgm:prSet presAssocID="{69394CD1-40B0-4541-8CDC-379B9AADBF72}" presName="connectorText" presStyleLbl="sibTrans2D1" presStyleIdx="0" presStyleCnt="2"/>
      <dgm:spPr/>
      <dgm:t>
        <a:bodyPr/>
        <a:lstStyle/>
        <a:p>
          <a:endParaRPr lang="zh-TW" altLang="en-US"/>
        </a:p>
      </dgm:t>
    </dgm:pt>
    <dgm:pt modelId="{FDB801A4-4B2B-4255-931E-69E777F9F14C}" type="pres">
      <dgm:prSet presAssocID="{5DF0DCBE-BFCE-49D8-AE5C-038D07BB4921}" presName="node" presStyleLbl="node1" presStyleIdx="1" presStyleCnt="3">
        <dgm:presLayoutVars>
          <dgm:bulletEnabled val="1"/>
        </dgm:presLayoutVars>
      </dgm:prSet>
      <dgm:spPr/>
      <dgm:t>
        <a:bodyPr/>
        <a:lstStyle/>
        <a:p>
          <a:endParaRPr lang="zh-TW" altLang="en-US"/>
        </a:p>
      </dgm:t>
    </dgm:pt>
    <dgm:pt modelId="{178E29A2-A75D-4D7A-B743-257B824D2DCC}" type="pres">
      <dgm:prSet presAssocID="{1600619A-5946-4A31-AE13-F5EEECD66D91}" presName="sibTrans" presStyleLbl="sibTrans2D1" presStyleIdx="1" presStyleCnt="2"/>
      <dgm:spPr/>
      <dgm:t>
        <a:bodyPr/>
        <a:lstStyle/>
        <a:p>
          <a:endParaRPr lang="zh-TW" altLang="en-US"/>
        </a:p>
      </dgm:t>
    </dgm:pt>
    <dgm:pt modelId="{26991951-31C0-4BC5-9240-D2034F38BDFA}" type="pres">
      <dgm:prSet presAssocID="{1600619A-5946-4A31-AE13-F5EEECD66D91}" presName="connectorText" presStyleLbl="sibTrans2D1" presStyleIdx="1" presStyleCnt="2"/>
      <dgm:spPr/>
      <dgm:t>
        <a:bodyPr/>
        <a:lstStyle/>
        <a:p>
          <a:endParaRPr lang="zh-TW" altLang="en-US"/>
        </a:p>
      </dgm:t>
    </dgm:pt>
    <dgm:pt modelId="{4EED623F-0787-45FD-8A3D-08C17F631F6B}" type="pres">
      <dgm:prSet presAssocID="{D1ABAE1F-ABD7-44EC-898D-EE3B71B78E0C}" presName="node" presStyleLbl="node1" presStyleIdx="2" presStyleCnt="3">
        <dgm:presLayoutVars>
          <dgm:bulletEnabled val="1"/>
        </dgm:presLayoutVars>
      </dgm:prSet>
      <dgm:spPr/>
      <dgm:t>
        <a:bodyPr/>
        <a:lstStyle/>
        <a:p>
          <a:endParaRPr lang="zh-TW" altLang="en-US"/>
        </a:p>
      </dgm:t>
    </dgm:pt>
  </dgm:ptLst>
  <dgm:cxnLst>
    <dgm:cxn modelId="{1691473D-CBFA-4AB6-98A7-431063BA3FF1}" type="presOf" srcId="{C3C5F0E5-944E-475E-9399-7BC83F720CE7}" destId="{25465AF4-0634-4C8B-B4F0-C9A55F4286F9}" srcOrd="0" destOrd="0" presId="urn:microsoft.com/office/officeart/2005/8/layout/process2"/>
    <dgm:cxn modelId="{DDA6C9D2-255F-4060-9BFC-FB1F9F7FFAC0}" srcId="{839C07FD-8203-4E8D-80D9-73E04140F9CD}" destId="{D1ABAE1F-ABD7-44EC-898D-EE3B71B78E0C}" srcOrd="2" destOrd="0" parTransId="{1E080497-C123-428D-B93B-AEA446A0671A}" sibTransId="{1145C2A0-2097-45E4-8DBF-574255501561}"/>
    <dgm:cxn modelId="{636086EE-7061-488C-904E-5511E713D0EC}" type="presOf" srcId="{5DF0DCBE-BFCE-49D8-AE5C-038D07BB4921}" destId="{FDB801A4-4B2B-4255-931E-69E777F9F14C}" srcOrd="0" destOrd="0" presId="urn:microsoft.com/office/officeart/2005/8/layout/process2"/>
    <dgm:cxn modelId="{63D34EBF-24E0-4AE5-9CFE-68A39216CF2F}" type="presOf" srcId="{1600619A-5946-4A31-AE13-F5EEECD66D91}" destId="{178E29A2-A75D-4D7A-B743-257B824D2DCC}" srcOrd="0" destOrd="0" presId="urn:microsoft.com/office/officeart/2005/8/layout/process2"/>
    <dgm:cxn modelId="{15C0E32B-3D1A-4C60-88C9-4BB21CB8C0D8}" type="presOf" srcId="{1600619A-5946-4A31-AE13-F5EEECD66D91}" destId="{26991951-31C0-4BC5-9240-D2034F38BDFA}" srcOrd="1" destOrd="0" presId="urn:microsoft.com/office/officeart/2005/8/layout/process2"/>
    <dgm:cxn modelId="{809D049E-6AD2-4462-8FB4-A28A66422E44}" srcId="{839C07FD-8203-4E8D-80D9-73E04140F9CD}" destId="{5DF0DCBE-BFCE-49D8-AE5C-038D07BB4921}" srcOrd="1" destOrd="0" parTransId="{A7BA64C1-CEE3-4E9E-9C30-9DCB0B9A7C7C}" sibTransId="{1600619A-5946-4A31-AE13-F5EEECD66D91}"/>
    <dgm:cxn modelId="{6794DA45-8D09-4629-B67A-842231248118}" type="presOf" srcId="{69394CD1-40B0-4541-8CDC-379B9AADBF72}" destId="{58A78229-C2EB-44F5-BAD4-F80A95E474DA}" srcOrd="1" destOrd="0" presId="urn:microsoft.com/office/officeart/2005/8/layout/process2"/>
    <dgm:cxn modelId="{046F0863-801A-45AA-A2FA-EB520411CE8B}" type="presOf" srcId="{D1ABAE1F-ABD7-44EC-898D-EE3B71B78E0C}" destId="{4EED623F-0787-45FD-8A3D-08C17F631F6B}" srcOrd="0" destOrd="0" presId="urn:microsoft.com/office/officeart/2005/8/layout/process2"/>
    <dgm:cxn modelId="{059142F4-F437-46C7-BCD5-11DA9120E379}" type="presOf" srcId="{839C07FD-8203-4E8D-80D9-73E04140F9CD}" destId="{A2E6FE7F-FF1B-4119-A50E-101F0EABA683}" srcOrd="0" destOrd="0" presId="urn:microsoft.com/office/officeart/2005/8/layout/process2"/>
    <dgm:cxn modelId="{3F5B06E4-5BDA-488B-B58D-F13D24E517A9}" type="presOf" srcId="{69394CD1-40B0-4541-8CDC-379B9AADBF72}" destId="{F4645443-0353-45C7-9D2A-FEA7626B3402}" srcOrd="0" destOrd="0" presId="urn:microsoft.com/office/officeart/2005/8/layout/process2"/>
    <dgm:cxn modelId="{BDDD9AFA-1B99-42BD-B90D-640DA3444C1E}" srcId="{839C07FD-8203-4E8D-80D9-73E04140F9CD}" destId="{C3C5F0E5-944E-475E-9399-7BC83F720CE7}" srcOrd="0" destOrd="0" parTransId="{E92137B5-2AA0-484A-90B6-A04FB27E57F6}" sibTransId="{69394CD1-40B0-4541-8CDC-379B9AADBF72}"/>
    <dgm:cxn modelId="{D2046482-B050-4D20-9A16-E0424F826886}" type="presParOf" srcId="{A2E6FE7F-FF1B-4119-A50E-101F0EABA683}" destId="{25465AF4-0634-4C8B-B4F0-C9A55F4286F9}" srcOrd="0" destOrd="0" presId="urn:microsoft.com/office/officeart/2005/8/layout/process2"/>
    <dgm:cxn modelId="{3A578019-3E57-4CB5-AC24-DF2B6F91B7B8}" type="presParOf" srcId="{A2E6FE7F-FF1B-4119-A50E-101F0EABA683}" destId="{F4645443-0353-45C7-9D2A-FEA7626B3402}" srcOrd="1" destOrd="0" presId="urn:microsoft.com/office/officeart/2005/8/layout/process2"/>
    <dgm:cxn modelId="{C32FF985-E13E-4C2B-ACA3-5A90170C9F89}" type="presParOf" srcId="{F4645443-0353-45C7-9D2A-FEA7626B3402}" destId="{58A78229-C2EB-44F5-BAD4-F80A95E474DA}" srcOrd="0" destOrd="0" presId="urn:microsoft.com/office/officeart/2005/8/layout/process2"/>
    <dgm:cxn modelId="{A4253A9F-12DA-4E86-8DBE-69E27C27F884}" type="presParOf" srcId="{A2E6FE7F-FF1B-4119-A50E-101F0EABA683}" destId="{FDB801A4-4B2B-4255-931E-69E777F9F14C}" srcOrd="2" destOrd="0" presId="urn:microsoft.com/office/officeart/2005/8/layout/process2"/>
    <dgm:cxn modelId="{96E063EA-96C3-4692-A594-17638155B7DF}" type="presParOf" srcId="{A2E6FE7F-FF1B-4119-A50E-101F0EABA683}" destId="{178E29A2-A75D-4D7A-B743-257B824D2DCC}" srcOrd="3" destOrd="0" presId="urn:microsoft.com/office/officeart/2005/8/layout/process2"/>
    <dgm:cxn modelId="{A22E60FF-289C-466B-896F-55E4B3F6D9D3}" type="presParOf" srcId="{178E29A2-A75D-4D7A-B743-257B824D2DCC}" destId="{26991951-31C0-4BC5-9240-D2034F38BDFA}" srcOrd="0" destOrd="0" presId="urn:microsoft.com/office/officeart/2005/8/layout/process2"/>
    <dgm:cxn modelId="{A4356889-6D0B-43A5-960C-AD42127DBF58}" type="presParOf" srcId="{A2E6FE7F-FF1B-4119-A50E-101F0EABA683}" destId="{4EED623F-0787-45FD-8A3D-08C17F631F6B}" srcOrd="4"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7AB42-7EC1-45C8-A217-207FEF317BB8}">
      <dsp:nvSpPr>
        <dsp:cNvPr id="0" name=""/>
        <dsp:cNvSpPr/>
      </dsp:nvSpPr>
      <dsp:spPr>
        <a:xfrm>
          <a:off x="0" y="4232543"/>
          <a:ext cx="7886700" cy="5555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smtClean="0"/>
            <a:t>Some Experiments</a:t>
          </a:r>
          <a:endParaRPr lang="zh-TW" altLang="en-US" sz="2800" kern="1200" dirty="0"/>
        </a:p>
      </dsp:txBody>
      <dsp:txXfrm>
        <a:off x="0" y="4232543"/>
        <a:ext cx="7886700" cy="555518"/>
      </dsp:txXfrm>
    </dsp:sp>
    <dsp:sp modelId="{A0291E06-9427-4A3E-8DE6-B242B599CD0C}">
      <dsp:nvSpPr>
        <dsp:cNvPr id="0" name=""/>
        <dsp:cNvSpPr/>
      </dsp:nvSpPr>
      <dsp:spPr>
        <a:xfrm rot="10800000">
          <a:off x="0" y="3386487"/>
          <a:ext cx="7886700" cy="854388"/>
        </a:xfrm>
        <a:prstGeom prst="upArrowCallout">
          <a:avLst/>
        </a:prstGeom>
        <a:gradFill rotWithShape="0">
          <a:gsLst>
            <a:gs pos="0">
              <a:schemeClr val="accent4">
                <a:hueOff val="2079139"/>
                <a:satOff val="-9594"/>
                <a:lumOff val="353"/>
                <a:alphaOff val="0"/>
                <a:satMod val="103000"/>
                <a:lumMod val="102000"/>
                <a:tint val="94000"/>
              </a:schemeClr>
            </a:gs>
            <a:gs pos="50000">
              <a:schemeClr val="accent4">
                <a:hueOff val="2079139"/>
                <a:satOff val="-9594"/>
                <a:lumOff val="353"/>
                <a:alphaOff val="0"/>
                <a:satMod val="110000"/>
                <a:lumMod val="100000"/>
                <a:shade val="100000"/>
              </a:schemeClr>
            </a:gs>
            <a:gs pos="100000">
              <a:schemeClr val="accent4">
                <a:hueOff val="2079139"/>
                <a:satOff val="-9594"/>
                <a:lumOff val="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smtClean="0"/>
            <a:t>Semi-Markov Models</a:t>
          </a:r>
          <a:endParaRPr lang="zh-TW" altLang="en-US" sz="2800" kern="1200" dirty="0"/>
        </a:p>
      </dsp:txBody>
      <dsp:txXfrm rot="10800000">
        <a:off x="0" y="3386487"/>
        <a:ext cx="7886700" cy="555156"/>
      </dsp:txXfrm>
    </dsp:sp>
    <dsp:sp modelId="{36201C43-C40A-4F40-BB85-5FEF7EA225FB}">
      <dsp:nvSpPr>
        <dsp:cNvPr id="0" name=""/>
        <dsp:cNvSpPr/>
      </dsp:nvSpPr>
      <dsp:spPr>
        <a:xfrm rot="10800000">
          <a:off x="0" y="2540432"/>
          <a:ext cx="7886700" cy="854388"/>
        </a:xfrm>
        <a:prstGeom prst="upArrowCallout">
          <a:avLst/>
        </a:prstGeom>
        <a:gradFill rotWithShape="0">
          <a:gsLst>
            <a:gs pos="0">
              <a:schemeClr val="accent4">
                <a:hueOff val="4158277"/>
                <a:satOff val="-19187"/>
                <a:lumOff val="706"/>
                <a:alphaOff val="0"/>
                <a:satMod val="103000"/>
                <a:lumMod val="102000"/>
                <a:tint val="94000"/>
              </a:schemeClr>
            </a:gs>
            <a:gs pos="50000">
              <a:schemeClr val="accent4">
                <a:hueOff val="4158277"/>
                <a:satOff val="-19187"/>
                <a:lumOff val="706"/>
                <a:alphaOff val="0"/>
                <a:satMod val="110000"/>
                <a:lumMod val="100000"/>
                <a:shade val="100000"/>
              </a:schemeClr>
            </a:gs>
            <a:gs pos="100000">
              <a:schemeClr val="accent4">
                <a:hueOff val="4158277"/>
                <a:satOff val="-19187"/>
                <a:lumOff val="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en-US" sz="2800" kern="1200" dirty="0" smtClean="0"/>
            <a:t>Structured SVM</a:t>
          </a:r>
          <a:endParaRPr lang="zh-TW" altLang="en-US" sz="2800" kern="1200" dirty="0"/>
        </a:p>
      </dsp:txBody>
      <dsp:txXfrm rot="10800000">
        <a:off x="0" y="2540432"/>
        <a:ext cx="7886700" cy="555156"/>
      </dsp:txXfrm>
    </dsp:sp>
    <dsp:sp modelId="{4A9E488C-AD00-4C75-A536-2EAA33C58884}">
      <dsp:nvSpPr>
        <dsp:cNvPr id="0" name=""/>
        <dsp:cNvSpPr/>
      </dsp:nvSpPr>
      <dsp:spPr>
        <a:xfrm rot="10800000">
          <a:off x="0" y="1694376"/>
          <a:ext cx="7886700" cy="854388"/>
        </a:xfrm>
        <a:prstGeom prst="upArrowCallout">
          <a:avLst/>
        </a:prstGeom>
        <a:gradFill rotWithShape="0">
          <a:gsLst>
            <a:gs pos="0">
              <a:schemeClr val="accent4">
                <a:hueOff val="6237415"/>
                <a:satOff val="-28781"/>
                <a:lumOff val="1059"/>
                <a:alphaOff val="0"/>
                <a:satMod val="103000"/>
                <a:lumMod val="102000"/>
                <a:tint val="94000"/>
              </a:schemeClr>
            </a:gs>
            <a:gs pos="50000">
              <a:schemeClr val="accent4">
                <a:hueOff val="6237415"/>
                <a:satOff val="-28781"/>
                <a:lumOff val="1059"/>
                <a:alphaOff val="0"/>
                <a:satMod val="110000"/>
                <a:lumMod val="100000"/>
                <a:shade val="100000"/>
              </a:schemeClr>
            </a:gs>
            <a:gs pos="100000">
              <a:schemeClr val="accent4">
                <a:hueOff val="6237415"/>
                <a:satOff val="-28781"/>
                <a:lumOff val="105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smtClean="0"/>
            <a:t>Structured Perceptron</a:t>
          </a:r>
          <a:endParaRPr lang="zh-TW" altLang="en-US" sz="2800" kern="1200" dirty="0"/>
        </a:p>
      </dsp:txBody>
      <dsp:txXfrm rot="10800000">
        <a:off x="0" y="1694376"/>
        <a:ext cx="7886700" cy="555156"/>
      </dsp:txXfrm>
    </dsp:sp>
    <dsp:sp modelId="{8C91F3F8-0D30-42BE-9316-A59AB68FC627}">
      <dsp:nvSpPr>
        <dsp:cNvPr id="0" name=""/>
        <dsp:cNvSpPr/>
      </dsp:nvSpPr>
      <dsp:spPr>
        <a:xfrm rot="10800000">
          <a:off x="0" y="848321"/>
          <a:ext cx="7886700" cy="854388"/>
        </a:xfrm>
        <a:prstGeom prst="upArrowCallout">
          <a:avLst/>
        </a:prstGeom>
        <a:gradFill rotWithShape="0">
          <a:gsLst>
            <a:gs pos="0">
              <a:schemeClr val="accent4">
                <a:hueOff val="8316554"/>
                <a:satOff val="-38374"/>
                <a:lumOff val="1412"/>
                <a:alphaOff val="0"/>
                <a:satMod val="103000"/>
                <a:lumMod val="102000"/>
                <a:tint val="94000"/>
              </a:schemeClr>
            </a:gs>
            <a:gs pos="50000">
              <a:schemeClr val="accent4">
                <a:hueOff val="8316554"/>
                <a:satOff val="-38374"/>
                <a:lumOff val="1412"/>
                <a:alphaOff val="0"/>
                <a:satMod val="110000"/>
                <a:lumMod val="100000"/>
                <a:shade val="100000"/>
              </a:schemeClr>
            </a:gs>
            <a:gs pos="100000">
              <a:schemeClr val="accent4">
                <a:hueOff val="8316554"/>
                <a:satOff val="-38374"/>
                <a:lumOff val="141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smtClean="0"/>
            <a:t>Conditional Random Field (CRF)</a:t>
          </a:r>
          <a:endParaRPr lang="zh-TW" altLang="en-US" sz="2800" kern="1200" dirty="0"/>
        </a:p>
      </dsp:txBody>
      <dsp:txXfrm rot="10800000">
        <a:off x="0" y="848321"/>
        <a:ext cx="7886700" cy="555156"/>
      </dsp:txXfrm>
    </dsp:sp>
    <dsp:sp modelId="{61C816D6-E6A3-4807-86D7-3E012D6B7285}">
      <dsp:nvSpPr>
        <dsp:cNvPr id="0" name=""/>
        <dsp:cNvSpPr/>
      </dsp:nvSpPr>
      <dsp:spPr>
        <a:xfrm rot="10800000">
          <a:off x="0" y="2265"/>
          <a:ext cx="7886700" cy="854388"/>
        </a:xfrm>
        <a:prstGeom prst="upArrowCallou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smtClean="0"/>
            <a:t>Hidden Markov Model (HMM)</a:t>
          </a:r>
          <a:endParaRPr lang="zh-TW" altLang="en-US" sz="2800" kern="1200" dirty="0"/>
        </a:p>
      </dsp:txBody>
      <dsp:txXfrm rot="10800000">
        <a:off x="0" y="2265"/>
        <a:ext cx="7886700" cy="555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65AF4-0634-4C8B-B4F0-C9A55F4286F9}">
      <dsp:nvSpPr>
        <dsp:cNvPr id="0" name=""/>
        <dsp:cNvSpPr/>
      </dsp:nvSpPr>
      <dsp:spPr>
        <a:xfrm>
          <a:off x="0" y="0"/>
          <a:ext cx="1650209" cy="101600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TW" sz="2400" kern="1200" dirty="0" smtClean="0"/>
            <a:t>Problem 1: Evaluation</a:t>
          </a:r>
          <a:endParaRPr lang="zh-TW" altLang="en-US" sz="2400" kern="1200" dirty="0"/>
        </a:p>
      </dsp:txBody>
      <dsp:txXfrm>
        <a:off x="29758" y="29758"/>
        <a:ext cx="1590693" cy="956484"/>
      </dsp:txXfrm>
    </dsp:sp>
    <dsp:sp modelId="{F4645443-0353-45C7-9D2A-FEA7626B3402}">
      <dsp:nvSpPr>
        <dsp:cNvPr id="0" name=""/>
        <dsp:cNvSpPr/>
      </dsp:nvSpPr>
      <dsp:spPr>
        <a:xfrm rot="5400000">
          <a:off x="634605" y="1041399"/>
          <a:ext cx="380999" cy="457200"/>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rot="-5400000">
        <a:off x="687945" y="1079499"/>
        <a:ext cx="274320" cy="266699"/>
      </dsp:txXfrm>
    </dsp:sp>
    <dsp:sp modelId="{FDB801A4-4B2B-4255-931E-69E777F9F14C}">
      <dsp:nvSpPr>
        <dsp:cNvPr id="0" name=""/>
        <dsp:cNvSpPr/>
      </dsp:nvSpPr>
      <dsp:spPr>
        <a:xfrm>
          <a:off x="0" y="1523999"/>
          <a:ext cx="1650209" cy="1016000"/>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TW" sz="2400" kern="1200" dirty="0" smtClean="0"/>
            <a:t>Problem 2: Inference</a:t>
          </a:r>
          <a:endParaRPr lang="zh-TW" altLang="en-US" sz="2400" kern="1200" dirty="0"/>
        </a:p>
      </dsp:txBody>
      <dsp:txXfrm>
        <a:off x="29758" y="1553757"/>
        <a:ext cx="1590693" cy="956484"/>
      </dsp:txXfrm>
    </dsp:sp>
    <dsp:sp modelId="{178E29A2-A75D-4D7A-B743-257B824D2DCC}">
      <dsp:nvSpPr>
        <dsp:cNvPr id="0" name=""/>
        <dsp:cNvSpPr/>
      </dsp:nvSpPr>
      <dsp:spPr>
        <a:xfrm rot="5400000">
          <a:off x="634604" y="2565399"/>
          <a:ext cx="381000" cy="457200"/>
        </a:xfrm>
        <a:prstGeom prst="rightArrow">
          <a:avLst>
            <a:gd name="adj1" fmla="val 600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rot="-5400000">
        <a:off x="687944" y="2603499"/>
        <a:ext cx="274320" cy="266700"/>
      </dsp:txXfrm>
    </dsp:sp>
    <dsp:sp modelId="{4EED623F-0787-45FD-8A3D-08C17F631F6B}">
      <dsp:nvSpPr>
        <dsp:cNvPr id="0" name=""/>
        <dsp:cNvSpPr/>
      </dsp:nvSpPr>
      <dsp:spPr>
        <a:xfrm>
          <a:off x="0" y="3047999"/>
          <a:ext cx="1650209" cy="1016000"/>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TW" sz="2400" kern="1200" dirty="0" smtClean="0"/>
            <a:t>Problem 3: Training</a:t>
          </a:r>
          <a:endParaRPr lang="zh-TW" altLang="en-US" sz="2400" kern="1200" dirty="0"/>
        </a:p>
      </dsp:txBody>
      <dsp:txXfrm>
        <a:off x="29758" y="3077757"/>
        <a:ext cx="1590693" cy="956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EE3717-DA1F-404E-AE47-61347D9E1A71}" type="datetimeFigureOut">
              <a:rPr lang="zh-TW" altLang="en-US" smtClean="0"/>
              <a:t>2015/11/10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23A16-0848-480E-84B3-2FB07008246F}" type="slidenum">
              <a:rPr lang="zh-TW" altLang="en-US" smtClean="0"/>
              <a:t>‹#›</a:t>
            </a:fld>
            <a:endParaRPr lang="zh-TW" altLang="en-US"/>
          </a:p>
        </p:txBody>
      </p:sp>
    </p:spTree>
    <p:extLst>
      <p:ext uri="{BB962C8B-B14F-4D97-AF65-F5344CB8AC3E}">
        <p14:creationId xmlns:p14="http://schemas.microsoft.com/office/powerpoint/2010/main" val="309477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di.ens.fr/willow/events/cvml2010/materials/INRIA_summer_school_2010_Christoph.pdf"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b="1" dirty="0">
              <a:solidFill>
                <a:srgbClr val="00B050"/>
              </a:solidFill>
            </a:endParaRPr>
          </a:p>
        </p:txBody>
      </p:sp>
      <p:sp>
        <p:nvSpPr>
          <p:cNvPr id="4" name="投影片編號版面配置區 3"/>
          <p:cNvSpPr>
            <a:spLocks noGrp="1"/>
          </p:cNvSpPr>
          <p:nvPr>
            <p:ph type="sldNum" sz="quarter" idx="10"/>
          </p:nvPr>
        </p:nvSpPr>
        <p:spPr/>
        <p:txBody>
          <a:bodyPr/>
          <a:lstStyle/>
          <a:p>
            <a:fld id="{52396C5C-BD03-4F6E-84E0-04D4AE7989EA}" type="slidenum">
              <a:rPr lang="zh-TW" altLang="en-US" smtClean="0"/>
              <a:t>5</a:t>
            </a:fld>
            <a:endParaRPr lang="zh-TW" altLang="en-US"/>
          </a:p>
        </p:txBody>
      </p:sp>
    </p:spTree>
    <p:extLst>
      <p:ext uri="{BB962C8B-B14F-4D97-AF65-F5344CB8AC3E}">
        <p14:creationId xmlns:p14="http://schemas.microsoft.com/office/powerpoint/2010/main" val="409559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2396C5C-BD03-4F6E-84E0-04D4AE7989EA}" type="slidenum">
              <a:rPr lang="zh-TW" altLang="en-US" smtClean="0"/>
              <a:t>7</a:t>
            </a:fld>
            <a:endParaRPr lang="zh-TW" altLang="en-US"/>
          </a:p>
        </p:txBody>
      </p:sp>
    </p:spTree>
    <p:extLst>
      <p:ext uri="{BB962C8B-B14F-4D97-AF65-F5344CB8AC3E}">
        <p14:creationId xmlns:p14="http://schemas.microsoft.com/office/powerpoint/2010/main" val="41308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sz="1200" dirty="0" smtClean="0">
                <a:ea typeface="SimSun" panose="02010600030101010101" pitchFamily="2" charset="-122"/>
              </a:rPr>
              <a:t>	whether  I</a:t>
            </a:r>
            <a:r>
              <a:rPr lang="zh-TW" altLang="en-US" sz="1200" baseline="0" dirty="0" smtClean="0">
                <a:ea typeface="SimSun" panose="02010600030101010101" pitchFamily="2" charset="-122"/>
              </a:rPr>
              <a:t> </a:t>
            </a:r>
            <a:r>
              <a:rPr lang="en-US" altLang="zh-TW" sz="1200" baseline="0" dirty="0" smtClean="0">
                <a:ea typeface="SimSun" panose="02010600030101010101" pitchFamily="2" charset="-122"/>
              </a:rPr>
              <a:t>should </a:t>
            </a:r>
            <a:r>
              <a:rPr lang="en-US" altLang="zh-TW" sz="1200" baseline="0" dirty="0" err="1" smtClean="0">
                <a:ea typeface="SimSun" panose="02010600030101010101" pitchFamily="2" charset="-122"/>
              </a:rPr>
              <a:t>memtion</a:t>
            </a:r>
            <a:r>
              <a:rPr lang="en-US" altLang="zh-TW" sz="1200" baseline="0" dirty="0" smtClean="0">
                <a:ea typeface="SimSun" panose="02010600030101010101" pitchFamily="2" charset="-122"/>
              </a:rPr>
              <a:t> HMM </a:t>
            </a:r>
            <a:r>
              <a:rPr lang="en-US" altLang="zh-TW" sz="1200" baseline="0" dirty="0" err="1" smtClean="0">
                <a:ea typeface="SimSun" panose="02010600030101010101" pitchFamily="2" charset="-122"/>
              </a:rPr>
              <a:t>independen</a:t>
            </a:r>
            <a:r>
              <a:rPr lang="en-US" altLang="zh-TW" sz="1200" baseline="0" dirty="0" smtClean="0">
                <a:ea typeface="SimSun" panose="02010600030101010101" pitchFamily="2" charset="-122"/>
              </a:rPr>
              <a:t> assumption here</a:t>
            </a:r>
          </a:p>
          <a:p>
            <a:endParaRPr lang="en-US" altLang="zh-TW" sz="1200" baseline="0" dirty="0" smtClean="0">
              <a:ea typeface="SimSun" panose="02010600030101010101" pitchFamily="2"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solidFill>
                  <a:srgbClr val="FF0000"/>
                </a:solidFill>
              </a:rPr>
              <a:t>But some feature may make inference difficult </a:t>
            </a:r>
            <a:endParaRPr lang="zh-TW" altLang="en-US" sz="2400" dirty="0" smtClean="0">
              <a:solidFill>
                <a:srgbClr val="FF0000"/>
              </a:solidFill>
            </a:endParaRPr>
          </a:p>
          <a:p>
            <a:endParaRPr lang="zh-TW" altLang="en-US" dirty="0"/>
          </a:p>
        </p:txBody>
      </p:sp>
      <p:sp>
        <p:nvSpPr>
          <p:cNvPr id="4" name="投影片編號版面配置區 3"/>
          <p:cNvSpPr>
            <a:spLocks noGrp="1"/>
          </p:cNvSpPr>
          <p:nvPr>
            <p:ph type="sldNum" sz="quarter" idx="10"/>
          </p:nvPr>
        </p:nvSpPr>
        <p:spPr/>
        <p:txBody>
          <a:bodyPr/>
          <a:lstStyle/>
          <a:p>
            <a:fld id="{52396C5C-BD03-4F6E-84E0-04D4AE7989EA}" type="slidenum">
              <a:rPr lang="zh-TW" altLang="en-US" smtClean="0"/>
              <a:t>8</a:t>
            </a:fld>
            <a:endParaRPr lang="zh-TW" altLang="en-US"/>
          </a:p>
        </p:txBody>
      </p:sp>
    </p:spTree>
    <p:extLst>
      <p:ext uri="{BB962C8B-B14F-4D97-AF65-F5344CB8AC3E}">
        <p14:creationId xmlns:p14="http://schemas.microsoft.com/office/powerpoint/2010/main" val="285799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CTC: http://citeseerx.ist.psu.edu/viewdoc/summary?doi=10.1.1.75.6306</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0" kern="1200" dirty="0" smtClean="0">
                <a:solidFill>
                  <a:schemeClr val="tx1"/>
                </a:solidFill>
                <a:effectLst/>
                <a:latin typeface="+mn-lt"/>
                <a:ea typeface="+mn-ea"/>
                <a:cs typeface="+mn-cs"/>
              </a:rPr>
              <a:t>Connectionist temporal classification: Labelling </a:t>
            </a:r>
            <a:r>
              <a:rPr lang="en-US" altLang="zh-TW" sz="1200" b="1" i="0" kern="1200" dirty="0" err="1" smtClean="0">
                <a:solidFill>
                  <a:schemeClr val="tx1"/>
                </a:solidFill>
                <a:effectLst/>
                <a:latin typeface="+mn-lt"/>
                <a:ea typeface="+mn-ea"/>
                <a:cs typeface="+mn-cs"/>
              </a:rPr>
              <a:t>unsegmented</a:t>
            </a:r>
            <a:r>
              <a:rPr lang="en-US" altLang="zh-TW" sz="1200" b="1" i="0" kern="1200" dirty="0" smtClean="0">
                <a:solidFill>
                  <a:schemeClr val="tx1"/>
                </a:solidFill>
                <a:effectLst/>
                <a:latin typeface="+mn-lt"/>
                <a:ea typeface="+mn-ea"/>
                <a:cs typeface="+mn-cs"/>
              </a:rPr>
              <a:t> sequence data with recurrent neural networks (2006)</a:t>
            </a:r>
          </a:p>
          <a:p>
            <a:endParaRPr lang="zh-TW" altLang="en-US" dirty="0"/>
          </a:p>
        </p:txBody>
      </p:sp>
      <p:sp>
        <p:nvSpPr>
          <p:cNvPr id="4" name="投影片編號版面配置區 3"/>
          <p:cNvSpPr>
            <a:spLocks noGrp="1"/>
          </p:cNvSpPr>
          <p:nvPr>
            <p:ph type="sldNum" sz="quarter" idx="10"/>
          </p:nvPr>
        </p:nvSpPr>
        <p:spPr/>
        <p:txBody>
          <a:bodyPr/>
          <a:lstStyle/>
          <a:p>
            <a:fld id="{52396C5C-BD03-4F6E-84E0-04D4AE7989EA}" type="slidenum">
              <a:rPr lang="zh-TW" altLang="en-US" smtClean="0"/>
              <a:t>10</a:t>
            </a:fld>
            <a:endParaRPr lang="zh-TW" altLang="en-US"/>
          </a:p>
        </p:txBody>
      </p:sp>
    </p:spTree>
    <p:extLst>
      <p:ext uri="{BB962C8B-B14F-4D97-AF65-F5344CB8AC3E}">
        <p14:creationId xmlns:p14="http://schemas.microsoft.com/office/powerpoint/2010/main" val="1332827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2396C5C-BD03-4F6E-84E0-04D4AE7989EA}" type="slidenum">
              <a:rPr lang="zh-TW" altLang="en-US" smtClean="0"/>
              <a:t>11</a:t>
            </a:fld>
            <a:endParaRPr lang="zh-TW" altLang="en-US"/>
          </a:p>
        </p:txBody>
      </p:sp>
    </p:spTree>
    <p:extLst>
      <p:ext uri="{BB962C8B-B14F-4D97-AF65-F5344CB8AC3E}">
        <p14:creationId xmlns:p14="http://schemas.microsoft.com/office/powerpoint/2010/main" val="186474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dirty="0" smtClean="0">
                <a:hlinkClick r:id="rId3"/>
              </a:rPr>
              <a:t>http://www.di.ens.fr/willow/events/cvml2010/materials/INRIA_summer_school_2010_Christoph.pdf</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2396C5C-BD03-4F6E-84E0-04D4AE7989EA}" type="slidenum">
              <a:rPr lang="zh-TW" altLang="en-US" smtClean="0"/>
              <a:t>21</a:t>
            </a:fld>
            <a:endParaRPr lang="zh-TW" altLang="en-US"/>
          </a:p>
        </p:txBody>
      </p:sp>
    </p:spTree>
    <p:extLst>
      <p:ext uri="{BB962C8B-B14F-4D97-AF65-F5344CB8AC3E}">
        <p14:creationId xmlns:p14="http://schemas.microsoft.com/office/powerpoint/2010/main" val="4091803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62C5C4F-112C-482A-ACFD-5E1DCB5BC806}" type="slidenum">
              <a:rPr lang="en-US" altLang="zh-TW"/>
              <a:pPr>
                <a:spcBef>
                  <a:spcPct val="0"/>
                </a:spcBef>
              </a:pPr>
              <a:t>22</a:t>
            </a:fld>
            <a:endParaRPr lang="en-US" altLang="zh-TW"/>
          </a:p>
        </p:txBody>
      </p:sp>
    </p:spTree>
    <p:extLst>
      <p:ext uri="{BB962C8B-B14F-4D97-AF65-F5344CB8AC3E}">
        <p14:creationId xmlns:p14="http://schemas.microsoft.com/office/powerpoint/2010/main" val="1681892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Minimum value is</a:t>
            </a:r>
            <a:r>
              <a:rPr lang="en-US" altLang="zh-TW" baseline="0" dirty="0" smtClean="0"/>
              <a:t> 0</a:t>
            </a:r>
            <a:endParaRPr lang="zh-TW" altLang="en-US" dirty="0"/>
          </a:p>
        </p:txBody>
      </p:sp>
      <p:sp>
        <p:nvSpPr>
          <p:cNvPr id="4" name="投影片編號版面配置區 3"/>
          <p:cNvSpPr>
            <a:spLocks noGrp="1"/>
          </p:cNvSpPr>
          <p:nvPr>
            <p:ph type="sldNum" sz="quarter" idx="10"/>
          </p:nvPr>
        </p:nvSpPr>
        <p:spPr/>
        <p:txBody>
          <a:bodyPr/>
          <a:lstStyle/>
          <a:p>
            <a:fld id="{BE6F74E8-D2D3-41D0-B360-93DC08162B57}" type="slidenum">
              <a:rPr lang="zh-TW" altLang="en-US" smtClean="0"/>
              <a:t>25</a:t>
            </a:fld>
            <a:endParaRPr lang="zh-TW" altLang="en-US"/>
          </a:p>
        </p:txBody>
      </p:sp>
    </p:spTree>
    <p:extLst>
      <p:ext uri="{BB962C8B-B14F-4D97-AF65-F5344CB8AC3E}">
        <p14:creationId xmlns:p14="http://schemas.microsoft.com/office/powerpoint/2010/main" val="127360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3695233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32366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26069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356988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97138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183264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32827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29467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13712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193946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6E918BF-8878-4937-A601-6CB40898AB4D}" type="datetimeFigureOut">
              <a:rPr lang="zh-TW" altLang="en-US" smtClean="0"/>
              <a:t>2015/11/10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225745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918BF-8878-4937-A601-6CB40898AB4D}" type="datetimeFigureOut">
              <a:rPr lang="zh-TW" altLang="en-US" smtClean="0"/>
              <a:t>2015/11/10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08E7D-4278-44BA-AEF2-949555112D3B}" type="slidenum">
              <a:rPr lang="zh-TW" altLang="en-US" smtClean="0"/>
              <a:t>‹#›</a:t>
            </a:fld>
            <a:endParaRPr lang="zh-TW" altLang="en-US"/>
          </a:p>
        </p:txBody>
      </p:sp>
    </p:spTree>
    <p:extLst>
      <p:ext uri="{BB962C8B-B14F-4D97-AF65-F5344CB8AC3E}">
        <p14:creationId xmlns:p14="http://schemas.microsoft.com/office/powerpoint/2010/main" val="2264518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s.ubc.ca/~schmidtm/Documents/2009_Notes_StructuredSVMs.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cs.cmu.edu/~wcohen/postscript/semiCRF.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050.png"/><Relationship Id="rId13" Type="http://schemas.microsoft.com/office/2007/relationships/diagramDrawing" Target="../diagrams/drawing2.xml"/><Relationship Id="rId3" Type="http://schemas.openxmlformats.org/officeDocument/2006/relationships/image" Target="../media/image1000.png"/><Relationship Id="rId7" Type="http://schemas.openxmlformats.org/officeDocument/2006/relationships/image" Target="../media/image1040.png"/><Relationship Id="rId12" Type="http://schemas.openxmlformats.org/officeDocument/2006/relationships/diagramColors" Target="../diagrams/colors2.xml"/><Relationship Id="rId2" Type="http://schemas.openxmlformats.org/officeDocument/2006/relationships/image" Target="../media/image990.png"/><Relationship Id="rId1" Type="http://schemas.openxmlformats.org/officeDocument/2006/relationships/slideLayout" Target="../slideLayouts/slideLayout2.xml"/><Relationship Id="rId6" Type="http://schemas.openxmlformats.org/officeDocument/2006/relationships/image" Target="../media/image1030.png"/><Relationship Id="rId11" Type="http://schemas.openxmlformats.org/officeDocument/2006/relationships/diagramQuickStyle" Target="../diagrams/quickStyle2.xml"/><Relationship Id="rId5" Type="http://schemas.openxmlformats.org/officeDocument/2006/relationships/image" Target="../media/image1020.png"/><Relationship Id="rId15" Type="http://schemas.openxmlformats.org/officeDocument/2006/relationships/image" Target="../media/image1070.png"/><Relationship Id="rId10" Type="http://schemas.openxmlformats.org/officeDocument/2006/relationships/diagramLayout" Target="../diagrams/layout2.xml"/><Relationship Id="rId4" Type="http://schemas.openxmlformats.org/officeDocument/2006/relationships/image" Target="../media/image1010.png"/><Relationship Id="rId9" Type="http://schemas.openxmlformats.org/officeDocument/2006/relationships/diagramData" Target="../diagrams/data2.xml"/><Relationship Id="rId14" Type="http://schemas.openxmlformats.org/officeDocument/2006/relationships/image" Target="../media/image1060.png"/></Relationships>
</file>

<file path=ppt/slides/_rels/slide14.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dl.acm.org/citation.cfm?id=110237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machinelearning.org/proceedings/icml2007/papers/206.pdf" TargetMode="External"/><Relationship Id="rId7" Type="http://schemas.openxmlformats.org/officeDocument/2006/relationships/hyperlink" Target="http://www.cs.ubc.ca/~schmidtm/Documents/2009_Notes_StructuredSVM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cs.cornell.edu/people/tj/publications/joachims_etal_09a.pdf" TargetMode="External"/><Relationship Id="rId5" Type="http://schemas.openxmlformats.org/officeDocument/2006/relationships/hyperlink" Target="http://www.cs.cmu.edu/afs/cs/user/aberger/www/html/tutorial/tutorial.html" TargetMode="External"/><Relationship Id="rId4" Type="http://schemas.openxmlformats.org/officeDocument/2006/relationships/hyperlink" Target="http://courses.ischool.berkeley.edu/i290-dm/s11/SECURE/gidofalvi.pdf"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3" Type="http://schemas.openxmlformats.org/officeDocument/2006/relationships/notesSlide" Target="../notesSlides/notesSlide8.xml"/><Relationship Id="rId7" Type="http://schemas.openxmlformats.org/officeDocument/2006/relationships/image" Target="../media/image9.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60.png"/><Relationship Id="rId2" Type="http://schemas.openxmlformats.org/officeDocument/2006/relationships/image" Target="../media/image1950.png"/><Relationship Id="rId1" Type="http://schemas.openxmlformats.org/officeDocument/2006/relationships/slideLayout" Target="../slideLayouts/slideLayout2.xml"/><Relationship Id="rId5" Type="http://schemas.openxmlformats.org/officeDocument/2006/relationships/image" Target="../media/image1980.png"/><Relationship Id="rId4" Type="http://schemas.openxmlformats.org/officeDocument/2006/relationships/image" Target="../media/image1970.png"/></Relationships>
</file>

<file path=ppt/slides/_rels/slide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0.xml.rels><?xml version="1.0" encoding="UTF-8" standalone="yes"?>
<Relationships xmlns="http://schemas.openxmlformats.org/package/2006/relationships"><Relationship Id="rId8" Type="http://schemas.openxmlformats.org/officeDocument/2006/relationships/image" Target="../media/image2050.png"/><Relationship Id="rId3" Type="http://schemas.openxmlformats.org/officeDocument/2006/relationships/image" Target="../media/image2000.png"/><Relationship Id="rId7" Type="http://schemas.openxmlformats.org/officeDocument/2006/relationships/image" Target="../media/image2040.png"/><Relationship Id="rId2" Type="http://schemas.openxmlformats.org/officeDocument/2006/relationships/image" Target="../media/image1990.png"/><Relationship Id="rId1" Type="http://schemas.openxmlformats.org/officeDocument/2006/relationships/slideLayout" Target="../slideLayouts/slideLayout2.xml"/><Relationship Id="rId6" Type="http://schemas.openxmlformats.org/officeDocument/2006/relationships/image" Target="../media/image2030.png"/><Relationship Id="rId11" Type="http://schemas.openxmlformats.org/officeDocument/2006/relationships/image" Target="../media/image370.png"/><Relationship Id="rId5" Type="http://schemas.openxmlformats.org/officeDocument/2006/relationships/image" Target="../media/image2020.png"/><Relationship Id="rId10" Type="http://schemas.openxmlformats.org/officeDocument/2006/relationships/image" Target="../media/image360.png"/><Relationship Id="rId4" Type="http://schemas.openxmlformats.org/officeDocument/2006/relationships/image" Target="../media/image2010.png"/><Relationship Id="rId9" Type="http://schemas.openxmlformats.org/officeDocument/2006/relationships/image" Target="../media/image2060.png"/></Relationships>
</file>

<file path=ppt/slides/_rels/slide31.xml.rels><?xml version="1.0" encoding="UTF-8" standalone="yes"?>
<Relationships xmlns="http://schemas.openxmlformats.org/package/2006/relationships"><Relationship Id="rId3" Type="http://schemas.openxmlformats.org/officeDocument/2006/relationships/image" Target="../media/image1710.png"/><Relationship Id="rId2" Type="http://schemas.openxmlformats.org/officeDocument/2006/relationships/image" Target="../media/image1600.png"/><Relationship Id="rId1" Type="http://schemas.openxmlformats.org/officeDocument/2006/relationships/slideLayout" Target="../slideLayouts/slideLayout2.xml"/><Relationship Id="rId5" Type="http://schemas.openxmlformats.org/officeDocument/2006/relationships/image" Target="../media/image1900.png"/><Relationship Id="rId4" Type="http://schemas.openxmlformats.org/officeDocument/2006/relationships/image" Target="../media/image1830.png"/></Relationships>
</file>

<file path=ppt/slides/_rels/slide32.xml.rels><?xml version="1.0" encoding="UTF-8" standalone="yes"?>
<Relationships xmlns="http://schemas.openxmlformats.org/package/2006/relationships"><Relationship Id="rId8" Type="http://schemas.openxmlformats.org/officeDocument/2006/relationships/image" Target="../media/image2600.png"/><Relationship Id="rId3" Type="http://schemas.openxmlformats.org/officeDocument/2006/relationships/image" Target="../media/image2110.png"/><Relationship Id="rId7" Type="http://schemas.openxmlformats.org/officeDocument/2006/relationships/image" Target="../media/image2500.png"/><Relationship Id="rId2" Type="http://schemas.openxmlformats.org/officeDocument/2006/relationships/image" Target="../media/image2070.png"/><Relationship Id="rId1" Type="http://schemas.openxmlformats.org/officeDocument/2006/relationships/slideLayout" Target="../slideLayouts/slideLayout2.xml"/><Relationship Id="rId6" Type="http://schemas.openxmlformats.org/officeDocument/2006/relationships/image" Target="../media/image2400.png"/><Relationship Id="rId5" Type="http://schemas.openxmlformats.org/officeDocument/2006/relationships/image" Target="../media/image2300.png"/><Relationship Id="rId4" Type="http://schemas.openxmlformats.org/officeDocument/2006/relationships/image" Target="../media/image2200.png"/><Relationship Id="rId9" Type="http://schemas.openxmlformats.org/officeDocument/2006/relationships/image" Target="../media/image270.png"/></Relationships>
</file>

<file path=ppt/slides/_rels/slide33.xml.rels><?xml version="1.0" encoding="UTF-8" standalone="yes"?>
<Relationships xmlns="http://schemas.openxmlformats.org/package/2006/relationships"><Relationship Id="rId8" Type="http://schemas.openxmlformats.org/officeDocument/2006/relationships/image" Target="../media/image2600.png"/><Relationship Id="rId3" Type="http://schemas.openxmlformats.org/officeDocument/2006/relationships/image" Target="../media/image2110.png"/><Relationship Id="rId7" Type="http://schemas.openxmlformats.org/officeDocument/2006/relationships/image" Target="../media/image2500.png"/><Relationship Id="rId2" Type="http://schemas.openxmlformats.org/officeDocument/2006/relationships/image" Target="../media/image2070.png"/><Relationship Id="rId1" Type="http://schemas.openxmlformats.org/officeDocument/2006/relationships/slideLayout" Target="../slideLayouts/slideLayout2.xml"/><Relationship Id="rId6" Type="http://schemas.openxmlformats.org/officeDocument/2006/relationships/image" Target="../media/image2400.png"/><Relationship Id="rId5" Type="http://schemas.openxmlformats.org/officeDocument/2006/relationships/image" Target="../media/image2300.png"/><Relationship Id="rId4" Type="http://schemas.openxmlformats.org/officeDocument/2006/relationships/image" Target="../media/image2200.png"/><Relationship Id="rId9" Type="http://schemas.openxmlformats.org/officeDocument/2006/relationships/image" Target="../media/image27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9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11.png"/><Relationship Id="rId4" Type="http://schemas.openxmlformats.org/officeDocument/2006/relationships/image" Target="../media/image1001.png"/></Relationships>
</file>

<file path=ppt/slides/_rels/slide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03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lang="zh-TW" altLang="en-US"/>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3985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3231" y="481370"/>
            <a:ext cx="7886700" cy="1325563"/>
          </a:xfrm>
        </p:spPr>
        <p:txBody>
          <a:bodyPr>
            <a:normAutofit/>
          </a:bodyPr>
          <a:lstStyle/>
          <a:p>
            <a:r>
              <a:rPr lang="en-US" altLang="zh-TW" sz="4000" dirty="0" smtClean="0"/>
              <a:t>Concluding Remarks</a:t>
            </a:r>
            <a:endParaRPr lang="zh-TW" altLang="en-US" sz="4000" dirty="0"/>
          </a:p>
        </p:txBody>
      </p:sp>
      <p:sp>
        <p:nvSpPr>
          <p:cNvPr id="6" name="圓角矩形 5"/>
          <p:cNvSpPr/>
          <p:nvPr/>
        </p:nvSpPr>
        <p:spPr>
          <a:xfrm>
            <a:off x="5437839" y="760043"/>
            <a:ext cx="2884868" cy="7682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smtClean="0"/>
              <a:t>Outlook: </a:t>
            </a:r>
          </a:p>
          <a:p>
            <a:pPr algn="ctr"/>
            <a:r>
              <a:rPr lang="en-US" altLang="zh-TW" sz="2400" dirty="0" smtClean="0"/>
              <a:t>RNN, LSTM, CTC</a:t>
            </a:r>
            <a:r>
              <a:rPr lang="zh-TW" altLang="en-US" sz="2400" dirty="0" smtClean="0"/>
              <a:t> </a:t>
            </a:r>
            <a:endParaRPr lang="zh-TW" altLang="en-US" sz="2400" dirty="0"/>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nvPr>
            </p:nvGraphicFramePr>
            <p:xfrm>
              <a:off x="114300" y="2075448"/>
              <a:ext cx="8880764" cy="4206240"/>
            </p:xfrm>
            <a:graphic>
              <a:graphicData uri="http://schemas.openxmlformats.org/drawingml/2006/table">
                <a:tbl>
                  <a:tblPr firstRow="1" bandRow="1">
                    <a:tableStyleId>{5C22544A-7EE6-4342-B048-85BDC9FD1C3A}</a:tableStyleId>
                  </a:tblPr>
                  <a:tblGrid>
                    <a:gridCol w="1676399"/>
                    <a:gridCol w="2914650"/>
                    <a:gridCol w="1510778"/>
                    <a:gridCol w="2778937"/>
                  </a:tblGrid>
                  <a:tr h="370840">
                    <a:tc>
                      <a:txBody>
                        <a:bodyPr/>
                        <a:lstStyle/>
                        <a:p>
                          <a:pPr algn="l"/>
                          <a:endParaRPr lang="zh-TW" altLang="en-US" sz="2400" dirty="0"/>
                        </a:p>
                      </a:txBody>
                      <a:tcPr/>
                    </a:tc>
                    <a:tc>
                      <a:txBody>
                        <a:bodyPr/>
                        <a:lstStyle/>
                        <a:p>
                          <a:pPr algn="ctr"/>
                          <a:r>
                            <a:rPr lang="en-US" altLang="zh-TW" sz="2400" dirty="0" smtClean="0"/>
                            <a:t>Problem 1</a:t>
                          </a:r>
                          <a:endParaRPr lang="zh-TW" altLang="en-US" sz="2400" dirty="0"/>
                        </a:p>
                      </a:txBody>
                      <a:tcPr/>
                    </a:tc>
                    <a:tc>
                      <a:txBody>
                        <a:bodyPr/>
                        <a:lstStyle/>
                        <a:p>
                          <a:pPr algn="ctr"/>
                          <a:r>
                            <a:rPr lang="en-US" altLang="zh-TW" sz="2400" dirty="0" smtClean="0"/>
                            <a:t>Problem 2</a:t>
                          </a:r>
                          <a:endParaRPr lang="zh-TW" altLang="en-US" sz="2400" dirty="0"/>
                        </a:p>
                      </a:txBody>
                      <a:tcPr/>
                    </a:tc>
                    <a:tc>
                      <a:txBody>
                        <a:bodyPr/>
                        <a:lstStyle/>
                        <a:p>
                          <a:pPr algn="ctr"/>
                          <a:r>
                            <a:rPr lang="en-US" altLang="zh-TW" sz="2400" dirty="0" smtClean="0"/>
                            <a:t>Problem 3</a:t>
                          </a:r>
                          <a:endParaRPr lang="zh-TW" altLang="en-US" sz="2400" dirty="0"/>
                        </a:p>
                      </a:txBody>
                      <a:tcPr/>
                    </a:tc>
                  </a:tr>
                  <a:tr h="370840">
                    <a:tc>
                      <a:txBody>
                        <a:bodyPr/>
                        <a:lstStyle/>
                        <a:p>
                          <a:pPr algn="l"/>
                          <a:r>
                            <a:rPr lang="en-US" altLang="zh-TW" sz="2400" dirty="0" smtClean="0"/>
                            <a:t>HMM</a:t>
                          </a:r>
                          <a:endParaRPr lang="zh-TW" altLang="en-US" sz="2400" dirty="0"/>
                        </a:p>
                      </a:txBody>
                      <a:tcPr/>
                    </a:tc>
                    <a:tc>
                      <a:txBody>
                        <a:bodyPr/>
                        <a:lstStyle/>
                        <a:p>
                          <a:pPr algn="l"/>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𝐹</m:t>
                                </m:r>
                                <m:d>
                                  <m:dPr>
                                    <m:ctrlPr>
                                      <a:rPr lang="en-US" altLang="zh-TW" sz="2400" b="0" i="1" dirty="0" smtClean="0">
                                        <a:latin typeface="Cambria Math" panose="02040503050406030204" pitchFamily="18" charset="0"/>
                                      </a:rPr>
                                    </m:ctrlPr>
                                  </m:dPr>
                                  <m:e>
                                    <m:r>
                                      <a:rPr lang="en-US" altLang="zh-TW" sz="2400" b="0" i="1" dirty="0" smtClean="0">
                                        <a:latin typeface="Cambria Math" panose="02040503050406030204" pitchFamily="18" charset="0"/>
                                      </a:rPr>
                                      <m:t>𝑥</m:t>
                                    </m:r>
                                    <m:r>
                                      <a:rPr lang="en-US" altLang="zh-TW" sz="2400" b="0" i="1" dirty="0" smtClean="0">
                                        <a:latin typeface="Cambria Math" panose="02040503050406030204" pitchFamily="18" charset="0"/>
                                      </a:rPr>
                                      <m:t>,</m:t>
                                    </m:r>
                                    <m:r>
                                      <a:rPr lang="en-US" altLang="zh-TW" sz="2400" b="0" i="1" dirty="0" smtClean="0">
                                        <a:latin typeface="Cambria Math" panose="02040503050406030204" pitchFamily="18" charset="0"/>
                                      </a:rPr>
                                      <m:t>𝑦</m:t>
                                    </m:r>
                                  </m:e>
                                </m:d>
                                <m:r>
                                  <a:rPr lang="en-US" altLang="zh-TW" sz="2400" b="0" i="1" dirty="0" smtClean="0">
                                    <a:latin typeface="Cambria Math" panose="02040503050406030204" pitchFamily="18" charset="0"/>
                                  </a:rPr>
                                  <m:t>=</m:t>
                                </m:r>
                                <m:r>
                                  <a:rPr lang="en-US" altLang="zh-TW" sz="2400" b="0" i="1" dirty="0" smtClean="0">
                                    <a:latin typeface="Cambria Math" panose="02040503050406030204" pitchFamily="18" charset="0"/>
                                  </a:rPr>
                                  <m:t>𝑃</m:t>
                                </m:r>
                                <m:d>
                                  <m:dPr>
                                    <m:ctrlPr>
                                      <a:rPr lang="en-US" altLang="zh-TW" sz="2400" b="0" i="1" dirty="0" smtClean="0">
                                        <a:latin typeface="Cambria Math" panose="02040503050406030204" pitchFamily="18" charset="0"/>
                                      </a:rPr>
                                    </m:ctrlPr>
                                  </m:dPr>
                                  <m:e>
                                    <m:r>
                                      <a:rPr lang="en-US" altLang="zh-TW" sz="2400" b="0" i="1" dirty="0" smtClean="0">
                                        <a:latin typeface="Cambria Math" panose="02040503050406030204" pitchFamily="18" charset="0"/>
                                      </a:rPr>
                                      <m:t>𝑥</m:t>
                                    </m:r>
                                    <m:r>
                                      <a:rPr lang="en-US" altLang="zh-TW" sz="2400" b="0" i="1" dirty="0" smtClean="0">
                                        <a:latin typeface="Cambria Math" panose="02040503050406030204" pitchFamily="18" charset="0"/>
                                      </a:rPr>
                                      <m:t>,</m:t>
                                    </m:r>
                                    <m:r>
                                      <a:rPr lang="en-US" altLang="zh-TW" sz="2400" b="0" i="1" dirty="0" smtClean="0">
                                        <a:latin typeface="Cambria Math" panose="02040503050406030204" pitchFamily="18" charset="0"/>
                                      </a:rPr>
                                      <m:t>𝑦</m:t>
                                    </m:r>
                                  </m:e>
                                </m:d>
                              </m:oMath>
                            </m:oMathPara>
                          </a14:m>
                          <a:endParaRPr lang="zh-TW" altLang="en-US" sz="2400" dirty="0"/>
                        </a:p>
                      </a:txBody>
                      <a:tcPr/>
                    </a:tc>
                    <a:tc>
                      <a:txBody>
                        <a:bodyPr/>
                        <a:lstStyle/>
                        <a:p>
                          <a:pPr algn="l"/>
                          <a:r>
                            <a:rPr lang="en-US" altLang="zh-TW" sz="2400" dirty="0" smtClean="0"/>
                            <a:t>Viterbi</a:t>
                          </a:r>
                          <a:endParaRPr lang="zh-TW" altLang="en-US" sz="2400" dirty="0"/>
                        </a:p>
                      </a:txBody>
                      <a:tcPr/>
                    </a:tc>
                    <a:tc>
                      <a:txBody>
                        <a:bodyPr/>
                        <a:lstStyle/>
                        <a:p>
                          <a:pPr algn="l"/>
                          <a:r>
                            <a:rPr lang="en-US" altLang="zh-TW" sz="2400" dirty="0" smtClean="0"/>
                            <a:t>Just count</a:t>
                          </a:r>
                          <a:endParaRPr lang="zh-TW" altLang="en-US" sz="2400" dirty="0"/>
                        </a:p>
                      </a:txBody>
                      <a:tcPr/>
                    </a:tc>
                  </a:tr>
                  <a:tr h="370840">
                    <a:tc>
                      <a:txBody>
                        <a:bodyPr/>
                        <a:lstStyle/>
                        <a:p>
                          <a:pPr algn="l"/>
                          <a:r>
                            <a:rPr lang="en-US" altLang="zh-TW" sz="2400" dirty="0" smtClean="0"/>
                            <a:t>CRF</a:t>
                          </a:r>
                          <a:endParaRPr lang="zh-TW" altLang="en-US" sz="2400" dirty="0"/>
                        </a:p>
                      </a:txBody>
                      <a:tcPr/>
                    </a:tc>
                    <a:tc>
                      <a:txBody>
                        <a:bodyPr/>
                        <a:lstStyle/>
                        <a:p>
                          <a:pPr algn="l"/>
                          <a14:m>
                            <m:oMath xmlns:m="http://schemas.openxmlformats.org/officeDocument/2006/math">
                              <m:r>
                                <a:rPr lang="en-US" altLang="zh-TW" sz="2400" b="0" i="1" smtClean="0">
                                  <a:latin typeface="Cambria Math" panose="02040503050406030204" pitchFamily="18" charset="0"/>
                                </a:rPr>
                                <m:t>𝐹</m:t>
                              </m:r>
                              <m:d>
                                <m:dPr>
                                  <m:ctrlPr>
                                    <a:rPr lang="en-US" altLang="zh-TW" sz="2400" b="0" i="1" dirty="0" smtClean="0">
                                      <a:latin typeface="Cambria Math" panose="02040503050406030204" pitchFamily="18" charset="0"/>
                                    </a:rPr>
                                  </m:ctrlPr>
                                </m:dPr>
                                <m:e>
                                  <m:r>
                                    <a:rPr lang="en-US" altLang="zh-TW" sz="2400" b="0" i="1" dirty="0" smtClean="0">
                                      <a:latin typeface="Cambria Math" panose="02040503050406030204" pitchFamily="18" charset="0"/>
                                    </a:rPr>
                                    <m:t>𝑥</m:t>
                                  </m:r>
                                  <m:r>
                                    <a:rPr lang="en-US" altLang="zh-TW" sz="2400" b="0" i="1" dirty="0" smtClean="0">
                                      <a:latin typeface="Cambria Math" panose="02040503050406030204" pitchFamily="18" charset="0"/>
                                    </a:rPr>
                                    <m:t>,</m:t>
                                  </m:r>
                                  <m:r>
                                    <a:rPr lang="en-US" altLang="zh-TW" sz="2400" b="0" i="1" dirty="0" smtClean="0">
                                      <a:latin typeface="Cambria Math" panose="02040503050406030204" pitchFamily="18" charset="0"/>
                                    </a:rPr>
                                    <m:t>𝑦</m:t>
                                  </m:r>
                                </m:e>
                              </m:d>
                              <m:r>
                                <a:rPr lang="en-US" altLang="zh-TW" sz="2400" b="0" i="1" dirty="0" smtClean="0">
                                  <a:latin typeface="Cambria Math" panose="02040503050406030204" pitchFamily="18" charset="0"/>
                                </a:rPr>
                                <m:t>=</m:t>
                              </m:r>
                              <m:r>
                                <a:rPr lang="en-US" altLang="zh-TW" sz="2400" b="0" i="1" dirty="0" smtClean="0">
                                  <a:latin typeface="Cambria Math" panose="02040503050406030204" pitchFamily="18" charset="0"/>
                                </a:rPr>
                                <m:t>𝑃</m:t>
                              </m:r>
                              <m:d>
                                <m:dPr>
                                  <m:ctrlPr>
                                    <a:rPr lang="en-US" altLang="zh-TW" sz="2400" b="0" i="1" dirty="0" smtClean="0">
                                      <a:latin typeface="Cambria Math" panose="02040503050406030204" pitchFamily="18" charset="0"/>
                                    </a:rPr>
                                  </m:ctrlPr>
                                </m:dPr>
                                <m:e>
                                  <m:r>
                                    <a:rPr lang="en-US" altLang="zh-TW" sz="2400" b="0" i="1" dirty="0" smtClean="0">
                                      <a:latin typeface="Cambria Math" panose="02040503050406030204" pitchFamily="18" charset="0"/>
                                    </a:rPr>
                                    <m:t>𝑦</m:t>
                                  </m:r>
                                  <m:r>
                                    <a:rPr lang="en-US" altLang="zh-TW" sz="2400" b="0" i="1" dirty="0" smtClean="0">
                                      <a:latin typeface="Cambria Math" panose="02040503050406030204" pitchFamily="18" charset="0"/>
                                    </a:rPr>
                                    <m:t>|</m:t>
                                  </m:r>
                                  <m:r>
                                    <a:rPr lang="en-US" altLang="zh-TW" sz="2400" b="0" i="1" dirty="0" smtClean="0">
                                      <a:latin typeface="Cambria Math" panose="02040503050406030204" pitchFamily="18" charset="0"/>
                                    </a:rPr>
                                    <m:t>𝑥</m:t>
                                  </m:r>
                                </m:e>
                              </m:d>
                            </m:oMath>
                          </a14:m>
                          <a:r>
                            <a:rPr lang="en-US" altLang="zh-TW" sz="2400" baseline="0" dirty="0" smtClean="0"/>
                            <a:t> </a:t>
                          </a:r>
                          <a:endParaRPr lang="zh-TW" altLang="en-US" sz="2400" dirty="0"/>
                        </a:p>
                      </a:txBody>
                      <a:tcPr/>
                    </a:tc>
                    <a:tc>
                      <a:txBody>
                        <a:bodyPr/>
                        <a:lstStyle/>
                        <a:p>
                          <a:pPr algn="l"/>
                          <a:r>
                            <a:rPr lang="en-US" altLang="zh-TW" sz="2400" dirty="0" smtClean="0"/>
                            <a:t>Viterbi</a:t>
                          </a:r>
                          <a:endParaRPr lang="zh-TW" altLang="en-US" sz="2400" dirty="0"/>
                        </a:p>
                      </a:txBody>
                      <a:tcPr/>
                    </a:tc>
                    <a:tc>
                      <a:txBody>
                        <a:bodyPr/>
                        <a:lstStyle/>
                        <a:p>
                          <a:pPr algn="l"/>
                          <a:r>
                            <a:rPr lang="en-US" altLang="zh-TW" sz="2400" dirty="0" smtClean="0"/>
                            <a:t>Maximize </a:t>
                          </a:r>
                          <a14:m>
                            <m:oMath xmlns:m="http://schemas.openxmlformats.org/officeDocument/2006/math">
                              <m:r>
                                <a:rPr lang="en-US" altLang="zh-TW" sz="2400" b="0" i="1" dirty="0" smtClean="0">
                                  <a:latin typeface="Cambria Math" panose="02040503050406030204" pitchFamily="18" charset="0"/>
                                </a:rPr>
                                <m:t>𝑃</m:t>
                              </m:r>
                              <m:d>
                                <m:dPr>
                                  <m:ctrlPr>
                                    <a:rPr lang="en-US" altLang="zh-TW" sz="2400" b="0" i="1" dirty="0" smtClean="0">
                                      <a:latin typeface="Cambria Math" panose="02040503050406030204" pitchFamily="18" charset="0"/>
                                    </a:rPr>
                                  </m:ctrlPr>
                                </m:d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r>
                                    <a:rPr lang="en-US" altLang="zh-TW" sz="2400" b="0" i="1" dirty="0" smtClean="0">
                                      <a:latin typeface="Cambria Math" panose="02040503050406030204" pitchFamily="18" charset="0"/>
                                    </a:rPr>
                                    <m:t>|</m:t>
                                  </m:r>
                                  <m:r>
                                    <a:rPr lang="en-US" altLang="zh-TW" sz="2400" b="0" i="1" dirty="0" smtClean="0">
                                      <a:latin typeface="Cambria Math" panose="02040503050406030204" pitchFamily="18" charset="0"/>
                                    </a:rPr>
                                    <m:t>𝑥</m:t>
                                  </m:r>
                                </m:e>
                              </m:d>
                            </m:oMath>
                          </a14:m>
                          <a:r>
                            <a:rPr lang="en-US" altLang="zh-TW" sz="2400" baseline="0" dirty="0" smtClean="0"/>
                            <a:t> </a:t>
                          </a:r>
                          <a:endParaRPr lang="zh-TW" altLang="en-US" sz="2400" dirty="0"/>
                        </a:p>
                      </a:txBody>
                      <a:tcPr/>
                    </a:tc>
                  </a:tr>
                  <a:tr h="68299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2400" dirty="0" smtClean="0"/>
                            <a:t>Structured Perceptron</a:t>
                          </a:r>
                          <a:endParaRPr lang="zh-TW" altLang="en-US" sz="2400" dirty="0" smtClean="0"/>
                        </a:p>
                      </a:txBody>
                      <a:tcPr/>
                    </a:tc>
                    <a:tc>
                      <a:txBody>
                        <a:bodyPr/>
                        <a:lstStyle/>
                        <a:p>
                          <a:pPr algn="l"/>
                          <a14:m>
                            <m:oMath xmlns:m="http://schemas.openxmlformats.org/officeDocument/2006/math">
                              <m:r>
                                <a:rPr lang="en-US" altLang="zh-TW" sz="2400" b="0" i="1" smtClean="0">
                                  <a:latin typeface="Cambria Math" panose="02040503050406030204" pitchFamily="18" charset="0"/>
                                </a:rPr>
                                <m:t>𝐹</m:t>
                              </m:r>
                              <m:d>
                                <m:dPr>
                                  <m:ctrlPr>
                                    <a:rPr lang="en-US" altLang="zh-TW" sz="2400" b="0" i="1" dirty="0" smtClean="0">
                                      <a:latin typeface="Cambria Math" panose="02040503050406030204" pitchFamily="18" charset="0"/>
                                    </a:rPr>
                                  </m:ctrlPr>
                                </m:dPr>
                                <m:e>
                                  <m:r>
                                    <a:rPr lang="en-US" altLang="zh-TW" sz="2400" b="0" i="1" dirty="0" smtClean="0">
                                      <a:latin typeface="Cambria Math" panose="02040503050406030204" pitchFamily="18" charset="0"/>
                                    </a:rPr>
                                    <m:t>𝑥</m:t>
                                  </m:r>
                                  <m:r>
                                    <a:rPr lang="en-US" altLang="zh-TW" sz="2400" b="0" i="1" dirty="0" smtClean="0">
                                      <a:latin typeface="Cambria Math" panose="02040503050406030204" pitchFamily="18" charset="0"/>
                                    </a:rPr>
                                    <m:t>,</m:t>
                                  </m:r>
                                  <m:r>
                                    <a:rPr lang="en-US" altLang="zh-TW" sz="2400" b="0" i="1" dirty="0" smtClean="0">
                                      <a:latin typeface="Cambria Math" panose="02040503050406030204" pitchFamily="18" charset="0"/>
                                    </a:rPr>
                                    <m:t>𝑦</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b="0" i="1" smtClean="0">
                                  <a:latin typeface="Cambria Math" panose="02040503050406030204" pitchFamily="18" charset="0"/>
                                  <a:ea typeface="Cambria Math" panose="02040503050406030204" pitchFamily="18" charset="0"/>
                                </a:rPr>
                                <m:t>∙</m:t>
                              </m:r>
                              <m:r>
                                <a:rPr lang="zh-TW" altLang="en-US" sz="2400" b="0" i="1" smtClean="0">
                                  <a:latin typeface="Cambria Math" panose="02040503050406030204" pitchFamily="18" charset="0"/>
                                  <a:ea typeface="Cambria Math" panose="02040503050406030204" pitchFamily="18" charset="0"/>
                                </a:rPr>
                                <m:t>𝜙</m:t>
                              </m:r>
                              <m:d>
                                <m:dPr>
                                  <m:ctrlPr>
                                    <a:rPr lang="en-US" altLang="zh-TW" sz="2400" b="0" i="1" smtClean="0">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𝑥</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𝑦</m:t>
                                  </m:r>
                                </m:e>
                              </m:d>
                            </m:oMath>
                          </a14:m>
                          <a:r>
                            <a:rPr lang="en-US" altLang="zh-TW" sz="2400" dirty="0" smtClean="0"/>
                            <a:t> </a:t>
                          </a:r>
                        </a:p>
                        <a:p>
                          <a:pPr algn="l"/>
                          <a:r>
                            <a:rPr lang="en-US" altLang="zh-TW" sz="2400" dirty="0" smtClean="0"/>
                            <a:t>(not a probability)</a:t>
                          </a:r>
                        </a:p>
                      </a:txBody>
                      <a:tcPr/>
                    </a:tc>
                    <a:tc>
                      <a:txBody>
                        <a:bodyPr/>
                        <a:lstStyle/>
                        <a:p>
                          <a:pPr algn="l"/>
                          <a:r>
                            <a:rPr lang="en-US" altLang="zh-TW" sz="2400" dirty="0" smtClean="0"/>
                            <a:t>Viterbi</a:t>
                          </a:r>
                          <a:endParaRPr lang="zh-TW" alt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d>
                                <m:r>
                                  <a:rPr lang="en-US" altLang="zh-TW" sz="2400" b="0" i="1" smtClean="0">
                                    <a:latin typeface="Cambria Math" panose="02040503050406030204" pitchFamily="18" charset="0"/>
                                  </a:rPr>
                                  <m:t>&gt;</m:t>
                                </m:r>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𝑦</m:t>
                                        </m:r>
                                      </m:e>
                                      <m:sup>
                                        <m:r>
                                          <a:rPr lang="en-US" altLang="zh-TW" sz="2400" b="0" i="1" smtClean="0">
                                            <a:latin typeface="Cambria Math" panose="02040503050406030204" pitchFamily="18" charset="0"/>
                                          </a:rPr>
                                          <m:t>′</m:t>
                                        </m:r>
                                      </m:sup>
                                    </m:sSup>
                                  </m:e>
                                </m:d>
                              </m:oMath>
                            </m:oMathPara>
                          </a14:m>
                          <a:endParaRPr lang="en-US" altLang="zh-TW" sz="2400" dirty="0" smtClean="0"/>
                        </a:p>
                      </a:txBody>
                      <a:tcPr/>
                    </a:tc>
                  </a:tr>
                  <a:tr h="370840">
                    <a:tc>
                      <a:txBody>
                        <a:bodyPr/>
                        <a:lstStyle/>
                        <a:p>
                          <a:pPr algn="l"/>
                          <a:r>
                            <a:rPr lang="en-US" altLang="zh-TW" sz="2400" dirty="0" smtClean="0"/>
                            <a:t>Structured SVM</a:t>
                          </a:r>
                          <a:endParaRPr lang="zh-TW" altLang="en-US" sz="2400" dirty="0"/>
                        </a:p>
                      </a:txBody>
                      <a:tcPr/>
                    </a:tc>
                    <a:tc>
                      <a:txBody>
                        <a:bodyPr/>
                        <a:lstStyle/>
                        <a:p>
                          <a:pPr algn="l"/>
                          <a14:m>
                            <m:oMath xmlns:m="http://schemas.openxmlformats.org/officeDocument/2006/math">
                              <m:r>
                                <a:rPr lang="en-US" altLang="zh-TW" sz="2400" b="0" i="1" smtClean="0">
                                  <a:latin typeface="Cambria Math" panose="02040503050406030204" pitchFamily="18" charset="0"/>
                                </a:rPr>
                                <m:t>𝐹</m:t>
                              </m:r>
                              <m:d>
                                <m:dPr>
                                  <m:ctrlPr>
                                    <a:rPr lang="en-US" altLang="zh-TW" sz="2400" b="0" i="1" dirty="0" smtClean="0">
                                      <a:latin typeface="Cambria Math" panose="02040503050406030204" pitchFamily="18" charset="0"/>
                                    </a:rPr>
                                  </m:ctrlPr>
                                </m:dPr>
                                <m:e>
                                  <m:r>
                                    <a:rPr lang="en-US" altLang="zh-TW" sz="2400" b="0" i="1" dirty="0" smtClean="0">
                                      <a:latin typeface="Cambria Math" panose="02040503050406030204" pitchFamily="18" charset="0"/>
                                    </a:rPr>
                                    <m:t>𝑥</m:t>
                                  </m:r>
                                  <m:r>
                                    <a:rPr lang="en-US" altLang="zh-TW" sz="2400" b="0" i="1" dirty="0" smtClean="0">
                                      <a:latin typeface="Cambria Math" panose="02040503050406030204" pitchFamily="18" charset="0"/>
                                    </a:rPr>
                                    <m:t>,</m:t>
                                  </m:r>
                                  <m:r>
                                    <a:rPr lang="en-US" altLang="zh-TW" sz="2400" b="0" i="1" dirty="0" smtClean="0">
                                      <a:latin typeface="Cambria Math" panose="02040503050406030204" pitchFamily="18" charset="0"/>
                                    </a:rPr>
                                    <m:t>𝑦</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b="0" i="1" smtClean="0">
                                  <a:latin typeface="Cambria Math" panose="02040503050406030204" pitchFamily="18" charset="0"/>
                                  <a:ea typeface="Cambria Math" panose="02040503050406030204" pitchFamily="18" charset="0"/>
                                </a:rPr>
                                <m:t>∙</m:t>
                              </m:r>
                              <m:r>
                                <a:rPr lang="zh-TW" altLang="en-US" sz="2400" b="0" i="1" smtClean="0">
                                  <a:latin typeface="Cambria Math" panose="02040503050406030204" pitchFamily="18" charset="0"/>
                                  <a:ea typeface="Cambria Math" panose="02040503050406030204" pitchFamily="18" charset="0"/>
                                </a:rPr>
                                <m:t>𝜙</m:t>
                              </m:r>
                              <m:d>
                                <m:dPr>
                                  <m:ctrlPr>
                                    <a:rPr lang="en-US" altLang="zh-TW" sz="2400" b="0" i="1" smtClean="0">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𝑥</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𝑦</m:t>
                                  </m:r>
                                </m:e>
                              </m:d>
                            </m:oMath>
                          </a14:m>
                          <a:r>
                            <a:rPr lang="en-US" altLang="zh-TW" sz="2400" dirty="0" smtClean="0"/>
                            <a:t> </a:t>
                          </a:r>
                        </a:p>
                        <a:p>
                          <a:pPr algn="l"/>
                          <a:r>
                            <a:rPr lang="en-US" altLang="zh-TW" sz="2400" dirty="0" smtClean="0"/>
                            <a:t>(not a probability</a:t>
                          </a:r>
                          <a:r>
                            <a:rPr lang="en-US" altLang="zh-TW" sz="2400" dirty="0"/>
                            <a:t>)</a:t>
                          </a:r>
                          <a:endParaRPr lang="en-US" altLang="zh-TW" sz="2400" dirty="0" smtClean="0"/>
                        </a:p>
                      </a:txBody>
                      <a:tcPr/>
                    </a:tc>
                    <a:tc>
                      <a:txBody>
                        <a:bodyPr/>
                        <a:lstStyle/>
                        <a:p>
                          <a:pPr algn="l"/>
                          <a:r>
                            <a:rPr lang="en-US" altLang="zh-TW" sz="2400" dirty="0" smtClean="0"/>
                            <a:t>Viterbi</a:t>
                          </a:r>
                          <a:endParaRPr lang="zh-TW" altLang="en-US" sz="2400" dirty="0"/>
                        </a:p>
                      </a:txBody>
                      <a:tcPr/>
                    </a:tc>
                    <a:tc>
                      <a:txBody>
                        <a:bodyPr/>
                        <a:lstStyle/>
                        <a:p>
                          <a:pPr algn="l"/>
                          <a14:m>
                            <m:oMath xmlns:m="http://schemas.openxmlformats.org/officeDocument/2006/math">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d>
                              <m:r>
                                <a:rPr lang="en-US" altLang="zh-TW" sz="2400" b="0" i="1" smtClean="0">
                                  <a:latin typeface="Cambria Math" panose="02040503050406030204" pitchFamily="18" charset="0"/>
                                </a:rPr>
                                <m:t>&gt;</m:t>
                              </m:r>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𝑦</m:t>
                                      </m:r>
                                    </m:e>
                                    <m:sup>
                                      <m:r>
                                        <a:rPr lang="en-US" altLang="zh-TW" sz="2400" b="0" i="1" smtClean="0">
                                          <a:latin typeface="Cambria Math" panose="02040503050406030204" pitchFamily="18" charset="0"/>
                                        </a:rPr>
                                        <m:t>′</m:t>
                                      </m:r>
                                    </m:sup>
                                  </m:sSup>
                                </m:e>
                              </m:d>
                            </m:oMath>
                          </a14:m>
                          <a:r>
                            <a:rPr lang="en-US" altLang="zh-TW" sz="2400" dirty="0" smtClean="0"/>
                            <a:t> with </a:t>
                          </a:r>
                          <a:r>
                            <a:rPr lang="en-US" altLang="zh-TW" sz="2400" b="1" dirty="0" smtClean="0"/>
                            <a:t>margins</a:t>
                          </a:r>
                        </a:p>
                      </a:txBody>
                      <a:tcPr/>
                    </a:tc>
                  </a:tr>
                  <a:tr h="370840">
                    <a:tc>
                      <a:txBody>
                        <a:bodyPr/>
                        <a:lstStyle/>
                        <a:p>
                          <a:pPr algn="l"/>
                          <a:r>
                            <a:rPr lang="en-US" altLang="zh-TW" sz="2400" dirty="0" smtClean="0"/>
                            <a:t>Semi-Markov</a:t>
                          </a:r>
                          <a:endParaRPr lang="zh-TW" altLang="en-US" sz="2400" dirty="0"/>
                        </a:p>
                      </a:txBody>
                      <a:tcPr/>
                    </a:tc>
                    <a:tc>
                      <a:txBody>
                        <a:bodyPr/>
                        <a:lstStyle/>
                        <a:p>
                          <a:pPr algn="l"/>
                          <a:r>
                            <a:rPr lang="en-US" altLang="zh-TW" sz="2400" baseline="0" dirty="0" smtClean="0"/>
                            <a:t>F(</a:t>
                          </a:r>
                          <a:r>
                            <a:rPr lang="en-US" altLang="zh-TW" sz="2400" baseline="0" dirty="0" err="1" smtClean="0"/>
                            <a:t>x,y</a:t>
                          </a:r>
                          <a:r>
                            <a:rPr lang="en-US" altLang="zh-TW" sz="2400" baseline="0" dirty="0" smtClean="0"/>
                            <a:t>) for x and y with different lengths</a:t>
                          </a:r>
                          <a:endParaRPr lang="zh-TW" altLang="en-US" sz="2400" dirty="0"/>
                        </a:p>
                      </a:txBody>
                      <a:tcPr/>
                    </a:tc>
                    <a:tc>
                      <a:txBody>
                        <a:bodyPr/>
                        <a:lstStyle/>
                        <a:p>
                          <a:pPr algn="l"/>
                          <a:r>
                            <a:rPr lang="en-US" altLang="zh-TW" sz="2400" dirty="0" smtClean="0"/>
                            <a:t>Modified Viterbi</a:t>
                          </a:r>
                          <a:endParaRPr lang="zh-TW" altLang="en-US" sz="2400" dirty="0"/>
                        </a:p>
                      </a:txBody>
                      <a:tcPr/>
                    </a:tc>
                    <a:tc>
                      <a:txBody>
                        <a:bodyPr/>
                        <a:lstStyle/>
                        <a:p>
                          <a:pPr algn="l"/>
                          <a:r>
                            <a:rPr lang="en-US" altLang="zh-TW" sz="2400" baseline="0" dirty="0" smtClean="0"/>
                            <a:t>Can be the same as CRF, structured perceptron or SVM</a:t>
                          </a:r>
                          <a:endParaRPr lang="zh-TW" altLang="en-US" sz="2400" dirty="0"/>
                        </a:p>
                      </a:txBody>
                      <a:tcPr/>
                    </a:tc>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4077662990"/>
                  </p:ext>
                </p:extLst>
              </p:nvPr>
            </p:nvGraphicFramePr>
            <p:xfrm>
              <a:off x="114300" y="2075448"/>
              <a:ext cx="8880764" cy="4206240"/>
            </p:xfrm>
            <a:graphic>
              <a:graphicData uri="http://schemas.openxmlformats.org/drawingml/2006/table">
                <a:tbl>
                  <a:tblPr firstRow="1" bandRow="1">
                    <a:tableStyleId>{5C22544A-7EE6-4342-B048-85BDC9FD1C3A}</a:tableStyleId>
                  </a:tblPr>
                  <a:tblGrid>
                    <a:gridCol w="1676399"/>
                    <a:gridCol w="2914650"/>
                    <a:gridCol w="1510778"/>
                    <a:gridCol w="2778937"/>
                  </a:tblGrid>
                  <a:tr h="457200">
                    <a:tc>
                      <a:txBody>
                        <a:bodyPr/>
                        <a:lstStyle/>
                        <a:p>
                          <a:pPr algn="l"/>
                          <a:endParaRPr lang="zh-TW" altLang="en-US" sz="2400" dirty="0"/>
                        </a:p>
                      </a:txBody>
                      <a:tcPr/>
                    </a:tc>
                    <a:tc>
                      <a:txBody>
                        <a:bodyPr/>
                        <a:lstStyle/>
                        <a:p>
                          <a:pPr algn="ctr"/>
                          <a:r>
                            <a:rPr lang="en-US" altLang="zh-TW" sz="2400" dirty="0" smtClean="0"/>
                            <a:t>Problem 1</a:t>
                          </a:r>
                          <a:endParaRPr lang="zh-TW" altLang="en-US" sz="2400" dirty="0"/>
                        </a:p>
                      </a:txBody>
                      <a:tcPr/>
                    </a:tc>
                    <a:tc>
                      <a:txBody>
                        <a:bodyPr/>
                        <a:lstStyle/>
                        <a:p>
                          <a:pPr algn="ctr"/>
                          <a:r>
                            <a:rPr lang="en-US" altLang="zh-TW" sz="2400" dirty="0" smtClean="0"/>
                            <a:t>Problem 2</a:t>
                          </a:r>
                          <a:endParaRPr lang="zh-TW" altLang="en-US" sz="2400" dirty="0"/>
                        </a:p>
                      </a:txBody>
                      <a:tcPr/>
                    </a:tc>
                    <a:tc>
                      <a:txBody>
                        <a:bodyPr/>
                        <a:lstStyle/>
                        <a:p>
                          <a:pPr algn="ctr"/>
                          <a:r>
                            <a:rPr lang="en-US" altLang="zh-TW" sz="2400" dirty="0" smtClean="0"/>
                            <a:t>Problem 3</a:t>
                          </a:r>
                          <a:endParaRPr lang="zh-TW" altLang="en-US" sz="2400" dirty="0"/>
                        </a:p>
                      </a:txBody>
                      <a:tcPr/>
                    </a:tc>
                  </a:tr>
                  <a:tr h="457200">
                    <a:tc>
                      <a:txBody>
                        <a:bodyPr/>
                        <a:lstStyle/>
                        <a:p>
                          <a:pPr algn="l"/>
                          <a:r>
                            <a:rPr lang="en-US" altLang="zh-TW" sz="2400" dirty="0" smtClean="0"/>
                            <a:t>HMM</a:t>
                          </a:r>
                          <a:endParaRPr lang="zh-TW" altLang="en-US" sz="2400" dirty="0"/>
                        </a:p>
                      </a:txBody>
                      <a:tcPr/>
                    </a:tc>
                    <a:tc>
                      <a:txBody>
                        <a:bodyPr/>
                        <a:lstStyle/>
                        <a:p>
                          <a:endParaRPr lang="zh-TW"/>
                        </a:p>
                      </a:txBody>
                      <a:tcPr>
                        <a:blipFill rotWithShape="0">
                          <a:blip r:embed="rId3"/>
                          <a:stretch>
                            <a:fillRect l="-57620" t="-110667" r="-147808" b="-750667"/>
                          </a:stretch>
                        </a:blipFill>
                      </a:tcPr>
                    </a:tc>
                    <a:tc>
                      <a:txBody>
                        <a:bodyPr/>
                        <a:lstStyle/>
                        <a:p>
                          <a:pPr algn="l"/>
                          <a:r>
                            <a:rPr lang="en-US" altLang="zh-TW" sz="2400" dirty="0" smtClean="0"/>
                            <a:t>Viterbi</a:t>
                          </a:r>
                          <a:endParaRPr lang="zh-TW" altLang="en-US" sz="2400" dirty="0"/>
                        </a:p>
                      </a:txBody>
                      <a:tcPr/>
                    </a:tc>
                    <a:tc>
                      <a:txBody>
                        <a:bodyPr/>
                        <a:lstStyle/>
                        <a:p>
                          <a:pPr algn="l"/>
                          <a:r>
                            <a:rPr lang="en-US" altLang="zh-TW" sz="2400" dirty="0" smtClean="0"/>
                            <a:t>Just count</a:t>
                          </a:r>
                          <a:endParaRPr lang="zh-TW" altLang="en-US" sz="2400" dirty="0"/>
                        </a:p>
                      </a:txBody>
                      <a:tcPr/>
                    </a:tc>
                  </a:tr>
                  <a:tr h="457200">
                    <a:tc>
                      <a:txBody>
                        <a:bodyPr/>
                        <a:lstStyle/>
                        <a:p>
                          <a:pPr algn="l"/>
                          <a:r>
                            <a:rPr lang="en-US" altLang="zh-TW" sz="2400" dirty="0" smtClean="0"/>
                            <a:t>CRF</a:t>
                          </a:r>
                          <a:endParaRPr lang="zh-TW" altLang="en-US" sz="2400" dirty="0"/>
                        </a:p>
                      </a:txBody>
                      <a:tcPr/>
                    </a:tc>
                    <a:tc>
                      <a:txBody>
                        <a:bodyPr/>
                        <a:lstStyle/>
                        <a:p>
                          <a:endParaRPr lang="zh-TW"/>
                        </a:p>
                      </a:txBody>
                      <a:tcPr>
                        <a:blipFill rotWithShape="0">
                          <a:blip r:embed="rId3"/>
                          <a:stretch>
                            <a:fillRect l="-57620" t="-210667" r="-147808" b="-650667"/>
                          </a:stretch>
                        </a:blipFill>
                      </a:tcPr>
                    </a:tc>
                    <a:tc>
                      <a:txBody>
                        <a:bodyPr/>
                        <a:lstStyle/>
                        <a:p>
                          <a:pPr algn="l"/>
                          <a:r>
                            <a:rPr lang="en-US" altLang="zh-TW" sz="2400" dirty="0" smtClean="0"/>
                            <a:t>Viterbi</a:t>
                          </a:r>
                          <a:endParaRPr lang="zh-TW" altLang="en-US" sz="2400" dirty="0"/>
                        </a:p>
                      </a:txBody>
                      <a:tcPr/>
                    </a:tc>
                    <a:tc>
                      <a:txBody>
                        <a:bodyPr/>
                        <a:lstStyle/>
                        <a:p>
                          <a:endParaRPr lang="zh-TW"/>
                        </a:p>
                      </a:txBody>
                      <a:tcPr>
                        <a:blipFill rotWithShape="0">
                          <a:blip r:embed="rId3"/>
                          <a:stretch>
                            <a:fillRect l="-219956" t="-210667" r="-877" b="-650667"/>
                          </a:stretch>
                        </a:blipFill>
                      </a:tcPr>
                    </a:tc>
                  </a:tr>
                  <a:tr h="82296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2400" dirty="0" smtClean="0"/>
                            <a:t>Structured Perceptron</a:t>
                          </a:r>
                          <a:endParaRPr lang="zh-TW" altLang="en-US" sz="2400" dirty="0" smtClean="0"/>
                        </a:p>
                      </a:txBody>
                      <a:tcPr/>
                    </a:tc>
                    <a:tc>
                      <a:txBody>
                        <a:bodyPr/>
                        <a:lstStyle/>
                        <a:p>
                          <a:endParaRPr lang="zh-TW"/>
                        </a:p>
                      </a:txBody>
                      <a:tcPr>
                        <a:blipFill rotWithShape="0">
                          <a:blip r:embed="rId3"/>
                          <a:stretch>
                            <a:fillRect l="-57620" t="-171324" r="-147808" b="-258824"/>
                          </a:stretch>
                        </a:blipFill>
                      </a:tcPr>
                    </a:tc>
                    <a:tc>
                      <a:txBody>
                        <a:bodyPr/>
                        <a:lstStyle/>
                        <a:p>
                          <a:pPr algn="l"/>
                          <a:r>
                            <a:rPr lang="en-US" altLang="zh-TW" sz="2400" dirty="0" smtClean="0"/>
                            <a:t>Viterbi</a:t>
                          </a:r>
                          <a:endParaRPr lang="zh-TW" altLang="en-US" sz="2400" dirty="0"/>
                        </a:p>
                      </a:txBody>
                      <a:tcPr/>
                    </a:tc>
                    <a:tc>
                      <a:txBody>
                        <a:bodyPr/>
                        <a:lstStyle/>
                        <a:p>
                          <a:endParaRPr lang="zh-TW"/>
                        </a:p>
                      </a:txBody>
                      <a:tcPr>
                        <a:blipFill rotWithShape="0">
                          <a:blip r:embed="rId3"/>
                          <a:stretch>
                            <a:fillRect l="-219956" t="-171324" r="-877" b="-258824"/>
                          </a:stretch>
                        </a:blipFill>
                      </a:tcPr>
                    </a:tc>
                  </a:tr>
                  <a:tr h="822960">
                    <a:tc>
                      <a:txBody>
                        <a:bodyPr/>
                        <a:lstStyle/>
                        <a:p>
                          <a:pPr algn="l"/>
                          <a:r>
                            <a:rPr lang="en-US" altLang="zh-TW" sz="2400" dirty="0" smtClean="0"/>
                            <a:t>Structured SVM</a:t>
                          </a:r>
                          <a:endParaRPr lang="zh-TW" altLang="en-US" sz="2400" dirty="0"/>
                        </a:p>
                      </a:txBody>
                      <a:tcPr/>
                    </a:tc>
                    <a:tc>
                      <a:txBody>
                        <a:bodyPr/>
                        <a:lstStyle/>
                        <a:p>
                          <a:endParaRPr lang="zh-TW"/>
                        </a:p>
                      </a:txBody>
                      <a:tcPr>
                        <a:blipFill rotWithShape="0">
                          <a:blip r:embed="rId3"/>
                          <a:stretch>
                            <a:fillRect l="-57620" t="-273333" r="-147808" b="-160741"/>
                          </a:stretch>
                        </a:blipFill>
                      </a:tcPr>
                    </a:tc>
                    <a:tc>
                      <a:txBody>
                        <a:bodyPr/>
                        <a:lstStyle/>
                        <a:p>
                          <a:pPr algn="l"/>
                          <a:r>
                            <a:rPr lang="en-US" altLang="zh-TW" sz="2400" dirty="0" smtClean="0"/>
                            <a:t>Viterbi</a:t>
                          </a:r>
                          <a:endParaRPr lang="zh-TW" altLang="en-US" sz="2400" dirty="0"/>
                        </a:p>
                      </a:txBody>
                      <a:tcPr/>
                    </a:tc>
                    <a:tc>
                      <a:txBody>
                        <a:bodyPr/>
                        <a:lstStyle/>
                        <a:p>
                          <a:endParaRPr lang="zh-TW"/>
                        </a:p>
                      </a:txBody>
                      <a:tcPr>
                        <a:blipFill rotWithShape="0">
                          <a:blip r:embed="rId3"/>
                          <a:stretch>
                            <a:fillRect l="-219956" t="-273333" r="-877" b="-160741"/>
                          </a:stretch>
                        </a:blipFill>
                      </a:tcPr>
                    </a:tc>
                  </a:tr>
                  <a:tr h="1188720">
                    <a:tc>
                      <a:txBody>
                        <a:bodyPr/>
                        <a:lstStyle/>
                        <a:p>
                          <a:pPr algn="l"/>
                          <a:r>
                            <a:rPr lang="en-US" altLang="zh-TW" sz="2400" dirty="0" smtClean="0"/>
                            <a:t>Semi-Markov</a:t>
                          </a:r>
                          <a:endParaRPr lang="zh-TW" altLang="en-US" sz="2400" dirty="0"/>
                        </a:p>
                      </a:txBody>
                      <a:tcPr/>
                    </a:tc>
                    <a:tc>
                      <a:txBody>
                        <a:bodyPr/>
                        <a:lstStyle/>
                        <a:p>
                          <a:pPr algn="l"/>
                          <a:r>
                            <a:rPr lang="en-US" altLang="zh-TW" sz="2400" baseline="0" dirty="0" smtClean="0"/>
                            <a:t>F(</a:t>
                          </a:r>
                          <a:r>
                            <a:rPr lang="en-US" altLang="zh-TW" sz="2400" baseline="0" dirty="0" err="1" smtClean="0"/>
                            <a:t>x,y</a:t>
                          </a:r>
                          <a:r>
                            <a:rPr lang="en-US" altLang="zh-TW" sz="2400" baseline="0" dirty="0" smtClean="0"/>
                            <a:t>) for </a:t>
                          </a:r>
                          <a:r>
                            <a:rPr lang="en-US" altLang="zh-TW" sz="2400" baseline="0" dirty="0" smtClean="0"/>
                            <a:t>x and y with different </a:t>
                          </a:r>
                          <a:r>
                            <a:rPr lang="en-US" altLang="zh-TW" sz="2400" baseline="0" dirty="0" smtClean="0"/>
                            <a:t>lengths</a:t>
                          </a:r>
                          <a:endParaRPr lang="zh-TW" altLang="en-US" sz="2400" dirty="0"/>
                        </a:p>
                      </a:txBody>
                      <a:tcPr/>
                    </a:tc>
                    <a:tc>
                      <a:txBody>
                        <a:bodyPr/>
                        <a:lstStyle/>
                        <a:p>
                          <a:pPr algn="l"/>
                          <a:r>
                            <a:rPr lang="en-US" altLang="zh-TW" sz="2400" dirty="0" smtClean="0"/>
                            <a:t>Modified Viterbi</a:t>
                          </a:r>
                          <a:endParaRPr lang="zh-TW" altLang="en-US" sz="2400" dirty="0"/>
                        </a:p>
                      </a:txBody>
                      <a:tcPr/>
                    </a:tc>
                    <a:tc>
                      <a:txBody>
                        <a:bodyPr/>
                        <a:lstStyle/>
                        <a:p>
                          <a:pPr algn="l"/>
                          <a:r>
                            <a:rPr lang="en-US" altLang="zh-TW" sz="2400" baseline="0" dirty="0" smtClean="0"/>
                            <a:t>Can be the same </a:t>
                          </a:r>
                          <a:r>
                            <a:rPr lang="en-US" altLang="zh-TW" sz="2400" baseline="0" dirty="0" smtClean="0"/>
                            <a:t>as </a:t>
                          </a:r>
                          <a:r>
                            <a:rPr lang="en-US" altLang="zh-TW" sz="2400" baseline="0" dirty="0" smtClean="0"/>
                            <a:t>CRF, structured perceptron or SVM</a:t>
                          </a:r>
                          <a:endParaRPr lang="zh-TW" altLang="en-US" sz="2400" dirty="0"/>
                        </a:p>
                      </a:txBody>
                      <a:tcPr/>
                    </a:tc>
                  </a:tr>
                </a:tbl>
              </a:graphicData>
            </a:graphic>
          </p:graphicFrame>
        </mc:Fallback>
      </mc:AlternateContent>
    </p:spTree>
    <p:extLst>
      <p:ext uri="{BB962C8B-B14F-4D97-AF65-F5344CB8AC3E}">
        <p14:creationId xmlns:p14="http://schemas.microsoft.com/office/powerpoint/2010/main" val="2395962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Reference</a:t>
            </a:r>
            <a:endParaRPr lang="zh-TW" altLang="en-US" sz="4000" dirty="0"/>
          </a:p>
        </p:txBody>
      </p:sp>
      <p:sp>
        <p:nvSpPr>
          <p:cNvPr id="3" name="內容版面配置區 2"/>
          <p:cNvSpPr>
            <a:spLocks noGrp="1"/>
          </p:cNvSpPr>
          <p:nvPr>
            <p:ph idx="1"/>
          </p:nvPr>
        </p:nvSpPr>
        <p:spPr>
          <a:xfrm>
            <a:off x="628650" y="1825625"/>
            <a:ext cx="7886700" cy="4821918"/>
          </a:xfrm>
        </p:spPr>
        <p:txBody>
          <a:bodyPr>
            <a:normAutofit fontScale="92500" lnSpcReduction="20000"/>
          </a:bodyPr>
          <a:lstStyle/>
          <a:p>
            <a:r>
              <a:rPr lang="en-US" altLang="zh-TW" sz="2800" dirty="0" smtClean="0"/>
              <a:t>Structured SVM</a:t>
            </a:r>
          </a:p>
          <a:p>
            <a:pPr lvl="1"/>
            <a:r>
              <a:rPr lang="en-US" altLang="zh-TW" sz="2800" dirty="0" err="1"/>
              <a:t>Tsochantaridis</a:t>
            </a:r>
            <a:r>
              <a:rPr lang="en-US" altLang="zh-TW" sz="2800" dirty="0"/>
              <a:t>, </a:t>
            </a:r>
            <a:r>
              <a:rPr lang="en-US" altLang="zh-TW" sz="2800" dirty="0" err="1"/>
              <a:t>Ioannis</a:t>
            </a:r>
            <a:r>
              <a:rPr lang="en-US" altLang="zh-TW" sz="2800" dirty="0"/>
              <a:t>, et al. "Large margin methods for structured and interdependent output variables." </a:t>
            </a:r>
            <a:r>
              <a:rPr lang="en-US" altLang="zh-TW" sz="2800" i="1" dirty="0"/>
              <a:t>Journal of Machine Learning Research</a:t>
            </a:r>
            <a:r>
              <a:rPr lang="en-US" altLang="zh-TW" sz="2800" dirty="0"/>
              <a:t>. 2005</a:t>
            </a:r>
            <a:r>
              <a:rPr lang="en-US" altLang="zh-TW" sz="2800" dirty="0" smtClean="0"/>
              <a:t>.</a:t>
            </a:r>
          </a:p>
          <a:p>
            <a:pPr lvl="1"/>
            <a:r>
              <a:rPr lang="en-US" altLang="zh-TW" sz="2800" dirty="0">
                <a:hlinkClick r:id="rId3"/>
              </a:rPr>
              <a:t>http://machinelearning.wustl.edu/mlpapers/paper_files/TsochantaridisJHA05.pdf</a:t>
            </a:r>
            <a:endParaRPr lang="en-US" altLang="zh-TW" sz="2800" dirty="0" smtClean="0">
              <a:hlinkClick r:id="rId3"/>
            </a:endParaRPr>
          </a:p>
          <a:p>
            <a:r>
              <a:rPr lang="en-US" altLang="zh-TW" sz="2800" dirty="0" smtClean="0"/>
              <a:t>Semi-Markov Model</a:t>
            </a:r>
          </a:p>
          <a:p>
            <a:pPr lvl="1"/>
            <a:r>
              <a:rPr lang="en-US" altLang="zh-TW" sz="2800" dirty="0" err="1"/>
              <a:t>Sarawagi</a:t>
            </a:r>
            <a:r>
              <a:rPr lang="en-US" altLang="zh-TW" sz="2800" dirty="0"/>
              <a:t>, </a:t>
            </a:r>
            <a:r>
              <a:rPr lang="en-US" altLang="zh-TW" sz="2800" dirty="0" err="1"/>
              <a:t>Sunita</a:t>
            </a:r>
            <a:r>
              <a:rPr lang="en-US" altLang="zh-TW" sz="2800" dirty="0"/>
              <a:t>, and William W. Cohen. "Semi-</a:t>
            </a:r>
            <a:r>
              <a:rPr lang="en-US" altLang="zh-TW" sz="2800" dirty="0" err="1"/>
              <a:t>markov</a:t>
            </a:r>
            <a:r>
              <a:rPr lang="en-US" altLang="zh-TW" sz="2800" dirty="0"/>
              <a:t> conditional random fields for information extraction." </a:t>
            </a:r>
            <a:r>
              <a:rPr lang="en-US" altLang="zh-TW" sz="2800" i="1" dirty="0"/>
              <a:t>Advances in Neural Information Processing Systems</a:t>
            </a:r>
            <a:r>
              <a:rPr lang="en-US" altLang="zh-TW" sz="2800" dirty="0"/>
              <a:t>. 2004.</a:t>
            </a:r>
            <a:endParaRPr lang="en-US" altLang="zh-TW" sz="2800" dirty="0" smtClean="0"/>
          </a:p>
          <a:p>
            <a:pPr lvl="1"/>
            <a:r>
              <a:rPr lang="en-US" altLang="zh-TW" sz="2800" dirty="0">
                <a:hlinkClick r:id="rId4"/>
              </a:rPr>
              <a:t>http://www.cs.cmu.edu/~</a:t>
            </a:r>
            <a:r>
              <a:rPr lang="en-US" altLang="zh-TW" sz="2800" dirty="0" smtClean="0">
                <a:hlinkClick r:id="rId4"/>
              </a:rPr>
              <a:t>wcohen/postscript/semiCRF.pdf</a:t>
            </a:r>
            <a:endParaRPr lang="en-US" altLang="zh-TW" sz="2800" dirty="0"/>
          </a:p>
        </p:txBody>
      </p:sp>
    </p:spTree>
    <p:extLst>
      <p:ext uri="{BB962C8B-B14F-4D97-AF65-F5344CB8AC3E}">
        <p14:creationId xmlns:p14="http://schemas.microsoft.com/office/powerpoint/2010/main" val="1326005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Appendix</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88028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Structured SVM - Introduction</a:t>
            </a:r>
            <a:endParaRPr lang="zh-TW" altLang="en-US" sz="4000" dirty="0"/>
          </a:p>
        </p:txBody>
      </p:sp>
      <mc:AlternateContent xmlns:mc="http://schemas.openxmlformats.org/markup-compatibility/2006" xmlns:a14="http://schemas.microsoft.com/office/drawing/2010/main">
        <mc:Choice Requires="a14">
          <p:sp>
            <p:nvSpPr>
              <p:cNvPr id="4" name="文字方塊 3"/>
              <p:cNvSpPr txBox="1"/>
              <p:nvPr/>
            </p:nvSpPr>
            <p:spPr>
              <a:xfrm>
                <a:off x="1844585" y="5367943"/>
                <a:ext cx="3717300" cy="10365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m:rPr>
                          <m:sty m:val="p"/>
                        </m:rPr>
                        <a:rPr lang="en-US" altLang="zh-TW" sz="2400" b="0" i="0" smtClean="0">
                          <a:latin typeface="Cambria Math" panose="02040503050406030204" pitchFamily="18" charset="0"/>
                        </a:rPr>
                        <m:t>arg</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𝑤</m:t>
                              </m:r>
                            </m:lim>
                          </m:limLow>
                        </m:fName>
                        <m:e>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𝑟</m:t>
                              </m:r>
                              <m:r>
                                <a:rPr lang="en-US" altLang="zh-TW" sz="2400" i="1">
                                  <a:latin typeface="Cambria Math" panose="02040503050406030204" pitchFamily="18" charset="0"/>
                                </a:rPr>
                                <m:t>=1</m:t>
                              </m:r>
                            </m:sub>
                            <m:sup>
                              <m:r>
                                <a:rPr lang="en-US" altLang="zh-TW" sz="2400" i="1">
                                  <a:latin typeface="Cambria Math" panose="02040503050406030204" pitchFamily="18" charset="0"/>
                                </a:rPr>
                                <m:t>𝑅</m:t>
                              </m:r>
                            </m:sup>
                            <m:e>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𝑦</m:t>
                                      </m:r>
                                    </m:e>
                                    <m:sup>
                                      <m:r>
                                        <a:rPr lang="en-US" altLang="zh-TW" sz="2400" i="1">
                                          <a:latin typeface="Cambria Math" panose="02040503050406030204" pitchFamily="18" charset="0"/>
                                        </a:rPr>
                                        <m:t>𝑟</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𝑟</m:t>
                                      </m:r>
                                    </m:sup>
                                  </m:sSup>
                                </m:e>
                              </m:d>
                            </m:e>
                          </m:nary>
                        </m:e>
                      </m:func>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844585" y="5367943"/>
                <a:ext cx="3717300" cy="1036502"/>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2096465" y="3810753"/>
                <a:ext cx="2635401" cy="524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arg</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𝑦</m:t>
                              </m:r>
                            </m:lim>
                          </m:limLow>
                        </m:fName>
                        <m:e>
                          <m:r>
                            <a:rPr lang="en-US" altLang="zh-TW" sz="2400" b="0" i="1" smtClean="0">
                              <a:latin typeface="Cambria Math" panose="02040503050406030204" pitchFamily="18" charset="0"/>
                            </a:rPr>
                            <m:t>𝑃</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e>
                          </m:d>
                        </m:e>
                      </m:func>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096465" y="3810753"/>
                <a:ext cx="2635401" cy="524439"/>
              </a:xfrm>
              <a:prstGeom prst="rect">
                <a:avLst/>
              </a:prstGeom>
              <a:blipFill rotWithShape="0">
                <a:blip r:embed="rId3"/>
                <a:stretch>
                  <a:fillRect l="-2315" t="-1163" b="-1395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5920105" y="2562798"/>
                <a:ext cx="27814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𝑦</m:t>
                          </m:r>
                        </m:e>
                      </m:d>
                      <m:r>
                        <a:rPr lang="en-US" altLang="zh-TW" sz="2400" b="0" i="1" smtClean="0">
                          <a:latin typeface="Cambria Math" panose="02040503050406030204" pitchFamily="18" charset="0"/>
                        </a:rPr>
                        <m:t>=</m:t>
                      </m:r>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𝜑</m:t>
                      </m:r>
                      <m:d>
                        <m:dPr>
                          <m:ctrlPr>
                            <a:rPr lang="en-US" altLang="zh-TW" sz="2400" i="1">
                              <a:latin typeface="Cambria Math" panose="02040503050406030204" pitchFamily="18" charset="0"/>
                              <a:ea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𝑦</m:t>
                          </m:r>
                        </m:e>
                      </m:d>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5920105" y="2562798"/>
                <a:ext cx="2781467" cy="369332"/>
              </a:xfrm>
              <a:prstGeom prst="rect">
                <a:avLst/>
              </a:prstGeom>
              <a:blipFill rotWithShape="0">
                <a:blip r:embed="rId4"/>
                <a:stretch>
                  <a:fillRect l="-1974"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5746724" y="3983848"/>
                <a:ext cx="3128228" cy="524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arg</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𝑦</m:t>
                              </m:r>
                            </m:lim>
                          </m:limLow>
                        </m:fName>
                        <m:e>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𝜑</m:t>
                          </m:r>
                          <m:d>
                            <m:dPr>
                              <m:ctrlPr>
                                <a:rPr lang="en-US" altLang="zh-TW" sz="2400" i="1">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rPr>
                                <m:t>𝑥</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𝑦</m:t>
                              </m:r>
                            </m:e>
                          </m:d>
                        </m:e>
                      </m:func>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5746724" y="3983848"/>
                <a:ext cx="3128228" cy="524439"/>
              </a:xfrm>
              <a:prstGeom prst="rect">
                <a:avLst/>
              </a:prstGeom>
              <a:blipFill rotWithShape="0">
                <a:blip r:embed="rId5"/>
                <a:stretch>
                  <a:fillRect l="-1949" t="-2326" b="-1395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2384966" y="4393968"/>
                <a:ext cx="2865977" cy="524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arg</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𝑦</m:t>
                              </m:r>
                            </m:lim>
                          </m:limLow>
                        </m:fName>
                        <m:e>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𝜑</m:t>
                          </m:r>
                          <m:d>
                            <m:dPr>
                              <m:ctrlPr>
                                <a:rPr lang="en-US" altLang="zh-TW" sz="2400" i="1">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rPr>
                                <m:t>𝑥</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𝑦</m:t>
                              </m:r>
                            </m:e>
                          </m:d>
                        </m:e>
                      </m:func>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2384966" y="4393968"/>
                <a:ext cx="2865977" cy="524439"/>
              </a:xfrm>
              <a:prstGeom prst="rect">
                <a:avLst/>
              </a:prstGeom>
              <a:blipFill rotWithShape="0">
                <a:blip r:embed="rId6"/>
                <a:stretch>
                  <a:fillRect l="-638" b="-1395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6024428" y="5657594"/>
                <a:ext cx="28505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𝑟</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𝑦</m:t>
                              </m:r>
                            </m:e>
                            <m:sup>
                              <m:r>
                                <a:rPr lang="en-US" altLang="zh-TW" sz="2400" i="1">
                                  <a:latin typeface="Cambria Math" panose="02040503050406030204" pitchFamily="18" charset="0"/>
                                </a:rPr>
                                <m:t>𝑟</m:t>
                              </m:r>
                            </m:sup>
                          </m:sSup>
                        </m:e>
                      </m:d>
                      <m:r>
                        <a:rPr lang="en-US" altLang="zh-TW" sz="2400" i="1">
                          <a:latin typeface="Cambria Math" panose="02040503050406030204" pitchFamily="18" charset="0"/>
                        </a:rPr>
                        <m:t>&gt;</m:t>
                      </m:r>
                      <m:r>
                        <a:rPr lang="en-US" altLang="zh-TW" sz="2400" i="1">
                          <a:latin typeface="Cambria Math" panose="02040503050406030204" pitchFamily="18" charset="0"/>
                        </a:rPr>
                        <m:t>𝐹</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𝑟</m:t>
                              </m:r>
                            </m:sup>
                          </m:sSup>
                          <m:r>
                            <a:rPr lang="en-US" altLang="zh-TW" sz="2400" i="1">
                              <a:latin typeface="Cambria Math" panose="02040503050406030204" pitchFamily="18" charset="0"/>
                            </a:rPr>
                            <m:t>,</m:t>
                          </m:r>
                          <m:r>
                            <a:rPr lang="en-US" altLang="zh-TW" sz="2400" i="1" smtClean="0">
                              <a:latin typeface="Cambria Math" panose="02040503050406030204" pitchFamily="18" charset="0"/>
                            </a:rPr>
                            <m:t>𝑦</m:t>
                          </m:r>
                        </m:e>
                      </m:d>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6024428" y="5657594"/>
                <a:ext cx="2850524" cy="369332"/>
              </a:xfrm>
              <a:prstGeom prst="rect">
                <a:avLst/>
              </a:prstGeom>
              <a:blipFill rotWithShape="0">
                <a:blip r:embed="rId7"/>
                <a:stretch>
                  <a:fillRect l="-214"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5824438" y="5186030"/>
                <a:ext cx="16252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en-US" altLang="zh-TW" sz="2400" i="1" smtClean="0">
                          <a:latin typeface="Cambria Math" panose="02040503050406030204" pitchFamily="18" charset="0"/>
                          <a:ea typeface="Cambria Math" panose="02040503050406030204" pitchFamily="18" charset="0"/>
                        </a:rPr>
                        <m:t>𝑟</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𝑦</m:t>
                      </m:r>
                      <m:r>
                        <a:rPr lang="en-US" altLang="zh-TW" sz="2400" b="0" i="1" smtClean="0">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ea typeface="Cambria Math" panose="02040503050406030204" pitchFamily="18" charset="0"/>
                            </a:rPr>
                          </m:ctrlPr>
                        </m:sSupPr>
                        <m:e>
                          <m:r>
                            <a:rPr lang="en-US" altLang="zh-TW" sz="2400" b="0" i="1" smtClean="0">
                              <a:latin typeface="Cambria Math" panose="02040503050406030204" pitchFamily="18" charset="0"/>
                              <a:ea typeface="Cambria Math" panose="02040503050406030204" pitchFamily="18" charset="0"/>
                            </a:rPr>
                            <m:t>𝑦</m:t>
                          </m:r>
                        </m:e>
                        <m:sup>
                          <m:r>
                            <a:rPr lang="en-US" altLang="zh-TW" sz="2400" b="0" i="1" smtClean="0">
                              <a:latin typeface="Cambria Math" panose="02040503050406030204" pitchFamily="18" charset="0"/>
                              <a:ea typeface="Cambria Math" panose="02040503050406030204" pitchFamily="18" charset="0"/>
                            </a:rPr>
                            <m:t>𝑟</m:t>
                          </m:r>
                        </m:sup>
                      </m:sSup>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824438" y="5186030"/>
                <a:ext cx="1625252" cy="369332"/>
              </a:xfrm>
              <a:prstGeom prst="rect">
                <a:avLst/>
              </a:prstGeom>
              <a:blipFill rotWithShape="0">
                <a:blip r:embed="rId8"/>
                <a:stretch>
                  <a:fillRect l="-3371" b="-26667"/>
                </a:stretch>
              </a:blipFill>
            </p:spPr>
            <p:txBody>
              <a:bodyPr/>
              <a:lstStyle/>
              <a:p>
                <a:r>
                  <a:rPr lang="zh-TW" altLang="en-US">
                    <a:noFill/>
                  </a:rPr>
                  <a:t> </a:t>
                </a:r>
              </a:p>
            </p:txBody>
          </p:sp>
        </mc:Fallback>
      </mc:AlternateContent>
      <p:sp>
        <p:nvSpPr>
          <p:cNvPr id="13" name="文字方塊 12"/>
          <p:cNvSpPr txBox="1"/>
          <p:nvPr/>
        </p:nvSpPr>
        <p:spPr>
          <a:xfrm>
            <a:off x="6093486" y="1206755"/>
            <a:ext cx="2225040" cy="954107"/>
          </a:xfrm>
          <a:prstGeom prst="rect">
            <a:avLst/>
          </a:prstGeom>
          <a:noFill/>
        </p:spPr>
        <p:txBody>
          <a:bodyPr wrap="square" rtlCol="0">
            <a:spAutoFit/>
          </a:bodyPr>
          <a:lstStyle/>
          <a:p>
            <a:pPr algn="ctr"/>
            <a:r>
              <a:rPr lang="en-US" altLang="zh-TW" sz="2800" dirty="0" smtClean="0">
                <a:solidFill>
                  <a:srgbClr val="0000FF"/>
                </a:solidFill>
              </a:rPr>
              <a:t>Structured Linear Model</a:t>
            </a:r>
            <a:endParaRPr lang="zh-TW" altLang="en-US" sz="2800" dirty="0">
              <a:solidFill>
                <a:srgbClr val="0000FF"/>
              </a:solidFill>
            </a:endParaRPr>
          </a:p>
        </p:txBody>
      </p:sp>
      <p:sp>
        <p:nvSpPr>
          <p:cNvPr id="14" name="文字方塊 13"/>
          <p:cNvSpPr txBox="1"/>
          <p:nvPr/>
        </p:nvSpPr>
        <p:spPr>
          <a:xfrm>
            <a:off x="2384966" y="1548985"/>
            <a:ext cx="2225040" cy="523220"/>
          </a:xfrm>
          <a:prstGeom prst="rect">
            <a:avLst/>
          </a:prstGeom>
          <a:noFill/>
        </p:spPr>
        <p:txBody>
          <a:bodyPr wrap="square" rtlCol="0">
            <a:spAutoFit/>
          </a:bodyPr>
          <a:lstStyle/>
          <a:p>
            <a:pPr algn="ctr"/>
            <a:r>
              <a:rPr lang="en-US" altLang="zh-TW" sz="2800" dirty="0" smtClean="0">
                <a:solidFill>
                  <a:srgbClr val="0000FF"/>
                </a:solidFill>
              </a:rPr>
              <a:t>CRF</a:t>
            </a:r>
            <a:endParaRPr lang="zh-TW" altLang="en-US" sz="2800" dirty="0">
              <a:solidFill>
                <a:srgbClr val="0000FF"/>
              </a:solidFill>
            </a:endParaRPr>
          </a:p>
        </p:txBody>
      </p:sp>
      <p:graphicFrame>
        <p:nvGraphicFramePr>
          <p:cNvPr id="16" name="資料庫圖表 15"/>
          <p:cNvGraphicFramePr/>
          <p:nvPr>
            <p:extLst/>
          </p:nvPr>
        </p:nvGraphicFramePr>
        <p:xfrm>
          <a:off x="170485" y="2285251"/>
          <a:ext cx="1650210"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18" name="群組 17"/>
          <p:cNvGrpSpPr/>
          <p:nvPr/>
        </p:nvGrpSpPr>
        <p:grpSpPr>
          <a:xfrm>
            <a:off x="1972646" y="2157266"/>
            <a:ext cx="3529841" cy="1175229"/>
            <a:chOff x="1920785" y="2246952"/>
            <a:chExt cx="3529841" cy="1175229"/>
          </a:xfrm>
        </p:grpSpPr>
        <mc:AlternateContent xmlns:mc="http://schemas.openxmlformats.org/markup-compatibility/2006" xmlns:a14="http://schemas.microsoft.com/office/drawing/2010/main">
          <mc:Choice Requires="a14">
            <p:sp>
              <p:nvSpPr>
                <p:cNvPr id="5" name="文字方塊 4"/>
                <p:cNvSpPr txBox="1"/>
                <p:nvPr/>
              </p:nvSpPr>
              <p:spPr>
                <a:xfrm>
                  <a:off x="1920785" y="2246952"/>
                  <a:ext cx="9700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920785" y="2246952"/>
                  <a:ext cx="970009" cy="369332"/>
                </a:xfrm>
                <a:prstGeom prst="rect">
                  <a:avLst/>
                </a:prstGeom>
                <a:blipFill rotWithShape="0">
                  <a:blip r:embed="rId14"/>
                  <a:stretch>
                    <a:fillRect l="-7547"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294249" y="2492118"/>
                  <a:ext cx="3156377" cy="930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𝜑</m:t>
                                </m:r>
                                <m:d>
                                  <m:dPr>
                                    <m:ctrlPr>
                                      <a:rPr lang="en-US" altLang="zh-TW" sz="2400" i="1">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rPr>
                                      <m:t>𝑥</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𝑦</m:t>
                                    </m:r>
                                  </m:e>
                                </m:d>
                              </m:e>
                            </m:d>
                          </m:num>
                          <m:den>
                            <m:nary>
                              <m:naryPr>
                                <m:chr m:val="∑"/>
                                <m:supHide m:val="on"/>
                                <m:ctrlPr>
                                  <a:rPr lang="en-US" altLang="zh-TW" sz="2400" i="1">
                                    <a:latin typeface="Cambria Math" panose="02040503050406030204" pitchFamily="18" charset="0"/>
                                  </a:rPr>
                                </m:ctrlPr>
                              </m:naryPr>
                              <m:sub>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𝑦</m:t>
                                    </m:r>
                                  </m:e>
                                  <m:sup>
                                    <m:r>
                                      <a:rPr lang="en-US" altLang="zh-TW" sz="2400" i="1">
                                        <a:latin typeface="Cambria Math" panose="02040503050406030204" pitchFamily="18" charset="0"/>
                                      </a:rPr>
                                      <m:t>′</m:t>
                                    </m:r>
                                  </m:sup>
                                </m:sSup>
                              </m:sub>
                              <m:sup/>
                              <m:e>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𝜑</m:t>
                                    </m:r>
                                    <m:d>
                                      <m:dPr>
                                        <m:ctrlPr>
                                          <a:rPr lang="en-US" altLang="zh-TW" sz="2400" i="1">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rPr>
                                          <m:t>𝑥</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𝑦</m:t>
                                            </m:r>
                                          </m:e>
                                          <m:sup>
                                            <m:r>
                                              <a:rPr lang="en-US" altLang="zh-TW" sz="2400" i="1">
                                                <a:latin typeface="Cambria Math" panose="02040503050406030204" pitchFamily="18" charset="0"/>
                                              </a:rPr>
                                              <m:t>′</m:t>
                                            </m:r>
                                          </m:sup>
                                        </m:sSup>
                                      </m:e>
                                    </m:d>
                                  </m:e>
                                </m:d>
                              </m:e>
                            </m:nary>
                          </m:den>
                        </m:f>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294249" y="2492118"/>
                  <a:ext cx="3156377" cy="930063"/>
                </a:xfrm>
                <a:prstGeom prst="rect">
                  <a:avLst/>
                </a:prstGeom>
                <a:blipFill rotWithShape="0">
                  <a:blip r:embed="rId15"/>
                  <a:stretch>
                    <a:fillRect/>
                  </a:stretch>
                </a:blipFill>
              </p:spPr>
              <p:txBody>
                <a:bodyPr/>
                <a:lstStyle/>
                <a:p>
                  <a:r>
                    <a:rPr lang="zh-TW" altLang="en-US">
                      <a:noFill/>
                    </a:rPr>
                    <a:t> </a:t>
                  </a:r>
                </a:p>
              </p:txBody>
            </p:sp>
          </mc:Fallback>
        </mc:AlternateContent>
      </p:grpSp>
      <p:cxnSp>
        <p:nvCxnSpPr>
          <p:cNvPr id="20" name="直線接點 19"/>
          <p:cNvCxnSpPr/>
          <p:nvPr/>
        </p:nvCxnSpPr>
        <p:spPr>
          <a:xfrm>
            <a:off x="213360" y="3456661"/>
            <a:ext cx="86615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a:off x="213360" y="4991788"/>
            <a:ext cx="86615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176023" y="2123967"/>
            <a:ext cx="86615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V="1">
            <a:off x="5591650" y="1402080"/>
            <a:ext cx="0" cy="51446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5824438" y="6026926"/>
            <a:ext cx="3110234" cy="830997"/>
          </a:xfrm>
          <a:prstGeom prst="rect">
            <a:avLst/>
          </a:prstGeom>
          <a:noFill/>
        </p:spPr>
        <p:txBody>
          <a:bodyPr wrap="square" rtlCol="0">
            <a:spAutoFit/>
          </a:bodyPr>
          <a:lstStyle/>
          <a:p>
            <a:r>
              <a:rPr lang="en-US" altLang="zh-TW" sz="2400" dirty="0" smtClean="0">
                <a:solidFill>
                  <a:srgbClr val="00B050"/>
                </a:solidFill>
              </a:rPr>
              <a:t>Structured SVM modify this training criterion</a:t>
            </a:r>
            <a:endParaRPr lang="zh-TW" altLang="en-US" sz="2400" dirty="0">
              <a:solidFill>
                <a:srgbClr val="00B050"/>
              </a:solidFill>
            </a:endParaRPr>
          </a:p>
        </p:txBody>
      </p:sp>
    </p:spTree>
    <p:extLst>
      <p:ext uri="{BB962C8B-B14F-4D97-AF65-F5344CB8AC3E}">
        <p14:creationId xmlns:p14="http://schemas.microsoft.com/office/powerpoint/2010/main" val="191384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altLang="zh-CN" sz="4000" dirty="0">
                <a:ea typeface="SimSun" panose="02010600030101010101" pitchFamily="2" charset="-122"/>
              </a:rPr>
              <a:t>Synthetic </a:t>
            </a:r>
            <a:r>
              <a:rPr lang="en-US" altLang="zh-CN" sz="4000" dirty="0" smtClean="0">
                <a:ea typeface="SimSun" panose="02010600030101010101" pitchFamily="2" charset="-122"/>
              </a:rPr>
              <a:t>Data: CMM </a:t>
            </a:r>
            <a:r>
              <a:rPr lang="en-US" altLang="zh-CN" sz="4000" dirty="0" err="1" smtClean="0">
                <a:ea typeface="SimSun" panose="02010600030101010101" pitchFamily="2" charset="-122"/>
              </a:rPr>
              <a:t>v.s</a:t>
            </a:r>
            <a:r>
              <a:rPr lang="en-US" altLang="zh-CN" sz="4000" dirty="0" smtClean="0">
                <a:ea typeface="SimSun" panose="02010600030101010101" pitchFamily="2" charset="-122"/>
              </a:rPr>
              <a:t>. CRF</a:t>
            </a:r>
          </a:p>
        </p:txBody>
      </p:sp>
      <p:pic>
        <p:nvPicPr>
          <p:cNvPr id="3" name="圖片 2"/>
          <p:cNvPicPr>
            <a:picLocks noChangeAspect="1"/>
          </p:cNvPicPr>
          <p:nvPr/>
        </p:nvPicPr>
        <p:blipFill>
          <a:blip r:embed="rId2"/>
          <a:stretch>
            <a:fillRect/>
          </a:stretch>
        </p:blipFill>
        <p:spPr>
          <a:xfrm>
            <a:off x="1635877" y="1863560"/>
            <a:ext cx="5634038" cy="3999420"/>
          </a:xfrm>
          <a:prstGeom prst="rect">
            <a:avLst/>
          </a:prstGeom>
        </p:spPr>
      </p:pic>
      <p:cxnSp>
        <p:nvCxnSpPr>
          <p:cNvPr id="5" name="直線單箭頭接點 4"/>
          <p:cNvCxnSpPr/>
          <p:nvPr/>
        </p:nvCxnSpPr>
        <p:spPr>
          <a:xfrm flipV="1">
            <a:off x="4031414" y="3595776"/>
            <a:ext cx="1352550" cy="10668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文字方塊 5"/>
              <p:cNvSpPr txBox="1"/>
              <p:nvPr/>
            </p:nvSpPr>
            <p:spPr>
              <a:xfrm>
                <a:off x="4615614" y="4129176"/>
                <a:ext cx="1536700" cy="461665"/>
              </a:xfrm>
              <a:prstGeom prst="rect">
                <a:avLst/>
              </a:prstGeom>
              <a:noFill/>
            </p:spPr>
            <p:txBody>
              <a:bodyPr wrap="square" rtlCol="0">
                <a:spAutoFit/>
              </a:bodyPr>
              <a:lstStyle/>
              <a:p>
                <a:r>
                  <a:rPr lang="en-US" altLang="zh-TW" sz="2400" dirty="0" smtClean="0">
                    <a:solidFill>
                      <a:srgbClr val="0000FF"/>
                    </a:solidFill>
                  </a:rPr>
                  <a:t>Smaller </a:t>
                </a:r>
                <a14:m>
                  <m:oMath xmlns:m="http://schemas.openxmlformats.org/officeDocument/2006/math">
                    <m:r>
                      <a:rPr lang="zh-TW" altLang="en-US" sz="2400" i="1" smtClean="0">
                        <a:solidFill>
                          <a:srgbClr val="0000FF"/>
                        </a:solidFill>
                        <a:latin typeface="Cambria Math" panose="02040503050406030204" pitchFamily="18" charset="0"/>
                      </a:rPr>
                      <m:t>𝛼</m:t>
                    </m:r>
                  </m:oMath>
                </a14:m>
                <a:endParaRPr lang="zh-TW" altLang="en-US" sz="2400" dirty="0">
                  <a:solidFill>
                    <a:srgbClr val="0000FF"/>
                  </a:solidFill>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4615614" y="4129176"/>
                <a:ext cx="1536700" cy="461665"/>
              </a:xfrm>
              <a:prstGeom prst="rect">
                <a:avLst/>
              </a:prstGeom>
              <a:blipFill rotWithShape="0">
                <a:blip r:embed="rId3"/>
                <a:stretch>
                  <a:fillRect l="-5952" t="-10526" b="-28947"/>
                </a:stretch>
              </a:blipFill>
            </p:spPr>
            <p:txBody>
              <a:bodyPr/>
              <a:lstStyle/>
              <a:p>
                <a:r>
                  <a:rPr lang="zh-TW" altLang="en-US">
                    <a:noFill/>
                  </a:rPr>
                  <a:t> </a:t>
                </a:r>
              </a:p>
            </p:txBody>
          </p:sp>
        </mc:Fallback>
      </mc:AlternateContent>
      <p:sp>
        <p:nvSpPr>
          <p:cNvPr id="9" name="文字方塊 8"/>
          <p:cNvSpPr txBox="1"/>
          <p:nvPr/>
        </p:nvSpPr>
        <p:spPr>
          <a:xfrm>
            <a:off x="3812758" y="5753259"/>
            <a:ext cx="1536700" cy="461665"/>
          </a:xfrm>
          <a:prstGeom prst="rect">
            <a:avLst/>
          </a:prstGeom>
          <a:noFill/>
        </p:spPr>
        <p:txBody>
          <a:bodyPr wrap="square" rtlCol="0">
            <a:spAutoFit/>
          </a:bodyPr>
          <a:lstStyle/>
          <a:p>
            <a:pPr algn="ctr"/>
            <a:r>
              <a:rPr lang="en-US" altLang="zh-TW" sz="2400" dirty="0" smtClean="0">
                <a:solidFill>
                  <a:srgbClr val="0000FF"/>
                </a:solidFill>
              </a:rPr>
              <a:t>CRF</a:t>
            </a:r>
            <a:endParaRPr lang="zh-TW" altLang="en-US" sz="2400" dirty="0">
              <a:solidFill>
                <a:srgbClr val="0000FF"/>
              </a:solidFill>
            </a:endParaRPr>
          </a:p>
        </p:txBody>
      </p:sp>
      <p:sp>
        <p:nvSpPr>
          <p:cNvPr id="10" name="文字方塊 9"/>
          <p:cNvSpPr txBox="1"/>
          <p:nvPr/>
        </p:nvSpPr>
        <p:spPr>
          <a:xfrm>
            <a:off x="528596" y="3348482"/>
            <a:ext cx="1536700" cy="461665"/>
          </a:xfrm>
          <a:prstGeom prst="rect">
            <a:avLst/>
          </a:prstGeom>
          <a:noFill/>
        </p:spPr>
        <p:txBody>
          <a:bodyPr wrap="square" rtlCol="0">
            <a:spAutoFit/>
          </a:bodyPr>
          <a:lstStyle/>
          <a:p>
            <a:pPr algn="ctr"/>
            <a:r>
              <a:rPr lang="en-US" altLang="zh-TW" sz="2400" dirty="0" smtClean="0">
                <a:solidFill>
                  <a:srgbClr val="0000FF"/>
                </a:solidFill>
              </a:rPr>
              <a:t>CMM</a:t>
            </a:r>
            <a:endParaRPr lang="zh-TW" altLang="en-US" sz="2400" dirty="0">
              <a:solidFill>
                <a:srgbClr val="0000FF"/>
              </a:solidFill>
            </a:endParaRPr>
          </a:p>
        </p:txBody>
      </p:sp>
      <p:sp>
        <p:nvSpPr>
          <p:cNvPr id="11" name="文字方塊 10"/>
          <p:cNvSpPr txBox="1"/>
          <p:nvPr/>
        </p:nvSpPr>
        <p:spPr>
          <a:xfrm>
            <a:off x="7036911" y="5949585"/>
            <a:ext cx="1772486" cy="461665"/>
          </a:xfrm>
          <a:prstGeom prst="rect">
            <a:avLst/>
          </a:prstGeom>
          <a:noFill/>
        </p:spPr>
        <p:txBody>
          <a:bodyPr wrap="square" rtlCol="0">
            <a:spAutoFit/>
          </a:bodyPr>
          <a:lstStyle/>
          <a:p>
            <a:pPr algn="ctr"/>
            <a:r>
              <a:rPr lang="en-US" altLang="zh-TW" sz="2400" dirty="0" smtClean="0">
                <a:solidFill>
                  <a:srgbClr val="0000FF"/>
                </a:solidFill>
              </a:rPr>
              <a:t>CRF &gt; CMM</a:t>
            </a:r>
            <a:endParaRPr lang="zh-TW" altLang="en-US" sz="2400" dirty="0">
              <a:solidFill>
                <a:srgbClr val="0000FF"/>
              </a:solidFill>
            </a:endParaRPr>
          </a:p>
        </p:txBody>
      </p:sp>
    </p:spTree>
    <p:extLst>
      <p:ext uri="{BB962C8B-B14F-4D97-AF65-F5344CB8AC3E}">
        <p14:creationId xmlns:p14="http://schemas.microsoft.com/office/powerpoint/2010/main" val="1421679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2"/>
          <a:stretch>
            <a:fillRect/>
          </a:stretch>
        </p:blipFill>
        <p:spPr>
          <a:xfrm>
            <a:off x="1620809" y="1917396"/>
            <a:ext cx="5665453" cy="3945583"/>
          </a:xfrm>
          <a:prstGeom prst="rect">
            <a:avLst/>
          </a:prstGeom>
        </p:spPr>
      </p:pic>
      <p:sp>
        <p:nvSpPr>
          <p:cNvPr id="2" name="標題 1"/>
          <p:cNvSpPr>
            <a:spLocks noGrp="1"/>
          </p:cNvSpPr>
          <p:nvPr>
            <p:ph type="title"/>
          </p:nvPr>
        </p:nvSpPr>
        <p:spPr/>
        <p:txBody>
          <a:bodyPr>
            <a:normAutofit/>
          </a:bodyPr>
          <a:lstStyle/>
          <a:p>
            <a:r>
              <a:rPr lang="en-US" altLang="zh-CN" sz="4000" dirty="0">
                <a:ea typeface="SimSun" panose="02010600030101010101" pitchFamily="2" charset="-122"/>
              </a:rPr>
              <a:t>Synthetic Data: CMM </a:t>
            </a:r>
            <a:r>
              <a:rPr lang="en-US" altLang="zh-CN" sz="4000" dirty="0" err="1">
                <a:ea typeface="SimSun" panose="02010600030101010101" pitchFamily="2" charset="-122"/>
              </a:rPr>
              <a:t>v.s</a:t>
            </a:r>
            <a:r>
              <a:rPr lang="en-US" altLang="zh-CN" sz="4000" dirty="0">
                <a:ea typeface="SimSun" panose="02010600030101010101" pitchFamily="2" charset="-122"/>
              </a:rPr>
              <a:t>. </a:t>
            </a:r>
            <a:r>
              <a:rPr lang="en-US" altLang="zh-CN" sz="4000" dirty="0" smtClean="0">
                <a:ea typeface="SimSun" panose="02010600030101010101" pitchFamily="2" charset="-122"/>
              </a:rPr>
              <a:t>HMM</a:t>
            </a:r>
            <a:endParaRPr lang="zh-TW" altLang="en-US" sz="4000" dirty="0"/>
          </a:p>
        </p:txBody>
      </p:sp>
      <p:cxnSp>
        <p:nvCxnSpPr>
          <p:cNvPr id="5" name="直線單箭頭接點 4"/>
          <p:cNvCxnSpPr/>
          <p:nvPr/>
        </p:nvCxnSpPr>
        <p:spPr>
          <a:xfrm flipV="1">
            <a:off x="4031414" y="3595776"/>
            <a:ext cx="1352550" cy="10668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文字方塊 5"/>
              <p:cNvSpPr txBox="1"/>
              <p:nvPr/>
            </p:nvSpPr>
            <p:spPr>
              <a:xfrm>
                <a:off x="4615614" y="4129176"/>
                <a:ext cx="1536700" cy="461665"/>
              </a:xfrm>
              <a:prstGeom prst="rect">
                <a:avLst/>
              </a:prstGeom>
              <a:noFill/>
            </p:spPr>
            <p:txBody>
              <a:bodyPr wrap="square" rtlCol="0">
                <a:spAutoFit/>
              </a:bodyPr>
              <a:lstStyle/>
              <a:p>
                <a:r>
                  <a:rPr lang="en-US" altLang="zh-TW" sz="2400" dirty="0" smtClean="0">
                    <a:solidFill>
                      <a:srgbClr val="0000FF"/>
                    </a:solidFill>
                  </a:rPr>
                  <a:t>Smaller </a:t>
                </a:r>
                <a14:m>
                  <m:oMath xmlns:m="http://schemas.openxmlformats.org/officeDocument/2006/math">
                    <m:r>
                      <a:rPr lang="zh-TW" altLang="en-US" sz="2400" i="1" smtClean="0">
                        <a:solidFill>
                          <a:srgbClr val="0000FF"/>
                        </a:solidFill>
                        <a:latin typeface="Cambria Math" panose="02040503050406030204" pitchFamily="18" charset="0"/>
                      </a:rPr>
                      <m:t>𝛼</m:t>
                    </m:r>
                  </m:oMath>
                </a14:m>
                <a:endParaRPr lang="zh-TW" altLang="en-US" sz="2400" dirty="0">
                  <a:solidFill>
                    <a:srgbClr val="0000FF"/>
                  </a:solidFill>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4615614" y="4129176"/>
                <a:ext cx="1536700" cy="461665"/>
              </a:xfrm>
              <a:prstGeom prst="rect">
                <a:avLst/>
              </a:prstGeom>
              <a:blipFill rotWithShape="0">
                <a:blip r:embed="rId3"/>
                <a:stretch>
                  <a:fillRect l="-5952" t="-10526" b="-28947"/>
                </a:stretch>
              </a:blipFill>
            </p:spPr>
            <p:txBody>
              <a:bodyPr/>
              <a:lstStyle/>
              <a:p>
                <a:r>
                  <a:rPr lang="zh-TW" altLang="en-US">
                    <a:noFill/>
                  </a:rPr>
                  <a:t> </a:t>
                </a:r>
              </a:p>
            </p:txBody>
          </p:sp>
        </mc:Fallback>
      </mc:AlternateContent>
      <p:sp>
        <p:nvSpPr>
          <p:cNvPr id="7" name="文字方塊 6"/>
          <p:cNvSpPr txBox="1"/>
          <p:nvPr/>
        </p:nvSpPr>
        <p:spPr>
          <a:xfrm>
            <a:off x="3847264" y="5718752"/>
            <a:ext cx="1536700" cy="461665"/>
          </a:xfrm>
          <a:prstGeom prst="rect">
            <a:avLst/>
          </a:prstGeom>
          <a:noFill/>
        </p:spPr>
        <p:txBody>
          <a:bodyPr wrap="square" rtlCol="0">
            <a:spAutoFit/>
          </a:bodyPr>
          <a:lstStyle/>
          <a:p>
            <a:pPr algn="ctr"/>
            <a:r>
              <a:rPr lang="en-US" altLang="zh-TW" sz="2400" dirty="0" smtClean="0">
                <a:solidFill>
                  <a:srgbClr val="0000FF"/>
                </a:solidFill>
              </a:rPr>
              <a:t>HMM</a:t>
            </a:r>
            <a:endParaRPr lang="zh-TW" altLang="en-US" sz="2400" dirty="0">
              <a:solidFill>
                <a:srgbClr val="0000FF"/>
              </a:solidFill>
            </a:endParaRPr>
          </a:p>
        </p:txBody>
      </p:sp>
      <p:sp>
        <p:nvSpPr>
          <p:cNvPr id="8" name="文字方塊 7"/>
          <p:cNvSpPr txBox="1"/>
          <p:nvPr/>
        </p:nvSpPr>
        <p:spPr>
          <a:xfrm>
            <a:off x="528596" y="3348482"/>
            <a:ext cx="1536700" cy="461665"/>
          </a:xfrm>
          <a:prstGeom prst="rect">
            <a:avLst/>
          </a:prstGeom>
          <a:noFill/>
        </p:spPr>
        <p:txBody>
          <a:bodyPr wrap="square" rtlCol="0">
            <a:spAutoFit/>
          </a:bodyPr>
          <a:lstStyle/>
          <a:p>
            <a:pPr algn="ctr"/>
            <a:r>
              <a:rPr lang="en-US" altLang="zh-TW" sz="2400" dirty="0" smtClean="0">
                <a:solidFill>
                  <a:srgbClr val="0000FF"/>
                </a:solidFill>
              </a:rPr>
              <a:t>CMM</a:t>
            </a:r>
            <a:endParaRPr lang="zh-TW" altLang="en-US" sz="2400" dirty="0">
              <a:solidFill>
                <a:srgbClr val="0000FF"/>
              </a:solidFill>
            </a:endParaRPr>
          </a:p>
        </p:txBody>
      </p:sp>
      <p:sp>
        <p:nvSpPr>
          <p:cNvPr id="9" name="文字方塊 8"/>
          <p:cNvSpPr txBox="1"/>
          <p:nvPr/>
        </p:nvSpPr>
        <p:spPr>
          <a:xfrm>
            <a:off x="2220056" y="6196102"/>
            <a:ext cx="4791116" cy="461665"/>
          </a:xfrm>
          <a:prstGeom prst="rect">
            <a:avLst/>
          </a:prstGeom>
          <a:noFill/>
        </p:spPr>
        <p:txBody>
          <a:bodyPr wrap="square" rtlCol="0">
            <a:spAutoFit/>
          </a:bodyPr>
          <a:lstStyle/>
          <a:p>
            <a:r>
              <a:rPr lang="en-US" altLang="zh-TW" sz="2400" dirty="0" smtClean="0"/>
              <a:t>HMM&gt;CMM</a:t>
            </a:r>
            <a:r>
              <a:rPr lang="zh-TW" altLang="en-US" sz="2400" dirty="0" smtClean="0"/>
              <a:t> </a:t>
            </a:r>
            <a:r>
              <a:rPr lang="en-US" altLang="zh-TW" sz="2400" dirty="0" smtClean="0"/>
              <a:t>(Data generate by HMM)</a:t>
            </a:r>
            <a:endParaRPr lang="zh-TW" altLang="en-US" sz="2400" dirty="0"/>
          </a:p>
        </p:txBody>
      </p:sp>
      <p:sp>
        <p:nvSpPr>
          <p:cNvPr id="11" name="橢圓 10"/>
          <p:cNvSpPr/>
          <p:nvPr/>
        </p:nvSpPr>
        <p:spPr>
          <a:xfrm rot="3270158">
            <a:off x="5887478" y="1824201"/>
            <a:ext cx="724221" cy="16904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651478" y="2644309"/>
            <a:ext cx="2310509" cy="1200329"/>
          </a:xfrm>
          <a:prstGeom prst="rect">
            <a:avLst/>
          </a:prstGeom>
          <a:solidFill>
            <a:schemeClr val="accent2">
              <a:lumMod val="20000"/>
              <a:lumOff val="80000"/>
            </a:schemeClr>
          </a:solidFill>
          <a:ln w="28575">
            <a:solidFill>
              <a:srgbClr val="FF0000"/>
            </a:solidFill>
          </a:ln>
        </p:spPr>
        <p:txBody>
          <a:bodyPr wrap="square" rtlCol="0">
            <a:spAutoFit/>
          </a:bodyPr>
          <a:lstStyle/>
          <a:p>
            <a:r>
              <a:rPr lang="en-US" altLang="zh-TW" sz="2400" dirty="0" smtClean="0"/>
              <a:t>1-st order HMM assumption is inaccurate </a:t>
            </a:r>
            <a:endParaRPr lang="zh-TW" altLang="en-US" sz="2400" dirty="0"/>
          </a:p>
        </p:txBody>
      </p:sp>
    </p:spTree>
    <p:extLst>
      <p:ext uri="{BB962C8B-B14F-4D97-AF65-F5344CB8AC3E}">
        <p14:creationId xmlns:p14="http://schemas.microsoft.com/office/powerpoint/2010/main" val="8277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CN" sz="4000" dirty="0" smtClean="0">
                <a:ea typeface="SimSun" panose="02010600030101010101" pitchFamily="2" charset="-122"/>
              </a:rPr>
              <a:t>POS Tagging</a:t>
            </a:r>
            <a:endParaRPr lang="zh-TW" altLang="en-US" sz="4000" dirty="0"/>
          </a:p>
        </p:txBody>
      </p:sp>
      <p:sp>
        <p:nvSpPr>
          <p:cNvPr id="3" name="內容版面配置區 2"/>
          <p:cNvSpPr>
            <a:spLocks noGrp="1"/>
          </p:cNvSpPr>
          <p:nvPr>
            <p:ph idx="1"/>
          </p:nvPr>
        </p:nvSpPr>
        <p:spPr/>
        <p:txBody>
          <a:bodyPr>
            <a:normAutofit/>
          </a:bodyPr>
          <a:lstStyle/>
          <a:p>
            <a:r>
              <a:rPr lang="en-US" altLang="zh-CN" sz="2400" dirty="0">
                <a:ea typeface="SimSun" panose="02010600030101010101" pitchFamily="2" charset="-122"/>
              </a:rPr>
              <a:t>Each word to be labeled with one of 45 </a:t>
            </a:r>
            <a:r>
              <a:rPr lang="en-US" altLang="zh-CN" sz="2400" dirty="0" smtClean="0">
                <a:ea typeface="SimSun" panose="02010600030101010101" pitchFamily="2" charset="-122"/>
              </a:rPr>
              <a:t>tags</a:t>
            </a:r>
            <a:r>
              <a:rPr lang="en-US" altLang="zh-CN" sz="2400" dirty="0">
                <a:ea typeface="SimSun" panose="02010600030101010101" pitchFamily="2" charset="-122"/>
              </a:rPr>
              <a:t>.</a:t>
            </a:r>
          </a:p>
          <a:p>
            <a:r>
              <a:rPr lang="en-US" altLang="zh-CN" sz="2400" dirty="0" smtClean="0">
                <a:ea typeface="SimSun" panose="02010600030101010101" pitchFamily="2" charset="-122"/>
              </a:rPr>
              <a:t>out-of-vocabulary (OOV) </a:t>
            </a:r>
            <a:r>
              <a:rPr lang="en-US" altLang="zh-CN" sz="2400" dirty="0">
                <a:ea typeface="SimSun" panose="02010600030101010101" pitchFamily="2" charset="-122"/>
              </a:rPr>
              <a:t>words: not observed in the training </a:t>
            </a:r>
            <a:r>
              <a:rPr lang="en-US" altLang="zh-CN" sz="2400" dirty="0" smtClean="0">
                <a:ea typeface="SimSun" panose="02010600030101010101" pitchFamily="2" charset="-122"/>
              </a:rPr>
              <a:t>set</a:t>
            </a:r>
          </a:p>
          <a:p>
            <a:pPr lvl="1"/>
            <a:r>
              <a:rPr lang="en-US" altLang="zh-TW" sz="2400" dirty="0" smtClean="0">
                <a:ea typeface="SimSun" panose="02010600030101010101" pitchFamily="2" charset="-122"/>
              </a:rPr>
              <a:t>When w</a:t>
            </a:r>
            <a:r>
              <a:rPr lang="en-US" altLang="zh-TW" sz="2400" baseline="-25000" dirty="0" smtClean="0">
                <a:ea typeface="SimSun" panose="02010600030101010101" pitchFamily="2" charset="-122"/>
              </a:rPr>
              <a:t>o</a:t>
            </a:r>
            <a:r>
              <a:rPr lang="en-US" altLang="zh-TW" sz="2400" dirty="0" smtClean="0">
                <a:ea typeface="SimSun" panose="02010600030101010101" pitchFamily="2" charset="-122"/>
              </a:rPr>
              <a:t> is a OOV word, it is hard to estimate P(x</a:t>
            </a:r>
            <a:r>
              <a:rPr lang="en-US" altLang="zh-TW" sz="2400" baseline="-25000" dirty="0" smtClean="0">
                <a:ea typeface="SimSun" panose="02010600030101010101" pitchFamily="2" charset="-122"/>
              </a:rPr>
              <a:t>i</a:t>
            </a:r>
            <a:r>
              <a:rPr lang="en-US" altLang="zh-TW" sz="2400" dirty="0" smtClean="0">
                <a:ea typeface="SimSun" panose="02010600030101010101" pitchFamily="2" charset="-122"/>
              </a:rPr>
              <a:t>=</a:t>
            </a:r>
            <a:r>
              <a:rPr lang="en-US" altLang="zh-TW" sz="2400" dirty="0" err="1" smtClean="0">
                <a:ea typeface="SimSun" panose="02010600030101010101" pitchFamily="2" charset="-122"/>
              </a:rPr>
              <a:t>w</a:t>
            </a:r>
            <a:r>
              <a:rPr lang="en-US" altLang="zh-TW" sz="2400" baseline="-25000" dirty="0" err="1" smtClean="0">
                <a:ea typeface="SimSun" panose="02010600030101010101" pitchFamily="2" charset="-122"/>
              </a:rPr>
              <a:t>o</a:t>
            </a:r>
            <a:r>
              <a:rPr lang="en-US" altLang="zh-TW" sz="2400" dirty="0" err="1" smtClean="0">
                <a:ea typeface="SimSun" panose="02010600030101010101" pitchFamily="2" charset="-122"/>
              </a:rPr>
              <a:t>|y</a:t>
            </a:r>
            <a:r>
              <a:rPr lang="en-US" altLang="zh-TW" sz="2400" baseline="-25000" dirty="0" err="1" smtClean="0">
                <a:ea typeface="SimSun" panose="02010600030101010101" pitchFamily="2" charset="-122"/>
              </a:rPr>
              <a:t>i</a:t>
            </a:r>
            <a:r>
              <a:rPr lang="en-US" altLang="zh-TW" sz="2400" dirty="0" smtClean="0">
                <a:ea typeface="SimSun" panose="02010600030101010101" pitchFamily="2" charset="-122"/>
              </a:rPr>
              <a:t>)</a:t>
            </a:r>
            <a:endParaRPr lang="zh-TW" altLang="en-US" sz="2400" dirty="0"/>
          </a:p>
        </p:txBody>
      </p:sp>
      <p:graphicFrame>
        <p:nvGraphicFramePr>
          <p:cNvPr id="4" name="表格 3"/>
          <p:cNvGraphicFramePr>
            <a:graphicFrameLocks noGrp="1"/>
          </p:cNvGraphicFramePr>
          <p:nvPr>
            <p:extLst/>
          </p:nvPr>
        </p:nvGraphicFramePr>
        <p:xfrm>
          <a:off x="500971" y="3641614"/>
          <a:ext cx="4651602" cy="2782884"/>
        </p:xfrm>
        <a:graphic>
          <a:graphicData uri="http://schemas.openxmlformats.org/drawingml/2006/table">
            <a:tbl>
              <a:tblPr firstRow="1" bandRow="1">
                <a:tableStyleId>{5C22544A-7EE6-4342-B048-85BDC9FD1C3A}</a:tableStyleId>
              </a:tblPr>
              <a:tblGrid>
                <a:gridCol w="1550534"/>
                <a:gridCol w="1550534"/>
                <a:gridCol w="1550534"/>
              </a:tblGrid>
              <a:tr h="463814">
                <a:tc>
                  <a:txBody>
                    <a:bodyPr/>
                    <a:lstStyle/>
                    <a:p>
                      <a:pPr algn="ctr"/>
                      <a:endParaRPr lang="zh-TW" altLang="en-US" sz="2400" dirty="0"/>
                    </a:p>
                  </a:txBody>
                  <a:tcPr anchor="ctr"/>
                </a:tc>
                <a:tc>
                  <a:txBody>
                    <a:bodyPr/>
                    <a:lstStyle/>
                    <a:p>
                      <a:pPr algn="ctr"/>
                      <a:r>
                        <a:rPr lang="en-US" altLang="zh-TW" sz="2400" dirty="0" smtClean="0"/>
                        <a:t>Error</a:t>
                      </a:r>
                      <a:endParaRPr lang="zh-TW" altLang="en-US" sz="2400" dirty="0"/>
                    </a:p>
                  </a:txBody>
                  <a:tcPr anchor="ctr"/>
                </a:tc>
                <a:tc>
                  <a:txBody>
                    <a:bodyPr/>
                    <a:lstStyle/>
                    <a:p>
                      <a:pPr algn="ctr"/>
                      <a:r>
                        <a:rPr lang="en-US" altLang="zh-TW" sz="2400" dirty="0" smtClean="0"/>
                        <a:t>OOV Error</a:t>
                      </a:r>
                      <a:endParaRPr lang="zh-TW" altLang="en-US" sz="2400" dirty="0"/>
                    </a:p>
                  </a:txBody>
                  <a:tcPr anchor="ctr"/>
                </a:tc>
              </a:tr>
              <a:tr h="463814">
                <a:tc>
                  <a:txBody>
                    <a:bodyPr/>
                    <a:lstStyle/>
                    <a:p>
                      <a:pPr algn="ctr"/>
                      <a:r>
                        <a:rPr lang="en-US" altLang="zh-TW" sz="2400" dirty="0" smtClean="0"/>
                        <a:t>HMM</a:t>
                      </a:r>
                      <a:endParaRPr lang="zh-TW" altLang="en-US" sz="2400" dirty="0"/>
                    </a:p>
                  </a:txBody>
                  <a:tcPr anchor="ctr"/>
                </a:tc>
                <a:tc>
                  <a:txBody>
                    <a:bodyPr/>
                    <a:lstStyle/>
                    <a:p>
                      <a:pPr algn="ctr"/>
                      <a:r>
                        <a:rPr lang="en-US" altLang="zh-TW" sz="2400" dirty="0" smtClean="0"/>
                        <a:t>5.7%</a:t>
                      </a:r>
                      <a:endParaRPr lang="zh-TW" altLang="en-US" sz="2400" dirty="0"/>
                    </a:p>
                  </a:txBody>
                  <a:tcPr anchor="ctr"/>
                </a:tc>
                <a:tc>
                  <a:txBody>
                    <a:bodyPr/>
                    <a:lstStyle/>
                    <a:p>
                      <a:pPr algn="ctr"/>
                      <a:r>
                        <a:rPr lang="en-US" altLang="zh-TW" sz="2400" dirty="0" smtClean="0"/>
                        <a:t>46.0%</a:t>
                      </a:r>
                      <a:endParaRPr lang="zh-TW" altLang="en-US" sz="2400" dirty="0"/>
                    </a:p>
                  </a:txBody>
                  <a:tcPr anchor="ctr"/>
                </a:tc>
              </a:tr>
              <a:tr h="463814">
                <a:tc>
                  <a:txBody>
                    <a:bodyPr/>
                    <a:lstStyle/>
                    <a:p>
                      <a:pPr algn="ctr"/>
                      <a:r>
                        <a:rPr lang="en-US" altLang="zh-TW" sz="2400" dirty="0" smtClean="0"/>
                        <a:t>CMM</a:t>
                      </a:r>
                      <a:endParaRPr lang="zh-TW" altLang="en-US" sz="2400" dirty="0"/>
                    </a:p>
                  </a:txBody>
                  <a:tcPr anchor="ctr"/>
                </a:tc>
                <a:tc>
                  <a:txBody>
                    <a:bodyPr/>
                    <a:lstStyle/>
                    <a:p>
                      <a:pPr algn="ctr"/>
                      <a:r>
                        <a:rPr lang="en-US" altLang="zh-TW" sz="2400" dirty="0" smtClean="0"/>
                        <a:t>6.4%</a:t>
                      </a:r>
                      <a:endParaRPr lang="zh-TW" altLang="en-US" sz="2400" dirty="0"/>
                    </a:p>
                  </a:txBody>
                  <a:tcPr anchor="ctr"/>
                </a:tc>
                <a:tc>
                  <a:txBody>
                    <a:bodyPr/>
                    <a:lstStyle/>
                    <a:p>
                      <a:pPr algn="ctr"/>
                      <a:r>
                        <a:rPr lang="en-US" altLang="zh-TW" sz="2400" dirty="0" smtClean="0"/>
                        <a:t>54.6%</a:t>
                      </a:r>
                      <a:endParaRPr lang="zh-TW" altLang="en-US" sz="2400" dirty="0"/>
                    </a:p>
                  </a:txBody>
                  <a:tcPr anchor="ctr"/>
                </a:tc>
              </a:tr>
              <a:tr h="463814">
                <a:tc>
                  <a:txBody>
                    <a:bodyPr/>
                    <a:lstStyle/>
                    <a:p>
                      <a:pPr algn="ctr"/>
                      <a:r>
                        <a:rPr lang="en-US" altLang="zh-TW" sz="2400" dirty="0" smtClean="0"/>
                        <a:t>CRF</a:t>
                      </a:r>
                      <a:endParaRPr lang="zh-TW" altLang="en-US" sz="2400" dirty="0"/>
                    </a:p>
                  </a:txBody>
                  <a:tcPr anchor="ctr">
                    <a:lnB w="38100" cap="flat" cmpd="sng" algn="ctr">
                      <a:solidFill>
                        <a:schemeClr val="tx1"/>
                      </a:solidFill>
                      <a:prstDash val="solid"/>
                      <a:round/>
                      <a:headEnd type="none" w="med" len="med"/>
                      <a:tailEnd type="none" w="med" len="med"/>
                    </a:lnB>
                  </a:tcPr>
                </a:tc>
                <a:tc>
                  <a:txBody>
                    <a:bodyPr/>
                    <a:lstStyle/>
                    <a:p>
                      <a:pPr algn="ctr"/>
                      <a:r>
                        <a:rPr lang="en-US" altLang="zh-TW" sz="2400" dirty="0" smtClean="0"/>
                        <a:t>5.6%</a:t>
                      </a:r>
                      <a:endParaRPr lang="zh-TW" altLang="en-US" sz="2400" dirty="0"/>
                    </a:p>
                  </a:txBody>
                  <a:tcPr anchor="ctr">
                    <a:lnB w="38100" cap="flat" cmpd="sng" algn="ctr">
                      <a:solidFill>
                        <a:schemeClr val="tx1"/>
                      </a:solidFill>
                      <a:prstDash val="solid"/>
                      <a:round/>
                      <a:headEnd type="none" w="med" len="med"/>
                      <a:tailEnd type="none" w="med" len="med"/>
                    </a:lnB>
                  </a:tcPr>
                </a:tc>
                <a:tc>
                  <a:txBody>
                    <a:bodyPr/>
                    <a:lstStyle/>
                    <a:p>
                      <a:pPr algn="ctr"/>
                      <a:r>
                        <a:rPr lang="en-US" altLang="zh-TW" sz="2400" dirty="0" smtClean="0"/>
                        <a:t>48.1%</a:t>
                      </a:r>
                      <a:endParaRPr lang="zh-TW" altLang="en-US" sz="2400" dirty="0"/>
                    </a:p>
                  </a:txBody>
                  <a:tcPr anchor="ctr">
                    <a:lnB w="38100" cap="flat" cmpd="sng" algn="ctr">
                      <a:solidFill>
                        <a:schemeClr val="tx1"/>
                      </a:solidFill>
                      <a:prstDash val="solid"/>
                      <a:round/>
                      <a:headEnd type="none" w="med" len="med"/>
                      <a:tailEnd type="none" w="med" len="med"/>
                    </a:lnB>
                  </a:tcPr>
                </a:tc>
              </a:tr>
              <a:tr h="463814">
                <a:tc>
                  <a:txBody>
                    <a:bodyPr/>
                    <a:lstStyle/>
                    <a:p>
                      <a:pPr algn="ctr"/>
                      <a:r>
                        <a:rPr lang="en-US" altLang="zh-TW" sz="2400" dirty="0" smtClean="0"/>
                        <a:t>CMM+</a:t>
                      </a:r>
                      <a:endParaRPr lang="zh-TW" altLang="en-US" sz="2400" dirty="0"/>
                    </a:p>
                  </a:txBody>
                  <a:tcPr anchor="ctr">
                    <a:lnT w="38100" cap="flat" cmpd="sng" algn="ctr">
                      <a:solidFill>
                        <a:schemeClr val="tx1"/>
                      </a:solidFill>
                      <a:prstDash val="solid"/>
                      <a:round/>
                      <a:headEnd type="none" w="med" len="med"/>
                      <a:tailEnd type="none" w="med" len="med"/>
                    </a:lnT>
                  </a:tcPr>
                </a:tc>
                <a:tc>
                  <a:txBody>
                    <a:bodyPr/>
                    <a:lstStyle/>
                    <a:p>
                      <a:pPr algn="ctr"/>
                      <a:r>
                        <a:rPr lang="en-US" altLang="zh-TW" sz="2400" dirty="0" smtClean="0"/>
                        <a:t>4.8%</a:t>
                      </a:r>
                      <a:endParaRPr lang="zh-TW" altLang="en-US" sz="2400" dirty="0"/>
                    </a:p>
                  </a:txBody>
                  <a:tcPr anchor="ctr">
                    <a:lnT w="38100" cap="flat" cmpd="sng" algn="ctr">
                      <a:solidFill>
                        <a:schemeClr val="tx1"/>
                      </a:solidFill>
                      <a:prstDash val="solid"/>
                      <a:round/>
                      <a:headEnd type="none" w="med" len="med"/>
                      <a:tailEnd type="none" w="med" len="med"/>
                    </a:lnT>
                  </a:tcPr>
                </a:tc>
                <a:tc>
                  <a:txBody>
                    <a:bodyPr/>
                    <a:lstStyle/>
                    <a:p>
                      <a:pPr algn="ctr"/>
                      <a:r>
                        <a:rPr lang="en-US" altLang="zh-TW" sz="2400" dirty="0" smtClean="0"/>
                        <a:t>27.0%</a:t>
                      </a:r>
                      <a:endParaRPr lang="zh-TW" altLang="en-US" sz="2400" dirty="0"/>
                    </a:p>
                  </a:txBody>
                  <a:tcPr anchor="ctr">
                    <a:lnT w="38100" cap="flat" cmpd="sng" algn="ctr">
                      <a:solidFill>
                        <a:schemeClr val="tx1"/>
                      </a:solidFill>
                      <a:prstDash val="solid"/>
                      <a:round/>
                      <a:headEnd type="none" w="med" len="med"/>
                      <a:tailEnd type="none" w="med" len="med"/>
                    </a:lnT>
                  </a:tcPr>
                </a:tc>
              </a:tr>
              <a:tr h="463814">
                <a:tc>
                  <a:txBody>
                    <a:bodyPr/>
                    <a:lstStyle/>
                    <a:p>
                      <a:pPr algn="ctr"/>
                      <a:r>
                        <a:rPr lang="en-US" altLang="zh-TW" sz="2400" dirty="0" smtClean="0"/>
                        <a:t>CRF+</a:t>
                      </a:r>
                      <a:endParaRPr lang="zh-TW" altLang="en-US" sz="2400" dirty="0"/>
                    </a:p>
                  </a:txBody>
                  <a:tcPr anchor="ctr"/>
                </a:tc>
                <a:tc>
                  <a:txBody>
                    <a:bodyPr/>
                    <a:lstStyle/>
                    <a:p>
                      <a:pPr algn="ctr"/>
                      <a:r>
                        <a:rPr lang="en-US" altLang="zh-TW" sz="2400" dirty="0" smtClean="0"/>
                        <a:t>4.3%</a:t>
                      </a:r>
                      <a:endParaRPr lang="zh-TW" altLang="en-US" sz="2400" dirty="0"/>
                    </a:p>
                  </a:txBody>
                  <a:tcPr anchor="ctr"/>
                </a:tc>
                <a:tc>
                  <a:txBody>
                    <a:bodyPr/>
                    <a:lstStyle/>
                    <a:p>
                      <a:pPr algn="ctr"/>
                      <a:r>
                        <a:rPr lang="en-US" altLang="zh-TW" sz="2400" dirty="0" smtClean="0"/>
                        <a:t>23.8%</a:t>
                      </a:r>
                      <a:endParaRPr lang="zh-TW" altLang="en-US" sz="2400" dirty="0"/>
                    </a:p>
                  </a:txBody>
                  <a:tcPr anchor="ctr"/>
                </a:tc>
              </a:tr>
            </a:tbl>
          </a:graphicData>
        </a:graphic>
      </p:graphicFrame>
      <p:sp>
        <p:nvSpPr>
          <p:cNvPr id="5" name="文字方塊 4"/>
          <p:cNvSpPr txBox="1"/>
          <p:nvPr/>
        </p:nvSpPr>
        <p:spPr>
          <a:xfrm>
            <a:off x="5428343" y="3960972"/>
            <a:ext cx="3087007" cy="461665"/>
          </a:xfrm>
          <a:prstGeom prst="rect">
            <a:avLst/>
          </a:prstGeom>
          <a:noFill/>
        </p:spPr>
        <p:txBody>
          <a:bodyPr wrap="square" rtlCol="0">
            <a:spAutoFit/>
          </a:bodyPr>
          <a:lstStyle/>
          <a:p>
            <a:r>
              <a:rPr lang="en-US" altLang="zh-TW" sz="2400" dirty="0" smtClean="0"/>
              <a:t>+: add more features</a:t>
            </a:r>
            <a:endParaRPr lang="zh-TW" altLang="en-US" sz="2400" dirty="0"/>
          </a:p>
        </p:txBody>
      </p:sp>
      <p:sp>
        <p:nvSpPr>
          <p:cNvPr id="6" name="矩形 5"/>
          <p:cNvSpPr/>
          <p:nvPr/>
        </p:nvSpPr>
        <p:spPr>
          <a:xfrm>
            <a:off x="5667829" y="4598855"/>
            <a:ext cx="3243943" cy="1754326"/>
          </a:xfrm>
          <a:prstGeom prst="rect">
            <a:avLst/>
          </a:prstGeom>
        </p:spPr>
        <p:txBody>
          <a:bodyPr wrap="square">
            <a:spAutoFit/>
          </a:bodyPr>
          <a:lstStyle/>
          <a:p>
            <a:pPr marL="342900" indent="-342900">
              <a:lnSpc>
                <a:spcPct val="90000"/>
              </a:lnSpc>
              <a:buFont typeface="Arial" panose="020B0604020202020204" pitchFamily="34" charset="0"/>
              <a:buChar char="•"/>
            </a:pPr>
            <a:r>
              <a:rPr lang="en-US" altLang="zh-CN" sz="2400" dirty="0" smtClean="0">
                <a:ea typeface="SimSun" panose="02010600030101010101" pitchFamily="2" charset="-122"/>
              </a:rPr>
              <a:t>whether </a:t>
            </a:r>
            <a:r>
              <a:rPr lang="en-US" altLang="zh-CN" sz="2400" dirty="0">
                <a:ea typeface="SimSun" panose="02010600030101010101" pitchFamily="2" charset="-122"/>
              </a:rPr>
              <a:t>word is capitalized, </a:t>
            </a:r>
            <a:endParaRPr lang="en-US" altLang="zh-CN" sz="2400" dirty="0" smtClean="0">
              <a:ea typeface="SimSun" panose="02010600030101010101" pitchFamily="2" charset="-122"/>
            </a:endParaRPr>
          </a:p>
          <a:p>
            <a:pPr marL="342900" indent="-342900">
              <a:lnSpc>
                <a:spcPct val="90000"/>
              </a:lnSpc>
              <a:buFont typeface="Arial" panose="020B0604020202020204" pitchFamily="34" charset="0"/>
              <a:buChar char="•"/>
            </a:pPr>
            <a:r>
              <a:rPr lang="en-US" altLang="zh-CN" sz="2400" dirty="0" smtClean="0">
                <a:ea typeface="SimSun" panose="02010600030101010101" pitchFamily="2" charset="-122"/>
              </a:rPr>
              <a:t>whether </a:t>
            </a:r>
            <a:r>
              <a:rPr lang="en-US" altLang="zh-CN" sz="2400" dirty="0">
                <a:ea typeface="SimSun" panose="02010600030101010101" pitchFamily="2" charset="-122"/>
              </a:rPr>
              <a:t>word ends in –</a:t>
            </a:r>
            <a:r>
              <a:rPr lang="en-US" altLang="zh-CN" sz="2400" dirty="0" err="1">
                <a:ea typeface="SimSun" panose="02010600030101010101" pitchFamily="2" charset="-122"/>
              </a:rPr>
              <a:t>ing</a:t>
            </a:r>
            <a:r>
              <a:rPr lang="en-US" altLang="zh-CN" sz="2400" dirty="0">
                <a:ea typeface="SimSun" panose="02010600030101010101" pitchFamily="2" charset="-122"/>
              </a:rPr>
              <a:t>, -</a:t>
            </a:r>
            <a:r>
              <a:rPr lang="en-US" altLang="zh-CN" sz="2400" dirty="0" err="1">
                <a:ea typeface="SimSun" panose="02010600030101010101" pitchFamily="2" charset="-122"/>
              </a:rPr>
              <a:t>ogy</a:t>
            </a:r>
            <a:r>
              <a:rPr lang="en-US" altLang="zh-CN" sz="2400" dirty="0">
                <a:ea typeface="SimSun" panose="02010600030101010101" pitchFamily="2" charset="-122"/>
              </a:rPr>
              <a:t>, -</a:t>
            </a:r>
            <a:r>
              <a:rPr lang="en-US" altLang="zh-CN" sz="2400" dirty="0" err="1">
                <a:ea typeface="SimSun" panose="02010600030101010101" pitchFamily="2" charset="-122"/>
              </a:rPr>
              <a:t>ed</a:t>
            </a:r>
            <a:r>
              <a:rPr lang="en-US" altLang="zh-CN" sz="2400" dirty="0">
                <a:ea typeface="SimSun" panose="02010600030101010101" pitchFamily="2" charset="-122"/>
              </a:rPr>
              <a:t>, -s, -</a:t>
            </a:r>
            <a:r>
              <a:rPr lang="en-US" altLang="zh-CN" sz="2400" dirty="0" err="1">
                <a:ea typeface="SimSun" panose="02010600030101010101" pitchFamily="2" charset="-122"/>
              </a:rPr>
              <a:t>ly</a:t>
            </a:r>
            <a:r>
              <a:rPr lang="en-US" altLang="zh-CN" sz="2400" dirty="0">
                <a:ea typeface="SimSun" panose="02010600030101010101" pitchFamily="2" charset="-122"/>
              </a:rPr>
              <a:t> …)</a:t>
            </a:r>
          </a:p>
        </p:txBody>
      </p:sp>
      <p:sp>
        <p:nvSpPr>
          <p:cNvPr id="7" name="矩形 6"/>
          <p:cNvSpPr/>
          <p:nvPr/>
        </p:nvSpPr>
        <p:spPr>
          <a:xfrm>
            <a:off x="614795" y="5555672"/>
            <a:ext cx="4414405" cy="783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9147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en-US" altLang="zh-TW" dirty="0">
                <a:hlinkClick r:id="rId2"/>
              </a:rPr>
              <a:t>http://</a:t>
            </a:r>
            <a:r>
              <a:rPr lang="en-US" altLang="zh-TW" dirty="0" smtClean="0">
                <a:hlinkClick r:id="rId2"/>
              </a:rPr>
              <a:t>dl.acm.org/citation.cfm?id=1102373</a:t>
            </a:r>
            <a:endParaRPr lang="en-US" altLang="zh-TW" dirty="0" smtClean="0"/>
          </a:p>
          <a:p>
            <a:r>
              <a:rPr lang="en-US" altLang="zh-TW" dirty="0"/>
              <a:t>Mappings to structured output spaces (strings, trees, partitions, etc.) are typically learned using extensions of classification algorithms to simple graphical structures (</a:t>
            </a:r>
            <a:r>
              <a:rPr lang="en-US" altLang="zh-TW" dirty="0" err="1"/>
              <a:t>eg</a:t>
            </a:r>
            <a:r>
              <a:rPr lang="en-US" altLang="zh-TW" dirty="0"/>
              <a:t>., linear chains) in which search and parameter estimation can be performed exactly. Unfortunately, in many complex problems, it is rare that exact search or parameter estimation is tractable. Instead of learning exact models and searching via heuristic means, we embrace this difficulty and treat the structured output problem in terms of approximate search. We present a framework for learning as search optimization, and two parameter updates with convergence the-</a:t>
            </a:r>
            <a:r>
              <a:rPr lang="en-US" altLang="zh-TW" dirty="0" err="1"/>
              <a:t>orems</a:t>
            </a:r>
            <a:r>
              <a:rPr lang="en-US" altLang="zh-TW" dirty="0"/>
              <a:t> and bounds. Empirical evidence shows that our integrated approach to learning and decoding can outperform exact models at smaller computational cost.</a:t>
            </a:r>
            <a:endParaRPr lang="zh-TW" altLang="en-US" dirty="0"/>
          </a:p>
        </p:txBody>
      </p:sp>
    </p:spTree>
    <p:extLst>
      <p:ext uri="{BB962C8B-B14F-4D97-AF65-F5344CB8AC3E}">
        <p14:creationId xmlns:p14="http://schemas.microsoft.com/office/powerpoint/2010/main" val="2494211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a:t>Inference in Conditional Random Fields and Hidden Markov Models is done using the Viterbi algorithm, an efficient dynamic programming algorithm. In many cases, general (non-local and non-sequential) constraints may exist over the output sequence, but cannot be incorporated and exploited in a natural way by this inference procedure. This paper proposes a novel inference procedure based on integer linear programming (ILP) and extends CRF models to naturally and efficiently support general constraint structures. For sequential constraints, this procedure reduces to simple linear programming as the inference process. Experimental evidence is supplied in the context of an important NLP problem, semantic role labeling</a:t>
            </a:r>
            <a:r>
              <a:rPr lang="en-US" altLang="zh-TW" dirty="0" smtClean="0"/>
              <a:t>.</a:t>
            </a:r>
          </a:p>
          <a:p>
            <a:r>
              <a:rPr lang="en-US" altLang="zh-TW" dirty="0"/>
              <a:t>http://dl.acm.org/citation.cfm?id=1102444</a:t>
            </a:r>
            <a:endParaRPr lang="zh-TW" altLang="en-US" dirty="0"/>
          </a:p>
        </p:txBody>
      </p:sp>
    </p:spTree>
    <p:extLst>
      <p:ext uri="{BB962C8B-B14F-4D97-AF65-F5344CB8AC3E}">
        <p14:creationId xmlns:p14="http://schemas.microsoft.com/office/powerpoint/2010/main" val="3171621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en-US" altLang="zh-TW" dirty="0"/>
              <a:t>We present </a:t>
            </a:r>
            <a:r>
              <a:rPr lang="en-US" altLang="zh-TW" cap="small" dirty="0" err="1"/>
              <a:t>Searn</a:t>
            </a:r>
            <a:r>
              <a:rPr lang="en-US" altLang="zh-TW" dirty="0"/>
              <a:t>, an algorithm for integrating </a:t>
            </a:r>
            <a:r>
              <a:rPr lang="en-US" altLang="zh-TW" cap="small" dirty="0"/>
              <a:t>sear</a:t>
            </a:r>
            <a:r>
              <a:rPr lang="en-US" altLang="zh-TW" dirty="0"/>
              <a:t>ch and l</a:t>
            </a:r>
            <a:r>
              <a:rPr lang="en-US" altLang="zh-TW" cap="small" dirty="0"/>
              <a:t>earn</a:t>
            </a:r>
            <a:r>
              <a:rPr lang="en-US" altLang="zh-TW" dirty="0"/>
              <a:t>ing to solve complex structured prediction problems such as those that occur in natural language, speech, computational biology, and vision. </a:t>
            </a:r>
            <a:r>
              <a:rPr lang="en-US" altLang="zh-TW" cap="small" dirty="0" err="1"/>
              <a:t>Searn</a:t>
            </a:r>
            <a:r>
              <a:rPr lang="en-US" altLang="zh-TW" dirty="0"/>
              <a:t> is a meta-algorithm that transforms these complex problems into simple classification problems to which any binary classifier may be applied. Unlike current algorithms for structured learning that require </a:t>
            </a:r>
            <a:r>
              <a:rPr lang="en-US" altLang="zh-TW" i="1" dirty="0"/>
              <a:t>decomposition</a:t>
            </a:r>
            <a:r>
              <a:rPr lang="en-US" altLang="zh-TW" dirty="0"/>
              <a:t> of both the loss function and the feature functions over the predicted structure, </a:t>
            </a:r>
            <a:r>
              <a:rPr lang="en-US" altLang="zh-TW" cap="small" dirty="0" err="1"/>
              <a:t>Searn</a:t>
            </a:r>
            <a:r>
              <a:rPr lang="en-US" altLang="zh-TW" dirty="0"/>
              <a:t> is able to learn prediction functions for </a:t>
            </a:r>
            <a:r>
              <a:rPr lang="en-US" altLang="zh-TW" i="1" dirty="0"/>
              <a:t>any</a:t>
            </a:r>
            <a:r>
              <a:rPr lang="en-US" altLang="zh-TW" dirty="0"/>
              <a:t> loss function and </a:t>
            </a:r>
            <a:r>
              <a:rPr lang="en-US" altLang="zh-TW" i="1" dirty="0" err="1"/>
              <a:t>any</a:t>
            </a:r>
            <a:r>
              <a:rPr lang="en-US" altLang="zh-TW" dirty="0" err="1"/>
              <a:t>class</a:t>
            </a:r>
            <a:r>
              <a:rPr lang="en-US" altLang="zh-TW" dirty="0"/>
              <a:t> of features. Moreover, </a:t>
            </a:r>
            <a:r>
              <a:rPr lang="en-US" altLang="zh-TW" cap="small" dirty="0" err="1"/>
              <a:t>Searn</a:t>
            </a:r>
            <a:r>
              <a:rPr lang="en-US" altLang="zh-TW" dirty="0"/>
              <a:t> comes with a strong, natural theoretical guarantee: good performance on the derived classification problems implies good performance on the structured prediction problem</a:t>
            </a:r>
            <a:r>
              <a:rPr lang="en-US" altLang="zh-TW" dirty="0" smtClean="0"/>
              <a:t>.</a:t>
            </a:r>
          </a:p>
          <a:p>
            <a:r>
              <a:rPr lang="en-US" altLang="zh-TW" dirty="0"/>
              <a:t>http://link.springer.com/article/10.1007/s10994-009-5106-x</a:t>
            </a:r>
            <a:endParaRPr lang="zh-TW" altLang="en-US" dirty="0"/>
          </a:p>
        </p:txBody>
      </p:sp>
    </p:spTree>
    <p:extLst>
      <p:ext uri="{BB962C8B-B14F-4D97-AF65-F5344CB8AC3E}">
        <p14:creationId xmlns:p14="http://schemas.microsoft.com/office/powerpoint/2010/main" val="1028107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528637" y="357187"/>
            <a:ext cx="8086725" cy="6143625"/>
          </a:xfrm>
          <a:prstGeom prst="rect">
            <a:avLst/>
          </a:prstGeom>
        </p:spPr>
      </p:pic>
    </p:spTree>
    <p:extLst>
      <p:ext uri="{BB962C8B-B14F-4D97-AF65-F5344CB8AC3E}">
        <p14:creationId xmlns:p14="http://schemas.microsoft.com/office/powerpoint/2010/main" val="2793191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en-US" altLang="zh-TW" dirty="0"/>
              <a:t>For general graphs where we do not want the sub-modularity condition, we can also consider an approximation where we use an approximate decoding method, such as loopy belief propagation or a stochastic local search method [</a:t>
            </a:r>
            <a:r>
              <a:rPr lang="en-US" altLang="zh-TW" dirty="0" err="1"/>
              <a:t>Hutter</a:t>
            </a:r>
            <a:r>
              <a:rPr lang="en-US" altLang="zh-TW" dirty="0"/>
              <a:t> et al., 2005]). However, theoretical and empirical work in [Finley and </a:t>
            </a:r>
            <a:r>
              <a:rPr lang="en-US" altLang="zh-TW" dirty="0" err="1"/>
              <a:t>Joachims</a:t>
            </a:r>
            <a:r>
              <a:rPr lang="en-US" altLang="zh-TW" dirty="0"/>
              <a:t>, 2008] shows that using such under-generating decoding methods (which may return sub-optimal solutions to the decoding problem) have several disadvantages compared to so-called over-generating decoding methods. A typical example of an over-generating decoding method is a linear programming relaxation of an integer programming formulations of decoding, where in the relaxation the objective is optimized exactly over an expanded space [Kumar et al., 2007], hence yielding a fractional decoding that is a strict upper bound on the optimal decoding.</a:t>
            </a:r>
            <a:endParaRPr lang="zh-TW" altLang="en-US" dirty="0"/>
          </a:p>
        </p:txBody>
      </p:sp>
    </p:spTree>
    <p:extLst>
      <p:ext uri="{BB962C8B-B14F-4D97-AF65-F5344CB8AC3E}">
        <p14:creationId xmlns:p14="http://schemas.microsoft.com/office/powerpoint/2010/main" val="3778052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More for Structured SVM</a:t>
            </a:r>
            <a:endParaRPr lang="zh-TW" altLang="en-US" sz="4000" dirty="0"/>
          </a:p>
        </p:txBody>
      </p:sp>
      <p:sp>
        <p:nvSpPr>
          <p:cNvPr id="3" name="內容版面配置區 2"/>
          <p:cNvSpPr>
            <a:spLocks noGrp="1"/>
          </p:cNvSpPr>
          <p:nvPr>
            <p:ph idx="1"/>
          </p:nvPr>
        </p:nvSpPr>
        <p:spPr/>
        <p:txBody>
          <a:bodyPr>
            <a:normAutofit fontScale="70000" lnSpcReduction="20000"/>
          </a:bodyPr>
          <a:lstStyle/>
          <a:p>
            <a:r>
              <a:rPr lang="en-US" altLang="zh-TW" sz="2400" dirty="0" smtClean="0"/>
              <a:t>Margin re-scale </a:t>
            </a:r>
            <a:r>
              <a:rPr lang="en-US" altLang="zh-TW" sz="2400" dirty="0" err="1" smtClean="0"/>
              <a:t>v.s</a:t>
            </a:r>
            <a:r>
              <a:rPr lang="en-US" altLang="zh-TW" sz="2400" dirty="0" smtClean="0"/>
              <a:t>. slack rescale</a:t>
            </a:r>
          </a:p>
          <a:p>
            <a:r>
              <a:rPr lang="en-US" altLang="zh-TW" sz="2700" dirty="0" smtClean="0"/>
              <a:t>One slack</a:t>
            </a:r>
          </a:p>
          <a:p>
            <a:r>
              <a:rPr lang="en-US" altLang="zh-TW" sz="2700" dirty="0" smtClean="0"/>
              <a:t>Cutting plane -&gt; bundle</a:t>
            </a:r>
          </a:p>
          <a:p>
            <a:endParaRPr lang="en-US" altLang="zh-TW" sz="2700" dirty="0"/>
          </a:p>
          <a:p>
            <a:r>
              <a:rPr lang="en-US" altLang="zh-TW" sz="2700" dirty="0" smtClean="0"/>
              <a:t>Ref:</a:t>
            </a:r>
          </a:p>
          <a:p>
            <a:r>
              <a:rPr lang="en-US" altLang="zh-TW" sz="2800" dirty="0">
                <a:hlinkClick r:id="rId3"/>
              </a:rPr>
              <a:t>http://www.machinelearning.org/proceedings/icml2007/papers/206.pdf</a:t>
            </a:r>
            <a:endParaRPr lang="en-US" altLang="zh-TW" sz="2800" dirty="0"/>
          </a:p>
          <a:p>
            <a:r>
              <a:rPr lang="en-US" altLang="zh-TW" sz="2800" dirty="0">
                <a:hlinkClick r:id="rId4"/>
              </a:rPr>
              <a:t>http://courses.ischool.berkeley.edu/i290-dm/s11/SECURE/gidofalvi.pdf</a:t>
            </a:r>
            <a:endParaRPr lang="en-US" altLang="zh-TW" sz="2800" dirty="0"/>
          </a:p>
          <a:p>
            <a:r>
              <a:rPr lang="en-US" altLang="zh-TW" sz="2800" dirty="0">
                <a:hlinkClick r:id="rId5"/>
              </a:rPr>
              <a:t>http://</a:t>
            </a:r>
            <a:r>
              <a:rPr lang="en-US" altLang="zh-TW" sz="2800" dirty="0" smtClean="0">
                <a:hlinkClick r:id="rId5"/>
              </a:rPr>
              <a:t>www.cs.cmu.edu/afs/cs/user/aberger/www/html/tutorial/tutorial.html</a:t>
            </a:r>
            <a:endParaRPr lang="en-US" altLang="zh-TW" sz="2800" dirty="0" smtClean="0"/>
          </a:p>
          <a:p>
            <a:r>
              <a:rPr lang="en-US" altLang="zh-TW" sz="2400" dirty="0">
                <a:hlinkClick r:id="rId6"/>
              </a:rPr>
              <a:t>http://www.cs.cornell.edu/people/tj/publications/joachims_etal_09a.pdf</a:t>
            </a:r>
            <a:endParaRPr lang="en-US" altLang="zh-TW" sz="2400" dirty="0"/>
          </a:p>
          <a:p>
            <a:r>
              <a:rPr lang="en-US" altLang="zh-TW" sz="2400" dirty="0">
                <a:hlinkClick r:id="rId7"/>
              </a:rPr>
              <a:t>http://www.cs.ubc.ca/~schmidtm/Documents/2009_Notes_StructuredSVMs.pdf</a:t>
            </a:r>
            <a:endParaRPr lang="en-US" altLang="zh-TW" sz="2400" dirty="0"/>
          </a:p>
          <a:p>
            <a:r>
              <a:rPr lang="en-US" altLang="zh-TW" sz="2400" dirty="0"/>
              <a:t>http://www.robots.ox.ac.uk/~vedaldi/assets/svm-struct-matlab/tutorial/ssvm-tutorial-handout.pdf</a:t>
            </a:r>
            <a:endParaRPr lang="zh-TW" altLang="en-US" sz="2400" dirty="0"/>
          </a:p>
          <a:p>
            <a:endParaRPr lang="zh-TW" altLang="en-US" sz="2800" dirty="0"/>
          </a:p>
          <a:p>
            <a:endParaRPr lang="en-US" altLang="zh-TW" sz="2700" dirty="0"/>
          </a:p>
          <a:p>
            <a:pPr lvl="1"/>
            <a:endParaRPr lang="zh-TW" altLang="en-US" sz="2400" dirty="0"/>
          </a:p>
        </p:txBody>
      </p:sp>
    </p:spTree>
    <p:extLst>
      <p:ext uri="{BB962C8B-B14F-4D97-AF65-F5344CB8AC3E}">
        <p14:creationId xmlns:p14="http://schemas.microsoft.com/office/powerpoint/2010/main" val="268637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79FEAE-F76A-476A-9F82-5E6DBAAB4B96}" type="slidenum">
              <a:rPr lang="en-US" altLang="zh-TW" sz="1200">
                <a:solidFill>
                  <a:srgbClr val="898989"/>
                </a:solidFill>
              </a:rPr>
              <a:pPr>
                <a:spcBef>
                  <a:spcPct val="0"/>
                </a:spcBef>
                <a:buFontTx/>
                <a:buNone/>
              </a:pPr>
              <a:t>22</a:t>
            </a:fld>
            <a:endParaRPr lang="en-US" altLang="zh-TW" sz="1200">
              <a:solidFill>
                <a:srgbClr val="898989"/>
              </a:solidFill>
            </a:endParaRPr>
          </a:p>
        </p:txBody>
      </p:sp>
      <p:sp>
        <p:nvSpPr>
          <p:cNvPr id="4099" name="Rectangle 2"/>
          <p:cNvSpPr>
            <a:spLocks noGrp="1" noChangeArrowheads="1"/>
          </p:cNvSpPr>
          <p:nvPr>
            <p:ph type="title"/>
          </p:nvPr>
        </p:nvSpPr>
        <p:spPr>
          <a:xfrm>
            <a:off x="762000" y="152400"/>
            <a:ext cx="8077200" cy="677863"/>
          </a:xfrm>
        </p:spPr>
        <p:txBody>
          <a:bodyPr>
            <a:normAutofit/>
          </a:bodyPr>
          <a:lstStyle/>
          <a:p>
            <a:pPr eaLnBrk="1" hangingPunct="1"/>
            <a:r>
              <a:rPr lang="en-US" altLang="zh-TW" sz="4000" smtClean="0"/>
              <a:t>SVMs for tagging</a:t>
            </a:r>
            <a:endParaRPr lang="en-US" altLang="zh-TW" sz="4000" smtClean="0">
              <a:latin typeface="Courier New" panose="02070309020205020404" pitchFamily="49" charset="0"/>
            </a:endParaRPr>
          </a:p>
        </p:txBody>
      </p:sp>
      <p:sp>
        <p:nvSpPr>
          <p:cNvPr id="59396" name="Rectangle 3"/>
          <p:cNvSpPr>
            <a:spLocks noGrp="1" noChangeArrowheads="1"/>
          </p:cNvSpPr>
          <p:nvPr>
            <p:ph type="body" idx="1"/>
          </p:nvPr>
        </p:nvSpPr>
        <p:spPr>
          <a:xfrm>
            <a:off x="688975" y="1066800"/>
            <a:ext cx="8455025" cy="4876800"/>
          </a:xfrm>
        </p:spPr>
        <p:txBody>
          <a:bodyPr/>
          <a:lstStyle/>
          <a:p>
            <a:pPr lvl="2" eaLnBrk="1" hangingPunct="1"/>
            <a:endParaRPr lang="en-US" altLang="zh-TW" sz="2700" b="1" smtClean="0"/>
          </a:p>
          <a:p>
            <a:pPr lvl="1" eaLnBrk="1" hangingPunct="1"/>
            <a:endParaRPr lang="en-US" altLang="zh-TW" sz="3100" b="1" smtClean="0"/>
          </a:p>
        </p:txBody>
      </p:sp>
      <p:pic>
        <p:nvPicPr>
          <p:cNvPr id="59397" name="Picture 11" descr="TP_tmp.emf"/>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4546600" y="3175000"/>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225" y="1343025"/>
            <a:ext cx="782955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TextBox 6"/>
          <p:cNvSpPr txBox="1">
            <a:spLocks noChangeArrowheads="1"/>
          </p:cNvSpPr>
          <p:nvPr/>
        </p:nvSpPr>
        <p:spPr bwMode="auto">
          <a:xfrm>
            <a:off x="5072063" y="6072188"/>
            <a:ext cx="2749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latin typeface="Arial" panose="020B0604020202020204" pitchFamily="34" charset="0"/>
              </a:rPr>
              <a:t>from Jimenez &amp; Marquez</a:t>
            </a:r>
          </a:p>
        </p:txBody>
      </p:sp>
    </p:spTree>
    <p:extLst>
      <p:ext uri="{BB962C8B-B14F-4D97-AF65-F5344CB8AC3E}">
        <p14:creationId xmlns:p14="http://schemas.microsoft.com/office/powerpoint/2010/main" val="3249278047"/>
      </p:ext>
    </p:extLst>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603014-C393-4033-B7CB-8D2386041317}" type="slidenum">
              <a:rPr lang="en-US" altLang="zh-TW" sz="1200">
                <a:solidFill>
                  <a:srgbClr val="898989"/>
                </a:solidFill>
              </a:rPr>
              <a:pPr>
                <a:spcBef>
                  <a:spcPct val="0"/>
                </a:spcBef>
                <a:buFontTx/>
                <a:buNone/>
              </a:pPr>
              <a:t>23</a:t>
            </a:fld>
            <a:endParaRPr lang="en-US" altLang="zh-TW" sz="1200">
              <a:solidFill>
                <a:srgbClr val="898989"/>
              </a:solidFill>
            </a:endParaRPr>
          </a:p>
        </p:txBody>
      </p:sp>
      <p:pic>
        <p:nvPicPr>
          <p:cNvPr id="37891" name="Picture 11" descr="TP_tmp.emf"/>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4546600" y="3175000"/>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itle 6"/>
          <p:cNvSpPr>
            <a:spLocks noGrp="1"/>
          </p:cNvSpPr>
          <p:nvPr>
            <p:ph type="title"/>
          </p:nvPr>
        </p:nvSpPr>
        <p:spPr>
          <a:xfrm>
            <a:off x="0" y="274638"/>
            <a:ext cx="9144000" cy="1143000"/>
          </a:xfrm>
        </p:spPr>
        <p:txBody>
          <a:bodyPr>
            <a:normAutofit fontScale="90000"/>
          </a:bodyPr>
          <a:lstStyle/>
          <a:p>
            <a:pPr eaLnBrk="1" hangingPunct="1"/>
            <a:r>
              <a:rPr lang="en-US" altLang="zh-TW" smtClean="0"/>
              <a:t>POS Tagging, examples from WSJ</a:t>
            </a:r>
            <a:br>
              <a:rPr lang="en-US" altLang="zh-TW" smtClean="0"/>
            </a:br>
            <a:endParaRPr lang="en-US" altLang="zh-TW" smtClean="0"/>
          </a:p>
        </p:txBody>
      </p:sp>
      <p:pic>
        <p:nvPicPr>
          <p:cNvPr id="3789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857250"/>
            <a:ext cx="7896225"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Box 10"/>
          <p:cNvSpPr txBox="1">
            <a:spLocks noChangeArrowheads="1"/>
          </p:cNvSpPr>
          <p:nvPr/>
        </p:nvSpPr>
        <p:spPr bwMode="auto">
          <a:xfrm>
            <a:off x="6215063" y="6286500"/>
            <a:ext cx="181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latin typeface="Arial" panose="020B0604020202020204" pitchFamily="34" charset="0"/>
              </a:rPr>
              <a:t>From McCallum</a:t>
            </a:r>
          </a:p>
        </p:txBody>
      </p:sp>
    </p:spTree>
    <p:extLst>
      <p:ext uri="{BB962C8B-B14F-4D97-AF65-F5344CB8AC3E}">
        <p14:creationId xmlns:p14="http://schemas.microsoft.com/office/powerpoint/2010/main" val="3020237301"/>
      </p:ext>
    </p:extLst>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628650" y="850008"/>
            <a:ext cx="7578010" cy="5174766"/>
          </a:xfrm>
          <a:prstGeom prst="rect">
            <a:avLst/>
          </a:prstGeom>
        </p:spPr>
      </p:pic>
    </p:spTree>
    <p:extLst>
      <p:ext uri="{BB962C8B-B14F-4D97-AF65-F5344CB8AC3E}">
        <p14:creationId xmlns:p14="http://schemas.microsoft.com/office/powerpoint/2010/main" val="3211202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Target Function</a:t>
            </a:r>
            <a:endParaRPr lang="zh-TW" altLang="en-US" dirty="0"/>
          </a:p>
        </p:txBody>
      </p:sp>
      <p:sp>
        <p:nvSpPr>
          <p:cNvPr id="3" name="內容版面配置區 2"/>
          <p:cNvSpPr>
            <a:spLocks noGrp="1"/>
          </p:cNvSpPr>
          <p:nvPr>
            <p:ph idx="1"/>
          </p:nvPr>
        </p:nvSpPr>
        <p:spPr/>
        <p:txBody>
          <a:bodyPr/>
          <a:lstStyle/>
          <a:p>
            <a:r>
              <a:rPr lang="en-US" altLang="zh-TW" dirty="0" smtClean="0"/>
              <a:t>What do we want to minimize?</a:t>
            </a:r>
            <a:endParaRPr lang="zh-TW" altLang="en-US" dirty="0"/>
          </a:p>
          <a:p>
            <a:endParaRPr lang="zh-TW" altLang="en-US" dirty="0"/>
          </a:p>
        </p:txBody>
      </p:sp>
      <p:grpSp>
        <p:nvGrpSpPr>
          <p:cNvPr id="76" name="群組 75"/>
          <p:cNvGrpSpPr/>
          <p:nvPr/>
        </p:nvGrpSpPr>
        <p:grpSpPr>
          <a:xfrm>
            <a:off x="1942325" y="2335601"/>
            <a:ext cx="256334" cy="1888533"/>
            <a:chOff x="2364234" y="2699667"/>
            <a:chExt cx="256334" cy="1888533"/>
          </a:xfrm>
        </p:grpSpPr>
        <p:cxnSp>
          <p:nvCxnSpPr>
            <p:cNvPr id="9" name="直線單箭頭接點 8"/>
            <p:cNvCxnSpPr/>
            <p:nvPr/>
          </p:nvCxnSpPr>
          <p:spPr>
            <a:xfrm flipV="1">
              <a:off x="2494863" y="2699667"/>
              <a:ext cx="0" cy="18885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364234" y="3124955"/>
              <a:ext cx="2514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364234" y="3430005"/>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2364234" y="3560634"/>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2364234" y="3865434"/>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2369157" y="4265709"/>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3235437" y="2335601"/>
            <a:ext cx="261525" cy="1888533"/>
            <a:chOff x="4960307" y="2699667"/>
            <a:chExt cx="261525" cy="1888533"/>
          </a:xfrm>
        </p:grpSpPr>
        <p:cxnSp>
          <p:nvCxnSpPr>
            <p:cNvPr id="21" name="直線單箭頭接點 20"/>
            <p:cNvCxnSpPr/>
            <p:nvPr/>
          </p:nvCxnSpPr>
          <p:spPr>
            <a:xfrm flipV="1">
              <a:off x="5096127" y="2699667"/>
              <a:ext cx="0" cy="18885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4960307" y="3272918"/>
              <a:ext cx="2514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4965498" y="3430005"/>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4970421" y="3115830"/>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4965498" y="3865434"/>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970421" y="4265709"/>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82" name="群組 81"/>
          <p:cNvGrpSpPr/>
          <p:nvPr/>
        </p:nvGrpSpPr>
        <p:grpSpPr>
          <a:xfrm>
            <a:off x="6557963" y="1033463"/>
            <a:ext cx="1818511" cy="1130300"/>
            <a:chOff x="8428220" y="1756767"/>
            <a:chExt cx="1818511" cy="1130300"/>
          </a:xfrm>
        </p:grpSpPr>
        <p:grpSp>
          <p:nvGrpSpPr>
            <p:cNvPr id="17" name="群組 16"/>
            <p:cNvGrpSpPr/>
            <p:nvPr/>
          </p:nvGrpSpPr>
          <p:grpSpPr>
            <a:xfrm>
              <a:off x="8668203" y="2128752"/>
              <a:ext cx="1096462" cy="758315"/>
              <a:chOff x="462646" y="5635120"/>
              <a:chExt cx="1096462" cy="758315"/>
            </a:xfrm>
          </p:grpSpPr>
          <p:graphicFrame>
            <p:nvGraphicFramePr>
              <p:cNvPr id="18" name="Object 12"/>
              <p:cNvGraphicFramePr>
                <a:graphicFrameLocks noChangeAspect="1"/>
              </p:cNvGraphicFramePr>
              <p:nvPr>
                <p:extLst/>
              </p:nvPr>
            </p:nvGraphicFramePr>
            <p:xfrm>
              <a:off x="554450" y="5939410"/>
              <a:ext cx="955675" cy="454025"/>
            </p:xfrm>
            <a:graphic>
              <a:graphicData uri="http://schemas.openxmlformats.org/presentationml/2006/ole">
                <mc:AlternateContent xmlns:mc="http://schemas.openxmlformats.org/markup-compatibility/2006">
                  <mc:Choice xmlns:v="urn:schemas-microsoft-com:vml" Requires="v">
                    <p:oleObj spid="_x0000_s4123" name="方程式" r:id="rId4" imgW="482400" imgH="228600" progId="Equation.3">
                      <p:embed/>
                    </p:oleObj>
                  </mc:Choice>
                  <mc:Fallback>
                    <p:oleObj name="方程式" r:id="rId4" imgW="482400" imgH="228600" progId="Equation.3">
                      <p:embed/>
                      <p:pic>
                        <p:nvPicPr>
                          <p:cNvPr id="0" name=""/>
                          <p:cNvPicPr>
                            <a:picLocks noChangeAspect="1" noChangeArrowheads="1"/>
                          </p:cNvPicPr>
                          <p:nvPr/>
                        </p:nvPicPr>
                        <p:blipFill>
                          <a:blip r:embed="rId5"/>
                          <a:srcRect/>
                          <a:stretch>
                            <a:fillRect/>
                          </a:stretch>
                        </p:blipFill>
                        <p:spPr bwMode="auto">
                          <a:xfrm>
                            <a:off x="554450" y="5939410"/>
                            <a:ext cx="955675" cy="454025"/>
                          </a:xfrm>
                          <a:prstGeom prst="rect">
                            <a:avLst/>
                          </a:prstGeom>
                          <a:noFill/>
                          <a:extLst/>
                        </p:spPr>
                      </p:pic>
                    </p:oleObj>
                  </mc:Fallback>
                </mc:AlternateContent>
              </a:graphicData>
            </a:graphic>
          </p:graphicFrame>
          <p:sp>
            <p:nvSpPr>
              <p:cNvPr id="19" name="文字方塊 18"/>
              <p:cNvSpPr txBox="1"/>
              <p:nvPr/>
            </p:nvSpPr>
            <p:spPr>
              <a:xfrm>
                <a:off x="462646" y="5635120"/>
                <a:ext cx="1096462" cy="461665"/>
              </a:xfrm>
              <a:prstGeom prst="rect">
                <a:avLst/>
              </a:prstGeom>
              <a:noFill/>
            </p:spPr>
            <p:txBody>
              <a:bodyPr wrap="square" rtlCol="0">
                <a:spAutoFit/>
              </a:bodyPr>
              <a:lstStyle/>
              <a:p>
                <a:pPr algn="ctr"/>
                <a:r>
                  <a:rPr lang="en-US" altLang="zh-TW" sz="2400" dirty="0" smtClean="0"/>
                  <a:t>for all</a:t>
                </a:r>
                <a:endParaRPr lang="zh-TW" altLang="en-US" sz="2400" dirty="0"/>
              </a:p>
            </p:txBody>
          </p:sp>
        </p:grpSp>
        <p:graphicFrame>
          <p:nvGraphicFramePr>
            <p:cNvPr id="20" name="Object 12"/>
            <p:cNvGraphicFramePr>
              <a:graphicFrameLocks noChangeAspect="1"/>
            </p:cNvGraphicFramePr>
            <p:nvPr>
              <p:extLst/>
            </p:nvPr>
          </p:nvGraphicFramePr>
          <p:xfrm>
            <a:off x="8428220" y="1756767"/>
            <a:ext cx="1509712" cy="454025"/>
          </p:xfrm>
          <a:graphic>
            <a:graphicData uri="http://schemas.openxmlformats.org/presentationml/2006/ole">
              <mc:AlternateContent xmlns:mc="http://schemas.openxmlformats.org/markup-compatibility/2006">
                <mc:Choice xmlns:v="urn:schemas-microsoft-com:vml" Requires="v">
                  <p:oleObj spid="_x0000_s4124" name="方程式" r:id="rId6" imgW="761760" imgH="228600" progId="Equation.3">
                    <p:embed/>
                  </p:oleObj>
                </mc:Choice>
                <mc:Fallback>
                  <p:oleObj name="方程式" r:id="rId6" imgW="761760" imgH="228600" progId="Equation.3">
                    <p:embed/>
                    <p:pic>
                      <p:nvPicPr>
                        <p:cNvPr id="0" name=""/>
                        <p:cNvPicPr>
                          <a:picLocks noChangeAspect="1" noChangeArrowheads="1"/>
                        </p:cNvPicPr>
                        <p:nvPr/>
                      </p:nvPicPr>
                      <p:blipFill>
                        <a:blip r:embed="rId7"/>
                        <a:srcRect/>
                        <a:stretch>
                          <a:fillRect/>
                        </a:stretch>
                      </p:blipFill>
                      <p:spPr bwMode="auto">
                        <a:xfrm>
                          <a:off x="8428220" y="1756767"/>
                          <a:ext cx="1509712" cy="454025"/>
                        </a:xfrm>
                        <a:prstGeom prst="rect">
                          <a:avLst/>
                        </a:prstGeom>
                        <a:noFill/>
                        <a:extLst/>
                      </p:spPr>
                    </p:pic>
                  </p:oleObj>
                </mc:Fallback>
              </mc:AlternateContent>
            </a:graphicData>
          </a:graphic>
        </p:graphicFrame>
        <p:cxnSp>
          <p:nvCxnSpPr>
            <p:cNvPr id="45" name="直線接點 44"/>
            <p:cNvCxnSpPr/>
            <p:nvPr/>
          </p:nvCxnSpPr>
          <p:spPr>
            <a:xfrm>
              <a:off x="9995320" y="1987397"/>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81" name="群組 80"/>
          <p:cNvGrpSpPr/>
          <p:nvPr/>
        </p:nvGrpSpPr>
        <p:grpSpPr>
          <a:xfrm>
            <a:off x="6511925" y="428625"/>
            <a:ext cx="1870835" cy="454025"/>
            <a:chOff x="3191303" y="749417"/>
            <a:chExt cx="1870835" cy="454025"/>
          </a:xfrm>
        </p:grpSpPr>
        <p:graphicFrame>
          <p:nvGraphicFramePr>
            <p:cNvPr id="15" name="Object 12"/>
            <p:cNvGraphicFramePr>
              <a:graphicFrameLocks noChangeAspect="1"/>
            </p:cNvGraphicFramePr>
            <p:nvPr>
              <p:extLst/>
            </p:nvPr>
          </p:nvGraphicFramePr>
          <p:xfrm>
            <a:off x="3191303" y="749417"/>
            <a:ext cx="1511300" cy="454025"/>
          </p:xfrm>
          <a:graphic>
            <a:graphicData uri="http://schemas.openxmlformats.org/presentationml/2006/ole">
              <mc:AlternateContent xmlns:mc="http://schemas.openxmlformats.org/markup-compatibility/2006">
                <mc:Choice xmlns:v="urn:schemas-microsoft-com:vml" Requires="v">
                  <p:oleObj spid="_x0000_s4125" name="方程式" r:id="rId8" imgW="761760" imgH="228600" progId="Equation.3">
                    <p:embed/>
                  </p:oleObj>
                </mc:Choice>
                <mc:Fallback>
                  <p:oleObj name="方程式" r:id="rId8" imgW="761760" imgH="228600" progId="Equation.3">
                    <p:embed/>
                    <p:pic>
                      <p:nvPicPr>
                        <p:cNvPr id="0" name=""/>
                        <p:cNvPicPr>
                          <a:picLocks noChangeAspect="1" noChangeArrowheads="1"/>
                        </p:cNvPicPr>
                        <p:nvPr/>
                      </p:nvPicPr>
                      <p:blipFill>
                        <a:blip r:embed="rId9"/>
                        <a:srcRect/>
                        <a:stretch>
                          <a:fillRect/>
                        </a:stretch>
                      </p:blipFill>
                      <p:spPr bwMode="auto">
                        <a:xfrm>
                          <a:off x="3191303" y="749417"/>
                          <a:ext cx="1511300" cy="454025"/>
                        </a:xfrm>
                        <a:prstGeom prst="rect">
                          <a:avLst/>
                        </a:prstGeom>
                        <a:noFill/>
                        <a:extLst/>
                      </p:spPr>
                    </p:pic>
                  </p:oleObj>
                </mc:Fallback>
              </mc:AlternateContent>
            </a:graphicData>
          </a:graphic>
        </p:graphicFrame>
        <p:cxnSp>
          <p:nvCxnSpPr>
            <p:cNvPr id="46" name="直線接點 45"/>
            <p:cNvCxnSpPr/>
            <p:nvPr/>
          </p:nvCxnSpPr>
          <p:spPr>
            <a:xfrm>
              <a:off x="4810727" y="987726"/>
              <a:ext cx="2514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群組 72"/>
          <p:cNvGrpSpPr/>
          <p:nvPr/>
        </p:nvGrpSpPr>
        <p:grpSpPr>
          <a:xfrm>
            <a:off x="4590555" y="2335601"/>
            <a:ext cx="256334" cy="1888533"/>
            <a:chOff x="6315425" y="2699667"/>
            <a:chExt cx="256334" cy="1888533"/>
          </a:xfrm>
        </p:grpSpPr>
        <p:cxnSp>
          <p:nvCxnSpPr>
            <p:cNvPr id="59" name="直線單箭頭接點 58"/>
            <p:cNvCxnSpPr/>
            <p:nvPr/>
          </p:nvCxnSpPr>
          <p:spPr>
            <a:xfrm flipV="1">
              <a:off x="6446054" y="2699667"/>
              <a:ext cx="0" cy="18885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6315425" y="3664046"/>
              <a:ext cx="2514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a:off x="6315425" y="3430005"/>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6315425" y="3104589"/>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a:off x="6315425" y="3865434"/>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6320348" y="4265709"/>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74" name="群組 73"/>
          <p:cNvGrpSpPr/>
          <p:nvPr/>
        </p:nvGrpSpPr>
        <p:grpSpPr>
          <a:xfrm>
            <a:off x="5938853" y="2335601"/>
            <a:ext cx="256334" cy="1888533"/>
            <a:chOff x="7663723" y="2699667"/>
            <a:chExt cx="256334" cy="1888533"/>
          </a:xfrm>
        </p:grpSpPr>
        <p:cxnSp>
          <p:nvCxnSpPr>
            <p:cNvPr id="65" name="直線單箭頭接點 64"/>
            <p:cNvCxnSpPr/>
            <p:nvPr/>
          </p:nvCxnSpPr>
          <p:spPr>
            <a:xfrm flipV="1">
              <a:off x="7794352" y="2699667"/>
              <a:ext cx="0" cy="18885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7663723" y="4035521"/>
              <a:ext cx="2514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7663723" y="3430005"/>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a:off x="7663723" y="3104589"/>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a:off x="7663723" y="3865434"/>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a:off x="7668646" y="4265709"/>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75" name="群組 74"/>
          <p:cNvGrpSpPr/>
          <p:nvPr/>
        </p:nvGrpSpPr>
        <p:grpSpPr>
          <a:xfrm>
            <a:off x="7279765" y="2339384"/>
            <a:ext cx="256334" cy="1888533"/>
            <a:chOff x="8649050" y="2616367"/>
            <a:chExt cx="256334" cy="1888533"/>
          </a:xfrm>
        </p:grpSpPr>
        <p:cxnSp>
          <p:nvCxnSpPr>
            <p:cNvPr id="33" name="直線單箭頭接點 32"/>
            <p:cNvCxnSpPr/>
            <p:nvPr/>
          </p:nvCxnSpPr>
          <p:spPr>
            <a:xfrm flipV="1">
              <a:off x="8779679" y="2616367"/>
              <a:ext cx="0" cy="18885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8649050" y="3346705"/>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8649050" y="3021289"/>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8649050" y="3782134"/>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8653973" y="4182409"/>
              <a:ext cx="25141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8653973" y="4352271"/>
              <a:ext cx="2514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8" name="向左箭號 77"/>
          <p:cNvSpPr/>
          <p:nvPr/>
        </p:nvSpPr>
        <p:spPr>
          <a:xfrm>
            <a:off x="2603281" y="4357754"/>
            <a:ext cx="4292600" cy="27043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9" name="文字方塊 78"/>
          <p:cNvSpPr txBox="1"/>
          <p:nvPr/>
        </p:nvSpPr>
        <p:spPr>
          <a:xfrm>
            <a:off x="7071097" y="4239088"/>
            <a:ext cx="855020" cy="461665"/>
          </a:xfrm>
          <a:prstGeom prst="rect">
            <a:avLst/>
          </a:prstGeom>
          <a:noFill/>
        </p:spPr>
        <p:txBody>
          <a:bodyPr wrap="square" rtlCol="0">
            <a:spAutoFit/>
          </a:bodyPr>
          <a:lstStyle/>
          <a:p>
            <a:r>
              <a:rPr lang="en-US" altLang="zh-TW" sz="2400" dirty="0" smtClean="0"/>
              <a:t>bad</a:t>
            </a:r>
            <a:endParaRPr lang="zh-TW" altLang="en-US" sz="2400" dirty="0"/>
          </a:p>
        </p:txBody>
      </p:sp>
      <p:sp>
        <p:nvSpPr>
          <p:cNvPr id="80" name="文字方塊 79"/>
          <p:cNvSpPr txBox="1"/>
          <p:nvPr/>
        </p:nvSpPr>
        <p:spPr>
          <a:xfrm>
            <a:off x="1445446" y="4235305"/>
            <a:ext cx="1157835" cy="461665"/>
          </a:xfrm>
          <a:prstGeom prst="rect">
            <a:avLst/>
          </a:prstGeom>
          <a:noFill/>
        </p:spPr>
        <p:txBody>
          <a:bodyPr wrap="square" rtlCol="0">
            <a:spAutoFit/>
          </a:bodyPr>
          <a:lstStyle/>
          <a:p>
            <a:pPr algn="ctr"/>
            <a:r>
              <a:rPr lang="en-US" altLang="zh-TW" sz="2400" dirty="0" smtClean="0"/>
              <a:t>perfect</a:t>
            </a:r>
            <a:endParaRPr lang="zh-TW" altLang="en-US" sz="2400" dirty="0"/>
          </a:p>
        </p:txBody>
      </p:sp>
      <p:graphicFrame>
        <p:nvGraphicFramePr>
          <p:cNvPr id="83" name="Object 12"/>
          <p:cNvGraphicFramePr>
            <a:graphicFrameLocks noChangeAspect="1"/>
          </p:cNvGraphicFramePr>
          <p:nvPr>
            <p:extLst/>
          </p:nvPr>
        </p:nvGraphicFramePr>
        <p:xfrm>
          <a:off x="1657974" y="5669938"/>
          <a:ext cx="2638358" cy="1082830"/>
        </p:xfrm>
        <a:graphic>
          <a:graphicData uri="http://schemas.openxmlformats.org/presentationml/2006/ole">
            <mc:AlternateContent xmlns:mc="http://schemas.openxmlformats.org/markup-compatibility/2006">
              <mc:Choice xmlns:v="urn:schemas-microsoft-com:vml" Requires="v">
                <p:oleObj spid="_x0000_s4126" name="方程式" r:id="rId10" imgW="1054080" imgH="431640" progId="Equation.3">
                  <p:embed/>
                </p:oleObj>
              </mc:Choice>
              <mc:Fallback>
                <p:oleObj name="方程式" r:id="rId10" imgW="1054080" imgH="431640" progId="Equation.3">
                  <p:embed/>
                  <p:pic>
                    <p:nvPicPr>
                      <p:cNvPr id="0" name=""/>
                      <p:cNvPicPr>
                        <a:picLocks noChangeAspect="1" noChangeArrowheads="1"/>
                      </p:cNvPicPr>
                      <p:nvPr/>
                    </p:nvPicPr>
                    <p:blipFill>
                      <a:blip r:embed="rId11"/>
                      <a:srcRect/>
                      <a:stretch>
                        <a:fillRect/>
                      </a:stretch>
                    </p:blipFill>
                    <p:spPr bwMode="auto">
                      <a:xfrm>
                        <a:off x="1657974" y="5669938"/>
                        <a:ext cx="2638358" cy="1082830"/>
                      </a:xfrm>
                      <a:prstGeom prst="rect">
                        <a:avLst/>
                      </a:prstGeom>
                      <a:noFill/>
                      <a:extLst/>
                    </p:spPr>
                  </p:pic>
                </p:oleObj>
              </mc:Fallback>
            </mc:AlternateContent>
          </a:graphicData>
        </a:graphic>
      </p:graphicFrame>
      <p:sp>
        <p:nvSpPr>
          <p:cNvPr id="84" name="文字方塊 83"/>
          <p:cNvSpPr txBox="1"/>
          <p:nvPr/>
        </p:nvSpPr>
        <p:spPr>
          <a:xfrm>
            <a:off x="4560249" y="5687273"/>
            <a:ext cx="3462976" cy="954107"/>
          </a:xfrm>
          <a:prstGeom prst="rect">
            <a:avLst/>
          </a:prstGeom>
          <a:solidFill>
            <a:schemeClr val="accent1">
              <a:lumMod val="20000"/>
              <a:lumOff val="80000"/>
            </a:schemeClr>
          </a:solidFill>
          <a:ln w="38100">
            <a:solidFill>
              <a:srgbClr val="0000FF"/>
            </a:solidFill>
          </a:ln>
        </p:spPr>
        <p:txBody>
          <a:bodyPr wrap="square" rtlCol="0">
            <a:spAutoFit/>
          </a:bodyPr>
          <a:lstStyle/>
          <a:p>
            <a:r>
              <a:rPr lang="en-US" altLang="zh-TW" sz="2800" dirty="0" smtClean="0"/>
              <a:t>What is the minimum possible value of C(w)?</a:t>
            </a:r>
            <a:endParaRPr lang="zh-TW" altLang="en-US" sz="2800" dirty="0"/>
          </a:p>
        </p:txBody>
      </p:sp>
      <p:graphicFrame>
        <p:nvGraphicFramePr>
          <p:cNvPr id="85" name="Object 12"/>
          <p:cNvGraphicFramePr>
            <a:graphicFrameLocks noChangeAspect="1"/>
          </p:cNvGraphicFramePr>
          <p:nvPr>
            <p:extLst/>
          </p:nvPr>
        </p:nvGraphicFramePr>
        <p:xfrm>
          <a:off x="1657974" y="4888611"/>
          <a:ext cx="5923241" cy="733598"/>
        </p:xfrm>
        <a:graphic>
          <a:graphicData uri="http://schemas.openxmlformats.org/presentationml/2006/ole">
            <mc:AlternateContent xmlns:mc="http://schemas.openxmlformats.org/markup-compatibility/2006">
              <mc:Choice xmlns:v="urn:schemas-microsoft-com:vml" Requires="v">
                <p:oleObj spid="_x0000_s4127" name="方程式" r:id="rId12" imgW="2361960" imgH="291960" progId="Equation.3">
                  <p:embed/>
                </p:oleObj>
              </mc:Choice>
              <mc:Fallback>
                <p:oleObj name="方程式" r:id="rId12" imgW="2361960" imgH="291960" progId="Equation.3">
                  <p:embed/>
                  <p:pic>
                    <p:nvPicPr>
                      <p:cNvPr id="0" name=""/>
                      <p:cNvPicPr>
                        <a:picLocks noChangeAspect="1" noChangeArrowheads="1"/>
                      </p:cNvPicPr>
                      <p:nvPr/>
                    </p:nvPicPr>
                    <p:blipFill>
                      <a:blip r:embed="rId13"/>
                      <a:srcRect/>
                      <a:stretch>
                        <a:fillRect/>
                      </a:stretch>
                    </p:blipFill>
                    <p:spPr bwMode="auto">
                      <a:xfrm>
                        <a:off x="1657974" y="4888611"/>
                        <a:ext cx="5923241" cy="733598"/>
                      </a:xfrm>
                      <a:prstGeom prst="rect">
                        <a:avLst/>
                      </a:prstGeom>
                      <a:noFill/>
                      <a:extLst/>
                    </p:spPr>
                  </p:pic>
                </p:oleObj>
              </mc:Fallback>
            </mc:AlternateContent>
          </a:graphicData>
        </a:graphic>
      </p:graphicFrame>
    </p:spTree>
    <p:extLst>
      <p:ext uri="{BB962C8B-B14F-4D97-AF65-F5344CB8AC3E}">
        <p14:creationId xmlns:p14="http://schemas.microsoft.com/office/powerpoint/2010/main" val="361023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Appendix: Viterbi</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4229914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4816476" y="246544"/>
            <a:ext cx="4171187" cy="970464"/>
          </a:xfrm>
          <a:prstGeom prst="rect">
            <a:avLst/>
          </a:prstGeom>
        </p:spPr>
      </p:pic>
      <p:grpSp>
        <p:nvGrpSpPr>
          <p:cNvPr id="54" name="Group 5"/>
          <p:cNvGrpSpPr>
            <a:grpSpLocks/>
          </p:cNvGrpSpPr>
          <p:nvPr/>
        </p:nvGrpSpPr>
        <p:grpSpPr bwMode="auto">
          <a:xfrm>
            <a:off x="2102288" y="3982476"/>
            <a:ext cx="1316038" cy="1265237"/>
            <a:chOff x="3852" y="2120"/>
            <a:chExt cx="1098" cy="1242"/>
          </a:xfrm>
        </p:grpSpPr>
        <p:sp>
          <p:nvSpPr>
            <p:cNvPr id="55"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56"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57"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2" name="標題 1"/>
          <p:cNvSpPr>
            <a:spLocks noGrp="1"/>
          </p:cNvSpPr>
          <p:nvPr>
            <p:ph type="title"/>
          </p:nvPr>
        </p:nvSpPr>
        <p:spPr/>
        <p:txBody>
          <a:bodyPr>
            <a:normAutofit/>
          </a:bodyPr>
          <a:lstStyle/>
          <a:p>
            <a:r>
              <a:rPr lang="en-US" altLang="zh-TW" sz="4000" dirty="0"/>
              <a:t>HMM - Problem 1 </a:t>
            </a:r>
            <a:endParaRPr lang="zh-TW" altLang="en-US" sz="4000" dirty="0"/>
          </a:p>
        </p:txBody>
      </p:sp>
      <p:sp>
        <p:nvSpPr>
          <p:cNvPr id="11" name="Freeform 52"/>
          <p:cNvSpPr>
            <a:spLocks/>
          </p:cNvSpPr>
          <p:nvPr/>
        </p:nvSpPr>
        <p:spPr bwMode="auto">
          <a:xfrm>
            <a:off x="2019739" y="2847266"/>
            <a:ext cx="1560513" cy="409575"/>
          </a:xfrm>
          <a:custGeom>
            <a:avLst/>
            <a:gdLst>
              <a:gd name="T0" fmla="*/ 0 w 983"/>
              <a:gd name="T1" fmla="*/ 2147483646 h 258"/>
              <a:gd name="T2" fmla="*/ 2147483646 w 983"/>
              <a:gd name="T3" fmla="*/ 2147483646 h 258"/>
              <a:gd name="T4" fmla="*/ 2147483646 w 983"/>
              <a:gd name="T5" fmla="*/ 2147483646 h 258"/>
              <a:gd name="T6" fmla="*/ 2147483646 w 983"/>
              <a:gd name="T7" fmla="*/ 0 h 258"/>
              <a:gd name="T8" fmla="*/ 0 60000 65536"/>
              <a:gd name="T9" fmla="*/ 0 60000 65536"/>
              <a:gd name="T10" fmla="*/ 0 60000 65536"/>
              <a:gd name="T11" fmla="*/ 0 60000 65536"/>
              <a:gd name="T12" fmla="*/ 0 w 983"/>
              <a:gd name="T13" fmla="*/ 0 h 258"/>
              <a:gd name="T14" fmla="*/ 983 w 983"/>
              <a:gd name="T15" fmla="*/ 258 h 258"/>
            </a:gdLst>
            <a:ahLst/>
            <a:cxnLst>
              <a:cxn ang="T8">
                <a:pos x="T0" y="T1"/>
              </a:cxn>
              <a:cxn ang="T9">
                <a:pos x="T2" y="T3"/>
              </a:cxn>
              <a:cxn ang="T10">
                <a:pos x="T4" y="T5"/>
              </a:cxn>
              <a:cxn ang="T11">
                <a:pos x="T6" y="T7"/>
              </a:cxn>
            </a:cxnLst>
            <a:rect l="T12" t="T13" r="T14" b="T15"/>
            <a:pathLst>
              <a:path w="983" h="258">
                <a:moveTo>
                  <a:pt x="0" y="38"/>
                </a:moveTo>
                <a:cubicBezTo>
                  <a:pt x="75" y="111"/>
                  <a:pt x="151" y="184"/>
                  <a:pt x="253" y="215"/>
                </a:cubicBezTo>
                <a:cubicBezTo>
                  <a:pt x="355" y="246"/>
                  <a:pt x="492" y="258"/>
                  <a:pt x="614" y="222"/>
                </a:cubicBezTo>
                <a:cubicBezTo>
                  <a:pt x="736" y="186"/>
                  <a:pt x="859" y="93"/>
                  <a:pt x="983"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 name="Text Box 53"/>
          <p:cNvSpPr txBox="1">
            <a:spLocks noChangeArrowheads="1"/>
          </p:cNvSpPr>
          <p:nvPr/>
        </p:nvSpPr>
        <p:spPr bwMode="auto">
          <a:xfrm>
            <a:off x="2438839" y="2874253"/>
            <a:ext cx="625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0.95</a:t>
            </a:r>
          </a:p>
        </p:txBody>
      </p:sp>
      <p:sp>
        <p:nvSpPr>
          <p:cNvPr id="13" name="Freeform 54"/>
          <p:cNvSpPr>
            <a:spLocks/>
          </p:cNvSpPr>
          <p:nvPr/>
        </p:nvSpPr>
        <p:spPr bwMode="auto">
          <a:xfrm>
            <a:off x="4604189" y="2834566"/>
            <a:ext cx="1474788" cy="804862"/>
          </a:xfrm>
          <a:custGeom>
            <a:avLst/>
            <a:gdLst>
              <a:gd name="T0" fmla="*/ 0 w 929"/>
              <a:gd name="T1" fmla="*/ 0 h 507"/>
              <a:gd name="T2" fmla="*/ 2147483646 w 929"/>
              <a:gd name="T3" fmla="*/ 2147483646 h 507"/>
              <a:gd name="T4" fmla="*/ 2147483646 w 929"/>
              <a:gd name="T5" fmla="*/ 2147483646 h 507"/>
              <a:gd name="T6" fmla="*/ 2147483646 w 929"/>
              <a:gd name="T7" fmla="*/ 2147483646 h 507"/>
              <a:gd name="T8" fmla="*/ 0 60000 65536"/>
              <a:gd name="T9" fmla="*/ 0 60000 65536"/>
              <a:gd name="T10" fmla="*/ 0 60000 65536"/>
              <a:gd name="T11" fmla="*/ 0 60000 65536"/>
              <a:gd name="T12" fmla="*/ 0 w 929"/>
              <a:gd name="T13" fmla="*/ 0 h 507"/>
              <a:gd name="T14" fmla="*/ 929 w 929"/>
              <a:gd name="T15" fmla="*/ 507 h 507"/>
            </a:gdLst>
            <a:ahLst/>
            <a:cxnLst>
              <a:cxn ang="T8">
                <a:pos x="T0" y="T1"/>
              </a:cxn>
              <a:cxn ang="T9">
                <a:pos x="T2" y="T3"/>
              </a:cxn>
              <a:cxn ang="T10">
                <a:pos x="T4" y="T5"/>
              </a:cxn>
              <a:cxn ang="T11">
                <a:pos x="T6" y="T7"/>
              </a:cxn>
            </a:cxnLst>
            <a:rect l="T12" t="T13" r="T14" b="T15"/>
            <a:pathLst>
              <a:path w="929" h="507">
                <a:moveTo>
                  <a:pt x="0" y="0"/>
                </a:moveTo>
                <a:cubicBezTo>
                  <a:pt x="62" y="84"/>
                  <a:pt x="124" y="168"/>
                  <a:pt x="207" y="238"/>
                </a:cubicBezTo>
                <a:cubicBezTo>
                  <a:pt x="290" y="308"/>
                  <a:pt x="379" y="377"/>
                  <a:pt x="499" y="422"/>
                </a:cubicBezTo>
                <a:cubicBezTo>
                  <a:pt x="619" y="467"/>
                  <a:pt x="860" y="493"/>
                  <a:pt x="929" y="507"/>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4" name="Freeform 55"/>
          <p:cNvSpPr>
            <a:spLocks/>
          </p:cNvSpPr>
          <p:nvPr/>
        </p:nvSpPr>
        <p:spPr bwMode="auto">
          <a:xfrm>
            <a:off x="2056252" y="1691566"/>
            <a:ext cx="1547812" cy="569912"/>
          </a:xfrm>
          <a:custGeom>
            <a:avLst/>
            <a:gdLst>
              <a:gd name="T0" fmla="*/ 2147483646 w 975"/>
              <a:gd name="T1" fmla="*/ 2147483646 h 536"/>
              <a:gd name="T2" fmla="*/ 2147483646 w 975"/>
              <a:gd name="T3" fmla="*/ 2147483646 h 536"/>
              <a:gd name="T4" fmla="*/ 2147483646 w 975"/>
              <a:gd name="T5" fmla="*/ 2147483646 h 536"/>
              <a:gd name="T6" fmla="*/ 0 w 975"/>
              <a:gd name="T7" fmla="*/ 2147483646 h 536"/>
              <a:gd name="T8" fmla="*/ 0 60000 65536"/>
              <a:gd name="T9" fmla="*/ 0 60000 65536"/>
              <a:gd name="T10" fmla="*/ 0 60000 65536"/>
              <a:gd name="T11" fmla="*/ 0 60000 65536"/>
              <a:gd name="T12" fmla="*/ 0 w 975"/>
              <a:gd name="T13" fmla="*/ 0 h 536"/>
              <a:gd name="T14" fmla="*/ 975 w 975"/>
              <a:gd name="T15" fmla="*/ 536 h 536"/>
            </a:gdLst>
            <a:ahLst/>
            <a:cxnLst>
              <a:cxn ang="T8">
                <a:pos x="T0" y="T1"/>
              </a:cxn>
              <a:cxn ang="T9">
                <a:pos x="T2" y="T3"/>
              </a:cxn>
              <a:cxn ang="T10">
                <a:pos x="T4" y="T5"/>
              </a:cxn>
              <a:cxn ang="T11">
                <a:pos x="T6" y="T7"/>
              </a:cxn>
            </a:cxnLst>
            <a:rect l="T12" t="T13" r="T14" b="T15"/>
            <a:pathLst>
              <a:path w="975" h="536">
                <a:moveTo>
                  <a:pt x="975" y="528"/>
                </a:moveTo>
                <a:cubicBezTo>
                  <a:pt x="877" y="343"/>
                  <a:pt x="779" y="158"/>
                  <a:pt x="668" y="83"/>
                </a:cubicBezTo>
                <a:cubicBezTo>
                  <a:pt x="557" y="8"/>
                  <a:pt x="418" y="0"/>
                  <a:pt x="307" y="75"/>
                </a:cubicBezTo>
                <a:cubicBezTo>
                  <a:pt x="196" y="150"/>
                  <a:pt x="52" y="458"/>
                  <a:pt x="0" y="536"/>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TW" altLang="en-US"/>
          </a:p>
        </p:txBody>
      </p:sp>
      <p:sp>
        <p:nvSpPr>
          <p:cNvPr id="15" name="Text Box 56"/>
          <p:cNvSpPr txBox="1">
            <a:spLocks noChangeArrowheads="1"/>
          </p:cNvSpPr>
          <p:nvPr/>
        </p:nvSpPr>
        <p:spPr bwMode="auto">
          <a:xfrm>
            <a:off x="2561077" y="1348666"/>
            <a:ext cx="625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0.05</a:t>
            </a:r>
          </a:p>
        </p:txBody>
      </p:sp>
      <p:sp>
        <p:nvSpPr>
          <p:cNvPr id="16" name="Text Box 57"/>
          <p:cNvSpPr txBox="1">
            <a:spLocks noChangeArrowheads="1"/>
          </p:cNvSpPr>
          <p:nvPr/>
        </p:nvSpPr>
        <p:spPr bwMode="auto">
          <a:xfrm>
            <a:off x="5129652" y="3037766"/>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0.9</a:t>
            </a:r>
          </a:p>
        </p:txBody>
      </p:sp>
      <p:sp>
        <p:nvSpPr>
          <p:cNvPr id="17" name="Freeform 59"/>
          <p:cNvSpPr>
            <a:spLocks/>
          </p:cNvSpPr>
          <p:nvPr/>
        </p:nvSpPr>
        <p:spPr bwMode="auto">
          <a:xfrm>
            <a:off x="1811777" y="3053641"/>
            <a:ext cx="4146550" cy="984250"/>
          </a:xfrm>
          <a:custGeom>
            <a:avLst/>
            <a:gdLst>
              <a:gd name="T0" fmla="*/ 0 w 2612"/>
              <a:gd name="T1" fmla="*/ 0 h 620"/>
              <a:gd name="T2" fmla="*/ 2147483646 w 2612"/>
              <a:gd name="T3" fmla="*/ 2147483646 h 620"/>
              <a:gd name="T4" fmla="*/ 2147483646 w 2612"/>
              <a:gd name="T5" fmla="*/ 2147483646 h 620"/>
              <a:gd name="T6" fmla="*/ 2147483646 w 2612"/>
              <a:gd name="T7" fmla="*/ 2147483646 h 620"/>
              <a:gd name="T8" fmla="*/ 2147483646 w 2612"/>
              <a:gd name="T9" fmla="*/ 2147483646 h 620"/>
              <a:gd name="T10" fmla="*/ 0 60000 65536"/>
              <a:gd name="T11" fmla="*/ 0 60000 65536"/>
              <a:gd name="T12" fmla="*/ 0 60000 65536"/>
              <a:gd name="T13" fmla="*/ 0 60000 65536"/>
              <a:gd name="T14" fmla="*/ 0 60000 65536"/>
              <a:gd name="T15" fmla="*/ 0 w 2612"/>
              <a:gd name="T16" fmla="*/ 0 h 620"/>
              <a:gd name="T17" fmla="*/ 2612 w 2612"/>
              <a:gd name="T18" fmla="*/ 620 h 620"/>
            </a:gdLst>
            <a:ahLst/>
            <a:cxnLst>
              <a:cxn ang="T10">
                <a:pos x="T0" y="T1"/>
              </a:cxn>
              <a:cxn ang="T11">
                <a:pos x="T2" y="T3"/>
              </a:cxn>
              <a:cxn ang="T12">
                <a:pos x="T4" y="T5"/>
              </a:cxn>
              <a:cxn ang="T13">
                <a:pos x="T6" y="T7"/>
              </a:cxn>
              <a:cxn ang="T14">
                <a:pos x="T8" y="T9"/>
              </a:cxn>
            </a:cxnLst>
            <a:rect l="T15" t="T16" r="T17" b="T18"/>
            <a:pathLst>
              <a:path w="2612" h="620">
                <a:moveTo>
                  <a:pt x="0" y="0"/>
                </a:moveTo>
                <a:cubicBezTo>
                  <a:pt x="78" y="144"/>
                  <a:pt x="156" y="289"/>
                  <a:pt x="400" y="354"/>
                </a:cubicBezTo>
                <a:cubicBezTo>
                  <a:pt x="644" y="419"/>
                  <a:pt x="1171" y="354"/>
                  <a:pt x="1467" y="392"/>
                </a:cubicBezTo>
                <a:cubicBezTo>
                  <a:pt x="1763" y="430"/>
                  <a:pt x="1983" y="548"/>
                  <a:pt x="2174" y="584"/>
                </a:cubicBezTo>
                <a:cubicBezTo>
                  <a:pt x="2365" y="620"/>
                  <a:pt x="2488" y="613"/>
                  <a:pt x="2612" y="607"/>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8" name="Text Box 60"/>
          <p:cNvSpPr txBox="1">
            <a:spLocks noChangeArrowheads="1"/>
          </p:cNvSpPr>
          <p:nvPr/>
        </p:nvSpPr>
        <p:spPr bwMode="auto">
          <a:xfrm>
            <a:off x="4093014" y="3709278"/>
            <a:ext cx="625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0.05</a:t>
            </a:r>
          </a:p>
        </p:txBody>
      </p:sp>
      <p:sp>
        <p:nvSpPr>
          <p:cNvPr id="19" name="Oval 61"/>
          <p:cNvSpPr>
            <a:spLocks noChangeArrowheads="1"/>
          </p:cNvSpPr>
          <p:nvPr/>
        </p:nvSpPr>
        <p:spPr bwMode="auto">
          <a:xfrm>
            <a:off x="7993502" y="3321928"/>
            <a:ext cx="792162" cy="6953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eaLnBrk="1" hangingPunct="1">
              <a:spcBef>
                <a:spcPct val="0"/>
              </a:spcBef>
              <a:buClrTx/>
              <a:buFontTx/>
              <a:buNone/>
            </a:pPr>
            <a:endParaRPr lang="zh-TW" altLang="zh-TW" sz="2000">
              <a:ea typeface="新細明體" panose="02020500000000000000" pitchFamily="18" charset="-120"/>
            </a:endParaRPr>
          </a:p>
        </p:txBody>
      </p:sp>
      <p:sp>
        <p:nvSpPr>
          <p:cNvPr id="20" name="Text Box 62"/>
          <p:cNvSpPr txBox="1">
            <a:spLocks noChangeArrowheads="1"/>
          </p:cNvSpPr>
          <p:nvPr/>
        </p:nvSpPr>
        <p:spPr bwMode="auto">
          <a:xfrm>
            <a:off x="8106214" y="3421941"/>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stop</a:t>
            </a:r>
          </a:p>
        </p:txBody>
      </p:sp>
      <p:sp>
        <p:nvSpPr>
          <p:cNvPr id="21" name="Freeform 63"/>
          <p:cNvSpPr>
            <a:spLocks/>
          </p:cNvSpPr>
          <p:nvPr/>
        </p:nvSpPr>
        <p:spPr bwMode="auto">
          <a:xfrm>
            <a:off x="7115614" y="3156828"/>
            <a:ext cx="1096963" cy="458788"/>
          </a:xfrm>
          <a:custGeom>
            <a:avLst/>
            <a:gdLst>
              <a:gd name="T0" fmla="*/ 0 w 691"/>
              <a:gd name="T1" fmla="*/ 2147483646 h 289"/>
              <a:gd name="T2" fmla="*/ 2147483646 w 691"/>
              <a:gd name="T3" fmla="*/ 2147483646 h 289"/>
              <a:gd name="T4" fmla="*/ 2147483646 w 691"/>
              <a:gd name="T5" fmla="*/ 2147483646 h 289"/>
              <a:gd name="T6" fmla="*/ 2147483646 w 691"/>
              <a:gd name="T7" fmla="*/ 2147483646 h 289"/>
              <a:gd name="T8" fmla="*/ 0 60000 65536"/>
              <a:gd name="T9" fmla="*/ 0 60000 65536"/>
              <a:gd name="T10" fmla="*/ 0 60000 65536"/>
              <a:gd name="T11" fmla="*/ 0 60000 65536"/>
              <a:gd name="T12" fmla="*/ 0 w 691"/>
              <a:gd name="T13" fmla="*/ 0 h 289"/>
              <a:gd name="T14" fmla="*/ 691 w 691"/>
              <a:gd name="T15" fmla="*/ 289 h 289"/>
            </a:gdLst>
            <a:ahLst/>
            <a:cxnLst>
              <a:cxn ang="T8">
                <a:pos x="T0" y="T1"/>
              </a:cxn>
              <a:cxn ang="T9">
                <a:pos x="T2" y="T3"/>
              </a:cxn>
              <a:cxn ang="T10">
                <a:pos x="T4" y="T5"/>
              </a:cxn>
              <a:cxn ang="T11">
                <a:pos x="T6" y="T7"/>
              </a:cxn>
            </a:cxnLst>
            <a:rect l="T12" t="T13" r="T14" b="T15"/>
            <a:pathLst>
              <a:path w="691" h="289">
                <a:moveTo>
                  <a:pt x="0" y="289"/>
                </a:moveTo>
                <a:cubicBezTo>
                  <a:pt x="38" y="243"/>
                  <a:pt x="76" y="197"/>
                  <a:pt x="146" y="150"/>
                </a:cubicBezTo>
                <a:cubicBezTo>
                  <a:pt x="216" y="103"/>
                  <a:pt x="332" y="8"/>
                  <a:pt x="423" y="4"/>
                </a:cubicBezTo>
                <a:cubicBezTo>
                  <a:pt x="514" y="0"/>
                  <a:pt x="649" y="106"/>
                  <a:pt x="691" y="127"/>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2" name="Text Box 64"/>
          <p:cNvSpPr txBox="1">
            <a:spLocks noChangeArrowheads="1"/>
          </p:cNvSpPr>
          <p:nvPr/>
        </p:nvSpPr>
        <p:spPr bwMode="auto">
          <a:xfrm>
            <a:off x="7452164" y="2739316"/>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0.5</a:t>
            </a:r>
          </a:p>
        </p:txBody>
      </p:sp>
      <p:sp>
        <p:nvSpPr>
          <p:cNvPr id="23" name="Freeform 65"/>
          <p:cNvSpPr>
            <a:spLocks/>
          </p:cNvSpPr>
          <p:nvPr/>
        </p:nvSpPr>
        <p:spPr bwMode="auto">
          <a:xfrm>
            <a:off x="4793101" y="2013147"/>
            <a:ext cx="3595357" cy="1279909"/>
          </a:xfrm>
          <a:custGeom>
            <a:avLst/>
            <a:gdLst>
              <a:gd name="T0" fmla="*/ 0 w 2527"/>
              <a:gd name="T1" fmla="*/ 2147483646 h 1072"/>
              <a:gd name="T2" fmla="*/ 2147483646 w 2527"/>
              <a:gd name="T3" fmla="*/ 2147483646 h 1072"/>
              <a:gd name="T4" fmla="*/ 2147483646 w 2527"/>
              <a:gd name="T5" fmla="*/ 2147483646 h 1072"/>
              <a:gd name="T6" fmla="*/ 2147483646 w 2527"/>
              <a:gd name="T7" fmla="*/ 2147483646 h 1072"/>
              <a:gd name="T8" fmla="*/ 2147483646 w 2527"/>
              <a:gd name="T9" fmla="*/ 2147483646 h 1072"/>
              <a:gd name="T10" fmla="*/ 0 60000 65536"/>
              <a:gd name="T11" fmla="*/ 0 60000 65536"/>
              <a:gd name="T12" fmla="*/ 0 60000 65536"/>
              <a:gd name="T13" fmla="*/ 0 60000 65536"/>
              <a:gd name="T14" fmla="*/ 0 60000 65536"/>
              <a:gd name="T15" fmla="*/ 0 w 2527"/>
              <a:gd name="T16" fmla="*/ 0 h 1072"/>
              <a:gd name="T17" fmla="*/ 2527 w 2527"/>
              <a:gd name="T18" fmla="*/ 1072 h 1072"/>
            </a:gdLst>
            <a:ahLst/>
            <a:cxnLst>
              <a:cxn ang="T10">
                <a:pos x="T0" y="T1"/>
              </a:cxn>
              <a:cxn ang="T11">
                <a:pos x="T2" y="T3"/>
              </a:cxn>
              <a:cxn ang="T12">
                <a:pos x="T4" y="T5"/>
              </a:cxn>
              <a:cxn ang="T13">
                <a:pos x="T6" y="T7"/>
              </a:cxn>
              <a:cxn ang="T14">
                <a:pos x="T8" y="T9"/>
              </a:cxn>
            </a:cxnLst>
            <a:rect l="T15" t="T16" r="T17" b="T18"/>
            <a:pathLst>
              <a:path w="2527" h="1072">
                <a:moveTo>
                  <a:pt x="0" y="358"/>
                </a:moveTo>
                <a:cubicBezTo>
                  <a:pt x="211" y="258"/>
                  <a:pt x="422" y="159"/>
                  <a:pt x="684" y="104"/>
                </a:cubicBezTo>
                <a:cubicBezTo>
                  <a:pt x="946" y="49"/>
                  <a:pt x="1299" y="0"/>
                  <a:pt x="1574" y="27"/>
                </a:cubicBezTo>
                <a:cubicBezTo>
                  <a:pt x="1849" y="54"/>
                  <a:pt x="2176" y="92"/>
                  <a:pt x="2335" y="266"/>
                </a:cubicBezTo>
                <a:cubicBezTo>
                  <a:pt x="2494" y="440"/>
                  <a:pt x="2496" y="938"/>
                  <a:pt x="2527" y="1072"/>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zh-TW" altLang="en-US"/>
          </a:p>
        </p:txBody>
      </p:sp>
      <p:sp>
        <p:nvSpPr>
          <p:cNvPr id="24" name="Text Box 66"/>
          <p:cNvSpPr txBox="1">
            <a:spLocks noChangeArrowheads="1"/>
          </p:cNvSpPr>
          <p:nvPr/>
        </p:nvSpPr>
        <p:spPr bwMode="auto">
          <a:xfrm>
            <a:off x="6590779" y="2025225"/>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dirty="0">
                <a:ea typeface="新細明體" panose="02020500000000000000" pitchFamily="18" charset="-120"/>
              </a:rPr>
              <a:t>0.1</a:t>
            </a:r>
          </a:p>
        </p:txBody>
      </p:sp>
      <p:sp>
        <p:nvSpPr>
          <p:cNvPr id="25" name="Freeform 67"/>
          <p:cNvSpPr>
            <a:spLocks/>
          </p:cNvSpPr>
          <p:nvPr/>
        </p:nvSpPr>
        <p:spPr bwMode="auto">
          <a:xfrm>
            <a:off x="3361177" y="4285541"/>
            <a:ext cx="2706687" cy="763587"/>
          </a:xfrm>
          <a:custGeom>
            <a:avLst/>
            <a:gdLst>
              <a:gd name="T0" fmla="*/ 0 w 1705"/>
              <a:gd name="T1" fmla="*/ 2147483646 h 481"/>
              <a:gd name="T2" fmla="*/ 2147483646 w 1705"/>
              <a:gd name="T3" fmla="*/ 2147483646 h 481"/>
              <a:gd name="T4" fmla="*/ 2147483646 w 1705"/>
              <a:gd name="T5" fmla="*/ 2147483646 h 481"/>
              <a:gd name="T6" fmla="*/ 2147483646 w 1705"/>
              <a:gd name="T7" fmla="*/ 0 h 481"/>
              <a:gd name="T8" fmla="*/ 0 60000 65536"/>
              <a:gd name="T9" fmla="*/ 0 60000 65536"/>
              <a:gd name="T10" fmla="*/ 0 60000 65536"/>
              <a:gd name="T11" fmla="*/ 0 60000 65536"/>
              <a:gd name="T12" fmla="*/ 0 w 1705"/>
              <a:gd name="T13" fmla="*/ 0 h 481"/>
              <a:gd name="T14" fmla="*/ 1705 w 1705"/>
              <a:gd name="T15" fmla="*/ 481 h 481"/>
            </a:gdLst>
            <a:ahLst/>
            <a:cxnLst>
              <a:cxn ang="T8">
                <a:pos x="T0" y="T1"/>
              </a:cxn>
              <a:cxn ang="T9">
                <a:pos x="T2" y="T3"/>
              </a:cxn>
              <a:cxn ang="T10">
                <a:pos x="T4" y="T5"/>
              </a:cxn>
              <a:cxn ang="T11">
                <a:pos x="T6" y="T7"/>
              </a:cxn>
            </a:cxnLst>
            <a:rect l="T12" t="T13" r="T14" b="T15"/>
            <a:pathLst>
              <a:path w="1705" h="481">
                <a:moveTo>
                  <a:pt x="0" y="292"/>
                </a:moveTo>
                <a:cubicBezTo>
                  <a:pt x="64" y="335"/>
                  <a:pt x="128" y="379"/>
                  <a:pt x="315" y="399"/>
                </a:cubicBezTo>
                <a:cubicBezTo>
                  <a:pt x="502" y="419"/>
                  <a:pt x="889" y="481"/>
                  <a:pt x="1121" y="415"/>
                </a:cubicBezTo>
                <a:cubicBezTo>
                  <a:pt x="1353" y="349"/>
                  <a:pt x="1529" y="174"/>
                  <a:pt x="1705"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6" name="Text Box 68"/>
          <p:cNvSpPr txBox="1">
            <a:spLocks noChangeArrowheads="1"/>
          </p:cNvSpPr>
          <p:nvPr/>
        </p:nvSpPr>
        <p:spPr bwMode="auto">
          <a:xfrm>
            <a:off x="4148577" y="4591928"/>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0.8</a:t>
            </a:r>
          </a:p>
        </p:txBody>
      </p:sp>
      <p:sp>
        <p:nvSpPr>
          <p:cNvPr id="27" name="Freeform 69"/>
          <p:cNvSpPr>
            <a:spLocks/>
          </p:cNvSpPr>
          <p:nvPr/>
        </p:nvSpPr>
        <p:spPr bwMode="auto">
          <a:xfrm>
            <a:off x="3202427" y="3980741"/>
            <a:ext cx="5072062" cy="1546225"/>
          </a:xfrm>
          <a:custGeom>
            <a:avLst/>
            <a:gdLst>
              <a:gd name="T0" fmla="*/ 0 w 3195"/>
              <a:gd name="T1" fmla="*/ 2147483646 h 974"/>
              <a:gd name="T2" fmla="*/ 2147483646 w 3195"/>
              <a:gd name="T3" fmla="*/ 2147483646 h 974"/>
              <a:gd name="T4" fmla="*/ 2147483646 w 3195"/>
              <a:gd name="T5" fmla="*/ 2147483646 h 974"/>
              <a:gd name="T6" fmla="*/ 2147483646 w 3195"/>
              <a:gd name="T7" fmla="*/ 0 h 974"/>
              <a:gd name="T8" fmla="*/ 0 60000 65536"/>
              <a:gd name="T9" fmla="*/ 0 60000 65536"/>
              <a:gd name="T10" fmla="*/ 0 60000 65536"/>
              <a:gd name="T11" fmla="*/ 0 60000 65536"/>
              <a:gd name="T12" fmla="*/ 0 w 3195"/>
              <a:gd name="T13" fmla="*/ 0 h 974"/>
              <a:gd name="T14" fmla="*/ 3195 w 3195"/>
              <a:gd name="T15" fmla="*/ 974 h 974"/>
            </a:gdLst>
            <a:ahLst/>
            <a:cxnLst>
              <a:cxn ang="T8">
                <a:pos x="T0" y="T1"/>
              </a:cxn>
              <a:cxn ang="T9">
                <a:pos x="T2" y="T3"/>
              </a:cxn>
              <a:cxn ang="T10">
                <a:pos x="T4" y="T5"/>
              </a:cxn>
              <a:cxn ang="T11">
                <a:pos x="T6" y="T7"/>
              </a:cxn>
            </a:cxnLst>
            <a:rect l="T12" t="T13" r="T14" b="T15"/>
            <a:pathLst>
              <a:path w="3195" h="974">
                <a:moveTo>
                  <a:pt x="0" y="683"/>
                </a:moveTo>
                <a:cubicBezTo>
                  <a:pt x="368" y="763"/>
                  <a:pt x="736" y="844"/>
                  <a:pt x="1060" y="868"/>
                </a:cubicBezTo>
                <a:cubicBezTo>
                  <a:pt x="1384" y="892"/>
                  <a:pt x="1587" y="974"/>
                  <a:pt x="1943" y="829"/>
                </a:cubicBezTo>
                <a:cubicBezTo>
                  <a:pt x="2299" y="684"/>
                  <a:pt x="2747" y="342"/>
                  <a:pt x="3195"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8" name="Text Box 70"/>
          <p:cNvSpPr txBox="1">
            <a:spLocks noChangeArrowheads="1"/>
          </p:cNvSpPr>
          <p:nvPr/>
        </p:nvSpPr>
        <p:spPr bwMode="auto">
          <a:xfrm>
            <a:off x="5134414" y="5068178"/>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0.1</a:t>
            </a:r>
          </a:p>
        </p:txBody>
      </p:sp>
      <p:sp>
        <p:nvSpPr>
          <p:cNvPr id="29" name="Text Box 71"/>
          <p:cNvSpPr txBox="1">
            <a:spLocks noChangeArrowheads="1"/>
          </p:cNvSpPr>
          <p:nvPr/>
        </p:nvSpPr>
        <p:spPr bwMode="auto">
          <a:xfrm>
            <a:off x="1530789" y="4280778"/>
            <a:ext cx="498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0.1</a:t>
            </a:r>
          </a:p>
        </p:txBody>
      </p:sp>
      <p:sp>
        <p:nvSpPr>
          <p:cNvPr id="30" name="Freeform 72"/>
          <p:cNvSpPr>
            <a:spLocks/>
          </p:cNvSpPr>
          <p:nvPr/>
        </p:nvSpPr>
        <p:spPr bwMode="auto">
          <a:xfrm>
            <a:off x="725927" y="2774241"/>
            <a:ext cx="1416050" cy="2035175"/>
          </a:xfrm>
          <a:custGeom>
            <a:avLst/>
            <a:gdLst>
              <a:gd name="T0" fmla="*/ 2147483646 w 892"/>
              <a:gd name="T1" fmla="*/ 2147483646 h 1282"/>
              <a:gd name="T2" fmla="*/ 2147483646 w 892"/>
              <a:gd name="T3" fmla="*/ 2147483646 h 1282"/>
              <a:gd name="T4" fmla="*/ 2147483646 w 892"/>
              <a:gd name="T5" fmla="*/ 2147483646 h 1282"/>
              <a:gd name="T6" fmla="*/ 2147483646 w 892"/>
              <a:gd name="T7" fmla="*/ 2147483646 h 1282"/>
              <a:gd name="T8" fmla="*/ 2147483646 w 892"/>
              <a:gd name="T9" fmla="*/ 0 h 1282"/>
              <a:gd name="T10" fmla="*/ 0 60000 65536"/>
              <a:gd name="T11" fmla="*/ 0 60000 65536"/>
              <a:gd name="T12" fmla="*/ 0 60000 65536"/>
              <a:gd name="T13" fmla="*/ 0 60000 65536"/>
              <a:gd name="T14" fmla="*/ 0 60000 65536"/>
              <a:gd name="T15" fmla="*/ 0 w 892"/>
              <a:gd name="T16" fmla="*/ 0 h 1282"/>
              <a:gd name="T17" fmla="*/ 892 w 892"/>
              <a:gd name="T18" fmla="*/ 1282 h 1282"/>
            </a:gdLst>
            <a:ahLst/>
            <a:cxnLst>
              <a:cxn ang="T10">
                <a:pos x="T0" y="T1"/>
              </a:cxn>
              <a:cxn ang="T11">
                <a:pos x="T2" y="T3"/>
              </a:cxn>
              <a:cxn ang="T12">
                <a:pos x="T4" y="T5"/>
              </a:cxn>
              <a:cxn ang="T13">
                <a:pos x="T6" y="T7"/>
              </a:cxn>
              <a:cxn ang="T14">
                <a:pos x="T8" y="T9"/>
              </a:cxn>
            </a:cxnLst>
            <a:rect l="T15" t="T16" r="T17" b="T18"/>
            <a:pathLst>
              <a:path w="892" h="1282">
                <a:moveTo>
                  <a:pt x="892" y="1282"/>
                </a:moveTo>
                <a:cubicBezTo>
                  <a:pt x="792" y="1266"/>
                  <a:pt x="693" y="1250"/>
                  <a:pt x="569" y="1190"/>
                </a:cubicBezTo>
                <a:cubicBezTo>
                  <a:pt x="445" y="1130"/>
                  <a:pt x="242" y="1022"/>
                  <a:pt x="147" y="921"/>
                </a:cubicBezTo>
                <a:cubicBezTo>
                  <a:pt x="52" y="820"/>
                  <a:pt x="2" y="736"/>
                  <a:pt x="1" y="583"/>
                </a:cubicBezTo>
                <a:cubicBezTo>
                  <a:pt x="0" y="430"/>
                  <a:pt x="69" y="215"/>
                  <a:pt x="139"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31" name="Freeform 73"/>
          <p:cNvSpPr>
            <a:spLocks/>
          </p:cNvSpPr>
          <p:nvPr/>
        </p:nvSpPr>
        <p:spPr bwMode="auto">
          <a:xfrm>
            <a:off x="422714" y="2517066"/>
            <a:ext cx="5876925" cy="3336925"/>
          </a:xfrm>
          <a:custGeom>
            <a:avLst/>
            <a:gdLst>
              <a:gd name="T0" fmla="*/ 2147483646 w 3702"/>
              <a:gd name="T1" fmla="*/ 2147483646 h 2102"/>
              <a:gd name="T2" fmla="*/ 2147483646 w 3702"/>
              <a:gd name="T3" fmla="*/ 2147483646 h 2102"/>
              <a:gd name="T4" fmla="*/ 2147483646 w 3702"/>
              <a:gd name="T5" fmla="*/ 2147483646 h 2102"/>
              <a:gd name="T6" fmla="*/ 2147483646 w 3702"/>
              <a:gd name="T7" fmla="*/ 2147483646 h 2102"/>
              <a:gd name="T8" fmla="*/ 2147483646 w 3702"/>
              <a:gd name="T9" fmla="*/ 2147483646 h 2102"/>
              <a:gd name="T10" fmla="*/ 2147483646 w 3702"/>
              <a:gd name="T11" fmla="*/ 2147483646 h 2102"/>
              <a:gd name="T12" fmla="*/ 2147483646 w 3702"/>
              <a:gd name="T13" fmla="*/ 2147483646 h 2102"/>
              <a:gd name="T14" fmla="*/ 2147483646 w 3702"/>
              <a:gd name="T15" fmla="*/ 2147483646 h 2102"/>
              <a:gd name="T16" fmla="*/ 2147483646 w 3702"/>
              <a:gd name="T17" fmla="*/ 2147483646 h 2102"/>
              <a:gd name="T18" fmla="*/ 2147483646 w 3702"/>
              <a:gd name="T19" fmla="*/ 0 h 2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02"/>
              <a:gd name="T31" fmla="*/ 0 h 2102"/>
              <a:gd name="T32" fmla="*/ 3702 w 3702"/>
              <a:gd name="T33" fmla="*/ 2102 h 2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02" h="2102">
                <a:moveTo>
                  <a:pt x="3702" y="1175"/>
                </a:moveTo>
                <a:cubicBezTo>
                  <a:pt x="3578" y="1467"/>
                  <a:pt x="3454" y="1759"/>
                  <a:pt x="3364" y="1905"/>
                </a:cubicBezTo>
                <a:cubicBezTo>
                  <a:pt x="3274" y="2051"/>
                  <a:pt x="3242" y="2019"/>
                  <a:pt x="3164" y="2051"/>
                </a:cubicBezTo>
                <a:cubicBezTo>
                  <a:pt x="3086" y="2083"/>
                  <a:pt x="3207" y="2096"/>
                  <a:pt x="2895" y="2097"/>
                </a:cubicBezTo>
                <a:cubicBezTo>
                  <a:pt x="2583" y="2098"/>
                  <a:pt x="1671" y="2102"/>
                  <a:pt x="1290" y="2059"/>
                </a:cubicBezTo>
                <a:cubicBezTo>
                  <a:pt x="909" y="2016"/>
                  <a:pt x="765" y="1930"/>
                  <a:pt x="607" y="1836"/>
                </a:cubicBezTo>
                <a:cubicBezTo>
                  <a:pt x="449" y="1742"/>
                  <a:pt x="429" y="1641"/>
                  <a:pt x="345" y="1498"/>
                </a:cubicBezTo>
                <a:cubicBezTo>
                  <a:pt x="261" y="1355"/>
                  <a:pt x="152" y="1176"/>
                  <a:pt x="100" y="976"/>
                </a:cubicBezTo>
                <a:cubicBezTo>
                  <a:pt x="48" y="776"/>
                  <a:pt x="0" y="463"/>
                  <a:pt x="31" y="300"/>
                </a:cubicBezTo>
                <a:cubicBezTo>
                  <a:pt x="62" y="137"/>
                  <a:pt x="173" y="68"/>
                  <a:pt x="284"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32" name="Text Box 74"/>
          <p:cNvSpPr txBox="1">
            <a:spLocks noChangeArrowheads="1"/>
          </p:cNvSpPr>
          <p:nvPr/>
        </p:nvSpPr>
        <p:spPr bwMode="auto">
          <a:xfrm>
            <a:off x="3816789" y="5506328"/>
            <a:ext cx="625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0.25</a:t>
            </a:r>
          </a:p>
        </p:txBody>
      </p:sp>
      <p:sp>
        <p:nvSpPr>
          <p:cNvPr id="33" name="Freeform 75"/>
          <p:cNvSpPr>
            <a:spLocks/>
          </p:cNvSpPr>
          <p:nvPr/>
        </p:nvSpPr>
        <p:spPr bwMode="auto">
          <a:xfrm>
            <a:off x="3142102" y="4090278"/>
            <a:ext cx="2889250" cy="358775"/>
          </a:xfrm>
          <a:custGeom>
            <a:avLst/>
            <a:gdLst>
              <a:gd name="T0" fmla="*/ 2147483646 w 1820"/>
              <a:gd name="T1" fmla="*/ 0 h 226"/>
              <a:gd name="T2" fmla="*/ 2147483646 w 1820"/>
              <a:gd name="T3" fmla="*/ 2147483646 h 226"/>
              <a:gd name="T4" fmla="*/ 2147483646 w 1820"/>
              <a:gd name="T5" fmla="*/ 2147483646 h 226"/>
              <a:gd name="T6" fmla="*/ 2147483646 w 1820"/>
              <a:gd name="T7" fmla="*/ 2147483646 h 226"/>
              <a:gd name="T8" fmla="*/ 0 w 1820"/>
              <a:gd name="T9" fmla="*/ 2147483646 h 226"/>
              <a:gd name="T10" fmla="*/ 0 60000 65536"/>
              <a:gd name="T11" fmla="*/ 0 60000 65536"/>
              <a:gd name="T12" fmla="*/ 0 60000 65536"/>
              <a:gd name="T13" fmla="*/ 0 60000 65536"/>
              <a:gd name="T14" fmla="*/ 0 60000 65536"/>
              <a:gd name="T15" fmla="*/ 0 w 1820"/>
              <a:gd name="T16" fmla="*/ 0 h 226"/>
              <a:gd name="T17" fmla="*/ 1820 w 1820"/>
              <a:gd name="T18" fmla="*/ 226 h 226"/>
            </a:gdLst>
            <a:ahLst/>
            <a:cxnLst>
              <a:cxn ang="T10">
                <a:pos x="T0" y="T1"/>
              </a:cxn>
              <a:cxn ang="T11">
                <a:pos x="T2" y="T3"/>
              </a:cxn>
              <a:cxn ang="T12">
                <a:pos x="T4" y="T5"/>
              </a:cxn>
              <a:cxn ang="T13">
                <a:pos x="T6" y="T7"/>
              </a:cxn>
              <a:cxn ang="T14">
                <a:pos x="T8" y="T9"/>
              </a:cxn>
            </a:cxnLst>
            <a:rect l="T15" t="T16" r="T17" b="T18"/>
            <a:pathLst>
              <a:path w="1820" h="226">
                <a:moveTo>
                  <a:pt x="1820" y="0"/>
                </a:moveTo>
                <a:cubicBezTo>
                  <a:pt x="1629" y="79"/>
                  <a:pt x="1438" y="158"/>
                  <a:pt x="1259" y="192"/>
                </a:cubicBezTo>
                <a:cubicBezTo>
                  <a:pt x="1080" y="226"/>
                  <a:pt x="903" y="222"/>
                  <a:pt x="744" y="207"/>
                </a:cubicBezTo>
                <a:cubicBezTo>
                  <a:pt x="585" y="192"/>
                  <a:pt x="431" y="114"/>
                  <a:pt x="307" y="100"/>
                </a:cubicBezTo>
                <a:cubicBezTo>
                  <a:pt x="183" y="86"/>
                  <a:pt x="91" y="104"/>
                  <a:pt x="0" y="123"/>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34" name="Text Box 76"/>
          <p:cNvSpPr txBox="1">
            <a:spLocks noChangeArrowheads="1"/>
          </p:cNvSpPr>
          <p:nvPr/>
        </p:nvSpPr>
        <p:spPr bwMode="auto">
          <a:xfrm>
            <a:off x="4799452" y="4072816"/>
            <a:ext cx="625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0.25</a:t>
            </a:r>
          </a:p>
        </p:txBody>
      </p:sp>
      <p:sp>
        <p:nvSpPr>
          <p:cNvPr id="35" name="Oval 61"/>
          <p:cNvSpPr>
            <a:spLocks noChangeArrowheads="1"/>
          </p:cNvSpPr>
          <p:nvPr/>
        </p:nvSpPr>
        <p:spPr bwMode="auto">
          <a:xfrm>
            <a:off x="530664" y="5784141"/>
            <a:ext cx="792163" cy="6953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eaLnBrk="1" hangingPunct="1">
              <a:spcBef>
                <a:spcPct val="0"/>
              </a:spcBef>
              <a:buClrTx/>
              <a:buFontTx/>
              <a:buNone/>
            </a:pPr>
            <a:endParaRPr lang="zh-TW" altLang="zh-TW" sz="2000">
              <a:ea typeface="新細明體" panose="02020500000000000000" pitchFamily="18" charset="-120"/>
            </a:endParaRPr>
          </a:p>
        </p:txBody>
      </p:sp>
      <p:sp>
        <p:nvSpPr>
          <p:cNvPr id="36" name="TextBox 80"/>
          <p:cNvSpPr txBox="1">
            <a:spLocks noChangeArrowheads="1"/>
          </p:cNvSpPr>
          <p:nvPr/>
        </p:nvSpPr>
        <p:spPr bwMode="auto">
          <a:xfrm>
            <a:off x="549714" y="5911141"/>
            <a:ext cx="69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eaLnBrk="1" hangingPunct="1">
              <a:spcBef>
                <a:spcPct val="0"/>
              </a:spcBef>
              <a:buClrTx/>
              <a:buFontTx/>
              <a:buNone/>
            </a:pPr>
            <a:r>
              <a:rPr lang="en-US" altLang="zh-TW" sz="2000">
                <a:ea typeface="新細明體" panose="02020500000000000000" pitchFamily="18" charset="-120"/>
              </a:rPr>
              <a:t>start</a:t>
            </a:r>
          </a:p>
        </p:txBody>
      </p:sp>
      <p:sp>
        <p:nvSpPr>
          <p:cNvPr id="37" name="Freeform 82"/>
          <p:cNvSpPr>
            <a:spLocks noChangeArrowheads="1"/>
          </p:cNvSpPr>
          <p:nvPr/>
        </p:nvSpPr>
        <p:spPr bwMode="auto">
          <a:xfrm>
            <a:off x="1151377" y="4972928"/>
            <a:ext cx="1106487" cy="854075"/>
          </a:xfrm>
          <a:custGeom>
            <a:avLst/>
            <a:gdLst>
              <a:gd name="T0" fmla="*/ 0 w 1106905"/>
              <a:gd name="T1" fmla="*/ 853240 h 854242"/>
              <a:gd name="T2" fmla="*/ 336122 w 1106905"/>
              <a:gd name="T3" fmla="*/ 288422 h 854242"/>
              <a:gd name="T4" fmla="*/ 1104399 w 1106905"/>
              <a:gd name="T5" fmla="*/ 0 h 854242"/>
              <a:gd name="T6" fmla="*/ 0 60000 65536"/>
              <a:gd name="T7" fmla="*/ 0 60000 65536"/>
              <a:gd name="T8" fmla="*/ 0 60000 65536"/>
              <a:gd name="T9" fmla="*/ 0 w 1106905"/>
              <a:gd name="T10" fmla="*/ 0 h 854242"/>
              <a:gd name="T11" fmla="*/ 1106905 w 1106905"/>
              <a:gd name="T12" fmla="*/ 854242 h 854242"/>
            </a:gdLst>
            <a:ahLst/>
            <a:cxnLst>
              <a:cxn ang="T6">
                <a:pos x="T0" y="T1"/>
              </a:cxn>
              <a:cxn ang="T7">
                <a:pos x="T2" y="T3"/>
              </a:cxn>
              <a:cxn ang="T8">
                <a:pos x="T4" y="T5"/>
              </a:cxn>
            </a:cxnLst>
            <a:rect l="T9" t="T10" r="T11" b="T12"/>
            <a:pathLst>
              <a:path w="1106905" h="854242">
                <a:moveTo>
                  <a:pt x="0" y="854242"/>
                </a:moveTo>
                <a:cubicBezTo>
                  <a:pt x="76200" y="642687"/>
                  <a:pt x="152400" y="431132"/>
                  <a:pt x="336884" y="288758"/>
                </a:cubicBezTo>
                <a:cubicBezTo>
                  <a:pt x="521368" y="146384"/>
                  <a:pt x="814136" y="73192"/>
                  <a:pt x="1106905" y="0"/>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cxnSp>
        <p:nvCxnSpPr>
          <p:cNvPr id="38" name="Straight Arrow Connector 84"/>
          <p:cNvCxnSpPr>
            <a:cxnSpLocks noChangeShapeType="1"/>
            <a:stCxn id="35" idx="0"/>
          </p:cNvCxnSpPr>
          <p:nvPr/>
        </p:nvCxnSpPr>
        <p:spPr bwMode="auto">
          <a:xfrm rot="5400000" flipH="1" flipV="1">
            <a:off x="-312298" y="4285541"/>
            <a:ext cx="2736850" cy="2603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Text Box 74"/>
          <p:cNvSpPr txBox="1">
            <a:spLocks noChangeArrowheads="1"/>
          </p:cNvSpPr>
          <p:nvPr/>
        </p:nvSpPr>
        <p:spPr bwMode="auto">
          <a:xfrm>
            <a:off x="1333939" y="5671428"/>
            <a:ext cx="5032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0.1</a:t>
            </a:r>
          </a:p>
        </p:txBody>
      </p:sp>
      <p:sp>
        <p:nvSpPr>
          <p:cNvPr id="40" name="Text Box 74"/>
          <p:cNvSpPr txBox="1">
            <a:spLocks noChangeArrowheads="1"/>
          </p:cNvSpPr>
          <p:nvPr/>
        </p:nvSpPr>
        <p:spPr bwMode="auto">
          <a:xfrm>
            <a:off x="487802" y="5185653"/>
            <a:ext cx="5032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0.5</a:t>
            </a:r>
          </a:p>
        </p:txBody>
      </p:sp>
      <p:sp>
        <p:nvSpPr>
          <p:cNvPr id="41" name="Text Box 74"/>
          <p:cNvSpPr txBox="1">
            <a:spLocks noChangeArrowheads="1"/>
          </p:cNvSpPr>
          <p:nvPr/>
        </p:nvSpPr>
        <p:spPr bwMode="auto">
          <a:xfrm>
            <a:off x="1362514" y="4796716"/>
            <a:ext cx="5016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dirty="0">
                <a:ea typeface="新細明體" panose="02020500000000000000" pitchFamily="18" charset="-120"/>
              </a:rPr>
              <a:t>0.4</a:t>
            </a:r>
          </a:p>
        </p:txBody>
      </p:sp>
      <p:sp>
        <p:nvSpPr>
          <p:cNvPr id="42" name="Freeform 91"/>
          <p:cNvSpPr>
            <a:spLocks noChangeArrowheads="1"/>
          </p:cNvSpPr>
          <p:nvPr/>
        </p:nvSpPr>
        <p:spPr bwMode="auto">
          <a:xfrm>
            <a:off x="1272027" y="4383966"/>
            <a:ext cx="5702300" cy="1739900"/>
          </a:xfrm>
          <a:custGeom>
            <a:avLst/>
            <a:gdLst>
              <a:gd name="T0" fmla="*/ 0 w 5702968"/>
              <a:gd name="T1" fmla="*/ 1632530 h 1740568"/>
              <a:gd name="T2" fmla="*/ 4027744 w 5702968"/>
              <a:gd name="T3" fmla="*/ 1632530 h 1740568"/>
              <a:gd name="T4" fmla="*/ 5097794 w 5702968"/>
              <a:gd name="T5" fmla="*/ 1464476 h 1740568"/>
              <a:gd name="T6" fmla="*/ 5698960 w 5702968"/>
              <a:gd name="T7" fmla="*/ 0 h 1740568"/>
              <a:gd name="T8" fmla="*/ 0 60000 65536"/>
              <a:gd name="T9" fmla="*/ 0 60000 65536"/>
              <a:gd name="T10" fmla="*/ 0 60000 65536"/>
              <a:gd name="T11" fmla="*/ 0 60000 65536"/>
              <a:gd name="T12" fmla="*/ 0 w 5702968"/>
              <a:gd name="T13" fmla="*/ 0 h 1740568"/>
              <a:gd name="T14" fmla="*/ 5702968 w 5702968"/>
              <a:gd name="T15" fmla="*/ 1740568 h 1740568"/>
            </a:gdLst>
            <a:ahLst/>
            <a:cxnLst>
              <a:cxn ang="T8">
                <a:pos x="T0" y="T1"/>
              </a:cxn>
              <a:cxn ang="T9">
                <a:pos x="T2" y="T3"/>
              </a:cxn>
              <a:cxn ang="T10">
                <a:pos x="T4" y="T5"/>
              </a:cxn>
              <a:cxn ang="T11">
                <a:pos x="T6" y="T7"/>
              </a:cxn>
            </a:cxnLst>
            <a:rect l="T12" t="T13" r="T14" b="T15"/>
            <a:pathLst>
              <a:path w="5702968" h="1740568">
                <a:moveTo>
                  <a:pt x="0" y="1636294"/>
                </a:moveTo>
                <a:lnTo>
                  <a:pt x="4030578" y="1636294"/>
                </a:lnTo>
                <a:cubicBezTo>
                  <a:pt x="4880809" y="1608220"/>
                  <a:pt x="4822657" y="1740568"/>
                  <a:pt x="5101389" y="1467852"/>
                </a:cubicBezTo>
                <a:cubicBezTo>
                  <a:pt x="5380121" y="1195136"/>
                  <a:pt x="5541544" y="597568"/>
                  <a:pt x="5702968" y="0"/>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47" name="TextBox 96"/>
          <p:cNvSpPr txBox="1">
            <a:spLocks noChangeArrowheads="1"/>
          </p:cNvSpPr>
          <p:nvPr/>
        </p:nvSpPr>
        <p:spPr bwMode="auto">
          <a:xfrm>
            <a:off x="1259327" y="2398003"/>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eaLnBrk="1" hangingPunct="1">
              <a:spcBef>
                <a:spcPct val="0"/>
              </a:spcBef>
              <a:buClrTx/>
              <a:buFontTx/>
              <a:buNone/>
            </a:pPr>
            <a:r>
              <a:rPr lang="en-US" altLang="zh-TW" sz="2000">
                <a:solidFill>
                  <a:srgbClr val="FF0000"/>
                </a:solidFill>
                <a:ea typeface="新細明體" panose="02020500000000000000" pitchFamily="18" charset="-120"/>
              </a:rPr>
              <a:t>Det</a:t>
            </a:r>
          </a:p>
        </p:txBody>
      </p:sp>
      <p:sp>
        <p:nvSpPr>
          <p:cNvPr id="48" name="TextBox 97"/>
          <p:cNvSpPr txBox="1">
            <a:spLocks noChangeArrowheads="1"/>
          </p:cNvSpPr>
          <p:nvPr/>
        </p:nvSpPr>
        <p:spPr bwMode="auto">
          <a:xfrm>
            <a:off x="3721539" y="2345616"/>
            <a:ext cx="78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eaLnBrk="1" hangingPunct="1">
              <a:spcBef>
                <a:spcPct val="0"/>
              </a:spcBef>
              <a:buClrTx/>
              <a:buFontTx/>
              <a:buNone/>
            </a:pPr>
            <a:r>
              <a:rPr lang="en-US" altLang="zh-TW" sz="2000">
                <a:solidFill>
                  <a:srgbClr val="00B050"/>
                </a:solidFill>
                <a:ea typeface="新細明體" panose="02020500000000000000" pitchFamily="18" charset="-120"/>
              </a:rPr>
              <a:t>Noun</a:t>
            </a:r>
          </a:p>
        </p:txBody>
      </p:sp>
      <p:sp>
        <p:nvSpPr>
          <p:cNvPr id="49" name="TextBox 98"/>
          <p:cNvSpPr txBox="1">
            <a:spLocks noChangeArrowheads="1"/>
          </p:cNvSpPr>
          <p:nvPr/>
        </p:nvSpPr>
        <p:spPr bwMode="auto">
          <a:xfrm>
            <a:off x="2073714" y="4510966"/>
            <a:ext cx="13208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eaLnBrk="1" hangingPunct="1">
              <a:spcBef>
                <a:spcPct val="0"/>
              </a:spcBef>
              <a:buClrTx/>
              <a:buFontTx/>
              <a:buNone/>
            </a:pPr>
            <a:r>
              <a:rPr lang="en-US" altLang="zh-TW" sz="2000">
                <a:solidFill>
                  <a:srgbClr val="0070C0"/>
                </a:solidFill>
                <a:ea typeface="新細明體" panose="02020500000000000000" pitchFamily="18" charset="-120"/>
              </a:rPr>
              <a:t>PropNoun</a:t>
            </a:r>
          </a:p>
        </p:txBody>
      </p:sp>
      <p:sp>
        <p:nvSpPr>
          <p:cNvPr id="50" name="TextBox 99"/>
          <p:cNvSpPr txBox="1">
            <a:spLocks noChangeArrowheads="1"/>
          </p:cNvSpPr>
          <p:nvPr/>
        </p:nvSpPr>
        <p:spPr bwMode="auto">
          <a:xfrm>
            <a:off x="6309164" y="3693403"/>
            <a:ext cx="715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eaLnBrk="1" hangingPunct="1">
              <a:spcBef>
                <a:spcPct val="0"/>
              </a:spcBef>
              <a:buClrTx/>
              <a:buFontTx/>
              <a:buNone/>
            </a:pPr>
            <a:r>
              <a:rPr lang="en-US" altLang="zh-TW" sz="2000">
                <a:solidFill>
                  <a:srgbClr val="7030A0"/>
                </a:solidFill>
                <a:ea typeface="新細明體" panose="02020500000000000000" pitchFamily="18" charset="-120"/>
              </a:rPr>
              <a:t>Verb</a:t>
            </a:r>
          </a:p>
        </p:txBody>
      </p:sp>
      <p:sp>
        <p:nvSpPr>
          <p:cNvPr id="51" name="TextBox 43"/>
          <p:cNvSpPr txBox="1">
            <a:spLocks noChangeArrowheads="1"/>
          </p:cNvSpPr>
          <p:nvPr/>
        </p:nvSpPr>
        <p:spPr bwMode="auto">
          <a:xfrm>
            <a:off x="1390650" y="6225183"/>
            <a:ext cx="78634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eaLnBrk="1" hangingPunct="1">
              <a:spcBef>
                <a:spcPct val="0"/>
              </a:spcBef>
              <a:buClrTx/>
              <a:buFontTx/>
              <a:buNone/>
            </a:pPr>
            <a:r>
              <a:rPr lang="en-US" altLang="zh-TW" sz="2400" dirty="0" smtClean="0">
                <a:ea typeface="新細明體" panose="02020500000000000000" pitchFamily="18" charset="-120"/>
              </a:rPr>
              <a:t>P(y = “</a:t>
            </a:r>
            <a:r>
              <a:rPr lang="en-US" altLang="zh-TW" sz="2400" dirty="0" err="1" smtClean="0">
                <a:ea typeface="新細明體" panose="02020500000000000000" pitchFamily="18" charset="-120"/>
              </a:rPr>
              <a:t>PropNoun</a:t>
            </a:r>
            <a:r>
              <a:rPr lang="en-US" altLang="zh-TW" sz="2400" dirty="0" smtClean="0">
                <a:ea typeface="新細明體" panose="02020500000000000000" pitchFamily="18" charset="-120"/>
              </a:rPr>
              <a:t> </a:t>
            </a:r>
            <a:r>
              <a:rPr lang="en-US" altLang="zh-TW" sz="2400" dirty="0">
                <a:ea typeface="新細明體" panose="02020500000000000000" pitchFamily="18" charset="-120"/>
              </a:rPr>
              <a:t>Verb </a:t>
            </a:r>
            <a:r>
              <a:rPr lang="en-US" altLang="zh-TW" sz="2400" dirty="0" err="1">
                <a:ea typeface="新細明體" panose="02020500000000000000" pitchFamily="18" charset="-120"/>
              </a:rPr>
              <a:t>Det</a:t>
            </a:r>
            <a:r>
              <a:rPr lang="en-US" altLang="zh-TW" sz="2400" dirty="0">
                <a:ea typeface="新細明體" panose="02020500000000000000" pitchFamily="18" charset="-120"/>
              </a:rPr>
              <a:t> </a:t>
            </a:r>
            <a:r>
              <a:rPr lang="en-US" altLang="zh-TW" sz="2400" dirty="0" smtClean="0">
                <a:ea typeface="新細明體" panose="02020500000000000000" pitchFamily="18" charset="-120"/>
              </a:rPr>
              <a:t>Noun”) </a:t>
            </a:r>
            <a:r>
              <a:rPr lang="en-US" altLang="zh-TW" sz="2400" dirty="0">
                <a:ea typeface="新細明體" panose="02020500000000000000" pitchFamily="18" charset="-120"/>
              </a:rPr>
              <a:t>= </a:t>
            </a:r>
            <a:r>
              <a:rPr lang="en-US" altLang="zh-TW" sz="2400" dirty="0" smtClean="0">
                <a:ea typeface="新細明體" panose="02020500000000000000" pitchFamily="18" charset="-120"/>
              </a:rPr>
              <a:t>0.4*0.8*0.25*0.95*0.1</a:t>
            </a:r>
            <a:endParaRPr lang="en-US" altLang="zh-TW" sz="2400" dirty="0">
              <a:ea typeface="新細明體" panose="02020500000000000000" pitchFamily="18" charset="-120"/>
            </a:endParaRPr>
          </a:p>
        </p:txBody>
      </p:sp>
      <p:grpSp>
        <p:nvGrpSpPr>
          <p:cNvPr id="58" name="Group 29"/>
          <p:cNvGrpSpPr>
            <a:grpSpLocks/>
          </p:cNvGrpSpPr>
          <p:nvPr/>
        </p:nvGrpSpPr>
        <p:grpSpPr bwMode="auto">
          <a:xfrm>
            <a:off x="900883" y="1795146"/>
            <a:ext cx="1316038" cy="1265238"/>
            <a:chOff x="3852" y="2120"/>
            <a:chExt cx="1098" cy="1242"/>
          </a:xfrm>
        </p:grpSpPr>
        <p:sp>
          <p:nvSpPr>
            <p:cNvPr id="59"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60"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61"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62" name="Group 16"/>
          <p:cNvGrpSpPr>
            <a:grpSpLocks/>
          </p:cNvGrpSpPr>
          <p:nvPr/>
        </p:nvGrpSpPr>
        <p:grpSpPr bwMode="auto">
          <a:xfrm>
            <a:off x="3434202" y="1789991"/>
            <a:ext cx="1316038" cy="1265238"/>
            <a:chOff x="3852" y="2120"/>
            <a:chExt cx="1098" cy="1242"/>
          </a:xfrm>
        </p:grpSpPr>
        <p:sp>
          <p:nvSpPr>
            <p:cNvPr id="63"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64"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65"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66" name="Group 42"/>
          <p:cNvGrpSpPr>
            <a:grpSpLocks/>
          </p:cNvGrpSpPr>
          <p:nvPr/>
        </p:nvGrpSpPr>
        <p:grpSpPr bwMode="auto">
          <a:xfrm>
            <a:off x="5944833" y="3137779"/>
            <a:ext cx="1316038" cy="1265237"/>
            <a:chOff x="3852" y="2120"/>
            <a:chExt cx="1098" cy="1242"/>
          </a:xfrm>
        </p:grpSpPr>
        <p:sp>
          <p:nvSpPr>
            <p:cNvPr id="67"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68"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69"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70" name="矩形 69"/>
          <p:cNvSpPr/>
          <p:nvPr/>
        </p:nvSpPr>
        <p:spPr>
          <a:xfrm>
            <a:off x="4778376" y="212726"/>
            <a:ext cx="1401947" cy="1039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p:nvSpPr>
        <p:spPr>
          <a:xfrm>
            <a:off x="5099928" y="1322060"/>
            <a:ext cx="3324628" cy="369332"/>
          </a:xfrm>
          <a:prstGeom prst="rect">
            <a:avLst/>
          </a:prstGeom>
        </p:spPr>
        <p:txBody>
          <a:bodyPr wrap="none">
            <a:spAutoFit/>
          </a:bodyPr>
          <a:lstStyle/>
          <a:p>
            <a:r>
              <a:rPr lang="en-US" altLang="zh-TW" dirty="0" smtClean="0">
                <a:solidFill>
                  <a:srgbClr val="FF0000"/>
                </a:solidFill>
              </a:rPr>
              <a:t>[Slides from Raymond </a:t>
            </a:r>
            <a:r>
              <a:rPr lang="en-US" altLang="zh-TW" dirty="0">
                <a:solidFill>
                  <a:srgbClr val="FF0000"/>
                </a:solidFill>
              </a:rPr>
              <a:t>J. </a:t>
            </a:r>
            <a:r>
              <a:rPr lang="en-US" altLang="zh-TW" dirty="0" smtClean="0">
                <a:solidFill>
                  <a:srgbClr val="FF0000"/>
                </a:solidFill>
              </a:rPr>
              <a:t>Mooney]</a:t>
            </a:r>
            <a:endParaRPr lang="en-US" altLang="zh-TW" dirty="0">
              <a:solidFill>
                <a:srgbClr val="FF0000"/>
              </a:solidFill>
            </a:endParaRPr>
          </a:p>
        </p:txBody>
      </p:sp>
    </p:spTree>
    <p:extLst>
      <p:ext uri="{BB962C8B-B14F-4D97-AF65-F5344CB8AC3E}">
        <p14:creationId xmlns:p14="http://schemas.microsoft.com/office/powerpoint/2010/main" val="203334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500" fill="hold"/>
                                        <p:tgtEl>
                                          <p:spTgt spid="37"/>
                                        </p:tgtEl>
                                        <p:attrNameLst>
                                          <p:attrName>stroke.color</p:attrName>
                                        </p:attrNameLst>
                                      </p:cBhvr>
                                      <p:to>
                                        <a:srgbClr val="FF0000"/>
                                      </p:to>
                                    </p:animClr>
                                    <p:set>
                                      <p:cBhvr>
                                        <p:cTn id="93" dur="500" fill="hold"/>
                                        <p:tgtEl>
                                          <p:spTgt spid="3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500" fill="hold"/>
                                        <p:tgtEl>
                                          <p:spTgt spid="25"/>
                                        </p:tgtEl>
                                        <p:attrNameLst>
                                          <p:attrName>stroke.color</p:attrName>
                                        </p:attrNameLst>
                                      </p:cBhvr>
                                      <p:to>
                                        <a:srgbClr val="FF0000"/>
                                      </p:to>
                                    </p:animClr>
                                    <p:set>
                                      <p:cBhvr>
                                        <p:cTn id="98" dur="500" fill="hold"/>
                                        <p:tgtEl>
                                          <p:spTgt spid="25"/>
                                        </p:tgtEl>
                                        <p:attrNameLst>
                                          <p:attrName>stroke.on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7" presetClass="emph" presetSubtype="2" fill="hold" nodeType="clickEffect">
                                  <p:stCondLst>
                                    <p:cond delay="0"/>
                                  </p:stCondLst>
                                  <p:childTnLst>
                                    <p:animClr clrSpc="rgb" dir="cw">
                                      <p:cBhvr>
                                        <p:cTn id="102" dur="500" fill="hold"/>
                                        <p:tgtEl>
                                          <p:spTgt spid="31"/>
                                        </p:tgtEl>
                                        <p:attrNameLst>
                                          <p:attrName>stroke.color</p:attrName>
                                        </p:attrNameLst>
                                      </p:cBhvr>
                                      <p:to>
                                        <a:srgbClr val="FF0000"/>
                                      </p:to>
                                    </p:animClr>
                                    <p:set>
                                      <p:cBhvr>
                                        <p:cTn id="103" dur="500" fill="hold"/>
                                        <p:tgtEl>
                                          <p:spTgt spid="31"/>
                                        </p:tgtEl>
                                        <p:attrNameLst>
                                          <p:attrName>stroke.on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7" presetClass="emph" presetSubtype="2" fill="hold" nodeType="clickEffect">
                                  <p:stCondLst>
                                    <p:cond delay="0"/>
                                  </p:stCondLst>
                                  <p:childTnLst>
                                    <p:animClr clrSpc="rgb" dir="cw">
                                      <p:cBhvr>
                                        <p:cTn id="107" dur="500" fill="hold"/>
                                        <p:tgtEl>
                                          <p:spTgt spid="11"/>
                                        </p:tgtEl>
                                        <p:attrNameLst>
                                          <p:attrName>stroke.color</p:attrName>
                                        </p:attrNameLst>
                                      </p:cBhvr>
                                      <p:to>
                                        <a:srgbClr val="FF0000"/>
                                      </p:to>
                                    </p:animClr>
                                    <p:set>
                                      <p:cBhvr>
                                        <p:cTn id="108" dur="500" fill="hold"/>
                                        <p:tgtEl>
                                          <p:spTgt spid="11"/>
                                        </p:tgtEl>
                                        <p:attrNameLst>
                                          <p:attrName>stroke.on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7" presetClass="emph" presetSubtype="2" fill="hold" nodeType="clickEffect">
                                  <p:stCondLst>
                                    <p:cond delay="0"/>
                                  </p:stCondLst>
                                  <p:childTnLst>
                                    <p:animClr clrSpc="rgb" dir="cw">
                                      <p:cBhvr>
                                        <p:cTn id="112" dur="500" fill="hold"/>
                                        <p:tgtEl>
                                          <p:spTgt spid="23"/>
                                        </p:tgtEl>
                                        <p:attrNameLst>
                                          <p:attrName>stroke.color</p:attrName>
                                        </p:attrNameLst>
                                      </p:cBhvr>
                                      <p:to>
                                        <a:srgbClr val="FF0000"/>
                                      </p:to>
                                    </p:animClr>
                                    <p:set>
                                      <p:cBhvr>
                                        <p:cTn id="113" dur="500" fill="hold"/>
                                        <p:tgtEl>
                                          <p:spTgt spid="23"/>
                                        </p:tgtEl>
                                        <p:attrNameLst>
                                          <p:attrName>stroke.on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animBg="1"/>
      <p:bldP spid="15" grpId="0"/>
      <p:bldP spid="16" grpId="0"/>
      <p:bldP spid="17" grpId="0" animBg="1"/>
      <p:bldP spid="18" grpId="0"/>
      <p:bldP spid="19" grpId="0" animBg="1"/>
      <p:bldP spid="20" grpId="0"/>
      <p:bldP spid="21" grpId="0" animBg="1"/>
      <p:bldP spid="22" grpId="0"/>
      <p:bldP spid="23" grpId="0" animBg="1"/>
      <p:bldP spid="24" grpId="0"/>
      <p:bldP spid="25" grpId="0" animBg="1"/>
      <p:bldP spid="26" grpId="0"/>
      <p:bldP spid="27" grpId="0" animBg="1"/>
      <p:bldP spid="28" grpId="0"/>
      <p:bldP spid="29" grpId="0"/>
      <p:bldP spid="30" grpId="0" animBg="1"/>
      <p:bldP spid="31" grpId="0" animBg="1"/>
      <p:bldP spid="32" grpId="0"/>
      <p:bldP spid="33" grpId="0" animBg="1"/>
      <p:bldP spid="34" grpId="0"/>
      <p:bldP spid="35" grpId="0" animBg="1"/>
      <p:bldP spid="36" grpId="0"/>
      <p:bldP spid="37" grpId="0" animBg="1"/>
      <p:bldP spid="39" grpId="0"/>
      <p:bldP spid="40" grpId="0"/>
      <p:bldP spid="41" grpId="0"/>
      <p:bldP spid="42" grpId="0" animBg="1"/>
      <p:bldP spid="47" grpId="0"/>
      <p:bldP spid="48" grpId="0"/>
      <p:bldP spid="49" grpId="0"/>
      <p:bldP spid="50" grpId="0"/>
      <p:bldP spid="51" grpId="0"/>
      <p:bldP spid="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HMM - Problem 1 </a:t>
            </a:r>
            <a:endParaRPr lang="zh-TW" altLang="en-US" sz="4000" dirty="0"/>
          </a:p>
        </p:txBody>
      </p:sp>
      <p:grpSp>
        <p:nvGrpSpPr>
          <p:cNvPr id="103" name="群組 102"/>
          <p:cNvGrpSpPr/>
          <p:nvPr/>
        </p:nvGrpSpPr>
        <p:grpSpPr>
          <a:xfrm>
            <a:off x="634072" y="3213630"/>
            <a:ext cx="1316038" cy="1624012"/>
            <a:chOff x="1327606" y="4080254"/>
            <a:chExt cx="1316038" cy="1624012"/>
          </a:xfrm>
        </p:grpSpPr>
        <p:grpSp>
          <p:nvGrpSpPr>
            <p:cNvPr id="11" name="Group 5"/>
            <p:cNvGrpSpPr>
              <a:grpSpLocks/>
            </p:cNvGrpSpPr>
            <p:nvPr/>
          </p:nvGrpSpPr>
          <p:grpSpPr bwMode="auto">
            <a:xfrm>
              <a:off x="1327606" y="4080254"/>
              <a:ext cx="1316038" cy="1265237"/>
              <a:chOff x="3852" y="2120"/>
              <a:chExt cx="1098" cy="1242"/>
            </a:xfrm>
          </p:grpSpPr>
          <p:sp>
            <p:nvSpPr>
              <p:cNvPr id="18"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9"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0"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2" name="Text Box 9"/>
            <p:cNvSpPr txBox="1">
              <a:spLocks noChangeArrowheads="1"/>
            </p:cNvSpPr>
            <p:nvPr/>
          </p:nvSpPr>
          <p:spPr bwMode="auto">
            <a:xfrm>
              <a:off x="1362531" y="5307391"/>
              <a:ext cx="1225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dirty="0" err="1">
                  <a:ea typeface="新細明體" panose="02020500000000000000" pitchFamily="18" charset="-120"/>
                </a:rPr>
                <a:t>PropNoun</a:t>
              </a:r>
              <a:endParaRPr lang="en-US" altLang="zh-TW" sz="2000" b="0" dirty="0">
                <a:ea typeface="新細明體" panose="02020500000000000000" pitchFamily="18" charset="-120"/>
              </a:endParaRPr>
            </a:p>
          </p:txBody>
        </p:sp>
        <p:sp>
          <p:nvSpPr>
            <p:cNvPr id="13" name="Text Box 10"/>
            <p:cNvSpPr txBox="1">
              <a:spLocks noChangeArrowheads="1"/>
            </p:cNvSpPr>
            <p:nvPr/>
          </p:nvSpPr>
          <p:spPr bwMode="auto">
            <a:xfrm>
              <a:off x="1411744" y="4480304"/>
              <a:ext cx="66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John</a:t>
              </a:r>
            </a:p>
          </p:txBody>
        </p:sp>
        <p:sp>
          <p:nvSpPr>
            <p:cNvPr id="14" name="Text Box 11"/>
            <p:cNvSpPr txBox="1">
              <a:spLocks noChangeArrowheads="1"/>
            </p:cNvSpPr>
            <p:nvPr/>
          </p:nvSpPr>
          <p:spPr bwMode="auto">
            <a:xfrm>
              <a:off x="1902281" y="4588254"/>
              <a:ext cx="730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Mary</a:t>
              </a:r>
            </a:p>
          </p:txBody>
        </p:sp>
        <p:sp>
          <p:nvSpPr>
            <p:cNvPr id="15" name="Text Box 12"/>
            <p:cNvSpPr txBox="1">
              <a:spLocks noChangeArrowheads="1"/>
            </p:cNvSpPr>
            <p:nvPr/>
          </p:nvSpPr>
          <p:spPr bwMode="auto">
            <a:xfrm>
              <a:off x="1329194" y="4759704"/>
              <a:ext cx="730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dirty="0">
                  <a:ea typeface="新細明體" panose="02020500000000000000" pitchFamily="18" charset="-120"/>
                </a:rPr>
                <a:t>Alice</a:t>
              </a:r>
            </a:p>
          </p:txBody>
        </p:sp>
        <p:sp>
          <p:nvSpPr>
            <p:cNvPr id="16" name="Text Box 13"/>
            <p:cNvSpPr txBox="1">
              <a:spLocks noChangeArrowheads="1"/>
            </p:cNvSpPr>
            <p:nvPr/>
          </p:nvSpPr>
          <p:spPr bwMode="auto">
            <a:xfrm>
              <a:off x="1826081" y="4907341"/>
              <a:ext cx="687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Jerry</a:t>
              </a:r>
            </a:p>
          </p:txBody>
        </p:sp>
        <p:sp>
          <p:nvSpPr>
            <p:cNvPr id="17" name="Text Box 14"/>
            <p:cNvSpPr txBox="1">
              <a:spLocks noChangeArrowheads="1"/>
            </p:cNvSpPr>
            <p:nvPr/>
          </p:nvSpPr>
          <p:spPr bwMode="auto">
            <a:xfrm>
              <a:off x="1630819" y="4199316"/>
              <a:ext cx="66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Tom</a:t>
              </a:r>
            </a:p>
          </p:txBody>
        </p:sp>
      </p:grpSp>
      <p:grpSp>
        <p:nvGrpSpPr>
          <p:cNvPr id="102" name="群組 101"/>
          <p:cNvGrpSpPr/>
          <p:nvPr/>
        </p:nvGrpSpPr>
        <p:grpSpPr>
          <a:xfrm>
            <a:off x="6986060" y="3273904"/>
            <a:ext cx="1316038" cy="1663700"/>
            <a:chOff x="1519694" y="1634023"/>
            <a:chExt cx="1316038" cy="1663700"/>
          </a:xfrm>
        </p:grpSpPr>
        <p:grpSp>
          <p:nvGrpSpPr>
            <p:cNvPr id="55" name="Group 16"/>
            <p:cNvGrpSpPr>
              <a:grpSpLocks/>
            </p:cNvGrpSpPr>
            <p:nvPr/>
          </p:nvGrpSpPr>
          <p:grpSpPr bwMode="auto">
            <a:xfrm>
              <a:off x="1519694" y="1634023"/>
              <a:ext cx="1316038" cy="1265238"/>
              <a:chOff x="3852" y="2120"/>
              <a:chExt cx="1098" cy="1242"/>
            </a:xfrm>
          </p:grpSpPr>
          <p:sp>
            <p:nvSpPr>
              <p:cNvPr id="63"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64"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65"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56" name="Text Box 20"/>
            <p:cNvSpPr txBox="1">
              <a:spLocks noChangeArrowheads="1"/>
            </p:cNvSpPr>
            <p:nvPr/>
          </p:nvSpPr>
          <p:spPr bwMode="auto">
            <a:xfrm>
              <a:off x="1767344" y="2900848"/>
              <a:ext cx="74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Noun</a:t>
              </a:r>
            </a:p>
          </p:txBody>
        </p:sp>
        <p:sp>
          <p:nvSpPr>
            <p:cNvPr id="57" name="Text Box 21"/>
            <p:cNvSpPr txBox="1">
              <a:spLocks noChangeArrowheads="1"/>
            </p:cNvSpPr>
            <p:nvPr/>
          </p:nvSpPr>
          <p:spPr bwMode="auto">
            <a:xfrm>
              <a:off x="1903869" y="1656248"/>
              <a:ext cx="476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cat</a:t>
              </a:r>
            </a:p>
          </p:txBody>
        </p:sp>
        <p:sp>
          <p:nvSpPr>
            <p:cNvPr id="58" name="Text Box 22"/>
            <p:cNvSpPr txBox="1">
              <a:spLocks noChangeArrowheads="1"/>
            </p:cNvSpPr>
            <p:nvPr/>
          </p:nvSpPr>
          <p:spPr bwMode="auto">
            <a:xfrm>
              <a:off x="1718132" y="1929298"/>
              <a:ext cx="561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dog</a:t>
              </a:r>
            </a:p>
          </p:txBody>
        </p:sp>
        <p:sp>
          <p:nvSpPr>
            <p:cNvPr id="59" name="Text Box 23"/>
            <p:cNvSpPr txBox="1">
              <a:spLocks noChangeArrowheads="1"/>
            </p:cNvSpPr>
            <p:nvPr/>
          </p:nvSpPr>
          <p:spPr bwMode="auto">
            <a:xfrm>
              <a:off x="1534396" y="2164248"/>
              <a:ext cx="5809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dirty="0" smtClean="0">
                  <a:ea typeface="新細明體" panose="02020500000000000000" pitchFamily="18" charset="-120"/>
                </a:rPr>
                <a:t>saw</a:t>
              </a:r>
              <a:endParaRPr lang="en-US" altLang="zh-TW" sz="2000" b="0" dirty="0">
                <a:ea typeface="新細明體" panose="02020500000000000000" pitchFamily="18" charset="-120"/>
              </a:endParaRPr>
            </a:p>
          </p:txBody>
        </p:sp>
        <p:sp>
          <p:nvSpPr>
            <p:cNvPr id="60" name="Text Box 24"/>
            <p:cNvSpPr txBox="1">
              <a:spLocks noChangeArrowheads="1"/>
            </p:cNvSpPr>
            <p:nvPr/>
          </p:nvSpPr>
          <p:spPr bwMode="auto">
            <a:xfrm>
              <a:off x="1624469" y="2402373"/>
              <a:ext cx="547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pen</a:t>
              </a:r>
            </a:p>
          </p:txBody>
        </p:sp>
        <p:sp>
          <p:nvSpPr>
            <p:cNvPr id="61" name="Text Box 25"/>
            <p:cNvSpPr txBox="1">
              <a:spLocks noChangeArrowheads="1"/>
            </p:cNvSpPr>
            <p:nvPr/>
          </p:nvSpPr>
          <p:spPr bwMode="auto">
            <a:xfrm>
              <a:off x="2137232" y="2084873"/>
              <a:ext cx="547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bed</a:t>
              </a:r>
            </a:p>
          </p:txBody>
        </p:sp>
        <p:sp>
          <p:nvSpPr>
            <p:cNvPr id="62" name="Text Box 26"/>
            <p:cNvSpPr txBox="1">
              <a:spLocks noChangeArrowheads="1"/>
            </p:cNvSpPr>
            <p:nvPr/>
          </p:nvSpPr>
          <p:spPr bwMode="auto">
            <a:xfrm>
              <a:off x="2064207" y="2359511"/>
              <a:ext cx="730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dirty="0">
                  <a:ea typeface="新細明體" panose="02020500000000000000" pitchFamily="18" charset="-120"/>
                </a:rPr>
                <a:t>apple</a:t>
              </a:r>
            </a:p>
          </p:txBody>
        </p:sp>
      </p:grpSp>
      <p:grpSp>
        <p:nvGrpSpPr>
          <p:cNvPr id="101" name="群組 100"/>
          <p:cNvGrpSpPr/>
          <p:nvPr/>
        </p:nvGrpSpPr>
        <p:grpSpPr>
          <a:xfrm>
            <a:off x="4856030" y="3285394"/>
            <a:ext cx="1316038" cy="1657350"/>
            <a:chOff x="-1023481" y="1649898"/>
            <a:chExt cx="1316038" cy="1657350"/>
          </a:xfrm>
        </p:grpSpPr>
        <p:grpSp>
          <p:nvGrpSpPr>
            <p:cNvPr id="67" name="Group 28"/>
            <p:cNvGrpSpPr>
              <a:grpSpLocks/>
            </p:cNvGrpSpPr>
            <p:nvPr/>
          </p:nvGrpSpPr>
          <p:grpSpPr bwMode="auto">
            <a:xfrm>
              <a:off x="-1023481" y="1653073"/>
              <a:ext cx="1316038" cy="1654175"/>
              <a:chOff x="610" y="1297"/>
              <a:chExt cx="829" cy="1042"/>
            </a:xfrm>
          </p:grpSpPr>
          <p:grpSp>
            <p:nvGrpSpPr>
              <p:cNvPr id="76" name="Group 29"/>
              <p:cNvGrpSpPr>
                <a:grpSpLocks/>
              </p:cNvGrpSpPr>
              <p:nvPr/>
            </p:nvGrpSpPr>
            <p:grpSpPr bwMode="auto">
              <a:xfrm>
                <a:off x="610" y="1297"/>
                <a:ext cx="829" cy="797"/>
                <a:chOff x="3852" y="2120"/>
                <a:chExt cx="1098" cy="1242"/>
              </a:xfrm>
            </p:grpSpPr>
            <p:sp>
              <p:nvSpPr>
                <p:cNvPr id="78"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79"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0"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77" name="Text Box 33"/>
              <p:cNvSpPr txBox="1">
                <a:spLocks noChangeArrowheads="1"/>
              </p:cNvSpPr>
              <p:nvPr/>
            </p:nvSpPr>
            <p:spPr bwMode="auto">
              <a:xfrm>
                <a:off x="818" y="2089"/>
                <a:ext cx="3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Det</a:t>
                </a:r>
              </a:p>
            </p:txBody>
          </p:sp>
        </p:grpSp>
        <p:sp>
          <p:nvSpPr>
            <p:cNvPr id="68" name="Text Box 34"/>
            <p:cNvSpPr txBox="1">
              <a:spLocks noChangeArrowheads="1"/>
            </p:cNvSpPr>
            <p:nvPr/>
          </p:nvSpPr>
          <p:spPr bwMode="auto">
            <a:xfrm>
              <a:off x="-796468" y="1937236"/>
              <a:ext cx="293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a</a:t>
              </a:r>
            </a:p>
          </p:txBody>
        </p:sp>
        <p:sp>
          <p:nvSpPr>
            <p:cNvPr id="69" name="Text Box 35"/>
            <p:cNvSpPr txBox="1">
              <a:spLocks noChangeArrowheads="1"/>
            </p:cNvSpPr>
            <p:nvPr/>
          </p:nvSpPr>
          <p:spPr bwMode="auto">
            <a:xfrm>
              <a:off x="-412293" y="1980098"/>
              <a:ext cx="490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the</a:t>
              </a:r>
            </a:p>
          </p:txBody>
        </p:sp>
        <p:sp>
          <p:nvSpPr>
            <p:cNvPr id="70" name="Text Box 36"/>
            <p:cNvSpPr txBox="1">
              <a:spLocks noChangeArrowheads="1"/>
            </p:cNvSpPr>
            <p:nvPr/>
          </p:nvSpPr>
          <p:spPr bwMode="auto">
            <a:xfrm>
              <a:off x="-918706" y="2253148"/>
              <a:ext cx="490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the</a:t>
              </a:r>
            </a:p>
          </p:txBody>
        </p:sp>
        <p:sp>
          <p:nvSpPr>
            <p:cNvPr id="71" name="Text Box 37"/>
            <p:cNvSpPr txBox="1">
              <a:spLocks noChangeArrowheads="1"/>
            </p:cNvSpPr>
            <p:nvPr/>
          </p:nvSpPr>
          <p:spPr bwMode="auto">
            <a:xfrm>
              <a:off x="-656768" y="1649898"/>
              <a:ext cx="490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the</a:t>
              </a:r>
            </a:p>
          </p:txBody>
        </p:sp>
        <p:sp>
          <p:nvSpPr>
            <p:cNvPr id="72" name="Text Box 38"/>
            <p:cNvSpPr txBox="1">
              <a:spLocks noChangeArrowheads="1"/>
            </p:cNvSpPr>
            <p:nvPr/>
          </p:nvSpPr>
          <p:spPr bwMode="auto">
            <a:xfrm>
              <a:off x="-612318" y="2484923"/>
              <a:ext cx="560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that</a:t>
              </a:r>
            </a:p>
          </p:txBody>
        </p:sp>
        <p:sp>
          <p:nvSpPr>
            <p:cNvPr id="73" name="Text Box 39"/>
            <p:cNvSpPr txBox="1">
              <a:spLocks noChangeArrowheads="1"/>
            </p:cNvSpPr>
            <p:nvPr/>
          </p:nvSpPr>
          <p:spPr bwMode="auto">
            <a:xfrm>
              <a:off x="-644068" y="2089636"/>
              <a:ext cx="293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a</a:t>
              </a:r>
            </a:p>
          </p:txBody>
        </p:sp>
        <p:sp>
          <p:nvSpPr>
            <p:cNvPr id="74" name="Text Box 40"/>
            <p:cNvSpPr txBox="1">
              <a:spLocks noChangeArrowheads="1"/>
            </p:cNvSpPr>
            <p:nvPr/>
          </p:nvSpPr>
          <p:spPr bwMode="auto">
            <a:xfrm>
              <a:off x="-274181" y="2218223"/>
              <a:ext cx="490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the</a:t>
              </a:r>
            </a:p>
          </p:txBody>
        </p:sp>
        <p:sp>
          <p:nvSpPr>
            <p:cNvPr id="75" name="Text Box 41"/>
            <p:cNvSpPr txBox="1">
              <a:spLocks noChangeArrowheads="1"/>
            </p:cNvSpPr>
            <p:nvPr/>
          </p:nvSpPr>
          <p:spPr bwMode="auto">
            <a:xfrm>
              <a:off x="-491668" y="2242036"/>
              <a:ext cx="293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a</a:t>
              </a:r>
            </a:p>
          </p:txBody>
        </p:sp>
      </p:grpSp>
      <p:grpSp>
        <p:nvGrpSpPr>
          <p:cNvPr id="104" name="群組 103"/>
          <p:cNvGrpSpPr/>
          <p:nvPr/>
        </p:nvGrpSpPr>
        <p:grpSpPr>
          <a:xfrm>
            <a:off x="2750388" y="3220761"/>
            <a:ext cx="1316038" cy="1666875"/>
            <a:chOff x="6631491" y="4037391"/>
            <a:chExt cx="1316038" cy="1666875"/>
          </a:xfrm>
        </p:grpSpPr>
        <p:grpSp>
          <p:nvGrpSpPr>
            <p:cNvPr id="81" name="Group 42"/>
            <p:cNvGrpSpPr>
              <a:grpSpLocks/>
            </p:cNvGrpSpPr>
            <p:nvPr/>
          </p:nvGrpSpPr>
          <p:grpSpPr bwMode="auto">
            <a:xfrm>
              <a:off x="6631491" y="4037391"/>
              <a:ext cx="1316038" cy="1265237"/>
              <a:chOff x="3852" y="2120"/>
              <a:chExt cx="1098" cy="1242"/>
            </a:xfrm>
          </p:grpSpPr>
          <p:sp>
            <p:nvSpPr>
              <p:cNvPr id="82"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3"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4"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85" name="Text Box 46"/>
            <p:cNvSpPr txBox="1">
              <a:spLocks noChangeArrowheads="1"/>
            </p:cNvSpPr>
            <p:nvPr/>
          </p:nvSpPr>
          <p:spPr bwMode="auto">
            <a:xfrm>
              <a:off x="6952166" y="5307391"/>
              <a:ext cx="68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dirty="0">
                  <a:ea typeface="新細明體" panose="02020500000000000000" pitchFamily="18" charset="-120"/>
                </a:rPr>
                <a:t>Verb</a:t>
              </a:r>
            </a:p>
          </p:txBody>
        </p:sp>
        <p:sp>
          <p:nvSpPr>
            <p:cNvPr id="86" name="Text Box 47"/>
            <p:cNvSpPr txBox="1">
              <a:spLocks noChangeArrowheads="1"/>
            </p:cNvSpPr>
            <p:nvPr/>
          </p:nvSpPr>
          <p:spPr bwMode="auto">
            <a:xfrm>
              <a:off x="7069641" y="4051678"/>
              <a:ext cx="44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bit</a:t>
              </a:r>
            </a:p>
          </p:txBody>
        </p:sp>
        <p:sp>
          <p:nvSpPr>
            <p:cNvPr id="87" name="Text Box 48"/>
            <p:cNvSpPr txBox="1">
              <a:spLocks noChangeArrowheads="1"/>
            </p:cNvSpPr>
            <p:nvPr/>
          </p:nvSpPr>
          <p:spPr bwMode="auto">
            <a:xfrm>
              <a:off x="6691816" y="4478716"/>
              <a:ext cx="476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ate</a:t>
              </a:r>
            </a:p>
          </p:txBody>
        </p:sp>
        <p:sp>
          <p:nvSpPr>
            <p:cNvPr id="88" name="Text Box 49"/>
            <p:cNvSpPr txBox="1">
              <a:spLocks noChangeArrowheads="1"/>
            </p:cNvSpPr>
            <p:nvPr/>
          </p:nvSpPr>
          <p:spPr bwMode="auto">
            <a:xfrm>
              <a:off x="7080754" y="4391403"/>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saw</a:t>
              </a:r>
            </a:p>
          </p:txBody>
        </p:sp>
        <p:sp>
          <p:nvSpPr>
            <p:cNvPr id="89" name="Text Box 50"/>
            <p:cNvSpPr txBox="1">
              <a:spLocks noChangeArrowheads="1"/>
            </p:cNvSpPr>
            <p:nvPr/>
          </p:nvSpPr>
          <p:spPr bwMode="auto">
            <a:xfrm>
              <a:off x="7007729" y="4616828"/>
              <a:ext cx="857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played</a:t>
              </a:r>
            </a:p>
          </p:txBody>
        </p:sp>
        <p:sp>
          <p:nvSpPr>
            <p:cNvPr id="90" name="Text Box 51"/>
            <p:cNvSpPr txBox="1">
              <a:spLocks noChangeArrowheads="1"/>
            </p:cNvSpPr>
            <p:nvPr/>
          </p:nvSpPr>
          <p:spPr bwMode="auto">
            <a:xfrm>
              <a:off x="6802941" y="4867653"/>
              <a:ext cx="44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hit</a:t>
              </a:r>
            </a:p>
          </p:txBody>
        </p:sp>
        <p:sp>
          <p:nvSpPr>
            <p:cNvPr id="91" name="Text Box 58"/>
            <p:cNvSpPr txBox="1">
              <a:spLocks noChangeArrowheads="1"/>
            </p:cNvSpPr>
            <p:nvPr/>
          </p:nvSpPr>
          <p:spPr bwMode="auto">
            <a:xfrm>
              <a:off x="7168066" y="4861303"/>
              <a:ext cx="66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000" b="0">
                  <a:ea typeface="新細明體" panose="02020500000000000000" pitchFamily="18" charset="-120"/>
                </a:rPr>
                <a:t>gave</a:t>
              </a:r>
            </a:p>
          </p:txBody>
        </p:sp>
      </p:grpSp>
      <p:sp>
        <p:nvSpPr>
          <p:cNvPr id="105" name="TextBox 43"/>
          <p:cNvSpPr txBox="1">
            <a:spLocks noChangeArrowheads="1"/>
          </p:cNvSpPr>
          <p:nvPr/>
        </p:nvSpPr>
        <p:spPr bwMode="auto">
          <a:xfrm>
            <a:off x="418273" y="2232710"/>
            <a:ext cx="41396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eaLnBrk="1" hangingPunct="1">
              <a:spcBef>
                <a:spcPct val="0"/>
              </a:spcBef>
              <a:buClrTx/>
              <a:buFontTx/>
              <a:buNone/>
            </a:pPr>
            <a:r>
              <a:rPr lang="en-US" altLang="zh-TW" sz="2400" dirty="0" smtClean="0">
                <a:ea typeface="新細明體" panose="02020500000000000000" pitchFamily="18" charset="-120"/>
              </a:rPr>
              <a:t>y = “</a:t>
            </a:r>
            <a:r>
              <a:rPr lang="en-US" altLang="zh-TW" sz="2400" dirty="0" err="1" smtClean="0">
                <a:ea typeface="新細明體" panose="02020500000000000000" pitchFamily="18" charset="-120"/>
              </a:rPr>
              <a:t>PropNoun</a:t>
            </a:r>
            <a:r>
              <a:rPr lang="en-US" altLang="zh-TW" sz="2400" dirty="0" smtClean="0">
                <a:ea typeface="新細明體" panose="02020500000000000000" pitchFamily="18" charset="-120"/>
              </a:rPr>
              <a:t> </a:t>
            </a:r>
            <a:r>
              <a:rPr lang="en-US" altLang="zh-TW" sz="2400" dirty="0">
                <a:ea typeface="新細明體" panose="02020500000000000000" pitchFamily="18" charset="-120"/>
              </a:rPr>
              <a:t>Verb </a:t>
            </a:r>
            <a:r>
              <a:rPr lang="en-US" altLang="zh-TW" sz="2400" dirty="0" err="1">
                <a:ea typeface="新細明體" panose="02020500000000000000" pitchFamily="18" charset="-120"/>
              </a:rPr>
              <a:t>Det</a:t>
            </a:r>
            <a:r>
              <a:rPr lang="en-US" altLang="zh-TW" sz="2400" dirty="0">
                <a:ea typeface="新細明體" panose="02020500000000000000" pitchFamily="18" charset="-120"/>
              </a:rPr>
              <a:t> </a:t>
            </a:r>
            <a:r>
              <a:rPr lang="en-US" altLang="zh-TW" sz="2400" dirty="0" smtClean="0">
                <a:ea typeface="新細明體" panose="02020500000000000000" pitchFamily="18" charset="-120"/>
              </a:rPr>
              <a:t>Noun”</a:t>
            </a:r>
            <a:endParaRPr lang="en-US" altLang="zh-TW" sz="2400" dirty="0">
              <a:ea typeface="新細明體" panose="02020500000000000000" pitchFamily="18" charset="-120"/>
            </a:endParaRPr>
          </a:p>
        </p:txBody>
      </p:sp>
      <p:sp>
        <p:nvSpPr>
          <p:cNvPr id="106" name="矩形 105"/>
          <p:cNvSpPr/>
          <p:nvPr/>
        </p:nvSpPr>
        <p:spPr>
          <a:xfrm>
            <a:off x="4856030" y="2231006"/>
            <a:ext cx="3826689" cy="461665"/>
          </a:xfrm>
          <a:prstGeom prst="rect">
            <a:avLst/>
          </a:prstGeom>
        </p:spPr>
        <p:txBody>
          <a:bodyPr wrap="none">
            <a:spAutoFit/>
          </a:bodyPr>
          <a:lstStyle/>
          <a:p>
            <a:pPr>
              <a:spcBef>
                <a:spcPct val="0"/>
              </a:spcBef>
            </a:pPr>
            <a:r>
              <a:rPr lang="en-US" altLang="zh-TW" sz="2400" dirty="0" smtClean="0"/>
              <a:t>P(y) = 0.4*0.8*0.25*0.95*0.1</a:t>
            </a:r>
            <a:endParaRPr lang="en-US" altLang="zh-TW" sz="2400" dirty="0"/>
          </a:p>
        </p:txBody>
      </p:sp>
      <p:cxnSp>
        <p:nvCxnSpPr>
          <p:cNvPr id="108" name="直線單箭頭接點 107"/>
          <p:cNvCxnSpPr/>
          <p:nvPr/>
        </p:nvCxnSpPr>
        <p:spPr>
          <a:xfrm flipH="1">
            <a:off x="1378610" y="2692671"/>
            <a:ext cx="219075" cy="4162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a:off x="2707178" y="2658097"/>
            <a:ext cx="579785" cy="4599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a:off x="3345702" y="2676342"/>
            <a:ext cx="2042141" cy="504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a:off x="4031986" y="2658097"/>
            <a:ext cx="3549682" cy="5356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4088445" y="5855505"/>
            <a:ext cx="2193934" cy="707886"/>
          </a:xfrm>
          <a:prstGeom prst="rect">
            <a:avLst/>
          </a:prstGeom>
        </p:spPr>
        <p:txBody>
          <a:bodyPr wrap="none">
            <a:spAutoFit/>
          </a:bodyPr>
          <a:lstStyle/>
          <a:p>
            <a:pPr>
              <a:spcBef>
                <a:spcPct val="0"/>
              </a:spcBef>
            </a:pPr>
            <a:r>
              <a:rPr lang="en-US" altLang="zh-TW" sz="2000" dirty="0" smtClean="0"/>
              <a:t>P(</a:t>
            </a:r>
            <a:r>
              <a:rPr lang="en-US" altLang="zh-TW" sz="2000" dirty="0" err="1" smtClean="0"/>
              <a:t>John|PropNoun</a:t>
            </a:r>
            <a:r>
              <a:rPr lang="en-US" altLang="zh-TW" sz="2000" dirty="0" smtClean="0"/>
              <a:t>) </a:t>
            </a:r>
          </a:p>
          <a:p>
            <a:pPr>
              <a:spcBef>
                <a:spcPct val="0"/>
              </a:spcBef>
            </a:pPr>
            <a:r>
              <a:rPr lang="en-US" altLang="zh-TW" sz="2000" dirty="0" smtClean="0"/>
              <a:t>= 1/5</a:t>
            </a:r>
            <a:endParaRPr lang="en-US" altLang="zh-TW" sz="2000" dirty="0"/>
          </a:p>
        </p:txBody>
      </p:sp>
      <p:sp>
        <p:nvSpPr>
          <p:cNvPr id="116" name="矩形 115"/>
          <p:cNvSpPr/>
          <p:nvPr/>
        </p:nvSpPr>
        <p:spPr>
          <a:xfrm>
            <a:off x="877513" y="5185996"/>
            <a:ext cx="768159" cy="461665"/>
          </a:xfrm>
          <a:prstGeom prst="rect">
            <a:avLst/>
          </a:prstGeom>
        </p:spPr>
        <p:txBody>
          <a:bodyPr wrap="none">
            <a:spAutoFit/>
          </a:bodyPr>
          <a:lstStyle/>
          <a:p>
            <a:pPr>
              <a:spcBef>
                <a:spcPct val="0"/>
              </a:spcBef>
            </a:pPr>
            <a:r>
              <a:rPr lang="en-US" altLang="zh-TW" sz="2400" dirty="0"/>
              <a:t>John</a:t>
            </a:r>
          </a:p>
        </p:txBody>
      </p:sp>
      <p:cxnSp>
        <p:nvCxnSpPr>
          <p:cNvPr id="117" name="直線單箭頭接點 116"/>
          <p:cNvCxnSpPr/>
          <p:nvPr/>
        </p:nvCxnSpPr>
        <p:spPr>
          <a:xfrm>
            <a:off x="1292091" y="4887636"/>
            <a:ext cx="0" cy="2983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408407" y="4887635"/>
            <a:ext cx="0" cy="2983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5501662" y="4937604"/>
            <a:ext cx="0" cy="2983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a:off x="7638523" y="4887635"/>
            <a:ext cx="0" cy="2983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3082722" y="5145338"/>
            <a:ext cx="669863" cy="461665"/>
          </a:xfrm>
          <a:prstGeom prst="rect">
            <a:avLst/>
          </a:prstGeom>
        </p:spPr>
        <p:txBody>
          <a:bodyPr wrap="none">
            <a:spAutoFit/>
          </a:bodyPr>
          <a:lstStyle/>
          <a:p>
            <a:pPr>
              <a:spcBef>
                <a:spcPct val="0"/>
              </a:spcBef>
            </a:pPr>
            <a:r>
              <a:rPr lang="en-US" altLang="zh-TW" sz="2400" dirty="0" smtClean="0"/>
              <a:t>saw</a:t>
            </a:r>
            <a:endParaRPr lang="en-US" altLang="zh-TW" sz="2400" dirty="0"/>
          </a:p>
        </p:txBody>
      </p:sp>
      <p:sp>
        <p:nvSpPr>
          <p:cNvPr id="123" name="矩形 122"/>
          <p:cNvSpPr/>
          <p:nvPr/>
        </p:nvSpPr>
        <p:spPr>
          <a:xfrm>
            <a:off x="5219611" y="5199222"/>
            <a:ext cx="603050" cy="461665"/>
          </a:xfrm>
          <a:prstGeom prst="rect">
            <a:avLst/>
          </a:prstGeom>
        </p:spPr>
        <p:txBody>
          <a:bodyPr wrap="none">
            <a:spAutoFit/>
          </a:bodyPr>
          <a:lstStyle/>
          <a:p>
            <a:pPr>
              <a:spcBef>
                <a:spcPct val="0"/>
              </a:spcBef>
            </a:pPr>
            <a:r>
              <a:rPr lang="en-US" altLang="zh-TW" sz="2400" dirty="0" smtClean="0"/>
              <a:t>the</a:t>
            </a:r>
            <a:endParaRPr lang="en-US" altLang="zh-TW" sz="2400" dirty="0"/>
          </a:p>
        </p:txBody>
      </p:sp>
      <p:sp>
        <p:nvSpPr>
          <p:cNvPr id="124" name="矩形 123"/>
          <p:cNvSpPr/>
          <p:nvPr/>
        </p:nvSpPr>
        <p:spPr>
          <a:xfrm>
            <a:off x="7309972" y="5235965"/>
            <a:ext cx="669863" cy="461665"/>
          </a:xfrm>
          <a:prstGeom prst="rect">
            <a:avLst/>
          </a:prstGeom>
        </p:spPr>
        <p:txBody>
          <a:bodyPr wrap="none">
            <a:spAutoFit/>
          </a:bodyPr>
          <a:lstStyle/>
          <a:p>
            <a:pPr>
              <a:spcBef>
                <a:spcPct val="0"/>
              </a:spcBef>
            </a:pPr>
            <a:r>
              <a:rPr lang="en-US" altLang="zh-TW" sz="2400" dirty="0" smtClean="0"/>
              <a:t>saw</a:t>
            </a:r>
            <a:endParaRPr lang="en-US" altLang="zh-TW" sz="2400" dirty="0"/>
          </a:p>
        </p:txBody>
      </p:sp>
      <p:pic>
        <p:nvPicPr>
          <p:cNvPr id="92" name="圖片 91"/>
          <p:cNvPicPr>
            <a:picLocks noChangeAspect="1"/>
          </p:cNvPicPr>
          <p:nvPr/>
        </p:nvPicPr>
        <p:blipFill>
          <a:blip r:embed="rId2"/>
          <a:stretch>
            <a:fillRect/>
          </a:stretch>
        </p:blipFill>
        <p:spPr>
          <a:xfrm>
            <a:off x="4816476" y="246544"/>
            <a:ext cx="4171187" cy="970464"/>
          </a:xfrm>
          <a:prstGeom prst="rect">
            <a:avLst/>
          </a:prstGeom>
        </p:spPr>
      </p:pic>
      <p:sp>
        <p:nvSpPr>
          <p:cNvPr id="93" name="矩形 92"/>
          <p:cNvSpPr/>
          <p:nvPr/>
        </p:nvSpPr>
        <p:spPr>
          <a:xfrm>
            <a:off x="6800210" y="254001"/>
            <a:ext cx="1401947" cy="1039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p:nvSpPr>
        <p:spPr>
          <a:xfrm>
            <a:off x="5099928" y="1322060"/>
            <a:ext cx="3324628" cy="369332"/>
          </a:xfrm>
          <a:prstGeom prst="rect">
            <a:avLst/>
          </a:prstGeom>
        </p:spPr>
        <p:txBody>
          <a:bodyPr wrap="none">
            <a:spAutoFit/>
          </a:bodyPr>
          <a:lstStyle/>
          <a:p>
            <a:r>
              <a:rPr lang="en-US" altLang="zh-TW" dirty="0" smtClean="0">
                <a:solidFill>
                  <a:srgbClr val="FF0000"/>
                </a:solidFill>
              </a:rPr>
              <a:t>[Slides from Raymond </a:t>
            </a:r>
            <a:r>
              <a:rPr lang="en-US" altLang="zh-TW" dirty="0">
                <a:solidFill>
                  <a:srgbClr val="FF0000"/>
                </a:solidFill>
              </a:rPr>
              <a:t>J. </a:t>
            </a:r>
            <a:r>
              <a:rPr lang="en-US" altLang="zh-TW" dirty="0" smtClean="0">
                <a:solidFill>
                  <a:srgbClr val="FF0000"/>
                </a:solidFill>
              </a:rPr>
              <a:t>Mooney]</a:t>
            </a:r>
            <a:endParaRPr lang="en-US" altLang="zh-TW" dirty="0">
              <a:solidFill>
                <a:srgbClr val="FF0000"/>
              </a:solidFill>
            </a:endParaRPr>
          </a:p>
        </p:txBody>
      </p:sp>
    </p:spTree>
    <p:extLst>
      <p:ext uri="{BB962C8B-B14F-4D97-AF65-F5344CB8AC3E}">
        <p14:creationId xmlns:p14="http://schemas.microsoft.com/office/powerpoint/2010/main" val="285684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HMM - Problem 2: </a:t>
            </a:r>
            <a:r>
              <a:rPr lang="en-US" altLang="zh-TW" sz="4000" dirty="0" smtClean="0"/>
              <a:t>Viterbi </a:t>
            </a:r>
            <a:r>
              <a:rPr lang="en-US" altLang="zh-TW" sz="4000" dirty="0"/>
              <a:t>Algorithm</a:t>
            </a:r>
            <a:endParaRPr lang="zh-TW" altLang="en-US" sz="4000" dirty="0"/>
          </a:p>
        </p:txBody>
      </p:sp>
      <mc:AlternateContent xmlns:mc="http://schemas.openxmlformats.org/markup-compatibility/2006" xmlns:a14="http://schemas.microsoft.com/office/drawing/2010/main">
        <mc:Choice Requires="a14">
          <p:sp>
            <p:nvSpPr>
              <p:cNvPr id="4" name="文字方塊 3"/>
              <p:cNvSpPr txBox="1"/>
              <p:nvPr/>
            </p:nvSpPr>
            <p:spPr>
              <a:xfrm>
                <a:off x="750570" y="1775754"/>
                <a:ext cx="8013412"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𝑦</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i="1" smtClean="0">
                              <a:latin typeface="Cambria Math" panose="02040503050406030204" pitchFamily="18" charset="0"/>
                            </a:rPr>
                            <m:t> </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𝑠𝑡𝑎𝑟𝑡</m:t>
                          </m:r>
                        </m:e>
                      </m:d>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𝑛</m:t>
                          </m:r>
                        </m:sup>
                        <m:e>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e>
                          </m:d>
                        </m:e>
                      </m:nary>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𝑒𝑛𝑑</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𝑛</m:t>
                              </m:r>
                            </m:sub>
                          </m:sSub>
                        </m:e>
                      </m:d>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𝑖</m:t>
                          </m:r>
                          <m:r>
                            <a:rPr lang="en-US" altLang="zh-TW" sz="2400" i="1">
                              <a:latin typeface="Cambria Math" panose="02040503050406030204" pitchFamily="18" charset="0"/>
                            </a:rPr>
                            <m:t>=1</m:t>
                          </m:r>
                        </m:sub>
                        <m:sup>
                          <m:r>
                            <a:rPr lang="en-US" altLang="zh-TW" sz="2400" i="1">
                              <a:latin typeface="Cambria Math" panose="02040503050406030204" pitchFamily="18" charset="0"/>
                            </a:rPr>
                            <m:t>𝑛</m:t>
                          </m:r>
                        </m:sup>
                        <m:e>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e>
                          </m:d>
                        </m:e>
                      </m:nary>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750570" y="1775754"/>
                <a:ext cx="8013412" cy="1008225"/>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933450" y="2866428"/>
                <a:ext cx="7235827"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i="1">
                                  <a:latin typeface="Cambria Math" panose="02040503050406030204" pitchFamily="18" charset="0"/>
                                </a:rPr>
                                <m:t>1:</m:t>
                              </m:r>
                              <m:r>
                                <a:rPr lang="en-US" altLang="zh-TW" sz="2400" i="1">
                                  <a:latin typeface="Cambria Math" panose="02040503050406030204" pitchFamily="18" charset="0"/>
                                </a:rPr>
                                <m:t>𝑘</m:t>
                              </m:r>
                            </m:sub>
                          </m:sSub>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i="1" smtClean="0">
                              <a:latin typeface="Cambria Math" panose="02040503050406030204" pitchFamily="18" charset="0"/>
                            </a:rPr>
                            <m:t> </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𝑠𝑡𝑎𝑟𝑡</m:t>
                          </m:r>
                        </m:e>
                      </m:d>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𝑘</m:t>
                          </m:r>
                        </m:sup>
                        <m:e>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e>
                          </m:d>
                        </m:e>
                      </m:nary>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𝑖</m:t>
                          </m:r>
                          <m:r>
                            <a:rPr lang="en-US" altLang="zh-TW" sz="2400" i="1">
                              <a:latin typeface="Cambria Math" panose="02040503050406030204" pitchFamily="18" charset="0"/>
                            </a:rPr>
                            <m:t>=1</m:t>
                          </m:r>
                        </m:sub>
                        <m:sup>
                          <m:r>
                            <a:rPr lang="en-US" altLang="zh-TW" sz="2400" b="0" i="1" smtClean="0">
                              <a:latin typeface="Cambria Math" panose="02040503050406030204" pitchFamily="18" charset="0"/>
                            </a:rPr>
                            <m:t>𝑘</m:t>
                          </m:r>
                        </m:sup>
                        <m:e>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e>
                          </m:d>
                        </m:e>
                      </m:nary>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933450" y="2866428"/>
                <a:ext cx="7235827" cy="1045927"/>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1300214" y="5700138"/>
                <a:ext cx="6165855" cy="6169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b="0" i="1" smtClean="0">
                              <a:latin typeface="Cambria Math" panose="02040503050406030204" pitchFamily="18" charset="0"/>
                            </a:rPr>
                          </m:ctrlPr>
                        </m:sSubSupPr>
                        <m:e>
                          <m:r>
                            <a:rPr lang="en-US" altLang="zh-TW" sz="2800" b="0" i="1" smtClean="0">
                              <a:latin typeface="Cambria Math" panose="02040503050406030204" pitchFamily="18" charset="0"/>
                            </a:rPr>
                            <m:t>𝑦</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m:t>
                          </m:r>
                        </m:sup>
                      </m:sSub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𝑎𝑟𝑔</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m:rPr>
                                  <m:sty m:val="p"/>
                                </m:rPr>
                                <a:rPr lang="en-US" altLang="zh-TW" sz="2800" b="0" i="0" smtClean="0">
                                  <a:latin typeface="Cambria Math" panose="02040503050406030204" pitchFamily="18" charset="0"/>
                                </a:rPr>
                                <m:t>max</m:t>
                              </m:r>
                            </m:e>
                            <m:lim>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𝑛</m:t>
                                  </m:r>
                                </m:sub>
                              </m:sSub>
                            </m:lim>
                          </m:limLow>
                        </m:fName>
                        <m:e>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r>
                                    <a:rPr lang="en-US" altLang="zh-TW" sz="2800" b="0" i="1" smtClean="0">
                                      <a:latin typeface="Cambria Math" panose="02040503050406030204" pitchFamily="18" charset="0"/>
                                    </a:rPr>
                                    <m:t>𝑛</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𝑛</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𝑠</m:t>
                              </m:r>
                            </m:e>
                          </m:d>
                        </m:e>
                      </m:func>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300214" y="5700138"/>
                <a:ext cx="6165855" cy="616964"/>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1239749" y="4571762"/>
                <a:ext cx="6226320" cy="6169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b="0" i="1" smtClean="0">
                          <a:latin typeface="Cambria Math" panose="02040503050406030204" pitchFamily="18" charset="0"/>
                        </a:rPr>
                        <m:t>𝜋</m:t>
                      </m:r>
                      <m:d>
                        <m:dPr>
                          <m:ctrlPr>
                            <a:rPr lang="en-US" altLang="zh-TW" sz="2800" b="0" i="1" smtClean="0">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𝑛</m:t>
                              </m:r>
                            </m:sub>
                          </m:sSub>
                          <m:r>
                            <a:rPr lang="en-US" altLang="zh-TW" sz="2800" i="1">
                              <a:latin typeface="Cambria Math" panose="02040503050406030204" pitchFamily="18" charset="0"/>
                            </a:rPr>
                            <m:t>=</m:t>
                          </m:r>
                          <m:r>
                            <a:rPr lang="en-US" altLang="zh-TW" sz="2800" i="1">
                              <a:latin typeface="Cambria Math" panose="02040503050406030204" pitchFamily="18" charset="0"/>
                            </a:rPr>
                            <m:t>𝑠</m:t>
                          </m:r>
                        </m:e>
                      </m:d>
                      <m:r>
                        <a:rPr lang="en-US" altLang="zh-TW" sz="2800" b="0" i="1" smtClean="0">
                          <a:latin typeface="Cambria Math" panose="02040503050406030204" pitchFamily="18" charset="0"/>
                        </a:rPr>
                        <m:t>=</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m:rPr>
                                  <m:sty m:val="p"/>
                                </m:rPr>
                                <a:rPr lang="en-US" altLang="zh-TW" sz="2800" b="0" i="0" smtClean="0">
                                  <a:latin typeface="Cambria Math" panose="02040503050406030204" pitchFamily="18" charset="0"/>
                                </a:rPr>
                                <m:t>max</m:t>
                              </m:r>
                            </m:e>
                            <m:lim>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𝑛</m:t>
                                  </m:r>
                                  <m:r>
                                    <a:rPr lang="en-US" altLang="zh-TW" sz="2800" i="1">
                                      <a:latin typeface="Cambria Math" panose="02040503050406030204" pitchFamily="18" charset="0"/>
                                    </a:rPr>
                                    <m:t>−1</m:t>
                                  </m:r>
                                </m:sub>
                              </m:sSub>
                            </m:lim>
                          </m:limLow>
                        </m:fName>
                        <m:e>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r>
                                    <a:rPr lang="en-US" altLang="zh-TW" sz="2800" b="0" i="1" smtClean="0">
                                      <a:latin typeface="Cambria Math" panose="02040503050406030204" pitchFamily="18" charset="0"/>
                                    </a:rPr>
                                    <m:t>𝑛</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𝑛</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𝑠</m:t>
                              </m:r>
                            </m:e>
                          </m:d>
                        </m:e>
                      </m:func>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239749" y="4571762"/>
                <a:ext cx="6226320" cy="616964"/>
              </a:xfrm>
              <a:prstGeom prst="rect">
                <a:avLst/>
              </a:prstGeom>
              <a:blipFill rotWithShape="0">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74233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p:cNvSpPr txBox="1"/>
          <p:nvPr/>
        </p:nvSpPr>
        <p:spPr>
          <a:xfrm>
            <a:off x="2739524" y="3532130"/>
            <a:ext cx="2796496" cy="461665"/>
          </a:xfrm>
          <a:prstGeom prst="rect">
            <a:avLst/>
          </a:prstGeom>
          <a:noFill/>
        </p:spPr>
        <p:txBody>
          <a:bodyPr wrap="square" rtlCol="0">
            <a:spAutoFit/>
          </a:bodyPr>
          <a:lstStyle/>
          <a:p>
            <a:pPr algn="ctr"/>
            <a:r>
              <a:rPr lang="en-US" altLang="zh-TW" sz="2400" dirty="0">
                <a:solidFill>
                  <a:srgbClr val="FF0000"/>
                </a:solidFill>
              </a:rPr>
              <a:t>n</a:t>
            </a:r>
            <a:r>
              <a:rPr lang="en-US" altLang="zh-TW" sz="2400" dirty="0" smtClean="0">
                <a:solidFill>
                  <a:srgbClr val="FF0000"/>
                </a:solidFill>
              </a:rPr>
              <a:t>ot necessarily small</a:t>
            </a:r>
            <a:endParaRPr lang="zh-TW" altLang="en-US" sz="2400" dirty="0">
              <a:solidFill>
                <a:srgbClr val="FF0000"/>
              </a:solidFill>
            </a:endParaRPr>
          </a:p>
        </p:txBody>
      </p:sp>
      <p:sp>
        <p:nvSpPr>
          <p:cNvPr id="2" name="標題 1"/>
          <p:cNvSpPr>
            <a:spLocks noGrp="1"/>
          </p:cNvSpPr>
          <p:nvPr>
            <p:ph type="title"/>
          </p:nvPr>
        </p:nvSpPr>
        <p:spPr/>
        <p:txBody>
          <a:bodyPr>
            <a:normAutofit/>
          </a:bodyPr>
          <a:lstStyle/>
          <a:p>
            <a:r>
              <a:rPr lang="en-US" altLang="zh-TW" sz="4000" dirty="0"/>
              <a:t>HMM - </a:t>
            </a:r>
            <a:r>
              <a:rPr lang="en-US" altLang="zh-TW" sz="4000" dirty="0" smtClean="0"/>
              <a:t>Drawbacks</a:t>
            </a:r>
            <a:endParaRPr lang="zh-TW" altLang="en-US" sz="4000" dirty="0"/>
          </a:p>
        </p:txBody>
      </p:sp>
      <p:sp>
        <p:nvSpPr>
          <p:cNvPr id="3" name="內容版面配置區 2"/>
          <p:cNvSpPr>
            <a:spLocks noGrp="1"/>
          </p:cNvSpPr>
          <p:nvPr>
            <p:ph idx="1"/>
          </p:nvPr>
        </p:nvSpPr>
        <p:spPr>
          <a:xfrm>
            <a:off x="628650" y="1818126"/>
            <a:ext cx="7886700" cy="4351338"/>
          </a:xfrm>
        </p:spPr>
        <p:txBody>
          <a:bodyPr>
            <a:normAutofit/>
          </a:bodyPr>
          <a:lstStyle/>
          <a:p>
            <a:r>
              <a:rPr lang="en-US" altLang="zh-TW" sz="2400" dirty="0" smtClean="0"/>
              <a:t>Inference:</a:t>
            </a:r>
          </a:p>
          <a:p>
            <a:endParaRPr lang="en-US" altLang="zh-TW" sz="2400" dirty="0" smtClean="0"/>
          </a:p>
          <a:p>
            <a:r>
              <a:rPr lang="en-US" altLang="zh-TW" sz="2400" dirty="0" smtClean="0"/>
              <a:t>To obtain correct results</a:t>
            </a:r>
            <a:r>
              <a:rPr lang="zh-TW" altLang="en-US" sz="2400" dirty="0" smtClean="0"/>
              <a:t> </a:t>
            </a: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2311515" y="3168540"/>
                <a:ext cx="23722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d>
                      <m:r>
                        <a:rPr lang="en-US" altLang="zh-TW" sz="2400" b="0" i="1" smtClean="0">
                          <a:latin typeface="Cambria Math" panose="02040503050406030204" pitchFamily="18" charset="0"/>
                        </a:rPr>
                        <m:t>&gt;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en-US" altLang="zh-TW" sz="2400" b="0" i="1" smtClean="0">
                              <a:latin typeface="Cambria Math" panose="02040503050406030204" pitchFamily="18" charset="0"/>
                            </a:rPr>
                            <m:t>𝑦</m:t>
                          </m:r>
                        </m:e>
                      </m:d>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311515" y="3168540"/>
                <a:ext cx="2372252" cy="369332"/>
              </a:xfrm>
              <a:prstGeom prst="rect">
                <a:avLst/>
              </a:prstGeom>
              <a:blipFill rotWithShape="0">
                <a:blip r:embed="rId2"/>
                <a:stretch>
                  <a:fillRect l="-1028" t="-18333"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422227" y="3173014"/>
                <a:ext cx="984250" cy="369332"/>
              </a:xfrm>
              <a:prstGeom prst="rect">
                <a:avLst/>
              </a:prstGeom>
              <a:noFill/>
            </p:spPr>
            <p:txBody>
              <a:bodyPr wrap="square" lIns="0" tIns="0" rIns="0" bIns="0" rtlCol="0">
                <a:spAutoFit/>
              </a:bodyPr>
              <a:lstStyle/>
              <a:p>
                <a14:m>
                  <m:oMath xmlns:m="http://schemas.openxmlformats.org/officeDocument/2006/math">
                    <m:d>
                      <m:dPr>
                        <m:ctrlPr>
                          <a:rPr lang="en-US" altLang="zh-TW" sz="2400" i="1" smtClean="0">
                            <a:latin typeface="Cambria Math" panose="02040503050406030204" pitchFamily="18" charset="0"/>
                          </a:rPr>
                        </m:ctrlPr>
                      </m:dPr>
                      <m:e>
                        <m:r>
                          <a:rPr lang="en-US" altLang="zh-TW" sz="240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a14:m>
                <a:r>
                  <a:rPr lang="en-US" altLang="zh-TW" sz="2400" dirty="0" smtClean="0"/>
                  <a:t>:</a:t>
                </a:r>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422227" y="3173014"/>
                <a:ext cx="984250" cy="369332"/>
              </a:xfrm>
              <a:prstGeom prst="rect">
                <a:avLst/>
              </a:prstGeom>
              <a:blipFill rotWithShape="0">
                <a:blip r:embed="rId3"/>
                <a:stretch>
                  <a:fillRect t="-26667" r="-9259" b="-50000"/>
                </a:stretch>
              </a:blipFill>
            </p:spPr>
            <p:txBody>
              <a:bodyPr/>
              <a:lstStyle/>
              <a:p>
                <a:r>
                  <a:rPr lang="zh-TW" altLang="en-US">
                    <a:noFill/>
                  </a:rPr>
                  <a:t> </a:t>
                </a:r>
              </a:p>
            </p:txBody>
          </p:sp>
        </mc:Fallback>
      </mc:AlternateContent>
      <p:sp>
        <p:nvSpPr>
          <p:cNvPr id="6" name="文字方塊 5"/>
          <p:cNvSpPr txBox="1"/>
          <p:nvPr/>
        </p:nvSpPr>
        <p:spPr>
          <a:xfrm>
            <a:off x="4683767" y="3094504"/>
            <a:ext cx="3744051" cy="461665"/>
          </a:xfrm>
          <a:prstGeom prst="rect">
            <a:avLst/>
          </a:prstGeom>
          <a:noFill/>
        </p:spPr>
        <p:txBody>
          <a:bodyPr wrap="square" rtlCol="0">
            <a:spAutoFit/>
          </a:bodyPr>
          <a:lstStyle/>
          <a:p>
            <a:pPr algn="ctr"/>
            <a:r>
              <a:rPr lang="en-US" altLang="zh-TW" sz="2400" dirty="0" smtClean="0"/>
              <a:t>Can HMM guarantee that?</a:t>
            </a:r>
            <a:endParaRPr lang="zh-TW" altLang="en-US" sz="2400" dirty="0"/>
          </a:p>
        </p:txBody>
      </p:sp>
      <p:sp>
        <p:nvSpPr>
          <p:cNvPr id="32" name="文字方塊 31"/>
          <p:cNvSpPr txBox="1"/>
          <p:nvPr/>
        </p:nvSpPr>
        <p:spPr>
          <a:xfrm>
            <a:off x="721046" y="4706915"/>
            <a:ext cx="2261279" cy="461665"/>
          </a:xfrm>
          <a:prstGeom prst="rect">
            <a:avLst/>
          </a:prstGeom>
          <a:noFill/>
        </p:spPr>
        <p:txBody>
          <a:bodyPr wrap="square" rtlCol="0">
            <a:spAutoFit/>
          </a:bodyPr>
          <a:lstStyle/>
          <a:p>
            <a:pPr algn="ctr"/>
            <a:r>
              <a:rPr lang="en-US" altLang="zh-TW" sz="2400" dirty="0" smtClean="0"/>
              <a:t>P(V|N)=9/10</a:t>
            </a:r>
            <a:endParaRPr lang="zh-TW" altLang="en-US" sz="2400" dirty="0"/>
          </a:p>
        </p:txBody>
      </p:sp>
      <p:sp>
        <p:nvSpPr>
          <p:cNvPr id="33" name="文字方塊 32"/>
          <p:cNvSpPr txBox="1"/>
          <p:nvPr/>
        </p:nvSpPr>
        <p:spPr>
          <a:xfrm>
            <a:off x="2740843" y="4705139"/>
            <a:ext cx="1951135" cy="461665"/>
          </a:xfrm>
          <a:prstGeom prst="rect">
            <a:avLst/>
          </a:prstGeom>
          <a:noFill/>
        </p:spPr>
        <p:txBody>
          <a:bodyPr wrap="square" rtlCol="0">
            <a:spAutoFit/>
          </a:bodyPr>
          <a:lstStyle/>
          <a:p>
            <a:pPr algn="ctr"/>
            <a:r>
              <a:rPr lang="en-US" altLang="zh-TW" sz="2400" dirty="0" smtClean="0"/>
              <a:t>P(D|N)=1/10</a:t>
            </a:r>
            <a:endParaRPr lang="zh-TW" altLang="en-US" sz="2400" dirty="0"/>
          </a:p>
        </p:txBody>
      </p:sp>
      <p:cxnSp>
        <p:nvCxnSpPr>
          <p:cNvPr id="36" name="直線接點 35"/>
          <p:cNvCxnSpPr/>
          <p:nvPr/>
        </p:nvCxnSpPr>
        <p:spPr>
          <a:xfrm>
            <a:off x="3648028" y="3537872"/>
            <a:ext cx="10357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628650" y="5770407"/>
            <a:ext cx="2261279" cy="461665"/>
          </a:xfrm>
          <a:prstGeom prst="rect">
            <a:avLst/>
          </a:prstGeom>
          <a:noFill/>
        </p:spPr>
        <p:txBody>
          <a:bodyPr wrap="square" rtlCol="0">
            <a:spAutoFit/>
          </a:bodyPr>
          <a:lstStyle/>
          <a:p>
            <a:pPr algn="ctr"/>
            <a:r>
              <a:rPr lang="en-US" altLang="zh-TW" sz="2400" dirty="0" smtClean="0"/>
              <a:t>P(</a:t>
            </a:r>
            <a:r>
              <a:rPr lang="en-US" altLang="zh-TW" sz="2400" dirty="0" err="1" smtClean="0"/>
              <a:t>a|V</a:t>
            </a:r>
            <a:r>
              <a:rPr lang="en-US" altLang="zh-TW" sz="2400" dirty="0" smtClean="0"/>
              <a:t>)=1/2</a:t>
            </a:r>
            <a:endParaRPr lang="zh-TW" altLang="en-US" sz="2400" dirty="0"/>
          </a:p>
        </p:txBody>
      </p:sp>
      <p:sp>
        <p:nvSpPr>
          <p:cNvPr id="52" name="文字方塊 51"/>
          <p:cNvSpPr txBox="1"/>
          <p:nvPr/>
        </p:nvSpPr>
        <p:spPr>
          <a:xfrm>
            <a:off x="2377445" y="5747887"/>
            <a:ext cx="2261279" cy="461665"/>
          </a:xfrm>
          <a:prstGeom prst="rect">
            <a:avLst/>
          </a:prstGeom>
          <a:noFill/>
        </p:spPr>
        <p:txBody>
          <a:bodyPr wrap="square" rtlCol="0">
            <a:spAutoFit/>
          </a:bodyPr>
          <a:lstStyle/>
          <a:p>
            <a:pPr algn="ctr"/>
            <a:r>
              <a:rPr lang="en-US" altLang="zh-TW" sz="2400" dirty="0" smtClean="0"/>
              <a:t>P(</a:t>
            </a:r>
            <a:r>
              <a:rPr lang="en-US" altLang="zh-TW" sz="2400" dirty="0" err="1" smtClean="0"/>
              <a:t>a|D</a:t>
            </a:r>
            <a:r>
              <a:rPr lang="en-US" altLang="zh-TW" sz="2400" dirty="0" smtClean="0"/>
              <a:t>)=</a:t>
            </a:r>
            <a:r>
              <a:rPr lang="en-US" altLang="zh-TW" sz="2400" dirty="0"/>
              <a:t>1</a:t>
            </a:r>
            <a:endParaRPr lang="zh-TW" altLang="en-US" sz="2400" dirty="0"/>
          </a:p>
        </p:txBody>
      </p:sp>
      <p:sp>
        <p:nvSpPr>
          <p:cNvPr id="53" name="文字方塊 52"/>
          <p:cNvSpPr txBox="1"/>
          <p:nvPr/>
        </p:nvSpPr>
        <p:spPr>
          <a:xfrm>
            <a:off x="721045" y="4207726"/>
            <a:ext cx="3249167" cy="461665"/>
          </a:xfrm>
          <a:prstGeom prst="rect">
            <a:avLst/>
          </a:prstGeom>
          <a:noFill/>
        </p:spPr>
        <p:txBody>
          <a:bodyPr wrap="square" rtlCol="0">
            <a:spAutoFit/>
          </a:bodyPr>
          <a:lstStyle/>
          <a:p>
            <a:r>
              <a:rPr lang="en-US" altLang="zh-TW" sz="2400" b="1" i="1" u="sng" dirty="0" smtClean="0"/>
              <a:t>Transition probability:</a:t>
            </a:r>
            <a:endParaRPr lang="zh-TW" altLang="en-US" sz="2400" b="1" i="1" u="sng" dirty="0"/>
          </a:p>
        </p:txBody>
      </p:sp>
      <p:sp>
        <p:nvSpPr>
          <p:cNvPr id="54" name="文字方塊 53"/>
          <p:cNvSpPr txBox="1"/>
          <p:nvPr/>
        </p:nvSpPr>
        <p:spPr>
          <a:xfrm>
            <a:off x="4356542" y="4651176"/>
            <a:ext cx="970376" cy="461665"/>
          </a:xfrm>
          <a:prstGeom prst="rect">
            <a:avLst/>
          </a:prstGeom>
          <a:noFill/>
        </p:spPr>
        <p:txBody>
          <a:bodyPr wrap="square" rtlCol="0">
            <a:spAutoFit/>
          </a:bodyPr>
          <a:lstStyle/>
          <a:p>
            <a:pPr algn="ctr"/>
            <a:r>
              <a:rPr lang="en-US" altLang="zh-TW" sz="2400" dirty="0" smtClean="0"/>
              <a:t>……</a:t>
            </a:r>
            <a:endParaRPr lang="zh-TW" altLang="en-US" sz="2400" dirty="0"/>
          </a:p>
        </p:txBody>
      </p:sp>
      <p:sp>
        <p:nvSpPr>
          <p:cNvPr id="55" name="文字方塊 54"/>
          <p:cNvSpPr txBox="1"/>
          <p:nvPr/>
        </p:nvSpPr>
        <p:spPr>
          <a:xfrm>
            <a:off x="721046" y="5277810"/>
            <a:ext cx="2833352" cy="461665"/>
          </a:xfrm>
          <a:prstGeom prst="rect">
            <a:avLst/>
          </a:prstGeom>
          <a:noFill/>
        </p:spPr>
        <p:txBody>
          <a:bodyPr wrap="square" rtlCol="0">
            <a:spAutoFit/>
          </a:bodyPr>
          <a:lstStyle/>
          <a:p>
            <a:r>
              <a:rPr lang="en-US" altLang="zh-TW" sz="2400" b="1" i="1" u="sng" dirty="0" smtClean="0"/>
              <a:t>Emission probability:</a:t>
            </a:r>
            <a:endParaRPr lang="zh-TW" altLang="en-US" sz="2400" b="1" i="1" u="sng" dirty="0"/>
          </a:p>
        </p:txBody>
      </p:sp>
      <p:sp>
        <p:nvSpPr>
          <p:cNvPr id="56" name="文字方塊 55"/>
          <p:cNvSpPr txBox="1"/>
          <p:nvPr/>
        </p:nvSpPr>
        <p:spPr>
          <a:xfrm>
            <a:off x="3936564" y="5704928"/>
            <a:ext cx="902271" cy="461665"/>
          </a:xfrm>
          <a:prstGeom prst="rect">
            <a:avLst/>
          </a:prstGeom>
          <a:noFill/>
        </p:spPr>
        <p:txBody>
          <a:bodyPr wrap="square" rtlCol="0">
            <a:spAutoFit/>
          </a:bodyPr>
          <a:lstStyle/>
          <a:p>
            <a:pPr algn="ctr"/>
            <a:r>
              <a:rPr lang="en-US" altLang="zh-TW" sz="2400" dirty="0" smtClean="0"/>
              <a:t>……</a:t>
            </a:r>
            <a:endParaRPr lang="zh-TW" altLang="en-US" sz="2400" dirty="0"/>
          </a:p>
        </p:txBody>
      </p:sp>
      <p:sp>
        <p:nvSpPr>
          <p:cNvPr id="26" name="文字方塊 25"/>
          <p:cNvSpPr txBox="1"/>
          <p:nvPr/>
        </p:nvSpPr>
        <p:spPr>
          <a:xfrm>
            <a:off x="6827191" y="4527042"/>
            <a:ext cx="800447" cy="461665"/>
          </a:xfrm>
          <a:prstGeom prst="rect">
            <a:avLst/>
          </a:prstGeom>
          <a:noFill/>
        </p:spPr>
        <p:txBody>
          <a:bodyPr wrap="square" rtlCol="0">
            <a:spAutoFit/>
          </a:bodyPr>
          <a:lstStyle/>
          <a:p>
            <a:pPr algn="ctr"/>
            <a:r>
              <a:rPr lang="en-US" altLang="zh-TW" sz="2400" dirty="0" err="1" smtClean="0"/>
              <a:t>y</a:t>
            </a:r>
            <a:r>
              <a:rPr lang="en-US" altLang="zh-TW" sz="2400" baseline="-25000" dirty="0" err="1" smtClean="0"/>
              <a:t>i</a:t>
            </a:r>
            <a:r>
              <a:rPr lang="en-US" altLang="zh-TW" sz="2400" dirty="0" smtClean="0"/>
              <a:t>=V</a:t>
            </a:r>
            <a:endParaRPr lang="zh-TW" altLang="en-US" sz="2400" dirty="0"/>
          </a:p>
        </p:txBody>
      </p:sp>
      <p:sp>
        <p:nvSpPr>
          <p:cNvPr id="30" name="文字方塊 29"/>
          <p:cNvSpPr txBox="1"/>
          <p:nvPr/>
        </p:nvSpPr>
        <p:spPr>
          <a:xfrm>
            <a:off x="5194350" y="5327858"/>
            <a:ext cx="1140325" cy="461665"/>
          </a:xfrm>
          <a:prstGeom prst="rect">
            <a:avLst/>
          </a:prstGeom>
          <a:noFill/>
        </p:spPr>
        <p:txBody>
          <a:bodyPr wrap="square" rtlCol="0">
            <a:spAutoFit/>
          </a:bodyPr>
          <a:lstStyle/>
          <a:p>
            <a:pPr algn="ctr"/>
            <a:r>
              <a:rPr lang="en-US" altLang="zh-TW" sz="2400" dirty="0" smtClean="0"/>
              <a:t>y</a:t>
            </a:r>
            <a:r>
              <a:rPr lang="en-US" altLang="zh-TW" sz="2400" baseline="-25000" dirty="0" smtClean="0"/>
              <a:t>i-1</a:t>
            </a:r>
            <a:r>
              <a:rPr lang="en-US" altLang="zh-TW" sz="2400" dirty="0" smtClean="0"/>
              <a:t>=N</a:t>
            </a:r>
            <a:endParaRPr lang="zh-TW" altLang="en-US" sz="2400" baseline="-25000" dirty="0"/>
          </a:p>
        </p:txBody>
      </p:sp>
      <p:cxnSp>
        <p:nvCxnSpPr>
          <p:cNvPr id="31" name="直線單箭頭接點 30"/>
          <p:cNvCxnSpPr>
            <a:stCxn id="30" idx="2"/>
          </p:cNvCxnSpPr>
          <p:nvPr/>
        </p:nvCxnSpPr>
        <p:spPr>
          <a:xfrm>
            <a:off x="5764513" y="5789523"/>
            <a:ext cx="1120734" cy="59283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H="1" flipV="1">
            <a:off x="7209448" y="5771346"/>
            <a:ext cx="11531" cy="441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6838868" y="6146220"/>
            <a:ext cx="800447" cy="461665"/>
          </a:xfrm>
          <a:prstGeom prst="rect">
            <a:avLst/>
          </a:prstGeom>
          <a:noFill/>
        </p:spPr>
        <p:txBody>
          <a:bodyPr wrap="square" rtlCol="0">
            <a:spAutoFit/>
          </a:bodyPr>
          <a:lstStyle/>
          <a:p>
            <a:pPr algn="ctr"/>
            <a:r>
              <a:rPr lang="en-US" altLang="zh-TW" sz="2400" dirty="0" err="1" smtClean="0"/>
              <a:t>y</a:t>
            </a:r>
            <a:r>
              <a:rPr lang="en-US" altLang="zh-TW" sz="2400" baseline="-25000" dirty="0" err="1" smtClean="0"/>
              <a:t>i</a:t>
            </a:r>
            <a:r>
              <a:rPr lang="en-US" altLang="zh-TW" sz="2400" dirty="0" smtClean="0"/>
              <a:t>=D</a:t>
            </a:r>
            <a:endParaRPr lang="zh-TW" altLang="en-US" sz="2400" dirty="0"/>
          </a:p>
        </p:txBody>
      </p:sp>
      <p:cxnSp>
        <p:nvCxnSpPr>
          <p:cNvPr id="38" name="直線單箭頭接點 37"/>
          <p:cNvCxnSpPr/>
          <p:nvPr/>
        </p:nvCxnSpPr>
        <p:spPr>
          <a:xfrm flipV="1">
            <a:off x="5729301" y="4814099"/>
            <a:ext cx="1120734" cy="59283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5815888" y="4537428"/>
            <a:ext cx="800447" cy="461665"/>
          </a:xfrm>
          <a:prstGeom prst="rect">
            <a:avLst/>
          </a:prstGeom>
          <a:noFill/>
        </p:spPr>
        <p:txBody>
          <a:bodyPr wrap="square" rtlCol="0">
            <a:spAutoFit/>
          </a:bodyPr>
          <a:lstStyle/>
          <a:p>
            <a:pPr algn="ctr"/>
            <a:r>
              <a:rPr lang="en-US" altLang="zh-TW" sz="2400" dirty="0" smtClean="0"/>
              <a:t>9/10</a:t>
            </a:r>
            <a:endParaRPr lang="zh-TW" altLang="en-US" sz="2400" baseline="-25000" dirty="0"/>
          </a:p>
        </p:txBody>
      </p:sp>
      <p:sp>
        <p:nvSpPr>
          <p:cNvPr id="40" name="文字方塊 39"/>
          <p:cNvSpPr txBox="1"/>
          <p:nvPr/>
        </p:nvSpPr>
        <p:spPr>
          <a:xfrm>
            <a:off x="5796477" y="6081731"/>
            <a:ext cx="800447" cy="461665"/>
          </a:xfrm>
          <a:prstGeom prst="rect">
            <a:avLst/>
          </a:prstGeom>
          <a:noFill/>
        </p:spPr>
        <p:txBody>
          <a:bodyPr wrap="square" rtlCol="0">
            <a:spAutoFit/>
          </a:bodyPr>
          <a:lstStyle/>
          <a:p>
            <a:pPr algn="ctr"/>
            <a:r>
              <a:rPr lang="en-US" altLang="zh-TW" sz="2400" dirty="0"/>
              <a:t>1</a:t>
            </a:r>
            <a:r>
              <a:rPr lang="en-US" altLang="zh-TW" sz="2400" dirty="0" smtClean="0"/>
              <a:t>/10</a:t>
            </a:r>
            <a:endParaRPr lang="zh-TW" altLang="en-US" sz="2400" baseline="-25000" dirty="0"/>
          </a:p>
        </p:txBody>
      </p:sp>
      <p:cxnSp>
        <p:nvCxnSpPr>
          <p:cNvPr id="41" name="直線單箭頭接點 40"/>
          <p:cNvCxnSpPr/>
          <p:nvPr/>
        </p:nvCxnSpPr>
        <p:spPr>
          <a:xfrm flipH="1" flipV="1">
            <a:off x="7205914" y="4096462"/>
            <a:ext cx="0" cy="5308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6820755" y="5309681"/>
            <a:ext cx="800447" cy="461665"/>
          </a:xfrm>
          <a:prstGeom prst="rect">
            <a:avLst/>
          </a:prstGeom>
          <a:noFill/>
        </p:spPr>
        <p:txBody>
          <a:bodyPr wrap="square" rtlCol="0">
            <a:spAutoFit/>
          </a:bodyPr>
          <a:lstStyle/>
          <a:p>
            <a:pPr algn="ctr"/>
            <a:r>
              <a:rPr lang="en-US" altLang="zh-TW" sz="2400" dirty="0"/>
              <a:t>x</a:t>
            </a:r>
            <a:r>
              <a:rPr lang="en-US" altLang="zh-TW" sz="2400" baseline="-25000" dirty="0" smtClean="0"/>
              <a:t>i</a:t>
            </a:r>
            <a:r>
              <a:rPr lang="en-US" altLang="zh-TW" sz="2400" dirty="0" smtClean="0"/>
              <a:t>=a</a:t>
            </a:r>
            <a:endParaRPr lang="zh-TW" altLang="en-US" sz="2400" baseline="-25000" dirty="0"/>
          </a:p>
        </p:txBody>
      </p:sp>
      <p:sp>
        <p:nvSpPr>
          <p:cNvPr id="43" name="文字方塊 42"/>
          <p:cNvSpPr txBox="1"/>
          <p:nvPr/>
        </p:nvSpPr>
        <p:spPr>
          <a:xfrm>
            <a:off x="6799207" y="3696316"/>
            <a:ext cx="800447" cy="461665"/>
          </a:xfrm>
          <a:prstGeom prst="rect">
            <a:avLst/>
          </a:prstGeom>
          <a:noFill/>
        </p:spPr>
        <p:txBody>
          <a:bodyPr wrap="square" rtlCol="0">
            <a:spAutoFit/>
          </a:bodyPr>
          <a:lstStyle/>
          <a:p>
            <a:pPr algn="ctr"/>
            <a:r>
              <a:rPr lang="en-US" altLang="zh-TW" sz="2400" dirty="0"/>
              <a:t>x</a:t>
            </a:r>
            <a:r>
              <a:rPr lang="en-US" altLang="zh-TW" sz="2400" baseline="-25000" dirty="0" smtClean="0"/>
              <a:t>i</a:t>
            </a:r>
            <a:r>
              <a:rPr lang="en-US" altLang="zh-TW" sz="2400" dirty="0" smtClean="0"/>
              <a:t>=a</a:t>
            </a:r>
            <a:endParaRPr lang="zh-TW" altLang="en-US" sz="2400" baseline="-25000" dirty="0"/>
          </a:p>
        </p:txBody>
      </p:sp>
      <p:cxnSp>
        <p:nvCxnSpPr>
          <p:cNvPr id="44" name="直線單箭頭接點 43"/>
          <p:cNvCxnSpPr/>
          <p:nvPr/>
        </p:nvCxnSpPr>
        <p:spPr>
          <a:xfrm flipV="1">
            <a:off x="7550930" y="4085729"/>
            <a:ext cx="568939" cy="5788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7650667" y="3722628"/>
            <a:ext cx="800447" cy="461665"/>
          </a:xfrm>
          <a:prstGeom prst="rect">
            <a:avLst/>
          </a:prstGeom>
          <a:noFill/>
        </p:spPr>
        <p:txBody>
          <a:bodyPr wrap="square" rtlCol="0">
            <a:spAutoFit/>
          </a:bodyPr>
          <a:lstStyle/>
          <a:p>
            <a:pPr algn="ctr"/>
            <a:r>
              <a:rPr lang="en-US" altLang="zh-TW" sz="2400" dirty="0" smtClean="0"/>
              <a:t>x</a:t>
            </a:r>
            <a:r>
              <a:rPr lang="en-US" altLang="zh-TW" sz="2400" baseline="-25000" dirty="0" smtClean="0"/>
              <a:t>i</a:t>
            </a:r>
            <a:r>
              <a:rPr lang="en-US" altLang="zh-TW" sz="2400" dirty="0" smtClean="0"/>
              <a:t>=c</a:t>
            </a:r>
            <a:endParaRPr lang="zh-TW" altLang="en-US" sz="2400" baseline="-25000" dirty="0"/>
          </a:p>
        </p:txBody>
      </p:sp>
      <p:sp>
        <p:nvSpPr>
          <p:cNvPr id="46" name="文字方塊 45"/>
          <p:cNvSpPr txBox="1"/>
          <p:nvPr/>
        </p:nvSpPr>
        <p:spPr>
          <a:xfrm>
            <a:off x="6980836" y="5760235"/>
            <a:ext cx="800447" cy="461665"/>
          </a:xfrm>
          <a:prstGeom prst="rect">
            <a:avLst/>
          </a:prstGeom>
          <a:noFill/>
        </p:spPr>
        <p:txBody>
          <a:bodyPr wrap="square" rtlCol="0">
            <a:spAutoFit/>
          </a:bodyPr>
          <a:lstStyle/>
          <a:p>
            <a:pPr algn="ctr"/>
            <a:r>
              <a:rPr lang="en-US" altLang="zh-TW" sz="2400" dirty="0" smtClean="0"/>
              <a:t>1</a:t>
            </a:r>
            <a:endParaRPr lang="zh-TW" altLang="en-US" sz="2400" baseline="-25000" dirty="0"/>
          </a:p>
        </p:txBody>
      </p:sp>
      <p:sp>
        <p:nvSpPr>
          <p:cNvPr id="47" name="文字方塊 46"/>
          <p:cNvSpPr txBox="1"/>
          <p:nvPr/>
        </p:nvSpPr>
        <p:spPr>
          <a:xfrm>
            <a:off x="7043386" y="4115528"/>
            <a:ext cx="800447" cy="461665"/>
          </a:xfrm>
          <a:prstGeom prst="rect">
            <a:avLst/>
          </a:prstGeom>
          <a:noFill/>
        </p:spPr>
        <p:txBody>
          <a:bodyPr wrap="square" rtlCol="0">
            <a:spAutoFit/>
          </a:bodyPr>
          <a:lstStyle/>
          <a:p>
            <a:pPr algn="ctr"/>
            <a:r>
              <a:rPr lang="en-US" altLang="zh-TW" sz="2400" dirty="0" smtClean="0"/>
              <a:t>1/2</a:t>
            </a:r>
            <a:endParaRPr lang="zh-TW" altLang="en-US" sz="2400" baseline="-25000" dirty="0"/>
          </a:p>
        </p:txBody>
      </p:sp>
      <p:sp>
        <p:nvSpPr>
          <p:cNvPr id="48" name="文字方塊 47"/>
          <p:cNvSpPr txBox="1"/>
          <p:nvPr/>
        </p:nvSpPr>
        <p:spPr>
          <a:xfrm>
            <a:off x="7795109" y="4134969"/>
            <a:ext cx="800447" cy="461665"/>
          </a:xfrm>
          <a:prstGeom prst="rect">
            <a:avLst/>
          </a:prstGeom>
          <a:noFill/>
        </p:spPr>
        <p:txBody>
          <a:bodyPr wrap="square" rtlCol="0">
            <a:spAutoFit/>
          </a:bodyPr>
          <a:lstStyle/>
          <a:p>
            <a:pPr algn="ctr"/>
            <a:r>
              <a:rPr lang="en-US" altLang="zh-TW" sz="2400" dirty="0" smtClean="0"/>
              <a:t>1/2</a:t>
            </a:r>
            <a:endParaRPr lang="zh-TW" altLang="en-US" sz="2400" baseline="-25000" dirty="0"/>
          </a:p>
        </p:txBody>
      </p:sp>
      <mc:AlternateContent xmlns:mc="http://schemas.openxmlformats.org/markup-compatibility/2006" xmlns:a14="http://schemas.microsoft.com/office/drawing/2010/main">
        <mc:Choice Requires="a14">
          <p:sp>
            <p:nvSpPr>
              <p:cNvPr id="49" name="文字方塊 48"/>
              <p:cNvSpPr txBox="1"/>
              <p:nvPr/>
            </p:nvSpPr>
            <p:spPr>
              <a:xfrm>
                <a:off x="3325289" y="2001682"/>
                <a:ext cx="2733377" cy="524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i="1">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𝑦</m:t>
                              </m:r>
                              <m:r>
                                <a:rPr lang="en-US" altLang="zh-TW" sz="2400" b="0" i="1" smtClean="0">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𝕐</m:t>
                              </m:r>
                            </m:lim>
                          </m:limLow>
                        </m:fName>
                        <m:e>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𝑦</m:t>
                              </m:r>
                            </m:e>
                          </m:d>
                        </m:e>
                      </m:func>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325289" y="2001682"/>
                <a:ext cx="2733377" cy="524439"/>
              </a:xfrm>
              <a:prstGeom prst="rect">
                <a:avLst/>
              </a:prstGeom>
              <a:blipFill rotWithShape="0">
                <a:blip r:embed="rId4"/>
                <a:stretch>
                  <a:fillRect l="-2227" t="-1163" b="-1395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8433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32" grpId="0"/>
      <p:bldP spid="33" grpId="0"/>
      <p:bldP spid="51" grpId="0"/>
      <p:bldP spid="52" grpId="0"/>
      <p:bldP spid="53" grpId="0"/>
      <p:bldP spid="54" grpId="0"/>
      <p:bldP spid="55" grpId="0"/>
      <p:bldP spid="56" grpId="0"/>
      <p:bldP spid="26" grpId="0"/>
      <p:bldP spid="30" grpId="0"/>
      <p:bldP spid="37" grpId="0"/>
      <p:bldP spid="39" grpId="0"/>
      <p:bldP spid="40" grpId="0"/>
      <p:bldP spid="42" grpId="0"/>
      <p:bldP spid="43" grpId="0"/>
      <p:bldP spid="45" grpId="0"/>
      <p:bldP spid="46" grpId="0"/>
      <p:bldP spid="47" grpId="0"/>
      <p:bldP spid="4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HMM: Problem 2 – Viterbi Algorithm</a:t>
            </a:r>
            <a:endParaRPr lang="zh-TW" altLang="en-US" dirty="0"/>
          </a:p>
        </p:txBody>
      </p:sp>
      <p:grpSp>
        <p:nvGrpSpPr>
          <p:cNvPr id="4" name="Group 5"/>
          <p:cNvGrpSpPr>
            <a:grpSpLocks/>
          </p:cNvGrpSpPr>
          <p:nvPr/>
        </p:nvGrpSpPr>
        <p:grpSpPr bwMode="auto">
          <a:xfrm>
            <a:off x="1090762" y="2011492"/>
            <a:ext cx="504000" cy="504000"/>
            <a:chOff x="3852" y="2120"/>
            <a:chExt cx="1098" cy="1242"/>
          </a:xfrm>
        </p:grpSpPr>
        <p:sp>
          <p:nvSpPr>
            <p:cNvPr id="5"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6"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7"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8" name="Group 16"/>
          <p:cNvGrpSpPr>
            <a:grpSpLocks/>
          </p:cNvGrpSpPr>
          <p:nvPr/>
        </p:nvGrpSpPr>
        <p:grpSpPr bwMode="auto">
          <a:xfrm>
            <a:off x="1124296" y="5279419"/>
            <a:ext cx="504000" cy="504000"/>
            <a:chOff x="3852" y="2120"/>
            <a:chExt cx="1098" cy="1242"/>
          </a:xfrm>
        </p:grpSpPr>
        <p:sp>
          <p:nvSpPr>
            <p:cNvPr id="9"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2" name="Group 42"/>
          <p:cNvGrpSpPr>
            <a:grpSpLocks/>
          </p:cNvGrpSpPr>
          <p:nvPr/>
        </p:nvGrpSpPr>
        <p:grpSpPr bwMode="auto">
          <a:xfrm>
            <a:off x="1128631" y="3112722"/>
            <a:ext cx="504000" cy="504000"/>
            <a:chOff x="3852" y="2120"/>
            <a:chExt cx="1098" cy="1242"/>
          </a:xfrm>
        </p:grpSpPr>
        <p:sp>
          <p:nvSpPr>
            <p:cNvPr id="13"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4"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5"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6" name="文字方塊 15"/>
          <p:cNvSpPr txBox="1"/>
          <p:nvPr/>
        </p:nvSpPr>
        <p:spPr>
          <a:xfrm>
            <a:off x="1052893" y="2096998"/>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17" name="文字方塊 16"/>
          <p:cNvSpPr txBox="1"/>
          <p:nvPr/>
        </p:nvSpPr>
        <p:spPr>
          <a:xfrm>
            <a:off x="1093286" y="3208362"/>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18" name="群組 17"/>
          <p:cNvGrpSpPr/>
          <p:nvPr/>
        </p:nvGrpSpPr>
        <p:grpSpPr>
          <a:xfrm>
            <a:off x="1052149" y="4224922"/>
            <a:ext cx="637362" cy="535176"/>
            <a:chOff x="2686880" y="5359425"/>
            <a:chExt cx="637362" cy="535176"/>
          </a:xfrm>
        </p:grpSpPr>
        <p:grpSp>
          <p:nvGrpSpPr>
            <p:cNvPr id="19" name="Group 29"/>
            <p:cNvGrpSpPr>
              <a:grpSpLocks/>
            </p:cNvGrpSpPr>
            <p:nvPr/>
          </p:nvGrpSpPr>
          <p:grpSpPr bwMode="auto">
            <a:xfrm>
              <a:off x="2753561" y="5359425"/>
              <a:ext cx="504000" cy="504000"/>
              <a:chOff x="3852" y="2120"/>
              <a:chExt cx="1098" cy="1242"/>
            </a:xfrm>
          </p:grpSpPr>
          <p:sp>
            <p:nvSpPr>
              <p:cNvPr id="21"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2"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3"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20" name="文字方塊 19"/>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24" name="文字方塊 23"/>
          <p:cNvSpPr txBox="1"/>
          <p:nvPr/>
        </p:nvSpPr>
        <p:spPr>
          <a:xfrm>
            <a:off x="1047882" y="5368457"/>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grpSp>
        <p:nvGrpSpPr>
          <p:cNvPr id="25" name="Group 5"/>
          <p:cNvGrpSpPr>
            <a:grpSpLocks/>
          </p:cNvGrpSpPr>
          <p:nvPr/>
        </p:nvGrpSpPr>
        <p:grpSpPr bwMode="auto">
          <a:xfrm>
            <a:off x="3082237" y="1988403"/>
            <a:ext cx="504000" cy="504000"/>
            <a:chOff x="3852" y="2120"/>
            <a:chExt cx="1098" cy="1242"/>
          </a:xfrm>
        </p:grpSpPr>
        <p:sp>
          <p:nvSpPr>
            <p:cNvPr id="26"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7"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8"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29" name="Group 16"/>
          <p:cNvGrpSpPr>
            <a:grpSpLocks/>
          </p:cNvGrpSpPr>
          <p:nvPr/>
        </p:nvGrpSpPr>
        <p:grpSpPr bwMode="auto">
          <a:xfrm>
            <a:off x="3115771" y="5256330"/>
            <a:ext cx="504000" cy="504000"/>
            <a:chOff x="3852" y="2120"/>
            <a:chExt cx="1098" cy="1242"/>
          </a:xfrm>
        </p:grpSpPr>
        <p:sp>
          <p:nvSpPr>
            <p:cNvPr id="30"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31"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32"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33" name="Group 42"/>
          <p:cNvGrpSpPr>
            <a:grpSpLocks/>
          </p:cNvGrpSpPr>
          <p:nvPr/>
        </p:nvGrpSpPr>
        <p:grpSpPr bwMode="auto">
          <a:xfrm>
            <a:off x="3120106" y="3089633"/>
            <a:ext cx="504000" cy="504000"/>
            <a:chOff x="3852" y="2120"/>
            <a:chExt cx="1098" cy="1242"/>
          </a:xfrm>
        </p:grpSpPr>
        <p:sp>
          <p:nvSpPr>
            <p:cNvPr id="34"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35"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36"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37" name="文字方塊 36"/>
          <p:cNvSpPr txBox="1"/>
          <p:nvPr/>
        </p:nvSpPr>
        <p:spPr>
          <a:xfrm>
            <a:off x="3044368" y="2073909"/>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38" name="文字方塊 37"/>
          <p:cNvSpPr txBox="1"/>
          <p:nvPr/>
        </p:nvSpPr>
        <p:spPr>
          <a:xfrm>
            <a:off x="3084761" y="3185273"/>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39" name="群組 38"/>
          <p:cNvGrpSpPr/>
          <p:nvPr/>
        </p:nvGrpSpPr>
        <p:grpSpPr>
          <a:xfrm>
            <a:off x="3043624" y="4201833"/>
            <a:ext cx="637362" cy="535176"/>
            <a:chOff x="2686880" y="5359425"/>
            <a:chExt cx="637362" cy="535176"/>
          </a:xfrm>
        </p:grpSpPr>
        <p:grpSp>
          <p:nvGrpSpPr>
            <p:cNvPr id="40" name="Group 29"/>
            <p:cNvGrpSpPr>
              <a:grpSpLocks/>
            </p:cNvGrpSpPr>
            <p:nvPr/>
          </p:nvGrpSpPr>
          <p:grpSpPr bwMode="auto">
            <a:xfrm>
              <a:off x="2753561" y="5359425"/>
              <a:ext cx="504000" cy="504000"/>
              <a:chOff x="3852" y="2120"/>
              <a:chExt cx="1098" cy="1242"/>
            </a:xfrm>
          </p:grpSpPr>
          <p:sp>
            <p:nvSpPr>
              <p:cNvPr id="42"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43"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44"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41" name="文字方塊 40"/>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45" name="文字方塊 44"/>
          <p:cNvSpPr txBox="1"/>
          <p:nvPr/>
        </p:nvSpPr>
        <p:spPr>
          <a:xfrm>
            <a:off x="3039357" y="5345368"/>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sp>
        <p:nvSpPr>
          <p:cNvPr id="46" name="文字方塊 45"/>
          <p:cNvSpPr txBox="1"/>
          <p:nvPr/>
        </p:nvSpPr>
        <p:spPr>
          <a:xfrm>
            <a:off x="3087511" y="1407021"/>
            <a:ext cx="671276" cy="461665"/>
          </a:xfrm>
          <a:prstGeom prst="rect">
            <a:avLst/>
          </a:prstGeom>
          <a:noFill/>
        </p:spPr>
        <p:txBody>
          <a:bodyPr wrap="square" rtlCol="0">
            <a:spAutoFit/>
          </a:bodyPr>
          <a:lstStyle/>
          <a:p>
            <a:pPr algn="ctr"/>
            <a:r>
              <a:rPr lang="en-US" altLang="zh-TW" sz="2400" dirty="0"/>
              <a:t>x</a:t>
            </a:r>
            <a:r>
              <a:rPr lang="en-US" altLang="zh-TW" sz="2400" baseline="-25000" dirty="0" smtClean="0"/>
              <a:t>k+1</a:t>
            </a:r>
            <a:endParaRPr lang="zh-TW" altLang="en-US" sz="2400" baseline="-25000" dirty="0"/>
          </a:p>
        </p:txBody>
      </p:sp>
      <p:sp>
        <p:nvSpPr>
          <p:cNvPr id="47" name="文字方塊 46"/>
          <p:cNvSpPr txBox="1"/>
          <p:nvPr/>
        </p:nvSpPr>
        <p:spPr>
          <a:xfrm>
            <a:off x="1021412" y="1408645"/>
            <a:ext cx="671276" cy="461665"/>
          </a:xfrm>
          <a:prstGeom prst="rect">
            <a:avLst/>
          </a:prstGeom>
          <a:noFill/>
        </p:spPr>
        <p:txBody>
          <a:bodyPr wrap="square" rtlCol="0">
            <a:spAutoFit/>
          </a:bodyPr>
          <a:lstStyle/>
          <a:p>
            <a:pPr algn="ctr"/>
            <a:r>
              <a:rPr lang="en-US" altLang="zh-TW" sz="2400" dirty="0" err="1" smtClean="0"/>
              <a:t>x</a:t>
            </a:r>
            <a:r>
              <a:rPr lang="en-US" altLang="zh-TW" sz="2400" baseline="-25000" dirty="0" err="1" smtClean="0"/>
              <a:t>k</a:t>
            </a:r>
            <a:endParaRPr lang="zh-TW" altLang="en-US" sz="2400" baseline="-25000" dirty="0"/>
          </a:p>
        </p:txBody>
      </p:sp>
      <mc:AlternateContent xmlns:mc="http://schemas.openxmlformats.org/markup-compatibility/2006" xmlns:a14="http://schemas.microsoft.com/office/drawing/2010/main">
        <mc:Choice Requires="a14">
          <p:sp>
            <p:nvSpPr>
              <p:cNvPr id="48" name="文字方塊 47"/>
              <p:cNvSpPr txBox="1"/>
              <p:nvPr/>
            </p:nvSpPr>
            <p:spPr>
              <a:xfrm>
                <a:off x="663037" y="2524809"/>
                <a:ext cx="14300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𝑃</m:t>
                          </m:r>
                        </m:e>
                      </m:d>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663037" y="2524809"/>
                <a:ext cx="1430007" cy="369332"/>
              </a:xfrm>
              <a:prstGeom prst="rect">
                <a:avLst/>
              </a:prstGeom>
              <a:blipFill rotWithShape="0">
                <a:blip r:embed="rId2"/>
                <a:stretch>
                  <a:fillRect l="-2564"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656210" y="3591605"/>
                <a:ext cx="14338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𝑉</m:t>
                          </m:r>
                        </m:e>
                      </m:d>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56210" y="3591605"/>
                <a:ext cx="1433854" cy="369332"/>
              </a:xfrm>
              <a:prstGeom prst="rect">
                <a:avLst/>
              </a:prstGeom>
              <a:blipFill rotWithShape="0">
                <a:blip r:embed="rId3"/>
                <a:stretch>
                  <a:fillRect l="-2553"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663704" y="4744621"/>
                <a:ext cx="14539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𝐷</m:t>
                          </m:r>
                        </m:e>
                      </m:d>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663704" y="4744621"/>
                <a:ext cx="1453988" cy="369332"/>
              </a:xfrm>
              <a:prstGeom prst="rect">
                <a:avLst/>
              </a:prstGeom>
              <a:blipFill rotWithShape="0">
                <a:blip r:embed="rId4"/>
                <a:stretch>
                  <a:fillRect l="-2521"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663704" y="5788613"/>
                <a:ext cx="1465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𝑁</m:t>
                          </m:r>
                        </m:e>
                      </m:d>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663704" y="5788613"/>
                <a:ext cx="1465273" cy="369332"/>
              </a:xfrm>
              <a:prstGeom prst="rect">
                <a:avLst/>
              </a:prstGeom>
              <a:blipFill rotWithShape="0">
                <a:blip r:embed="rId5"/>
                <a:stretch>
                  <a:fillRect l="-25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2607907" y="2510699"/>
                <a:ext cx="17233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𝑃</m:t>
                          </m:r>
                        </m:e>
                      </m:d>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2607907" y="2510699"/>
                <a:ext cx="1723357" cy="369332"/>
              </a:xfrm>
              <a:prstGeom prst="rect">
                <a:avLst/>
              </a:prstGeom>
              <a:blipFill rotWithShape="0">
                <a:blip r:embed="rId6"/>
                <a:stretch>
                  <a:fillRect l="-212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2601080" y="3577495"/>
                <a:ext cx="17272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𝑉</m:t>
                          </m:r>
                        </m:e>
                      </m:d>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2601080" y="3577495"/>
                <a:ext cx="1727204" cy="369332"/>
              </a:xfrm>
              <a:prstGeom prst="rect">
                <a:avLst/>
              </a:prstGeom>
              <a:blipFill rotWithShape="0">
                <a:blip r:embed="rId7"/>
                <a:stretch>
                  <a:fillRect l="-212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2608574" y="4730511"/>
                <a:ext cx="17473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𝐷</m:t>
                          </m:r>
                        </m:e>
                      </m:d>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2608574" y="4730511"/>
                <a:ext cx="1747338" cy="369332"/>
              </a:xfrm>
              <a:prstGeom prst="rect">
                <a:avLst/>
              </a:prstGeom>
              <a:blipFill rotWithShape="0">
                <a:blip r:embed="rId8"/>
                <a:stretch>
                  <a:fillRect l="-2091"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2608574" y="5774503"/>
                <a:ext cx="17586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𝑁</m:t>
                          </m:r>
                        </m:e>
                      </m:d>
                    </m:oMath>
                  </m:oMathPara>
                </a14:m>
                <a:endParaRPr lang="zh-TW" altLang="en-US" sz="2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2608574" y="5774503"/>
                <a:ext cx="1758623" cy="369332"/>
              </a:xfrm>
              <a:prstGeom prst="rect">
                <a:avLst/>
              </a:prstGeom>
              <a:blipFill rotWithShape="0">
                <a:blip r:embed="rId9"/>
                <a:stretch>
                  <a:fillRect l="-2083"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4933323" y="2039857"/>
                <a:ext cx="17233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𝑃</m:t>
                          </m:r>
                        </m:e>
                      </m:d>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4933323" y="2039857"/>
                <a:ext cx="1723357" cy="369332"/>
              </a:xfrm>
              <a:prstGeom prst="rect">
                <a:avLst/>
              </a:prstGeom>
              <a:blipFill rotWithShape="0">
                <a:blip r:embed="rId10"/>
                <a:stretch>
                  <a:fillRect l="-1767"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4971192" y="2765547"/>
                <a:ext cx="4954818"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𝑃</m:t>
                          </m:r>
                        </m:e>
                      </m:d>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𝑠</m:t>
                              </m:r>
                            </m:lim>
                          </m:limLow>
                        </m:fName>
                        <m:e>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𝑃</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𝑠</m:t>
                              </m:r>
                            </m:e>
                          </m:d>
                          <m:r>
                            <a:rPr lang="zh-TW" altLang="en-US" sz="2400" i="1">
                              <a:latin typeface="Cambria Math" panose="02040503050406030204" pitchFamily="18" charset="0"/>
                            </a:rPr>
                            <m:t>𝜋</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𝑃</m:t>
                              </m:r>
                            </m:e>
                          </m:d>
                        </m:e>
                      </m:func>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971192" y="2765547"/>
                <a:ext cx="4954818" cy="483209"/>
              </a:xfrm>
              <a:prstGeom prst="rect">
                <a:avLst/>
              </a:prstGeom>
              <a:blipFill rotWithShape="0">
                <a:blip r:embed="rId11"/>
                <a:stretch>
                  <a:fillRect l="-123" b="-10127"/>
                </a:stretch>
              </a:blipFill>
            </p:spPr>
            <p:txBody>
              <a:bodyPr/>
              <a:lstStyle/>
              <a:p>
                <a:r>
                  <a:rPr lang="zh-TW" altLang="en-US">
                    <a:noFill/>
                  </a:rPr>
                  <a:t> </a:t>
                </a:r>
              </a:p>
            </p:txBody>
          </p:sp>
        </mc:Fallback>
      </mc:AlternateContent>
      <p:sp>
        <p:nvSpPr>
          <p:cNvPr id="3" name="文字方塊 2"/>
          <p:cNvSpPr txBox="1"/>
          <p:nvPr/>
        </p:nvSpPr>
        <p:spPr>
          <a:xfrm rot="5400000">
            <a:off x="1120142" y="6206158"/>
            <a:ext cx="697239" cy="523220"/>
          </a:xfrm>
          <a:prstGeom prst="rect">
            <a:avLst/>
          </a:prstGeom>
          <a:noFill/>
        </p:spPr>
        <p:txBody>
          <a:bodyPr wrap="square" rtlCol="0">
            <a:spAutoFit/>
          </a:bodyPr>
          <a:lstStyle/>
          <a:p>
            <a:r>
              <a:rPr lang="en-US" altLang="zh-TW" sz="2800" dirty="0" smtClean="0"/>
              <a:t>……</a:t>
            </a:r>
            <a:endParaRPr lang="zh-TW" altLang="en-US" sz="2800" dirty="0"/>
          </a:p>
        </p:txBody>
      </p:sp>
      <p:sp>
        <p:nvSpPr>
          <p:cNvPr id="58" name="文字方塊 57"/>
          <p:cNvSpPr txBox="1"/>
          <p:nvPr/>
        </p:nvSpPr>
        <p:spPr>
          <a:xfrm rot="5400000">
            <a:off x="3148557" y="6250193"/>
            <a:ext cx="697239" cy="523220"/>
          </a:xfrm>
          <a:prstGeom prst="rect">
            <a:avLst/>
          </a:prstGeom>
          <a:noFill/>
        </p:spPr>
        <p:txBody>
          <a:bodyPr wrap="square" rtlCol="0">
            <a:spAutoFit/>
          </a:bodyPr>
          <a:lstStyle/>
          <a:p>
            <a:r>
              <a:rPr lang="en-US" altLang="zh-TW" sz="2800" dirty="0" smtClean="0"/>
              <a:t>……</a:t>
            </a:r>
            <a:endParaRPr lang="zh-TW" altLang="en-US" sz="2800" dirty="0"/>
          </a:p>
        </p:txBody>
      </p:sp>
    </p:spTree>
    <p:extLst>
      <p:ext uri="{BB962C8B-B14F-4D97-AF65-F5344CB8AC3E}">
        <p14:creationId xmlns:p14="http://schemas.microsoft.com/office/powerpoint/2010/main" val="2633344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HMM: Problem </a:t>
            </a:r>
            <a:r>
              <a:rPr lang="en-US" altLang="zh-TW" sz="3600" dirty="0" smtClean="0"/>
              <a:t>2 – Viterbi Algorithm</a:t>
            </a:r>
            <a:endParaRPr lang="zh-TW" altLang="en-US" dirty="0"/>
          </a:p>
        </p:txBody>
      </p:sp>
      <mc:AlternateContent xmlns:mc="http://schemas.openxmlformats.org/markup-compatibility/2006" xmlns:a14="http://schemas.microsoft.com/office/drawing/2010/main">
        <mc:Choice Requires="a14">
          <p:sp>
            <p:nvSpPr>
              <p:cNvPr id="146" name="文字方塊 145"/>
              <p:cNvSpPr txBox="1"/>
              <p:nvPr/>
            </p:nvSpPr>
            <p:spPr>
              <a:xfrm>
                <a:off x="1514817" y="1783083"/>
                <a:ext cx="6503255" cy="618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b="0" i="1" smtClean="0">
                              <a:latin typeface="Cambria Math" panose="02040503050406030204" pitchFamily="18" charset="0"/>
                            </a:rPr>
                          </m:ctrlPr>
                        </m:sSubSupPr>
                        <m:e>
                          <m:r>
                            <a:rPr lang="en-US" altLang="zh-TW" sz="2800" b="0" i="1" smtClean="0">
                              <a:latin typeface="Cambria Math" panose="02040503050406030204" pitchFamily="18" charset="0"/>
                            </a:rPr>
                            <m:t>𝑦</m:t>
                          </m:r>
                        </m:e>
                        <m:sub>
                          <m:r>
                            <a:rPr lang="en-US" altLang="zh-TW" sz="2800" i="1">
                              <a:latin typeface="Cambria Math" panose="02040503050406030204" pitchFamily="18" charset="0"/>
                            </a:rPr>
                            <m:t>1:</m:t>
                          </m:r>
                          <m:r>
                            <a:rPr lang="en-US" altLang="zh-TW" sz="2800" i="1">
                              <a:latin typeface="Cambria Math" panose="02040503050406030204" pitchFamily="18" charset="0"/>
                            </a:rPr>
                            <m:t>𝑘</m:t>
                          </m:r>
                          <m:r>
                            <a:rPr lang="en-US" altLang="zh-TW" sz="2800" i="1">
                              <a:latin typeface="Cambria Math" panose="02040503050406030204" pitchFamily="18" charset="0"/>
                            </a:rPr>
                            <m:t>−1</m:t>
                          </m:r>
                        </m:sub>
                        <m:sup>
                          <m:r>
                            <a:rPr lang="en-US" altLang="zh-TW" sz="2800" b="0" i="1" smtClean="0">
                              <a:latin typeface="Cambria Math" panose="02040503050406030204" pitchFamily="18" charset="0"/>
                            </a:rPr>
                            <m:t>∗</m:t>
                          </m:r>
                        </m:sup>
                      </m:sSub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𝑎𝑟𝑔</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m:rPr>
                                  <m:sty m:val="p"/>
                                </m:rPr>
                                <a:rPr lang="en-US" altLang="zh-TW" sz="2800" b="0" i="0" smtClean="0">
                                  <a:latin typeface="Cambria Math" panose="02040503050406030204" pitchFamily="18" charset="0"/>
                                </a:rPr>
                                <m:t>max</m:t>
                              </m:r>
                            </m:e>
                            <m:lim>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1:</m:t>
                                  </m:r>
                                  <m:r>
                                    <a:rPr lang="en-US" altLang="zh-TW" sz="2800" i="1">
                                      <a:latin typeface="Cambria Math" panose="02040503050406030204" pitchFamily="18" charset="0"/>
                                    </a:rPr>
                                    <m:t>𝑘</m:t>
                                  </m:r>
                                  <m:r>
                                    <a:rPr lang="en-US" altLang="zh-TW" sz="2800" i="1">
                                      <a:latin typeface="Cambria Math" panose="02040503050406030204" pitchFamily="18" charset="0"/>
                                    </a:rPr>
                                    <m:t>−1</m:t>
                                  </m:r>
                                </m:sub>
                              </m:sSub>
                            </m:lim>
                          </m:limLow>
                        </m:fName>
                        <m:e>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r>
                                    <a:rPr lang="en-US" altLang="zh-TW" sz="2800" b="0" i="1" smtClean="0">
                                      <a:latin typeface="Cambria Math" panose="02040503050406030204" pitchFamily="18" charset="0"/>
                                    </a:rPr>
                                    <m:t>𝑘</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𝑘</m:t>
                                  </m:r>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𝑘</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𝑠</m:t>
                              </m:r>
                            </m:e>
                          </m:d>
                        </m:e>
                      </m:func>
                    </m:oMath>
                  </m:oMathPara>
                </a14:m>
                <a:endParaRPr lang="zh-TW" altLang="en-US" sz="2800" dirty="0"/>
              </a:p>
            </p:txBody>
          </p:sp>
        </mc:Choice>
        <mc:Fallback xmlns="">
          <p:sp>
            <p:nvSpPr>
              <p:cNvPr id="146" name="文字方塊 145"/>
              <p:cNvSpPr txBox="1">
                <a:spLocks noRot="1" noChangeAspect="1" noMove="1" noResize="1" noEditPoints="1" noAdjustHandles="1" noChangeArrowheads="1" noChangeShapeType="1" noTextEdit="1"/>
              </p:cNvSpPr>
              <p:nvPr/>
            </p:nvSpPr>
            <p:spPr>
              <a:xfrm>
                <a:off x="1514817" y="1783083"/>
                <a:ext cx="6503255" cy="618183"/>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7" name="文字方塊 146"/>
              <p:cNvSpPr txBox="1"/>
              <p:nvPr/>
            </p:nvSpPr>
            <p:spPr>
              <a:xfrm>
                <a:off x="1514817" y="2646233"/>
                <a:ext cx="6241902" cy="618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b="0" i="1" smtClean="0">
                          <a:latin typeface="Cambria Math" panose="02040503050406030204" pitchFamily="18" charset="0"/>
                        </a:rPr>
                        <m:t>𝜋</m:t>
                      </m:r>
                      <m:d>
                        <m:dPr>
                          <m:ctrlPr>
                            <a:rPr lang="en-US" altLang="zh-TW" sz="2800" b="0" i="1" smtClean="0">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𝑘</m:t>
                              </m:r>
                            </m:sub>
                          </m:sSub>
                          <m:r>
                            <a:rPr lang="en-US" altLang="zh-TW" sz="2800" i="1">
                              <a:latin typeface="Cambria Math" panose="02040503050406030204" pitchFamily="18" charset="0"/>
                            </a:rPr>
                            <m:t>=</m:t>
                          </m:r>
                          <m:r>
                            <a:rPr lang="en-US" altLang="zh-TW" sz="2800" i="1">
                              <a:latin typeface="Cambria Math" panose="02040503050406030204" pitchFamily="18" charset="0"/>
                            </a:rPr>
                            <m:t>𝑠</m:t>
                          </m:r>
                        </m:e>
                      </m:d>
                      <m:r>
                        <a:rPr lang="en-US" altLang="zh-TW" sz="2800" b="0" i="1" smtClean="0">
                          <a:latin typeface="Cambria Math" panose="02040503050406030204" pitchFamily="18" charset="0"/>
                        </a:rPr>
                        <m:t>=</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m:rPr>
                                  <m:sty m:val="p"/>
                                </m:rPr>
                                <a:rPr lang="en-US" altLang="zh-TW" sz="2800" b="0" i="0" smtClean="0">
                                  <a:latin typeface="Cambria Math" panose="02040503050406030204" pitchFamily="18" charset="0"/>
                                </a:rPr>
                                <m:t>max</m:t>
                              </m:r>
                            </m:e>
                            <m:lim>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1:</m:t>
                                  </m:r>
                                  <m:r>
                                    <a:rPr lang="en-US" altLang="zh-TW" sz="2800" i="1">
                                      <a:latin typeface="Cambria Math" panose="02040503050406030204" pitchFamily="18" charset="0"/>
                                    </a:rPr>
                                    <m:t>𝑘</m:t>
                                  </m:r>
                                  <m:r>
                                    <a:rPr lang="en-US" altLang="zh-TW" sz="2800" i="1">
                                      <a:latin typeface="Cambria Math" panose="02040503050406030204" pitchFamily="18" charset="0"/>
                                    </a:rPr>
                                    <m:t>−1</m:t>
                                  </m:r>
                                </m:sub>
                              </m:sSub>
                            </m:lim>
                          </m:limLow>
                        </m:fName>
                        <m:e>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r>
                                    <a:rPr lang="en-US" altLang="zh-TW" sz="2800" b="0" i="1" smtClean="0">
                                      <a:latin typeface="Cambria Math" panose="02040503050406030204" pitchFamily="18" charset="0"/>
                                    </a:rPr>
                                    <m:t>𝑘</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𝑘</m:t>
                                  </m:r>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𝑘</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𝑠</m:t>
                              </m:r>
                            </m:e>
                          </m:d>
                        </m:e>
                      </m:func>
                    </m:oMath>
                  </m:oMathPara>
                </a14:m>
                <a:endParaRPr lang="zh-TW" altLang="en-US" sz="28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1514817" y="2646233"/>
                <a:ext cx="6241902" cy="618183"/>
              </a:xfrm>
              <a:prstGeom prst="rect">
                <a:avLst/>
              </a:prstGeom>
              <a:blipFill rotWithShape="0">
                <a:blip r:embed="rId3"/>
                <a:stretch>
                  <a:fillRect/>
                </a:stretch>
              </a:blipFill>
            </p:spPr>
            <p:txBody>
              <a:bodyPr/>
              <a:lstStyle/>
              <a:p>
                <a:r>
                  <a:rPr lang="zh-TW" altLang="en-US">
                    <a:noFill/>
                  </a:rPr>
                  <a:t> </a:t>
                </a:r>
              </a:p>
            </p:txBody>
          </p:sp>
        </mc:Fallback>
      </mc:AlternateContent>
      <p:sp>
        <p:nvSpPr>
          <p:cNvPr id="24" name="文字方塊 23"/>
          <p:cNvSpPr txBox="1"/>
          <p:nvPr/>
        </p:nvSpPr>
        <p:spPr>
          <a:xfrm>
            <a:off x="5133046" y="3278550"/>
            <a:ext cx="3382304" cy="461665"/>
          </a:xfrm>
          <a:prstGeom prst="rect">
            <a:avLst/>
          </a:prstGeom>
          <a:noFill/>
        </p:spPr>
        <p:txBody>
          <a:bodyPr wrap="square" rtlCol="0">
            <a:spAutoFit/>
          </a:bodyPr>
          <a:lstStyle/>
          <a:p>
            <a:r>
              <a:rPr lang="en-US" altLang="zh-TW" sz="2400" dirty="0" smtClean="0"/>
              <a:t>s is a possible tag</a:t>
            </a:r>
            <a:endParaRPr lang="zh-TW" altLang="en-US" sz="2400" dirty="0"/>
          </a:p>
        </p:txBody>
      </p:sp>
      <p:sp>
        <p:nvSpPr>
          <p:cNvPr id="148" name="文字方塊 147"/>
          <p:cNvSpPr txBox="1"/>
          <p:nvPr/>
        </p:nvSpPr>
        <p:spPr>
          <a:xfrm>
            <a:off x="5445104" y="3680035"/>
            <a:ext cx="2073296" cy="461665"/>
          </a:xfrm>
          <a:prstGeom prst="rect">
            <a:avLst/>
          </a:prstGeom>
          <a:noFill/>
        </p:spPr>
        <p:txBody>
          <a:bodyPr wrap="square" rtlCol="0">
            <a:spAutoFit/>
          </a:bodyPr>
          <a:lstStyle/>
          <a:p>
            <a:r>
              <a:rPr lang="en-US" altLang="zh-TW" sz="2400" dirty="0" smtClean="0"/>
              <a:t>(e.g. N, V ……)</a:t>
            </a:r>
            <a:endParaRPr lang="zh-TW" altLang="en-US" sz="2400" dirty="0"/>
          </a:p>
        </p:txBody>
      </p:sp>
      <p:sp>
        <p:nvSpPr>
          <p:cNvPr id="25" name="弧形向右箭號 24"/>
          <p:cNvSpPr/>
          <p:nvPr/>
        </p:nvSpPr>
        <p:spPr>
          <a:xfrm>
            <a:off x="628650" y="2756981"/>
            <a:ext cx="886167" cy="23077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mc:AlternateContent xmlns:mc="http://schemas.openxmlformats.org/markup-compatibility/2006" xmlns:a14="http://schemas.microsoft.com/office/drawing/2010/main">
        <mc:Choice Requires="a14">
          <p:sp>
            <p:nvSpPr>
              <p:cNvPr id="149" name="文字方塊 148"/>
              <p:cNvSpPr txBox="1"/>
              <p:nvPr/>
            </p:nvSpPr>
            <p:spPr>
              <a:xfrm>
                <a:off x="1611406" y="4612681"/>
                <a:ext cx="6154442" cy="618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b="0" i="1" smtClean="0">
                              <a:latin typeface="Cambria Math" panose="02040503050406030204" pitchFamily="18" charset="0"/>
                            </a:rPr>
                          </m:ctrlPr>
                        </m:sSubSupPr>
                        <m:e>
                          <m:r>
                            <a:rPr lang="en-US" altLang="zh-TW" sz="2800" b="0" i="1" smtClean="0">
                              <a:latin typeface="Cambria Math" panose="02040503050406030204" pitchFamily="18" charset="0"/>
                            </a:rPr>
                            <m:t>𝑦</m:t>
                          </m:r>
                        </m:e>
                        <m:sub>
                          <m:r>
                            <a:rPr lang="en-US" altLang="zh-TW" sz="2800" i="1">
                              <a:latin typeface="Cambria Math" panose="02040503050406030204" pitchFamily="18" charset="0"/>
                            </a:rPr>
                            <m:t>1:</m:t>
                          </m:r>
                          <m:r>
                            <a:rPr lang="en-US" altLang="zh-TW" sz="2800" i="1">
                              <a:latin typeface="Cambria Math" panose="02040503050406030204" pitchFamily="18" charset="0"/>
                            </a:rPr>
                            <m:t>𝑘</m:t>
                          </m:r>
                        </m:sub>
                        <m:sup>
                          <m:r>
                            <a:rPr lang="en-US" altLang="zh-TW" sz="2800" b="0" i="1" smtClean="0">
                              <a:latin typeface="Cambria Math" panose="02040503050406030204" pitchFamily="18" charset="0"/>
                            </a:rPr>
                            <m:t>∗</m:t>
                          </m:r>
                        </m:sup>
                      </m:sSub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𝑎𝑟𝑔</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m:rPr>
                                  <m:sty m:val="p"/>
                                </m:rPr>
                                <a:rPr lang="en-US" altLang="zh-TW" sz="2800" b="0" i="0" smtClean="0">
                                  <a:latin typeface="Cambria Math" panose="02040503050406030204" pitchFamily="18" charset="0"/>
                                </a:rPr>
                                <m:t>max</m:t>
                              </m:r>
                            </m:e>
                            <m:lim>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1:</m:t>
                                  </m:r>
                                  <m:r>
                                    <a:rPr lang="en-US" altLang="zh-TW" sz="2800" i="1">
                                      <a:latin typeface="Cambria Math" panose="02040503050406030204" pitchFamily="18" charset="0"/>
                                    </a:rPr>
                                    <m:t>𝑘</m:t>
                                  </m:r>
                                </m:sub>
                              </m:sSub>
                            </m:lim>
                          </m:limLow>
                        </m:fName>
                        <m:e>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r>
                                    <a:rPr lang="en-US" altLang="zh-TW" sz="2800" b="0" i="1" smtClean="0">
                                      <a:latin typeface="Cambria Math" panose="02040503050406030204" pitchFamily="18" charset="0"/>
                                    </a:rPr>
                                    <m:t>𝑘</m:t>
                                  </m:r>
                                  <m:r>
                                    <a:rPr lang="en-US" altLang="zh-TW" sz="2800" b="0" i="1" smtClean="0">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𝑘</m:t>
                                  </m:r>
                                </m:sub>
                              </m:sSub>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𝑘</m:t>
                                  </m:r>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𝑠</m:t>
                              </m:r>
                            </m:e>
                          </m:d>
                        </m:e>
                      </m:func>
                    </m:oMath>
                  </m:oMathPara>
                </a14:m>
                <a:endParaRPr lang="zh-TW" altLang="en-US" sz="2800" dirty="0"/>
              </a:p>
            </p:txBody>
          </p:sp>
        </mc:Choice>
        <mc:Fallback xmlns="">
          <p:sp>
            <p:nvSpPr>
              <p:cNvPr id="149" name="文字方塊 148"/>
              <p:cNvSpPr txBox="1">
                <a:spLocks noRot="1" noChangeAspect="1" noMove="1" noResize="1" noEditPoints="1" noAdjustHandles="1" noChangeArrowheads="1" noChangeShapeType="1" noTextEdit="1"/>
              </p:cNvSpPr>
              <p:nvPr/>
            </p:nvSpPr>
            <p:spPr>
              <a:xfrm>
                <a:off x="1611406" y="4612681"/>
                <a:ext cx="6154442" cy="618183"/>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0" name="文字方塊 149"/>
              <p:cNvSpPr txBox="1"/>
              <p:nvPr/>
            </p:nvSpPr>
            <p:spPr>
              <a:xfrm>
                <a:off x="1611406" y="5475831"/>
                <a:ext cx="6785704" cy="618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b="0" i="1" smtClean="0">
                          <a:latin typeface="Cambria Math" panose="02040503050406030204" pitchFamily="18" charset="0"/>
                        </a:rPr>
                        <m:t>𝜋</m:t>
                      </m:r>
                      <m:d>
                        <m:dPr>
                          <m:ctrlPr>
                            <a:rPr lang="en-US" altLang="zh-TW" sz="2800" b="0" i="1" smtClean="0">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𝑘</m:t>
                              </m:r>
                              <m:r>
                                <a:rPr lang="en-US" altLang="zh-TW" sz="2800" b="0" i="1" smtClean="0">
                                  <a:latin typeface="Cambria Math" panose="02040503050406030204" pitchFamily="18" charset="0"/>
                                </a:rPr>
                                <m:t>+1</m:t>
                              </m:r>
                            </m:sub>
                          </m:sSub>
                          <m:r>
                            <a:rPr lang="en-US" altLang="zh-TW" sz="2800" i="1">
                              <a:latin typeface="Cambria Math" panose="02040503050406030204" pitchFamily="18" charset="0"/>
                            </a:rPr>
                            <m:t>=</m:t>
                          </m:r>
                          <m:r>
                            <a:rPr lang="en-US" altLang="zh-TW" sz="2800" i="1">
                              <a:latin typeface="Cambria Math" panose="02040503050406030204" pitchFamily="18" charset="0"/>
                            </a:rPr>
                            <m:t>𝑠</m:t>
                          </m:r>
                        </m:e>
                      </m:d>
                      <m:r>
                        <a:rPr lang="en-US" altLang="zh-TW" sz="2800" b="0" i="1" smtClean="0">
                          <a:latin typeface="Cambria Math" panose="02040503050406030204" pitchFamily="18" charset="0"/>
                        </a:rPr>
                        <m:t>=</m:t>
                      </m:r>
                      <m:func>
                        <m:funcPr>
                          <m:ctrlPr>
                            <a:rPr lang="en-US" altLang="zh-TW" sz="2800" i="1">
                              <a:latin typeface="Cambria Math" panose="02040503050406030204" pitchFamily="18" charset="0"/>
                            </a:rPr>
                          </m:ctrlPr>
                        </m:funcPr>
                        <m:fName>
                          <m:limLow>
                            <m:limLowPr>
                              <m:ctrlPr>
                                <a:rPr lang="en-US" altLang="zh-TW" sz="2800" i="1">
                                  <a:latin typeface="Cambria Math" panose="02040503050406030204" pitchFamily="18" charset="0"/>
                                </a:rPr>
                              </m:ctrlPr>
                            </m:limLowPr>
                            <m:e>
                              <m:r>
                                <m:rPr>
                                  <m:sty m:val="p"/>
                                </m:rPr>
                                <a:rPr lang="en-US" altLang="zh-TW" sz="2800">
                                  <a:latin typeface="Cambria Math" panose="02040503050406030204" pitchFamily="18" charset="0"/>
                                </a:rPr>
                                <m:t>max</m:t>
                              </m:r>
                            </m:e>
                            <m:lim>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1:</m:t>
                                  </m:r>
                                  <m:r>
                                    <a:rPr lang="en-US" altLang="zh-TW" sz="2800" i="1">
                                      <a:latin typeface="Cambria Math" panose="02040503050406030204" pitchFamily="18" charset="0"/>
                                    </a:rPr>
                                    <m:t>𝑘</m:t>
                                  </m:r>
                                </m:sub>
                              </m:sSub>
                            </m:lim>
                          </m:limLow>
                        </m:fName>
                        <m:e>
                          <m:r>
                            <a:rPr lang="en-US" altLang="zh-TW" sz="2800" i="1">
                              <a:latin typeface="Cambria Math" panose="02040503050406030204" pitchFamily="18" charset="0"/>
                            </a:rPr>
                            <m:t>𝑃</m:t>
                          </m:r>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r>
                                    <a:rPr lang="en-US" altLang="zh-TW" sz="2800" i="1">
                                      <a:latin typeface="Cambria Math" panose="02040503050406030204" pitchFamily="18" charset="0"/>
                                    </a:rPr>
                                    <m:t>𝑘</m:t>
                                  </m:r>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1:</m:t>
                                  </m:r>
                                  <m:r>
                                    <a:rPr lang="en-US" altLang="zh-TW" sz="2800" i="1">
                                      <a:latin typeface="Cambria Math" panose="02040503050406030204" pitchFamily="18" charset="0"/>
                                    </a:rPr>
                                    <m:t>𝑘</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𝑘</m:t>
                                  </m:r>
                                  <m:r>
                                    <a:rPr lang="en-US" altLang="zh-TW" sz="2800" i="1">
                                      <a:latin typeface="Cambria Math" panose="02040503050406030204" pitchFamily="18" charset="0"/>
                                    </a:rPr>
                                    <m:t>+1</m:t>
                                  </m:r>
                                </m:sub>
                              </m:sSub>
                              <m:r>
                                <a:rPr lang="en-US" altLang="zh-TW" sz="2800" i="1">
                                  <a:latin typeface="Cambria Math" panose="02040503050406030204" pitchFamily="18" charset="0"/>
                                </a:rPr>
                                <m:t>=</m:t>
                              </m:r>
                              <m:r>
                                <a:rPr lang="en-US" altLang="zh-TW" sz="2800" i="1">
                                  <a:latin typeface="Cambria Math" panose="02040503050406030204" pitchFamily="18" charset="0"/>
                                </a:rPr>
                                <m:t>𝑠</m:t>
                              </m:r>
                            </m:e>
                          </m:d>
                        </m:e>
                      </m:func>
                    </m:oMath>
                  </m:oMathPara>
                </a14:m>
                <a:endParaRPr lang="zh-TW" altLang="en-US" sz="2800" dirty="0"/>
              </a:p>
            </p:txBody>
          </p:sp>
        </mc:Choice>
        <mc:Fallback xmlns="">
          <p:sp>
            <p:nvSpPr>
              <p:cNvPr id="150" name="文字方塊 149"/>
              <p:cNvSpPr txBox="1">
                <a:spLocks noRot="1" noChangeAspect="1" noMove="1" noResize="1" noEditPoints="1" noAdjustHandles="1" noChangeArrowheads="1" noChangeShapeType="1" noTextEdit="1"/>
              </p:cNvSpPr>
              <p:nvPr/>
            </p:nvSpPr>
            <p:spPr>
              <a:xfrm>
                <a:off x="1611406" y="5475831"/>
                <a:ext cx="6785704" cy="618183"/>
              </a:xfrm>
              <a:prstGeom prst="rect">
                <a:avLst/>
              </a:prstGeom>
              <a:blipFill rotWithShape="0">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406336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HMM: Problem </a:t>
            </a:r>
            <a:r>
              <a:rPr lang="en-US" altLang="zh-TW" sz="3600" dirty="0" smtClean="0"/>
              <a:t>2 – Viterbi Algorithm</a:t>
            </a:r>
            <a:endParaRPr lang="zh-TW" altLang="en-US" dirty="0"/>
          </a:p>
        </p:txBody>
      </p:sp>
      <p:grpSp>
        <p:nvGrpSpPr>
          <p:cNvPr id="7" name="Group 5"/>
          <p:cNvGrpSpPr>
            <a:grpSpLocks/>
          </p:cNvGrpSpPr>
          <p:nvPr/>
        </p:nvGrpSpPr>
        <p:grpSpPr bwMode="auto">
          <a:xfrm>
            <a:off x="1427174" y="2539393"/>
            <a:ext cx="504000" cy="504000"/>
            <a:chOff x="3852" y="2120"/>
            <a:chExt cx="1098" cy="1242"/>
          </a:xfrm>
        </p:grpSpPr>
        <p:sp>
          <p:nvSpPr>
            <p:cNvPr id="8"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1" name="Group 16"/>
          <p:cNvGrpSpPr>
            <a:grpSpLocks/>
          </p:cNvGrpSpPr>
          <p:nvPr/>
        </p:nvGrpSpPr>
        <p:grpSpPr bwMode="auto">
          <a:xfrm>
            <a:off x="1460708" y="5807320"/>
            <a:ext cx="504000" cy="504000"/>
            <a:chOff x="3852" y="2120"/>
            <a:chExt cx="1098" cy="1242"/>
          </a:xfrm>
        </p:grpSpPr>
        <p:sp>
          <p:nvSpPr>
            <p:cNvPr id="12"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4"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9" name="Group 42"/>
          <p:cNvGrpSpPr>
            <a:grpSpLocks/>
          </p:cNvGrpSpPr>
          <p:nvPr/>
        </p:nvGrpSpPr>
        <p:grpSpPr bwMode="auto">
          <a:xfrm>
            <a:off x="1465043" y="3640623"/>
            <a:ext cx="504000" cy="504000"/>
            <a:chOff x="3852" y="2120"/>
            <a:chExt cx="1098" cy="1242"/>
          </a:xfrm>
        </p:grpSpPr>
        <p:sp>
          <p:nvSpPr>
            <p:cNvPr id="20"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1"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2"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74" name="文字方塊 73"/>
          <p:cNvSpPr txBox="1"/>
          <p:nvPr/>
        </p:nvSpPr>
        <p:spPr>
          <a:xfrm>
            <a:off x="1389305" y="2624899"/>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75" name="文字方塊 74"/>
          <p:cNvSpPr txBox="1"/>
          <p:nvPr/>
        </p:nvSpPr>
        <p:spPr>
          <a:xfrm>
            <a:off x="1429698" y="3736263"/>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77" name="群組 76"/>
          <p:cNvGrpSpPr/>
          <p:nvPr/>
        </p:nvGrpSpPr>
        <p:grpSpPr>
          <a:xfrm>
            <a:off x="1388561" y="4752823"/>
            <a:ext cx="637362" cy="535176"/>
            <a:chOff x="2686880" y="5359425"/>
            <a:chExt cx="637362" cy="535176"/>
          </a:xfrm>
        </p:grpSpPr>
        <p:grpSp>
          <p:nvGrpSpPr>
            <p:cNvPr id="15" name="Group 29"/>
            <p:cNvGrpSpPr>
              <a:grpSpLocks/>
            </p:cNvGrpSpPr>
            <p:nvPr/>
          </p:nvGrpSpPr>
          <p:grpSpPr bwMode="auto">
            <a:xfrm>
              <a:off x="2753561" y="5359425"/>
              <a:ext cx="504000" cy="504000"/>
              <a:chOff x="3852" y="2120"/>
              <a:chExt cx="1098" cy="1242"/>
            </a:xfrm>
          </p:grpSpPr>
          <p:sp>
            <p:nvSpPr>
              <p:cNvPr id="16"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7"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8"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76" name="文字方塊 75"/>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78" name="文字方塊 77"/>
          <p:cNvSpPr txBox="1"/>
          <p:nvPr/>
        </p:nvSpPr>
        <p:spPr>
          <a:xfrm>
            <a:off x="1384294" y="5896358"/>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grpSp>
        <p:nvGrpSpPr>
          <p:cNvPr id="79" name="Group 5"/>
          <p:cNvGrpSpPr>
            <a:grpSpLocks/>
          </p:cNvGrpSpPr>
          <p:nvPr/>
        </p:nvGrpSpPr>
        <p:grpSpPr bwMode="auto">
          <a:xfrm>
            <a:off x="3015525" y="2537769"/>
            <a:ext cx="504000" cy="504000"/>
            <a:chOff x="3852" y="2120"/>
            <a:chExt cx="1098" cy="1242"/>
          </a:xfrm>
        </p:grpSpPr>
        <p:sp>
          <p:nvSpPr>
            <p:cNvPr id="80"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1"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2"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83" name="Group 16"/>
          <p:cNvGrpSpPr>
            <a:grpSpLocks/>
          </p:cNvGrpSpPr>
          <p:nvPr/>
        </p:nvGrpSpPr>
        <p:grpSpPr bwMode="auto">
          <a:xfrm>
            <a:off x="3049059" y="5805696"/>
            <a:ext cx="504000" cy="504000"/>
            <a:chOff x="3852" y="2120"/>
            <a:chExt cx="1098" cy="1242"/>
          </a:xfrm>
        </p:grpSpPr>
        <p:sp>
          <p:nvSpPr>
            <p:cNvPr id="84"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5"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6"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87" name="Group 42"/>
          <p:cNvGrpSpPr>
            <a:grpSpLocks/>
          </p:cNvGrpSpPr>
          <p:nvPr/>
        </p:nvGrpSpPr>
        <p:grpSpPr bwMode="auto">
          <a:xfrm>
            <a:off x="3053394" y="3638999"/>
            <a:ext cx="504000" cy="504000"/>
            <a:chOff x="3852" y="2120"/>
            <a:chExt cx="1098" cy="1242"/>
          </a:xfrm>
        </p:grpSpPr>
        <p:sp>
          <p:nvSpPr>
            <p:cNvPr id="88"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9"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0"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91" name="文字方塊 90"/>
          <p:cNvSpPr txBox="1"/>
          <p:nvPr/>
        </p:nvSpPr>
        <p:spPr>
          <a:xfrm>
            <a:off x="2977656" y="2623275"/>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92" name="文字方塊 91"/>
          <p:cNvSpPr txBox="1"/>
          <p:nvPr/>
        </p:nvSpPr>
        <p:spPr>
          <a:xfrm>
            <a:off x="3018049" y="3734639"/>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93" name="群組 92"/>
          <p:cNvGrpSpPr/>
          <p:nvPr/>
        </p:nvGrpSpPr>
        <p:grpSpPr>
          <a:xfrm>
            <a:off x="2976912" y="4751199"/>
            <a:ext cx="637362" cy="535176"/>
            <a:chOff x="2686880" y="5359425"/>
            <a:chExt cx="637362" cy="535176"/>
          </a:xfrm>
        </p:grpSpPr>
        <p:grpSp>
          <p:nvGrpSpPr>
            <p:cNvPr id="94" name="Group 29"/>
            <p:cNvGrpSpPr>
              <a:grpSpLocks/>
            </p:cNvGrpSpPr>
            <p:nvPr/>
          </p:nvGrpSpPr>
          <p:grpSpPr bwMode="auto">
            <a:xfrm>
              <a:off x="2753561" y="5359425"/>
              <a:ext cx="504000" cy="504000"/>
              <a:chOff x="3852" y="2120"/>
              <a:chExt cx="1098" cy="1242"/>
            </a:xfrm>
          </p:grpSpPr>
          <p:sp>
            <p:nvSpPr>
              <p:cNvPr id="96"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7"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8"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95" name="文字方塊 94"/>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99" name="文字方塊 98"/>
          <p:cNvSpPr txBox="1"/>
          <p:nvPr/>
        </p:nvSpPr>
        <p:spPr>
          <a:xfrm>
            <a:off x="2972645" y="5894734"/>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grpSp>
        <p:nvGrpSpPr>
          <p:cNvPr id="100" name="Group 5"/>
          <p:cNvGrpSpPr>
            <a:grpSpLocks/>
          </p:cNvGrpSpPr>
          <p:nvPr/>
        </p:nvGrpSpPr>
        <p:grpSpPr bwMode="auto">
          <a:xfrm>
            <a:off x="4510428" y="2537769"/>
            <a:ext cx="504000" cy="504000"/>
            <a:chOff x="3852" y="2120"/>
            <a:chExt cx="1098" cy="1242"/>
          </a:xfrm>
        </p:grpSpPr>
        <p:sp>
          <p:nvSpPr>
            <p:cNvPr id="101"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2"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3"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04" name="Group 16"/>
          <p:cNvGrpSpPr>
            <a:grpSpLocks/>
          </p:cNvGrpSpPr>
          <p:nvPr/>
        </p:nvGrpSpPr>
        <p:grpSpPr bwMode="auto">
          <a:xfrm>
            <a:off x="4543962" y="5805696"/>
            <a:ext cx="504000" cy="504000"/>
            <a:chOff x="3852" y="2120"/>
            <a:chExt cx="1098" cy="1242"/>
          </a:xfrm>
        </p:grpSpPr>
        <p:sp>
          <p:nvSpPr>
            <p:cNvPr id="105"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6"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7"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08" name="Group 42"/>
          <p:cNvGrpSpPr>
            <a:grpSpLocks/>
          </p:cNvGrpSpPr>
          <p:nvPr/>
        </p:nvGrpSpPr>
        <p:grpSpPr bwMode="auto">
          <a:xfrm>
            <a:off x="4548297" y="3638999"/>
            <a:ext cx="504000" cy="504000"/>
            <a:chOff x="3852" y="2120"/>
            <a:chExt cx="1098" cy="1242"/>
          </a:xfrm>
        </p:grpSpPr>
        <p:sp>
          <p:nvSpPr>
            <p:cNvPr id="109"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0"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1"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12" name="文字方塊 111"/>
          <p:cNvSpPr txBox="1"/>
          <p:nvPr/>
        </p:nvSpPr>
        <p:spPr>
          <a:xfrm>
            <a:off x="4472559" y="2623275"/>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113" name="文字方塊 112"/>
          <p:cNvSpPr txBox="1"/>
          <p:nvPr/>
        </p:nvSpPr>
        <p:spPr>
          <a:xfrm>
            <a:off x="4512952" y="3734639"/>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114" name="群組 113"/>
          <p:cNvGrpSpPr/>
          <p:nvPr/>
        </p:nvGrpSpPr>
        <p:grpSpPr>
          <a:xfrm>
            <a:off x="4471815" y="4751199"/>
            <a:ext cx="637362" cy="535176"/>
            <a:chOff x="2686880" y="5359425"/>
            <a:chExt cx="637362" cy="535176"/>
          </a:xfrm>
        </p:grpSpPr>
        <p:grpSp>
          <p:nvGrpSpPr>
            <p:cNvPr id="115" name="Group 29"/>
            <p:cNvGrpSpPr>
              <a:grpSpLocks/>
            </p:cNvGrpSpPr>
            <p:nvPr/>
          </p:nvGrpSpPr>
          <p:grpSpPr bwMode="auto">
            <a:xfrm>
              <a:off x="2753561" y="5359425"/>
              <a:ext cx="504000" cy="504000"/>
              <a:chOff x="3852" y="2120"/>
              <a:chExt cx="1098" cy="1242"/>
            </a:xfrm>
          </p:grpSpPr>
          <p:sp>
            <p:nvSpPr>
              <p:cNvPr id="117"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8"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9"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16" name="文字方塊 115"/>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120" name="文字方塊 119"/>
          <p:cNvSpPr txBox="1"/>
          <p:nvPr/>
        </p:nvSpPr>
        <p:spPr>
          <a:xfrm>
            <a:off x="4467548" y="5894734"/>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grpSp>
        <p:nvGrpSpPr>
          <p:cNvPr id="121" name="Group 5"/>
          <p:cNvGrpSpPr>
            <a:grpSpLocks/>
          </p:cNvGrpSpPr>
          <p:nvPr/>
        </p:nvGrpSpPr>
        <p:grpSpPr bwMode="auto">
          <a:xfrm>
            <a:off x="6590423" y="2552283"/>
            <a:ext cx="504000" cy="504000"/>
            <a:chOff x="3852" y="2120"/>
            <a:chExt cx="1098" cy="1242"/>
          </a:xfrm>
        </p:grpSpPr>
        <p:sp>
          <p:nvSpPr>
            <p:cNvPr id="122"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3"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4"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25" name="Group 16"/>
          <p:cNvGrpSpPr>
            <a:grpSpLocks/>
          </p:cNvGrpSpPr>
          <p:nvPr/>
        </p:nvGrpSpPr>
        <p:grpSpPr bwMode="auto">
          <a:xfrm>
            <a:off x="6623957" y="5820210"/>
            <a:ext cx="504000" cy="504000"/>
            <a:chOff x="3852" y="2120"/>
            <a:chExt cx="1098" cy="1242"/>
          </a:xfrm>
        </p:grpSpPr>
        <p:sp>
          <p:nvSpPr>
            <p:cNvPr id="126"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7"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8"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29" name="Group 42"/>
          <p:cNvGrpSpPr>
            <a:grpSpLocks/>
          </p:cNvGrpSpPr>
          <p:nvPr/>
        </p:nvGrpSpPr>
        <p:grpSpPr bwMode="auto">
          <a:xfrm>
            <a:off x="6628292" y="3653513"/>
            <a:ext cx="504000" cy="504000"/>
            <a:chOff x="3852" y="2120"/>
            <a:chExt cx="1098" cy="1242"/>
          </a:xfrm>
        </p:grpSpPr>
        <p:sp>
          <p:nvSpPr>
            <p:cNvPr id="130"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1"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2"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33" name="文字方塊 132"/>
          <p:cNvSpPr txBox="1"/>
          <p:nvPr/>
        </p:nvSpPr>
        <p:spPr>
          <a:xfrm>
            <a:off x="6552554" y="2637789"/>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134" name="文字方塊 133"/>
          <p:cNvSpPr txBox="1"/>
          <p:nvPr/>
        </p:nvSpPr>
        <p:spPr>
          <a:xfrm>
            <a:off x="6592947" y="3749153"/>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135" name="群組 134"/>
          <p:cNvGrpSpPr/>
          <p:nvPr/>
        </p:nvGrpSpPr>
        <p:grpSpPr>
          <a:xfrm>
            <a:off x="6551810" y="4765713"/>
            <a:ext cx="637362" cy="535176"/>
            <a:chOff x="2686880" y="5359425"/>
            <a:chExt cx="637362" cy="535176"/>
          </a:xfrm>
        </p:grpSpPr>
        <p:grpSp>
          <p:nvGrpSpPr>
            <p:cNvPr id="136" name="Group 29"/>
            <p:cNvGrpSpPr>
              <a:grpSpLocks/>
            </p:cNvGrpSpPr>
            <p:nvPr/>
          </p:nvGrpSpPr>
          <p:grpSpPr bwMode="auto">
            <a:xfrm>
              <a:off x="2753561" y="5359425"/>
              <a:ext cx="504000" cy="504000"/>
              <a:chOff x="3852" y="2120"/>
              <a:chExt cx="1098" cy="1242"/>
            </a:xfrm>
          </p:grpSpPr>
          <p:sp>
            <p:nvSpPr>
              <p:cNvPr id="138"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9"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40"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37" name="文字方塊 136"/>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141" name="文字方塊 140"/>
          <p:cNvSpPr txBox="1"/>
          <p:nvPr/>
        </p:nvSpPr>
        <p:spPr>
          <a:xfrm>
            <a:off x="6547543" y="5909248"/>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sp>
        <p:nvSpPr>
          <p:cNvPr id="3" name="文字方塊 2"/>
          <p:cNvSpPr txBox="1"/>
          <p:nvPr/>
        </p:nvSpPr>
        <p:spPr>
          <a:xfrm>
            <a:off x="6547543" y="1666424"/>
            <a:ext cx="671276" cy="461665"/>
          </a:xfrm>
          <a:prstGeom prst="rect">
            <a:avLst/>
          </a:prstGeom>
          <a:noFill/>
        </p:spPr>
        <p:txBody>
          <a:bodyPr wrap="square" rtlCol="0">
            <a:spAutoFit/>
          </a:bodyPr>
          <a:lstStyle/>
          <a:p>
            <a:pPr algn="ctr"/>
            <a:r>
              <a:rPr lang="en-US" altLang="zh-TW" sz="2400" dirty="0"/>
              <a:t>x</a:t>
            </a:r>
            <a:r>
              <a:rPr lang="en-US" altLang="zh-TW" sz="2400" baseline="-25000" dirty="0" smtClean="0"/>
              <a:t>k+1</a:t>
            </a:r>
            <a:endParaRPr lang="zh-TW" altLang="en-US" sz="2400" baseline="-25000" dirty="0"/>
          </a:p>
        </p:txBody>
      </p:sp>
      <p:sp>
        <p:nvSpPr>
          <p:cNvPr id="142" name="文字方塊 141"/>
          <p:cNvSpPr txBox="1"/>
          <p:nvPr/>
        </p:nvSpPr>
        <p:spPr>
          <a:xfrm>
            <a:off x="4468638" y="1637245"/>
            <a:ext cx="671276" cy="461665"/>
          </a:xfrm>
          <a:prstGeom prst="rect">
            <a:avLst/>
          </a:prstGeom>
          <a:noFill/>
        </p:spPr>
        <p:txBody>
          <a:bodyPr wrap="square" rtlCol="0">
            <a:spAutoFit/>
          </a:bodyPr>
          <a:lstStyle/>
          <a:p>
            <a:pPr algn="ctr"/>
            <a:r>
              <a:rPr lang="en-US" altLang="zh-TW" sz="2400" dirty="0" err="1" smtClean="0"/>
              <a:t>x</a:t>
            </a:r>
            <a:r>
              <a:rPr lang="en-US" altLang="zh-TW" sz="2400" baseline="-25000" dirty="0" err="1" smtClean="0"/>
              <a:t>k</a:t>
            </a:r>
            <a:endParaRPr lang="zh-TW" altLang="en-US" sz="2400" baseline="-25000" dirty="0"/>
          </a:p>
        </p:txBody>
      </p:sp>
      <p:sp>
        <p:nvSpPr>
          <p:cNvPr id="143" name="文字方塊 142"/>
          <p:cNvSpPr txBox="1"/>
          <p:nvPr/>
        </p:nvSpPr>
        <p:spPr>
          <a:xfrm>
            <a:off x="3015525" y="1637244"/>
            <a:ext cx="671276" cy="461665"/>
          </a:xfrm>
          <a:prstGeom prst="rect">
            <a:avLst/>
          </a:prstGeom>
          <a:noFill/>
        </p:spPr>
        <p:txBody>
          <a:bodyPr wrap="square" rtlCol="0">
            <a:spAutoFit/>
          </a:bodyPr>
          <a:lstStyle/>
          <a:p>
            <a:pPr algn="ctr"/>
            <a:r>
              <a:rPr lang="en-US" altLang="zh-TW" sz="2400" dirty="0" smtClean="0"/>
              <a:t>x</a:t>
            </a:r>
            <a:r>
              <a:rPr lang="en-US" altLang="zh-TW" sz="2400" baseline="-25000" dirty="0" smtClean="0"/>
              <a:t>k-1</a:t>
            </a:r>
            <a:endParaRPr lang="zh-TW" altLang="en-US" sz="2400" baseline="-25000" dirty="0"/>
          </a:p>
        </p:txBody>
      </p:sp>
      <p:sp>
        <p:nvSpPr>
          <p:cNvPr id="144" name="文字方塊 143"/>
          <p:cNvSpPr txBox="1"/>
          <p:nvPr/>
        </p:nvSpPr>
        <p:spPr>
          <a:xfrm>
            <a:off x="1405191" y="1634858"/>
            <a:ext cx="671276" cy="461665"/>
          </a:xfrm>
          <a:prstGeom prst="rect">
            <a:avLst/>
          </a:prstGeom>
          <a:noFill/>
        </p:spPr>
        <p:txBody>
          <a:bodyPr wrap="square" rtlCol="0">
            <a:spAutoFit/>
          </a:bodyPr>
          <a:lstStyle/>
          <a:p>
            <a:pPr algn="ctr"/>
            <a:r>
              <a:rPr lang="en-US" altLang="zh-TW" sz="2400" dirty="0" smtClean="0"/>
              <a:t>x</a:t>
            </a:r>
            <a:r>
              <a:rPr lang="en-US" altLang="zh-TW" sz="2400" baseline="-25000" dirty="0" smtClean="0"/>
              <a:t>k-2</a:t>
            </a:r>
            <a:endParaRPr lang="zh-TW" altLang="en-US" sz="2400" baseline="-25000" dirty="0"/>
          </a:p>
        </p:txBody>
      </p:sp>
      <p:cxnSp>
        <p:nvCxnSpPr>
          <p:cNvPr id="5" name="直線單箭頭接點 4"/>
          <p:cNvCxnSpPr>
            <a:endCxn id="92" idx="1"/>
          </p:cNvCxnSpPr>
          <p:nvPr/>
        </p:nvCxnSpPr>
        <p:spPr>
          <a:xfrm>
            <a:off x="1893305" y="3889829"/>
            <a:ext cx="1124744" cy="7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92" idx="3"/>
            <a:endCxn id="101" idx="6"/>
          </p:cNvCxnSpPr>
          <p:nvPr/>
        </p:nvCxnSpPr>
        <p:spPr>
          <a:xfrm flipV="1">
            <a:off x="3597787" y="2890001"/>
            <a:ext cx="921362" cy="1075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1717043" y="2801257"/>
            <a:ext cx="1326550" cy="108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92" idx="3"/>
            <a:endCxn id="116" idx="1"/>
          </p:cNvCxnSpPr>
          <p:nvPr/>
        </p:nvCxnSpPr>
        <p:spPr>
          <a:xfrm>
            <a:off x="3597787" y="3965472"/>
            <a:ext cx="874028" cy="1090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4" idx="3"/>
            <a:endCxn id="91" idx="1"/>
          </p:cNvCxnSpPr>
          <p:nvPr/>
        </p:nvCxnSpPr>
        <p:spPr>
          <a:xfrm flipV="1">
            <a:off x="1969043" y="2854108"/>
            <a:ext cx="1008613" cy="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91" idx="3"/>
          </p:cNvCxnSpPr>
          <p:nvPr/>
        </p:nvCxnSpPr>
        <p:spPr>
          <a:xfrm>
            <a:off x="3557394" y="2854108"/>
            <a:ext cx="1205034" cy="103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75" idx="0"/>
          </p:cNvCxnSpPr>
          <p:nvPr/>
        </p:nvCxnSpPr>
        <p:spPr>
          <a:xfrm>
            <a:off x="1719567" y="3736263"/>
            <a:ext cx="1413237" cy="131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3511462" y="5248046"/>
            <a:ext cx="1029920" cy="784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文字方塊 148"/>
              <p:cNvSpPr txBox="1"/>
              <p:nvPr/>
            </p:nvSpPr>
            <p:spPr>
              <a:xfrm>
                <a:off x="4082703" y="3051086"/>
                <a:ext cx="14300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𝑃</m:t>
                          </m:r>
                        </m:e>
                      </m:d>
                    </m:oMath>
                  </m:oMathPara>
                </a14:m>
                <a:endParaRPr lang="zh-TW" altLang="en-US" sz="2400" dirty="0"/>
              </a:p>
            </p:txBody>
          </p:sp>
        </mc:Choice>
        <mc:Fallback xmlns="">
          <p:sp>
            <p:nvSpPr>
              <p:cNvPr id="149" name="文字方塊 148"/>
              <p:cNvSpPr txBox="1">
                <a:spLocks noRot="1" noChangeAspect="1" noMove="1" noResize="1" noEditPoints="1" noAdjustHandles="1" noChangeArrowheads="1" noChangeShapeType="1" noTextEdit="1"/>
              </p:cNvSpPr>
              <p:nvPr/>
            </p:nvSpPr>
            <p:spPr>
              <a:xfrm>
                <a:off x="4082703" y="3051086"/>
                <a:ext cx="1430007" cy="369332"/>
              </a:xfrm>
              <a:prstGeom prst="rect">
                <a:avLst/>
              </a:prstGeom>
              <a:blipFill rotWithShape="0">
                <a:blip r:embed="rId2"/>
                <a:stretch>
                  <a:fillRect l="-2564"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1" name="文字方塊 150"/>
              <p:cNvSpPr txBox="1"/>
              <p:nvPr/>
            </p:nvSpPr>
            <p:spPr>
              <a:xfrm>
                <a:off x="4075876" y="4117882"/>
                <a:ext cx="14338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𝑉</m:t>
                          </m:r>
                        </m:e>
                      </m:d>
                    </m:oMath>
                  </m:oMathPara>
                </a14:m>
                <a:endParaRPr lang="zh-TW" altLang="en-US" sz="2400" dirty="0"/>
              </a:p>
            </p:txBody>
          </p:sp>
        </mc:Choice>
        <mc:Fallback xmlns="">
          <p:sp>
            <p:nvSpPr>
              <p:cNvPr id="151" name="文字方塊 150"/>
              <p:cNvSpPr txBox="1">
                <a:spLocks noRot="1" noChangeAspect="1" noMove="1" noResize="1" noEditPoints="1" noAdjustHandles="1" noChangeArrowheads="1" noChangeShapeType="1" noTextEdit="1"/>
              </p:cNvSpPr>
              <p:nvPr/>
            </p:nvSpPr>
            <p:spPr>
              <a:xfrm>
                <a:off x="4075876" y="4117882"/>
                <a:ext cx="1433854" cy="369332"/>
              </a:xfrm>
              <a:prstGeom prst="rect">
                <a:avLst/>
              </a:prstGeom>
              <a:blipFill rotWithShape="0">
                <a:blip r:embed="rId3"/>
                <a:stretch>
                  <a:fillRect l="-2553"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2" name="文字方塊 151"/>
              <p:cNvSpPr txBox="1"/>
              <p:nvPr/>
            </p:nvSpPr>
            <p:spPr>
              <a:xfrm>
                <a:off x="4083370" y="5270898"/>
                <a:ext cx="14539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𝐷</m:t>
                          </m:r>
                        </m:e>
                      </m:d>
                    </m:oMath>
                  </m:oMathPara>
                </a14:m>
                <a:endParaRPr lang="zh-TW" altLang="en-US" sz="2400" dirty="0"/>
              </a:p>
            </p:txBody>
          </p:sp>
        </mc:Choice>
        <mc:Fallback xmlns="">
          <p:sp>
            <p:nvSpPr>
              <p:cNvPr id="152" name="文字方塊 151"/>
              <p:cNvSpPr txBox="1">
                <a:spLocks noRot="1" noChangeAspect="1" noMove="1" noResize="1" noEditPoints="1" noAdjustHandles="1" noChangeArrowheads="1" noChangeShapeType="1" noTextEdit="1"/>
              </p:cNvSpPr>
              <p:nvPr/>
            </p:nvSpPr>
            <p:spPr>
              <a:xfrm>
                <a:off x="4083370" y="5270898"/>
                <a:ext cx="1453988" cy="369332"/>
              </a:xfrm>
              <a:prstGeom prst="rect">
                <a:avLst/>
              </a:prstGeom>
              <a:blipFill rotWithShape="0">
                <a:blip r:embed="rId4"/>
                <a:stretch>
                  <a:fillRect l="-2521"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4083370" y="6314890"/>
                <a:ext cx="1465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𝑁</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4083370" y="6314890"/>
                <a:ext cx="1465273" cy="369332"/>
              </a:xfrm>
              <a:prstGeom prst="rect">
                <a:avLst/>
              </a:prstGeom>
              <a:blipFill rotWithShape="0">
                <a:blip r:embed="rId5"/>
                <a:stretch>
                  <a:fillRect l="-25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p:cNvSpPr txBox="1"/>
              <p:nvPr/>
            </p:nvSpPr>
            <p:spPr>
              <a:xfrm>
                <a:off x="6116093" y="3074579"/>
                <a:ext cx="17233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𝑃</m:t>
                          </m:r>
                        </m:e>
                      </m:d>
                    </m:oMath>
                  </m:oMathPara>
                </a14:m>
                <a:endParaRPr lang="zh-TW" altLang="en-US" sz="2400" dirty="0"/>
              </a:p>
            </p:txBody>
          </p:sp>
        </mc:Choice>
        <mc:Fallback xmlns="">
          <p:sp>
            <p:nvSpPr>
              <p:cNvPr id="154" name="文字方塊 153"/>
              <p:cNvSpPr txBox="1">
                <a:spLocks noRot="1" noChangeAspect="1" noMove="1" noResize="1" noEditPoints="1" noAdjustHandles="1" noChangeArrowheads="1" noChangeShapeType="1" noTextEdit="1"/>
              </p:cNvSpPr>
              <p:nvPr/>
            </p:nvSpPr>
            <p:spPr>
              <a:xfrm>
                <a:off x="6116093" y="3074579"/>
                <a:ext cx="1723357" cy="369332"/>
              </a:xfrm>
              <a:prstGeom prst="rect">
                <a:avLst/>
              </a:prstGeom>
              <a:blipFill rotWithShape="0">
                <a:blip r:embed="rId6"/>
                <a:stretch>
                  <a:fillRect l="-176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5" name="文字方塊 154"/>
              <p:cNvSpPr txBox="1"/>
              <p:nvPr/>
            </p:nvSpPr>
            <p:spPr>
              <a:xfrm>
                <a:off x="6109266" y="4141375"/>
                <a:ext cx="17272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𝑉</m:t>
                          </m:r>
                        </m:e>
                      </m:d>
                    </m:oMath>
                  </m:oMathPara>
                </a14:m>
                <a:endParaRPr lang="zh-TW" altLang="en-US" sz="2400" dirty="0"/>
              </a:p>
            </p:txBody>
          </p:sp>
        </mc:Choice>
        <mc:Fallback xmlns="">
          <p:sp>
            <p:nvSpPr>
              <p:cNvPr id="155" name="文字方塊 154"/>
              <p:cNvSpPr txBox="1">
                <a:spLocks noRot="1" noChangeAspect="1" noMove="1" noResize="1" noEditPoints="1" noAdjustHandles="1" noChangeArrowheads="1" noChangeShapeType="1" noTextEdit="1"/>
              </p:cNvSpPr>
              <p:nvPr/>
            </p:nvSpPr>
            <p:spPr>
              <a:xfrm>
                <a:off x="6109266" y="4141375"/>
                <a:ext cx="1727204" cy="369332"/>
              </a:xfrm>
              <a:prstGeom prst="rect">
                <a:avLst/>
              </a:prstGeom>
              <a:blipFill rotWithShape="0">
                <a:blip r:embed="rId7"/>
                <a:stretch>
                  <a:fillRect l="-1761"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6" name="文字方塊 155"/>
              <p:cNvSpPr txBox="1"/>
              <p:nvPr/>
            </p:nvSpPr>
            <p:spPr>
              <a:xfrm>
                <a:off x="6116760" y="5294391"/>
                <a:ext cx="17473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𝐷</m:t>
                          </m:r>
                        </m:e>
                      </m:d>
                    </m:oMath>
                  </m:oMathPara>
                </a14:m>
                <a:endParaRPr lang="zh-TW" altLang="en-US" sz="2400" dirty="0"/>
              </a:p>
            </p:txBody>
          </p:sp>
        </mc:Choice>
        <mc:Fallback xmlns="">
          <p:sp>
            <p:nvSpPr>
              <p:cNvPr id="156" name="文字方塊 155"/>
              <p:cNvSpPr txBox="1">
                <a:spLocks noRot="1" noChangeAspect="1" noMove="1" noResize="1" noEditPoints="1" noAdjustHandles="1" noChangeArrowheads="1" noChangeShapeType="1" noTextEdit="1"/>
              </p:cNvSpPr>
              <p:nvPr/>
            </p:nvSpPr>
            <p:spPr>
              <a:xfrm>
                <a:off x="6116760" y="5294391"/>
                <a:ext cx="1747338" cy="369332"/>
              </a:xfrm>
              <a:prstGeom prst="rect">
                <a:avLst/>
              </a:prstGeom>
              <a:blipFill rotWithShape="0">
                <a:blip r:embed="rId8"/>
                <a:stretch>
                  <a:fillRect l="-1742"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7" name="文字方塊 156"/>
              <p:cNvSpPr txBox="1"/>
              <p:nvPr/>
            </p:nvSpPr>
            <p:spPr>
              <a:xfrm>
                <a:off x="6116760" y="6338383"/>
                <a:ext cx="17586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𝑁</m:t>
                          </m:r>
                        </m:e>
                      </m:d>
                    </m:oMath>
                  </m:oMathPara>
                </a14:m>
                <a:endParaRPr lang="zh-TW" altLang="en-US" sz="2400" dirty="0"/>
              </a:p>
            </p:txBody>
          </p:sp>
        </mc:Choice>
        <mc:Fallback xmlns="">
          <p:sp>
            <p:nvSpPr>
              <p:cNvPr id="157" name="文字方塊 156"/>
              <p:cNvSpPr txBox="1">
                <a:spLocks noRot="1" noChangeAspect="1" noMove="1" noResize="1" noEditPoints="1" noAdjustHandles="1" noChangeArrowheads="1" noChangeShapeType="1" noTextEdit="1"/>
              </p:cNvSpPr>
              <p:nvPr/>
            </p:nvSpPr>
            <p:spPr>
              <a:xfrm>
                <a:off x="6116760" y="6338383"/>
                <a:ext cx="1758623" cy="369332"/>
              </a:xfrm>
              <a:prstGeom prst="rect">
                <a:avLst/>
              </a:prstGeom>
              <a:blipFill rotWithShape="0">
                <a:blip r:embed="rId9"/>
                <a:stretch>
                  <a:fillRect l="-1730" b="-26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56040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HMM: Problem </a:t>
            </a:r>
            <a:r>
              <a:rPr lang="en-US" altLang="zh-TW" sz="3600" dirty="0" smtClean="0"/>
              <a:t>2 – Viterbi Algorithm</a:t>
            </a:r>
            <a:endParaRPr lang="zh-TW" altLang="en-US" dirty="0"/>
          </a:p>
        </p:txBody>
      </p:sp>
      <p:grpSp>
        <p:nvGrpSpPr>
          <p:cNvPr id="7" name="Group 5"/>
          <p:cNvGrpSpPr>
            <a:grpSpLocks/>
          </p:cNvGrpSpPr>
          <p:nvPr/>
        </p:nvGrpSpPr>
        <p:grpSpPr bwMode="auto">
          <a:xfrm>
            <a:off x="1427174" y="2539393"/>
            <a:ext cx="504000" cy="504000"/>
            <a:chOff x="3852" y="2120"/>
            <a:chExt cx="1098" cy="1242"/>
          </a:xfrm>
        </p:grpSpPr>
        <p:sp>
          <p:nvSpPr>
            <p:cNvPr id="8"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1" name="Group 16"/>
          <p:cNvGrpSpPr>
            <a:grpSpLocks/>
          </p:cNvGrpSpPr>
          <p:nvPr/>
        </p:nvGrpSpPr>
        <p:grpSpPr bwMode="auto">
          <a:xfrm>
            <a:off x="1460708" y="5807320"/>
            <a:ext cx="504000" cy="504000"/>
            <a:chOff x="3852" y="2120"/>
            <a:chExt cx="1098" cy="1242"/>
          </a:xfrm>
        </p:grpSpPr>
        <p:sp>
          <p:nvSpPr>
            <p:cNvPr id="12"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4"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9" name="Group 42"/>
          <p:cNvGrpSpPr>
            <a:grpSpLocks/>
          </p:cNvGrpSpPr>
          <p:nvPr/>
        </p:nvGrpSpPr>
        <p:grpSpPr bwMode="auto">
          <a:xfrm>
            <a:off x="1465043" y="3640623"/>
            <a:ext cx="504000" cy="504000"/>
            <a:chOff x="3852" y="2120"/>
            <a:chExt cx="1098" cy="1242"/>
          </a:xfrm>
        </p:grpSpPr>
        <p:sp>
          <p:nvSpPr>
            <p:cNvPr id="20"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1"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2"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74" name="文字方塊 73"/>
          <p:cNvSpPr txBox="1"/>
          <p:nvPr/>
        </p:nvSpPr>
        <p:spPr>
          <a:xfrm>
            <a:off x="1389305" y="2624899"/>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75" name="文字方塊 74"/>
          <p:cNvSpPr txBox="1"/>
          <p:nvPr/>
        </p:nvSpPr>
        <p:spPr>
          <a:xfrm>
            <a:off x="1429698" y="3736263"/>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77" name="群組 76"/>
          <p:cNvGrpSpPr/>
          <p:nvPr/>
        </p:nvGrpSpPr>
        <p:grpSpPr>
          <a:xfrm>
            <a:off x="1388561" y="4752823"/>
            <a:ext cx="637362" cy="535176"/>
            <a:chOff x="2686880" y="5359425"/>
            <a:chExt cx="637362" cy="535176"/>
          </a:xfrm>
        </p:grpSpPr>
        <p:grpSp>
          <p:nvGrpSpPr>
            <p:cNvPr id="15" name="Group 29"/>
            <p:cNvGrpSpPr>
              <a:grpSpLocks/>
            </p:cNvGrpSpPr>
            <p:nvPr/>
          </p:nvGrpSpPr>
          <p:grpSpPr bwMode="auto">
            <a:xfrm>
              <a:off x="2753561" y="5359425"/>
              <a:ext cx="504000" cy="504000"/>
              <a:chOff x="3852" y="2120"/>
              <a:chExt cx="1098" cy="1242"/>
            </a:xfrm>
          </p:grpSpPr>
          <p:sp>
            <p:nvSpPr>
              <p:cNvPr id="16"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7"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8"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76" name="文字方塊 75"/>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78" name="文字方塊 77"/>
          <p:cNvSpPr txBox="1"/>
          <p:nvPr/>
        </p:nvSpPr>
        <p:spPr>
          <a:xfrm>
            <a:off x="1384294" y="5896358"/>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grpSp>
        <p:nvGrpSpPr>
          <p:cNvPr id="79" name="Group 5"/>
          <p:cNvGrpSpPr>
            <a:grpSpLocks/>
          </p:cNvGrpSpPr>
          <p:nvPr/>
        </p:nvGrpSpPr>
        <p:grpSpPr bwMode="auto">
          <a:xfrm>
            <a:off x="3015525" y="2537769"/>
            <a:ext cx="504000" cy="504000"/>
            <a:chOff x="3852" y="2120"/>
            <a:chExt cx="1098" cy="1242"/>
          </a:xfrm>
        </p:grpSpPr>
        <p:sp>
          <p:nvSpPr>
            <p:cNvPr id="80"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1"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2"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83" name="Group 16"/>
          <p:cNvGrpSpPr>
            <a:grpSpLocks/>
          </p:cNvGrpSpPr>
          <p:nvPr/>
        </p:nvGrpSpPr>
        <p:grpSpPr bwMode="auto">
          <a:xfrm>
            <a:off x="3049059" y="5805696"/>
            <a:ext cx="504000" cy="504000"/>
            <a:chOff x="3852" y="2120"/>
            <a:chExt cx="1098" cy="1242"/>
          </a:xfrm>
        </p:grpSpPr>
        <p:sp>
          <p:nvSpPr>
            <p:cNvPr id="84"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5"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6"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87" name="Group 42"/>
          <p:cNvGrpSpPr>
            <a:grpSpLocks/>
          </p:cNvGrpSpPr>
          <p:nvPr/>
        </p:nvGrpSpPr>
        <p:grpSpPr bwMode="auto">
          <a:xfrm>
            <a:off x="3053394" y="3638999"/>
            <a:ext cx="504000" cy="504000"/>
            <a:chOff x="3852" y="2120"/>
            <a:chExt cx="1098" cy="1242"/>
          </a:xfrm>
        </p:grpSpPr>
        <p:sp>
          <p:nvSpPr>
            <p:cNvPr id="88"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9"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0"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91" name="文字方塊 90"/>
          <p:cNvSpPr txBox="1"/>
          <p:nvPr/>
        </p:nvSpPr>
        <p:spPr>
          <a:xfrm>
            <a:off x="2977656" y="2623275"/>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92" name="文字方塊 91"/>
          <p:cNvSpPr txBox="1"/>
          <p:nvPr/>
        </p:nvSpPr>
        <p:spPr>
          <a:xfrm>
            <a:off x="3018049" y="3734639"/>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93" name="群組 92"/>
          <p:cNvGrpSpPr/>
          <p:nvPr/>
        </p:nvGrpSpPr>
        <p:grpSpPr>
          <a:xfrm>
            <a:off x="2976912" y="4751199"/>
            <a:ext cx="637362" cy="535176"/>
            <a:chOff x="2686880" y="5359425"/>
            <a:chExt cx="637362" cy="535176"/>
          </a:xfrm>
        </p:grpSpPr>
        <p:grpSp>
          <p:nvGrpSpPr>
            <p:cNvPr id="94" name="Group 29"/>
            <p:cNvGrpSpPr>
              <a:grpSpLocks/>
            </p:cNvGrpSpPr>
            <p:nvPr/>
          </p:nvGrpSpPr>
          <p:grpSpPr bwMode="auto">
            <a:xfrm>
              <a:off x="2753561" y="5359425"/>
              <a:ext cx="504000" cy="504000"/>
              <a:chOff x="3852" y="2120"/>
              <a:chExt cx="1098" cy="1242"/>
            </a:xfrm>
          </p:grpSpPr>
          <p:sp>
            <p:nvSpPr>
              <p:cNvPr id="96"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7"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8"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95" name="文字方塊 94"/>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99" name="文字方塊 98"/>
          <p:cNvSpPr txBox="1"/>
          <p:nvPr/>
        </p:nvSpPr>
        <p:spPr>
          <a:xfrm>
            <a:off x="2972645" y="5894734"/>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grpSp>
        <p:nvGrpSpPr>
          <p:cNvPr id="100" name="Group 5"/>
          <p:cNvGrpSpPr>
            <a:grpSpLocks/>
          </p:cNvGrpSpPr>
          <p:nvPr/>
        </p:nvGrpSpPr>
        <p:grpSpPr bwMode="auto">
          <a:xfrm>
            <a:off x="4510428" y="2537769"/>
            <a:ext cx="504000" cy="504000"/>
            <a:chOff x="3852" y="2120"/>
            <a:chExt cx="1098" cy="1242"/>
          </a:xfrm>
        </p:grpSpPr>
        <p:sp>
          <p:nvSpPr>
            <p:cNvPr id="101"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2"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3"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04" name="Group 16"/>
          <p:cNvGrpSpPr>
            <a:grpSpLocks/>
          </p:cNvGrpSpPr>
          <p:nvPr/>
        </p:nvGrpSpPr>
        <p:grpSpPr bwMode="auto">
          <a:xfrm>
            <a:off x="4543962" y="5805696"/>
            <a:ext cx="504000" cy="504000"/>
            <a:chOff x="3852" y="2120"/>
            <a:chExt cx="1098" cy="1242"/>
          </a:xfrm>
        </p:grpSpPr>
        <p:sp>
          <p:nvSpPr>
            <p:cNvPr id="105"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6"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7"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08" name="Group 42"/>
          <p:cNvGrpSpPr>
            <a:grpSpLocks/>
          </p:cNvGrpSpPr>
          <p:nvPr/>
        </p:nvGrpSpPr>
        <p:grpSpPr bwMode="auto">
          <a:xfrm>
            <a:off x="4548297" y="3638999"/>
            <a:ext cx="504000" cy="504000"/>
            <a:chOff x="3852" y="2120"/>
            <a:chExt cx="1098" cy="1242"/>
          </a:xfrm>
        </p:grpSpPr>
        <p:sp>
          <p:nvSpPr>
            <p:cNvPr id="109"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0"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1"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12" name="文字方塊 111"/>
          <p:cNvSpPr txBox="1"/>
          <p:nvPr/>
        </p:nvSpPr>
        <p:spPr>
          <a:xfrm>
            <a:off x="4472559" y="2623275"/>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113" name="文字方塊 112"/>
          <p:cNvSpPr txBox="1"/>
          <p:nvPr/>
        </p:nvSpPr>
        <p:spPr>
          <a:xfrm>
            <a:off x="4512952" y="3734639"/>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114" name="群組 113"/>
          <p:cNvGrpSpPr/>
          <p:nvPr/>
        </p:nvGrpSpPr>
        <p:grpSpPr>
          <a:xfrm>
            <a:off x="4471815" y="4751199"/>
            <a:ext cx="637362" cy="535176"/>
            <a:chOff x="2686880" y="5359425"/>
            <a:chExt cx="637362" cy="535176"/>
          </a:xfrm>
        </p:grpSpPr>
        <p:grpSp>
          <p:nvGrpSpPr>
            <p:cNvPr id="115" name="Group 29"/>
            <p:cNvGrpSpPr>
              <a:grpSpLocks/>
            </p:cNvGrpSpPr>
            <p:nvPr/>
          </p:nvGrpSpPr>
          <p:grpSpPr bwMode="auto">
            <a:xfrm>
              <a:off x="2753561" y="5359425"/>
              <a:ext cx="504000" cy="504000"/>
              <a:chOff x="3852" y="2120"/>
              <a:chExt cx="1098" cy="1242"/>
            </a:xfrm>
          </p:grpSpPr>
          <p:sp>
            <p:nvSpPr>
              <p:cNvPr id="117"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8"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9"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16" name="文字方塊 115"/>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120" name="文字方塊 119"/>
          <p:cNvSpPr txBox="1"/>
          <p:nvPr/>
        </p:nvSpPr>
        <p:spPr>
          <a:xfrm>
            <a:off x="4467548" y="5894734"/>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grpSp>
        <p:nvGrpSpPr>
          <p:cNvPr id="121" name="Group 5"/>
          <p:cNvGrpSpPr>
            <a:grpSpLocks/>
          </p:cNvGrpSpPr>
          <p:nvPr/>
        </p:nvGrpSpPr>
        <p:grpSpPr bwMode="auto">
          <a:xfrm>
            <a:off x="6590423" y="2552283"/>
            <a:ext cx="504000" cy="504000"/>
            <a:chOff x="3852" y="2120"/>
            <a:chExt cx="1098" cy="1242"/>
          </a:xfrm>
        </p:grpSpPr>
        <p:sp>
          <p:nvSpPr>
            <p:cNvPr id="122"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3"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4"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25" name="Group 16"/>
          <p:cNvGrpSpPr>
            <a:grpSpLocks/>
          </p:cNvGrpSpPr>
          <p:nvPr/>
        </p:nvGrpSpPr>
        <p:grpSpPr bwMode="auto">
          <a:xfrm>
            <a:off x="6623957" y="5820210"/>
            <a:ext cx="504000" cy="504000"/>
            <a:chOff x="3852" y="2120"/>
            <a:chExt cx="1098" cy="1242"/>
          </a:xfrm>
        </p:grpSpPr>
        <p:sp>
          <p:nvSpPr>
            <p:cNvPr id="126"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7"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8"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29" name="Group 42"/>
          <p:cNvGrpSpPr>
            <a:grpSpLocks/>
          </p:cNvGrpSpPr>
          <p:nvPr/>
        </p:nvGrpSpPr>
        <p:grpSpPr bwMode="auto">
          <a:xfrm>
            <a:off x="6628292" y="3653513"/>
            <a:ext cx="504000" cy="504000"/>
            <a:chOff x="3852" y="2120"/>
            <a:chExt cx="1098" cy="1242"/>
          </a:xfrm>
        </p:grpSpPr>
        <p:sp>
          <p:nvSpPr>
            <p:cNvPr id="130"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1"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2"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33" name="文字方塊 132"/>
          <p:cNvSpPr txBox="1"/>
          <p:nvPr/>
        </p:nvSpPr>
        <p:spPr>
          <a:xfrm>
            <a:off x="6552554" y="2637789"/>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134" name="文字方塊 133"/>
          <p:cNvSpPr txBox="1"/>
          <p:nvPr/>
        </p:nvSpPr>
        <p:spPr>
          <a:xfrm>
            <a:off x="6592947" y="3749153"/>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135" name="群組 134"/>
          <p:cNvGrpSpPr/>
          <p:nvPr/>
        </p:nvGrpSpPr>
        <p:grpSpPr>
          <a:xfrm>
            <a:off x="6551810" y="4765713"/>
            <a:ext cx="637362" cy="535176"/>
            <a:chOff x="2686880" y="5359425"/>
            <a:chExt cx="637362" cy="535176"/>
          </a:xfrm>
        </p:grpSpPr>
        <p:grpSp>
          <p:nvGrpSpPr>
            <p:cNvPr id="136" name="Group 29"/>
            <p:cNvGrpSpPr>
              <a:grpSpLocks/>
            </p:cNvGrpSpPr>
            <p:nvPr/>
          </p:nvGrpSpPr>
          <p:grpSpPr bwMode="auto">
            <a:xfrm>
              <a:off x="2753561" y="5359425"/>
              <a:ext cx="504000" cy="504000"/>
              <a:chOff x="3852" y="2120"/>
              <a:chExt cx="1098" cy="1242"/>
            </a:xfrm>
          </p:grpSpPr>
          <p:sp>
            <p:nvSpPr>
              <p:cNvPr id="138"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9"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40"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37" name="文字方塊 136"/>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141" name="文字方塊 140"/>
          <p:cNvSpPr txBox="1"/>
          <p:nvPr/>
        </p:nvSpPr>
        <p:spPr>
          <a:xfrm>
            <a:off x="6547543" y="5909248"/>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sp>
        <p:nvSpPr>
          <p:cNvPr id="3" name="文字方塊 2"/>
          <p:cNvSpPr txBox="1"/>
          <p:nvPr/>
        </p:nvSpPr>
        <p:spPr>
          <a:xfrm>
            <a:off x="6547543" y="1666424"/>
            <a:ext cx="671276" cy="461665"/>
          </a:xfrm>
          <a:prstGeom prst="rect">
            <a:avLst/>
          </a:prstGeom>
          <a:noFill/>
        </p:spPr>
        <p:txBody>
          <a:bodyPr wrap="square" rtlCol="0">
            <a:spAutoFit/>
          </a:bodyPr>
          <a:lstStyle/>
          <a:p>
            <a:pPr algn="ctr"/>
            <a:r>
              <a:rPr lang="en-US" altLang="zh-TW" sz="2400" dirty="0"/>
              <a:t>x</a:t>
            </a:r>
            <a:r>
              <a:rPr lang="en-US" altLang="zh-TW" sz="2400" baseline="-25000" dirty="0" smtClean="0"/>
              <a:t>k+1</a:t>
            </a:r>
            <a:endParaRPr lang="zh-TW" altLang="en-US" sz="2400" baseline="-25000" dirty="0"/>
          </a:p>
        </p:txBody>
      </p:sp>
      <p:sp>
        <p:nvSpPr>
          <p:cNvPr id="142" name="文字方塊 141"/>
          <p:cNvSpPr txBox="1"/>
          <p:nvPr/>
        </p:nvSpPr>
        <p:spPr>
          <a:xfrm>
            <a:off x="4468638" y="1637245"/>
            <a:ext cx="671276" cy="461665"/>
          </a:xfrm>
          <a:prstGeom prst="rect">
            <a:avLst/>
          </a:prstGeom>
          <a:noFill/>
        </p:spPr>
        <p:txBody>
          <a:bodyPr wrap="square" rtlCol="0">
            <a:spAutoFit/>
          </a:bodyPr>
          <a:lstStyle/>
          <a:p>
            <a:pPr algn="ctr"/>
            <a:r>
              <a:rPr lang="en-US" altLang="zh-TW" sz="2400" dirty="0" err="1" smtClean="0"/>
              <a:t>x</a:t>
            </a:r>
            <a:r>
              <a:rPr lang="en-US" altLang="zh-TW" sz="2400" baseline="-25000" dirty="0" err="1" smtClean="0"/>
              <a:t>k</a:t>
            </a:r>
            <a:endParaRPr lang="zh-TW" altLang="en-US" sz="2400" baseline="-25000" dirty="0"/>
          </a:p>
        </p:txBody>
      </p:sp>
      <p:sp>
        <p:nvSpPr>
          <p:cNvPr id="143" name="文字方塊 142"/>
          <p:cNvSpPr txBox="1"/>
          <p:nvPr/>
        </p:nvSpPr>
        <p:spPr>
          <a:xfrm>
            <a:off x="3015525" y="1637244"/>
            <a:ext cx="671276" cy="461665"/>
          </a:xfrm>
          <a:prstGeom prst="rect">
            <a:avLst/>
          </a:prstGeom>
          <a:noFill/>
        </p:spPr>
        <p:txBody>
          <a:bodyPr wrap="square" rtlCol="0">
            <a:spAutoFit/>
          </a:bodyPr>
          <a:lstStyle/>
          <a:p>
            <a:pPr algn="ctr"/>
            <a:r>
              <a:rPr lang="en-US" altLang="zh-TW" sz="2400" dirty="0" smtClean="0"/>
              <a:t>x</a:t>
            </a:r>
            <a:r>
              <a:rPr lang="en-US" altLang="zh-TW" sz="2400" baseline="-25000" dirty="0" smtClean="0"/>
              <a:t>k-1</a:t>
            </a:r>
            <a:endParaRPr lang="zh-TW" altLang="en-US" sz="2400" baseline="-25000" dirty="0"/>
          </a:p>
        </p:txBody>
      </p:sp>
      <p:sp>
        <p:nvSpPr>
          <p:cNvPr id="144" name="文字方塊 143"/>
          <p:cNvSpPr txBox="1"/>
          <p:nvPr/>
        </p:nvSpPr>
        <p:spPr>
          <a:xfrm>
            <a:off x="1405191" y="1634858"/>
            <a:ext cx="671276" cy="461665"/>
          </a:xfrm>
          <a:prstGeom prst="rect">
            <a:avLst/>
          </a:prstGeom>
          <a:noFill/>
        </p:spPr>
        <p:txBody>
          <a:bodyPr wrap="square" rtlCol="0">
            <a:spAutoFit/>
          </a:bodyPr>
          <a:lstStyle/>
          <a:p>
            <a:pPr algn="ctr"/>
            <a:r>
              <a:rPr lang="en-US" altLang="zh-TW" sz="2400" dirty="0" smtClean="0"/>
              <a:t>x</a:t>
            </a:r>
            <a:r>
              <a:rPr lang="en-US" altLang="zh-TW" sz="2400" baseline="-25000" dirty="0" smtClean="0"/>
              <a:t>k-2</a:t>
            </a:r>
            <a:endParaRPr lang="zh-TW" altLang="en-US" sz="2400" baseline="-25000" dirty="0"/>
          </a:p>
        </p:txBody>
      </p:sp>
      <p:cxnSp>
        <p:nvCxnSpPr>
          <p:cNvPr id="5" name="直線單箭頭接點 4"/>
          <p:cNvCxnSpPr>
            <a:endCxn id="92" idx="1"/>
          </p:cNvCxnSpPr>
          <p:nvPr/>
        </p:nvCxnSpPr>
        <p:spPr>
          <a:xfrm>
            <a:off x="1893305" y="3889829"/>
            <a:ext cx="1124744" cy="7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92" idx="3"/>
            <a:endCxn id="101" idx="6"/>
          </p:cNvCxnSpPr>
          <p:nvPr/>
        </p:nvCxnSpPr>
        <p:spPr>
          <a:xfrm flipV="1">
            <a:off x="3597787" y="2890001"/>
            <a:ext cx="921362" cy="1075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1717043" y="2801257"/>
            <a:ext cx="1326550" cy="108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92" idx="3"/>
            <a:endCxn id="116" idx="1"/>
          </p:cNvCxnSpPr>
          <p:nvPr/>
        </p:nvCxnSpPr>
        <p:spPr>
          <a:xfrm>
            <a:off x="3597787" y="3965472"/>
            <a:ext cx="874028" cy="1090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4" idx="3"/>
            <a:endCxn id="91" idx="1"/>
          </p:cNvCxnSpPr>
          <p:nvPr/>
        </p:nvCxnSpPr>
        <p:spPr>
          <a:xfrm flipV="1">
            <a:off x="1969043" y="2854108"/>
            <a:ext cx="1008613" cy="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91" idx="3"/>
          </p:cNvCxnSpPr>
          <p:nvPr/>
        </p:nvCxnSpPr>
        <p:spPr>
          <a:xfrm>
            <a:off x="3557394" y="2854108"/>
            <a:ext cx="1205034" cy="103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flipV="1">
            <a:off x="1905024" y="5055543"/>
            <a:ext cx="1227780" cy="976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3511462" y="5248046"/>
            <a:ext cx="1029920" cy="784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文字方塊 148"/>
              <p:cNvSpPr txBox="1"/>
              <p:nvPr/>
            </p:nvSpPr>
            <p:spPr>
              <a:xfrm>
                <a:off x="4082703" y="3051086"/>
                <a:ext cx="14300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𝑃</m:t>
                          </m:r>
                        </m:e>
                      </m:d>
                    </m:oMath>
                  </m:oMathPara>
                </a14:m>
                <a:endParaRPr lang="zh-TW" altLang="en-US" sz="2400" dirty="0"/>
              </a:p>
            </p:txBody>
          </p:sp>
        </mc:Choice>
        <mc:Fallback xmlns="">
          <p:sp>
            <p:nvSpPr>
              <p:cNvPr id="149" name="文字方塊 148"/>
              <p:cNvSpPr txBox="1">
                <a:spLocks noRot="1" noChangeAspect="1" noMove="1" noResize="1" noEditPoints="1" noAdjustHandles="1" noChangeArrowheads="1" noChangeShapeType="1" noTextEdit="1"/>
              </p:cNvSpPr>
              <p:nvPr/>
            </p:nvSpPr>
            <p:spPr>
              <a:xfrm>
                <a:off x="4082703" y="3051086"/>
                <a:ext cx="1430007" cy="369332"/>
              </a:xfrm>
              <a:prstGeom prst="rect">
                <a:avLst/>
              </a:prstGeom>
              <a:blipFill rotWithShape="0">
                <a:blip r:embed="rId2"/>
                <a:stretch>
                  <a:fillRect l="-2564"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1" name="文字方塊 150"/>
              <p:cNvSpPr txBox="1"/>
              <p:nvPr/>
            </p:nvSpPr>
            <p:spPr>
              <a:xfrm>
                <a:off x="4075876" y="4117882"/>
                <a:ext cx="14338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𝑉</m:t>
                          </m:r>
                        </m:e>
                      </m:d>
                    </m:oMath>
                  </m:oMathPara>
                </a14:m>
                <a:endParaRPr lang="zh-TW" altLang="en-US" sz="2400" dirty="0"/>
              </a:p>
            </p:txBody>
          </p:sp>
        </mc:Choice>
        <mc:Fallback xmlns="">
          <p:sp>
            <p:nvSpPr>
              <p:cNvPr id="151" name="文字方塊 150"/>
              <p:cNvSpPr txBox="1">
                <a:spLocks noRot="1" noChangeAspect="1" noMove="1" noResize="1" noEditPoints="1" noAdjustHandles="1" noChangeArrowheads="1" noChangeShapeType="1" noTextEdit="1"/>
              </p:cNvSpPr>
              <p:nvPr/>
            </p:nvSpPr>
            <p:spPr>
              <a:xfrm>
                <a:off x="4075876" y="4117882"/>
                <a:ext cx="1433854" cy="369332"/>
              </a:xfrm>
              <a:prstGeom prst="rect">
                <a:avLst/>
              </a:prstGeom>
              <a:blipFill rotWithShape="0">
                <a:blip r:embed="rId3"/>
                <a:stretch>
                  <a:fillRect l="-2553"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2" name="文字方塊 151"/>
              <p:cNvSpPr txBox="1"/>
              <p:nvPr/>
            </p:nvSpPr>
            <p:spPr>
              <a:xfrm>
                <a:off x="4083370" y="5270898"/>
                <a:ext cx="14539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𝐷</m:t>
                          </m:r>
                        </m:e>
                      </m:d>
                    </m:oMath>
                  </m:oMathPara>
                </a14:m>
                <a:endParaRPr lang="zh-TW" altLang="en-US" sz="2400" dirty="0"/>
              </a:p>
            </p:txBody>
          </p:sp>
        </mc:Choice>
        <mc:Fallback xmlns="">
          <p:sp>
            <p:nvSpPr>
              <p:cNvPr id="152" name="文字方塊 151"/>
              <p:cNvSpPr txBox="1">
                <a:spLocks noRot="1" noChangeAspect="1" noMove="1" noResize="1" noEditPoints="1" noAdjustHandles="1" noChangeArrowheads="1" noChangeShapeType="1" noTextEdit="1"/>
              </p:cNvSpPr>
              <p:nvPr/>
            </p:nvSpPr>
            <p:spPr>
              <a:xfrm>
                <a:off x="4083370" y="5270898"/>
                <a:ext cx="1453988" cy="369332"/>
              </a:xfrm>
              <a:prstGeom prst="rect">
                <a:avLst/>
              </a:prstGeom>
              <a:blipFill rotWithShape="0">
                <a:blip r:embed="rId4"/>
                <a:stretch>
                  <a:fillRect l="-2521"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4083370" y="6314890"/>
                <a:ext cx="1465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𝑁</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4083370" y="6314890"/>
                <a:ext cx="1465273" cy="369332"/>
              </a:xfrm>
              <a:prstGeom prst="rect">
                <a:avLst/>
              </a:prstGeom>
              <a:blipFill rotWithShape="0">
                <a:blip r:embed="rId5"/>
                <a:stretch>
                  <a:fillRect l="-25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p:cNvSpPr txBox="1"/>
              <p:nvPr/>
            </p:nvSpPr>
            <p:spPr>
              <a:xfrm>
                <a:off x="6116093" y="3074579"/>
                <a:ext cx="17233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𝑃</m:t>
                          </m:r>
                        </m:e>
                      </m:d>
                    </m:oMath>
                  </m:oMathPara>
                </a14:m>
                <a:endParaRPr lang="zh-TW" altLang="en-US" sz="2400" dirty="0"/>
              </a:p>
            </p:txBody>
          </p:sp>
        </mc:Choice>
        <mc:Fallback xmlns="">
          <p:sp>
            <p:nvSpPr>
              <p:cNvPr id="154" name="文字方塊 153"/>
              <p:cNvSpPr txBox="1">
                <a:spLocks noRot="1" noChangeAspect="1" noMove="1" noResize="1" noEditPoints="1" noAdjustHandles="1" noChangeArrowheads="1" noChangeShapeType="1" noTextEdit="1"/>
              </p:cNvSpPr>
              <p:nvPr/>
            </p:nvSpPr>
            <p:spPr>
              <a:xfrm>
                <a:off x="6116093" y="3074579"/>
                <a:ext cx="1723357" cy="369332"/>
              </a:xfrm>
              <a:prstGeom prst="rect">
                <a:avLst/>
              </a:prstGeom>
              <a:blipFill rotWithShape="0">
                <a:blip r:embed="rId6"/>
                <a:stretch>
                  <a:fillRect l="-176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5" name="文字方塊 154"/>
              <p:cNvSpPr txBox="1"/>
              <p:nvPr/>
            </p:nvSpPr>
            <p:spPr>
              <a:xfrm>
                <a:off x="6109266" y="4141375"/>
                <a:ext cx="17272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𝑉</m:t>
                          </m:r>
                        </m:e>
                      </m:d>
                    </m:oMath>
                  </m:oMathPara>
                </a14:m>
                <a:endParaRPr lang="zh-TW" altLang="en-US" sz="2400" dirty="0"/>
              </a:p>
            </p:txBody>
          </p:sp>
        </mc:Choice>
        <mc:Fallback xmlns="">
          <p:sp>
            <p:nvSpPr>
              <p:cNvPr id="155" name="文字方塊 154"/>
              <p:cNvSpPr txBox="1">
                <a:spLocks noRot="1" noChangeAspect="1" noMove="1" noResize="1" noEditPoints="1" noAdjustHandles="1" noChangeArrowheads="1" noChangeShapeType="1" noTextEdit="1"/>
              </p:cNvSpPr>
              <p:nvPr/>
            </p:nvSpPr>
            <p:spPr>
              <a:xfrm>
                <a:off x="6109266" y="4141375"/>
                <a:ext cx="1727204" cy="369332"/>
              </a:xfrm>
              <a:prstGeom prst="rect">
                <a:avLst/>
              </a:prstGeom>
              <a:blipFill rotWithShape="0">
                <a:blip r:embed="rId7"/>
                <a:stretch>
                  <a:fillRect l="-1761"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6" name="文字方塊 155"/>
              <p:cNvSpPr txBox="1"/>
              <p:nvPr/>
            </p:nvSpPr>
            <p:spPr>
              <a:xfrm>
                <a:off x="6116760" y="5294391"/>
                <a:ext cx="17473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𝐷</m:t>
                          </m:r>
                        </m:e>
                      </m:d>
                    </m:oMath>
                  </m:oMathPara>
                </a14:m>
                <a:endParaRPr lang="zh-TW" altLang="en-US" sz="2400" dirty="0"/>
              </a:p>
            </p:txBody>
          </p:sp>
        </mc:Choice>
        <mc:Fallback xmlns="">
          <p:sp>
            <p:nvSpPr>
              <p:cNvPr id="156" name="文字方塊 155"/>
              <p:cNvSpPr txBox="1">
                <a:spLocks noRot="1" noChangeAspect="1" noMove="1" noResize="1" noEditPoints="1" noAdjustHandles="1" noChangeArrowheads="1" noChangeShapeType="1" noTextEdit="1"/>
              </p:cNvSpPr>
              <p:nvPr/>
            </p:nvSpPr>
            <p:spPr>
              <a:xfrm>
                <a:off x="6116760" y="5294391"/>
                <a:ext cx="1747338" cy="369332"/>
              </a:xfrm>
              <a:prstGeom prst="rect">
                <a:avLst/>
              </a:prstGeom>
              <a:blipFill rotWithShape="0">
                <a:blip r:embed="rId8"/>
                <a:stretch>
                  <a:fillRect l="-1742"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7" name="文字方塊 156"/>
              <p:cNvSpPr txBox="1"/>
              <p:nvPr/>
            </p:nvSpPr>
            <p:spPr>
              <a:xfrm>
                <a:off x="6116760" y="6338383"/>
                <a:ext cx="17586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𝜋</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r>
                            <a:rPr lang="en-US" altLang="zh-TW" sz="2400" b="0" i="1" smtClean="0">
                              <a:latin typeface="Cambria Math" panose="02040503050406030204" pitchFamily="18" charset="0"/>
                            </a:rPr>
                            <m:t>𝑁</m:t>
                          </m:r>
                        </m:e>
                      </m:d>
                    </m:oMath>
                  </m:oMathPara>
                </a14:m>
                <a:endParaRPr lang="zh-TW" altLang="en-US" sz="2400" dirty="0"/>
              </a:p>
            </p:txBody>
          </p:sp>
        </mc:Choice>
        <mc:Fallback xmlns="">
          <p:sp>
            <p:nvSpPr>
              <p:cNvPr id="157" name="文字方塊 156"/>
              <p:cNvSpPr txBox="1">
                <a:spLocks noRot="1" noChangeAspect="1" noMove="1" noResize="1" noEditPoints="1" noAdjustHandles="1" noChangeArrowheads="1" noChangeShapeType="1" noTextEdit="1"/>
              </p:cNvSpPr>
              <p:nvPr/>
            </p:nvSpPr>
            <p:spPr>
              <a:xfrm>
                <a:off x="6116760" y="6338383"/>
                <a:ext cx="1758623" cy="369332"/>
              </a:xfrm>
              <a:prstGeom prst="rect">
                <a:avLst/>
              </a:prstGeom>
              <a:blipFill rotWithShape="0">
                <a:blip r:embed="rId9"/>
                <a:stretch>
                  <a:fillRect l="-1730" b="-26667"/>
                </a:stretch>
              </a:blipFill>
            </p:spPr>
            <p:txBody>
              <a:bodyPr/>
              <a:lstStyle/>
              <a:p>
                <a:r>
                  <a:rPr lang="zh-TW" altLang="en-US">
                    <a:noFill/>
                  </a:rPr>
                  <a:t> </a:t>
                </a:r>
              </a:p>
            </p:txBody>
          </p:sp>
        </mc:Fallback>
      </mc:AlternateContent>
      <p:cxnSp>
        <p:nvCxnSpPr>
          <p:cNvPr id="145" name="直線單箭頭接點 144"/>
          <p:cNvCxnSpPr/>
          <p:nvPr/>
        </p:nvCxnSpPr>
        <p:spPr>
          <a:xfrm>
            <a:off x="4946741" y="2740651"/>
            <a:ext cx="1499614" cy="6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flipV="1">
            <a:off x="5020264" y="3823829"/>
            <a:ext cx="1598227" cy="120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141" idx="1"/>
          </p:cNvCxnSpPr>
          <p:nvPr/>
        </p:nvCxnSpPr>
        <p:spPr>
          <a:xfrm>
            <a:off x="5196526" y="3864067"/>
            <a:ext cx="1351017" cy="2276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線單箭頭接點 147"/>
          <p:cNvCxnSpPr/>
          <p:nvPr/>
        </p:nvCxnSpPr>
        <p:spPr>
          <a:xfrm flipV="1">
            <a:off x="5158319" y="4902929"/>
            <a:ext cx="1586172" cy="1149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767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HMM: Problem </a:t>
            </a:r>
            <a:r>
              <a:rPr lang="en-US" altLang="zh-TW" sz="3600" dirty="0" smtClean="0"/>
              <a:t>2 – Viterbi Algorithm</a:t>
            </a:r>
            <a:endParaRPr lang="zh-TW" altLang="en-US" dirty="0"/>
          </a:p>
        </p:txBody>
      </p:sp>
      <p:grpSp>
        <p:nvGrpSpPr>
          <p:cNvPr id="6" name="群組 5"/>
          <p:cNvGrpSpPr/>
          <p:nvPr/>
        </p:nvGrpSpPr>
        <p:grpSpPr>
          <a:xfrm>
            <a:off x="1518003" y="1616186"/>
            <a:ext cx="5627777" cy="523220"/>
            <a:chOff x="1710038" y="1825625"/>
            <a:chExt cx="5627777" cy="523220"/>
          </a:xfrm>
        </p:grpSpPr>
        <p:sp>
          <p:nvSpPr>
            <p:cNvPr id="4" name="Text Box 30"/>
            <p:cNvSpPr txBox="1">
              <a:spLocks noChangeArrowheads="1"/>
            </p:cNvSpPr>
            <p:nvPr/>
          </p:nvSpPr>
          <p:spPr bwMode="auto">
            <a:xfrm>
              <a:off x="2146690" y="1855312"/>
              <a:ext cx="519112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spcBef>
                  <a:spcPct val="20000"/>
                </a:spcBef>
                <a:buClr>
                  <a:srgbClr val="FF0000"/>
                </a:buClr>
                <a:buChar char="•"/>
                <a:defRPr sz="3200">
                  <a:solidFill>
                    <a:schemeClr val="tx1"/>
                  </a:solidFill>
                  <a:latin typeface="Times New Roman" panose="02020603050405020304" pitchFamily="18" charset="0"/>
                </a:defRPr>
              </a:lvl1pPr>
              <a:lvl2pPr marL="742950" indent="-285750">
                <a:spcBef>
                  <a:spcPct val="20000"/>
                </a:spcBef>
                <a:buClr>
                  <a:srgbClr val="00CC00"/>
                </a:buClr>
                <a:buChar char="–"/>
                <a:defRPr sz="2800">
                  <a:solidFill>
                    <a:srgbClr val="333399"/>
                  </a:solidFill>
                  <a:latin typeface="Times New Roman" panose="02020603050405020304" pitchFamily="18" charset="0"/>
                </a:defRPr>
              </a:lvl2pPr>
              <a:lvl3pPr marL="1143000" indent="-228600">
                <a:spcBef>
                  <a:spcPct val="20000"/>
                </a:spcBef>
                <a:buClr>
                  <a:srgbClr val="3333CC"/>
                </a:buClr>
                <a:buChar char="•"/>
                <a:defRPr sz="2400">
                  <a:solidFill>
                    <a:srgbClr val="006600"/>
                  </a:solidFill>
                  <a:latin typeface="Times New Roman" panose="02020603050405020304" pitchFamily="18" charset="0"/>
                </a:defRPr>
              </a:lvl3pPr>
              <a:lvl4pPr marL="1600200" indent="-228600">
                <a:spcBef>
                  <a:spcPct val="20000"/>
                </a:spcBef>
                <a:buClr>
                  <a:srgbClr val="3333CC"/>
                </a:buClr>
                <a:buChar char="–"/>
                <a:defRPr sz="2000">
                  <a:solidFill>
                    <a:schemeClr val="tx1"/>
                  </a:solidFill>
                  <a:latin typeface="Times New Roman" panose="02020603050405020304" pitchFamily="18" charset="0"/>
                </a:defRPr>
              </a:lvl4pPr>
              <a:lvl5pPr marL="2057400" indent="-228600">
                <a:spcBef>
                  <a:spcPct val="20000"/>
                </a:spcBef>
                <a:buClr>
                  <a:srgbClr val="3333CC"/>
                </a:buClr>
                <a:buChar char="»"/>
                <a:defRPr sz="2000">
                  <a:solidFill>
                    <a:srgbClr val="0000CC"/>
                  </a:solidFill>
                  <a:latin typeface="Times New Roman" panose="02020603050405020304"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anose="02020603050405020304" pitchFamily="18" charset="0"/>
                </a:defRPr>
              </a:lvl9pPr>
            </a:lstStyle>
            <a:p>
              <a:pPr algn="ctr" eaLnBrk="1" hangingPunct="1">
                <a:spcBef>
                  <a:spcPct val="0"/>
                </a:spcBef>
                <a:buClrTx/>
                <a:buFontTx/>
                <a:buNone/>
              </a:pPr>
              <a:r>
                <a:rPr lang="en-US" altLang="zh-TW" sz="2400" b="0" dirty="0" smtClean="0">
                  <a:solidFill>
                    <a:srgbClr val="00B0F0"/>
                  </a:solidFill>
                  <a:ea typeface="新細明體" panose="02020500000000000000" pitchFamily="18" charset="-120"/>
                </a:rPr>
                <a:t>John</a:t>
              </a:r>
              <a:r>
                <a:rPr lang="en-US" altLang="zh-TW" sz="2400" b="0" dirty="0" smtClean="0">
                  <a:solidFill>
                    <a:schemeClr val="tx2"/>
                  </a:solidFill>
                  <a:ea typeface="新細明體" panose="02020500000000000000" pitchFamily="18" charset="-120"/>
                </a:rPr>
                <a:t>         </a:t>
              </a:r>
              <a:r>
                <a:rPr lang="en-US" altLang="zh-TW" sz="2400" b="0" dirty="0" smtClean="0">
                  <a:ea typeface="新細明體" panose="02020500000000000000" pitchFamily="18" charset="-120"/>
                </a:rPr>
                <a:t> </a:t>
              </a:r>
              <a:r>
                <a:rPr lang="en-US" altLang="zh-TW" sz="2400" dirty="0" smtClean="0">
                  <a:solidFill>
                    <a:srgbClr val="CC0099"/>
                  </a:solidFill>
                  <a:ea typeface="新細明體" panose="02020500000000000000" pitchFamily="18" charset="-120"/>
                </a:rPr>
                <a:t>saw</a:t>
              </a:r>
              <a:r>
                <a:rPr lang="en-US" altLang="zh-TW" sz="2400" b="0" dirty="0" smtClean="0">
                  <a:solidFill>
                    <a:srgbClr val="CC0099"/>
                  </a:solidFill>
                  <a:ea typeface="新細明體" panose="02020500000000000000" pitchFamily="18" charset="-120"/>
                </a:rPr>
                <a:t>         </a:t>
              </a:r>
              <a:r>
                <a:rPr lang="en-US" altLang="zh-TW" sz="2400" b="0" dirty="0" smtClean="0">
                  <a:ea typeface="新細明體" panose="02020500000000000000" pitchFamily="18" charset="-120"/>
                </a:rPr>
                <a:t> </a:t>
              </a:r>
              <a:r>
                <a:rPr lang="en-US" altLang="zh-TW" sz="2400" b="0" dirty="0" smtClean="0">
                  <a:solidFill>
                    <a:srgbClr val="FF0000"/>
                  </a:solidFill>
                  <a:ea typeface="新細明體" panose="02020500000000000000" pitchFamily="18" charset="-120"/>
                </a:rPr>
                <a:t>the         </a:t>
              </a:r>
              <a:r>
                <a:rPr lang="en-US" altLang="zh-TW" sz="2400" b="0" dirty="0" smtClean="0">
                  <a:ea typeface="新細明體" panose="02020500000000000000" pitchFamily="18" charset="-120"/>
                </a:rPr>
                <a:t> </a:t>
              </a:r>
              <a:r>
                <a:rPr lang="en-US" altLang="zh-TW" sz="2400" dirty="0" smtClean="0">
                  <a:solidFill>
                    <a:srgbClr val="009900"/>
                  </a:solidFill>
                  <a:ea typeface="新細明體" panose="02020500000000000000" pitchFamily="18" charset="-120"/>
                </a:rPr>
                <a:t>saw</a:t>
              </a:r>
              <a:r>
                <a:rPr lang="en-US" altLang="zh-TW" sz="2400" b="0" dirty="0" smtClean="0">
                  <a:ea typeface="新細明體" panose="02020500000000000000" pitchFamily="18" charset="-120"/>
                </a:rPr>
                <a:t>. </a:t>
              </a:r>
              <a:endParaRPr lang="en-US" altLang="zh-TW" sz="2400" b="0" dirty="0">
                <a:ea typeface="新細明體" panose="02020500000000000000" pitchFamily="18" charset="-120"/>
              </a:endParaRPr>
            </a:p>
          </p:txBody>
        </p:sp>
        <p:sp>
          <p:nvSpPr>
            <p:cNvPr id="5" name="文字方塊 4"/>
            <p:cNvSpPr txBox="1"/>
            <p:nvPr/>
          </p:nvSpPr>
          <p:spPr>
            <a:xfrm>
              <a:off x="1710038" y="1825625"/>
              <a:ext cx="517525" cy="523220"/>
            </a:xfrm>
            <a:prstGeom prst="rect">
              <a:avLst/>
            </a:prstGeom>
            <a:noFill/>
          </p:spPr>
          <p:txBody>
            <a:bodyPr wrap="square" rtlCol="0">
              <a:spAutoFit/>
            </a:bodyPr>
            <a:lstStyle/>
            <a:p>
              <a:r>
                <a:rPr lang="en-US" altLang="zh-TW" sz="2800" dirty="0"/>
                <a:t>x</a:t>
              </a:r>
              <a:r>
                <a:rPr lang="en-US" altLang="zh-TW" sz="2800" dirty="0" smtClean="0"/>
                <a:t>:</a:t>
              </a:r>
              <a:endParaRPr lang="zh-TW" altLang="en-US" sz="2800" dirty="0"/>
            </a:p>
          </p:txBody>
        </p:sp>
      </p:grpSp>
      <p:grpSp>
        <p:nvGrpSpPr>
          <p:cNvPr id="7" name="Group 5"/>
          <p:cNvGrpSpPr>
            <a:grpSpLocks/>
          </p:cNvGrpSpPr>
          <p:nvPr/>
        </p:nvGrpSpPr>
        <p:grpSpPr bwMode="auto">
          <a:xfrm>
            <a:off x="2509010" y="2706819"/>
            <a:ext cx="504000" cy="504000"/>
            <a:chOff x="3852" y="2120"/>
            <a:chExt cx="1098" cy="1242"/>
          </a:xfrm>
        </p:grpSpPr>
        <p:sp>
          <p:nvSpPr>
            <p:cNvPr id="8"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1" name="Group 16"/>
          <p:cNvGrpSpPr>
            <a:grpSpLocks/>
          </p:cNvGrpSpPr>
          <p:nvPr/>
        </p:nvGrpSpPr>
        <p:grpSpPr bwMode="auto">
          <a:xfrm>
            <a:off x="2542544" y="5974746"/>
            <a:ext cx="504000" cy="504000"/>
            <a:chOff x="3852" y="2120"/>
            <a:chExt cx="1098" cy="1242"/>
          </a:xfrm>
        </p:grpSpPr>
        <p:sp>
          <p:nvSpPr>
            <p:cNvPr id="12"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4"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9" name="Group 42"/>
          <p:cNvGrpSpPr>
            <a:grpSpLocks/>
          </p:cNvGrpSpPr>
          <p:nvPr/>
        </p:nvGrpSpPr>
        <p:grpSpPr bwMode="auto">
          <a:xfrm>
            <a:off x="2546879" y="3808049"/>
            <a:ext cx="504000" cy="504000"/>
            <a:chOff x="3852" y="2120"/>
            <a:chExt cx="1098" cy="1242"/>
          </a:xfrm>
        </p:grpSpPr>
        <p:sp>
          <p:nvSpPr>
            <p:cNvPr id="20"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1"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22"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72" name="橢圓 71"/>
          <p:cNvSpPr/>
          <p:nvPr/>
        </p:nvSpPr>
        <p:spPr>
          <a:xfrm>
            <a:off x="136281" y="4122462"/>
            <a:ext cx="1270488" cy="7174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Start</a:t>
            </a:r>
            <a:endParaRPr lang="zh-TW" altLang="en-US" sz="2400" dirty="0"/>
          </a:p>
        </p:txBody>
      </p:sp>
      <p:sp>
        <p:nvSpPr>
          <p:cNvPr id="73" name="橢圓 72"/>
          <p:cNvSpPr/>
          <p:nvPr/>
        </p:nvSpPr>
        <p:spPr>
          <a:xfrm>
            <a:off x="7575746" y="4164271"/>
            <a:ext cx="1270488" cy="7174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End</a:t>
            </a:r>
            <a:endParaRPr lang="zh-TW" altLang="en-US" sz="2400" dirty="0"/>
          </a:p>
        </p:txBody>
      </p:sp>
      <p:sp>
        <p:nvSpPr>
          <p:cNvPr id="74" name="文字方塊 73"/>
          <p:cNvSpPr txBox="1"/>
          <p:nvPr/>
        </p:nvSpPr>
        <p:spPr>
          <a:xfrm>
            <a:off x="2471141" y="2792325"/>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75" name="文字方塊 74"/>
          <p:cNvSpPr txBox="1"/>
          <p:nvPr/>
        </p:nvSpPr>
        <p:spPr>
          <a:xfrm>
            <a:off x="2511534" y="3903689"/>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77" name="群組 76"/>
          <p:cNvGrpSpPr/>
          <p:nvPr/>
        </p:nvGrpSpPr>
        <p:grpSpPr>
          <a:xfrm>
            <a:off x="2470397" y="4920249"/>
            <a:ext cx="637362" cy="535176"/>
            <a:chOff x="2686880" y="5359425"/>
            <a:chExt cx="637362" cy="535176"/>
          </a:xfrm>
        </p:grpSpPr>
        <p:grpSp>
          <p:nvGrpSpPr>
            <p:cNvPr id="15" name="Group 29"/>
            <p:cNvGrpSpPr>
              <a:grpSpLocks/>
            </p:cNvGrpSpPr>
            <p:nvPr/>
          </p:nvGrpSpPr>
          <p:grpSpPr bwMode="auto">
            <a:xfrm>
              <a:off x="2753561" y="5359425"/>
              <a:ext cx="504000" cy="504000"/>
              <a:chOff x="3852" y="2120"/>
              <a:chExt cx="1098" cy="1242"/>
            </a:xfrm>
          </p:grpSpPr>
          <p:sp>
            <p:nvSpPr>
              <p:cNvPr id="16"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7"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8"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76" name="文字方塊 75"/>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78" name="文字方塊 77"/>
          <p:cNvSpPr txBox="1"/>
          <p:nvPr/>
        </p:nvSpPr>
        <p:spPr>
          <a:xfrm>
            <a:off x="2466130" y="6063784"/>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grpSp>
        <p:nvGrpSpPr>
          <p:cNvPr id="79" name="Group 5"/>
          <p:cNvGrpSpPr>
            <a:grpSpLocks/>
          </p:cNvGrpSpPr>
          <p:nvPr/>
        </p:nvGrpSpPr>
        <p:grpSpPr bwMode="auto">
          <a:xfrm>
            <a:off x="3749630" y="2705195"/>
            <a:ext cx="504000" cy="504000"/>
            <a:chOff x="3852" y="2120"/>
            <a:chExt cx="1098" cy="1242"/>
          </a:xfrm>
        </p:grpSpPr>
        <p:sp>
          <p:nvSpPr>
            <p:cNvPr id="80"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1"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2"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83" name="Group 16"/>
          <p:cNvGrpSpPr>
            <a:grpSpLocks/>
          </p:cNvGrpSpPr>
          <p:nvPr/>
        </p:nvGrpSpPr>
        <p:grpSpPr bwMode="auto">
          <a:xfrm>
            <a:off x="3783164" y="5973122"/>
            <a:ext cx="504000" cy="504000"/>
            <a:chOff x="3852" y="2120"/>
            <a:chExt cx="1098" cy="1242"/>
          </a:xfrm>
        </p:grpSpPr>
        <p:sp>
          <p:nvSpPr>
            <p:cNvPr id="84"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5"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6"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87" name="Group 42"/>
          <p:cNvGrpSpPr>
            <a:grpSpLocks/>
          </p:cNvGrpSpPr>
          <p:nvPr/>
        </p:nvGrpSpPr>
        <p:grpSpPr bwMode="auto">
          <a:xfrm>
            <a:off x="3787499" y="3806425"/>
            <a:ext cx="504000" cy="504000"/>
            <a:chOff x="3852" y="2120"/>
            <a:chExt cx="1098" cy="1242"/>
          </a:xfrm>
        </p:grpSpPr>
        <p:sp>
          <p:nvSpPr>
            <p:cNvPr id="88"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89"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0"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91" name="文字方塊 90"/>
          <p:cNvSpPr txBox="1"/>
          <p:nvPr/>
        </p:nvSpPr>
        <p:spPr>
          <a:xfrm>
            <a:off x="3711761" y="2790701"/>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92" name="文字方塊 91"/>
          <p:cNvSpPr txBox="1"/>
          <p:nvPr/>
        </p:nvSpPr>
        <p:spPr>
          <a:xfrm>
            <a:off x="3752154" y="3902065"/>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93" name="群組 92"/>
          <p:cNvGrpSpPr/>
          <p:nvPr/>
        </p:nvGrpSpPr>
        <p:grpSpPr>
          <a:xfrm>
            <a:off x="3711017" y="4918625"/>
            <a:ext cx="637362" cy="535176"/>
            <a:chOff x="2686880" y="5359425"/>
            <a:chExt cx="637362" cy="535176"/>
          </a:xfrm>
        </p:grpSpPr>
        <p:grpSp>
          <p:nvGrpSpPr>
            <p:cNvPr id="94" name="Group 29"/>
            <p:cNvGrpSpPr>
              <a:grpSpLocks/>
            </p:cNvGrpSpPr>
            <p:nvPr/>
          </p:nvGrpSpPr>
          <p:grpSpPr bwMode="auto">
            <a:xfrm>
              <a:off x="2753561" y="5359425"/>
              <a:ext cx="504000" cy="504000"/>
              <a:chOff x="3852" y="2120"/>
              <a:chExt cx="1098" cy="1242"/>
            </a:xfrm>
          </p:grpSpPr>
          <p:sp>
            <p:nvSpPr>
              <p:cNvPr id="96"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7"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98"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95" name="文字方塊 94"/>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99" name="文字方塊 98"/>
          <p:cNvSpPr txBox="1"/>
          <p:nvPr/>
        </p:nvSpPr>
        <p:spPr>
          <a:xfrm>
            <a:off x="3706750" y="6062160"/>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grpSp>
        <p:nvGrpSpPr>
          <p:cNvPr id="100" name="Group 5"/>
          <p:cNvGrpSpPr>
            <a:grpSpLocks/>
          </p:cNvGrpSpPr>
          <p:nvPr/>
        </p:nvGrpSpPr>
        <p:grpSpPr bwMode="auto">
          <a:xfrm>
            <a:off x="4974074" y="2705195"/>
            <a:ext cx="504000" cy="504000"/>
            <a:chOff x="3852" y="2120"/>
            <a:chExt cx="1098" cy="1242"/>
          </a:xfrm>
        </p:grpSpPr>
        <p:sp>
          <p:nvSpPr>
            <p:cNvPr id="101"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2"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3"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04" name="Group 16"/>
          <p:cNvGrpSpPr>
            <a:grpSpLocks/>
          </p:cNvGrpSpPr>
          <p:nvPr/>
        </p:nvGrpSpPr>
        <p:grpSpPr bwMode="auto">
          <a:xfrm>
            <a:off x="5007608" y="5973122"/>
            <a:ext cx="504000" cy="504000"/>
            <a:chOff x="3852" y="2120"/>
            <a:chExt cx="1098" cy="1242"/>
          </a:xfrm>
        </p:grpSpPr>
        <p:sp>
          <p:nvSpPr>
            <p:cNvPr id="105"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6"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07"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08" name="Group 42"/>
          <p:cNvGrpSpPr>
            <a:grpSpLocks/>
          </p:cNvGrpSpPr>
          <p:nvPr/>
        </p:nvGrpSpPr>
        <p:grpSpPr bwMode="auto">
          <a:xfrm>
            <a:off x="5011943" y="3806425"/>
            <a:ext cx="504000" cy="504000"/>
            <a:chOff x="3852" y="2120"/>
            <a:chExt cx="1098" cy="1242"/>
          </a:xfrm>
        </p:grpSpPr>
        <p:sp>
          <p:nvSpPr>
            <p:cNvPr id="109"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0"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1"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12" name="文字方塊 111"/>
          <p:cNvSpPr txBox="1"/>
          <p:nvPr/>
        </p:nvSpPr>
        <p:spPr>
          <a:xfrm>
            <a:off x="4936205" y="2790701"/>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113" name="文字方塊 112"/>
          <p:cNvSpPr txBox="1"/>
          <p:nvPr/>
        </p:nvSpPr>
        <p:spPr>
          <a:xfrm>
            <a:off x="4976598" y="3902065"/>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114" name="群組 113"/>
          <p:cNvGrpSpPr/>
          <p:nvPr/>
        </p:nvGrpSpPr>
        <p:grpSpPr>
          <a:xfrm>
            <a:off x="4935461" y="4918625"/>
            <a:ext cx="637362" cy="535176"/>
            <a:chOff x="2686880" y="5359425"/>
            <a:chExt cx="637362" cy="535176"/>
          </a:xfrm>
        </p:grpSpPr>
        <p:grpSp>
          <p:nvGrpSpPr>
            <p:cNvPr id="115" name="Group 29"/>
            <p:cNvGrpSpPr>
              <a:grpSpLocks/>
            </p:cNvGrpSpPr>
            <p:nvPr/>
          </p:nvGrpSpPr>
          <p:grpSpPr bwMode="auto">
            <a:xfrm>
              <a:off x="2753561" y="5359425"/>
              <a:ext cx="504000" cy="504000"/>
              <a:chOff x="3852" y="2120"/>
              <a:chExt cx="1098" cy="1242"/>
            </a:xfrm>
          </p:grpSpPr>
          <p:sp>
            <p:nvSpPr>
              <p:cNvPr id="117"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8"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19"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16" name="文字方塊 115"/>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120" name="文字方塊 119"/>
          <p:cNvSpPr txBox="1"/>
          <p:nvPr/>
        </p:nvSpPr>
        <p:spPr>
          <a:xfrm>
            <a:off x="4931194" y="6062160"/>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grpSp>
        <p:nvGrpSpPr>
          <p:cNvPr id="121" name="Group 5"/>
          <p:cNvGrpSpPr>
            <a:grpSpLocks/>
          </p:cNvGrpSpPr>
          <p:nvPr/>
        </p:nvGrpSpPr>
        <p:grpSpPr bwMode="auto">
          <a:xfrm>
            <a:off x="6140279" y="2705195"/>
            <a:ext cx="504000" cy="504000"/>
            <a:chOff x="3852" y="2120"/>
            <a:chExt cx="1098" cy="1242"/>
          </a:xfrm>
        </p:grpSpPr>
        <p:sp>
          <p:nvSpPr>
            <p:cNvPr id="122" name="Freeform 6"/>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3" name="Freeform 7"/>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4" name="Line 8"/>
            <p:cNvSpPr>
              <a:spLocks noChangeShapeType="1"/>
            </p:cNvSpPr>
            <p:nvPr/>
          </p:nvSpPr>
          <p:spPr bwMode="auto">
            <a:xfrm flipV="1">
              <a:off x="4025" y="2120"/>
              <a:ext cx="760" cy="8"/>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25" name="Group 16"/>
          <p:cNvGrpSpPr>
            <a:grpSpLocks/>
          </p:cNvGrpSpPr>
          <p:nvPr/>
        </p:nvGrpSpPr>
        <p:grpSpPr bwMode="auto">
          <a:xfrm>
            <a:off x="6173813" y="5973122"/>
            <a:ext cx="504000" cy="504000"/>
            <a:chOff x="3852" y="2120"/>
            <a:chExt cx="1098" cy="1242"/>
          </a:xfrm>
        </p:grpSpPr>
        <p:sp>
          <p:nvSpPr>
            <p:cNvPr id="126" name="Freeform 17"/>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7" name="Freeform 18"/>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28" name="Line 19"/>
            <p:cNvSpPr>
              <a:spLocks noChangeShapeType="1"/>
            </p:cNvSpPr>
            <p:nvPr/>
          </p:nvSpPr>
          <p:spPr bwMode="auto">
            <a:xfrm flipV="1">
              <a:off x="4025" y="2120"/>
              <a:ext cx="760" cy="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grpSp>
        <p:nvGrpSpPr>
          <p:cNvPr id="129" name="Group 42"/>
          <p:cNvGrpSpPr>
            <a:grpSpLocks/>
          </p:cNvGrpSpPr>
          <p:nvPr/>
        </p:nvGrpSpPr>
        <p:grpSpPr bwMode="auto">
          <a:xfrm>
            <a:off x="6178148" y="3806425"/>
            <a:ext cx="504000" cy="504000"/>
            <a:chOff x="3852" y="2120"/>
            <a:chExt cx="1098" cy="1242"/>
          </a:xfrm>
        </p:grpSpPr>
        <p:sp>
          <p:nvSpPr>
            <p:cNvPr id="130" name="Freeform 43"/>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1" name="Freeform 44"/>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2" name="Line 45"/>
            <p:cNvSpPr>
              <a:spLocks noChangeShapeType="1"/>
            </p:cNvSpPr>
            <p:nvPr/>
          </p:nvSpPr>
          <p:spPr bwMode="auto">
            <a:xfrm flipV="1">
              <a:off x="4025" y="2120"/>
              <a:ext cx="760" cy="8"/>
            </a:xfrm>
            <a:prstGeom prst="line">
              <a:avLst/>
            </a:prstGeom>
            <a:noFill/>
            <a:ln w="38100">
              <a:solidFill>
                <a:srgbClr val="CC00CC"/>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33" name="文字方塊 132"/>
          <p:cNvSpPr txBox="1"/>
          <p:nvPr/>
        </p:nvSpPr>
        <p:spPr>
          <a:xfrm>
            <a:off x="6102410" y="2790701"/>
            <a:ext cx="579738" cy="461665"/>
          </a:xfrm>
          <a:prstGeom prst="rect">
            <a:avLst/>
          </a:prstGeom>
          <a:noFill/>
        </p:spPr>
        <p:txBody>
          <a:bodyPr wrap="square" rtlCol="0">
            <a:spAutoFit/>
          </a:bodyPr>
          <a:lstStyle/>
          <a:p>
            <a:pPr algn="ctr"/>
            <a:r>
              <a:rPr lang="en-US" altLang="zh-TW" sz="2400" dirty="0" smtClean="0"/>
              <a:t>P</a:t>
            </a:r>
            <a:endParaRPr lang="zh-TW" altLang="en-US" sz="2400" dirty="0"/>
          </a:p>
        </p:txBody>
      </p:sp>
      <p:sp>
        <p:nvSpPr>
          <p:cNvPr id="134" name="文字方塊 133"/>
          <p:cNvSpPr txBox="1"/>
          <p:nvPr/>
        </p:nvSpPr>
        <p:spPr>
          <a:xfrm>
            <a:off x="6142803" y="3902065"/>
            <a:ext cx="579738" cy="461665"/>
          </a:xfrm>
          <a:prstGeom prst="rect">
            <a:avLst/>
          </a:prstGeom>
          <a:noFill/>
        </p:spPr>
        <p:txBody>
          <a:bodyPr wrap="square" rtlCol="0">
            <a:spAutoFit/>
          </a:bodyPr>
          <a:lstStyle/>
          <a:p>
            <a:pPr algn="ctr"/>
            <a:r>
              <a:rPr lang="en-US" altLang="zh-TW" sz="2400" dirty="0" smtClean="0"/>
              <a:t>V</a:t>
            </a:r>
            <a:endParaRPr lang="zh-TW" altLang="en-US" sz="2400" dirty="0"/>
          </a:p>
        </p:txBody>
      </p:sp>
      <p:grpSp>
        <p:nvGrpSpPr>
          <p:cNvPr id="135" name="群組 134"/>
          <p:cNvGrpSpPr/>
          <p:nvPr/>
        </p:nvGrpSpPr>
        <p:grpSpPr>
          <a:xfrm>
            <a:off x="6101666" y="4918625"/>
            <a:ext cx="637362" cy="535176"/>
            <a:chOff x="2686880" y="5359425"/>
            <a:chExt cx="637362" cy="535176"/>
          </a:xfrm>
        </p:grpSpPr>
        <p:grpSp>
          <p:nvGrpSpPr>
            <p:cNvPr id="136" name="Group 29"/>
            <p:cNvGrpSpPr>
              <a:grpSpLocks/>
            </p:cNvGrpSpPr>
            <p:nvPr/>
          </p:nvGrpSpPr>
          <p:grpSpPr bwMode="auto">
            <a:xfrm>
              <a:off x="2753561" y="5359425"/>
              <a:ext cx="504000" cy="504000"/>
              <a:chOff x="3852" y="2120"/>
              <a:chExt cx="1098" cy="1242"/>
            </a:xfrm>
          </p:grpSpPr>
          <p:sp>
            <p:nvSpPr>
              <p:cNvPr id="138" name="Freeform 30"/>
              <p:cNvSpPr>
                <a:spLocks/>
              </p:cNvSpPr>
              <p:nvPr/>
            </p:nvSpPr>
            <p:spPr bwMode="auto">
              <a:xfrm>
                <a:off x="3852" y="2127"/>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39" name="Freeform 31"/>
              <p:cNvSpPr>
                <a:spLocks/>
              </p:cNvSpPr>
              <p:nvPr/>
            </p:nvSpPr>
            <p:spPr bwMode="auto">
              <a:xfrm flipH="1">
                <a:off x="4401" y="2123"/>
                <a:ext cx="549" cy="1235"/>
              </a:xfrm>
              <a:custGeom>
                <a:avLst/>
                <a:gdLst>
                  <a:gd name="T0" fmla="*/ 157 w 549"/>
                  <a:gd name="T1" fmla="*/ 0 h 1235"/>
                  <a:gd name="T2" fmla="*/ 295 w 549"/>
                  <a:gd name="T3" fmla="*/ 108 h 1235"/>
                  <a:gd name="T4" fmla="*/ 318 w 549"/>
                  <a:gd name="T5" fmla="*/ 254 h 1235"/>
                  <a:gd name="T6" fmla="*/ 249 w 549"/>
                  <a:gd name="T7" fmla="*/ 377 h 1235"/>
                  <a:gd name="T8" fmla="*/ 88 w 549"/>
                  <a:gd name="T9" fmla="*/ 500 h 1235"/>
                  <a:gd name="T10" fmla="*/ 19 w 549"/>
                  <a:gd name="T11" fmla="*/ 661 h 1235"/>
                  <a:gd name="T12" fmla="*/ 19 w 549"/>
                  <a:gd name="T13" fmla="*/ 861 h 1235"/>
                  <a:gd name="T14" fmla="*/ 134 w 549"/>
                  <a:gd name="T15" fmla="*/ 1053 h 1235"/>
                  <a:gd name="T16" fmla="*/ 241 w 549"/>
                  <a:gd name="T17" fmla="*/ 1206 h 1235"/>
                  <a:gd name="T18" fmla="*/ 549 w 549"/>
                  <a:gd name="T19" fmla="*/ 1229 h 1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1235"/>
                  <a:gd name="T32" fmla="*/ 549 w 549"/>
                  <a:gd name="T33" fmla="*/ 1235 h 1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1235">
                    <a:moveTo>
                      <a:pt x="157" y="0"/>
                    </a:moveTo>
                    <a:cubicBezTo>
                      <a:pt x="212" y="33"/>
                      <a:pt x="268" y="66"/>
                      <a:pt x="295" y="108"/>
                    </a:cubicBezTo>
                    <a:cubicBezTo>
                      <a:pt x="322" y="150"/>
                      <a:pt x="326" y="209"/>
                      <a:pt x="318" y="254"/>
                    </a:cubicBezTo>
                    <a:cubicBezTo>
                      <a:pt x="310" y="299"/>
                      <a:pt x="287" y="336"/>
                      <a:pt x="249" y="377"/>
                    </a:cubicBezTo>
                    <a:cubicBezTo>
                      <a:pt x="211" y="418"/>
                      <a:pt x="126" y="453"/>
                      <a:pt x="88" y="500"/>
                    </a:cubicBezTo>
                    <a:cubicBezTo>
                      <a:pt x="50" y="547"/>
                      <a:pt x="30" y="601"/>
                      <a:pt x="19" y="661"/>
                    </a:cubicBezTo>
                    <a:cubicBezTo>
                      <a:pt x="8" y="721"/>
                      <a:pt x="0" y="796"/>
                      <a:pt x="19" y="861"/>
                    </a:cubicBezTo>
                    <a:cubicBezTo>
                      <a:pt x="38" y="926"/>
                      <a:pt x="97" y="996"/>
                      <a:pt x="134" y="1053"/>
                    </a:cubicBezTo>
                    <a:cubicBezTo>
                      <a:pt x="171" y="1110"/>
                      <a:pt x="172" y="1177"/>
                      <a:pt x="241" y="1206"/>
                    </a:cubicBezTo>
                    <a:cubicBezTo>
                      <a:pt x="310" y="1235"/>
                      <a:pt x="498" y="1227"/>
                      <a:pt x="549" y="122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TW" altLang="en-US"/>
              </a:p>
            </p:txBody>
          </p:sp>
          <p:sp>
            <p:nvSpPr>
              <p:cNvPr id="140" name="Line 32"/>
              <p:cNvSpPr>
                <a:spLocks noChangeShapeType="1"/>
              </p:cNvSpPr>
              <p:nvPr/>
            </p:nvSpPr>
            <p:spPr bwMode="auto">
              <a:xfrm flipV="1">
                <a:off x="4025" y="2120"/>
                <a:ext cx="760" cy="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TW" altLang="en-US"/>
              </a:p>
            </p:txBody>
          </p:sp>
        </p:grpSp>
        <p:sp>
          <p:nvSpPr>
            <p:cNvPr id="137" name="文字方塊 136"/>
            <p:cNvSpPr txBox="1"/>
            <p:nvPr/>
          </p:nvSpPr>
          <p:spPr>
            <a:xfrm>
              <a:off x="2686880" y="5432936"/>
              <a:ext cx="637362" cy="461665"/>
            </a:xfrm>
            <a:prstGeom prst="rect">
              <a:avLst/>
            </a:prstGeom>
            <a:noFill/>
          </p:spPr>
          <p:txBody>
            <a:bodyPr wrap="square" rtlCol="0">
              <a:spAutoFit/>
            </a:bodyPr>
            <a:lstStyle/>
            <a:p>
              <a:pPr algn="ctr"/>
              <a:r>
                <a:rPr lang="en-US" altLang="zh-TW" sz="2400" dirty="0" smtClean="0"/>
                <a:t>D</a:t>
              </a:r>
              <a:endParaRPr lang="zh-TW" altLang="en-US" sz="2400" dirty="0"/>
            </a:p>
          </p:txBody>
        </p:sp>
      </p:grpSp>
      <p:sp>
        <p:nvSpPr>
          <p:cNvPr id="141" name="文字方塊 140"/>
          <p:cNvSpPr txBox="1"/>
          <p:nvPr/>
        </p:nvSpPr>
        <p:spPr>
          <a:xfrm>
            <a:off x="6097399" y="6062160"/>
            <a:ext cx="637362" cy="461665"/>
          </a:xfrm>
          <a:prstGeom prst="rect">
            <a:avLst/>
          </a:prstGeom>
          <a:noFill/>
        </p:spPr>
        <p:txBody>
          <a:bodyPr wrap="square" rtlCol="0">
            <a:spAutoFit/>
          </a:bodyPr>
          <a:lstStyle/>
          <a:p>
            <a:pPr algn="ctr"/>
            <a:r>
              <a:rPr lang="en-US" altLang="zh-TW" sz="2400" dirty="0" smtClean="0"/>
              <a:t>N</a:t>
            </a:r>
            <a:endParaRPr lang="zh-TW" altLang="en-US" sz="2400" dirty="0"/>
          </a:p>
        </p:txBody>
      </p:sp>
      <p:sp>
        <p:nvSpPr>
          <p:cNvPr id="142" name="文字方塊 141"/>
          <p:cNvSpPr txBox="1"/>
          <p:nvPr/>
        </p:nvSpPr>
        <p:spPr>
          <a:xfrm>
            <a:off x="-25683" y="5401575"/>
            <a:ext cx="6133522" cy="523220"/>
          </a:xfrm>
          <a:prstGeom prst="rect">
            <a:avLst/>
          </a:prstGeom>
          <a:noFill/>
        </p:spPr>
        <p:txBody>
          <a:bodyPr wrap="square" rtlCol="0">
            <a:spAutoFit/>
          </a:bodyPr>
          <a:lstStyle/>
          <a:p>
            <a:r>
              <a:rPr lang="en-US" altLang="zh-TW" sz="2800" dirty="0" smtClean="0"/>
              <a:t>Start from the beginning</a:t>
            </a:r>
            <a:endParaRPr lang="zh-TW" altLang="en-US" sz="2800" dirty="0"/>
          </a:p>
        </p:txBody>
      </p:sp>
    </p:spTree>
    <p:extLst>
      <p:ext uri="{BB962C8B-B14F-4D97-AF65-F5344CB8AC3E}">
        <p14:creationId xmlns:p14="http://schemas.microsoft.com/office/powerpoint/2010/main" val="947912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p:cNvSpPr txBox="1"/>
          <p:nvPr/>
        </p:nvSpPr>
        <p:spPr>
          <a:xfrm>
            <a:off x="2739524" y="3532130"/>
            <a:ext cx="2796496" cy="461665"/>
          </a:xfrm>
          <a:prstGeom prst="rect">
            <a:avLst/>
          </a:prstGeom>
          <a:noFill/>
        </p:spPr>
        <p:txBody>
          <a:bodyPr wrap="square" rtlCol="0">
            <a:spAutoFit/>
          </a:bodyPr>
          <a:lstStyle/>
          <a:p>
            <a:pPr algn="ctr"/>
            <a:r>
              <a:rPr lang="en-US" altLang="zh-TW" sz="2400" dirty="0">
                <a:solidFill>
                  <a:srgbClr val="FF0000"/>
                </a:solidFill>
              </a:rPr>
              <a:t>n</a:t>
            </a:r>
            <a:r>
              <a:rPr lang="en-US" altLang="zh-TW" sz="2400" dirty="0" smtClean="0">
                <a:solidFill>
                  <a:srgbClr val="FF0000"/>
                </a:solidFill>
              </a:rPr>
              <a:t>ot necessarily small</a:t>
            </a:r>
            <a:endParaRPr lang="zh-TW" altLang="en-US" sz="2400" dirty="0">
              <a:solidFill>
                <a:srgbClr val="FF0000"/>
              </a:solidFill>
            </a:endParaRPr>
          </a:p>
        </p:txBody>
      </p:sp>
      <p:sp>
        <p:nvSpPr>
          <p:cNvPr id="2" name="標題 1"/>
          <p:cNvSpPr>
            <a:spLocks noGrp="1"/>
          </p:cNvSpPr>
          <p:nvPr>
            <p:ph type="title"/>
          </p:nvPr>
        </p:nvSpPr>
        <p:spPr/>
        <p:txBody>
          <a:bodyPr>
            <a:normAutofit/>
          </a:bodyPr>
          <a:lstStyle/>
          <a:p>
            <a:r>
              <a:rPr lang="en-US" altLang="zh-TW" sz="4000" dirty="0"/>
              <a:t>HMM - Drawbacks</a:t>
            </a:r>
            <a:endParaRPr lang="zh-TW" altLang="en-US" sz="4000" dirty="0"/>
          </a:p>
        </p:txBody>
      </p:sp>
      <p:sp>
        <p:nvSpPr>
          <p:cNvPr id="3" name="內容版面配置區 2"/>
          <p:cNvSpPr>
            <a:spLocks noGrp="1"/>
          </p:cNvSpPr>
          <p:nvPr>
            <p:ph idx="1"/>
          </p:nvPr>
        </p:nvSpPr>
        <p:spPr>
          <a:xfrm>
            <a:off x="628650" y="1818126"/>
            <a:ext cx="7886700" cy="4351338"/>
          </a:xfrm>
        </p:spPr>
        <p:txBody>
          <a:bodyPr>
            <a:normAutofit/>
          </a:bodyPr>
          <a:lstStyle/>
          <a:p>
            <a:r>
              <a:rPr lang="en-US" altLang="zh-TW" sz="2400" dirty="0"/>
              <a:t>Inference:</a:t>
            </a:r>
          </a:p>
          <a:p>
            <a:endParaRPr lang="en-US" altLang="zh-TW" sz="2400" dirty="0" smtClean="0"/>
          </a:p>
          <a:p>
            <a:r>
              <a:rPr lang="en-US" altLang="zh-TW" sz="2400" dirty="0" smtClean="0"/>
              <a:t>To obtain correct results</a:t>
            </a:r>
            <a:r>
              <a:rPr lang="zh-TW" altLang="en-US" sz="2400" dirty="0" smtClean="0"/>
              <a:t> </a:t>
            </a: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2311515" y="3168540"/>
                <a:ext cx="23722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d>
                      <m:r>
                        <a:rPr lang="en-US" altLang="zh-TW" sz="2400" b="0" i="1" smtClean="0">
                          <a:latin typeface="Cambria Math" panose="02040503050406030204" pitchFamily="18" charset="0"/>
                        </a:rPr>
                        <m:t>&gt;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en-US" altLang="zh-TW" sz="2400" b="0" i="1" smtClean="0">
                              <a:latin typeface="Cambria Math" panose="02040503050406030204" pitchFamily="18" charset="0"/>
                            </a:rPr>
                            <m:t>𝑦</m:t>
                          </m:r>
                        </m:e>
                      </m:d>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311515" y="3168540"/>
                <a:ext cx="2372252" cy="369332"/>
              </a:xfrm>
              <a:prstGeom prst="rect">
                <a:avLst/>
              </a:prstGeom>
              <a:blipFill rotWithShape="0">
                <a:blip r:embed="rId2"/>
                <a:stretch>
                  <a:fillRect l="-1028" t="-18333"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422227" y="3173014"/>
                <a:ext cx="984250" cy="369332"/>
              </a:xfrm>
              <a:prstGeom prst="rect">
                <a:avLst/>
              </a:prstGeom>
              <a:noFill/>
            </p:spPr>
            <p:txBody>
              <a:bodyPr wrap="square" lIns="0" tIns="0" rIns="0" bIns="0" rtlCol="0">
                <a:spAutoFit/>
              </a:bodyPr>
              <a:lstStyle/>
              <a:p>
                <a14:m>
                  <m:oMath xmlns:m="http://schemas.openxmlformats.org/officeDocument/2006/math">
                    <m:d>
                      <m:dPr>
                        <m:ctrlPr>
                          <a:rPr lang="en-US" altLang="zh-TW" sz="2400" i="1" smtClean="0">
                            <a:latin typeface="Cambria Math" panose="02040503050406030204" pitchFamily="18" charset="0"/>
                          </a:rPr>
                        </m:ctrlPr>
                      </m:dPr>
                      <m:e>
                        <m:r>
                          <a:rPr lang="en-US" altLang="zh-TW" sz="240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a14:m>
                <a:r>
                  <a:rPr lang="en-US" altLang="zh-TW" sz="2400" dirty="0" smtClean="0"/>
                  <a:t>:</a:t>
                </a:r>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422227" y="3173014"/>
                <a:ext cx="984250" cy="369332"/>
              </a:xfrm>
              <a:prstGeom prst="rect">
                <a:avLst/>
              </a:prstGeom>
              <a:blipFill rotWithShape="0">
                <a:blip r:embed="rId3"/>
                <a:stretch>
                  <a:fillRect t="-26667" r="-9259" b="-50000"/>
                </a:stretch>
              </a:blipFill>
            </p:spPr>
            <p:txBody>
              <a:bodyPr/>
              <a:lstStyle/>
              <a:p>
                <a:r>
                  <a:rPr lang="zh-TW" altLang="en-US">
                    <a:noFill/>
                  </a:rPr>
                  <a:t> </a:t>
                </a:r>
              </a:p>
            </p:txBody>
          </p:sp>
        </mc:Fallback>
      </mc:AlternateContent>
      <p:sp>
        <p:nvSpPr>
          <p:cNvPr id="6" name="文字方塊 5"/>
          <p:cNvSpPr txBox="1"/>
          <p:nvPr/>
        </p:nvSpPr>
        <p:spPr>
          <a:xfrm>
            <a:off x="4683767" y="3094504"/>
            <a:ext cx="3744051" cy="461665"/>
          </a:xfrm>
          <a:prstGeom prst="rect">
            <a:avLst/>
          </a:prstGeom>
          <a:noFill/>
        </p:spPr>
        <p:txBody>
          <a:bodyPr wrap="square" rtlCol="0">
            <a:spAutoFit/>
          </a:bodyPr>
          <a:lstStyle/>
          <a:p>
            <a:pPr algn="ctr"/>
            <a:r>
              <a:rPr lang="en-US" altLang="zh-TW" sz="2400" dirty="0" smtClean="0"/>
              <a:t>Can HMM guarantee that?</a:t>
            </a:r>
            <a:endParaRPr lang="zh-TW" altLang="en-US" sz="2400" dirty="0"/>
          </a:p>
        </p:txBody>
      </p:sp>
      <p:sp>
        <p:nvSpPr>
          <p:cNvPr id="32" name="文字方塊 31"/>
          <p:cNvSpPr txBox="1"/>
          <p:nvPr/>
        </p:nvSpPr>
        <p:spPr>
          <a:xfrm>
            <a:off x="721046" y="4706915"/>
            <a:ext cx="2261279" cy="461665"/>
          </a:xfrm>
          <a:prstGeom prst="rect">
            <a:avLst/>
          </a:prstGeom>
          <a:noFill/>
        </p:spPr>
        <p:txBody>
          <a:bodyPr wrap="square" rtlCol="0">
            <a:spAutoFit/>
          </a:bodyPr>
          <a:lstStyle/>
          <a:p>
            <a:pPr algn="ctr"/>
            <a:r>
              <a:rPr lang="en-US" altLang="zh-TW" sz="2400" dirty="0" smtClean="0"/>
              <a:t>P(V|N)=9/10</a:t>
            </a:r>
            <a:endParaRPr lang="zh-TW" altLang="en-US" sz="2400" dirty="0"/>
          </a:p>
        </p:txBody>
      </p:sp>
      <p:sp>
        <p:nvSpPr>
          <p:cNvPr id="33" name="文字方塊 32"/>
          <p:cNvSpPr txBox="1"/>
          <p:nvPr/>
        </p:nvSpPr>
        <p:spPr>
          <a:xfrm>
            <a:off x="2740843" y="4705139"/>
            <a:ext cx="1951135" cy="461665"/>
          </a:xfrm>
          <a:prstGeom prst="rect">
            <a:avLst/>
          </a:prstGeom>
          <a:noFill/>
        </p:spPr>
        <p:txBody>
          <a:bodyPr wrap="square" rtlCol="0">
            <a:spAutoFit/>
          </a:bodyPr>
          <a:lstStyle/>
          <a:p>
            <a:pPr algn="ctr"/>
            <a:r>
              <a:rPr lang="en-US" altLang="zh-TW" sz="2400" dirty="0" smtClean="0"/>
              <a:t>P(D|N)=1/10</a:t>
            </a:r>
            <a:endParaRPr lang="zh-TW" altLang="en-US" sz="2400" dirty="0"/>
          </a:p>
        </p:txBody>
      </p:sp>
      <p:cxnSp>
        <p:nvCxnSpPr>
          <p:cNvPr id="36" name="直線接點 35"/>
          <p:cNvCxnSpPr/>
          <p:nvPr/>
        </p:nvCxnSpPr>
        <p:spPr>
          <a:xfrm>
            <a:off x="3648028" y="3537872"/>
            <a:ext cx="10357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628650" y="5770407"/>
            <a:ext cx="2261279" cy="461665"/>
          </a:xfrm>
          <a:prstGeom prst="rect">
            <a:avLst/>
          </a:prstGeom>
          <a:noFill/>
        </p:spPr>
        <p:txBody>
          <a:bodyPr wrap="square" rtlCol="0">
            <a:spAutoFit/>
          </a:bodyPr>
          <a:lstStyle/>
          <a:p>
            <a:pPr algn="ctr"/>
            <a:r>
              <a:rPr lang="en-US" altLang="zh-TW" sz="2400" dirty="0" smtClean="0"/>
              <a:t>P(</a:t>
            </a:r>
            <a:r>
              <a:rPr lang="en-US" altLang="zh-TW" sz="2400" dirty="0" err="1" smtClean="0"/>
              <a:t>a|V</a:t>
            </a:r>
            <a:r>
              <a:rPr lang="en-US" altLang="zh-TW" sz="2400" dirty="0" smtClean="0"/>
              <a:t>)=1/2</a:t>
            </a:r>
            <a:endParaRPr lang="zh-TW" altLang="en-US" sz="2400" dirty="0"/>
          </a:p>
        </p:txBody>
      </p:sp>
      <p:sp>
        <p:nvSpPr>
          <p:cNvPr id="52" name="文字方塊 51"/>
          <p:cNvSpPr txBox="1"/>
          <p:nvPr/>
        </p:nvSpPr>
        <p:spPr>
          <a:xfrm>
            <a:off x="2377445" y="5747887"/>
            <a:ext cx="2261279" cy="461665"/>
          </a:xfrm>
          <a:prstGeom prst="rect">
            <a:avLst/>
          </a:prstGeom>
          <a:noFill/>
        </p:spPr>
        <p:txBody>
          <a:bodyPr wrap="square" rtlCol="0">
            <a:spAutoFit/>
          </a:bodyPr>
          <a:lstStyle/>
          <a:p>
            <a:pPr algn="ctr"/>
            <a:r>
              <a:rPr lang="en-US" altLang="zh-TW" sz="2400" dirty="0" smtClean="0"/>
              <a:t>P(</a:t>
            </a:r>
            <a:r>
              <a:rPr lang="en-US" altLang="zh-TW" sz="2400" dirty="0" err="1" smtClean="0"/>
              <a:t>a|D</a:t>
            </a:r>
            <a:r>
              <a:rPr lang="en-US" altLang="zh-TW" sz="2400" dirty="0" smtClean="0"/>
              <a:t>)=</a:t>
            </a:r>
            <a:r>
              <a:rPr lang="en-US" altLang="zh-TW" sz="2400" dirty="0"/>
              <a:t>1</a:t>
            </a:r>
            <a:endParaRPr lang="zh-TW" altLang="en-US" sz="2400" dirty="0"/>
          </a:p>
        </p:txBody>
      </p:sp>
      <p:sp>
        <p:nvSpPr>
          <p:cNvPr id="53" name="文字方塊 52"/>
          <p:cNvSpPr txBox="1"/>
          <p:nvPr/>
        </p:nvSpPr>
        <p:spPr>
          <a:xfrm>
            <a:off x="721045" y="4207726"/>
            <a:ext cx="3249167" cy="461665"/>
          </a:xfrm>
          <a:prstGeom prst="rect">
            <a:avLst/>
          </a:prstGeom>
          <a:noFill/>
        </p:spPr>
        <p:txBody>
          <a:bodyPr wrap="square" rtlCol="0">
            <a:spAutoFit/>
          </a:bodyPr>
          <a:lstStyle/>
          <a:p>
            <a:r>
              <a:rPr lang="en-US" altLang="zh-TW" sz="2400" b="1" i="1" u="sng" dirty="0" smtClean="0"/>
              <a:t>Transition probability:</a:t>
            </a:r>
            <a:endParaRPr lang="zh-TW" altLang="en-US" sz="2400" b="1" i="1" u="sng" dirty="0"/>
          </a:p>
        </p:txBody>
      </p:sp>
      <p:sp>
        <p:nvSpPr>
          <p:cNvPr id="54" name="文字方塊 53"/>
          <p:cNvSpPr txBox="1"/>
          <p:nvPr/>
        </p:nvSpPr>
        <p:spPr>
          <a:xfrm>
            <a:off x="4356542" y="4651176"/>
            <a:ext cx="970376" cy="461665"/>
          </a:xfrm>
          <a:prstGeom prst="rect">
            <a:avLst/>
          </a:prstGeom>
          <a:noFill/>
        </p:spPr>
        <p:txBody>
          <a:bodyPr wrap="square" rtlCol="0">
            <a:spAutoFit/>
          </a:bodyPr>
          <a:lstStyle/>
          <a:p>
            <a:pPr algn="ctr"/>
            <a:r>
              <a:rPr lang="en-US" altLang="zh-TW" sz="2400" dirty="0" smtClean="0"/>
              <a:t>……</a:t>
            </a:r>
            <a:endParaRPr lang="zh-TW" altLang="en-US" sz="2400" dirty="0"/>
          </a:p>
        </p:txBody>
      </p:sp>
      <p:sp>
        <p:nvSpPr>
          <p:cNvPr id="55" name="文字方塊 54"/>
          <p:cNvSpPr txBox="1"/>
          <p:nvPr/>
        </p:nvSpPr>
        <p:spPr>
          <a:xfrm>
            <a:off x="721046" y="5277810"/>
            <a:ext cx="2833352" cy="461665"/>
          </a:xfrm>
          <a:prstGeom prst="rect">
            <a:avLst/>
          </a:prstGeom>
          <a:noFill/>
        </p:spPr>
        <p:txBody>
          <a:bodyPr wrap="square" rtlCol="0">
            <a:spAutoFit/>
          </a:bodyPr>
          <a:lstStyle/>
          <a:p>
            <a:r>
              <a:rPr lang="en-US" altLang="zh-TW" sz="2400" b="1" i="1" u="sng" dirty="0" smtClean="0"/>
              <a:t>Emission probability:</a:t>
            </a:r>
            <a:endParaRPr lang="zh-TW" altLang="en-US" sz="2400" b="1" i="1" u="sng" dirty="0"/>
          </a:p>
        </p:txBody>
      </p:sp>
      <p:sp>
        <p:nvSpPr>
          <p:cNvPr id="58" name="文字方塊 57"/>
          <p:cNvSpPr txBox="1"/>
          <p:nvPr/>
        </p:nvSpPr>
        <p:spPr>
          <a:xfrm>
            <a:off x="7340856" y="5608104"/>
            <a:ext cx="800447" cy="461665"/>
          </a:xfrm>
          <a:prstGeom prst="rect">
            <a:avLst/>
          </a:prstGeom>
          <a:noFill/>
        </p:spPr>
        <p:txBody>
          <a:bodyPr wrap="square" rtlCol="0">
            <a:spAutoFit/>
          </a:bodyPr>
          <a:lstStyle/>
          <a:p>
            <a:pPr algn="ctr"/>
            <a:r>
              <a:rPr lang="en-US" altLang="zh-TW" sz="2400" dirty="0" err="1" smtClean="0"/>
              <a:t>y</a:t>
            </a:r>
            <a:r>
              <a:rPr lang="en-US" altLang="zh-TW" sz="2400" baseline="-25000" dirty="0" err="1" smtClean="0"/>
              <a:t>i</a:t>
            </a:r>
            <a:r>
              <a:rPr lang="en-US" altLang="zh-TW" sz="2400" dirty="0" smtClean="0"/>
              <a:t>=?</a:t>
            </a:r>
            <a:endParaRPr lang="zh-TW" altLang="en-US" sz="2400" dirty="0"/>
          </a:p>
        </p:txBody>
      </p:sp>
      <p:sp>
        <p:nvSpPr>
          <p:cNvPr id="57" name="文字方塊 56"/>
          <p:cNvSpPr txBox="1"/>
          <p:nvPr/>
        </p:nvSpPr>
        <p:spPr>
          <a:xfrm>
            <a:off x="5669718" y="5597174"/>
            <a:ext cx="1140325" cy="461665"/>
          </a:xfrm>
          <a:prstGeom prst="rect">
            <a:avLst/>
          </a:prstGeom>
          <a:noFill/>
        </p:spPr>
        <p:txBody>
          <a:bodyPr wrap="square" rtlCol="0">
            <a:spAutoFit/>
          </a:bodyPr>
          <a:lstStyle/>
          <a:p>
            <a:pPr algn="ctr"/>
            <a:r>
              <a:rPr lang="en-US" altLang="zh-TW" sz="2400" dirty="0" smtClean="0"/>
              <a:t>y</a:t>
            </a:r>
            <a:r>
              <a:rPr lang="en-US" altLang="zh-TW" sz="2400" baseline="-25000" dirty="0" smtClean="0"/>
              <a:t>i-1</a:t>
            </a:r>
            <a:r>
              <a:rPr lang="en-US" altLang="zh-TW" sz="2400" dirty="0" smtClean="0"/>
              <a:t>=N</a:t>
            </a:r>
            <a:endParaRPr lang="zh-TW" altLang="en-US" sz="2400" baseline="-25000" dirty="0"/>
          </a:p>
        </p:txBody>
      </p:sp>
      <p:sp>
        <p:nvSpPr>
          <p:cNvPr id="60" name="文字方塊 59"/>
          <p:cNvSpPr txBox="1"/>
          <p:nvPr/>
        </p:nvSpPr>
        <p:spPr>
          <a:xfrm>
            <a:off x="7364221" y="4438092"/>
            <a:ext cx="800447" cy="461665"/>
          </a:xfrm>
          <a:prstGeom prst="rect">
            <a:avLst/>
          </a:prstGeom>
          <a:noFill/>
        </p:spPr>
        <p:txBody>
          <a:bodyPr wrap="square" rtlCol="0">
            <a:spAutoFit/>
          </a:bodyPr>
          <a:lstStyle/>
          <a:p>
            <a:pPr algn="ctr"/>
            <a:r>
              <a:rPr lang="en-US" altLang="zh-TW" sz="2400" dirty="0"/>
              <a:t>x</a:t>
            </a:r>
            <a:r>
              <a:rPr lang="en-US" altLang="zh-TW" sz="2400" baseline="-25000" dirty="0" smtClean="0"/>
              <a:t>i</a:t>
            </a:r>
            <a:r>
              <a:rPr lang="en-US" altLang="zh-TW" sz="2400" dirty="0" smtClean="0"/>
              <a:t>=a</a:t>
            </a:r>
            <a:endParaRPr lang="zh-TW" altLang="en-US" sz="2400" baseline="-25000" dirty="0"/>
          </a:p>
        </p:txBody>
      </p:sp>
      <p:sp>
        <p:nvSpPr>
          <p:cNvPr id="24" name="文字方塊 23"/>
          <p:cNvSpPr txBox="1"/>
          <p:nvPr/>
        </p:nvSpPr>
        <p:spPr>
          <a:xfrm>
            <a:off x="7922467" y="5628148"/>
            <a:ext cx="339811" cy="461665"/>
          </a:xfrm>
          <a:prstGeom prst="rect">
            <a:avLst/>
          </a:prstGeom>
          <a:noFill/>
        </p:spPr>
        <p:txBody>
          <a:bodyPr wrap="square" rtlCol="0">
            <a:spAutoFit/>
          </a:bodyPr>
          <a:lstStyle/>
          <a:p>
            <a:pPr algn="ctr"/>
            <a:r>
              <a:rPr lang="en-US" altLang="zh-TW" sz="2400" dirty="0" smtClean="0">
                <a:solidFill>
                  <a:srgbClr val="00B050"/>
                </a:solidFill>
              </a:rPr>
              <a:t>V</a:t>
            </a:r>
            <a:endParaRPr lang="zh-TW" altLang="en-US" sz="2400" dirty="0">
              <a:solidFill>
                <a:srgbClr val="00B050"/>
              </a:solidFill>
            </a:endParaRPr>
          </a:p>
        </p:txBody>
      </p:sp>
      <p:cxnSp>
        <p:nvCxnSpPr>
          <p:cNvPr id="10" name="直線單箭頭接點 9"/>
          <p:cNvCxnSpPr/>
          <p:nvPr/>
        </p:nvCxnSpPr>
        <p:spPr>
          <a:xfrm>
            <a:off x="6681391" y="5855881"/>
            <a:ext cx="68283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16200000">
            <a:off x="7423029" y="5303384"/>
            <a:ext cx="68283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6433532" y="5938631"/>
            <a:ext cx="1140325" cy="461665"/>
          </a:xfrm>
          <a:prstGeom prst="rect">
            <a:avLst/>
          </a:prstGeom>
          <a:noFill/>
        </p:spPr>
        <p:txBody>
          <a:bodyPr wrap="square" rtlCol="0">
            <a:spAutoFit/>
          </a:bodyPr>
          <a:lstStyle/>
          <a:p>
            <a:pPr algn="ctr"/>
            <a:r>
              <a:rPr lang="en-US" altLang="zh-TW" sz="2400" dirty="0" smtClean="0">
                <a:solidFill>
                  <a:srgbClr val="0000FF"/>
                </a:solidFill>
              </a:rPr>
              <a:t>P(</a:t>
            </a:r>
            <a:r>
              <a:rPr lang="en-US" altLang="zh-TW" sz="2400" dirty="0">
                <a:solidFill>
                  <a:srgbClr val="0000FF"/>
                </a:solidFill>
              </a:rPr>
              <a:t>y</a:t>
            </a:r>
            <a:r>
              <a:rPr lang="en-US" altLang="zh-TW" sz="2400" baseline="-25000" dirty="0">
                <a:solidFill>
                  <a:srgbClr val="0000FF"/>
                </a:solidFill>
              </a:rPr>
              <a:t>i</a:t>
            </a:r>
            <a:r>
              <a:rPr lang="en-US" altLang="zh-TW" sz="2400" dirty="0" smtClean="0">
                <a:solidFill>
                  <a:srgbClr val="0000FF"/>
                </a:solidFill>
              </a:rPr>
              <a:t>|y</a:t>
            </a:r>
            <a:r>
              <a:rPr lang="en-US" altLang="zh-TW" sz="2400" baseline="-25000" dirty="0" smtClean="0">
                <a:solidFill>
                  <a:srgbClr val="0000FF"/>
                </a:solidFill>
              </a:rPr>
              <a:t>i-1</a:t>
            </a:r>
            <a:r>
              <a:rPr lang="en-US" altLang="zh-TW" sz="2400" dirty="0" smtClean="0">
                <a:solidFill>
                  <a:srgbClr val="0000FF"/>
                </a:solidFill>
              </a:rPr>
              <a:t>)</a:t>
            </a:r>
            <a:endParaRPr lang="zh-TW" altLang="en-US" sz="2400" baseline="-25000" dirty="0">
              <a:solidFill>
                <a:srgbClr val="0000FF"/>
              </a:solidFill>
            </a:endParaRPr>
          </a:p>
        </p:txBody>
      </p:sp>
      <p:sp>
        <p:nvSpPr>
          <p:cNvPr id="29" name="文字方塊 28"/>
          <p:cNvSpPr txBox="1"/>
          <p:nvPr/>
        </p:nvSpPr>
        <p:spPr>
          <a:xfrm>
            <a:off x="7759835" y="5092717"/>
            <a:ext cx="1140325" cy="461665"/>
          </a:xfrm>
          <a:prstGeom prst="rect">
            <a:avLst/>
          </a:prstGeom>
          <a:noFill/>
        </p:spPr>
        <p:txBody>
          <a:bodyPr wrap="square" rtlCol="0">
            <a:spAutoFit/>
          </a:bodyPr>
          <a:lstStyle/>
          <a:p>
            <a:pPr algn="ctr"/>
            <a:r>
              <a:rPr lang="en-US" altLang="zh-TW" sz="2400" dirty="0" smtClean="0">
                <a:solidFill>
                  <a:srgbClr val="0000FF"/>
                </a:solidFill>
              </a:rPr>
              <a:t>P(</a:t>
            </a:r>
            <a:r>
              <a:rPr lang="en-US" altLang="zh-TW" sz="2400" dirty="0" err="1" smtClean="0">
                <a:solidFill>
                  <a:srgbClr val="0000FF"/>
                </a:solidFill>
              </a:rPr>
              <a:t>x</a:t>
            </a:r>
            <a:r>
              <a:rPr lang="en-US" altLang="zh-TW" sz="2400" baseline="-25000" dirty="0" err="1" smtClean="0">
                <a:solidFill>
                  <a:srgbClr val="0000FF"/>
                </a:solidFill>
              </a:rPr>
              <a:t>i</a:t>
            </a:r>
            <a:r>
              <a:rPr lang="en-US" altLang="zh-TW" sz="2400" dirty="0" err="1" smtClean="0">
                <a:solidFill>
                  <a:srgbClr val="0000FF"/>
                </a:solidFill>
              </a:rPr>
              <a:t>|y</a:t>
            </a:r>
            <a:r>
              <a:rPr lang="en-US" altLang="zh-TW" sz="2400" baseline="-25000" dirty="0" err="1" smtClean="0">
                <a:solidFill>
                  <a:srgbClr val="0000FF"/>
                </a:solidFill>
              </a:rPr>
              <a:t>i</a:t>
            </a:r>
            <a:r>
              <a:rPr lang="en-US" altLang="zh-TW" sz="2400" dirty="0" smtClean="0">
                <a:solidFill>
                  <a:srgbClr val="0000FF"/>
                </a:solidFill>
              </a:rPr>
              <a:t>)</a:t>
            </a:r>
            <a:endParaRPr lang="zh-TW" altLang="en-US" sz="2400" baseline="-25000" dirty="0">
              <a:solidFill>
                <a:srgbClr val="0000FF"/>
              </a:solidFill>
            </a:endParaRPr>
          </a:p>
        </p:txBody>
      </p:sp>
      <p:sp>
        <p:nvSpPr>
          <p:cNvPr id="26" name="文字方塊 25"/>
          <p:cNvSpPr txBox="1"/>
          <p:nvPr/>
        </p:nvSpPr>
        <p:spPr>
          <a:xfrm>
            <a:off x="3936564" y="5704928"/>
            <a:ext cx="902271" cy="461665"/>
          </a:xfrm>
          <a:prstGeom prst="rect">
            <a:avLst/>
          </a:prstGeom>
          <a:noFill/>
        </p:spPr>
        <p:txBody>
          <a:bodyPr wrap="square" rtlCol="0">
            <a:spAutoFit/>
          </a:bodyPr>
          <a:lstStyle/>
          <a:p>
            <a:pPr algn="ct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30" name="文字方塊 29"/>
              <p:cNvSpPr txBox="1"/>
              <p:nvPr/>
            </p:nvSpPr>
            <p:spPr>
              <a:xfrm>
                <a:off x="3325289" y="2001682"/>
                <a:ext cx="2733377" cy="524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i="1">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𝑦</m:t>
                              </m:r>
                              <m:r>
                                <a:rPr lang="en-US" altLang="zh-TW" sz="2400" b="0" i="1" smtClean="0">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𝕐</m:t>
                              </m:r>
                            </m:lim>
                          </m:limLow>
                        </m:fName>
                        <m:e>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𝑦</m:t>
                              </m:r>
                            </m:e>
                          </m:d>
                        </m:e>
                      </m:func>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325289" y="2001682"/>
                <a:ext cx="2733377" cy="524439"/>
              </a:xfrm>
              <a:prstGeom prst="rect">
                <a:avLst/>
              </a:prstGeom>
              <a:blipFill rotWithShape="0">
                <a:blip r:embed="rId4"/>
                <a:stretch>
                  <a:fillRect l="-2227" t="-1163" b="-1395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5146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7" grpId="0"/>
      <p:bldP spid="60" grpId="0"/>
      <p:bldP spid="24"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圓角矩形 125"/>
          <p:cNvSpPr/>
          <p:nvPr/>
        </p:nvSpPr>
        <p:spPr>
          <a:xfrm>
            <a:off x="7232457" y="4874907"/>
            <a:ext cx="1148525" cy="10580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 name="文字方塊 8"/>
          <p:cNvSpPr txBox="1"/>
          <p:nvPr/>
        </p:nvSpPr>
        <p:spPr>
          <a:xfrm>
            <a:off x="2739524" y="3532130"/>
            <a:ext cx="2796496" cy="461665"/>
          </a:xfrm>
          <a:prstGeom prst="rect">
            <a:avLst/>
          </a:prstGeom>
          <a:noFill/>
        </p:spPr>
        <p:txBody>
          <a:bodyPr wrap="square" rtlCol="0">
            <a:spAutoFit/>
          </a:bodyPr>
          <a:lstStyle/>
          <a:p>
            <a:pPr algn="ctr"/>
            <a:r>
              <a:rPr lang="en-US" altLang="zh-TW" sz="2400" dirty="0">
                <a:solidFill>
                  <a:srgbClr val="FF0000"/>
                </a:solidFill>
              </a:rPr>
              <a:t>n</a:t>
            </a:r>
            <a:r>
              <a:rPr lang="en-US" altLang="zh-TW" sz="2400" dirty="0" smtClean="0">
                <a:solidFill>
                  <a:srgbClr val="FF0000"/>
                </a:solidFill>
              </a:rPr>
              <a:t>ot necessarily small</a:t>
            </a:r>
            <a:endParaRPr lang="zh-TW" altLang="en-US" sz="2400" dirty="0">
              <a:solidFill>
                <a:srgbClr val="FF0000"/>
              </a:solidFill>
            </a:endParaRPr>
          </a:p>
        </p:txBody>
      </p:sp>
      <p:sp>
        <p:nvSpPr>
          <p:cNvPr id="2" name="標題 1"/>
          <p:cNvSpPr>
            <a:spLocks noGrp="1"/>
          </p:cNvSpPr>
          <p:nvPr>
            <p:ph type="title"/>
          </p:nvPr>
        </p:nvSpPr>
        <p:spPr/>
        <p:txBody>
          <a:bodyPr>
            <a:normAutofit/>
          </a:bodyPr>
          <a:lstStyle/>
          <a:p>
            <a:r>
              <a:rPr lang="en-US" altLang="zh-TW" sz="4000" dirty="0"/>
              <a:t>HMM - Drawbacks</a:t>
            </a:r>
            <a:endParaRPr lang="zh-TW" altLang="en-US" sz="4000" dirty="0"/>
          </a:p>
        </p:txBody>
      </p:sp>
      <p:sp>
        <p:nvSpPr>
          <p:cNvPr id="3" name="內容版面配置區 2"/>
          <p:cNvSpPr>
            <a:spLocks noGrp="1"/>
          </p:cNvSpPr>
          <p:nvPr>
            <p:ph idx="1"/>
          </p:nvPr>
        </p:nvSpPr>
        <p:spPr/>
        <p:txBody>
          <a:bodyPr>
            <a:normAutofit/>
          </a:bodyPr>
          <a:lstStyle/>
          <a:p>
            <a:r>
              <a:rPr lang="en-US" altLang="zh-TW" sz="2400" dirty="0"/>
              <a:t>Inference:</a:t>
            </a:r>
          </a:p>
          <a:p>
            <a:endParaRPr lang="en-US" altLang="zh-TW" sz="2400" dirty="0" smtClean="0"/>
          </a:p>
          <a:p>
            <a:r>
              <a:rPr lang="en-US" altLang="zh-TW" sz="2400" dirty="0" smtClean="0"/>
              <a:t>To obtain correct results</a:t>
            </a:r>
            <a:r>
              <a:rPr lang="zh-TW" altLang="en-US" sz="2400" dirty="0" smtClean="0"/>
              <a:t> </a:t>
            </a: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2311515" y="3168540"/>
                <a:ext cx="23722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d>
                      <m:r>
                        <a:rPr lang="en-US" altLang="zh-TW" sz="2400" b="0" i="1" smtClean="0">
                          <a:latin typeface="Cambria Math" panose="02040503050406030204" pitchFamily="18" charset="0"/>
                        </a:rPr>
                        <m:t>&gt;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en-US" altLang="zh-TW" sz="2400" b="0" i="1" smtClean="0">
                              <a:latin typeface="Cambria Math" panose="02040503050406030204" pitchFamily="18" charset="0"/>
                            </a:rPr>
                            <m:t>𝑦</m:t>
                          </m:r>
                        </m:e>
                      </m:d>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311515" y="3168540"/>
                <a:ext cx="2372252" cy="369332"/>
              </a:xfrm>
              <a:prstGeom prst="rect">
                <a:avLst/>
              </a:prstGeom>
              <a:blipFill rotWithShape="0">
                <a:blip r:embed="rId3"/>
                <a:stretch>
                  <a:fillRect l="-1028" t="-18333"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422227" y="3173014"/>
                <a:ext cx="984250" cy="369332"/>
              </a:xfrm>
              <a:prstGeom prst="rect">
                <a:avLst/>
              </a:prstGeom>
              <a:noFill/>
            </p:spPr>
            <p:txBody>
              <a:bodyPr wrap="square" lIns="0" tIns="0" rIns="0" bIns="0" rtlCol="0">
                <a:spAutoFit/>
              </a:bodyPr>
              <a:lstStyle/>
              <a:p>
                <a14:m>
                  <m:oMath xmlns:m="http://schemas.openxmlformats.org/officeDocument/2006/math">
                    <m:d>
                      <m:dPr>
                        <m:ctrlPr>
                          <a:rPr lang="en-US" altLang="zh-TW" sz="2400" i="1" smtClean="0">
                            <a:latin typeface="Cambria Math" panose="02040503050406030204" pitchFamily="18" charset="0"/>
                          </a:rPr>
                        </m:ctrlPr>
                      </m:dPr>
                      <m:e>
                        <m:r>
                          <a:rPr lang="en-US" altLang="zh-TW" sz="240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a14:m>
                <a:r>
                  <a:rPr lang="en-US" altLang="zh-TW" sz="2400" dirty="0" smtClean="0"/>
                  <a:t>:</a:t>
                </a:r>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422227" y="3173014"/>
                <a:ext cx="984250" cy="369332"/>
              </a:xfrm>
              <a:prstGeom prst="rect">
                <a:avLst/>
              </a:prstGeom>
              <a:blipFill rotWithShape="0">
                <a:blip r:embed="rId4"/>
                <a:stretch>
                  <a:fillRect t="-26667" r="-9259" b="-50000"/>
                </a:stretch>
              </a:blipFill>
            </p:spPr>
            <p:txBody>
              <a:bodyPr/>
              <a:lstStyle/>
              <a:p>
                <a:r>
                  <a:rPr lang="zh-TW" altLang="en-US">
                    <a:noFill/>
                  </a:rPr>
                  <a:t> </a:t>
                </a:r>
              </a:p>
            </p:txBody>
          </p:sp>
        </mc:Fallback>
      </mc:AlternateContent>
      <p:sp>
        <p:nvSpPr>
          <p:cNvPr id="6" name="文字方塊 5"/>
          <p:cNvSpPr txBox="1"/>
          <p:nvPr/>
        </p:nvSpPr>
        <p:spPr>
          <a:xfrm>
            <a:off x="4683767" y="3094504"/>
            <a:ext cx="3744051" cy="461665"/>
          </a:xfrm>
          <a:prstGeom prst="rect">
            <a:avLst/>
          </a:prstGeom>
          <a:noFill/>
        </p:spPr>
        <p:txBody>
          <a:bodyPr wrap="square" rtlCol="0">
            <a:spAutoFit/>
          </a:bodyPr>
          <a:lstStyle/>
          <a:p>
            <a:pPr algn="ctr"/>
            <a:r>
              <a:rPr lang="en-US" altLang="zh-TW" sz="2400" dirty="0" smtClean="0"/>
              <a:t>Can HMM guarantee that?</a:t>
            </a:r>
            <a:endParaRPr lang="zh-TW" altLang="en-US" sz="2400" dirty="0"/>
          </a:p>
        </p:txBody>
      </p:sp>
      <p:cxnSp>
        <p:nvCxnSpPr>
          <p:cNvPr id="36" name="直線接點 35"/>
          <p:cNvCxnSpPr/>
          <p:nvPr/>
        </p:nvCxnSpPr>
        <p:spPr>
          <a:xfrm>
            <a:off x="3648028" y="3537872"/>
            <a:ext cx="10357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6671020" y="5958233"/>
            <a:ext cx="2310997" cy="830997"/>
          </a:xfrm>
          <a:prstGeom prst="rect">
            <a:avLst/>
          </a:prstGeom>
          <a:noFill/>
        </p:spPr>
        <p:txBody>
          <a:bodyPr wrap="square" rtlCol="0">
            <a:spAutoFit/>
          </a:bodyPr>
          <a:lstStyle/>
          <a:p>
            <a:pPr algn="ctr"/>
            <a:r>
              <a:rPr lang="en-US" altLang="zh-TW" sz="2400" b="1" dirty="0" smtClean="0">
                <a:solidFill>
                  <a:srgbClr val="00B050"/>
                </a:solidFill>
              </a:rPr>
              <a:t>High probability for HMM</a:t>
            </a:r>
            <a:endParaRPr lang="zh-TW" altLang="en-US" sz="2400" b="1" dirty="0">
              <a:solidFill>
                <a:srgbClr val="00B050"/>
              </a:solidFill>
            </a:endParaRPr>
          </a:p>
        </p:txBody>
      </p:sp>
      <p:sp>
        <p:nvSpPr>
          <p:cNvPr id="79" name="文字方塊 78"/>
          <p:cNvSpPr txBox="1"/>
          <p:nvPr/>
        </p:nvSpPr>
        <p:spPr>
          <a:xfrm>
            <a:off x="721046" y="4706915"/>
            <a:ext cx="2261279" cy="461665"/>
          </a:xfrm>
          <a:prstGeom prst="rect">
            <a:avLst/>
          </a:prstGeom>
          <a:noFill/>
        </p:spPr>
        <p:txBody>
          <a:bodyPr wrap="square" rtlCol="0">
            <a:spAutoFit/>
          </a:bodyPr>
          <a:lstStyle/>
          <a:p>
            <a:pPr algn="ctr"/>
            <a:r>
              <a:rPr lang="en-US" altLang="zh-TW" sz="2400" dirty="0" smtClean="0"/>
              <a:t>P(V|N)=9/10</a:t>
            </a:r>
            <a:endParaRPr lang="zh-TW" altLang="en-US" sz="2400" dirty="0"/>
          </a:p>
        </p:txBody>
      </p:sp>
      <p:sp>
        <p:nvSpPr>
          <p:cNvPr id="80" name="文字方塊 79"/>
          <p:cNvSpPr txBox="1"/>
          <p:nvPr/>
        </p:nvSpPr>
        <p:spPr>
          <a:xfrm>
            <a:off x="2740843" y="4705139"/>
            <a:ext cx="1951135" cy="461665"/>
          </a:xfrm>
          <a:prstGeom prst="rect">
            <a:avLst/>
          </a:prstGeom>
          <a:noFill/>
        </p:spPr>
        <p:txBody>
          <a:bodyPr wrap="square" rtlCol="0">
            <a:spAutoFit/>
          </a:bodyPr>
          <a:lstStyle/>
          <a:p>
            <a:pPr algn="ctr"/>
            <a:r>
              <a:rPr lang="en-US" altLang="zh-TW" sz="2400" dirty="0" smtClean="0"/>
              <a:t>P(D|N)=1/10</a:t>
            </a:r>
            <a:endParaRPr lang="zh-TW" altLang="en-US" sz="2400" dirty="0"/>
          </a:p>
        </p:txBody>
      </p:sp>
      <p:sp>
        <p:nvSpPr>
          <p:cNvPr id="81" name="文字方塊 80"/>
          <p:cNvSpPr txBox="1"/>
          <p:nvPr/>
        </p:nvSpPr>
        <p:spPr>
          <a:xfrm>
            <a:off x="628650" y="5770407"/>
            <a:ext cx="2261279" cy="461665"/>
          </a:xfrm>
          <a:prstGeom prst="rect">
            <a:avLst/>
          </a:prstGeom>
          <a:noFill/>
        </p:spPr>
        <p:txBody>
          <a:bodyPr wrap="square" rtlCol="0">
            <a:spAutoFit/>
          </a:bodyPr>
          <a:lstStyle/>
          <a:p>
            <a:pPr algn="ctr"/>
            <a:r>
              <a:rPr lang="en-US" altLang="zh-TW" sz="2400" dirty="0" smtClean="0"/>
              <a:t>P(</a:t>
            </a:r>
            <a:r>
              <a:rPr lang="en-US" altLang="zh-TW" sz="2400" dirty="0" err="1" smtClean="0"/>
              <a:t>a|V</a:t>
            </a:r>
            <a:r>
              <a:rPr lang="en-US" altLang="zh-TW" sz="2400" dirty="0" smtClean="0"/>
              <a:t>)=1/2</a:t>
            </a:r>
            <a:endParaRPr lang="zh-TW" altLang="en-US" sz="2400" dirty="0"/>
          </a:p>
        </p:txBody>
      </p:sp>
      <p:sp>
        <p:nvSpPr>
          <p:cNvPr id="82" name="文字方塊 81"/>
          <p:cNvSpPr txBox="1"/>
          <p:nvPr/>
        </p:nvSpPr>
        <p:spPr>
          <a:xfrm>
            <a:off x="2377445" y="5747887"/>
            <a:ext cx="2261279" cy="461665"/>
          </a:xfrm>
          <a:prstGeom prst="rect">
            <a:avLst/>
          </a:prstGeom>
          <a:noFill/>
        </p:spPr>
        <p:txBody>
          <a:bodyPr wrap="square" rtlCol="0">
            <a:spAutoFit/>
          </a:bodyPr>
          <a:lstStyle/>
          <a:p>
            <a:pPr algn="ctr"/>
            <a:r>
              <a:rPr lang="en-US" altLang="zh-TW" sz="2400" dirty="0" smtClean="0"/>
              <a:t>P(</a:t>
            </a:r>
            <a:r>
              <a:rPr lang="en-US" altLang="zh-TW" sz="2400" dirty="0" err="1" smtClean="0"/>
              <a:t>a|D</a:t>
            </a:r>
            <a:r>
              <a:rPr lang="en-US" altLang="zh-TW" sz="2400" dirty="0" smtClean="0"/>
              <a:t>)=</a:t>
            </a:r>
            <a:r>
              <a:rPr lang="en-US" altLang="zh-TW" sz="2400" dirty="0"/>
              <a:t>1</a:t>
            </a:r>
            <a:endParaRPr lang="zh-TW" altLang="en-US" sz="2400" dirty="0"/>
          </a:p>
        </p:txBody>
      </p:sp>
      <p:sp>
        <p:nvSpPr>
          <p:cNvPr id="83" name="文字方塊 82"/>
          <p:cNvSpPr txBox="1"/>
          <p:nvPr/>
        </p:nvSpPr>
        <p:spPr>
          <a:xfrm>
            <a:off x="721045" y="4207726"/>
            <a:ext cx="3249167" cy="461665"/>
          </a:xfrm>
          <a:prstGeom prst="rect">
            <a:avLst/>
          </a:prstGeom>
          <a:noFill/>
        </p:spPr>
        <p:txBody>
          <a:bodyPr wrap="square" rtlCol="0">
            <a:spAutoFit/>
          </a:bodyPr>
          <a:lstStyle/>
          <a:p>
            <a:r>
              <a:rPr lang="en-US" altLang="zh-TW" sz="2400" b="1" i="1" u="sng" dirty="0" smtClean="0"/>
              <a:t>Transition probability:</a:t>
            </a:r>
            <a:endParaRPr lang="zh-TW" altLang="en-US" sz="2400" b="1" i="1" u="sng" dirty="0"/>
          </a:p>
        </p:txBody>
      </p:sp>
      <p:sp>
        <p:nvSpPr>
          <p:cNvPr id="84" name="文字方塊 83"/>
          <p:cNvSpPr txBox="1"/>
          <p:nvPr/>
        </p:nvSpPr>
        <p:spPr>
          <a:xfrm>
            <a:off x="4356542" y="4651176"/>
            <a:ext cx="970376" cy="461665"/>
          </a:xfrm>
          <a:prstGeom prst="rect">
            <a:avLst/>
          </a:prstGeom>
          <a:noFill/>
        </p:spPr>
        <p:txBody>
          <a:bodyPr wrap="square" rtlCol="0">
            <a:spAutoFit/>
          </a:bodyPr>
          <a:lstStyle/>
          <a:p>
            <a:pPr algn="ctr"/>
            <a:r>
              <a:rPr lang="en-US" altLang="zh-TW" sz="2400" dirty="0" smtClean="0"/>
              <a:t>……</a:t>
            </a:r>
            <a:endParaRPr lang="zh-TW" altLang="en-US" sz="2400" dirty="0"/>
          </a:p>
        </p:txBody>
      </p:sp>
      <p:sp>
        <p:nvSpPr>
          <p:cNvPr id="85" name="文字方塊 84"/>
          <p:cNvSpPr txBox="1"/>
          <p:nvPr/>
        </p:nvSpPr>
        <p:spPr>
          <a:xfrm>
            <a:off x="721046" y="5277810"/>
            <a:ext cx="2833352" cy="461665"/>
          </a:xfrm>
          <a:prstGeom prst="rect">
            <a:avLst/>
          </a:prstGeom>
          <a:noFill/>
        </p:spPr>
        <p:txBody>
          <a:bodyPr wrap="square" rtlCol="0">
            <a:spAutoFit/>
          </a:bodyPr>
          <a:lstStyle/>
          <a:p>
            <a:r>
              <a:rPr lang="en-US" altLang="zh-TW" sz="2400" b="1" i="1" u="sng" dirty="0" smtClean="0"/>
              <a:t>Emission probability:</a:t>
            </a:r>
            <a:endParaRPr lang="zh-TW" altLang="en-US" sz="2400" b="1" i="1" u="sng" dirty="0"/>
          </a:p>
        </p:txBody>
      </p:sp>
      <p:grpSp>
        <p:nvGrpSpPr>
          <p:cNvPr id="97" name="群組 96"/>
          <p:cNvGrpSpPr/>
          <p:nvPr/>
        </p:nvGrpSpPr>
        <p:grpSpPr>
          <a:xfrm>
            <a:off x="5736402" y="113737"/>
            <a:ext cx="3230442" cy="1962204"/>
            <a:chOff x="5669718" y="4438092"/>
            <a:chExt cx="3230442" cy="1962204"/>
          </a:xfrm>
        </p:grpSpPr>
        <p:sp>
          <p:nvSpPr>
            <p:cNvPr id="89" name="文字方塊 88"/>
            <p:cNvSpPr txBox="1"/>
            <p:nvPr/>
          </p:nvSpPr>
          <p:spPr>
            <a:xfrm>
              <a:off x="7340856" y="5608104"/>
              <a:ext cx="800447" cy="461665"/>
            </a:xfrm>
            <a:prstGeom prst="rect">
              <a:avLst/>
            </a:prstGeom>
            <a:noFill/>
          </p:spPr>
          <p:txBody>
            <a:bodyPr wrap="square" rtlCol="0">
              <a:spAutoFit/>
            </a:bodyPr>
            <a:lstStyle/>
            <a:p>
              <a:pPr algn="ctr"/>
              <a:r>
                <a:rPr lang="en-US" altLang="zh-TW" sz="2400" dirty="0" err="1" smtClean="0"/>
                <a:t>y</a:t>
              </a:r>
              <a:r>
                <a:rPr lang="en-US" altLang="zh-TW" sz="2400" baseline="-25000" dirty="0" err="1" smtClean="0"/>
                <a:t>i</a:t>
              </a:r>
              <a:r>
                <a:rPr lang="en-US" altLang="zh-TW" sz="2400" dirty="0" smtClean="0"/>
                <a:t>=?</a:t>
              </a:r>
              <a:endParaRPr lang="zh-TW" altLang="en-US" sz="2400" dirty="0"/>
            </a:p>
          </p:txBody>
        </p:sp>
        <p:sp>
          <p:nvSpPr>
            <p:cNvPr id="90" name="文字方塊 89"/>
            <p:cNvSpPr txBox="1"/>
            <p:nvPr/>
          </p:nvSpPr>
          <p:spPr>
            <a:xfrm>
              <a:off x="5669718" y="5597174"/>
              <a:ext cx="1140325" cy="461665"/>
            </a:xfrm>
            <a:prstGeom prst="rect">
              <a:avLst/>
            </a:prstGeom>
            <a:noFill/>
          </p:spPr>
          <p:txBody>
            <a:bodyPr wrap="square" rtlCol="0">
              <a:spAutoFit/>
            </a:bodyPr>
            <a:lstStyle/>
            <a:p>
              <a:pPr algn="ctr"/>
              <a:r>
                <a:rPr lang="en-US" altLang="zh-TW" sz="2400" dirty="0" smtClean="0"/>
                <a:t>y</a:t>
              </a:r>
              <a:r>
                <a:rPr lang="en-US" altLang="zh-TW" sz="2400" baseline="-25000" dirty="0" smtClean="0"/>
                <a:t>i-1</a:t>
              </a:r>
              <a:r>
                <a:rPr lang="en-US" altLang="zh-TW" sz="2400" dirty="0" smtClean="0"/>
                <a:t>=N</a:t>
              </a:r>
              <a:endParaRPr lang="zh-TW" altLang="en-US" sz="2400" baseline="-25000" dirty="0"/>
            </a:p>
          </p:txBody>
        </p:sp>
        <p:sp>
          <p:nvSpPr>
            <p:cNvPr id="91" name="文字方塊 90"/>
            <p:cNvSpPr txBox="1"/>
            <p:nvPr/>
          </p:nvSpPr>
          <p:spPr>
            <a:xfrm>
              <a:off x="7364221" y="4438092"/>
              <a:ext cx="800447" cy="461665"/>
            </a:xfrm>
            <a:prstGeom prst="rect">
              <a:avLst/>
            </a:prstGeom>
            <a:noFill/>
          </p:spPr>
          <p:txBody>
            <a:bodyPr wrap="square" rtlCol="0">
              <a:spAutoFit/>
            </a:bodyPr>
            <a:lstStyle/>
            <a:p>
              <a:pPr algn="ctr"/>
              <a:r>
                <a:rPr lang="en-US" altLang="zh-TW" sz="2400" dirty="0"/>
                <a:t>x</a:t>
              </a:r>
              <a:r>
                <a:rPr lang="en-US" altLang="zh-TW" sz="2400" baseline="-25000" dirty="0" smtClean="0"/>
                <a:t>i</a:t>
              </a:r>
              <a:r>
                <a:rPr lang="en-US" altLang="zh-TW" sz="2400" dirty="0" smtClean="0"/>
                <a:t>=a</a:t>
              </a:r>
              <a:endParaRPr lang="zh-TW" altLang="en-US" sz="2400" baseline="-25000" dirty="0"/>
            </a:p>
          </p:txBody>
        </p:sp>
        <p:sp>
          <p:nvSpPr>
            <p:cNvPr id="92" name="文字方塊 91"/>
            <p:cNvSpPr txBox="1"/>
            <p:nvPr/>
          </p:nvSpPr>
          <p:spPr>
            <a:xfrm>
              <a:off x="7922467" y="5628148"/>
              <a:ext cx="339811" cy="461665"/>
            </a:xfrm>
            <a:prstGeom prst="rect">
              <a:avLst/>
            </a:prstGeom>
            <a:noFill/>
          </p:spPr>
          <p:txBody>
            <a:bodyPr wrap="square" rtlCol="0">
              <a:spAutoFit/>
            </a:bodyPr>
            <a:lstStyle/>
            <a:p>
              <a:pPr algn="ctr"/>
              <a:r>
                <a:rPr lang="en-US" altLang="zh-TW" sz="2400" dirty="0" smtClean="0">
                  <a:solidFill>
                    <a:srgbClr val="00B050"/>
                  </a:solidFill>
                </a:rPr>
                <a:t>V</a:t>
              </a:r>
              <a:endParaRPr lang="zh-TW" altLang="en-US" sz="2400" dirty="0">
                <a:solidFill>
                  <a:srgbClr val="00B050"/>
                </a:solidFill>
              </a:endParaRPr>
            </a:p>
          </p:txBody>
        </p:sp>
        <p:cxnSp>
          <p:nvCxnSpPr>
            <p:cNvPr id="93" name="直線單箭頭接點 92"/>
            <p:cNvCxnSpPr/>
            <p:nvPr/>
          </p:nvCxnSpPr>
          <p:spPr>
            <a:xfrm>
              <a:off x="6681391" y="5855881"/>
              <a:ext cx="68283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rot="16200000">
              <a:off x="7423029" y="5303384"/>
              <a:ext cx="68283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p:cNvSpPr txBox="1"/>
            <p:nvPr/>
          </p:nvSpPr>
          <p:spPr>
            <a:xfrm>
              <a:off x="6433532" y="5938631"/>
              <a:ext cx="1140325" cy="461665"/>
            </a:xfrm>
            <a:prstGeom prst="rect">
              <a:avLst/>
            </a:prstGeom>
            <a:noFill/>
          </p:spPr>
          <p:txBody>
            <a:bodyPr wrap="square" rtlCol="0">
              <a:spAutoFit/>
            </a:bodyPr>
            <a:lstStyle/>
            <a:p>
              <a:pPr algn="ctr"/>
              <a:r>
                <a:rPr lang="en-US" altLang="zh-TW" sz="2400" dirty="0" smtClean="0">
                  <a:solidFill>
                    <a:srgbClr val="0000FF"/>
                  </a:solidFill>
                </a:rPr>
                <a:t>P(</a:t>
              </a:r>
              <a:r>
                <a:rPr lang="en-US" altLang="zh-TW" sz="2400" dirty="0">
                  <a:solidFill>
                    <a:srgbClr val="0000FF"/>
                  </a:solidFill>
                </a:rPr>
                <a:t>y</a:t>
              </a:r>
              <a:r>
                <a:rPr lang="en-US" altLang="zh-TW" sz="2400" baseline="-25000" dirty="0">
                  <a:solidFill>
                    <a:srgbClr val="0000FF"/>
                  </a:solidFill>
                </a:rPr>
                <a:t>i</a:t>
              </a:r>
              <a:r>
                <a:rPr lang="en-US" altLang="zh-TW" sz="2400" dirty="0" smtClean="0">
                  <a:solidFill>
                    <a:srgbClr val="0000FF"/>
                  </a:solidFill>
                </a:rPr>
                <a:t>|y</a:t>
              </a:r>
              <a:r>
                <a:rPr lang="en-US" altLang="zh-TW" sz="2400" baseline="-25000" dirty="0" smtClean="0">
                  <a:solidFill>
                    <a:srgbClr val="0000FF"/>
                  </a:solidFill>
                </a:rPr>
                <a:t>i-1</a:t>
              </a:r>
              <a:r>
                <a:rPr lang="en-US" altLang="zh-TW" sz="2400" dirty="0" smtClean="0">
                  <a:solidFill>
                    <a:srgbClr val="0000FF"/>
                  </a:solidFill>
                </a:rPr>
                <a:t>)</a:t>
              </a:r>
              <a:endParaRPr lang="zh-TW" altLang="en-US" sz="2400" baseline="-25000" dirty="0">
                <a:solidFill>
                  <a:srgbClr val="0000FF"/>
                </a:solidFill>
              </a:endParaRPr>
            </a:p>
          </p:txBody>
        </p:sp>
        <p:sp>
          <p:nvSpPr>
            <p:cNvPr id="96" name="文字方塊 95"/>
            <p:cNvSpPr txBox="1"/>
            <p:nvPr/>
          </p:nvSpPr>
          <p:spPr>
            <a:xfrm>
              <a:off x="7759835" y="5092717"/>
              <a:ext cx="1140325" cy="461665"/>
            </a:xfrm>
            <a:prstGeom prst="rect">
              <a:avLst/>
            </a:prstGeom>
            <a:noFill/>
          </p:spPr>
          <p:txBody>
            <a:bodyPr wrap="square" rtlCol="0">
              <a:spAutoFit/>
            </a:bodyPr>
            <a:lstStyle/>
            <a:p>
              <a:pPr algn="ctr"/>
              <a:r>
                <a:rPr lang="en-US" altLang="zh-TW" sz="2400" dirty="0" smtClean="0">
                  <a:solidFill>
                    <a:srgbClr val="0000FF"/>
                  </a:solidFill>
                </a:rPr>
                <a:t>P(</a:t>
              </a:r>
              <a:r>
                <a:rPr lang="en-US" altLang="zh-TW" sz="2400" dirty="0" err="1" smtClean="0">
                  <a:solidFill>
                    <a:srgbClr val="0000FF"/>
                  </a:solidFill>
                </a:rPr>
                <a:t>x</a:t>
              </a:r>
              <a:r>
                <a:rPr lang="en-US" altLang="zh-TW" sz="2400" baseline="-25000" dirty="0" err="1" smtClean="0">
                  <a:solidFill>
                    <a:srgbClr val="0000FF"/>
                  </a:solidFill>
                </a:rPr>
                <a:t>i</a:t>
              </a:r>
              <a:r>
                <a:rPr lang="en-US" altLang="zh-TW" sz="2400" dirty="0" err="1" smtClean="0">
                  <a:solidFill>
                    <a:srgbClr val="0000FF"/>
                  </a:solidFill>
                </a:rPr>
                <a:t>|y</a:t>
              </a:r>
              <a:r>
                <a:rPr lang="en-US" altLang="zh-TW" sz="2400" baseline="-25000" dirty="0" err="1" smtClean="0">
                  <a:solidFill>
                    <a:srgbClr val="0000FF"/>
                  </a:solidFill>
                </a:rPr>
                <a:t>i</a:t>
              </a:r>
              <a:r>
                <a:rPr lang="en-US" altLang="zh-TW" sz="2400" dirty="0" smtClean="0">
                  <a:solidFill>
                    <a:srgbClr val="0000FF"/>
                  </a:solidFill>
                </a:rPr>
                <a:t>)</a:t>
              </a:r>
              <a:endParaRPr lang="zh-TW" altLang="en-US" sz="2400" baseline="-25000" dirty="0">
                <a:solidFill>
                  <a:srgbClr val="0000FF"/>
                </a:solidFill>
              </a:endParaRPr>
            </a:p>
          </p:txBody>
        </p:sp>
      </p:grpSp>
      <p:sp>
        <p:nvSpPr>
          <p:cNvPr id="98" name="文字方塊 97"/>
          <p:cNvSpPr txBox="1"/>
          <p:nvPr/>
        </p:nvSpPr>
        <p:spPr>
          <a:xfrm>
            <a:off x="8267125" y="1475852"/>
            <a:ext cx="285951" cy="461665"/>
          </a:xfrm>
          <a:prstGeom prst="rect">
            <a:avLst/>
          </a:prstGeom>
          <a:noFill/>
        </p:spPr>
        <p:txBody>
          <a:bodyPr wrap="square" rtlCol="0">
            <a:spAutoFit/>
          </a:bodyPr>
          <a:lstStyle/>
          <a:p>
            <a:r>
              <a:rPr lang="en-US" altLang="zh-TW" sz="2400" dirty="0" smtClean="0">
                <a:solidFill>
                  <a:srgbClr val="FF0000"/>
                </a:solidFill>
              </a:rPr>
              <a:t>D</a:t>
            </a:r>
            <a:endParaRPr lang="zh-TW" altLang="en-US" sz="2400" dirty="0">
              <a:solidFill>
                <a:srgbClr val="FF0000"/>
              </a:solidFill>
            </a:endParaRPr>
          </a:p>
        </p:txBody>
      </p:sp>
      <p:cxnSp>
        <p:nvCxnSpPr>
          <p:cNvPr id="100" name="直線接點 99"/>
          <p:cNvCxnSpPr/>
          <p:nvPr/>
        </p:nvCxnSpPr>
        <p:spPr>
          <a:xfrm rot="5400000">
            <a:off x="8165898" y="1348075"/>
            <a:ext cx="0" cy="3459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群組 102"/>
          <p:cNvGrpSpPr/>
          <p:nvPr/>
        </p:nvGrpSpPr>
        <p:grpSpPr>
          <a:xfrm>
            <a:off x="5580045" y="3514166"/>
            <a:ext cx="1428642" cy="1156216"/>
            <a:chOff x="5881095" y="3559756"/>
            <a:chExt cx="1428642" cy="1156216"/>
          </a:xfrm>
        </p:grpSpPr>
        <p:sp>
          <p:nvSpPr>
            <p:cNvPr id="59" name="文字方塊 58"/>
            <p:cNvSpPr txBox="1"/>
            <p:nvPr/>
          </p:nvSpPr>
          <p:spPr>
            <a:xfrm>
              <a:off x="5881095" y="4249741"/>
              <a:ext cx="800447" cy="461665"/>
            </a:xfrm>
            <a:prstGeom prst="rect">
              <a:avLst/>
            </a:prstGeom>
            <a:noFill/>
          </p:spPr>
          <p:txBody>
            <a:bodyPr wrap="square" rtlCol="0">
              <a:spAutoFit/>
            </a:bodyPr>
            <a:lstStyle/>
            <a:p>
              <a:pPr algn="ctr"/>
              <a:r>
                <a:rPr lang="en-US" altLang="zh-TW" sz="2400" dirty="0"/>
                <a:t>N</a:t>
              </a:r>
              <a:endParaRPr lang="zh-TW" altLang="en-US" sz="2400" baseline="-25000" dirty="0"/>
            </a:p>
          </p:txBody>
        </p:sp>
        <p:sp>
          <p:nvSpPr>
            <p:cNvPr id="61" name="文字方塊 60"/>
            <p:cNvSpPr txBox="1"/>
            <p:nvPr/>
          </p:nvSpPr>
          <p:spPr>
            <a:xfrm>
              <a:off x="6509290" y="4254307"/>
              <a:ext cx="800447"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73" name="文字方塊 72"/>
            <p:cNvSpPr txBox="1"/>
            <p:nvPr/>
          </p:nvSpPr>
          <p:spPr>
            <a:xfrm>
              <a:off x="6748075" y="3559756"/>
              <a:ext cx="398046" cy="461665"/>
            </a:xfrm>
            <a:prstGeom prst="rect">
              <a:avLst/>
            </a:prstGeom>
            <a:noFill/>
          </p:spPr>
          <p:txBody>
            <a:bodyPr wrap="square" rtlCol="0">
              <a:spAutoFit/>
            </a:bodyPr>
            <a:lstStyle/>
            <a:p>
              <a:r>
                <a:rPr lang="en-US" altLang="zh-TW" sz="2400" dirty="0" smtClean="0"/>
                <a:t>c</a:t>
              </a:r>
              <a:endParaRPr lang="zh-TW" altLang="en-US" sz="2400" dirty="0"/>
            </a:p>
          </p:txBody>
        </p:sp>
        <p:cxnSp>
          <p:nvCxnSpPr>
            <p:cNvPr id="88" name="直線單箭頭接點 87"/>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群組 103"/>
          <p:cNvGrpSpPr/>
          <p:nvPr/>
        </p:nvGrpSpPr>
        <p:grpSpPr>
          <a:xfrm>
            <a:off x="7068509" y="3495140"/>
            <a:ext cx="1428642" cy="1156216"/>
            <a:chOff x="5881095" y="3559756"/>
            <a:chExt cx="1428642" cy="1156216"/>
          </a:xfrm>
        </p:grpSpPr>
        <p:sp>
          <p:nvSpPr>
            <p:cNvPr id="105" name="文字方塊 104"/>
            <p:cNvSpPr txBox="1"/>
            <p:nvPr/>
          </p:nvSpPr>
          <p:spPr>
            <a:xfrm>
              <a:off x="5881095" y="4249741"/>
              <a:ext cx="800447" cy="461665"/>
            </a:xfrm>
            <a:prstGeom prst="rect">
              <a:avLst/>
            </a:prstGeom>
            <a:noFill/>
          </p:spPr>
          <p:txBody>
            <a:bodyPr wrap="square" rtlCol="0">
              <a:spAutoFit/>
            </a:bodyPr>
            <a:lstStyle/>
            <a:p>
              <a:pPr algn="ctr"/>
              <a:r>
                <a:rPr lang="en-US" altLang="zh-TW" sz="2400" dirty="0" smtClean="0"/>
                <a:t>P</a:t>
              </a:r>
              <a:endParaRPr lang="zh-TW" altLang="en-US" sz="2400" baseline="-25000" dirty="0"/>
            </a:p>
          </p:txBody>
        </p:sp>
        <p:sp>
          <p:nvSpPr>
            <p:cNvPr id="106" name="文字方塊 105"/>
            <p:cNvSpPr txBox="1"/>
            <p:nvPr/>
          </p:nvSpPr>
          <p:spPr>
            <a:xfrm>
              <a:off x="6509290" y="4254307"/>
              <a:ext cx="800447"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107" name="文字方塊 106"/>
            <p:cNvSpPr txBox="1"/>
            <p:nvPr/>
          </p:nvSpPr>
          <p:spPr>
            <a:xfrm>
              <a:off x="6748075" y="3559756"/>
              <a:ext cx="398046" cy="461665"/>
            </a:xfrm>
            <a:prstGeom prst="rect">
              <a:avLst/>
            </a:prstGeom>
            <a:noFill/>
          </p:spPr>
          <p:txBody>
            <a:bodyPr wrap="square" rtlCol="0">
              <a:spAutoFit/>
            </a:bodyPr>
            <a:lstStyle/>
            <a:p>
              <a:r>
                <a:rPr lang="en-US" altLang="zh-TW" sz="2400" dirty="0" smtClean="0"/>
                <a:t>a</a:t>
              </a:r>
              <a:endParaRPr lang="zh-TW" altLang="en-US" sz="2400" dirty="0"/>
            </a:p>
          </p:txBody>
        </p:sp>
        <p:cxnSp>
          <p:nvCxnSpPr>
            <p:cNvPr id="108" name="直線單箭頭接點 107"/>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群組 109"/>
          <p:cNvGrpSpPr/>
          <p:nvPr/>
        </p:nvGrpSpPr>
        <p:grpSpPr>
          <a:xfrm>
            <a:off x="5580045" y="4744890"/>
            <a:ext cx="1428642" cy="1156216"/>
            <a:chOff x="5881095" y="3559756"/>
            <a:chExt cx="1428642" cy="1156216"/>
          </a:xfrm>
        </p:grpSpPr>
        <p:sp>
          <p:nvSpPr>
            <p:cNvPr id="111" name="文字方塊 110"/>
            <p:cNvSpPr txBox="1"/>
            <p:nvPr/>
          </p:nvSpPr>
          <p:spPr>
            <a:xfrm>
              <a:off x="5881095" y="4249741"/>
              <a:ext cx="800447" cy="461665"/>
            </a:xfrm>
            <a:prstGeom prst="rect">
              <a:avLst/>
            </a:prstGeom>
            <a:noFill/>
          </p:spPr>
          <p:txBody>
            <a:bodyPr wrap="square" rtlCol="0">
              <a:spAutoFit/>
            </a:bodyPr>
            <a:lstStyle/>
            <a:p>
              <a:pPr algn="ctr"/>
              <a:r>
                <a:rPr lang="en-US" altLang="zh-TW" sz="2400" dirty="0"/>
                <a:t>N</a:t>
              </a:r>
              <a:endParaRPr lang="zh-TW" altLang="en-US" sz="2400" baseline="-25000" dirty="0"/>
            </a:p>
          </p:txBody>
        </p:sp>
        <p:sp>
          <p:nvSpPr>
            <p:cNvPr id="112" name="文字方塊 111"/>
            <p:cNvSpPr txBox="1"/>
            <p:nvPr/>
          </p:nvSpPr>
          <p:spPr>
            <a:xfrm>
              <a:off x="6509290" y="4254307"/>
              <a:ext cx="800447" cy="461665"/>
            </a:xfrm>
            <a:prstGeom prst="rect">
              <a:avLst/>
            </a:prstGeom>
            <a:noFill/>
          </p:spPr>
          <p:txBody>
            <a:bodyPr wrap="square" rtlCol="0">
              <a:spAutoFit/>
            </a:bodyPr>
            <a:lstStyle/>
            <a:p>
              <a:pPr algn="ctr"/>
              <a:r>
                <a:rPr lang="en-US" altLang="zh-TW" sz="2400" dirty="0" smtClean="0"/>
                <a:t>D</a:t>
              </a:r>
              <a:endParaRPr lang="zh-TW" altLang="en-US" sz="2400" dirty="0"/>
            </a:p>
          </p:txBody>
        </p:sp>
        <p:sp>
          <p:nvSpPr>
            <p:cNvPr id="113" name="文字方塊 112"/>
            <p:cNvSpPr txBox="1"/>
            <p:nvPr/>
          </p:nvSpPr>
          <p:spPr>
            <a:xfrm>
              <a:off x="6748075" y="3559756"/>
              <a:ext cx="398046" cy="461665"/>
            </a:xfrm>
            <a:prstGeom prst="rect">
              <a:avLst/>
            </a:prstGeom>
            <a:noFill/>
          </p:spPr>
          <p:txBody>
            <a:bodyPr wrap="square" rtlCol="0">
              <a:spAutoFit/>
            </a:bodyPr>
            <a:lstStyle/>
            <a:p>
              <a:r>
                <a:rPr lang="en-US" altLang="zh-TW" sz="2400" dirty="0" smtClean="0"/>
                <a:t>a</a:t>
              </a:r>
              <a:endParaRPr lang="zh-TW" altLang="en-US" sz="2400" dirty="0"/>
            </a:p>
          </p:txBody>
        </p:sp>
        <p:cxnSp>
          <p:nvCxnSpPr>
            <p:cNvPr id="114" name="直線單箭頭接點 113"/>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16" name="文字方塊 115"/>
          <p:cNvSpPr txBox="1"/>
          <p:nvPr/>
        </p:nvSpPr>
        <p:spPr>
          <a:xfrm>
            <a:off x="6720172" y="4398111"/>
            <a:ext cx="1045604" cy="461665"/>
          </a:xfrm>
          <a:prstGeom prst="rect">
            <a:avLst/>
          </a:prstGeom>
          <a:noFill/>
        </p:spPr>
        <p:txBody>
          <a:bodyPr wrap="square" rtlCol="0">
            <a:spAutoFit/>
          </a:bodyPr>
          <a:lstStyle/>
          <a:p>
            <a:r>
              <a:rPr lang="en-US" altLang="zh-TW" sz="2400" dirty="0" smtClean="0">
                <a:solidFill>
                  <a:srgbClr val="FF0000"/>
                </a:solidFill>
              </a:rPr>
              <a:t>X 9</a:t>
            </a:r>
            <a:endParaRPr lang="zh-TW" altLang="en-US" sz="2400" dirty="0">
              <a:solidFill>
                <a:srgbClr val="FF0000"/>
              </a:solidFill>
            </a:endParaRPr>
          </a:p>
        </p:txBody>
      </p:sp>
      <p:sp>
        <p:nvSpPr>
          <p:cNvPr id="117" name="文字方塊 116"/>
          <p:cNvSpPr txBox="1"/>
          <p:nvPr/>
        </p:nvSpPr>
        <p:spPr>
          <a:xfrm>
            <a:off x="8130442" y="4359520"/>
            <a:ext cx="1045604" cy="461665"/>
          </a:xfrm>
          <a:prstGeom prst="rect">
            <a:avLst/>
          </a:prstGeom>
          <a:noFill/>
        </p:spPr>
        <p:txBody>
          <a:bodyPr wrap="square" rtlCol="0">
            <a:spAutoFit/>
          </a:bodyPr>
          <a:lstStyle/>
          <a:p>
            <a:r>
              <a:rPr lang="en-US" altLang="zh-TW" sz="2400" dirty="0" smtClean="0">
                <a:solidFill>
                  <a:srgbClr val="FF0000"/>
                </a:solidFill>
              </a:rPr>
              <a:t>X 9</a:t>
            </a:r>
            <a:endParaRPr lang="zh-TW" altLang="en-US" sz="2400" dirty="0">
              <a:solidFill>
                <a:srgbClr val="FF0000"/>
              </a:solidFill>
            </a:endParaRPr>
          </a:p>
        </p:txBody>
      </p:sp>
      <p:grpSp>
        <p:nvGrpSpPr>
          <p:cNvPr id="119" name="群組 118"/>
          <p:cNvGrpSpPr/>
          <p:nvPr/>
        </p:nvGrpSpPr>
        <p:grpSpPr>
          <a:xfrm>
            <a:off x="7081013" y="4781327"/>
            <a:ext cx="1428642" cy="1156216"/>
            <a:chOff x="5881095" y="3559756"/>
            <a:chExt cx="1428642" cy="1156216"/>
          </a:xfrm>
        </p:grpSpPr>
        <p:sp>
          <p:nvSpPr>
            <p:cNvPr id="120" name="文字方塊 119"/>
            <p:cNvSpPr txBox="1"/>
            <p:nvPr/>
          </p:nvSpPr>
          <p:spPr>
            <a:xfrm>
              <a:off x="5881095" y="4249741"/>
              <a:ext cx="800447" cy="461665"/>
            </a:xfrm>
            <a:prstGeom prst="rect">
              <a:avLst/>
            </a:prstGeom>
            <a:noFill/>
          </p:spPr>
          <p:txBody>
            <a:bodyPr wrap="square" rtlCol="0">
              <a:spAutoFit/>
            </a:bodyPr>
            <a:lstStyle/>
            <a:p>
              <a:pPr algn="ctr"/>
              <a:r>
                <a:rPr lang="en-US" altLang="zh-TW" sz="2400" dirty="0"/>
                <a:t>N</a:t>
              </a:r>
              <a:endParaRPr lang="zh-TW" altLang="en-US" sz="2400" baseline="-25000" dirty="0"/>
            </a:p>
          </p:txBody>
        </p:sp>
        <p:sp>
          <p:nvSpPr>
            <p:cNvPr id="121" name="文字方塊 120"/>
            <p:cNvSpPr txBox="1"/>
            <p:nvPr/>
          </p:nvSpPr>
          <p:spPr>
            <a:xfrm>
              <a:off x="6509290" y="4254307"/>
              <a:ext cx="800447" cy="461665"/>
            </a:xfrm>
            <a:prstGeom prst="rect">
              <a:avLst/>
            </a:prstGeom>
            <a:noFill/>
          </p:spPr>
          <p:txBody>
            <a:bodyPr wrap="square" rtlCol="0">
              <a:spAutoFit/>
            </a:bodyPr>
            <a:lstStyle/>
            <a:p>
              <a:pPr algn="ctr"/>
              <a:r>
                <a:rPr lang="en-US" altLang="zh-TW" sz="2400" dirty="0" smtClean="0"/>
                <a:t>V</a:t>
              </a:r>
              <a:endParaRPr lang="zh-TW" altLang="en-US" sz="2400" dirty="0"/>
            </a:p>
          </p:txBody>
        </p:sp>
        <p:sp>
          <p:nvSpPr>
            <p:cNvPr id="122" name="文字方塊 121"/>
            <p:cNvSpPr txBox="1"/>
            <p:nvPr/>
          </p:nvSpPr>
          <p:spPr>
            <a:xfrm>
              <a:off x="6748075" y="3559756"/>
              <a:ext cx="398046" cy="461665"/>
            </a:xfrm>
            <a:prstGeom prst="rect">
              <a:avLst/>
            </a:prstGeom>
            <a:noFill/>
          </p:spPr>
          <p:txBody>
            <a:bodyPr wrap="square" rtlCol="0">
              <a:spAutoFit/>
            </a:bodyPr>
            <a:lstStyle/>
            <a:p>
              <a:r>
                <a:rPr lang="en-US" altLang="zh-TW" sz="2400" dirty="0" smtClean="0"/>
                <a:t>a</a:t>
              </a:r>
              <a:endParaRPr lang="zh-TW" altLang="en-US" sz="2400" dirty="0"/>
            </a:p>
          </p:txBody>
        </p:sp>
        <p:cxnSp>
          <p:nvCxnSpPr>
            <p:cNvPr id="123" name="直線單箭頭接點 122"/>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文字方塊 57"/>
          <p:cNvSpPr txBox="1"/>
          <p:nvPr/>
        </p:nvSpPr>
        <p:spPr>
          <a:xfrm>
            <a:off x="3936564" y="5704928"/>
            <a:ext cx="902271" cy="461665"/>
          </a:xfrm>
          <a:prstGeom prst="rect">
            <a:avLst/>
          </a:prstGeom>
          <a:noFill/>
        </p:spPr>
        <p:txBody>
          <a:bodyPr wrap="square" rtlCol="0">
            <a:spAutoFit/>
          </a:bodyPr>
          <a:lstStyle/>
          <a:p>
            <a:pPr algn="ct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57" name="文字方塊 56"/>
              <p:cNvSpPr txBox="1"/>
              <p:nvPr/>
            </p:nvSpPr>
            <p:spPr>
              <a:xfrm>
                <a:off x="3325289" y="2001682"/>
                <a:ext cx="2733377" cy="524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i="1">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𝑦</m:t>
                              </m:r>
                              <m:r>
                                <a:rPr lang="en-US" altLang="zh-TW" sz="2400" b="0" i="1" smtClean="0">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𝕐</m:t>
                              </m:r>
                            </m:lim>
                          </m:limLow>
                        </m:fName>
                        <m:e>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𝑦</m:t>
                              </m:r>
                            </m:e>
                          </m:d>
                        </m:e>
                      </m:func>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3325289" y="2001682"/>
                <a:ext cx="2733377" cy="524439"/>
              </a:xfrm>
              <a:prstGeom prst="rect">
                <a:avLst/>
              </a:prstGeom>
              <a:blipFill rotWithShape="0">
                <a:blip r:embed="rId5"/>
                <a:stretch>
                  <a:fillRect l="-2227" t="-1163" b="-1395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6436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78" grpId="0"/>
      <p:bldP spid="98" grpId="0"/>
      <p:bldP spid="116" grpId="0"/>
      <p:bldP spid="1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HMM - Drawbacks</a:t>
            </a:r>
            <a:endParaRPr lang="zh-TW" altLang="en-US" sz="4000" dirty="0"/>
          </a:p>
        </p:txBody>
      </p:sp>
      <p:sp>
        <p:nvSpPr>
          <p:cNvPr id="3" name="內容版面配置區 2"/>
          <p:cNvSpPr>
            <a:spLocks noGrp="1"/>
          </p:cNvSpPr>
          <p:nvPr>
            <p:ph idx="1"/>
          </p:nvPr>
        </p:nvSpPr>
        <p:spPr/>
        <p:txBody>
          <a:bodyPr/>
          <a:lstStyle/>
          <a:p>
            <a:r>
              <a:rPr lang="en-US" altLang="zh-TW" sz="2800" dirty="0"/>
              <a:t>The (</a:t>
            </a:r>
            <a:r>
              <a:rPr lang="en-US" altLang="zh-TW" sz="2800" dirty="0" err="1"/>
              <a:t>x,y</a:t>
            </a:r>
            <a:r>
              <a:rPr lang="en-US" altLang="zh-TW" sz="2800" dirty="0"/>
              <a:t>) </a:t>
            </a:r>
            <a:r>
              <a:rPr lang="en-US" altLang="zh-TW" sz="2800" dirty="0" smtClean="0"/>
              <a:t>never found </a:t>
            </a:r>
            <a:r>
              <a:rPr lang="en-US" altLang="zh-TW" sz="2800" dirty="0"/>
              <a:t>in the training data can have large </a:t>
            </a:r>
            <a:r>
              <a:rPr lang="en-US" altLang="zh-TW" sz="2800" dirty="0" smtClean="0"/>
              <a:t>probability P(</a:t>
            </a:r>
            <a:r>
              <a:rPr lang="en-US" altLang="zh-TW" sz="2800" dirty="0" err="1" smtClean="0"/>
              <a:t>x,y</a:t>
            </a:r>
            <a:r>
              <a:rPr lang="en-US" altLang="zh-TW" sz="2800" dirty="0" smtClean="0"/>
              <a:t>). </a:t>
            </a:r>
          </a:p>
          <a:p>
            <a:r>
              <a:rPr lang="en-US" altLang="zh-TW" sz="2800" dirty="0" smtClean="0"/>
              <a:t>Benefit:</a:t>
            </a:r>
          </a:p>
          <a:p>
            <a:pPr lvl="1"/>
            <a:r>
              <a:rPr lang="en-US" altLang="zh-TW" sz="2800" dirty="0" smtClean="0"/>
              <a:t>When there is only little training data</a:t>
            </a:r>
          </a:p>
          <a:p>
            <a:pPr lvl="1"/>
            <a:r>
              <a:rPr lang="en-US" altLang="zh-TW" sz="2800" dirty="0" smtClean="0"/>
              <a:t>When the labels are noisy</a:t>
            </a:r>
            <a:endParaRPr lang="zh-TW" altLang="en-US" sz="2800" dirty="0"/>
          </a:p>
          <a:p>
            <a:endParaRPr lang="zh-TW" altLang="en-US" dirty="0"/>
          </a:p>
        </p:txBody>
      </p:sp>
      <p:sp>
        <p:nvSpPr>
          <p:cNvPr id="4" name="圓角矩形 3"/>
          <p:cNvSpPr/>
          <p:nvPr/>
        </p:nvSpPr>
        <p:spPr>
          <a:xfrm>
            <a:off x="7232457" y="4874907"/>
            <a:ext cx="1148525" cy="10580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6" name="群組 5"/>
          <p:cNvGrpSpPr/>
          <p:nvPr/>
        </p:nvGrpSpPr>
        <p:grpSpPr>
          <a:xfrm>
            <a:off x="5580045" y="3514166"/>
            <a:ext cx="1428642" cy="1156216"/>
            <a:chOff x="5881095" y="3559756"/>
            <a:chExt cx="1428642" cy="1156216"/>
          </a:xfrm>
        </p:grpSpPr>
        <p:sp>
          <p:nvSpPr>
            <p:cNvPr id="7" name="文字方塊 6"/>
            <p:cNvSpPr txBox="1"/>
            <p:nvPr/>
          </p:nvSpPr>
          <p:spPr>
            <a:xfrm>
              <a:off x="5881095" y="4249741"/>
              <a:ext cx="800447" cy="461665"/>
            </a:xfrm>
            <a:prstGeom prst="rect">
              <a:avLst/>
            </a:prstGeom>
            <a:noFill/>
          </p:spPr>
          <p:txBody>
            <a:bodyPr wrap="square" rtlCol="0">
              <a:spAutoFit/>
            </a:bodyPr>
            <a:lstStyle/>
            <a:p>
              <a:pPr algn="ctr"/>
              <a:r>
                <a:rPr lang="en-US" altLang="zh-TW" sz="2400" dirty="0"/>
                <a:t>N</a:t>
              </a:r>
              <a:endParaRPr lang="zh-TW" altLang="en-US" sz="2400" baseline="-25000" dirty="0"/>
            </a:p>
          </p:txBody>
        </p:sp>
        <p:sp>
          <p:nvSpPr>
            <p:cNvPr id="8" name="文字方塊 7"/>
            <p:cNvSpPr txBox="1"/>
            <p:nvPr/>
          </p:nvSpPr>
          <p:spPr>
            <a:xfrm>
              <a:off x="6509290" y="4254307"/>
              <a:ext cx="800447"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9" name="文字方塊 8"/>
            <p:cNvSpPr txBox="1"/>
            <p:nvPr/>
          </p:nvSpPr>
          <p:spPr>
            <a:xfrm>
              <a:off x="6748075" y="3559756"/>
              <a:ext cx="398046" cy="461665"/>
            </a:xfrm>
            <a:prstGeom prst="rect">
              <a:avLst/>
            </a:prstGeom>
            <a:noFill/>
          </p:spPr>
          <p:txBody>
            <a:bodyPr wrap="square" rtlCol="0">
              <a:spAutoFit/>
            </a:bodyPr>
            <a:lstStyle/>
            <a:p>
              <a:r>
                <a:rPr lang="en-US" altLang="zh-TW" sz="2400" dirty="0" smtClean="0"/>
                <a:t>c</a:t>
              </a:r>
              <a:endParaRPr lang="zh-TW" altLang="en-US" sz="2400" dirty="0"/>
            </a:p>
          </p:txBody>
        </p:sp>
        <p:cxnSp>
          <p:nvCxnSpPr>
            <p:cNvPr id="10" name="直線單箭頭接點 9"/>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群組 11"/>
          <p:cNvGrpSpPr/>
          <p:nvPr/>
        </p:nvGrpSpPr>
        <p:grpSpPr>
          <a:xfrm>
            <a:off x="7068509" y="3495140"/>
            <a:ext cx="1428642" cy="1156216"/>
            <a:chOff x="5881095" y="3559756"/>
            <a:chExt cx="1428642" cy="1156216"/>
          </a:xfrm>
        </p:grpSpPr>
        <p:sp>
          <p:nvSpPr>
            <p:cNvPr id="13" name="文字方塊 12"/>
            <p:cNvSpPr txBox="1"/>
            <p:nvPr/>
          </p:nvSpPr>
          <p:spPr>
            <a:xfrm>
              <a:off x="5881095" y="4249741"/>
              <a:ext cx="800447" cy="461665"/>
            </a:xfrm>
            <a:prstGeom prst="rect">
              <a:avLst/>
            </a:prstGeom>
            <a:noFill/>
          </p:spPr>
          <p:txBody>
            <a:bodyPr wrap="square" rtlCol="0">
              <a:spAutoFit/>
            </a:bodyPr>
            <a:lstStyle/>
            <a:p>
              <a:pPr algn="ctr"/>
              <a:r>
                <a:rPr lang="en-US" altLang="zh-TW" sz="2400" dirty="0" smtClean="0"/>
                <a:t>P</a:t>
              </a:r>
              <a:endParaRPr lang="zh-TW" altLang="en-US" sz="2400" baseline="-25000" dirty="0"/>
            </a:p>
          </p:txBody>
        </p:sp>
        <p:sp>
          <p:nvSpPr>
            <p:cNvPr id="14" name="文字方塊 13"/>
            <p:cNvSpPr txBox="1"/>
            <p:nvPr/>
          </p:nvSpPr>
          <p:spPr>
            <a:xfrm>
              <a:off x="6509290" y="4254307"/>
              <a:ext cx="800447"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15" name="文字方塊 14"/>
            <p:cNvSpPr txBox="1"/>
            <p:nvPr/>
          </p:nvSpPr>
          <p:spPr>
            <a:xfrm>
              <a:off x="6748075" y="3559756"/>
              <a:ext cx="398046" cy="461665"/>
            </a:xfrm>
            <a:prstGeom prst="rect">
              <a:avLst/>
            </a:prstGeom>
            <a:noFill/>
          </p:spPr>
          <p:txBody>
            <a:bodyPr wrap="square" rtlCol="0">
              <a:spAutoFit/>
            </a:bodyPr>
            <a:lstStyle/>
            <a:p>
              <a:r>
                <a:rPr lang="en-US" altLang="zh-TW" sz="2400" dirty="0" smtClean="0"/>
                <a:t>a</a:t>
              </a:r>
              <a:endParaRPr lang="zh-TW" altLang="en-US" sz="2400" dirty="0"/>
            </a:p>
          </p:txBody>
        </p:sp>
        <p:cxnSp>
          <p:nvCxnSpPr>
            <p:cNvPr id="16" name="直線單箭頭接點 15"/>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群組 17"/>
          <p:cNvGrpSpPr/>
          <p:nvPr/>
        </p:nvGrpSpPr>
        <p:grpSpPr>
          <a:xfrm>
            <a:off x="5580045" y="4744890"/>
            <a:ext cx="1428642" cy="1156216"/>
            <a:chOff x="5881095" y="3559756"/>
            <a:chExt cx="1428642" cy="1156216"/>
          </a:xfrm>
        </p:grpSpPr>
        <p:sp>
          <p:nvSpPr>
            <p:cNvPr id="19" name="文字方塊 18"/>
            <p:cNvSpPr txBox="1"/>
            <p:nvPr/>
          </p:nvSpPr>
          <p:spPr>
            <a:xfrm>
              <a:off x="5881095" y="4249741"/>
              <a:ext cx="800447" cy="461665"/>
            </a:xfrm>
            <a:prstGeom prst="rect">
              <a:avLst/>
            </a:prstGeom>
            <a:noFill/>
          </p:spPr>
          <p:txBody>
            <a:bodyPr wrap="square" rtlCol="0">
              <a:spAutoFit/>
            </a:bodyPr>
            <a:lstStyle/>
            <a:p>
              <a:pPr algn="ctr"/>
              <a:r>
                <a:rPr lang="en-US" altLang="zh-TW" sz="2400" dirty="0"/>
                <a:t>N</a:t>
              </a:r>
              <a:endParaRPr lang="zh-TW" altLang="en-US" sz="2400" baseline="-25000" dirty="0"/>
            </a:p>
          </p:txBody>
        </p:sp>
        <p:sp>
          <p:nvSpPr>
            <p:cNvPr id="20" name="文字方塊 19"/>
            <p:cNvSpPr txBox="1"/>
            <p:nvPr/>
          </p:nvSpPr>
          <p:spPr>
            <a:xfrm>
              <a:off x="6509290" y="4254307"/>
              <a:ext cx="800447" cy="461665"/>
            </a:xfrm>
            <a:prstGeom prst="rect">
              <a:avLst/>
            </a:prstGeom>
            <a:noFill/>
          </p:spPr>
          <p:txBody>
            <a:bodyPr wrap="square" rtlCol="0">
              <a:spAutoFit/>
            </a:bodyPr>
            <a:lstStyle/>
            <a:p>
              <a:pPr algn="ctr"/>
              <a:r>
                <a:rPr lang="en-US" altLang="zh-TW" sz="2400" dirty="0" smtClean="0"/>
                <a:t>D</a:t>
              </a:r>
              <a:endParaRPr lang="zh-TW" altLang="en-US" sz="2400" dirty="0"/>
            </a:p>
          </p:txBody>
        </p:sp>
        <p:sp>
          <p:nvSpPr>
            <p:cNvPr id="21" name="文字方塊 20"/>
            <p:cNvSpPr txBox="1"/>
            <p:nvPr/>
          </p:nvSpPr>
          <p:spPr>
            <a:xfrm>
              <a:off x="6748075" y="3559756"/>
              <a:ext cx="398046" cy="461665"/>
            </a:xfrm>
            <a:prstGeom prst="rect">
              <a:avLst/>
            </a:prstGeom>
            <a:noFill/>
          </p:spPr>
          <p:txBody>
            <a:bodyPr wrap="square" rtlCol="0">
              <a:spAutoFit/>
            </a:bodyPr>
            <a:lstStyle/>
            <a:p>
              <a:r>
                <a:rPr lang="en-US" altLang="zh-TW" sz="2400" dirty="0" smtClean="0"/>
                <a:t>a</a:t>
              </a:r>
              <a:endParaRPr lang="zh-TW" altLang="en-US" sz="2400" dirty="0"/>
            </a:p>
          </p:txBody>
        </p:sp>
        <p:cxnSp>
          <p:nvCxnSpPr>
            <p:cNvPr id="22" name="直線單箭頭接點 21"/>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文字方塊 23"/>
          <p:cNvSpPr txBox="1"/>
          <p:nvPr/>
        </p:nvSpPr>
        <p:spPr>
          <a:xfrm>
            <a:off x="6720172" y="4398111"/>
            <a:ext cx="1045604" cy="461665"/>
          </a:xfrm>
          <a:prstGeom prst="rect">
            <a:avLst/>
          </a:prstGeom>
          <a:noFill/>
        </p:spPr>
        <p:txBody>
          <a:bodyPr wrap="square" rtlCol="0">
            <a:spAutoFit/>
          </a:bodyPr>
          <a:lstStyle/>
          <a:p>
            <a:r>
              <a:rPr lang="en-US" altLang="zh-TW" sz="2400" dirty="0" smtClean="0">
                <a:solidFill>
                  <a:srgbClr val="FF0000"/>
                </a:solidFill>
              </a:rPr>
              <a:t>X 9</a:t>
            </a:r>
            <a:endParaRPr lang="zh-TW" altLang="en-US" sz="2400" dirty="0">
              <a:solidFill>
                <a:srgbClr val="FF0000"/>
              </a:solidFill>
            </a:endParaRPr>
          </a:p>
        </p:txBody>
      </p:sp>
      <p:sp>
        <p:nvSpPr>
          <p:cNvPr id="25" name="文字方塊 24"/>
          <p:cNvSpPr txBox="1"/>
          <p:nvPr/>
        </p:nvSpPr>
        <p:spPr>
          <a:xfrm>
            <a:off x="8130442" y="4359520"/>
            <a:ext cx="1045604" cy="461665"/>
          </a:xfrm>
          <a:prstGeom prst="rect">
            <a:avLst/>
          </a:prstGeom>
          <a:noFill/>
        </p:spPr>
        <p:txBody>
          <a:bodyPr wrap="square" rtlCol="0">
            <a:spAutoFit/>
          </a:bodyPr>
          <a:lstStyle/>
          <a:p>
            <a:r>
              <a:rPr lang="en-US" altLang="zh-TW" sz="2400" dirty="0" smtClean="0">
                <a:solidFill>
                  <a:srgbClr val="FF0000"/>
                </a:solidFill>
              </a:rPr>
              <a:t>X 9</a:t>
            </a:r>
            <a:endParaRPr lang="zh-TW" altLang="en-US" sz="2400" dirty="0">
              <a:solidFill>
                <a:srgbClr val="FF0000"/>
              </a:solidFill>
            </a:endParaRPr>
          </a:p>
        </p:txBody>
      </p:sp>
      <p:grpSp>
        <p:nvGrpSpPr>
          <p:cNvPr id="26" name="群組 25"/>
          <p:cNvGrpSpPr/>
          <p:nvPr/>
        </p:nvGrpSpPr>
        <p:grpSpPr>
          <a:xfrm>
            <a:off x="7081013" y="4781327"/>
            <a:ext cx="1428642" cy="1156216"/>
            <a:chOff x="5881095" y="3559756"/>
            <a:chExt cx="1428642" cy="1156216"/>
          </a:xfrm>
        </p:grpSpPr>
        <p:sp>
          <p:nvSpPr>
            <p:cNvPr id="27" name="文字方塊 26"/>
            <p:cNvSpPr txBox="1"/>
            <p:nvPr/>
          </p:nvSpPr>
          <p:spPr>
            <a:xfrm>
              <a:off x="5881095" y="4249741"/>
              <a:ext cx="800447" cy="461665"/>
            </a:xfrm>
            <a:prstGeom prst="rect">
              <a:avLst/>
            </a:prstGeom>
            <a:noFill/>
          </p:spPr>
          <p:txBody>
            <a:bodyPr wrap="square" rtlCol="0">
              <a:spAutoFit/>
            </a:bodyPr>
            <a:lstStyle/>
            <a:p>
              <a:pPr algn="ctr"/>
              <a:r>
                <a:rPr lang="en-US" altLang="zh-TW" sz="2400" dirty="0"/>
                <a:t>N</a:t>
              </a:r>
              <a:endParaRPr lang="zh-TW" altLang="en-US" sz="2400" baseline="-25000" dirty="0"/>
            </a:p>
          </p:txBody>
        </p:sp>
        <p:sp>
          <p:nvSpPr>
            <p:cNvPr id="28" name="文字方塊 27"/>
            <p:cNvSpPr txBox="1"/>
            <p:nvPr/>
          </p:nvSpPr>
          <p:spPr>
            <a:xfrm>
              <a:off x="6509290" y="4254307"/>
              <a:ext cx="800447" cy="461665"/>
            </a:xfrm>
            <a:prstGeom prst="rect">
              <a:avLst/>
            </a:prstGeom>
            <a:noFill/>
          </p:spPr>
          <p:txBody>
            <a:bodyPr wrap="square" rtlCol="0">
              <a:spAutoFit/>
            </a:bodyPr>
            <a:lstStyle/>
            <a:p>
              <a:pPr algn="ctr"/>
              <a:r>
                <a:rPr lang="en-US" altLang="zh-TW" sz="2400" dirty="0" smtClean="0"/>
                <a:t>V</a:t>
              </a:r>
              <a:endParaRPr lang="zh-TW" altLang="en-US" sz="2400" dirty="0"/>
            </a:p>
          </p:txBody>
        </p:sp>
        <p:sp>
          <p:nvSpPr>
            <p:cNvPr id="29" name="文字方塊 28"/>
            <p:cNvSpPr txBox="1"/>
            <p:nvPr/>
          </p:nvSpPr>
          <p:spPr>
            <a:xfrm>
              <a:off x="6748075" y="3559756"/>
              <a:ext cx="398046" cy="461665"/>
            </a:xfrm>
            <a:prstGeom prst="rect">
              <a:avLst/>
            </a:prstGeom>
            <a:noFill/>
          </p:spPr>
          <p:txBody>
            <a:bodyPr wrap="square" rtlCol="0">
              <a:spAutoFit/>
            </a:bodyPr>
            <a:lstStyle/>
            <a:p>
              <a:r>
                <a:rPr lang="en-US" altLang="zh-TW" sz="2400" dirty="0" smtClean="0"/>
                <a:t>a</a:t>
              </a:r>
              <a:endParaRPr lang="zh-TW" altLang="en-US" sz="2400" dirty="0"/>
            </a:p>
          </p:txBody>
        </p:sp>
        <p:cxnSp>
          <p:nvCxnSpPr>
            <p:cNvPr id="30" name="直線單箭頭接點 29"/>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文字方塊 31"/>
          <p:cNvSpPr txBox="1"/>
          <p:nvPr/>
        </p:nvSpPr>
        <p:spPr>
          <a:xfrm>
            <a:off x="6671020" y="5958233"/>
            <a:ext cx="2310997" cy="830997"/>
          </a:xfrm>
          <a:prstGeom prst="rect">
            <a:avLst/>
          </a:prstGeom>
          <a:noFill/>
        </p:spPr>
        <p:txBody>
          <a:bodyPr wrap="square" rtlCol="0">
            <a:spAutoFit/>
          </a:bodyPr>
          <a:lstStyle/>
          <a:p>
            <a:pPr algn="ctr"/>
            <a:r>
              <a:rPr lang="en-US" altLang="zh-TW" sz="2400" b="1" dirty="0" smtClean="0">
                <a:solidFill>
                  <a:srgbClr val="00B050"/>
                </a:solidFill>
              </a:rPr>
              <a:t>High probability for HMM</a:t>
            </a:r>
            <a:endParaRPr lang="zh-TW" altLang="en-US" sz="2400" b="1" dirty="0">
              <a:solidFill>
                <a:srgbClr val="00B050"/>
              </a:solidFill>
            </a:endParaRPr>
          </a:p>
        </p:txBody>
      </p:sp>
    </p:spTree>
    <p:extLst>
      <p:ext uri="{BB962C8B-B14F-4D97-AF65-F5344CB8AC3E}">
        <p14:creationId xmlns:p14="http://schemas.microsoft.com/office/powerpoint/2010/main" val="1054915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CRF </a:t>
            </a:r>
            <a:r>
              <a:rPr lang="en-US" altLang="zh-TW" sz="4000" dirty="0" err="1" smtClean="0"/>
              <a:t>v.s</a:t>
            </a:r>
            <a:r>
              <a:rPr lang="en-US" altLang="zh-TW" sz="4000" dirty="0" smtClean="0"/>
              <a:t>. HMM</a:t>
            </a:r>
            <a:endParaRPr lang="zh-TW" altLang="en-US" sz="40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825624"/>
                <a:ext cx="7886700" cy="5032375"/>
              </a:xfrm>
            </p:spPr>
            <p:txBody>
              <a:bodyPr>
                <a:normAutofit/>
              </a:bodyPr>
              <a:lstStyle/>
              <a:p>
                <a:r>
                  <a:rPr lang="en-US" altLang="zh-TW" sz="2400" dirty="0" smtClean="0"/>
                  <a:t>CRF:</a:t>
                </a:r>
                <a:r>
                  <a:rPr lang="zh-TW" altLang="en-US" sz="2400" dirty="0" smtClean="0"/>
                  <a:t> </a:t>
                </a:r>
                <a:r>
                  <a:rPr lang="en-US" altLang="zh-TW" sz="2400" dirty="0" smtClean="0"/>
                  <a:t>increase </a:t>
                </a:r>
                <a14:m>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a14:m>
                <a:r>
                  <a:rPr lang="en-US" altLang="zh-TW" sz="2400" dirty="0" smtClean="0"/>
                  <a:t>, decrease </a:t>
                </a:r>
                <a14:m>
                  <m:oMath xmlns:m="http://schemas.openxmlformats.org/officeDocument/2006/math">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i="1">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𝑦</m:t>
                            </m:r>
                          </m:e>
                          <m:sup>
                            <m:r>
                              <a:rPr lang="en-US" altLang="zh-TW" sz="2400" b="0" i="1" smtClean="0">
                                <a:latin typeface="Cambria Math" panose="02040503050406030204" pitchFamily="18" charset="0"/>
                              </a:rPr>
                              <m:t>′</m:t>
                            </m:r>
                          </m:sup>
                        </m:sSup>
                      </m:e>
                    </m:d>
                  </m:oMath>
                </a14:m>
                <a:endParaRPr lang="en-US" altLang="zh-TW" sz="2400" dirty="0" smtClean="0"/>
              </a:p>
              <a:p>
                <a:endParaRPr lang="en-US" altLang="zh-TW" sz="2400" dirty="0"/>
              </a:p>
              <a:p>
                <a:pPr lvl="1"/>
                <a:r>
                  <a:rPr lang="en-US" altLang="zh-TW" sz="2400" dirty="0" smtClean="0"/>
                  <a:t>To </a:t>
                </a:r>
                <a:r>
                  <a:rPr lang="en-US" altLang="zh-TW" sz="2400" dirty="0"/>
                  <a:t>obtain correct results</a:t>
                </a:r>
                <a:r>
                  <a:rPr lang="zh-TW" altLang="en-US" sz="2400" dirty="0"/>
                  <a:t> </a:t>
                </a:r>
                <a:r>
                  <a:rPr lang="en-US" altLang="zh-TW" sz="2400" dirty="0" smtClean="0"/>
                  <a:t>…</a:t>
                </a:r>
              </a:p>
              <a:p>
                <a:pPr lvl="1"/>
                <a:endParaRPr lang="en-US" altLang="zh-TW" sz="2400" dirty="0"/>
              </a:p>
              <a:p>
                <a:pPr lvl="1"/>
                <a:endParaRPr lang="en-US" altLang="zh-TW" sz="2400" dirty="0" smtClean="0"/>
              </a:p>
              <a:p>
                <a:pPr lvl="3"/>
                <a:endParaRPr lang="en-US" altLang="zh-CN" sz="2400" dirty="0">
                  <a:ea typeface="SimSun" panose="02010600030101010101" pitchFamily="2" charset="-122"/>
                </a:endParaRPr>
              </a:p>
              <a:p>
                <a:pPr lvl="1"/>
                <a:endParaRPr lang="zh-TW" altLang="en-US"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825624"/>
                <a:ext cx="7886700" cy="5032375"/>
              </a:xfrm>
              <a:blipFill rotWithShape="0">
                <a:blip r:embed="rId3"/>
                <a:stretch>
                  <a:fillRect l="-1005" t="-1695"/>
                </a:stretch>
              </a:blipFill>
            </p:spPr>
            <p:txBody>
              <a:bodyPr/>
              <a:lstStyle/>
              <a:p>
                <a:r>
                  <a:rPr lang="zh-TW" altLang="en-US">
                    <a:noFill/>
                  </a:rPr>
                  <a:t> </a:t>
                </a:r>
              </a:p>
            </p:txBody>
          </p:sp>
        </mc:Fallback>
      </mc:AlternateContent>
      <p:sp>
        <p:nvSpPr>
          <p:cNvPr id="4" name="文字方塊 3"/>
          <p:cNvSpPr txBox="1"/>
          <p:nvPr/>
        </p:nvSpPr>
        <p:spPr>
          <a:xfrm>
            <a:off x="5101868" y="2268606"/>
            <a:ext cx="3413482" cy="461665"/>
          </a:xfrm>
          <a:prstGeom prst="rect">
            <a:avLst/>
          </a:prstGeom>
          <a:solidFill>
            <a:schemeClr val="accent6">
              <a:lumMod val="20000"/>
              <a:lumOff val="80000"/>
            </a:schemeClr>
          </a:solidFill>
          <a:ln>
            <a:solidFill>
              <a:srgbClr val="00B050"/>
            </a:solidFill>
          </a:ln>
        </p:spPr>
        <p:txBody>
          <a:bodyPr wrap="square" rtlCol="0">
            <a:spAutoFit/>
          </a:bodyPr>
          <a:lstStyle/>
          <a:p>
            <a:pPr algn="ctr"/>
            <a:r>
              <a:rPr lang="en-US" altLang="zh-TW" sz="2400" dirty="0" smtClean="0">
                <a:solidFill>
                  <a:srgbClr val="00B050"/>
                </a:solidFill>
              </a:rPr>
              <a:t>HMM does not do that</a:t>
            </a:r>
            <a:endParaRPr lang="zh-TW" altLang="en-US" sz="2400" dirty="0">
              <a:solidFill>
                <a:srgbClr val="00B050"/>
              </a:solidFill>
            </a:endParaRPr>
          </a:p>
        </p:txBody>
      </p:sp>
      <p:cxnSp>
        <p:nvCxnSpPr>
          <p:cNvPr id="6" name="直線接點 5"/>
          <p:cNvCxnSpPr/>
          <p:nvPr/>
        </p:nvCxnSpPr>
        <p:spPr>
          <a:xfrm>
            <a:off x="3610874" y="2185264"/>
            <a:ext cx="232474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字方塊 7"/>
              <p:cNvSpPr txBox="1"/>
              <p:nvPr/>
            </p:nvSpPr>
            <p:spPr>
              <a:xfrm>
                <a:off x="2555977" y="3134475"/>
                <a:ext cx="23722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d>
                      <m:r>
                        <a:rPr lang="en-US" altLang="zh-TW" sz="2400" b="0" i="1" smtClean="0">
                          <a:latin typeface="Cambria Math" panose="02040503050406030204" pitchFamily="18" charset="0"/>
                        </a:rPr>
                        <m:t>&gt;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en-US" altLang="zh-TW" sz="2400" b="0" i="1" smtClean="0">
                              <a:latin typeface="Cambria Math" panose="02040503050406030204" pitchFamily="18" charset="0"/>
                            </a:rPr>
                            <m:t>𝑦</m:t>
                          </m:r>
                        </m:e>
                      </m:d>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555977" y="3134475"/>
                <a:ext cx="2372252" cy="369332"/>
              </a:xfrm>
              <a:prstGeom prst="rect">
                <a:avLst/>
              </a:prstGeom>
              <a:blipFill rotWithShape="0">
                <a:blip r:embed="rId4"/>
                <a:stretch>
                  <a:fillRect l="-1028" t="-16393"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666689" y="3138949"/>
                <a:ext cx="984250" cy="369332"/>
              </a:xfrm>
              <a:prstGeom prst="rect">
                <a:avLst/>
              </a:prstGeom>
              <a:noFill/>
            </p:spPr>
            <p:txBody>
              <a:bodyPr wrap="square" lIns="0" tIns="0" rIns="0" bIns="0" rtlCol="0">
                <a:spAutoFit/>
              </a:bodyPr>
              <a:lstStyle/>
              <a:p>
                <a14:m>
                  <m:oMath xmlns:m="http://schemas.openxmlformats.org/officeDocument/2006/math">
                    <m:d>
                      <m:dPr>
                        <m:ctrlPr>
                          <a:rPr lang="en-US" altLang="zh-TW" sz="2400" i="1" smtClean="0">
                            <a:latin typeface="Cambria Math" panose="02040503050406030204" pitchFamily="18" charset="0"/>
                          </a:rPr>
                        </m:ctrlPr>
                      </m:dPr>
                      <m:e>
                        <m:r>
                          <a:rPr lang="en-US" altLang="zh-TW" sz="240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a14:m>
                <a:r>
                  <a:rPr lang="en-US" altLang="zh-TW" sz="2400" dirty="0" smtClean="0"/>
                  <a:t>:</a:t>
                </a:r>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666689" y="3138949"/>
                <a:ext cx="984250" cy="369332"/>
              </a:xfrm>
              <a:prstGeom prst="rect">
                <a:avLst/>
              </a:prstGeom>
              <a:blipFill rotWithShape="0">
                <a:blip r:embed="rId5"/>
                <a:stretch>
                  <a:fillRect t="-26230" r="-9259" b="-47541"/>
                </a:stretch>
              </a:blipFill>
            </p:spPr>
            <p:txBody>
              <a:bodyPr/>
              <a:lstStyle/>
              <a:p>
                <a:r>
                  <a:rPr lang="zh-TW" altLang="en-US">
                    <a:noFill/>
                  </a:rPr>
                  <a:t> </a:t>
                </a:r>
              </a:p>
            </p:txBody>
          </p:sp>
        </mc:Fallback>
      </mc:AlternateContent>
      <p:sp>
        <p:nvSpPr>
          <p:cNvPr id="10" name="文字方塊 9"/>
          <p:cNvSpPr txBox="1"/>
          <p:nvPr/>
        </p:nvSpPr>
        <p:spPr>
          <a:xfrm>
            <a:off x="5116382" y="2836471"/>
            <a:ext cx="3413482" cy="830997"/>
          </a:xfrm>
          <a:prstGeom prst="rect">
            <a:avLst/>
          </a:prstGeom>
          <a:solidFill>
            <a:schemeClr val="accent1">
              <a:lumMod val="20000"/>
              <a:lumOff val="80000"/>
            </a:schemeClr>
          </a:solidFill>
          <a:ln>
            <a:solidFill>
              <a:srgbClr val="0000FF"/>
            </a:solidFill>
          </a:ln>
        </p:spPr>
        <p:txBody>
          <a:bodyPr wrap="square" rtlCol="0">
            <a:spAutoFit/>
          </a:bodyPr>
          <a:lstStyle/>
          <a:p>
            <a:r>
              <a:rPr lang="en-US" altLang="zh-TW" sz="2400" dirty="0" smtClean="0">
                <a:solidFill>
                  <a:srgbClr val="0000FF"/>
                </a:solidFill>
              </a:rPr>
              <a:t>CRF more likely to achieve that than HMM</a:t>
            </a:r>
            <a:endParaRPr lang="zh-TW" altLang="en-US" sz="2400" dirty="0">
              <a:solidFill>
                <a:srgbClr val="0000FF"/>
              </a:solidFill>
            </a:endParaRPr>
          </a:p>
        </p:txBody>
      </p:sp>
      <p:grpSp>
        <p:nvGrpSpPr>
          <p:cNvPr id="14" name="群組 13"/>
          <p:cNvGrpSpPr/>
          <p:nvPr/>
        </p:nvGrpSpPr>
        <p:grpSpPr>
          <a:xfrm>
            <a:off x="-55997" y="4034602"/>
            <a:ext cx="1428642" cy="1156216"/>
            <a:chOff x="5881095" y="3559756"/>
            <a:chExt cx="1428642" cy="1156216"/>
          </a:xfrm>
        </p:grpSpPr>
        <p:sp>
          <p:nvSpPr>
            <p:cNvPr id="15" name="文字方塊 14"/>
            <p:cNvSpPr txBox="1"/>
            <p:nvPr/>
          </p:nvSpPr>
          <p:spPr>
            <a:xfrm>
              <a:off x="5881095" y="4249741"/>
              <a:ext cx="800447" cy="461665"/>
            </a:xfrm>
            <a:prstGeom prst="rect">
              <a:avLst/>
            </a:prstGeom>
            <a:noFill/>
          </p:spPr>
          <p:txBody>
            <a:bodyPr wrap="square" rtlCol="0">
              <a:spAutoFit/>
            </a:bodyPr>
            <a:lstStyle/>
            <a:p>
              <a:pPr algn="ctr"/>
              <a:r>
                <a:rPr lang="en-US" altLang="zh-TW" sz="2400" dirty="0"/>
                <a:t>N</a:t>
              </a:r>
              <a:endParaRPr lang="zh-TW" altLang="en-US" sz="2400" baseline="-25000" dirty="0"/>
            </a:p>
          </p:txBody>
        </p:sp>
        <p:sp>
          <p:nvSpPr>
            <p:cNvPr id="16" name="文字方塊 15"/>
            <p:cNvSpPr txBox="1"/>
            <p:nvPr/>
          </p:nvSpPr>
          <p:spPr>
            <a:xfrm>
              <a:off x="6509290" y="4254307"/>
              <a:ext cx="800447"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17" name="文字方塊 16"/>
            <p:cNvSpPr txBox="1"/>
            <p:nvPr/>
          </p:nvSpPr>
          <p:spPr>
            <a:xfrm>
              <a:off x="6748075" y="3559756"/>
              <a:ext cx="398046" cy="461665"/>
            </a:xfrm>
            <a:prstGeom prst="rect">
              <a:avLst/>
            </a:prstGeom>
            <a:noFill/>
          </p:spPr>
          <p:txBody>
            <a:bodyPr wrap="square" rtlCol="0">
              <a:spAutoFit/>
            </a:bodyPr>
            <a:lstStyle/>
            <a:p>
              <a:r>
                <a:rPr lang="en-US" altLang="zh-TW" sz="2400" dirty="0" smtClean="0"/>
                <a:t>c</a:t>
              </a:r>
              <a:endParaRPr lang="zh-TW" altLang="en-US" sz="2400" dirty="0"/>
            </a:p>
          </p:txBody>
        </p:sp>
        <p:cxnSp>
          <p:nvCxnSpPr>
            <p:cNvPr id="18" name="直線單箭頭接點 17"/>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a:off x="1259567" y="4016998"/>
            <a:ext cx="1428642" cy="1156216"/>
            <a:chOff x="5881095" y="3559756"/>
            <a:chExt cx="1428642" cy="1156216"/>
          </a:xfrm>
        </p:grpSpPr>
        <p:sp>
          <p:nvSpPr>
            <p:cNvPr id="21" name="文字方塊 20"/>
            <p:cNvSpPr txBox="1"/>
            <p:nvPr/>
          </p:nvSpPr>
          <p:spPr>
            <a:xfrm>
              <a:off x="5881095" y="4249741"/>
              <a:ext cx="800447" cy="461665"/>
            </a:xfrm>
            <a:prstGeom prst="rect">
              <a:avLst/>
            </a:prstGeom>
            <a:noFill/>
          </p:spPr>
          <p:txBody>
            <a:bodyPr wrap="square" rtlCol="0">
              <a:spAutoFit/>
            </a:bodyPr>
            <a:lstStyle/>
            <a:p>
              <a:pPr algn="ctr"/>
              <a:r>
                <a:rPr lang="en-US" altLang="zh-TW" sz="2400" dirty="0" smtClean="0"/>
                <a:t>P</a:t>
              </a:r>
              <a:endParaRPr lang="zh-TW" altLang="en-US" sz="2400" baseline="-25000" dirty="0"/>
            </a:p>
          </p:txBody>
        </p:sp>
        <p:sp>
          <p:nvSpPr>
            <p:cNvPr id="22" name="文字方塊 21"/>
            <p:cNvSpPr txBox="1"/>
            <p:nvPr/>
          </p:nvSpPr>
          <p:spPr>
            <a:xfrm>
              <a:off x="6509290" y="4254307"/>
              <a:ext cx="800447"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23" name="文字方塊 22"/>
            <p:cNvSpPr txBox="1"/>
            <p:nvPr/>
          </p:nvSpPr>
          <p:spPr>
            <a:xfrm>
              <a:off x="6748075" y="3559756"/>
              <a:ext cx="398046" cy="461665"/>
            </a:xfrm>
            <a:prstGeom prst="rect">
              <a:avLst/>
            </a:prstGeom>
            <a:noFill/>
          </p:spPr>
          <p:txBody>
            <a:bodyPr wrap="square" rtlCol="0">
              <a:spAutoFit/>
            </a:bodyPr>
            <a:lstStyle/>
            <a:p>
              <a:r>
                <a:rPr lang="en-US" altLang="zh-TW" sz="2400" dirty="0" smtClean="0"/>
                <a:t>a</a:t>
              </a:r>
              <a:endParaRPr lang="zh-TW" altLang="en-US" sz="2400" dirty="0"/>
            </a:p>
          </p:txBody>
        </p:sp>
        <p:cxnSp>
          <p:nvCxnSpPr>
            <p:cNvPr id="24" name="直線單箭頭接點 23"/>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群組 25"/>
          <p:cNvGrpSpPr/>
          <p:nvPr/>
        </p:nvGrpSpPr>
        <p:grpSpPr>
          <a:xfrm>
            <a:off x="-55997" y="5322098"/>
            <a:ext cx="1428642" cy="1156216"/>
            <a:chOff x="5881095" y="3559756"/>
            <a:chExt cx="1428642" cy="1156216"/>
          </a:xfrm>
        </p:grpSpPr>
        <p:sp>
          <p:nvSpPr>
            <p:cNvPr id="27" name="文字方塊 26"/>
            <p:cNvSpPr txBox="1"/>
            <p:nvPr/>
          </p:nvSpPr>
          <p:spPr>
            <a:xfrm>
              <a:off x="5881095" y="4249741"/>
              <a:ext cx="800447" cy="461665"/>
            </a:xfrm>
            <a:prstGeom prst="rect">
              <a:avLst/>
            </a:prstGeom>
            <a:noFill/>
          </p:spPr>
          <p:txBody>
            <a:bodyPr wrap="square" rtlCol="0">
              <a:spAutoFit/>
            </a:bodyPr>
            <a:lstStyle/>
            <a:p>
              <a:pPr algn="ctr"/>
              <a:r>
                <a:rPr lang="en-US" altLang="zh-TW" sz="2400" dirty="0"/>
                <a:t>N</a:t>
              </a:r>
              <a:endParaRPr lang="zh-TW" altLang="en-US" sz="2400" baseline="-25000" dirty="0"/>
            </a:p>
          </p:txBody>
        </p:sp>
        <p:sp>
          <p:nvSpPr>
            <p:cNvPr id="28" name="文字方塊 27"/>
            <p:cNvSpPr txBox="1"/>
            <p:nvPr/>
          </p:nvSpPr>
          <p:spPr>
            <a:xfrm>
              <a:off x="6509290" y="4254307"/>
              <a:ext cx="800447" cy="461665"/>
            </a:xfrm>
            <a:prstGeom prst="rect">
              <a:avLst/>
            </a:prstGeom>
            <a:noFill/>
          </p:spPr>
          <p:txBody>
            <a:bodyPr wrap="square" rtlCol="0">
              <a:spAutoFit/>
            </a:bodyPr>
            <a:lstStyle/>
            <a:p>
              <a:pPr algn="ctr"/>
              <a:r>
                <a:rPr lang="en-US" altLang="zh-TW" sz="2400" dirty="0" smtClean="0"/>
                <a:t>D</a:t>
              </a:r>
              <a:endParaRPr lang="zh-TW" altLang="en-US" sz="2400" dirty="0"/>
            </a:p>
          </p:txBody>
        </p:sp>
        <p:sp>
          <p:nvSpPr>
            <p:cNvPr id="29" name="文字方塊 28"/>
            <p:cNvSpPr txBox="1"/>
            <p:nvPr/>
          </p:nvSpPr>
          <p:spPr>
            <a:xfrm>
              <a:off x="6748075" y="3559756"/>
              <a:ext cx="398046" cy="461665"/>
            </a:xfrm>
            <a:prstGeom prst="rect">
              <a:avLst/>
            </a:prstGeom>
            <a:noFill/>
          </p:spPr>
          <p:txBody>
            <a:bodyPr wrap="square" rtlCol="0">
              <a:spAutoFit/>
            </a:bodyPr>
            <a:lstStyle/>
            <a:p>
              <a:r>
                <a:rPr lang="en-US" altLang="zh-TW" sz="2400" dirty="0" smtClean="0"/>
                <a:t>a</a:t>
              </a:r>
              <a:endParaRPr lang="zh-TW" altLang="en-US" sz="2400" dirty="0"/>
            </a:p>
          </p:txBody>
        </p:sp>
        <p:cxnSp>
          <p:nvCxnSpPr>
            <p:cNvPr id="30" name="直線單箭頭接點 29"/>
            <p:cNvCxnSpPr/>
            <p:nvPr/>
          </p:nvCxnSpPr>
          <p:spPr>
            <a:xfrm>
              <a:off x="6407692" y="4488727"/>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6200000" flipV="1">
              <a:off x="6709771" y="4118839"/>
              <a:ext cx="39948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文字方塊 31"/>
          <p:cNvSpPr txBox="1"/>
          <p:nvPr/>
        </p:nvSpPr>
        <p:spPr>
          <a:xfrm>
            <a:off x="985695" y="4889772"/>
            <a:ext cx="1045604" cy="461665"/>
          </a:xfrm>
          <a:prstGeom prst="rect">
            <a:avLst/>
          </a:prstGeom>
          <a:noFill/>
        </p:spPr>
        <p:txBody>
          <a:bodyPr wrap="square" rtlCol="0">
            <a:spAutoFit/>
          </a:bodyPr>
          <a:lstStyle/>
          <a:p>
            <a:r>
              <a:rPr lang="en-US" altLang="zh-TW" sz="2400" dirty="0" smtClean="0">
                <a:solidFill>
                  <a:srgbClr val="FF0000"/>
                </a:solidFill>
              </a:rPr>
              <a:t>X 9</a:t>
            </a:r>
            <a:endParaRPr lang="zh-TW" altLang="en-US" sz="2400" dirty="0">
              <a:solidFill>
                <a:srgbClr val="FF0000"/>
              </a:solidFill>
            </a:endParaRPr>
          </a:p>
        </p:txBody>
      </p:sp>
      <p:sp>
        <p:nvSpPr>
          <p:cNvPr id="33" name="文字方塊 32"/>
          <p:cNvSpPr txBox="1"/>
          <p:nvPr/>
        </p:nvSpPr>
        <p:spPr>
          <a:xfrm>
            <a:off x="2308685" y="4852930"/>
            <a:ext cx="1045604" cy="461665"/>
          </a:xfrm>
          <a:prstGeom prst="rect">
            <a:avLst/>
          </a:prstGeom>
          <a:noFill/>
        </p:spPr>
        <p:txBody>
          <a:bodyPr wrap="square" rtlCol="0">
            <a:spAutoFit/>
          </a:bodyPr>
          <a:lstStyle/>
          <a:p>
            <a:r>
              <a:rPr lang="en-US" altLang="zh-TW" sz="2400" dirty="0" smtClean="0">
                <a:solidFill>
                  <a:srgbClr val="FF0000"/>
                </a:solidFill>
              </a:rPr>
              <a:t>X 9</a:t>
            </a:r>
            <a:endParaRPr lang="zh-TW" altLang="en-US" sz="2400" dirty="0">
              <a:solidFill>
                <a:srgbClr val="FF0000"/>
              </a:solidFill>
            </a:endParaRPr>
          </a:p>
        </p:txBody>
      </p:sp>
      <p:sp>
        <p:nvSpPr>
          <p:cNvPr id="40" name="文字方塊 39"/>
          <p:cNvSpPr txBox="1"/>
          <p:nvPr/>
        </p:nvSpPr>
        <p:spPr>
          <a:xfrm>
            <a:off x="7465422" y="5313589"/>
            <a:ext cx="800447" cy="461665"/>
          </a:xfrm>
          <a:prstGeom prst="rect">
            <a:avLst/>
          </a:prstGeom>
          <a:noFill/>
        </p:spPr>
        <p:txBody>
          <a:bodyPr wrap="square" rtlCol="0">
            <a:spAutoFit/>
          </a:bodyPr>
          <a:lstStyle/>
          <a:p>
            <a:pPr algn="ctr"/>
            <a:r>
              <a:rPr lang="en-US" altLang="zh-TW" sz="2400" dirty="0" err="1" smtClean="0"/>
              <a:t>y</a:t>
            </a:r>
            <a:r>
              <a:rPr lang="en-US" altLang="zh-TW" sz="2400" baseline="-25000" dirty="0" err="1" smtClean="0"/>
              <a:t>i</a:t>
            </a:r>
            <a:r>
              <a:rPr lang="en-US" altLang="zh-TW" sz="2400" dirty="0" smtClean="0"/>
              <a:t>=?</a:t>
            </a:r>
            <a:endParaRPr lang="zh-TW" altLang="en-US" sz="2400" dirty="0"/>
          </a:p>
        </p:txBody>
      </p:sp>
      <p:sp>
        <p:nvSpPr>
          <p:cNvPr id="41" name="文字方塊 40"/>
          <p:cNvSpPr txBox="1"/>
          <p:nvPr/>
        </p:nvSpPr>
        <p:spPr>
          <a:xfrm>
            <a:off x="5794284" y="5302659"/>
            <a:ext cx="1140325" cy="461665"/>
          </a:xfrm>
          <a:prstGeom prst="rect">
            <a:avLst/>
          </a:prstGeom>
          <a:noFill/>
        </p:spPr>
        <p:txBody>
          <a:bodyPr wrap="square" rtlCol="0">
            <a:spAutoFit/>
          </a:bodyPr>
          <a:lstStyle/>
          <a:p>
            <a:pPr algn="ctr"/>
            <a:r>
              <a:rPr lang="en-US" altLang="zh-TW" sz="2400" dirty="0" smtClean="0"/>
              <a:t>y</a:t>
            </a:r>
            <a:r>
              <a:rPr lang="en-US" altLang="zh-TW" sz="2400" baseline="-25000" dirty="0" smtClean="0"/>
              <a:t>i-1</a:t>
            </a:r>
            <a:r>
              <a:rPr lang="en-US" altLang="zh-TW" sz="2400" dirty="0" smtClean="0"/>
              <a:t>=N</a:t>
            </a:r>
            <a:endParaRPr lang="zh-TW" altLang="en-US" sz="2400" baseline="-25000" dirty="0"/>
          </a:p>
        </p:txBody>
      </p:sp>
      <p:sp>
        <p:nvSpPr>
          <p:cNvPr id="42" name="文字方塊 41"/>
          <p:cNvSpPr txBox="1"/>
          <p:nvPr/>
        </p:nvSpPr>
        <p:spPr>
          <a:xfrm>
            <a:off x="7488787" y="4143577"/>
            <a:ext cx="800447" cy="461665"/>
          </a:xfrm>
          <a:prstGeom prst="rect">
            <a:avLst/>
          </a:prstGeom>
          <a:noFill/>
        </p:spPr>
        <p:txBody>
          <a:bodyPr wrap="square" rtlCol="0">
            <a:spAutoFit/>
          </a:bodyPr>
          <a:lstStyle/>
          <a:p>
            <a:pPr algn="ctr"/>
            <a:r>
              <a:rPr lang="en-US" altLang="zh-TW" sz="2400" dirty="0"/>
              <a:t>x</a:t>
            </a:r>
            <a:r>
              <a:rPr lang="en-US" altLang="zh-TW" sz="2400" baseline="-25000" dirty="0" smtClean="0"/>
              <a:t>i</a:t>
            </a:r>
            <a:r>
              <a:rPr lang="en-US" altLang="zh-TW" sz="2400" dirty="0" smtClean="0"/>
              <a:t>=a</a:t>
            </a:r>
            <a:endParaRPr lang="zh-TW" altLang="en-US" sz="2400" baseline="-25000" dirty="0"/>
          </a:p>
        </p:txBody>
      </p:sp>
      <p:sp>
        <p:nvSpPr>
          <p:cNvPr id="43" name="文字方塊 42"/>
          <p:cNvSpPr txBox="1"/>
          <p:nvPr/>
        </p:nvSpPr>
        <p:spPr>
          <a:xfrm>
            <a:off x="7508859" y="5793565"/>
            <a:ext cx="1668782" cy="461665"/>
          </a:xfrm>
          <a:prstGeom prst="rect">
            <a:avLst/>
          </a:prstGeom>
          <a:noFill/>
        </p:spPr>
        <p:txBody>
          <a:bodyPr wrap="square" rtlCol="0">
            <a:spAutoFit/>
          </a:bodyPr>
          <a:lstStyle/>
          <a:p>
            <a:pPr algn="ctr"/>
            <a:r>
              <a:rPr lang="en-US" altLang="zh-TW" sz="2400" dirty="0" smtClean="0"/>
              <a:t>HMM:</a:t>
            </a:r>
            <a:r>
              <a:rPr lang="en-US" altLang="zh-TW" sz="2400" dirty="0" smtClean="0">
                <a:solidFill>
                  <a:srgbClr val="00B050"/>
                </a:solidFill>
              </a:rPr>
              <a:t>V</a:t>
            </a:r>
            <a:endParaRPr lang="zh-TW" altLang="en-US" sz="2400" dirty="0">
              <a:solidFill>
                <a:srgbClr val="00B050"/>
              </a:solidFill>
            </a:endParaRPr>
          </a:p>
        </p:txBody>
      </p:sp>
      <p:cxnSp>
        <p:nvCxnSpPr>
          <p:cNvPr id="44" name="直線單箭頭接點 43"/>
          <p:cNvCxnSpPr/>
          <p:nvPr/>
        </p:nvCxnSpPr>
        <p:spPr>
          <a:xfrm>
            <a:off x="6805957" y="5561366"/>
            <a:ext cx="68283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rot="16200000">
            <a:off x="7547595" y="5008869"/>
            <a:ext cx="68283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6558098" y="5644116"/>
            <a:ext cx="1140325" cy="461665"/>
          </a:xfrm>
          <a:prstGeom prst="rect">
            <a:avLst/>
          </a:prstGeom>
          <a:noFill/>
        </p:spPr>
        <p:txBody>
          <a:bodyPr wrap="square" rtlCol="0">
            <a:spAutoFit/>
          </a:bodyPr>
          <a:lstStyle/>
          <a:p>
            <a:pPr algn="ctr"/>
            <a:r>
              <a:rPr lang="en-US" altLang="zh-TW" sz="2400" dirty="0" smtClean="0">
                <a:solidFill>
                  <a:srgbClr val="0000FF"/>
                </a:solidFill>
              </a:rPr>
              <a:t>P(</a:t>
            </a:r>
            <a:r>
              <a:rPr lang="en-US" altLang="zh-TW" sz="2400" dirty="0">
                <a:solidFill>
                  <a:srgbClr val="0000FF"/>
                </a:solidFill>
              </a:rPr>
              <a:t>y</a:t>
            </a:r>
            <a:r>
              <a:rPr lang="en-US" altLang="zh-TW" sz="2400" baseline="-25000" dirty="0">
                <a:solidFill>
                  <a:srgbClr val="0000FF"/>
                </a:solidFill>
              </a:rPr>
              <a:t>i</a:t>
            </a:r>
            <a:r>
              <a:rPr lang="en-US" altLang="zh-TW" sz="2400" dirty="0" smtClean="0">
                <a:solidFill>
                  <a:srgbClr val="0000FF"/>
                </a:solidFill>
              </a:rPr>
              <a:t>|y</a:t>
            </a:r>
            <a:r>
              <a:rPr lang="en-US" altLang="zh-TW" sz="2400" baseline="-25000" dirty="0" smtClean="0">
                <a:solidFill>
                  <a:srgbClr val="0000FF"/>
                </a:solidFill>
              </a:rPr>
              <a:t>i-1</a:t>
            </a:r>
            <a:r>
              <a:rPr lang="en-US" altLang="zh-TW" sz="2400" dirty="0" smtClean="0">
                <a:solidFill>
                  <a:srgbClr val="0000FF"/>
                </a:solidFill>
              </a:rPr>
              <a:t>)</a:t>
            </a:r>
            <a:endParaRPr lang="zh-TW" altLang="en-US" sz="2400" baseline="-25000" dirty="0">
              <a:solidFill>
                <a:srgbClr val="0000FF"/>
              </a:solidFill>
            </a:endParaRPr>
          </a:p>
        </p:txBody>
      </p:sp>
      <p:sp>
        <p:nvSpPr>
          <p:cNvPr id="47" name="文字方塊 46"/>
          <p:cNvSpPr txBox="1"/>
          <p:nvPr/>
        </p:nvSpPr>
        <p:spPr>
          <a:xfrm>
            <a:off x="7884401" y="4798202"/>
            <a:ext cx="1140325" cy="461665"/>
          </a:xfrm>
          <a:prstGeom prst="rect">
            <a:avLst/>
          </a:prstGeom>
          <a:noFill/>
        </p:spPr>
        <p:txBody>
          <a:bodyPr wrap="square" rtlCol="0">
            <a:spAutoFit/>
          </a:bodyPr>
          <a:lstStyle/>
          <a:p>
            <a:pPr algn="ctr"/>
            <a:r>
              <a:rPr lang="en-US" altLang="zh-TW" sz="2400" dirty="0" smtClean="0">
                <a:solidFill>
                  <a:srgbClr val="0000FF"/>
                </a:solidFill>
              </a:rPr>
              <a:t>P(</a:t>
            </a:r>
            <a:r>
              <a:rPr lang="en-US" altLang="zh-TW" sz="2400" dirty="0" err="1" smtClean="0">
                <a:solidFill>
                  <a:srgbClr val="0000FF"/>
                </a:solidFill>
              </a:rPr>
              <a:t>x</a:t>
            </a:r>
            <a:r>
              <a:rPr lang="en-US" altLang="zh-TW" sz="2400" baseline="-25000" dirty="0" err="1" smtClean="0">
                <a:solidFill>
                  <a:srgbClr val="0000FF"/>
                </a:solidFill>
              </a:rPr>
              <a:t>i</a:t>
            </a:r>
            <a:r>
              <a:rPr lang="en-US" altLang="zh-TW" sz="2400" dirty="0" err="1" smtClean="0">
                <a:solidFill>
                  <a:srgbClr val="0000FF"/>
                </a:solidFill>
              </a:rPr>
              <a:t>|y</a:t>
            </a:r>
            <a:r>
              <a:rPr lang="en-US" altLang="zh-TW" sz="2400" baseline="-25000" dirty="0" err="1" smtClean="0">
                <a:solidFill>
                  <a:srgbClr val="0000FF"/>
                </a:solidFill>
              </a:rPr>
              <a:t>i</a:t>
            </a:r>
            <a:r>
              <a:rPr lang="en-US" altLang="zh-TW" sz="2400" dirty="0" smtClean="0">
                <a:solidFill>
                  <a:srgbClr val="0000FF"/>
                </a:solidFill>
              </a:rPr>
              <a:t>)</a:t>
            </a:r>
            <a:endParaRPr lang="zh-TW" altLang="en-US" sz="2400" baseline="-25000" dirty="0">
              <a:solidFill>
                <a:srgbClr val="0000FF"/>
              </a:solidFill>
            </a:endParaRPr>
          </a:p>
        </p:txBody>
      </p:sp>
      <p:grpSp>
        <p:nvGrpSpPr>
          <p:cNvPr id="75" name="群組 74"/>
          <p:cNvGrpSpPr/>
          <p:nvPr/>
        </p:nvGrpSpPr>
        <p:grpSpPr>
          <a:xfrm>
            <a:off x="2585955" y="3999486"/>
            <a:ext cx="2433009" cy="2550489"/>
            <a:chOff x="2542413" y="3839832"/>
            <a:chExt cx="2433009" cy="2550489"/>
          </a:xfrm>
        </p:grpSpPr>
        <p:sp>
          <p:nvSpPr>
            <p:cNvPr id="65" name="文字方塊 64"/>
            <p:cNvSpPr txBox="1"/>
            <p:nvPr/>
          </p:nvSpPr>
          <p:spPr>
            <a:xfrm>
              <a:off x="2714143" y="4340072"/>
              <a:ext cx="2261279" cy="461665"/>
            </a:xfrm>
            <a:prstGeom prst="rect">
              <a:avLst/>
            </a:prstGeom>
            <a:noFill/>
          </p:spPr>
          <p:txBody>
            <a:bodyPr wrap="square" rtlCol="0">
              <a:spAutoFit/>
            </a:bodyPr>
            <a:lstStyle/>
            <a:p>
              <a:pPr algn="ctr"/>
              <a:r>
                <a:rPr lang="en-US" altLang="zh-TW" sz="2400" dirty="0" smtClean="0"/>
                <a:t>P(V|N)=9/10</a:t>
              </a:r>
              <a:endParaRPr lang="zh-TW" altLang="en-US" sz="2400" dirty="0"/>
            </a:p>
          </p:txBody>
        </p:sp>
        <p:sp>
          <p:nvSpPr>
            <p:cNvPr id="66" name="文字方塊 65"/>
            <p:cNvSpPr txBox="1"/>
            <p:nvPr/>
          </p:nvSpPr>
          <p:spPr>
            <a:xfrm>
              <a:off x="2870295" y="4860433"/>
              <a:ext cx="1951135" cy="461665"/>
            </a:xfrm>
            <a:prstGeom prst="rect">
              <a:avLst/>
            </a:prstGeom>
            <a:noFill/>
          </p:spPr>
          <p:txBody>
            <a:bodyPr wrap="square" rtlCol="0">
              <a:spAutoFit/>
            </a:bodyPr>
            <a:lstStyle/>
            <a:p>
              <a:pPr algn="ctr"/>
              <a:r>
                <a:rPr lang="en-US" altLang="zh-TW" sz="2400" dirty="0" smtClean="0"/>
                <a:t>P(D|N)=1/10</a:t>
              </a:r>
              <a:endParaRPr lang="zh-TW" altLang="en-US" sz="2400" dirty="0"/>
            </a:p>
          </p:txBody>
        </p:sp>
        <p:sp>
          <p:nvSpPr>
            <p:cNvPr id="67" name="文字方塊 66"/>
            <p:cNvSpPr txBox="1"/>
            <p:nvPr/>
          </p:nvSpPr>
          <p:spPr>
            <a:xfrm>
              <a:off x="2633386" y="5390793"/>
              <a:ext cx="2261279" cy="461665"/>
            </a:xfrm>
            <a:prstGeom prst="rect">
              <a:avLst/>
            </a:prstGeom>
            <a:noFill/>
          </p:spPr>
          <p:txBody>
            <a:bodyPr wrap="square" rtlCol="0">
              <a:spAutoFit/>
            </a:bodyPr>
            <a:lstStyle/>
            <a:p>
              <a:pPr algn="ctr"/>
              <a:r>
                <a:rPr lang="en-US" altLang="zh-TW" sz="2400" dirty="0" smtClean="0"/>
                <a:t>P(</a:t>
              </a:r>
              <a:r>
                <a:rPr lang="en-US" altLang="zh-TW" sz="2400" dirty="0" err="1" smtClean="0"/>
                <a:t>a|V</a:t>
              </a:r>
              <a:r>
                <a:rPr lang="en-US" altLang="zh-TW" sz="2400" dirty="0" smtClean="0"/>
                <a:t>)=1/2</a:t>
              </a:r>
              <a:endParaRPr lang="zh-TW" altLang="en-US" sz="2400" dirty="0"/>
            </a:p>
          </p:txBody>
        </p:sp>
        <p:sp>
          <p:nvSpPr>
            <p:cNvPr id="68" name="文字方塊 67"/>
            <p:cNvSpPr txBox="1"/>
            <p:nvPr/>
          </p:nvSpPr>
          <p:spPr>
            <a:xfrm>
              <a:off x="2542413" y="5928656"/>
              <a:ext cx="2261279" cy="461665"/>
            </a:xfrm>
            <a:prstGeom prst="rect">
              <a:avLst/>
            </a:prstGeom>
            <a:noFill/>
          </p:spPr>
          <p:txBody>
            <a:bodyPr wrap="square" rtlCol="0">
              <a:spAutoFit/>
            </a:bodyPr>
            <a:lstStyle/>
            <a:p>
              <a:pPr algn="ctr"/>
              <a:r>
                <a:rPr lang="en-US" altLang="zh-TW" sz="2400" dirty="0" smtClean="0"/>
                <a:t>P(</a:t>
              </a:r>
              <a:r>
                <a:rPr lang="en-US" altLang="zh-TW" sz="2400" dirty="0" err="1" smtClean="0"/>
                <a:t>a|D</a:t>
              </a:r>
              <a:r>
                <a:rPr lang="en-US" altLang="zh-TW" sz="2400" dirty="0" smtClean="0"/>
                <a:t>)=</a:t>
              </a:r>
              <a:r>
                <a:rPr lang="en-US" altLang="zh-TW" sz="2400" dirty="0"/>
                <a:t>1</a:t>
              </a:r>
              <a:endParaRPr lang="zh-TW" altLang="en-US" sz="2400" dirty="0"/>
            </a:p>
          </p:txBody>
        </p:sp>
        <p:sp>
          <p:nvSpPr>
            <p:cNvPr id="71" name="文字方塊 70"/>
            <p:cNvSpPr txBox="1"/>
            <p:nvPr/>
          </p:nvSpPr>
          <p:spPr>
            <a:xfrm>
              <a:off x="3106074" y="3839832"/>
              <a:ext cx="1465926" cy="461665"/>
            </a:xfrm>
            <a:prstGeom prst="rect">
              <a:avLst/>
            </a:prstGeom>
            <a:noFill/>
          </p:spPr>
          <p:txBody>
            <a:bodyPr wrap="square" rtlCol="0">
              <a:spAutoFit/>
            </a:bodyPr>
            <a:lstStyle/>
            <a:p>
              <a:pPr algn="ctr"/>
              <a:r>
                <a:rPr lang="en-US" altLang="zh-TW" sz="2400" dirty="0" smtClean="0"/>
                <a:t>HMM:</a:t>
              </a:r>
              <a:endParaRPr lang="zh-TW" altLang="en-US" sz="2400" dirty="0"/>
            </a:p>
          </p:txBody>
        </p:sp>
      </p:grpSp>
      <p:sp>
        <p:nvSpPr>
          <p:cNvPr id="72" name="文字方塊 71"/>
          <p:cNvSpPr txBox="1"/>
          <p:nvPr/>
        </p:nvSpPr>
        <p:spPr>
          <a:xfrm>
            <a:off x="4835857" y="4019788"/>
            <a:ext cx="1054613" cy="461665"/>
          </a:xfrm>
          <a:prstGeom prst="rect">
            <a:avLst/>
          </a:prstGeom>
          <a:noFill/>
        </p:spPr>
        <p:txBody>
          <a:bodyPr wrap="square" rtlCol="0">
            <a:spAutoFit/>
          </a:bodyPr>
          <a:lstStyle/>
          <a:p>
            <a:pPr algn="ctr"/>
            <a:r>
              <a:rPr lang="en-US" altLang="zh-TW" sz="2400" dirty="0" smtClean="0"/>
              <a:t>CRF:</a:t>
            </a:r>
            <a:endParaRPr lang="zh-TW" altLang="en-US" sz="2400" dirty="0"/>
          </a:p>
        </p:txBody>
      </p:sp>
      <p:sp>
        <p:nvSpPr>
          <p:cNvPr id="73" name="文字方塊 72"/>
          <p:cNvSpPr txBox="1"/>
          <p:nvPr/>
        </p:nvSpPr>
        <p:spPr>
          <a:xfrm>
            <a:off x="5039767" y="5560880"/>
            <a:ext cx="660418" cy="461665"/>
          </a:xfrm>
          <a:prstGeom prst="rect">
            <a:avLst/>
          </a:prstGeom>
          <a:noFill/>
        </p:spPr>
        <p:txBody>
          <a:bodyPr wrap="square" rtlCol="0">
            <a:spAutoFit/>
          </a:bodyPr>
          <a:lstStyle/>
          <a:p>
            <a:pPr algn="ctr"/>
            <a:r>
              <a:rPr lang="en-US" altLang="zh-TW" sz="2400" dirty="0" smtClean="0"/>
              <a:t>0.1</a:t>
            </a:r>
            <a:endParaRPr lang="zh-TW" altLang="en-US" sz="2400" dirty="0"/>
          </a:p>
        </p:txBody>
      </p:sp>
      <p:cxnSp>
        <p:nvCxnSpPr>
          <p:cNvPr id="77" name="直線單箭頭接點 76"/>
          <p:cNvCxnSpPr/>
          <p:nvPr/>
        </p:nvCxnSpPr>
        <p:spPr>
          <a:xfrm>
            <a:off x="4543164" y="5781279"/>
            <a:ext cx="57321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7466113" y="6107130"/>
            <a:ext cx="2014320" cy="461665"/>
          </a:xfrm>
          <a:prstGeom prst="rect">
            <a:avLst/>
          </a:prstGeom>
          <a:noFill/>
        </p:spPr>
        <p:txBody>
          <a:bodyPr wrap="square" rtlCol="0">
            <a:spAutoFit/>
          </a:bodyPr>
          <a:lstStyle/>
          <a:p>
            <a:pPr algn="ctr"/>
            <a:r>
              <a:rPr lang="en-US" altLang="zh-TW" sz="2400" dirty="0" smtClean="0"/>
              <a:t>CRF:</a:t>
            </a:r>
            <a:r>
              <a:rPr lang="en-US" altLang="zh-TW" sz="2400" dirty="0" smtClean="0">
                <a:solidFill>
                  <a:srgbClr val="FF0000"/>
                </a:solidFill>
              </a:rPr>
              <a:t>D</a:t>
            </a:r>
            <a:endParaRPr lang="zh-TW" altLang="en-US" sz="2400" dirty="0">
              <a:solidFill>
                <a:srgbClr val="FF0000"/>
              </a:solidFill>
            </a:endParaRPr>
          </a:p>
        </p:txBody>
      </p:sp>
    </p:spTree>
    <p:extLst>
      <p:ext uri="{BB962C8B-B14F-4D97-AF65-F5344CB8AC3E}">
        <p14:creationId xmlns:p14="http://schemas.microsoft.com/office/powerpoint/2010/main" val="427704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8" grpId="0"/>
      <p:bldP spid="9" grpId="0"/>
      <p:bldP spid="10" grpId="0" animBg="1"/>
      <p:bldP spid="32" grpId="0"/>
      <p:bldP spid="33" grpId="0"/>
      <p:bldP spid="40" grpId="0"/>
      <p:bldP spid="41" grpId="0"/>
      <p:bldP spid="42" grpId="0"/>
      <p:bldP spid="43" grpId="0"/>
      <p:bldP spid="46" grpId="0"/>
      <p:bldP spid="47" grpId="0"/>
      <p:bldP spid="72" grpId="0"/>
      <p:bldP spid="73" grpId="0"/>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CRF </a:t>
            </a:r>
            <a:r>
              <a:rPr lang="en-US" altLang="zh-TW" sz="4000" dirty="0" err="1"/>
              <a:t>v.s</a:t>
            </a:r>
            <a:r>
              <a:rPr lang="en-US" altLang="zh-TW" sz="4000" dirty="0"/>
              <a:t>. HMM</a:t>
            </a:r>
            <a:endParaRPr lang="zh-TW" altLang="en-US" sz="40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400" dirty="0">
                    <a:ea typeface="Cambria Math" panose="02040503050406030204" pitchFamily="18" charset="0"/>
                  </a:rPr>
                  <a:t>Define </a:t>
                </a:r>
                <a14:m>
                  <m:oMath xmlns:m="http://schemas.openxmlformats.org/officeDocument/2006/math">
                    <m:r>
                      <a:rPr lang="zh-TW" altLang="en-US" sz="2400" i="1">
                        <a:solidFill>
                          <a:srgbClr val="FF0000"/>
                        </a:solidFill>
                        <a:latin typeface="Cambria Math" panose="02040503050406030204" pitchFamily="18" charset="0"/>
                        <a:ea typeface="Cambria Math" panose="02040503050406030204" pitchFamily="18" charset="0"/>
                      </a:rPr>
                      <m:t>𝜙</m:t>
                    </m:r>
                    <m:d>
                      <m:dPr>
                        <m:ctrlPr>
                          <a:rPr lang="en-US" altLang="zh-TW" sz="2400" i="1">
                            <a:solidFill>
                              <a:srgbClr val="FF0000"/>
                            </a:solidFill>
                            <a:latin typeface="Cambria Math" panose="02040503050406030204" pitchFamily="18" charset="0"/>
                            <a:ea typeface="Cambria Math" panose="02040503050406030204" pitchFamily="18" charset="0"/>
                          </a:rPr>
                        </m:ctrlPr>
                      </m:dPr>
                      <m:e>
                        <m:r>
                          <a:rPr lang="en-US" altLang="zh-TW" sz="2400" i="1">
                            <a:solidFill>
                              <a:srgbClr val="FF0000"/>
                            </a:solidFill>
                            <a:latin typeface="Cambria Math" panose="02040503050406030204" pitchFamily="18" charset="0"/>
                          </a:rPr>
                          <m:t>𝑥</m:t>
                        </m:r>
                        <m:r>
                          <a:rPr lang="en-US" altLang="zh-TW" sz="2400" i="1">
                            <a:solidFill>
                              <a:srgbClr val="FF0000"/>
                            </a:solidFill>
                            <a:latin typeface="Cambria Math" panose="02040503050406030204" pitchFamily="18" charset="0"/>
                            <a:ea typeface="Cambria Math" panose="02040503050406030204" pitchFamily="18" charset="0"/>
                          </a:rPr>
                          <m:t>,</m:t>
                        </m:r>
                        <m:r>
                          <a:rPr lang="en-US" altLang="zh-TW" sz="2400" i="1">
                            <a:solidFill>
                              <a:srgbClr val="FF0000"/>
                            </a:solidFill>
                            <a:latin typeface="Cambria Math" panose="02040503050406030204" pitchFamily="18" charset="0"/>
                          </a:rPr>
                          <m:t>𝑦</m:t>
                        </m:r>
                      </m:e>
                    </m:d>
                  </m:oMath>
                </a14:m>
                <a:r>
                  <a:rPr lang="zh-TW" altLang="en-US" sz="2400" dirty="0"/>
                  <a:t> </a:t>
                </a:r>
                <a:r>
                  <a:rPr lang="en-US" altLang="zh-TW" sz="2400" dirty="0"/>
                  <a:t>you like</a:t>
                </a:r>
              </a:p>
              <a:p>
                <a:pPr lvl="1"/>
                <a:r>
                  <a:rPr lang="en-US" altLang="zh-CN" sz="2400" dirty="0" smtClean="0">
                    <a:ea typeface="SimSun" panose="02010600030101010101" pitchFamily="2" charset="-122"/>
                  </a:rPr>
                  <a:t>For example, besides the features just described, there are some useful </a:t>
                </a:r>
                <a:r>
                  <a:rPr lang="en-US" altLang="zh-CN" sz="2400" dirty="0">
                    <a:ea typeface="SimSun" panose="02010600030101010101" pitchFamily="2" charset="-122"/>
                  </a:rPr>
                  <a:t>extra </a:t>
                </a:r>
                <a:r>
                  <a:rPr lang="en-US" altLang="zh-CN" sz="2400" dirty="0" smtClean="0">
                    <a:ea typeface="SimSun" panose="02010600030101010101" pitchFamily="2" charset="-122"/>
                  </a:rPr>
                  <a:t>features in POS tagging.</a:t>
                </a:r>
              </a:p>
              <a:p>
                <a:pPr lvl="2"/>
                <a:r>
                  <a:rPr lang="en-US" altLang="zh-CN" sz="2400" dirty="0">
                    <a:ea typeface="SimSun" panose="02010600030101010101" pitchFamily="2" charset="-122"/>
                  </a:rPr>
                  <a:t>Number of times a capitalized word is labeled as Noun </a:t>
                </a:r>
                <a:endParaRPr lang="en-US" altLang="zh-CN" sz="2400" dirty="0" smtClean="0">
                  <a:ea typeface="SimSun" panose="02010600030101010101" pitchFamily="2" charset="-122"/>
                </a:endParaRPr>
              </a:p>
              <a:p>
                <a:pPr lvl="2"/>
                <a:r>
                  <a:rPr lang="en-US" altLang="zh-CN" sz="2400" dirty="0">
                    <a:ea typeface="SimSun" panose="02010600030101010101" pitchFamily="2" charset="-122"/>
                  </a:rPr>
                  <a:t>Number of times a word end with </a:t>
                </a:r>
                <a:r>
                  <a:rPr lang="en-US" altLang="zh-CN" sz="2400" b="1" dirty="0" err="1" smtClean="0">
                    <a:ea typeface="SimSun" panose="02010600030101010101" pitchFamily="2" charset="-122"/>
                  </a:rPr>
                  <a:t>ing</a:t>
                </a:r>
                <a:r>
                  <a:rPr lang="en-US" altLang="zh-CN" sz="2400" dirty="0" smtClean="0">
                    <a:ea typeface="SimSun" panose="02010600030101010101" pitchFamily="2" charset="-122"/>
                  </a:rPr>
                  <a:t> </a:t>
                </a:r>
                <a:r>
                  <a:rPr lang="en-US" altLang="zh-CN" sz="2400" dirty="0">
                    <a:ea typeface="SimSun" panose="02010600030101010101" pitchFamily="2" charset="-122"/>
                  </a:rPr>
                  <a:t>is labeled as Noun</a:t>
                </a:r>
                <a:endParaRPr lang="en-US" altLang="zh-CN" sz="2400" dirty="0" smtClean="0">
                  <a:ea typeface="SimSun" panose="02010600030101010101" pitchFamily="2" charset="-122"/>
                </a:endParaRPr>
              </a:p>
              <a:p>
                <a:r>
                  <a:rPr lang="en-US" altLang="zh-CN" sz="2400" dirty="0" smtClean="0">
                    <a:ea typeface="SimSun" panose="02010600030101010101" pitchFamily="2" charset="-122"/>
                  </a:rPr>
                  <a:t>Can you consider this kind of features by HMM?</a:t>
                </a:r>
                <a:endParaRPr lang="en-US" altLang="zh-CN" sz="2400" dirty="0">
                  <a:ea typeface="SimSun" panose="02010600030101010101" pitchFamily="2" charset="-122"/>
                </a:endParaRPr>
              </a:p>
              <a:p>
                <a:pPr lvl="2"/>
                <a:endParaRPr lang="en-US" altLang="zh-CN" sz="2400" dirty="0">
                  <a:ea typeface="SimSun" panose="02010600030101010101" pitchFamily="2" charset="-122"/>
                </a:endParaRPr>
              </a:p>
              <a:p>
                <a:pPr lvl="2"/>
                <a:endParaRPr lang="en-US" altLang="zh-CN" sz="2400" dirty="0">
                  <a:ea typeface="SimSun" panose="02010600030101010101" pitchFamily="2" charset="-122"/>
                </a:endParaRPr>
              </a:p>
              <a:p>
                <a:endParaRPr lang="zh-TW" altLang="en-US"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005" t="-1961" r="-3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1099592" y="4469432"/>
                <a:ext cx="72084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𝐴</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𝑖𝑠</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𝑐𝑎𝑝𝑖𝑡𝑎𝑙𝑖𝑧𝑒𝑑</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 </m:t>
                          </m:r>
                          <m:r>
                            <a:rPr lang="en-US" altLang="zh-TW" sz="2400" b="0" i="1" smtClean="0">
                              <a:latin typeface="Cambria Math" panose="02040503050406030204" pitchFamily="18" charset="0"/>
                            </a:rPr>
                            <m:t>𝑒𝑛𝑑</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𝑤𝑖𝑡h</m:t>
                          </m:r>
                          <m:r>
                            <a:rPr lang="en-US" altLang="zh-TW" sz="2400" b="0" i="1" smtClean="0">
                              <a:latin typeface="Cambria Math" panose="02040503050406030204" pitchFamily="18" charset="0"/>
                            </a:rPr>
                            <m:t> </m:t>
                          </m:r>
                          <m:r>
                            <m:rPr>
                              <m:nor/>
                            </m:rPr>
                            <a:rPr lang="en-US" altLang="zh-TW" sz="2400" b="1" i="0" smtClean="0">
                              <a:latin typeface="Cambria Math" panose="02040503050406030204" pitchFamily="18" charset="0"/>
                            </a:rPr>
                            <m:t>ing</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𝑁</m:t>
                          </m:r>
                        </m:e>
                      </m:d>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099592" y="4469432"/>
                <a:ext cx="7208447" cy="369332"/>
              </a:xfrm>
              <a:prstGeom prst="rect">
                <a:avLst/>
              </a:prstGeom>
              <a:blipFill rotWithShape="0">
                <a:blip r:embed="rId4"/>
                <a:stretch>
                  <a:fillRect l="-423"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375360" y="5377621"/>
                <a:ext cx="6378221" cy="369332"/>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r>
                          <a:rPr lang="en-US" altLang="zh-TW" sz="2400" i="1">
                            <a:latin typeface="Cambria Math" panose="02040503050406030204" pitchFamily="18" charset="0"/>
                          </a:rPr>
                          <m:t>𝐴</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r>
                          <a:rPr lang="en-US" altLang="zh-TW" sz="2400" i="1">
                            <a:latin typeface="Cambria Math" panose="02040503050406030204" pitchFamily="18" charset="0"/>
                          </a:rPr>
                          <m:t>𝑁</m:t>
                        </m:r>
                      </m:e>
                    </m:d>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𝑖𝑠</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𝑐𝑎𝑝𝑖𝑡𝑎𝑙𝑖𝑧𝑒𝑑</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r>
                          <a:rPr lang="en-US" altLang="zh-TW" sz="2400" i="1">
                            <a:latin typeface="Cambria Math" panose="02040503050406030204" pitchFamily="18" charset="0"/>
                          </a:rPr>
                          <m:t>𝑁</m:t>
                        </m:r>
                      </m:e>
                    </m:d>
                  </m:oMath>
                </a14:m>
                <a:r>
                  <a:rPr lang="en-US" altLang="zh-TW" sz="2400" dirty="0" smtClean="0"/>
                  <a:t>……</a:t>
                </a:r>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375360" y="5377621"/>
                <a:ext cx="6378221" cy="369332"/>
              </a:xfrm>
              <a:prstGeom prst="rect">
                <a:avLst/>
              </a:prstGeom>
              <a:blipFill rotWithShape="0">
                <a:blip r:embed="rId5"/>
                <a:stretch>
                  <a:fillRect l="-1721" t="-24590" r="-2008" b="-49180"/>
                </a:stretch>
              </a:blipFill>
            </p:spPr>
            <p:txBody>
              <a:bodyPr/>
              <a:lstStyle/>
              <a:p>
                <a:r>
                  <a:rPr lang="zh-TW" altLang="en-US">
                    <a:noFill/>
                  </a:rPr>
                  <a:t> </a:t>
                </a:r>
              </a:p>
            </p:txBody>
          </p:sp>
        </mc:Fallback>
      </mc:AlternateContent>
      <p:sp>
        <p:nvSpPr>
          <p:cNvPr id="6" name="文字方塊 5"/>
          <p:cNvSpPr txBox="1"/>
          <p:nvPr/>
        </p:nvSpPr>
        <p:spPr>
          <a:xfrm>
            <a:off x="1047600" y="4946524"/>
            <a:ext cx="1524000" cy="461665"/>
          </a:xfrm>
          <a:prstGeom prst="rect">
            <a:avLst/>
          </a:prstGeom>
          <a:noFill/>
        </p:spPr>
        <p:txBody>
          <a:bodyPr wrap="square" rtlCol="0">
            <a:spAutoFit/>
          </a:bodyPr>
          <a:lstStyle/>
          <a:p>
            <a:r>
              <a:rPr lang="en-US" altLang="zh-TW" sz="2400" b="1" i="1" u="sng" dirty="0" smtClean="0"/>
              <a:t>Method 1:</a:t>
            </a:r>
            <a:endParaRPr lang="zh-TW" altLang="en-US" sz="2400" b="1" i="1" u="sng" dirty="0"/>
          </a:p>
        </p:txBody>
      </p:sp>
      <p:sp>
        <p:nvSpPr>
          <p:cNvPr id="7" name="文字方塊 6"/>
          <p:cNvSpPr txBox="1"/>
          <p:nvPr/>
        </p:nvSpPr>
        <p:spPr>
          <a:xfrm>
            <a:off x="7213600" y="4039422"/>
            <a:ext cx="1780710" cy="461665"/>
          </a:xfrm>
          <a:prstGeom prst="rect">
            <a:avLst/>
          </a:prstGeom>
          <a:noFill/>
        </p:spPr>
        <p:txBody>
          <a:bodyPr wrap="square" rtlCol="0">
            <a:spAutoFit/>
          </a:bodyPr>
          <a:lstStyle/>
          <a:p>
            <a:r>
              <a:rPr lang="en-US" altLang="zh-TW" sz="2400" dirty="0" smtClean="0"/>
              <a:t>Too sparse…</a:t>
            </a:r>
            <a:endParaRPr lang="zh-TW" altLang="en-US" sz="2400" dirty="0"/>
          </a:p>
        </p:txBody>
      </p:sp>
      <p:sp>
        <p:nvSpPr>
          <p:cNvPr id="8" name="文字方塊 7"/>
          <p:cNvSpPr txBox="1"/>
          <p:nvPr/>
        </p:nvSpPr>
        <p:spPr>
          <a:xfrm>
            <a:off x="1070564" y="6162795"/>
            <a:ext cx="7520504" cy="461665"/>
          </a:xfrm>
          <a:prstGeom prst="rect">
            <a:avLst/>
          </a:prstGeom>
          <a:noFill/>
        </p:spPr>
        <p:txBody>
          <a:bodyPr wrap="square" rtlCol="0">
            <a:spAutoFit/>
          </a:bodyPr>
          <a:lstStyle/>
          <a:p>
            <a:r>
              <a:rPr lang="en-US" altLang="zh-TW" sz="2400" b="1" i="1" u="sng" dirty="0" smtClean="0"/>
              <a:t>Method 2. </a:t>
            </a:r>
            <a:r>
              <a:rPr lang="en-US" altLang="zh-TW" sz="2400" dirty="0" smtClean="0"/>
              <a:t>Give the distribution some assumptions? </a:t>
            </a:r>
            <a:endParaRPr lang="zh-TW" altLang="en-US" sz="2400" dirty="0"/>
          </a:p>
        </p:txBody>
      </p:sp>
      <p:sp>
        <p:nvSpPr>
          <p:cNvPr id="10" name="文字方塊 9"/>
          <p:cNvSpPr txBox="1"/>
          <p:nvPr/>
        </p:nvSpPr>
        <p:spPr>
          <a:xfrm>
            <a:off x="5207401" y="5660383"/>
            <a:ext cx="3172322" cy="461665"/>
          </a:xfrm>
          <a:prstGeom prst="rect">
            <a:avLst/>
          </a:prstGeom>
          <a:noFill/>
        </p:spPr>
        <p:txBody>
          <a:bodyPr wrap="square" rtlCol="0">
            <a:spAutoFit/>
          </a:bodyPr>
          <a:lstStyle/>
          <a:p>
            <a:pPr algn="ctr"/>
            <a:r>
              <a:rPr lang="en-US" altLang="zh-TW" sz="2400" dirty="0" smtClean="0"/>
              <a:t>Inaccurate assumption</a:t>
            </a:r>
            <a:endParaRPr lang="zh-TW" altLang="en-US" sz="2400" dirty="0"/>
          </a:p>
        </p:txBody>
      </p:sp>
    </p:spTree>
    <p:extLst>
      <p:ext uri="{BB962C8B-B14F-4D97-AF65-F5344CB8AC3E}">
        <p14:creationId xmlns:p14="http://schemas.microsoft.com/office/powerpoint/2010/main" val="366453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Outline</a:t>
            </a:r>
            <a:endParaRPr lang="zh-TW" altLang="en-US" sz="4000" dirty="0"/>
          </a:p>
        </p:txBody>
      </p:sp>
      <p:graphicFrame>
        <p:nvGraphicFramePr>
          <p:cNvPr id="4" name="內容版面配置區 3"/>
          <p:cNvGraphicFramePr>
            <a:graphicFrameLocks noGrp="1"/>
          </p:cNvGraphicFramePr>
          <p:nvPr>
            <p:ph idx="1"/>
            <p:extLst/>
          </p:nvPr>
        </p:nvGraphicFramePr>
        <p:xfrm>
          <a:off x="628650" y="1610472"/>
          <a:ext cx="7886700" cy="479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596401" y="5861395"/>
            <a:ext cx="7954807" cy="57524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263644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 5  template TPT1  env TPENV1  fore 0  back 16777215  eqnno 1"/>
  <p:tag name="FILENAME" val="TP_tmp"/>
  <p:tag name="ORIGWIDTH" val="2"/>
  <p:tag name="PICTUREFILESIZE" val="1064"/>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 5  template TPT1  env TPENV1  fore 0  back 16777215  eqnno 1"/>
  <p:tag name="FILENAME" val="TP_tmp"/>
  <p:tag name="ORIGWIDTH" val="2"/>
  <p:tag name="PICTUREFILESIZE" val="1064"/>
</p:tagLst>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TotalTime>
  <Words>1372</Words>
  <Application>Microsoft Office PowerPoint</Application>
  <PresentationFormat>如螢幕大小 (4:3)</PresentationFormat>
  <Paragraphs>477</Paragraphs>
  <Slides>34</Slides>
  <Notes>8</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34</vt:i4>
      </vt:variant>
    </vt:vector>
  </HeadingPairs>
  <TitlesOfParts>
    <vt:vector size="44" baseType="lpstr">
      <vt:lpstr>SimSun</vt:lpstr>
      <vt:lpstr>新細明體</vt:lpstr>
      <vt:lpstr>Arial</vt:lpstr>
      <vt:lpstr>Calibri</vt:lpstr>
      <vt:lpstr>Calibri Light</vt:lpstr>
      <vt:lpstr>Cambria Math</vt:lpstr>
      <vt:lpstr>Courier New</vt:lpstr>
      <vt:lpstr>Times New Roman</vt:lpstr>
      <vt:lpstr>Office 佈景主題</vt:lpstr>
      <vt:lpstr>方程式</vt:lpstr>
      <vt:lpstr>PowerPoint 簡報</vt:lpstr>
      <vt:lpstr>PowerPoint 簡報</vt:lpstr>
      <vt:lpstr>HMM - Drawbacks</vt:lpstr>
      <vt:lpstr>HMM - Drawbacks</vt:lpstr>
      <vt:lpstr>HMM - Drawbacks</vt:lpstr>
      <vt:lpstr>HMM - Drawbacks</vt:lpstr>
      <vt:lpstr>CRF v.s. HMM</vt:lpstr>
      <vt:lpstr>CRF v.s. HMM</vt:lpstr>
      <vt:lpstr>Outline</vt:lpstr>
      <vt:lpstr>Concluding Remarks</vt:lpstr>
      <vt:lpstr>Reference</vt:lpstr>
      <vt:lpstr>Appendix</vt:lpstr>
      <vt:lpstr>Structured SVM - Introduction</vt:lpstr>
      <vt:lpstr>Synthetic Data: CMM v.s. CRF</vt:lpstr>
      <vt:lpstr>Synthetic Data: CMM v.s. HMM</vt:lpstr>
      <vt:lpstr>POS Tagging</vt:lpstr>
      <vt:lpstr>PowerPoint 簡報</vt:lpstr>
      <vt:lpstr>PowerPoint 簡報</vt:lpstr>
      <vt:lpstr>PowerPoint 簡報</vt:lpstr>
      <vt:lpstr>PowerPoint 簡報</vt:lpstr>
      <vt:lpstr>More for Structured SVM</vt:lpstr>
      <vt:lpstr>SVMs for tagging</vt:lpstr>
      <vt:lpstr>POS Tagging, examples from WSJ </vt:lpstr>
      <vt:lpstr>PowerPoint 簡報</vt:lpstr>
      <vt:lpstr>Target Function</vt:lpstr>
      <vt:lpstr>Appendix: Viterbi</vt:lpstr>
      <vt:lpstr>HMM - Problem 1 </vt:lpstr>
      <vt:lpstr>HMM - Problem 1 </vt:lpstr>
      <vt:lpstr>HMM - Problem 2: Viterbi Algorithm</vt:lpstr>
      <vt:lpstr>HMM: Problem 2 – Viterbi Algorithm</vt:lpstr>
      <vt:lpstr>HMM: Problem 2 – Viterbi Algorithm</vt:lpstr>
      <vt:lpstr>HMM: Problem 2 – Viterbi Algorithm</vt:lpstr>
      <vt:lpstr>HMM: Problem 2 – Viterbi Algorithm</vt:lpstr>
      <vt:lpstr>HMM: Problem 2 – Viterbi Algorithm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Lee Hung-yi</dc:creator>
  <cp:lastModifiedBy>Lee Hung-yi</cp:lastModifiedBy>
  <cp:revision>6</cp:revision>
  <dcterms:created xsi:type="dcterms:W3CDTF">2015-11-01T03:32:32Z</dcterms:created>
  <dcterms:modified xsi:type="dcterms:W3CDTF">2015-11-10T12:58:51Z</dcterms:modified>
</cp:coreProperties>
</file>