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88" r:id="rId4"/>
    <p:sldId id="289" r:id="rId5"/>
    <p:sldId id="487" r:id="rId6"/>
    <p:sldId id="489" r:id="rId7"/>
    <p:sldId id="490" r:id="rId8"/>
    <p:sldId id="330" r:id="rId9"/>
    <p:sldId id="333" r:id="rId10"/>
    <p:sldId id="334" r:id="rId11"/>
    <p:sldId id="331" r:id="rId12"/>
    <p:sldId id="457" r:id="rId13"/>
    <p:sldId id="458" r:id="rId14"/>
    <p:sldId id="491" r:id="rId15"/>
    <p:sldId id="325" r:id="rId16"/>
    <p:sldId id="291" r:id="rId17"/>
    <p:sldId id="319" r:id="rId18"/>
    <p:sldId id="320" r:id="rId19"/>
    <p:sldId id="327" r:id="rId20"/>
    <p:sldId id="483" r:id="rId21"/>
    <p:sldId id="48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 autoAdjust="0"/>
    <p:restoredTop sz="71128" autoAdjust="0"/>
  </p:normalViewPr>
  <p:slideViewPr>
    <p:cSldViewPr snapToGrid="0">
      <p:cViewPr varScale="1">
        <p:scale>
          <a:sx n="108" d="100"/>
          <a:sy n="108" d="100"/>
        </p:scale>
        <p:origin x="2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</dgm:pt>
  </dgm:ptLst>
  <dgm:cxnLst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F(</a:t>
          </a:r>
          <a:r>
            <a:rPr lang="en-US" altLang="zh-TW" sz="2400" dirty="0" err="1"/>
            <a:t>x,y</a:t>
          </a:r>
          <a:r>
            <a:rPr lang="en-US" altLang="zh-TW" sz="2400" dirty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Estimate the probability P(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</dgm:pt>
  </dgm:ptLst>
  <dgm:cxnLst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What does F(</a:t>
          </a:r>
          <a:r>
            <a:rPr lang="en-US" altLang="zh-TW" sz="2400" dirty="0" err="1"/>
            <a:t>x,y</a:t>
          </a:r>
          <a:r>
            <a:rPr lang="en-US" altLang="zh-TW" sz="2400" dirty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Given training data, how to find F(</a:t>
          </a:r>
          <a:r>
            <a:rPr lang="en-US" altLang="zh-TW" sz="2400" dirty="0" err="1"/>
            <a:t>x,y</a:t>
          </a:r>
          <a:r>
            <a:rPr lang="en-US" altLang="zh-TW" sz="2400" dirty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/>
            <a:t>How to solve the “</a:t>
          </a:r>
          <a:r>
            <a:rPr lang="en-US" altLang="zh-TW" sz="2400" dirty="0" err="1"/>
            <a:t>arg</a:t>
          </a:r>
          <a:r>
            <a:rPr lang="en-US" altLang="zh-TW" sz="2400" dirty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Estimate the probability P(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What does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How to solve the “</a:t>
          </a:r>
          <a:r>
            <a:rPr lang="en-US" altLang="zh-TW" sz="2400" kern="1200" dirty="0" err="1"/>
            <a:t>arg</a:t>
          </a:r>
          <a:r>
            <a:rPr lang="en-US" altLang="zh-TW" sz="2400" kern="1200" dirty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400" kern="1200" dirty="0"/>
            <a:t>Given training data, how to find F(</a:t>
          </a:r>
          <a:r>
            <a:rPr lang="en-US" altLang="zh-TW" sz="2400" kern="1200" dirty="0" err="1"/>
            <a:t>x,y</a:t>
          </a:r>
          <a:r>
            <a:rPr lang="en-US" altLang="zh-TW" sz="2400" kern="1200" dirty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6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Deep learning is method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Structured learning is problem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5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7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1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112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349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/>
              <a:t>Can DNN</a:t>
            </a:r>
            <a:r>
              <a:rPr lang="zh-TW" altLang="en-US" baseline="0" dirty="0"/>
              <a:t> </a:t>
            </a:r>
            <a:r>
              <a:rPr lang="en-US" altLang="zh-TW" baseline="0" dirty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Speech recognition </a:t>
            </a:r>
            <a:r>
              <a:rPr lang="zh-TW" altLang="en-US" dirty="0"/>
              <a:t>和 </a:t>
            </a:r>
            <a:r>
              <a:rPr lang="en" altLang="zh-TW" dirty="0"/>
              <a:t>Translation </a:t>
            </a:r>
            <a:r>
              <a:rPr lang="zh-TW" altLang="en-US" dirty="0"/>
              <a:t>可能可以通过 </a:t>
            </a:r>
            <a:r>
              <a:rPr lang="en" altLang="zh-TW" dirty="0"/>
              <a:t>DNN </a:t>
            </a:r>
            <a:r>
              <a:rPr lang="zh-TW" altLang="en-US" dirty="0"/>
              <a:t>实现，比如使用 </a:t>
            </a:r>
            <a:r>
              <a:rPr lang="en" altLang="zh-TW" dirty="0"/>
              <a:t>seq2seq</a:t>
            </a:r>
          </a:p>
          <a:p>
            <a:r>
              <a:rPr lang="zh-TW" altLang="en-US" dirty="0"/>
              <a:t>但是 </a:t>
            </a:r>
            <a:r>
              <a:rPr lang="en" altLang="zh-TW" dirty="0"/>
              <a:t>Syntactic Paring</a:t>
            </a:r>
            <a:r>
              <a:rPr lang="zh-TW" altLang="en" dirty="0"/>
              <a:t>、</a:t>
            </a:r>
            <a:r>
              <a:rPr lang="en" altLang="zh-TW" dirty="0"/>
              <a:t>Object Detection</a:t>
            </a:r>
            <a:r>
              <a:rPr lang="zh-TW" altLang="en" dirty="0"/>
              <a:t>、</a:t>
            </a:r>
            <a:r>
              <a:rPr lang="en" altLang="zh-TW" dirty="0"/>
              <a:t>Summarization</a:t>
            </a:r>
            <a:r>
              <a:rPr lang="zh-TW" altLang="en" dirty="0"/>
              <a:t>、</a:t>
            </a:r>
            <a:r>
              <a:rPr lang="en" altLang="zh-TW" dirty="0"/>
              <a:t>Retrieval </a:t>
            </a:r>
            <a:r>
              <a:rPr lang="zh-TW" altLang="en-US" dirty="0"/>
              <a:t>这些任务可能就不太容易使用 </a:t>
            </a:r>
            <a:r>
              <a:rPr lang="en" altLang="zh-TW" dirty="0"/>
              <a:t>DNN </a:t>
            </a:r>
            <a:r>
              <a:rPr lang="zh-TW" altLang="en-US" dirty="0"/>
              <a:t>实现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r>
              <a:rPr lang="zh-CN" altLang="en-US" dirty="0"/>
              <a:t>统一框架</a:t>
            </a:r>
          </a:p>
          <a:p>
            <a:endParaRPr lang="zh-CN" altLang="en-US" dirty="0"/>
          </a:p>
          <a:p>
            <a:r>
              <a:rPr lang="en-US" altLang="zh-TW" dirty="0"/>
              <a:t>What is F? different people give it different name, Yan </a:t>
            </a:r>
            <a:r>
              <a:rPr lang="en-US" altLang="zh-TW" dirty="0" err="1"/>
              <a:t>LaCu</a:t>
            </a:r>
            <a:r>
              <a:rPr lang="en-US" altLang="zh-TW" dirty="0"/>
              <a:t> call it </a:t>
            </a:r>
            <a:r>
              <a:rPr lang="en-US" altLang="zh-TW" dirty="0" err="1"/>
              <a:t>Enerygy</a:t>
            </a:r>
            <a:r>
              <a:rPr lang="en-US" altLang="zh-TW" dirty="0"/>
              <a:t> model F </a:t>
            </a:r>
            <a:r>
              <a:rPr lang="zh-CN" altLang="en-US" dirty="0"/>
              <a:t>是什么？不同的人给它起不同的名字，</a:t>
            </a:r>
            <a:r>
              <a:rPr lang="en-US" altLang="zh-TW" dirty="0"/>
              <a:t>Yan </a:t>
            </a:r>
            <a:r>
              <a:rPr lang="en-US" altLang="zh-TW" dirty="0" err="1"/>
              <a:t>LaGu</a:t>
            </a:r>
            <a:r>
              <a:rPr lang="en-US" altLang="zh-TW" dirty="0"/>
              <a:t> </a:t>
            </a:r>
            <a:r>
              <a:rPr lang="zh-CN" altLang="en-US" dirty="0"/>
              <a:t>叫它 </a:t>
            </a:r>
            <a:r>
              <a:rPr lang="en-US" altLang="zh-TW" dirty="0"/>
              <a:t>Energy model</a:t>
            </a:r>
          </a:p>
          <a:p>
            <a:endParaRPr lang="en-US" altLang="zh-TW" dirty="0"/>
          </a:p>
          <a:p>
            <a:r>
              <a:rPr lang="en-US" altLang="zh-TW" dirty="0"/>
              <a:t>This framework is every where </a:t>
            </a:r>
            <a:r>
              <a:rPr lang="zh-CN" altLang="en-US" dirty="0"/>
              <a:t>这个框架无处不在</a:t>
            </a:r>
          </a:p>
          <a:p>
            <a:endParaRPr lang="zh-CN" altLang="en-US" dirty="0"/>
          </a:p>
          <a:p>
            <a:r>
              <a:rPr lang="en-US" altLang="zh-TW" dirty="0"/>
              <a:t>evaluate how compatible the objects x and y is </a:t>
            </a:r>
            <a:r>
              <a:rPr lang="zh-CN" altLang="en-US" dirty="0"/>
              <a:t>评估对象 </a:t>
            </a:r>
            <a:r>
              <a:rPr lang="en-US" altLang="zh-TW" dirty="0"/>
              <a:t>x </a:t>
            </a:r>
            <a:r>
              <a:rPr lang="zh-CN" altLang="en-US" dirty="0"/>
              <a:t>和 </a:t>
            </a:r>
            <a:r>
              <a:rPr lang="en-US" altLang="zh-TW" dirty="0"/>
              <a:t>y </a:t>
            </a:r>
            <a:r>
              <a:rPr lang="zh-CN" altLang="en-US" dirty="0"/>
              <a:t>的兼容性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Bounding Box </a:t>
            </a:r>
            <a:r>
              <a:rPr kumimoji="1" lang="zh-CN" altLang="en-US" dirty="0"/>
              <a:t>使用边界的四个坐标表示，分别是</a:t>
            </a:r>
          </a:p>
          <a:p>
            <a:r>
              <a:rPr kumimoji="1" lang="zh-CN" altLang="en-US" dirty="0"/>
              <a:t>左上、右上、左下、右下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按照这种思路，能不能使用 </a:t>
            </a:r>
            <a:r>
              <a:rPr kumimoji="1" lang="en" altLang="zh-CN" dirty="0"/>
              <a:t>DNN </a:t>
            </a:r>
            <a:r>
              <a:rPr kumimoji="1" lang="zh-CN" altLang="en-US" dirty="0"/>
              <a:t>完成这个任务了，例如 </a:t>
            </a:r>
            <a:r>
              <a:rPr kumimoji="1" lang="en" altLang="zh-CN" dirty="0"/>
              <a:t>DNN </a:t>
            </a:r>
            <a:r>
              <a:rPr kumimoji="1" lang="zh-CN" altLang="en-US" dirty="0"/>
              <a:t>的输入是 </a:t>
            </a:r>
            <a:r>
              <a:rPr kumimoji="1" lang="en" altLang="zh-CN" dirty="0"/>
              <a:t>image</a:t>
            </a:r>
            <a:r>
              <a:rPr kumimoji="1" lang="zh-CN" altLang="en" dirty="0"/>
              <a:t>，</a:t>
            </a:r>
            <a:r>
              <a:rPr kumimoji="1" lang="zh-CN" altLang="en-US" dirty="0"/>
              <a:t>输出是序列表示 左上、右上、左下、右下</a:t>
            </a:r>
          </a:p>
          <a:p>
            <a:r>
              <a:rPr kumimoji="1" lang="zh-CN" altLang="en-US" dirty="0"/>
              <a:t>使用 </a:t>
            </a:r>
            <a:r>
              <a:rPr kumimoji="1" lang="en" altLang="zh-CN" dirty="0"/>
              <a:t>DNN </a:t>
            </a:r>
            <a:r>
              <a:rPr kumimoji="1" lang="zh-CN" altLang="en-US" dirty="0"/>
              <a:t>有一个问题，就是左边界要小于右边界，上边界要小于下边界，而 </a:t>
            </a:r>
            <a:r>
              <a:rPr kumimoji="1" lang="en" altLang="zh-CN" dirty="0"/>
              <a:t>DNN </a:t>
            </a:r>
            <a:r>
              <a:rPr kumimoji="1" lang="zh-CN" altLang="en-US" dirty="0"/>
              <a:t>的输出是独立的，无法满足这种限制要求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39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the correctness of taking range of y in x as "</a:t>
            </a:r>
            <a:r>
              <a:rPr lang="en" altLang="zh-TW" dirty="0" err="1"/>
              <a:t>Haruhi</a:t>
            </a:r>
            <a:r>
              <a:rPr lang="en" altLang="zh-TW" dirty="0"/>
              <a:t>" </a:t>
            </a:r>
            <a:r>
              <a:rPr lang="zh-TW" altLang="en-US" dirty="0"/>
              <a:t>将 </a:t>
            </a:r>
            <a:r>
              <a:rPr lang="en" altLang="zh-TW" dirty="0"/>
              <a:t>y </a:t>
            </a:r>
            <a:r>
              <a:rPr lang="zh-TW" altLang="en-US" dirty="0"/>
              <a:t>在 </a:t>
            </a:r>
            <a:r>
              <a:rPr lang="en" altLang="zh-TW" dirty="0"/>
              <a:t>x </a:t>
            </a:r>
            <a:r>
              <a:rPr lang="zh-TW" altLang="en-US" dirty="0"/>
              <a:t>中的范围取为</a:t>
            </a:r>
            <a:r>
              <a:rPr lang="en-US" altLang="zh-TW" dirty="0"/>
              <a:t>"</a:t>
            </a:r>
            <a:r>
              <a:rPr lang="en" altLang="zh-TW" dirty="0" err="1"/>
              <a:t>Haruhi</a:t>
            </a:r>
            <a:r>
              <a:rPr lang="en" altLang="zh-TW" dirty="0"/>
              <a:t>"</a:t>
            </a:r>
            <a:r>
              <a:rPr lang="zh-TW" altLang="en-US" dirty="0"/>
              <a:t>的正确性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8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4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30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2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oleObject" Target="../embeddings/oleObject17.bin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wmf"/><Relationship Id="rId23" Type="http://schemas.openxmlformats.org/officeDocument/2006/relationships/image" Target="../media/image31.wmf"/><Relationship Id="rId10" Type="http://schemas.openxmlformats.org/officeDocument/2006/relationships/diagramLayout" Target="../diagrams/layout3.xml"/><Relationship Id="rId19" Type="http://schemas.openxmlformats.org/officeDocument/2006/relationships/image" Target="../media/image29.wmf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20.bin"/><Relationship Id="rId5" Type="http://schemas.openxmlformats.org/officeDocument/2006/relationships/diagramLayout" Target="../diagrams/layout4.xml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.wmf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56.jpeg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5.xml"/><Relationship Id="rId12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54.jpeg"/><Relationship Id="rId5" Type="http://schemas.openxmlformats.org/officeDocument/2006/relationships/diagramLayout" Target="../diagrams/layout5.xml"/><Relationship Id="rId10" Type="http://schemas.openxmlformats.org/officeDocument/2006/relationships/image" Target="../media/image43.wmf"/><Relationship Id="rId4" Type="http://schemas.openxmlformats.org/officeDocument/2006/relationships/diagramData" Target="../diagrams/data5.xml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DSP2015Autumn/Videos/20150930_4.0.fsp.wmv/index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ech.ee.ntu.edu.tw/DSP2015Autumn/Videos/20151007_4.0.fsp.wmv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jpeg"/><Relationship Id="rId4" Type="http://schemas.openxmlformats.org/officeDocument/2006/relationships/image" Target="../media/image7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Introduction of </a:t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Structured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9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User input a keyword Q</a:t>
            </a:r>
          </a:p>
          <a:p>
            <a:pPr lvl="1"/>
            <a:r>
              <a:rPr lang="en-US" altLang="zh-TW" dirty="0"/>
              <a:t>System returns a </a:t>
            </a:r>
            <a:r>
              <a:rPr lang="en-US" altLang="zh-TW" b="1" i="1" dirty="0"/>
              <a:t>list</a:t>
            </a:r>
            <a:r>
              <a:rPr lang="en-US" altLang="zh-TW" dirty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0786"/>
              </p:ext>
            </p:extLst>
          </p:nvPr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2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21282"/>
              </p:ext>
            </p:extLst>
          </p:nvPr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53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d666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d444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d203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d330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d304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x=“</a:t>
            </a:r>
            <a:r>
              <a:rPr lang="en-US" altLang="zh-TW" dirty="0" err="1">
                <a:latin typeface="arial" panose="020B0604020202020204" pitchFamily="34" charset="0"/>
              </a:rPr>
              <a:t>Haruhi</a:t>
            </a:r>
            <a:r>
              <a:rPr lang="en-US" altLang="zh-TW" dirty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d103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d305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d103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d300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598984" cy="971550"/>
                  <a:chOff x="1779588" y="4522517"/>
                  <a:chExt cx="25989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x=“Bush”,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266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3513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d103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d300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598984" cy="971550"/>
                <a:chOff x="1779588" y="4522517"/>
                <a:chExt cx="25989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x=“Bush”,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29266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3513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d133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d220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38242396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603438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/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849636"/>
                </p:ext>
              </p:extLst>
            </p:nvPr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65" name="方程式" r:id="rId14" imgW="1218960" imgH="291960" progId="Equation.3">
                    <p:embed/>
                  </p:oleObj>
                </mc:Choice>
                <mc:Fallback>
                  <p:oleObj name="方程式" r:id="rId14" imgW="1218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/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66" name="方程式" r:id="rId16" imgW="888840" imgH="177480" progId="Equation.3">
                    <p:embed/>
                  </p:oleObj>
                </mc:Choice>
                <mc:Fallback>
                  <p:oleObj name="方程式" r:id="rId16" imgW="888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7" name="方程式" r:id="rId18" imgW="1028520" imgH="215640" progId="Equation.3">
                  <p:embed/>
                </p:oleObj>
              </mc:Choice>
              <mc:Fallback>
                <p:oleObj name="方程式" r:id="rId1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7795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8" name="方程式" r:id="rId20" imgW="1091880" imgH="419040" progId="Equation.3">
                  <p:embed/>
                </p:oleObj>
              </mc:Choice>
              <mc:Fallback>
                <p:oleObj name="方程式" r:id="rId20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65066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69" name="方程式" r:id="rId22" imgW="1066680" imgH="291960" progId="Equation.3">
                  <p:embed/>
                </p:oleObj>
              </mc:Choice>
              <mc:Fallback>
                <p:oleObj name="方程式" r:id="rId2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129350" y="6088551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0" name="方程式" r:id="rId24" imgW="1054080" imgH="215640" progId="Equation.3">
                  <p:embed/>
                </p:oleObj>
              </mc:Choice>
              <mc:Fallback>
                <p:oleObj name="方程式" r:id="rId2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350" y="6088551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8008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71" name="方程式" r:id="rId26" imgW="1231560" imgH="291960" progId="Equation.3">
                  <p:embed/>
                </p:oleObj>
              </mc:Choice>
              <mc:Fallback>
                <p:oleObj name="方程式" r:id="rId26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251175769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7" name="方程式" r:id="rId9" imgW="1028520" imgH="215640" progId="Equation.3">
                  <p:embed/>
                </p:oleObj>
              </mc:Choice>
              <mc:Fallback>
                <p:oleObj name="方程式" r:id="rId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53022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8" name="方程式" r:id="rId11" imgW="1091880" imgH="419040" progId="Equation.3">
                  <p:embed/>
                </p:oleObj>
              </mc:Choice>
              <mc:Fallback>
                <p:oleObj name="方程式" r:id="rId11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95847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9" name="方程式" r:id="rId13" imgW="1066680" imgH="291960" progId="Equation.3">
                  <p:embed/>
                </p:oleObj>
              </mc:Choice>
              <mc:Fallback>
                <p:oleObj name="方程式" r:id="rId13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921779" y="1622425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0" name="方程式" r:id="rId15" imgW="1054080" imgH="215640" progId="Equation.3">
                  <p:embed/>
                </p:oleObj>
              </mc:Choice>
              <mc:Fallback>
                <p:oleObj name="方程式" r:id="rId1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9" y="1622425"/>
                        <a:ext cx="2714625" cy="661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36065" y="3341108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065" y="4295086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45091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1" name="方程式" r:id="rId17" imgW="1231560" imgH="291960" progId="Equation.3">
                  <p:embed/>
                </p:oleObj>
              </mc:Choice>
              <mc:Fallback>
                <p:oleObj name="方程式" r:id="rId17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86539" y="5375082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6539" y="2713794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6065" y="6036018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/>
              <a:t>Meaningful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3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57333"/>
              </p:ext>
            </p:extLst>
          </p:nvPr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4" name="方程式" r:id="rId4" imgW="1218960" imgH="291960" progId="Equation.3">
                  <p:embed/>
                </p:oleObj>
              </mc:Choice>
              <mc:Fallback>
                <p:oleObj name="方程式" r:id="rId4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5" name="方程式" r:id="rId6" imgW="888840" imgH="177480" progId="Equation.3">
                  <p:embed/>
                </p:oleObj>
              </mc:Choice>
              <mc:Fallback>
                <p:oleObj name="方程式" r:id="rId6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146925" y="2824442"/>
          <a:ext cx="2959249" cy="62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6" name="方程式" r:id="rId8" imgW="1320480" imgH="279360" progId="Equation.3">
                  <p:embed/>
                </p:oleObj>
              </mc:Choice>
              <mc:Fallback>
                <p:oleObj name="方程式" r:id="rId8" imgW="1320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25" y="2824442"/>
                        <a:ext cx="2959249" cy="6290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2: 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7" name="方程式" r:id="rId11" imgW="139680" imgH="164880" progId="Equation.3">
                  <p:embed/>
                </p:oleObj>
              </mc:Choice>
              <mc:Fallback>
                <p:oleObj name="方程式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2001000" y="3644900"/>
          <a:ext cx="15859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8" name="方程式" r:id="rId13" imgW="698400" imgH="279360" progId="Equation.3">
                  <p:embed/>
                </p:oleObj>
              </mc:Choice>
              <mc:Fallback>
                <p:oleObj name="方程式" r:id="rId13" imgW="698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000" y="3644900"/>
                        <a:ext cx="1585912" cy="63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712305" y="3397538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16147"/>
            <a:ext cx="890773" cy="334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1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69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The same as what we have learned.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29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Solve any tasks by two steps</a:t>
            </a:r>
          </a:p>
          <a:p>
            <a:pPr lvl="1"/>
            <a:r>
              <a:rPr lang="en-US" altLang="zh-TW" sz="2800" dirty="0"/>
              <a:t>Easier than putting an elephant into a refrigerator</a:t>
            </a:r>
            <a:endParaRPr lang="zh-TW" altLang="en-US" sz="2800" dirty="0"/>
          </a:p>
        </p:txBody>
      </p:sp>
      <p:pic>
        <p:nvPicPr>
          <p:cNvPr id="4098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4765"/>
            <a:ext cx="685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02891" y="5869859"/>
            <a:ext cx="13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Really?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57592" y="5869859"/>
            <a:ext cx="61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No, we have to answer three problems.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>
                <a:solidFill>
                  <a:srgbClr val="0000FF"/>
                </a:solidFill>
              </a:rPr>
              <a:t>Evaluation</a:t>
            </a:r>
            <a:r>
              <a:rPr lang="en-US" altLang="zh-TW" dirty="0"/>
              <a:t>: What does F(</a:t>
            </a:r>
            <a:r>
              <a:rPr lang="en-US" altLang="zh-TW" dirty="0" err="1"/>
              <a:t>x,y</a:t>
            </a:r>
            <a:r>
              <a:rPr lang="en-US" altLang="zh-TW" dirty="0"/>
              <a:t>) look like?</a:t>
            </a:r>
          </a:p>
          <a:p>
            <a:pPr lvl="1"/>
            <a:r>
              <a:rPr lang="en-US" altLang="zh-TW" sz="2800" dirty="0"/>
              <a:t>How F(</a:t>
            </a:r>
            <a:r>
              <a:rPr lang="en-US" altLang="zh-TW" sz="2800" dirty="0" err="1"/>
              <a:t>x,y</a:t>
            </a:r>
            <a:r>
              <a:rPr lang="en-US" altLang="zh-TW" sz="2800" dirty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, y=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F(x= “Obama”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FF"/>
                </a:solidFill>
              </a:rPr>
              <a:t>Inference</a:t>
            </a:r>
            <a:r>
              <a:rPr lang="en-US" altLang="zh-TW" dirty="0"/>
              <a:t>: How to solve the “</a:t>
            </a:r>
            <a:r>
              <a:rPr lang="en-US" altLang="zh-TW" dirty="0" err="1"/>
              <a:t>arg</a:t>
            </a:r>
            <a:r>
              <a:rPr lang="en-US" altLang="zh-TW" dirty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84232"/>
              </p:ext>
            </p:extLst>
          </p:nvPr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方程式" r:id="rId3" imgW="1218960" imgH="291960" progId="Equation.3">
                  <p:embed/>
                </p:oleObj>
              </mc:Choice>
              <mc:Fallback>
                <p:oleObj name="方程式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space </a:t>
            </a:r>
            <a:r>
              <a:rPr lang="en-US" altLang="zh-TW" sz="2800" i="1" dirty="0"/>
              <a:t>Y</a:t>
            </a:r>
            <a:r>
              <a:rPr lang="en-US" altLang="zh-TW" sz="2800" dirty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Y</a:t>
            </a:r>
            <a:r>
              <a:rPr lang="en-US" altLang="zh-TW" sz="2400" dirty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(maybe tractable)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/>
              <a:t>: Given training data, how to find F(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9699"/>
                </p:ext>
              </p:extLst>
            </p:nvPr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35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should find 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37967"/>
              </p:ext>
            </p:extLst>
          </p:nvPr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93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20977"/>
                </p:ext>
              </p:extLst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37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389265"/>
                </p:ext>
              </p:extLst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38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58190"/>
                </p:ext>
              </p:extLst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39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12654"/>
                </p:ext>
              </p:extLst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40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87712"/>
                </p:ext>
              </p:extLst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41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638397"/>
                </p:ext>
              </p:extLst>
            </p:nvPr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42" name="方程式" r:id="rId18" imgW="558720" imgH="228600" progId="Equation.3">
                    <p:embed/>
                  </p:oleObj>
                </mc:Choice>
                <mc:Fallback>
                  <p:oleObj name="方程式" r:id="rId18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87700"/>
                </p:ext>
              </p:extLst>
            </p:nvPr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43" name="方程式" r:id="rId20" imgW="495000" imgH="228600" progId="Equation.3">
                    <p:embed/>
                  </p:oleObj>
                </mc:Choice>
                <mc:Fallback>
                  <p:oleObj name="方程式" r:id="rId20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60357"/>
                </p:ext>
              </p:extLst>
            </p:nvPr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944" name="方程式" r:id="rId22" imgW="431640" imgH="228600" progId="Equation.3">
                    <p:embed/>
                  </p:oleObj>
                </mc:Choice>
                <mc:Fallback>
                  <p:oleObj name="方程式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for all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09679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23260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need a more powerful function </a:t>
            </a:r>
            <a:r>
              <a:rPr lang="en-US" altLang="zh-TW" i="1" dirty="0"/>
              <a:t>f</a:t>
            </a:r>
          </a:p>
          <a:p>
            <a:pPr lvl="1"/>
            <a:r>
              <a:rPr lang="en-US" altLang="zh-TW" sz="2800" dirty="0"/>
              <a:t>Input and output are both objects with structures</a:t>
            </a:r>
          </a:p>
          <a:p>
            <a:pPr lvl="1"/>
            <a:r>
              <a:rPr lang="en-US" altLang="zh-TW" sz="2800" i="1" dirty="0"/>
              <a:t>Object</a:t>
            </a:r>
            <a:r>
              <a:rPr lang="en-US" altLang="zh-TW" sz="2800" dirty="0"/>
              <a:t>: sequence, list, tree, bounding box 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dirty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31520"/>
              </p:ext>
            </p:extLst>
          </p:nvPr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" y="365126"/>
            <a:ext cx="5111844" cy="387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65" y="2552406"/>
            <a:ext cx="5442577" cy="3463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5740494" y="1027907"/>
            <a:ext cx="3210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41823"/>
                </a:solidFill>
                <a:latin typeface="Helvetica" panose="020B0604020202020204" pitchFamily="34" charset="0"/>
              </a:rPr>
              <a:t>Have you heard the three problems elsewhere?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7860" y="6277226"/>
            <a:ext cx="299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/>
              <a:t>From </a:t>
            </a:r>
            <a:r>
              <a:rPr lang="zh-TW" altLang="en-US" sz="2400" b="1" i="1" dirty="0"/>
              <a:t>數位語音處理</a:t>
            </a:r>
          </a:p>
        </p:txBody>
      </p:sp>
    </p:spTree>
    <p:extLst>
      <p:ext uri="{BB962C8B-B14F-4D97-AF65-F5344CB8AC3E}">
        <p14:creationId xmlns:p14="http://schemas.microsoft.com/office/powerpoint/2010/main" val="32111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Viterbi Algorithm</a:t>
            </a:r>
          </a:p>
          <a:p>
            <a:pPr lvl="1"/>
            <a:r>
              <a:rPr lang="zh-TW" altLang="en-US" dirty="0"/>
              <a:t>數位語音處理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sz="2400" dirty="0">
                <a:hlinkClick r:id="rId3"/>
              </a:rPr>
              <a:t>http://speech.ee.ntu.edu.tw/DSP2015Autumn/Videos/20150930_4.0.fsp.wmv/index.html</a:t>
            </a:r>
            <a:r>
              <a:rPr lang="en-US" altLang="zh-TW" sz="2400" dirty="0"/>
              <a:t> (</a:t>
            </a:r>
            <a:r>
              <a:rPr lang="zh-TW" altLang="en-US" sz="2400" dirty="0"/>
              <a:t>請用 </a:t>
            </a:r>
            <a:r>
              <a:rPr lang="en-US" altLang="zh-TW" sz="2400" dirty="0"/>
              <a:t>IE</a:t>
            </a:r>
            <a:r>
              <a:rPr lang="zh-TW" altLang="en-US" sz="2400" dirty="0"/>
              <a:t> 開啟</a:t>
            </a:r>
            <a:r>
              <a:rPr lang="en-US" altLang="zh-TW" sz="2400" dirty="0"/>
              <a:t>)</a:t>
            </a:r>
          </a:p>
          <a:p>
            <a:pPr lvl="2"/>
            <a:r>
              <a:rPr lang="en-US" altLang="zh-TW" sz="2400" dirty="0">
                <a:hlinkClick r:id="rId4"/>
              </a:rPr>
              <a:t>http://speech.ee.ntu.edu.tw/DSP2015Autumn/Videos/20151007_4.0.fsp.wmv/index.html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請用 </a:t>
            </a:r>
            <a:r>
              <a:rPr lang="en-US" altLang="zh-TW" sz="2400" dirty="0"/>
              <a:t>IE</a:t>
            </a:r>
            <a:r>
              <a:rPr lang="zh-TW" altLang="en-US" sz="2400" dirty="0"/>
              <a:t> 開啟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dirty="0"/>
              <a:t>演算法</a:t>
            </a:r>
            <a:endParaRPr lang="en-US" altLang="zh-TW" dirty="0"/>
          </a:p>
          <a:p>
            <a:pPr lvl="1"/>
            <a:r>
              <a:rPr lang="zh-TW" altLang="en-US" dirty="0"/>
              <a:t>數位通信相關課程</a:t>
            </a:r>
          </a:p>
        </p:txBody>
      </p:sp>
    </p:spTree>
    <p:extLst>
      <p:ext uri="{BB962C8B-B14F-4D97-AF65-F5344CB8AC3E}">
        <p14:creationId xmlns:p14="http://schemas.microsoft.com/office/powerpoint/2010/main" val="9876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78" y="1362023"/>
            <a:ext cx="7886700" cy="53952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Speech recognition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Speech signal (sequence) → </a:t>
            </a:r>
            <a:r>
              <a:rPr lang="en-US" altLang="zh-TW" i="1" dirty="0"/>
              <a:t>Y</a:t>
            </a:r>
            <a:r>
              <a:rPr lang="en-US" altLang="zh-TW" dirty="0"/>
              <a:t>: text (sequence)</a:t>
            </a:r>
          </a:p>
          <a:p>
            <a:r>
              <a:rPr lang="en-US" altLang="zh-TW" sz="2400" b="1" dirty="0"/>
              <a:t>Translation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Mandarin sentence (sequence) → </a:t>
            </a:r>
            <a:r>
              <a:rPr lang="en-US" altLang="zh-TW" i="1" dirty="0"/>
              <a:t>Y</a:t>
            </a:r>
            <a:r>
              <a:rPr lang="en-US" altLang="zh-TW" dirty="0"/>
              <a:t>: English sentence (sequence)</a:t>
            </a:r>
          </a:p>
          <a:p>
            <a:r>
              <a:rPr lang="en-US" altLang="zh-TW" sz="2400" b="1" dirty="0"/>
              <a:t>Syntactic Paring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sentence → </a:t>
            </a:r>
            <a:r>
              <a:rPr lang="en-US" altLang="zh-TW" i="1" dirty="0"/>
              <a:t>Y</a:t>
            </a:r>
            <a:r>
              <a:rPr lang="en-US" altLang="zh-TW" dirty="0"/>
              <a:t>: parsing tree (tree structure) </a:t>
            </a:r>
          </a:p>
          <a:p>
            <a:r>
              <a:rPr lang="en-US" altLang="zh-TW" sz="2400" b="1" dirty="0"/>
              <a:t>Object Detection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Image → </a:t>
            </a:r>
            <a:r>
              <a:rPr lang="en-US" altLang="zh-TW" i="1" dirty="0"/>
              <a:t>Y</a:t>
            </a:r>
            <a:r>
              <a:rPr lang="en-US" altLang="zh-TW" dirty="0"/>
              <a:t>: bounding box</a:t>
            </a:r>
          </a:p>
          <a:p>
            <a:r>
              <a:rPr lang="en-US" altLang="zh-TW" sz="2400" b="1" dirty="0"/>
              <a:t>Summarization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long document → </a:t>
            </a:r>
            <a:r>
              <a:rPr lang="en-US" altLang="zh-TW" i="1" dirty="0"/>
              <a:t>Y</a:t>
            </a:r>
            <a:r>
              <a:rPr lang="en-US" altLang="zh-TW" dirty="0"/>
              <a:t>: summary (short paragraph)</a:t>
            </a:r>
          </a:p>
          <a:p>
            <a:r>
              <a:rPr lang="en-US" altLang="zh-TW" sz="2400" b="1" dirty="0"/>
              <a:t>Retrieval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keyword → </a:t>
            </a:r>
            <a:r>
              <a:rPr lang="en-US" altLang="zh-TW" i="1" dirty="0"/>
              <a:t>Y</a:t>
            </a:r>
            <a:r>
              <a:rPr lang="en-US" altLang="zh-TW" dirty="0"/>
              <a:t>: search result (a list of webpage)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431061934"/>
              </p:ext>
            </p:extLst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0"/>
              </p:ext>
            </p:extLst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4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246"/>
              </p:ext>
            </p:extLst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5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52832" y="146940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Energy-based Model: </a:t>
            </a:r>
            <a:r>
              <a:rPr lang="zh-TW" altLang="en-US" sz="2400" dirty="0"/>
              <a:t>http://www.cs.nyu.edu/~yann/research/ebm/</a:t>
            </a: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12274"/>
              </p:ext>
            </p:extLst>
          </p:nvPr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6" name="方程式" r:id="rId13" imgW="1650960" imgH="291960" progId="Equation.3">
                  <p:embed/>
                </p:oleObj>
              </mc:Choice>
              <mc:Fallback>
                <p:oleObj name="方程式" r:id="rId13" imgW="1650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6966"/>
              </p:ext>
            </p:extLst>
          </p:nvPr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7" name="方程式" r:id="rId15" imgW="685800" imgH="203040" progId="Equation.3">
                  <p:embed/>
                </p:oleObj>
              </mc:Choice>
              <mc:Fallback>
                <p:oleObj name="方程式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Using a bounding box to highlight the position of a certain object in an image</a:t>
            </a:r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9553"/>
              </p:ext>
            </p:extLst>
          </p:nvPr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6" name="方程式" r:id="rId5" imgW="228600" imgH="177480" progId="Equation.3">
                  <p:embed/>
                </p:oleObj>
              </mc:Choice>
              <mc:Fallback>
                <p:oleObj name="方程式" r:id="rId5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126"/>
              </p:ext>
            </p:extLst>
          </p:nvPr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7" name="方程式" r:id="rId7" imgW="203040" imgH="177480" progId="Equation.3">
                  <p:embed/>
                </p:oleObj>
              </mc:Choice>
              <mc:Fallback>
                <p:oleObj name="方程式" r:id="rId7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/>
              <a:t>the correctness of taking range of y in x as “</a:t>
            </a:r>
            <a:r>
              <a:rPr lang="en-US" altLang="zh-TW" sz="2400" dirty="0" err="1"/>
              <a:t>Haruhi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5" y="3463738"/>
            <a:ext cx="4457821" cy="1454657"/>
          </a:xfrm>
          <a:prstGeom prst="rect">
            <a:avLst/>
          </a:prstGeom>
        </p:spPr>
      </p:pic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/>
              <a:t>Task description</a:t>
            </a:r>
          </a:p>
          <a:p>
            <a:pPr lvl="1"/>
            <a:r>
              <a:rPr lang="en-US" altLang="zh-TW" dirty="0"/>
              <a:t>Given a long document</a:t>
            </a:r>
          </a:p>
          <a:p>
            <a:pPr lvl="1"/>
            <a:r>
              <a:rPr lang="en-US" altLang="zh-TW" dirty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56232"/>
              </p:ext>
            </p:extLst>
          </p:nvPr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2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2745"/>
              </p:ext>
            </p:extLst>
          </p:nvPr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long document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……</a:t>
            </a:r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…}</a:t>
            </a:r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summary</a:t>
            </a:r>
          </a:p>
          <a:p>
            <a:pPr lvl="1"/>
            <a:r>
              <a:rPr lang="en-US" altLang="zh-TW" sz="2400" dirty="0"/>
              <a:t>={s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, s</a:t>
            </a:r>
            <a:r>
              <a:rPr lang="en-US" altLang="zh-TW" sz="2400" baseline="-25000" dirty="0"/>
              <a:t>5</a:t>
            </a:r>
            <a:r>
              <a:rPr lang="en-US" altLang="zh-TW" sz="2400" dirty="0"/>
              <a:t>}</a:t>
            </a:r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/>
              <a:t>s</a:t>
            </a:r>
            <a:r>
              <a:rPr lang="en-US" altLang="zh-TW" sz="2400" baseline="-25000" dirty="0" err="1"/>
              <a:t>i</a:t>
            </a:r>
            <a:r>
              <a:rPr lang="en-US" altLang="zh-TW" sz="2400" dirty="0"/>
              <a:t>: the </a:t>
            </a:r>
            <a:r>
              <a:rPr lang="en-US" altLang="zh-TW" sz="2400" dirty="0" err="1"/>
              <a:t>i</a:t>
            </a:r>
            <a:r>
              <a:rPr lang="en-US" altLang="zh-TW" sz="2400" baseline="30000" dirty="0" err="1"/>
              <a:t>th</a:t>
            </a:r>
            <a:r>
              <a:rPr lang="en-US" altLang="zh-TW" sz="2400" dirty="0"/>
              <a:t> sentence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2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4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6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9</a:t>
              </a:r>
              <a:r>
                <a:rPr lang="en-US" altLang="zh-TW" sz="2400" dirty="0"/>
                <a:t>}</a:t>
              </a: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/>
                <a:t>}</a:t>
              </a: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baseline="-25000" dirty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10416</TotalTime>
  <Words>1311</Words>
  <Application>Microsoft Macintosh PowerPoint</Application>
  <PresentationFormat>全屏显示(4:3)</PresentationFormat>
  <Paragraphs>257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Cambria Math</vt:lpstr>
      <vt:lpstr>Helvetica</vt:lpstr>
      <vt:lpstr>Wingdings</vt:lpstr>
      <vt:lpstr>Office 佈景主題</vt:lpstr>
      <vt:lpstr>方程式</vt:lpstr>
      <vt:lpstr>Introduction of  Structured Learning</vt:lpstr>
      <vt:lpstr>Structured Learning</vt:lpstr>
      <vt:lpstr>Example Application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演示文稿</vt:lpstr>
      <vt:lpstr>PowerPoint 演示文稿</vt:lpstr>
      <vt:lpstr>Link to DNN?</vt:lpstr>
      <vt:lpstr>Unified Framework</vt:lpstr>
      <vt:lpstr>Problem 1</vt:lpstr>
      <vt:lpstr>Problem 2</vt:lpstr>
      <vt:lpstr>Problem 3</vt:lpstr>
      <vt:lpstr>Three Problems</vt:lpstr>
      <vt:lpstr>PowerPoint 演示文稿</vt:lpstr>
      <vt:lpstr>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Microsoft Office User</cp:lastModifiedBy>
  <cp:revision>379</cp:revision>
  <dcterms:created xsi:type="dcterms:W3CDTF">2015-02-08T15:50:53Z</dcterms:created>
  <dcterms:modified xsi:type="dcterms:W3CDTF">2025-02-06T12:03:01Z</dcterms:modified>
</cp:coreProperties>
</file>