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1" r:id="rId2"/>
    <p:sldId id="282" r:id="rId3"/>
    <p:sldId id="258" r:id="rId4"/>
    <p:sldId id="283" r:id="rId5"/>
    <p:sldId id="284" r:id="rId6"/>
    <p:sldId id="260" r:id="rId7"/>
    <p:sldId id="261" r:id="rId8"/>
    <p:sldId id="262" r:id="rId9"/>
    <p:sldId id="263" r:id="rId10"/>
    <p:sldId id="32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5194" autoAdjust="0"/>
  </p:normalViewPr>
  <p:slideViewPr>
    <p:cSldViewPr snapToGrid="0">
      <p:cViewPr varScale="1">
        <p:scale>
          <a:sx n="131" d="100"/>
          <a:sy n="131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1: Evaluation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2: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03722EC-709B-4B17-8818-A9FBB9989D19}">
      <dgm:prSet phldrT="[文字]" custT="1"/>
      <dgm:spPr/>
      <dgm:t>
        <a:bodyPr/>
        <a:lstStyle/>
        <a:p>
          <a:r>
            <a:rPr lang="en-US" altLang="zh-TW" sz="2800" dirty="0"/>
            <a:t>Problem 3: Training</a:t>
          </a:r>
          <a:endParaRPr lang="zh-TW" altLang="en-US" sz="2800" dirty="0"/>
        </a:p>
      </dgm:t>
    </dgm:pt>
    <dgm:pt modelId="{F7FA2315-D72B-43B6-85C1-3D26F600426F}" type="par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F51E3431-558E-4E68-A493-5CEC6BA47EA1}" type="sib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4470ABFA-F703-4851-8159-23D111E84CFA}">
      <dgm:prSet phldrT="[文字]" custT="1"/>
      <dgm:spPr/>
      <dgm:t>
        <a:bodyPr/>
        <a:lstStyle/>
        <a:p>
          <a:r>
            <a:rPr lang="en-US" altLang="zh-TW" sz="2800" dirty="0"/>
            <a:t>How to learn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81C4B7A-1E36-4826-8884-7237D282FA8E}" type="par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6636418F-FB02-42FB-95DB-1099C5AA6553}" type="sib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3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3">
        <dgm:presLayoutVars>
          <dgm:bulletEnabled val="1"/>
        </dgm:presLayoutVars>
      </dgm:prSet>
      <dgm:spPr/>
    </dgm:pt>
    <dgm:pt modelId="{31551F5D-8B53-4515-BD2C-4D5C49389942}" type="pres">
      <dgm:prSet presAssocID="{B03722EC-709B-4B17-8818-A9FBB9989D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7875F4-B0AB-4F63-85B8-525389E03E38}" type="pres">
      <dgm:prSet presAssocID="{B03722EC-709B-4B17-8818-A9FBB9989D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FBF30412-14FA-4504-A3E6-CCFFBF645D4E}" type="presOf" srcId="{B03722EC-709B-4B17-8818-A9FBB9989D19}" destId="{31551F5D-8B53-4515-BD2C-4D5C49389942}" srcOrd="0" destOrd="0" presId="urn:microsoft.com/office/officeart/2005/8/layout/vList2"/>
    <dgm:cxn modelId="{E1689917-2B0A-41E7-945D-C03C7B0B8752}" type="presOf" srcId="{CD9AAB93-3B19-4E42-BA15-821D236D756C}" destId="{3DB164B8-01AC-4135-A1DC-C28BF8C93EEC}" srcOrd="0" destOrd="0" presId="urn:microsoft.com/office/officeart/2005/8/layout/vList2"/>
    <dgm:cxn modelId="{D0C5132F-E9EA-476F-9C1F-E696B137948C}" srcId="{B03722EC-709B-4B17-8818-A9FBB9989D19}" destId="{4470ABFA-F703-4851-8159-23D111E84CFA}" srcOrd="0" destOrd="0" parTransId="{081C4B7A-1E36-4826-8884-7237D282FA8E}" sibTransId="{6636418F-FB02-42FB-95DB-1099C5AA6553}"/>
    <dgm:cxn modelId="{856DA145-D601-40F6-8254-A00B9E84A356}" type="presOf" srcId="{A463C49D-EB75-4407-A2D0-3A47801BA33E}" destId="{DD8E7F8B-9E75-4792-979F-7A3E16D3C45A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5B3396C-1720-441E-80DB-56CF657AB63F}" srcId="{1EEF714C-EBC7-45B9-891A-B95C219289EB}" destId="{B03722EC-709B-4B17-8818-A9FBB9989D19}" srcOrd="2" destOrd="0" parTransId="{F7FA2315-D72B-43B6-85C1-3D26F600426F}" sibTransId="{F51E3431-558E-4E68-A493-5CEC6BA47EA1}"/>
    <dgm:cxn modelId="{E474D28A-61A3-4BB3-88AC-75EA11DAA368}" type="presOf" srcId="{74D727F3-4C01-4633-90B7-6908AD106C8B}" destId="{64298A5D-7E63-44A6-BDF5-826C2D8D737D}" srcOrd="0" destOrd="0" presId="urn:microsoft.com/office/officeart/2005/8/layout/vList2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E180BBB9-3F75-4926-9354-22B772B28C5D}" type="presOf" srcId="{1EEF714C-EBC7-45B9-891A-B95C219289EB}" destId="{B435E3B2-34E4-4584-B848-464714FDABC1}" srcOrd="0" destOrd="0" presId="urn:microsoft.com/office/officeart/2005/8/layout/vList2"/>
    <dgm:cxn modelId="{B55E28C3-3430-45C4-8C90-EA8793818C16}" type="presOf" srcId="{0F0D9B28-C6E6-4E3B-AEA6-452833C1A298}" destId="{DF9CDCCB-AFF0-44A3-8577-5C7C0C5F40C3}" srcOrd="0" destOrd="0" presId="urn:microsoft.com/office/officeart/2005/8/layout/vList2"/>
    <dgm:cxn modelId="{09A442CE-3D86-4BA0-BE66-540720896349}" type="presOf" srcId="{4470ABFA-F703-4851-8159-23D111E84CFA}" destId="{FE7875F4-B0AB-4F63-85B8-525389E03E38}" srcOrd="0" destOrd="0" presId="urn:microsoft.com/office/officeart/2005/8/layout/vList2"/>
    <dgm:cxn modelId="{67281F62-6F70-4333-B1E9-F0746FBBED8A}" type="presParOf" srcId="{B435E3B2-34E4-4584-B848-464714FDABC1}" destId="{64298A5D-7E63-44A6-BDF5-826C2D8D737D}" srcOrd="0" destOrd="0" presId="urn:microsoft.com/office/officeart/2005/8/layout/vList2"/>
    <dgm:cxn modelId="{590D60B6-74C3-4057-88C1-16D10201C2B8}" type="presParOf" srcId="{B435E3B2-34E4-4584-B848-464714FDABC1}" destId="{DF9CDCCB-AFF0-44A3-8577-5C7C0C5F40C3}" srcOrd="1" destOrd="0" presId="urn:microsoft.com/office/officeart/2005/8/layout/vList2"/>
    <dgm:cxn modelId="{D1FD662D-A20C-495C-B631-C6568E5A989D}" type="presParOf" srcId="{B435E3B2-34E4-4584-B848-464714FDABC1}" destId="{DD8E7F8B-9E75-4792-979F-7A3E16D3C45A}" srcOrd="2" destOrd="0" presId="urn:microsoft.com/office/officeart/2005/8/layout/vList2"/>
    <dgm:cxn modelId="{BFB03CBF-8467-401E-9D89-3B7C0E3E29BC}" type="presParOf" srcId="{B435E3B2-34E4-4584-B848-464714FDABC1}" destId="{3DB164B8-01AC-4135-A1DC-C28BF8C93EEC}" srcOrd="3" destOrd="0" presId="urn:microsoft.com/office/officeart/2005/8/layout/vList2"/>
    <dgm:cxn modelId="{CBB584E6-C2A0-4062-9881-8819D91FC8DC}" type="presParOf" srcId="{B435E3B2-34E4-4584-B848-464714FDABC1}" destId="{31551F5D-8B53-4515-BD2C-4D5C49389942}" srcOrd="4" destOrd="0" presId="urn:microsoft.com/office/officeart/2005/8/layout/vList2"/>
    <dgm:cxn modelId="{79BD90AE-9CE2-4408-8792-A2CF30E3C7C3}" type="presParOf" srcId="{B435E3B2-34E4-4584-B848-464714FDABC1}" destId="{FE7875F4-B0AB-4F63-85B8-525389E03E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A: Feature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B: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w</a:t>
          </a:r>
          <a:r>
            <a:rPr lang="en-US" altLang="zh-TW" sz="2800" dirty="0">
              <a:latin typeface="Calibri" panose="020F0502020204030204" pitchFamily="34" charset="0"/>
            </a:rPr>
            <a:t>·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2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4C5B4C5E-BF3B-49B4-9D4C-F6664E873588}" type="presOf" srcId="{A463C49D-EB75-4407-A2D0-3A47801BA33E}" destId="{DD8E7F8B-9E75-4792-979F-7A3E16D3C45A}" srcOrd="0" destOrd="0" presId="urn:microsoft.com/office/officeart/2005/8/layout/vList2"/>
    <dgm:cxn modelId="{F450776B-9C76-453B-A0F5-3FB018C2DFD0}" type="presOf" srcId="{1EEF714C-EBC7-45B9-891A-B95C219289EB}" destId="{B435E3B2-34E4-4584-B848-464714FDABC1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FE221EC6-FCC1-4CCD-8D03-79279EA1DBB5}" type="presOf" srcId="{0F0D9B28-C6E6-4E3B-AEA6-452833C1A298}" destId="{DF9CDCCB-AFF0-44A3-8577-5C7C0C5F40C3}" srcOrd="0" destOrd="0" presId="urn:microsoft.com/office/officeart/2005/8/layout/vList2"/>
    <dgm:cxn modelId="{31C8B8E1-C7CA-4822-8680-ED700C3B1A9D}" type="presOf" srcId="{74D727F3-4C01-4633-90B7-6908AD106C8B}" destId="{64298A5D-7E63-44A6-BDF5-826C2D8D737D}" srcOrd="0" destOrd="0" presId="urn:microsoft.com/office/officeart/2005/8/layout/vList2"/>
    <dgm:cxn modelId="{0DBA8FF1-873B-48C6-9A0B-C8D0C910302C}" type="presOf" srcId="{CD9AAB93-3B19-4E42-BA15-821D236D756C}" destId="{3DB164B8-01AC-4135-A1DC-C28BF8C93EEC}" srcOrd="0" destOrd="0" presId="urn:microsoft.com/office/officeart/2005/8/layout/vList2"/>
    <dgm:cxn modelId="{FF431195-5516-449F-A3A7-849E0FED96DF}" type="presParOf" srcId="{B435E3B2-34E4-4584-B848-464714FDABC1}" destId="{64298A5D-7E63-44A6-BDF5-826C2D8D737D}" srcOrd="0" destOrd="0" presId="urn:microsoft.com/office/officeart/2005/8/layout/vList2"/>
    <dgm:cxn modelId="{2833F1D2-EAB7-4CEF-B663-EB7D0B8C9560}" type="presParOf" srcId="{B435E3B2-34E4-4584-B848-464714FDABC1}" destId="{DF9CDCCB-AFF0-44A3-8577-5C7C0C5F40C3}" srcOrd="1" destOrd="0" presId="urn:microsoft.com/office/officeart/2005/8/layout/vList2"/>
    <dgm:cxn modelId="{3E9E91DF-4448-48C8-B8BD-2592894694C6}" type="presParOf" srcId="{B435E3B2-34E4-4584-B848-464714FDABC1}" destId="{DD8E7F8B-9E75-4792-979F-7A3E16D3C45A}" srcOrd="2" destOrd="0" presId="urn:microsoft.com/office/officeart/2005/8/layout/vList2"/>
    <dgm:cxn modelId="{E7205FA6-B0EA-4DC3-9C86-64107C2F5BB4}" type="presParOf" srcId="{B435E3B2-34E4-4584-B848-464714FDABC1}" destId="{3DB164B8-01AC-4135-A1DC-C28BF8C93E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78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1: Evaluation</a:t>
          </a:r>
          <a:endParaRPr lang="zh-TW" altLang="en-US" sz="2800" kern="1200" dirty="0"/>
        </a:p>
      </dsp:txBody>
      <dsp:txXfrm>
        <a:off x="35640" y="36425"/>
        <a:ext cx="3872070" cy="658800"/>
      </dsp:txXfrm>
    </dsp:sp>
    <dsp:sp modelId="{DF9CDCCB-AFF0-44A3-8577-5C7C0C5F40C3}">
      <dsp:nvSpPr>
        <dsp:cNvPr id="0" name=""/>
        <dsp:cNvSpPr/>
      </dsp:nvSpPr>
      <dsp:spPr>
        <a:xfrm>
          <a:off x="0" y="730865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30865"/>
        <a:ext cx="3943350" cy="645840"/>
      </dsp:txXfrm>
    </dsp:sp>
    <dsp:sp modelId="{DD8E7F8B-9E75-4792-979F-7A3E16D3C45A}">
      <dsp:nvSpPr>
        <dsp:cNvPr id="0" name=""/>
        <dsp:cNvSpPr/>
      </dsp:nvSpPr>
      <dsp:spPr>
        <a:xfrm>
          <a:off x="0" y="137670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2: Inference</a:t>
          </a:r>
          <a:endParaRPr lang="zh-TW" altLang="en-US" sz="2800" kern="1200" dirty="0"/>
        </a:p>
      </dsp:txBody>
      <dsp:txXfrm>
        <a:off x="35640" y="1412345"/>
        <a:ext cx="3872070" cy="658800"/>
      </dsp:txXfrm>
    </dsp:sp>
    <dsp:sp modelId="{3DB164B8-01AC-4135-A1DC-C28BF8C93EEC}">
      <dsp:nvSpPr>
        <dsp:cNvPr id="0" name=""/>
        <dsp:cNvSpPr/>
      </dsp:nvSpPr>
      <dsp:spPr>
        <a:xfrm>
          <a:off x="0" y="2106785"/>
          <a:ext cx="394335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106785"/>
        <a:ext cx="3943350" cy="867847"/>
      </dsp:txXfrm>
    </dsp:sp>
    <dsp:sp modelId="{31551F5D-8B53-4515-BD2C-4D5C49389942}">
      <dsp:nvSpPr>
        <dsp:cNvPr id="0" name=""/>
        <dsp:cNvSpPr/>
      </dsp:nvSpPr>
      <dsp:spPr>
        <a:xfrm>
          <a:off x="0" y="2974632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3: Training</a:t>
          </a:r>
          <a:endParaRPr lang="zh-TW" altLang="en-US" sz="2800" kern="1200" dirty="0"/>
        </a:p>
      </dsp:txBody>
      <dsp:txXfrm>
        <a:off x="35640" y="3010272"/>
        <a:ext cx="3872070" cy="658800"/>
      </dsp:txXfrm>
    </dsp:sp>
    <dsp:sp modelId="{FE7875F4-B0AB-4F63-85B8-525389E03E38}">
      <dsp:nvSpPr>
        <dsp:cNvPr id="0" name=""/>
        <dsp:cNvSpPr/>
      </dsp:nvSpPr>
      <dsp:spPr>
        <a:xfrm>
          <a:off x="0" y="3704712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learn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3704712"/>
        <a:ext cx="3943350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629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A: Feature</a:t>
          </a:r>
          <a:endParaRPr lang="zh-TW" altLang="en-US" sz="2800" kern="1200" dirty="0"/>
        </a:p>
      </dsp:txBody>
      <dsp:txXfrm>
        <a:off x="38381" y="44676"/>
        <a:ext cx="3580838" cy="709478"/>
      </dsp:txXfrm>
    </dsp:sp>
    <dsp:sp modelId="{DF9CDCCB-AFF0-44A3-8577-5C7C0C5F40C3}">
      <dsp:nvSpPr>
        <dsp:cNvPr id="0" name=""/>
        <dsp:cNvSpPr/>
      </dsp:nvSpPr>
      <dsp:spPr>
        <a:xfrm>
          <a:off x="0" y="792535"/>
          <a:ext cx="3657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92535"/>
        <a:ext cx="3657600" cy="695520"/>
      </dsp:txXfrm>
    </dsp:sp>
    <dsp:sp modelId="{DD8E7F8B-9E75-4792-979F-7A3E16D3C45A}">
      <dsp:nvSpPr>
        <dsp:cNvPr id="0" name=""/>
        <dsp:cNvSpPr/>
      </dsp:nvSpPr>
      <dsp:spPr>
        <a:xfrm>
          <a:off x="0" y="148805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B: Inference</a:t>
          </a:r>
          <a:endParaRPr lang="zh-TW" altLang="en-US" sz="2800" kern="1200" dirty="0"/>
        </a:p>
      </dsp:txBody>
      <dsp:txXfrm>
        <a:off x="38381" y="1526436"/>
        <a:ext cx="3580838" cy="709478"/>
      </dsp:txXfrm>
    </dsp:sp>
    <dsp:sp modelId="{3DB164B8-01AC-4135-A1DC-C28BF8C93EEC}">
      <dsp:nvSpPr>
        <dsp:cNvPr id="0" name=""/>
        <dsp:cNvSpPr/>
      </dsp:nvSpPr>
      <dsp:spPr>
        <a:xfrm>
          <a:off x="0" y="2274296"/>
          <a:ext cx="3657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w</a:t>
          </a:r>
          <a:r>
            <a:rPr lang="en-US" altLang="zh-TW" sz="2800" kern="1200" dirty="0">
              <a:latin typeface="Calibri" panose="020F0502020204030204" pitchFamily="34" charset="0"/>
            </a:rPr>
            <a:t>·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274296"/>
        <a:ext cx="3657600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4.wmf"/><Relationship Id="rId7" Type="http://schemas.openxmlformats.org/officeDocument/2006/relationships/image" Target="../media/image40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43.wmf"/><Relationship Id="rId4" Type="http://schemas.openxmlformats.org/officeDocument/2006/relationships/image" Target="../media/image55.wmf"/><Relationship Id="rId9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60.wmf"/><Relationship Id="rId7" Type="http://schemas.openxmlformats.org/officeDocument/2006/relationships/image" Target="../media/image4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62.wmf"/><Relationship Id="rId10" Type="http://schemas.openxmlformats.org/officeDocument/2006/relationships/image" Target="../media/image43.wmf"/><Relationship Id="rId4" Type="http://schemas.openxmlformats.org/officeDocument/2006/relationships/image" Target="../media/image61.wmf"/><Relationship Id="rId9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41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40.wmf"/><Relationship Id="rId17" Type="http://schemas.openxmlformats.org/officeDocument/2006/relationships/image" Target="../media/image46.wmf"/><Relationship Id="rId2" Type="http://schemas.openxmlformats.org/officeDocument/2006/relationships/image" Target="../media/image63.wmf"/><Relationship Id="rId16" Type="http://schemas.openxmlformats.org/officeDocument/2006/relationships/image" Target="../media/image45.wmf"/><Relationship Id="rId1" Type="http://schemas.openxmlformats.org/officeDocument/2006/relationships/image" Target="../media/image57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43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12" Type="http://schemas.openxmlformats.org/officeDocument/2006/relationships/image" Target="../media/image86.wmf"/><Relationship Id="rId2" Type="http://schemas.openxmlformats.org/officeDocument/2006/relationships/image" Target="../media/image91.wmf"/><Relationship Id="rId1" Type="http://schemas.openxmlformats.org/officeDocument/2006/relationships/image" Target="../media/image95.wmf"/><Relationship Id="rId6" Type="http://schemas.openxmlformats.org/officeDocument/2006/relationships/image" Target="../media/image98.wmf"/><Relationship Id="rId11" Type="http://schemas.openxmlformats.org/officeDocument/2006/relationships/image" Target="../media/image87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4.wmf"/><Relationship Id="rId9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6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9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99.wmf"/><Relationship Id="rId1" Type="http://schemas.openxmlformats.org/officeDocument/2006/relationships/image" Target="../media/image106.wmf"/><Relationship Id="rId6" Type="http://schemas.openxmlformats.org/officeDocument/2006/relationships/image" Target="../media/image117.wmf"/><Relationship Id="rId11" Type="http://schemas.openxmlformats.org/officeDocument/2006/relationships/image" Target="../media/image94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25.wmf"/><Relationship Id="rId5" Type="http://schemas.openxmlformats.org/officeDocument/2006/relationships/image" Target="../media/image31.wmf"/><Relationship Id="rId10" Type="http://schemas.openxmlformats.org/officeDocument/2006/relationships/image" Target="../media/image24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E539-4796-4EC2-80A5-731F65E88171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7E21-C48D-47A2-8A18-94AC176DF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in a specific form </a:t>
            </a:r>
            <a:r>
              <a:rPr lang="zh-TW" altLang="en-US" dirty="0"/>
              <a:t>以特定形式</a:t>
            </a:r>
          </a:p>
          <a:p>
            <a:r>
              <a:rPr lang="en" altLang="zh-TW" dirty="0"/>
              <a:t>Which one is the easiest? </a:t>
            </a:r>
            <a:r>
              <a:rPr lang="zh-TW" altLang="en-US" dirty="0"/>
              <a:t>哪一个最简单？</a:t>
            </a:r>
          </a:p>
          <a:p>
            <a:r>
              <a:rPr lang="en" altLang="zh-TW" dirty="0" err="1"/>
              <a:t>Strucutred</a:t>
            </a:r>
            <a:r>
              <a:rPr lang="en" altLang="zh-TW" dirty="0"/>
              <a:t> Linear model delete the hardest one </a:t>
            </a:r>
            <a:r>
              <a:rPr lang="zh-TW" altLang="en-US" dirty="0"/>
              <a:t>结构化线性模型删除最难的一个</a:t>
            </a:r>
          </a:p>
          <a:p>
            <a:endParaRPr lang="zh-TW" altLang="en-US" dirty="0"/>
          </a:p>
          <a:p>
            <a:r>
              <a:rPr lang="zh-TW" altLang="en-US" dirty="0"/>
              <a:t>也就是说假如 </a:t>
            </a:r>
            <a:r>
              <a:rPr lang="en" altLang="zh-TW" dirty="0"/>
              <a:t>Problem 1 </a:t>
            </a:r>
            <a:r>
              <a:rPr lang="zh-TW" altLang="en-US" dirty="0"/>
              <a:t>具有某种特定的结构，那么 </a:t>
            </a:r>
            <a:r>
              <a:rPr lang="en" altLang="zh-TW" dirty="0"/>
              <a:t>Problem 3 </a:t>
            </a:r>
            <a:r>
              <a:rPr lang="zh-TW" altLang="en-US" dirty="0"/>
              <a:t>就会变得很容易</a:t>
            </a:r>
          </a:p>
          <a:p>
            <a:endParaRPr lang="zh-TW" altLang="en-US" dirty="0"/>
          </a:p>
          <a:p>
            <a:r>
              <a:rPr lang="zh-TW" altLang="en-US" dirty="0"/>
              <a:t>现在就要看看 </a:t>
            </a:r>
            <a:r>
              <a:rPr lang="en" altLang="zh-TW" dirty="0"/>
              <a:t>Problem </a:t>
            </a:r>
            <a:r>
              <a:rPr lang="zh-TW" altLang="en-US" dirty="0"/>
              <a:t>有哪些特定的结构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8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3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5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Characteristics </a:t>
            </a:r>
            <a:r>
              <a:rPr lang="zh-TW" altLang="en-US" dirty="0"/>
              <a:t>特征</a:t>
            </a:r>
          </a:p>
          <a:p>
            <a:endParaRPr lang="zh-TW" altLang="en-US" dirty="0"/>
          </a:p>
          <a:p>
            <a:r>
              <a:rPr lang="el-GR" altLang="zh-TW" dirty="0"/>
              <a:t>Φ(</a:t>
            </a:r>
            <a:r>
              <a:rPr lang="en" altLang="zh-TW" dirty="0"/>
              <a:t>x, y) </a:t>
            </a:r>
            <a:r>
              <a:rPr lang="zh-TW" altLang="en-US" dirty="0"/>
              <a:t>表示输入的某一个特征的特征值</a:t>
            </a:r>
          </a:p>
          <a:p>
            <a:endParaRPr lang="zh-TW" altLang="en-US" dirty="0"/>
          </a:p>
          <a:p>
            <a:r>
              <a:rPr lang="el-GR" altLang="zh-TW" dirty="0"/>
              <a:t>Φ^1(</a:t>
            </a:r>
            <a:r>
              <a:rPr lang="en" altLang="zh-TW" dirty="0"/>
              <a:t>x, y) = 1 scale</a:t>
            </a:r>
          </a:p>
          <a:p>
            <a:r>
              <a:rPr lang="el-GR" altLang="zh-TW" dirty="0"/>
              <a:t>Φ^2(</a:t>
            </a:r>
            <a:r>
              <a:rPr lang="en" altLang="zh-TW" dirty="0"/>
              <a:t>x, y) = 2</a:t>
            </a:r>
          </a:p>
          <a:p>
            <a:r>
              <a:rPr lang="en" altLang="zh-TW" dirty="0"/>
              <a:t>...</a:t>
            </a:r>
          </a:p>
          <a:p>
            <a:r>
              <a:rPr lang="el-GR" altLang="zh-TW" dirty="0"/>
              <a:t>Φ^</a:t>
            </a:r>
            <a:r>
              <a:rPr lang="en" altLang="zh-TW" dirty="0"/>
              <a:t>n(x, y) = 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2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25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Structured Perceptron Learning Algorithm </a:t>
            </a:r>
            <a:r>
              <a:rPr lang="zh-TW" altLang="en-US" dirty="0"/>
              <a:t>结构化感知器学习算法</a:t>
            </a:r>
          </a:p>
          <a:p>
            <a:endParaRPr lang="zh-TW" altLang="en-US" dirty="0"/>
          </a:p>
          <a:p>
            <a:r>
              <a:rPr lang="en" altLang="zh-TW" dirty="0"/>
              <a:t>Not as difficult as expected </a:t>
            </a:r>
            <a:r>
              <a:rPr lang="zh-TW" altLang="en-US" dirty="0"/>
              <a:t>没有想象中那么难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4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36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Assumption: Separable </a:t>
            </a:r>
            <a:r>
              <a:rPr lang="zh-TW" altLang="en-US" dirty="0"/>
              <a:t>假设</a:t>
            </a:r>
            <a:r>
              <a:rPr lang="en-US" altLang="zh-TW" dirty="0"/>
              <a:t>:</a:t>
            </a:r>
            <a:r>
              <a:rPr lang="zh-TW" altLang="en-US" dirty="0"/>
              <a:t>可分</a:t>
            </a:r>
          </a:p>
          <a:p>
            <a:endParaRPr lang="zh-TW" altLang="en-US" dirty="0"/>
          </a:p>
          <a:p>
            <a:r>
              <a:rPr lang="en" altLang="zh-TW" dirty="0"/>
              <a:t>There exists a weight vector 𝑤 ̂ </a:t>
            </a:r>
            <a:r>
              <a:rPr lang="zh-TW" altLang="en-US" dirty="0"/>
              <a:t>存在一个权向量 𝑤 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5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2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7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FA2-9B07-416A-AECC-AFCD94D8E92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3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36.wmf"/><Relationship Id="rId1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png"/><Relationship Id="rId15" Type="http://schemas.openxmlformats.org/officeDocument/2006/relationships/image" Target="../media/image38.png"/><Relationship Id="rId19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37.wmf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image" Target="../media/image38.jpeg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41.png"/><Relationship Id="rId10" Type="http://schemas.openxmlformats.org/officeDocument/2006/relationships/image" Target="../media/image43.wmf"/><Relationship Id="rId19" Type="http://schemas.openxmlformats.org/officeDocument/2006/relationships/image" Target="../media/image45.png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8" Type="http://schemas.openxmlformats.org/officeDocument/2006/relationships/image" Target="../media/image35.png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41.png"/><Relationship Id="rId7" Type="http://schemas.openxmlformats.org/officeDocument/2006/relationships/oleObject" Target="../embeddings/oleObject46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9.jpeg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2.wmf"/><Relationship Id="rId19" Type="http://schemas.openxmlformats.org/officeDocument/2006/relationships/image" Target="../media/image36.png"/><Relationship Id="rId4" Type="http://schemas.openxmlformats.org/officeDocument/2006/relationships/image" Target="../media/image44.wmf"/><Relationship Id="rId9" Type="http://schemas.openxmlformats.org/officeDocument/2006/relationships/image" Target="../media/image38.jpeg"/><Relationship Id="rId22" Type="http://schemas.openxmlformats.org/officeDocument/2006/relationships/image" Target="../media/image42.png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9.png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9.jpeg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7.png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44.wmf"/><Relationship Id="rId9" Type="http://schemas.openxmlformats.org/officeDocument/2006/relationships/image" Target="../media/image38.jpeg"/><Relationship Id="rId14" Type="http://schemas.openxmlformats.org/officeDocument/2006/relationships/image" Target="../media/image50.png"/><Relationship Id="rId22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1.bin"/><Relationship Id="rId7" Type="http://schemas.openxmlformats.org/officeDocument/2006/relationships/image" Target="../media/image57.png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6.wmf"/><Relationship Id="rId22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2.wmf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image" Target="../media/image43.wmf"/><Relationship Id="rId10" Type="http://schemas.openxmlformats.org/officeDocument/2006/relationships/image" Target="../media/image61.wmf"/><Relationship Id="rId19" Type="http://schemas.openxmlformats.org/officeDocument/2006/relationships/image" Target="../media/image4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69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45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72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41.wmf"/><Relationship Id="rId36" Type="http://schemas.openxmlformats.org/officeDocument/2006/relationships/image" Target="../media/image46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100.bin"/><Relationship Id="rId8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0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75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14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85.wmf"/><Relationship Id="rId4" Type="http://schemas.openxmlformats.org/officeDocument/2006/relationships/image" Target="../media/image78.wmf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22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31.bin"/><Relationship Id="rId26" Type="http://schemas.openxmlformats.org/officeDocument/2006/relationships/image" Target="../media/image87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01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95.wmf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28" Type="http://schemas.openxmlformats.org/officeDocument/2006/relationships/image" Target="../media/image86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11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47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49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8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22.png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6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25.wmf"/><Relationship Id="rId4" Type="http://schemas.openxmlformats.org/officeDocument/2006/relationships/image" Target="../media/image128.png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Structured 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Linear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637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3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" name="方程式" r:id="rId4" imgW="533160" imgH="228600" progId="Equation.3">
                  <p:embed/>
                </p:oleObj>
              </mc:Choice>
              <mc:Fallback>
                <p:oleObj name="方程式" r:id="rId4" imgW="533160" imgH="22860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3" name="方程式" r:id="rId6" imgW="482400" imgH="228600" progId="Equation.3">
                    <p:embed/>
                  </p:oleObj>
                </mc:Choice>
                <mc:Fallback>
                  <p:oleObj name="方程式" r:id="rId6" imgW="482400" imgH="22860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/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4" name="方程式" r:id="rId8" imgW="419040" imgH="228600" progId="Equation.3">
                    <p:embed/>
                  </p:oleObj>
                </mc:Choice>
                <mc:Fallback>
                  <p:oleObj name="方程式" r:id="rId8" imgW="419040" imgH="228600" progId="Equation.3">
                    <p:embed/>
                    <p:pic>
                      <p:nvPicPr>
                        <p:cNvPr id="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5" name="方程式" r:id="rId10" imgW="571320" imgH="228600" progId="Equation.3">
                    <p:embed/>
                  </p:oleObj>
                </mc:Choice>
                <mc:Fallback>
                  <p:oleObj name="方程式" r:id="rId10" imgW="571320" imgH="228600" progId="Equation.3">
                    <p:embed/>
                    <p:pic>
                      <p:nvPicPr>
                        <p:cNvPr id="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6" name="方程式" r:id="rId12" imgW="495000" imgH="228600" progId="Equation.3">
                    <p:embed/>
                  </p:oleObj>
                </mc:Choice>
                <mc:Fallback>
                  <p:oleObj name="方程式" r:id="rId12" imgW="495000" imgH="228600" progId="Equation.3">
                    <p:embed/>
                    <p:pic>
                      <p:nvPicPr>
                        <p:cNvPr id="4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" name="方程式" r:id="rId14" imgW="431640" imgH="228600" progId="Equation.3">
                    <p:embed/>
                  </p:oleObj>
                </mc:Choice>
                <mc:Fallback>
                  <p:oleObj name="方程式" r:id="rId14" imgW="431640" imgH="22860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8" name="方程式" r:id="rId16" imgW="558720" imgH="228600" progId="Equation.3">
                    <p:embed/>
                  </p:oleObj>
                </mc:Choice>
                <mc:Fallback>
                  <p:oleObj name="方程式" r:id="rId16" imgW="558720" imgH="228600" progId="Equation.3">
                    <p:embed/>
                    <p:pic>
                      <p:nvPicPr>
                        <p:cNvPr id="3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9" name="方程式" r:id="rId18" imgW="495000" imgH="228600" progId="Equation.3">
                    <p:embed/>
                  </p:oleObj>
                </mc:Choice>
                <mc:Fallback>
                  <p:oleObj name="方程式" r:id="rId18" imgW="495000" imgH="22860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0" name="方程式" r:id="rId20" imgW="431640" imgH="228600" progId="Equation.3">
                    <p:embed/>
                  </p:oleObj>
                </mc:Choice>
                <mc:Fallback>
                  <p:oleObj name="方程式" r:id="rId20" imgW="431640" imgH="22860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E22C885F-5CFE-C27E-5E03-34C8E85FD456}"/>
              </a:ext>
            </a:extLst>
          </p:cNvPr>
          <p:cNvSpPr/>
          <p:nvPr/>
        </p:nvSpPr>
        <p:spPr>
          <a:xfrm>
            <a:off x="2085137" y="1531890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Object 12">
            <a:extLst>
              <a:ext uri="{FF2B5EF4-FFF2-40B4-BE49-F238E27FC236}">
                <a16:creationId xmlns:a16="http://schemas.microsoft.com/office/drawing/2014/main" id="{8E607E50-A3FE-BFAF-F6E2-3EC8F2467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04015"/>
              </p:ext>
            </p:extLst>
          </p:nvPr>
        </p:nvGraphicFramePr>
        <p:xfrm>
          <a:off x="2968862" y="3037529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1" name="方程式" r:id="rId22" imgW="1511280" imgH="228600" progId="Equation.3">
                  <p:embed/>
                </p:oleObj>
              </mc:Choice>
              <mc:Fallback>
                <p:oleObj name="方程式" r:id="rId22" imgW="1511280" imgH="228600" progId="Equation.3">
                  <p:embed/>
                  <p:pic>
                    <p:nvPicPr>
                      <p:cNvPr id="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862" y="3037529"/>
                        <a:ext cx="39798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2">
            <a:extLst>
              <a:ext uri="{FF2B5EF4-FFF2-40B4-BE49-F238E27FC236}">
                <a16:creationId xmlns:a16="http://schemas.microsoft.com/office/drawing/2014/main" id="{607C916E-B847-8B4C-8259-636A7821F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35829"/>
              </p:ext>
            </p:extLst>
          </p:nvPr>
        </p:nvGraphicFramePr>
        <p:xfrm>
          <a:off x="2219562" y="2289817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" name="方程式" r:id="rId24" imgW="863280" imgH="228600" progId="Equation.3">
                  <p:embed/>
                </p:oleObj>
              </mc:Choice>
              <mc:Fallback>
                <p:oleObj name="方程式" r:id="rId24" imgW="863280" imgH="228600" progId="Equation.3">
                  <p:embed/>
                  <p:pic>
                    <p:nvPicPr>
                      <p:cNvPr id="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62" y="2289817"/>
                        <a:ext cx="2274887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48">
            <a:extLst>
              <a:ext uri="{FF2B5EF4-FFF2-40B4-BE49-F238E27FC236}">
                <a16:creationId xmlns:a16="http://schemas.microsoft.com/office/drawing/2014/main" id="{2F6AAB69-A37F-DF1D-8CE4-D762C0B3CD43}"/>
              </a:ext>
            </a:extLst>
          </p:cNvPr>
          <p:cNvSpPr txBox="1"/>
          <p:nvPr/>
        </p:nvSpPr>
        <p:spPr>
          <a:xfrm>
            <a:off x="4470855" y="2169698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>
                <a:solidFill>
                  <a:srgbClr val="0000FF"/>
                </a:solidFill>
              </a:rPr>
              <a:t>th</a:t>
            </a:r>
            <a:r>
              <a:rPr lang="en-US" altLang="zh-TW" sz="2400" dirty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64" name="Object 12">
            <a:extLst>
              <a:ext uri="{FF2B5EF4-FFF2-40B4-BE49-F238E27FC236}">
                <a16:creationId xmlns:a16="http://schemas.microsoft.com/office/drawing/2014/main" id="{9DEB4E76-B28D-8CD8-8540-E079E992C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33528"/>
              </p:ext>
            </p:extLst>
          </p:nvPr>
        </p:nvGraphicFramePr>
        <p:xfrm>
          <a:off x="2216613" y="1701986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3" name="方程式" r:id="rId26" imgW="215640" imgH="164880" progId="Equation.3">
                  <p:embed/>
                </p:oleObj>
              </mc:Choice>
              <mc:Fallback>
                <p:oleObj name="方程式" r:id="rId26" imgW="215640" imgH="164880" progId="Equation.3">
                  <p:embed/>
                  <p:pic>
                    <p:nvPicPr>
                      <p:cNvPr id="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613" y="1701986"/>
                        <a:ext cx="568325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字方塊 50">
            <a:extLst>
              <a:ext uri="{FF2B5EF4-FFF2-40B4-BE49-F238E27FC236}">
                <a16:creationId xmlns:a16="http://schemas.microsoft.com/office/drawing/2014/main" id="{9EE14A30-A6EB-117E-4752-747C2299E1BD}"/>
              </a:ext>
            </a:extLst>
          </p:cNvPr>
          <p:cNvSpPr txBox="1"/>
          <p:nvPr/>
        </p:nvSpPr>
        <p:spPr>
          <a:xfrm>
            <a:off x="2721048" y="170536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1" grpId="0" animBg="1"/>
      <p:bldP spid="60" grpId="0" animBg="1"/>
      <p:bldP spid="63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1488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29571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64781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" name="方程式" r:id="rId3" imgW="558720" imgH="228600" progId="Equation.3">
                  <p:embed/>
                </p:oleObj>
              </mc:Choice>
              <mc:Fallback>
                <p:oleObj name="方程式" r:id="rId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19573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06109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" name="方程式" r:id="rId7" imgW="533160" imgH="228600" progId="Equation.3">
                  <p:embed/>
                </p:oleObj>
              </mc:Choice>
              <mc:Fallback>
                <p:oleObj name="方程式" r:id="rId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69564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3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38233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13091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12637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" name="方程式" r:id="rId23" imgW="558720" imgH="228600" progId="Equation.3">
                  <p:embed/>
                </p:oleObj>
              </mc:Choice>
              <mc:Fallback>
                <p:oleObj name="方程式" r:id="rId2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59160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" name="方程式" r:id="rId25" imgW="495000" imgH="228600" progId="Equation.3">
                  <p:embed/>
                </p:oleObj>
              </mc:Choice>
              <mc:Fallback>
                <p:oleObj name="方程式" r:id="rId2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1711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" name="方程式" r:id="rId27" imgW="533160" imgH="228600" progId="Equation.3">
                  <p:embed/>
                </p:oleObj>
              </mc:Choice>
              <mc:Fallback>
                <p:oleObj name="方程式" r:id="rId2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8926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4" name="方程式" r:id="rId29" imgW="482400" imgH="228600" progId="Equation.3">
                  <p:embed/>
                </p:oleObj>
              </mc:Choice>
              <mc:Fallback>
                <p:oleObj name="方程式" r:id="rId2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/>
              <a:t>Solution of Problem 3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1763"/>
              </p:ext>
            </p:extLst>
          </p:nvPr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38478"/>
              </p:ext>
            </p:extLst>
          </p:nvPr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3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81460"/>
              </p:ext>
            </p:extLst>
          </p:nvPr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" name="方程式" r:id="rId9" imgW="1485720" imgH="304560" progId="Equation.3">
                  <p:embed/>
                </p:oleObj>
              </mc:Choice>
              <mc:Fallback>
                <p:oleObj name="方程式" r:id="rId9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25195"/>
              </p:ext>
            </p:extLst>
          </p:nvPr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5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3730"/>
              </p:ext>
            </p:extLst>
          </p:nvPr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6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0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08127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1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73012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1702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36092"/>
              </p:ext>
            </p:extLst>
          </p:nvPr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5396"/>
              </p:ext>
            </p:extLst>
          </p:nvPr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" name="方程式" r:id="rId17" imgW="495000" imgH="228600" progId="Equation.3">
                  <p:embed/>
                </p:oleObj>
              </mc:Choice>
              <mc:Fallback>
                <p:oleObj name="方程式" r:id="rId1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27453"/>
              </p:ext>
            </p:extLst>
          </p:nvPr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" name="方程式" r:id="rId19" imgW="533160" imgH="228600" progId="Equation.3">
                  <p:embed/>
                </p:oleObj>
              </mc:Choice>
              <mc:Fallback>
                <p:oleObj name="方程式" r:id="rId1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86452"/>
              </p:ext>
            </p:extLst>
          </p:nvPr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0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033617"/>
                </p:ext>
              </p:extLst>
            </p:nvPr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" name="方程式" r:id="rId3" imgW="444240" imgH="228600" progId="Equation.3">
                    <p:embed/>
                  </p:oleObj>
                </mc:Choice>
                <mc:Fallback>
                  <p:oleObj name="方程式" r:id="rId3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62969"/>
              </p:ext>
            </p:extLst>
          </p:nvPr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方程式" r:id="rId5" imgW="1460160" imgH="304560" progId="Equation.3">
                  <p:embed/>
                </p:oleObj>
              </mc:Choice>
              <mc:Fallback>
                <p:oleObj name="方程式" r:id="rId5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890" t="-5839" r="-1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545" t="-5882" r="-6534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64907"/>
              </p:ext>
            </p:extLst>
          </p:nvPr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8723"/>
              </p:ext>
            </p:extLst>
          </p:nvPr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方程式" r:id="rId11" imgW="1714320" imgH="228600" progId="Equation.3">
                  <p:embed/>
                </p:oleObj>
              </mc:Choice>
              <mc:Fallback>
                <p:oleObj name="方程式" r:id="rId11" imgW="1714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089696"/>
                </p:ext>
              </p:extLst>
            </p:nvPr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2" name="方程式" r:id="rId13" imgW="469800" imgH="228600" progId="Equation.3">
                    <p:embed/>
                  </p:oleObj>
                </mc:Choice>
                <mc:Fallback>
                  <p:oleObj name="方程式" r:id="rId13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方程式" r:id="rId17" imgW="558720" imgH="228600" progId="Equation.3">
                  <p:embed/>
                </p:oleObj>
              </mc:Choice>
              <mc:Fallback>
                <p:oleObj name="方程式" r:id="rId17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方程式" r:id="rId19" imgW="495000" imgH="228600" progId="Equation.3">
                  <p:embed/>
                </p:oleObj>
              </mc:Choice>
              <mc:Fallback>
                <p:oleObj name="方程式" r:id="rId1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方程式" r:id="rId21" imgW="533160" imgH="228600" progId="Equation.3">
                  <p:embed/>
                </p:oleObj>
              </mc:Choice>
              <mc:Fallback>
                <p:oleObj name="方程式" r:id="rId21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方程式" r:id="rId23" imgW="482400" imgH="228600" progId="Equation.3">
                  <p:embed/>
                </p:oleObj>
              </mc:Choice>
              <mc:Fallback>
                <p:oleObj name="方程式" r:id="rId23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78841"/>
                </p:ext>
              </p:extLst>
            </p:nvPr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0" name="方程式" r:id="rId3" imgW="482400" imgH="228600" progId="Equation.3">
                    <p:embed/>
                  </p:oleObj>
                </mc:Choice>
                <mc:Fallback>
                  <p:oleObj name="方程式" r:id="rId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3632"/>
              </p:ext>
            </p:extLst>
          </p:nvPr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方程式" r:id="rId5" imgW="1485720" imgH="304560" progId="Equation.3">
                  <p:embed/>
                </p:oleObj>
              </mc:Choice>
              <mc:Fallback>
                <p:oleObj name="方程式" r:id="rId5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41984"/>
              </p:ext>
            </p:extLst>
          </p:nvPr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114603"/>
                </p:ext>
              </p:extLst>
            </p:nvPr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3" name="方程式" r:id="rId9" imgW="507960" imgH="228600" progId="Equation.3">
                    <p:embed/>
                  </p:oleObj>
                </mc:Choice>
                <mc:Fallback>
                  <p:oleObj name="方程式" r:id="rId9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75717"/>
              </p:ext>
            </p:extLst>
          </p:nvPr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4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5" name="方程式" r:id="rId13" imgW="152280" imgH="139680" progId="Equation.3">
                  <p:embed/>
                </p:oleObj>
              </mc:Choice>
              <mc:Fallback>
                <p:oleObj name="方程式" r:id="rId1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46258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7" name="方程式" r:id="rId16" imgW="558720" imgH="228600" progId="Equation.3">
                  <p:embed/>
                </p:oleObj>
              </mc:Choice>
              <mc:Fallback>
                <p:oleObj name="方程式" r:id="rId16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31756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8" name="方程式" r:id="rId18" imgW="495000" imgH="228600" progId="Equation.3">
                  <p:embed/>
                </p:oleObj>
              </mc:Choice>
              <mc:Fallback>
                <p:oleObj name="方程式" r:id="rId18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9184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" name="方程式" r:id="rId20" imgW="533160" imgH="228600" progId="Equation.3">
                  <p:embed/>
                </p:oleObj>
              </mc:Choice>
              <mc:Fallback>
                <p:oleObj name="方程式" r:id="rId2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26381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" name="方程式" r:id="rId22" imgW="482400" imgH="228600" progId="Equation.3">
                  <p:embed/>
                </p:oleObj>
              </mc:Choice>
              <mc:Fallback>
                <p:oleObj name="方程式" r:id="rId2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4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531204"/>
                </p:ext>
              </p:extLst>
            </p:nvPr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5" name="方程式" r:id="rId5" imgW="444240" imgH="228600" progId="Equation.3">
                    <p:embed/>
                  </p:oleObj>
                </mc:Choice>
                <mc:Fallback>
                  <p:oleObj name="方程式" r:id="rId5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83643"/>
              </p:ext>
            </p:extLst>
          </p:nvPr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6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04542"/>
              </p:ext>
            </p:extLst>
          </p:nvPr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7" name="方程式" r:id="rId9" imgW="1460160" imgH="304560" progId="Equation.3">
                  <p:embed/>
                </p:oleObj>
              </mc:Choice>
              <mc:Fallback>
                <p:oleObj name="方程式" r:id="rId9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38600"/>
              </p:ext>
            </p:extLst>
          </p:nvPr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8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427124"/>
                </p:ext>
              </p:extLst>
            </p:nvPr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9" name="方程式" r:id="rId13" imgW="482400" imgH="228600" progId="Equation.3">
                    <p:embed/>
                  </p:oleObj>
                </mc:Choice>
                <mc:Fallback>
                  <p:oleObj name="方程式" r:id="rId1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58741"/>
              </p:ext>
            </p:extLst>
          </p:nvPr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6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86573"/>
              </p:ext>
            </p:extLst>
          </p:nvPr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09780"/>
              </p:ext>
            </p:extLst>
          </p:nvPr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方程式" r:id="rId19" imgW="203040" imgH="228600" progId="Equation.3">
                  <p:embed/>
                </p:oleObj>
              </mc:Choice>
              <mc:Fallback>
                <p:oleObj name="方程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18604"/>
              </p:ext>
            </p:extLst>
          </p:nvPr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方程式" r:id="rId21" imgW="291960" imgH="228600" progId="Equation.3">
                  <p:embed/>
                </p:oleObj>
              </mc:Choice>
              <mc:Fallback>
                <p:oleObj name="方程式" r:id="rId21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24678"/>
              </p:ext>
            </p:extLst>
          </p:nvPr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方程式" r:id="rId23" imgW="304560" imgH="228600" progId="Equation.3">
                  <p:embed/>
                </p:oleObj>
              </mc:Choice>
              <mc:Fallback>
                <p:oleObj name="方程式" r:id="rId2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方程式" r:id="rId25" imgW="558720" imgH="228600" progId="Equation.3">
                  <p:embed/>
                </p:oleObj>
              </mc:Choice>
              <mc:Fallback>
                <p:oleObj name="方程式" r:id="rId2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方程式" r:id="rId27" imgW="495000" imgH="228600" progId="Equation.3">
                  <p:embed/>
                </p:oleObj>
              </mc:Choice>
              <mc:Fallback>
                <p:oleObj name="方程式" r:id="rId2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方程式" r:id="rId29" imgW="533160" imgH="228600" progId="Equation.3">
                  <p:embed/>
                </p:oleObj>
              </mc:Choice>
              <mc:Fallback>
                <p:oleObj name="方程式" r:id="rId2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方程式" r:id="rId31" imgW="482400" imgH="228600" progId="Equation.3">
                  <p:embed/>
                </p:oleObj>
              </mc:Choice>
              <mc:Fallback>
                <p:oleObj name="方程式" r:id="rId3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0689"/>
              </p:ext>
            </p:extLst>
          </p:nvPr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方程式" r:id="rId33" imgW="774360" imgH="482400" progId="Equation.3">
                  <p:embed/>
                </p:oleObj>
              </mc:Choice>
              <mc:Fallback>
                <p:oleObj name="方程式" r:id="rId33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3848"/>
              </p:ext>
            </p:extLst>
          </p:nvPr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方程式" r:id="rId35" imgW="787320" imgH="482400" progId="Equation.3">
                  <p:embed/>
                </p:oleObj>
              </mc:Choice>
              <mc:Fallback>
                <p:oleObj name="方程式" r:id="rId35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57045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11244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95679"/>
              </p:ext>
            </p:extLst>
          </p:nvPr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2" name="方程式" r:id="rId5" imgW="1726920" imgH="228600" progId="Equation.3">
                  <p:embed/>
                </p:oleObj>
              </mc:Choice>
              <mc:Fallback>
                <p:oleObj name="方程式" r:id="rId5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11850"/>
              </p:ext>
            </p:extLst>
          </p:nvPr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3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" name="方程式" r:id="rId9" imgW="215640" imgH="164880" progId="Equation.3">
                  <p:embed/>
                </p:oleObj>
              </mc:Choice>
              <mc:Fallback>
                <p:oleObj name="方程式" r:id="rId9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3101"/>
              </p:ext>
            </p:extLst>
          </p:nvPr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5" name="方程式" r:id="rId11" imgW="1498320" imgH="228600" progId="Equation.3">
                  <p:embed/>
                </p:oleObj>
              </mc:Choice>
              <mc:Fallback>
                <p:oleObj name="方程式" r:id="rId11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6" name="方程式" r:id="rId13" imgW="431640" imgH="253800" progId="Equation.3">
                  <p:embed/>
                </p:oleObj>
              </mc:Choice>
              <mc:Fallback>
                <p:oleObj name="方程式" r:id="rId1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方程式" r:id="rId3" imgW="253800" imgH="177480" progId="Equation.3">
                  <p:embed/>
                </p:oleObj>
              </mc:Choice>
              <mc:Fallback>
                <p:oleObj name="方程式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方程式" r:id="rId5" imgW="190440" imgH="203040" progId="Equation.3">
                  <p:embed/>
                </p:oleObj>
              </mc:Choice>
              <mc:Fallback>
                <p:oleObj name="方程式" r:id="rId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方程式" r:id="rId7" imgW="253800" imgH="177480" progId="Equation.3">
                  <p:embed/>
                </p:oleObj>
              </mc:Choice>
              <mc:Fallback>
                <p:oleObj name="方程式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方程式" r:id="rId8" imgW="317160" imgH="75960" progId="Equation.3">
                  <p:embed/>
                </p:oleObj>
              </mc:Choice>
              <mc:Fallback>
                <p:oleObj name="方程式" r:id="rId8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39698"/>
              </p:ext>
            </p:extLst>
          </p:nvPr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16482"/>
              </p:ext>
            </p:extLst>
          </p:nvPr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04669"/>
              </p:ext>
            </p:extLst>
          </p:nvPr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9209"/>
              </p:ext>
            </p:extLst>
          </p:nvPr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20991"/>
              </p:ext>
            </p:extLst>
          </p:nvPr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方程式" r:id="rId18" imgW="1726920" imgH="228600" progId="Equation.3">
                  <p:embed/>
                </p:oleObj>
              </mc:Choice>
              <mc:Fallback>
                <p:oleObj name="方程式" r:id="rId18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4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52682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07939"/>
              </p:ext>
            </p:extLst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55712"/>
              </p:ext>
            </p:extLst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0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5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56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8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9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0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1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2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3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4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5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6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86365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7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4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50473"/>
              </p:ext>
            </p:extLst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6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9016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7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8" name="方程式" r:id="rId8" imgW="799920" imgH="279360" progId="Equation.3">
                  <p:embed/>
                </p:oleObj>
              </mc:Choice>
              <mc:Fallback>
                <p:oleObj name="方程式" r:id="rId8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9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0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1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2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3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4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5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6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7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28408"/>
              </p:ext>
            </p:extLst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2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4" name="方程式" r:id="rId5" imgW="749160" imgH="317160" progId="Equation.3">
                  <p:embed/>
                </p:oleObj>
              </mc:Choice>
              <mc:Fallback>
                <p:oleObj name="方程式" r:id="rId5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5" name="方程式" r:id="rId7" imgW="711000" imgH="203040" progId="Equation.3">
                  <p:embed/>
                </p:oleObj>
              </mc:Choice>
              <mc:Fallback>
                <p:oleObj name="方程式" r:id="rId7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方程式" r:id="rId9" imgW="533160" imgH="431640" progId="Equation.3">
                  <p:embed/>
                </p:oleObj>
              </mc:Choice>
              <mc:Fallback>
                <p:oleObj name="方程式" r:id="rId9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7" name="方程式" r:id="rId11" imgW="507960" imgH="393480" progId="Equation.3">
                  <p:embed/>
                </p:oleObj>
              </mc:Choice>
              <mc:Fallback>
                <p:oleObj name="方程式" r:id="rId11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8" name="方程式" r:id="rId13" imgW="126720" imgH="177480" progId="Equation.3">
                  <p:embed/>
                </p:oleObj>
              </mc:Choice>
              <mc:Fallback>
                <p:oleObj name="方程式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方程式" r:id="rId15" imgW="419040" imgH="228600" progId="Equation.3">
                  <p:embed/>
                </p:oleObj>
              </mc:Choice>
              <mc:Fallback>
                <p:oleObj name="方程式" r:id="rId15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0" name="方程式" r:id="rId17" imgW="393480" imgH="393480" progId="Equation.3">
                  <p:embed/>
                </p:oleObj>
              </mc:Choice>
              <mc:Fallback>
                <p:oleObj name="方程式" r:id="rId17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1" name="方程式" r:id="rId19" imgW="622080" imgH="228600" progId="Equation.3">
                    <p:embed/>
                  </p:oleObj>
                </mc:Choice>
                <mc:Fallback>
                  <p:oleObj name="方程式" r:id="rId19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2" name="方程式" r:id="rId21" imgW="583920" imgH="393480" progId="Equation.3">
                  <p:embed/>
                </p:oleObj>
              </mc:Choice>
              <mc:Fallback>
                <p:oleObj name="方程式" r:id="rId21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" name="方程式" r:id="rId23" imgW="596880" imgH="469800" progId="Equation.3">
                  <p:embed/>
                </p:oleObj>
              </mc:Choice>
              <mc:Fallback>
                <p:oleObj name="方程式" r:id="rId23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" name="方程式" r:id="rId25" imgW="1143000" imgH="495000" progId="Equation.3">
                  <p:embed/>
                </p:oleObj>
              </mc:Choice>
              <mc:Fallback>
                <p:oleObj name="方程式" r:id="rId25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260274"/>
                </p:ext>
              </p:extLst>
            </p:nvPr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7" name="方程式" r:id="rId7" imgW="558720" imgH="228600" progId="Equation.3">
                    <p:embed/>
                  </p:oleObj>
                </mc:Choice>
                <mc:Fallback>
                  <p:oleObj name="方程式" r:id="rId7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338860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8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9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Reduce 3 Problems to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</p:nvPr>
        </p:nvGraphicFramePr>
        <p:xfrm>
          <a:off x="422463" y="1997076"/>
          <a:ext cx="3943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內容版面配置區 11"/>
          <p:cNvGraphicFramePr>
            <a:graphicFrameLocks/>
          </p:cNvGraphicFramePr>
          <p:nvPr/>
        </p:nvGraphicFramePr>
        <p:xfrm>
          <a:off x="5175265" y="2693325"/>
          <a:ext cx="3657600" cy="35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4461063" y="3409951"/>
            <a:ext cx="571500" cy="895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04408" y="20271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FF0000"/>
                </a:solidFill>
              </a:rPr>
              <a:t>F(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)=w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·</a:t>
            </a:r>
            <a:r>
              <a:rPr lang="el-GR" altLang="zh-TW" sz="2800" b="1" dirty="0">
                <a:solidFill>
                  <a:srgbClr val="FF0000"/>
                </a:solidFill>
              </a:rPr>
              <a:t>φ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方程式" r:id="rId10" imgW="1434960" imgH="685800" progId="Equation.3">
                  <p:embed/>
                </p:oleObj>
              </mc:Choice>
              <mc:Fallback>
                <p:oleObj name="方程式" r:id="rId10" imgW="1434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方程式" r:id="rId14" imgW="1168200" imgH="215640" progId="Equation.3">
                  <p:embed/>
                </p:oleObj>
              </mc:Choice>
              <mc:Fallback>
                <p:oleObj name="方程式" r:id="rId14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方程式" r:id="rId16" imgW="75960" imgH="190440" progId="Equation.3">
                  <p:embed/>
                </p:oleObj>
              </mc:Choice>
              <mc:Fallback>
                <p:oleObj name="方程式" r:id="rId16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方程式" r:id="rId20" imgW="444240" imgH="215640" progId="Equation.3">
                  <p:embed/>
                </p:oleObj>
              </mc:Choice>
              <mc:Fallback>
                <p:oleObj name="方程式" r:id="rId20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Object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B050"/>
                </a:solidFill>
              </a:rPr>
              <a:t>green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00FF"/>
                </a:solidFill>
              </a:rPr>
              <a:t>blue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Output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Fully-connected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Sub-sampling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Convolutional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0372"/>
              </p:ext>
            </p:extLst>
          </p:nvPr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方程式" r:id="rId6" imgW="444240" imgH="215640" progId="Equation.3">
                  <p:embed/>
                </p:oleObj>
              </mc:Choice>
              <mc:Fallback>
                <p:oleObj name="方程式" r:id="rId6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Summarization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" name="方程式" r:id="rId3" imgW="469800" imgH="215640" progId="Equation.3">
                  <p:embed/>
                </p:oleObj>
              </mc:Choice>
              <mc:Fallback>
                <p:oleObj name="方程式" r:id="rId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" name="方程式" r:id="rId5" imgW="495000" imgH="215640" progId="Equation.3">
                  <p:embed/>
                </p:oleObj>
              </mc:Choice>
              <mc:Fallback>
                <p:oleObj name="方程式" r:id="rId5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name="方程式" r:id="rId7" imgW="482400" imgH="228600" progId="Equation.3">
                  <p:embed/>
                </p:oleObj>
              </mc:Choice>
              <mc:Fallback>
                <p:oleObj name="方程式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973834" y="6224876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方程式" r:id="rId9" imgW="75960" imgH="190440" progId="Equation.3">
                  <p:embed/>
                </p:oleObj>
              </mc:Choice>
              <mc:Fallback>
                <p:oleObj name="方程式" r:id="rId9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34" y="6224876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043" y="4774801"/>
            <a:ext cx="862727" cy="889098"/>
          </a:xfrm>
          <a:prstGeom prst="rect">
            <a:avLst/>
          </a:prstGeom>
        </p:spPr>
      </p:pic>
      <p:pic>
        <p:nvPicPr>
          <p:cNvPr id="18" name="Picture 4" descr="http://ingilizcebankasi.com/wp-content/uploads/summary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20" y="4817369"/>
            <a:ext cx="862694" cy="8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589928" y="5667702"/>
            <a:ext cx="1353793" cy="65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(Short paragraph)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33" y="5648602"/>
            <a:ext cx="152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22" name="矩形 21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5184683" y="4948720"/>
            <a:ext cx="1641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Length of y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“</a:t>
            </a:r>
            <a:r>
              <a:rPr lang="en-US" altLang="zh-TW" sz="2400" i="1" dirty="0"/>
              <a:t>important</a:t>
            </a:r>
            <a:r>
              <a:rPr lang="en-US" altLang="zh-TW" sz="2400" dirty="0"/>
              <a:t>” is in y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“</a:t>
            </a:r>
            <a:r>
              <a:rPr lang="en-US" altLang="zh-TW" sz="2400" i="1" dirty="0"/>
              <a:t>definition</a:t>
            </a:r>
            <a:r>
              <a:rPr lang="en-US" altLang="zh-TW" sz="2400" dirty="0"/>
              <a:t>” is in y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endCxn id="8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2" idx="3"/>
            <a:endCxn id="9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2" idx="3"/>
          </p:cNvCxnSpPr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6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7" idx="1"/>
          </p:cNvCxnSpPr>
          <p:nvPr/>
        </p:nvCxnSpPr>
        <p:spPr>
          <a:xfrm>
            <a:off x="4643259" y="4013063"/>
            <a:ext cx="525741" cy="20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5" idx="1"/>
          </p:cNvCxnSpPr>
          <p:nvPr/>
        </p:nvCxnSpPr>
        <p:spPr>
          <a:xfrm>
            <a:off x="4638483" y="4679367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3456738" y="4990263"/>
          <a:ext cx="119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方程式" r:id="rId13" imgW="495000" imgH="215640" progId="Equation.3">
                  <p:embed/>
                </p:oleObj>
              </mc:Choice>
              <mc:Fallback>
                <p:oleObj name="方程式" r:id="rId13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38" y="4990263"/>
                        <a:ext cx="1190625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184683" y="5532620"/>
            <a:ext cx="25295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succinct is y?</a:t>
            </a:r>
            <a:endParaRPr lang="zh-TW" altLang="en-US" sz="2400" dirty="0"/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>
            <a:off x="2824250" y="4230262"/>
            <a:ext cx="696459" cy="99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8" idx="3"/>
            <a:endCxn id="31" idx="1"/>
          </p:cNvCxnSpPr>
          <p:nvPr/>
        </p:nvCxnSpPr>
        <p:spPr>
          <a:xfrm>
            <a:off x="4647363" y="5250613"/>
            <a:ext cx="537320" cy="51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480324" y="5622544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方程式" r:id="rId15" imgW="482400" imgH="228600" progId="Equation.3">
                  <p:embed/>
                </p:oleObj>
              </mc:Choice>
              <mc:Fallback>
                <p:oleObj name="方程式" r:id="rId15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24" y="5622544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189459" y="6127942"/>
            <a:ext cx="329089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representative of y?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22" idx="3"/>
          </p:cNvCxnSpPr>
          <p:nvPr/>
        </p:nvCxnSpPr>
        <p:spPr>
          <a:xfrm>
            <a:off x="2824250" y="4230262"/>
            <a:ext cx="685993" cy="168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40" idx="1"/>
          </p:cNvCxnSpPr>
          <p:nvPr/>
        </p:nvCxnSpPr>
        <p:spPr>
          <a:xfrm>
            <a:off x="4643259" y="5858589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Retrieval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9" name="矩形 8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13510" y="5487462"/>
            <a:ext cx="135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(Input keyword)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81644" y="5733765"/>
            <a:ext cx="173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(Search Result)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36" y="4789700"/>
            <a:ext cx="1061701" cy="1055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36" y="4839065"/>
            <a:ext cx="1492975" cy="648397"/>
          </a:xfrm>
          <a:prstGeom prst="rect">
            <a:avLst/>
          </a:prstGeom>
        </p:spPr>
      </p:pic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方程式" r:id="rId5" imgW="469800" imgH="215640" progId="Equation.3">
                  <p:embed/>
                </p:oleObj>
              </mc:Choice>
              <mc:Fallback>
                <p:oleObj name="方程式" r:id="rId5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" name="方程式" r:id="rId7" imgW="495000" imgH="215640" progId="Equation.3">
                  <p:embed/>
                </p:oleObj>
              </mc:Choice>
              <mc:Fallback>
                <p:oleObj name="方程式" r:id="rId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991764" y="4962991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方程式" r:id="rId11" imgW="75960" imgH="190440" progId="Equation.3">
                  <p:embed/>
                </p:oleObj>
              </mc:Choice>
              <mc:Fallback>
                <p:oleObj name="方程式" r:id="rId11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64" y="4962991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5168999" y="4932009"/>
            <a:ext cx="369503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much different information does y cover? (</a:t>
            </a:r>
            <a:r>
              <a:rPr lang="en-US" altLang="zh-TW" sz="2400" b="1" i="1" dirty="0"/>
              <a:t>Diversity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degree of relevance with respect to x for the top 1 webpages in y.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Is the top 1 webpage more relevant than the top 2 webpage?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endCxn id="20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1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4643259" y="4013064"/>
            <a:ext cx="525741" cy="20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4" idx="1"/>
          </p:cNvCxnSpPr>
          <p:nvPr/>
        </p:nvCxnSpPr>
        <p:spPr>
          <a:xfrm>
            <a:off x="4622800" y="4662656"/>
            <a:ext cx="546199" cy="86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方程式" r:id="rId3" imgW="1180800" imgH="291960" progId="Equation.3">
                  <p:embed/>
                </p:oleObj>
              </mc:Choice>
              <mc:Fallback>
                <p:oleObj name="方程式" r:id="rId3" imgW="1180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name="方程式" r:id="rId5" imgW="1168200" imgH="215640" progId="Equation.3">
                  <p:embed/>
                </p:oleObj>
              </mc:Choice>
              <mc:Fallback>
                <p:oleObj name="方程式" r:id="rId5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方程式" r:id="rId7" imgW="1371600" imgH="291960" progId="Equation.3">
                  <p:embed/>
                </p:oleObj>
              </mc:Choice>
              <mc:Fallback>
                <p:oleObj name="方程式" r:id="rId7" imgW="13716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learn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= w</a:t>
            </a:r>
            <a:r>
              <a:rPr lang="en-US" altLang="zh-TW" sz="2800" dirty="0">
                <a:latin typeface="Calibri" panose="020F0502020204030204" pitchFamily="34" charset="0"/>
              </a:rPr>
              <a:t>·</a:t>
            </a:r>
            <a:r>
              <a:rPr lang="el-GR" altLang="zh-TW" sz="2800" dirty="0">
                <a:latin typeface="Calibri" panose="020F0502020204030204" pitchFamily="34" charset="0"/>
              </a:rPr>
              <a:t>φ</a:t>
            </a:r>
            <a:r>
              <a:rPr lang="en-US" altLang="zh-TW" sz="2800" dirty="0">
                <a:latin typeface="Calibri" panose="020F0502020204030204" pitchFamily="34" charset="0"/>
              </a:rPr>
              <a:t>(</a:t>
            </a:r>
            <a:r>
              <a:rPr lang="en-US" altLang="zh-TW" sz="2800" dirty="0" err="1">
                <a:latin typeface="Calibri" panose="020F0502020204030204" pitchFamily="34" charset="0"/>
              </a:rPr>
              <a:t>x,y</a:t>
            </a:r>
            <a:r>
              <a:rPr lang="en-US" altLang="zh-TW" sz="2800" dirty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267322"/>
                </p:ext>
              </p:extLst>
            </p:nvPr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6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93455"/>
              </p:ext>
            </p:extLst>
          </p:nvPr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" name="方程式" r:id="rId6" imgW="1511280" imgH="228600" progId="Equation.3">
                  <p:embed/>
                </p:oleObj>
              </mc:Choice>
              <mc:Fallback>
                <p:oleObj name="方程式" r:id="rId6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54037"/>
              </p:ext>
            </p:extLst>
          </p:nvPr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" name="方程式" r:id="rId8" imgW="863280" imgH="228600" progId="Equation.3">
                  <p:embed/>
                </p:oleObj>
              </mc:Choice>
              <mc:Fallback>
                <p:oleObj name="方程式" r:id="rId8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>
                <a:solidFill>
                  <a:srgbClr val="0000FF"/>
                </a:solidFill>
              </a:rPr>
              <a:t>th</a:t>
            </a:r>
            <a:r>
              <a:rPr lang="en-US" altLang="zh-TW" sz="2400" dirty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" name="方程式" r:id="rId10" imgW="215640" imgH="164880" progId="Equation.3">
                  <p:embed/>
                </p:oleObj>
              </mc:Choice>
              <mc:Fallback>
                <p:oleObj name="方程式" r:id="rId10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1079</Words>
  <Application>Microsoft Macintosh PowerPoint</Application>
  <PresentationFormat>全屏显示(4:3)</PresentationFormat>
  <Paragraphs>228</Paragraphs>
  <Slides>27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Structured  Linear Model</vt:lpstr>
      <vt:lpstr>Structured Linear Model</vt:lpstr>
      <vt:lpstr>Structured Linear Model: Problem 1</vt:lpstr>
      <vt:lpstr>Structured Linear Model: Problem 1</vt:lpstr>
      <vt:lpstr>PowerPoint 演示文稿</vt:lpstr>
      <vt:lpstr>Structured Linear Model: Problem 1</vt:lpstr>
      <vt:lpstr>Structured Linear Model: Problem 1</vt:lpstr>
      <vt:lpstr>Structured Linear Model: Problem 2</vt:lpstr>
      <vt:lpstr>Structured Linear Model: Problem 3</vt:lpstr>
      <vt:lpstr>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  <vt:lpstr>Structured Linear Model: Reduce 3 Problems 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Linear Model</dc:title>
  <dc:creator>Lee Hung-yi</dc:creator>
  <cp:lastModifiedBy>Microsoft Office User</cp:lastModifiedBy>
  <cp:revision>37</cp:revision>
  <dcterms:created xsi:type="dcterms:W3CDTF">2015-10-25T06:34:07Z</dcterms:created>
  <dcterms:modified xsi:type="dcterms:W3CDTF">2025-02-06T12:31:10Z</dcterms:modified>
</cp:coreProperties>
</file>