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87" r:id="rId3"/>
    <p:sldId id="288" r:id="rId4"/>
    <p:sldId id="289" r:id="rId5"/>
    <p:sldId id="487" r:id="rId6"/>
    <p:sldId id="489" r:id="rId7"/>
    <p:sldId id="490" r:id="rId8"/>
    <p:sldId id="330" r:id="rId9"/>
    <p:sldId id="333" r:id="rId10"/>
    <p:sldId id="334" r:id="rId11"/>
    <p:sldId id="331" r:id="rId12"/>
    <p:sldId id="457" r:id="rId13"/>
    <p:sldId id="458" r:id="rId14"/>
    <p:sldId id="491" r:id="rId15"/>
    <p:sldId id="325" r:id="rId16"/>
    <p:sldId id="291" r:id="rId17"/>
    <p:sldId id="319" r:id="rId18"/>
    <p:sldId id="320" r:id="rId19"/>
    <p:sldId id="327" r:id="rId20"/>
    <p:sldId id="483" r:id="rId21"/>
    <p:sldId id="486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2" autoAdjust="0"/>
    <p:restoredTop sz="87950" autoAdjust="0"/>
  </p:normalViewPr>
  <p:slideViewPr>
    <p:cSldViewPr snapToGrid="0">
      <p:cViewPr>
        <p:scale>
          <a:sx n="75" d="100"/>
          <a:sy n="75" d="100"/>
        </p:scale>
        <p:origin x="102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 (Testing)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-9117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ED845626-BB77-4794-A6E0-016A8B2C869D}" type="presOf" srcId="{5DBD6C8D-BECC-48E9-899C-53A4492E616B}" destId="{D19E3202-A4D6-4896-A660-41FC5C701937}" srcOrd="0" destOrd="1" presId="urn:microsoft.com/office/officeart/2005/8/layout/list1"/>
    <dgm:cxn modelId="{A1A8DD4B-32E6-409F-8C8A-62259E19FB34}" type="presOf" srcId="{92087D4F-269E-4932-9002-3AB0A3D6E103}" destId="{6733F149-A598-45D9-8D73-E9E4DA20EB7D}" srcOrd="0" destOrd="1" presId="urn:microsoft.com/office/officeart/2005/8/layout/list1"/>
    <dgm:cxn modelId="{35BB3962-B8FC-4CE7-981A-DACABDB1EED6}" type="presOf" srcId="{7FEAE1CC-6AD9-4DDE-A717-271EAD0BBA84}" destId="{6733F149-A598-45D9-8D73-E9E4DA20EB7D}" srcOrd="0" destOrd="2" presId="urn:microsoft.com/office/officeart/2005/8/layout/list1"/>
    <dgm:cxn modelId="{C6AFDE04-F384-465C-A228-C26019E61101}" type="presOf" srcId="{9E9874CF-1983-4284-9902-3A937231DEB8}" destId="{68CB2C07-6FB4-43B7-90A6-6102B894FE03}" srcOrd="1" destOrd="0" presId="urn:microsoft.com/office/officeart/2005/8/layout/list1"/>
    <dgm:cxn modelId="{4BA1F61F-9E97-4CED-B370-94B3375CBAB7}" type="presOf" srcId="{4035ACF0-760C-45C9-B54D-7153FB673A6A}" destId="{D19E3202-A4D6-4896-A660-41FC5C701937}" srcOrd="0" destOrd="0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5915A87B-9EBC-4B95-A036-8485A6CD2DE5}" type="presOf" srcId="{9F12D42D-88AA-413A-8637-2DD3F3F70319}" destId="{E0F120CA-8905-417C-A334-980514E77545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D1AD128E-4498-4D44-9D03-0D733E1780BB}" type="presOf" srcId="{FFDB51D0-6B1D-43D3-8E73-ECD7471A4D01}" destId="{FDF0F71C-270F-4095-8BE8-C8F869D73701}" srcOrd="0" destOrd="0" presId="urn:microsoft.com/office/officeart/2005/8/layout/list1"/>
    <dgm:cxn modelId="{2301E92B-1438-40D5-8D81-A1C0F11D8C30}" type="presOf" srcId="{FFDB51D0-6B1D-43D3-8E73-ECD7471A4D01}" destId="{3B277155-0BDC-4129-93DC-7CA37B78CDAF}" srcOrd="1" destOrd="0" presId="urn:microsoft.com/office/officeart/2005/8/layout/list1"/>
    <dgm:cxn modelId="{0453A036-41F9-4900-B3C5-AEA844FA5F9D}" type="presOf" srcId="{9E9874CF-1983-4284-9902-3A937231DEB8}" destId="{50D3F575-46BD-4A51-9AB7-79A1B5CBDC90}" srcOrd="0" destOrd="0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8AE4F370-3CD5-4DEA-8996-344E7469EB95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56300E79-3FE5-47F8-A910-68CB12CD932A}" type="presParOf" srcId="{E0F120CA-8905-417C-A334-980514E77545}" destId="{231AE18B-EBC9-4452-B8FE-7C10AF8C3D99}" srcOrd="0" destOrd="0" presId="urn:microsoft.com/office/officeart/2005/8/layout/list1"/>
    <dgm:cxn modelId="{838445DD-6601-4915-80E3-F4069FBC3CF1}" type="presParOf" srcId="{231AE18B-EBC9-4452-B8FE-7C10AF8C3D99}" destId="{50D3F575-46BD-4A51-9AB7-79A1B5CBDC90}" srcOrd="0" destOrd="0" presId="urn:microsoft.com/office/officeart/2005/8/layout/list1"/>
    <dgm:cxn modelId="{D0DD64C8-114A-4AD8-B8FC-D772F4955D12}" type="presParOf" srcId="{231AE18B-EBC9-4452-B8FE-7C10AF8C3D99}" destId="{68CB2C07-6FB4-43B7-90A6-6102B894FE03}" srcOrd="1" destOrd="0" presId="urn:microsoft.com/office/officeart/2005/8/layout/list1"/>
    <dgm:cxn modelId="{0A83FF61-67A9-41F5-AFCC-F0619A5A9844}" type="presParOf" srcId="{E0F120CA-8905-417C-A334-980514E77545}" destId="{884D52F0-3294-44A2-9D5C-6F850FA628DE}" srcOrd="1" destOrd="0" presId="urn:microsoft.com/office/officeart/2005/8/layout/list1"/>
    <dgm:cxn modelId="{081ACCD3-47CA-4883-ABDB-764005C8A8A1}" type="presParOf" srcId="{E0F120CA-8905-417C-A334-980514E77545}" destId="{6733F149-A598-45D9-8D73-E9E4DA20EB7D}" srcOrd="2" destOrd="0" presId="urn:microsoft.com/office/officeart/2005/8/layout/list1"/>
    <dgm:cxn modelId="{62E83FA3-6DA6-4965-B7DA-1DD44A16576C}" type="presParOf" srcId="{E0F120CA-8905-417C-A334-980514E77545}" destId="{C392A045-7BA1-47A5-AFB1-CEB7DADB0811}" srcOrd="3" destOrd="0" presId="urn:microsoft.com/office/officeart/2005/8/layout/list1"/>
    <dgm:cxn modelId="{A1A58469-68BD-48C1-8DC2-91BA004A3C5F}" type="presParOf" srcId="{E0F120CA-8905-417C-A334-980514E77545}" destId="{B37B1F0C-8B76-49E2-B748-B1E108DF2203}" srcOrd="4" destOrd="0" presId="urn:microsoft.com/office/officeart/2005/8/layout/list1"/>
    <dgm:cxn modelId="{309CB4F8-78D8-41FC-AF8E-DB100BE3088D}" type="presParOf" srcId="{B37B1F0C-8B76-49E2-B748-B1E108DF2203}" destId="{FDF0F71C-270F-4095-8BE8-C8F869D73701}" srcOrd="0" destOrd="0" presId="urn:microsoft.com/office/officeart/2005/8/layout/list1"/>
    <dgm:cxn modelId="{D822AA53-A4B5-4C6C-9348-167B37B58034}" type="presParOf" srcId="{B37B1F0C-8B76-49E2-B748-B1E108DF2203}" destId="{3B277155-0BDC-4129-93DC-7CA37B78CDAF}" srcOrd="1" destOrd="0" presId="urn:microsoft.com/office/officeart/2005/8/layout/list1"/>
    <dgm:cxn modelId="{084EE9AF-B665-4440-A190-64EE1FF7F77B}" type="presParOf" srcId="{E0F120CA-8905-417C-A334-980514E77545}" destId="{E9B5DEB4-8473-44D4-BA8F-FD3AA2EB169A}" srcOrd="5" destOrd="0" presId="urn:microsoft.com/office/officeart/2005/8/layout/list1"/>
    <dgm:cxn modelId="{EF8BCDF8-D7B1-4691-BDAD-5E448C3E088D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Estimate the probability P(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B4217F8-5367-4860-9FC7-EB147DA0F7B2}" type="presOf" srcId="{40AB946A-C638-4522-B602-A75E60BE419B}" destId="{D19E3202-A4D6-4896-A660-41FC5C701937}" srcOrd="0" destOrd="2" presId="urn:microsoft.com/office/officeart/2005/8/layout/list1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A8E60634-E1A4-45C5-8EBA-1023637F5675}" type="presOf" srcId="{5DBD6C8D-BECC-48E9-899C-53A4492E616B}" destId="{D19E3202-A4D6-4896-A660-41FC5C701937}" srcOrd="0" destOrd="6" presId="urn:microsoft.com/office/officeart/2005/8/layout/list1"/>
    <dgm:cxn modelId="{AC5C1847-3DE2-4C8B-B59D-13C04592B073}" type="presOf" srcId="{F2FF51FB-2F36-4DB7-860B-47737E2A151E}" destId="{D19E3202-A4D6-4896-A660-41FC5C701937}" srcOrd="0" destOrd="5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890D6BE9-E51F-4B22-AB32-4B716929A32D}" type="presOf" srcId="{4035ACF0-760C-45C9-B54D-7153FB673A6A}" destId="{D19E3202-A4D6-4896-A660-41FC5C701937}" srcOrd="0" destOrd="0" presId="urn:microsoft.com/office/officeart/2005/8/layout/list1"/>
    <dgm:cxn modelId="{DB26E68C-D0BC-45BB-9B72-20A2C0180CDA}" type="presOf" srcId="{76DBAD82-5522-406D-90B7-E01561ACB68A}" destId="{6733F149-A598-45D9-8D73-E9E4DA20EB7D}" srcOrd="0" destOrd="0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E638EE0-AECF-470B-932C-CAD25967BDAF}" type="presOf" srcId="{FFDB51D0-6B1D-43D3-8E73-ECD7471A4D01}" destId="{3B277155-0BDC-4129-93DC-7CA37B78CDAF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B2D70803-BCEE-4887-8705-83B4ECFBAB9C}" type="presOf" srcId="{F7BFB533-B946-4AFA-AB78-1519761CD0D1}" destId="{6733F149-A598-45D9-8D73-E9E4DA20EB7D}" srcOrd="0" destOrd="1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1968FD95-8454-4D69-B725-54A2C6BAC44B}" type="presOf" srcId="{71E09C4F-BDE0-46AA-97FB-E714A98E72C7}" destId="{D19E3202-A4D6-4896-A660-41FC5C701937}" srcOrd="0" destOrd="4" presId="urn:microsoft.com/office/officeart/2005/8/layout/list1"/>
    <dgm:cxn modelId="{2508C960-67AD-43C2-B489-CE25762CC579}" type="presOf" srcId="{9F12D42D-88AA-413A-8637-2DD3F3F70319}" destId="{E0F120CA-8905-417C-A334-980514E77545}" srcOrd="0" destOrd="0" presId="urn:microsoft.com/office/officeart/2005/8/layout/list1"/>
    <dgm:cxn modelId="{6134CE18-E953-4D6E-ABD2-C41F90B77850}" type="presOf" srcId="{9E9874CF-1983-4284-9902-3A937231DEB8}" destId="{50D3F575-46BD-4A51-9AB7-79A1B5CBDC90}" srcOrd="0" destOrd="0" presId="urn:microsoft.com/office/officeart/2005/8/layout/list1"/>
    <dgm:cxn modelId="{97D2ECBA-CAE5-4BB0-B723-9EB9BD535723}" type="presOf" srcId="{9E9874CF-1983-4284-9902-3A937231DEB8}" destId="{68CB2C07-6FB4-43B7-90A6-6102B894FE03}" srcOrd="1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8EFCE74-3446-448C-ADF4-2BF94DDF0F6C}" type="presOf" srcId="{FFDB51D0-6B1D-43D3-8E73-ECD7471A4D01}" destId="{FDF0F71C-270F-4095-8BE8-C8F869D73701}" srcOrd="0" destOrd="0" presId="urn:microsoft.com/office/officeart/2005/8/layout/list1"/>
    <dgm:cxn modelId="{D882BDFA-6447-4DD8-9D92-D36688B56C2F}" type="presOf" srcId="{C0654F53-D694-4BA8-9068-2EAC60EE191B}" destId="{D19E3202-A4D6-4896-A660-41FC5C701937}" srcOrd="0" destOrd="1" presId="urn:microsoft.com/office/officeart/2005/8/layout/list1"/>
    <dgm:cxn modelId="{11E6BB67-8A54-4E64-9755-1393A0A5012E}" type="presOf" srcId="{6003DAA0-9C82-44B7-AB65-A049B4D23AAC}" destId="{D19E3202-A4D6-4896-A660-41FC5C701937}" srcOrd="0" destOrd="3" presId="urn:microsoft.com/office/officeart/2005/8/layout/list1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CDEDE9D0-97C3-445E-B3CD-9550F1914F1E}" type="presParOf" srcId="{E0F120CA-8905-417C-A334-980514E77545}" destId="{231AE18B-EBC9-4452-B8FE-7C10AF8C3D99}" srcOrd="0" destOrd="0" presId="urn:microsoft.com/office/officeart/2005/8/layout/list1"/>
    <dgm:cxn modelId="{608B338A-DB07-4BAA-BA4C-B2F0A2BC028F}" type="presParOf" srcId="{231AE18B-EBC9-4452-B8FE-7C10AF8C3D99}" destId="{50D3F575-46BD-4A51-9AB7-79A1B5CBDC90}" srcOrd="0" destOrd="0" presId="urn:microsoft.com/office/officeart/2005/8/layout/list1"/>
    <dgm:cxn modelId="{0F18A98B-E366-4DA4-888B-22D558774F75}" type="presParOf" srcId="{231AE18B-EBC9-4452-B8FE-7C10AF8C3D99}" destId="{68CB2C07-6FB4-43B7-90A6-6102B894FE03}" srcOrd="1" destOrd="0" presId="urn:microsoft.com/office/officeart/2005/8/layout/list1"/>
    <dgm:cxn modelId="{0E64D0A2-C69F-412A-AABA-43CBD835EE50}" type="presParOf" srcId="{E0F120CA-8905-417C-A334-980514E77545}" destId="{884D52F0-3294-44A2-9D5C-6F850FA628DE}" srcOrd="1" destOrd="0" presId="urn:microsoft.com/office/officeart/2005/8/layout/list1"/>
    <dgm:cxn modelId="{6A92D5E5-174B-43DC-A02B-7E87C681D9E6}" type="presParOf" srcId="{E0F120CA-8905-417C-A334-980514E77545}" destId="{6733F149-A598-45D9-8D73-E9E4DA20EB7D}" srcOrd="2" destOrd="0" presId="urn:microsoft.com/office/officeart/2005/8/layout/list1"/>
    <dgm:cxn modelId="{D7765B17-2B86-48D6-99C1-9EBAE12EE9F5}" type="presParOf" srcId="{E0F120CA-8905-417C-A334-980514E77545}" destId="{C392A045-7BA1-47A5-AFB1-CEB7DADB0811}" srcOrd="3" destOrd="0" presId="urn:microsoft.com/office/officeart/2005/8/layout/list1"/>
    <dgm:cxn modelId="{938A6A77-6497-4F60-886A-6EEE0D314FA9}" type="presParOf" srcId="{E0F120CA-8905-417C-A334-980514E77545}" destId="{B37B1F0C-8B76-49E2-B748-B1E108DF2203}" srcOrd="4" destOrd="0" presId="urn:microsoft.com/office/officeart/2005/8/layout/list1"/>
    <dgm:cxn modelId="{52242DF6-0D18-4FF4-A306-CD0C09F8315C}" type="presParOf" srcId="{B37B1F0C-8B76-49E2-B748-B1E108DF2203}" destId="{FDF0F71C-270F-4095-8BE8-C8F869D73701}" srcOrd="0" destOrd="0" presId="urn:microsoft.com/office/officeart/2005/8/layout/list1"/>
    <dgm:cxn modelId="{DC485C8E-F722-4D18-8373-269DC4A3091E}" type="presParOf" srcId="{B37B1F0C-8B76-49E2-B748-B1E108DF2203}" destId="{3B277155-0BDC-4129-93DC-7CA37B78CDAF}" srcOrd="1" destOrd="0" presId="urn:microsoft.com/office/officeart/2005/8/layout/list1"/>
    <dgm:cxn modelId="{5C120D9E-F1AA-4B94-8304-575EC42C4D57}" type="presParOf" srcId="{E0F120CA-8905-417C-A334-980514E77545}" destId="{E9B5DEB4-8473-44D4-BA8F-FD3AA2EB169A}" srcOrd="5" destOrd="0" presId="urn:microsoft.com/office/officeart/2005/8/layout/list1"/>
    <dgm:cxn modelId="{D9577DDA-2967-4E58-B0F2-2C45004C61AA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Find a function F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7FEAE1CC-6AD9-4DDE-A717-271EAD0BBA84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): evaluate how compatible the objects x and y is</a:t>
          </a:r>
          <a:endParaRPr lang="zh-TW" altLang="en-US" sz="2400" dirty="0"/>
        </a:p>
      </dgm:t>
    </dgm:pt>
    <dgm:pt modelId="{581F2093-6720-4E95-BFF7-1D5F71DD914E}" type="par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7FF0B6C0-FA8D-41AB-A8A8-D086586DBF00}" type="sibTrans" cxnId="{B21A8CD8-53D6-451C-A872-58F0319678C6}">
      <dgm:prSet/>
      <dgm:spPr/>
      <dgm:t>
        <a:bodyPr/>
        <a:lstStyle/>
        <a:p>
          <a:endParaRPr lang="zh-TW" altLang="en-US" sz="2400"/>
        </a:p>
      </dgm:t>
    </dgm:pt>
    <dgm:pt modelId="{92087D4F-269E-4932-9002-3AB0A3D6E103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D3F08EC7-05CD-4150-8374-889E714AE78D}" type="par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05F05C32-4850-465C-BE8E-EFDE1D3480C4}" type="sibTrans" cxnId="{E7802863-6352-4005-AE63-FAA1195B1606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A02411C-2F62-499E-89A1-ADF728A1EE9C}" srcId="{FFDB51D0-6B1D-43D3-8E73-ECD7471A4D01}" destId="{5DBD6C8D-BECC-48E9-899C-53A4492E616B}" srcOrd="1" destOrd="0" parTransId="{7FBDD872-5C76-46C4-A4D3-275F20B17780}" sibTransId="{BCE5D146-B5AC-452E-A25C-C0DB6E7ED8E7}"/>
    <dgm:cxn modelId="{03ED3503-6FD9-4639-BDA2-AEF1F4F564FA}" type="presOf" srcId="{9E9874CF-1983-4284-9902-3A937231DEB8}" destId="{68CB2C07-6FB4-43B7-90A6-6102B894FE03}" srcOrd="1" destOrd="0" presId="urn:microsoft.com/office/officeart/2005/8/layout/list1"/>
    <dgm:cxn modelId="{9D0AE04F-15AF-4DB5-9C21-E99FD4A5189D}" type="presOf" srcId="{FFDB51D0-6B1D-43D3-8E73-ECD7471A4D01}" destId="{3B277155-0BDC-4129-93DC-7CA37B78CDAF}" srcOrd="1" destOrd="0" presId="urn:microsoft.com/office/officeart/2005/8/layout/list1"/>
    <dgm:cxn modelId="{FD31783B-B180-4A7D-B40E-677150B421B7}" type="presOf" srcId="{92087D4F-269E-4932-9002-3AB0A3D6E103}" destId="{6733F149-A598-45D9-8D73-E9E4DA20EB7D}" srcOrd="0" destOrd="1" presId="urn:microsoft.com/office/officeart/2005/8/layout/list1"/>
    <dgm:cxn modelId="{E7802863-6352-4005-AE63-FAA1195B1606}" srcId="{9E9874CF-1983-4284-9902-3A937231DEB8}" destId="{92087D4F-269E-4932-9002-3AB0A3D6E103}" srcOrd="1" destOrd="0" parTransId="{D3F08EC7-05CD-4150-8374-889E714AE78D}" sibTransId="{05F05C32-4850-465C-BE8E-EFDE1D3480C4}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C7434C27-DE4C-46DB-993C-5DE7CD79C05A}" type="presOf" srcId="{FFDB51D0-6B1D-43D3-8E73-ECD7471A4D01}" destId="{FDF0F71C-270F-4095-8BE8-C8F869D73701}" srcOrd="0" destOrd="0" presId="urn:microsoft.com/office/officeart/2005/8/layout/list1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F56038FE-531F-46BE-90EA-92C4B4D8E3A3}" type="presOf" srcId="{76DBAD82-5522-406D-90B7-E01561ACB68A}" destId="{6733F149-A598-45D9-8D73-E9E4DA20EB7D}" srcOrd="0" destOrd="0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277E384E-56CE-427D-83A9-6F534FC1AC6C}" type="presOf" srcId="{5DBD6C8D-BECC-48E9-899C-53A4492E616B}" destId="{D19E3202-A4D6-4896-A660-41FC5C701937}" srcOrd="0" destOrd="1" presId="urn:microsoft.com/office/officeart/2005/8/layout/list1"/>
    <dgm:cxn modelId="{FF889E7C-D6AC-4F93-817E-2BFF62BF6809}" type="presOf" srcId="{9F12D42D-88AA-413A-8637-2DD3F3F70319}" destId="{E0F120CA-8905-417C-A334-980514E77545}" srcOrd="0" destOrd="0" presId="urn:microsoft.com/office/officeart/2005/8/layout/list1"/>
    <dgm:cxn modelId="{527BB5D6-BB3C-4CC3-8884-A96B5979EBD3}" type="presOf" srcId="{7FEAE1CC-6AD9-4DDE-A717-271EAD0BBA84}" destId="{6733F149-A598-45D9-8D73-E9E4DA20EB7D}" srcOrd="0" destOrd="2" presId="urn:microsoft.com/office/officeart/2005/8/layout/list1"/>
    <dgm:cxn modelId="{B21A8CD8-53D6-451C-A872-58F0319678C6}" srcId="{9E9874CF-1983-4284-9902-3A937231DEB8}" destId="{7FEAE1CC-6AD9-4DDE-A717-271EAD0BBA84}" srcOrd="2" destOrd="0" parTransId="{581F2093-6720-4E95-BFF7-1D5F71DD914E}" sibTransId="{7FF0B6C0-FA8D-41AB-A8A8-D086586DBF00}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2F29ABCF-73C4-42A5-85A3-2385A7C77368}" type="presOf" srcId="{4035ACF0-760C-45C9-B54D-7153FB673A6A}" destId="{D19E3202-A4D6-4896-A660-41FC5C701937}" srcOrd="0" destOrd="0" presId="urn:microsoft.com/office/officeart/2005/8/layout/list1"/>
    <dgm:cxn modelId="{A124342A-0D20-48AB-BE37-83F552978723}" type="presOf" srcId="{9E9874CF-1983-4284-9902-3A937231DEB8}" destId="{50D3F575-46BD-4A51-9AB7-79A1B5CBDC90}" srcOrd="0" destOrd="0" presId="urn:microsoft.com/office/officeart/2005/8/layout/list1"/>
    <dgm:cxn modelId="{5792E93D-C35E-47D7-A0C8-5351D7418CC9}" type="presParOf" srcId="{E0F120CA-8905-417C-A334-980514E77545}" destId="{231AE18B-EBC9-4452-B8FE-7C10AF8C3D99}" srcOrd="0" destOrd="0" presId="urn:microsoft.com/office/officeart/2005/8/layout/list1"/>
    <dgm:cxn modelId="{D953E1A8-17B7-4194-8BC9-EC2916FECD21}" type="presParOf" srcId="{231AE18B-EBC9-4452-B8FE-7C10AF8C3D99}" destId="{50D3F575-46BD-4A51-9AB7-79A1B5CBDC90}" srcOrd="0" destOrd="0" presId="urn:microsoft.com/office/officeart/2005/8/layout/list1"/>
    <dgm:cxn modelId="{C72A7085-1090-4DEF-9CF0-77C216A792D2}" type="presParOf" srcId="{231AE18B-EBC9-4452-B8FE-7C10AF8C3D99}" destId="{68CB2C07-6FB4-43B7-90A6-6102B894FE03}" srcOrd="1" destOrd="0" presId="urn:microsoft.com/office/officeart/2005/8/layout/list1"/>
    <dgm:cxn modelId="{13395688-F73B-4B84-B5C0-F6EF330998A9}" type="presParOf" srcId="{E0F120CA-8905-417C-A334-980514E77545}" destId="{884D52F0-3294-44A2-9D5C-6F850FA628DE}" srcOrd="1" destOrd="0" presId="urn:microsoft.com/office/officeart/2005/8/layout/list1"/>
    <dgm:cxn modelId="{B37DB80B-BB34-4B7D-9788-7AD93EB12ECF}" type="presParOf" srcId="{E0F120CA-8905-417C-A334-980514E77545}" destId="{6733F149-A598-45D9-8D73-E9E4DA20EB7D}" srcOrd="2" destOrd="0" presId="urn:microsoft.com/office/officeart/2005/8/layout/list1"/>
    <dgm:cxn modelId="{62EEC750-8DCF-4C9B-B2EB-A89E471173FD}" type="presParOf" srcId="{E0F120CA-8905-417C-A334-980514E77545}" destId="{C392A045-7BA1-47A5-AFB1-CEB7DADB0811}" srcOrd="3" destOrd="0" presId="urn:microsoft.com/office/officeart/2005/8/layout/list1"/>
    <dgm:cxn modelId="{E4E098B0-7EA8-4284-AF99-D28C8D19B72E}" type="presParOf" srcId="{E0F120CA-8905-417C-A334-980514E77545}" destId="{B37B1F0C-8B76-49E2-B748-B1E108DF2203}" srcOrd="4" destOrd="0" presId="urn:microsoft.com/office/officeart/2005/8/layout/list1"/>
    <dgm:cxn modelId="{F3FB7B20-0C8C-4CA7-ADEA-E6B65A287332}" type="presParOf" srcId="{B37B1F0C-8B76-49E2-B748-B1E108DF2203}" destId="{FDF0F71C-270F-4095-8BE8-C8F869D73701}" srcOrd="0" destOrd="0" presId="urn:microsoft.com/office/officeart/2005/8/layout/list1"/>
    <dgm:cxn modelId="{51E3AFEB-8E0D-422D-B850-4EB0ABB11869}" type="presParOf" srcId="{B37B1F0C-8B76-49E2-B748-B1E108DF2203}" destId="{3B277155-0BDC-4129-93DC-7CA37B78CDAF}" srcOrd="1" destOrd="0" presId="urn:microsoft.com/office/officeart/2005/8/layout/list1"/>
    <dgm:cxn modelId="{7C4C434D-F3E9-4929-81EC-254D97A33391}" type="presParOf" srcId="{E0F120CA-8905-417C-A334-980514E77545}" destId="{E9B5DEB4-8473-44D4-BA8F-FD3AA2EB169A}" srcOrd="5" destOrd="0" presId="urn:microsoft.com/office/officeart/2005/8/layout/list1"/>
    <dgm:cxn modelId="{24E8FD81-4B31-487F-9145-1C3DCF134112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12D42D-88AA-413A-8637-2DD3F3F70319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9E9874CF-1983-4284-9902-3A937231DEB8}">
      <dgm:prSet phldrT="[文字]" custT="1"/>
      <dgm:spPr/>
      <dgm:t>
        <a:bodyPr/>
        <a:lstStyle/>
        <a:p>
          <a:r>
            <a:rPr lang="en-US" altLang="zh-TW" sz="2400" dirty="0" smtClean="0"/>
            <a:t>Step 1: Training</a:t>
          </a:r>
          <a:endParaRPr lang="zh-TW" altLang="en-US" sz="2400" dirty="0"/>
        </a:p>
      </dgm:t>
    </dgm:pt>
    <dgm:pt modelId="{E2F89896-475B-4E2D-BBD2-CC82F8B08D57}" type="par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E742F436-A1FB-4F2C-A4B7-46B9317C8D59}" type="sibTrans" cxnId="{179BB39B-2395-41A4-B244-7262B5EC9C18}">
      <dgm:prSet/>
      <dgm:spPr/>
      <dgm:t>
        <a:bodyPr/>
        <a:lstStyle/>
        <a:p>
          <a:endParaRPr lang="zh-TW" altLang="en-US" sz="2400"/>
        </a:p>
      </dgm:t>
    </dgm:pt>
    <dgm:pt modelId="{76DBAD82-5522-406D-90B7-E01561ACB68A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Estimate the probability P(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6E8ACA0-0989-47FD-98D0-47A04621E426}" type="par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0A4A8D4C-3459-42FF-882A-7A578832BF1E}" type="sibTrans" cxnId="{16835473-8DC4-4BB2-AA3C-6C91D0EACF76}">
      <dgm:prSet/>
      <dgm:spPr/>
      <dgm:t>
        <a:bodyPr/>
        <a:lstStyle/>
        <a:p>
          <a:endParaRPr lang="zh-TW" altLang="en-US" sz="2400"/>
        </a:p>
      </dgm:t>
    </dgm:pt>
    <dgm:pt modelId="{FFDB51D0-6B1D-43D3-8E73-ECD7471A4D01}">
      <dgm:prSet phldrT="[文字]" custT="1"/>
      <dgm:spPr/>
      <dgm:t>
        <a:bodyPr/>
        <a:lstStyle/>
        <a:p>
          <a:r>
            <a:rPr lang="en-US" altLang="zh-TW" sz="2400" dirty="0" smtClean="0"/>
            <a:t>Step 2: Inference</a:t>
          </a:r>
          <a:endParaRPr lang="zh-TW" altLang="en-US" sz="2400" dirty="0"/>
        </a:p>
      </dgm:t>
    </dgm:pt>
    <dgm:pt modelId="{D2D20269-1C92-46C1-8798-B1DB137BE683}" type="par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3A399D6A-2AE5-43FE-875C-59880A4F8AEE}" type="sibTrans" cxnId="{9CB2EF0A-A7A1-48CA-8B8E-CF1C7838F941}">
      <dgm:prSet/>
      <dgm:spPr/>
      <dgm:t>
        <a:bodyPr/>
        <a:lstStyle/>
        <a:p>
          <a:endParaRPr lang="zh-TW" altLang="en-US" sz="2400"/>
        </a:p>
      </dgm:t>
    </dgm:pt>
    <dgm:pt modelId="{4035ACF0-760C-45C9-B54D-7153FB673A6A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an object x</a:t>
          </a:r>
          <a:endParaRPr lang="zh-TW" altLang="en-US" sz="2400" dirty="0"/>
        </a:p>
      </dgm:t>
    </dgm:pt>
    <dgm:pt modelId="{3BEE3D63-97D4-4204-93B8-982E3D13C723}" type="par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6F0E1E7-8935-4942-8520-B7DEA8381FC6}" type="sibTrans" cxnId="{C936F741-3CBB-4CB1-AF80-B6F419D3FFF8}">
      <dgm:prSet/>
      <dgm:spPr/>
      <dgm:t>
        <a:bodyPr/>
        <a:lstStyle/>
        <a:p>
          <a:endParaRPr lang="zh-TW" altLang="en-US" sz="2400"/>
        </a:p>
      </dgm:t>
    </dgm:pt>
    <dgm:pt modelId="{5DBD6C8D-BECC-48E9-899C-53A4492E616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7FBDD872-5C76-46C4-A4D3-275F20B17780}" type="par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BCE5D146-B5AC-452E-A25C-C0DB6E7ED8E7}" type="sibTrans" cxnId="{2A02411C-2F62-499E-89A1-ADF728A1EE9C}">
      <dgm:prSet/>
      <dgm:spPr/>
      <dgm:t>
        <a:bodyPr/>
        <a:lstStyle/>
        <a:p>
          <a:endParaRPr lang="zh-TW" altLang="en-US" sz="2400"/>
        </a:p>
      </dgm:t>
    </dgm:pt>
    <dgm:pt modelId="{F2FF51FB-2F36-4DB7-860B-47737E2A151E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A6686763-A272-4F7F-BD83-F9CBA6477006}" type="par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152FC8E8-BB21-44EF-8A7F-5550513AA1F6}" type="sibTrans" cxnId="{85383529-118A-40E9-AEFA-14F7B1B908B0}">
      <dgm:prSet/>
      <dgm:spPr/>
      <dgm:t>
        <a:bodyPr/>
        <a:lstStyle/>
        <a:p>
          <a:endParaRPr lang="zh-TW" altLang="en-US"/>
        </a:p>
      </dgm:t>
    </dgm:pt>
    <dgm:pt modelId="{C0654F53-D694-4BA8-9068-2EAC60EE191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17BC6432-C868-481F-A3CB-15B9DE12BC45}" type="par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88A5F33B-056B-4128-A845-5722A4B3547E}" type="sibTrans" cxnId="{CC2F8A29-B300-4BA8-A583-CBDED2FA7B3B}">
      <dgm:prSet/>
      <dgm:spPr/>
      <dgm:t>
        <a:bodyPr/>
        <a:lstStyle/>
        <a:p>
          <a:endParaRPr lang="zh-TW" altLang="en-US"/>
        </a:p>
      </dgm:t>
    </dgm:pt>
    <dgm:pt modelId="{40AB946A-C638-4522-B602-A75E60BE419B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2DE80C3-706B-4C3A-9246-AE50048393F4}" type="par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854A27DE-41C7-4907-AF14-7985E83909F5}" type="sibTrans" cxnId="{D1AB81AE-1DC0-4EBB-9218-4839505F9AEF}">
      <dgm:prSet/>
      <dgm:spPr/>
      <dgm:t>
        <a:bodyPr/>
        <a:lstStyle/>
        <a:p>
          <a:endParaRPr lang="zh-TW" altLang="en-US"/>
        </a:p>
      </dgm:t>
    </dgm:pt>
    <dgm:pt modelId="{6003DAA0-9C82-44B7-AB65-A049B4D23AAC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5B35FDB-A968-4454-9807-D296F254542C}" type="par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2F3C4F88-362A-44A2-B60B-48C06205DC84}" type="sibTrans" cxnId="{71B93DF8-E515-4314-A15C-0C6C5C6CBE5A}">
      <dgm:prSet/>
      <dgm:spPr/>
      <dgm:t>
        <a:bodyPr/>
        <a:lstStyle/>
        <a:p>
          <a:endParaRPr lang="zh-TW" altLang="en-US"/>
        </a:p>
      </dgm:t>
    </dgm:pt>
    <dgm:pt modelId="{71E09C4F-BDE0-46AA-97FB-E714A98E72C7}">
      <dgm:prSet phldrT="[文字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0AEC932-062D-4E85-8646-4DA690B13E3B}" type="par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5FE420CA-A493-4103-8EE8-D0D1A5E33C1B}" type="sibTrans" cxnId="{746018BB-72F0-4FAF-B42E-E0BCBBA52A83}">
      <dgm:prSet/>
      <dgm:spPr/>
      <dgm:t>
        <a:bodyPr/>
        <a:lstStyle/>
        <a:p>
          <a:endParaRPr lang="zh-TW" altLang="en-US"/>
        </a:p>
      </dgm:t>
    </dgm:pt>
    <dgm:pt modelId="{F7BFB533-B946-4AFA-AB78-1519761CD0D1}">
      <dgm:prSet phldrT="[文字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9D8A3A68-032C-4867-AF9C-7CA83B2EE1B6}" type="par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CF92C13D-261A-4082-A5F6-C6754DAD6E15}" type="sibTrans" cxnId="{8A595E78-8AFC-48DB-B208-4F713AB85B7E}">
      <dgm:prSet/>
      <dgm:spPr/>
      <dgm:t>
        <a:bodyPr/>
        <a:lstStyle/>
        <a:p>
          <a:endParaRPr lang="zh-TW" altLang="en-US"/>
        </a:p>
      </dgm:t>
    </dgm:pt>
    <dgm:pt modelId="{E0F120CA-8905-417C-A334-980514E77545}" type="pres">
      <dgm:prSet presAssocID="{9F12D42D-88AA-413A-8637-2DD3F3F7031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31AE18B-EBC9-4452-B8FE-7C10AF8C3D99}" type="pres">
      <dgm:prSet presAssocID="{9E9874CF-1983-4284-9902-3A937231DEB8}" presName="parentLin" presStyleCnt="0"/>
      <dgm:spPr/>
    </dgm:pt>
    <dgm:pt modelId="{50D3F575-46BD-4A51-9AB7-79A1B5CBDC90}" type="pres">
      <dgm:prSet presAssocID="{9E9874CF-1983-4284-9902-3A937231DEB8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68CB2C07-6FB4-43B7-90A6-6102B894FE03}" type="pres">
      <dgm:prSet presAssocID="{9E9874CF-1983-4284-9902-3A937231DEB8}" presName="parentText" presStyleLbl="node1" presStyleIdx="0" presStyleCnt="2" custScaleY="48889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4D52F0-3294-44A2-9D5C-6F850FA628DE}" type="pres">
      <dgm:prSet presAssocID="{9E9874CF-1983-4284-9902-3A937231DEB8}" presName="negativeSpace" presStyleCnt="0"/>
      <dgm:spPr/>
    </dgm:pt>
    <dgm:pt modelId="{6733F149-A598-45D9-8D73-E9E4DA20EB7D}" type="pres">
      <dgm:prSet presAssocID="{9E9874CF-1983-4284-9902-3A937231DEB8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92A045-7BA1-47A5-AFB1-CEB7DADB0811}" type="pres">
      <dgm:prSet presAssocID="{E742F436-A1FB-4F2C-A4B7-46B9317C8D59}" presName="spaceBetweenRectangles" presStyleCnt="0"/>
      <dgm:spPr/>
    </dgm:pt>
    <dgm:pt modelId="{B37B1F0C-8B76-49E2-B748-B1E108DF2203}" type="pres">
      <dgm:prSet presAssocID="{FFDB51D0-6B1D-43D3-8E73-ECD7471A4D01}" presName="parentLin" presStyleCnt="0"/>
      <dgm:spPr/>
    </dgm:pt>
    <dgm:pt modelId="{FDF0F71C-270F-4095-8BE8-C8F869D73701}" type="pres">
      <dgm:prSet presAssocID="{FFDB51D0-6B1D-43D3-8E73-ECD7471A4D01}" presName="parentLeftMargin" presStyleLbl="node1" presStyleIdx="0" presStyleCnt="2"/>
      <dgm:spPr/>
      <dgm:t>
        <a:bodyPr/>
        <a:lstStyle/>
        <a:p>
          <a:endParaRPr lang="zh-TW" altLang="en-US"/>
        </a:p>
      </dgm:t>
    </dgm:pt>
    <dgm:pt modelId="{3B277155-0BDC-4129-93DC-7CA37B78CDAF}" type="pres">
      <dgm:prSet presAssocID="{FFDB51D0-6B1D-43D3-8E73-ECD7471A4D01}" presName="parentText" presStyleLbl="node1" presStyleIdx="1" presStyleCnt="2" custScaleY="56582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9B5DEB4-8473-44D4-BA8F-FD3AA2EB169A}" type="pres">
      <dgm:prSet presAssocID="{FFDB51D0-6B1D-43D3-8E73-ECD7471A4D01}" presName="negativeSpace" presStyleCnt="0"/>
      <dgm:spPr/>
    </dgm:pt>
    <dgm:pt modelId="{D19E3202-A4D6-4896-A660-41FC5C701937}" type="pres">
      <dgm:prSet presAssocID="{FFDB51D0-6B1D-43D3-8E73-ECD7471A4D01}" presName="childText" presStyleLbl="conFgAcc1" presStyleIdx="1" presStyleCnt="2" custScaleY="110294" custLinFactNeighborX="298" custLinFactNeighborY="568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EB3BE8B-BC14-4A1A-BCCD-44207350B968}" type="presOf" srcId="{6003DAA0-9C82-44B7-AB65-A049B4D23AAC}" destId="{D19E3202-A4D6-4896-A660-41FC5C701937}" srcOrd="0" destOrd="3" presId="urn:microsoft.com/office/officeart/2005/8/layout/list1"/>
    <dgm:cxn modelId="{179BB39B-2395-41A4-B244-7262B5EC9C18}" srcId="{9F12D42D-88AA-413A-8637-2DD3F3F70319}" destId="{9E9874CF-1983-4284-9902-3A937231DEB8}" srcOrd="0" destOrd="0" parTransId="{E2F89896-475B-4E2D-BBD2-CC82F8B08D57}" sibTransId="{E742F436-A1FB-4F2C-A4B7-46B9317C8D59}"/>
    <dgm:cxn modelId="{8A7580A9-6170-4671-ACA7-AE3C0AFA044C}" type="presOf" srcId="{C0654F53-D694-4BA8-9068-2EAC60EE191B}" destId="{D19E3202-A4D6-4896-A660-41FC5C701937}" srcOrd="0" destOrd="1" presId="urn:microsoft.com/office/officeart/2005/8/layout/list1"/>
    <dgm:cxn modelId="{C936F741-3CBB-4CB1-AF80-B6F419D3FFF8}" srcId="{FFDB51D0-6B1D-43D3-8E73-ECD7471A4D01}" destId="{4035ACF0-760C-45C9-B54D-7153FB673A6A}" srcOrd="0" destOrd="0" parTransId="{3BEE3D63-97D4-4204-93B8-982E3D13C723}" sibTransId="{56F0E1E7-8935-4942-8520-B7DEA8381FC6}"/>
    <dgm:cxn modelId="{CF2CB986-DBF3-43A7-BA6D-77BE23464E5D}" type="presOf" srcId="{9E9874CF-1983-4284-9902-3A937231DEB8}" destId="{68CB2C07-6FB4-43B7-90A6-6102B894FE03}" srcOrd="1" destOrd="0" presId="urn:microsoft.com/office/officeart/2005/8/layout/list1"/>
    <dgm:cxn modelId="{8A595E78-8AFC-48DB-B208-4F713AB85B7E}" srcId="{9E9874CF-1983-4284-9902-3A937231DEB8}" destId="{F7BFB533-B946-4AFA-AB78-1519761CD0D1}" srcOrd="1" destOrd="0" parTransId="{9D8A3A68-032C-4867-AF9C-7CA83B2EE1B6}" sibTransId="{CF92C13D-261A-4082-A5F6-C6754DAD6E15}"/>
    <dgm:cxn modelId="{CC2F8A29-B300-4BA8-A583-CBDED2FA7B3B}" srcId="{FFDB51D0-6B1D-43D3-8E73-ECD7471A4D01}" destId="{C0654F53-D694-4BA8-9068-2EAC60EE191B}" srcOrd="1" destOrd="0" parTransId="{17BC6432-C868-481F-A3CB-15B9DE12BC45}" sibTransId="{88A5F33B-056B-4128-A845-5722A4B3547E}"/>
    <dgm:cxn modelId="{73FCD8BD-11F5-42CD-8444-55DB9E9C021C}" type="presOf" srcId="{F7BFB533-B946-4AFA-AB78-1519761CD0D1}" destId="{6733F149-A598-45D9-8D73-E9E4DA20EB7D}" srcOrd="0" destOrd="1" presId="urn:microsoft.com/office/officeart/2005/8/layout/list1"/>
    <dgm:cxn modelId="{B9B8D52E-2CF9-44B4-A664-CF789ABD141B}" type="presOf" srcId="{5DBD6C8D-BECC-48E9-899C-53A4492E616B}" destId="{D19E3202-A4D6-4896-A660-41FC5C701937}" srcOrd="0" destOrd="6" presId="urn:microsoft.com/office/officeart/2005/8/layout/list1"/>
    <dgm:cxn modelId="{E23BF903-7961-4DD6-A9DF-200CE0A90CB1}" type="presOf" srcId="{9E9874CF-1983-4284-9902-3A937231DEB8}" destId="{50D3F575-46BD-4A51-9AB7-79A1B5CBDC90}" srcOrd="0" destOrd="0" presId="urn:microsoft.com/office/officeart/2005/8/layout/list1"/>
    <dgm:cxn modelId="{2789B4A0-AE24-41F4-AE0E-0D7431BEA3C9}" type="presOf" srcId="{76DBAD82-5522-406D-90B7-E01561ACB68A}" destId="{6733F149-A598-45D9-8D73-E9E4DA20EB7D}" srcOrd="0" destOrd="0" presId="urn:microsoft.com/office/officeart/2005/8/layout/list1"/>
    <dgm:cxn modelId="{16835473-8DC4-4BB2-AA3C-6C91D0EACF76}" srcId="{9E9874CF-1983-4284-9902-3A937231DEB8}" destId="{76DBAD82-5522-406D-90B7-E01561ACB68A}" srcOrd="0" destOrd="0" parTransId="{46E8ACA0-0989-47FD-98D0-47A04621E426}" sibTransId="{0A4A8D4C-3459-42FF-882A-7A578832BF1E}"/>
    <dgm:cxn modelId="{8168F6FD-42AD-47F3-9DC8-681399D1926F}" type="presOf" srcId="{FFDB51D0-6B1D-43D3-8E73-ECD7471A4D01}" destId="{FDF0F71C-270F-4095-8BE8-C8F869D73701}" srcOrd="0" destOrd="0" presId="urn:microsoft.com/office/officeart/2005/8/layout/list1"/>
    <dgm:cxn modelId="{F6546FFB-EAA6-46DC-97C4-6A90F4315ABA}" type="presOf" srcId="{FFDB51D0-6B1D-43D3-8E73-ECD7471A4D01}" destId="{3B277155-0BDC-4129-93DC-7CA37B78CDAF}" srcOrd="1" destOrd="0" presId="urn:microsoft.com/office/officeart/2005/8/layout/list1"/>
    <dgm:cxn modelId="{746018BB-72F0-4FAF-B42E-E0BCBBA52A83}" srcId="{FFDB51D0-6B1D-43D3-8E73-ECD7471A4D01}" destId="{71E09C4F-BDE0-46AA-97FB-E714A98E72C7}" srcOrd="4" destOrd="0" parTransId="{90AEC932-062D-4E85-8646-4DA690B13E3B}" sibTransId="{5FE420CA-A493-4103-8EE8-D0D1A5E33C1B}"/>
    <dgm:cxn modelId="{0B2188F5-9343-45DA-988A-F15B14CF033F}" type="presOf" srcId="{71E09C4F-BDE0-46AA-97FB-E714A98E72C7}" destId="{D19E3202-A4D6-4896-A660-41FC5C701937}" srcOrd="0" destOrd="4" presId="urn:microsoft.com/office/officeart/2005/8/layout/list1"/>
    <dgm:cxn modelId="{0F0CB9DB-2D6E-4715-AB45-836C75891E53}" type="presOf" srcId="{9F12D42D-88AA-413A-8637-2DD3F3F70319}" destId="{E0F120CA-8905-417C-A334-980514E77545}" srcOrd="0" destOrd="0" presId="urn:microsoft.com/office/officeart/2005/8/layout/list1"/>
    <dgm:cxn modelId="{71B93DF8-E515-4314-A15C-0C6C5C6CBE5A}" srcId="{FFDB51D0-6B1D-43D3-8E73-ECD7471A4D01}" destId="{6003DAA0-9C82-44B7-AB65-A049B4D23AAC}" srcOrd="3" destOrd="0" parTransId="{95B35FDB-A968-4454-9807-D296F254542C}" sibTransId="{2F3C4F88-362A-44A2-B60B-48C06205DC84}"/>
    <dgm:cxn modelId="{2A02411C-2F62-499E-89A1-ADF728A1EE9C}" srcId="{FFDB51D0-6B1D-43D3-8E73-ECD7471A4D01}" destId="{5DBD6C8D-BECC-48E9-899C-53A4492E616B}" srcOrd="6" destOrd="0" parTransId="{7FBDD872-5C76-46C4-A4D3-275F20B17780}" sibTransId="{BCE5D146-B5AC-452E-A25C-C0DB6E7ED8E7}"/>
    <dgm:cxn modelId="{9CB2EF0A-A7A1-48CA-8B8E-CF1C7838F941}" srcId="{9F12D42D-88AA-413A-8637-2DD3F3F70319}" destId="{FFDB51D0-6B1D-43D3-8E73-ECD7471A4D01}" srcOrd="1" destOrd="0" parTransId="{D2D20269-1C92-46C1-8798-B1DB137BE683}" sibTransId="{3A399D6A-2AE5-43FE-875C-59880A4F8AEE}"/>
    <dgm:cxn modelId="{CD687803-F893-4E84-95DA-A7D10A5B5400}" type="presOf" srcId="{40AB946A-C638-4522-B602-A75E60BE419B}" destId="{D19E3202-A4D6-4896-A660-41FC5C701937}" srcOrd="0" destOrd="2" presId="urn:microsoft.com/office/officeart/2005/8/layout/list1"/>
    <dgm:cxn modelId="{562A6919-87FC-4514-AE74-5BCDC8CA0C49}" type="presOf" srcId="{4035ACF0-760C-45C9-B54D-7153FB673A6A}" destId="{D19E3202-A4D6-4896-A660-41FC5C701937}" srcOrd="0" destOrd="0" presId="urn:microsoft.com/office/officeart/2005/8/layout/list1"/>
    <dgm:cxn modelId="{E632E98E-40F8-487E-8180-14FD636EDA8F}" type="presOf" srcId="{F2FF51FB-2F36-4DB7-860B-47737E2A151E}" destId="{D19E3202-A4D6-4896-A660-41FC5C701937}" srcOrd="0" destOrd="5" presId="urn:microsoft.com/office/officeart/2005/8/layout/list1"/>
    <dgm:cxn modelId="{85383529-118A-40E9-AEFA-14F7B1B908B0}" srcId="{FFDB51D0-6B1D-43D3-8E73-ECD7471A4D01}" destId="{F2FF51FB-2F36-4DB7-860B-47737E2A151E}" srcOrd="5" destOrd="0" parTransId="{A6686763-A272-4F7F-BD83-F9CBA6477006}" sibTransId="{152FC8E8-BB21-44EF-8A7F-5550513AA1F6}"/>
    <dgm:cxn modelId="{D1AB81AE-1DC0-4EBB-9218-4839505F9AEF}" srcId="{FFDB51D0-6B1D-43D3-8E73-ECD7471A4D01}" destId="{40AB946A-C638-4522-B602-A75E60BE419B}" srcOrd="2" destOrd="0" parTransId="{92DE80C3-706B-4C3A-9246-AE50048393F4}" sibTransId="{854A27DE-41C7-4907-AF14-7985E83909F5}"/>
    <dgm:cxn modelId="{D081286A-BB15-4BF8-9883-1D559C1374B8}" type="presParOf" srcId="{E0F120CA-8905-417C-A334-980514E77545}" destId="{231AE18B-EBC9-4452-B8FE-7C10AF8C3D99}" srcOrd="0" destOrd="0" presId="urn:microsoft.com/office/officeart/2005/8/layout/list1"/>
    <dgm:cxn modelId="{5A943417-AEE1-4520-8BC4-2E62BEFA4232}" type="presParOf" srcId="{231AE18B-EBC9-4452-B8FE-7C10AF8C3D99}" destId="{50D3F575-46BD-4A51-9AB7-79A1B5CBDC90}" srcOrd="0" destOrd="0" presId="urn:microsoft.com/office/officeart/2005/8/layout/list1"/>
    <dgm:cxn modelId="{CB998617-7C92-4365-906A-D85A504869FA}" type="presParOf" srcId="{231AE18B-EBC9-4452-B8FE-7C10AF8C3D99}" destId="{68CB2C07-6FB4-43B7-90A6-6102B894FE03}" srcOrd="1" destOrd="0" presId="urn:microsoft.com/office/officeart/2005/8/layout/list1"/>
    <dgm:cxn modelId="{8210AD04-4C3F-4885-890E-3C977C1732FE}" type="presParOf" srcId="{E0F120CA-8905-417C-A334-980514E77545}" destId="{884D52F0-3294-44A2-9D5C-6F850FA628DE}" srcOrd="1" destOrd="0" presId="urn:microsoft.com/office/officeart/2005/8/layout/list1"/>
    <dgm:cxn modelId="{E657D30A-07EA-4EF6-BBFB-6A28FEC95B62}" type="presParOf" srcId="{E0F120CA-8905-417C-A334-980514E77545}" destId="{6733F149-A598-45D9-8D73-E9E4DA20EB7D}" srcOrd="2" destOrd="0" presId="urn:microsoft.com/office/officeart/2005/8/layout/list1"/>
    <dgm:cxn modelId="{C75C07AE-233B-4E2C-8D64-16BECC44CEAC}" type="presParOf" srcId="{E0F120CA-8905-417C-A334-980514E77545}" destId="{C392A045-7BA1-47A5-AFB1-CEB7DADB0811}" srcOrd="3" destOrd="0" presId="urn:microsoft.com/office/officeart/2005/8/layout/list1"/>
    <dgm:cxn modelId="{D5BE5D47-1CA8-4245-935E-3F5FF3236274}" type="presParOf" srcId="{E0F120CA-8905-417C-A334-980514E77545}" destId="{B37B1F0C-8B76-49E2-B748-B1E108DF2203}" srcOrd="4" destOrd="0" presId="urn:microsoft.com/office/officeart/2005/8/layout/list1"/>
    <dgm:cxn modelId="{7471784E-02DD-4D79-BD3E-0F65734B6F6D}" type="presParOf" srcId="{B37B1F0C-8B76-49E2-B748-B1E108DF2203}" destId="{FDF0F71C-270F-4095-8BE8-C8F869D73701}" srcOrd="0" destOrd="0" presId="urn:microsoft.com/office/officeart/2005/8/layout/list1"/>
    <dgm:cxn modelId="{362B10C7-75A7-4526-920B-5FE9F598473E}" type="presParOf" srcId="{B37B1F0C-8B76-49E2-B748-B1E108DF2203}" destId="{3B277155-0BDC-4129-93DC-7CA37B78CDAF}" srcOrd="1" destOrd="0" presId="urn:microsoft.com/office/officeart/2005/8/layout/list1"/>
    <dgm:cxn modelId="{7A5168C4-26FD-4D4D-BB6B-F12E9E55A4BB}" type="presParOf" srcId="{E0F120CA-8905-417C-A334-980514E77545}" destId="{E9B5DEB4-8473-44D4-BA8F-FD3AA2EB169A}" srcOrd="5" destOrd="0" presId="urn:microsoft.com/office/officeart/2005/8/layout/list1"/>
    <dgm:cxn modelId="{C2770EFB-5930-49CD-9F7E-C6807E1375B8}" type="presParOf" srcId="{E0F120CA-8905-417C-A334-980514E77545}" destId="{D19E3202-A4D6-4896-A660-41FC5C70193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A0FA28-2818-405F-8330-1628FE77523B}" type="doc">
      <dgm:prSet loTypeId="urn:microsoft.com/office/officeart/2005/8/layout/list1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8C8FC24A-98B3-42A9-B73B-E58568D91077}">
      <dgm:prSet phldrT="[文字]" custT="1"/>
      <dgm:spPr/>
      <dgm:t>
        <a:bodyPr/>
        <a:lstStyle/>
        <a:p>
          <a:r>
            <a:rPr lang="en-US" altLang="zh-TW" sz="2400" dirty="0" smtClean="0"/>
            <a:t>Problem 1: Evaluation</a:t>
          </a:r>
          <a:endParaRPr lang="zh-TW" altLang="en-US" sz="2400" dirty="0"/>
        </a:p>
      </dgm:t>
    </dgm:pt>
    <dgm:pt modelId="{3FBC2E5D-4844-44CE-BFC2-057E94FA1366}" type="par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71EB5960-47DF-4050-B754-EF079C6E81B1}" type="sibTrans" cxnId="{F4B90C2D-8B91-430C-AE06-0DFB9C93B10C}">
      <dgm:prSet/>
      <dgm:spPr/>
      <dgm:t>
        <a:bodyPr/>
        <a:lstStyle/>
        <a:p>
          <a:endParaRPr lang="zh-TW" altLang="en-US" sz="2400"/>
        </a:p>
      </dgm:t>
    </dgm:pt>
    <dgm:pt modelId="{E6126381-FEA6-42C2-B4DA-55A2225C4033}">
      <dgm:prSet phldrT="[文字]" custT="1"/>
      <dgm:spPr/>
      <dgm:t>
        <a:bodyPr/>
        <a:lstStyle/>
        <a:p>
          <a:r>
            <a:rPr lang="en-US" altLang="zh-TW" sz="2400" dirty="0" smtClean="0"/>
            <a:t>Problem 2: Inference</a:t>
          </a:r>
          <a:endParaRPr lang="zh-TW" altLang="en-US" sz="2400" dirty="0"/>
        </a:p>
      </dgm:t>
    </dgm:pt>
    <dgm:pt modelId="{EAC3387D-C2E4-4959-AE1F-C7373D2F94B6}" type="par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D604F41C-C7DE-4E9E-A5C0-8BD081DCD4DE}" type="sibTrans" cxnId="{DC913441-5317-4A06-A10E-9532014BADE0}">
      <dgm:prSet/>
      <dgm:spPr/>
      <dgm:t>
        <a:bodyPr/>
        <a:lstStyle/>
        <a:p>
          <a:endParaRPr lang="zh-TW" altLang="en-US" sz="2400"/>
        </a:p>
      </dgm:t>
    </dgm:pt>
    <dgm:pt modelId="{CBF58472-CB47-4CDC-B406-59ACCFEC7AC8}">
      <dgm:prSet phldrT="[文字]" custT="1"/>
      <dgm:spPr/>
      <dgm:t>
        <a:bodyPr/>
        <a:lstStyle/>
        <a:p>
          <a:r>
            <a:rPr lang="en-US" altLang="zh-TW" sz="2400" dirty="0" smtClean="0"/>
            <a:t>Problem 3: Training</a:t>
          </a:r>
          <a:endParaRPr lang="zh-TW" altLang="en-US" sz="2400" dirty="0"/>
        </a:p>
      </dgm:t>
    </dgm:pt>
    <dgm:pt modelId="{63703F06-DF77-42BD-B522-645A1DF5232D}" type="par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E99D2AFF-1F37-4E62-AD33-51ADCD5C026A}" type="sibTrans" cxnId="{CAD26BD8-7BBB-4F94-AC4F-EA6B64A49F8E}">
      <dgm:prSet/>
      <dgm:spPr/>
      <dgm:t>
        <a:bodyPr/>
        <a:lstStyle/>
        <a:p>
          <a:endParaRPr lang="zh-TW" altLang="en-US" sz="2400"/>
        </a:p>
      </dgm:t>
    </dgm:pt>
    <dgm:pt modelId="{9491E6FD-75D8-4F8F-A2D8-676337F2C604}">
      <dgm:prSet custT="1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What does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 look like?</a:t>
          </a:r>
          <a:endParaRPr lang="zh-TW" altLang="en-US" sz="2400" dirty="0"/>
        </a:p>
      </dgm:t>
    </dgm:pt>
    <dgm:pt modelId="{90D37C4E-EA99-4BE9-A1E9-FF508F4F6E6D}" type="par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B4C0B9E-7FF8-4A28-905F-EB4B194403F2}" type="sibTrans" cxnId="{28283947-5D8B-455D-9FE8-B5B0F043DDB8}">
      <dgm:prSet/>
      <dgm:spPr/>
      <dgm:t>
        <a:bodyPr/>
        <a:lstStyle/>
        <a:p>
          <a:endParaRPr lang="zh-TW" altLang="en-US" sz="2400"/>
        </a:p>
      </dgm:t>
    </dgm:pt>
    <dgm:pt modelId="{0E92AF34-F9E6-4388-AF2A-CF3EF1584C18}">
      <dgm:prSet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Given training data, how to find F(</a:t>
          </a:r>
          <a:r>
            <a:rPr lang="en-US" altLang="zh-TW" sz="2400" dirty="0" err="1" smtClean="0"/>
            <a:t>x,y</a:t>
          </a:r>
          <a:r>
            <a:rPr lang="en-US" altLang="zh-TW" sz="2400" dirty="0" smtClean="0"/>
            <a:t>)</a:t>
          </a:r>
          <a:endParaRPr lang="zh-TW" altLang="en-US" sz="2400" dirty="0"/>
        </a:p>
      </dgm:t>
    </dgm:pt>
    <dgm:pt modelId="{4133A273-C2CE-4E26-9935-F2E839078AF9}" type="sib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FDC78129-C5C8-4EE7-B64F-87BC7BF61237}" type="parTrans" cxnId="{8ECD4D15-4796-4698-8E53-7C9F57057D79}">
      <dgm:prSet/>
      <dgm:spPr/>
      <dgm:t>
        <a:bodyPr/>
        <a:lstStyle/>
        <a:p>
          <a:endParaRPr lang="zh-TW" altLang="en-US" sz="2400"/>
        </a:p>
      </dgm:t>
    </dgm:pt>
    <dgm:pt modelId="{87DFDA80-A9C9-4491-9026-F8FA22BFFCA3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0CAC8A24-460B-401F-B325-5C9524114DFE}" type="sib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16B1F572-501A-49DF-925D-A700C783ABC0}" type="parTrans" cxnId="{93E4EBCF-79F9-466D-83AF-F3D134B65DC6}">
      <dgm:prSet/>
      <dgm:spPr/>
      <dgm:t>
        <a:bodyPr/>
        <a:lstStyle/>
        <a:p>
          <a:endParaRPr lang="zh-TW" altLang="en-US" sz="2400"/>
        </a:p>
      </dgm:t>
    </dgm:pt>
    <dgm:pt modelId="{5276CFF9-C393-455C-AFD2-DE107E59EA25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zh-TW" altLang="en-US" sz="2400" dirty="0"/>
        </a:p>
      </dgm:t>
    </dgm:pt>
    <dgm:pt modelId="{49562671-8F50-4C62-91AB-019227E8FB63}" type="sib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8F811F7-E1FF-4EE6-A783-EF5DDD42FC4B}" type="parTrans" cxnId="{D59AC17C-81A4-4D3E-83E3-A4F473D28BE5}">
      <dgm:prSet/>
      <dgm:spPr/>
      <dgm:t>
        <a:bodyPr/>
        <a:lstStyle/>
        <a:p>
          <a:endParaRPr lang="zh-TW" altLang="en-US" sz="2400"/>
        </a:p>
      </dgm:t>
    </dgm:pt>
    <dgm:pt modelId="{77FDADD8-0AA0-4C28-AF11-7D00EBB05AED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2400" dirty="0" smtClean="0"/>
            <a:t>How to solve the “</a:t>
          </a:r>
          <a:r>
            <a:rPr lang="en-US" altLang="zh-TW" sz="2400" dirty="0" err="1" smtClean="0"/>
            <a:t>arg</a:t>
          </a:r>
          <a:r>
            <a:rPr lang="en-US" altLang="zh-TW" sz="2400" dirty="0" smtClean="0"/>
            <a:t> max” problem</a:t>
          </a:r>
          <a:endParaRPr lang="zh-TW" altLang="en-US" sz="2400" dirty="0"/>
        </a:p>
      </dgm:t>
    </dgm:pt>
    <dgm:pt modelId="{A55B5796-F3B0-46DE-B2FF-0824023BD70B}" type="sib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09517973-EC7A-449E-B00C-D4963875F322}" type="parTrans" cxnId="{86D71A81-D744-49A0-B9C5-654048A4B2E8}">
      <dgm:prSet/>
      <dgm:spPr/>
      <dgm:t>
        <a:bodyPr/>
        <a:lstStyle/>
        <a:p>
          <a:endParaRPr lang="zh-TW" altLang="en-US" sz="2400"/>
        </a:p>
      </dgm:t>
    </dgm:pt>
    <dgm:pt modelId="{4179D9DA-6134-4814-A5A8-69B41E8D2F8B}" type="pres">
      <dgm:prSet presAssocID="{5BA0FA28-2818-405F-8330-1628FE77523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D371B89-AC10-4DC4-BC80-E9858BDB835E}" type="pres">
      <dgm:prSet presAssocID="{8C8FC24A-98B3-42A9-B73B-E58568D91077}" presName="parentLin" presStyleCnt="0"/>
      <dgm:spPr/>
    </dgm:pt>
    <dgm:pt modelId="{D0606D4B-A512-472A-8D93-3EE9498764C6}" type="pres">
      <dgm:prSet presAssocID="{8C8FC24A-98B3-42A9-B73B-E58568D91077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F2CC8F88-1DDE-4179-9925-87ECEBEEA36E}" type="pres">
      <dgm:prSet presAssocID="{8C8FC24A-98B3-42A9-B73B-E58568D9107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9686F88-AF86-4F31-B0CE-C3576E7DD362}" type="pres">
      <dgm:prSet presAssocID="{8C8FC24A-98B3-42A9-B73B-E58568D91077}" presName="negativeSpace" presStyleCnt="0"/>
      <dgm:spPr/>
    </dgm:pt>
    <dgm:pt modelId="{E98E6051-CEA2-4B2D-9CC2-D9D66B04CCD9}" type="pres">
      <dgm:prSet presAssocID="{8C8FC24A-98B3-42A9-B73B-E58568D9107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705391-3761-490F-99AE-B6CC73F7F37A}" type="pres">
      <dgm:prSet presAssocID="{71EB5960-47DF-4050-B754-EF079C6E81B1}" presName="spaceBetweenRectangles" presStyleCnt="0"/>
      <dgm:spPr/>
    </dgm:pt>
    <dgm:pt modelId="{99057CD4-AE21-4F0A-AE0B-30D1D9B8DC51}" type="pres">
      <dgm:prSet presAssocID="{E6126381-FEA6-42C2-B4DA-55A2225C4033}" presName="parentLin" presStyleCnt="0"/>
      <dgm:spPr/>
    </dgm:pt>
    <dgm:pt modelId="{65374AD6-C596-4C7E-A6BC-8CAEAE6AC668}" type="pres">
      <dgm:prSet presAssocID="{E6126381-FEA6-42C2-B4DA-55A2225C4033}" presName="parentLeftMargin" presStyleLbl="node1" presStyleIdx="0" presStyleCnt="3"/>
      <dgm:spPr/>
      <dgm:t>
        <a:bodyPr/>
        <a:lstStyle/>
        <a:p>
          <a:endParaRPr lang="zh-TW" altLang="en-US"/>
        </a:p>
      </dgm:t>
    </dgm:pt>
    <dgm:pt modelId="{426AFD05-EDD0-4DFF-84BB-7CFC7D97A722}" type="pres">
      <dgm:prSet presAssocID="{E6126381-FEA6-42C2-B4DA-55A2225C403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EDF325-B978-4C00-8EEB-56F8364B5B22}" type="pres">
      <dgm:prSet presAssocID="{E6126381-FEA6-42C2-B4DA-55A2225C4033}" presName="negativeSpace" presStyleCnt="0"/>
      <dgm:spPr/>
    </dgm:pt>
    <dgm:pt modelId="{547E7A61-A93C-4FFB-BAEA-5A39CE04E726}" type="pres">
      <dgm:prSet presAssocID="{E6126381-FEA6-42C2-B4DA-55A2225C4033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7424F1E-D72B-4D7C-99EA-11E2BD4A0D8D}" type="pres">
      <dgm:prSet presAssocID="{D604F41C-C7DE-4E9E-A5C0-8BD081DCD4DE}" presName="spaceBetweenRectangles" presStyleCnt="0"/>
      <dgm:spPr/>
    </dgm:pt>
    <dgm:pt modelId="{F4779A7B-D331-4920-AD03-D93F3E7E63FD}" type="pres">
      <dgm:prSet presAssocID="{CBF58472-CB47-4CDC-B406-59ACCFEC7AC8}" presName="parentLin" presStyleCnt="0"/>
      <dgm:spPr/>
    </dgm:pt>
    <dgm:pt modelId="{946BBAFD-B004-449D-AB22-3CD75A0402D3}" type="pres">
      <dgm:prSet presAssocID="{CBF58472-CB47-4CDC-B406-59ACCFEC7AC8}" presName="parentLeftMargin" presStyleLbl="node1" presStyleIdx="1" presStyleCnt="3"/>
      <dgm:spPr/>
      <dgm:t>
        <a:bodyPr/>
        <a:lstStyle/>
        <a:p>
          <a:endParaRPr lang="zh-TW" altLang="en-US"/>
        </a:p>
      </dgm:t>
    </dgm:pt>
    <dgm:pt modelId="{6AE1192B-8224-4641-A190-32BF176B4BD3}" type="pres">
      <dgm:prSet presAssocID="{CBF58472-CB47-4CDC-B406-59ACCFEC7A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7354508-1501-4C42-AE72-E7E8FB381E2F}" type="pres">
      <dgm:prSet presAssocID="{CBF58472-CB47-4CDC-B406-59ACCFEC7AC8}" presName="negativeSpace" presStyleCnt="0"/>
      <dgm:spPr/>
    </dgm:pt>
    <dgm:pt modelId="{9F48C664-FFBC-4894-8A20-68F9CE8E9C2D}" type="pres">
      <dgm:prSet presAssocID="{CBF58472-CB47-4CDC-B406-59ACCFEC7A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AD26BD8-7BBB-4F94-AC4F-EA6B64A49F8E}" srcId="{5BA0FA28-2818-405F-8330-1628FE77523B}" destId="{CBF58472-CB47-4CDC-B406-59ACCFEC7AC8}" srcOrd="2" destOrd="0" parTransId="{63703F06-DF77-42BD-B522-645A1DF5232D}" sibTransId="{E99D2AFF-1F37-4E62-AD33-51ADCD5C026A}"/>
    <dgm:cxn modelId="{28283947-5D8B-455D-9FE8-B5B0F043DDB8}" srcId="{8C8FC24A-98B3-42A9-B73B-E58568D91077}" destId="{9491E6FD-75D8-4F8F-A2D8-676337F2C604}" srcOrd="0" destOrd="0" parTransId="{90D37C4E-EA99-4BE9-A1E9-FF508F4F6E6D}" sibTransId="{0B4C0B9E-7FF8-4A28-905F-EB4B194403F2}"/>
    <dgm:cxn modelId="{F4B90C2D-8B91-430C-AE06-0DFB9C93B10C}" srcId="{5BA0FA28-2818-405F-8330-1628FE77523B}" destId="{8C8FC24A-98B3-42A9-B73B-E58568D91077}" srcOrd="0" destOrd="0" parTransId="{3FBC2E5D-4844-44CE-BFC2-057E94FA1366}" sibTransId="{71EB5960-47DF-4050-B754-EF079C6E81B1}"/>
    <dgm:cxn modelId="{B5A525C1-7844-48CF-B60B-12306B8BDCC6}" type="presOf" srcId="{9491E6FD-75D8-4F8F-A2D8-676337F2C604}" destId="{E98E6051-CEA2-4B2D-9CC2-D9D66B04CCD9}" srcOrd="0" destOrd="0" presId="urn:microsoft.com/office/officeart/2005/8/layout/list1"/>
    <dgm:cxn modelId="{D7286717-FC07-4740-A216-AF53CC2CEC0E}" type="presOf" srcId="{CBF58472-CB47-4CDC-B406-59ACCFEC7AC8}" destId="{6AE1192B-8224-4641-A190-32BF176B4BD3}" srcOrd="1" destOrd="0" presId="urn:microsoft.com/office/officeart/2005/8/layout/list1"/>
    <dgm:cxn modelId="{472D8198-069D-416F-AACB-B71D0AC0743D}" type="presOf" srcId="{5276CFF9-C393-455C-AFD2-DE107E59EA25}" destId="{547E7A61-A93C-4FFB-BAEA-5A39CE04E726}" srcOrd="0" destOrd="1" presId="urn:microsoft.com/office/officeart/2005/8/layout/list1"/>
    <dgm:cxn modelId="{BC793CD9-69BA-4A8D-8144-E77803AE501B}" type="presOf" srcId="{E6126381-FEA6-42C2-B4DA-55A2225C4033}" destId="{426AFD05-EDD0-4DFF-84BB-7CFC7D97A722}" srcOrd="1" destOrd="0" presId="urn:microsoft.com/office/officeart/2005/8/layout/list1"/>
    <dgm:cxn modelId="{7AED2323-55B3-44BD-8767-44152D24ADF5}" type="presOf" srcId="{8C8FC24A-98B3-42A9-B73B-E58568D91077}" destId="{F2CC8F88-1DDE-4179-9925-87ECEBEEA36E}" srcOrd="1" destOrd="0" presId="urn:microsoft.com/office/officeart/2005/8/layout/list1"/>
    <dgm:cxn modelId="{8ECD4D15-4796-4698-8E53-7C9F57057D79}" srcId="{CBF58472-CB47-4CDC-B406-59ACCFEC7AC8}" destId="{0E92AF34-F9E6-4388-AF2A-CF3EF1584C18}" srcOrd="0" destOrd="0" parTransId="{FDC78129-C5C8-4EE7-B64F-87BC7BF61237}" sibTransId="{4133A273-C2CE-4E26-9935-F2E839078AF9}"/>
    <dgm:cxn modelId="{282420DE-ED86-419E-8E93-B271A28E1AD6}" type="presOf" srcId="{CBF58472-CB47-4CDC-B406-59ACCFEC7AC8}" destId="{946BBAFD-B004-449D-AB22-3CD75A0402D3}" srcOrd="0" destOrd="0" presId="urn:microsoft.com/office/officeart/2005/8/layout/list1"/>
    <dgm:cxn modelId="{D59AC17C-81A4-4D3E-83E3-A4F473D28BE5}" srcId="{E6126381-FEA6-42C2-B4DA-55A2225C4033}" destId="{5276CFF9-C393-455C-AFD2-DE107E59EA25}" srcOrd="1" destOrd="0" parTransId="{78F811F7-E1FF-4EE6-A783-EF5DDD42FC4B}" sibTransId="{49562671-8F50-4C62-91AB-019227E8FB63}"/>
    <dgm:cxn modelId="{84BAD5A3-7D64-4267-A1BD-6A4D23209535}" type="presOf" srcId="{77FDADD8-0AA0-4C28-AF11-7D00EBB05AED}" destId="{547E7A61-A93C-4FFB-BAEA-5A39CE04E726}" srcOrd="0" destOrd="0" presId="urn:microsoft.com/office/officeart/2005/8/layout/list1"/>
    <dgm:cxn modelId="{6B81DFD3-AAB9-4285-850D-57B9D4A42669}" type="presOf" srcId="{87DFDA80-A9C9-4491-9026-F8FA22BFFCA3}" destId="{547E7A61-A93C-4FFB-BAEA-5A39CE04E726}" srcOrd="0" destOrd="2" presId="urn:microsoft.com/office/officeart/2005/8/layout/list1"/>
    <dgm:cxn modelId="{DC913441-5317-4A06-A10E-9532014BADE0}" srcId="{5BA0FA28-2818-405F-8330-1628FE77523B}" destId="{E6126381-FEA6-42C2-B4DA-55A2225C4033}" srcOrd="1" destOrd="0" parTransId="{EAC3387D-C2E4-4959-AE1F-C7373D2F94B6}" sibTransId="{D604F41C-C7DE-4E9E-A5C0-8BD081DCD4DE}"/>
    <dgm:cxn modelId="{02791018-875C-4D84-9507-0D49978CAE0E}" type="presOf" srcId="{5BA0FA28-2818-405F-8330-1628FE77523B}" destId="{4179D9DA-6134-4814-A5A8-69B41E8D2F8B}" srcOrd="0" destOrd="0" presId="urn:microsoft.com/office/officeart/2005/8/layout/list1"/>
    <dgm:cxn modelId="{93E4EBCF-79F9-466D-83AF-F3D134B65DC6}" srcId="{E6126381-FEA6-42C2-B4DA-55A2225C4033}" destId="{87DFDA80-A9C9-4491-9026-F8FA22BFFCA3}" srcOrd="2" destOrd="0" parTransId="{16B1F572-501A-49DF-925D-A700C783ABC0}" sibTransId="{0CAC8A24-460B-401F-B325-5C9524114DFE}"/>
    <dgm:cxn modelId="{A505B0B5-2309-4F40-A2A4-F72BDC3020B8}" type="presOf" srcId="{0E92AF34-F9E6-4388-AF2A-CF3EF1584C18}" destId="{9F48C664-FFBC-4894-8A20-68F9CE8E9C2D}" srcOrd="0" destOrd="0" presId="urn:microsoft.com/office/officeart/2005/8/layout/list1"/>
    <dgm:cxn modelId="{D9B635A0-02C1-4D81-8612-0584307A59F1}" type="presOf" srcId="{8C8FC24A-98B3-42A9-B73B-E58568D91077}" destId="{D0606D4B-A512-472A-8D93-3EE9498764C6}" srcOrd="0" destOrd="0" presId="urn:microsoft.com/office/officeart/2005/8/layout/list1"/>
    <dgm:cxn modelId="{86D71A81-D744-49A0-B9C5-654048A4B2E8}" srcId="{E6126381-FEA6-42C2-B4DA-55A2225C4033}" destId="{77FDADD8-0AA0-4C28-AF11-7D00EBB05AED}" srcOrd="0" destOrd="0" parTransId="{09517973-EC7A-449E-B00C-D4963875F322}" sibTransId="{A55B5796-F3B0-46DE-B2FF-0824023BD70B}"/>
    <dgm:cxn modelId="{D7299786-014D-494E-B10A-E4A3CA4EF4F2}" type="presOf" srcId="{E6126381-FEA6-42C2-B4DA-55A2225C4033}" destId="{65374AD6-C596-4C7E-A6BC-8CAEAE6AC668}" srcOrd="0" destOrd="0" presId="urn:microsoft.com/office/officeart/2005/8/layout/list1"/>
    <dgm:cxn modelId="{97D8F90B-9BAA-4093-BBCE-80A21D5432A7}" type="presParOf" srcId="{4179D9DA-6134-4814-A5A8-69B41E8D2F8B}" destId="{5D371B89-AC10-4DC4-BC80-E9858BDB835E}" srcOrd="0" destOrd="0" presId="urn:microsoft.com/office/officeart/2005/8/layout/list1"/>
    <dgm:cxn modelId="{2C2C9F89-BF9C-4156-8E5A-2C7FCD71FE25}" type="presParOf" srcId="{5D371B89-AC10-4DC4-BC80-E9858BDB835E}" destId="{D0606D4B-A512-472A-8D93-3EE9498764C6}" srcOrd="0" destOrd="0" presId="urn:microsoft.com/office/officeart/2005/8/layout/list1"/>
    <dgm:cxn modelId="{BD971788-D568-4275-AA2D-820F6D6A4FA4}" type="presParOf" srcId="{5D371B89-AC10-4DC4-BC80-E9858BDB835E}" destId="{F2CC8F88-1DDE-4179-9925-87ECEBEEA36E}" srcOrd="1" destOrd="0" presId="urn:microsoft.com/office/officeart/2005/8/layout/list1"/>
    <dgm:cxn modelId="{E6439A74-E1C5-4D2A-8531-432F694723A5}" type="presParOf" srcId="{4179D9DA-6134-4814-A5A8-69B41E8D2F8B}" destId="{69686F88-AF86-4F31-B0CE-C3576E7DD362}" srcOrd="1" destOrd="0" presId="urn:microsoft.com/office/officeart/2005/8/layout/list1"/>
    <dgm:cxn modelId="{0691123B-F1A3-4753-9F10-84C0BEECEDE4}" type="presParOf" srcId="{4179D9DA-6134-4814-A5A8-69B41E8D2F8B}" destId="{E98E6051-CEA2-4B2D-9CC2-D9D66B04CCD9}" srcOrd="2" destOrd="0" presId="urn:microsoft.com/office/officeart/2005/8/layout/list1"/>
    <dgm:cxn modelId="{295B9724-C4F6-4A0B-A499-9DC8A1B20142}" type="presParOf" srcId="{4179D9DA-6134-4814-A5A8-69B41E8D2F8B}" destId="{CB705391-3761-490F-99AE-B6CC73F7F37A}" srcOrd="3" destOrd="0" presId="urn:microsoft.com/office/officeart/2005/8/layout/list1"/>
    <dgm:cxn modelId="{6D0BB4B7-8434-4FF6-919F-837E3F176524}" type="presParOf" srcId="{4179D9DA-6134-4814-A5A8-69B41E8D2F8B}" destId="{99057CD4-AE21-4F0A-AE0B-30D1D9B8DC51}" srcOrd="4" destOrd="0" presId="urn:microsoft.com/office/officeart/2005/8/layout/list1"/>
    <dgm:cxn modelId="{36B06DFE-12AE-4BD2-B7A8-0D676A0A06B2}" type="presParOf" srcId="{99057CD4-AE21-4F0A-AE0B-30D1D9B8DC51}" destId="{65374AD6-C596-4C7E-A6BC-8CAEAE6AC668}" srcOrd="0" destOrd="0" presId="urn:microsoft.com/office/officeart/2005/8/layout/list1"/>
    <dgm:cxn modelId="{12C7AF07-C684-4D81-8F8B-1974B12E0A04}" type="presParOf" srcId="{99057CD4-AE21-4F0A-AE0B-30D1D9B8DC51}" destId="{426AFD05-EDD0-4DFF-84BB-7CFC7D97A722}" srcOrd="1" destOrd="0" presId="urn:microsoft.com/office/officeart/2005/8/layout/list1"/>
    <dgm:cxn modelId="{419D3249-B4C1-4F97-9357-159BB8200895}" type="presParOf" srcId="{4179D9DA-6134-4814-A5A8-69B41E8D2F8B}" destId="{EDEDF325-B978-4C00-8EEB-56F8364B5B22}" srcOrd="5" destOrd="0" presId="urn:microsoft.com/office/officeart/2005/8/layout/list1"/>
    <dgm:cxn modelId="{ECDE8FB2-5AE6-47AB-BA99-FABB1086DBCC}" type="presParOf" srcId="{4179D9DA-6134-4814-A5A8-69B41E8D2F8B}" destId="{547E7A61-A93C-4FFB-BAEA-5A39CE04E726}" srcOrd="6" destOrd="0" presId="urn:microsoft.com/office/officeart/2005/8/layout/list1"/>
    <dgm:cxn modelId="{8AE8D71C-1E51-414A-A9A7-2D9B4DD9FB92}" type="presParOf" srcId="{4179D9DA-6134-4814-A5A8-69B41E8D2F8B}" destId="{C7424F1E-D72B-4D7C-99EA-11E2BD4A0D8D}" srcOrd="7" destOrd="0" presId="urn:microsoft.com/office/officeart/2005/8/layout/list1"/>
    <dgm:cxn modelId="{D843C2CC-F9E9-4A9C-8871-A906B3EE5502}" type="presParOf" srcId="{4179D9DA-6134-4814-A5A8-69B41E8D2F8B}" destId="{F4779A7B-D331-4920-AD03-D93F3E7E63FD}" srcOrd="8" destOrd="0" presId="urn:microsoft.com/office/officeart/2005/8/layout/list1"/>
    <dgm:cxn modelId="{20816E03-52BF-4794-8000-0342D4E10B53}" type="presParOf" srcId="{F4779A7B-D331-4920-AD03-D93F3E7E63FD}" destId="{946BBAFD-B004-449D-AB22-3CD75A0402D3}" srcOrd="0" destOrd="0" presId="urn:microsoft.com/office/officeart/2005/8/layout/list1"/>
    <dgm:cxn modelId="{E0D31AEF-F03B-4386-87D2-055D57035435}" type="presParOf" srcId="{F4779A7B-D331-4920-AD03-D93F3E7E63FD}" destId="{6AE1192B-8224-4641-A190-32BF176B4BD3}" srcOrd="1" destOrd="0" presId="urn:microsoft.com/office/officeart/2005/8/layout/list1"/>
    <dgm:cxn modelId="{E91BEBD5-11E5-4683-A6C4-23C8D752595D}" type="presParOf" srcId="{4179D9DA-6134-4814-A5A8-69B41E8D2F8B}" destId="{57354508-1501-4C42-AE72-E7E8FB381E2F}" srcOrd="9" destOrd="0" presId="urn:microsoft.com/office/officeart/2005/8/layout/list1"/>
    <dgm:cxn modelId="{ED300B9F-A9E3-4A58-AEED-8197AD5BCD78}" type="presParOf" srcId="{4179D9DA-6134-4814-A5A8-69B41E8D2F8B}" destId="{9F48C664-FFBC-4894-8A20-68F9CE8E9C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353045"/>
          <a:ext cx="5817678" cy="208372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): evaluate how compatible the objects x and y is</a:t>
          </a:r>
          <a:endParaRPr lang="zh-TW" altLang="en-US" sz="2400" kern="1200" dirty="0"/>
        </a:p>
      </dsp:txBody>
      <dsp:txXfrm>
        <a:off x="0" y="353045"/>
        <a:ext cx="5817678" cy="2083725"/>
      </dsp:txXfrm>
    </dsp:sp>
    <dsp:sp modelId="{68CB2C07-6FB4-43B7-90A6-6102B894FE03}">
      <dsp:nvSpPr>
        <dsp:cNvPr id="0" name=""/>
        <dsp:cNvSpPr/>
      </dsp:nvSpPr>
      <dsp:spPr>
        <a:xfrm>
          <a:off x="290883" y="43085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321145" y="73347"/>
        <a:ext cx="4011850" cy="559396"/>
      </dsp:txXfrm>
    </dsp:sp>
    <dsp:sp modelId="{D19E3202-A4D6-4896-A660-41FC5C701937}">
      <dsp:nvSpPr>
        <dsp:cNvPr id="0" name=""/>
        <dsp:cNvSpPr/>
      </dsp:nvSpPr>
      <dsp:spPr>
        <a:xfrm>
          <a:off x="0" y="2877745"/>
          <a:ext cx="5817678" cy="1495669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451516" tIns="437388" rIns="45151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877745"/>
        <a:ext cx="5817678" cy="1495669"/>
      </dsp:txXfrm>
    </dsp:sp>
    <dsp:sp modelId="{3B277155-0BDC-4129-93DC-7CA37B78CDAF}">
      <dsp:nvSpPr>
        <dsp:cNvPr id="0" name=""/>
        <dsp:cNvSpPr/>
      </dsp:nvSpPr>
      <dsp:spPr>
        <a:xfrm>
          <a:off x="290883" y="2550170"/>
          <a:ext cx="4072374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3926" tIns="0" rIns="153926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 (Testing)</a:t>
          </a:r>
          <a:endParaRPr lang="zh-TW" altLang="en-US" sz="2400" kern="1200" dirty="0"/>
        </a:p>
      </dsp:txBody>
      <dsp:txXfrm>
        <a:off x="321145" y="2580432"/>
        <a:ext cx="4011850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Estimate the probability P(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81459"/>
          <a:ext cx="4312930" cy="23562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Find a function F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): evaluate how compatible the objects x and y is</a:t>
          </a:r>
          <a:endParaRPr lang="zh-TW" altLang="en-US" sz="2400" kern="1200" dirty="0"/>
        </a:p>
      </dsp:txBody>
      <dsp:txXfrm>
        <a:off x="0" y="281459"/>
        <a:ext cx="4312930" cy="2356200"/>
      </dsp:txXfrm>
    </dsp:sp>
    <dsp:sp modelId="{68CB2C07-6FB4-43B7-90A6-6102B894FE03}">
      <dsp:nvSpPr>
        <dsp:cNvPr id="0" name=""/>
        <dsp:cNvSpPr/>
      </dsp:nvSpPr>
      <dsp:spPr>
        <a:xfrm>
          <a:off x="215646" y="3053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240144" y="55037"/>
        <a:ext cx="2970055" cy="452844"/>
      </dsp:txXfrm>
    </dsp:sp>
    <dsp:sp modelId="{D19E3202-A4D6-4896-A660-41FC5C701937}">
      <dsp:nvSpPr>
        <dsp:cNvPr id="0" name=""/>
        <dsp:cNvSpPr/>
      </dsp:nvSpPr>
      <dsp:spPr>
        <a:xfrm>
          <a:off x="0" y="2994639"/>
          <a:ext cx="4312930" cy="138796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354076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994639"/>
        <a:ext cx="4312930" cy="1387967"/>
      </dsp:txXfrm>
    </dsp:sp>
    <dsp:sp modelId="{3B277155-0BDC-4129-93DC-7CA37B78CDAF}">
      <dsp:nvSpPr>
        <dsp:cNvPr id="0" name=""/>
        <dsp:cNvSpPr/>
      </dsp:nvSpPr>
      <dsp:spPr>
        <a:xfrm>
          <a:off x="215646" y="2729459"/>
          <a:ext cx="3019051" cy="50184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</a:t>
          </a:r>
          <a:endParaRPr lang="zh-TW" altLang="en-US" sz="2400" kern="1200" dirty="0"/>
        </a:p>
      </dsp:txBody>
      <dsp:txXfrm>
        <a:off x="240144" y="2753957"/>
        <a:ext cx="2970055" cy="4528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3F149-A598-45D9-8D73-E9E4DA20EB7D}">
      <dsp:nvSpPr>
        <dsp:cNvPr id="0" name=""/>
        <dsp:cNvSpPr/>
      </dsp:nvSpPr>
      <dsp:spPr>
        <a:xfrm>
          <a:off x="0" y="25011"/>
          <a:ext cx="4312930" cy="2148300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Estimate the probability P(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011"/>
        <a:ext cx="4312930" cy="2148300"/>
      </dsp:txXfrm>
    </dsp:sp>
    <dsp:sp modelId="{68CB2C07-6FB4-43B7-90A6-6102B894FE03}">
      <dsp:nvSpPr>
        <dsp:cNvPr id="0" name=""/>
        <dsp:cNvSpPr/>
      </dsp:nvSpPr>
      <dsp:spPr>
        <a:xfrm>
          <a:off x="215646" y="39442"/>
          <a:ext cx="3019051" cy="6350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1: Training</a:t>
          </a:r>
          <a:endParaRPr lang="zh-TW" altLang="en-US" sz="2400" kern="1200" dirty="0"/>
        </a:p>
      </dsp:txBody>
      <dsp:txXfrm>
        <a:off x="246645" y="70441"/>
        <a:ext cx="2957053" cy="573011"/>
      </dsp:txXfrm>
    </dsp:sp>
    <dsp:sp modelId="{D19E3202-A4D6-4896-A660-41FC5C701937}">
      <dsp:nvSpPr>
        <dsp:cNvPr id="0" name=""/>
        <dsp:cNvSpPr/>
      </dsp:nvSpPr>
      <dsp:spPr>
        <a:xfrm>
          <a:off x="0" y="2521415"/>
          <a:ext cx="4312930" cy="420385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34731" tIns="916432" rIns="334731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an object x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2521415"/>
        <a:ext cx="4312930" cy="4203855"/>
      </dsp:txXfrm>
    </dsp:sp>
    <dsp:sp modelId="{3B277155-0BDC-4129-93DC-7CA37B78CDAF}">
      <dsp:nvSpPr>
        <dsp:cNvPr id="0" name=""/>
        <dsp:cNvSpPr/>
      </dsp:nvSpPr>
      <dsp:spPr>
        <a:xfrm>
          <a:off x="215646" y="2410911"/>
          <a:ext cx="3019051" cy="73493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113" tIns="0" rIns="114113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Step 2: Inference</a:t>
          </a:r>
          <a:endParaRPr lang="zh-TW" altLang="en-US" sz="2400" kern="1200" dirty="0"/>
        </a:p>
      </dsp:txBody>
      <dsp:txXfrm>
        <a:off x="251522" y="2446787"/>
        <a:ext cx="2947299" cy="6631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8E6051-CEA2-4B2D-9CC2-D9D66B04CCD9}">
      <dsp:nvSpPr>
        <dsp:cNvPr id="0" name=""/>
        <dsp:cNvSpPr/>
      </dsp:nvSpPr>
      <dsp:spPr>
        <a:xfrm>
          <a:off x="0" y="351025"/>
          <a:ext cx="7886700" cy="959175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What does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 look like?</a:t>
          </a:r>
          <a:endParaRPr lang="zh-TW" altLang="en-US" sz="2400" kern="1200" dirty="0"/>
        </a:p>
      </dsp:txBody>
      <dsp:txXfrm>
        <a:off x="0" y="351025"/>
        <a:ext cx="7886700" cy="959175"/>
      </dsp:txXfrm>
    </dsp:sp>
    <dsp:sp modelId="{F2CC8F88-1DDE-4179-9925-87ECEBEEA36E}">
      <dsp:nvSpPr>
        <dsp:cNvPr id="0" name=""/>
        <dsp:cNvSpPr/>
      </dsp:nvSpPr>
      <dsp:spPr>
        <a:xfrm>
          <a:off x="394335" y="4106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1: Evaluation</a:t>
          </a:r>
          <a:endParaRPr lang="zh-TW" altLang="en-US" sz="2400" kern="1200" dirty="0"/>
        </a:p>
      </dsp:txBody>
      <dsp:txXfrm>
        <a:off x="424597" y="71327"/>
        <a:ext cx="5460166" cy="559396"/>
      </dsp:txXfrm>
    </dsp:sp>
    <dsp:sp modelId="{547E7A61-A93C-4FFB-BAEA-5A39CE04E726}">
      <dsp:nvSpPr>
        <dsp:cNvPr id="0" name=""/>
        <dsp:cNvSpPr/>
      </dsp:nvSpPr>
      <dsp:spPr>
        <a:xfrm>
          <a:off x="0" y="1733560"/>
          <a:ext cx="7886700" cy="1752975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How to solve the “</a:t>
          </a:r>
          <a:r>
            <a:rPr lang="en-US" altLang="zh-TW" sz="2400" kern="1200" dirty="0" err="1" smtClean="0"/>
            <a:t>arg</a:t>
          </a:r>
          <a:r>
            <a:rPr lang="en-US" altLang="zh-TW" sz="2400" kern="1200" dirty="0" smtClean="0"/>
            <a:t> max” problem</a:t>
          </a: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TW" altLang="en-US" sz="2400" kern="1200" dirty="0"/>
        </a:p>
      </dsp:txBody>
      <dsp:txXfrm>
        <a:off x="0" y="1733560"/>
        <a:ext cx="7886700" cy="1752975"/>
      </dsp:txXfrm>
    </dsp:sp>
    <dsp:sp modelId="{426AFD05-EDD0-4DFF-84BB-7CFC7D97A722}">
      <dsp:nvSpPr>
        <dsp:cNvPr id="0" name=""/>
        <dsp:cNvSpPr/>
      </dsp:nvSpPr>
      <dsp:spPr>
        <a:xfrm>
          <a:off x="394335" y="1423600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2: Inference</a:t>
          </a:r>
          <a:endParaRPr lang="zh-TW" altLang="en-US" sz="2400" kern="1200" dirty="0"/>
        </a:p>
      </dsp:txBody>
      <dsp:txXfrm>
        <a:off x="424597" y="1453862"/>
        <a:ext cx="5460166" cy="559396"/>
      </dsp:txXfrm>
    </dsp:sp>
    <dsp:sp modelId="{9F48C664-FFBC-4894-8A20-68F9CE8E9C2D}">
      <dsp:nvSpPr>
        <dsp:cNvPr id="0" name=""/>
        <dsp:cNvSpPr/>
      </dsp:nvSpPr>
      <dsp:spPr>
        <a:xfrm>
          <a:off x="0" y="3909895"/>
          <a:ext cx="7886700" cy="959175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12096" tIns="437388" rIns="612096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2400" kern="1200" dirty="0" smtClean="0"/>
            <a:t>Given training data, how to find F(</a:t>
          </a:r>
          <a:r>
            <a:rPr lang="en-US" altLang="zh-TW" sz="2400" kern="1200" dirty="0" err="1" smtClean="0"/>
            <a:t>x,y</a:t>
          </a:r>
          <a:r>
            <a:rPr lang="en-US" altLang="zh-TW" sz="2400" kern="1200" dirty="0" smtClean="0"/>
            <a:t>)</a:t>
          </a:r>
          <a:endParaRPr lang="zh-TW" altLang="en-US" sz="2400" kern="1200" dirty="0"/>
        </a:p>
      </dsp:txBody>
      <dsp:txXfrm>
        <a:off x="0" y="3909895"/>
        <a:ext cx="7886700" cy="959175"/>
      </dsp:txXfrm>
    </dsp:sp>
    <dsp:sp modelId="{6AE1192B-8224-4641-A190-32BF176B4BD3}">
      <dsp:nvSpPr>
        <dsp:cNvPr id="0" name=""/>
        <dsp:cNvSpPr/>
      </dsp:nvSpPr>
      <dsp:spPr>
        <a:xfrm>
          <a:off x="394335" y="3599935"/>
          <a:ext cx="5520690" cy="61992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Problem 3: Training</a:t>
          </a:r>
          <a:endParaRPr lang="zh-TW" altLang="en-US" sz="2400" kern="1200" dirty="0"/>
        </a:p>
      </dsp:txBody>
      <dsp:txXfrm>
        <a:off x="424597" y="3630197"/>
        <a:ext cx="546016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29.wmf"/><Relationship Id="rId5" Type="http://schemas.openxmlformats.org/officeDocument/2006/relationships/image" Target="../media/image36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B507-FB35-4DF2-BE40-EF9CE67817BF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74E8-D2D3-41D0-B360-93DC08162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9720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smtClean="0"/>
              <a:t>Can DNN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do that?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390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Can you answer the three problems for DNN?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11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Have you</a:t>
            </a:r>
            <a:r>
              <a:rPr lang="en-US" altLang="zh-TW" baseline="0" dirty="0" smtClean="0"/>
              <a:t> ever heard this three questions before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No general task dependent</a:t>
            </a:r>
          </a:p>
          <a:p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141823"/>
                </a:solidFill>
                <a:latin typeface="Helvetica" panose="020B0604020202020204" pitchFamily="34" charset="0"/>
              </a:rPr>
              <a:t>Ring a bell!!!!!!!!!!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43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aseline="0" dirty="0" smtClean="0"/>
              <a:t>Translation:  http://citeseerx.ist.psu.edu/viewdoc/download?doi=10.1.1.377.8742&amp;rep=rep1&amp;type=pdf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62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What is F?</a:t>
            </a:r>
            <a:r>
              <a:rPr lang="en-US" altLang="zh-TW" baseline="0" dirty="0" smtClean="0"/>
              <a:t> different people give it different name, Yan </a:t>
            </a:r>
            <a:r>
              <a:rPr lang="en-US" altLang="zh-TW" baseline="0" dirty="0" err="1" smtClean="0"/>
              <a:t>LaCu</a:t>
            </a:r>
            <a:r>
              <a:rPr lang="en-US" altLang="zh-TW" baseline="0" dirty="0" smtClean="0"/>
              <a:t> call it </a:t>
            </a:r>
            <a:r>
              <a:rPr lang="en-US" altLang="zh-TW" baseline="0" dirty="0" err="1" smtClean="0"/>
              <a:t>Enerygy</a:t>
            </a:r>
            <a:r>
              <a:rPr lang="en-US" altLang="zh-TW" baseline="0" dirty="0" smtClean="0"/>
              <a:t> model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This framework is every where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15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718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5080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440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8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72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Statistics give unnecessary constraint. 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en-US" altLang="zh-TW" dirty="0" smtClean="0"/>
              <a:t>Constraint:</a:t>
            </a:r>
            <a:r>
              <a:rPr lang="en-US" altLang="zh-TW" baseline="0" dirty="0" smtClean="0"/>
              <a:t> output 0 – 1 is difficult</a:t>
            </a:r>
          </a:p>
          <a:p>
            <a:pPr marL="228600" indent="-228600">
              <a:buAutoNum type="arabicPeriod"/>
            </a:pPr>
            <a:r>
              <a:rPr lang="en-US" altLang="zh-TW" baseline="0" dirty="0" smtClean="0"/>
              <a:t>Probability cannot explain everything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x=keyword, y=search results, what is the meaning of P(</a:t>
            </a:r>
            <a:r>
              <a:rPr lang="en-US" altLang="zh-TW" sz="1200" dirty="0" err="1" smtClean="0"/>
              <a:t>x,y</a:t>
            </a:r>
            <a:r>
              <a:rPr lang="en-US" altLang="zh-TW" sz="1200" dirty="0" smtClean="0"/>
              <a:t>)?</a:t>
            </a:r>
            <a:endParaRPr lang="zh-TW" altLang="en-US" sz="1200" dirty="0" smtClean="0"/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indent="-228600">
              <a:buAutoNum type="arabicPeriod"/>
            </a:pPr>
            <a:endParaRPr lang="en-US" altLang="zh-TW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 smtClean="0"/>
              <a:t>It is hard to estimate the probability</a:t>
            </a:r>
            <a:endParaRPr lang="zh-TW" altLang="en-US" sz="120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TW" sz="1200" dirty="0" smtClean="0"/>
              <a:t>Can not observe the same object twice</a:t>
            </a:r>
            <a:endParaRPr lang="zh-TW" altLang="en-US" sz="1200" dirty="0" smtClean="0"/>
          </a:p>
          <a:p>
            <a:pPr marL="228600" indent="-228600"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11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88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569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090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60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26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75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4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19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0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3829-5493-4DDE-A4BA-026E127DFDE3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6706-31A9-4506-AABE-941B320519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8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0.wmf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17" Type="http://schemas.openxmlformats.org/officeDocument/2006/relationships/image" Target="../media/image2.wmf"/><Relationship Id="rId25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6.v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24" Type="http://schemas.openxmlformats.org/officeDocument/2006/relationships/oleObject" Target="../embeddings/oleObject17.bin"/><Relationship Id="rId5" Type="http://schemas.openxmlformats.org/officeDocument/2006/relationships/diagramLayout" Target="../diagrams/layout2.xml"/><Relationship Id="rId15" Type="http://schemas.openxmlformats.org/officeDocument/2006/relationships/image" Target="../media/image28.wmf"/><Relationship Id="rId23" Type="http://schemas.openxmlformats.org/officeDocument/2006/relationships/image" Target="../media/image31.wmf"/><Relationship Id="rId10" Type="http://schemas.openxmlformats.org/officeDocument/2006/relationships/diagramLayout" Target="../diagrams/layout3.xml"/><Relationship Id="rId19" Type="http://schemas.openxmlformats.org/officeDocument/2006/relationships/image" Target="../media/image29.wmf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36.wmf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4.xml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7.vml"/><Relationship Id="rId6" Type="http://schemas.openxmlformats.org/officeDocument/2006/relationships/diagramQuickStyle" Target="../diagrams/quickStyle4.xml"/><Relationship Id="rId11" Type="http://schemas.openxmlformats.org/officeDocument/2006/relationships/oleObject" Target="../embeddings/oleObject20.bin"/><Relationship Id="rId5" Type="http://schemas.openxmlformats.org/officeDocument/2006/relationships/diagramLayout" Target="../diagrams/layout4.xml"/><Relationship Id="rId15" Type="http://schemas.openxmlformats.org/officeDocument/2006/relationships/oleObject" Target="../embeddings/oleObject22.bin"/><Relationship Id="rId10" Type="http://schemas.openxmlformats.org/officeDocument/2006/relationships/image" Target="../media/image29.wmf"/><Relationship Id="rId4" Type="http://schemas.openxmlformats.org/officeDocument/2006/relationships/diagramData" Target="../diagrams/data4.xml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.wmf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9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8.wmf"/><Relationship Id="rId15" Type="http://schemas.openxmlformats.org/officeDocument/2006/relationships/image" Target="../media/image57.png"/><Relationship Id="rId10" Type="http://schemas.openxmlformats.org/officeDocument/2006/relationships/image" Target="../media/image56.png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7.wmf"/><Relationship Id="rId1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23" Type="http://schemas.openxmlformats.org/officeDocument/2006/relationships/image" Target="../media/image53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image" Target="../media/image56.jpeg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5.xml"/><Relationship Id="rId12" Type="http://schemas.openxmlformats.org/officeDocument/2006/relationships/image" Target="../media/image5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diagramQuickStyle" Target="../diagrams/quickStyle5.xml"/><Relationship Id="rId11" Type="http://schemas.openxmlformats.org/officeDocument/2006/relationships/image" Target="../media/image54.jpeg"/><Relationship Id="rId5" Type="http://schemas.openxmlformats.org/officeDocument/2006/relationships/diagramLayout" Target="../diagrams/layout5.xml"/><Relationship Id="rId10" Type="http://schemas.openxmlformats.org/officeDocument/2006/relationships/image" Target="../media/image43.wmf"/><Relationship Id="rId4" Type="http://schemas.openxmlformats.org/officeDocument/2006/relationships/diagramData" Target="../diagrams/data5.xml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peech.ee.ntu.edu.tw/DSP2015Autumn/Videos/20151007_4.0.fsp.wmv/index.html" TargetMode="External"/><Relationship Id="rId2" Type="http://schemas.openxmlformats.org/officeDocument/2006/relationships/hyperlink" Target="http://speech.ee.ntu.edu.tw/DSP2015Autumn/Videos/20150930_4.0.fsp.wmv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diagramColors" Target="../diagrams/colors1.xml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diagramQuickStyle" Target="../diagrams/quickStyle1.xml"/><Relationship Id="rId11" Type="http://schemas.openxmlformats.org/officeDocument/2006/relationships/oleObject" Target="../embeddings/oleObject3.bin"/><Relationship Id="rId5" Type="http://schemas.openxmlformats.org/officeDocument/2006/relationships/diagramLayout" Target="../diagrams/layout1.xml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diagramData" Target="../diagrams/data1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19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Introduction of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Structured Learning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Hung-yi Lee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792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Retrieval</a:t>
            </a:r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Task description</a:t>
            </a:r>
          </a:p>
          <a:p>
            <a:pPr lvl="1"/>
            <a:r>
              <a:rPr lang="en-US" altLang="zh-TW" dirty="0" smtClean="0"/>
              <a:t>User input a keyword Q</a:t>
            </a:r>
          </a:p>
          <a:p>
            <a:pPr lvl="1"/>
            <a:r>
              <a:rPr lang="en-US" altLang="zh-TW" dirty="0" smtClean="0"/>
              <a:t>System returns a </a:t>
            </a:r>
            <a:r>
              <a:rPr lang="en-US" altLang="zh-TW" b="1" i="1" dirty="0" smtClean="0"/>
              <a:t>list</a:t>
            </a:r>
            <a:r>
              <a:rPr lang="en-US" altLang="zh-TW" dirty="0" smtClean="0"/>
              <a:t> of web pages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187" y="4017032"/>
            <a:ext cx="4616239" cy="1882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1650527" y="4624072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(keyword)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240706" y="4027411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d10011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02842" y="4171238"/>
            <a:ext cx="1690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“Obama”</a:t>
            </a:r>
            <a:endParaRPr lang="zh-TW" altLang="en-US" sz="2800" dirty="0"/>
          </a:p>
        </p:txBody>
      </p: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960786"/>
              </p:ext>
            </p:extLst>
          </p:nvPr>
        </p:nvGraphicFramePr>
        <p:xfrm>
          <a:off x="2117873" y="3283466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0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873" y="3283466"/>
                        <a:ext cx="5397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721282"/>
              </p:ext>
            </p:extLst>
          </p:nvPr>
        </p:nvGraphicFramePr>
        <p:xfrm>
          <a:off x="5521316" y="3342294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21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16" y="3342294"/>
                        <a:ext cx="5016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3188153" y="4684054"/>
            <a:ext cx="13544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238939" y="4890043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d98776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746616" y="6036191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 list of web pages (Search Result)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 rot="5400000">
            <a:off x="4345387" y="5454175"/>
            <a:ext cx="1736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……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48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  <p:bldP spid="9" grpId="0"/>
      <p:bldP spid="10" grpId="0"/>
      <p:bldP spid="17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Retrieval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2: 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93390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17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15862" y="4921552"/>
            <a:ext cx="3669064" cy="1168300"/>
            <a:chOff x="784634" y="4861885"/>
            <a:chExt cx="3669064" cy="1168300"/>
          </a:xfrm>
        </p:grpSpPr>
        <p:grpSp>
          <p:nvGrpSpPr>
            <p:cNvPr id="66561" name="群組 66560"/>
            <p:cNvGrpSpPr/>
            <p:nvPr/>
          </p:nvGrpSpPr>
          <p:grpSpPr>
            <a:xfrm>
              <a:off x="1339307" y="4861885"/>
              <a:ext cx="3114391" cy="1168300"/>
              <a:chOff x="4009259" y="5440975"/>
              <a:chExt cx="3114391" cy="1168300"/>
            </a:xfrm>
          </p:grpSpPr>
          <p:grpSp>
            <p:nvGrpSpPr>
              <p:cNvPr id="89" name="群組 88"/>
              <p:cNvGrpSpPr/>
              <p:nvPr/>
            </p:nvGrpSpPr>
            <p:grpSpPr>
              <a:xfrm>
                <a:off x="4009259" y="5440975"/>
                <a:ext cx="3114391" cy="1168300"/>
                <a:chOff x="4009259" y="5440975"/>
                <a:chExt cx="3114391" cy="1168300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009259" y="5440975"/>
                  <a:ext cx="3114391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91" name="群組 90"/>
                <p:cNvGrpSpPr/>
                <p:nvPr/>
              </p:nvGrpSpPr>
              <p:grpSpPr>
                <a:xfrm>
                  <a:off x="4013086" y="5568467"/>
                  <a:ext cx="2824205" cy="971550"/>
                  <a:chOff x="1779588" y="4550855"/>
                  <a:chExt cx="2824205" cy="971550"/>
                </a:xfrm>
              </p:grpSpPr>
              <p:sp>
                <p:nvSpPr>
                  <p:cNvPr id="92" name="文字方塊 91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</a:t>
                    </a:r>
                    <a:r>
                      <a:rPr lang="en-US" altLang="zh-TW" sz="2000" dirty="0" smtClean="0"/>
                      <a:t>=“Obama”,</a:t>
                    </a:r>
                    <a:endParaRPr lang="zh-TW" altLang="en-US" sz="2000" dirty="0"/>
                  </a:p>
                </p:txBody>
              </p:sp>
              <p:sp>
                <p:nvSpPr>
                  <p:cNvPr id="93" name="文字方塊 92"/>
                  <p:cNvSpPr txBox="1"/>
                  <p:nvPr/>
                </p:nvSpPr>
                <p:spPr>
                  <a:xfrm>
                    <a:off x="3151864" y="4788920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</a:t>
                    </a:r>
                    <a:r>
                      <a:rPr lang="en-US" altLang="zh-TW" sz="2000" dirty="0" smtClean="0"/>
                      <a:t>=</a:t>
                    </a:r>
                    <a:endParaRPr lang="zh-TW" altLang="en-US" sz="2000" dirty="0"/>
                  </a:p>
                </p:txBody>
              </p:sp>
              <p:sp>
                <p:nvSpPr>
                  <p:cNvPr id="94" name="流程圖: 文件 93"/>
                  <p:cNvSpPr/>
                  <p:nvPr/>
                </p:nvSpPr>
                <p:spPr>
                  <a:xfrm>
                    <a:off x="3576565" y="4550855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d666</a:t>
                    </a: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d444</a:t>
                    </a: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07" name="群組 106"/>
              <p:cNvGrpSpPr/>
              <p:nvPr/>
            </p:nvGrpSpPr>
            <p:grpSpPr>
              <a:xfrm>
                <a:off x="6366936" y="5770900"/>
                <a:ext cx="385004" cy="385005"/>
                <a:chOff x="3447105" y="5582583"/>
                <a:chExt cx="385004" cy="385005"/>
              </a:xfrm>
            </p:grpSpPr>
            <p:cxnSp>
              <p:nvCxnSpPr>
                <p:cNvPr id="108" name="直線接點 107"/>
                <p:cNvCxnSpPr/>
                <p:nvPr/>
              </p:nvCxnSpPr>
              <p:spPr>
                <a:xfrm>
                  <a:off x="3460960" y="5596439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線接點 108"/>
                <p:cNvCxnSpPr/>
                <p:nvPr/>
              </p:nvCxnSpPr>
              <p:spPr>
                <a:xfrm rot="5400000">
                  <a:off x="3447105" y="5582583"/>
                  <a:ext cx="371149" cy="371149"/>
                </a:xfrm>
                <a:prstGeom prst="line">
                  <a:avLst/>
                </a:prstGeom>
                <a:ln w="762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" name="直線接點 110"/>
            <p:cNvCxnSpPr/>
            <p:nvPr/>
          </p:nvCxnSpPr>
          <p:spPr>
            <a:xfrm>
              <a:off x="784634" y="5399321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文字方塊 114"/>
          <p:cNvSpPr txBox="1"/>
          <p:nvPr/>
        </p:nvSpPr>
        <p:spPr>
          <a:xfrm>
            <a:off x="5958892" y="3313048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=“</a:t>
            </a:r>
            <a:r>
              <a:rPr lang="en-US" altLang="zh-TW" dirty="0" err="1" smtClean="0">
                <a:latin typeface="arial" panose="020B0604020202020204" pitchFamily="34" charset="0"/>
              </a:rPr>
              <a:t>Haruhi</a:t>
            </a:r>
            <a:r>
              <a:rPr lang="en-US" altLang="zh-TW" dirty="0" smtClean="0"/>
              <a:t>”,</a:t>
            </a:r>
            <a:endParaRPr lang="zh-TW" altLang="en-US" dirty="0"/>
          </a:p>
        </p:txBody>
      </p:sp>
      <p:sp>
        <p:nvSpPr>
          <p:cNvPr id="116" name="文字方塊 115"/>
          <p:cNvSpPr txBox="1"/>
          <p:nvPr/>
        </p:nvSpPr>
        <p:spPr>
          <a:xfrm>
            <a:off x="7154474" y="3283970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</a:t>
            </a:r>
            <a:r>
              <a:rPr lang="en-US" altLang="zh-TW" sz="2000" dirty="0" smtClean="0"/>
              <a:t>=</a:t>
            </a:r>
            <a:endParaRPr lang="zh-TW" altLang="en-US" sz="2000" dirty="0"/>
          </a:p>
        </p:txBody>
      </p:sp>
      <p:sp>
        <p:nvSpPr>
          <p:cNvPr id="117" name="流程圖: 文件 116"/>
          <p:cNvSpPr/>
          <p:nvPr/>
        </p:nvSpPr>
        <p:spPr>
          <a:xfrm>
            <a:off x="7579175" y="3007805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</a:t>
            </a:r>
            <a:r>
              <a:rPr lang="en-US" altLang="zh-TW" dirty="0">
                <a:solidFill>
                  <a:schemeClr val="tx1"/>
                </a:solidFill>
              </a:rPr>
              <a:t>2</a:t>
            </a:r>
            <a:r>
              <a:rPr lang="en-US" altLang="zh-TW" dirty="0" smtClean="0">
                <a:solidFill>
                  <a:schemeClr val="tx1"/>
                </a:solidFill>
              </a:rPr>
              <a:t>03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d330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958892" y="4585636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=“</a:t>
            </a:r>
            <a:r>
              <a:rPr lang="en-US" altLang="zh-TW" dirty="0" err="1" smtClean="0">
                <a:latin typeface="arial" panose="020B0604020202020204" pitchFamily="34" charset="0"/>
              </a:rPr>
              <a:t>Haruhi</a:t>
            </a:r>
            <a:r>
              <a:rPr lang="en-US" altLang="zh-TW" dirty="0" smtClean="0"/>
              <a:t>”,</a:t>
            </a:r>
            <a:endParaRPr lang="zh-TW" altLang="en-US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7154474" y="4556558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</a:t>
            </a:r>
            <a:r>
              <a:rPr lang="en-US" altLang="zh-TW" sz="2000" dirty="0" smtClean="0"/>
              <a:t>=</a:t>
            </a:r>
            <a:endParaRPr lang="zh-TW" altLang="en-US" sz="2000" dirty="0"/>
          </a:p>
        </p:txBody>
      </p:sp>
      <p:sp>
        <p:nvSpPr>
          <p:cNvPr id="120" name="流程圖: 文件 119"/>
          <p:cNvSpPr/>
          <p:nvPr/>
        </p:nvSpPr>
        <p:spPr>
          <a:xfrm>
            <a:off x="7579175" y="4280393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r>
              <a:rPr lang="en-US" altLang="zh-TW" dirty="0" smtClean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d304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5958892" y="5860572"/>
            <a:ext cx="139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r>
              <a:rPr lang="en-US" altLang="zh-TW" dirty="0" smtClean="0"/>
              <a:t>=“</a:t>
            </a:r>
            <a:r>
              <a:rPr lang="en-US" altLang="zh-TW" dirty="0" err="1" smtClean="0">
                <a:latin typeface="arial" panose="020B0604020202020204" pitchFamily="34" charset="0"/>
              </a:rPr>
              <a:t>Haruhi</a:t>
            </a:r>
            <a:r>
              <a:rPr lang="en-US" altLang="zh-TW" dirty="0" smtClean="0"/>
              <a:t>”,</a:t>
            </a:r>
            <a:endParaRPr lang="zh-TW" altLang="en-US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7154474" y="5831494"/>
            <a:ext cx="1451929" cy="411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y</a:t>
            </a:r>
            <a:r>
              <a:rPr lang="en-US" altLang="zh-TW" sz="2000" dirty="0" smtClean="0"/>
              <a:t>=</a:t>
            </a:r>
            <a:endParaRPr lang="zh-TW" altLang="en-US" sz="2000" dirty="0"/>
          </a:p>
        </p:txBody>
      </p:sp>
      <p:sp>
        <p:nvSpPr>
          <p:cNvPr id="123" name="流程圖: 文件 122"/>
          <p:cNvSpPr/>
          <p:nvPr/>
        </p:nvSpPr>
        <p:spPr>
          <a:xfrm>
            <a:off x="7579175" y="5555329"/>
            <a:ext cx="726625" cy="971550"/>
          </a:xfrm>
          <a:prstGeom prst="flowChartDocumen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r>
              <a:rPr lang="en-US" altLang="zh-TW" dirty="0" smtClean="0">
                <a:solidFill>
                  <a:schemeClr val="tx1"/>
                </a:solidFill>
              </a:rPr>
              <a:t>103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d305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……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線接點 124"/>
          <p:cNvCxnSpPr>
            <a:endCxn id="115" idx="1"/>
          </p:cNvCxnSpPr>
          <p:nvPr/>
        </p:nvCxnSpPr>
        <p:spPr>
          <a:xfrm flipV="1">
            <a:off x="5091267" y="3497714"/>
            <a:ext cx="867625" cy="3427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接點 125"/>
          <p:cNvCxnSpPr/>
          <p:nvPr/>
        </p:nvCxnSpPr>
        <p:spPr>
          <a:xfrm flipV="1">
            <a:off x="5232328" y="4770302"/>
            <a:ext cx="712803" cy="527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接點 126"/>
          <p:cNvCxnSpPr>
            <a:endCxn id="121" idx="1"/>
          </p:cNvCxnSpPr>
          <p:nvPr/>
        </p:nvCxnSpPr>
        <p:spPr>
          <a:xfrm>
            <a:off x="5149026" y="5446610"/>
            <a:ext cx="809866" cy="5986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610476" y="3243838"/>
            <a:ext cx="3967050" cy="1168300"/>
            <a:chOff x="610476" y="3243838"/>
            <a:chExt cx="3967050" cy="1168300"/>
          </a:xfrm>
        </p:grpSpPr>
        <p:grpSp>
          <p:nvGrpSpPr>
            <p:cNvPr id="12" name="群組 11"/>
            <p:cNvGrpSpPr/>
            <p:nvPr/>
          </p:nvGrpSpPr>
          <p:grpSpPr>
            <a:xfrm>
              <a:off x="610476" y="3243838"/>
              <a:ext cx="3674450" cy="1168300"/>
              <a:chOff x="752759" y="3099819"/>
              <a:chExt cx="3674450" cy="1168300"/>
            </a:xfrm>
          </p:grpSpPr>
          <p:sp>
            <p:nvSpPr>
              <p:cNvPr id="79" name="矩形 78"/>
              <p:cNvSpPr/>
              <p:nvPr/>
            </p:nvSpPr>
            <p:spPr>
              <a:xfrm>
                <a:off x="1305209" y="3099819"/>
                <a:ext cx="3122000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2" name="群組 71"/>
              <p:cNvGrpSpPr/>
              <p:nvPr/>
            </p:nvGrpSpPr>
            <p:grpSpPr>
              <a:xfrm>
                <a:off x="1337084" y="3217355"/>
                <a:ext cx="2824205" cy="971550"/>
                <a:chOff x="1779588" y="4550855"/>
                <a:chExt cx="2824205" cy="971550"/>
              </a:xfrm>
            </p:grpSpPr>
            <p:sp>
              <p:nvSpPr>
                <p:cNvPr id="69" name="文字方塊 6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</a:t>
                  </a:r>
                  <a:r>
                    <a:rPr lang="en-US" altLang="zh-TW" sz="2000" dirty="0" smtClean="0"/>
                    <a:t>=“Obama”,</a:t>
                  </a:r>
                  <a:endParaRPr lang="zh-TW" altLang="en-US" sz="2000" dirty="0"/>
                </a:p>
              </p:txBody>
            </p:sp>
            <p:sp>
              <p:nvSpPr>
                <p:cNvPr id="70" name="文字方塊 69"/>
                <p:cNvSpPr txBox="1"/>
                <p:nvPr/>
              </p:nvSpPr>
              <p:spPr>
                <a:xfrm>
                  <a:off x="3151864" y="4788920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</a:t>
                  </a:r>
                  <a:r>
                    <a:rPr lang="en-US" altLang="zh-TW" sz="2000" dirty="0" smtClean="0"/>
                    <a:t>=</a:t>
                  </a:r>
                  <a:endParaRPr lang="zh-TW" altLang="en-US" sz="2000" dirty="0"/>
                </a:p>
              </p:txBody>
            </p:sp>
            <p:sp>
              <p:nvSpPr>
                <p:cNvPr id="71" name="流程圖: 文件 70"/>
                <p:cNvSpPr/>
                <p:nvPr/>
              </p:nvSpPr>
              <p:spPr>
                <a:xfrm>
                  <a:off x="3576565" y="4550855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103</a:t>
                  </a:r>
                </a:p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d</a:t>
                  </a:r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300</a:t>
                  </a: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13" name="直線接點 112"/>
              <p:cNvCxnSpPr/>
              <p:nvPr/>
            </p:nvCxnSpPr>
            <p:spPr>
              <a:xfrm>
                <a:off x="752759" y="3752314"/>
                <a:ext cx="55245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5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8391" y="3527530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群組 14"/>
          <p:cNvGrpSpPr/>
          <p:nvPr/>
        </p:nvGrpSpPr>
        <p:grpSpPr>
          <a:xfrm>
            <a:off x="590070" y="3489835"/>
            <a:ext cx="4273542" cy="1168300"/>
            <a:chOff x="-4495740" y="3380987"/>
            <a:chExt cx="4273542" cy="1168300"/>
          </a:xfrm>
        </p:grpSpPr>
        <p:grpSp>
          <p:nvGrpSpPr>
            <p:cNvPr id="3" name="群組 2"/>
            <p:cNvGrpSpPr/>
            <p:nvPr/>
          </p:nvGrpSpPr>
          <p:grpSpPr>
            <a:xfrm>
              <a:off x="-4495740" y="3380987"/>
              <a:ext cx="4001841" cy="1168300"/>
              <a:chOff x="673274" y="3531969"/>
              <a:chExt cx="4001841" cy="1168300"/>
            </a:xfrm>
          </p:grpSpPr>
          <p:grpSp>
            <p:nvGrpSpPr>
              <p:cNvPr id="73" name="群組 72"/>
              <p:cNvGrpSpPr/>
              <p:nvPr/>
            </p:nvGrpSpPr>
            <p:grpSpPr>
              <a:xfrm>
                <a:off x="1790532" y="3531969"/>
                <a:ext cx="2884583" cy="1168300"/>
                <a:chOff x="1900157" y="4255520"/>
                <a:chExt cx="2884583" cy="1168300"/>
              </a:xfrm>
            </p:grpSpPr>
            <p:sp>
              <p:nvSpPr>
                <p:cNvPr id="86" name="矩形 85"/>
                <p:cNvSpPr/>
                <p:nvPr/>
              </p:nvSpPr>
              <p:spPr>
                <a:xfrm>
                  <a:off x="1900157" y="4255520"/>
                  <a:ext cx="2884583" cy="11683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pSp>
              <p:nvGrpSpPr>
                <p:cNvPr id="74" name="群組 73"/>
                <p:cNvGrpSpPr/>
                <p:nvPr/>
              </p:nvGrpSpPr>
              <p:grpSpPr>
                <a:xfrm>
                  <a:off x="1964339" y="4360806"/>
                  <a:ext cx="2598984" cy="971550"/>
                  <a:chOff x="1779588" y="4522517"/>
                  <a:chExt cx="2598984" cy="971550"/>
                </a:xfrm>
              </p:grpSpPr>
              <p:sp>
                <p:nvSpPr>
                  <p:cNvPr id="75" name="文字方塊 74"/>
                  <p:cNvSpPr txBox="1"/>
                  <p:nvPr/>
                </p:nvSpPr>
                <p:spPr>
                  <a:xfrm>
                    <a:off x="1779588" y="4807970"/>
                    <a:ext cx="169070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x</a:t>
                    </a:r>
                    <a:r>
                      <a:rPr lang="en-US" altLang="zh-TW" sz="2000" dirty="0" smtClean="0"/>
                      <a:t>=“Bush”,</a:t>
                    </a:r>
                    <a:endParaRPr lang="zh-TW" altLang="en-US" sz="2000" dirty="0"/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2926643" y="4798682"/>
                    <a:ext cx="1451929" cy="4117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2000" dirty="0"/>
                      <a:t>y</a:t>
                    </a:r>
                    <a:r>
                      <a:rPr lang="en-US" altLang="zh-TW" sz="2000" dirty="0" smtClean="0"/>
                      <a:t>=</a:t>
                    </a:r>
                    <a:endParaRPr lang="zh-TW" altLang="en-US" sz="2000" dirty="0"/>
                  </a:p>
                </p:txBody>
              </p:sp>
              <p:sp>
                <p:nvSpPr>
                  <p:cNvPr id="77" name="流程圖: 文件 76"/>
                  <p:cNvSpPr/>
                  <p:nvPr/>
                </p:nvSpPr>
                <p:spPr>
                  <a:xfrm>
                    <a:off x="3351344" y="4522517"/>
                    <a:ext cx="726625" cy="971550"/>
                  </a:xfrm>
                  <a:prstGeom prst="flowChartDocument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103</a:t>
                    </a:r>
                  </a:p>
                  <a:p>
                    <a:pPr algn="ctr"/>
                    <a:r>
                      <a:rPr lang="en-US" altLang="zh-TW" dirty="0">
                        <a:solidFill>
                          <a:schemeClr val="tx1"/>
                        </a:solidFill>
                      </a:rPr>
                      <a:t>d</a:t>
                    </a:r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300</a:t>
                    </a:r>
                  </a:p>
                  <a:p>
                    <a:pPr algn="ctr"/>
                    <a:r>
                      <a:rPr lang="en-US" altLang="zh-TW" dirty="0" smtClean="0">
                        <a:solidFill>
                          <a:schemeClr val="tx1"/>
                        </a:solidFill>
                      </a:rPr>
                      <a:t>……</a:t>
                    </a:r>
                    <a:endParaRPr lang="zh-TW" alt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cxnSp>
            <p:nvCxnSpPr>
              <p:cNvPr id="114" name="直線接點 113"/>
              <p:cNvCxnSpPr/>
              <p:nvPr/>
            </p:nvCxnSpPr>
            <p:spPr>
              <a:xfrm>
                <a:off x="673274" y="4151862"/>
                <a:ext cx="111725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6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61333" y="3646472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610476" y="5221921"/>
            <a:ext cx="3991198" cy="1168300"/>
            <a:chOff x="-4249264" y="6695768"/>
            <a:chExt cx="3991198" cy="1168300"/>
          </a:xfrm>
        </p:grpSpPr>
        <p:grpSp>
          <p:nvGrpSpPr>
            <p:cNvPr id="96" name="群組 95"/>
            <p:cNvGrpSpPr/>
            <p:nvPr/>
          </p:nvGrpSpPr>
          <p:grpSpPr>
            <a:xfrm>
              <a:off x="-3114390" y="6695768"/>
              <a:ext cx="2856324" cy="1168300"/>
              <a:chOff x="1900158" y="4255520"/>
              <a:chExt cx="2856324" cy="1168300"/>
            </a:xfrm>
          </p:grpSpPr>
          <p:sp>
            <p:nvSpPr>
              <p:cNvPr id="97" name="矩形 96"/>
              <p:cNvSpPr/>
              <p:nvPr/>
            </p:nvSpPr>
            <p:spPr>
              <a:xfrm>
                <a:off x="1900158" y="4255520"/>
                <a:ext cx="2856324" cy="11683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8" name="群組 97"/>
              <p:cNvGrpSpPr/>
              <p:nvPr/>
            </p:nvGrpSpPr>
            <p:grpSpPr>
              <a:xfrm>
                <a:off x="1964339" y="4360806"/>
                <a:ext cx="2598984" cy="971550"/>
                <a:chOff x="1779588" y="4522517"/>
                <a:chExt cx="2598984" cy="971550"/>
              </a:xfrm>
            </p:grpSpPr>
            <p:sp>
              <p:nvSpPr>
                <p:cNvPr id="99" name="文字方塊 98"/>
                <p:cNvSpPr txBox="1"/>
                <p:nvPr/>
              </p:nvSpPr>
              <p:spPr>
                <a:xfrm>
                  <a:off x="1779588" y="4807970"/>
                  <a:ext cx="16907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x</a:t>
                  </a:r>
                  <a:r>
                    <a:rPr lang="en-US" altLang="zh-TW" sz="2000" dirty="0" smtClean="0"/>
                    <a:t>=“Bush”,</a:t>
                  </a:r>
                  <a:endParaRPr lang="zh-TW" altLang="en-US" sz="2000" dirty="0"/>
                </a:p>
              </p:txBody>
            </p:sp>
            <p:sp>
              <p:nvSpPr>
                <p:cNvPr id="100" name="文字方塊 99"/>
                <p:cNvSpPr txBox="1"/>
                <p:nvPr/>
              </p:nvSpPr>
              <p:spPr>
                <a:xfrm>
                  <a:off x="2926643" y="4798682"/>
                  <a:ext cx="1451929" cy="4117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000" dirty="0"/>
                    <a:t>y</a:t>
                  </a:r>
                  <a:r>
                    <a:rPr lang="en-US" altLang="zh-TW" sz="2000" dirty="0" smtClean="0"/>
                    <a:t>=</a:t>
                  </a:r>
                  <a:endParaRPr lang="zh-TW" altLang="en-US" sz="2000" dirty="0"/>
                </a:p>
              </p:txBody>
            </p:sp>
            <p:sp>
              <p:nvSpPr>
                <p:cNvPr id="101" name="流程圖: 文件 100"/>
                <p:cNvSpPr/>
                <p:nvPr/>
              </p:nvSpPr>
              <p:spPr>
                <a:xfrm>
                  <a:off x="3351344" y="4522517"/>
                  <a:ext cx="726625" cy="971550"/>
                </a:xfrm>
                <a:prstGeom prst="flowChartDocumen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d133</a:t>
                  </a: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d220</a:t>
                  </a:r>
                </a:p>
                <a:p>
                  <a:pPr algn="ctr"/>
                  <a:r>
                    <a:rPr lang="en-US" altLang="zh-TW" dirty="0" smtClean="0">
                      <a:solidFill>
                        <a:schemeClr val="tx1"/>
                      </a:solidFill>
                    </a:rPr>
                    <a:t>……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560" name="群組 66559"/>
            <p:cNvGrpSpPr/>
            <p:nvPr/>
          </p:nvGrpSpPr>
          <p:grpSpPr>
            <a:xfrm>
              <a:off x="-787867" y="7075482"/>
              <a:ext cx="385004" cy="385005"/>
              <a:chOff x="3250524" y="5580846"/>
              <a:chExt cx="385004" cy="385005"/>
            </a:xfrm>
          </p:grpSpPr>
          <p:cxnSp>
            <p:nvCxnSpPr>
              <p:cNvPr id="104" name="直線接點 103"/>
              <p:cNvCxnSpPr/>
              <p:nvPr/>
            </p:nvCxnSpPr>
            <p:spPr>
              <a:xfrm>
                <a:off x="3264379" y="5594702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線接點 104"/>
              <p:cNvCxnSpPr/>
              <p:nvPr/>
            </p:nvCxnSpPr>
            <p:spPr>
              <a:xfrm rot="5400000">
                <a:off x="3250524" y="5580846"/>
                <a:ext cx="371149" cy="371149"/>
              </a:xfrm>
              <a:prstGeom prst="line">
                <a:avLst/>
              </a:prstGeom>
              <a:ln w="762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直線接點 111"/>
            <p:cNvCxnSpPr/>
            <p:nvPr/>
          </p:nvCxnSpPr>
          <p:spPr>
            <a:xfrm>
              <a:off x="-4249264" y="7315065"/>
              <a:ext cx="1120683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群組 79"/>
          <p:cNvGrpSpPr/>
          <p:nvPr/>
        </p:nvGrpSpPr>
        <p:grpSpPr>
          <a:xfrm>
            <a:off x="6006432" y="2903835"/>
            <a:ext cx="2931296" cy="1161081"/>
            <a:chOff x="6006432" y="2903835"/>
            <a:chExt cx="2931296" cy="1161081"/>
          </a:xfrm>
        </p:grpSpPr>
        <p:sp>
          <p:nvSpPr>
            <p:cNvPr id="81" name="矩形 80"/>
            <p:cNvSpPr/>
            <p:nvPr/>
          </p:nvSpPr>
          <p:spPr>
            <a:xfrm>
              <a:off x="6006432" y="2903835"/>
              <a:ext cx="2666853" cy="1161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2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8593" y="326148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94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4" grpId="0"/>
      <p:bldP spid="115" grpId="0"/>
      <p:bldP spid="116" grpId="0"/>
      <p:bldP spid="117" grpId="0" animBg="1"/>
      <p:bldP spid="118" grpId="0"/>
      <p:bldP spid="119" grpId="0"/>
      <p:bldP spid="120" grpId="0" animBg="1"/>
      <p:bldP spid="121" grpId="0"/>
      <p:bldP spid="122" grpId="0"/>
      <p:bldP spid="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38242396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群組 6"/>
          <p:cNvGrpSpPr/>
          <p:nvPr/>
        </p:nvGrpSpPr>
        <p:grpSpPr>
          <a:xfrm>
            <a:off x="141883" y="1603438"/>
            <a:ext cx="4312930" cy="4398886"/>
            <a:chOff x="162231" y="1894270"/>
            <a:chExt cx="4312930" cy="4398886"/>
          </a:xfrm>
        </p:grpSpPr>
        <p:graphicFrame>
          <p:nvGraphicFramePr>
            <p:cNvPr id="4" name="資料庫圖表 3"/>
            <p:cNvGraphicFramePr/>
            <p:nvPr>
              <p:extLst/>
            </p:nvPr>
          </p:nvGraphicFramePr>
          <p:xfrm>
            <a:off x="162231" y="1894270"/>
            <a:ext cx="4312930" cy="439888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4849636"/>
                </p:ext>
              </p:extLst>
            </p:nvPr>
          </p:nvGraphicFramePr>
          <p:xfrm>
            <a:off x="825734" y="5475763"/>
            <a:ext cx="3362554" cy="8097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3" name="方程式" r:id="rId14" imgW="1218960" imgH="291960" progId="Equation.3">
                    <p:embed/>
                  </p:oleObj>
                </mc:Choice>
                <mc:Fallback>
                  <p:oleObj name="方程式" r:id="rId14" imgW="12189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734" y="5475763"/>
                          <a:ext cx="3362554" cy="80970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2"/>
            <p:cNvGraphicFramePr>
              <a:graphicFrameLocks noChangeAspect="1"/>
            </p:cNvGraphicFramePr>
            <p:nvPr>
              <p:extLst/>
            </p:nvPr>
          </p:nvGraphicFramePr>
          <p:xfrm>
            <a:off x="1202074" y="2850301"/>
            <a:ext cx="2290543" cy="459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04" name="方程式" r:id="rId16" imgW="888840" imgH="177480" progId="Equation.3">
                    <p:embed/>
                  </p:oleObj>
                </mc:Choice>
                <mc:Fallback>
                  <p:oleObj name="方程式" r:id="rId16" imgW="8888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074" y="2850301"/>
                          <a:ext cx="2290543" cy="45993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文字方塊 23"/>
          <p:cNvSpPr txBox="1"/>
          <p:nvPr/>
        </p:nvSpPr>
        <p:spPr>
          <a:xfrm>
            <a:off x="281740" y="868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5" name="方程式" r:id="rId18" imgW="1028520" imgH="215640" progId="Equation.3">
                  <p:embed/>
                </p:oleObj>
              </mc:Choice>
              <mc:Fallback>
                <p:oleObj name="方程式" r:id="rId18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287795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6" name="方程式" r:id="rId20" imgW="1091880" imgH="419040" progId="Equation.3">
                  <p:embed/>
                </p:oleObj>
              </mc:Choice>
              <mc:Fallback>
                <p:oleObj name="方程式" r:id="rId20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365066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7" name="方程式" r:id="rId22" imgW="1066680" imgH="291960" progId="Equation.3">
                  <p:embed/>
                </p:oleObj>
              </mc:Choice>
              <mc:Fallback>
                <p:oleObj name="方程式" r:id="rId22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1129350" y="6088551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8" name="方程式" r:id="rId24" imgW="1054080" imgH="215640" progId="Equation.3">
                  <p:embed/>
                </p:oleObj>
              </mc:Choice>
              <mc:Fallback>
                <p:oleObj name="方程式" r:id="rId24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350" y="6088551"/>
                        <a:ext cx="2714625" cy="661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向右箭號 33"/>
          <p:cNvSpPr/>
          <p:nvPr/>
        </p:nvSpPr>
        <p:spPr>
          <a:xfrm rot="19100213">
            <a:off x="3853046" y="1841132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rot="19100213">
            <a:off x="3924919" y="4096807"/>
            <a:ext cx="1294448" cy="51982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08008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09" name="方程式" r:id="rId26" imgW="1231560" imgH="291960" progId="Equation.3">
                  <p:embed/>
                </p:oleObj>
              </mc:Choice>
              <mc:Fallback>
                <p:oleObj name="方程式" r:id="rId26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32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32" grpId="0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資料庫圖表 26"/>
          <p:cNvGraphicFramePr/>
          <p:nvPr>
            <p:extLst>
              <p:ext uri="{D42A27DB-BD31-4B8C-83A1-F6EECF244321}">
                <p14:modId xmlns:p14="http://schemas.microsoft.com/office/powerpoint/2010/main" val="3251175769"/>
              </p:ext>
            </p:extLst>
          </p:nvPr>
        </p:nvGraphicFramePr>
        <p:xfrm>
          <a:off x="4654637" y="57567"/>
          <a:ext cx="4312930" cy="672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文字方塊 23"/>
          <p:cNvSpPr txBox="1"/>
          <p:nvPr/>
        </p:nvSpPr>
        <p:spPr>
          <a:xfrm>
            <a:off x="281740" y="86847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Unified Framework</a:t>
            </a:r>
            <a:endParaRPr lang="zh-TW" altLang="en-US" sz="3600" b="1" i="1" u="sng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/>
          </p:nvPr>
        </p:nvGraphicFramePr>
        <p:xfrm>
          <a:off x="5611813" y="1622425"/>
          <a:ext cx="26495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7" name="方程式" r:id="rId9" imgW="1028520" imgH="215640" progId="Equation.3">
                  <p:embed/>
                </p:oleObj>
              </mc:Choice>
              <mc:Fallback>
                <p:oleObj name="方程式" r:id="rId9" imgW="10285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1813" y="1622425"/>
                        <a:ext cx="2649537" cy="6604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753022"/>
              </p:ext>
            </p:extLst>
          </p:nvPr>
        </p:nvGraphicFramePr>
        <p:xfrm>
          <a:off x="5579504" y="4621818"/>
          <a:ext cx="30114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8" name="方程式" r:id="rId11" imgW="1091880" imgH="419040" progId="Equation.3">
                  <p:embed/>
                </p:oleObj>
              </mc:Choice>
              <mc:Fallback>
                <p:oleObj name="方程式" r:id="rId11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4621818"/>
                        <a:ext cx="3011488" cy="11620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895847"/>
              </p:ext>
            </p:extLst>
          </p:nvPr>
        </p:nvGraphicFramePr>
        <p:xfrm>
          <a:off x="5579504" y="5920826"/>
          <a:ext cx="29416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9" name="方程式" r:id="rId13" imgW="1066680" imgH="291960" progId="Equation.3">
                  <p:embed/>
                </p:oleObj>
              </mc:Choice>
              <mc:Fallback>
                <p:oleObj name="方程式" r:id="rId13" imgW="1066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9504" y="5920826"/>
                        <a:ext cx="29416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1693304" y="40263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i="1" u="sng" dirty="0" smtClean="0"/>
              <a:t>Statistics</a:t>
            </a:r>
            <a:endParaRPr lang="zh-TW" altLang="en-US" sz="3600" b="1" i="1" u="sng" dirty="0"/>
          </a:p>
        </p:txBody>
      </p:sp>
      <p:graphicFrame>
        <p:nvGraphicFramePr>
          <p:cNvPr id="33" name="Object 12"/>
          <p:cNvGraphicFramePr>
            <a:graphicFrameLocks noChangeAspect="1"/>
          </p:cNvGraphicFramePr>
          <p:nvPr>
            <p:extLst/>
          </p:nvPr>
        </p:nvGraphicFramePr>
        <p:xfrm>
          <a:off x="921779" y="1622425"/>
          <a:ext cx="271462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0" name="方程式" r:id="rId15" imgW="1054080" imgH="215640" progId="Equation.3">
                  <p:embed/>
                </p:oleObj>
              </mc:Choice>
              <mc:Fallback>
                <p:oleObj name="方程式" r:id="rId15" imgW="105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9" y="1622425"/>
                        <a:ext cx="2714625" cy="6619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936065" y="3341108"/>
            <a:ext cx="3295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Probability cannot explain everything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065" y="4295086"/>
            <a:ext cx="3536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0-1 constraint is not necessary</a:t>
            </a:r>
            <a:endParaRPr lang="zh-TW" altLang="en-US" sz="2400" dirty="0"/>
          </a:p>
        </p:txBody>
      </p:sp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745091"/>
              </p:ext>
            </p:extLst>
          </p:nvPr>
        </p:nvGraphicFramePr>
        <p:xfrm>
          <a:off x="5238750" y="3886200"/>
          <a:ext cx="33988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1" name="方程式" r:id="rId17" imgW="1231560" imgH="291960" progId="Equation.3">
                  <p:embed/>
                </p:oleObj>
              </mc:Choice>
              <mc:Fallback>
                <p:oleObj name="方程式" r:id="rId17" imgW="1231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886200"/>
                        <a:ext cx="3398838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586539" y="5375082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Strength for probability</a:t>
            </a:r>
            <a:endParaRPr lang="zh-TW" altLang="en-US" sz="2400" b="1" i="1" u="sng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86539" y="2713794"/>
            <a:ext cx="3354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Drawback for probability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936065" y="6036018"/>
            <a:ext cx="253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TW" sz="2400" dirty="0" smtClean="0"/>
              <a:t>Meaningful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5337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5" grpId="0"/>
      <p:bldP spid="16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5173092" y="4561628"/>
            <a:ext cx="2971200" cy="3898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1146925" y="3642011"/>
            <a:ext cx="2778444" cy="25539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Link to DNN?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95126" y="5037879"/>
            <a:ext cx="1193960" cy="934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57333"/>
              </p:ext>
            </p:extLst>
          </p:nvPr>
        </p:nvGraphicFramePr>
        <p:xfrm>
          <a:off x="4866600" y="2372899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8" name="方程式" r:id="rId4" imgW="1218960" imgH="291960" progId="Equation.3">
                  <p:embed/>
                </p:oleObj>
              </mc:Choice>
              <mc:Fallback>
                <p:oleObj name="方程式" r:id="rId4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6600" y="2372899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/>
          </p:nvPr>
        </p:nvGraphicFramePr>
        <p:xfrm>
          <a:off x="1477038" y="2320443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69" name="方程式" r:id="rId6" imgW="888840" imgH="177480" progId="Equation.3">
                  <p:embed/>
                </p:oleObj>
              </mc:Choice>
              <mc:Fallback>
                <p:oleObj name="方程式" r:id="rId6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038" y="2320443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/>
          </p:nvPr>
        </p:nvGraphicFramePr>
        <p:xfrm>
          <a:off x="1146925" y="2824442"/>
          <a:ext cx="2959249" cy="629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0" name="方程式" r:id="rId8" imgW="1320480" imgH="279360" progId="Equation.3">
                  <p:embed/>
                </p:oleObj>
              </mc:Choice>
              <mc:Fallback>
                <p:oleObj name="方程式" r:id="rId8" imgW="1320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925" y="2824442"/>
                        <a:ext cx="2959249" cy="6290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990814" y="1588724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1" name="圓角矩形 10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816244" y="1588679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14" name="圓角矩形 13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2: Inference</a:t>
              </a:r>
              <a:endParaRPr lang="zh-TW" altLang="en-US" sz="24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818" y="6300161"/>
                <a:ext cx="51758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Object 12"/>
          <p:cNvGraphicFramePr>
            <a:graphicFrameLocks noChangeAspect="1"/>
          </p:cNvGraphicFramePr>
          <p:nvPr>
            <p:extLst/>
          </p:nvPr>
        </p:nvGraphicFramePr>
        <p:xfrm>
          <a:off x="3361207" y="6351198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1" name="方程式" r:id="rId11" imgW="139680" imgH="164880" progId="Equation.3">
                  <p:embed/>
                </p:oleObj>
              </mc:Choice>
              <mc:Fallback>
                <p:oleObj name="方程式" r:id="rId11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7" y="6351198"/>
                        <a:ext cx="317500" cy="376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1472066" y="4376744"/>
            <a:ext cx="843057" cy="461665"/>
            <a:chOff x="1334042" y="4601033"/>
            <a:chExt cx="843057" cy="461665"/>
          </a:xfrm>
        </p:grpSpPr>
        <p:sp>
          <p:nvSpPr>
            <p:cNvPr id="25" name="矩形 24"/>
            <p:cNvSpPr/>
            <p:nvPr/>
          </p:nvSpPr>
          <p:spPr>
            <a:xfrm>
              <a:off x="1334042" y="4696125"/>
              <a:ext cx="840079" cy="271482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1344014" y="4601033"/>
              <a:ext cx="833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N(x)</a:t>
              </a:r>
              <a:endParaRPr lang="zh-TW" altLang="en-US" sz="2400" dirty="0"/>
            </a:p>
          </p:txBody>
        </p:sp>
      </p:grpSp>
      <p:graphicFrame>
        <p:nvGraphicFramePr>
          <p:cNvPr id="26" name="Object 12"/>
          <p:cNvGraphicFramePr>
            <a:graphicFrameLocks noChangeAspect="1"/>
          </p:cNvGraphicFramePr>
          <p:nvPr>
            <p:extLst/>
          </p:nvPr>
        </p:nvGraphicFramePr>
        <p:xfrm>
          <a:off x="2001000" y="3644900"/>
          <a:ext cx="15859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2" name="方程式" r:id="rId13" imgW="698400" imgH="279360" progId="Equation.3">
                  <p:embed/>
                </p:oleObj>
              </mc:Choice>
              <mc:Fallback>
                <p:oleObj name="方程式" r:id="rId13" imgW="698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000" y="3644900"/>
                        <a:ext cx="1585912" cy="6365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/>
          <p:nvPr/>
        </p:nvCxnSpPr>
        <p:spPr>
          <a:xfrm flipV="1">
            <a:off x="1881365" y="5903457"/>
            <a:ext cx="1036" cy="4612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1881365" y="4764333"/>
            <a:ext cx="0" cy="2735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2712305" y="3397538"/>
            <a:ext cx="0" cy="36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20" idx="0"/>
          </p:cNvCxnSpPr>
          <p:nvPr/>
        </p:nvCxnSpPr>
        <p:spPr>
          <a:xfrm flipH="1" flipV="1">
            <a:off x="2748881" y="4116147"/>
            <a:ext cx="771076" cy="22350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V="1">
            <a:off x="1858108" y="4116147"/>
            <a:ext cx="890773" cy="3346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188131" y="5751501"/>
            <a:ext cx="1188984" cy="931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4423818" y="3218143"/>
            <a:ext cx="43836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 handwriting digit classification, there are only 10 possible y.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5207598" y="4099963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dirty="0" smtClean="0"/>
              <a:t> = [ 1   0   0   0   ……   ]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07598" y="4489819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dirty="0" smtClean="0"/>
              <a:t> = [ 0   </a:t>
            </a:r>
            <a:r>
              <a:rPr lang="en-US" altLang="zh-TW" sz="2400" dirty="0"/>
              <a:t>1</a:t>
            </a:r>
            <a:r>
              <a:rPr lang="en-US" altLang="zh-TW" sz="2400" dirty="0" smtClean="0"/>
              <a:t>   0   0   ……   ]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207598" y="4865468"/>
            <a:ext cx="384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r>
              <a:rPr lang="en-US" altLang="zh-TW" sz="2400" dirty="0" smtClean="0"/>
              <a:t> = [ 0   0   1   0   ……   ]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91133" y="5207424"/>
            <a:ext cx="85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…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7377115" y="622019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7162" y="6013276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737" y="5751501"/>
                <a:ext cx="51758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單箭頭接點 36"/>
          <p:cNvCxnSpPr/>
          <p:nvPr/>
        </p:nvCxnSpPr>
        <p:spPr>
          <a:xfrm>
            <a:off x="5737162" y="6458064"/>
            <a:ext cx="450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12"/>
          <p:cNvGraphicFramePr>
            <a:graphicFrameLocks noChangeAspect="1"/>
          </p:cNvGraphicFramePr>
          <p:nvPr>
            <p:extLst/>
          </p:nvPr>
        </p:nvGraphicFramePr>
        <p:xfrm>
          <a:off x="5370882" y="6313740"/>
          <a:ext cx="3175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882" y="6313740"/>
                        <a:ext cx="317500" cy="376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大括弧 20"/>
          <p:cNvSpPr/>
          <p:nvPr/>
        </p:nvSpPr>
        <p:spPr>
          <a:xfrm>
            <a:off x="4909556" y="4137047"/>
            <a:ext cx="352424" cy="1456842"/>
          </a:xfrm>
          <a:prstGeom prst="leftBrace">
            <a:avLst>
              <a:gd name="adj1" fmla="val 65902"/>
              <a:gd name="adj2" fmla="val 50000"/>
            </a:avLst>
          </a:prstGeom>
          <a:noFill/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手繪多邊形 21"/>
          <p:cNvSpPr/>
          <p:nvPr/>
        </p:nvSpPr>
        <p:spPr>
          <a:xfrm>
            <a:off x="4680356" y="4865467"/>
            <a:ext cx="695580" cy="1574391"/>
          </a:xfrm>
          <a:custGeom>
            <a:avLst/>
            <a:gdLst>
              <a:gd name="connsiteX0" fmla="*/ 149480 w 695580"/>
              <a:gd name="connsiteY0" fmla="*/ 0 h 1651000"/>
              <a:gd name="connsiteX1" fmla="*/ 35180 w 695580"/>
              <a:gd name="connsiteY1" fmla="*/ 939800 h 1651000"/>
              <a:gd name="connsiteX2" fmla="*/ 695580 w 695580"/>
              <a:gd name="connsiteY2" fmla="*/ 1651000 h 165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580" h="1651000">
                <a:moveTo>
                  <a:pt x="149480" y="0"/>
                </a:moveTo>
                <a:cubicBezTo>
                  <a:pt x="46821" y="332316"/>
                  <a:pt x="-55837" y="664633"/>
                  <a:pt x="35180" y="939800"/>
                </a:cubicBezTo>
                <a:cubicBezTo>
                  <a:pt x="126197" y="1214967"/>
                  <a:pt x="695580" y="1651000"/>
                  <a:pt x="695580" y="165100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7605015" y="5258313"/>
            <a:ext cx="1482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Find max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5688382" y="342183"/>
            <a:ext cx="3033015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same as what we have learned.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29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8" grpId="0" animBg="1"/>
      <p:bldP spid="4" grpId="0" animBg="1"/>
      <p:bldP spid="16" grpId="0"/>
      <p:bldP spid="52" grpId="0" animBg="1"/>
      <p:bldP spid="3" grpId="0"/>
      <p:bldP spid="30" grpId="0"/>
      <p:bldP spid="32" grpId="0"/>
      <p:bldP spid="33" grpId="0"/>
      <p:bldP spid="34" grpId="0"/>
      <p:bldP spid="36" grpId="0"/>
      <p:bldP spid="21" grpId="0" animBg="1"/>
      <p:bldP spid="22" grpId="0" animBg="1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Solve any tasks by two steps</a:t>
            </a:r>
          </a:p>
          <a:p>
            <a:pPr lvl="1"/>
            <a:r>
              <a:rPr lang="en-US" altLang="zh-TW" sz="2800" dirty="0" smtClean="0"/>
              <a:t>Easier than putting </a:t>
            </a:r>
            <a:r>
              <a:rPr lang="en-US" altLang="zh-TW" sz="2800" dirty="0"/>
              <a:t>an elephant into a refrigerator</a:t>
            </a:r>
            <a:endParaRPr lang="zh-TW" altLang="en-US" sz="2800" dirty="0"/>
          </a:p>
        </p:txBody>
      </p:sp>
      <p:pic>
        <p:nvPicPr>
          <p:cNvPr id="4098" name="Picture 2" descr="http://cdc.tencent.com/wp-content/uploads/2011/03/banner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94765"/>
            <a:ext cx="68580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02891" y="5869859"/>
            <a:ext cx="13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Really?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357592" y="5869859"/>
            <a:ext cx="615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No, we have to answer three problems.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3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Problem 1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dirty="0" smtClean="0">
                <a:solidFill>
                  <a:srgbClr val="0000FF"/>
                </a:solidFill>
              </a:rPr>
              <a:t>Evaluation</a:t>
            </a:r>
            <a:r>
              <a:rPr lang="en-US" altLang="zh-TW" dirty="0" smtClean="0"/>
              <a:t>: What does F(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look like?</a:t>
            </a:r>
          </a:p>
          <a:p>
            <a:pPr lvl="1"/>
            <a:r>
              <a:rPr lang="en-US" altLang="zh-TW" sz="2800" dirty="0" smtClean="0"/>
              <a:t>How F(</a:t>
            </a:r>
            <a:r>
              <a:rPr lang="en-US" altLang="zh-TW" sz="2800" dirty="0" err="1" smtClean="0"/>
              <a:t>x,y</a:t>
            </a:r>
            <a:r>
              <a:rPr lang="en-US" altLang="zh-TW" sz="2800" dirty="0" smtClean="0"/>
              <a:t>) compute the “compatibility” of objects x and y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272006" y="3373161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(x=                         , </a:t>
            </a:r>
            <a:r>
              <a:rPr lang="en-US" altLang="zh-TW" sz="2400" dirty="0"/>
              <a:t>y</a:t>
            </a:r>
            <a:r>
              <a:rPr lang="en-US" altLang="zh-TW" sz="2400" dirty="0" smtClean="0"/>
              <a:t>=                         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272006" y="4418066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(x=                          , y=                 )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118" y="4174561"/>
            <a:ext cx="862727" cy="88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5343613" y="4970993"/>
            <a:ext cx="287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 short paragraph)</a:t>
            </a:r>
            <a:endParaRPr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981" y="5535018"/>
            <a:ext cx="2167618" cy="883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字方塊 17"/>
          <p:cNvSpPr txBox="1"/>
          <p:nvPr/>
        </p:nvSpPr>
        <p:spPr>
          <a:xfrm>
            <a:off x="4057763" y="6097711"/>
            <a:ext cx="135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(keyword)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462995" y="6383850"/>
            <a:ext cx="173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(Search Result)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55797" y="3281899"/>
            <a:ext cx="271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Object Detection:</a:t>
            </a:r>
            <a:endParaRPr lang="zh-TW" altLang="en-US" sz="2400" b="1" i="1" u="sng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15984" y="4432394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Summarization:</a:t>
            </a:r>
            <a:endParaRPr lang="zh-TW" altLang="en-US" sz="2400" b="1" i="1" u="sng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03802" y="5721017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i="1" u="sng" dirty="0" smtClean="0"/>
              <a:t>Retrieval: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274950" y="4988192"/>
            <a:ext cx="2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(a long document)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3312658" y="5736099"/>
            <a:ext cx="589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</a:t>
            </a:r>
            <a:r>
              <a:rPr lang="en-US" altLang="zh-TW" sz="2400" dirty="0" smtClean="0"/>
              <a:t>(x= “</a:t>
            </a:r>
            <a:r>
              <a:rPr lang="en-US" altLang="zh-TW" sz="2400" dirty="0"/>
              <a:t>Obama”</a:t>
            </a:r>
            <a:r>
              <a:rPr lang="en-US" altLang="zh-TW" sz="2400" dirty="0" smtClean="0"/>
              <a:t>       , y=                                     )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83" y="4152812"/>
            <a:ext cx="809625" cy="885825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99" y="3133859"/>
            <a:ext cx="1421600" cy="8885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828754" y="3133859"/>
            <a:ext cx="683808" cy="8342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10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4" grpId="0"/>
      <p:bldP spid="18" grpId="0"/>
      <p:bldP spid="19" grpId="0"/>
      <p:bldP spid="16" grpId="0"/>
      <p:bldP spid="21" grpId="0"/>
      <p:bldP spid="22" grpId="0"/>
      <p:bldP spid="23" grpId="0"/>
      <p:bldP spid="24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</a:t>
            </a:r>
            <a:r>
              <a:rPr lang="en-US" altLang="zh-TW" dirty="0" smtClean="0">
                <a:solidFill>
                  <a:srgbClr val="0000FF"/>
                </a:solidFill>
              </a:rPr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Inference</a:t>
            </a:r>
            <a:r>
              <a:rPr lang="en-US" altLang="zh-TW" dirty="0" smtClean="0"/>
              <a:t>: How to solve the “</a:t>
            </a:r>
            <a:r>
              <a:rPr lang="en-US" altLang="zh-TW" dirty="0" err="1" smtClean="0"/>
              <a:t>arg</a:t>
            </a:r>
            <a:r>
              <a:rPr lang="en-US" altLang="zh-TW" dirty="0" smtClean="0"/>
              <a:t> max” problem</a:t>
            </a:r>
            <a:endParaRPr lang="zh-TW" altLang="en-US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784232"/>
              </p:ext>
            </p:extLst>
          </p:nvPr>
        </p:nvGraphicFramePr>
        <p:xfrm>
          <a:off x="2733788" y="2401910"/>
          <a:ext cx="3647396" cy="87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" name="方程式" r:id="rId3" imgW="1218960" imgH="291960" progId="Equation.3">
                  <p:embed/>
                </p:oleObj>
              </mc:Choice>
              <mc:Fallback>
                <p:oleObj name="方程式" r:id="rId3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788" y="2401910"/>
                        <a:ext cx="3647396" cy="87829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821543" y="323378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The space </a:t>
            </a:r>
            <a:r>
              <a:rPr lang="en-US" altLang="zh-TW" sz="2800" i="1" dirty="0" smtClean="0"/>
              <a:t>Y</a:t>
            </a:r>
            <a:r>
              <a:rPr lang="en-US" altLang="zh-TW" sz="2800" dirty="0" smtClean="0"/>
              <a:t> can be extremely large!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550" y="4144334"/>
            <a:ext cx="2737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Object Detection:</a:t>
            </a:r>
            <a:endParaRPr lang="zh-TW" altLang="en-US" sz="2400" b="1" i="1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25615" y="4770800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Summarization: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078844" y="4157494"/>
            <a:ext cx="4946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Y</a:t>
            </a:r>
            <a:r>
              <a:rPr lang="en-US" altLang="zh-TW" sz="2400" dirty="0" smtClean="0"/>
              <a:t>=All possible bounding box 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078844" y="4794626"/>
            <a:ext cx="527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Y</a:t>
            </a:r>
            <a:r>
              <a:rPr lang="en-US" altLang="zh-TW" sz="2400" dirty="0" smtClean="0"/>
              <a:t>=All combination of sentence set in a document …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243511" y="5723691"/>
            <a:ext cx="2473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Retrieval:</a:t>
            </a:r>
            <a:endParaRPr lang="zh-TW" altLang="en-US" sz="24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093358" y="5723691"/>
            <a:ext cx="5274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i="1" dirty="0" smtClean="0"/>
              <a:t>Y</a:t>
            </a:r>
            <a:r>
              <a:rPr lang="en-US" altLang="zh-TW" sz="2400" dirty="0" smtClean="0"/>
              <a:t>=All possible webpage ranking ….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41193" y="4170654"/>
            <a:ext cx="242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(maybe tractable)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93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3" grpId="0"/>
      <p:bldP spid="14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Problem </a:t>
            </a:r>
            <a:r>
              <a:rPr lang="en-US" altLang="zh-TW" dirty="0" smtClean="0">
                <a:solidFill>
                  <a:srgbClr val="0000FF"/>
                </a:solidFill>
              </a:rPr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i="1" dirty="0">
                <a:solidFill>
                  <a:srgbClr val="0000FF"/>
                </a:solidFill>
              </a:rPr>
              <a:t>Training</a:t>
            </a:r>
            <a:r>
              <a:rPr lang="en-US" altLang="zh-TW" dirty="0" smtClean="0"/>
              <a:t>: </a:t>
            </a:r>
            <a:r>
              <a:rPr lang="en-US" altLang="zh-TW" dirty="0"/>
              <a:t>Given training data, how to </a:t>
            </a:r>
            <a:r>
              <a:rPr lang="en-US" altLang="zh-TW" dirty="0" smtClean="0"/>
              <a:t>find </a:t>
            </a:r>
            <a:r>
              <a:rPr lang="en-US" altLang="zh-TW" dirty="0"/>
              <a:t>F(</a:t>
            </a:r>
            <a:r>
              <a:rPr lang="en-US" altLang="zh-TW" dirty="0" err="1"/>
              <a:t>x,y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925748" y="2923801"/>
            <a:ext cx="6822202" cy="546100"/>
            <a:chOff x="951605" y="2626782"/>
            <a:chExt cx="6822202" cy="546100"/>
          </a:xfrm>
        </p:grpSpPr>
        <p:graphicFrame>
          <p:nvGraphicFramePr>
            <p:cNvPr id="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369699"/>
                </p:ext>
              </p:extLst>
            </p:nvPr>
          </p:nvGraphicFramePr>
          <p:xfrm>
            <a:off x="3290707" y="2626782"/>
            <a:ext cx="448310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5" name="方程式" r:id="rId4" imgW="1879560" imgH="228600" progId="Equation.3">
                    <p:embed/>
                  </p:oleObj>
                </mc:Choice>
                <mc:Fallback>
                  <p:oleObj name="方程式" r:id="rId4" imgW="1879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0707" y="2626782"/>
                          <a:ext cx="4483100" cy="5461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951605" y="2642053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/>
              <a:r>
                <a:rPr lang="en-US" altLang="zh-TW" sz="2400" dirty="0"/>
                <a:t>Training data:</a:t>
              </a:r>
              <a:endParaRPr lang="zh-TW" altLang="en-US" sz="2400" dirty="0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867688" y="2393148"/>
            <a:ext cx="273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 smtClean="0"/>
              <a:t>Principle</a:t>
            </a:r>
            <a:endParaRPr lang="zh-TW" altLang="en-US" sz="2800" b="1" i="1" u="sng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07885" y="3520925"/>
            <a:ext cx="486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We should find 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 such that ……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579184" y="4228095"/>
            <a:ext cx="0" cy="2133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>
            <a:off x="2448555" y="4535841"/>
            <a:ext cx="2514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>
            <a:off x="2448555" y="5101900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>
            <a:off x="2448555" y="52325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2448555" y="5537329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2453478" y="5937604"/>
            <a:ext cx="251411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237967"/>
              </p:ext>
            </p:extLst>
          </p:nvPr>
        </p:nvGraphicFramePr>
        <p:xfrm>
          <a:off x="1360488" y="4305300"/>
          <a:ext cx="1057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6" name="方程式" r:id="rId6" imgW="533160" imgH="228600" progId="Equation.3">
                  <p:embed/>
                </p:oleObj>
              </mc:Choice>
              <mc:Fallback>
                <p:oleObj name="方程式" r:id="rId6" imgW="533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305300"/>
                        <a:ext cx="1057275" cy="4540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5088483" y="5133541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637192" y="5158535"/>
            <a:ext cx="71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  <p:sp>
        <p:nvSpPr>
          <p:cNvPr id="51" name="左大括弧 50"/>
          <p:cNvSpPr/>
          <p:nvPr/>
        </p:nvSpPr>
        <p:spPr>
          <a:xfrm>
            <a:off x="2213285" y="4925603"/>
            <a:ext cx="223075" cy="1312204"/>
          </a:xfrm>
          <a:prstGeom prst="leftBrace">
            <a:avLst>
              <a:gd name="adj1" fmla="val 46762"/>
              <a:gd name="adj2" fmla="val 50000"/>
            </a:avLst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52"/>
          <p:cNvGrpSpPr/>
          <p:nvPr/>
        </p:nvGrpSpPr>
        <p:grpSpPr>
          <a:xfrm>
            <a:off x="1090089" y="4997450"/>
            <a:ext cx="1096462" cy="1128713"/>
            <a:chOff x="511633" y="5263409"/>
            <a:chExt cx="1096462" cy="1128713"/>
          </a:xfrm>
        </p:grpSpPr>
        <p:graphicFrame>
          <p:nvGraphicFramePr>
            <p:cNvPr id="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8420977"/>
                </p:ext>
              </p:extLst>
            </p:nvPr>
          </p:nvGraphicFramePr>
          <p:xfrm>
            <a:off x="596294" y="5263409"/>
            <a:ext cx="955675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7" name="方程式" r:id="rId8" imgW="482400" imgH="228600" progId="Equation.3">
                    <p:embed/>
                  </p:oleObj>
                </mc:Choice>
                <mc:Fallback>
                  <p:oleObj name="方程式" r:id="rId8" imgW="4824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6294" y="5263409"/>
                          <a:ext cx="955675" cy="45243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1389265"/>
                </p:ext>
              </p:extLst>
            </p:nvPr>
          </p:nvGraphicFramePr>
          <p:xfrm>
            <a:off x="664557" y="5938097"/>
            <a:ext cx="8302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8" name="方程式" r:id="rId10" imgW="419040" imgH="228600" progId="Equation.3">
                    <p:embed/>
                  </p:oleObj>
                </mc:Choice>
                <mc:Fallback>
                  <p:oleObj name="方程式" r:id="rId10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557" y="5938097"/>
                          <a:ext cx="8302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字方塊 51"/>
            <p:cNvSpPr txBox="1"/>
            <p:nvPr/>
          </p:nvSpPr>
          <p:spPr>
            <a:xfrm>
              <a:off x="511633" y="5635120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grpSp>
        <p:nvGrpSpPr>
          <p:cNvPr id="56" name="群組 55"/>
          <p:cNvGrpSpPr/>
          <p:nvPr/>
        </p:nvGrpSpPr>
        <p:grpSpPr>
          <a:xfrm>
            <a:off x="3186333" y="4228095"/>
            <a:ext cx="1550934" cy="2133600"/>
            <a:chOff x="3017757" y="4291138"/>
            <a:chExt cx="1550934" cy="2133600"/>
          </a:xfrm>
        </p:grpSpPr>
        <p:cxnSp>
          <p:nvCxnSpPr>
            <p:cNvPr id="13" name="直線單箭頭接點 12"/>
            <p:cNvCxnSpPr/>
            <p:nvPr/>
          </p:nvCxnSpPr>
          <p:spPr>
            <a:xfrm flipV="1">
              <a:off x="4442986" y="429113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4317280" y="464026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/>
            <p:cNvCxnSpPr/>
            <p:nvPr/>
          </p:nvCxnSpPr>
          <p:spPr>
            <a:xfrm>
              <a:off x="4312357" y="5206319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>
              <a:off x="4317280" y="6193291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/>
            <p:cNvCxnSpPr/>
            <p:nvPr/>
          </p:nvCxnSpPr>
          <p:spPr>
            <a:xfrm>
              <a:off x="4312357" y="5641748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/>
            <p:cNvCxnSpPr/>
            <p:nvPr/>
          </p:nvCxnSpPr>
          <p:spPr>
            <a:xfrm>
              <a:off x="4317280" y="604202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158190"/>
                </p:ext>
              </p:extLst>
            </p:nvPr>
          </p:nvGraphicFramePr>
          <p:xfrm>
            <a:off x="3165174" y="4422318"/>
            <a:ext cx="1131888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79" name="方程式" r:id="rId12" imgW="571320" imgH="228600" progId="Equation.3">
                    <p:embed/>
                  </p:oleObj>
                </mc:Choice>
                <mc:Fallback>
                  <p:oleObj name="方程式" r:id="rId12" imgW="571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5174" y="4422318"/>
                          <a:ext cx="1131888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6212654"/>
                </p:ext>
              </p:extLst>
            </p:nvPr>
          </p:nvGraphicFramePr>
          <p:xfrm>
            <a:off x="3115962" y="5157331"/>
            <a:ext cx="981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0" name="方程式" r:id="rId14" imgW="495000" imgH="228600" progId="Equation.3">
                    <p:embed/>
                  </p:oleObj>
                </mc:Choice>
                <mc:Fallback>
                  <p:oleObj name="方程式" r:id="rId14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5962" y="5157331"/>
                          <a:ext cx="981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1287712"/>
                </p:ext>
              </p:extLst>
            </p:nvPr>
          </p:nvGraphicFramePr>
          <p:xfrm>
            <a:off x="3150887" y="5851068"/>
            <a:ext cx="854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1" name="方程式" r:id="rId16" imgW="431640" imgH="228600" progId="Equation.3">
                    <p:embed/>
                  </p:oleObj>
                </mc:Choice>
                <mc:Fallback>
                  <p:oleObj name="方程式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0887" y="5851068"/>
                          <a:ext cx="854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左大括弧 53"/>
            <p:cNvSpPr/>
            <p:nvPr/>
          </p:nvSpPr>
          <p:spPr>
            <a:xfrm>
              <a:off x="4089282" y="5092236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017757" y="5524464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  <p:grpSp>
        <p:nvGrpSpPr>
          <p:cNvPr id="59" name="群組 58"/>
          <p:cNvGrpSpPr/>
          <p:nvPr/>
        </p:nvGrpSpPr>
        <p:grpSpPr>
          <a:xfrm>
            <a:off x="5802354" y="4245051"/>
            <a:ext cx="1587037" cy="2133600"/>
            <a:chOff x="5684368" y="4426078"/>
            <a:chExt cx="1587037" cy="2133600"/>
          </a:xfrm>
        </p:grpSpPr>
        <p:cxnSp>
          <p:nvCxnSpPr>
            <p:cNvPr id="15" name="直線單箭頭接點 14"/>
            <p:cNvCxnSpPr/>
            <p:nvPr/>
          </p:nvCxnSpPr>
          <p:spPr>
            <a:xfrm flipV="1">
              <a:off x="7145700" y="4426078"/>
              <a:ext cx="0" cy="2133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>
            <a:xfrm>
              <a:off x="7019994" y="4775200"/>
              <a:ext cx="25141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/>
            <p:cNvCxnSpPr/>
            <p:nvPr/>
          </p:nvCxnSpPr>
          <p:spPr>
            <a:xfrm>
              <a:off x="7015071" y="5093384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/>
            <p:cNvCxnSpPr/>
            <p:nvPr/>
          </p:nvCxnSpPr>
          <p:spPr>
            <a:xfrm>
              <a:off x="7015071" y="52240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/>
            <p:cNvCxnSpPr/>
            <p:nvPr/>
          </p:nvCxnSpPr>
          <p:spPr>
            <a:xfrm>
              <a:off x="7015071" y="552881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/>
            <p:cNvCxnSpPr/>
            <p:nvPr/>
          </p:nvCxnSpPr>
          <p:spPr>
            <a:xfrm>
              <a:off x="7019994" y="6176963"/>
              <a:ext cx="251411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5638397"/>
                </p:ext>
              </p:extLst>
            </p:nvPr>
          </p:nvGraphicFramePr>
          <p:xfrm>
            <a:off x="5882764" y="4567290"/>
            <a:ext cx="1108075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2" name="方程式" r:id="rId18" imgW="558720" imgH="228600" progId="Equation.3">
                    <p:embed/>
                  </p:oleObj>
                </mc:Choice>
                <mc:Fallback>
                  <p:oleObj name="方程式" r:id="rId18" imgW="558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2764" y="4567290"/>
                          <a:ext cx="1108075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087700"/>
                </p:ext>
              </p:extLst>
            </p:nvPr>
          </p:nvGraphicFramePr>
          <p:xfrm>
            <a:off x="5754177" y="5146727"/>
            <a:ext cx="979487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3" name="方程式" r:id="rId20" imgW="495000" imgH="228600" progId="Equation.3">
                    <p:embed/>
                  </p:oleObj>
                </mc:Choice>
                <mc:Fallback>
                  <p:oleObj name="方程式" r:id="rId20" imgW="495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4177" y="5146727"/>
                          <a:ext cx="979487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660357"/>
                </p:ext>
              </p:extLst>
            </p:nvPr>
          </p:nvGraphicFramePr>
          <p:xfrm>
            <a:off x="5814502" y="5815065"/>
            <a:ext cx="85566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284" name="方程式" r:id="rId22" imgW="431640" imgH="228600" progId="Equation.3">
                    <p:embed/>
                  </p:oleObj>
                </mc:Choice>
                <mc:Fallback>
                  <p:oleObj name="方程式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14502" y="5815065"/>
                          <a:ext cx="855662" cy="4540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左大括弧 56"/>
            <p:cNvSpPr/>
            <p:nvPr/>
          </p:nvSpPr>
          <p:spPr>
            <a:xfrm>
              <a:off x="6772903" y="5022348"/>
              <a:ext cx="223075" cy="1312204"/>
            </a:xfrm>
            <a:prstGeom prst="leftBrace">
              <a:avLst>
                <a:gd name="adj1" fmla="val 46762"/>
                <a:gd name="adj2" fmla="val 50000"/>
              </a:avLst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5684368" y="5469983"/>
              <a:ext cx="10964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for all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997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8" grpId="0"/>
      <p:bldP spid="39" grpId="0"/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Three Problems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1709679"/>
              </p:ext>
            </p:extLst>
          </p:nvPr>
        </p:nvGraphicFramePr>
        <p:xfrm>
          <a:off x="691243" y="1592264"/>
          <a:ext cx="7886700" cy="4910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23260"/>
              </p:ext>
            </p:extLst>
          </p:nvPr>
        </p:nvGraphicFramePr>
        <p:xfrm>
          <a:off x="3197338" y="4172651"/>
          <a:ext cx="3210492" cy="773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name="方程式" r:id="rId9" imgW="1218960" imgH="291960" progId="Equation.3">
                  <p:embed/>
                </p:oleObj>
              </mc:Choice>
              <mc:Fallback>
                <p:oleObj name="方程式" r:id="rId9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338" y="4172651"/>
                        <a:ext cx="3210492" cy="7730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77" name="Picture 237" descr="http://image.wangchao.net.cn/baike/1268365294455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3571382"/>
            <a:ext cx="808265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9" name="Picture 239" descr="http://5.blog.xuite.net/5/6/6/c/23017088/blog_1875748/txt/30287010/2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69" y="1618594"/>
            <a:ext cx="831696" cy="120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1" name="Picture 241" descr="http://5.blog.xuite.net/5/6/6/c/23017088/blog_1875748/txt/30287010/0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055" y="5263150"/>
            <a:ext cx="825910" cy="119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1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Structured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need a more powerful function </a:t>
            </a:r>
            <a:r>
              <a:rPr lang="en-US" altLang="zh-TW" i="1" dirty="0" smtClean="0"/>
              <a:t>f</a:t>
            </a:r>
          </a:p>
          <a:p>
            <a:pPr lvl="1"/>
            <a:r>
              <a:rPr lang="en-US" altLang="zh-TW" sz="2800" dirty="0" smtClean="0"/>
              <a:t>Input and output are both objects with structures</a:t>
            </a:r>
          </a:p>
          <a:p>
            <a:pPr lvl="1"/>
            <a:r>
              <a:rPr lang="en-US" altLang="zh-TW" sz="2800" i="1" dirty="0" smtClean="0"/>
              <a:t>Object</a:t>
            </a:r>
            <a:r>
              <a:rPr lang="en-US" altLang="zh-TW" sz="2800" dirty="0"/>
              <a:t>: sequence, list, </a:t>
            </a:r>
            <a:r>
              <a:rPr lang="en-US" altLang="zh-TW" sz="2800" dirty="0" smtClean="0"/>
              <a:t>tree, bounding box </a:t>
            </a:r>
            <a:r>
              <a:rPr lang="en-US" altLang="zh-TW" sz="2800" dirty="0"/>
              <a:t>…</a:t>
            </a:r>
            <a:endParaRPr lang="zh-TW" altLang="en-US" sz="2800" dirty="0"/>
          </a:p>
          <a:p>
            <a:pPr lvl="1"/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89386" y="5155124"/>
            <a:ext cx="2958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/>
              <a:t>X</a:t>
            </a:r>
            <a:r>
              <a:rPr lang="en-US" altLang="zh-TW" sz="2800" dirty="0" smtClean="0"/>
              <a:t> is the space of one kind of object 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65670" y="5147752"/>
            <a:ext cx="3532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dirty="0" smtClean="0"/>
              <a:t> is the space of another kind of object </a:t>
            </a:r>
            <a:endParaRPr lang="zh-TW" altLang="en-US" sz="2800" dirty="0"/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431520"/>
              </p:ext>
            </p:extLst>
          </p:nvPr>
        </p:nvGraphicFramePr>
        <p:xfrm>
          <a:off x="2609706" y="382627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2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706" y="3826270"/>
                        <a:ext cx="3136900" cy="9318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線單箭頭接點 4"/>
          <p:cNvCxnSpPr>
            <a:endCxn id="9" idx="0"/>
          </p:cNvCxnSpPr>
          <p:nvPr/>
        </p:nvCxnSpPr>
        <p:spPr>
          <a:xfrm flipH="1">
            <a:off x="2968482" y="4602464"/>
            <a:ext cx="836840" cy="552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379214" y="4575552"/>
            <a:ext cx="681519" cy="57957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9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41" y="365126"/>
            <a:ext cx="5111844" cy="38741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65" y="2552406"/>
            <a:ext cx="5442577" cy="346345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矩形 5"/>
          <p:cNvSpPr/>
          <p:nvPr/>
        </p:nvSpPr>
        <p:spPr>
          <a:xfrm>
            <a:off x="5740494" y="1027907"/>
            <a:ext cx="321014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141823"/>
                </a:solidFill>
                <a:latin typeface="Helvetica" panose="020B0604020202020204" pitchFamily="34" charset="0"/>
              </a:rPr>
              <a:t>Have you heard the three problems elsewhere?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37860" y="6277226"/>
            <a:ext cx="2991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dirty="0" smtClean="0"/>
              <a:t>From </a:t>
            </a:r>
            <a:r>
              <a:rPr lang="zh-TW" altLang="en-US" sz="2400" b="1" i="1" dirty="0" smtClean="0"/>
              <a:t>數位語音處理</a:t>
            </a:r>
            <a:endParaRPr lang="zh-TW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321115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Preview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 smtClean="0"/>
              <a:t>Viterbi Algorithm</a:t>
            </a:r>
          </a:p>
          <a:p>
            <a:pPr lvl="1"/>
            <a:r>
              <a:rPr lang="zh-TW" altLang="en-US" dirty="0" smtClean="0"/>
              <a:t>數位語音處理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sz="2400" dirty="0" smtClean="0">
                <a:hlinkClick r:id="rId2"/>
              </a:rPr>
              <a:t>http://speech.ee.ntu.edu.tw/DSP2015Autumn/Videos/20150930_4.0.fsp.wmv/index.html</a:t>
            </a:r>
            <a:r>
              <a:rPr lang="en-US" altLang="zh-TW" sz="2400" dirty="0" smtClean="0"/>
              <a:t> (</a:t>
            </a:r>
            <a:r>
              <a:rPr lang="zh-TW" altLang="en-US" sz="2400" dirty="0" smtClean="0"/>
              <a:t>請用 </a:t>
            </a:r>
            <a:r>
              <a:rPr lang="en-US" altLang="zh-TW" sz="2400" dirty="0" smtClean="0"/>
              <a:t>IE</a:t>
            </a:r>
            <a:r>
              <a:rPr lang="zh-TW" altLang="en-US" sz="2400" dirty="0" smtClean="0"/>
              <a:t> 開啟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en-US" altLang="zh-TW" sz="2400" dirty="0" smtClean="0">
                <a:hlinkClick r:id="rId3"/>
              </a:rPr>
              <a:t>http</a:t>
            </a:r>
            <a:r>
              <a:rPr lang="en-US" altLang="zh-TW" sz="2400" dirty="0">
                <a:hlinkClick r:id="rId3"/>
              </a:rPr>
              <a:t>://</a:t>
            </a:r>
            <a:r>
              <a:rPr lang="en-US" altLang="zh-TW" sz="2400" dirty="0" smtClean="0">
                <a:hlinkClick r:id="rId3"/>
              </a:rPr>
              <a:t>speech.ee.ntu.edu.tw/DSP2015Autumn/Videos/20151007_4.0.fsp.wmv/index.html</a:t>
            </a:r>
            <a:r>
              <a:rPr lang="zh-TW" altLang="en-US" sz="2400" dirty="0" smtClean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請用 </a:t>
            </a:r>
            <a:r>
              <a:rPr lang="en-US" altLang="zh-TW" sz="2400" dirty="0"/>
              <a:t>IE</a:t>
            </a:r>
            <a:r>
              <a:rPr lang="zh-TW" altLang="en-US" sz="2400" dirty="0"/>
              <a:t> 開啟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數位通信相關課程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761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9278" y="1362023"/>
            <a:ext cx="7886700" cy="539523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Speech recognition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Speech signal (sequence) → </a:t>
            </a:r>
            <a:r>
              <a:rPr lang="en-US" altLang="zh-TW" i="1" dirty="0"/>
              <a:t>Y</a:t>
            </a:r>
            <a:r>
              <a:rPr lang="en-US" altLang="zh-TW" dirty="0"/>
              <a:t>: text (sequence)</a:t>
            </a:r>
          </a:p>
          <a:p>
            <a:r>
              <a:rPr lang="en-US" altLang="zh-TW" sz="2400" b="1" dirty="0" smtClean="0"/>
              <a:t>Translation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</a:t>
            </a:r>
            <a:r>
              <a:rPr lang="en-US" altLang="zh-TW" dirty="0" smtClean="0"/>
              <a:t>Mandarin sentence (sequence</a:t>
            </a:r>
            <a:r>
              <a:rPr lang="en-US" altLang="zh-TW" dirty="0"/>
              <a:t>) →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: English sentence </a:t>
            </a:r>
            <a:r>
              <a:rPr lang="en-US" altLang="zh-TW" dirty="0"/>
              <a:t>(sequence</a:t>
            </a:r>
            <a:r>
              <a:rPr lang="en-US" altLang="zh-TW" dirty="0" smtClean="0"/>
              <a:t>)</a:t>
            </a:r>
          </a:p>
          <a:p>
            <a:r>
              <a:rPr lang="en-US" altLang="zh-TW" sz="2400" b="1" dirty="0" smtClean="0"/>
              <a:t>Syntactic </a:t>
            </a:r>
            <a:r>
              <a:rPr lang="en-US" altLang="zh-TW" sz="2400" b="1" dirty="0"/>
              <a:t>Paring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sentence → </a:t>
            </a:r>
            <a:r>
              <a:rPr lang="en-US" altLang="zh-TW" i="1" dirty="0"/>
              <a:t>Y</a:t>
            </a:r>
            <a:r>
              <a:rPr lang="en-US" altLang="zh-TW" dirty="0"/>
              <a:t>: parsing tree (tree structure) </a:t>
            </a:r>
          </a:p>
          <a:p>
            <a:r>
              <a:rPr lang="en-US" altLang="zh-TW" sz="2400" b="1" dirty="0"/>
              <a:t>Object Detection</a:t>
            </a:r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Image → </a:t>
            </a:r>
            <a:r>
              <a:rPr lang="en-US" altLang="zh-TW" i="1" dirty="0"/>
              <a:t>Y</a:t>
            </a:r>
            <a:r>
              <a:rPr lang="en-US" altLang="zh-TW" dirty="0"/>
              <a:t>: bounding box</a:t>
            </a:r>
          </a:p>
          <a:p>
            <a:r>
              <a:rPr lang="en-US" altLang="zh-TW" sz="2400" b="1" dirty="0" smtClean="0"/>
              <a:t>Summarization</a:t>
            </a:r>
            <a:endParaRPr lang="en-US" altLang="zh-TW" sz="2400" b="1" dirty="0"/>
          </a:p>
          <a:p>
            <a:pPr lvl="1"/>
            <a:r>
              <a:rPr lang="en-US" altLang="zh-TW" i="1" dirty="0"/>
              <a:t>X</a:t>
            </a:r>
            <a:r>
              <a:rPr lang="en-US" altLang="zh-TW" dirty="0"/>
              <a:t>: long document → </a:t>
            </a:r>
            <a:r>
              <a:rPr lang="en-US" altLang="zh-TW" i="1" dirty="0"/>
              <a:t>Y</a:t>
            </a:r>
            <a:r>
              <a:rPr lang="en-US" altLang="zh-TW" dirty="0"/>
              <a:t>: summary (short paragraph)</a:t>
            </a:r>
          </a:p>
          <a:p>
            <a:r>
              <a:rPr lang="en-US" altLang="zh-TW" sz="2400" b="1" dirty="0" smtClean="0"/>
              <a:t>Retrieval</a:t>
            </a:r>
          </a:p>
          <a:p>
            <a:pPr lvl="1"/>
            <a:r>
              <a:rPr lang="en-US" altLang="zh-TW" i="1" dirty="0" smtClean="0"/>
              <a:t>X</a:t>
            </a:r>
            <a:r>
              <a:rPr lang="en-US" altLang="zh-TW" dirty="0" smtClean="0"/>
              <a:t>: keyword →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: search result (a list of webpage)</a:t>
            </a:r>
          </a:p>
          <a:p>
            <a:pPr lvl="1"/>
            <a:endParaRPr lang="en-US" altLang="zh-TW" sz="20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764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Unified Framework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431061934"/>
              </p:ext>
            </p:extLst>
          </p:nvPr>
        </p:nvGraphicFramePr>
        <p:xfrm>
          <a:off x="1531285" y="1460239"/>
          <a:ext cx="5817678" cy="4398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20"/>
              </p:ext>
            </p:extLst>
          </p:nvPr>
        </p:nvGraphicFramePr>
        <p:xfrm>
          <a:off x="3445527" y="2542676"/>
          <a:ext cx="2290543" cy="459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0" name="方程式" r:id="rId9" imgW="888840" imgH="177480" progId="Equation.3">
                  <p:embed/>
                </p:oleObj>
              </mc:Choice>
              <mc:Fallback>
                <p:oleObj name="方程式" r:id="rId9" imgW="8888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527" y="2542676"/>
                        <a:ext cx="2290543" cy="45993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42246"/>
              </p:ext>
            </p:extLst>
          </p:nvPr>
        </p:nvGraphicFramePr>
        <p:xfrm>
          <a:off x="2909521" y="5026162"/>
          <a:ext cx="3362554" cy="809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1" name="方程式" r:id="rId11" imgW="1218960" imgH="291960" progId="Equation.3">
                  <p:embed/>
                </p:oleObj>
              </mc:Choice>
              <mc:Fallback>
                <p:oleObj name="方程式" r:id="rId11" imgW="1218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521" y="5026162"/>
                        <a:ext cx="3362554" cy="80970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5852832" y="146940"/>
            <a:ext cx="3115235" cy="12003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400" dirty="0" smtClean="0"/>
              <a:t>Energy-based Model: </a:t>
            </a:r>
            <a:r>
              <a:rPr lang="zh-TW" altLang="en-US" sz="2400" dirty="0" smtClean="0"/>
              <a:t>http</a:t>
            </a:r>
            <a:r>
              <a:rPr lang="zh-TW" altLang="en-US" sz="2400" dirty="0"/>
              <a:t>://www.cs.nyu.edu/~yann/research/ebm/</a:t>
            </a:r>
          </a:p>
        </p:txBody>
      </p: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12274"/>
              </p:ext>
            </p:extLst>
          </p:nvPr>
        </p:nvGraphicFramePr>
        <p:xfrm>
          <a:off x="3720761" y="5878579"/>
          <a:ext cx="4551362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2" name="方程式" r:id="rId13" imgW="1650960" imgH="291960" progId="Equation.3">
                  <p:embed/>
                </p:oleObj>
              </mc:Choice>
              <mc:Fallback>
                <p:oleObj name="方程式" r:id="rId13" imgW="1650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761" y="5878579"/>
                        <a:ext cx="4551362" cy="809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026966"/>
              </p:ext>
            </p:extLst>
          </p:nvPr>
        </p:nvGraphicFramePr>
        <p:xfrm>
          <a:off x="882304" y="5920301"/>
          <a:ext cx="2080987" cy="61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3" name="方程式" r:id="rId15" imgW="685800" imgH="203040" progId="Equation.3">
                  <p:embed/>
                </p:oleObj>
              </mc:Choice>
              <mc:Fallback>
                <p:oleObj name="方程式" r:id="rId1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304" y="5920301"/>
                        <a:ext cx="2080987" cy="61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向右箭號 26"/>
          <p:cNvSpPr/>
          <p:nvPr/>
        </p:nvSpPr>
        <p:spPr>
          <a:xfrm>
            <a:off x="3091407" y="6019606"/>
            <a:ext cx="535333" cy="3837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5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– Object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Task description</a:t>
            </a:r>
          </a:p>
          <a:p>
            <a:pPr lvl="1"/>
            <a:r>
              <a:rPr lang="en-US" altLang="zh-TW" dirty="0"/>
              <a:t>Using a bounding box to highlight the position of a certain object in an image</a:t>
            </a:r>
          </a:p>
          <a:p>
            <a:pPr lvl="1"/>
            <a:r>
              <a:rPr lang="en-US" altLang="zh-TW" dirty="0"/>
              <a:t>E.g. A detector of </a:t>
            </a:r>
            <a:r>
              <a:rPr lang="en-US" altLang="zh-TW" dirty="0" err="1"/>
              <a:t>Haruhi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200" y="4266352"/>
            <a:ext cx="3512868" cy="2195543"/>
          </a:xfrm>
          <a:prstGeom prst="rect">
            <a:avLst/>
          </a:prstGeom>
        </p:spPr>
      </p:pic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789553"/>
              </p:ext>
            </p:extLst>
          </p:nvPr>
        </p:nvGraphicFramePr>
        <p:xfrm>
          <a:off x="1432267" y="3506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4" name="方程式" r:id="rId4" imgW="228600" imgH="177480" progId="Equation.3">
                  <p:embed/>
                </p:oleObj>
              </mc:Choice>
              <mc:Fallback>
                <p:oleObj name="方程式" r:id="rId4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2267" y="3506246"/>
                        <a:ext cx="645200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2077467" y="353427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Image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03369" y="354781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Bounding Box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4126"/>
              </p:ext>
            </p:extLst>
          </p:nvPr>
        </p:nvGraphicFramePr>
        <p:xfrm>
          <a:off x="5330282" y="350624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85" name="方程式" r:id="rId6" imgW="203040" imgH="177480" progId="Equation.3">
                  <p:embed/>
                </p:oleObj>
              </mc:Choice>
              <mc:Fallback>
                <p:oleObj name="方程式" r:id="rId6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0282" y="3506246"/>
                        <a:ext cx="573087" cy="5032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3639100" y="4266352"/>
            <a:ext cx="2153968" cy="216748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793068" y="44246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 smtClean="0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793068" y="4961932"/>
            <a:ext cx="2473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(the girl with yellow ribbon)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>
            <a:off x="3186793" y="3801408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http://upload.wikimedia.org/wikipedia/commons/e/ef/Face_detectio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2" y="136363"/>
            <a:ext cx="2645078" cy="176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obiley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834" y="384830"/>
            <a:ext cx="2627311" cy="177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748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9" grpId="0" animBg="1"/>
      <p:bldP spid="11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5" y="1690689"/>
            <a:ext cx="4544641" cy="190888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41292" y="3738767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: Image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4055" y="4503776"/>
            <a:ext cx="2757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y: Bounding Box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76250" y="5166726"/>
            <a:ext cx="317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15606" y="4369622"/>
            <a:ext cx="676159" cy="6811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8954" y="5883964"/>
            <a:ext cx="3816287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lvl="0"/>
            <a:r>
              <a:rPr lang="en-US" altLang="zh-TW" sz="2400" dirty="0" smtClean="0"/>
              <a:t>the correctness of taking range of y in x as “</a:t>
            </a:r>
            <a:r>
              <a:rPr lang="en-US" altLang="zh-TW" sz="2400" dirty="0" err="1" smtClean="0"/>
              <a:t>Haruhi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46340" y="5079444"/>
            <a:ext cx="3175716" cy="740240"/>
            <a:chOff x="2246142" y="5194897"/>
            <a:chExt cx="3175716" cy="740240"/>
          </a:xfrm>
        </p:grpSpPr>
        <p:sp>
          <p:nvSpPr>
            <p:cNvPr id="11" name="矩形 10"/>
            <p:cNvSpPr/>
            <p:nvPr/>
          </p:nvSpPr>
          <p:spPr>
            <a:xfrm>
              <a:off x="2246142" y="5306722"/>
              <a:ext cx="3175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 smtClean="0"/>
                <a:t>F(                    )</a:t>
              </a:r>
              <a:endParaRPr lang="zh-TW" altLang="en-US" sz="2400" dirty="0"/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2673071" y="5194897"/>
              <a:ext cx="1184384" cy="740240"/>
              <a:chOff x="5657454" y="4983720"/>
              <a:chExt cx="1184384" cy="740240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7454" y="4983720"/>
                <a:ext cx="1184384" cy="740240"/>
              </a:xfrm>
              <a:prstGeom prst="rect">
                <a:avLst/>
              </a:prstGeom>
            </p:spPr>
          </p:pic>
          <p:sp>
            <p:nvSpPr>
              <p:cNvPr id="13" name="矩形 12"/>
              <p:cNvSpPr/>
              <p:nvPr/>
            </p:nvSpPr>
            <p:spPr>
              <a:xfrm>
                <a:off x="6141678" y="5013256"/>
                <a:ext cx="676159" cy="681167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cxnSp>
        <p:nvCxnSpPr>
          <p:cNvPr id="16" name="直線單箭頭接點 15"/>
          <p:cNvCxnSpPr/>
          <p:nvPr/>
        </p:nvCxnSpPr>
        <p:spPr>
          <a:xfrm flipV="1">
            <a:off x="5346982" y="1910804"/>
            <a:ext cx="0" cy="464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5355517" y="1566857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18" name="直線單箭頭接點 17"/>
          <p:cNvCxnSpPr/>
          <p:nvPr/>
        </p:nvCxnSpPr>
        <p:spPr>
          <a:xfrm rot="16200000" flipH="1">
            <a:off x="5353910" y="3104076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rot="16200000" flipH="1">
            <a:off x="5373538" y="4844652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rot="16200000" flipH="1">
            <a:off x="5372959" y="5329824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6581695" y="1990733"/>
            <a:ext cx="1679176" cy="1049486"/>
            <a:chOff x="5611104" y="2144355"/>
            <a:chExt cx="2772412" cy="1732759"/>
          </a:xfrm>
        </p:grpSpPr>
        <p:pic>
          <p:nvPicPr>
            <p:cNvPr id="22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6761653" y="2144356"/>
              <a:ext cx="1601339" cy="173275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581694" y="3721302"/>
            <a:ext cx="1666745" cy="1041716"/>
            <a:chOff x="5611104" y="2144355"/>
            <a:chExt cx="2772412" cy="1732758"/>
          </a:xfrm>
        </p:grpSpPr>
        <p:pic>
          <p:nvPicPr>
            <p:cNvPr id="25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6504882" y="2168793"/>
              <a:ext cx="984856" cy="127743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6581694" y="5281112"/>
            <a:ext cx="1626772" cy="1037831"/>
            <a:chOff x="5597118" y="2144355"/>
            <a:chExt cx="2786398" cy="1777637"/>
          </a:xfrm>
        </p:grpSpPr>
        <p:pic>
          <p:nvPicPr>
            <p:cNvPr id="28" name="內容版面配置區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1104" y="2144355"/>
              <a:ext cx="2772412" cy="1732758"/>
            </a:xfrm>
            <a:prstGeom prst="rect">
              <a:avLst/>
            </a:prstGeom>
          </p:spPr>
        </p:pic>
        <p:sp>
          <p:nvSpPr>
            <p:cNvPr id="29" name="矩形 28"/>
            <p:cNvSpPr/>
            <p:nvPr/>
          </p:nvSpPr>
          <p:spPr>
            <a:xfrm>
              <a:off x="5597118" y="2911910"/>
              <a:ext cx="1137158" cy="1010082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6913645" y="2341196"/>
            <a:ext cx="1726404" cy="1217116"/>
            <a:chOff x="7249148" y="2624677"/>
            <a:chExt cx="1094602" cy="771695"/>
          </a:xfrm>
        </p:grpSpPr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9148" y="2624677"/>
              <a:ext cx="1094602" cy="771695"/>
            </a:xfrm>
            <a:prstGeom prst="rect">
              <a:avLst/>
            </a:prstGeom>
          </p:spPr>
        </p:pic>
        <p:sp>
          <p:nvSpPr>
            <p:cNvPr id="33" name="矩形 32"/>
            <p:cNvSpPr/>
            <p:nvPr/>
          </p:nvSpPr>
          <p:spPr>
            <a:xfrm>
              <a:off x="7519802" y="2660967"/>
              <a:ext cx="550220" cy="6991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0" name="群組 49"/>
          <p:cNvGrpSpPr/>
          <p:nvPr/>
        </p:nvGrpSpPr>
        <p:grpSpPr>
          <a:xfrm>
            <a:off x="6932695" y="3951449"/>
            <a:ext cx="1707354" cy="1203685"/>
            <a:chOff x="9559251" y="5652934"/>
            <a:chExt cx="1094602" cy="771695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51" y="5652934"/>
              <a:ext cx="1094602" cy="771695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9765898" y="5664743"/>
              <a:ext cx="397358" cy="51540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1" name="群組 50"/>
          <p:cNvGrpSpPr/>
          <p:nvPr/>
        </p:nvGrpSpPr>
        <p:grpSpPr>
          <a:xfrm>
            <a:off x="6972735" y="5509273"/>
            <a:ext cx="1684651" cy="1187680"/>
            <a:chOff x="9566842" y="6557161"/>
            <a:chExt cx="1094602" cy="771695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6842" y="6557161"/>
              <a:ext cx="1094602" cy="771695"/>
            </a:xfrm>
            <a:prstGeom prst="rect">
              <a:avLst/>
            </a:prstGeom>
          </p:spPr>
        </p:pic>
        <p:sp>
          <p:nvSpPr>
            <p:cNvPr id="35" name="矩形 34"/>
            <p:cNvSpPr/>
            <p:nvPr/>
          </p:nvSpPr>
          <p:spPr>
            <a:xfrm>
              <a:off x="10387716" y="6585321"/>
              <a:ext cx="266137" cy="30936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36" name="直線單箭頭接點 35"/>
          <p:cNvCxnSpPr/>
          <p:nvPr/>
        </p:nvCxnSpPr>
        <p:spPr>
          <a:xfrm rot="16200000" flipH="1">
            <a:off x="5345557" y="2169090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rot="16200000" flipH="1">
            <a:off x="5359855" y="3900977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rot="16200000" flipH="1">
            <a:off x="5374287" y="595024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 flipV="1">
            <a:off x="5470810" y="2320221"/>
            <a:ext cx="1110884" cy="2250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0" idx="1"/>
          </p:cNvCxnSpPr>
          <p:nvPr/>
        </p:nvCxnSpPr>
        <p:spPr>
          <a:xfrm flipH="1">
            <a:off x="5470810" y="2949754"/>
            <a:ext cx="1442835" cy="315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 flipV="1">
            <a:off x="5482148" y="4037991"/>
            <a:ext cx="1116811" cy="209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H="1">
            <a:off x="5510987" y="4639175"/>
            <a:ext cx="1420797" cy="35399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482148" y="6101372"/>
            <a:ext cx="1490587" cy="1652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 flipV="1">
            <a:off x="5524091" y="5478336"/>
            <a:ext cx="1048359" cy="30503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/>
          <p:cNvGrpSpPr/>
          <p:nvPr/>
        </p:nvGrpSpPr>
        <p:grpSpPr>
          <a:xfrm>
            <a:off x="1647522" y="3629701"/>
            <a:ext cx="1564481" cy="740240"/>
            <a:chOff x="1647522" y="3629701"/>
            <a:chExt cx="1564481" cy="74024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619" y="3629701"/>
              <a:ext cx="1184384" cy="740240"/>
            </a:xfrm>
            <a:prstGeom prst="rect">
              <a:avLst/>
            </a:prstGeom>
          </p:spPr>
        </p:pic>
        <p:sp>
          <p:nvSpPr>
            <p:cNvPr id="45" name="向右箭號 44"/>
            <p:cNvSpPr/>
            <p:nvPr/>
          </p:nvSpPr>
          <p:spPr>
            <a:xfrm>
              <a:off x="1647522" y="3906210"/>
              <a:ext cx="367333" cy="194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向右箭號 45"/>
          <p:cNvSpPr/>
          <p:nvPr/>
        </p:nvSpPr>
        <p:spPr>
          <a:xfrm>
            <a:off x="2582857" y="4648814"/>
            <a:ext cx="997057" cy="210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右箭號 46"/>
          <p:cNvSpPr/>
          <p:nvPr/>
        </p:nvSpPr>
        <p:spPr>
          <a:xfrm>
            <a:off x="1318325" y="5337171"/>
            <a:ext cx="360632" cy="168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75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 animBg="1"/>
      <p:bldP spid="17" grpId="0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– Object Detection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35" y="1690689"/>
            <a:ext cx="4544641" cy="1908885"/>
          </a:xfrm>
          <a:prstGeom prst="rect">
            <a:avLst/>
          </a:prstGeom>
        </p:spPr>
      </p:pic>
      <p:sp>
        <p:nvSpPr>
          <p:cNvPr id="49" name="文字方塊 48"/>
          <p:cNvSpPr txBox="1"/>
          <p:nvPr/>
        </p:nvSpPr>
        <p:spPr>
          <a:xfrm>
            <a:off x="1610051" y="5905693"/>
            <a:ext cx="3091333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Enumerate all possible bounding box y</a:t>
            </a:r>
            <a:endParaRPr lang="zh-TW" altLang="en-US" sz="24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283308" y="5007684"/>
            <a:ext cx="3530414" cy="765241"/>
            <a:chOff x="454758" y="5160084"/>
            <a:chExt cx="3530414" cy="765241"/>
          </a:xfrm>
        </p:grpSpPr>
        <p:sp>
          <p:nvSpPr>
            <p:cNvPr id="50" name="矩形 49"/>
            <p:cNvSpPr/>
            <p:nvPr/>
          </p:nvSpPr>
          <p:spPr>
            <a:xfrm>
              <a:off x="454758" y="5291738"/>
              <a:ext cx="353041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2400" dirty="0" smtClean="0"/>
                <a:t>input x = </a:t>
              </a:r>
              <a:endParaRPr lang="zh-TW" altLang="en-US" sz="2400" dirty="0"/>
            </a:p>
          </p:txBody>
        </p:sp>
        <p:pic>
          <p:nvPicPr>
            <p:cNvPr id="51" name="圖片 5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8810" y="5160084"/>
              <a:ext cx="1224387" cy="765241"/>
            </a:xfrm>
            <a:prstGeom prst="rect">
              <a:avLst/>
            </a:prstGeom>
            <a:ln w="38100">
              <a:noFill/>
            </a:ln>
          </p:spPr>
        </p:pic>
      </p:grpSp>
      <p:pic>
        <p:nvPicPr>
          <p:cNvPr id="53" name="圖片 5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388" y="253378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4" name="矩形 53"/>
          <p:cNvSpPr/>
          <p:nvPr/>
        </p:nvSpPr>
        <p:spPr>
          <a:xfrm>
            <a:off x="7527100" y="2874547"/>
            <a:ext cx="723422" cy="571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5" name="圖片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298" y="1264567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6" name="矩形 55"/>
          <p:cNvSpPr/>
          <p:nvPr/>
        </p:nvSpPr>
        <p:spPr>
          <a:xfrm>
            <a:off x="7738225" y="1343388"/>
            <a:ext cx="823739" cy="977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7" name="圖片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38" y="5549171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58" name="矩形 57"/>
          <p:cNvSpPr/>
          <p:nvPr/>
        </p:nvSpPr>
        <p:spPr>
          <a:xfrm>
            <a:off x="7041755" y="6244771"/>
            <a:ext cx="1463105" cy="36578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pic>
        <p:nvPicPr>
          <p:cNvPr id="59" name="圖片 5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859" y="3822146"/>
            <a:ext cx="1753667" cy="1096042"/>
          </a:xfrm>
          <a:prstGeom prst="rect">
            <a:avLst/>
          </a:prstGeom>
          <a:ln w="38100">
            <a:noFill/>
          </a:ln>
        </p:spPr>
      </p:pic>
      <p:sp>
        <p:nvSpPr>
          <p:cNvPr id="60" name="矩形 59"/>
          <p:cNvSpPr/>
          <p:nvPr/>
        </p:nvSpPr>
        <p:spPr>
          <a:xfrm>
            <a:off x="7185644" y="3933907"/>
            <a:ext cx="1105161" cy="95913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flipV="1">
            <a:off x="5781505" y="1902279"/>
            <a:ext cx="0" cy="46794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/>
          <p:cNvSpPr txBox="1"/>
          <p:nvPr/>
        </p:nvSpPr>
        <p:spPr>
          <a:xfrm>
            <a:off x="5250099" y="1457840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63" name="直線單箭頭接點 62"/>
          <p:cNvCxnSpPr/>
          <p:nvPr/>
        </p:nvCxnSpPr>
        <p:spPr>
          <a:xfrm rot="16200000" flipH="1">
            <a:off x="5795873" y="2480031"/>
            <a:ext cx="0" cy="30226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rot="16200000" flipH="1">
            <a:off x="5756498" y="3364491"/>
            <a:ext cx="0" cy="302263"/>
          </a:xfrm>
          <a:prstGeom prst="straightConnector1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rot="16200000" flipH="1">
            <a:off x="5777531" y="3920350"/>
            <a:ext cx="0" cy="302263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 rot="16200000" flipH="1">
            <a:off x="5764635" y="6125702"/>
            <a:ext cx="0" cy="302263"/>
          </a:xfrm>
          <a:prstGeom prst="straightConnector1">
            <a:avLst/>
          </a:prstGeom>
          <a:ln w="38100">
            <a:solidFill>
              <a:srgbClr val="FFFF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154166" y="243110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0000"/>
                </a:solidFill>
              </a:rPr>
              <a:t>10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173507" y="3315567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00FF"/>
                </a:solidFill>
              </a:rPr>
              <a:t>3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176340" y="3854688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</a:rPr>
              <a:t>2</a:t>
            </a:r>
            <a:endParaRPr lang="zh-TW" altLang="en-US" sz="2000" dirty="0">
              <a:solidFill>
                <a:srgbClr val="00B05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5122755" y="6045220"/>
            <a:ext cx="5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 smtClean="0">
                <a:solidFill>
                  <a:srgbClr val="FFFF00"/>
                </a:solidFill>
              </a:rPr>
              <a:t>-1</a:t>
            </a:r>
            <a:endParaRPr lang="zh-TW" altLang="en-US" sz="2000" dirty="0">
              <a:solidFill>
                <a:srgbClr val="FFFF00"/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 rot="5400000">
            <a:off x="7197082" y="497521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/>
              <a:t>……</a:t>
            </a:r>
            <a:endParaRPr lang="zh-TW" altLang="en-US" sz="2800" b="1" dirty="0"/>
          </a:p>
        </p:txBody>
      </p:sp>
      <p:cxnSp>
        <p:nvCxnSpPr>
          <p:cNvPr id="74" name="直線單箭頭接點 73"/>
          <p:cNvCxnSpPr>
            <a:stCxn id="55" idx="1"/>
          </p:cNvCxnSpPr>
          <p:nvPr/>
        </p:nvCxnSpPr>
        <p:spPr>
          <a:xfrm flipH="1">
            <a:off x="5907630" y="1812588"/>
            <a:ext cx="900668" cy="818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 flipH="1">
            <a:off x="5947005" y="3132525"/>
            <a:ext cx="880098" cy="98368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 flipH="1" flipV="1">
            <a:off x="5947005" y="3542424"/>
            <a:ext cx="917857" cy="844342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57" idx="1"/>
          </p:cNvCxnSpPr>
          <p:nvPr/>
        </p:nvCxnSpPr>
        <p:spPr>
          <a:xfrm flipH="1">
            <a:off x="5904426" y="6097192"/>
            <a:ext cx="958112" cy="1668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圖片 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5" y="3463738"/>
            <a:ext cx="4457821" cy="1454657"/>
          </a:xfrm>
          <a:prstGeom prst="rect">
            <a:avLst/>
          </a:prstGeom>
        </p:spPr>
      </p:pic>
      <p:sp>
        <p:nvSpPr>
          <p:cNvPr id="84" name="文字方塊 83"/>
          <p:cNvSpPr txBox="1"/>
          <p:nvPr/>
        </p:nvSpPr>
        <p:spPr>
          <a:xfrm>
            <a:off x="7815384" y="478169"/>
            <a:ext cx="1290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(output result)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100" y="649548"/>
                <a:ext cx="288284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6" grpId="0" animBg="1"/>
      <p:bldP spid="58" grpId="0" animBg="1"/>
      <p:bldP spid="60" grpId="0" animBg="1"/>
      <p:bldP spid="62" grpId="0"/>
      <p:bldP spid="67" grpId="0"/>
      <p:bldP spid="68" grpId="0"/>
      <p:bldP spid="69" grpId="0"/>
      <p:bldP spid="70" grpId="0"/>
      <p:bldP spid="72" grpId="0"/>
      <p:bldP spid="84" grpId="0"/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- Summarization</a:t>
            </a:r>
            <a:endParaRPr lang="zh-TW" altLang="en-US" dirty="0"/>
          </a:p>
        </p:txBody>
      </p:sp>
      <p:sp>
        <p:nvSpPr>
          <p:cNvPr id="19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TW" dirty="0" smtClean="0"/>
              <a:t>Task description</a:t>
            </a:r>
          </a:p>
          <a:p>
            <a:pPr lvl="1"/>
            <a:r>
              <a:rPr lang="en-US" altLang="zh-TW" dirty="0" smtClean="0"/>
              <a:t>Given a long document</a:t>
            </a:r>
          </a:p>
          <a:p>
            <a:pPr lvl="1"/>
            <a:r>
              <a:rPr lang="en-US" altLang="zh-TW" dirty="0" smtClean="0"/>
              <a:t>Select a set of sentences from the document, and cascade the sentences to form a short paragraph </a:t>
            </a:r>
            <a:endParaRPr lang="zh-TW" altLang="en-US" dirty="0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07" y="4050758"/>
            <a:ext cx="862727" cy="889098"/>
          </a:xfrm>
          <a:prstGeom prst="rect">
            <a:avLst/>
          </a:prstGeom>
        </p:spPr>
      </p:pic>
      <p:graphicFrame>
        <p:nvGraphicFramePr>
          <p:cNvPr id="2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556232"/>
              </p:ext>
            </p:extLst>
          </p:nvPr>
        </p:nvGraphicFramePr>
        <p:xfrm>
          <a:off x="2749096" y="3489778"/>
          <a:ext cx="5397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0" name="方程式" r:id="rId4" imgW="177480" imgH="164880" progId="Equation.3">
                  <p:embed/>
                </p:oleObj>
              </mc:Choice>
              <mc:Fallback>
                <p:oleObj name="方程式" r:id="rId4" imgW="177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096" y="3489778"/>
                        <a:ext cx="5397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22745"/>
              </p:ext>
            </p:extLst>
          </p:nvPr>
        </p:nvGraphicFramePr>
        <p:xfrm>
          <a:off x="5993266" y="3489778"/>
          <a:ext cx="501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11" name="方程式" r:id="rId6" imgW="164880" imgH="164880" progId="Equation.3">
                  <p:embed/>
                </p:oleObj>
              </mc:Choice>
              <mc:Fallback>
                <p:oleObj name="方程式" r:id="rId6" imgW="164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266" y="3489778"/>
                        <a:ext cx="501650" cy="5016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3701143" y="4470400"/>
            <a:ext cx="195942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490802" y="4968884"/>
            <a:ext cx="293381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smtClean="0"/>
              <a:t>long document</a:t>
            </a:r>
          </a:p>
          <a:p>
            <a:pPr lvl="1"/>
            <a:r>
              <a:rPr lang="en-US" altLang="zh-TW" sz="2400" dirty="0" smtClean="0"/>
              <a:t>={s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, ……</a:t>
            </a:r>
            <a:r>
              <a:rPr lang="en-US" altLang="zh-TW" sz="2400" dirty="0" err="1" smtClean="0"/>
              <a:t>s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…}</a:t>
            </a:r>
            <a:endParaRPr lang="en-US" altLang="zh-TW" sz="2400" dirty="0"/>
          </a:p>
        </p:txBody>
      </p:sp>
      <p:sp>
        <p:nvSpPr>
          <p:cNvPr id="27" name="矩形 26"/>
          <p:cNvSpPr/>
          <p:nvPr/>
        </p:nvSpPr>
        <p:spPr>
          <a:xfrm>
            <a:off x="5101136" y="4939856"/>
            <a:ext cx="19575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smtClean="0"/>
              <a:t>summary</a:t>
            </a:r>
          </a:p>
          <a:p>
            <a:pPr lvl="1"/>
            <a:r>
              <a:rPr lang="en-US" altLang="zh-TW" sz="2400" dirty="0" smtClean="0"/>
              <a:t>={s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/>
              <a:t>3</a:t>
            </a:r>
            <a:r>
              <a:rPr lang="en-US" altLang="zh-TW" sz="2400" dirty="0" smtClean="0"/>
              <a:t>, s</a:t>
            </a:r>
            <a:r>
              <a:rPr lang="en-US" altLang="zh-TW" sz="2400" baseline="-25000" dirty="0" smtClean="0"/>
              <a:t>5</a:t>
            </a:r>
            <a:r>
              <a:rPr lang="en-US" altLang="zh-TW" sz="2400" dirty="0" smtClean="0"/>
              <a:t>}</a:t>
            </a:r>
            <a:endParaRPr lang="en-US" altLang="zh-TW" sz="2400" dirty="0"/>
          </a:p>
        </p:txBody>
      </p:sp>
      <p:sp>
        <p:nvSpPr>
          <p:cNvPr id="28" name="矩形 27"/>
          <p:cNvSpPr/>
          <p:nvPr/>
        </p:nvSpPr>
        <p:spPr>
          <a:xfrm>
            <a:off x="1463753" y="5776827"/>
            <a:ext cx="28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400" dirty="0" err="1" smtClean="0"/>
              <a:t>s</a:t>
            </a:r>
            <a:r>
              <a:rPr lang="en-US" altLang="zh-TW" sz="2400" baseline="-25000" dirty="0" err="1" smtClean="0"/>
              <a:t>i</a:t>
            </a:r>
            <a:r>
              <a:rPr lang="en-US" altLang="zh-TW" sz="2400" dirty="0" smtClean="0"/>
              <a:t>: the </a:t>
            </a:r>
            <a:r>
              <a:rPr lang="en-US" altLang="zh-TW" sz="2400" dirty="0" err="1" smtClean="0"/>
              <a:t>i</a:t>
            </a:r>
            <a:r>
              <a:rPr lang="en-US" altLang="zh-TW" sz="2400" baseline="30000" dirty="0" err="1" smtClean="0"/>
              <a:t>th</a:t>
            </a:r>
            <a:r>
              <a:rPr lang="en-US" altLang="zh-TW" sz="2400" dirty="0" smtClean="0"/>
              <a:t> sentence</a:t>
            </a:r>
            <a:endParaRPr lang="en-US" altLang="zh-TW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5804686" y="4070341"/>
            <a:ext cx="855516" cy="926809"/>
            <a:chOff x="5804686" y="4070341"/>
            <a:chExt cx="855516" cy="92680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04686" y="4070341"/>
              <a:ext cx="855516" cy="926809"/>
            </a:xfrm>
            <a:prstGeom prst="rect">
              <a:avLst/>
            </a:prstGeom>
          </p:spPr>
        </p:pic>
        <p:pic>
          <p:nvPicPr>
            <p:cNvPr id="14751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3266" y="4470400"/>
              <a:ext cx="308942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Unified Framework </a:t>
            </a:r>
            <a:br>
              <a:rPr lang="en-US" altLang="zh-TW" dirty="0"/>
            </a:br>
            <a:r>
              <a:rPr lang="en-US" altLang="zh-TW" dirty="0"/>
              <a:t>- Summarization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63917" y="1815623"/>
            <a:ext cx="3463266" cy="619920"/>
            <a:chOff x="247376" y="43085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5" name="圓角矩形 4"/>
            <p:cNvSpPr/>
            <p:nvPr/>
          </p:nvSpPr>
          <p:spPr>
            <a:xfrm>
              <a:off x="247376" y="43085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2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圓角矩形 4"/>
            <p:cNvSpPr/>
            <p:nvPr/>
          </p:nvSpPr>
          <p:spPr>
            <a:xfrm>
              <a:off x="277638" y="73347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1: Training</a:t>
              </a:r>
              <a:endParaRPr lang="zh-TW" altLang="en-US" sz="2400" kern="1200" dirty="0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918734" y="1798998"/>
            <a:ext cx="3463266" cy="619920"/>
            <a:chOff x="247376" y="2550170"/>
            <a:chExt cx="3463266" cy="619920"/>
          </a:xfrm>
          <a:scene3d>
            <a:camera prst="orthographicFront"/>
            <a:lightRig rig="flat" dir="t"/>
          </a:scene3d>
        </p:grpSpPr>
        <p:sp>
          <p:nvSpPr>
            <p:cNvPr id="8" name="圓角矩形 7"/>
            <p:cNvSpPr/>
            <p:nvPr/>
          </p:nvSpPr>
          <p:spPr>
            <a:xfrm>
              <a:off x="247376" y="2550170"/>
              <a:ext cx="3463266" cy="619920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7353344"/>
                <a:satOff val="-10228"/>
                <a:lumOff val="-3922"/>
                <a:alphaOff val="0"/>
              </a:schemeClr>
            </a:fillRef>
            <a:effectRef idx="2">
              <a:schemeClr val="accent5">
                <a:hueOff val="-7353344"/>
                <a:satOff val="-10228"/>
                <a:lumOff val="-392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圓角矩形 6"/>
            <p:cNvSpPr/>
            <p:nvPr/>
          </p:nvSpPr>
          <p:spPr>
            <a:xfrm>
              <a:off x="277638" y="2580432"/>
              <a:ext cx="3402742" cy="55939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0903" tIns="0" rIns="130903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2400" kern="1200" dirty="0" smtClean="0"/>
                <a:t>Step 2: Inference</a:t>
              </a:r>
              <a:endParaRPr lang="zh-TW" altLang="en-US" sz="2400" kern="1200" dirty="0"/>
            </a:p>
          </p:txBody>
        </p:sp>
      </p:grpSp>
      <p:cxnSp>
        <p:nvCxnSpPr>
          <p:cNvPr id="10" name="直線單箭頭接點 9"/>
          <p:cNvCxnSpPr/>
          <p:nvPr/>
        </p:nvCxnSpPr>
        <p:spPr>
          <a:xfrm flipV="1">
            <a:off x="1295854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812120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53236" y="4937868"/>
            <a:ext cx="2388233" cy="1101024"/>
            <a:chOff x="1053236" y="4937868"/>
            <a:chExt cx="2388233" cy="1101024"/>
          </a:xfrm>
        </p:grpSpPr>
        <p:grpSp>
          <p:nvGrpSpPr>
            <p:cNvPr id="44" name="群組 43"/>
            <p:cNvGrpSpPr/>
            <p:nvPr/>
          </p:nvGrpSpPr>
          <p:grpSpPr>
            <a:xfrm>
              <a:off x="1643786" y="4937868"/>
              <a:ext cx="1797683" cy="1101024"/>
              <a:chOff x="1492625" y="5551020"/>
              <a:chExt cx="1797683" cy="1101024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1492625" y="555102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0" name="群組 29"/>
              <p:cNvGrpSpPr/>
              <p:nvPr/>
            </p:nvGrpSpPr>
            <p:grpSpPr>
              <a:xfrm>
                <a:off x="1574570" y="5652159"/>
                <a:ext cx="1523106" cy="999885"/>
                <a:chOff x="1773095" y="5579171"/>
                <a:chExt cx="1523106" cy="999885"/>
              </a:xfrm>
            </p:grpSpPr>
            <p:pic>
              <p:nvPicPr>
                <p:cNvPr id="31" name="圖片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32" name="圖片 3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67526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33" name="群組 32"/>
                <p:cNvGrpSpPr/>
                <p:nvPr/>
              </p:nvGrpSpPr>
              <p:grpSpPr>
                <a:xfrm>
                  <a:off x="2615553" y="5898028"/>
                  <a:ext cx="385004" cy="385005"/>
                  <a:chOff x="4802138" y="5090159"/>
                  <a:chExt cx="385004" cy="385005"/>
                </a:xfrm>
              </p:grpSpPr>
              <p:cxnSp>
                <p:nvCxnSpPr>
                  <p:cNvPr id="35" name="直線接點 34"/>
                  <p:cNvCxnSpPr/>
                  <p:nvPr/>
                </p:nvCxnSpPr>
                <p:spPr>
                  <a:xfrm>
                    <a:off x="4815993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線接點 35"/>
                  <p:cNvCxnSpPr/>
                  <p:nvPr/>
                </p:nvCxnSpPr>
                <p:spPr>
                  <a:xfrm rot="5400000">
                    <a:off x="4802138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文字方塊 33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d</a:t>
                  </a:r>
                  <a:r>
                    <a:rPr lang="en-US" altLang="zh-TW" sz="2400" baseline="-25000" dirty="0" smtClean="0"/>
                    <a:t>1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6" name="直線接點 55"/>
            <p:cNvCxnSpPr/>
            <p:nvPr/>
          </p:nvCxnSpPr>
          <p:spPr>
            <a:xfrm>
              <a:off x="1053236" y="5440666"/>
              <a:ext cx="55245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群組 18"/>
          <p:cNvGrpSpPr/>
          <p:nvPr/>
        </p:nvGrpSpPr>
        <p:grpSpPr>
          <a:xfrm>
            <a:off x="1029437" y="5220037"/>
            <a:ext cx="3120678" cy="1071559"/>
            <a:chOff x="-3410690" y="5504265"/>
            <a:chExt cx="3120678" cy="1071559"/>
          </a:xfrm>
        </p:grpSpPr>
        <p:grpSp>
          <p:nvGrpSpPr>
            <p:cNvPr id="45" name="群組 44"/>
            <p:cNvGrpSpPr/>
            <p:nvPr/>
          </p:nvGrpSpPr>
          <p:grpSpPr>
            <a:xfrm>
              <a:off x="-2087695" y="5504265"/>
              <a:ext cx="1797683" cy="1071559"/>
              <a:chOff x="3972897" y="5570725"/>
              <a:chExt cx="1797683" cy="107155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972897" y="5570725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9" name="群組 28"/>
              <p:cNvGrpSpPr/>
              <p:nvPr/>
            </p:nvGrpSpPr>
            <p:grpSpPr>
              <a:xfrm>
                <a:off x="4227183" y="5606562"/>
                <a:ext cx="1473231" cy="999885"/>
                <a:chOff x="1773095" y="5579171"/>
                <a:chExt cx="1473231" cy="999885"/>
              </a:xfrm>
            </p:grpSpPr>
            <p:pic>
              <p:nvPicPr>
                <p:cNvPr id="14" name="圖片 1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5579171"/>
                  <a:ext cx="645689" cy="665426"/>
                </a:xfrm>
                <a:prstGeom prst="rect">
                  <a:avLst/>
                </a:prstGeom>
              </p:spPr>
            </p:pic>
            <p:pic>
              <p:nvPicPr>
                <p:cNvPr id="16" name="圖片 1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7651" y="5609655"/>
                  <a:ext cx="828675" cy="847725"/>
                </a:xfrm>
                <a:prstGeom prst="rect">
                  <a:avLst/>
                </a:prstGeom>
              </p:spPr>
            </p:pic>
            <p:grpSp>
              <p:nvGrpSpPr>
                <p:cNvPr id="22" name="群組 21"/>
                <p:cNvGrpSpPr/>
                <p:nvPr/>
              </p:nvGrpSpPr>
              <p:grpSpPr>
                <a:xfrm>
                  <a:off x="2615554" y="5898028"/>
                  <a:ext cx="385004" cy="385005"/>
                  <a:chOff x="4802139" y="5090159"/>
                  <a:chExt cx="385004" cy="385005"/>
                </a:xfrm>
              </p:grpSpPr>
              <p:cxnSp>
                <p:nvCxnSpPr>
                  <p:cNvPr id="18" name="直線接點 17"/>
                  <p:cNvCxnSpPr/>
                  <p:nvPr/>
                </p:nvCxnSpPr>
                <p:spPr>
                  <a:xfrm>
                    <a:off x="4815994" y="5104015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線接點 20"/>
                  <p:cNvCxnSpPr/>
                  <p:nvPr/>
                </p:nvCxnSpPr>
                <p:spPr>
                  <a:xfrm rot="5400000">
                    <a:off x="4802139" y="5090159"/>
                    <a:ext cx="371149" cy="371149"/>
                  </a:xfrm>
                  <a:prstGeom prst="line">
                    <a:avLst/>
                  </a:prstGeom>
                  <a:ln w="762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5" name="文字方塊 24"/>
                <p:cNvSpPr txBox="1"/>
                <p:nvPr/>
              </p:nvSpPr>
              <p:spPr>
                <a:xfrm>
                  <a:off x="1842311" y="611739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57" name="直線接點 56"/>
            <p:cNvCxnSpPr/>
            <p:nvPr/>
          </p:nvCxnSpPr>
          <p:spPr>
            <a:xfrm>
              <a:off x="-3410690" y="6019245"/>
              <a:ext cx="1316222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群組 22"/>
          <p:cNvGrpSpPr/>
          <p:nvPr/>
        </p:nvGrpSpPr>
        <p:grpSpPr>
          <a:xfrm>
            <a:off x="6345567" y="4199906"/>
            <a:ext cx="2526558" cy="1109041"/>
            <a:chOff x="6345567" y="4199906"/>
            <a:chExt cx="2526558" cy="1109041"/>
          </a:xfrm>
        </p:grpSpPr>
        <p:grpSp>
          <p:nvGrpSpPr>
            <p:cNvPr id="68" name="群組 67"/>
            <p:cNvGrpSpPr/>
            <p:nvPr/>
          </p:nvGrpSpPr>
          <p:grpSpPr>
            <a:xfrm>
              <a:off x="6345567" y="4199906"/>
              <a:ext cx="1473231" cy="999885"/>
              <a:chOff x="5456834" y="4270100"/>
              <a:chExt cx="1473231" cy="999885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0" name="圖片 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1" name="文字方塊 70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’</a:t>
                </a:r>
                <a:endParaRPr lang="zh-TW" altLang="en-US" sz="2400" baseline="-25000" dirty="0"/>
              </a:p>
            </p:txBody>
          </p:sp>
        </p:grpSp>
        <p:sp>
          <p:nvSpPr>
            <p:cNvPr id="78" name="文字方塊 77"/>
            <p:cNvSpPr txBox="1"/>
            <p:nvPr/>
          </p:nvSpPr>
          <p:spPr>
            <a:xfrm>
              <a:off x="7496521" y="4847282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</a:t>
              </a:r>
              <a:r>
                <a:rPr lang="en-US" altLang="zh-TW" sz="2400" dirty="0" smtClean="0"/>
                <a:t>s</a:t>
              </a:r>
              <a:r>
                <a:rPr lang="en-US" altLang="zh-TW" sz="2400" baseline="-25000" dirty="0" smtClean="0"/>
                <a:t>2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4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6</a:t>
              </a:r>
              <a:r>
                <a:rPr lang="en-US" altLang="zh-TW" sz="2400" dirty="0" smtClean="0"/>
                <a:t>}</a:t>
              </a:r>
              <a:endParaRPr lang="en-US" altLang="zh-TW" sz="2400" dirty="0"/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6345567" y="5473781"/>
            <a:ext cx="2493633" cy="1230717"/>
            <a:chOff x="6345567" y="5473781"/>
            <a:chExt cx="2493633" cy="1230717"/>
          </a:xfrm>
        </p:grpSpPr>
        <p:grpSp>
          <p:nvGrpSpPr>
            <p:cNvPr id="72" name="群組 71"/>
            <p:cNvGrpSpPr/>
            <p:nvPr/>
          </p:nvGrpSpPr>
          <p:grpSpPr>
            <a:xfrm>
              <a:off x="6345567" y="5473781"/>
              <a:ext cx="1473231" cy="999885"/>
              <a:chOff x="5456834" y="4270100"/>
              <a:chExt cx="1473231" cy="999885"/>
            </a:xfrm>
          </p:grpSpPr>
          <p:pic>
            <p:nvPicPr>
              <p:cNvPr id="73" name="圖片 7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74" name="圖片 7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75" name="文字方塊 74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’</a:t>
                </a:r>
                <a:endParaRPr lang="zh-TW" altLang="en-US" sz="2400" baseline="-25000" dirty="0"/>
              </a:p>
            </p:txBody>
          </p:sp>
        </p:grpSp>
        <p:sp>
          <p:nvSpPr>
            <p:cNvPr id="79" name="文字方塊 78"/>
            <p:cNvSpPr txBox="1"/>
            <p:nvPr/>
          </p:nvSpPr>
          <p:spPr>
            <a:xfrm>
              <a:off x="7463596" y="6242833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</a:t>
              </a:r>
              <a:r>
                <a:rPr lang="en-US" altLang="zh-TW" sz="2400" dirty="0" smtClean="0"/>
                <a:t>s</a:t>
              </a:r>
              <a:r>
                <a:rPr lang="en-US" altLang="zh-TW" sz="2400" baseline="-25000" dirty="0" smtClean="0"/>
                <a:t>3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6</a:t>
              </a:r>
              <a:r>
                <a:rPr lang="en-US" altLang="zh-TW" sz="2400" dirty="0" smtClean="0"/>
                <a:t>, s</a:t>
              </a:r>
              <a:r>
                <a:rPr lang="en-US" altLang="zh-TW" sz="2400" baseline="-25000" dirty="0" smtClean="0"/>
                <a:t>9</a:t>
              </a:r>
              <a:r>
                <a:rPr lang="en-US" altLang="zh-TW" sz="2400" dirty="0" smtClean="0"/>
                <a:t>}</a:t>
              </a:r>
              <a:endParaRPr lang="en-US" altLang="zh-TW" sz="2400" dirty="0"/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6345567" y="2593136"/>
            <a:ext cx="2526558" cy="1424179"/>
            <a:chOff x="6345567" y="2593136"/>
            <a:chExt cx="2526558" cy="1424179"/>
          </a:xfrm>
        </p:grpSpPr>
        <p:grpSp>
          <p:nvGrpSpPr>
            <p:cNvPr id="67" name="群組 66"/>
            <p:cNvGrpSpPr/>
            <p:nvPr/>
          </p:nvGrpSpPr>
          <p:grpSpPr>
            <a:xfrm>
              <a:off x="6345567" y="2946335"/>
              <a:ext cx="1473231" cy="999885"/>
              <a:chOff x="5456834" y="4270100"/>
              <a:chExt cx="1473231" cy="999885"/>
            </a:xfrm>
          </p:grpSpPr>
          <p:pic>
            <p:nvPicPr>
              <p:cNvPr id="61" name="圖片 6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56834" y="4270100"/>
                <a:ext cx="645689" cy="665426"/>
              </a:xfrm>
              <a:prstGeom prst="rect">
                <a:avLst/>
              </a:prstGeom>
            </p:spPr>
          </p:pic>
          <p:pic>
            <p:nvPicPr>
              <p:cNvPr id="62" name="圖片 6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1390" y="4300584"/>
                <a:ext cx="828675" cy="847725"/>
              </a:xfrm>
              <a:prstGeom prst="rect">
                <a:avLst/>
              </a:prstGeom>
            </p:spPr>
          </p:pic>
          <p:sp>
            <p:nvSpPr>
              <p:cNvPr id="64" name="文字方塊 63"/>
              <p:cNvSpPr txBox="1"/>
              <p:nvPr/>
            </p:nvSpPr>
            <p:spPr>
              <a:xfrm>
                <a:off x="5526050" y="4808320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d</a:t>
                </a:r>
                <a:r>
                  <a:rPr lang="en-US" altLang="zh-TW" sz="2400" dirty="0" smtClean="0"/>
                  <a:t>’</a:t>
                </a:r>
                <a:endParaRPr lang="zh-TW" altLang="en-US" sz="2400" baseline="-25000" dirty="0"/>
              </a:p>
            </p:txBody>
          </p:sp>
        </p:grpSp>
        <p:sp>
          <p:nvSpPr>
            <p:cNvPr id="77" name="文字方塊 76"/>
            <p:cNvSpPr txBox="1"/>
            <p:nvPr/>
          </p:nvSpPr>
          <p:spPr>
            <a:xfrm>
              <a:off x="7496521" y="3555650"/>
              <a:ext cx="13756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TW" sz="2400" dirty="0"/>
                <a:t>{s</a:t>
              </a:r>
              <a:r>
                <a:rPr lang="en-US" altLang="zh-TW" sz="2400" baseline="-25000" dirty="0"/>
                <a:t>1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3</a:t>
              </a:r>
              <a:r>
                <a:rPr lang="en-US" altLang="zh-TW" sz="2400" dirty="0"/>
                <a:t>, s</a:t>
              </a:r>
              <a:r>
                <a:rPr lang="en-US" altLang="zh-TW" sz="2400" baseline="-25000" dirty="0"/>
                <a:t>5</a:t>
              </a:r>
              <a:r>
                <a:rPr lang="en-US" altLang="zh-TW" sz="2400" dirty="0" smtClean="0"/>
                <a:t>}</a:t>
              </a:r>
              <a:endParaRPr lang="en-US" altLang="zh-TW" sz="2400" dirty="0"/>
            </a:p>
          </p:txBody>
        </p:sp>
        <p:sp>
          <p:nvSpPr>
            <p:cNvPr id="83" name="文字方塊 82"/>
            <p:cNvSpPr txBox="1"/>
            <p:nvPr/>
          </p:nvSpPr>
          <p:spPr>
            <a:xfrm>
              <a:off x="6496139" y="259313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7296496" y="2600576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endParaRPr lang="zh-TW" altLang="en-US" sz="2400" dirty="0"/>
            </a:p>
          </p:txBody>
        </p:sp>
      </p:grpSp>
      <p:cxnSp>
        <p:nvCxnSpPr>
          <p:cNvPr id="85" name="直線單箭頭接點 84"/>
          <p:cNvCxnSpPr/>
          <p:nvPr/>
        </p:nvCxnSpPr>
        <p:spPr>
          <a:xfrm flipV="1">
            <a:off x="5465773" y="3059084"/>
            <a:ext cx="0" cy="3497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4982039" y="2577215"/>
            <a:ext cx="96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F(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cxnSp>
        <p:nvCxnSpPr>
          <p:cNvPr id="88" name="直線接點 87"/>
          <p:cNvCxnSpPr/>
          <p:nvPr/>
        </p:nvCxnSpPr>
        <p:spPr>
          <a:xfrm flipV="1">
            <a:off x="5149026" y="3279048"/>
            <a:ext cx="1196541" cy="667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>
            <a:endCxn id="69" idx="1"/>
          </p:cNvCxnSpPr>
          <p:nvPr/>
        </p:nvCxnSpPr>
        <p:spPr>
          <a:xfrm flipV="1">
            <a:off x="5149026" y="4532619"/>
            <a:ext cx="1196541" cy="121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>
            <a:endCxn id="73" idx="1"/>
          </p:cNvCxnSpPr>
          <p:nvPr/>
        </p:nvCxnSpPr>
        <p:spPr>
          <a:xfrm>
            <a:off x="5149026" y="5446610"/>
            <a:ext cx="1196541" cy="3598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群組 47"/>
          <p:cNvGrpSpPr/>
          <p:nvPr/>
        </p:nvGrpSpPr>
        <p:grpSpPr>
          <a:xfrm>
            <a:off x="6234638" y="2708119"/>
            <a:ext cx="2666853" cy="1309196"/>
            <a:chOff x="6234638" y="2708119"/>
            <a:chExt cx="2666853" cy="1309196"/>
          </a:xfrm>
        </p:grpSpPr>
        <p:sp>
          <p:nvSpPr>
            <p:cNvPr id="87" name="矩形 86"/>
            <p:cNvSpPr/>
            <p:nvPr/>
          </p:nvSpPr>
          <p:spPr>
            <a:xfrm>
              <a:off x="6234638" y="2708119"/>
              <a:ext cx="2666853" cy="13091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9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9118" y="2882065"/>
              <a:ext cx="739135" cy="5555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群組 2"/>
          <p:cNvGrpSpPr/>
          <p:nvPr/>
        </p:nvGrpSpPr>
        <p:grpSpPr>
          <a:xfrm>
            <a:off x="1019629" y="2792443"/>
            <a:ext cx="2421840" cy="1524797"/>
            <a:chOff x="1019629" y="2792443"/>
            <a:chExt cx="2421840" cy="1524797"/>
          </a:xfrm>
        </p:grpSpPr>
        <p:sp>
          <p:nvSpPr>
            <p:cNvPr id="39" name="矩形 38"/>
            <p:cNvSpPr/>
            <p:nvPr/>
          </p:nvSpPr>
          <p:spPr>
            <a:xfrm>
              <a:off x="1643786" y="3232409"/>
              <a:ext cx="1797683" cy="10715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/>
            <p:cNvGrpSpPr/>
            <p:nvPr/>
          </p:nvGrpSpPr>
          <p:grpSpPr>
            <a:xfrm>
              <a:off x="1779588" y="3324293"/>
              <a:ext cx="1528974" cy="992947"/>
              <a:chOff x="1779588" y="3324293"/>
              <a:chExt cx="1528974" cy="992947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9588" y="3324293"/>
                <a:ext cx="633856" cy="653231"/>
              </a:xfrm>
              <a:prstGeom prst="rect">
                <a:avLst/>
              </a:prstGeom>
            </p:spPr>
          </p:pic>
          <p:pic>
            <p:nvPicPr>
              <p:cNvPr id="13" name="Picture 4" descr="http://ingilizcebankasi.com/wp-content/uploads/summary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5868" y="3324293"/>
                <a:ext cx="862694" cy="86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文字方塊 23"/>
              <p:cNvSpPr txBox="1"/>
              <p:nvPr/>
            </p:nvSpPr>
            <p:spPr>
              <a:xfrm>
                <a:off x="1802842" y="3855575"/>
                <a:ext cx="548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 smtClean="0"/>
                  <a:t>d</a:t>
                </a:r>
                <a:r>
                  <a:rPr lang="en-US" altLang="zh-TW" sz="2400" baseline="-25000" dirty="0" smtClean="0"/>
                  <a:t>1</a:t>
                </a:r>
                <a:endParaRPr lang="zh-TW" altLang="en-US" sz="2400" baseline="-25000" dirty="0"/>
              </a:p>
            </p:txBody>
          </p:sp>
        </p:grpSp>
        <p:cxnSp>
          <p:nvCxnSpPr>
            <p:cNvPr id="47" name="直線接點 46"/>
            <p:cNvCxnSpPr/>
            <p:nvPr/>
          </p:nvCxnSpPr>
          <p:spPr>
            <a:xfrm>
              <a:off x="1019629" y="3810295"/>
              <a:ext cx="552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/>
            <p:cNvSpPr txBox="1"/>
            <p:nvPr/>
          </p:nvSpPr>
          <p:spPr>
            <a:xfrm>
              <a:off x="1896187" y="282310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endParaRPr lang="zh-TW" altLang="en-US" sz="2400" dirty="0"/>
            </a:p>
          </p:txBody>
        </p:sp>
        <p:sp>
          <p:nvSpPr>
            <p:cNvPr id="82" name="文字方塊 81"/>
            <p:cNvSpPr txBox="1"/>
            <p:nvPr/>
          </p:nvSpPr>
          <p:spPr>
            <a:xfrm>
              <a:off x="2696544" y="2792443"/>
              <a:ext cx="400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y</a:t>
              </a:r>
              <a:endParaRPr lang="zh-TW" altLang="en-US" sz="2400" dirty="0"/>
            </a:p>
          </p:txBody>
        </p:sp>
        <p:pic>
          <p:nvPicPr>
            <p:cNvPr id="9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946" y="3665422"/>
              <a:ext cx="415241" cy="312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群組 16"/>
          <p:cNvGrpSpPr/>
          <p:nvPr/>
        </p:nvGrpSpPr>
        <p:grpSpPr>
          <a:xfrm>
            <a:off x="1016196" y="3514578"/>
            <a:ext cx="3120678" cy="1071559"/>
            <a:chOff x="-2471642" y="3833923"/>
            <a:chExt cx="3120678" cy="1071559"/>
          </a:xfrm>
        </p:grpSpPr>
        <p:grpSp>
          <p:nvGrpSpPr>
            <p:cNvPr id="43" name="群組 42"/>
            <p:cNvGrpSpPr/>
            <p:nvPr/>
          </p:nvGrpSpPr>
          <p:grpSpPr>
            <a:xfrm>
              <a:off x="-1148647" y="3833923"/>
              <a:ext cx="1797683" cy="1071559"/>
              <a:chOff x="3902731" y="4040970"/>
              <a:chExt cx="1797683" cy="1071559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3902731" y="4040970"/>
                <a:ext cx="1797683" cy="107155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7" name="群組 36"/>
              <p:cNvGrpSpPr/>
              <p:nvPr/>
            </p:nvGrpSpPr>
            <p:grpSpPr>
              <a:xfrm>
                <a:off x="4109695" y="4095178"/>
                <a:ext cx="1528975" cy="992947"/>
                <a:chOff x="1773095" y="4373799"/>
                <a:chExt cx="1528975" cy="992947"/>
              </a:xfrm>
            </p:grpSpPr>
            <p:pic>
              <p:nvPicPr>
                <p:cNvPr id="26" name="圖片 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73095" y="4373799"/>
                  <a:ext cx="633856" cy="653231"/>
                </a:xfrm>
                <a:prstGeom prst="rect">
                  <a:avLst/>
                </a:prstGeom>
              </p:spPr>
            </p:pic>
            <p:pic>
              <p:nvPicPr>
                <p:cNvPr id="27" name="Picture 4" descr="http://ingilizcebankasi.com/wp-content/uploads/summary.jpg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39376" y="4373799"/>
                  <a:ext cx="862694" cy="8626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文字方塊 27"/>
                <p:cNvSpPr txBox="1"/>
                <p:nvPr/>
              </p:nvSpPr>
              <p:spPr>
                <a:xfrm>
                  <a:off x="1796349" y="4905081"/>
                  <a:ext cx="5486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400" dirty="0" smtClean="0"/>
                    <a:t>d</a:t>
                  </a:r>
                  <a:r>
                    <a:rPr lang="en-US" altLang="zh-TW" sz="2400" baseline="-25000" dirty="0"/>
                    <a:t>2</a:t>
                  </a:r>
                  <a:endParaRPr lang="zh-TW" altLang="en-US" sz="2400" baseline="-25000" dirty="0"/>
                </a:p>
              </p:txBody>
            </p:sp>
          </p:grpSp>
        </p:grpSp>
        <p:cxnSp>
          <p:nvCxnSpPr>
            <p:cNvPr id="49" name="直線接點 48"/>
            <p:cNvCxnSpPr/>
            <p:nvPr/>
          </p:nvCxnSpPr>
          <p:spPr>
            <a:xfrm>
              <a:off x="-2471642" y="4383704"/>
              <a:ext cx="131622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0" name="Picture 415" descr="http://www.totosites.com/wp-content/uploads/2011/05/red-tick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4717" y="4240030"/>
              <a:ext cx="412469" cy="310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6626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10343</TotalTime>
  <Words>1026</Words>
  <Application>Microsoft Office PowerPoint</Application>
  <PresentationFormat>如螢幕大小 (4:3)</PresentationFormat>
  <Paragraphs>254</Paragraphs>
  <Slides>21</Slides>
  <Notes>12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32" baseType="lpstr">
      <vt:lpstr>新細明體</vt:lpstr>
      <vt:lpstr>Arial</vt:lpstr>
      <vt:lpstr>Arial</vt:lpstr>
      <vt:lpstr>Calibri</vt:lpstr>
      <vt:lpstr>Calibri Light</vt:lpstr>
      <vt:lpstr>Cambria Math</vt:lpstr>
      <vt:lpstr>Helvetica</vt:lpstr>
      <vt:lpstr>Wingdings</vt:lpstr>
      <vt:lpstr>Office 佈景主題</vt:lpstr>
      <vt:lpstr>方程式</vt:lpstr>
      <vt:lpstr>Microsoft 方程式編輯器 3.0</vt:lpstr>
      <vt:lpstr>Introduction of  Structured Learning</vt:lpstr>
      <vt:lpstr>Structured Learning</vt:lpstr>
      <vt:lpstr>Example Application</vt:lpstr>
      <vt:lpstr>Unified Framework</vt:lpstr>
      <vt:lpstr>Unified Framework  – Object Detection</vt:lpstr>
      <vt:lpstr>Unified Framework  – Object Detection</vt:lpstr>
      <vt:lpstr>Unified Framework  – Object Detection</vt:lpstr>
      <vt:lpstr>Unified Framework  - Summarization</vt:lpstr>
      <vt:lpstr>Unified Framework  - Summarization</vt:lpstr>
      <vt:lpstr>Unified Framework  - Retrieval</vt:lpstr>
      <vt:lpstr>Unified Framework  - Retrieval</vt:lpstr>
      <vt:lpstr>PowerPoint 簡報</vt:lpstr>
      <vt:lpstr>PowerPoint 簡報</vt:lpstr>
      <vt:lpstr>Link to DNN?</vt:lpstr>
      <vt:lpstr>Unified Framework</vt:lpstr>
      <vt:lpstr>Problem 1</vt:lpstr>
      <vt:lpstr>Problem 2</vt:lpstr>
      <vt:lpstr>Problem 3</vt:lpstr>
      <vt:lpstr>Three Problems</vt:lpstr>
      <vt:lpstr>PowerPoint 簡報</vt:lpstr>
      <vt:lpstr>Preview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Lee Hung-yi</cp:lastModifiedBy>
  <cp:revision>362</cp:revision>
  <dcterms:created xsi:type="dcterms:W3CDTF">2015-02-08T15:50:53Z</dcterms:created>
  <dcterms:modified xsi:type="dcterms:W3CDTF">2015-10-28T14:40:36Z</dcterms:modified>
</cp:coreProperties>
</file>