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410" r:id="rId3"/>
    <p:sldId id="339" r:id="rId4"/>
    <p:sldId id="340" r:id="rId5"/>
    <p:sldId id="341" r:id="rId6"/>
    <p:sldId id="335" r:id="rId7"/>
    <p:sldId id="342" r:id="rId8"/>
    <p:sldId id="308" r:id="rId9"/>
    <p:sldId id="346" r:id="rId10"/>
    <p:sldId id="344" r:id="rId11"/>
    <p:sldId id="309" r:id="rId12"/>
    <p:sldId id="452" r:id="rId13"/>
    <p:sldId id="271" r:id="rId14"/>
    <p:sldId id="343" r:id="rId15"/>
    <p:sldId id="351" r:id="rId16"/>
    <p:sldId id="348" r:id="rId17"/>
    <p:sldId id="273" r:id="rId18"/>
    <p:sldId id="274" r:id="rId19"/>
    <p:sldId id="275" r:id="rId20"/>
    <p:sldId id="276" r:id="rId21"/>
    <p:sldId id="352" r:id="rId22"/>
    <p:sldId id="277" r:id="rId23"/>
    <p:sldId id="453" r:id="rId24"/>
    <p:sldId id="382" r:id="rId25"/>
    <p:sldId id="383" r:id="rId26"/>
    <p:sldId id="376" r:id="rId27"/>
    <p:sldId id="401" r:id="rId28"/>
    <p:sldId id="386" r:id="rId29"/>
    <p:sldId id="454" r:id="rId30"/>
    <p:sldId id="311" r:id="rId31"/>
    <p:sldId id="389" r:id="rId32"/>
    <p:sldId id="312" r:id="rId33"/>
    <p:sldId id="388" r:id="rId34"/>
    <p:sldId id="387" r:id="rId35"/>
    <p:sldId id="390" r:id="rId36"/>
    <p:sldId id="365" r:id="rId37"/>
    <p:sldId id="371" r:id="rId38"/>
    <p:sldId id="455" r:id="rId39"/>
    <p:sldId id="362" r:id="rId40"/>
    <p:sldId id="391" r:id="rId41"/>
    <p:sldId id="456" r:id="rId42"/>
    <p:sldId id="403" r:id="rId43"/>
    <p:sldId id="404" r:id="rId44"/>
    <p:sldId id="405" r:id="rId45"/>
    <p:sldId id="313" r:id="rId46"/>
    <p:sldId id="261" r:id="rId47"/>
    <p:sldId id="262" r:id="rId48"/>
    <p:sldId id="457" r:id="rId49"/>
    <p:sldId id="458" r:id="rId50"/>
    <p:sldId id="409" r:id="rId51"/>
    <p:sldId id="419" r:id="rId52"/>
    <p:sldId id="420" r:id="rId53"/>
    <p:sldId id="434" r:id="rId54"/>
    <p:sldId id="422" r:id="rId55"/>
    <p:sldId id="423" r:id="rId56"/>
    <p:sldId id="424" r:id="rId57"/>
    <p:sldId id="443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61" r:id="rId66"/>
    <p:sldId id="445" r:id="rId67"/>
    <p:sldId id="446" r:id="rId68"/>
    <p:sldId id="462" r:id="rId69"/>
    <p:sldId id="463" r:id="rId70"/>
    <p:sldId id="460" r:id="rId71"/>
    <p:sldId id="444" r:id="rId72"/>
    <p:sldId id="417" r:id="rId73"/>
    <p:sldId id="418" r:id="rId74"/>
    <p:sldId id="459" r:id="rId75"/>
    <p:sldId id="464" r:id="rId7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36" autoAdjust="0"/>
    <p:restoredTop sz="85252" autoAdjust="0"/>
  </p:normalViewPr>
  <p:slideViewPr>
    <p:cSldViewPr snapToGrid="0">
      <p:cViewPr varScale="1">
        <p:scale>
          <a:sx n="63" d="100"/>
          <a:sy n="63" d="100"/>
        </p:scale>
        <p:origin x="930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 smtClean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 smtClean="0"/>
            <a:t>Step 2: 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8901EBD1-6856-4F53-8B3D-B27A87811E9D}" type="presOf" srcId="{92087D4F-269E-4932-9002-3AB0A3D6E103}" destId="{6733F149-A598-45D9-8D73-E9E4DA20EB7D}" srcOrd="0" destOrd="1" presId="urn:microsoft.com/office/officeart/2005/8/layout/list1"/>
    <dgm:cxn modelId="{5B5BED37-0EA7-432D-AB13-D72FBD3F0CF9}" type="presOf" srcId="{76DBAD82-5522-406D-90B7-E01561ACB68A}" destId="{6733F149-A598-45D9-8D73-E9E4DA20EB7D}" srcOrd="0" destOrd="0" presId="urn:microsoft.com/office/officeart/2005/8/layout/list1"/>
    <dgm:cxn modelId="{A59DF0C2-2183-4407-B971-10C6DA21DB97}" type="presOf" srcId="{FFDB51D0-6B1D-43D3-8E73-ECD7471A4D01}" destId="{FDF0F71C-270F-4095-8BE8-C8F869D73701}" srcOrd="0" destOrd="0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D33D725E-0D32-4B75-945D-B2C12124A8D7}" type="presOf" srcId="{4035ACF0-760C-45C9-B54D-7153FB673A6A}" destId="{D19E3202-A4D6-4896-A660-41FC5C701937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F27D1740-BC16-4BDA-BD9B-14278FEB12F1}" type="presOf" srcId="{9F12D42D-88AA-413A-8637-2DD3F3F70319}" destId="{E0F120CA-8905-417C-A334-980514E77545}" srcOrd="0" destOrd="0" presId="urn:microsoft.com/office/officeart/2005/8/layout/list1"/>
    <dgm:cxn modelId="{6C7E20A5-E9C4-4552-B84D-1F7C23C37764}" type="presOf" srcId="{9E9874CF-1983-4284-9902-3A937231DEB8}" destId="{68CB2C07-6FB4-43B7-90A6-6102B894FE03}" srcOrd="1" destOrd="0" presId="urn:microsoft.com/office/officeart/2005/8/layout/list1"/>
    <dgm:cxn modelId="{7A769EAF-E5E0-4EE0-8EDD-11B3C56624CB}" type="presOf" srcId="{7FEAE1CC-6AD9-4DDE-A717-271EAD0BBA84}" destId="{6733F149-A598-45D9-8D73-E9E4DA20EB7D}" srcOrd="0" destOrd="2" presId="urn:microsoft.com/office/officeart/2005/8/layout/list1"/>
    <dgm:cxn modelId="{38FB6376-2906-4ECE-A4F0-AF455B63C9A1}" type="presOf" srcId="{9E9874CF-1983-4284-9902-3A937231DEB8}" destId="{50D3F575-46BD-4A51-9AB7-79A1B5CBDC90}" srcOrd="0" destOrd="0" presId="urn:microsoft.com/office/officeart/2005/8/layout/list1"/>
    <dgm:cxn modelId="{AA815086-9725-4499-B0FE-D9A504412143}" type="presOf" srcId="{FFDB51D0-6B1D-43D3-8E73-ECD7471A4D01}" destId="{3B277155-0BDC-4129-93DC-7CA37B78CDAF}" srcOrd="1" destOrd="0" presId="urn:microsoft.com/office/officeart/2005/8/layout/list1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6334F104-2191-4D4C-A11A-33A7A383E301}" type="presOf" srcId="{5DBD6C8D-BECC-48E9-899C-53A4492E616B}" destId="{D19E3202-A4D6-4896-A660-41FC5C701937}" srcOrd="0" destOrd="1" presId="urn:microsoft.com/office/officeart/2005/8/layout/list1"/>
    <dgm:cxn modelId="{214AF188-1AA8-4C9C-98F8-18B3127E6EB1}" type="presParOf" srcId="{E0F120CA-8905-417C-A334-980514E77545}" destId="{231AE18B-EBC9-4452-B8FE-7C10AF8C3D99}" srcOrd="0" destOrd="0" presId="urn:microsoft.com/office/officeart/2005/8/layout/list1"/>
    <dgm:cxn modelId="{E5403230-2787-4B06-BF1C-1ED293E1E2A1}" type="presParOf" srcId="{231AE18B-EBC9-4452-B8FE-7C10AF8C3D99}" destId="{50D3F575-46BD-4A51-9AB7-79A1B5CBDC90}" srcOrd="0" destOrd="0" presId="urn:microsoft.com/office/officeart/2005/8/layout/list1"/>
    <dgm:cxn modelId="{4DE0ADA3-1A35-417E-A495-8D445D4C5370}" type="presParOf" srcId="{231AE18B-EBC9-4452-B8FE-7C10AF8C3D99}" destId="{68CB2C07-6FB4-43B7-90A6-6102B894FE03}" srcOrd="1" destOrd="0" presId="urn:microsoft.com/office/officeart/2005/8/layout/list1"/>
    <dgm:cxn modelId="{6D4B4CA4-FF13-490C-BDEE-415F02948805}" type="presParOf" srcId="{E0F120CA-8905-417C-A334-980514E77545}" destId="{884D52F0-3294-44A2-9D5C-6F850FA628DE}" srcOrd="1" destOrd="0" presId="urn:microsoft.com/office/officeart/2005/8/layout/list1"/>
    <dgm:cxn modelId="{DAD4F10D-CAA0-426C-AFE0-7A124A985E2F}" type="presParOf" srcId="{E0F120CA-8905-417C-A334-980514E77545}" destId="{6733F149-A598-45D9-8D73-E9E4DA20EB7D}" srcOrd="2" destOrd="0" presId="urn:microsoft.com/office/officeart/2005/8/layout/list1"/>
    <dgm:cxn modelId="{B9B3CCC3-C0D8-44A6-BCEC-B4D6E5412E2E}" type="presParOf" srcId="{E0F120CA-8905-417C-A334-980514E77545}" destId="{C392A045-7BA1-47A5-AFB1-CEB7DADB0811}" srcOrd="3" destOrd="0" presId="urn:microsoft.com/office/officeart/2005/8/layout/list1"/>
    <dgm:cxn modelId="{6865319F-2512-474F-A4B7-05C9B4017BC5}" type="presParOf" srcId="{E0F120CA-8905-417C-A334-980514E77545}" destId="{B37B1F0C-8B76-49E2-B748-B1E108DF2203}" srcOrd="4" destOrd="0" presId="urn:microsoft.com/office/officeart/2005/8/layout/list1"/>
    <dgm:cxn modelId="{0C432A81-7B00-41F0-A16E-989219EFB6D3}" type="presParOf" srcId="{B37B1F0C-8B76-49E2-B748-B1E108DF2203}" destId="{FDF0F71C-270F-4095-8BE8-C8F869D73701}" srcOrd="0" destOrd="0" presId="urn:microsoft.com/office/officeart/2005/8/layout/list1"/>
    <dgm:cxn modelId="{C69F93C0-F90F-4E48-BF5E-AD87E7D34AB6}" type="presParOf" srcId="{B37B1F0C-8B76-49E2-B748-B1E108DF2203}" destId="{3B277155-0BDC-4129-93DC-7CA37B78CDAF}" srcOrd="1" destOrd="0" presId="urn:microsoft.com/office/officeart/2005/8/layout/list1"/>
    <dgm:cxn modelId="{15C00BC5-C3EB-4C2B-B7E4-5AA7CA0E8680}" type="presParOf" srcId="{E0F120CA-8905-417C-A334-980514E77545}" destId="{E9B5DEB4-8473-44D4-BA8F-FD3AA2EB169A}" srcOrd="5" destOrd="0" presId="urn:microsoft.com/office/officeart/2005/8/layout/list1"/>
    <dgm:cxn modelId="{99E32E93-B003-44D5-AC13-6074D70948A6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 smtClean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 smtClean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 smtClean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 smtClean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 smtClean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 smtClean="0"/>
            <a:t>Beyond Structured SVM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  <dgm:t>
        <a:bodyPr/>
        <a:lstStyle/>
        <a:p>
          <a:endParaRPr lang="zh-TW" altLang="en-US"/>
        </a:p>
      </dgm:t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  <dgm:t>
        <a:bodyPr/>
        <a:lstStyle/>
        <a:p>
          <a:endParaRPr lang="zh-TW" altLang="en-US"/>
        </a:p>
      </dgm:t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  <dgm:t>
        <a:bodyPr/>
        <a:lstStyle/>
        <a:p>
          <a:endParaRPr lang="zh-TW" altLang="en-US"/>
        </a:p>
      </dgm:t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  <dgm:t>
        <a:bodyPr/>
        <a:lstStyle/>
        <a:p>
          <a:endParaRPr lang="zh-TW" altLang="en-US"/>
        </a:p>
      </dgm:t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  <dgm:t>
        <a:bodyPr/>
        <a:lstStyle/>
        <a:p>
          <a:endParaRPr lang="zh-TW" altLang="en-US"/>
        </a:p>
      </dgm:t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  <dgm:t>
        <a:bodyPr/>
        <a:lstStyle/>
        <a:p>
          <a:endParaRPr lang="zh-TW" altLang="en-US"/>
        </a:p>
      </dgm:t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  <dgm:t>
        <a:bodyPr/>
        <a:lstStyle/>
        <a:p>
          <a:endParaRPr lang="zh-TW" altLang="en-US"/>
        </a:p>
      </dgm:t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E0275FED-BE7B-41D1-A91D-837B01F65D47}" type="presOf" srcId="{320DD6AE-3319-4A4D-9442-FCE3C811C9EE}" destId="{63E62706-AC0D-4145-B4A1-920C0BAEB290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A1E8B6B-F443-422E-89AF-1DACDB7EB354}" type="presOf" srcId="{AB1EC27F-81E3-48E7-894B-F8DCD594119A}" destId="{AD813BED-EE5A-496D-8588-9DD02787CC61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7AB30774-7F98-4C97-A11E-7499FDC3A81C}" type="presOf" srcId="{B9601EE6-644A-471D-A699-9372268F384B}" destId="{11EA5CF8-FE9F-440B-ADAF-74E9B4052CC3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B51071D5-2671-4219-A37A-2904213337DC}" type="presOf" srcId="{CBAB6DAF-1B44-48F3-9958-2D3BDB2F4B52}" destId="{611C745E-86BC-475F-B2F7-955B8CB3367F}" srcOrd="0" destOrd="0" presId="urn:microsoft.com/office/officeart/2005/8/layout/process4"/>
    <dgm:cxn modelId="{9533CAD6-2CFE-4302-A902-7B4AE0F7EA7B}" type="presOf" srcId="{D9A0421A-5978-413D-8FDE-D03EA7D425C9}" destId="{39CA166A-6FA8-47DF-9E0F-E8833FB5A54C}" srcOrd="0" destOrd="0" presId="urn:microsoft.com/office/officeart/2005/8/layout/process4"/>
    <dgm:cxn modelId="{0636BD6E-B5DF-4E07-B0D5-84F2B02942F5}" type="presOf" srcId="{91254895-6814-43DE-9BDD-B113A2F09613}" destId="{8D12E1EA-DE7F-440D-B3B7-985BE8FAB304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F0523B45-07F8-425C-BC6A-445EB13BE349}" type="presOf" srcId="{07307D20-69A7-4B79-A992-7042E82DFFF1}" destId="{680366BF-F4C4-4C8E-A40F-48D7B0EC7E31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4D4B8EA6-8461-4197-951D-45BDC13D9D93}" type="presOf" srcId="{39ED2F95-BBD0-4660-8244-DAF907C67870}" destId="{0E8469A1-1322-4ACB-890C-3AB109363E7D}" srcOrd="0" destOrd="0" presId="urn:microsoft.com/office/officeart/2005/8/layout/process4"/>
    <dgm:cxn modelId="{235A0766-9C70-4C74-B0B1-F66516E0EEB2}" type="presOf" srcId="{FC82FEEE-AEB7-4EBF-9EC1-62DC8C35BC59}" destId="{1E4846FD-7299-4F06-959A-388C1C4BC33C}" srcOrd="0" destOrd="0" presId="urn:microsoft.com/office/officeart/2005/8/layout/process4"/>
    <dgm:cxn modelId="{CBB12B9E-779C-4FCA-B010-D994D97CE248}" type="presParOf" srcId="{AD813BED-EE5A-496D-8588-9DD02787CC61}" destId="{FFF0A4F0-98CB-4D69-AEB3-E767033D4036}" srcOrd="0" destOrd="0" presId="urn:microsoft.com/office/officeart/2005/8/layout/process4"/>
    <dgm:cxn modelId="{0D01167B-C7A8-4483-9946-48708049C455}" type="presParOf" srcId="{FFF0A4F0-98CB-4D69-AEB3-E767033D4036}" destId="{0E8469A1-1322-4ACB-890C-3AB109363E7D}" srcOrd="0" destOrd="0" presId="urn:microsoft.com/office/officeart/2005/8/layout/process4"/>
    <dgm:cxn modelId="{BAE0B17A-B748-4F39-95D1-3F2960CEEBB2}" type="presParOf" srcId="{AD813BED-EE5A-496D-8588-9DD02787CC61}" destId="{42EA13E5-9F99-4FBC-BADC-3EDD85D97D74}" srcOrd="1" destOrd="0" presId="urn:microsoft.com/office/officeart/2005/8/layout/process4"/>
    <dgm:cxn modelId="{CE10871D-7701-4D2D-8C00-04F91FFF3796}" type="presParOf" srcId="{AD813BED-EE5A-496D-8588-9DD02787CC61}" destId="{692D6A0F-6AE0-44CE-9D93-C85CA5127B4C}" srcOrd="2" destOrd="0" presId="urn:microsoft.com/office/officeart/2005/8/layout/process4"/>
    <dgm:cxn modelId="{2CDD4F6F-A01B-4FE8-9CC9-10C86BA5D3F0}" type="presParOf" srcId="{692D6A0F-6AE0-44CE-9D93-C85CA5127B4C}" destId="{1E4846FD-7299-4F06-959A-388C1C4BC33C}" srcOrd="0" destOrd="0" presId="urn:microsoft.com/office/officeart/2005/8/layout/process4"/>
    <dgm:cxn modelId="{6BDC9B97-EB7D-4E72-9F17-A5FCF819E643}" type="presParOf" srcId="{AD813BED-EE5A-496D-8588-9DD02787CC61}" destId="{EDF61CA2-B801-40D3-8259-4117226140D3}" srcOrd="3" destOrd="0" presId="urn:microsoft.com/office/officeart/2005/8/layout/process4"/>
    <dgm:cxn modelId="{D8FC3E34-7CFB-470F-8B18-3B399C44EC85}" type="presParOf" srcId="{AD813BED-EE5A-496D-8588-9DD02787CC61}" destId="{90F0823B-B300-4EBA-AC5A-E251328A0C93}" srcOrd="4" destOrd="0" presId="urn:microsoft.com/office/officeart/2005/8/layout/process4"/>
    <dgm:cxn modelId="{12746B90-28E2-4AA5-870A-D5C844E4725B}" type="presParOf" srcId="{90F0823B-B300-4EBA-AC5A-E251328A0C93}" destId="{8D12E1EA-DE7F-440D-B3B7-985BE8FAB304}" srcOrd="0" destOrd="0" presId="urn:microsoft.com/office/officeart/2005/8/layout/process4"/>
    <dgm:cxn modelId="{AB6AA588-C7F5-424D-8923-63D08E4E3946}" type="presParOf" srcId="{AD813BED-EE5A-496D-8588-9DD02787CC61}" destId="{713CC78B-908A-4E94-BBC7-84B7C57092AA}" srcOrd="5" destOrd="0" presId="urn:microsoft.com/office/officeart/2005/8/layout/process4"/>
    <dgm:cxn modelId="{1F79C365-E08E-413F-BCF5-E4F36C5357C0}" type="presParOf" srcId="{AD813BED-EE5A-496D-8588-9DD02787CC61}" destId="{D7F6BB6A-E273-4783-BF8E-5DBFC6B0AD77}" srcOrd="6" destOrd="0" presId="urn:microsoft.com/office/officeart/2005/8/layout/process4"/>
    <dgm:cxn modelId="{6E021AFF-371F-4491-A4B7-A89C5B73BF26}" type="presParOf" srcId="{D7F6BB6A-E273-4783-BF8E-5DBFC6B0AD77}" destId="{680366BF-F4C4-4C8E-A40F-48D7B0EC7E31}" srcOrd="0" destOrd="0" presId="urn:microsoft.com/office/officeart/2005/8/layout/process4"/>
    <dgm:cxn modelId="{BBD442D3-CDF1-4DE2-A07F-D339C7022702}" type="presParOf" srcId="{AD813BED-EE5A-496D-8588-9DD02787CC61}" destId="{D558F837-A0EF-415F-934C-7E0F2947F5EB}" srcOrd="7" destOrd="0" presId="urn:microsoft.com/office/officeart/2005/8/layout/process4"/>
    <dgm:cxn modelId="{D4F59281-2399-48E0-BDCB-66326705ABE1}" type="presParOf" srcId="{AD813BED-EE5A-496D-8588-9DD02787CC61}" destId="{A3F7EE0A-F76B-46A1-BDF1-69FA4866E486}" srcOrd="8" destOrd="0" presId="urn:microsoft.com/office/officeart/2005/8/layout/process4"/>
    <dgm:cxn modelId="{13A7868A-D101-4024-A1ED-0071F1026102}" type="presParOf" srcId="{A3F7EE0A-F76B-46A1-BDF1-69FA4866E486}" destId="{39CA166A-6FA8-47DF-9E0F-E8833FB5A54C}" srcOrd="0" destOrd="0" presId="urn:microsoft.com/office/officeart/2005/8/layout/process4"/>
    <dgm:cxn modelId="{43870E85-F285-4913-AB76-6A5005EC3C37}" type="presParOf" srcId="{AD813BED-EE5A-496D-8588-9DD02787CC61}" destId="{D9D625BB-FA04-4909-AEFC-BCCCC2814B5F}" srcOrd="9" destOrd="0" presId="urn:microsoft.com/office/officeart/2005/8/layout/process4"/>
    <dgm:cxn modelId="{E11248F1-472F-41B1-BDCD-73C18000BA36}" type="presParOf" srcId="{AD813BED-EE5A-496D-8588-9DD02787CC61}" destId="{8B481372-1525-496E-BEAE-200E63F731AB}" srcOrd="10" destOrd="0" presId="urn:microsoft.com/office/officeart/2005/8/layout/process4"/>
    <dgm:cxn modelId="{BCBFEECC-2F09-4AAA-9D2A-36FD196854DB}" type="presParOf" srcId="{8B481372-1525-496E-BEAE-200E63F731AB}" destId="{11EA5CF8-FE9F-440B-ADAF-74E9B4052CC3}" srcOrd="0" destOrd="0" presId="urn:microsoft.com/office/officeart/2005/8/layout/process4"/>
    <dgm:cxn modelId="{C9832C98-F129-439F-9B09-6D9AF798D4B1}" type="presParOf" srcId="{AD813BED-EE5A-496D-8588-9DD02787CC61}" destId="{BC462F8F-377C-481E-9716-861FB7E10C9C}" srcOrd="11" destOrd="0" presId="urn:microsoft.com/office/officeart/2005/8/layout/process4"/>
    <dgm:cxn modelId="{413971DD-303D-43D4-88A7-5C97B11984F4}" type="presParOf" srcId="{AD813BED-EE5A-496D-8588-9DD02787CC61}" destId="{C585E868-758B-4361-B68E-803A800C78B2}" srcOrd="12" destOrd="0" presId="urn:microsoft.com/office/officeart/2005/8/layout/process4"/>
    <dgm:cxn modelId="{EF9D9DDB-181B-4E45-A3B7-592DE5D3A2CE}" type="presParOf" srcId="{C585E868-758B-4361-B68E-803A800C78B2}" destId="{63E62706-AC0D-4145-B4A1-920C0BAEB290}" srcOrd="0" destOrd="0" presId="urn:microsoft.com/office/officeart/2005/8/layout/process4"/>
    <dgm:cxn modelId="{2A74A71D-5653-4476-B427-0630E79787A5}" type="presParOf" srcId="{AD813BED-EE5A-496D-8588-9DD02787CC61}" destId="{BBAB082E-94FE-4C27-A270-B13391990BAF}" srcOrd="13" destOrd="0" presId="urn:microsoft.com/office/officeart/2005/8/layout/process4"/>
    <dgm:cxn modelId="{D5504F27-E7F4-4C99-B86C-F3B6710F19BF}" type="presParOf" srcId="{AD813BED-EE5A-496D-8588-9DD02787CC61}" destId="{35518C1E-37BF-416A-97DC-0D944984138A}" srcOrd="14" destOrd="0" presId="urn:microsoft.com/office/officeart/2005/8/layout/process4"/>
    <dgm:cxn modelId="{9C37AEE4-CC27-4FEB-B821-631B828C5485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 smtClean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 smtClean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 smtClean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 smtClean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 smtClean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 smtClean="0"/>
            <a:t>Beyond Structured SVM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  <dgm:t>
        <a:bodyPr/>
        <a:lstStyle/>
        <a:p>
          <a:endParaRPr lang="zh-TW" altLang="en-US"/>
        </a:p>
      </dgm:t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  <dgm:t>
        <a:bodyPr/>
        <a:lstStyle/>
        <a:p>
          <a:endParaRPr lang="zh-TW" altLang="en-US"/>
        </a:p>
      </dgm:t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  <dgm:t>
        <a:bodyPr/>
        <a:lstStyle/>
        <a:p>
          <a:endParaRPr lang="zh-TW" altLang="en-US"/>
        </a:p>
      </dgm:t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  <dgm:t>
        <a:bodyPr/>
        <a:lstStyle/>
        <a:p>
          <a:endParaRPr lang="zh-TW" altLang="en-US"/>
        </a:p>
      </dgm:t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  <dgm:t>
        <a:bodyPr/>
        <a:lstStyle/>
        <a:p>
          <a:endParaRPr lang="zh-TW" altLang="en-US"/>
        </a:p>
      </dgm:t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  <dgm:t>
        <a:bodyPr/>
        <a:lstStyle/>
        <a:p>
          <a:endParaRPr lang="zh-TW" altLang="en-US"/>
        </a:p>
      </dgm:t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  <dgm:t>
        <a:bodyPr/>
        <a:lstStyle/>
        <a:p>
          <a:endParaRPr lang="zh-TW" altLang="en-US"/>
        </a:p>
      </dgm:t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99B0E9E1-4B93-4FD0-B962-CE3CF171072E}" type="presOf" srcId="{B9601EE6-644A-471D-A699-9372268F384B}" destId="{11EA5CF8-FE9F-440B-ADAF-74E9B4052CC3}" srcOrd="0" destOrd="0" presId="urn:microsoft.com/office/officeart/2005/8/layout/process4"/>
    <dgm:cxn modelId="{DD519EF6-E473-4FCB-B991-F273F241C2D4}" type="presOf" srcId="{91254895-6814-43DE-9BDD-B113A2F09613}" destId="{8D12E1EA-DE7F-440D-B3B7-985BE8FAB304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6F498C85-505D-4DD5-8CB6-2225614A5051}" type="presOf" srcId="{39ED2F95-BBD0-4660-8244-DAF907C67870}" destId="{0E8469A1-1322-4ACB-890C-3AB109363E7D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44E99ADE-2BF8-48DC-9A42-A363ECA373BE}" type="presOf" srcId="{320DD6AE-3319-4A4D-9442-FCE3C811C9EE}" destId="{63E62706-AC0D-4145-B4A1-920C0BAEB290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0EAE7776-BC06-4E16-86B9-EC0C809DD880}" type="presOf" srcId="{CBAB6DAF-1B44-48F3-9958-2D3BDB2F4B52}" destId="{611C745E-86BC-475F-B2F7-955B8CB3367F}" srcOrd="0" destOrd="0" presId="urn:microsoft.com/office/officeart/2005/8/layout/process4"/>
    <dgm:cxn modelId="{004593A5-B93D-45BB-BC01-E7B666CA8EE9}" type="presOf" srcId="{FC82FEEE-AEB7-4EBF-9EC1-62DC8C35BC59}" destId="{1E4846FD-7299-4F06-959A-388C1C4BC33C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6613FFD6-6308-44AE-AC40-80B3327AF031}" type="presOf" srcId="{07307D20-69A7-4B79-A992-7042E82DFFF1}" destId="{680366BF-F4C4-4C8E-A40F-48D7B0EC7E31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A63C2472-923B-4BD1-AF17-FA57E60BEA23}" type="presOf" srcId="{AB1EC27F-81E3-48E7-894B-F8DCD594119A}" destId="{AD813BED-EE5A-496D-8588-9DD02787CC61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EE1B0BA6-CE30-473A-918E-0136DA859BBF}" type="presOf" srcId="{D9A0421A-5978-413D-8FDE-D03EA7D425C9}" destId="{39CA166A-6FA8-47DF-9E0F-E8833FB5A54C}" srcOrd="0" destOrd="0" presId="urn:microsoft.com/office/officeart/2005/8/layout/process4"/>
    <dgm:cxn modelId="{9F1CF341-CD6E-4D85-8544-5F8D1E02A0FC}" type="presParOf" srcId="{AD813BED-EE5A-496D-8588-9DD02787CC61}" destId="{FFF0A4F0-98CB-4D69-AEB3-E767033D4036}" srcOrd="0" destOrd="0" presId="urn:microsoft.com/office/officeart/2005/8/layout/process4"/>
    <dgm:cxn modelId="{2A5FD7B9-2534-4D62-9CBE-07BA87CDF9A7}" type="presParOf" srcId="{FFF0A4F0-98CB-4D69-AEB3-E767033D4036}" destId="{0E8469A1-1322-4ACB-890C-3AB109363E7D}" srcOrd="0" destOrd="0" presId="urn:microsoft.com/office/officeart/2005/8/layout/process4"/>
    <dgm:cxn modelId="{FF542B76-BC57-48AC-A585-0DA660CFB8B0}" type="presParOf" srcId="{AD813BED-EE5A-496D-8588-9DD02787CC61}" destId="{42EA13E5-9F99-4FBC-BADC-3EDD85D97D74}" srcOrd="1" destOrd="0" presId="urn:microsoft.com/office/officeart/2005/8/layout/process4"/>
    <dgm:cxn modelId="{760AC2E7-6DA9-4DC6-AF4A-B680CD1B80C5}" type="presParOf" srcId="{AD813BED-EE5A-496D-8588-9DD02787CC61}" destId="{692D6A0F-6AE0-44CE-9D93-C85CA5127B4C}" srcOrd="2" destOrd="0" presId="urn:microsoft.com/office/officeart/2005/8/layout/process4"/>
    <dgm:cxn modelId="{6EC4CD13-7457-4DE2-8A00-35700AC47630}" type="presParOf" srcId="{692D6A0F-6AE0-44CE-9D93-C85CA5127B4C}" destId="{1E4846FD-7299-4F06-959A-388C1C4BC33C}" srcOrd="0" destOrd="0" presId="urn:microsoft.com/office/officeart/2005/8/layout/process4"/>
    <dgm:cxn modelId="{FB8672F1-04A4-4793-B98D-F17E8BC77419}" type="presParOf" srcId="{AD813BED-EE5A-496D-8588-9DD02787CC61}" destId="{EDF61CA2-B801-40D3-8259-4117226140D3}" srcOrd="3" destOrd="0" presId="urn:microsoft.com/office/officeart/2005/8/layout/process4"/>
    <dgm:cxn modelId="{70CF9F66-8088-4C14-8D59-9D204F1E5615}" type="presParOf" srcId="{AD813BED-EE5A-496D-8588-9DD02787CC61}" destId="{90F0823B-B300-4EBA-AC5A-E251328A0C93}" srcOrd="4" destOrd="0" presId="urn:microsoft.com/office/officeart/2005/8/layout/process4"/>
    <dgm:cxn modelId="{6F8B2C8C-C7E7-456A-B75F-A8E5D6074EE3}" type="presParOf" srcId="{90F0823B-B300-4EBA-AC5A-E251328A0C93}" destId="{8D12E1EA-DE7F-440D-B3B7-985BE8FAB304}" srcOrd="0" destOrd="0" presId="urn:microsoft.com/office/officeart/2005/8/layout/process4"/>
    <dgm:cxn modelId="{1C98D9E2-27CC-42FB-88D6-7B0E63B1AA17}" type="presParOf" srcId="{AD813BED-EE5A-496D-8588-9DD02787CC61}" destId="{713CC78B-908A-4E94-BBC7-84B7C57092AA}" srcOrd="5" destOrd="0" presId="urn:microsoft.com/office/officeart/2005/8/layout/process4"/>
    <dgm:cxn modelId="{1BFBC11C-5A2A-445B-A0ED-C3B6C3E3FE42}" type="presParOf" srcId="{AD813BED-EE5A-496D-8588-9DD02787CC61}" destId="{D7F6BB6A-E273-4783-BF8E-5DBFC6B0AD77}" srcOrd="6" destOrd="0" presId="urn:microsoft.com/office/officeart/2005/8/layout/process4"/>
    <dgm:cxn modelId="{80991297-3056-476D-BABD-9789286DEBBB}" type="presParOf" srcId="{D7F6BB6A-E273-4783-BF8E-5DBFC6B0AD77}" destId="{680366BF-F4C4-4C8E-A40F-48D7B0EC7E31}" srcOrd="0" destOrd="0" presId="urn:microsoft.com/office/officeart/2005/8/layout/process4"/>
    <dgm:cxn modelId="{EFB4B2CC-8EE9-43FA-BA8E-D5A01ED6F1A8}" type="presParOf" srcId="{AD813BED-EE5A-496D-8588-9DD02787CC61}" destId="{D558F837-A0EF-415F-934C-7E0F2947F5EB}" srcOrd="7" destOrd="0" presId="urn:microsoft.com/office/officeart/2005/8/layout/process4"/>
    <dgm:cxn modelId="{15A2ACD3-EDED-4682-9F66-F9F5F012B8E6}" type="presParOf" srcId="{AD813BED-EE5A-496D-8588-9DD02787CC61}" destId="{A3F7EE0A-F76B-46A1-BDF1-69FA4866E486}" srcOrd="8" destOrd="0" presId="urn:microsoft.com/office/officeart/2005/8/layout/process4"/>
    <dgm:cxn modelId="{A640B2F1-8257-47CC-AC0E-ACEF30733D7E}" type="presParOf" srcId="{A3F7EE0A-F76B-46A1-BDF1-69FA4866E486}" destId="{39CA166A-6FA8-47DF-9E0F-E8833FB5A54C}" srcOrd="0" destOrd="0" presId="urn:microsoft.com/office/officeart/2005/8/layout/process4"/>
    <dgm:cxn modelId="{77E2AA19-1E39-457D-A283-D1EF86AE0433}" type="presParOf" srcId="{AD813BED-EE5A-496D-8588-9DD02787CC61}" destId="{D9D625BB-FA04-4909-AEFC-BCCCC2814B5F}" srcOrd="9" destOrd="0" presId="urn:microsoft.com/office/officeart/2005/8/layout/process4"/>
    <dgm:cxn modelId="{74C16852-8308-40D7-9FEB-05C8624B8CB2}" type="presParOf" srcId="{AD813BED-EE5A-496D-8588-9DD02787CC61}" destId="{8B481372-1525-496E-BEAE-200E63F731AB}" srcOrd="10" destOrd="0" presId="urn:microsoft.com/office/officeart/2005/8/layout/process4"/>
    <dgm:cxn modelId="{F0BA48D0-3B69-4D1B-9823-080CCEDF42C6}" type="presParOf" srcId="{8B481372-1525-496E-BEAE-200E63F731AB}" destId="{11EA5CF8-FE9F-440B-ADAF-74E9B4052CC3}" srcOrd="0" destOrd="0" presId="urn:microsoft.com/office/officeart/2005/8/layout/process4"/>
    <dgm:cxn modelId="{911A7B2E-5D09-43CE-971B-C8126B231F42}" type="presParOf" srcId="{AD813BED-EE5A-496D-8588-9DD02787CC61}" destId="{BC462F8F-377C-481E-9716-861FB7E10C9C}" srcOrd="11" destOrd="0" presId="urn:microsoft.com/office/officeart/2005/8/layout/process4"/>
    <dgm:cxn modelId="{71B09F15-06AC-4E8F-A6CA-52B47446F7F4}" type="presParOf" srcId="{AD813BED-EE5A-496D-8588-9DD02787CC61}" destId="{C585E868-758B-4361-B68E-803A800C78B2}" srcOrd="12" destOrd="0" presId="urn:microsoft.com/office/officeart/2005/8/layout/process4"/>
    <dgm:cxn modelId="{2A1A3577-3A26-4384-8513-870DDBD27118}" type="presParOf" srcId="{C585E868-758B-4361-B68E-803A800C78B2}" destId="{63E62706-AC0D-4145-B4A1-920C0BAEB290}" srcOrd="0" destOrd="0" presId="urn:microsoft.com/office/officeart/2005/8/layout/process4"/>
    <dgm:cxn modelId="{BD3474FA-6790-4409-9C00-374659D77677}" type="presParOf" srcId="{AD813BED-EE5A-496D-8588-9DD02787CC61}" destId="{BBAB082E-94FE-4C27-A270-B13391990BAF}" srcOrd="13" destOrd="0" presId="urn:microsoft.com/office/officeart/2005/8/layout/process4"/>
    <dgm:cxn modelId="{925FA2D4-9188-4CB2-A119-7DD60976852B}" type="presParOf" srcId="{AD813BED-EE5A-496D-8588-9DD02787CC61}" destId="{35518C1E-37BF-416A-97DC-0D944984138A}" srcOrd="14" destOrd="0" presId="urn:microsoft.com/office/officeart/2005/8/layout/process4"/>
    <dgm:cxn modelId="{3DF064EC-4C94-4E59-ADA3-254E94172DFE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 smtClean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 smtClean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 smtClean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 smtClean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 smtClean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 smtClean="0"/>
            <a:t>Beyond Structured SVM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  <dgm:t>
        <a:bodyPr/>
        <a:lstStyle/>
        <a:p>
          <a:endParaRPr lang="zh-TW" altLang="en-US"/>
        </a:p>
      </dgm:t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  <dgm:t>
        <a:bodyPr/>
        <a:lstStyle/>
        <a:p>
          <a:endParaRPr lang="zh-TW" altLang="en-US"/>
        </a:p>
      </dgm:t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  <dgm:t>
        <a:bodyPr/>
        <a:lstStyle/>
        <a:p>
          <a:endParaRPr lang="zh-TW" altLang="en-US"/>
        </a:p>
      </dgm:t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  <dgm:t>
        <a:bodyPr/>
        <a:lstStyle/>
        <a:p>
          <a:endParaRPr lang="zh-TW" altLang="en-US"/>
        </a:p>
      </dgm:t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  <dgm:t>
        <a:bodyPr/>
        <a:lstStyle/>
        <a:p>
          <a:endParaRPr lang="zh-TW" altLang="en-US"/>
        </a:p>
      </dgm:t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  <dgm:t>
        <a:bodyPr/>
        <a:lstStyle/>
        <a:p>
          <a:endParaRPr lang="zh-TW" altLang="en-US"/>
        </a:p>
      </dgm:t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  <dgm:t>
        <a:bodyPr/>
        <a:lstStyle/>
        <a:p>
          <a:endParaRPr lang="zh-TW" altLang="en-US"/>
        </a:p>
      </dgm:t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7EA3A452-6383-40BC-BE4F-8B3EBC64B15A}" type="presOf" srcId="{AB1EC27F-81E3-48E7-894B-F8DCD594119A}" destId="{AD813BED-EE5A-496D-8588-9DD02787CC61}" srcOrd="0" destOrd="0" presId="urn:microsoft.com/office/officeart/2005/8/layout/process4"/>
    <dgm:cxn modelId="{4FEB8E98-A416-47B9-B709-29B84AE5EB7B}" type="presOf" srcId="{07307D20-69A7-4B79-A992-7042E82DFFF1}" destId="{680366BF-F4C4-4C8E-A40F-48D7B0EC7E31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175980B-3094-47E9-9159-509D38FDD3A7}" type="presOf" srcId="{B9601EE6-644A-471D-A699-9372268F384B}" destId="{11EA5CF8-FE9F-440B-ADAF-74E9B4052CC3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53476120-F98D-4F06-AAC1-9F4A2183F95F}" type="presOf" srcId="{91254895-6814-43DE-9BDD-B113A2F09613}" destId="{8D12E1EA-DE7F-440D-B3B7-985BE8FAB304}" srcOrd="0" destOrd="0" presId="urn:microsoft.com/office/officeart/2005/8/layout/process4"/>
    <dgm:cxn modelId="{321FB969-260D-4030-86D0-B1ADB8B6E084}" type="presOf" srcId="{CBAB6DAF-1B44-48F3-9958-2D3BDB2F4B52}" destId="{611C745E-86BC-475F-B2F7-955B8CB3367F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193626DC-4BB4-4B74-B32C-55A9D11912BE}" type="presOf" srcId="{39ED2F95-BBD0-4660-8244-DAF907C67870}" destId="{0E8469A1-1322-4ACB-890C-3AB109363E7D}" srcOrd="0" destOrd="0" presId="urn:microsoft.com/office/officeart/2005/8/layout/process4"/>
    <dgm:cxn modelId="{CBA1270E-8810-4C21-81FE-A0CD7BA5EDC3}" type="presOf" srcId="{FC82FEEE-AEB7-4EBF-9EC1-62DC8C35BC59}" destId="{1E4846FD-7299-4F06-959A-388C1C4BC33C}" srcOrd="0" destOrd="0" presId="urn:microsoft.com/office/officeart/2005/8/layout/process4"/>
    <dgm:cxn modelId="{78177B9E-0EC6-4B39-9759-E6D1E022A860}" type="presOf" srcId="{320DD6AE-3319-4A4D-9442-FCE3C811C9EE}" destId="{63E62706-AC0D-4145-B4A1-920C0BAEB290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BDE58480-32CF-4D11-955A-ED287B995935}" type="presOf" srcId="{D9A0421A-5978-413D-8FDE-D03EA7D425C9}" destId="{39CA166A-6FA8-47DF-9E0F-E8833FB5A54C}" srcOrd="0" destOrd="0" presId="urn:microsoft.com/office/officeart/2005/8/layout/process4"/>
    <dgm:cxn modelId="{6E7BBD16-452D-42E6-B082-60737536DCED}" type="presParOf" srcId="{AD813BED-EE5A-496D-8588-9DD02787CC61}" destId="{FFF0A4F0-98CB-4D69-AEB3-E767033D4036}" srcOrd="0" destOrd="0" presId="urn:microsoft.com/office/officeart/2005/8/layout/process4"/>
    <dgm:cxn modelId="{43E448D0-D4A6-4384-8873-34020752DB18}" type="presParOf" srcId="{FFF0A4F0-98CB-4D69-AEB3-E767033D4036}" destId="{0E8469A1-1322-4ACB-890C-3AB109363E7D}" srcOrd="0" destOrd="0" presId="urn:microsoft.com/office/officeart/2005/8/layout/process4"/>
    <dgm:cxn modelId="{3FF19CE7-E544-4594-81E2-9512FFD5D50F}" type="presParOf" srcId="{AD813BED-EE5A-496D-8588-9DD02787CC61}" destId="{42EA13E5-9F99-4FBC-BADC-3EDD85D97D74}" srcOrd="1" destOrd="0" presId="urn:microsoft.com/office/officeart/2005/8/layout/process4"/>
    <dgm:cxn modelId="{BF499980-D3A5-4AA7-823B-555059C1726B}" type="presParOf" srcId="{AD813BED-EE5A-496D-8588-9DD02787CC61}" destId="{692D6A0F-6AE0-44CE-9D93-C85CA5127B4C}" srcOrd="2" destOrd="0" presId="urn:microsoft.com/office/officeart/2005/8/layout/process4"/>
    <dgm:cxn modelId="{8CB82956-4E53-4A73-B9CC-AA10208C6433}" type="presParOf" srcId="{692D6A0F-6AE0-44CE-9D93-C85CA5127B4C}" destId="{1E4846FD-7299-4F06-959A-388C1C4BC33C}" srcOrd="0" destOrd="0" presId="urn:microsoft.com/office/officeart/2005/8/layout/process4"/>
    <dgm:cxn modelId="{3D6733E3-420D-4957-A141-6D0B40F5E35F}" type="presParOf" srcId="{AD813BED-EE5A-496D-8588-9DD02787CC61}" destId="{EDF61CA2-B801-40D3-8259-4117226140D3}" srcOrd="3" destOrd="0" presId="urn:microsoft.com/office/officeart/2005/8/layout/process4"/>
    <dgm:cxn modelId="{D72A6713-3025-4CDC-9A52-E307E91401E3}" type="presParOf" srcId="{AD813BED-EE5A-496D-8588-9DD02787CC61}" destId="{90F0823B-B300-4EBA-AC5A-E251328A0C93}" srcOrd="4" destOrd="0" presId="urn:microsoft.com/office/officeart/2005/8/layout/process4"/>
    <dgm:cxn modelId="{5D5DDAA5-3EB5-4069-85CB-E60154B87145}" type="presParOf" srcId="{90F0823B-B300-4EBA-AC5A-E251328A0C93}" destId="{8D12E1EA-DE7F-440D-B3B7-985BE8FAB304}" srcOrd="0" destOrd="0" presId="urn:microsoft.com/office/officeart/2005/8/layout/process4"/>
    <dgm:cxn modelId="{13F7D561-D3D8-48B1-91FB-A042823D0A1C}" type="presParOf" srcId="{AD813BED-EE5A-496D-8588-9DD02787CC61}" destId="{713CC78B-908A-4E94-BBC7-84B7C57092AA}" srcOrd="5" destOrd="0" presId="urn:microsoft.com/office/officeart/2005/8/layout/process4"/>
    <dgm:cxn modelId="{46EDD50F-9410-4206-8320-A5C1CB79FC92}" type="presParOf" srcId="{AD813BED-EE5A-496D-8588-9DD02787CC61}" destId="{D7F6BB6A-E273-4783-BF8E-5DBFC6B0AD77}" srcOrd="6" destOrd="0" presId="urn:microsoft.com/office/officeart/2005/8/layout/process4"/>
    <dgm:cxn modelId="{C23AF61A-CB67-4837-A1B5-B1183D3139B4}" type="presParOf" srcId="{D7F6BB6A-E273-4783-BF8E-5DBFC6B0AD77}" destId="{680366BF-F4C4-4C8E-A40F-48D7B0EC7E31}" srcOrd="0" destOrd="0" presId="urn:microsoft.com/office/officeart/2005/8/layout/process4"/>
    <dgm:cxn modelId="{BA5A2E55-9125-47D6-861E-3CA8E71B5639}" type="presParOf" srcId="{AD813BED-EE5A-496D-8588-9DD02787CC61}" destId="{D558F837-A0EF-415F-934C-7E0F2947F5EB}" srcOrd="7" destOrd="0" presId="urn:microsoft.com/office/officeart/2005/8/layout/process4"/>
    <dgm:cxn modelId="{A2FD7112-392F-4109-97F2-61F522B1942F}" type="presParOf" srcId="{AD813BED-EE5A-496D-8588-9DD02787CC61}" destId="{A3F7EE0A-F76B-46A1-BDF1-69FA4866E486}" srcOrd="8" destOrd="0" presId="urn:microsoft.com/office/officeart/2005/8/layout/process4"/>
    <dgm:cxn modelId="{77867CDB-AEB0-48DC-9525-A6433BEB122A}" type="presParOf" srcId="{A3F7EE0A-F76B-46A1-BDF1-69FA4866E486}" destId="{39CA166A-6FA8-47DF-9E0F-E8833FB5A54C}" srcOrd="0" destOrd="0" presId="urn:microsoft.com/office/officeart/2005/8/layout/process4"/>
    <dgm:cxn modelId="{15DAC4C7-DE31-496F-A052-AB73531C3928}" type="presParOf" srcId="{AD813BED-EE5A-496D-8588-9DD02787CC61}" destId="{D9D625BB-FA04-4909-AEFC-BCCCC2814B5F}" srcOrd="9" destOrd="0" presId="urn:microsoft.com/office/officeart/2005/8/layout/process4"/>
    <dgm:cxn modelId="{824239C2-866A-4F40-AED6-3A1B6D1FEBB8}" type="presParOf" srcId="{AD813BED-EE5A-496D-8588-9DD02787CC61}" destId="{8B481372-1525-496E-BEAE-200E63F731AB}" srcOrd="10" destOrd="0" presId="urn:microsoft.com/office/officeart/2005/8/layout/process4"/>
    <dgm:cxn modelId="{D7E49882-88A7-49FB-81CD-CDB20D1F0292}" type="presParOf" srcId="{8B481372-1525-496E-BEAE-200E63F731AB}" destId="{11EA5CF8-FE9F-440B-ADAF-74E9B4052CC3}" srcOrd="0" destOrd="0" presId="urn:microsoft.com/office/officeart/2005/8/layout/process4"/>
    <dgm:cxn modelId="{4428CFC8-0B24-44A8-92D1-8848A74565AF}" type="presParOf" srcId="{AD813BED-EE5A-496D-8588-9DD02787CC61}" destId="{BC462F8F-377C-481E-9716-861FB7E10C9C}" srcOrd="11" destOrd="0" presId="urn:microsoft.com/office/officeart/2005/8/layout/process4"/>
    <dgm:cxn modelId="{518A8946-E402-4E3D-9AFC-B7D2502383C3}" type="presParOf" srcId="{AD813BED-EE5A-496D-8588-9DD02787CC61}" destId="{C585E868-758B-4361-B68E-803A800C78B2}" srcOrd="12" destOrd="0" presId="urn:microsoft.com/office/officeart/2005/8/layout/process4"/>
    <dgm:cxn modelId="{5B2B5269-5264-466F-9B1E-A30E841D81A6}" type="presParOf" srcId="{C585E868-758B-4361-B68E-803A800C78B2}" destId="{63E62706-AC0D-4145-B4A1-920C0BAEB290}" srcOrd="0" destOrd="0" presId="urn:microsoft.com/office/officeart/2005/8/layout/process4"/>
    <dgm:cxn modelId="{E02C651C-4243-4FA1-8803-0CCAFE536D8F}" type="presParOf" srcId="{AD813BED-EE5A-496D-8588-9DD02787CC61}" destId="{BBAB082E-94FE-4C27-A270-B13391990BAF}" srcOrd="13" destOrd="0" presId="urn:microsoft.com/office/officeart/2005/8/layout/process4"/>
    <dgm:cxn modelId="{0894B2F1-01F2-4874-9DD9-1132688D5E9C}" type="presParOf" srcId="{AD813BED-EE5A-496D-8588-9DD02787CC61}" destId="{35518C1E-37BF-416A-97DC-0D944984138A}" srcOrd="14" destOrd="0" presId="urn:microsoft.com/office/officeart/2005/8/layout/process4"/>
    <dgm:cxn modelId="{72D10977-02DE-41A1-8F89-87645125CFAD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What does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training data, how to find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How to solve the “</a:t>
          </a:r>
          <a:r>
            <a:rPr lang="en-US" altLang="zh-TW" sz="2400" dirty="0" err="1" smtClean="0"/>
            <a:t>arg</a:t>
          </a:r>
          <a:r>
            <a:rPr lang="en-US" altLang="zh-TW" sz="2400" dirty="0" smtClean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33410FB6-8BA7-48B4-90D7-9B3621F465DD}" type="presOf" srcId="{77FDADD8-0AA0-4C28-AF11-7D00EBB05AED}" destId="{547E7A61-A93C-4FFB-BAEA-5A39CE04E726}" srcOrd="0" destOrd="0" presId="urn:microsoft.com/office/officeart/2005/8/layout/list1"/>
    <dgm:cxn modelId="{CC28CF2C-8A40-4075-A80E-EFE268515088}" type="presOf" srcId="{5276CFF9-C393-455C-AFD2-DE107E59EA25}" destId="{547E7A61-A93C-4FFB-BAEA-5A39CE04E726}" srcOrd="0" destOrd="1" presId="urn:microsoft.com/office/officeart/2005/8/layout/list1"/>
    <dgm:cxn modelId="{8ED7E6E5-8011-4991-9E53-EAA753451912}" type="presOf" srcId="{8C8FC24A-98B3-42A9-B73B-E58568D91077}" destId="{D0606D4B-A512-472A-8D93-3EE9498764C6}" srcOrd="0" destOrd="0" presId="urn:microsoft.com/office/officeart/2005/8/layout/list1"/>
    <dgm:cxn modelId="{501E0AD0-87FD-4D59-8768-80421E4238A0}" type="presOf" srcId="{CBF58472-CB47-4CDC-B406-59ACCFEC7AC8}" destId="{946BBAFD-B004-449D-AB22-3CD75A0402D3}" srcOrd="0" destOrd="0" presId="urn:microsoft.com/office/officeart/2005/8/layout/list1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F22BCCD1-ED37-4D96-B613-EEC9451FDFC9}" type="presOf" srcId="{9491E6FD-75D8-4F8F-A2D8-676337F2C604}" destId="{E98E6051-CEA2-4B2D-9CC2-D9D66B04CCD9}" srcOrd="0" destOrd="0" presId="urn:microsoft.com/office/officeart/2005/8/layout/list1"/>
    <dgm:cxn modelId="{9A2B5E6D-6767-4C4C-A1DC-69D7632A8468}" type="presOf" srcId="{5BA0FA28-2818-405F-8330-1628FE77523B}" destId="{4179D9DA-6134-4814-A5A8-69B41E8D2F8B}" srcOrd="0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6098E9DE-6547-4128-8F33-EEF08988AA1D}" type="presOf" srcId="{0E92AF34-F9E6-4388-AF2A-CF3EF1584C18}" destId="{9F48C664-FFBC-4894-8A20-68F9CE8E9C2D}" srcOrd="0" destOrd="0" presId="urn:microsoft.com/office/officeart/2005/8/layout/list1"/>
    <dgm:cxn modelId="{FAB5B0EC-DC92-4401-95B1-0CE6662A68F1}" type="presOf" srcId="{CBF58472-CB47-4CDC-B406-59ACCFEC7AC8}" destId="{6AE1192B-8224-4641-A190-32BF176B4BD3}" srcOrd="1" destOrd="0" presId="urn:microsoft.com/office/officeart/2005/8/layout/list1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CB39D486-FAD7-4E37-8FAC-AB39C6AD84C2}" type="presOf" srcId="{8C8FC24A-98B3-42A9-B73B-E58568D91077}" destId="{F2CC8F88-1DDE-4179-9925-87ECEBEEA36E}" srcOrd="1" destOrd="0" presId="urn:microsoft.com/office/officeart/2005/8/layout/list1"/>
    <dgm:cxn modelId="{8E548BD2-8459-4712-A536-3A372FB9852A}" type="presOf" srcId="{87DFDA80-A9C9-4491-9026-F8FA22BFFCA3}" destId="{547E7A61-A93C-4FFB-BAEA-5A39CE04E726}" srcOrd="0" destOrd="2" presId="urn:microsoft.com/office/officeart/2005/8/layout/list1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AED6B143-1823-4511-96A9-4DA0830BD2C1}" type="presOf" srcId="{E6126381-FEA6-42C2-B4DA-55A2225C4033}" destId="{426AFD05-EDD0-4DFF-84BB-7CFC7D97A722}" srcOrd="1" destOrd="0" presId="urn:microsoft.com/office/officeart/2005/8/layout/list1"/>
    <dgm:cxn modelId="{C4515373-985C-4474-914D-2EAE6FE8609F}" type="presOf" srcId="{E6126381-FEA6-42C2-B4DA-55A2225C4033}" destId="{65374AD6-C596-4C7E-A6BC-8CAEAE6AC668}" srcOrd="0" destOrd="0" presId="urn:microsoft.com/office/officeart/2005/8/layout/list1"/>
    <dgm:cxn modelId="{0ED917A5-E1F3-4EE6-AFE8-AA4E0CE9FB06}" type="presParOf" srcId="{4179D9DA-6134-4814-A5A8-69B41E8D2F8B}" destId="{5D371B89-AC10-4DC4-BC80-E9858BDB835E}" srcOrd="0" destOrd="0" presId="urn:microsoft.com/office/officeart/2005/8/layout/list1"/>
    <dgm:cxn modelId="{AAE6D9FC-636E-473D-8620-7412DAD404A3}" type="presParOf" srcId="{5D371B89-AC10-4DC4-BC80-E9858BDB835E}" destId="{D0606D4B-A512-472A-8D93-3EE9498764C6}" srcOrd="0" destOrd="0" presId="urn:microsoft.com/office/officeart/2005/8/layout/list1"/>
    <dgm:cxn modelId="{7A4B26B4-6434-4850-B934-FD87B3ADA60D}" type="presParOf" srcId="{5D371B89-AC10-4DC4-BC80-E9858BDB835E}" destId="{F2CC8F88-1DDE-4179-9925-87ECEBEEA36E}" srcOrd="1" destOrd="0" presId="urn:microsoft.com/office/officeart/2005/8/layout/list1"/>
    <dgm:cxn modelId="{BD1F262A-5101-4535-8F7F-F3A3220B1569}" type="presParOf" srcId="{4179D9DA-6134-4814-A5A8-69B41E8D2F8B}" destId="{69686F88-AF86-4F31-B0CE-C3576E7DD362}" srcOrd="1" destOrd="0" presId="urn:microsoft.com/office/officeart/2005/8/layout/list1"/>
    <dgm:cxn modelId="{EA5DF9B9-F9D6-48B2-850F-FD0C889E24B7}" type="presParOf" srcId="{4179D9DA-6134-4814-A5A8-69B41E8D2F8B}" destId="{E98E6051-CEA2-4B2D-9CC2-D9D66B04CCD9}" srcOrd="2" destOrd="0" presId="urn:microsoft.com/office/officeart/2005/8/layout/list1"/>
    <dgm:cxn modelId="{8B1AC618-C7B2-465A-9124-C5FDC9825445}" type="presParOf" srcId="{4179D9DA-6134-4814-A5A8-69B41E8D2F8B}" destId="{CB705391-3761-490F-99AE-B6CC73F7F37A}" srcOrd="3" destOrd="0" presId="urn:microsoft.com/office/officeart/2005/8/layout/list1"/>
    <dgm:cxn modelId="{9538BC25-1A6C-48F8-AD09-AE7D3A72349F}" type="presParOf" srcId="{4179D9DA-6134-4814-A5A8-69B41E8D2F8B}" destId="{99057CD4-AE21-4F0A-AE0B-30D1D9B8DC51}" srcOrd="4" destOrd="0" presId="urn:microsoft.com/office/officeart/2005/8/layout/list1"/>
    <dgm:cxn modelId="{76C73B8A-33F0-4D69-9243-03836B59974F}" type="presParOf" srcId="{99057CD4-AE21-4F0A-AE0B-30D1D9B8DC51}" destId="{65374AD6-C596-4C7E-A6BC-8CAEAE6AC668}" srcOrd="0" destOrd="0" presId="urn:microsoft.com/office/officeart/2005/8/layout/list1"/>
    <dgm:cxn modelId="{1EC75707-2024-458A-9658-F98CAC5EC613}" type="presParOf" srcId="{99057CD4-AE21-4F0A-AE0B-30D1D9B8DC51}" destId="{426AFD05-EDD0-4DFF-84BB-7CFC7D97A722}" srcOrd="1" destOrd="0" presId="urn:microsoft.com/office/officeart/2005/8/layout/list1"/>
    <dgm:cxn modelId="{21B875A9-BD77-4C25-AD6D-4949E676C60C}" type="presParOf" srcId="{4179D9DA-6134-4814-A5A8-69B41E8D2F8B}" destId="{EDEDF325-B978-4C00-8EEB-56F8364B5B22}" srcOrd="5" destOrd="0" presId="urn:microsoft.com/office/officeart/2005/8/layout/list1"/>
    <dgm:cxn modelId="{66B5D968-75F2-4FC8-9043-6FFB8F0EB720}" type="presParOf" srcId="{4179D9DA-6134-4814-A5A8-69B41E8D2F8B}" destId="{547E7A61-A93C-4FFB-BAEA-5A39CE04E726}" srcOrd="6" destOrd="0" presId="urn:microsoft.com/office/officeart/2005/8/layout/list1"/>
    <dgm:cxn modelId="{D4C5E01F-B013-4D81-8E9F-56889B176583}" type="presParOf" srcId="{4179D9DA-6134-4814-A5A8-69B41E8D2F8B}" destId="{C7424F1E-D72B-4D7C-99EA-11E2BD4A0D8D}" srcOrd="7" destOrd="0" presId="urn:microsoft.com/office/officeart/2005/8/layout/list1"/>
    <dgm:cxn modelId="{2BF8F969-6471-4AB9-9E3C-5E488BA4F5DD}" type="presParOf" srcId="{4179D9DA-6134-4814-A5A8-69B41E8D2F8B}" destId="{F4779A7B-D331-4920-AD03-D93F3E7E63FD}" srcOrd="8" destOrd="0" presId="urn:microsoft.com/office/officeart/2005/8/layout/list1"/>
    <dgm:cxn modelId="{4882D0BD-F32F-4CA6-BCE4-3589A7291E12}" type="presParOf" srcId="{F4779A7B-D331-4920-AD03-D93F3E7E63FD}" destId="{946BBAFD-B004-449D-AB22-3CD75A0402D3}" srcOrd="0" destOrd="0" presId="urn:microsoft.com/office/officeart/2005/8/layout/list1"/>
    <dgm:cxn modelId="{4C297DD9-0157-4C94-B728-5F9B68697AFD}" type="presParOf" srcId="{F4779A7B-D331-4920-AD03-D93F3E7E63FD}" destId="{6AE1192B-8224-4641-A190-32BF176B4BD3}" srcOrd="1" destOrd="0" presId="urn:microsoft.com/office/officeart/2005/8/layout/list1"/>
    <dgm:cxn modelId="{2AA316C4-9836-4006-93E3-0442FE011C0B}" type="presParOf" srcId="{4179D9DA-6134-4814-A5A8-69B41E8D2F8B}" destId="{57354508-1501-4C42-AE72-E7E8FB381E2F}" srcOrd="9" destOrd="0" presId="urn:microsoft.com/office/officeart/2005/8/layout/list1"/>
    <dgm:cxn modelId="{F50D56FC-17AF-4C0C-B980-B452B2383D40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 smtClean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 smtClean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 smtClean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 smtClean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 smtClean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 smtClean="0"/>
            <a:t>Beyond Structured SVM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  <dgm:t>
        <a:bodyPr/>
        <a:lstStyle/>
        <a:p>
          <a:endParaRPr lang="zh-TW" altLang="en-US"/>
        </a:p>
      </dgm:t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  <dgm:t>
        <a:bodyPr/>
        <a:lstStyle/>
        <a:p>
          <a:endParaRPr lang="zh-TW" altLang="en-US"/>
        </a:p>
      </dgm:t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  <dgm:t>
        <a:bodyPr/>
        <a:lstStyle/>
        <a:p>
          <a:endParaRPr lang="zh-TW" altLang="en-US"/>
        </a:p>
      </dgm:t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  <dgm:t>
        <a:bodyPr/>
        <a:lstStyle/>
        <a:p>
          <a:endParaRPr lang="zh-TW" altLang="en-US"/>
        </a:p>
      </dgm:t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  <dgm:t>
        <a:bodyPr/>
        <a:lstStyle/>
        <a:p>
          <a:endParaRPr lang="zh-TW" altLang="en-US"/>
        </a:p>
      </dgm:t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  <dgm:t>
        <a:bodyPr/>
        <a:lstStyle/>
        <a:p>
          <a:endParaRPr lang="zh-TW" altLang="en-US"/>
        </a:p>
      </dgm:t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  <dgm:t>
        <a:bodyPr/>
        <a:lstStyle/>
        <a:p>
          <a:endParaRPr lang="zh-TW" altLang="en-US"/>
        </a:p>
      </dgm:t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27501323-45DF-4142-8797-9D0487CC2C74}" type="presOf" srcId="{07307D20-69A7-4B79-A992-7042E82DFFF1}" destId="{680366BF-F4C4-4C8E-A40F-48D7B0EC7E31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0648EBA2-1A88-4F3B-9A11-8893B6162F11}" type="presOf" srcId="{39ED2F95-BBD0-4660-8244-DAF907C67870}" destId="{0E8469A1-1322-4ACB-890C-3AB109363E7D}" srcOrd="0" destOrd="0" presId="urn:microsoft.com/office/officeart/2005/8/layout/process4"/>
    <dgm:cxn modelId="{E67B5B57-79C2-4F8E-8C43-1BC95D041C30}" type="presOf" srcId="{B9601EE6-644A-471D-A699-9372268F384B}" destId="{11EA5CF8-FE9F-440B-ADAF-74E9B4052CC3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4327B19F-1948-4108-844D-B5D134AB3655}" type="presOf" srcId="{91254895-6814-43DE-9BDD-B113A2F09613}" destId="{8D12E1EA-DE7F-440D-B3B7-985BE8FAB304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812CDCF-F620-4AB1-9183-C28074A6CF34}" type="presOf" srcId="{AB1EC27F-81E3-48E7-894B-F8DCD594119A}" destId="{AD813BED-EE5A-496D-8588-9DD02787CC61}" srcOrd="0" destOrd="0" presId="urn:microsoft.com/office/officeart/2005/8/layout/process4"/>
    <dgm:cxn modelId="{BEB26DC5-CBE4-416B-8ADD-43B43D01B0D7}" type="presOf" srcId="{D9A0421A-5978-413D-8FDE-D03EA7D425C9}" destId="{39CA166A-6FA8-47DF-9E0F-E8833FB5A54C}" srcOrd="0" destOrd="0" presId="urn:microsoft.com/office/officeart/2005/8/layout/process4"/>
    <dgm:cxn modelId="{E944C120-0DD2-4C6A-A965-0E90156C24E4}" type="presOf" srcId="{CBAB6DAF-1B44-48F3-9958-2D3BDB2F4B52}" destId="{611C745E-86BC-475F-B2F7-955B8CB3367F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519282D-1296-4683-BF91-39A50061E8F0}" type="presOf" srcId="{320DD6AE-3319-4A4D-9442-FCE3C811C9EE}" destId="{63E62706-AC0D-4145-B4A1-920C0BAEB290}" srcOrd="0" destOrd="0" presId="urn:microsoft.com/office/officeart/2005/8/layout/process4"/>
    <dgm:cxn modelId="{EC22FAE3-A0D1-4D9D-8BB2-73A6A087D6D6}" type="presOf" srcId="{FC82FEEE-AEB7-4EBF-9EC1-62DC8C35BC59}" destId="{1E4846FD-7299-4F06-959A-388C1C4BC33C}" srcOrd="0" destOrd="0" presId="urn:microsoft.com/office/officeart/2005/8/layout/process4"/>
    <dgm:cxn modelId="{0A997716-DCC9-477E-97D4-34EFC7FA22A5}" type="presParOf" srcId="{AD813BED-EE5A-496D-8588-9DD02787CC61}" destId="{FFF0A4F0-98CB-4D69-AEB3-E767033D4036}" srcOrd="0" destOrd="0" presId="urn:microsoft.com/office/officeart/2005/8/layout/process4"/>
    <dgm:cxn modelId="{C7AF8A83-FBDE-4FF3-BE14-4D6C38C61BE8}" type="presParOf" srcId="{FFF0A4F0-98CB-4D69-AEB3-E767033D4036}" destId="{0E8469A1-1322-4ACB-890C-3AB109363E7D}" srcOrd="0" destOrd="0" presId="urn:microsoft.com/office/officeart/2005/8/layout/process4"/>
    <dgm:cxn modelId="{94723882-D156-4E8E-8B73-B1F142BC3B98}" type="presParOf" srcId="{AD813BED-EE5A-496D-8588-9DD02787CC61}" destId="{42EA13E5-9F99-4FBC-BADC-3EDD85D97D74}" srcOrd="1" destOrd="0" presId="urn:microsoft.com/office/officeart/2005/8/layout/process4"/>
    <dgm:cxn modelId="{18C212B3-77A6-44AA-A352-5E41578516D3}" type="presParOf" srcId="{AD813BED-EE5A-496D-8588-9DD02787CC61}" destId="{692D6A0F-6AE0-44CE-9D93-C85CA5127B4C}" srcOrd="2" destOrd="0" presId="urn:microsoft.com/office/officeart/2005/8/layout/process4"/>
    <dgm:cxn modelId="{35B06D13-00A0-43F4-B6A0-CBB2C43E6218}" type="presParOf" srcId="{692D6A0F-6AE0-44CE-9D93-C85CA5127B4C}" destId="{1E4846FD-7299-4F06-959A-388C1C4BC33C}" srcOrd="0" destOrd="0" presId="urn:microsoft.com/office/officeart/2005/8/layout/process4"/>
    <dgm:cxn modelId="{A1772377-6225-44C0-99E7-7828E293D6AA}" type="presParOf" srcId="{AD813BED-EE5A-496D-8588-9DD02787CC61}" destId="{EDF61CA2-B801-40D3-8259-4117226140D3}" srcOrd="3" destOrd="0" presId="urn:microsoft.com/office/officeart/2005/8/layout/process4"/>
    <dgm:cxn modelId="{51F048E7-D054-4488-BB61-355084E47BD9}" type="presParOf" srcId="{AD813BED-EE5A-496D-8588-9DD02787CC61}" destId="{90F0823B-B300-4EBA-AC5A-E251328A0C93}" srcOrd="4" destOrd="0" presId="urn:microsoft.com/office/officeart/2005/8/layout/process4"/>
    <dgm:cxn modelId="{DAB1E1A5-E47E-41BA-8435-889894B5AD7C}" type="presParOf" srcId="{90F0823B-B300-4EBA-AC5A-E251328A0C93}" destId="{8D12E1EA-DE7F-440D-B3B7-985BE8FAB304}" srcOrd="0" destOrd="0" presId="urn:microsoft.com/office/officeart/2005/8/layout/process4"/>
    <dgm:cxn modelId="{9B255A3F-F9DE-4BA6-AF6B-317060A19F70}" type="presParOf" srcId="{AD813BED-EE5A-496D-8588-9DD02787CC61}" destId="{713CC78B-908A-4E94-BBC7-84B7C57092AA}" srcOrd="5" destOrd="0" presId="urn:microsoft.com/office/officeart/2005/8/layout/process4"/>
    <dgm:cxn modelId="{E788E2D7-1196-4706-9FF6-638C213D0B43}" type="presParOf" srcId="{AD813BED-EE5A-496D-8588-9DD02787CC61}" destId="{D7F6BB6A-E273-4783-BF8E-5DBFC6B0AD77}" srcOrd="6" destOrd="0" presId="urn:microsoft.com/office/officeart/2005/8/layout/process4"/>
    <dgm:cxn modelId="{D9C50D5C-0088-4815-AD4C-34842FCA0CCD}" type="presParOf" srcId="{D7F6BB6A-E273-4783-BF8E-5DBFC6B0AD77}" destId="{680366BF-F4C4-4C8E-A40F-48D7B0EC7E31}" srcOrd="0" destOrd="0" presId="urn:microsoft.com/office/officeart/2005/8/layout/process4"/>
    <dgm:cxn modelId="{EAF46C77-7BA3-4E68-AEBC-1CBD3712EB65}" type="presParOf" srcId="{AD813BED-EE5A-496D-8588-9DD02787CC61}" destId="{D558F837-A0EF-415F-934C-7E0F2947F5EB}" srcOrd="7" destOrd="0" presId="urn:microsoft.com/office/officeart/2005/8/layout/process4"/>
    <dgm:cxn modelId="{7C93B8B8-AD39-48AB-B6FD-BBC60610857F}" type="presParOf" srcId="{AD813BED-EE5A-496D-8588-9DD02787CC61}" destId="{A3F7EE0A-F76B-46A1-BDF1-69FA4866E486}" srcOrd="8" destOrd="0" presId="urn:microsoft.com/office/officeart/2005/8/layout/process4"/>
    <dgm:cxn modelId="{62D3375E-02B6-49E3-9D13-2D6E08F2FCD5}" type="presParOf" srcId="{A3F7EE0A-F76B-46A1-BDF1-69FA4866E486}" destId="{39CA166A-6FA8-47DF-9E0F-E8833FB5A54C}" srcOrd="0" destOrd="0" presId="urn:microsoft.com/office/officeart/2005/8/layout/process4"/>
    <dgm:cxn modelId="{C68413CC-DB04-40A2-AB76-E64FD817C413}" type="presParOf" srcId="{AD813BED-EE5A-496D-8588-9DD02787CC61}" destId="{D9D625BB-FA04-4909-AEFC-BCCCC2814B5F}" srcOrd="9" destOrd="0" presId="urn:microsoft.com/office/officeart/2005/8/layout/process4"/>
    <dgm:cxn modelId="{ED0B4253-9A15-4ADD-86F8-A537EA52D5D6}" type="presParOf" srcId="{AD813BED-EE5A-496D-8588-9DD02787CC61}" destId="{8B481372-1525-496E-BEAE-200E63F731AB}" srcOrd="10" destOrd="0" presId="urn:microsoft.com/office/officeart/2005/8/layout/process4"/>
    <dgm:cxn modelId="{CAE8604D-60D9-490C-BB63-FDEE08C9C228}" type="presParOf" srcId="{8B481372-1525-496E-BEAE-200E63F731AB}" destId="{11EA5CF8-FE9F-440B-ADAF-74E9B4052CC3}" srcOrd="0" destOrd="0" presId="urn:microsoft.com/office/officeart/2005/8/layout/process4"/>
    <dgm:cxn modelId="{7C06845F-5B29-49D2-BB8D-A8CB7819691D}" type="presParOf" srcId="{AD813BED-EE5A-496D-8588-9DD02787CC61}" destId="{BC462F8F-377C-481E-9716-861FB7E10C9C}" srcOrd="11" destOrd="0" presId="urn:microsoft.com/office/officeart/2005/8/layout/process4"/>
    <dgm:cxn modelId="{BCFC625C-DEBF-456B-8655-61F5AD0750B7}" type="presParOf" srcId="{AD813BED-EE5A-496D-8588-9DD02787CC61}" destId="{C585E868-758B-4361-B68E-803A800C78B2}" srcOrd="12" destOrd="0" presId="urn:microsoft.com/office/officeart/2005/8/layout/process4"/>
    <dgm:cxn modelId="{4ED83C63-3469-4B03-A943-0369E1C98DC3}" type="presParOf" srcId="{C585E868-758B-4361-B68E-803A800C78B2}" destId="{63E62706-AC0D-4145-B4A1-920C0BAEB290}" srcOrd="0" destOrd="0" presId="urn:microsoft.com/office/officeart/2005/8/layout/process4"/>
    <dgm:cxn modelId="{EED931F5-CB03-4CAE-95AD-23E539C8EA6B}" type="presParOf" srcId="{AD813BED-EE5A-496D-8588-9DD02787CC61}" destId="{BBAB082E-94FE-4C27-A270-B13391990BAF}" srcOrd="13" destOrd="0" presId="urn:microsoft.com/office/officeart/2005/8/layout/process4"/>
    <dgm:cxn modelId="{85ADC8D3-E919-42FC-909F-B8097981CACD}" type="presParOf" srcId="{AD813BED-EE5A-496D-8588-9DD02787CC61}" destId="{35518C1E-37BF-416A-97DC-0D944984138A}" srcOrd="14" destOrd="0" presId="urn:microsoft.com/office/officeart/2005/8/layout/process4"/>
    <dgm:cxn modelId="{CDC3134B-11D3-409B-89CD-477BFC32577C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>
        <a:solidFill>
          <a:srgbClr val="FF0000"/>
        </a:solidFill>
      </dgm:spPr>
      <dgm:t>
        <a:bodyPr/>
        <a:lstStyle/>
        <a:p>
          <a:pPr rtl="0"/>
          <a:r>
            <a:rPr lang="en-US" altLang="zh-TW" sz="2400" dirty="0" smtClean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 smtClean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 smtClean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 smtClean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 smtClean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 smtClean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 smtClean="0"/>
            <a:t>Beyond Structured SVM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  <dgm:t>
        <a:bodyPr/>
        <a:lstStyle/>
        <a:p>
          <a:endParaRPr lang="zh-TW" altLang="en-US"/>
        </a:p>
      </dgm:t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  <dgm:t>
        <a:bodyPr/>
        <a:lstStyle/>
        <a:p>
          <a:endParaRPr lang="zh-TW" altLang="en-US"/>
        </a:p>
      </dgm:t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  <dgm:t>
        <a:bodyPr/>
        <a:lstStyle/>
        <a:p>
          <a:endParaRPr lang="zh-TW" altLang="en-US"/>
        </a:p>
      </dgm:t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  <dgm:t>
        <a:bodyPr/>
        <a:lstStyle/>
        <a:p>
          <a:endParaRPr lang="zh-TW" altLang="en-US"/>
        </a:p>
      </dgm:t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  <dgm:t>
        <a:bodyPr/>
        <a:lstStyle/>
        <a:p>
          <a:endParaRPr lang="zh-TW" altLang="en-US"/>
        </a:p>
      </dgm:t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  <dgm:t>
        <a:bodyPr/>
        <a:lstStyle/>
        <a:p>
          <a:endParaRPr lang="zh-TW" altLang="en-US"/>
        </a:p>
      </dgm:t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  <dgm:t>
        <a:bodyPr/>
        <a:lstStyle/>
        <a:p>
          <a:endParaRPr lang="zh-TW" altLang="en-US"/>
        </a:p>
      </dgm:t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7FA3DE54-7F43-47D1-AB6B-8D6EBBE6DCDF}" type="presOf" srcId="{CBAB6DAF-1B44-48F3-9958-2D3BDB2F4B52}" destId="{611C745E-86BC-475F-B2F7-955B8CB3367F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5A280DFE-D323-4509-9667-CADA68B919B2}" type="presOf" srcId="{B9601EE6-644A-471D-A699-9372268F384B}" destId="{11EA5CF8-FE9F-440B-ADAF-74E9B4052CC3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C1059A84-A1C5-428D-9B2F-38B076AA7FFD}" type="presOf" srcId="{07307D20-69A7-4B79-A992-7042E82DFFF1}" destId="{680366BF-F4C4-4C8E-A40F-48D7B0EC7E31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38DC53BD-7377-470D-A102-353B0E72C5D9}" type="presOf" srcId="{320DD6AE-3319-4A4D-9442-FCE3C811C9EE}" destId="{63E62706-AC0D-4145-B4A1-920C0BAEB290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FB1DA9C7-A9A7-4690-B951-97CD9E8B6371}" type="presOf" srcId="{91254895-6814-43DE-9BDD-B113A2F09613}" destId="{8D12E1EA-DE7F-440D-B3B7-985BE8FAB304}" srcOrd="0" destOrd="0" presId="urn:microsoft.com/office/officeart/2005/8/layout/process4"/>
    <dgm:cxn modelId="{75C6486D-2052-4990-875E-0F23FF644B9B}" type="presOf" srcId="{39ED2F95-BBD0-4660-8244-DAF907C67870}" destId="{0E8469A1-1322-4ACB-890C-3AB109363E7D}" srcOrd="0" destOrd="0" presId="urn:microsoft.com/office/officeart/2005/8/layout/process4"/>
    <dgm:cxn modelId="{218DD19B-A8E6-40A9-9789-D624746DB63D}" type="presOf" srcId="{AB1EC27F-81E3-48E7-894B-F8DCD594119A}" destId="{AD813BED-EE5A-496D-8588-9DD02787CC61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AEEC0CD1-30E7-43AE-828E-AB05A21A6B4E}" type="presOf" srcId="{FC82FEEE-AEB7-4EBF-9EC1-62DC8C35BC59}" destId="{1E4846FD-7299-4F06-959A-388C1C4BC33C}" srcOrd="0" destOrd="0" presId="urn:microsoft.com/office/officeart/2005/8/layout/process4"/>
    <dgm:cxn modelId="{B4578DD4-A38F-48E6-8BE0-437E1563C004}" type="presOf" srcId="{D9A0421A-5978-413D-8FDE-D03EA7D425C9}" destId="{39CA166A-6FA8-47DF-9E0F-E8833FB5A54C}" srcOrd="0" destOrd="0" presId="urn:microsoft.com/office/officeart/2005/8/layout/process4"/>
    <dgm:cxn modelId="{06D82AAE-ECE9-4A3F-B31E-2AD98F703E6B}" type="presParOf" srcId="{AD813BED-EE5A-496D-8588-9DD02787CC61}" destId="{FFF0A4F0-98CB-4D69-AEB3-E767033D4036}" srcOrd="0" destOrd="0" presId="urn:microsoft.com/office/officeart/2005/8/layout/process4"/>
    <dgm:cxn modelId="{78283D76-88DC-4F68-B3A9-A8BE8F214E44}" type="presParOf" srcId="{FFF0A4F0-98CB-4D69-AEB3-E767033D4036}" destId="{0E8469A1-1322-4ACB-890C-3AB109363E7D}" srcOrd="0" destOrd="0" presId="urn:microsoft.com/office/officeart/2005/8/layout/process4"/>
    <dgm:cxn modelId="{4DACD377-B202-420E-9086-38DA04CB2E33}" type="presParOf" srcId="{AD813BED-EE5A-496D-8588-9DD02787CC61}" destId="{42EA13E5-9F99-4FBC-BADC-3EDD85D97D74}" srcOrd="1" destOrd="0" presId="urn:microsoft.com/office/officeart/2005/8/layout/process4"/>
    <dgm:cxn modelId="{A8FA7E90-A74B-473A-8762-DF36FCDE0BA3}" type="presParOf" srcId="{AD813BED-EE5A-496D-8588-9DD02787CC61}" destId="{692D6A0F-6AE0-44CE-9D93-C85CA5127B4C}" srcOrd="2" destOrd="0" presId="urn:microsoft.com/office/officeart/2005/8/layout/process4"/>
    <dgm:cxn modelId="{8DDDE0D8-79FE-4BE8-A539-BC581CE460C0}" type="presParOf" srcId="{692D6A0F-6AE0-44CE-9D93-C85CA5127B4C}" destId="{1E4846FD-7299-4F06-959A-388C1C4BC33C}" srcOrd="0" destOrd="0" presId="urn:microsoft.com/office/officeart/2005/8/layout/process4"/>
    <dgm:cxn modelId="{A43957E7-DA63-4E7E-BE89-4422D098FC28}" type="presParOf" srcId="{AD813BED-EE5A-496D-8588-9DD02787CC61}" destId="{EDF61CA2-B801-40D3-8259-4117226140D3}" srcOrd="3" destOrd="0" presId="urn:microsoft.com/office/officeart/2005/8/layout/process4"/>
    <dgm:cxn modelId="{946C61FB-A8F1-4A06-A241-07E8883CF2B7}" type="presParOf" srcId="{AD813BED-EE5A-496D-8588-9DD02787CC61}" destId="{90F0823B-B300-4EBA-AC5A-E251328A0C93}" srcOrd="4" destOrd="0" presId="urn:microsoft.com/office/officeart/2005/8/layout/process4"/>
    <dgm:cxn modelId="{7AC312AC-EA34-43F1-BE56-8BC75BD3D032}" type="presParOf" srcId="{90F0823B-B300-4EBA-AC5A-E251328A0C93}" destId="{8D12E1EA-DE7F-440D-B3B7-985BE8FAB304}" srcOrd="0" destOrd="0" presId="urn:microsoft.com/office/officeart/2005/8/layout/process4"/>
    <dgm:cxn modelId="{879D99B5-9867-4806-B505-141F7358D512}" type="presParOf" srcId="{AD813BED-EE5A-496D-8588-9DD02787CC61}" destId="{713CC78B-908A-4E94-BBC7-84B7C57092AA}" srcOrd="5" destOrd="0" presId="urn:microsoft.com/office/officeart/2005/8/layout/process4"/>
    <dgm:cxn modelId="{E2F9ED67-8B56-441B-81EE-8538ACF820E1}" type="presParOf" srcId="{AD813BED-EE5A-496D-8588-9DD02787CC61}" destId="{D7F6BB6A-E273-4783-BF8E-5DBFC6B0AD77}" srcOrd="6" destOrd="0" presId="urn:microsoft.com/office/officeart/2005/8/layout/process4"/>
    <dgm:cxn modelId="{AA5F7480-66A2-4308-B16C-37E680CDD356}" type="presParOf" srcId="{D7F6BB6A-E273-4783-BF8E-5DBFC6B0AD77}" destId="{680366BF-F4C4-4C8E-A40F-48D7B0EC7E31}" srcOrd="0" destOrd="0" presId="urn:microsoft.com/office/officeart/2005/8/layout/process4"/>
    <dgm:cxn modelId="{8EC812FD-08E3-43FE-B2FE-3CF79C90F2EA}" type="presParOf" srcId="{AD813BED-EE5A-496D-8588-9DD02787CC61}" destId="{D558F837-A0EF-415F-934C-7E0F2947F5EB}" srcOrd="7" destOrd="0" presId="urn:microsoft.com/office/officeart/2005/8/layout/process4"/>
    <dgm:cxn modelId="{626EE641-FAFE-4D02-85CC-50CED8AD9DC1}" type="presParOf" srcId="{AD813BED-EE5A-496D-8588-9DD02787CC61}" destId="{A3F7EE0A-F76B-46A1-BDF1-69FA4866E486}" srcOrd="8" destOrd="0" presId="urn:microsoft.com/office/officeart/2005/8/layout/process4"/>
    <dgm:cxn modelId="{3D2B0383-508C-49C2-99E0-3F0899CA212D}" type="presParOf" srcId="{A3F7EE0A-F76B-46A1-BDF1-69FA4866E486}" destId="{39CA166A-6FA8-47DF-9E0F-E8833FB5A54C}" srcOrd="0" destOrd="0" presId="urn:microsoft.com/office/officeart/2005/8/layout/process4"/>
    <dgm:cxn modelId="{31FCC182-71CA-4A61-902A-D237FEBA5CDD}" type="presParOf" srcId="{AD813BED-EE5A-496D-8588-9DD02787CC61}" destId="{D9D625BB-FA04-4909-AEFC-BCCCC2814B5F}" srcOrd="9" destOrd="0" presId="urn:microsoft.com/office/officeart/2005/8/layout/process4"/>
    <dgm:cxn modelId="{A34316E8-4E5F-4FC8-965F-44B9048C4898}" type="presParOf" srcId="{AD813BED-EE5A-496D-8588-9DD02787CC61}" destId="{8B481372-1525-496E-BEAE-200E63F731AB}" srcOrd="10" destOrd="0" presId="urn:microsoft.com/office/officeart/2005/8/layout/process4"/>
    <dgm:cxn modelId="{F6E19007-38B9-49FF-B666-9F970BBCD224}" type="presParOf" srcId="{8B481372-1525-496E-BEAE-200E63F731AB}" destId="{11EA5CF8-FE9F-440B-ADAF-74E9B4052CC3}" srcOrd="0" destOrd="0" presId="urn:microsoft.com/office/officeart/2005/8/layout/process4"/>
    <dgm:cxn modelId="{C55262AE-3300-4BB6-8004-18C7B59ADD29}" type="presParOf" srcId="{AD813BED-EE5A-496D-8588-9DD02787CC61}" destId="{BC462F8F-377C-481E-9716-861FB7E10C9C}" srcOrd="11" destOrd="0" presId="urn:microsoft.com/office/officeart/2005/8/layout/process4"/>
    <dgm:cxn modelId="{2DCEEA78-9DC7-43E9-8F99-11A1B64038A5}" type="presParOf" srcId="{AD813BED-EE5A-496D-8588-9DD02787CC61}" destId="{C585E868-758B-4361-B68E-803A800C78B2}" srcOrd="12" destOrd="0" presId="urn:microsoft.com/office/officeart/2005/8/layout/process4"/>
    <dgm:cxn modelId="{4BFC68C8-2B06-4380-8CD8-6847856A68D9}" type="presParOf" srcId="{C585E868-758B-4361-B68E-803A800C78B2}" destId="{63E62706-AC0D-4145-B4A1-920C0BAEB290}" srcOrd="0" destOrd="0" presId="urn:microsoft.com/office/officeart/2005/8/layout/process4"/>
    <dgm:cxn modelId="{791FA491-B1EC-46AA-A7AA-84F309B2B6FA}" type="presParOf" srcId="{AD813BED-EE5A-496D-8588-9DD02787CC61}" destId="{BBAB082E-94FE-4C27-A270-B13391990BAF}" srcOrd="13" destOrd="0" presId="urn:microsoft.com/office/officeart/2005/8/layout/process4"/>
    <dgm:cxn modelId="{D486D286-C37A-416B-88D2-4B118C8882C1}" type="presParOf" srcId="{AD813BED-EE5A-496D-8588-9DD02787CC61}" destId="{35518C1E-37BF-416A-97DC-0D944984138A}" srcOrd="14" destOrd="0" presId="urn:microsoft.com/office/officeart/2005/8/layout/process4"/>
    <dgm:cxn modelId="{88B0A649-FB02-46DC-A354-6EA76CAB3916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>
        <a:solidFill>
          <a:srgbClr val="FF0000"/>
        </a:solidFill>
      </dgm:spPr>
      <dgm:t>
        <a:bodyPr/>
        <a:lstStyle/>
        <a:p>
          <a:pPr rtl="0"/>
          <a:r>
            <a:rPr lang="en-US" altLang="zh-TW" sz="2400" dirty="0" smtClean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 smtClean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 smtClean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 smtClean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 smtClean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 smtClean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 smtClean="0"/>
            <a:t>Beyond Structured SVM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  <dgm:t>
        <a:bodyPr/>
        <a:lstStyle/>
        <a:p>
          <a:endParaRPr lang="zh-TW" altLang="en-US"/>
        </a:p>
      </dgm:t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  <dgm:t>
        <a:bodyPr/>
        <a:lstStyle/>
        <a:p>
          <a:endParaRPr lang="zh-TW" altLang="en-US"/>
        </a:p>
      </dgm:t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  <dgm:t>
        <a:bodyPr/>
        <a:lstStyle/>
        <a:p>
          <a:endParaRPr lang="zh-TW" altLang="en-US"/>
        </a:p>
      </dgm:t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  <dgm:t>
        <a:bodyPr/>
        <a:lstStyle/>
        <a:p>
          <a:endParaRPr lang="zh-TW" altLang="en-US"/>
        </a:p>
      </dgm:t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  <dgm:t>
        <a:bodyPr/>
        <a:lstStyle/>
        <a:p>
          <a:endParaRPr lang="zh-TW" altLang="en-US"/>
        </a:p>
      </dgm:t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  <dgm:t>
        <a:bodyPr/>
        <a:lstStyle/>
        <a:p>
          <a:endParaRPr lang="zh-TW" altLang="en-US"/>
        </a:p>
      </dgm:t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  <dgm:t>
        <a:bodyPr/>
        <a:lstStyle/>
        <a:p>
          <a:endParaRPr lang="zh-TW" altLang="en-US"/>
        </a:p>
      </dgm:t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07CD5A79-9DF3-450F-9804-594DFFDAC3DA}" type="presOf" srcId="{07307D20-69A7-4B79-A992-7042E82DFFF1}" destId="{680366BF-F4C4-4C8E-A40F-48D7B0EC7E31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014179DE-D583-49A2-BA88-44FC3FB198E0}" type="presOf" srcId="{91254895-6814-43DE-9BDD-B113A2F09613}" destId="{8D12E1EA-DE7F-440D-B3B7-985BE8FAB304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7115877F-0C48-4BB9-B9CC-D0084FCEF424}" type="presOf" srcId="{320DD6AE-3319-4A4D-9442-FCE3C811C9EE}" destId="{63E62706-AC0D-4145-B4A1-920C0BAEB290}" srcOrd="0" destOrd="0" presId="urn:microsoft.com/office/officeart/2005/8/layout/process4"/>
    <dgm:cxn modelId="{512C12BE-CBDE-4AF9-A323-148268E5C5C7}" type="presOf" srcId="{CBAB6DAF-1B44-48F3-9958-2D3BDB2F4B52}" destId="{611C745E-86BC-475F-B2F7-955B8CB3367F}" srcOrd="0" destOrd="0" presId="urn:microsoft.com/office/officeart/2005/8/layout/process4"/>
    <dgm:cxn modelId="{3210B175-415F-429A-B793-DB86A1B053BF}" type="presOf" srcId="{B9601EE6-644A-471D-A699-9372268F384B}" destId="{11EA5CF8-FE9F-440B-ADAF-74E9B4052CC3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A39E2EEB-1C11-41E1-9EA8-CF2C14FBCD46}" type="presOf" srcId="{39ED2F95-BBD0-4660-8244-DAF907C67870}" destId="{0E8469A1-1322-4ACB-890C-3AB109363E7D}" srcOrd="0" destOrd="0" presId="urn:microsoft.com/office/officeart/2005/8/layout/process4"/>
    <dgm:cxn modelId="{BC03DD4A-BBBC-4F66-B208-EAFEF43C0300}" type="presOf" srcId="{AB1EC27F-81E3-48E7-894B-F8DCD594119A}" destId="{AD813BED-EE5A-496D-8588-9DD02787CC61}" srcOrd="0" destOrd="0" presId="urn:microsoft.com/office/officeart/2005/8/layout/process4"/>
    <dgm:cxn modelId="{138CEA88-CF6B-4A04-96EA-A677C479A8AF}" type="presOf" srcId="{FC82FEEE-AEB7-4EBF-9EC1-62DC8C35BC59}" destId="{1E4846FD-7299-4F06-959A-388C1C4BC33C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C22DBA41-179D-40F6-BF88-0CF421F5971C}" type="presOf" srcId="{D9A0421A-5978-413D-8FDE-D03EA7D425C9}" destId="{39CA166A-6FA8-47DF-9E0F-E8833FB5A54C}" srcOrd="0" destOrd="0" presId="urn:microsoft.com/office/officeart/2005/8/layout/process4"/>
    <dgm:cxn modelId="{A3773B37-55DC-4550-A9B2-7B8B1868CE90}" type="presParOf" srcId="{AD813BED-EE5A-496D-8588-9DD02787CC61}" destId="{FFF0A4F0-98CB-4D69-AEB3-E767033D4036}" srcOrd="0" destOrd="0" presId="urn:microsoft.com/office/officeart/2005/8/layout/process4"/>
    <dgm:cxn modelId="{AAA10604-FBE0-4974-A267-62F03A5DA04A}" type="presParOf" srcId="{FFF0A4F0-98CB-4D69-AEB3-E767033D4036}" destId="{0E8469A1-1322-4ACB-890C-3AB109363E7D}" srcOrd="0" destOrd="0" presId="urn:microsoft.com/office/officeart/2005/8/layout/process4"/>
    <dgm:cxn modelId="{26FA8CAA-E7A1-4EA8-A0B5-848CC89C96AA}" type="presParOf" srcId="{AD813BED-EE5A-496D-8588-9DD02787CC61}" destId="{42EA13E5-9F99-4FBC-BADC-3EDD85D97D74}" srcOrd="1" destOrd="0" presId="urn:microsoft.com/office/officeart/2005/8/layout/process4"/>
    <dgm:cxn modelId="{C26A6884-A956-45B4-BEC8-6D070B2D0957}" type="presParOf" srcId="{AD813BED-EE5A-496D-8588-9DD02787CC61}" destId="{692D6A0F-6AE0-44CE-9D93-C85CA5127B4C}" srcOrd="2" destOrd="0" presId="urn:microsoft.com/office/officeart/2005/8/layout/process4"/>
    <dgm:cxn modelId="{058F9948-12AC-4E27-B891-38647E8206E9}" type="presParOf" srcId="{692D6A0F-6AE0-44CE-9D93-C85CA5127B4C}" destId="{1E4846FD-7299-4F06-959A-388C1C4BC33C}" srcOrd="0" destOrd="0" presId="urn:microsoft.com/office/officeart/2005/8/layout/process4"/>
    <dgm:cxn modelId="{C883CC58-1FAA-4C0F-82E0-87834978EEA0}" type="presParOf" srcId="{AD813BED-EE5A-496D-8588-9DD02787CC61}" destId="{EDF61CA2-B801-40D3-8259-4117226140D3}" srcOrd="3" destOrd="0" presId="urn:microsoft.com/office/officeart/2005/8/layout/process4"/>
    <dgm:cxn modelId="{2EF0560E-F7D9-456A-BB18-C6F341949B50}" type="presParOf" srcId="{AD813BED-EE5A-496D-8588-9DD02787CC61}" destId="{90F0823B-B300-4EBA-AC5A-E251328A0C93}" srcOrd="4" destOrd="0" presId="urn:microsoft.com/office/officeart/2005/8/layout/process4"/>
    <dgm:cxn modelId="{89AC7989-3D22-4F99-A462-3BE6BC4D6235}" type="presParOf" srcId="{90F0823B-B300-4EBA-AC5A-E251328A0C93}" destId="{8D12E1EA-DE7F-440D-B3B7-985BE8FAB304}" srcOrd="0" destOrd="0" presId="urn:microsoft.com/office/officeart/2005/8/layout/process4"/>
    <dgm:cxn modelId="{4A3AAC8F-5DFA-439F-B9AF-9627CAE7379B}" type="presParOf" srcId="{AD813BED-EE5A-496D-8588-9DD02787CC61}" destId="{713CC78B-908A-4E94-BBC7-84B7C57092AA}" srcOrd="5" destOrd="0" presId="urn:microsoft.com/office/officeart/2005/8/layout/process4"/>
    <dgm:cxn modelId="{C031335C-924C-44E1-AEA3-080DF12950CF}" type="presParOf" srcId="{AD813BED-EE5A-496D-8588-9DD02787CC61}" destId="{D7F6BB6A-E273-4783-BF8E-5DBFC6B0AD77}" srcOrd="6" destOrd="0" presId="urn:microsoft.com/office/officeart/2005/8/layout/process4"/>
    <dgm:cxn modelId="{4DF4C02A-4308-44D6-8CEA-69120D2E15A4}" type="presParOf" srcId="{D7F6BB6A-E273-4783-BF8E-5DBFC6B0AD77}" destId="{680366BF-F4C4-4C8E-A40F-48D7B0EC7E31}" srcOrd="0" destOrd="0" presId="urn:microsoft.com/office/officeart/2005/8/layout/process4"/>
    <dgm:cxn modelId="{B1ACC0D3-4A9A-4216-AD78-A244B2174D50}" type="presParOf" srcId="{AD813BED-EE5A-496D-8588-9DD02787CC61}" destId="{D558F837-A0EF-415F-934C-7E0F2947F5EB}" srcOrd="7" destOrd="0" presId="urn:microsoft.com/office/officeart/2005/8/layout/process4"/>
    <dgm:cxn modelId="{A27F87B7-457F-4998-B1E6-E5E904CA6209}" type="presParOf" srcId="{AD813BED-EE5A-496D-8588-9DD02787CC61}" destId="{A3F7EE0A-F76B-46A1-BDF1-69FA4866E486}" srcOrd="8" destOrd="0" presId="urn:microsoft.com/office/officeart/2005/8/layout/process4"/>
    <dgm:cxn modelId="{C9B1AB8A-709D-4EF3-8C64-3754AF6D8120}" type="presParOf" srcId="{A3F7EE0A-F76B-46A1-BDF1-69FA4866E486}" destId="{39CA166A-6FA8-47DF-9E0F-E8833FB5A54C}" srcOrd="0" destOrd="0" presId="urn:microsoft.com/office/officeart/2005/8/layout/process4"/>
    <dgm:cxn modelId="{A050B262-F458-4435-B3D0-8CA389A31524}" type="presParOf" srcId="{AD813BED-EE5A-496D-8588-9DD02787CC61}" destId="{D9D625BB-FA04-4909-AEFC-BCCCC2814B5F}" srcOrd="9" destOrd="0" presId="urn:microsoft.com/office/officeart/2005/8/layout/process4"/>
    <dgm:cxn modelId="{6133A676-B95F-4881-B3F9-799C35D584C6}" type="presParOf" srcId="{AD813BED-EE5A-496D-8588-9DD02787CC61}" destId="{8B481372-1525-496E-BEAE-200E63F731AB}" srcOrd="10" destOrd="0" presId="urn:microsoft.com/office/officeart/2005/8/layout/process4"/>
    <dgm:cxn modelId="{2031EF24-91DA-4D18-9B59-2D87A7879C5B}" type="presParOf" srcId="{8B481372-1525-496E-BEAE-200E63F731AB}" destId="{11EA5CF8-FE9F-440B-ADAF-74E9B4052CC3}" srcOrd="0" destOrd="0" presId="urn:microsoft.com/office/officeart/2005/8/layout/process4"/>
    <dgm:cxn modelId="{3B98AF5A-3520-4313-9429-FC9F5EADDD9C}" type="presParOf" srcId="{AD813BED-EE5A-496D-8588-9DD02787CC61}" destId="{BC462F8F-377C-481E-9716-861FB7E10C9C}" srcOrd="11" destOrd="0" presId="urn:microsoft.com/office/officeart/2005/8/layout/process4"/>
    <dgm:cxn modelId="{70297004-AE8B-4EA7-9E27-FE6D3726A07E}" type="presParOf" srcId="{AD813BED-EE5A-496D-8588-9DD02787CC61}" destId="{C585E868-758B-4361-B68E-803A800C78B2}" srcOrd="12" destOrd="0" presId="urn:microsoft.com/office/officeart/2005/8/layout/process4"/>
    <dgm:cxn modelId="{EDC28603-E0C2-4D5E-AEDF-DDE3EDECAB2A}" type="presParOf" srcId="{C585E868-758B-4361-B68E-803A800C78B2}" destId="{63E62706-AC0D-4145-B4A1-920C0BAEB290}" srcOrd="0" destOrd="0" presId="urn:microsoft.com/office/officeart/2005/8/layout/process4"/>
    <dgm:cxn modelId="{DF32EF2B-867E-4097-8EE7-95A0DD528787}" type="presParOf" srcId="{AD813BED-EE5A-496D-8588-9DD02787CC61}" destId="{BBAB082E-94FE-4C27-A270-B13391990BAF}" srcOrd="13" destOrd="0" presId="urn:microsoft.com/office/officeart/2005/8/layout/process4"/>
    <dgm:cxn modelId="{3EBD58FE-74FB-478E-9163-DDF69F7F0F45}" type="presParOf" srcId="{AD813BED-EE5A-496D-8588-9DD02787CC61}" destId="{35518C1E-37BF-416A-97DC-0D944984138A}" srcOrd="14" destOrd="0" presId="urn:microsoft.com/office/officeart/2005/8/layout/process4"/>
    <dgm:cxn modelId="{63CD30F3-1FF9-4708-8B05-EDF81F486AB5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 smtClean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 smtClean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 smtClean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 smtClean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 smtClean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 smtClean="0"/>
            <a:t>Beyond Structured SVM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  <dgm:t>
        <a:bodyPr/>
        <a:lstStyle/>
        <a:p>
          <a:endParaRPr lang="zh-TW" altLang="en-US"/>
        </a:p>
      </dgm:t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  <dgm:t>
        <a:bodyPr/>
        <a:lstStyle/>
        <a:p>
          <a:endParaRPr lang="zh-TW" altLang="en-US"/>
        </a:p>
      </dgm:t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  <dgm:t>
        <a:bodyPr/>
        <a:lstStyle/>
        <a:p>
          <a:endParaRPr lang="zh-TW" altLang="en-US"/>
        </a:p>
      </dgm:t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  <dgm:t>
        <a:bodyPr/>
        <a:lstStyle/>
        <a:p>
          <a:endParaRPr lang="zh-TW" altLang="en-US"/>
        </a:p>
      </dgm:t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  <dgm:t>
        <a:bodyPr/>
        <a:lstStyle/>
        <a:p>
          <a:endParaRPr lang="zh-TW" altLang="en-US"/>
        </a:p>
      </dgm:t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  <dgm:t>
        <a:bodyPr/>
        <a:lstStyle/>
        <a:p>
          <a:endParaRPr lang="zh-TW" altLang="en-US"/>
        </a:p>
      </dgm:t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  <dgm:t>
        <a:bodyPr/>
        <a:lstStyle/>
        <a:p>
          <a:endParaRPr lang="zh-TW" altLang="en-US"/>
        </a:p>
      </dgm:t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5EFC484A-97AC-4199-994D-4844208A3A9B}" type="presOf" srcId="{D9A0421A-5978-413D-8FDE-D03EA7D425C9}" destId="{39CA166A-6FA8-47DF-9E0F-E8833FB5A54C}" srcOrd="0" destOrd="0" presId="urn:microsoft.com/office/officeart/2005/8/layout/process4"/>
    <dgm:cxn modelId="{8B79547B-2EDD-4A07-99AA-81823312A577}" type="presOf" srcId="{07307D20-69A7-4B79-A992-7042E82DFFF1}" destId="{680366BF-F4C4-4C8E-A40F-48D7B0EC7E31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89BF840D-6247-43CA-82B2-5B8BBEEE320F}" type="presOf" srcId="{B9601EE6-644A-471D-A699-9372268F384B}" destId="{11EA5CF8-FE9F-440B-ADAF-74E9B4052CC3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EB7ADFB7-2A15-4259-83F2-04F1F1CB7F36}" type="presOf" srcId="{91254895-6814-43DE-9BDD-B113A2F09613}" destId="{8D12E1EA-DE7F-440D-B3B7-985BE8FAB304}" srcOrd="0" destOrd="0" presId="urn:microsoft.com/office/officeart/2005/8/layout/process4"/>
    <dgm:cxn modelId="{8EBCB3CD-129B-4CC8-8A1F-BD5A2C719D23}" type="presOf" srcId="{AB1EC27F-81E3-48E7-894B-F8DCD594119A}" destId="{AD813BED-EE5A-496D-8588-9DD02787CC61}" srcOrd="0" destOrd="0" presId="urn:microsoft.com/office/officeart/2005/8/layout/process4"/>
    <dgm:cxn modelId="{68E8FF33-6661-453A-8282-524D53AF55B0}" type="presOf" srcId="{320DD6AE-3319-4A4D-9442-FCE3C811C9EE}" destId="{63E62706-AC0D-4145-B4A1-920C0BAEB290}" srcOrd="0" destOrd="0" presId="urn:microsoft.com/office/officeart/2005/8/layout/process4"/>
    <dgm:cxn modelId="{2908E80C-B14F-4A27-8931-906058F6AEED}" type="presOf" srcId="{CBAB6DAF-1B44-48F3-9958-2D3BDB2F4B52}" destId="{611C745E-86BC-475F-B2F7-955B8CB3367F}" srcOrd="0" destOrd="0" presId="urn:microsoft.com/office/officeart/2005/8/layout/process4"/>
    <dgm:cxn modelId="{B92939D3-7255-427A-90F2-97EDAD8D36F8}" type="presOf" srcId="{39ED2F95-BBD0-4660-8244-DAF907C67870}" destId="{0E8469A1-1322-4ACB-890C-3AB109363E7D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22DDC3F4-961E-4978-9646-18B9D17CB11A}" type="presOf" srcId="{FC82FEEE-AEB7-4EBF-9EC1-62DC8C35BC59}" destId="{1E4846FD-7299-4F06-959A-388C1C4BC33C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A521AA0A-7350-459E-901B-95EC3C2ED3E3}" type="presParOf" srcId="{AD813BED-EE5A-496D-8588-9DD02787CC61}" destId="{FFF0A4F0-98CB-4D69-AEB3-E767033D4036}" srcOrd="0" destOrd="0" presId="urn:microsoft.com/office/officeart/2005/8/layout/process4"/>
    <dgm:cxn modelId="{149FD5BC-F785-4C7A-B58F-F1D08049701E}" type="presParOf" srcId="{FFF0A4F0-98CB-4D69-AEB3-E767033D4036}" destId="{0E8469A1-1322-4ACB-890C-3AB109363E7D}" srcOrd="0" destOrd="0" presId="urn:microsoft.com/office/officeart/2005/8/layout/process4"/>
    <dgm:cxn modelId="{623E8D72-E149-4AF7-A22A-C78DA95A2D1D}" type="presParOf" srcId="{AD813BED-EE5A-496D-8588-9DD02787CC61}" destId="{42EA13E5-9F99-4FBC-BADC-3EDD85D97D74}" srcOrd="1" destOrd="0" presId="urn:microsoft.com/office/officeart/2005/8/layout/process4"/>
    <dgm:cxn modelId="{FF465E8F-74EE-4185-AECD-5607504932EA}" type="presParOf" srcId="{AD813BED-EE5A-496D-8588-9DD02787CC61}" destId="{692D6A0F-6AE0-44CE-9D93-C85CA5127B4C}" srcOrd="2" destOrd="0" presId="urn:microsoft.com/office/officeart/2005/8/layout/process4"/>
    <dgm:cxn modelId="{AD942B36-3FE3-41B6-A1B1-AA74C62AA928}" type="presParOf" srcId="{692D6A0F-6AE0-44CE-9D93-C85CA5127B4C}" destId="{1E4846FD-7299-4F06-959A-388C1C4BC33C}" srcOrd="0" destOrd="0" presId="urn:microsoft.com/office/officeart/2005/8/layout/process4"/>
    <dgm:cxn modelId="{7B7EFB35-6520-480A-9492-B03E058A8131}" type="presParOf" srcId="{AD813BED-EE5A-496D-8588-9DD02787CC61}" destId="{EDF61CA2-B801-40D3-8259-4117226140D3}" srcOrd="3" destOrd="0" presId="urn:microsoft.com/office/officeart/2005/8/layout/process4"/>
    <dgm:cxn modelId="{B597DEEE-5456-471D-8E49-DACCEE4461AB}" type="presParOf" srcId="{AD813BED-EE5A-496D-8588-9DD02787CC61}" destId="{90F0823B-B300-4EBA-AC5A-E251328A0C93}" srcOrd="4" destOrd="0" presId="urn:microsoft.com/office/officeart/2005/8/layout/process4"/>
    <dgm:cxn modelId="{C7A3EA2D-B813-4ADA-AD80-0B49935FAEAD}" type="presParOf" srcId="{90F0823B-B300-4EBA-AC5A-E251328A0C93}" destId="{8D12E1EA-DE7F-440D-B3B7-985BE8FAB304}" srcOrd="0" destOrd="0" presId="urn:microsoft.com/office/officeart/2005/8/layout/process4"/>
    <dgm:cxn modelId="{4F8703BA-1B54-4CF0-88D2-C48B2586259E}" type="presParOf" srcId="{AD813BED-EE5A-496D-8588-9DD02787CC61}" destId="{713CC78B-908A-4E94-BBC7-84B7C57092AA}" srcOrd="5" destOrd="0" presId="urn:microsoft.com/office/officeart/2005/8/layout/process4"/>
    <dgm:cxn modelId="{7BB29B7F-E9FB-431A-AC2B-EF5E6733CD07}" type="presParOf" srcId="{AD813BED-EE5A-496D-8588-9DD02787CC61}" destId="{D7F6BB6A-E273-4783-BF8E-5DBFC6B0AD77}" srcOrd="6" destOrd="0" presId="urn:microsoft.com/office/officeart/2005/8/layout/process4"/>
    <dgm:cxn modelId="{FCCF34CC-BDFD-4BF4-933F-02A3FC49797A}" type="presParOf" srcId="{D7F6BB6A-E273-4783-BF8E-5DBFC6B0AD77}" destId="{680366BF-F4C4-4C8E-A40F-48D7B0EC7E31}" srcOrd="0" destOrd="0" presId="urn:microsoft.com/office/officeart/2005/8/layout/process4"/>
    <dgm:cxn modelId="{C89CDE28-C539-4A1A-AF36-E6EA2BA375FC}" type="presParOf" srcId="{AD813BED-EE5A-496D-8588-9DD02787CC61}" destId="{D558F837-A0EF-415F-934C-7E0F2947F5EB}" srcOrd="7" destOrd="0" presId="urn:microsoft.com/office/officeart/2005/8/layout/process4"/>
    <dgm:cxn modelId="{BE553810-5CF3-4E8E-855C-CC4D098097EE}" type="presParOf" srcId="{AD813BED-EE5A-496D-8588-9DD02787CC61}" destId="{A3F7EE0A-F76B-46A1-BDF1-69FA4866E486}" srcOrd="8" destOrd="0" presId="urn:microsoft.com/office/officeart/2005/8/layout/process4"/>
    <dgm:cxn modelId="{CBDF0EFA-5218-4DFA-8176-5D58A60D7DC0}" type="presParOf" srcId="{A3F7EE0A-F76B-46A1-BDF1-69FA4866E486}" destId="{39CA166A-6FA8-47DF-9E0F-E8833FB5A54C}" srcOrd="0" destOrd="0" presId="urn:microsoft.com/office/officeart/2005/8/layout/process4"/>
    <dgm:cxn modelId="{563C5CA4-3DF6-45D4-8AB0-D1F9815A0D3D}" type="presParOf" srcId="{AD813BED-EE5A-496D-8588-9DD02787CC61}" destId="{D9D625BB-FA04-4909-AEFC-BCCCC2814B5F}" srcOrd="9" destOrd="0" presId="urn:microsoft.com/office/officeart/2005/8/layout/process4"/>
    <dgm:cxn modelId="{C9EC54DE-AC12-4E09-8CF3-0327780DF0BB}" type="presParOf" srcId="{AD813BED-EE5A-496D-8588-9DD02787CC61}" destId="{8B481372-1525-496E-BEAE-200E63F731AB}" srcOrd="10" destOrd="0" presId="urn:microsoft.com/office/officeart/2005/8/layout/process4"/>
    <dgm:cxn modelId="{AF0F0A24-AE1A-4990-81B7-073DAC270474}" type="presParOf" srcId="{8B481372-1525-496E-BEAE-200E63F731AB}" destId="{11EA5CF8-FE9F-440B-ADAF-74E9B4052CC3}" srcOrd="0" destOrd="0" presId="urn:microsoft.com/office/officeart/2005/8/layout/process4"/>
    <dgm:cxn modelId="{0D76AEF7-E75F-4814-A622-B151E129D1B6}" type="presParOf" srcId="{AD813BED-EE5A-496D-8588-9DD02787CC61}" destId="{BC462F8F-377C-481E-9716-861FB7E10C9C}" srcOrd="11" destOrd="0" presId="urn:microsoft.com/office/officeart/2005/8/layout/process4"/>
    <dgm:cxn modelId="{FF7E2C90-10C4-4601-8471-E9370F24BB27}" type="presParOf" srcId="{AD813BED-EE5A-496D-8588-9DD02787CC61}" destId="{C585E868-758B-4361-B68E-803A800C78B2}" srcOrd="12" destOrd="0" presId="urn:microsoft.com/office/officeart/2005/8/layout/process4"/>
    <dgm:cxn modelId="{166FE5E7-009B-4C13-93F3-5EBDF3F546C2}" type="presParOf" srcId="{C585E868-758B-4361-B68E-803A800C78B2}" destId="{63E62706-AC0D-4145-B4A1-920C0BAEB290}" srcOrd="0" destOrd="0" presId="urn:microsoft.com/office/officeart/2005/8/layout/process4"/>
    <dgm:cxn modelId="{EA55EE1E-0EB1-493D-8160-85933DD35778}" type="presParOf" srcId="{AD813BED-EE5A-496D-8588-9DD02787CC61}" destId="{BBAB082E-94FE-4C27-A270-B13391990BAF}" srcOrd="13" destOrd="0" presId="urn:microsoft.com/office/officeart/2005/8/layout/process4"/>
    <dgm:cxn modelId="{356A0194-72E5-4FC0-A40E-8B687414AC33}" type="presParOf" srcId="{AD813BED-EE5A-496D-8588-9DD02787CC61}" destId="{35518C1E-37BF-416A-97DC-0D944984138A}" srcOrd="14" destOrd="0" presId="urn:microsoft.com/office/officeart/2005/8/layout/process4"/>
    <dgm:cxn modelId="{F83A9D8B-6F48-4F61-BA5C-E4CD967DFE6C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 smtClean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 smtClean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 smtClean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smtClean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 smtClean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 smtClean="0"/>
            <a:t>Beyond Structured SVM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  <dgm:t>
        <a:bodyPr/>
        <a:lstStyle/>
        <a:p>
          <a:endParaRPr lang="zh-TW" altLang="en-US"/>
        </a:p>
      </dgm:t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  <dgm:t>
        <a:bodyPr/>
        <a:lstStyle/>
        <a:p>
          <a:endParaRPr lang="zh-TW" altLang="en-US"/>
        </a:p>
      </dgm:t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  <dgm:t>
        <a:bodyPr/>
        <a:lstStyle/>
        <a:p>
          <a:endParaRPr lang="zh-TW" altLang="en-US"/>
        </a:p>
      </dgm:t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  <dgm:t>
        <a:bodyPr/>
        <a:lstStyle/>
        <a:p>
          <a:endParaRPr lang="zh-TW" altLang="en-US"/>
        </a:p>
      </dgm:t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  <dgm:t>
        <a:bodyPr/>
        <a:lstStyle/>
        <a:p>
          <a:endParaRPr lang="zh-TW" altLang="en-US"/>
        </a:p>
      </dgm:t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  <dgm:t>
        <a:bodyPr/>
        <a:lstStyle/>
        <a:p>
          <a:endParaRPr lang="zh-TW" altLang="en-US"/>
        </a:p>
      </dgm:t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  <dgm:t>
        <a:bodyPr/>
        <a:lstStyle/>
        <a:p>
          <a:endParaRPr lang="zh-TW" altLang="en-US"/>
        </a:p>
      </dgm:t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4770784C-B9D0-4FC7-A99B-922DBE524D09}" type="presOf" srcId="{AB1EC27F-81E3-48E7-894B-F8DCD594119A}" destId="{AD813BED-EE5A-496D-8588-9DD02787CC61}" srcOrd="0" destOrd="0" presId="urn:microsoft.com/office/officeart/2005/8/layout/process4"/>
    <dgm:cxn modelId="{4A15DA8D-1A20-4682-83BA-23F71954ADC0}" type="presOf" srcId="{FC82FEEE-AEB7-4EBF-9EC1-62DC8C35BC59}" destId="{1E4846FD-7299-4F06-959A-388C1C4BC33C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D4129AC6-E281-4780-9AD7-3392E3B1FD39}" type="presOf" srcId="{320DD6AE-3319-4A4D-9442-FCE3C811C9EE}" destId="{63E62706-AC0D-4145-B4A1-920C0BAEB290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9F59DE37-788C-41DC-92B4-27BC013E48FF}" type="presOf" srcId="{D9A0421A-5978-413D-8FDE-D03EA7D425C9}" destId="{39CA166A-6FA8-47DF-9E0F-E8833FB5A54C}" srcOrd="0" destOrd="0" presId="urn:microsoft.com/office/officeart/2005/8/layout/process4"/>
    <dgm:cxn modelId="{C2EEF037-966A-4B44-8A6E-5A66029BBF5C}" type="presOf" srcId="{07307D20-69A7-4B79-A992-7042E82DFFF1}" destId="{680366BF-F4C4-4C8E-A40F-48D7B0EC7E31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36E0EBF8-9EC6-46F5-A068-8E017AA31529}" type="presOf" srcId="{91254895-6814-43DE-9BDD-B113A2F09613}" destId="{8D12E1EA-DE7F-440D-B3B7-985BE8FAB304}" srcOrd="0" destOrd="0" presId="urn:microsoft.com/office/officeart/2005/8/layout/process4"/>
    <dgm:cxn modelId="{B969C38D-9CCD-448F-85BC-020533BA2710}" type="presOf" srcId="{B9601EE6-644A-471D-A699-9372268F384B}" destId="{11EA5CF8-FE9F-440B-ADAF-74E9B4052CC3}" srcOrd="0" destOrd="0" presId="urn:microsoft.com/office/officeart/2005/8/layout/process4"/>
    <dgm:cxn modelId="{D681278C-1528-40D1-9689-F29E437B0B52}" type="presOf" srcId="{39ED2F95-BBD0-4660-8244-DAF907C67870}" destId="{0E8469A1-1322-4ACB-890C-3AB109363E7D}" srcOrd="0" destOrd="0" presId="urn:microsoft.com/office/officeart/2005/8/layout/process4"/>
    <dgm:cxn modelId="{317EB86E-83C1-4BEE-B5C5-1DFCC1FE4385}" type="presOf" srcId="{CBAB6DAF-1B44-48F3-9958-2D3BDB2F4B52}" destId="{611C745E-86BC-475F-B2F7-955B8CB3367F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AA1A0B0B-BD6D-4E30-9B5A-8262F213E1DC}" type="presParOf" srcId="{AD813BED-EE5A-496D-8588-9DD02787CC61}" destId="{FFF0A4F0-98CB-4D69-AEB3-E767033D4036}" srcOrd="0" destOrd="0" presId="urn:microsoft.com/office/officeart/2005/8/layout/process4"/>
    <dgm:cxn modelId="{63E845C6-337F-4710-A585-2FD075AA5B2F}" type="presParOf" srcId="{FFF0A4F0-98CB-4D69-AEB3-E767033D4036}" destId="{0E8469A1-1322-4ACB-890C-3AB109363E7D}" srcOrd="0" destOrd="0" presId="urn:microsoft.com/office/officeart/2005/8/layout/process4"/>
    <dgm:cxn modelId="{0B3F39E4-A61E-41F4-9381-0A5B4FCF4252}" type="presParOf" srcId="{AD813BED-EE5A-496D-8588-9DD02787CC61}" destId="{42EA13E5-9F99-4FBC-BADC-3EDD85D97D74}" srcOrd="1" destOrd="0" presId="urn:microsoft.com/office/officeart/2005/8/layout/process4"/>
    <dgm:cxn modelId="{976D385C-3E01-4553-9EA9-7552521E077B}" type="presParOf" srcId="{AD813BED-EE5A-496D-8588-9DD02787CC61}" destId="{692D6A0F-6AE0-44CE-9D93-C85CA5127B4C}" srcOrd="2" destOrd="0" presId="urn:microsoft.com/office/officeart/2005/8/layout/process4"/>
    <dgm:cxn modelId="{9E24EB23-0FF9-4EA2-B9FB-239956C47FCE}" type="presParOf" srcId="{692D6A0F-6AE0-44CE-9D93-C85CA5127B4C}" destId="{1E4846FD-7299-4F06-959A-388C1C4BC33C}" srcOrd="0" destOrd="0" presId="urn:microsoft.com/office/officeart/2005/8/layout/process4"/>
    <dgm:cxn modelId="{17453E0A-2F91-4D58-8FA0-4EFC552A566E}" type="presParOf" srcId="{AD813BED-EE5A-496D-8588-9DD02787CC61}" destId="{EDF61CA2-B801-40D3-8259-4117226140D3}" srcOrd="3" destOrd="0" presId="urn:microsoft.com/office/officeart/2005/8/layout/process4"/>
    <dgm:cxn modelId="{FB8D515D-1B49-40F2-98E6-79568C8D77B8}" type="presParOf" srcId="{AD813BED-EE5A-496D-8588-9DD02787CC61}" destId="{90F0823B-B300-4EBA-AC5A-E251328A0C93}" srcOrd="4" destOrd="0" presId="urn:microsoft.com/office/officeart/2005/8/layout/process4"/>
    <dgm:cxn modelId="{7FE0DD59-155A-4221-A9A0-0431385DB4FB}" type="presParOf" srcId="{90F0823B-B300-4EBA-AC5A-E251328A0C93}" destId="{8D12E1EA-DE7F-440D-B3B7-985BE8FAB304}" srcOrd="0" destOrd="0" presId="urn:microsoft.com/office/officeart/2005/8/layout/process4"/>
    <dgm:cxn modelId="{43D9CE76-16A8-4A50-8388-17DA833E0B22}" type="presParOf" srcId="{AD813BED-EE5A-496D-8588-9DD02787CC61}" destId="{713CC78B-908A-4E94-BBC7-84B7C57092AA}" srcOrd="5" destOrd="0" presId="urn:microsoft.com/office/officeart/2005/8/layout/process4"/>
    <dgm:cxn modelId="{DB4E43B0-3673-4E51-BB30-63CD8509C0D7}" type="presParOf" srcId="{AD813BED-EE5A-496D-8588-9DD02787CC61}" destId="{D7F6BB6A-E273-4783-BF8E-5DBFC6B0AD77}" srcOrd="6" destOrd="0" presId="urn:microsoft.com/office/officeart/2005/8/layout/process4"/>
    <dgm:cxn modelId="{D858BEB3-5FC9-4F19-9AEE-1C1D6D08D8D6}" type="presParOf" srcId="{D7F6BB6A-E273-4783-BF8E-5DBFC6B0AD77}" destId="{680366BF-F4C4-4C8E-A40F-48D7B0EC7E31}" srcOrd="0" destOrd="0" presId="urn:microsoft.com/office/officeart/2005/8/layout/process4"/>
    <dgm:cxn modelId="{94C84E60-4144-4399-9293-4B3F2E73A8A6}" type="presParOf" srcId="{AD813BED-EE5A-496D-8588-9DD02787CC61}" destId="{D558F837-A0EF-415F-934C-7E0F2947F5EB}" srcOrd="7" destOrd="0" presId="urn:microsoft.com/office/officeart/2005/8/layout/process4"/>
    <dgm:cxn modelId="{0F99882A-5FE0-4705-8B35-902755AB69EA}" type="presParOf" srcId="{AD813BED-EE5A-496D-8588-9DD02787CC61}" destId="{A3F7EE0A-F76B-46A1-BDF1-69FA4866E486}" srcOrd="8" destOrd="0" presId="urn:microsoft.com/office/officeart/2005/8/layout/process4"/>
    <dgm:cxn modelId="{FFE631D3-1401-40B6-9C23-0307110F09C3}" type="presParOf" srcId="{A3F7EE0A-F76B-46A1-BDF1-69FA4866E486}" destId="{39CA166A-6FA8-47DF-9E0F-E8833FB5A54C}" srcOrd="0" destOrd="0" presId="urn:microsoft.com/office/officeart/2005/8/layout/process4"/>
    <dgm:cxn modelId="{BB1CE523-C013-48E9-8A8A-5DF0761F007E}" type="presParOf" srcId="{AD813BED-EE5A-496D-8588-9DD02787CC61}" destId="{D9D625BB-FA04-4909-AEFC-BCCCC2814B5F}" srcOrd="9" destOrd="0" presId="urn:microsoft.com/office/officeart/2005/8/layout/process4"/>
    <dgm:cxn modelId="{9B9FEC70-EE1B-4318-B210-2D206A7FD21B}" type="presParOf" srcId="{AD813BED-EE5A-496D-8588-9DD02787CC61}" destId="{8B481372-1525-496E-BEAE-200E63F731AB}" srcOrd="10" destOrd="0" presId="urn:microsoft.com/office/officeart/2005/8/layout/process4"/>
    <dgm:cxn modelId="{3341162F-9A6F-4D16-B672-8F3BBFF2BCC2}" type="presParOf" srcId="{8B481372-1525-496E-BEAE-200E63F731AB}" destId="{11EA5CF8-FE9F-440B-ADAF-74E9B4052CC3}" srcOrd="0" destOrd="0" presId="urn:microsoft.com/office/officeart/2005/8/layout/process4"/>
    <dgm:cxn modelId="{7B0DD9B9-773D-478A-BE13-FA01337F1BCC}" type="presParOf" srcId="{AD813BED-EE5A-496D-8588-9DD02787CC61}" destId="{BC462F8F-377C-481E-9716-861FB7E10C9C}" srcOrd="11" destOrd="0" presId="urn:microsoft.com/office/officeart/2005/8/layout/process4"/>
    <dgm:cxn modelId="{09EF6605-3C39-4680-9343-29E6B2C3B053}" type="presParOf" srcId="{AD813BED-EE5A-496D-8588-9DD02787CC61}" destId="{C585E868-758B-4361-B68E-803A800C78B2}" srcOrd="12" destOrd="0" presId="urn:microsoft.com/office/officeart/2005/8/layout/process4"/>
    <dgm:cxn modelId="{37B37541-1583-4C04-AAD7-641691952D03}" type="presParOf" srcId="{C585E868-758B-4361-B68E-803A800C78B2}" destId="{63E62706-AC0D-4145-B4A1-920C0BAEB290}" srcOrd="0" destOrd="0" presId="urn:microsoft.com/office/officeart/2005/8/layout/process4"/>
    <dgm:cxn modelId="{641A666D-75FC-4F58-ADE8-5AEB33484534}" type="presParOf" srcId="{AD813BED-EE5A-496D-8588-9DD02787CC61}" destId="{BBAB082E-94FE-4C27-A270-B13391990BAF}" srcOrd="13" destOrd="0" presId="urn:microsoft.com/office/officeart/2005/8/layout/process4"/>
    <dgm:cxn modelId="{9E9CA22E-1BFF-49F0-B6F0-F476315A5026}" type="presParOf" srcId="{AD813BED-EE5A-496D-8588-9DD02787CC61}" destId="{35518C1E-37BF-416A-97DC-0D944984138A}" srcOrd="14" destOrd="0" presId="urn:microsoft.com/office/officeart/2005/8/layout/process4"/>
    <dgm:cxn modelId="{28984C9F-8E31-4CBE-94C9-99D59E115C5E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 smtClean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 smtClean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 smtClean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 smtClean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 smtClean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 smtClean="0"/>
            <a:t>Beyond Structured SVM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  <dgm:t>
        <a:bodyPr/>
        <a:lstStyle/>
        <a:p>
          <a:endParaRPr lang="zh-TW" altLang="en-US"/>
        </a:p>
      </dgm:t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  <dgm:t>
        <a:bodyPr/>
        <a:lstStyle/>
        <a:p>
          <a:endParaRPr lang="zh-TW" altLang="en-US"/>
        </a:p>
      </dgm:t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  <dgm:t>
        <a:bodyPr/>
        <a:lstStyle/>
        <a:p>
          <a:endParaRPr lang="zh-TW" altLang="en-US"/>
        </a:p>
      </dgm:t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  <dgm:t>
        <a:bodyPr/>
        <a:lstStyle/>
        <a:p>
          <a:endParaRPr lang="zh-TW" altLang="en-US"/>
        </a:p>
      </dgm:t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  <dgm:t>
        <a:bodyPr/>
        <a:lstStyle/>
        <a:p>
          <a:endParaRPr lang="zh-TW" altLang="en-US"/>
        </a:p>
      </dgm:t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  <dgm:t>
        <a:bodyPr/>
        <a:lstStyle/>
        <a:p>
          <a:endParaRPr lang="zh-TW" altLang="en-US"/>
        </a:p>
      </dgm:t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  <dgm:t>
        <a:bodyPr/>
        <a:lstStyle/>
        <a:p>
          <a:endParaRPr lang="zh-TW" altLang="en-US"/>
        </a:p>
      </dgm:t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6C7933E9-F556-488D-B288-5ECBB74A6973}" type="presOf" srcId="{FC82FEEE-AEB7-4EBF-9EC1-62DC8C35BC59}" destId="{1E4846FD-7299-4F06-959A-388C1C4BC33C}" srcOrd="0" destOrd="0" presId="urn:microsoft.com/office/officeart/2005/8/layout/process4"/>
    <dgm:cxn modelId="{3DB3B05B-E614-4858-A5ED-9E3EF9F57826}" type="presOf" srcId="{320DD6AE-3319-4A4D-9442-FCE3C811C9EE}" destId="{63E62706-AC0D-4145-B4A1-920C0BAEB290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5C1C941D-55E1-48F6-A4E0-027B72EDA02D}" type="presOf" srcId="{AB1EC27F-81E3-48E7-894B-F8DCD594119A}" destId="{AD813BED-EE5A-496D-8588-9DD02787CC61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96C90F0B-6E23-44EB-BDED-9616ED2B6C09}" type="presOf" srcId="{B9601EE6-644A-471D-A699-9372268F384B}" destId="{11EA5CF8-FE9F-440B-ADAF-74E9B4052CC3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25BA5F95-6869-4DAE-A681-54EE0F6127B3}" type="presOf" srcId="{D9A0421A-5978-413D-8FDE-D03EA7D425C9}" destId="{39CA166A-6FA8-47DF-9E0F-E8833FB5A54C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3F7FB8AE-5BB5-4B13-BC49-7B460137F0A9}" type="presOf" srcId="{91254895-6814-43DE-9BDD-B113A2F09613}" destId="{8D12E1EA-DE7F-440D-B3B7-985BE8FAB304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5EB4C4C8-DE2D-4DE8-8978-F0490A4FFF1D}" type="presOf" srcId="{39ED2F95-BBD0-4660-8244-DAF907C67870}" destId="{0E8469A1-1322-4ACB-890C-3AB109363E7D}" srcOrd="0" destOrd="0" presId="urn:microsoft.com/office/officeart/2005/8/layout/process4"/>
    <dgm:cxn modelId="{3668D0D3-06AA-47B6-9503-AE90420E57BE}" type="presOf" srcId="{07307D20-69A7-4B79-A992-7042E82DFFF1}" destId="{680366BF-F4C4-4C8E-A40F-48D7B0EC7E31}" srcOrd="0" destOrd="0" presId="urn:microsoft.com/office/officeart/2005/8/layout/process4"/>
    <dgm:cxn modelId="{C4B3276C-7890-4B90-B624-09FB8E3401C0}" type="presOf" srcId="{CBAB6DAF-1B44-48F3-9958-2D3BDB2F4B52}" destId="{611C745E-86BC-475F-B2F7-955B8CB3367F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7677B3BF-BADB-4C2E-B650-2896BFB86AE3}" type="presParOf" srcId="{AD813BED-EE5A-496D-8588-9DD02787CC61}" destId="{FFF0A4F0-98CB-4D69-AEB3-E767033D4036}" srcOrd="0" destOrd="0" presId="urn:microsoft.com/office/officeart/2005/8/layout/process4"/>
    <dgm:cxn modelId="{23CC1FE5-D791-45EB-B00A-E4A549985DD2}" type="presParOf" srcId="{FFF0A4F0-98CB-4D69-AEB3-E767033D4036}" destId="{0E8469A1-1322-4ACB-890C-3AB109363E7D}" srcOrd="0" destOrd="0" presId="urn:microsoft.com/office/officeart/2005/8/layout/process4"/>
    <dgm:cxn modelId="{32D6100E-1177-4628-890A-9A08F2EB1D40}" type="presParOf" srcId="{AD813BED-EE5A-496D-8588-9DD02787CC61}" destId="{42EA13E5-9F99-4FBC-BADC-3EDD85D97D74}" srcOrd="1" destOrd="0" presId="urn:microsoft.com/office/officeart/2005/8/layout/process4"/>
    <dgm:cxn modelId="{BCC31B86-CF86-4D0E-9B68-E6669BCD38EC}" type="presParOf" srcId="{AD813BED-EE5A-496D-8588-9DD02787CC61}" destId="{692D6A0F-6AE0-44CE-9D93-C85CA5127B4C}" srcOrd="2" destOrd="0" presId="urn:microsoft.com/office/officeart/2005/8/layout/process4"/>
    <dgm:cxn modelId="{398CD5E3-B680-424C-85DD-C7D602446F5D}" type="presParOf" srcId="{692D6A0F-6AE0-44CE-9D93-C85CA5127B4C}" destId="{1E4846FD-7299-4F06-959A-388C1C4BC33C}" srcOrd="0" destOrd="0" presId="urn:microsoft.com/office/officeart/2005/8/layout/process4"/>
    <dgm:cxn modelId="{CBD39277-2684-4E53-9582-868E757EF7D9}" type="presParOf" srcId="{AD813BED-EE5A-496D-8588-9DD02787CC61}" destId="{EDF61CA2-B801-40D3-8259-4117226140D3}" srcOrd="3" destOrd="0" presId="urn:microsoft.com/office/officeart/2005/8/layout/process4"/>
    <dgm:cxn modelId="{F1DFAD8D-1AB0-4206-8023-D10ED29D23F3}" type="presParOf" srcId="{AD813BED-EE5A-496D-8588-9DD02787CC61}" destId="{90F0823B-B300-4EBA-AC5A-E251328A0C93}" srcOrd="4" destOrd="0" presId="urn:microsoft.com/office/officeart/2005/8/layout/process4"/>
    <dgm:cxn modelId="{374B8122-A885-4ECE-9EDB-4B69F28E263F}" type="presParOf" srcId="{90F0823B-B300-4EBA-AC5A-E251328A0C93}" destId="{8D12E1EA-DE7F-440D-B3B7-985BE8FAB304}" srcOrd="0" destOrd="0" presId="urn:microsoft.com/office/officeart/2005/8/layout/process4"/>
    <dgm:cxn modelId="{C6521585-D494-42FF-9738-2A6AC48A34E3}" type="presParOf" srcId="{AD813BED-EE5A-496D-8588-9DD02787CC61}" destId="{713CC78B-908A-4E94-BBC7-84B7C57092AA}" srcOrd="5" destOrd="0" presId="urn:microsoft.com/office/officeart/2005/8/layout/process4"/>
    <dgm:cxn modelId="{88F1E085-E975-468B-BD73-BDDDBCE839F3}" type="presParOf" srcId="{AD813BED-EE5A-496D-8588-9DD02787CC61}" destId="{D7F6BB6A-E273-4783-BF8E-5DBFC6B0AD77}" srcOrd="6" destOrd="0" presId="urn:microsoft.com/office/officeart/2005/8/layout/process4"/>
    <dgm:cxn modelId="{B6E86FED-FA9D-43B7-B915-040E7AA25FE5}" type="presParOf" srcId="{D7F6BB6A-E273-4783-BF8E-5DBFC6B0AD77}" destId="{680366BF-F4C4-4C8E-A40F-48D7B0EC7E31}" srcOrd="0" destOrd="0" presId="urn:microsoft.com/office/officeart/2005/8/layout/process4"/>
    <dgm:cxn modelId="{254A071C-5139-4238-9345-529625C80886}" type="presParOf" srcId="{AD813BED-EE5A-496D-8588-9DD02787CC61}" destId="{D558F837-A0EF-415F-934C-7E0F2947F5EB}" srcOrd="7" destOrd="0" presId="urn:microsoft.com/office/officeart/2005/8/layout/process4"/>
    <dgm:cxn modelId="{9C4D4414-79B8-4FF9-B82A-7614B9E08BAB}" type="presParOf" srcId="{AD813BED-EE5A-496D-8588-9DD02787CC61}" destId="{A3F7EE0A-F76B-46A1-BDF1-69FA4866E486}" srcOrd="8" destOrd="0" presId="urn:microsoft.com/office/officeart/2005/8/layout/process4"/>
    <dgm:cxn modelId="{D051F011-9A53-414E-A5C2-0A850C50B851}" type="presParOf" srcId="{A3F7EE0A-F76B-46A1-BDF1-69FA4866E486}" destId="{39CA166A-6FA8-47DF-9E0F-E8833FB5A54C}" srcOrd="0" destOrd="0" presId="urn:microsoft.com/office/officeart/2005/8/layout/process4"/>
    <dgm:cxn modelId="{C240531B-53F5-42C9-B82B-AF110B2AFD08}" type="presParOf" srcId="{AD813BED-EE5A-496D-8588-9DD02787CC61}" destId="{D9D625BB-FA04-4909-AEFC-BCCCC2814B5F}" srcOrd="9" destOrd="0" presId="urn:microsoft.com/office/officeart/2005/8/layout/process4"/>
    <dgm:cxn modelId="{802F73B6-A6DA-4189-AEA7-AE0D013C88C1}" type="presParOf" srcId="{AD813BED-EE5A-496D-8588-9DD02787CC61}" destId="{8B481372-1525-496E-BEAE-200E63F731AB}" srcOrd="10" destOrd="0" presId="urn:microsoft.com/office/officeart/2005/8/layout/process4"/>
    <dgm:cxn modelId="{38C54159-AC61-47E0-BA34-D4B2159A4FCA}" type="presParOf" srcId="{8B481372-1525-496E-BEAE-200E63F731AB}" destId="{11EA5CF8-FE9F-440B-ADAF-74E9B4052CC3}" srcOrd="0" destOrd="0" presId="urn:microsoft.com/office/officeart/2005/8/layout/process4"/>
    <dgm:cxn modelId="{CFE6C3AC-788E-498D-87E0-C80509D2920F}" type="presParOf" srcId="{AD813BED-EE5A-496D-8588-9DD02787CC61}" destId="{BC462F8F-377C-481E-9716-861FB7E10C9C}" srcOrd="11" destOrd="0" presId="urn:microsoft.com/office/officeart/2005/8/layout/process4"/>
    <dgm:cxn modelId="{92048D7F-36CD-419A-9EAF-375ECFE8D63C}" type="presParOf" srcId="{AD813BED-EE5A-496D-8588-9DD02787CC61}" destId="{C585E868-758B-4361-B68E-803A800C78B2}" srcOrd="12" destOrd="0" presId="urn:microsoft.com/office/officeart/2005/8/layout/process4"/>
    <dgm:cxn modelId="{BDA58EF3-546D-4746-B4BF-9348AC8D7E7C}" type="presParOf" srcId="{C585E868-758B-4361-B68E-803A800C78B2}" destId="{63E62706-AC0D-4145-B4A1-920C0BAEB290}" srcOrd="0" destOrd="0" presId="urn:microsoft.com/office/officeart/2005/8/layout/process4"/>
    <dgm:cxn modelId="{3097B680-40D2-4CC8-800E-5BF2CC826356}" type="presParOf" srcId="{AD813BED-EE5A-496D-8588-9DD02787CC61}" destId="{BBAB082E-94FE-4C27-A270-B13391990BAF}" srcOrd="13" destOrd="0" presId="urn:microsoft.com/office/officeart/2005/8/layout/process4"/>
    <dgm:cxn modelId="{63D620A5-14FE-4A5C-A846-3D607A7A2413}" type="presParOf" srcId="{AD813BED-EE5A-496D-8588-9DD02787CC61}" destId="{35518C1E-37BF-416A-97DC-0D944984138A}" srcOrd="14" destOrd="0" presId="urn:microsoft.com/office/officeart/2005/8/layout/process4"/>
    <dgm:cxn modelId="{9280657B-D929-4045-BF98-11C374E43F82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 smtClean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 smtClean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 smtClean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 smtClean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 smtClean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 smtClean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 smtClean="0"/>
            <a:t>Beyond Structured SVM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  <dgm:t>
        <a:bodyPr/>
        <a:lstStyle/>
        <a:p>
          <a:endParaRPr lang="zh-TW" altLang="en-US"/>
        </a:p>
      </dgm:t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  <dgm:t>
        <a:bodyPr/>
        <a:lstStyle/>
        <a:p>
          <a:endParaRPr lang="zh-TW" altLang="en-US"/>
        </a:p>
      </dgm:t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  <dgm:t>
        <a:bodyPr/>
        <a:lstStyle/>
        <a:p>
          <a:endParaRPr lang="zh-TW" altLang="en-US"/>
        </a:p>
      </dgm:t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  <dgm:t>
        <a:bodyPr/>
        <a:lstStyle/>
        <a:p>
          <a:endParaRPr lang="zh-TW" altLang="en-US"/>
        </a:p>
      </dgm:t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  <dgm:t>
        <a:bodyPr/>
        <a:lstStyle/>
        <a:p>
          <a:endParaRPr lang="zh-TW" altLang="en-US"/>
        </a:p>
      </dgm:t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  <dgm:t>
        <a:bodyPr/>
        <a:lstStyle/>
        <a:p>
          <a:endParaRPr lang="zh-TW" altLang="en-US"/>
        </a:p>
      </dgm:t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  <dgm:t>
        <a:bodyPr/>
        <a:lstStyle/>
        <a:p>
          <a:endParaRPr lang="zh-TW" altLang="en-US"/>
        </a:p>
      </dgm:t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DF503CDF-B75E-43D2-83F8-DE384D93645A}" type="presOf" srcId="{B9601EE6-644A-471D-A699-9372268F384B}" destId="{11EA5CF8-FE9F-440B-ADAF-74E9B4052CC3}" srcOrd="0" destOrd="0" presId="urn:microsoft.com/office/officeart/2005/8/layout/process4"/>
    <dgm:cxn modelId="{A23ADEC6-DCB2-44F0-B39F-307017DC27E0}" type="presOf" srcId="{91254895-6814-43DE-9BDD-B113A2F09613}" destId="{8D12E1EA-DE7F-440D-B3B7-985BE8FAB304}" srcOrd="0" destOrd="0" presId="urn:microsoft.com/office/officeart/2005/8/layout/process4"/>
    <dgm:cxn modelId="{3A519DE2-E066-4575-9B41-51A9687792A0}" type="presOf" srcId="{FC82FEEE-AEB7-4EBF-9EC1-62DC8C35BC59}" destId="{1E4846FD-7299-4F06-959A-388C1C4BC33C}" srcOrd="0" destOrd="0" presId="urn:microsoft.com/office/officeart/2005/8/layout/process4"/>
    <dgm:cxn modelId="{E05CCD04-5834-4116-9FF6-93757781BF84}" type="presOf" srcId="{07307D20-69A7-4B79-A992-7042E82DFFF1}" destId="{680366BF-F4C4-4C8E-A40F-48D7B0EC7E31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9B38911F-28BE-4189-A28B-B5489FDF95B1}" type="presOf" srcId="{AB1EC27F-81E3-48E7-894B-F8DCD594119A}" destId="{AD813BED-EE5A-496D-8588-9DD02787CC61}" srcOrd="0" destOrd="0" presId="urn:microsoft.com/office/officeart/2005/8/layout/process4"/>
    <dgm:cxn modelId="{E9CF7D20-892A-4AA9-B9FC-B86B8EF3EB79}" type="presOf" srcId="{320DD6AE-3319-4A4D-9442-FCE3C811C9EE}" destId="{63E62706-AC0D-4145-B4A1-920C0BAEB290}" srcOrd="0" destOrd="0" presId="urn:microsoft.com/office/officeart/2005/8/layout/process4"/>
    <dgm:cxn modelId="{2BBFAE7F-F3B2-4EB5-9348-C0075EE9D10E}" type="presOf" srcId="{CBAB6DAF-1B44-48F3-9958-2D3BDB2F4B52}" destId="{611C745E-86BC-475F-B2F7-955B8CB3367F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437F6C17-8A89-4294-BA27-9CC3C5C9CC16}" type="presOf" srcId="{D9A0421A-5978-413D-8FDE-D03EA7D425C9}" destId="{39CA166A-6FA8-47DF-9E0F-E8833FB5A54C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6035A328-FD0E-4CAE-B776-124FEA0C5A4D}" type="presOf" srcId="{39ED2F95-BBD0-4660-8244-DAF907C67870}" destId="{0E8469A1-1322-4ACB-890C-3AB109363E7D}" srcOrd="0" destOrd="0" presId="urn:microsoft.com/office/officeart/2005/8/layout/process4"/>
    <dgm:cxn modelId="{24E15EB2-5CCA-4EB8-9AA6-21C22D5908EC}" type="presParOf" srcId="{AD813BED-EE5A-496D-8588-9DD02787CC61}" destId="{FFF0A4F0-98CB-4D69-AEB3-E767033D4036}" srcOrd="0" destOrd="0" presId="urn:microsoft.com/office/officeart/2005/8/layout/process4"/>
    <dgm:cxn modelId="{97EDC00E-9576-4B07-9DBA-E911DC2EF636}" type="presParOf" srcId="{FFF0A4F0-98CB-4D69-AEB3-E767033D4036}" destId="{0E8469A1-1322-4ACB-890C-3AB109363E7D}" srcOrd="0" destOrd="0" presId="urn:microsoft.com/office/officeart/2005/8/layout/process4"/>
    <dgm:cxn modelId="{103C9E00-330D-45A0-B38E-3BFC5BA3DD1A}" type="presParOf" srcId="{AD813BED-EE5A-496D-8588-9DD02787CC61}" destId="{42EA13E5-9F99-4FBC-BADC-3EDD85D97D74}" srcOrd="1" destOrd="0" presId="urn:microsoft.com/office/officeart/2005/8/layout/process4"/>
    <dgm:cxn modelId="{16F5F359-33F3-424A-819F-139AE60019FF}" type="presParOf" srcId="{AD813BED-EE5A-496D-8588-9DD02787CC61}" destId="{692D6A0F-6AE0-44CE-9D93-C85CA5127B4C}" srcOrd="2" destOrd="0" presId="urn:microsoft.com/office/officeart/2005/8/layout/process4"/>
    <dgm:cxn modelId="{1F8EDE28-CB06-4682-9922-DD0EA7DDEEFA}" type="presParOf" srcId="{692D6A0F-6AE0-44CE-9D93-C85CA5127B4C}" destId="{1E4846FD-7299-4F06-959A-388C1C4BC33C}" srcOrd="0" destOrd="0" presId="urn:microsoft.com/office/officeart/2005/8/layout/process4"/>
    <dgm:cxn modelId="{9AA4A824-279A-4D4E-82DA-4FB045B4FDAC}" type="presParOf" srcId="{AD813BED-EE5A-496D-8588-9DD02787CC61}" destId="{EDF61CA2-B801-40D3-8259-4117226140D3}" srcOrd="3" destOrd="0" presId="urn:microsoft.com/office/officeart/2005/8/layout/process4"/>
    <dgm:cxn modelId="{DF002C71-5037-4538-B80B-12E39FD3E1D0}" type="presParOf" srcId="{AD813BED-EE5A-496D-8588-9DD02787CC61}" destId="{90F0823B-B300-4EBA-AC5A-E251328A0C93}" srcOrd="4" destOrd="0" presId="urn:microsoft.com/office/officeart/2005/8/layout/process4"/>
    <dgm:cxn modelId="{B0C4F9EF-F783-45FB-AFFA-4C27C884808F}" type="presParOf" srcId="{90F0823B-B300-4EBA-AC5A-E251328A0C93}" destId="{8D12E1EA-DE7F-440D-B3B7-985BE8FAB304}" srcOrd="0" destOrd="0" presId="urn:microsoft.com/office/officeart/2005/8/layout/process4"/>
    <dgm:cxn modelId="{5B6B3389-CF12-4453-B6BB-17AB3C33CAE7}" type="presParOf" srcId="{AD813BED-EE5A-496D-8588-9DD02787CC61}" destId="{713CC78B-908A-4E94-BBC7-84B7C57092AA}" srcOrd="5" destOrd="0" presId="urn:microsoft.com/office/officeart/2005/8/layout/process4"/>
    <dgm:cxn modelId="{26D119DD-BDDD-45B0-B748-54AAAD5311ED}" type="presParOf" srcId="{AD813BED-EE5A-496D-8588-9DD02787CC61}" destId="{D7F6BB6A-E273-4783-BF8E-5DBFC6B0AD77}" srcOrd="6" destOrd="0" presId="urn:microsoft.com/office/officeart/2005/8/layout/process4"/>
    <dgm:cxn modelId="{BAD92430-42E4-4FDF-96E4-013930CF5F95}" type="presParOf" srcId="{D7F6BB6A-E273-4783-BF8E-5DBFC6B0AD77}" destId="{680366BF-F4C4-4C8E-A40F-48D7B0EC7E31}" srcOrd="0" destOrd="0" presId="urn:microsoft.com/office/officeart/2005/8/layout/process4"/>
    <dgm:cxn modelId="{FDDE2F69-8BA7-4325-813D-9861617A1681}" type="presParOf" srcId="{AD813BED-EE5A-496D-8588-9DD02787CC61}" destId="{D558F837-A0EF-415F-934C-7E0F2947F5EB}" srcOrd="7" destOrd="0" presId="urn:microsoft.com/office/officeart/2005/8/layout/process4"/>
    <dgm:cxn modelId="{0B313102-8CE8-4984-A089-2373D9713C9E}" type="presParOf" srcId="{AD813BED-EE5A-496D-8588-9DD02787CC61}" destId="{A3F7EE0A-F76B-46A1-BDF1-69FA4866E486}" srcOrd="8" destOrd="0" presId="urn:microsoft.com/office/officeart/2005/8/layout/process4"/>
    <dgm:cxn modelId="{76ECABB1-3210-4AE5-B143-0C816F392E7A}" type="presParOf" srcId="{A3F7EE0A-F76B-46A1-BDF1-69FA4866E486}" destId="{39CA166A-6FA8-47DF-9E0F-E8833FB5A54C}" srcOrd="0" destOrd="0" presId="urn:microsoft.com/office/officeart/2005/8/layout/process4"/>
    <dgm:cxn modelId="{CE4CD785-AE5C-47D9-AFCF-D58D86BC1BBB}" type="presParOf" srcId="{AD813BED-EE5A-496D-8588-9DD02787CC61}" destId="{D9D625BB-FA04-4909-AEFC-BCCCC2814B5F}" srcOrd="9" destOrd="0" presId="urn:microsoft.com/office/officeart/2005/8/layout/process4"/>
    <dgm:cxn modelId="{462455FC-FC43-4955-8153-5403E79A02EA}" type="presParOf" srcId="{AD813BED-EE5A-496D-8588-9DD02787CC61}" destId="{8B481372-1525-496E-BEAE-200E63F731AB}" srcOrd="10" destOrd="0" presId="urn:microsoft.com/office/officeart/2005/8/layout/process4"/>
    <dgm:cxn modelId="{E572A309-7EC3-400F-BA61-EFE6920958FD}" type="presParOf" srcId="{8B481372-1525-496E-BEAE-200E63F731AB}" destId="{11EA5CF8-FE9F-440B-ADAF-74E9B4052CC3}" srcOrd="0" destOrd="0" presId="urn:microsoft.com/office/officeart/2005/8/layout/process4"/>
    <dgm:cxn modelId="{F4F97136-8636-46A3-9DD3-B40CE8A80CE9}" type="presParOf" srcId="{AD813BED-EE5A-496D-8588-9DD02787CC61}" destId="{BC462F8F-377C-481E-9716-861FB7E10C9C}" srcOrd="11" destOrd="0" presId="urn:microsoft.com/office/officeart/2005/8/layout/process4"/>
    <dgm:cxn modelId="{CFFD7CBF-7EFE-4BDE-A081-E228558D1628}" type="presParOf" srcId="{AD813BED-EE5A-496D-8588-9DD02787CC61}" destId="{C585E868-758B-4361-B68E-803A800C78B2}" srcOrd="12" destOrd="0" presId="urn:microsoft.com/office/officeart/2005/8/layout/process4"/>
    <dgm:cxn modelId="{7318A360-C0F7-459A-888C-507D5E465145}" type="presParOf" srcId="{C585E868-758B-4361-B68E-803A800C78B2}" destId="{63E62706-AC0D-4145-B4A1-920C0BAEB290}" srcOrd="0" destOrd="0" presId="urn:microsoft.com/office/officeart/2005/8/layout/process4"/>
    <dgm:cxn modelId="{F591C266-9006-4D94-9962-AC5B364C58B8}" type="presParOf" srcId="{AD813BED-EE5A-496D-8588-9DD02787CC61}" destId="{BBAB082E-94FE-4C27-A270-B13391990BAF}" srcOrd="13" destOrd="0" presId="urn:microsoft.com/office/officeart/2005/8/layout/process4"/>
    <dgm:cxn modelId="{CCC2D93A-9343-415A-8A9C-D62B38055843}" type="presParOf" srcId="{AD813BED-EE5A-496D-8588-9DD02787CC61}" destId="{35518C1E-37BF-416A-97DC-0D944984138A}" srcOrd="14" destOrd="0" presId="urn:microsoft.com/office/officeart/2005/8/layout/process4"/>
    <dgm:cxn modelId="{81C80861-F8F2-4B87-9B84-DB62D8F3AACA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1: 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2: 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Beyond Structured SVM</a:t>
          </a:r>
          <a:r>
            <a:rPr lang="zh-TW" altLang="en-US" sz="2400" kern="1200" dirty="0" smtClean="0"/>
            <a:t> </a:t>
          </a:r>
          <a:r>
            <a:rPr lang="en-US" altLang="zh-TW" sz="2400" kern="1200" dirty="0" smtClean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smtClean="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What does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How to solve the “</a:t>
          </a:r>
          <a:r>
            <a:rPr lang="en-US" altLang="zh-TW" sz="2400" kern="1200" dirty="0" err="1" smtClean="0"/>
            <a:t>arg</a:t>
          </a:r>
          <a:r>
            <a:rPr lang="en-US" altLang="zh-TW" sz="2400" kern="1200" dirty="0" smtClean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training data, how to find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34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4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50.wmf"/><Relationship Id="rId1" Type="http://schemas.openxmlformats.org/officeDocument/2006/relationships/image" Target="../media/image57.wmf"/><Relationship Id="rId6" Type="http://schemas.openxmlformats.org/officeDocument/2006/relationships/image" Target="../media/image68.wmf"/><Relationship Id="rId11" Type="http://schemas.openxmlformats.org/officeDocument/2006/relationships/image" Target="../media/image45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12" Type="http://schemas.openxmlformats.org/officeDocument/2006/relationships/image" Target="../media/image34.wmf"/><Relationship Id="rId2" Type="http://schemas.openxmlformats.org/officeDocument/2006/relationships/image" Target="../media/image42.wmf"/><Relationship Id="rId1" Type="http://schemas.openxmlformats.org/officeDocument/2006/relationships/image" Target="../media/image46.wmf"/><Relationship Id="rId6" Type="http://schemas.openxmlformats.org/officeDocument/2006/relationships/image" Target="../media/image49.wmf"/><Relationship Id="rId11" Type="http://schemas.openxmlformats.org/officeDocument/2006/relationships/image" Target="../media/image35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5.wmf"/><Relationship Id="rId9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EECE0-9D3A-4AA8-8631-3D4A613743CE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C2A5-DC62-4B81-A69E-DDF6F29BE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4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Question:</a:t>
            </a:r>
          </a:p>
          <a:p>
            <a:r>
              <a:rPr lang="en-US" altLang="zh-TW" dirty="0" smtClean="0"/>
              <a:t>	What</a:t>
            </a:r>
            <a:r>
              <a:rPr lang="en-US" altLang="zh-TW" baseline="0" dirty="0" smtClean="0"/>
              <a:t> is the original cutting plane algorithm?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133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Non-separable cases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with lots of </a:t>
            </a:r>
            <a:r>
              <a:rPr lang="en-US" altLang="zh-TW" baseline="0" dirty="0" err="1" smtClean="0"/>
              <a:t>constaints</a:t>
            </a:r>
            <a:r>
              <a:rPr lang="en-US" altLang="zh-TW" dirty="0" smtClean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3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If we can then we are done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Can structured perceptron algorithm achieve that?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Can structured perceptron find the weight w having the same direction as w*?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If there</a:t>
            </a:r>
            <a:r>
              <a:rPr lang="en-US" altLang="zh-TW" sz="1200" baseline="0" dirty="0" smtClean="0"/>
              <a:t> is not w*, may be you should redesign your </a:t>
            </a:r>
            <a:r>
              <a:rPr lang="en-US" altLang="zh-TW" sz="1200" baseline="0" dirty="0" err="1" smtClean="0"/>
              <a:t>ph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46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FF0000"/>
                </a:solidFill>
              </a:rPr>
              <a:t>Will it terminate?</a:t>
            </a:r>
            <a:endParaRPr lang="zh-TW" altLang="en-US" sz="1200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Question 1 and 2 is solved.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Important:</a:t>
            </a:r>
            <a:r>
              <a:rPr lang="en-US" altLang="zh-TW" baseline="0" dirty="0" smtClean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28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It is not update every time (some of them is not updated when seeing the enough examples)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2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It is not update every time (some of them is not updated when seeing the enough examples)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78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It is not update every time (some of them is not updated when seeing the enough examples)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8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 = a + b</a:t>
            </a:r>
          </a:p>
          <a:p>
            <a:r>
              <a:rPr lang="en-US" altLang="zh-TW" dirty="0" smtClean="0"/>
              <a:t>||x||2 = 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)T(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 = (</a:t>
            </a:r>
            <a:r>
              <a:rPr lang="en-US" altLang="zh-TW" dirty="0" err="1" smtClean="0"/>
              <a:t>aT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bT</a:t>
            </a:r>
            <a:r>
              <a:rPr lang="en-US" altLang="zh-TW" dirty="0" smtClean="0"/>
              <a:t>) (a + b)</a:t>
            </a:r>
          </a:p>
          <a:p>
            <a:r>
              <a:rPr lang="en-US" altLang="zh-TW" dirty="0" smtClean="0"/>
              <a:t>= </a:t>
            </a:r>
            <a:r>
              <a:rPr lang="en-US" altLang="zh-TW" dirty="0" err="1" smtClean="0"/>
              <a:t>aTa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bTb</a:t>
            </a:r>
            <a:r>
              <a:rPr lang="en-US" altLang="zh-TW" dirty="0" smtClean="0"/>
              <a:t> + 2 a dot 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949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97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Non-separable cases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with lots of </a:t>
            </a:r>
            <a:r>
              <a:rPr lang="en-US" altLang="zh-TW" baseline="0" dirty="0" err="1" smtClean="0"/>
              <a:t>constaints</a:t>
            </a:r>
            <a:r>
              <a:rPr lang="en-US" altLang="zh-TW" dirty="0" smtClean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19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Non-separable cases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with lots of </a:t>
            </a:r>
            <a:r>
              <a:rPr lang="en-US" altLang="zh-TW" baseline="0" dirty="0" err="1" smtClean="0"/>
              <a:t>constaints</a:t>
            </a:r>
            <a:r>
              <a:rPr lang="en-US" altLang="zh-TW" dirty="0" smtClean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93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Can DNN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do that?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398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Reason:</a:t>
            </a:r>
          </a:p>
          <a:p>
            <a:r>
              <a:rPr lang="en-US" altLang="zh-TW" dirty="0" smtClean="0"/>
              <a:t>1. Natural</a:t>
            </a:r>
          </a:p>
          <a:p>
            <a:r>
              <a:rPr lang="en-US" altLang="zh-TW" dirty="0" smtClean="0"/>
              <a:t>2. More robust</a:t>
            </a:r>
          </a:p>
          <a:p>
            <a:r>
              <a:rPr lang="en-US" altLang="zh-TW" dirty="0" smtClean="0"/>
              <a:t>That is, Even tough the error happens ….., get</a:t>
            </a:r>
            <a:r>
              <a:rPr lang="en-US" altLang="zh-TW" baseline="0" dirty="0" smtClean="0"/>
              <a:t> reasonable results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35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or how bad it is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taken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or how bad it is if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𝑦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taken as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𝑦 ̂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94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800" dirty="0" smtClean="0"/>
                  <a:t>Find a weight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minimizing a cost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zh-TW" sz="2800" dirty="0" smtClean="0"/>
              </a:p>
              <a:p>
                <a:pPr lvl="1"/>
                <a:r>
                  <a:rPr lang="en-US" altLang="zh-TW" sz="2400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1200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800" dirty="0" smtClean="0"/>
                  <a:t>Find a weight vector </a:t>
                </a:r>
                <a:r>
                  <a:rPr lang="en-US" altLang="zh-TW" sz="2800" b="0" i="0" smtClean="0">
                    <a:latin typeface="Cambria Math" panose="02040503050406030204" pitchFamily="18" charset="0"/>
                  </a:rPr>
                  <a:t>𝑤^∗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minimizing a cost function </a:t>
                </a:r>
                <a:r>
                  <a:rPr lang="en-US" altLang="zh-TW" sz="2800" b="0" i="0" smtClean="0">
                    <a:latin typeface="Cambria Math" panose="02040503050406030204" pitchFamily="18" charset="0"/>
                  </a:rPr>
                  <a:t>𝐶(𝑤)</a:t>
                </a:r>
                <a:endParaRPr lang="en-US" altLang="zh-TW" sz="2800" dirty="0" smtClean="0"/>
              </a:p>
              <a:p>
                <a:pPr lvl="1"/>
                <a:r>
                  <a:rPr lang="en-US" altLang="zh-TW" sz="2400" dirty="0"/>
                  <a:t>Given training data </a:t>
                </a:r>
                <a:r>
                  <a:rPr lang="en-US" altLang="zh-TW" sz="2400" i="0">
                    <a:latin typeface="Cambria Math" panose="02040503050406030204" pitchFamily="18" charset="0"/>
                  </a:rPr>
                  <a:t>{(𝑥^1,𝑦^1 ),(𝑥^2,𝑦^2 ),</a:t>
                </a:r>
                <a:r>
                  <a:rPr lang="en-US" altLang="zh-TW" sz="2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⋯(</a:t>
                </a:r>
                <a:r>
                  <a:rPr lang="en-US" altLang="zh-TW" sz="2400" i="0">
                    <a:latin typeface="Cambria Math" panose="02040503050406030204" pitchFamily="18" charset="0"/>
                  </a:rPr>
                  <a:t>𝑥^𝑅,𝑦^𝑅 )}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𝐶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(𝑤)=∑_(𝑟=1)^𝑅</a:t>
                </a:r>
                <a:r>
                  <a:rPr lang="en-US" altLang="zh-TW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▒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∆(𝑦^𝑟,</a:t>
                </a:r>
                <a:r>
                  <a:rPr lang="en-US" altLang="zh-TW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 ̃^𝑟 ) </a:t>
                </a:r>
                <a:endParaRPr lang="zh-TW" altLang="en-US" sz="1200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78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089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96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Non-separable cases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with lots of </a:t>
            </a:r>
            <a:r>
              <a:rPr lang="en-US" altLang="zh-TW" baseline="0" dirty="0" err="1" smtClean="0"/>
              <a:t>constaints</a:t>
            </a:r>
            <a:r>
              <a:rPr lang="en-US" altLang="zh-TW" dirty="0" smtClean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136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57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Non-separable cases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with lots of </a:t>
            </a:r>
            <a:r>
              <a:rPr lang="en-US" altLang="zh-TW" baseline="0" dirty="0" err="1" smtClean="0"/>
              <a:t>constaints</a:t>
            </a:r>
            <a:r>
              <a:rPr lang="en-US" altLang="zh-TW" dirty="0" smtClean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0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1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Any w would be feasible</a:t>
                </a:r>
                <a:endParaRPr lang="zh-TW" alt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-infinity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altLang="zh-TW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1=∞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Any w would be feasible</a:t>
                </a:r>
                <a:endParaRPr lang="zh-TW" alt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-</a:t>
                </a:r>
                <a:r>
                  <a:rPr lang="en-US" altLang="zh-TW" dirty="0" smtClean="0"/>
                  <a:t>infinity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0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 is F?</a:t>
            </a:r>
            <a:r>
              <a:rPr lang="en-US" altLang="zh-TW" baseline="0" dirty="0" smtClean="0"/>
              <a:t> different people give it different name, Yan </a:t>
            </a:r>
            <a:r>
              <a:rPr lang="en-US" altLang="zh-TW" baseline="0" dirty="0" err="1" smtClean="0"/>
              <a:t>LaCu</a:t>
            </a:r>
            <a:r>
              <a:rPr lang="en-US" altLang="zh-TW" baseline="0" dirty="0" smtClean="0"/>
              <a:t> call it </a:t>
            </a:r>
            <a:r>
              <a:rPr lang="en-US" altLang="zh-TW" baseline="0" dirty="0" err="1" smtClean="0"/>
              <a:t>Enerygy</a:t>
            </a:r>
            <a:r>
              <a:rPr lang="en-US" altLang="zh-TW" baseline="0" dirty="0" smtClean="0"/>
              <a:t> model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This framework is every where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74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Non-separable cases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with lots of </a:t>
            </a:r>
            <a:r>
              <a:rPr lang="en-US" altLang="zh-TW" baseline="0" dirty="0" err="1" smtClean="0"/>
              <a:t>constaints</a:t>
            </a:r>
            <a:r>
              <a:rPr lang="en-US" altLang="zh-TW" dirty="0" smtClean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118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Then the QP is solvable.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356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37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Gradient decent to QP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72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3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631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Non-separable cases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with lots of </a:t>
            </a:r>
            <a:r>
              <a:rPr lang="en-US" altLang="zh-TW" baseline="0" dirty="0" err="1" smtClean="0"/>
              <a:t>constaints</a:t>
            </a:r>
            <a:r>
              <a:rPr lang="en-US" altLang="zh-TW" dirty="0" smtClean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807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528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Non-separable cases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with lots of </a:t>
            </a:r>
            <a:r>
              <a:rPr lang="en-US" altLang="zh-TW" baseline="0" dirty="0" err="1" smtClean="0"/>
              <a:t>constaints</a:t>
            </a:r>
            <a:r>
              <a:rPr lang="en-US" altLang="zh-TW" dirty="0" smtClean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429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http://lessoned.blogspot.tw/2011/10/intro-to-sum-product-networks.html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24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Have you</a:t>
            </a:r>
            <a:r>
              <a:rPr lang="en-US" altLang="zh-TW" baseline="0" dirty="0" smtClean="0"/>
              <a:t> ever heard this three questions before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 general task dependent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141823"/>
                </a:solidFill>
                <a:latin typeface="Helvetica" panose="020B0604020202020204" pitchFamily="34" charset="0"/>
              </a:rPr>
              <a:t>Ring a bell!!!!!!!!!!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469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Non-separable cases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with lots of </a:t>
            </a:r>
            <a:r>
              <a:rPr lang="en-US" altLang="zh-TW" baseline="0" dirty="0" err="1" smtClean="0"/>
              <a:t>constaints</a:t>
            </a:r>
            <a:r>
              <a:rPr lang="en-US" altLang="zh-TW" dirty="0" smtClean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05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Easy</a:t>
            </a:r>
            <a:r>
              <a:rPr lang="en-US" altLang="zh-TW" baseline="0" dirty="0" smtClean="0"/>
              <a:t> to </a:t>
            </a:r>
            <a:r>
              <a:rPr lang="en-US" altLang="zh-TW" baseline="0" dirty="0" err="1" smtClean="0"/>
              <a:t>vidualize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86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Can you do any faster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Branch and bound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6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Branch and Bound algorithm</a:t>
            </a:r>
          </a:p>
          <a:p>
            <a:r>
              <a:rPr lang="en-US" altLang="zh-TW" dirty="0" smtClean="0"/>
              <a:t>http://www.kyb.mpg.de/fileadmin/user_upload/files/publications/attachments/ECCV2008-Blaschko_5247%5b0%5d.pdf</a:t>
            </a:r>
          </a:p>
          <a:p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Selective Search: </a:t>
            </a:r>
          </a:p>
          <a:p>
            <a:r>
              <a:rPr lang="en-US" altLang="zh-TW" dirty="0" smtClean="0"/>
              <a:t>http://www.cs.cornell.edu/courses/cs7670/2014sp/slides/VisionSeminar14.pdf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4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37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Non-separable cases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SVM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with lots of </a:t>
            </a:r>
            <a:r>
              <a:rPr lang="en-US" altLang="zh-TW" baseline="0" dirty="0" err="1" smtClean="0"/>
              <a:t>constaints</a:t>
            </a:r>
            <a:r>
              <a:rPr lang="en-US" altLang="zh-TW" dirty="0" smtClean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7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3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8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7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2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2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88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5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21FD-FCD9-4DFF-89F9-E47D4F5EE36D}" type="datetimeFigureOut">
              <a:rPr lang="zh-TW" altLang="en-US" smtClean="0"/>
              <a:t>2015/11/7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1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7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43.png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wmf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45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0.bin"/><Relationship Id="rId26" Type="http://schemas.openxmlformats.org/officeDocument/2006/relationships/image" Target="../media/image35.wmf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52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0.wmf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46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28" Type="http://schemas.openxmlformats.org/officeDocument/2006/relationships/image" Target="../media/image34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68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73.png"/><Relationship Id="rId21" Type="http://schemas.openxmlformats.org/officeDocument/2006/relationships/image" Target="../media/image71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69.wmf"/><Relationship Id="rId25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57.wmf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4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6.wmf"/><Relationship Id="rId4" Type="http://schemas.openxmlformats.org/officeDocument/2006/relationships/image" Target="../media/image79.png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0.jpe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0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1.png"/><Relationship Id="rId7" Type="http://schemas.openxmlformats.org/officeDocument/2006/relationships/image" Target="../media/image96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80.jpe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3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1.png"/><Relationship Id="rId5" Type="http://schemas.openxmlformats.org/officeDocument/2006/relationships/image" Target="../media/image821.png"/><Relationship Id="rId4" Type="http://schemas.openxmlformats.org/officeDocument/2006/relationships/image" Target="../media/image81.jpe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2" Type="http://schemas.openxmlformats.org/officeDocument/2006/relationships/image" Target="../media/image140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11" Type="http://schemas.openxmlformats.org/officeDocument/2006/relationships/image" Target="../media/image139.png"/><Relationship Id="rId5" Type="http://schemas.openxmlformats.org/officeDocument/2006/relationships/image" Target="../media/image361.png"/><Relationship Id="rId10" Type="http://schemas.openxmlformats.org/officeDocument/2006/relationships/image" Target="../media/image421.png"/><Relationship Id="rId4" Type="http://schemas.openxmlformats.org/officeDocument/2006/relationships/image" Target="../media/image351.png"/><Relationship Id="rId9" Type="http://schemas.openxmlformats.org/officeDocument/2006/relationships/image" Target="../media/image4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84.png"/><Relationship Id="rId7" Type="http://schemas.openxmlformats.org/officeDocument/2006/relationships/image" Target="../media/image119.png"/><Relationship Id="rId12" Type="http://schemas.openxmlformats.org/officeDocument/2006/relationships/image" Target="../media/image141.png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5.png"/><Relationship Id="rId5" Type="http://schemas.openxmlformats.org/officeDocument/2006/relationships/image" Target="../media/image161.png"/><Relationship Id="rId10" Type="http://schemas.openxmlformats.org/officeDocument/2006/relationships/image" Target="../media/image173.png"/><Relationship Id="rId4" Type="http://schemas.openxmlformats.org/officeDocument/2006/relationships/image" Target="../media/image1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4.png"/><Relationship Id="rId7" Type="http://schemas.openxmlformats.org/officeDocument/2006/relationships/image" Target="../media/image175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81.png"/><Relationship Id="rId5" Type="http://schemas.openxmlformats.org/officeDocument/2006/relationships/image" Target="../media/image178.png"/><Relationship Id="rId10" Type="http://schemas.openxmlformats.org/officeDocument/2006/relationships/image" Target="../media/image177.png"/><Relationship Id="rId4" Type="http://schemas.openxmlformats.org/officeDocument/2006/relationships/image" Target="../media/image180.png"/><Relationship Id="rId9" Type="http://schemas.openxmlformats.org/officeDocument/2006/relationships/image" Target="../media/image1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9" Type="http://schemas.openxmlformats.org/officeDocument/2006/relationships/image" Target="../media/image18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0.png"/><Relationship Id="rId13" Type="http://schemas.openxmlformats.org/officeDocument/2006/relationships/image" Target="../media/image200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19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8.png"/><Relationship Id="rId5" Type="http://schemas.openxmlformats.org/officeDocument/2006/relationships/image" Target="../media/image193.png"/><Relationship Id="rId10" Type="http://schemas.openxmlformats.org/officeDocument/2006/relationships/image" Target="../media/image197.png"/><Relationship Id="rId4" Type="http://schemas.openxmlformats.org/officeDocument/2006/relationships/image" Target="../media/image192.png"/><Relationship Id="rId9" Type="http://schemas.openxmlformats.org/officeDocument/2006/relationships/image" Target="../media/image196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1" Type="http://schemas.openxmlformats.org/officeDocument/2006/relationships/image" Target="../media/image212.png"/><Relationship Id="rId12" Type="http://schemas.openxmlformats.org/officeDocument/2006/relationships/image" Target="../media/image210.png"/><Relationship Id="rId17" Type="http://schemas.openxmlformats.org/officeDocument/2006/relationships/image" Target="../media/image205.png"/><Relationship Id="rId2" Type="http://schemas.openxmlformats.org/officeDocument/2006/relationships/image" Target="../media/image2000.png"/><Relationship Id="rId16" Type="http://schemas.openxmlformats.org/officeDocument/2006/relationships/image" Target="../media/image204.png"/><Relationship Id="rId20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9.png"/><Relationship Id="rId15" Type="http://schemas.openxmlformats.org/officeDocument/2006/relationships/image" Target="../media/image203.png"/><Relationship Id="rId10" Type="http://schemas.openxmlformats.org/officeDocument/2006/relationships/image" Target="../media/image208.png"/><Relationship Id="rId19" Type="http://schemas.openxmlformats.org/officeDocument/2006/relationships/image" Target="../media/image207.png"/><Relationship Id="rId14" Type="http://schemas.openxmlformats.org/officeDocument/2006/relationships/image" Target="../media/image20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0.png"/><Relationship Id="rId3" Type="http://schemas.openxmlformats.org/officeDocument/2006/relationships/image" Target="../media/image351.png"/><Relationship Id="rId7" Type="http://schemas.openxmlformats.org/officeDocument/2006/relationships/image" Target="../media/image39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1.png"/><Relationship Id="rId10" Type="http://schemas.openxmlformats.org/officeDocument/2006/relationships/image" Target="../media/image421.png"/><Relationship Id="rId4" Type="http://schemas.openxmlformats.org/officeDocument/2006/relationships/image" Target="../media/image361.png"/><Relationship Id="rId9" Type="http://schemas.openxmlformats.org/officeDocument/2006/relationships/image" Target="../media/image4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13" Type="http://schemas.openxmlformats.org/officeDocument/2006/relationships/image" Target="../media/image216.png"/><Relationship Id="rId3" Type="http://schemas.openxmlformats.org/officeDocument/2006/relationships/image" Target="../media/image351.png"/><Relationship Id="rId21" Type="http://schemas.openxmlformats.org/officeDocument/2006/relationships/image" Target="../media/image410.png"/><Relationship Id="rId7" Type="http://schemas.openxmlformats.org/officeDocument/2006/relationships/image" Target="../media/image38.png"/><Relationship Id="rId12" Type="http://schemas.openxmlformats.org/officeDocument/2006/relationships/image" Target="../media/image215.png"/><Relationship Id="rId2" Type="http://schemas.openxmlformats.org/officeDocument/2006/relationships/notesSlide" Target="../notesSlides/notesSlide29.xml"/><Relationship Id="rId20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4.png"/><Relationship Id="rId5" Type="http://schemas.openxmlformats.org/officeDocument/2006/relationships/image" Target="../media/image371.png"/><Relationship Id="rId10" Type="http://schemas.openxmlformats.org/officeDocument/2006/relationships/image" Target="../media/image213.png"/><Relationship Id="rId19" Type="http://schemas.openxmlformats.org/officeDocument/2006/relationships/image" Target="../media/image49.png"/><Relationship Id="rId9" Type="http://schemas.openxmlformats.org/officeDocument/2006/relationships/image" Target="../media/image39.png"/><Relationship Id="rId14" Type="http://schemas.openxmlformats.org/officeDocument/2006/relationships/image" Target="../media/image217.png"/><Relationship Id="rId4" Type="http://schemas.openxmlformats.org/officeDocument/2006/relationships/image" Target="../media/image361.png"/><Relationship Id="rId22" Type="http://schemas.openxmlformats.org/officeDocument/2006/relationships/image" Target="../media/image42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1.png"/><Relationship Id="rId13" Type="http://schemas.openxmlformats.org/officeDocument/2006/relationships/image" Target="../media/image571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61.png"/><Relationship Id="rId17" Type="http://schemas.openxmlformats.org/officeDocument/2006/relationships/image" Target="../media/image58.png"/><Relationship Id="rId2" Type="http://schemas.openxmlformats.org/officeDocument/2006/relationships/image" Target="../media/image218.png"/><Relationship Id="rId16" Type="http://schemas.openxmlformats.org/officeDocument/2006/relationships/image" Target="../media/image350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300.png"/><Relationship Id="rId5" Type="http://schemas.openxmlformats.org/officeDocument/2006/relationships/image" Target="../media/image82.jpeg"/><Relationship Id="rId15" Type="http://schemas.openxmlformats.org/officeDocument/2006/relationships/image" Target="../media/image340.png"/><Relationship Id="rId10" Type="http://schemas.openxmlformats.org/officeDocument/2006/relationships/image" Target="../media/image84.jpeg"/><Relationship Id="rId19" Type="http://schemas.openxmlformats.org/officeDocument/2006/relationships/image" Target="../media/image60.png"/><Relationship Id="rId4" Type="http://schemas.openxmlformats.org/officeDocument/2006/relationships/image" Target="../media/image80.jpeg"/><Relationship Id="rId9" Type="http://schemas.openxmlformats.org/officeDocument/2006/relationships/image" Target="../media/image83.jpeg"/><Relationship Id="rId14" Type="http://schemas.openxmlformats.org/officeDocument/2006/relationships/image" Target="../media/image330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8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12" Type="http://schemas.openxmlformats.org/officeDocument/2006/relationships/image" Target="../media/image227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2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4.wmf"/><Relationship Id="rId4" Type="http://schemas.openxmlformats.org/officeDocument/2006/relationships/diagramData" Target="../diagrams/data2.xml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8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37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11" Type="http://schemas.openxmlformats.org/officeDocument/2006/relationships/image" Target="../media/image230.png"/><Relationship Id="rId5" Type="http://schemas.openxmlformats.org/officeDocument/2006/relationships/image" Target="../media/image234.png"/><Relationship Id="rId15" Type="http://schemas.openxmlformats.org/officeDocument/2006/relationships/image" Target="../media/image240.png"/><Relationship Id="rId10" Type="http://schemas.openxmlformats.org/officeDocument/2006/relationships/image" Target="../media/image229.png"/><Relationship Id="rId4" Type="http://schemas.openxmlformats.org/officeDocument/2006/relationships/image" Target="../media/image233.png"/><Relationship Id="rId14" Type="http://schemas.openxmlformats.org/officeDocument/2006/relationships/image" Target="../media/image14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3" Type="http://schemas.openxmlformats.org/officeDocument/2006/relationships/image" Target="../media/image242.png"/><Relationship Id="rId7" Type="http://schemas.openxmlformats.org/officeDocument/2006/relationships/image" Target="../media/image21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219.png"/><Relationship Id="rId7" Type="http://schemas.openxmlformats.org/officeDocument/2006/relationships/image" Target="../media/image2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Relationship Id="rId9" Type="http://schemas.openxmlformats.org/officeDocument/2006/relationships/image" Target="../media/image25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5" Type="http://schemas.openxmlformats.org/officeDocument/2006/relationships/image" Target="../media/image257.png"/><Relationship Id="rId10" Type="http://schemas.openxmlformats.org/officeDocument/2006/relationships/image" Target="../media/image262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1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0.png"/><Relationship Id="rId3" Type="http://schemas.openxmlformats.org/officeDocument/2006/relationships/image" Target="../media/image24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470.png"/><Relationship Id="rId10" Type="http://schemas.openxmlformats.org/officeDocument/2006/relationships/image" Target="../media/image2520.png"/><Relationship Id="rId4" Type="http://schemas.openxmlformats.org/officeDocument/2006/relationships/image" Target="../media/image2460.png"/><Relationship Id="rId9" Type="http://schemas.openxmlformats.org/officeDocument/2006/relationships/image" Target="../media/image251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0.png"/><Relationship Id="rId3" Type="http://schemas.openxmlformats.org/officeDocument/2006/relationships/image" Target="../media/image25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3.png"/><Relationship Id="rId11" Type="http://schemas.openxmlformats.org/officeDocument/2006/relationships/image" Target="../media/image2470.png"/><Relationship Id="rId5" Type="http://schemas.openxmlformats.org/officeDocument/2006/relationships/image" Target="../media/image2550.png"/><Relationship Id="rId10" Type="http://schemas.openxmlformats.org/officeDocument/2006/relationships/image" Target="../media/image2460.png"/><Relationship Id="rId4" Type="http://schemas.openxmlformats.org/officeDocument/2006/relationships/image" Target="../media/image2540.png"/><Relationship Id="rId9" Type="http://schemas.openxmlformats.org/officeDocument/2006/relationships/image" Target="../media/image24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3" Type="http://schemas.openxmlformats.org/officeDocument/2006/relationships/image" Target="../media/image84.jpe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260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8" Type="http://schemas.openxmlformats.org/officeDocument/2006/relationships/image" Target="../media/image64.png"/><Relationship Id="rId3" Type="http://schemas.openxmlformats.org/officeDocument/2006/relationships/image" Target="../media/image84.jpeg"/><Relationship Id="rId21" Type="http://schemas.openxmlformats.org/officeDocument/2006/relationships/image" Target="../media/image67.png"/><Relationship Id="rId7" Type="http://schemas.openxmlformats.org/officeDocument/2006/relationships/image" Target="../media/image510.png"/><Relationship Id="rId17" Type="http://schemas.openxmlformats.org/officeDocument/2006/relationships/image" Target="../media/image630.png"/><Relationship Id="rId2" Type="http://schemas.openxmlformats.org/officeDocument/2006/relationships/image" Target="../media/image83.jpe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0.jpeg"/><Relationship Id="rId24" Type="http://schemas.openxmlformats.org/officeDocument/2006/relationships/image" Target="../media/image2620.png"/><Relationship Id="rId5" Type="http://schemas.openxmlformats.org/officeDocument/2006/relationships/image" Target="../media/image490.png"/><Relationship Id="rId15" Type="http://schemas.openxmlformats.org/officeDocument/2006/relationships/image" Target="../media/image611.png"/><Relationship Id="rId23" Type="http://schemas.openxmlformats.org/officeDocument/2006/relationships/image" Target="../media/image2610.png"/><Relationship Id="rId10" Type="http://schemas.openxmlformats.org/officeDocument/2006/relationships/image" Target="../media/image570.png"/><Relationship Id="rId19" Type="http://schemas.openxmlformats.org/officeDocument/2006/relationships/image" Target="../media/image65.png"/><Relationship Id="rId4" Type="http://schemas.openxmlformats.org/officeDocument/2006/relationships/image" Target="../media/image480.png"/><Relationship Id="rId9" Type="http://schemas.openxmlformats.org/officeDocument/2006/relationships/image" Target="../media/image560.png"/><Relationship Id="rId14" Type="http://schemas.openxmlformats.org/officeDocument/2006/relationships/image" Target="../media/image600.png"/><Relationship Id="rId22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82.jpeg"/><Relationship Id="rId18" Type="http://schemas.openxmlformats.org/officeDocument/2006/relationships/image" Target="../media/image760.png"/><Relationship Id="rId3" Type="http://schemas.openxmlformats.org/officeDocument/2006/relationships/image" Target="../media/image83.jpeg"/><Relationship Id="rId7" Type="http://schemas.openxmlformats.org/officeDocument/2006/relationships/image" Target="../media/image500.png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80.jpeg"/><Relationship Id="rId5" Type="http://schemas.openxmlformats.org/officeDocument/2006/relationships/image" Target="../media/image480.png"/><Relationship Id="rId15" Type="http://schemas.openxmlformats.org/officeDocument/2006/relationships/image" Target="../media/image730.png"/><Relationship Id="rId10" Type="http://schemas.openxmlformats.org/officeDocument/2006/relationships/image" Target="../media/image2640.png"/><Relationship Id="rId4" Type="http://schemas.openxmlformats.org/officeDocument/2006/relationships/image" Target="../media/image84.jpeg"/><Relationship Id="rId14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13" Type="http://schemas.openxmlformats.org/officeDocument/2006/relationships/image" Target="../media/image62.png"/><Relationship Id="rId18" Type="http://schemas.openxmlformats.org/officeDocument/2006/relationships/image" Target="../media/image730.png"/><Relationship Id="rId3" Type="http://schemas.openxmlformats.org/officeDocument/2006/relationships/image" Target="../media/image84.jpeg"/><Relationship Id="rId21" Type="http://schemas.openxmlformats.org/officeDocument/2006/relationships/image" Target="../media/image2650.png"/><Relationship Id="rId7" Type="http://schemas.openxmlformats.org/officeDocument/2006/relationships/image" Target="../media/image510.png"/><Relationship Id="rId12" Type="http://schemas.openxmlformats.org/officeDocument/2006/relationships/image" Target="../media/image611.png"/><Relationship Id="rId17" Type="http://schemas.openxmlformats.org/officeDocument/2006/relationships/image" Target="../media/image77.png"/><Relationship Id="rId2" Type="http://schemas.openxmlformats.org/officeDocument/2006/relationships/image" Target="../media/image83.jpeg"/><Relationship Id="rId16" Type="http://schemas.openxmlformats.org/officeDocument/2006/relationships/image" Target="../media/image65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600.png"/><Relationship Id="rId5" Type="http://schemas.openxmlformats.org/officeDocument/2006/relationships/image" Target="../media/image490.png"/><Relationship Id="rId15" Type="http://schemas.openxmlformats.org/officeDocument/2006/relationships/image" Target="../media/image64.png"/><Relationship Id="rId19" Type="http://schemas.openxmlformats.org/officeDocument/2006/relationships/image" Target="../media/image740.png"/><Relationship Id="rId4" Type="http://schemas.openxmlformats.org/officeDocument/2006/relationships/image" Target="../media/image480.png"/><Relationship Id="rId14" Type="http://schemas.openxmlformats.org/officeDocument/2006/relationships/image" Target="../media/image630.png"/><Relationship Id="rId22" Type="http://schemas.openxmlformats.org/officeDocument/2006/relationships/image" Target="../media/image266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82.jpeg"/><Relationship Id="rId18" Type="http://schemas.openxmlformats.org/officeDocument/2006/relationships/image" Target="../media/image830.png"/><Relationship Id="rId3" Type="http://schemas.openxmlformats.org/officeDocument/2006/relationships/image" Target="../media/image83.jpeg"/><Relationship Id="rId7" Type="http://schemas.openxmlformats.org/officeDocument/2006/relationships/image" Target="../media/image500.png"/><Relationship Id="rId12" Type="http://schemas.openxmlformats.org/officeDocument/2006/relationships/image" Target="../media/image800.png"/><Relationship Id="rId17" Type="http://schemas.openxmlformats.org/officeDocument/2006/relationships/image" Target="../media/image82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15" Type="http://schemas.openxmlformats.org/officeDocument/2006/relationships/image" Target="../media/image730.png"/><Relationship Id="rId10" Type="http://schemas.openxmlformats.org/officeDocument/2006/relationships/image" Target="../media/image80.jpeg"/><Relationship Id="rId4" Type="http://schemas.openxmlformats.org/officeDocument/2006/relationships/image" Target="../media/image84.jpeg"/><Relationship Id="rId9" Type="http://schemas.openxmlformats.org/officeDocument/2006/relationships/image" Target="../media/image274.png"/><Relationship Id="rId14" Type="http://schemas.openxmlformats.org/officeDocument/2006/relationships/image" Target="../media/image8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85.png"/><Relationship Id="rId18" Type="http://schemas.openxmlformats.org/officeDocument/2006/relationships/image" Target="../media/image290.png"/><Relationship Id="rId3" Type="http://schemas.openxmlformats.org/officeDocument/2006/relationships/image" Target="../media/image275.png"/><Relationship Id="rId21" Type="http://schemas.openxmlformats.org/officeDocument/2006/relationships/image" Target="../media/image293.png"/><Relationship Id="rId7" Type="http://schemas.openxmlformats.org/officeDocument/2006/relationships/image" Target="../media/image279.png"/><Relationship Id="rId12" Type="http://schemas.openxmlformats.org/officeDocument/2006/relationships/image" Target="../media/image284.png"/><Relationship Id="rId17" Type="http://schemas.openxmlformats.org/officeDocument/2006/relationships/image" Target="../media/image289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88.png"/><Relationship Id="rId20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11" Type="http://schemas.openxmlformats.org/officeDocument/2006/relationships/image" Target="../media/image283.png"/><Relationship Id="rId5" Type="http://schemas.openxmlformats.org/officeDocument/2006/relationships/image" Target="../media/image277.png"/><Relationship Id="rId15" Type="http://schemas.openxmlformats.org/officeDocument/2006/relationships/image" Target="../media/image287.png"/><Relationship Id="rId10" Type="http://schemas.openxmlformats.org/officeDocument/2006/relationships/image" Target="../media/image282.png"/><Relationship Id="rId19" Type="http://schemas.openxmlformats.org/officeDocument/2006/relationships/image" Target="../media/image291.png"/><Relationship Id="rId4" Type="http://schemas.openxmlformats.org/officeDocument/2006/relationships/image" Target="../media/image276.png"/><Relationship Id="rId9" Type="http://schemas.openxmlformats.org/officeDocument/2006/relationships/image" Target="../media/image281.png"/><Relationship Id="rId14" Type="http://schemas.openxmlformats.org/officeDocument/2006/relationships/image" Target="../media/image28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6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png"/><Relationship Id="rId18" Type="http://schemas.openxmlformats.org/officeDocument/2006/relationships/image" Target="../media/image310.png"/><Relationship Id="rId3" Type="http://schemas.openxmlformats.org/officeDocument/2006/relationships/image" Target="../media/image298.png"/><Relationship Id="rId7" Type="http://schemas.openxmlformats.org/officeDocument/2006/relationships/image" Target="../media/image303.png"/><Relationship Id="rId12" Type="http://schemas.openxmlformats.org/officeDocument/2006/relationships/image" Target="../media/image304.png"/><Relationship Id="rId17" Type="http://schemas.openxmlformats.org/officeDocument/2006/relationships/image" Target="../media/image309.png"/><Relationship Id="rId2" Type="http://schemas.openxmlformats.org/officeDocument/2006/relationships/image" Target="../media/image297.png"/><Relationship Id="rId16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11" Type="http://schemas.openxmlformats.org/officeDocument/2006/relationships/image" Target="../media/image230.png"/><Relationship Id="rId5" Type="http://schemas.openxmlformats.org/officeDocument/2006/relationships/image" Target="../media/image301.png"/><Relationship Id="rId15" Type="http://schemas.openxmlformats.org/officeDocument/2006/relationships/image" Target="../media/image307.png"/><Relationship Id="rId10" Type="http://schemas.openxmlformats.org/officeDocument/2006/relationships/image" Target="../media/image229.png"/><Relationship Id="rId19" Type="http://schemas.openxmlformats.org/officeDocument/2006/relationships/image" Target="../media/image311.png"/><Relationship Id="rId4" Type="http://schemas.openxmlformats.org/officeDocument/2006/relationships/image" Target="../media/image299.png"/><Relationship Id="rId14" Type="http://schemas.openxmlformats.org/officeDocument/2006/relationships/image" Target="../media/image306.png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1.png"/><Relationship Id="rId3" Type="http://schemas.openxmlformats.org/officeDocument/2006/relationships/image" Target="../media/image313.png"/><Relationship Id="rId12" Type="http://schemas.openxmlformats.org/officeDocument/2006/relationships/image" Target="../media/image315.png"/><Relationship Id="rId17" Type="http://schemas.openxmlformats.org/officeDocument/2006/relationships/image" Target="../media/image320.png"/><Relationship Id="rId2" Type="http://schemas.openxmlformats.org/officeDocument/2006/relationships/image" Target="../media/image312.png"/><Relationship Id="rId16" Type="http://schemas.openxmlformats.org/officeDocument/2006/relationships/image" Target="../media/image319.png"/><Relationship Id="rId20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0.png"/><Relationship Id="rId15" Type="http://schemas.openxmlformats.org/officeDocument/2006/relationships/image" Target="../media/image318.png"/><Relationship Id="rId10" Type="http://schemas.openxmlformats.org/officeDocument/2006/relationships/image" Target="../media/image229.png"/><Relationship Id="rId19" Type="http://schemas.openxmlformats.org/officeDocument/2006/relationships/image" Target="../media/image322.png"/><Relationship Id="rId4" Type="http://schemas.openxmlformats.org/officeDocument/2006/relationships/image" Target="../media/image314.png"/><Relationship Id="rId14" Type="http://schemas.openxmlformats.org/officeDocument/2006/relationships/image" Target="../media/image3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7" Type="http://schemas.openxmlformats.org/officeDocument/2006/relationships/image" Target="../media/image332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3" Type="http://schemas.openxmlformats.org/officeDocument/2006/relationships/image" Target="../media/image325.png"/><Relationship Id="rId7" Type="http://schemas.openxmlformats.org/officeDocument/2006/relationships/image" Target="../media/image3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11" Type="http://schemas.openxmlformats.org/officeDocument/2006/relationships/image" Target="../media/image337.png"/><Relationship Id="rId5" Type="http://schemas.openxmlformats.org/officeDocument/2006/relationships/image" Target="../media/image327.png"/><Relationship Id="rId10" Type="http://schemas.openxmlformats.org/officeDocument/2006/relationships/image" Target="../media/image336.png"/><Relationship Id="rId4" Type="http://schemas.openxmlformats.org/officeDocument/2006/relationships/image" Target="../media/image326.png"/><Relationship Id="rId9" Type="http://schemas.openxmlformats.org/officeDocument/2006/relationships/image" Target="../media/image33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9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98135"/>
            <a:ext cx="7772400" cy="2387600"/>
          </a:xfrm>
        </p:spPr>
        <p:txBody>
          <a:bodyPr/>
          <a:lstStyle/>
          <a:p>
            <a:r>
              <a:rPr lang="en-US" altLang="zh-TW" dirty="0" smtClean="0"/>
              <a:t>Structured Support Vector Machine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877810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228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3: Training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06698" y="2162175"/>
            <a:ext cx="6672027" cy="546100"/>
            <a:chOff x="951605" y="2627156"/>
            <a:chExt cx="6672027" cy="546100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3577744"/>
                </p:ext>
              </p:extLst>
            </p:nvPr>
          </p:nvGraphicFramePr>
          <p:xfrm>
            <a:off x="3443745" y="2627156"/>
            <a:ext cx="4179887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8" name="方程式" r:id="rId4" imgW="1752480" imgH="228600" progId="Equation.3">
                    <p:embed/>
                  </p:oleObj>
                </mc:Choice>
                <mc:Fallback>
                  <p:oleObj name="方程式" r:id="rId4" imgW="1752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745" y="2627156"/>
                          <a:ext cx="4179887" cy="5461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48638" y="1631148"/>
            <a:ext cx="27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Principle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88835" y="2701775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We should find 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 such that ……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32755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62471" y="3607608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41494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42800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45848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49851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74262"/>
              </p:ext>
            </p:extLst>
          </p:nvPr>
        </p:nvGraphicFramePr>
        <p:xfrm>
          <a:off x="1360488" y="33528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352800"/>
                        <a:ext cx="105727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410847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39731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0449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0" name="方程式" r:id="rId8" imgW="482400" imgH="228600" progId="Equation.3">
                    <p:embed/>
                  </p:oleObj>
                </mc:Choice>
                <mc:Fallback>
                  <p:oleObj name="方程式" r:id="rId8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1" name="方程式" r:id="rId10" imgW="419040" imgH="228600" progId="Equation.3">
                    <p:embed/>
                  </p:oleObj>
                </mc:Choice>
                <mc:Fallback>
                  <p:oleObj name="方程式" r:id="rId10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3261081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2" name="方程式" r:id="rId12" imgW="571320" imgH="228600" progId="Equation.3">
                    <p:embed/>
                  </p:oleObj>
                </mc:Choice>
                <mc:Fallback>
                  <p:oleObj name="方程式" r:id="rId12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3" name="方程式" r:id="rId14" imgW="495000" imgH="228600" progId="Equation.3">
                    <p:embed/>
                  </p:oleObj>
                </mc:Choice>
                <mc:Fallback>
                  <p:oleObj name="方程式" r:id="rId14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4" name="方程式" r:id="rId16" imgW="431640" imgH="228600" progId="Equation.3">
                    <p:embed/>
                  </p:oleObj>
                </mc:Choice>
                <mc:Fallback>
                  <p:oleObj name="方程式" r:id="rId1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32925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388784"/>
                </p:ext>
              </p:extLst>
            </p:nvPr>
          </p:nvGraphicFramePr>
          <p:xfrm>
            <a:off x="5819264" y="4567290"/>
            <a:ext cx="1235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5" name="方程式" r:id="rId18" imgW="622080" imgH="228600" progId="Equation.3">
                    <p:embed/>
                  </p:oleObj>
                </mc:Choice>
                <mc:Fallback>
                  <p:oleObj name="方程式" r:id="rId18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9264" y="4567290"/>
                          <a:ext cx="1235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12899"/>
                </p:ext>
              </p:extLst>
            </p:nvPr>
          </p:nvGraphicFramePr>
          <p:xfrm>
            <a:off x="5730364" y="5146727"/>
            <a:ext cx="10287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6" name="方程式" r:id="rId20" imgW="520560" imgH="228600" progId="Equation.3">
                    <p:embed/>
                  </p:oleObj>
                </mc:Choice>
                <mc:Fallback>
                  <p:oleObj name="方程式" r:id="rId20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0364" y="5146727"/>
                          <a:ext cx="1028700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493561"/>
                </p:ext>
              </p:extLst>
            </p:nvPr>
          </p:nvGraphicFramePr>
          <p:xfrm>
            <a:off x="5789102" y="5815065"/>
            <a:ext cx="9064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7" name="方程式" r:id="rId22" imgW="457200" imgH="228600" progId="Equation.3">
                    <p:embed/>
                  </p:oleObj>
                </mc:Choice>
                <mc:Fallback>
                  <p:oleObj name="方程式" r:id="rId22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102" y="5815065"/>
                          <a:ext cx="906462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for all</a:t>
              </a:r>
              <a:endParaRPr lang="zh-TW" altLang="en-US" sz="2400"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1638320" y="5634648"/>
            <a:ext cx="5976583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Let’s ignore problems 1 and 2 and only focus on problem 3 today.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049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8" grpId="0"/>
      <p:bldP spid="51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39465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21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9032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3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Assumption: Separable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350311" y="3912546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185230" y="554251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358859" y="4688563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878552" y="570363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角星形 18"/>
          <p:cNvSpPr/>
          <p:nvPr/>
        </p:nvSpPr>
        <p:spPr>
          <a:xfrm>
            <a:off x="7121821" y="3109069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五角星形 19"/>
          <p:cNvSpPr/>
          <p:nvPr/>
        </p:nvSpPr>
        <p:spPr>
          <a:xfrm>
            <a:off x="6255348" y="505134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3366318" y="4647367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4982153" y="286555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4670534" y="5573293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5480805" y="5856569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3726502" y="2602725"/>
            <a:ext cx="3340809" cy="370917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78517"/>
              </p:ext>
            </p:extLst>
          </p:nvPr>
        </p:nvGraphicFramePr>
        <p:xfrm>
          <a:off x="5062833" y="5022654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" name="方程式" r:id="rId5" imgW="253800" imgH="177480" progId="Equation.3">
                  <p:embed/>
                </p:oleObj>
              </mc:Choice>
              <mc:Fallback>
                <p:oleObj name="方程式" r:id="rId5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833" y="5022654"/>
                        <a:ext cx="579834" cy="407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線接點 26"/>
          <p:cNvCxnSpPr/>
          <p:nvPr/>
        </p:nvCxnSpPr>
        <p:spPr>
          <a:xfrm flipH="1">
            <a:off x="4031085" y="5254380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01303"/>
              </p:ext>
            </p:extLst>
          </p:nvPr>
        </p:nvGraphicFramePr>
        <p:xfrm>
          <a:off x="4158834" y="5752626"/>
          <a:ext cx="400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" name="方程式" r:id="rId7" imgW="152280" imgH="177480" progId="Equation.3">
                  <p:embed/>
                </p:oleObj>
              </mc:Choice>
              <mc:Fallback>
                <p:oleObj name="方程式" r:id="rId7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834" y="5752626"/>
                        <a:ext cx="400050" cy="468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接點 28"/>
          <p:cNvCxnSpPr/>
          <p:nvPr/>
        </p:nvCxnSpPr>
        <p:spPr>
          <a:xfrm>
            <a:off x="4485121" y="4052273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498398" y="4833943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134496" y="3010120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865716" y="2870511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39893" y="4352490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/>
          <p:cNvSpPr/>
          <p:nvPr/>
        </p:nvSpPr>
        <p:spPr>
          <a:xfrm rot="2417961">
            <a:off x="4990327" y="4752687"/>
            <a:ext cx="164032" cy="514760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右大括弧 34"/>
          <p:cNvSpPr/>
          <p:nvPr/>
        </p:nvSpPr>
        <p:spPr>
          <a:xfrm rot="2545835">
            <a:off x="6387825" y="2793357"/>
            <a:ext cx="179355" cy="1274958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2483"/>
              </p:ext>
            </p:extLst>
          </p:nvPr>
        </p:nvGraphicFramePr>
        <p:xfrm>
          <a:off x="6435166" y="3458654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" name="方程式" r:id="rId9" imgW="253800" imgH="177480" progId="Equation.3">
                  <p:embed/>
                </p:oleObj>
              </mc:Choice>
              <mc:Fallback>
                <p:oleObj name="方程式" r:id="rId9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166" y="3458654"/>
                        <a:ext cx="579834" cy="407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橢圓 36"/>
          <p:cNvSpPr/>
          <p:nvPr/>
        </p:nvSpPr>
        <p:spPr>
          <a:xfrm>
            <a:off x="3185230" y="554251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231918" y="4347971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229753" y="490804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7188556" y="5398355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角星形 40"/>
          <p:cNvSpPr/>
          <p:nvPr/>
        </p:nvSpPr>
        <p:spPr>
          <a:xfrm>
            <a:off x="7200933" y="59839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95675"/>
              </p:ext>
            </p:extLst>
          </p:nvPr>
        </p:nvGraphicFramePr>
        <p:xfrm>
          <a:off x="7455156" y="4189452"/>
          <a:ext cx="109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" name="方程式" r:id="rId10" imgW="533160" imgH="228600" progId="Equation.3">
                  <p:embed/>
                </p:oleObj>
              </mc:Choice>
              <mc:Fallback>
                <p:oleObj name="方程式" r:id="rId10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5156" y="4189452"/>
                        <a:ext cx="1090613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1684"/>
              </p:ext>
            </p:extLst>
          </p:nvPr>
        </p:nvGraphicFramePr>
        <p:xfrm>
          <a:off x="7464681" y="4730789"/>
          <a:ext cx="1014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" name="方程式" r:id="rId12" imgW="482400" imgH="228600" progId="Equation.3">
                  <p:embed/>
                </p:oleObj>
              </mc:Choice>
              <mc:Fallback>
                <p:oleObj name="方程式" r:id="rId1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681" y="4730789"/>
                        <a:ext cx="101441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430088"/>
              </p:ext>
            </p:extLst>
          </p:nvPr>
        </p:nvGraphicFramePr>
        <p:xfrm>
          <a:off x="7434519" y="5329277"/>
          <a:ext cx="113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" name="方程式" r:id="rId14" imgW="558720" imgH="228600" progId="Equation.3">
                  <p:embed/>
                </p:oleObj>
              </mc:Choice>
              <mc:Fallback>
                <p:oleObj name="方程式" r:id="rId14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519" y="5329277"/>
                        <a:ext cx="1139825" cy="46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05952"/>
              </p:ext>
            </p:extLst>
          </p:nvPr>
        </p:nvGraphicFramePr>
        <p:xfrm>
          <a:off x="7453569" y="5870614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" name="方程式" r:id="rId16" imgW="495000" imgH="228600" progId="Equation.3">
                  <p:embed/>
                </p:oleObj>
              </mc:Choice>
              <mc:Fallback>
                <p:oleObj name="方程式" r:id="rId16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569" y="5870614"/>
                        <a:ext cx="1041400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59059"/>
              </p:ext>
            </p:extLst>
          </p:nvPr>
        </p:nvGraphicFramePr>
        <p:xfrm>
          <a:off x="458788" y="2623685"/>
          <a:ext cx="36623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" name="方程式" r:id="rId18" imgW="1688760" imgH="228600" progId="Equation.3">
                  <p:embed/>
                </p:oleObj>
              </mc:Choice>
              <mc:Fallback>
                <p:oleObj name="方程式" r:id="rId18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2623685"/>
                        <a:ext cx="3662362" cy="495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26192"/>
              </p:ext>
            </p:extLst>
          </p:nvPr>
        </p:nvGraphicFramePr>
        <p:xfrm>
          <a:off x="393306" y="3232904"/>
          <a:ext cx="3770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" name="方程式" r:id="rId20" imgW="1739880" imgH="228600" progId="Equation.3">
                  <p:embed/>
                </p:oleObj>
              </mc:Choice>
              <mc:Fallback>
                <p:oleObj name="方程式" r:id="rId20" imgW="173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06" y="3232904"/>
                        <a:ext cx="3770313" cy="495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6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Structured Perceptron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440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 smtClean="0"/>
                  <a:t>Input</a:t>
                </a:r>
                <a:r>
                  <a:rPr lang="en-US" altLang="zh-TW" sz="2400" dirty="0" smtClean="0"/>
                  <a:t>: training data set</a:t>
                </a:r>
              </a:p>
              <a:p>
                <a:r>
                  <a:rPr lang="en-US" altLang="zh-TW" sz="2400" b="1" u="sng" dirty="0" smtClean="0"/>
                  <a:t>Output</a:t>
                </a:r>
                <a:r>
                  <a:rPr lang="en-US" altLang="zh-TW" sz="2400" dirty="0" smtClean="0"/>
                  <a:t>: weight vector w</a:t>
                </a:r>
              </a:p>
              <a:p>
                <a:r>
                  <a:rPr lang="en-US" altLang="zh-TW" sz="2400" b="1" u="sng" dirty="0" smtClean="0"/>
                  <a:t>Algorithm</a:t>
                </a:r>
                <a:r>
                  <a:rPr lang="en-US" altLang="zh-TW" sz="2400" dirty="0" smtClean="0"/>
                  <a:t>: Initialize w = 0 </a:t>
                </a:r>
              </a:p>
              <a:p>
                <a:pPr lvl="1"/>
                <a:r>
                  <a:rPr lang="en-US" altLang="zh-TW" dirty="0" smtClean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 smtClean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 smtClean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maximizing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 smtClean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 smtClean="0"/>
              </a:p>
              <a:p>
                <a:pPr lvl="3"/>
                <a:r>
                  <a:rPr lang="en-US" altLang="zh-TW" sz="2400" dirty="0" smtClean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 smtClean="0"/>
                  <a:t> </a:t>
                </a:r>
                <a:endParaRPr lang="en-US" altLang="zh-TW" sz="2400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4405"/>
                <a:ext cx="7886700" cy="4899640"/>
              </a:xfrm>
              <a:blipFill rotWithShape="0">
                <a:blip r:embed="rId4"/>
                <a:stretch>
                  <a:fillRect l="-1005" t="-1741" b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45779"/>
              </p:ext>
            </p:extLst>
          </p:nvPr>
        </p:nvGraphicFramePr>
        <p:xfrm>
          <a:off x="3902757" y="1558925"/>
          <a:ext cx="3848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" name="方程式" r:id="rId5" imgW="1752480" imgH="228600" progId="Equation.3">
                  <p:embed/>
                </p:oleObj>
              </mc:Choice>
              <mc:Fallback>
                <p:oleObj name="方程式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757" y="1558925"/>
                        <a:ext cx="3848100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401"/>
              </p:ext>
            </p:extLst>
          </p:nvPr>
        </p:nvGraphicFramePr>
        <p:xfrm>
          <a:off x="5967413" y="3292475"/>
          <a:ext cx="965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" name="方程式" r:id="rId7" imgW="482400" imgH="228600" progId="Equation.3">
                  <p:embed/>
                </p:oleObj>
              </mc:Choice>
              <mc:Fallback>
                <p:oleObj name="方程式" r:id="rId7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3292475"/>
                        <a:ext cx="965200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990999"/>
              </p:ext>
            </p:extLst>
          </p:nvPr>
        </p:nvGraphicFramePr>
        <p:xfrm>
          <a:off x="2933700" y="4117975"/>
          <a:ext cx="34575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" name="方程式" r:id="rId9" imgW="1498320" imgH="304560" progId="Equation.3">
                  <p:embed/>
                </p:oleObj>
              </mc:Choice>
              <mc:Fallback>
                <p:oleObj name="方程式" r:id="rId9" imgW="14983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117975"/>
                        <a:ext cx="3457575" cy="706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90842"/>
              </p:ext>
            </p:extLst>
          </p:nvPr>
        </p:nvGraphicFramePr>
        <p:xfrm>
          <a:off x="2983592" y="5367791"/>
          <a:ext cx="399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" name="方程式" r:id="rId11" imgW="1790640" imgH="228600" progId="Equation.3">
                  <p:embed/>
                </p:oleObj>
              </mc:Choice>
              <mc:Fallback>
                <p:oleObj name="方程式" r:id="rId11" imgW="179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592" y="5367791"/>
                        <a:ext cx="3990975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59397"/>
              </p:ext>
            </p:extLst>
          </p:nvPr>
        </p:nvGraphicFramePr>
        <p:xfrm>
          <a:off x="2555875" y="4778375"/>
          <a:ext cx="12096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" name="方程式" r:id="rId13" imgW="507960" imgH="228600" progId="Equation.3">
                  <p:embed/>
                </p:oleObj>
              </mc:Choice>
              <mc:Fallback>
                <p:oleObj name="方程式" r:id="rId13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78375"/>
                        <a:ext cx="1209675" cy="547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76988" y="4160258"/>
            <a:ext cx="16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(problem 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61757" y="607844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02268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8819"/>
            <a:ext cx="77724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In separable case, to obtain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 smtClean="0"/>
                  <a:t>, you only have to update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times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92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R: the largest distance between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 smtClean="0"/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 smtClean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925" t="-5732" r="-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566412" y="3973900"/>
            <a:ext cx="569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δ</a:t>
            </a:r>
            <a:r>
              <a:rPr lang="en-US" altLang="zh-TW" sz="2800" dirty="0" smtClean="0"/>
              <a:t>: margin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365339" y="5751241"/>
            <a:ext cx="46682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Not related to the space of y!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66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7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8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 is updated </a:t>
            </a:r>
            <a:r>
              <a:rPr lang="en-US" altLang="zh-TW" sz="2400" dirty="0" smtClean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k</a:t>
            </a:r>
            <a:r>
              <a:rPr lang="en-US" altLang="zh-TW" sz="2400" dirty="0" smtClean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k-1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34549"/>
              </p:ext>
            </p:extLst>
          </p:nvPr>
        </p:nvGraphicFramePr>
        <p:xfrm>
          <a:off x="2632075" y="5476875"/>
          <a:ext cx="41497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9" name="方程式" r:id="rId8" imgW="1752480" imgH="228600" progId="Equation.3">
                  <p:embed/>
                </p:oleObj>
              </mc:Choice>
              <mc:Fallback>
                <p:oleObj name="方程式" r:id="rId8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476875"/>
                        <a:ext cx="4149725" cy="541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32699"/>
              </p:ext>
            </p:extLst>
          </p:nvPr>
        </p:nvGraphicFramePr>
        <p:xfrm>
          <a:off x="1945162" y="4900620"/>
          <a:ext cx="1780573" cy="47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0" name="方程式" r:id="rId10" imgW="863280" imgH="228600" progId="Equation.3">
                  <p:embed/>
                </p:oleObj>
              </mc:Choice>
              <mc:Fallback>
                <p:oleObj name="方程式" r:id="rId10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62" y="4900620"/>
                        <a:ext cx="1780573" cy="472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3725735" y="4906036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(All incorrect label for an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06120"/>
              </p:ext>
            </p:extLst>
          </p:nvPr>
        </p:nvGraphicFramePr>
        <p:xfrm>
          <a:off x="1932094" y="4506341"/>
          <a:ext cx="485616" cy="3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1" name="方程式" r:id="rId12" imgW="228600" imgH="177480" progId="Equation.3">
                  <p:embed/>
                </p:oleObj>
              </mc:Choice>
              <mc:Fallback>
                <p:oleObj name="方程式" r:id="rId12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094" y="4506341"/>
                        <a:ext cx="485616" cy="3769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2398819" y="4441892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323511" y="3989289"/>
                <a:ext cx="62376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Assume there </a:t>
                </a:r>
                <a:r>
                  <a:rPr lang="en-US" altLang="zh-TW" sz="2400" dirty="0"/>
                  <a:t>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such that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1" y="3989289"/>
                <a:ext cx="623760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46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36211" y="6036286"/>
                <a:ext cx="55944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without loss of generality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11" y="6036286"/>
                <a:ext cx="5594480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634" t="-10526" r="-76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30716" y="3461686"/>
            <a:ext cx="6037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 smtClean="0"/>
              <a:t>Remind</a:t>
            </a:r>
            <a:r>
              <a:rPr lang="en-US" altLang="zh-TW" sz="2400" dirty="0" smtClean="0"/>
              <a:t>: we are considering the separable case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40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9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750888" y="5176838"/>
          <a:ext cx="5291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" name="方程式" r:id="rId8" imgW="2374560" imgH="228600" progId="Equation.3">
                  <p:embed/>
                </p:oleObj>
              </mc:Choice>
              <mc:Fallback>
                <p:oleObj name="方程式" r:id="rId8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176838"/>
                        <a:ext cx="5291137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1598613" y="5808663"/>
          <a:ext cx="506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" name="方程式" r:id="rId10" imgW="2273040" imgH="228600" progId="Equation.3">
                  <p:embed/>
                </p:oleObj>
              </mc:Choice>
              <mc:Fallback>
                <p:oleObj name="方程式" r:id="rId10" imgW="227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808663"/>
                        <a:ext cx="5065712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6692371" y="5820901"/>
          <a:ext cx="183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" name="方程式" r:id="rId12" imgW="825480" imgH="203040" progId="Equation.3">
                  <p:embed/>
                </p:oleObj>
              </mc:Choice>
              <mc:Fallback>
                <p:oleObj name="方程式" r:id="rId12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71" y="5820901"/>
                        <a:ext cx="1839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 is updated </a:t>
            </a:r>
            <a:r>
              <a:rPr lang="en-US" altLang="zh-TW" sz="2400" dirty="0" smtClean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The angle </a:t>
                </a:r>
                <a:r>
                  <a:rPr lang="el-GR" altLang="zh-TW" sz="2400" dirty="0" smtClean="0"/>
                  <a:t>ρ</a:t>
                </a:r>
                <a:r>
                  <a:rPr lang="en-US" altLang="zh-TW" sz="2400" baseline="-25000" dirty="0" smtClean="0"/>
                  <a:t>k</a:t>
                </a:r>
                <a:r>
                  <a:rPr lang="en-US" altLang="zh-TW" sz="2400" dirty="0" smtClean="0"/>
                  <a:t>  between        and </a:t>
                </a:r>
                <a:r>
                  <a:rPr lang="en-US" altLang="zh-TW" sz="2400" dirty="0" err="1" smtClean="0"/>
                  <a:t>w</a:t>
                </a:r>
                <a:r>
                  <a:rPr lang="en-US" altLang="zh-TW" sz="2400" baseline="30000" dirty="0" err="1" smtClean="0"/>
                  <a:t>k</a:t>
                </a:r>
                <a:r>
                  <a:rPr lang="en-US" altLang="zh-TW" sz="2400" dirty="0" smtClean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5" name="方程式" r:id="rId14" imgW="152280" imgH="177480" progId="Equation.3">
                      <p:embed/>
                    </p:oleObj>
                  </mc:Choice>
                  <mc:Fallback>
                    <p:oleObj name="方程式" r:id="rId14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k</a:t>
            </a:r>
            <a:r>
              <a:rPr lang="en-US" altLang="zh-TW" sz="2400" dirty="0" smtClean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k-1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4476814" y="6321199"/>
          <a:ext cx="566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" name="方程式" r:id="rId16" imgW="253800" imgH="177480" progId="Equation.3">
                  <p:embed/>
                </p:oleObj>
              </mc:Choice>
              <mc:Fallback>
                <p:oleObj name="方程式" r:id="rId16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14" y="6321199"/>
                        <a:ext cx="566738" cy="398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接點 24"/>
          <p:cNvCxnSpPr/>
          <p:nvPr/>
        </p:nvCxnSpPr>
        <p:spPr>
          <a:xfrm>
            <a:off x="3277028" y="6269406"/>
            <a:ext cx="3239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" name="方程式" r:id="rId18" imgW="419040" imgH="228600" progId="Equation.3">
                  <p:embed/>
                </p:oleObj>
              </mc:Choice>
              <mc:Fallback>
                <p:oleObj name="方程式" r:id="rId1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25358" y="6272740"/>
            <a:ext cx="160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(Separable)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" name="方程式" r:id="rId20" imgW="1143000" imgH="495000" progId="Equation.3">
                  <p:embed/>
                </p:oleObj>
              </mc:Choice>
              <mc:Fallback>
                <p:oleObj name="方程式" r:id="rId2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05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4900705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方程式" r:id="rId4" imgW="1206360" imgH="203040" progId="Equation.3">
                  <p:embed/>
                </p:oleObj>
              </mc:Choice>
              <mc:Fallback>
                <p:oleObj name="方程式" r:id="rId4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4900705"/>
                        <a:ext cx="26892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The angle </a:t>
                </a:r>
                <a:r>
                  <a:rPr lang="el-GR" altLang="zh-TW" sz="2400" dirty="0" smtClean="0"/>
                  <a:t>ρ</a:t>
                </a:r>
                <a:r>
                  <a:rPr lang="en-US" altLang="zh-TW" sz="2400" baseline="-25000" dirty="0" smtClean="0"/>
                  <a:t>k</a:t>
                </a:r>
                <a:r>
                  <a:rPr lang="en-US" altLang="zh-TW" sz="2400" dirty="0" smtClean="0"/>
                  <a:t>  between        and </a:t>
                </a:r>
                <a:r>
                  <a:rPr lang="en-US" altLang="zh-TW" sz="2400" dirty="0" err="1" smtClean="0"/>
                  <a:t>w</a:t>
                </a:r>
                <a:r>
                  <a:rPr lang="en-US" altLang="zh-TW" sz="2400" baseline="30000" dirty="0" err="1" smtClean="0"/>
                  <a:t>k</a:t>
                </a:r>
                <a:r>
                  <a:rPr lang="en-US" altLang="zh-TW" sz="2400" dirty="0" smtClean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68" name="方程式" r:id="rId6" imgW="152280" imgH="177480" progId="Equation.3">
                      <p:embed/>
                    </p:oleObj>
                  </mc:Choice>
                  <mc:Fallback>
                    <p:oleObj name="方程式" r:id="rId6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方程式" r:id="rId8" imgW="419040" imgH="228600" progId="Equation.3">
                  <p:embed/>
                </p:oleObj>
              </mc:Choice>
              <mc:Fallback>
                <p:oleObj name="方程式" r:id="rId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>
            <p:extLst/>
          </p:nvPr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方程式" r:id="rId10" imgW="1143000" imgH="495000" progId="Equation.3">
                  <p:embed/>
                </p:oleObj>
              </mc:Choice>
              <mc:Fallback>
                <p:oleObj name="方程式" r:id="rId1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5664763"/>
          <a:ext cx="243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方程式" r:id="rId12" imgW="1091880" imgH="203040" progId="Equation.3">
                  <p:embed/>
                </p:oleObj>
              </mc:Choice>
              <mc:Fallback>
                <p:oleObj name="方程式" r:id="rId12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5664763"/>
                        <a:ext cx="24352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3187185" y="5664762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方程式" r:id="rId14" imgW="1104840" imgH="203040" progId="Equation.3">
                  <p:embed/>
                </p:oleObj>
              </mc:Choice>
              <mc:Fallback>
                <p:oleObj name="方程式" r:id="rId14" imgW="1104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5664762"/>
                        <a:ext cx="2463800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/>
          </p:nvPr>
        </p:nvGraphicFramePr>
        <p:xfrm>
          <a:off x="7004923" y="5697484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方程式" r:id="rId16" imgW="711000" imgH="203040" progId="Equation.3">
                  <p:embed/>
                </p:oleObj>
              </mc:Choice>
              <mc:Fallback>
                <p:oleObj name="方程式" r:id="rId1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923" y="5697484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/>
          </p:nvPr>
        </p:nvGraphicFramePr>
        <p:xfrm>
          <a:off x="5685578" y="5854865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方程式" r:id="rId18" imgW="253800" imgH="75960" progId="Equation.3">
                  <p:embed/>
                </p:oleObj>
              </mc:Choice>
              <mc:Fallback>
                <p:oleObj name="方程式" r:id="rId18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5854865"/>
                        <a:ext cx="566738" cy="169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>
            <p:extLst/>
          </p:nvPr>
        </p:nvGraphicFramePr>
        <p:xfrm>
          <a:off x="433998" y="620930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方程式" r:id="rId20" imgW="622080" imgH="203040" progId="Equation.3">
                  <p:embed/>
                </p:oleObj>
              </mc:Choice>
              <mc:Fallback>
                <p:oleObj name="方程式" r:id="rId20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6209305"/>
                        <a:ext cx="138747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/>
          </p:nvPr>
        </p:nvGraphicFramePr>
        <p:xfrm>
          <a:off x="3187185" y="6192372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方程式" r:id="rId22" imgW="711000" imgH="203040" progId="Equation.3">
                  <p:embed/>
                </p:oleObj>
              </mc:Choice>
              <mc:Fallback>
                <p:oleObj name="方程式" r:id="rId22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6192372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5685578" y="6470672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方程式" r:id="rId24" imgW="253800" imgH="75960" progId="Equation.3">
                  <p:embed/>
                </p:oleObj>
              </mc:Choice>
              <mc:Fallback>
                <p:oleObj name="方程式" r:id="rId24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6470672"/>
                        <a:ext cx="566738" cy="169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>
            <a:off x="6341747" y="5640310"/>
            <a:ext cx="299469" cy="1102886"/>
          </a:xfrm>
          <a:prstGeom prst="rightBrace">
            <a:avLst>
              <a:gd name="adj1" fmla="val 56679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7254" y="6172633"/>
            <a:ext cx="12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(so what)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29586" y="4601196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8" name="方程式" r:id="rId25" imgW="3035160" imgH="203040" progId="Equation.3">
                  <p:embed/>
                </p:oleObj>
              </mc:Choice>
              <mc:Fallback>
                <p:oleObj name="方程式" r:id="rId25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 is updated </a:t>
            </a:r>
            <a:r>
              <a:rPr lang="en-US" altLang="zh-TW" sz="2400" dirty="0" smtClean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k</a:t>
            </a:r>
            <a:r>
              <a:rPr lang="en-US" altLang="zh-TW" sz="2400" dirty="0" smtClean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k-1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0208" y="53466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=0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851" y="534664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≥</a:t>
            </a:r>
            <a:r>
              <a:rPr lang="el-GR" altLang="zh-TW" sz="2400" dirty="0" smtClean="0">
                <a:solidFill>
                  <a:srgbClr val="FF0000"/>
                </a:solidFill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>
            <p:extLst/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9" name="方程式" r:id="rId27" imgW="1942920" imgH="228600" progId="Equation.3">
                  <p:embed/>
                </p:oleObj>
              </mc:Choice>
              <mc:Fallback>
                <p:oleObj name="方程式" r:id="rId27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14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 animBg="1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231775" y="2854325"/>
          <a:ext cx="4951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方程式" r:id="rId4" imgW="2222280" imgH="317160" progId="Equation.3">
                  <p:embed/>
                </p:oleObj>
              </mc:Choice>
              <mc:Fallback>
                <p:oleObj name="方程式" r:id="rId4" imgW="222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4325"/>
                        <a:ext cx="4951413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97730"/>
              </p:ext>
            </p:extLst>
          </p:nvPr>
        </p:nvGraphicFramePr>
        <p:xfrm>
          <a:off x="242888" y="3481388"/>
          <a:ext cx="8577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5" name="方程式" r:id="rId6" imgW="3848040" imgH="317160" progId="Equation.3">
                  <p:embed/>
                </p:oleObj>
              </mc:Choice>
              <mc:Fallback>
                <p:oleObj name="方程式" r:id="rId6" imgW="3848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81388"/>
                        <a:ext cx="8577262" cy="708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5026867" y="4103031"/>
            <a:ext cx="373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91192"/>
              </p:ext>
            </p:extLst>
          </p:nvPr>
        </p:nvGraphicFramePr>
        <p:xfrm>
          <a:off x="263525" y="5813425"/>
          <a:ext cx="19542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6" name="方程式" r:id="rId8" imgW="876240" imgH="317160" progId="Equation.3">
                  <p:embed/>
                </p:oleObj>
              </mc:Choice>
              <mc:Fallback>
                <p:oleObj name="方程式" r:id="rId8" imgW="876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5813425"/>
                        <a:ext cx="1954213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5212106" y="6124637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7" name="方程式" r:id="rId10" imgW="749160" imgH="317160" progId="Equation.3">
                  <p:embed/>
                </p:oleObj>
              </mc:Choice>
              <mc:Fallback>
                <p:oleObj name="方程式" r:id="rId10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6124637"/>
                        <a:ext cx="1670050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9367" y="2229711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882155" y="4118287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8" name="方程式" r:id="rId12" imgW="241200" imgH="177480" progId="Equation.3">
                  <p:embed/>
                </p:oleObj>
              </mc:Choice>
              <mc:Fallback>
                <p:oleObj name="方程式" r:id="rId12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55" y="4118287"/>
                        <a:ext cx="538163" cy="396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1851868" y="4114940"/>
            <a:ext cx="257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30131" y="4051767"/>
            <a:ext cx="32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6485780" y="4114940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" name="方程式" r:id="rId14" imgW="241200" imgH="177480" progId="Equation.3">
                  <p:embed/>
                </p:oleObj>
              </mc:Choice>
              <mc:Fallback>
                <p:oleObj name="方程式" r:id="rId14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780" y="4114940"/>
                        <a:ext cx="538163" cy="396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023943" y="4093506"/>
            <a:ext cx="133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(mistake)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1194" y="4522931"/>
            <a:ext cx="33728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Assume the distance between any two feature vectors is smaller than 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5212106" y="4564696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" name="方程式" r:id="rId16" imgW="1104840" imgH="317160" progId="Equation.3">
                  <p:embed/>
                </p:oleObj>
              </mc:Choice>
              <mc:Fallback>
                <p:oleObj name="方程式" r:id="rId16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4564696"/>
                        <a:ext cx="246380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7675906" y="4642605"/>
          <a:ext cx="73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" name="方程式" r:id="rId18" imgW="330120" imgH="190440" progId="Equation.3">
                  <p:embed/>
                </p:oleObj>
              </mc:Choice>
              <mc:Fallback>
                <p:oleObj name="方程式" r:id="rId18" imgW="330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06" y="4642605"/>
                        <a:ext cx="736600" cy="425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/>
          </p:nvPr>
        </p:nvGraphicFramePr>
        <p:xfrm>
          <a:off x="5203152" y="5196838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" name="方程式" r:id="rId20" imgW="1104840" imgH="317160" progId="Equation.3">
                  <p:embed/>
                </p:oleObj>
              </mc:Choice>
              <mc:Fallback>
                <p:oleObj name="方程式" r:id="rId20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52" y="5196838"/>
                        <a:ext cx="2463800" cy="709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7684758" y="5297810"/>
          <a:ext cx="906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" name="方程式" r:id="rId22" imgW="406080" imgH="190440" progId="Equation.3">
                  <p:embed/>
                </p:oleObj>
              </mc:Choice>
              <mc:Fallback>
                <p:oleObj name="方程式" r:id="rId22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58" y="5297810"/>
                        <a:ext cx="906462" cy="425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5354191" y="5940713"/>
          <a:ext cx="3968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" name="方程式" r:id="rId24" imgW="177480" imgH="88560" progId="Equation.3">
                  <p:embed/>
                </p:oleObj>
              </mc:Choice>
              <mc:Fallback>
                <p:oleObj name="方程式" r:id="rId24" imgW="17748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191" y="5940713"/>
                        <a:ext cx="396875" cy="198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406639" y="1689591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" name="方程式" r:id="rId26" imgW="1143000" imgH="495000" progId="Equation.3">
                  <p:embed/>
                </p:oleObj>
              </mc:Choice>
              <mc:Fallback>
                <p:oleObj name="方程式" r:id="rId26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9" y="1689591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/>
          </p:nvPr>
        </p:nvGraphicFramePr>
        <p:xfrm>
          <a:off x="3420318" y="1974924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方程式" r:id="rId28" imgW="1942920" imgH="228600" progId="Equation.3">
                  <p:embed/>
                </p:oleObj>
              </mc:Choice>
              <mc:Fallback>
                <p:oleObj name="方程式" r:id="rId28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18" y="1974924"/>
                        <a:ext cx="433070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5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因為作業二的 </a:t>
            </a:r>
            <a:r>
              <a:rPr lang="en-US" altLang="zh-TW" dirty="0"/>
              <a:t>deadline </a:t>
            </a:r>
            <a:r>
              <a:rPr lang="zh-TW" altLang="zh-TW" dirty="0"/>
              <a:t>正好卡到期中考週，為了不要讓大家太辛苦，所以作業二的 </a:t>
            </a:r>
            <a:r>
              <a:rPr lang="en-US" altLang="zh-TW" dirty="0"/>
              <a:t>deadline </a:t>
            </a:r>
            <a:r>
              <a:rPr lang="zh-TW" altLang="zh-TW" dirty="0"/>
              <a:t>延後一</a:t>
            </a:r>
            <a:r>
              <a:rPr lang="zh-TW" altLang="zh-TW" dirty="0" smtClean="0"/>
              <a:t>週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sz="2800" dirty="0" smtClean="0"/>
              <a:t>作業二的 </a:t>
            </a:r>
            <a:r>
              <a:rPr lang="en-US" altLang="zh-TW" sz="2800" dirty="0" smtClean="0"/>
              <a:t>deadline </a:t>
            </a:r>
            <a:r>
              <a:rPr lang="zh-TW" altLang="en-US" sz="2800" dirty="0" smtClean="0"/>
              <a:t>延後到 </a:t>
            </a:r>
            <a:r>
              <a:rPr lang="en-US" altLang="zh-TW" sz="2800" dirty="0"/>
              <a:t>11/20</a:t>
            </a:r>
          </a:p>
          <a:p>
            <a:r>
              <a:rPr lang="zh-TW" altLang="zh-TW" dirty="0" smtClean="0"/>
              <a:t>作業</a:t>
            </a:r>
            <a:r>
              <a:rPr lang="zh-TW" altLang="zh-TW" dirty="0"/>
              <a:t>三公布的</a:t>
            </a:r>
            <a:r>
              <a:rPr lang="zh-TW" altLang="zh-TW" dirty="0" smtClean="0"/>
              <a:t>日期和 </a:t>
            </a:r>
            <a:r>
              <a:rPr lang="en-US" altLang="zh-TW" dirty="0"/>
              <a:t>deadline</a:t>
            </a:r>
            <a:r>
              <a:rPr lang="zh-TW" altLang="zh-TW" dirty="0" smtClean="0"/>
              <a:t>不變</a:t>
            </a:r>
            <a:endParaRPr lang="en-US" altLang="zh-TW" dirty="0" smtClean="0"/>
          </a:p>
          <a:p>
            <a:pPr lvl="1"/>
            <a:r>
              <a:rPr lang="zh-TW" altLang="zh-TW" sz="2800" dirty="0"/>
              <a:t>作業三公布的</a:t>
            </a:r>
            <a:r>
              <a:rPr lang="zh-TW" altLang="zh-TW" sz="2800" dirty="0" smtClean="0"/>
              <a:t>日期</a:t>
            </a:r>
            <a:r>
              <a:rPr lang="zh-TW" altLang="en-US" sz="2800" dirty="0" smtClean="0"/>
              <a:t>仍然為 </a:t>
            </a:r>
            <a:r>
              <a:rPr lang="en-US" altLang="zh-TW" sz="2800" dirty="0" smtClean="0"/>
              <a:t>11/13</a:t>
            </a:r>
          </a:p>
          <a:p>
            <a:pPr lvl="1"/>
            <a:r>
              <a:rPr lang="zh-TW" altLang="en-US" sz="2800" dirty="0" smtClean="0"/>
              <a:t>也就是說，作業二和作業三會有一週的重疊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3254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7" y="3526458"/>
            <a:ext cx="3825168" cy="28152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5995987" y="2083932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方程式" r:id="rId4" imgW="749160" imgH="317160" progId="Equation.3">
                  <p:embed/>
                </p:oleObj>
              </mc:Choice>
              <mc:Fallback>
                <p:oleObj name="方程式" r:id="rId4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083932"/>
                        <a:ext cx="1670050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3779044" y="2211727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方程式" r:id="rId6" imgW="711000" imgH="203040" progId="Equation.3">
                  <p:embed/>
                </p:oleObj>
              </mc:Choice>
              <mc:Fallback>
                <p:oleObj name="方程式" r:id="rId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211727"/>
                        <a:ext cx="1585912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1636713" y="2974066"/>
          <a:ext cx="118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方程式" r:id="rId8" imgW="533160" imgH="431640" progId="Equation.3">
                  <p:embed/>
                </p:oleObj>
              </mc:Choice>
              <mc:Fallback>
                <p:oleObj name="方程式" r:id="rId8" imgW="53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974066"/>
                        <a:ext cx="1187450" cy="968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824163" y="3016928"/>
          <a:ext cx="1130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方程式" r:id="rId10" imgW="507960" imgH="393480" progId="Equation.3">
                  <p:embed/>
                </p:oleObj>
              </mc:Choice>
              <mc:Fallback>
                <p:oleObj name="方程式" r:id="rId10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16928"/>
                        <a:ext cx="1130300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792437" y="6156948"/>
            <a:ext cx="394073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925094" y="3431775"/>
            <a:ext cx="0" cy="29098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8188881" y="6218464"/>
          <a:ext cx="282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881" y="6218464"/>
                        <a:ext cx="282575" cy="398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/>
          </p:nvPr>
        </p:nvGraphicFramePr>
        <p:xfrm>
          <a:off x="4459163" y="2967941"/>
          <a:ext cx="9318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方程式" r:id="rId14" imgW="419040" imgH="228600" progId="Equation.3">
                  <p:embed/>
                </p:oleObj>
              </mc:Choice>
              <mc:Fallback>
                <p:oleObj name="方程式" r:id="rId14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63" y="2967941"/>
                        <a:ext cx="931862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6435403" y="4187989"/>
          <a:ext cx="874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方程式" r:id="rId16" imgW="393480" imgH="393480" progId="Equation.3">
                  <p:embed/>
                </p:oleObj>
              </mc:Choice>
              <mc:Fallback>
                <p:oleObj name="方程式" r:id="rId16" imgW="39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03" y="4187989"/>
                        <a:ext cx="874712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4714046" y="3174341"/>
            <a:ext cx="3940730" cy="519876"/>
            <a:chOff x="4714046" y="3174341"/>
            <a:chExt cx="3940730" cy="519876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14046" y="3694217"/>
              <a:ext cx="394073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8862" y="3174341"/>
            <a:ext cx="13843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方程式" r:id="rId18" imgW="622080" imgH="228600" progId="Equation.3">
                    <p:embed/>
                  </p:oleObj>
                </mc:Choice>
                <mc:Fallback>
                  <p:oleObj name="方程式" r:id="rId18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862" y="3174341"/>
                          <a:ext cx="1384300" cy="5111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1636713" y="4187989"/>
          <a:ext cx="1300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方程式" r:id="rId20" imgW="583920" imgH="393480" progId="Equation.3">
                  <p:embed/>
                </p:oleObj>
              </mc:Choice>
              <mc:Fallback>
                <p:oleObj name="方程式" r:id="rId20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187989"/>
                        <a:ext cx="1300163" cy="88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1622636" y="5202238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方程式" r:id="rId22" imgW="596880" imgH="469800" progId="Equation.3">
                  <p:embed/>
                </p:oleObj>
              </mc:Choice>
              <mc:Fallback>
                <p:oleObj name="方程式" r:id="rId22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636" y="5202238"/>
                        <a:ext cx="1328738" cy="1052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600076" y="1797017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方程式" r:id="rId24" imgW="1143000" imgH="495000" progId="Equation.3">
                  <p:embed/>
                </p:oleObj>
              </mc:Choice>
              <mc:Fallback>
                <p:oleObj name="方程式" r:id="rId24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" y="1797017"/>
                        <a:ext cx="2547937" cy="111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2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8819"/>
            <a:ext cx="77724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End of Warning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In separable case, to obtain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 smtClean="0"/>
                  <a:t>, you only have to update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times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92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R: the largest distance between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 smtClean="0"/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 smtClean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925" t="-5732" r="-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566412" y="3973900"/>
            <a:ext cx="569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δ</a:t>
            </a:r>
            <a:r>
              <a:rPr lang="en-US" altLang="zh-TW" sz="2800" dirty="0" smtClean="0"/>
              <a:t>: margin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65339" y="5751241"/>
            <a:ext cx="46682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Not related to the space of y!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59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27" y="4163125"/>
            <a:ext cx="2617694" cy="25373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37" y="3101304"/>
            <a:ext cx="3836894" cy="3719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make training fast?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717281" y="1882812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5" name="方程式" r:id="rId5" imgW="596880" imgH="469800" progId="Equation.3">
                  <p:embed/>
                </p:oleObj>
              </mc:Choice>
              <mc:Fallback>
                <p:oleObj name="方程式" r:id="rId5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1" y="1882812"/>
                        <a:ext cx="1328738" cy="1052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70582" y="2540383"/>
            <a:ext cx="40161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Margin: Is it easy to separable red points from the blue ones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7265" y="1801937"/>
            <a:ext cx="19311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Normalization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1346" y="4600575"/>
            <a:ext cx="1629692" cy="1419225"/>
            <a:chOff x="708140" y="4254520"/>
            <a:chExt cx="1629692" cy="1419225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00393"/>
                </p:ext>
              </p:extLst>
            </p:nvPr>
          </p:nvGraphicFramePr>
          <p:xfrm>
            <a:off x="945594" y="4254520"/>
            <a:ext cx="1392238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6" name="方程式" r:id="rId7" imgW="571320" imgH="228600" progId="Equation.3">
                    <p:embed/>
                  </p:oleObj>
                </mc:Choice>
                <mc:Fallback>
                  <p:oleObj name="方程式" r:id="rId7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594" y="4254520"/>
                          <a:ext cx="1392238" cy="558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229752"/>
                </p:ext>
              </p:extLst>
            </p:nvPr>
          </p:nvGraphicFramePr>
          <p:xfrm>
            <a:off x="956707" y="5070495"/>
            <a:ext cx="130333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7" name="方程式" r:id="rId9" imgW="495000" imgH="228600" progId="Equation.3">
                    <p:embed/>
                  </p:oleObj>
                </mc:Choice>
                <mc:Fallback>
                  <p:oleObj name="方程式" r:id="rId9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707" y="5070495"/>
                          <a:ext cx="1303337" cy="6032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橢圓 23"/>
            <p:cNvSpPr/>
            <p:nvPr/>
          </p:nvSpPr>
          <p:spPr>
            <a:xfrm>
              <a:off x="727239" y="4470661"/>
              <a:ext cx="161120" cy="161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08140" y="5325848"/>
              <a:ext cx="161120" cy="161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弧形箭號 (下彎) 34"/>
          <p:cNvSpPr/>
          <p:nvPr/>
        </p:nvSpPr>
        <p:spPr>
          <a:xfrm rot="19548703">
            <a:off x="4159463" y="3640097"/>
            <a:ext cx="1954306" cy="756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1469" y="3486439"/>
            <a:ext cx="179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All feature times 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7890879" y="4955247"/>
          <a:ext cx="891452" cy="71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" name="方程式" r:id="rId11" imgW="253800" imgH="203040" progId="Equation.3">
                  <p:embed/>
                </p:oleObj>
              </mc:Choice>
              <mc:Fallback>
                <p:oleObj name="方程式" r:id="rId11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79" y="4955247"/>
                        <a:ext cx="891452" cy="7166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/>
          </p:nvPr>
        </p:nvGraphicFramePr>
        <p:xfrm>
          <a:off x="7802844" y="5557188"/>
          <a:ext cx="9794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" name="方程式" r:id="rId13" imgW="279360" imgH="203040" progId="Equation.3">
                  <p:embed/>
                </p:oleObj>
              </mc:Choice>
              <mc:Fallback>
                <p:oleObj name="方程式" r:id="rId13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44" y="5557188"/>
                        <a:ext cx="979487" cy="715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單箭頭接點 39"/>
          <p:cNvCxnSpPr>
            <a:endCxn id="6" idx="1"/>
          </p:cNvCxnSpPr>
          <p:nvPr/>
        </p:nvCxnSpPr>
        <p:spPr>
          <a:xfrm>
            <a:off x="1775012" y="2688474"/>
            <a:ext cx="595570" cy="267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43636" y="2955880"/>
            <a:ext cx="4428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08670" y="2553541"/>
            <a:ext cx="20691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Larger margin, less update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endCxn id="44" idx="1"/>
          </p:cNvCxnSpPr>
          <p:nvPr/>
        </p:nvCxnSpPr>
        <p:spPr>
          <a:xfrm flipV="1">
            <a:off x="1789741" y="2004173"/>
            <a:ext cx="580841" cy="20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370582" y="1588674"/>
            <a:ext cx="4016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largest distances between features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86770" y="2034535"/>
            <a:ext cx="4309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36" grpId="0"/>
      <p:bldP spid="42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1456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1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Non-separable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the data is non-separable, some weights are still better than the others.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760809" y="527861"/>
                <a:ext cx="3005820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Undoubtedly,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is better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.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09" y="527861"/>
                <a:ext cx="3005820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群組 92"/>
          <p:cNvGrpSpPr/>
          <p:nvPr/>
        </p:nvGrpSpPr>
        <p:grpSpPr>
          <a:xfrm>
            <a:off x="1118029" y="2719133"/>
            <a:ext cx="3001266" cy="3795193"/>
            <a:chOff x="10028655" y="-48542"/>
            <a:chExt cx="3001266" cy="3795193"/>
          </a:xfrm>
        </p:grpSpPr>
        <p:grpSp>
          <p:nvGrpSpPr>
            <p:cNvPr id="81" name="群組 80"/>
            <p:cNvGrpSpPr/>
            <p:nvPr/>
          </p:nvGrpSpPr>
          <p:grpSpPr>
            <a:xfrm>
              <a:off x="10031123" y="1085195"/>
              <a:ext cx="2382895" cy="699113"/>
              <a:chOff x="8050941" y="3586722"/>
              <a:chExt cx="2382895" cy="699113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9074483" y="3586722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36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37" name="矩形 36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8050941" y="3773844"/>
                    <a:ext cx="238289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0941" y="3773844"/>
                    <a:ext cx="238289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53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群組 84"/>
            <p:cNvGrpSpPr/>
            <p:nvPr/>
          </p:nvGrpSpPr>
          <p:grpSpPr>
            <a:xfrm>
              <a:off x="10028655" y="265450"/>
              <a:ext cx="2382896" cy="699112"/>
              <a:chOff x="11451310" y="3184419"/>
              <a:chExt cx="2382896" cy="699112"/>
            </a:xfrm>
          </p:grpSpPr>
          <p:grpSp>
            <p:nvGrpSpPr>
              <p:cNvPr id="41" name="群組 40"/>
              <p:cNvGrpSpPr/>
              <p:nvPr/>
            </p:nvGrpSpPr>
            <p:grpSpPr>
              <a:xfrm>
                <a:off x="12434184" y="3184419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42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43" name="矩形 42"/>
                <p:cNvSpPr/>
                <p:nvPr/>
              </p:nvSpPr>
              <p:spPr>
                <a:xfrm>
                  <a:off x="5949738" y="2426247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11451310" y="3369074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1310" y="3369074"/>
                    <a:ext cx="238289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79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群組 83"/>
            <p:cNvGrpSpPr/>
            <p:nvPr/>
          </p:nvGrpSpPr>
          <p:grpSpPr>
            <a:xfrm>
              <a:off x="10028655" y="2882237"/>
              <a:ext cx="2382896" cy="699112"/>
              <a:chOff x="8254198" y="5302085"/>
              <a:chExt cx="2382896" cy="699112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39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40" name="矩形 39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79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直線單箭頭接點 46"/>
            <p:cNvCxnSpPr/>
            <p:nvPr/>
          </p:nvCxnSpPr>
          <p:spPr>
            <a:xfrm flipV="1">
              <a:off x="12737300" y="-485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12443630" y="1482725"/>
              <a:ext cx="54106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12444678" y="3243601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12414018" y="671193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028655" y="2024987"/>
              <a:ext cx="2382896" cy="699112"/>
              <a:chOff x="8254198" y="5302085"/>
              <a:chExt cx="2382896" cy="699112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90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91" name="矩形 90"/>
                <p:cNvSpPr/>
                <p:nvPr/>
              </p:nvSpPr>
              <p:spPr>
                <a:xfrm>
                  <a:off x="6876661" y="2972647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字方塊 88"/>
                  <p:cNvSpPr txBox="1"/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9" name="文字方塊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279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2" name="直線接點 91"/>
            <p:cNvCxnSpPr/>
            <p:nvPr/>
          </p:nvCxnSpPr>
          <p:spPr>
            <a:xfrm>
              <a:off x="12444678" y="2386351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4811613" y="2704575"/>
            <a:ext cx="3117378" cy="3795193"/>
            <a:chOff x="4477790" y="2690061"/>
            <a:chExt cx="3117378" cy="3795193"/>
          </a:xfrm>
        </p:grpSpPr>
        <p:grpSp>
          <p:nvGrpSpPr>
            <p:cNvPr id="95" name="群組 94"/>
            <p:cNvGrpSpPr/>
            <p:nvPr/>
          </p:nvGrpSpPr>
          <p:grpSpPr>
            <a:xfrm>
              <a:off x="4529286" y="5612786"/>
              <a:ext cx="2463046" cy="699113"/>
              <a:chOff x="7963857" y="3586722"/>
              <a:chExt cx="2463046" cy="699113"/>
            </a:xfrm>
          </p:grpSpPr>
          <p:grpSp>
            <p:nvGrpSpPr>
              <p:cNvPr id="116" name="群組 115"/>
              <p:cNvGrpSpPr/>
              <p:nvPr/>
            </p:nvGrpSpPr>
            <p:grpSpPr>
              <a:xfrm>
                <a:off x="9074483" y="3586722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118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9" name="矩形 118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文字方塊 116"/>
                  <p:cNvSpPr txBox="1"/>
                  <p:nvPr/>
                </p:nvSpPr>
                <p:spPr>
                  <a:xfrm>
                    <a:off x="7963857" y="3773844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文字方塊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3857" y="3773844"/>
                    <a:ext cx="246304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48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群組 95"/>
            <p:cNvGrpSpPr/>
            <p:nvPr/>
          </p:nvGrpSpPr>
          <p:grpSpPr>
            <a:xfrm>
              <a:off x="4477790" y="3004053"/>
              <a:ext cx="2463046" cy="699112"/>
              <a:chOff x="11335198" y="3184419"/>
              <a:chExt cx="2463046" cy="699112"/>
            </a:xfrm>
          </p:grpSpPr>
          <p:grpSp>
            <p:nvGrpSpPr>
              <p:cNvPr id="112" name="群組 111"/>
              <p:cNvGrpSpPr/>
              <p:nvPr/>
            </p:nvGrpSpPr>
            <p:grpSpPr>
              <a:xfrm>
                <a:off x="12434184" y="3184419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14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5" name="矩形 114"/>
                <p:cNvSpPr/>
                <p:nvPr/>
              </p:nvSpPr>
              <p:spPr>
                <a:xfrm>
                  <a:off x="5949738" y="2426247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字方塊 112"/>
                  <p:cNvSpPr txBox="1"/>
                  <p:nvPr/>
                </p:nvSpPr>
                <p:spPr>
                  <a:xfrm>
                    <a:off x="11335198" y="3369074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3" name="文字方塊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5198" y="3369074"/>
                    <a:ext cx="2463046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238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群組 96"/>
            <p:cNvGrpSpPr/>
            <p:nvPr/>
          </p:nvGrpSpPr>
          <p:grpSpPr>
            <a:xfrm>
              <a:off x="4535846" y="4720954"/>
              <a:ext cx="2444259" cy="699112"/>
              <a:chOff x="8196142" y="5302085"/>
              <a:chExt cx="2444259" cy="699112"/>
            </a:xfrm>
          </p:grpSpPr>
          <p:grpSp>
            <p:nvGrpSpPr>
              <p:cNvPr id="108" name="群組 10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10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1" name="矩形 110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字方塊 108"/>
                  <p:cNvSpPr txBox="1"/>
                  <p:nvPr/>
                </p:nvSpPr>
                <p:spPr>
                  <a:xfrm>
                    <a:off x="8196142" y="5478125"/>
                    <a:ext cx="24442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9" name="文字方塊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142" y="5478125"/>
                    <a:ext cx="244425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496" t="-1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直線單箭頭接點 97"/>
            <p:cNvCxnSpPr/>
            <p:nvPr/>
          </p:nvCxnSpPr>
          <p:spPr>
            <a:xfrm flipV="1">
              <a:off x="7302547" y="2690061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7028877" y="6010316"/>
              <a:ext cx="54106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>
              <a:off x="7009925" y="5082318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6979265" y="3409796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群組 101"/>
            <p:cNvGrpSpPr/>
            <p:nvPr/>
          </p:nvGrpSpPr>
          <p:grpSpPr>
            <a:xfrm>
              <a:off x="4521332" y="3863704"/>
              <a:ext cx="2463046" cy="699112"/>
              <a:chOff x="8181628" y="5302085"/>
              <a:chExt cx="2463046" cy="699112"/>
            </a:xfrm>
          </p:grpSpPr>
          <p:grpSp>
            <p:nvGrpSpPr>
              <p:cNvPr id="104" name="群組 103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06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07" name="矩形 106"/>
                <p:cNvSpPr/>
                <p:nvPr/>
              </p:nvSpPr>
              <p:spPr>
                <a:xfrm>
                  <a:off x="6876661" y="2972647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8181628" y="5478125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5" name="文字方塊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1628" y="5478125"/>
                    <a:ext cx="2463046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38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線接點 102"/>
            <p:cNvCxnSpPr/>
            <p:nvPr/>
          </p:nvCxnSpPr>
          <p:spPr>
            <a:xfrm>
              <a:off x="7009925" y="4225068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1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Cost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a cost C to evaluate how bad a w is, and then pick the w minimizing the cost C</a:t>
            </a:r>
            <a:endParaRPr lang="zh-TW" altLang="en-US" dirty="0"/>
          </a:p>
        </p:txBody>
      </p:sp>
      <p:grpSp>
        <p:nvGrpSpPr>
          <p:cNvPr id="55" name="群組 54"/>
          <p:cNvGrpSpPr/>
          <p:nvPr/>
        </p:nvGrpSpPr>
        <p:grpSpPr>
          <a:xfrm>
            <a:off x="1317776" y="4777093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10346" y="4964215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6" y="4964215"/>
                <a:ext cx="22802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3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群組 50"/>
          <p:cNvGrpSpPr/>
          <p:nvPr/>
        </p:nvGrpSpPr>
        <p:grpSpPr>
          <a:xfrm>
            <a:off x="1317134" y="3047640"/>
            <a:ext cx="1118580" cy="699112"/>
            <a:chOff x="5611104" y="2144355"/>
            <a:chExt cx="2772412" cy="1732758"/>
          </a:xfrm>
        </p:grpSpPr>
        <p:pic>
          <p:nvPicPr>
            <p:cNvPr id="53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4" name="矩形 53"/>
            <p:cNvSpPr/>
            <p:nvPr/>
          </p:nvSpPr>
          <p:spPr>
            <a:xfrm>
              <a:off x="5949738" y="2426247"/>
              <a:ext cx="2049921" cy="1168973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06830" y="3232295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0" y="3232295"/>
                <a:ext cx="22802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1371203" y="5664427"/>
            <a:ext cx="1118580" cy="699112"/>
            <a:chOff x="5611104" y="2144355"/>
            <a:chExt cx="2772412" cy="1732758"/>
          </a:xfrm>
        </p:grpSpPr>
        <p:pic>
          <p:nvPicPr>
            <p:cNvPr id="49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35858" y="584046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8" y="5840467"/>
                <a:ext cx="228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 flipV="1">
            <a:off x="2955821" y="2733648"/>
            <a:ext cx="0" cy="37951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663199" y="5145594"/>
            <a:ext cx="5410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663199" y="6025791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2632539" y="3453383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1347332" y="3920617"/>
            <a:ext cx="1118580" cy="699112"/>
            <a:chOff x="5611104" y="2144355"/>
            <a:chExt cx="2772412" cy="1732758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876661" y="2972647"/>
              <a:ext cx="1353529" cy="8173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82959" y="409665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59" y="4096657"/>
                <a:ext cx="22802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/>
          <p:cNvCxnSpPr/>
          <p:nvPr/>
        </p:nvCxnSpPr>
        <p:spPr>
          <a:xfrm>
            <a:off x="2639328" y="4281981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373425" y="3412822"/>
            <a:ext cx="0" cy="173277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067800" y="3901446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800" y="3901446"/>
                <a:ext cx="1526187" cy="10384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015265" y="3003226"/>
                <a:ext cx="317112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65" y="3003226"/>
                <a:ext cx="3171125" cy="524439"/>
              </a:xfrm>
              <a:prstGeom prst="rect">
                <a:avLst/>
              </a:prstGeom>
              <a:blipFill rotWithShape="0">
                <a:blip r:embed="rId8"/>
                <a:stretch>
                  <a:fillRect l="-192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6683078" y="3516150"/>
                <a:ext cx="2035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78" y="3516150"/>
                <a:ext cx="20358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99" t="-18333" r="-748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字方塊 66"/>
          <p:cNvSpPr txBox="1"/>
          <p:nvPr/>
        </p:nvSpPr>
        <p:spPr>
          <a:xfrm>
            <a:off x="4211276" y="5202762"/>
            <a:ext cx="3967089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What is the minimum value?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211276" y="5891237"/>
            <a:ext cx="396708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Other alternatives?</a:t>
            </a:r>
            <a:endParaRPr lang="zh-TW" altLang="en-US" sz="2400" dirty="0"/>
          </a:p>
        </p:txBody>
      </p:sp>
      <p:cxnSp>
        <p:nvCxnSpPr>
          <p:cNvPr id="5" name="直線單箭頭接點 4"/>
          <p:cNvCxnSpPr>
            <a:endCxn id="64" idx="1"/>
          </p:cNvCxnSpPr>
          <p:nvPr/>
        </p:nvCxnSpPr>
        <p:spPr>
          <a:xfrm flipV="1">
            <a:off x="3373425" y="3265446"/>
            <a:ext cx="641840" cy="10047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2" grpId="0"/>
      <p:bldP spid="48" grpId="0"/>
      <p:bldP spid="44" grpId="0"/>
      <p:bldP spid="63" grpId="0"/>
      <p:bldP spid="64" grpId="0"/>
      <p:bldP spid="65" grpId="0"/>
      <p:bldP spid="67" grpId="0" animBg="1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(Stochastic) Gradient </a:t>
            </a:r>
            <a:r>
              <a:rPr lang="en-US" altLang="zh-TW" dirty="0"/>
              <a:t>D</a:t>
            </a:r>
            <a:r>
              <a:rPr lang="en-US" altLang="zh-TW" dirty="0" smtClean="0"/>
              <a:t>escent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1496" y="4416671"/>
            <a:ext cx="467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(Stochastic) Gradient descent: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578903" y="5113556"/>
                <a:ext cx="5594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>
                    <a:ea typeface="Cambria Math" panose="02040503050406030204" pitchFamily="18" charset="0"/>
                  </a:rPr>
                  <a:t>We only have to know how to compute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03" y="5113556"/>
                <a:ext cx="559499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68" t="-26667" r="-2505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17814" y="2390221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814" y="2390221"/>
                <a:ext cx="1526187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004525" y="3602455"/>
                <a:ext cx="317112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25" y="3602455"/>
                <a:ext cx="3171125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192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75650" y="3602455"/>
                <a:ext cx="2035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650" y="3602455"/>
                <a:ext cx="20358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99" t="-18033" r="-7485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815964" y="5732336"/>
                <a:ext cx="5120869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However, there is “max”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…….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64" y="5732336"/>
                <a:ext cx="512086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26440" y="1784394"/>
                <a:ext cx="658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Find w minimizing the cost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40" y="1784394"/>
                <a:ext cx="6584950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44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0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  <p:bldP spid="19" grpId="0"/>
      <p:bldP spid="20" grpId="0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093044" y="427058"/>
            <a:ext cx="7010540" cy="924916"/>
            <a:chOff x="1173254" y="122258"/>
            <a:chExt cx="7010540" cy="924916"/>
          </a:xfrm>
        </p:grpSpPr>
        <p:grpSp>
          <p:nvGrpSpPr>
            <p:cNvPr id="6" name="群組 5"/>
            <p:cNvGrpSpPr/>
            <p:nvPr/>
          </p:nvGrpSpPr>
          <p:grpSpPr>
            <a:xfrm>
              <a:off x="1173254" y="122258"/>
              <a:ext cx="5183020" cy="524439"/>
              <a:chOff x="2472667" y="3571310"/>
              <a:chExt cx="5183020" cy="5244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字方塊 3"/>
                  <p:cNvSpPr txBox="1"/>
                  <p:nvPr/>
                </p:nvSpPr>
                <p:spPr>
                  <a:xfrm>
                    <a:off x="2472667" y="3571310"/>
                    <a:ext cx="3171125" cy="5244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文字方塊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2667" y="3571310"/>
                    <a:ext cx="3171125" cy="5244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727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5619810" y="3602598"/>
                    <a:ext cx="203587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810" y="3602598"/>
                    <a:ext cx="2035877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599" t="-16393" r="-7186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5338335" y="677842"/>
                  <a:ext cx="2845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>
                      <a:ea typeface="Cambria Math" panose="02040503050406030204" pitchFamily="18" charset="0"/>
                    </a:rPr>
                    <a:t>How to compute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335" y="677842"/>
                  <a:ext cx="284545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52" t="-24590" r="-3004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/>
          <p:cNvSpPr txBox="1"/>
          <p:nvPr/>
        </p:nvSpPr>
        <p:spPr>
          <a:xfrm>
            <a:off x="1610893" y="1261037"/>
            <a:ext cx="28554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dirty="0" smtClean="0"/>
              <a:t>hen w is different, the y can be different.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3201" y="2423734"/>
            <a:ext cx="16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Space of w</a:t>
            </a:r>
            <a:endParaRPr lang="zh-TW" altLang="en-US" sz="2400" b="1" i="1" u="sng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1451811" y="3546453"/>
            <a:ext cx="5297674" cy="2838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1451811" y="3059709"/>
            <a:ext cx="6649452" cy="1291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3381524" y="2375826"/>
            <a:ext cx="3757213" cy="4421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069297" y="5850156"/>
                <a:ext cx="2916311" cy="5244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97" y="5850156"/>
                <a:ext cx="2916311" cy="524439"/>
              </a:xfrm>
              <a:prstGeom prst="rect">
                <a:avLst/>
              </a:prstGeom>
              <a:blipFill rotWithShape="0">
                <a:blip r:embed="rId5"/>
                <a:stretch>
                  <a:fillRect l="-1044" b="-12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818089" y="5060185"/>
                <a:ext cx="348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89" y="5060185"/>
                <a:ext cx="34836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053" r="-526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314265" y="43193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65" y="4319333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143" r="-428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686456" y="4350967"/>
                <a:ext cx="508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456" y="4350967"/>
                <a:ext cx="50866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4458" r="-361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/>
          <p:cNvCxnSpPr>
            <a:endCxn id="44" idx="1"/>
          </p:cNvCxnSpPr>
          <p:nvPr/>
        </p:nvCxnSpPr>
        <p:spPr>
          <a:xfrm>
            <a:off x="3166454" y="5429517"/>
            <a:ext cx="1902843" cy="682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609542" y="4586607"/>
            <a:ext cx="1011769" cy="130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6045192" y="4731779"/>
            <a:ext cx="816117" cy="1158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69681" y="4860348"/>
                <a:ext cx="2035877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1" y="4860348"/>
                <a:ext cx="2035877" cy="738664"/>
              </a:xfrm>
              <a:prstGeom prst="rect">
                <a:avLst/>
              </a:prstGeom>
              <a:blipFill rotWithShape="0">
                <a:blip r:embed="rId9"/>
                <a:stretch>
                  <a:fillRect l="-597" r="-6866" b="-15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381524" y="3528546"/>
                <a:ext cx="2035877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524" y="3528546"/>
                <a:ext cx="2035877" cy="738664"/>
              </a:xfrm>
              <a:prstGeom prst="rect">
                <a:avLst/>
              </a:prstGeom>
              <a:blipFill rotWithShape="0">
                <a:blip r:embed="rId10"/>
                <a:stretch>
                  <a:fillRect l="-597" r="-6866" b="-15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494805" y="3546453"/>
                <a:ext cx="2035878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05" y="3546453"/>
                <a:ext cx="2035878" cy="738664"/>
              </a:xfrm>
              <a:prstGeom prst="rect">
                <a:avLst/>
              </a:prstGeom>
              <a:blipFill rotWithShape="0">
                <a:blip r:embed="rId11"/>
                <a:stretch>
                  <a:fillRect l="-299" r="-7164" b="-15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弧 58"/>
          <p:cNvSpPr/>
          <p:nvPr/>
        </p:nvSpPr>
        <p:spPr>
          <a:xfrm rot="5400000" flipV="1">
            <a:off x="2832658" y="-179404"/>
            <a:ext cx="401053" cy="2461968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736791" y="3629359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1" y="3629359"/>
                <a:ext cx="1901656" cy="1090940"/>
              </a:xfrm>
              <a:prstGeom prst="rect">
                <a:avLst/>
              </a:prstGeom>
              <a:blipFill rotWithShape="0">
                <a:blip r:embed="rId12"/>
                <a:stretch>
                  <a:fillRect r="-639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3448634" y="2349010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634" y="2349010"/>
                <a:ext cx="1901656" cy="1090940"/>
              </a:xfrm>
              <a:prstGeom prst="rect">
                <a:avLst/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561916" y="2339929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16" y="2339929"/>
                <a:ext cx="1901656" cy="1090940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8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/>
      <p:bldP spid="44" grpId="0" animBg="1"/>
      <p:bldP spid="45" grpId="0"/>
      <p:bldP spid="46" grpId="0"/>
      <p:bldP spid="47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4"/>
          <p:cNvCxnSpPr/>
          <p:nvPr/>
        </p:nvCxnSpPr>
        <p:spPr>
          <a:xfrm flipH="1" flipV="1">
            <a:off x="6127298" y="2819300"/>
            <a:ext cx="73093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(Stochastic) Gradient Descent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5925" y="1918899"/>
            <a:ext cx="214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t = 1 to T:</a:t>
            </a:r>
            <a:endParaRPr lang="zh-TW" altLang="en-US" sz="24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707296" y="2151128"/>
            <a:ext cx="769257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309493" y="1914161"/>
            <a:ext cx="404948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Update the parameters T times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268680" y="2584542"/>
                <a:ext cx="5823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Randomly pick a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80" y="2584542"/>
                <a:ext cx="582385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57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96024" y="3234143"/>
                <a:ext cx="366549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24" y="3234143"/>
                <a:ext cx="3665491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1664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879982" y="3906584"/>
                <a:ext cx="3782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82" y="3906584"/>
                <a:ext cx="37828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49" t="-18333" r="-370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929085" y="4536518"/>
                <a:ext cx="2062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85" y="4536518"/>
                <a:ext cx="206255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7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446263" y="5092328"/>
                <a:ext cx="4478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63" y="5092328"/>
                <a:ext cx="447879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681767" y="2573087"/>
            <a:ext cx="1768462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</a:t>
            </a:r>
            <a:r>
              <a:rPr lang="en-US" altLang="zh-TW" sz="2400" dirty="0" smtClean="0"/>
              <a:t>tochastic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45338" y="5788661"/>
                <a:ext cx="7413744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If we set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 smtClean="0"/>
                  <a:t>, then we are doing structured perceptron.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8" y="5788661"/>
                <a:ext cx="741374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5524615" y="3456828"/>
            <a:ext cx="73093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17281" y="3210615"/>
            <a:ext cx="246262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Locate the region</a:t>
            </a:r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662812" y="3859598"/>
            <a:ext cx="1966101" cy="461665"/>
            <a:chOff x="6127298" y="3971478"/>
            <a:chExt cx="1966101" cy="461665"/>
          </a:xfrm>
        </p:grpSpPr>
        <p:cxnSp>
          <p:nvCxnSpPr>
            <p:cNvPr id="19" name="直線單箭頭接點 18"/>
            <p:cNvCxnSpPr/>
            <p:nvPr/>
          </p:nvCxnSpPr>
          <p:spPr>
            <a:xfrm flipH="1" flipV="1">
              <a:off x="6127298" y="4199242"/>
              <a:ext cx="73093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6681767" y="3971478"/>
              <a:ext cx="1411632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simple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3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6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41988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1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need a more powerful function </a:t>
            </a:r>
            <a:r>
              <a:rPr lang="en-US" altLang="zh-TW" i="1" dirty="0" smtClean="0"/>
              <a:t>f</a:t>
            </a:r>
          </a:p>
          <a:p>
            <a:pPr lvl="1"/>
            <a:r>
              <a:rPr lang="en-US" altLang="zh-TW" sz="2800" dirty="0" smtClean="0"/>
              <a:t>Input and output are both objects with structures</a:t>
            </a:r>
          </a:p>
          <a:p>
            <a:pPr lvl="1"/>
            <a:r>
              <a:rPr lang="en-US" altLang="zh-TW" sz="2800" i="1" dirty="0" smtClean="0"/>
              <a:t>Object</a:t>
            </a:r>
            <a:r>
              <a:rPr lang="en-US" altLang="zh-TW" sz="2800" dirty="0"/>
              <a:t>: sequence, list, </a:t>
            </a:r>
            <a:r>
              <a:rPr lang="en-US" altLang="zh-TW" sz="2800" dirty="0" smtClean="0"/>
              <a:t>tree, bounding box </a:t>
            </a:r>
            <a:r>
              <a:rPr lang="en-US" altLang="zh-TW" sz="2800" dirty="0"/>
              <a:t>…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9386" y="5155124"/>
            <a:ext cx="295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X</a:t>
            </a:r>
            <a:r>
              <a:rPr lang="en-US" altLang="zh-TW" sz="2800" dirty="0" smtClean="0"/>
              <a:t> is the space of one kind of object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65670" y="5147752"/>
            <a:ext cx="3532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dirty="0" smtClean="0"/>
              <a:t> is the space of another kind of object </a:t>
            </a:r>
            <a:endParaRPr lang="zh-TW" altLang="en-US" sz="28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2609706" y="382627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06" y="3826270"/>
                        <a:ext cx="3136900" cy="931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>
            <a:endCxn id="9" idx="0"/>
          </p:cNvCxnSpPr>
          <p:nvPr/>
        </p:nvCxnSpPr>
        <p:spPr>
          <a:xfrm flipH="1">
            <a:off x="2968482" y="4602464"/>
            <a:ext cx="836840" cy="552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79214" y="4575552"/>
            <a:ext cx="681519" cy="57957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1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Based on what we have considered …...</a:t>
            </a:r>
            <a:endParaRPr lang="zh-TW" altLang="en-US" dirty="0"/>
          </a:p>
        </p:txBody>
      </p:sp>
      <p:grpSp>
        <p:nvGrpSpPr>
          <p:cNvPr id="95" name="群組 94"/>
          <p:cNvGrpSpPr/>
          <p:nvPr/>
        </p:nvGrpSpPr>
        <p:grpSpPr>
          <a:xfrm>
            <a:off x="1552122" y="2344769"/>
            <a:ext cx="1118580" cy="699113"/>
            <a:chOff x="5611104" y="2144355"/>
            <a:chExt cx="2772412" cy="1732759"/>
          </a:xfrm>
        </p:grpSpPr>
        <p:pic>
          <p:nvPicPr>
            <p:cNvPr id="96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644692" y="2531891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92" y="2531891"/>
                <a:ext cx="22802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群組 98"/>
          <p:cNvGrpSpPr/>
          <p:nvPr/>
        </p:nvGrpSpPr>
        <p:grpSpPr>
          <a:xfrm>
            <a:off x="1563376" y="4052348"/>
            <a:ext cx="1118580" cy="699112"/>
            <a:chOff x="5611104" y="2144355"/>
            <a:chExt cx="2772412" cy="1732758"/>
          </a:xfrm>
        </p:grpSpPr>
        <p:pic>
          <p:nvPicPr>
            <p:cNvPr id="100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01" name="矩形 100"/>
            <p:cNvSpPr/>
            <p:nvPr/>
          </p:nvSpPr>
          <p:spPr>
            <a:xfrm>
              <a:off x="5757829" y="2210343"/>
              <a:ext cx="975931" cy="7727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653072" y="4237003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2" y="4237003"/>
                <a:ext cx="228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/>
          <p:cNvGrpSpPr/>
          <p:nvPr/>
        </p:nvGrpSpPr>
        <p:grpSpPr>
          <a:xfrm>
            <a:off x="1598478" y="3203820"/>
            <a:ext cx="1118580" cy="699112"/>
            <a:chOff x="5611104" y="2144355"/>
            <a:chExt cx="2772412" cy="1732758"/>
          </a:xfrm>
        </p:grpSpPr>
        <p:pic>
          <p:nvPicPr>
            <p:cNvPr id="104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05" name="矩形 104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663133" y="337986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" y="3379860"/>
                <a:ext cx="22802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單箭頭接點 106"/>
          <p:cNvCxnSpPr/>
          <p:nvPr/>
        </p:nvCxnSpPr>
        <p:spPr>
          <a:xfrm flipV="1">
            <a:off x="3191993" y="2222835"/>
            <a:ext cx="0" cy="3615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>
            <a:off x="2897545" y="2713270"/>
            <a:ext cx="4533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2890474" y="3565184"/>
            <a:ext cx="46037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2908728" y="4460358"/>
            <a:ext cx="44211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群組 110"/>
          <p:cNvGrpSpPr/>
          <p:nvPr/>
        </p:nvGrpSpPr>
        <p:grpSpPr>
          <a:xfrm>
            <a:off x="1627506" y="4984770"/>
            <a:ext cx="1118580" cy="699112"/>
            <a:chOff x="5611104" y="2144355"/>
            <a:chExt cx="2772412" cy="1732758"/>
          </a:xfrm>
        </p:grpSpPr>
        <p:pic>
          <p:nvPicPr>
            <p:cNvPr id="112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13" name="矩形 112"/>
            <p:cNvSpPr/>
            <p:nvPr/>
          </p:nvSpPr>
          <p:spPr>
            <a:xfrm>
              <a:off x="6737262" y="2184249"/>
              <a:ext cx="1353529" cy="131181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663133" y="516081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" y="5160810"/>
                <a:ext cx="228024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0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線接點 114"/>
          <p:cNvCxnSpPr/>
          <p:nvPr/>
        </p:nvCxnSpPr>
        <p:spPr>
          <a:xfrm>
            <a:off x="2919502" y="5346134"/>
            <a:ext cx="43134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大括弧 2"/>
          <p:cNvSpPr/>
          <p:nvPr/>
        </p:nvSpPr>
        <p:spPr>
          <a:xfrm>
            <a:off x="3285719" y="3379860"/>
            <a:ext cx="295505" cy="2150282"/>
          </a:xfrm>
          <a:prstGeom prst="rightBrace">
            <a:avLst>
              <a:gd name="adj1" fmla="val 7924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59858" y="3821504"/>
            <a:ext cx="1501275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Treat all incorrect y equally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2712814" y="1817073"/>
                <a:ext cx="987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14" y="1817073"/>
                <a:ext cx="9873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79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5456233" y="1816513"/>
            <a:ext cx="3024650" cy="4051542"/>
            <a:chOff x="5456233" y="1816513"/>
            <a:chExt cx="3024650" cy="4051542"/>
          </a:xfrm>
        </p:grpSpPr>
        <p:grpSp>
          <p:nvGrpSpPr>
            <p:cNvPr id="117" name="群組 116"/>
            <p:cNvGrpSpPr/>
            <p:nvPr/>
          </p:nvGrpSpPr>
          <p:grpSpPr>
            <a:xfrm>
              <a:off x="6363663" y="2374371"/>
              <a:ext cx="1118580" cy="699113"/>
              <a:chOff x="5611104" y="2144355"/>
              <a:chExt cx="2772412" cy="1732759"/>
            </a:xfrm>
          </p:grpSpPr>
          <p:pic>
            <p:nvPicPr>
              <p:cNvPr id="118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19" name="矩形 118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/>
                <p:cNvSpPr txBox="1"/>
                <p:nvPr/>
              </p:nvSpPr>
              <p:spPr>
                <a:xfrm>
                  <a:off x="5456233" y="2561493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字方塊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233" y="2561493"/>
                  <a:ext cx="22802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37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群組 120"/>
            <p:cNvGrpSpPr/>
            <p:nvPr/>
          </p:nvGrpSpPr>
          <p:grpSpPr>
            <a:xfrm>
              <a:off x="6384852" y="4976855"/>
              <a:ext cx="1118580" cy="699112"/>
              <a:chOff x="5611104" y="2144355"/>
              <a:chExt cx="2772412" cy="1732758"/>
            </a:xfrm>
          </p:grpSpPr>
          <p:pic>
            <p:nvPicPr>
              <p:cNvPr id="122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23" name="矩形 122"/>
              <p:cNvSpPr/>
              <p:nvPr/>
            </p:nvSpPr>
            <p:spPr>
              <a:xfrm>
                <a:off x="5757829" y="2210343"/>
                <a:ext cx="975931" cy="77272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字方塊 123"/>
                <p:cNvSpPr txBox="1"/>
                <p:nvPr/>
              </p:nvSpPr>
              <p:spPr>
                <a:xfrm>
                  <a:off x="5474548" y="516151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548" y="5161510"/>
                  <a:ext cx="228024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群組 124"/>
            <p:cNvGrpSpPr/>
            <p:nvPr/>
          </p:nvGrpSpPr>
          <p:grpSpPr>
            <a:xfrm>
              <a:off x="6417090" y="4120165"/>
              <a:ext cx="1118580" cy="699112"/>
              <a:chOff x="5611104" y="2144355"/>
              <a:chExt cx="2772412" cy="1732758"/>
            </a:xfrm>
          </p:grpSpPr>
          <p:pic>
            <p:nvPicPr>
              <p:cNvPr id="126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27" name="矩形 126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5481745" y="4296205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745" y="4296205"/>
                  <a:ext cx="228024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 flipV="1">
              <a:off x="8003534" y="2229395"/>
              <a:ext cx="0" cy="3638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7709086" y="2742872"/>
              <a:ext cx="4533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7709086" y="4481529"/>
              <a:ext cx="46037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7730204" y="5384865"/>
              <a:ext cx="44211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群組 132"/>
            <p:cNvGrpSpPr/>
            <p:nvPr/>
          </p:nvGrpSpPr>
          <p:grpSpPr>
            <a:xfrm>
              <a:off x="6424341" y="3215512"/>
              <a:ext cx="1118580" cy="699112"/>
              <a:chOff x="5611104" y="2144355"/>
              <a:chExt cx="2772412" cy="1732758"/>
            </a:xfrm>
          </p:grpSpPr>
          <p:pic>
            <p:nvPicPr>
              <p:cNvPr id="134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35" name="矩形 134"/>
              <p:cNvSpPr/>
              <p:nvPr/>
            </p:nvSpPr>
            <p:spPr>
              <a:xfrm>
                <a:off x="6737262" y="2184249"/>
                <a:ext cx="1353529" cy="1311817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/>
                <p:cNvSpPr txBox="1"/>
                <p:nvPr/>
              </p:nvSpPr>
              <p:spPr>
                <a:xfrm>
                  <a:off x="5459968" y="3391552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6" name="文字方塊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968" y="3391552"/>
                  <a:ext cx="228024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04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線接點 136"/>
            <p:cNvCxnSpPr/>
            <p:nvPr/>
          </p:nvCxnSpPr>
          <p:spPr>
            <a:xfrm>
              <a:off x="7716337" y="3576876"/>
              <a:ext cx="431345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/>
                <p:cNvSpPr txBox="1"/>
                <p:nvPr/>
              </p:nvSpPr>
              <p:spPr>
                <a:xfrm>
                  <a:off x="7493497" y="1816513"/>
                  <a:ext cx="9873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文字方塊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497" y="1816513"/>
                  <a:ext cx="9873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790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文字方塊 141"/>
          <p:cNvSpPr txBox="1"/>
          <p:nvPr/>
        </p:nvSpPr>
        <p:spPr>
          <a:xfrm>
            <a:off x="2399586" y="6064654"/>
            <a:ext cx="434482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The right case is better.</a:t>
            </a:r>
            <a:endParaRPr lang="zh-TW" altLang="en-US" sz="2800" dirty="0"/>
          </a:p>
        </p:txBody>
      </p:sp>
      <p:cxnSp>
        <p:nvCxnSpPr>
          <p:cNvPr id="143" name="直線單箭頭接點 142"/>
          <p:cNvCxnSpPr/>
          <p:nvPr/>
        </p:nvCxnSpPr>
        <p:spPr>
          <a:xfrm>
            <a:off x="8286750" y="2723927"/>
            <a:ext cx="0" cy="86638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8430083" y="2713270"/>
            <a:ext cx="0" cy="266503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839401" y="5478952"/>
            <a:ext cx="135506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very bad!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658566" y="3654899"/>
            <a:ext cx="153249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acceptable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47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142" grpId="0" animBg="1"/>
      <p:bldP spid="4" grpId="0" animBg="1"/>
      <p:bldP spid="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Considering the incorrect ones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2551232" y="2290715"/>
            <a:ext cx="1118580" cy="699113"/>
            <a:chOff x="5611104" y="2144355"/>
            <a:chExt cx="2772412" cy="1732759"/>
          </a:xfrm>
        </p:grpSpPr>
        <p:pic>
          <p:nvPicPr>
            <p:cNvPr id="2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537740" y="4626480"/>
            <a:ext cx="1118580" cy="699112"/>
            <a:chOff x="5611104" y="2144355"/>
            <a:chExt cx="2772412" cy="1732758"/>
          </a:xfrm>
        </p:grpSpPr>
        <p:pic>
          <p:nvPicPr>
            <p:cNvPr id="30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938004" y="3311859"/>
            <a:ext cx="1118580" cy="702388"/>
            <a:chOff x="5611104" y="2136236"/>
            <a:chExt cx="2772412" cy="1740877"/>
          </a:xfrm>
        </p:grpSpPr>
        <p:pic>
          <p:nvPicPr>
            <p:cNvPr id="33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6333595" y="2136236"/>
              <a:ext cx="2049921" cy="116897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649610" y="247783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10" y="2477837"/>
                <a:ext cx="22802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031330" y="3515029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30" y="3515029"/>
                <a:ext cx="22802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3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621991" y="480252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91" y="4802520"/>
                <a:ext cx="228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 flipV="1">
            <a:off x="4490656" y="1867151"/>
            <a:ext cx="0" cy="37951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35" idx="3"/>
          </p:cNvCxnSpPr>
          <p:nvPr/>
        </p:nvCxnSpPr>
        <p:spPr>
          <a:xfrm>
            <a:off x="3929850" y="2662503"/>
            <a:ext cx="733057" cy="184666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>
            <a:off x="4298273" y="3572358"/>
            <a:ext cx="733057" cy="18466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flipV="1">
            <a:off x="3929850" y="4514817"/>
            <a:ext cx="805843" cy="517071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934462" y="4014247"/>
            <a:ext cx="179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Close to correct box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7777" y="3858765"/>
            <a:ext cx="213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Different from correct box</a:t>
            </a:r>
            <a:endParaRPr lang="zh-TW" altLang="en-US" sz="24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4828674" y="2847169"/>
            <a:ext cx="0" cy="66786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205125" y="2904498"/>
            <a:ext cx="0" cy="152524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828674" y="2923478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smaller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284699" y="344158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larger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12613" y="5855085"/>
            <a:ext cx="495608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How to measure the difference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26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  <p:bldP spid="47" grpId="0"/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Defining Error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: difference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628650" y="3111603"/>
            <a:ext cx="4242117" cy="2651324"/>
            <a:chOff x="788307" y="3023762"/>
            <a:chExt cx="5261018" cy="328813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07" y="3023762"/>
              <a:ext cx="5261018" cy="3288137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0" name="矩形 9"/>
            <p:cNvSpPr/>
            <p:nvPr/>
          </p:nvSpPr>
          <p:spPr>
            <a:xfrm>
              <a:off x="3860800" y="3238424"/>
              <a:ext cx="2188525" cy="30734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08783" y="3023763"/>
              <a:ext cx="2346279" cy="1330524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057266" y="4570930"/>
                <a:ext cx="3703771" cy="872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66" y="4570930"/>
                <a:ext cx="3703771" cy="8722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57266" y="3577904"/>
                <a:ext cx="3827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: area of bounding box 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66" y="3577904"/>
                <a:ext cx="382707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78" t="-10526" r="-159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751955" y="5762927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955" y="5762927"/>
                <a:ext cx="47295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06017" y="254988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017" y="2549881"/>
                <a:ext cx="47295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78071" y="1850955"/>
            <a:ext cx="130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 &gt; 0 )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2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Cost Function</a:t>
            </a:r>
            <a:endParaRPr lang="zh-TW" altLang="en-US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668231" y="2878410"/>
            <a:ext cx="5689579" cy="3795193"/>
            <a:chOff x="-36459" y="3701142"/>
            <a:chExt cx="5689579" cy="3795193"/>
          </a:xfrm>
        </p:grpSpPr>
        <p:grpSp>
          <p:nvGrpSpPr>
            <p:cNvPr id="53" name="群組 52"/>
            <p:cNvGrpSpPr/>
            <p:nvPr/>
          </p:nvGrpSpPr>
          <p:grpSpPr>
            <a:xfrm>
              <a:off x="892782" y="4124706"/>
              <a:ext cx="1118580" cy="699113"/>
              <a:chOff x="5611104" y="2144355"/>
              <a:chExt cx="2772412" cy="1732759"/>
            </a:xfrm>
          </p:grpSpPr>
          <p:pic>
            <p:nvPicPr>
              <p:cNvPr id="67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8" name="矩形 67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879290" y="6460471"/>
              <a:ext cx="1118580" cy="699112"/>
              <a:chOff x="5611104" y="2144355"/>
              <a:chExt cx="2772412" cy="1732758"/>
            </a:xfrm>
          </p:grpSpPr>
          <p:pic>
            <p:nvPicPr>
              <p:cNvPr id="65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6" name="矩形 65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4279554" y="5145850"/>
              <a:ext cx="1118580" cy="702388"/>
              <a:chOff x="5611104" y="2136236"/>
              <a:chExt cx="2772412" cy="1740877"/>
            </a:xfrm>
          </p:grpSpPr>
          <p:pic>
            <p:nvPicPr>
              <p:cNvPr id="63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4" name="矩形 63"/>
              <p:cNvSpPr/>
              <p:nvPr/>
            </p:nvSpPr>
            <p:spPr>
              <a:xfrm>
                <a:off x="6333595" y="2136236"/>
                <a:ext cx="2049921" cy="1168973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04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 flipV="1">
              <a:off x="2832206" y="37011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56" idx="3"/>
            </p:cNvCxnSpPr>
            <p:nvPr/>
          </p:nvCxnSpPr>
          <p:spPr>
            <a:xfrm>
              <a:off x="2271400" y="4496494"/>
              <a:ext cx="733057" cy="18466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/>
            <p:nvPr/>
          </p:nvCxnSpPr>
          <p:spPr>
            <a:xfrm>
              <a:off x="2639823" y="5406349"/>
              <a:ext cx="733057" cy="184666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/>
            <p:nvPr/>
          </p:nvCxnSpPr>
          <p:spPr>
            <a:xfrm flipV="1">
              <a:off x="2271400" y="6348808"/>
              <a:ext cx="805843" cy="51707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374451" y="4360786"/>
            <a:ext cx="2105640" cy="700336"/>
            <a:chOff x="5731702" y="413158"/>
            <a:chExt cx="2105640" cy="700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/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矩形 70"/>
            <p:cNvSpPr/>
            <p:nvPr/>
          </p:nvSpPr>
          <p:spPr>
            <a:xfrm>
              <a:off x="6719843" y="41315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273535" y="783712"/>
              <a:ext cx="546106" cy="32978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5100435" y="3158926"/>
            <a:ext cx="2105640" cy="699113"/>
            <a:chOff x="1088845" y="1340988"/>
            <a:chExt cx="2105640" cy="699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矩形 74"/>
            <p:cNvSpPr/>
            <p:nvPr/>
          </p:nvSpPr>
          <p:spPr>
            <a:xfrm>
              <a:off x="1928740" y="134098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816724" y="1361876"/>
              <a:ext cx="751633" cy="36615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77" name="直線單箭頭接點 76"/>
          <p:cNvCxnSpPr/>
          <p:nvPr/>
        </p:nvCxnSpPr>
        <p:spPr>
          <a:xfrm>
            <a:off x="4869684" y="3873410"/>
            <a:ext cx="0" cy="5056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4183121" y="3909849"/>
            <a:ext cx="0" cy="134753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70" idx="3"/>
          </p:cNvCxnSpPr>
          <p:nvPr/>
        </p:nvCxnSpPr>
        <p:spPr>
          <a:xfrm flipH="1">
            <a:off x="3480091" y="4526288"/>
            <a:ext cx="703030" cy="171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4848573" y="3761855"/>
            <a:ext cx="561785" cy="3801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4907736" y="3914425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129301" y="468808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463629" y="219889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629" y="2198897"/>
                <a:ext cx="6718762" cy="524439"/>
              </a:xfrm>
              <a:prstGeom prst="rect">
                <a:avLst/>
              </a:prstGeom>
              <a:blipFill rotWithShape="0">
                <a:blip r:embed="rId11"/>
                <a:stretch>
                  <a:fillRect l="-544" t="-11628" r="-199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1494814" y="1521851"/>
            <a:ext cx="5207002" cy="524439"/>
            <a:chOff x="2004525" y="3602455"/>
            <a:chExt cx="5207002" cy="524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31" b="-139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99" t="-18333" r="-7485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弧形向右箭號 4"/>
          <p:cNvSpPr/>
          <p:nvPr/>
        </p:nvSpPr>
        <p:spPr>
          <a:xfrm>
            <a:off x="738564" y="1630480"/>
            <a:ext cx="709473" cy="8806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538509" y="3189269"/>
            <a:ext cx="5936798" cy="471327"/>
            <a:chOff x="382662" y="3779026"/>
            <a:chExt cx="5936798" cy="471327"/>
          </a:xfrm>
        </p:grpSpPr>
        <p:sp>
          <p:nvSpPr>
            <p:cNvPr id="3" name="文字方塊 2"/>
            <p:cNvSpPr txBox="1"/>
            <p:nvPr/>
          </p:nvSpPr>
          <p:spPr>
            <a:xfrm>
              <a:off x="382662" y="3788688"/>
              <a:ext cx="270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In each iteration, 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 smtClean="0"/>
                    <a:t>pick a training data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TW" sz="2400" dirty="0" smtClean="0"/>
                    <a:t> 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55" t="-10526" r="-655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75528" y="3870217"/>
                <a:ext cx="366549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28" y="3870217"/>
                <a:ext cx="3665491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1661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67842" y="5096699"/>
                <a:ext cx="4274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42" y="5096699"/>
                <a:ext cx="427495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84" t="-16393" r="-3281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322366" y="5862356"/>
                <a:ext cx="649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66" y="5862356"/>
                <a:ext cx="64915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604" r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70944" y="5816189"/>
                <a:ext cx="4164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44" y="5816189"/>
                <a:ext cx="4164089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78555" y="3870217"/>
                <a:ext cx="4360168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55" y="3870217"/>
                <a:ext cx="4360168" cy="524439"/>
              </a:xfrm>
              <a:prstGeom prst="rect">
                <a:avLst/>
              </a:prstGeom>
              <a:blipFill rotWithShape="0">
                <a:blip r:embed="rId7"/>
                <a:stretch>
                  <a:fillRect l="-1257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1545515" y="3931292"/>
            <a:ext cx="2206708" cy="3762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38564" y="3941465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78775" y="4218950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5" y="4218950"/>
                <a:ext cx="41793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647" r="-2647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3269720" y="5128428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309931" y="5405913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1" y="5405913"/>
                <a:ext cx="41793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7391" r="-2463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接點 33"/>
          <p:cNvCxnSpPr/>
          <p:nvPr/>
        </p:nvCxnSpPr>
        <p:spPr>
          <a:xfrm>
            <a:off x="3704390" y="5957465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744601" y="6248598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01" y="6248598"/>
                <a:ext cx="417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391" r="-2608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4549905" y="4483166"/>
            <a:ext cx="309707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>
                <a:solidFill>
                  <a:schemeClr val="bg1"/>
                </a:solidFill>
              </a:rPr>
              <a:t>Oh no! Problem 2.1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481558" y="219889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8" y="2198897"/>
                <a:ext cx="6718762" cy="524439"/>
              </a:xfrm>
              <a:prstGeom prst="rect">
                <a:avLst/>
              </a:prstGeom>
              <a:blipFill rotWithShape="0">
                <a:blip r:embed="rId11"/>
                <a:stretch>
                  <a:fillRect l="-544" t="-11628" r="-199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/>
          <p:cNvGrpSpPr/>
          <p:nvPr/>
        </p:nvGrpSpPr>
        <p:grpSpPr>
          <a:xfrm>
            <a:off x="1494814" y="1521851"/>
            <a:ext cx="5207002" cy="524439"/>
            <a:chOff x="2004525" y="3602455"/>
            <a:chExt cx="5207002" cy="524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31" b="-139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99" t="-18333" r="-7485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弧形向右箭號 35"/>
          <p:cNvSpPr/>
          <p:nvPr/>
        </p:nvSpPr>
        <p:spPr>
          <a:xfrm>
            <a:off x="738564" y="1630480"/>
            <a:ext cx="709473" cy="8806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3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3" grpId="0"/>
      <p:bldP spid="35" grpId="0"/>
      <p:bldP spid="22" grpId="0" animBg="1"/>
      <p:bldP spid="25" grpId="0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Viewpoint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Minimizing the new cost function is minimizing the upper bound of the errors on training set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56110" y="2648380"/>
                <a:ext cx="247798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10" y="2648380"/>
                <a:ext cx="2477986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75169" y="2648379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69" y="2648379"/>
                <a:ext cx="1526187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38313" y="6075755"/>
                <a:ext cx="3345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Proof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313" y="6075755"/>
                <a:ext cx="3345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47" t="-26667" r="-18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957919" y="4369706"/>
            <a:ext cx="473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It is hard!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39990" y="4774570"/>
                <a:ext cx="64057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Because y can be any kind of objects,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l-GR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can be any function ……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90" y="4774570"/>
                <a:ext cx="6405798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427" t="-5839" r="-2093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29936" y="3877015"/>
                <a:ext cx="6284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We want to find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(errors)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36" y="3877015"/>
                <a:ext cx="628424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45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 flipH="1">
                <a:off x="3802262" y="2723303"/>
                <a:ext cx="75180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TW" altLang="en-US" sz="6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2262" y="2723303"/>
                <a:ext cx="751809" cy="9233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301356" y="3225203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upper bound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329936" y="5548766"/>
                <a:ext cx="6026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 smtClean="0"/>
                  <a:t> serves as the surrogate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36" y="5548766"/>
                <a:ext cx="602631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0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494723" y="1152029"/>
                <a:ext cx="347204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23" y="1152029"/>
                <a:ext cx="3472040" cy="524439"/>
              </a:xfrm>
              <a:prstGeom prst="rect">
                <a:avLst/>
              </a:prstGeom>
              <a:blipFill rotWithShape="0">
                <a:blip r:embed="rId10"/>
                <a:stretch>
                  <a:fillRect l="-1754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Viewpoint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66028" y="1939249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28" y="1939249"/>
                <a:ext cx="6633226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551" t="-10465" r="-2022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76879" y="3890387"/>
                <a:ext cx="347204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879" y="3890387"/>
                <a:ext cx="3472040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1754" t="-116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7564" y="3367757"/>
                <a:ext cx="2413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4" y="3367757"/>
                <a:ext cx="241381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63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03902" y="3367757"/>
                <a:ext cx="67114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902" y="3367757"/>
                <a:ext cx="671144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992455" y="4626156"/>
                <a:ext cx="62564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55" y="4626156"/>
                <a:ext cx="6256425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8333" r="-48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91987" y="5221762"/>
                <a:ext cx="6181308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987" y="5221762"/>
                <a:ext cx="6181308" cy="524439"/>
              </a:xfrm>
              <a:prstGeom prst="rect">
                <a:avLst/>
              </a:prstGeom>
              <a:blipFill rotWithShape="0">
                <a:blip r:embed="rId8"/>
                <a:stretch>
                  <a:fillRect l="-690" t="-11628" r="-217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4191343" y="3782809"/>
            <a:ext cx="3826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088534" y="3658611"/>
                <a:ext cx="555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534" y="3658611"/>
                <a:ext cx="5551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3187" r="-12088"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36387" y="5911107"/>
                <a:ext cx="9331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87" y="5911107"/>
                <a:ext cx="933141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37744" y="2646666"/>
                <a:ext cx="3345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Proof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44" y="2646666"/>
                <a:ext cx="334572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647" t="-24590" r="-18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More Cost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99376" y="3458073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76" y="3458073"/>
                <a:ext cx="6633226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643" t="-10465" r="-193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802489" y="2799917"/>
            <a:ext cx="272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Margin rescaling:</a:t>
            </a:r>
            <a:endParaRPr lang="zh-TW" altLang="en-US" sz="24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2489" y="4375958"/>
            <a:ext cx="406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Slack variable rescaling: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99376" y="5096888"/>
                <a:ext cx="688868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76" y="5096888"/>
                <a:ext cx="6888681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619" t="-10465" r="-2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489" y="2077850"/>
                <a:ext cx="208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9" y="2077850"/>
                <a:ext cx="20855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16"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83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59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5738" y="4282965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38" y="4282965"/>
                <a:ext cx="1526187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63913" y="4271749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913" y="4271749"/>
                <a:ext cx="3033458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>
            <a:off x="2502568" y="4536503"/>
            <a:ext cx="17127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510038" y="3231403"/>
            <a:ext cx="4157712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Keep the incorrect answer from a margin depending on errors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24153" y="2538684"/>
            <a:ext cx="7417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 close to zero can minimize the influence of mismatch. 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96697" y="1628127"/>
            <a:ext cx="7751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Training data and testing data can have different distribution.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12102" y="5353866"/>
                <a:ext cx="4248360" cy="125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2" y="5353866"/>
                <a:ext cx="4248360" cy="1254574"/>
              </a:xfrm>
              <a:prstGeom prst="rect">
                <a:avLst/>
              </a:prstGeom>
              <a:blipFill rotWithShape="0">
                <a:blip r:embed="rId5"/>
                <a:stretch>
                  <a:fillRect l="-287" b="-92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5236106" y="5740398"/>
            <a:ext cx="3218078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Regularization: </a:t>
            </a:r>
          </a:p>
          <a:p>
            <a:r>
              <a:rPr lang="en-US" altLang="zh-TW" sz="2400" dirty="0" smtClean="0"/>
              <a:t>Find the w close to zero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540254" y="5253439"/>
            <a:ext cx="88576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108298" y="5353866"/>
            <a:ext cx="88907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7725624" y="4062400"/>
            <a:ext cx="0" cy="48225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83136" y="5253439"/>
            <a:ext cx="0" cy="48695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 animBg="1"/>
      <p:bldP spid="23" grpId="0" animBg="1"/>
      <p:bldP spid="20" grpId="0"/>
      <p:bldP spid="21" grpId="0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553983923"/>
              </p:ext>
            </p:extLst>
          </p:nvPr>
        </p:nvGraphicFramePr>
        <p:xfrm>
          <a:off x="1727231" y="1721495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788276"/>
              </p:ext>
            </p:extLst>
          </p:nvPr>
        </p:nvGraphicFramePr>
        <p:xfrm>
          <a:off x="3641473" y="2803932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473" y="2803932"/>
                        <a:ext cx="2290543" cy="459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20643"/>
              </p:ext>
            </p:extLst>
          </p:nvPr>
        </p:nvGraphicFramePr>
        <p:xfrm>
          <a:off x="3105467" y="5287418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467" y="5287418"/>
                        <a:ext cx="3362554" cy="8097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8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85780" y="3129845"/>
            <a:ext cx="5936798" cy="471327"/>
            <a:chOff x="382662" y="3779026"/>
            <a:chExt cx="5936798" cy="471327"/>
          </a:xfrm>
        </p:grpSpPr>
        <p:sp>
          <p:nvSpPr>
            <p:cNvPr id="5" name="文字方塊 4"/>
            <p:cNvSpPr txBox="1"/>
            <p:nvPr/>
          </p:nvSpPr>
          <p:spPr>
            <a:xfrm>
              <a:off x="382662" y="3788688"/>
              <a:ext cx="270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In each iteration, 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 smtClean="0"/>
                    <a:t>pick a training data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TW" sz="2400" dirty="0" smtClean="0"/>
                    <a:t> 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51" t="-10526" r="-4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12885" y="4442553"/>
                <a:ext cx="3851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85" y="4442553"/>
                <a:ext cx="385176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66" t="-18333" r="-379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/>
          <p:cNvGrpSpPr/>
          <p:nvPr/>
        </p:nvGrpSpPr>
        <p:grpSpPr>
          <a:xfrm>
            <a:off x="2024951" y="5020695"/>
            <a:ext cx="4881596" cy="461665"/>
            <a:chOff x="1838010" y="5930256"/>
            <a:chExt cx="488159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1838010" y="5976423"/>
                  <a:ext cx="6491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010" y="5976423"/>
                  <a:ext cx="64915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07" r="-56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486588" y="5930256"/>
                  <a:ext cx="42330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zh-TW" altLang="en-US" sz="2400" dirty="0">
                                    <a:solidFill>
                                      <a:srgbClr val="7030A0"/>
                                    </a:solidFill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588" y="5930256"/>
                  <a:ext cx="423301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b="-17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622746" y="3772086"/>
                <a:ext cx="5898507" cy="52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46" y="3772086"/>
                <a:ext cx="5898507" cy="524439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864645" y="4444666"/>
                <a:ext cx="5348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45" y="4444666"/>
                <a:ext cx="53482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364" r="-5682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885315" y="5052347"/>
                <a:ext cx="570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315" y="5052347"/>
                <a:ext cx="5700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511" r="-2021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673529" y="5628388"/>
                <a:ext cx="55100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TW" altLang="en-US" sz="2400" dirty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29" y="5628388"/>
                <a:ext cx="5510098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2048290" y="6155367"/>
            <a:ext cx="329425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Weight decay as in DNN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577027" y="1781563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27" y="1781563"/>
                <a:ext cx="1526187" cy="10384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72000" y="1764767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767"/>
                <a:ext cx="3033458" cy="10384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右箭號 32"/>
          <p:cNvSpPr/>
          <p:nvPr/>
        </p:nvSpPr>
        <p:spPr>
          <a:xfrm>
            <a:off x="3273857" y="2035101"/>
            <a:ext cx="104146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4" grpId="0"/>
      <p:bldP spid="26" grpId="0"/>
      <p:bldP spid="27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9499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38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31230" y="5058152"/>
            <a:ext cx="7384120" cy="1471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Structured </a:t>
            </a:r>
            <a:r>
              <a:rPr lang="en-US" altLang="zh-TW" sz="4000" dirty="0" smtClean="0"/>
              <a:t>SVM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54153" y="1610859"/>
            <a:ext cx="7886700" cy="2094727"/>
            <a:chOff x="664508" y="1557072"/>
            <a:chExt cx="7886700" cy="2094727"/>
          </a:xfrm>
        </p:grpSpPr>
        <p:sp>
          <p:nvSpPr>
            <p:cNvPr id="26" name="矩形 25"/>
            <p:cNvSpPr/>
            <p:nvPr/>
          </p:nvSpPr>
          <p:spPr>
            <a:xfrm>
              <a:off x="664508" y="1557072"/>
              <a:ext cx="7886700" cy="20947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 smtClean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 smtClean="0"/>
                    <a:t> </a:t>
                  </a:r>
                  <a:r>
                    <a:rPr lang="en-US" altLang="zh-TW" sz="2400" dirty="0" smtClean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27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弧形向右箭號 19"/>
          <p:cNvSpPr/>
          <p:nvPr/>
        </p:nvSpPr>
        <p:spPr>
          <a:xfrm>
            <a:off x="377075" y="3298295"/>
            <a:ext cx="754156" cy="9877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8884" y="3064703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3064703"/>
                <a:ext cx="6633226" cy="524439"/>
              </a:xfrm>
              <a:prstGeom prst="rect">
                <a:avLst/>
              </a:prstGeom>
              <a:blipFill rotWithShape="0">
                <a:blip r:embed="rId5"/>
                <a:stretch>
                  <a:fillRect l="-643" t="-11628" r="-193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248884" y="393225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3932257"/>
                <a:ext cx="6718762" cy="524439"/>
              </a:xfrm>
              <a:prstGeom prst="rect">
                <a:avLst/>
              </a:prstGeom>
              <a:blipFill rotWithShape="0">
                <a:blip r:embed="rId6"/>
                <a:stretch>
                  <a:fillRect l="-635" t="-104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820834" y="5557276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834" y="5557276"/>
                <a:ext cx="594868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20" t="-18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866888" y="6063963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888" y="6063963"/>
                <a:ext cx="5948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5" t="-18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弧形向右箭號 30"/>
          <p:cNvSpPr/>
          <p:nvPr/>
        </p:nvSpPr>
        <p:spPr>
          <a:xfrm>
            <a:off x="350139" y="4295413"/>
            <a:ext cx="754156" cy="9877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向右箭號 31"/>
          <p:cNvSpPr/>
          <p:nvPr/>
        </p:nvSpPr>
        <p:spPr>
          <a:xfrm>
            <a:off x="1357053" y="5656478"/>
            <a:ext cx="463190" cy="776817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357053" y="5087170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53" y="5087170"/>
                <a:ext cx="92756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395" t="-26667" r="-1842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28650" y="4518645"/>
            <a:ext cx="291737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Are they equivalent?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700713" y="4514444"/>
            <a:ext cx="313322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We want to minimize 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588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8" grpId="0"/>
      <p:bldP spid="29" grpId="0"/>
      <p:bldP spid="30" grpId="0"/>
      <p:bldP spid="31" grpId="0" animBg="1"/>
      <p:bldP spid="32" grpId="0" animBg="1"/>
      <p:bldP spid="33" grpId="0"/>
      <p:bldP spid="3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28650" y="1451202"/>
            <a:ext cx="7886700" cy="2094727"/>
            <a:chOff x="664508" y="1557072"/>
            <a:chExt cx="7886700" cy="2094727"/>
          </a:xfrm>
        </p:grpSpPr>
        <p:sp>
          <p:nvSpPr>
            <p:cNvPr id="5" name="矩形 4"/>
            <p:cNvSpPr/>
            <p:nvPr/>
          </p:nvSpPr>
          <p:spPr>
            <a:xfrm>
              <a:off x="664508" y="1557072"/>
              <a:ext cx="7886700" cy="20947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 smtClean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 smtClean="0"/>
                    <a:t> </a:t>
                  </a:r>
                  <a:r>
                    <a:rPr lang="en-US" altLang="zh-TW" sz="2400" dirty="0" smtClean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50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23381" y="2905046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81" y="2905046"/>
                <a:ext cx="6633226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551" t="-11628" r="-2022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28650" y="3634407"/>
            <a:ext cx="7886700" cy="28825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84704" y="3658478"/>
                <a:ext cx="57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minimizing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4" y="3658478"/>
                <a:ext cx="570853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809993" y="4207307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93" y="4207307"/>
                <a:ext cx="3033458" cy="10384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715069" y="5998341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69" y="5998341"/>
                <a:ext cx="594868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5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576835" y="5541845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35" y="5541845"/>
                <a:ext cx="92756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395" t="-24590" r="-18421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8884" y="5131701"/>
                <a:ext cx="932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5131701"/>
                <a:ext cx="93237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261" t="-26667" r="-1830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 rot="5400000">
                <a:off x="7214810" y="3328558"/>
                <a:ext cx="478972" cy="52322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14810" y="3328558"/>
                <a:ext cx="47897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439994" y="4501493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994" y="4501493"/>
                <a:ext cx="959923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201905" y="5967563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05" y="5967563"/>
                <a:ext cx="959923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5966585" y="5012059"/>
            <a:ext cx="223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0000"/>
                </a:solidFill>
              </a:rPr>
              <a:t>Slack variable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225556" y="4693438"/>
            <a:ext cx="1297495" cy="382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5" idx="0"/>
          </p:cNvCxnSpPr>
          <p:nvPr/>
        </p:nvCxnSpPr>
        <p:spPr>
          <a:xfrm flipH="1" flipV="1">
            <a:off x="7192687" y="5473725"/>
            <a:ext cx="489180" cy="493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20297" y="3723022"/>
                <a:ext cx="4215172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 smtClean="0"/>
                        <m:t>Find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w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dirty="0"/>
                        <m:t>minimiz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ing</m:t>
                      </m:r>
                      <m:r>
                        <m:rPr>
                          <m:nor/>
                        </m:rPr>
                        <a:rPr lang="en-US" altLang="zh-TW" sz="2400" dirty="0"/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7" y="3723022"/>
                <a:ext cx="4215172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639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0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0502" y="5655854"/>
                <a:ext cx="7524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2" y="5655854"/>
                <a:ext cx="75240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12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7122976" y="6149874"/>
            <a:ext cx="1771708" cy="461666"/>
            <a:chOff x="3944771" y="6152362"/>
            <a:chExt cx="1771708" cy="461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571999" y="6152363"/>
                  <a:ext cx="11444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999" y="6152363"/>
                  <a:ext cx="114448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向右箭號 9"/>
            <p:cNvSpPr/>
            <p:nvPr/>
          </p:nvSpPr>
          <p:spPr>
            <a:xfrm>
              <a:off x="3944771" y="6152362"/>
              <a:ext cx="627228" cy="461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240308" y="4428574"/>
            <a:ext cx="7225157" cy="1041546"/>
            <a:chOff x="1111062" y="5245727"/>
            <a:chExt cx="7225157" cy="1041546"/>
          </a:xfrm>
        </p:grpSpPr>
        <p:sp>
          <p:nvSpPr>
            <p:cNvPr id="33" name="矩形 32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273" t="-26667" r="-13091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7229153" y="577869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9153" y="5778699"/>
                  <a:ext cx="95981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797" r="-6962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直線接點 12"/>
          <p:cNvCxnSpPr/>
          <p:nvPr/>
        </p:nvCxnSpPr>
        <p:spPr>
          <a:xfrm>
            <a:off x="1418118" y="6025186"/>
            <a:ext cx="3807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702558" y="6025186"/>
            <a:ext cx="1229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929744" y="6004842"/>
            <a:ext cx="78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=0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52371" y="5997351"/>
            <a:ext cx="78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=0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32989" y="1370264"/>
            <a:ext cx="7816434" cy="2920596"/>
            <a:chOff x="580524" y="3650449"/>
            <a:chExt cx="7816434" cy="2920596"/>
          </a:xfrm>
        </p:grpSpPr>
        <p:sp>
          <p:nvSpPr>
            <p:cNvPr id="30" name="矩形 29"/>
            <p:cNvSpPr/>
            <p:nvPr/>
          </p:nvSpPr>
          <p:spPr>
            <a:xfrm>
              <a:off x="580524" y="3650449"/>
              <a:ext cx="7816434" cy="29205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684704" y="3658478"/>
                  <a:ext cx="57085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 smtClean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04" y="3658478"/>
                  <a:ext cx="570853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9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809993" y="4207307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993" y="4207307"/>
                  <a:ext cx="3033458" cy="103848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715069" y="5998341"/>
                  <a:ext cx="59486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069" y="5998341"/>
                  <a:ext cx="594868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07" t="-18033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1576835" y="5541845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5" y="5541845"/>
                  <a:ext cx="92756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9737" t="-24590" r="-19079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248884" y="5131701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884" y="5131701"/>
                  <a:ext cx="932371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9608" t="-26667" r="-18954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439994" y="4501493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994" y="4501493"/>
                  <a:ext cx="959923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7201905" y="5967563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905" y="5967563"/>
                  <a:ext cx="959923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720297" y="3723022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/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97" y="3723022"/>
                  <a:ext cx="4215172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1639" b="-262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矩形 42"/>
          <p:cNvSpPr/>
          <p:nvPr/>
        </p:nvSpPr>
        <p:spPr>
          <a:xfrm>
            <a:off x="1450202" y="3307108"/>
            <a:ext cx="6868011" cy="90283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/>
      <p:bldP spid="42" grpId="0"/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869942" y="264882"/>
            <a:ext cx="5689579" cy="3795193"/>
            <a:chOff x="-36459" y="3701142"/>
            <a:chExt cx="5689579" cy="3795193"/>
          </a:xfrm>
        </p:grpSpPr>
        <p:grpSp>
          <p:nvGrpSpPr>
            <p:cNvPr id="18" name="群組 17"/>
            <p:cNvGrpSpPr/>
            <p:nvPr/>
          </p:nvGrpSpPr>
          <p:grpSpPr>
            <a:xfrm>
              <a:off x="892782" y="4124706"/>
              <a:ext cx="1118580" cy="699113"/>
              <a:chOff x="5611104" y="2144355"/>
              <a:chExt cx="2772412" cy="1732759"/>
            </a:xfrm>
          </p:grpSpPr>
          <p:pic>
            <p:nvPicPr>
              <p:cNvPr id="19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879290" y="6460471"/>
              <a:ext cx="1118580" cy="699112"/>
              <a:chOff x="5611104" y="2144355"/>
              <a:chExt cx="2772412" cy="1732758"/>
            </a:xfrm>
          </p:grpSpPr>
          <p:pic>
            <p:nvPicPr>
              <p:cNvPr id="22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3" name="矩形 22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>
              <a:off x="4279554" y="5145850"/>
              <a:ext cx="1118580" cy="702388"/>
              <a:chOff x="5611104" y="2136236"/>
              <a:chExt cx="2772412" cy="1740877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6" name="矩形 25"/>
              <p:cNvSpPr/>
              <p:nvPr/>
            </p:nvSpPr>
            <p:spPr>
              <a:xfrm>
                <a:off x="6333595" y="2136236"/>
                <a:ext cx="2049921" cy="1168973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04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單箭頭接點 29"/>
            <p:cNvCxnSpPr/>
            <p:nvPr/>
          </p:nvCxnSpPr>
          <p:spPr>
            <a:xfrm flipV="1">
              <a:off x="2832206" y="37011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27" idx="3"/>
            </p:cNvCxnSpPr>
            <p:nvPr/>
          </p:nvCxnSpPr>
          <p:spPr>
            <a:xfrm>
              <a:off x="2271400" y="4496494"/>
              <a:ext cx="733057" cy="18466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接點 35"/>
            <p:cNvCxnSpPr/>
            <p:nvPr/>
          </p:nvCxnSpPr>
          <p:spPr>
            <a:xfrm>
              <a:off x="2639823" y="5406349"/>
              <a:ext cx="733057" cy="184666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接點 36"/>
            <p:cNvCxnSpPr/>
            <p:nvPr/>
          </p:nvCxnSpPr>
          <p:spPr>
            <a:xfrm flipV="1">
              <a:off x="2271400" y="6348808"/>
              <a:ext cx="805843" cy="51707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群組 37"/>
          <p:cNvGrpSpPr/>
          <p:nvPr/>
        </p:nvGrpSpPr>
        <p:grpSpPr>
          <a:xfrm>
            <a:off x="1434140" y="4563977"/>
            <a:ext cx="1118580" cy="699113"/>
            <a:chOff x="5611104" y="2144355"/>
            <a:chExt cx="2772412" cy="1732759"/>
          </a:xfrm>
        </p:grpSpPr>
        <p:pic>
          <p:nvPicPr>
            <p:cNvPr id="39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522550" y="4571170"/>
            <a:ext cx="1118580" cy="699112"/>
            <a:chOff x="5611104" y="2144355"/>
            <a:chExt cx="2772412" cy="1732758"/>
          </a:xfrm>
        </p:grpSpPr>
        <p:pic>
          <p:nvPicPr>
            <p:cNvPr id="46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524716" y="5397626"/>
            <a:ext cx="1118580" cy="699112"/>
            <a:chOff x="5611104" y="2144355"/>
            <a:chExt cx="2772412" cy="1732758"/>
          </a:xfrm>
        </p:grpSpPr>
        <p:pic>
          <p:nvPicPr>
            <p:cNvPr id="51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6410857" y="2226946"/>
              <a:ext cx="1972654" cy="107745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315119" y="454920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811" y="4919763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/>
          <p:cNvGrpSpPr/>
          <p:nvPr/>
        </p:nvGrpSpPr>
        <p:grpSpPr>
          <a:xfrm>
            <a:off x="1434140" y="5412394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314171" y="5387183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02155" y="5408071"/>
            <a:ext cx="751633" cy="366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681795" y="5334038"/>
                <a:ext cx="129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795" y="5334038"/>
                <a:ext cx="1298919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3947" r="-24413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右大括弧 61"/>
          <p:cNvSpPr/>
          <p:nvPr/>
        </p:nvSpPr>
        <p:spPr>
          <a:xfrm>
            <a:off x="7319479" y="4541312"/>
            <a:ext cx="221557" cy="2099676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80181" y="3877096"/>
            <a:ext cx="620161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It is possible that no w can achieve this.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576162" y="1747258"/>
            <a:ext cx="2105640" cy="700336"/>
            <a:chOff x="5731702" y="413158"/>
            <a:chExt cx="2105640" cy="700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/>
            <p:cNvSpPr/>
            <p:nvPr/>
          </p:nvSpPr>
          <p:spPr>
            <a:xfrm>
              <a:off x="6719843" y="41315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73535" y="783712"/>
              <a:ext cx="546106" cy="32978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302146" y="545398"/>
            <a:ext cx="2105640" cy="699113"/>
            <a:chOff x="1088845" y="1340988"/>
            <a:chExt cx="2105640" cy="699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 65"/>
            <p:cNvSpPr/>
            <p:nvPr/>
          </p:nvSpPr>
          <p:spPr>
            <a:xfrm>
              <a:off x="1928740" y="134098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816724" y="1361876"/>
              <a:ext cx="751633" cy="36615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5777521" y="609346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00B050"/>
                </a:solidFill>
              </a:rPr>
              <a:t>margin</a:t>
            </a:r>
            <a:endParaRPr lang="zh-TW" altLang="en-US" sz="2400" b="1" i="1" dirty="0">
              <a:solidFill>
                <a:srgbClr val="00B05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5071395" y="1259882"/>
            <a:ext cx="0" cy="5056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4384832" y="1296321"/>
            <a:ext cx="0" cy="134753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16" idx="3"/>
          </p:cNvCxnSpPr>
          <p:nvPr/>
        </p:nvCxnSpPr>
        <p:spPr>
          <a:xfrm flipH="1">
            <a:off x="3681802" y="1912760"/>
            <a:ext cx="703030" cy="171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050284" y="1148327"/>
            <a:ext cx="561785" cy="3801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109447" y="1300897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331012" y="2074554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</a:t>
            </a:r>
            <a:r>
              <a:rPr lang="en-US" altLang="zh-TW" sz="2400" b="1" i="1" u="sng" dirty="0" smtClean="0">
                <a:solidFill>
                  <a:srgbClr val="0000FF"/>
                </a:solidFill>
              </a:rPr>
              <a:t>SVM - </a:t>
            </a:r>
            <a:r>
              <a:rPr lang="en-US" altLang="zh-TW" sz="2400" b="1" i="1" u="sng" dirty="0">
                <a:solidFill>
                  <a:srgbClr val="0000FF"/>
                </a:solidFill>
              </a:rPr>
              <a:t>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755568" y="6148260"/>
            <a:ext cx="27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(lots of inequalities)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20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3" grpId="0" animBg="1"/>
      <p:bldP spid="54" grpId="0" animBg="1"/>
      <p:bldP spid="55" grpId="0"/>
      <p:bldP spid="59" grpId="0" animBg="1"/>
      <p:bldP spid="60" grpId="0" animBg="1"/>
      <p:bldP spid="61" grpId="0"/>
      <p:bldP spid="62" grpId="0" animBg="1"/>
      <p:bldP spid="15" grpId="0" animBg="1"/>
      <p:bldP spid="73" grpId="0"/>
      <p:bldP spid="70" grpId="0"/>
      <p:bldP spid="71" grpId="0"/>
      <p:bldP spid="7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5333090" y="2905567"/>
            <a:ext cx="3224245" cy="10122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群組 37"/>
          <p:cNvGrpSpPr/>
          <p:nvPr/>
        </p:nvGrpSpPr>
        <p:grpSpPr>
          <a:xfrm>
            <a:off x="1434140" y="4563977"/>
            <a:ext cx="1118580" cy="699113"/>
            <a:chOff x="5611104" y="2144355"/>
            <a:chExt cx="2772412" cy="1732759"/>
          </a:xfrm>
        </p:grpSpPr>
        <p:pic>
          <p:nvPicPr>
            <p:cNvPr id="39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522550" y="4571170"/>
            <a:ext cx="1118580" cy="699112"/>
            <a:chOff x="5611104" y="2144355"/>
            <a:chExt cx="2772412" cy="1732758"/>
          </a:xfrm>
        </p:grpSpPr>
        <p:pic>
          <p:nvPicPr>
            <p:cNvPr id="46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524716" y="5397626"/>
            <a:ext cx="1118580" cy="699112"/>
            <a:chOff x="5611104" y="2144355"/>
            <a:chExt cx="2772412" cy="1732758"/>
          </a:xfrm>
        </p:grpSpPr>
        <p:pic>
          <p:nvPicPr>
            <p:cNvPr id="51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6410857" y="2226946"/>
              <a:ext cx="1972654" cy="107745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315119" y="454920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811" y="4919763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/>
          <p:cNvGrpSpPr/>
          <p:nvPr/>
        </p:nvGrpSpPr>
        <p:grpSpPr>
          <a:xfrm>
            <a:off x="1434140" y="5412394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314171" y="5387183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02155" y="5408071"/>
            <a:ext cx="751633" cy="366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081508" y="4667932"/>
            <a:ext cx="836148" cy="1325633"/>
            <a:chOff x="7081508" y="4667932"/>
            <a:chExt cx="836148" cy="1325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7086804" y="4667932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04" y="4667932"/>
                  <a:ext cx="830852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081508" y="5531900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508" y="5531900"/>
                  <a:ext cx="83085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文字方塊 70"/>
          <p:cNvSpPr txBox="1"/>
          <p:nvPr/>
        </p:nvSpPr>
        <p:spPr>
          <a:xfrm>
            <a:off x="6890996" y="6124273"/>
            <a:ext cx="2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lack variable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983644" y="3987432"/>
            <a:ext cx="3878028" cy="461665"/>
            <a:chOff x="1706796" y="3944820"/>
            <a:chExt cx="3878028" cy="461665"/>
          </a:xfrm>
        </p:grpSpPr>
        <p:sp>
          <p:nvSpPr>
            <p:cNvPr id="74" name="矩形 73"/>
            <p:cNvSpPr/>
            <p:nvPr/>
          </p:nvSpPr>
          <p:spPr>
            <a:xfrm>
              <a:off x="2062206" y="3962717"/>
              <a:ext cx="3217075" cy="433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1706796" y="3944820"/>
                  <a:ext cx="38780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altLang="zh-TW" sz="2400" dirty="0" smtClean="0"/>
                    <a:t> should be minimized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3" name="文字方塊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796" y="3944820"/>
                  <a:ext cx="3878028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5150078" y="2870252"/>
                <a:ext cx="1364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78" y="2870252"/>
                <a:ext cx="1364674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345373" y="3236738"/>
                <a:ext cx="35762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(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make the constraints more strict)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73" y="3236738"/>
                <a:ext cx="3576267" cy="707886"/>
              </a:xfrm>
              <a:prstGeom prst="rect">
                <a:avLst/>
              </a:prstGeom>
              <a:blipFill rotWithShape="0">
                <a:blip r:embed="rId14"/>
                <a:stretch>
                  <a:fillRect l="-1874" t="-5172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121625" y="264882"/>
            <a:ext cx="6797642" cy="3795193"/>
            <a:chOff x="1121625" y="76200"/>
            <a:chExt cx="6797642" cy="3795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7088415" y="479111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415" y="479111"/>
                  <a:ext cx="830852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群組 139"/>
            <p:cNvGrpSpPr/>
            <p:nvPr/>
          </p:nvGrpSpPr>
          <p:grpSpPr>
            <a:xfrm>
              <a:off x="1869942" y="76200"/>
              <a:ext cx="5689579" cy="3795193"/>
              <a:chOff x="-36459" y="3701142"/>
              <a:chExt cx="5689579" cy="3795193"/>
            </a:xfrm>
          </p:grpSpPr>
          <p:grpSp>
            <p:nvGrpSpPr>
              <p:cNvPr id="141" name="群組 140"/>
              <p:cNvGrpSpPr/>
              <p:nvPr/>
            </p:nvGrpSpPr>
            <p:grpSpPr>
              <a:xfrm>
                <a:off x="892782" y="4124706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155" name="內容版面配置區 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6" name="矩形 155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2" name="群組 141"/>
              <p:cNvGrpSpPr/>
              <p:nvPr/>
            </p:nvGrpSpPr>
            <p:grpSpPr>
              <a:xfrm>
                <a:off x="879290" y="6460471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53" name="內容版面配置區 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4" name="矩形 153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3" name="群組 142"/>
              <p:cNvGrpSpPr/>
              <p:nvPr/>
            </p:nvGrpSpPr>
            <p:grpSpPr>
              <a:xfrm>
                <a:off x="4279554" y="5145850"/>
                <a:ext cx="1118580" cy="702388"/>
                <a:chOff x="5611104" y="2136236"/>
                <a:chExt cx="2772412" cy="1740877"/>
              </a:xfrm>
            </p:grpSpPr>
            <p:pic>
              <p:nvPicPr>
                <p:cNvPr id="151" name="內容版面配置區 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2" name="矩形 151"/>
                <p:cNvSpPr/>
                <p:nvPr/>
              </p:nvSpPr>
              <p:spPr>
                <a:xfrm>
                  <a:off x="6333595" y="2136236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/>
                  <p:cNvSpPr txBox="1"/>
                  <p:nvPr/>
                </p:nvSpPr>
                <p:spPr>
                  <a:xfrm>
                    <a:off x="-8840" y="4311828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840" y="4311828"/>
                    <a:ext cx="228024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33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文字方塊 144"/>
                  <p:cNvSpPr txBox="1"/>
                  <p:nvPr/>
                </p:nvSpPr>
                <p:spPr>
                  <a:xfrm>
                    <a:off x="3372880" y="5349020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文字方塊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880" y="5349020"/>
                    <a:ext cx="228024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3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/>
                  <p:cNvSpPr txBox="1"/>
                  <p:nvPr/>
                </p:nvSpPr>
                <p:spPr>
                  <a:xfrm>
                    <a:off x="-36459" y="6636511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字方塊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6459" y="6636511"/>
                    <a:ext cx="228024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604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直線單箭頭接點 146"/>
              <p:cNvCxnSpPr/>
              <p:nvPr/>
            </p:nvCxnSpPr>
            <p:spPr>
              <a:xfrm flipV="1">
                <a:off x="2832206" y="3701142"/>
                <a:ext cx="0" cy="379519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肘形接點 147"/>
              <p:cNvCxnSpPr>
                <a:stCxn id="144" idx="3"/>
              </p:cNvCxnSpPr>
              <p:nvPr/>
            </p:nvCxnSpPr>
            <p:spPr>
              <a:xfrm>
                <a:off x="2271400" y="4496494"/>
                <a:ext cx="733057" cy="18466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肘形接點 148"/>
              <p:cNvCxnSpPr/>
              <p:nvPr/>
            </p:nvCxnSpPr>
            <p:spPr>
              <a:xfrm>
                <a:off x="2639823" y="5406349"/>
                <a:ext cx="733057" cy="184666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肘形接點 149"/>
              <p:cNvCxnSpPr/>
              <p:nvPr/>
            </p:nvCxnSpPr>
            <p:spPr>
              <a:xfrm flipV="1">
                <a:off x="2271400" y="6348808"/>
                <a:ext cx="805843" cy="517071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/>
            <p:cNvGrpSpPr/>
            <p:nvPr/>
          </p:nvGrpSpPr>
          <p:grpSpPr>
            <a:xfrm>
              <a:off x="1121625" y="1617176"/>
              <a:ext cx="2607191" cy="700336"/>
              <a:chOff x="773793" y="1589474"/>
              <a:chExt cx="2607191" cy="7003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字方塊 68"/>
                  <p:cNvSpPr txBox="1"/>
                  <p:nvPr/>
                </p:nvSpPr>
                <p:spPr>
                  <a:xfrm>
                    <a:off x="2550132" y="1717951"/>
                    <a:ext cx="8308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9" name="文字方塊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132" y="1717951"/>
                    <a:ext cx="830852" cy="461665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7" name="群組 156"/>
              <p:cNvGrpSpPr/>
              <p:nvPr/>
            </p:nvGrpSpPr>
            <p:grpSpPr>
              <a:xfrm>
                <a:off x="773793" y="1589474"/>
                <a:ext cx="2105640" cy="700336"/>
                <a:chOff x="5731702" y="413158"/>
                <a:chExt cx="2105640" cy="7003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矩形 157"/>
                    <p:cNvSpPr/>
                    <p:nvPr/>
                  </p:nvSpPr>
                  <p:spPr>
                    <a:xfrm>
                      <a:off x="5731702" y="519215"/>
                      <a:ext cx="210564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58" name="矩形 1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1702" y="519215"/>
                      <a:ext cx="2105640" cy="461665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矩形 158"/>
                <p:cNvSpPr/>
                <p:nvPr/>
              </p:nvSpPr>
              <p:spPr>
                <a:xfrm>
                  <a:off x="6719843" y="413158"/>
                  <a:ext cx="646089" cy="69911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6273535" y="783712"/>
                  <a:ext cx="546106" cy="329782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61" name="群組 160"/>
            <p:cNvGrpSpPr/>
            <p:nvPr/>
          </p:nvGrpSpPr>
          <p:grpSpPr>
            <a:xfrm>
              <a:off x="5302146" y="356716"/>
              <a:ext cx="2105640" cy="699113"/>
              <a:chOff x="1088845" y="1340988"/>
              <a:chExt cx="2105640" cy="6991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矩形 161"/>
                  <p:cNvSpPr/>
                  <p:nvPr/>
                </p:nvSpPr>
                <p:spPr>
                  <a:xfrm>
                    <a:off x="1088845" y="1484078"/>
                    <a:ext cx="21056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2" name="矩形 1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845" y="1484078"/>
                    <a:ext cx="2105640" cy="461665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矩形 162"/>
              <p:cNvSpPr/>
              <p:nvPr/>
            </p:nvSpPr>
            <p:spPr>
              <a:xfrm>
                <a:off x="1928740" y="1340988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816724" y="1361876"/>
                <a:ext cx="751633" cy="36615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65" name="直線單箭頭接點 164"/>
            <p:cNvCxnSpPr/>
            <p:nvPr/>
          </p:nvCxnSpPr>
          <p:spPr>
            <a:xfrm>
              <a:off x="5071395" y="1071200"/>
              <a:ext cx="0" cy="50569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/>
            <p:nvPr/>
          </p:nvCxnSpPr>
          <p:spPr>
            <a:xfrm>
              <a:off x="4384832" y="1107639"/>
              <a:ext cx="0" cy="134753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H="1">
              <a:off x="3434038" y="1636925"/>
              <a:ext cx="896607" cy="2049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/>
            <p:nvPr/>
          </p:nvCxnSpPr>
          <p:spPr>
            <a:xfrm flipV="1">
              <a:off x="5050284" y="959645"/>
              <a:ext cx="561785" cy="3801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字方塊 168"/>
            <p:cNvSpPr txBox="1"/>
            <p:nvPr/>
          </p:nvSpPr>
          <p:spPr>
            <a:xfrm>
              <a:off x="5122030" y="1215160"/>
              <a:ext cx="1235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margin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3286739" y="2121894"/>
              <a:ext cx="1235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margin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</a:t>
            </a:r>
            <a:r>
              <a:rPr lang="en-US" altLang="zh-TW" sz="2400" b="1" i="1" u="sng" dirty="0" smtClean="0">
                <a:solidFill>
                  <a:srgbClr val="0000FF"/>
                </a:solidFill>
              </a:rPr>
              <a:t>SVM - </a:t>
            </a:r>
            <a:r>
              <a:rPr lang="en-US" altLang="zh-TW" sz="2400" b="1" i="1" u="sng" dirty="0">
                <a:solidFill>
                  <a:srgbClr val="0000FF"/>
                </a:solidFill>
              </a:rPr>
              <a:t>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755568" y="6148260"/>
            <a:ext cx="27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(lots of inequalities)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476589" y="4673986"/>
            <a:ext cx="33994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7471479" y="5564028"/>
            <a:ext cx="33994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1" grpId="0"/>
      <p:bldP spid="75" grpId="0"/>
      <p:bldP spid="76" grpId="0"/>
      <p:bldP spid="3" grpId="0" animBg="1"/>
      <p:bldP spid="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4555" y="630350"/>
            <a:ext cx="4023848" cy="1038298"/>
            <a:chOff x="2495550" y="1449438"/>
            <a:chExt cx="4023848" cy="1038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72574" y="1449438"/>
                  <a:ext cx="2446824" cy="1038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574" y="1449438"/>
                  <a:ext cx="2446824" cy="10382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2495550" y="1687029"/>
              <a:ext cx="1780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M</a:t>
              </a:r>
              <a:r>
                <a:rPr lang="en-US" altLang="zh-TW" sz="2800" dirty="0" smtClean="0"/>
                <a:t>inimize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9951" y="221742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2217426"/>
                <a:ext cx="7584640" cy="4305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/>
          <p:cNvGrpSpPr/>
          <p:nvPr/>
        </p:nvGrpSpPr>
        <p:grpSpPr>
          <a:xfrm>
            <a:off x="1337298" y="2097920"/>
            <a:ext cx="1118580" cy="699113"/>
            <a:chOff x="5611104" y="2144355"/>
            <a:chExt cx="2772412" cy="1732759"/>
          </a:xfrm>
        </p:grpSpPr>
        <p:pic>
          <p:nvPicPr>
            <p:cNvPr id="2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25708" y="2105113"/>
            <a:ext cx="1118580" cy="699112"/>
            <a:chOff x="5611104" y="2144355"/>
            <a:chExt cx="2772412" cy="1732758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427874" y="2931569"/>
            <a:ext cx="1118580" cy="699112"/>
            <a:chOff x="5611104" y="2144355"/>
            <a:chExt cx="2772412" cy="1732758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694384" y="2226946"/>
              <a:ext cx="2689129" cy="71367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372062" y="4507870"/>
            <a:ext cx="1057640" cy="667191"/>
            <a:chOff x="4276360" y="4662130"/>
            <a:chExt cx="2751888" cy="1735973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372062" y="5334640"/>
            <a:ext cx="1057640" cy="667191"/>
            <a:chOff x="4276360" y="4662130"/>
            <a:chExt cx="2751888" cy="1735973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3489844" y="4501704"/>
            <a:ext cx="1065354" cy="667191"/>
            <a:chOff x="4256289" y="4662130"/>
            <a:chExt cx="2771959" cy="1735973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4256289" y="4662130"/>
              <a:ext cx="1601340" cy="173275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3497558" y="5334640"/>
            <a:ext cx="1057640" cy="661025"/>
            <a:chOff x="4276360" y="4678173"/>
            <a:chExt cx="2751888" cy="1719930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4602445" y="4704794"/>
              <a:ext cx="605608" cy="69792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6218277" y="2083152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71969" y="2453706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19951" y="3065843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3065843"/>
                <a:ext cx="7584640" cy="4305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1337298" y="2946337"/>
            <a:ext cx="1118580" cy="699113"/>
            <a:chOff x="5611104" y="2144355"/>
            <a:chExt cx="2772412" cy="1732759"/>
          </a:xfrm>
        </p:grpSpPr>
        <p:pic>
          <p:nvPicPr>
            <p:cNvPr id="50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6217329" y="2921126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771969" y="2942014"/>
            <a:ext cx="1084978" cy="287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219951" y="4630940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4630940"/>
                <a:ext cx="7584640" cy="4305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219951" y="5479357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5479357"/>
                <a:ext cx="7584640" cy="4305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6006734" y="4501703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06733" y="5313395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39052" y="4501702"/>
            <a:ext cx="615447" cy="6659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946775" y="5306208"/>
            <a:ext cx="232755" cy="2682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85" name="圖片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54" y="654952"/>
            <a:ext cx="1815064" cy="1134415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7509452" y="659359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62866" y="150610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data:</a:t>
            </a:r>
            <a:endParaRPr lang="zh-TW" altLang="en-US" sz="2400" dirty="0"/>
          </a:p>
        </p:txBody>
      </p:sp>
      <p:pic>
        <p:nvPicPr>
          <p:cNvPr id="94" name="內容版面配置區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99" y="660040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229231" y="143226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31" y="1432263"/>
                <a:ext cx="38523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1111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/>
          <p:cNvSpPr/>
          <p:nvPr/>
        </p:nvSpPr>
        <p:spPr>
          <a:xfrm>
            <a:off x="5290810" y="678053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878362" y="2678092"/>
                <a:ext cx="129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62" y="2678092"/>
                <a:ext cx="1298919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3947" r="-18779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875588" y="5047949"/>
                <a:ext cx="1300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588" y="5047949"/>
                <a:ext cx="1300953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831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字方塊 97"/>
          <p:cNvSpPr txBox="1"/>
          <p:nvPr/>
        </p:nvSpPr>
        <p:spPr>
          <a:xfrm>
            <a:off x="2891468" y="3652641"/>
            <a:ext cx="274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865615" y="6131355"/>
            <a:ext cx="277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6241846" y="23829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846" y="238296"/>
                <a:ext cx="576120" cy="461665"/>
              </a:xfrm>
              <a:prstGeom prst="rect">
                <a:avLst/>
              </a:prstGeom>
              <a:blipFill rotWithShape="0">
                <a:blip r:embed="rId14"/>
                <a:stretch>
                  <a:fillRect t="-3947" r="-17021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7947640" y="219251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640" y="219251"/>
                <a:ext cx="582724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6669061" y="1449047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061" y="1449047"/>
                <a:ext cx="39183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375" t="-1667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72255" y="3689602"/>
                <a:ext cx="11179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55" y="3689602"/>
                <a:ext cx="1117998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6728808" y="6083073"/>
                <a:ext cx="1124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808" y="6083073"/>
                <a:ext cx="1124603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58129" y="1615840"/>
                <a:ext cx="140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9" y="1615840"/>
                <a:ext cx="1405446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69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158129" y="4005343"/>
                <a:ext cx="140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9" y="4005343"/>
                <a:ext cx="1405446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69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/>
          <p:cNvSpPr/>
          <p:nvPr/>
        </p:nvSpPr>
        <p:spPr>
          <a:xfrm>
            <a:off x="7630089" y="2255407"/>
            <a:ext cx="260163" cy="1364769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右大括弧 61"/>
          <p:cNvSpPr/>
          <p:nvPr/>
        </p:nvSpPr>
        <p:spPr>
          <a:xfrm>
            <a:off x="7622364" y="4614581"/>
            <a:ext cx="260163" cy="1364769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</a:t>
            </a:r>
            <a:r>
              <a:rPr lang="en-US" altLang="zh-TW" sz="2400" b="1" i="1" u="sng" dirty="0" smtClean="0">
                <a:solidFill>
                  <a:srgbClr val="0000FF"/>
                </a:solidFill>
              </a:rPr>
              <a:t>SVM - </a:t>
            </a:r>
            <a:r>
              <a:rPr lang="en-US" altLang="zh-TW" sz="2400" b="1" i="1" u="sng" dirty="0">
                <a:solidFill>
                  <a:srgbClr val="0000FF"/>
                </a:solidFill>
              </a:rPr>
              <a:t>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6" grpId="0" animBg="1"/>
      <p:bldP spid="47" grpId="0" animBg="1"/>
      <p:bldP spid="48" grpId="0"/>
      <p:bldP spid="57" grpId="0" animBg="1"/>
      <p:bldP spid="58" grpId="0" animBg="1"/>
      <p:bldP spid="59" grpId="0"/>
      <p:bldP spid="71" grpId="0"/>
      <p:bldP spid="77" grpId="0" animBg="1"/>
      <p:bldP spid="78" grpId="0" animBg="1"/>
      <p:bldP spid="80" grpId="0" animBg="1"/>
      <p:bldP spid="83" grpId="0" animBg="1"/>
      <p:bldP spid="90" grpId="0" animBg="1"/>
      <p:bldP spid="7" grpId="0"/>
      <p:bldP spid="95" grpId="0"/>
      <p:bldP spid="96" grpId="0" animBg="1"/>
      <p:bldP spid="17" grpId="0"/>
      <p:bldP spid="97" grpId="0"/>
      <p:bldP spid="98" grpId="0"/>
      <p:bldP spid="99" grpId="0"/>
      <p:bldP spid="100" grpId="0"/>
      <p:bldP spid="101" grpId="0"/>
      <p:bldP spid="102" grpId="0"/>
      <p:bldP spid="3" grpId="0"/>
      <p:bldP spid="56" grpId="0"/>
      <p:bldP spid="60" grpId="0"/>
      <p:bldP spid="61" grpId="0"/>
      <p:bldP spid="2" grpId="0" animBg="1"/>
      <p:bldP spid="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Structured SVM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650272" y="1584637"/>
            <a:ext cx="7886700" cy="2942394"/>
            <a:chOff x="778608" y="1440259"/>
            <a:chExt cx="7886700" cy="2942394"/>
          </a:xfrm>
        </p:grpSpPr>
        <p:sp>
          <p:nvSpPr>
            <p:cNvPr id="4" name="矩形 3"/>
            <p:cNvSpPr/>
            <p:nvPr/>
          </p:nvSpPr>
          <p:spPr>
            <a:xfrm>
              <a:off x="778608" y="1440259"/>
              <a:ext cx="7886700" cy="2942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9" t="-16393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737" t="-24590" r="-19079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261" t="-24590" r="-18301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群組 17"/>
            <p:cNvGrpSpPr/>
            <p:nvPr/>
          </p:nvGrpSpPr>
          <p:grpSpPr>
            <a:xfrm>
              <a:off x="2809209" y="2063458"/>
              <a:ext cx="3525581" cy="1038489"/>
              <a:chOff x="2417624" y="1980011"/>
              <a:chExt cx="3525581" cy="10384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群組 11"/>
            <p:cNvGrpSpPr/>
            <p:nvPr/>
          </p:nvGrpSpPr>
          <p:grpSpPr>
            <a:xfrm>
              <a:off x="1212458" y="3221527"/>
              <a:ext cx="7225157" cy="1041546"/>
              <a:chOff x="1111062" y="5245727"/>
              <a:chExt cx="7225157" cy="104154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111062" y="5245727"/>
                <a:ext cx="7225157" cy="1041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 smtClean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 smtClean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1273" t="-24590" r="-13091" b="-4918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字方塊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3797" r="-696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/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639" b="-262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字方塊 19"/>
          <p:cNvSpPr txBox="1"/>
          <p:nvPr/>
        </p:nvSpPr>
        <p:spPr>
          <a:xfrm>
            <a:off x="2382030" y="6061936"/>
            <a:ext cx="462934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chemeClr val="bg1"/>
                </a:solidFill>
              </a:rPr>
              <a:t>Too many constraints ……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598457" y="4710469"/>
            <a:ext cx="591606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Solve it by </a:t>
            </a:r>
            <a:r>
              <a:rPr lang="en-US" altLang="zh-TW" sz="2800" dirty="0" smtClean="0"/>
              <a:t>the </a:t>
            </a:r>
            <a:r>
              <a:rPr lang="en-US" altLang="zh-TW" sz="2800" dirty="0"/>
              <a:t>solver in SVM package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598457" y="5389321"/>
            <a:ext cx="587068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/>
              <a:t>Q</a:t>
            </a:r>
            <a:r>
              <a:rPr lang="zh-TW" altLang="en-US" sz="2800" dirty="0" smtClean="0"/>
              <a:t>uadratic </a:t>
            </a:r>
            <a:r>
              <a:rPr lang="en-US" altLang="zh-TW" sz="2800" dirty="0" smtClean="0"/>
              <a:t>P</a:t>
            </a:r>
            <a:r>
              <a:rPr lang="zh-TW" altLang="en-US" sz="2800" dirty="0" smtClean="0"/>
              <a:t>rogramming </a:t>
            </a:r>
            <a:r>
              <a:rPr lang="en-US" altLang="zh-TW" sz="2800" dirty="0" smtClean="0"/>
              <a:t>(QP)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</a:t>
            </a:r>
            <a:r>
              <a:rPr lang="zh-TW" altLang="en-US" sz="2800" dirty="0" smtClean="0"/>
              <a:t>roblem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54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024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2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9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142631" y="117750"/>
            <a:ext cx="7886700" cy="2942394"/>
            <a:chOff x="778608" y="1440259"/>
            <a:chExt cx="7886700" cy="2942394"/>
          </a:xfrm>
        </p:grpSpPr>
        <p:sp>
          <p:nvSpPr>
            <p:cNvPr id="32" name="矩形 31"/>
            <p:cNvSpPr/>
            <p:nvPr/>
          </p:nvSpPr>
          <p:spPr>
            <a:xfrm>
              <a:off x="778608" y="1440259"/>
              <a:ext cx="7886700" cy="2942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9" t="-18333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395" t="-26667" r="-18421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261" t="-26667" r="-18301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群組 35"/>
            <p:cNvGrpSpPr/>
            <p:nvPr/>
          </p:nvGrpSpPr>
          <p:grpSpPr>
            <a:xfrm>
              <a:off x="2809209" y="2063458"/>
              <a:ext cx="3525581" cy="1038489"/>
              <a:chOff x="2417624" y="1980011"/>
              <a:chExt cx="3525581" cy="10384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群組 37"/>
            <p:cNvGrpSpPr/>
            <p:nvPr/>
          </p:nvGrpSpPr>
          <p:grpSpPr>
            <a:xfrm>
              <a:off x="1212458" y="3221527"/>
              <a:ext cx="7225157" cy="1041546"/>
              <a:chOff x="1111062" y="5245727"/>
              <a:chExt cx="7225157" cy="104154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111062" y="5245727"/>
                <a:ext cx="7225157" cy="1041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/>
                  <p:cNvSpPr txBox="1"/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 smtClean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 smtClean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1273" t="-24590" r="-13091" b="-4918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字方塊 42"/>
                  <p:cNvSpPr txBox="1"/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字方塊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59" r="-700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/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419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0854" y="5323162"/>
            <a:ext cx="3909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 smtClean="0"/>
              <a:t>Source of image: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http</a:t>
            </a:r>
            <a:r>
              <a:rPr lang="en-US" altLang="zh-TW" sz="2400" dirty="0"/>
              <a:t>://abnerguzman.com/publications/gkb_aistats13.pdf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3887896" y="3072082"/>
            <a:ext cx="4390074" cy="3730933"/>
            <a:chOff x="3870494" y="3014895"/>
            <a:chExt cx="4390074" cy="3730933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53341" y="3014895"/>
              <a:ext cx="4007227" cy="3603569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870494" y="4311713"/>
              <a:ext cx="103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C</a:t>
              </a:r>
              <a:endParaRPr lang="zh-TW" altLang="en-US" sz="28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94564" y="6222608"/>
              <a:ext cx="103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w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4642210" y="6135600"/>
                  <a:ext cx="10345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210" y="6135600"/>
                  <a:ext cx="1034576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82" y="2519455"/>
            <a:ext cx="3629025" cy="27241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7942" y="524360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Parameter space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29261" y="1911877"/>
            <a:ext cx="422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Color is the value of C which is going to be minimized: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68694" y="5705270"/>
                <a:ext cx="1708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4" y="5705270"/>
                <a:ext cx="170816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768694" y="3685114"/>
            <a:ext cx="240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Solution without constraints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37630" y="4060164"/>
            <a:ext cx="3926049" cy="1757661"/>
            <a:chOff x="1111062" y="5245726"/>
            <a:chExt cx="3926049" cy="1757661"/>
          </a:xfrm>
        </p:grpSpPr>
        <p:sp>
          <p:nvSpPr>
            <p:cNvPr id="12" name="矩形 11"/>
            <p:cNvSpPr/>
            <p:nvPr/>
          </p:nvSpPr>
          <p:spPr>
            <a:xfrm>
              <a:off x="1111062" y="5245726"/>
              <a:ext cx="3854107" cy="1757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a14:m>
                  <a:endParaRPr lang="en-US" altLang="zh-TW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zh-TW" sz="2400" dirty="0" smtClean="0">
                      <a:ea typeface="Cambria Math" panose="02040503050406030204" pitchFamily="18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789" t="-24590" r="-8794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793" t="-19672" r="-7882" b="-4262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直線單箭頭接點 20"/>
          <p:cNvCxnSpPr>
            <a:endCxn id="10" idx="2"/>
          </p:cNvCxnSpPr>
          <p:nvPr/>
        </p:nvCxnSpPr>
        <p:spPr>
          <a:xfrm flipH="1" flipV="1">
            <a:off x="2973693" y="4516111"/>
            <a:ext cx="1096404" cy="52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59" y="2513189"/>
            <a:ext cx="3619500" cy="270510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457824" y="2922110"/>
            <a:ext cx="1838308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Solution with constraints</a:t>
            </a:r>
            <a:endParaRPr lang="zh-TW" altLang="en-US" sz="2400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792348" y="3742302"/>
            <a:ext cx="577063" cy="4913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Image </a:t>
            </a:r>
            <a:r>
              <a:rPr lang="en-US" altLang="zh-TW" sz="2400" dirty="0"/>
              <a:t>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246960" y="2843041"/>
                <a:ext cx="29878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60" y="2843041"/>
                <a:ext cx="2987806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5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6" y="2538504"/>
            <a:ext cx="3619500" cy="2705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7942" y="524360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Parameter space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68694" y="5705270"/>
                <a:ext cx="1821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4" y="5705270"/>
                <a:ext cx="182197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805810" y="4285355"/>
            <a:ext cx="3665926" cy="7431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647313" y="2870857"/>
            <a:ext cx="417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Green line: Remove this constraint will not influence the solution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634270" y="2463969"/>
            <a:ext cx="446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Red lines: determine the solution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628650" y="3353632"/>
            <a:ext cx="3779156" cy="1270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3183705" y="2465302"/>
            <a:ext cx="552799" cy="2778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36486" y="1634305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Although there are lots of constraints, most of them do not influence the solution.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632476" y="6189555"/>
                <a:ext cx="37955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: a very small set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800" dirty="0" smtClean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476" y="6189555"/>
                <a:ext cx="379559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5163881" y="6222271"/>
            <a:ext cx="2247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→</a:t>
            </a:r>
            <a:r>
              <a:rPr lang="en-US" altLang="zh-TW" sz="2800" b="1" i="1" dirty="0" smtClean="0"/>
              <a:t>working set</a:t>
            </a:r>
            <a:endParaRPr lang="zh-TW" altLang="en-US" sz="2800" b="1" i="1" dirty="0"/>
          </a:p>
        </p:txBody>
      </p:sp>
      <p:grpSp>
        <p:nvGrpSpPr>
          <p:cNvPr id="30" name="群組 29"/>
          <p:cNvGrpSpPr/>
          <p:nvPr/>
        </p:nvGrpSpPr>
        <p:grpSpPr>
          <a:xfrm>
            <a:off x="4790592" y="4397151"/>
            <a:ext cx="3926049" cy="1757661"/>
            <a:chOff x="1111062" y="5245726"/>
            <a:chExt cx="3926049" cy="1757661"/>
          </a:xfrm>
        </p:grpSpPr>
        <p:sp>
          <p:nvSpPr>
            <p:cNvPr id="31" name="矩形 30"/>
            <p:cNvSpPr/>
            <p:nvPr/>
          </p:nvSpPr>
          <p:spPr>
            <a:xfrm>
              <a:off x="1111062" y="5245726"/>
              <a:ext cx="3854107" cy="1757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a14:m>
                  <a:endParaRPr lang="en-US" altLang="zh-TW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zh-TW" sz="2400" dirty="0" smtClean="0">
                      <a:ea typeface="Cambria Math" panose="02040503050406030204" pitchFamily="18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38" t="-24590" r="-9045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793" t="-21667" r="-7882" b="-4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線接點 42"/>
          <p:cNvCxnSpPr/>
          <p:nvPr/>
        </p:nvCxnSpPr>
        <p:spPr>
          <a:xfrm flipH="1">
            <a:off x="5821607" y="4669245"/>
            <a:ext cx="4498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461030" y="4044567"/>
                <a:ext cx="1170962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30" y="4044567"/>
                <a:ext cx="117096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Image </a:t>
            </a:r>
            <a:r>
              <a:rPr lang="en-US" altLang="zh-TW" sz="2400" dirty="0"/>
              <a:t>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9" grpId="0"/>
      <p:bldP spid="39" grpId="0"/>
      <p:bldP spid="40" grpId="0"/>
      <p:bldP spid="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Elements in </a:t>
                </a:r>
                <a:r>
                  <a:rPr lang="en-US" altLang="zh-TW" sz="2800" b="1" i="1" dirty="0" smtClean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800" b="1" i="1" dirty="0" smtClean="0"/>
                  <a:t> </a:t>
                </a:r>
                <a:r>
                  <a:rPr lang="en-US" altLang="zh-TW" sz="2800" dirty="0" smtClean="0"/>
                  <a:t>is selected iteratively</a:t>
                </a:r>
                <a:endParaRPr lang="zh-TW" altLang="en-US" sz="28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6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688133" y="2772791"/>
            <a:ext cx="7886700" cy="27163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1063932" y="4244090"/>
            <a:ext cx="7225157" cy="1045709"/>
            <a:chOff x="1111062" y="5245726"/>
            <a:chExt cx="7225157" cy="1045709"/>
          </a:xfrm>
        </p:grpSpPr>
        <p:sp>
          <p:nvSpPr>
            <p:cNvPr id="30" name="矩形 29"/>
            <p:cNvSpPr/>
            <p:nvPr/>
          </p:nvSpPr>
          <p:spPr>
            <a:xfrm>
              <a:off x="1111062" y="5245726"/>
              <a:ext cx="7225157" cy="10457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205165" y="5754943"/>
                  <a:ext cx="5688032" cy="4305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5688032" cy="4305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241023" y="5319238"/>
                  <a:ext cx="27079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70792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982" t="-24590" r="-7883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178135" y="5570276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135" y="5570276"/>
                  <a:ext cx="95981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59" r="-7006" b="-114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4531750" y="372334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04489" y="3846749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89" y="3846749"/>
                <a:ext cx="9033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946" t="-24590" r="-1891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5771" y="2827692"/>
                <a:ext cx="57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minimizing C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" y="2827692"/>
                <a:ext cx="570853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70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137580" y="3121786"/>
                <a:ext cx="29878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80" y="3121786"/>
                <a:ext cx="2987806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31949" y="2163078"/>
                <a:ext cx="2789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solidFill>
                      <a:srgbClr val="FF0000"/>
                    </a:solidFill>
                  </a:rPr>
                  <a:t>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9" y="2163078"/>
                <a:ext cx="278992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4585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707184" y="5695506"/>
                <a:ext cx="2249808" cy="9909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>
                    <a:solidFill>
                      <a:srgbClr val="FF0000"/>
                    </a:solidFill>
                  </a:rPr>
                  <a:t>Add elements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solidFill>
                      <a:srgbClr val="FF0000"/>
                    </a:solidFill>
                  </a:rPr>
                  <a:t>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84" y="5695506"/>
                <a:ext cx="2249808" cy="990977"/>
              </a:xfrm>
              <a:prstGeom prst="rect">
                <a:avLst/>
              </a:prstGeom>
              <a:blipFill rotWithShape="0">
                <a:blip r:embed="rId10"/>
                <a:stretch>
                  <a:fillRect l="-3784" t="-5488" r="-7568" b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1341046" y="5695506"/>
            <a:ext cx="1993353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obtain solution w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3221869" y="2444117"/>
            <a:ext cx="1547447" cy="801859"/>
          </a:xfrm>
          <a:custGeom>
            <a:avLst/>
            <a:gdLst>
              <a:gd name="connsiteX0" fmla="*/ 0 w 1547447"/>
              <a:gd name="connsiteY0" fmla="*/ 0 h 801859"/>
              <a:gd name="connsiteX1" fmla="*/ 1195754 w 1547447"/>
              <a:gd name="connsiteY1" fmla="*/ 182880 h 801859"/>
              <a:gd name="connsiteX2" fmla="*/ 1547447 w 1547447"/>
              <a:gd name="connsiteY2" fmla="*/ 801859 h 80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447" h="801859">
                <a:moveTo>
                  <a:pt x="0" y="0"/>
                </a:moveTo>
                <a:cubicBezTo>
                  <a:pt x="468923" y="24618"/>
                  <a:pt x="937846" y="49237"/>
                  <a:pt x="1195754" y="182880"/>
                </a:cubicBezTo>
                <a:cubicBezTo>
                  <a:pt x="1453662" y="316523"/>
                  <a:pt x="1500554" y="559191"/>
                  <a:pt x="1547447" y="80185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731371" y="5452041"/>
            <a:ext cx="665121" cy="604911"/>
          </a:xfrm>
          <a:custGeom>
            <a:avLst/>
            <a:gdLst>
              <a:gd name="connsiteX0" fmla="*/ 440038 w 665121"/>
              <a:gd name="connsiteY0" fmla="*/ 0 h 604911"/>
              <a:gd name="connsiteX1" fmla="*/ 3940 w 665121"/>
              <a:gd name="connsiteY1" fmla="*/ 379828 h 604911"/>
              <a:gd name="connsiteX2" fmla="*/ 665121 w 665121"/>
              <a:gd name="connsiteY2" fmla="*/ 604911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121" h="604911">
                <a:moveTo>
                  <a:pt x="440038" y="0"/>
                </a:moveTo>
                <a:cubicBezTo>
                  <a:pt x="203232" y="139505"/>
                  <a:pt x="-33574" y="279010"/>
                  <a:pt x="3940" y="379828"/>
                </a:cubicBezTo>
                <a:cubicBezTo>
                  <a:pt x="41454" y="480646"/>
                  <a:pt x="353287" y="542778"/>
                  <a:pt x="665121" y="60491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3334398" y="6335085"/>
            <a:ext cx="2372785" cy="179612"/>
          </a:xfrm>
          <a:custGeom>
            <a:avLst/>
            <a:gdLst>
              <a:gd name="connsiteX0" fmla="*/ 0 w 998806"/>
              <a:gd name="connsiteY0" fmla="*/ 0 h 140940"/>
              <a:gd name="connsiteX1" fmla="*/ 365760 w 998806"/>
              <a:gd name="connsiteY1" fmla="*/ 140677 h 140940"/>
              <a:gd name="connsiteX2" fmla="*/ 998806 w 998806"/>
              <a:gd name="connsiteY2" fmla="*/ 28135 h 14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06" h="140940">
                <a:moveTo>
                  <a:pt x="0" y="0"/>
                </a:moveTo>
                <a:cubicBezTo>
                  <a:pt x="99646" y="67994"/>
                  <a:pt x="199292" y="135988"/>
                  <a:pt x="365760" y="140677"/>
                </a:cubicBezTo>
                <a:cubicBezTo>
                  <a:pt x="532228" y="145366"/>
                  <a:pt x="765517" y="86750"/>
                  <a:pt x="998806" y="281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7927163" y="5450937"/>
            <a:ext cx="656465" cy="778588"/>
          </a:xfrm>
          <a:custGeom>
            <a:avLst/>
            <a:gdLst>
              <a:gd name="connsiteX0" fmla="*/ 0 w 656465"/>
              <a:gd name="connsiteY0" fmla="*/ 703385 h 703385"/>
              <a:gd name="connsiteX1" fmla="*/ 647114 w 656465"/>
              <a:gd name="connsiteY1" fmla="*/ 548640 h 703385"/>
              <a:gd name="connsiteX2" fmla="*/ 323557 w 656465"/>
              <a:gd name="connsiteY2" fmla="*/ 0 h 70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465" h="703385">
                <a:moveTo>
                  <a:pt x="0" y="703385"/>
                </a:moveTo>
                <a:cubicBezTo>
                  <a:pt x="296594" y="684628"/>
                  <a:pt x="593188" y="665871"/>
                  <a:pt x="647114" y="548640"/>
                </a:cubicBezTo>
                <a:cubicBezTo>
                  <a:pt x="701040" y="431409"/>
                  <a:pt x="512298" y="215704"/>
                  <a:pt x="323557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507220" y="2938156"/>
            <a:ext cx="1925479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Solve a QP problem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25691" y="5595387"/>
            <a:ext cx="197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</a:rPr>
              <a:t>Repeatedly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/>
      <p:bldP spid="16" grpId="0"/>
      <p:bldP spid="17" grpId="0"/>
      <p:bldP spid="18" grpId="0"/>
      <p:bldP spid="3" grpId="0"/>
      <p:bldP spid="20" grpId="0" animBg="1"/>
      <p:bldP spid="21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Strategies of adding elements into </a:t>
                </a:r>
                <a:r>
                  <a:rPr lang="en-US" altLang="zh-TW" sz="2800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8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4015627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37336" y="3223905"/>
            <a:ext cx="348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No constraint at all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46894" y="3877093"/>
            <a:ext cx="203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Solving QP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46894" y="2758482"/>
                <a:ext cx="3619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altLang="zh-TW" sz="2800" dirty="0" smtClean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894" y="2758482"/>
                <a:ext cx="361950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367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515464" y="4380616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The solution w is the blue point.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Image </a:t>
            </a:r>
            <a:r>
              <a:rPr lang="en-US" altLang="zh-TW" sz="2400" dirty="0"/>
              <a:t>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58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Strategies of adding elements into </a:t>
                </a:r>
                <a:r>
                  <a:rPr lang="en-US" altLang="zh-TW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8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4015627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08980" y="2762385"/>
            <a:ext cx="386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There are lots of constraints is violated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2225523" y="3814851"/>
            <a:ext cx="2434122" cy="1846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719009" y="4174024"/>
            <a:ext cx="1940636" cy="1467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88307" y="3652471"/>
            <a:ext cx="4103007" cy="13718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3222171" y="2578324"/>
            <a:ext cx="653143" cy="308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25181" y="3576728"/>
            <a:ext cx="386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Find </a:t>
            </a:r>
            <a:r>
              <a:rPr lang="en-US" altLang="zh-TW" sz="2400" b="1" i="1" u="sng" dirty="0" smtClean="0"/>
              <a:t>the most violated one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318967" y="3999516"/>
            <a:ext cx="3619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Suppose it is the constraint from y’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01701" y="4830513"/>
            <a:ext cx="339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Extent the working set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382686" y="5292178"/>
                <a:ext cx="3619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800" dirty="0" smtClean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686" y="5292178"/>
                <a:ext cx="361950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910487" y="5633379"/>
            <a:ext cx="47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y’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Image </a:t>
            </a:r>
            <a:r>
              <a:rPr lang="en-US" altLang="zh-TW" sz="2400" dirty="0"/>
              <a:t>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971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3" grpId="0"/>
      <p:bldP spid="24" grpId="0"/>
      <p:bldP spid="25" grpId="0"/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Strategies of adding elements into </a:t>
                </a:r>
                <a:r>
                  <a:rPr lang="en-US" altLang="zh-TW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30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5670259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3880155" y="3814851"/>
            <a:ext cx="2434122" cy="1846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角星形 15"/>
          <p:cNvSpPr/>
          <p:nvPr/>
        </p:nvSpPr>
        <p:spPr>
          <a:xfrm>
            <a:off x="5096947" y="4609657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2283282" y="3606304"/>
            <a:ext cx="4262664" cy="13981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五角星形 21"/>
          <p:cNvSpPr/>
          <p:nvPr/>
        </p:nvSpPr>
        <p:spPr>
          <a:xfrm>
            <a:off x="5220401" y="4520748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4857750" y="2644140"/>
            <a:ext cx="659130" cy="3223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五角星形 27"/>
          <p:cNvSpPr/>
          <p:nvPr/>
        </p:nvSpPr>
        <p:spPr>
          <a:xfrm>
            <a:off x="5061413" y="4442797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Image </a:t>
            </a:r>
            <a:r>
              <a:rPr lang="en-US" altLang="zh-TW" sz="2400" dirty="0"/>
              <a:t>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0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6" grpId="1" animBg="1"/>
      <p:bldP spid="22" grpId="0" animBg="1"/>
      <p:bldP spid="22" grpId="1" animBg="1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most violated 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w’</a:t>
                </a:r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from working sets at hand, which constraint is the most violated one?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615380" y="2720967"/>
                <a:ext cx="477951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2720967"/>
                <a:ext cx="4779514" cy="416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66274" y="2675249"/>
            <a:ext cx="21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Constraint: 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6274" y="3131113"/>
            <a:ext cx="283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Violate a Constraint: 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15380" y="3727714"/>
                <a:ext cx="492102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3727714"/>
                <a:ext cx="4921026" cy="4168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866274" y="4181644"/>
            <a:ext cx="283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Degree of Violation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31703" y="4703788"/>
                <a:ext cx="4946867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03" y="4703788"/>
                <a:ext cx="4946867" cy="4168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3344779" y="5255569"/>
            <a:ext cx="721894" cy="36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97133" y="5230030"/>
                <a:ext cx="28044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133" y="5230030"/>
                <a:ext cx="28044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74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615380" y="6133262"/>
                <a:ext cx="398865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6133262"/>
                <a:ext cx="3988656" cy="524439"/>
              </a:xfrm>
              <a:prstGeom prst="rect">
                <a:avLst/>
              </a:prstGeom>
              <a:blipFill rotWithShape="0">
                <a:blip r:embed="rId7"/>
                <a:stretch>
                  <a:fillRect l="-1376" t="-104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866273" y="5602993"/>
            <a:ext cx="386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The most violated one: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715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Cutting Plane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914079" y="1719533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Given 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903434" y="2521618"/>
            <a:ext cx="128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</a:t>
            </a:r>
            <a:r>
              <a:rPr lang="en-US" altLang="zh-TW" sz="2400" b="1" dirty="0" smtClean="0"/>
              <a:t>epeat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sz="2400" dirty="0" smtClean="0"/>
                  <a:t>Solve </a:t>
                </a:r>
                <a:r>
                  <a:rPr lang="en-US" altLang="zh-TW" sz="2400" dirty="0"/>
                  <a:t>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QP</a:t>
                </a:r>
                <a:r>
                  <a:rPr lang="en-US" altLang="zh-TW" sz="2400" dirty="0"/>
                  <a:t> with 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871426" y="3672671"/>
            <a:ext cx="7591454" cy="2679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845506" y="4022741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 smtClean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 smtClean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…</a:t>
            </a:r>
            <a:r>
              <a:rPr lang="zh-TW" altLang="en-US" sz="2400" dirty="0" smtClean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 smtClean="0">
                <a:latin typeface="Cambria Math" panose="02040503050406030204" pitchFamily="18" charset="0"/>
              </a:rPr>
              <a:t>𝑁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415416" y="3753856"/>
                <a:ext cx="244682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416" y="3753856"/>
                <a:ext cx="2446824" cy="10384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871426" y="4004918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70713" y="4593879"/>
            <a:ext cx="7225157" cy="1634945"/>
            <a:chOff x="1125305" y="4490383"/>
            <a:chExt cx="7225157" cy="1634945"/>
          </a:xfrm>
        </p:grpSpPr>
        <p:sp>
          <p:nvSpPr>
            <p:cNvPr id="34" name="矩形 33"/>
            <p:cNvSpPr/>
            <p:nvPr/>
          </p:nvSpPr>
          <p:spPr>
            <a:xfrm>
              <a:off x="4631802" y="4490383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 </a:t>
              </a: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1125305" y="4776649"/>
              <a:ext cx="7225157" cy="1348679"/>
              <a:chOff x="1082320" y="5388754"/>
              <a:chExt cx="7225157" cy="134867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82320" y="5388754"/>
                <a:ext cx="7225157" cy="13486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1502608" y="6212315"/>
                    <a:ext cx="6715043" cy="4305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608" y="6212315"/>
                    <a:ext cx="6715043" cy="43056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1387582" y="5781204"/>
                    <a:ext cx="16681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 smtClean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𝔸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 smtClean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7582" y="5781204"/>
                    <a:ext cx="1668149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355" t="-26230" r="-10256" b="-4754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1243236" y="4772869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236" y="4772869"/>
                  <a:ext cx="93237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261" t="-26230" r="-18301" b="-475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6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28" grpId="0" animBg="1"/>
      <p:bldP spid="36" grpId="0"/>
      <p:bldP spid="37" grpId="0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Cutting Plane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65208" y="5517111"/>
                <a:ext cx="6227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 smtClean="0"/>
                  <a:t>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doesn’t change any more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8" y="5517111"/>
                <a:ext cx="622716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51560" y="5935442"/>
                <a:ext cx="1626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 smtClean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60" y="5935442"/>
                <a:ext cx="162609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61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310757" y="3353696"/>
                <a:ext cx="4489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 smtClean="0"/>
                  <a:t>For</a:t>
                </a:r>
                <a:r>
                  <a:rPr lang="en-US" altLang="zh-TW" sz="2400" dirty="0" smtClean="0"/>
                  <a:t> each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b="1" dirty="0" smtClean="0"/>
                  <a:t>: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57" y="3353696"/>
                <a:ext cx="44895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907671" y="4965786"/>
                <a:ext cx="478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ea typeface="Cambria Math" panose="02040503050406030204" pitchFamily="18" charset="0"/>
                  </a:rPr>
                  <a:t>Update working set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1" y="4965786"/>
                <a:ext cx="478260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041" t="-10667" r="-765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907671" y="3935196"/>
                <a:ext cx="5080044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1" y="3935196"/>
                <a:ext cx="5080044" cy="524439"/>
              </a:xfrm>
              <a:prstGeom prst="rect">
                <a:avLst/>
              </a:prstGeom>
              <a:blipFill rotWithShape="0">
                <a:blip r:embed="rId8"/>
                <a:stretch>
                  <a:fillRect l="-960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191140" y="4356848"/>
            <a:ext cx="4337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7030A0"/>
                </a:solidFill>
              </a:rPr>
              <a:t>find the most violated constraints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914079" y="1719533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Given 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2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903434" y="2521618"/>
            <a:ext cx="128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</a:t>
            </a:r>
            <a:r>
              <a:rPr lang="en-US" altLang="zh-TW" sz="2400" b="1" dirty="0" smtClean="0"/>
              <a:t>epeat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sz="2400" dirty="0" smtClean="0"/>
                  <a:t>Solve </a:t>
                </a:r>
                <a:r>
                  <a:rPr lang="en-US" altLang="zh-TW" sz="2400" dirty="0"/>
                  <a:t>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QP</a:t>
                </a:r>
                <a:r>
                  <a:rPr lang="en-US" altLang="zh-TW" sz="2400" dirty="0"/>
                  <a:t> with 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0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47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Task: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1952267"/>
            <a:ext cx="2176568" cy="2167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4000" y="5837572"/>
            <a:ext cx="8777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Source of image:</a:t>
            </a:r>
          </a:p>
          <a:p>
            <a:r>
              <a:rPr lang="zh-TW" altLang="en-US" dirty="0" smtClean="0"/>
              <a:t>http</a:t>
            </a:r>
            <a:r>
              <a:rPr lang="zh-TW" altLang="en-US" dirty="0"/>
              <a:t>://citeseerx.ist.psu.edu/viewdoc/download?doi=10.1.1.295.6007&amp;rep=rep1&amp;type</a:t>
            </a:r>
            <a:r>
              <a:rPr lang="zh-TW" altLang="en-US" dirty="0" smtClean="0"/>
              <a:t>=pdf</a:t>
            </a:r>
            <a:endParaRPr lang="en-US" altLang="zh-TW" dirty="0" smtClean="0"/>
          </a:p>
          <a:p>
            <a:r>
              <a:rPr lang="en-US" altLang="zh-TW" dirty="0"/>
              <a:t>http://www.vision.ee.ethz.ch/~hpedemo/gallery.php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443615" y="2243412"/>
            <a:ext cx="2960881" cy="1850551"/>
            <a:chOff x="157215" y="2473799"/>
            <a:chExt cx="2906593" cy="1816621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5" y="2473799"/>
              <a:ext cx="2906593" cy="181662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266715" y="2473799"/>
              <a:ext cx="1782221" cy="179340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086" y="1952267"/>
            <a:ext cx="2192831" cy="216748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822851" y="4514498"/>
            <a:ext cx="5670725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Keep in mind that what you will learn today can be applied to other tasks.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1" y="1781169"/>
            <a:ext cx="30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Example Task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13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77478" y="3175476"/>
            <a:ext cx="7591454" cy="2182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18935" y="3291035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 smtClean="0">
                <a:latin typeface="Cambria Math" panose="02040503050406030204" pitchFamily="18" charset="0"/>
              </a:rPr>
              <a:t>1</a:t>
            </a:r>
            <a:r>
              <a:rPr lang="en-US" altLang="zh-TW" sz="2400" dirty="0" smtClean="0">
                <a:latin typeface="Cambria Math" panose="02040503050406030204" pitchFamily="18" charset="0"/>
              </a:rPr>
              <a:t>,</a:t>
            </a:r>
            <a:r>
              <a:rPr lang="zh-TW" altLang="en-US" sz="2400" dirty="0" smtClean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 smtClean="0">
                <a:latin typeface="Cambria Math" panose="02040503050406030204" pitchFamily="18" charset="0"/>
              </a:rPr>
              <a:t>2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56823" y="3350009"/>
                <a:ext cx="244682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23" y="3350009"/>
                <a:ext cx="2446824" cy="10382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08847" y="3227049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6837" y="4645579"/>
            <a:ext cx="4072733" cy="493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There is no constraint</a:t>
            </a:r>
            <a:endParaRPr lang="zh-TW" altLang="en-US" sz="2400" dirty="0"/>
          </a:p>
        </p:txBody>
      </p:sp>
      <p:sp>
        <p:nvSpPr>
          <p:cNvPr id="22" name="向右箭號 21"/>
          <p:cNvSpPr/>
          <p:nvPr/>
        </p:nvSpPr>
        <p:spPr>
          <a:xfrm>
            <a:off x="2764069" y="5519061"/>
            <a:ext cx="822699" cy="67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691431" y="5519061"/>
                <a:ext cx="2312193" cy="609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Solution: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31" y="5519061"/>
                <a:ext cx="2312193" cy="609600"/>
              </a:xfrm>
              <a:prstGeom prst="rect">
                <a:avLst/>
              </a:prstGeom>
              <a:blipFill rotWithShape="0">
                <a:blip r:embed="rId10"/>
                <a:stretch>
                  <a:fillRect l="-789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379" t="-10526" r="-103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370" t="-10526" r="-1027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86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20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379" t="-10526" r="-103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370" t="-10526" r="-1027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/>
          <p:cNvGrpSpPr/>
          <p:nvPr/>
        </p:nvGrpSpPr>
        <p:grpSpPr>
          <a:xfrm>
            <a:off x="145490" y="2696280"/>
            <a:ext cx="4413708" cy="710178"/>
            <a:chOff x="145490" y="2696280"/>
            <a:chExt cx="4413708" cy="710178"/>
          </a:xfrm>
        </p:grpSpPr>
        <p:grpSp>
          <p:nvGrpSpPr>
            <p:cNvPr id="24" name="群組 23"/>
            <p:cNvGrpSpPr/>
            <p:nvPr/>
          </p:nvGrpSpPr>
          <p:grpSpPr>
            <a:xfrm>
              <a:off x="145490" y="2696280"/>
              <a:ext cx="4413708" cy="699113"/>
              <a:chOff x="796444" y="4417227"/>
              <a:chExt cx="4413708" cy="699113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矩形 26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111622" y="2913713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54291" y="290481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145490" y="3935438"/>
            <a:ext cx="4413708" cy="724814"/>
            <a:chOff x="145490" y="3935438"/>
            <a:chExt cx="4413708" cy="724814"/>
          </a:xfrm>
        </p:grpSpPr>
        <p:grpSp>
          <p:nvGrpSpPr>
            <p:cNvPr id="28" name="群組 27"/>
            <p:cNvGrpSpPr/>
            <p:nvPr/>
          </p:nvGrpSpPr>
          <p:grpSpPr>
            <a:xfrm>
              <a:off x="145490" y="3961139"/>
              <a:ext cx="4413708" cy="699113"/>
              <a:chOff x="796444" y="4417227"/>
              <a:chExt cx="4413708" cy="699113"/>
            </a:xfrm>
          </p:grpSpPr>
          <p:pic>
            <p:nvPicPr>
              <p:cNvPr id="29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566681" y="3971702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35498" y="393543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2583" y="5154211"/>
            <a:ext cx="4413708" cy="835471"/>
            <a:chOff x="112583" y="5154211"/>
            <a:chExt cx="4413708" cy="835471"/>
          </a:xfrm>
        </p:grpSpPr>
        <p:grpSp>
          <p:nvGrpSpPr>
            <p:cNvPr id="32" name="群組 31"/>
            <p:cNvGrpSpPr/>
            <p:nvPr/>
          </p:nvGrpSpPr>
          <p:grpSpPr>
            <a:xfrm>
              <a:off x="112583" y="5154211"/>
              <a:ext cx="4413708" cy="699113"/>
              <a:chOff x="796444" y="4417227"/>
              <a:chExt cx="4413708" cy="699113"/>
            </a:xfrm>
          </p:grpSpPr>
          <p:pic>
            <p:nvPicPr>
              <p:cNvPr id="33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/>
              <p:cNvSpPr/>
              <p:nvPr/>
            </p:nvSpPr>
            <p:spPr>
              <a:xfrm>
                <a:off x="1761694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078716" y="5383236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56227" y="5538152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625904" y="2696280"/>
            <a:ext cx="4413708" cy="699113"/>
            <a:chOff x="4625904" y="2696280"/>
            <a:chExt cx="4413708" cy="699113"/>
          </a:xfrm>
        </p:grpSpPr>
        <p:grpSp>
          <p:nvGrpSpPr>
            <p:cNvPr id="36" name="群組 35"/>
            <p:cNvGrpSpPr/>
            <p:nvPr/>
          </p:nvGrpSpPr>
          <p:grpSpPr>
            <a:xfrm>
              <a:off x="4625904" y="2696280"/>
              <a:ext cx="4413708" cy="699113"/>
              <a:chOff x="796444" y="4417227"/>
              <a:chExt cx="4413708" cy="699113"/>
            </a:xfrm>
          </p:grpSpPr>
          <p:pic>
            <p:nvPicPr>
              <p:cNvPr id="37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矩形 38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7859154" y="2804030"/>
              <a:ext cx="584343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229128" y="2793982"/>
              <a:ext cx="584343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4601344" y="3961139"/>
            <a:ext cx="4413708" cy="699113"/>
            <a:chOff x="4601344" y="3961139"/>
            <a:chExt cx="4413708" cy="699113"/>
          </a:xfrm>
        </p:grpSpPr>
        <p:grpSp>
          <p:nvGrpSpPr>
            <p:cNvPr id="40" name="群組 39"/>
            <p:cNvGrpSpPr/>
            <p:nvPr/>
          </p:nvGrpSpPr>
          <p:grpSpPr>
            <a:xfrm>
              <a:off x="4601344" y="3961139"/>
              <a:ext cx="4413708" cy="699113"/>
              <a:chOff x="796444" y="4417227"/>
              <a:chExt cx="4413708" cy="699113"/>
            </a:xfrm>
          </p:grpSpPr>
          <p:pic>
            <p:nvPicPr>
              <p:cNvPr id="41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矩形 42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7656205" y="4028959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60886" y="4023327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625904" y="5154211"/>
            <a:ext cx="4413708" cy="699113"/>
            <a:chOff x="796444" y="4417227"/>
            <a:chExt cx="4413708" cy="699113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/>
            <p:cNvSpPr/>
            <p:nvPr/>
          </p:nvSpPr>
          <p:spPr>
            <a:xfrm>
              <a:off x="1761694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7656205" y="5543255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01274" y="5538152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1504" y="580386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=1.0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189863" y="581303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=1.0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199451" y="460391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=1.0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611891" y="460391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=0.25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638005" y="33700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=0.90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151325" y="33633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=0.88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743324" y="1064825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24" y="1064825"/>
                <a:ext cx="1922257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633" t="-10667" r="-316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8225006" y="1040550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7538726" y="5821242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6" y="5821242"/>
                <a:ext cx="576119" cy="461665"/>
              </a:xfrm>
              <a:prstGeom prst="rect">
                <a:avLst/>
              </a:prstGeom>
              <a:blipFill rotWithShape="0">
                <a:blip r:embed="rId21"/>
                <a:stretch>
                  <a:fillRect r="-3191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接點 81"/>
          <p:cNvCxnSpPr>
            <a:endCxn id="26" idx="3"/>
          </p:cNvCxnSpPr>
          <p:nvPr/>
        </p:nvCxnSpPr>
        <p:spPr>
          <a:xfrm flipV="1">
            <a:off x="2223414" y="3029796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2232130" y="4304425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2190507" y="5511734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6721225" y="3022336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V="1">
            <a:off x="6729941" y="4296965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6688318" y="5504274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/>
          <p:cNvGrpSpPr/>
          <p:nvPr/>
        </p:nvGrpSpPr>
        <p:grpSpPr>
          <a:xfrm>
            <a:off x="6159751" y="396795"/>
            <a:ext cx="2422805" cy="511812"/>
            <a:chOff x="6159751" y="396795"/>
            <a:chExt cx="2422805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90" t="-10526" r="-396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92" name="直線單箭頭接點 91"/>
            <p:cNvCxnSpPr/>
            <p:nvPr/>
          </p:nvCxnSpPr>
          <p:spPr>
            <a:xfrm>
              <a:off x="6159751" y="670994"/>
              <a:ext cx="5614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線單箭頭接點 93"/>
          <p:cNvCxnSpPr/>
          <p:nvPr/>
        </p:nvCxnSpPr>
        <p:spPr>
          <a:xfrm>
            <a:off x="6168467" y="1272573"/>
            <a:ext cx="561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54789" y="2049703"/>
                <a:ext cx="4933851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9" y="2049703"/>
                <a:ext cx="4933851" cy="531107"/>
              </a:xfrm>
              <a:prstGeom prst="rect">
                <a:avLst/>
              </a:prstGeom>
              <a:blipFill rotWithShape="0">
                <a:blip r:embed="rId23"/>
                <a:stretch>
                  <a:fillRect l="-1112" t="-9195" b="-13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66870" y="6202624"/>
                <a:ext cx="4953664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0" y="6202624"/>
                <a:ext cx="4953664" cy="531877"/>
              </a:xfrm>
              <a:prstGeom prst="rect">
                <a:avLst/>
              </a:prstGeom>
              <a:blipFill rotWithShape="0">
                <a:blip r:embed="rId24"/>
                <a:stretch>
                  <a:fillRect l="-1108" t="-909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" grpId="0"/>
      <p:bldP spid="62" grpId="0"/>
      <p:bldP spid="63" grpId="0"/>
      <p:bldP spid="64" grpId="0"/>
      <p:bldP spid="65" grpId="0"/>
      <p:bldP spid="66" grpId="0"/>
      <p:bldP spid="70" grpId="0"/>
      <p:bldP spid="73" grpId="0" animBg="1"/>
      <p:bldP spid="74" grpId="0"/>
      <p:bldP spid="80" grpId="0"/>
      <p:bldP spid="8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31701" y="2346507"/>
            <a:ext cx="7934813" cy="360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849347" y="3412874"/>
            <a:ext cx="7547415" cy="2391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656334" y="2648228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83735" y="2346508"/>
                <a:ext cx="244682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35" y="2346508"/>
                <a:ext cx="2446824" cy="10382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792805" y="2617451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020045" y="3719900"/>
            <a:ext cx="1118580" cy="699112"/>
            <a:chOff x="5611104" y="2144355"/>
            <a:chExt cx="2772412" cy="1732758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694387" y="3084115"/>
              <a:ext cx="885245" cy="756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12122" y="3854174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2" y="3854174"/>
                <a:ext cx="7584640" cy="4305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/>
          <p:cNvGrpSpPr/>
          <p:nvPr/>
        </p:nvGrpSpPr>
        <p:grpSpPr>
          <a:xfrm>
            <a:off x="1929469" y="3734668"/>
            <a:ext cx="1118580" cy="699113"/>
            <a:chOff x="5611104" y="2144355"/>
            <a:chExt cx="2772412" cy="1732759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809500" y="3709457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964233" y="4834281"/>
            <a:ext cx="1057640" cy="667191"/>
            <a:chOff x="4276360" y="4662130"/>
            <a:chExt cx="2751888" cy="1735973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089729" y="4829956"/>
            <a:ext cx="1057640" cy="665349"/>
            <a:chOff x="4276360" y="4666922"/>
            <a:chExt cx="2751888" cy="1731181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700370" y="4666922"/>
              <a:ext cx="305126" cy="168872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12122" y="4978998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2" y="4978998"/>
                <a:ext cx="7584640" cy="43056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598904" y="4813036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952" t="-10526" r="-31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60" t="-10526" r="-42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272956" y="4119820"/>
            <a:ext cx="357168" cy="3051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64003" y="4829956"/>
            <a:ext cx="117270" cy="6490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2760999" y="6065733"/>
            <a:ext cx="822699" cy="67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3688361" y="6065733"/>
                <a:ext cx="2584595" cy="609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Solution: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61" y="6065733"/>
                <a:ext cx="2584595" cy="609600"/>
              </a:xfrm>
              <a:prstGeom prst="rect">
                <a:avLst/>
              </a:prstGeom>
              <a:blipFill rotWithShape="0">
                <a:blip r:embed="rId17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0" grpId="0"/>
      <p:bldP spid="34" grpId="0" animBg="1"/>
      <p:bldP spid="42" grpId="0"/>
      <p:bldP spid="43" grpId="0" animBg="1"/>
      <p:bldP spid="56" grpId="0" animBg="1"/>
      <p:bldP spid="57" grpId="0" animBg="1"/>
      <p:bldP spid="61" grpId="0" animBg="1"/>
      <p:bldP spid="62" grpId="0" animBg="1"/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/>
          <p:cNvGrpSpPr/>
          <p:nvPr/>
        </p:nvGrpSpPr>
        <p:grpSpPr>
          <a:xfrm>
            <a:off x="145490" y="2696280"/>
            <a:ext cx="4413708" cy="710178"/>
            <a:chOff x="145490" y="2696280"/>
            <a:chExt cx="4413708" cy="710178"/>
          </a:xfrm>
        </p:grpSpPr>
        <p:grpSp>
          <p:nvGrpSpPr>
            <p:cNvPr id="24" name="群組 23"/>
            <p:cNvGrpSpPr/>
            <p:nvPr/>
          </p:nvGrpSpPr>
          <p:grpSpPr>
            <a:xfrm>
              <a:off x="145490" y="2696280"/>
              <a:ext cx="4413708" cy="699113"/>
              <a:chOff x="796444" y="4417227"/>
              <a:chExt cx="4413708" cy="699113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矩形 26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111622" y="2913713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54291" y="290481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145490" y="3935438"/>
            <a:ext cx="4413708" cy="724814"/>
            <a:chOff x="145490" y="3935438"/>
            <a:chExt cx="4413708" cy="724814"/>
          </a:xfrm>
        </p:grpSpPr>
        <p:grpSp>
          <p:nvGrpSpPr>
            <p:cNvPr id="28" name="群組 27"/>
            <p:cNvGrpSpPr/>
            <p:nvPr/>
          </p:nvGrpSpPr>
          <p:grpSpPr>
            <a:xfrm>
              <a:off x="145490" y="3961139"/>
              <a:ext cx="4413708" cy="699113"/>
              <a:chOff x="796444" y="4417227"/>
              <a:chExt cx="4413708" cy="699113"/>
            </a:xfrm>
          </p:grpSpPr>
          <p:pic>
            <p:nvPicPr>
              <p:cNvPr id="29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566681" y="3971702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35498" y="393543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2583" y="5154211"/>
            <a:ext cx="4413708" cy="835471"/>
            <a:chOff x="112583" y="5154211"/>
            <a:chExt cx="4413708" cy="835471"/>
          </a:xfrm>
        </p:grpSpPr>
        <p:grpSp>
          <p:nvGrpSpPr>
            <p:cNvPr id="32" name="群組 31"/>
            <p:cNvGrpSpPr/>
            <p:nvPr/>
          </p:nvGrpSpPr>
          <p:grpSpPr>
            <a:xfrm>
              <a:off x="112583" y="5154211"/>
              <a:ext cx="4413708" cy="699113"/>
              <a:chOff x="796444" y="4417227"/>
              <a:chExt cx="4413708" cy="699113"/>
            </a:xfrm>
          </p:grpSpPr>
          <p:pic>
            <p:nvPicPr>
              <p:cNvPr id="33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/>
              <p:cNvSpPr/>
              <p:nvPr/>
            </p:nvSpPr>
            <p:spPr>
              <a:xfrm>
                <a:off x="1761694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078716" y="5383236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56227" y="5538152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25904" y="2696280"/>
            <a:ext cx="4413708" cy="699113"/>
            <a:chOff x="796444" y="4417227"/>
            <a:chExt cx="4413708" cy="699113"/>
          </a:xfrm>
        </p:grpSpPr>
        <p:pic>
          <p:nvPicPr>
            <p:cNvPr id="37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/>
            <p:cNvSpPr/>
            <p:nvPr/>
          </p:nvSpPr>
          <p:spPr>
            <a:xfrm>
              <a:off x="1777736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7859154" y="2804030"/>
            <a:ext cx="584343" cy="4515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29128" y="2793982"/>
            <a:ext cx="584343" cy="4515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4601344" y="3961139"/>
            <a:ext cx="4413708" cy="699113"/>
            <a:chOff x="4601344" y="3961139"/>
            <a:chExt cx="4413708" cy="699113"/>
          </a:xfrm>
        </p:grpSpPr>
        <p:grpSp>
          <p:nvGrpSpPr>
            <p:cNvPr id="40" name="群組 39"/>
            <p:cNvGrpSpPr/>
            <p:nvPr/>
          </p:nvGrpSpPr>
          <p:grpSpPr>
            <a:xfrm>
              <a:off x="4601344" y="3961139"/>
              <a:ext cx="4413708" cy="699113"/>
              <a:chOff x="796444" y="4417227"/>
              <a:chExt cx="4413708" cy="699113"/>
            </a:xfrm>
          </p:grpSpPr>
          <p:pic>
            <p:nvPicPr>
              <p:cNvPr id="41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矩形 42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7656205" y="4028959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60886" y="4023327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625904" y="5154211"/>
            <a:ext cx="4413708" cy="699113"/>
            <a:chOff x="796444" y="4417227"/>
            <a:chExt cx="4413708" cy="699113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/>
            <p:cNvSpPr/>
            <p:nvPr/>
          </p:nvSpPr>
          <p:spPr>
            <a:xfrm>
              <a:off x="1761694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7656205" y="5543255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01274" y="5538152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1504" y="5803861"/>
            <a:ext cx="104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=-0.99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050429" y="5827192"/>
            <a:ext cx="101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=-1.10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050429" y="461995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=1.01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611891" y="460391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=1.25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638005" y="33700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=0.97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151325" y="33633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=1.55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7534269" y="3366637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269" y="3366637"/>
                <a:ext cx="576119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3191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952" t="-10526" r="-31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60" t="-10526" r="-42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矩形 84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/>
          <p:cNvSpPr/>
          <p:nvPr/>
        </p:nvSpPr>
        <p:spPr>
          <a:xfrm>
            <a:off x="7656205" y="399119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72231" y="397484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48646" y="407866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,</a:t>
            </a:r>
            <a:endParaRPr lang="zh-TW" altLang="en-US" sz="2800" b="1" dirty="0"/>
          </a:p>
        </p:txBody>
      </p:sp>
      <p:sp>
        <p:nvSpPr>
          <p:cNvPr id="97" name="矩形 96"/>
          <p:cNvSpPr/>
          <p:nvPr/>
        </p:nvSpPr>
        <p:spPr>
          <a:xfrm>
            <a:off x="7534269" y="1013559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303914" y="1012470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865815" y="1022852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,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254789" y="2049703"/>
                <a:ext cx="5146345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9" y="2049703"/>
                <a:ext cx="5146345" cy="531107"/>
              </a:xfrm>
              <a:prstGeom prst="rect">
                <a:avLst/>
              </a:prstGeom>
              <a:blipFill rotWithShape="0">
                <a:blip r:embed="rId21"/>
                <a:stretch>
                  <a:fillRect l="-948" t="-9195" b="-13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266870" y="6202624"/>
                <a:ext cx="5166158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0" y="6202624"/>
                <a:ext cx="5166158" cy="531877"/>
              </a:xfrm>
              <a:prstGeom prst="rect">
                <a:avLst/>
              </a:prstGeom>
              <a:blipFill rotWithShape="0">
                <a:blip r:embed="rId22"/>
                <a:stretch>
                  <a:fillRect l="-945" t="-909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3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9" grpId="0" animBg="1"/>
      <p:bldP spid="61" grpId="0" animBg="1"/>
      <p:bldP spid="3" grpId="0"/>
      <p:bldP spid="62" grpId="0"/>
      <p:bldP spid="63" grpId="0"/>
      <p:bldP spid="64" grpId="0"/>
      <p:bldP spid="65" grpId="0"/>
      <p:bldP spid="66" grpId="0"/>
      <p:bldP spid="74" grpId="0"/>
      <p:bldP spid="95" grpId="0" animBg="1"/>
      <p:bldP spid="96" grpId="0"/>
      <p:bldP spid="15" grpId="0" animBg="1"/>
      <p:bldP spid="97" grpId="0" animBg="1"/>
      <p:bldP spid="98" grpId="0"/>
      <p:bldP spid="99" grpId="0" animBg="1"/>
      <p:bldP spid="72" grpId="0"/>
      <p:bldP spid="7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87851" y="1923897"/>
            <a:ext cx="7934813" cy="4724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905497" y="2990264"/>
            <a:ext cx="7547415" cy="352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712484" y="2225618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39885" y="1923898"/>
                <a:ext cx="2422843" cy="1036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85" y="1923898"/>
                <a:ext cx="2422843" cy="10363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48955" y="2194841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076195" y="3202040"/>
            <a:ext cx="1118580" cy="699112"/>
            <a:chOff x="5611104" y="2144355"/>
            <a:chExt cx="2772412" cy="1732758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694387" y="3084115"/>
              <a:ext cx="885245" cy="756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68272" y="3336314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3336314"/>
                <a:ext cx="7584640" cy="4305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/>
          <p:cNvGrpSpPr/>
          <p:nvPr/>
        </p:nvGrpSpPr>
        <p:grpSpPr>
          <a:xfrm>
            <a:off x="1985619" y="3216808"/>
            <a:ext cx="1118580" cy="699113"/>
            <a:chOff x="5611104" y="2144355"/>
            <a:chExt cx="2772412" cy="1732759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865650" y="3191597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2020383" y="4983379"/>
            <a:ext cx="1057640" cy="667191"/>
            <a:chOff x="4276360" y="4662130"/>
            <a:chExt cx="2751888" cy="1735973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145879" y="4979054"/>
            <a:ext cx="1057640" cy="665349"/>
            <a:chOff x="4276360" y="4666922"/>
            <a:chExt cx="2751888" cy="1731181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700370" y="4666922"/>
              <a:ext cx="305126" cy="168872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68272" y="512809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5128096"/>
                <a:ext cx="7584640" cy="43056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655054" y="4962134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29106" y="3601960"/>
            <a:ext cx="357168" cy="3051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20153" y="4979054"/>
            <a:ext cx="117270" cy="6490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952" t="-10526" r="-31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60" t="-10526" r="-42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656205" y="399119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272231" y="397484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848646" y="407866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,</a:t>
            </a:r>
            <a:endParaRPr lang="zh-TW" altLang="en-US" sz="2800" b="1" dirty="0"/>
          </a:p>
        </p:txBody>
      </p:sp>
      <p:sp>
        <p:nvSpPr>
          <p:cNvPr id="63" name="矩形 62"/>
          <p:cNvSpPr/>
          <p:nvPr/>
        </p:nvSpPr>
        <p:spPr>
          <a:xfrm>
            <a:off x="7534269" y="1013559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303914" y="1012470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865815" y="1022852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,</a:t>
            </a:r>
            <a:endParaRPr lang="zh-TW" altLang="en-US" sz="2800" b="1" dirty="0"/>
          </a:p>
        </p:txBody>
      </p:sp>
      <p:grpSp>
        <p:nvGrpSpPr>
          <p:cNvPr id="66" name="群組 65"/>
          <p:cNvGrpSpPr/>
          <p:nvPr/>
        </p:nvGrpSpPr>
        <p:grpSpPr>
          <a:xfrm>
            <a:off x="2020383" y="5743880"/>
            <a:ext cx="1057640" cy="667191"/>
            <a:chOff x="4276360" y="4662130"/>
            <a:chExt cx="2751888" cy="1735973"/>
          </a:xfrm>
        </p:grpSpPr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68" name="矩形 6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79" y="5743879"/>
            <a:ext cx="1057640" cy="66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868272" y="5888597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5888597"/>
                <a:ext cx="7584640" cy="43056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6655054" y="5722635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4076195" y="4022862"/>
            <a:ext cx="1118580" cy="699112"/>
            <a:chOff x="5611104" y="2144355"/>
            <a:chExt cx="2772412" cy="1732758"/>
          </a:xfrm>
        </p:grpSpPr>
        <p:pic>
          <p:nvPicPr>
            <p:cNvPr id="76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77" name="矩形 76"/>
            <p:cNvSpPr/>
            <p:nvPr/>
          </p:nvSpPr>
          <p:spPr>
            <a:xfrm>
              <a:off x="6759628" y="2796975"/>
              <a:ext cx="1477128" cy="104427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68272" y="415713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4157136"/>
                <a:ext cx="7584640" cy="43056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1985619" y="4037630"/>
            <a:ext cx="1118580" cy="699113"/>
            <a:chOff x="5611104" y="2144355"/>
            <a:chExt cx="2772412" cy="1732759"/>
          </a:xfrm>
        </p:grpSpPr>
        <p:pic>
          <p:nvPicPr>
            <p:cNvPr id="80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81" name="矩形 80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6865650" y="401241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01081" y="5795540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515000" y="5835136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894445" y="4266428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93090" y="1759205"/>
            <a:ext cx="1696850" cy="10977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The process repeats iteratively</a:t>
            </a:r>
          </a:p>
        </p:txBody>
      </p:sp>
    </p:spTree>
    <p:extLst>
      <p:ext uri="{BB962C8B-B14F-4D97-AF65-F5344CB8AC3E}">
        <p14:creationId xmlns:p14="http://schemas.microsoft.com/office/powerpoint/2010/main" val="32468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 animBg="1"/>
      <p:bldP spid="42" grpId="0"/>
      <p:bldP spid="43" grpId="0" animBg="1"/>
      <p:bldP spid="56" grpId="0" animBg="1"/>
      <p:bldP spid="57" grpId="0" animBg="1"/>
      <p:bldP spid="72" grpId="0"/>
      <p:bldP spid="73" grpId="0" animBg="1"/>
      <p:bldP spid="78" grpId="0"/>
      <p:bldP spid="82" grpId="0" animBg="1"/>
      <p:bldP spid="84" grpId="0" animBg="1"/>
      <p:bldP spid="85" grpId="0" animBg="1"/>
      <p:bldP spid="86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63249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6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Multi-class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Problem 1: Evaluation</a:t>
                </a:r>
              </a:p>
              <a:p>
                <a:pPr lvl="1"/>
                <a:r>
                  <a:rPr lang="en-US" altLang="zh-TW" sz="2800" dirty="0" smtClean="0"/>
                  <a:t>If there are K classes, then we have K weight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90146" y="4514643"/>
                <a:ext cx="255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6" y="4514643"/>
                <a:ext cx="255903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7301" y="5175094"/>
                <a:ext cx="2916655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800" dirty="0" smtClean="0"/>
                  <a:t>: vector representation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1" y="5175094"/>
                <a:ext cx="2916655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7307" t="-12057" b="-24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184658" y="4617003"/>
                <a:ext cx="724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8" y="4617003"/>
                <a:ext cx="72423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271672" y="1229102"/>
                <a:ext cx="32506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672" y="1229102"/>
                <a:ext cx="325069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295842" y="3367513"/>
                <a:ext cx="527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3367513"/>
                <a:ext cx="52764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295842" y="3933336"/>
                <a:ext cx="5353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3933336"/>
                <a:ext cx="53533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96074" y="4937593"/>
                <a:ext cx="54944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74" y="4937593"/>
                <a:ext cx="549445" cy="4385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95842" y="5876149"/>
                <a:ext cx="5801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5876149"/>
                <a:ext cx="580159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 rot="5400000">
                <a:off x="5300711" y="4472145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00711" y="4472145"/>
                <a:ext cx="389529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 rot="5400000">
                <a:off x="5290953" y="5391414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90953" y="5391414"/>
                <a:ext cx="389529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右括弧 15"/>
          <p:cNvSpPr/>
          <p:nvPr/>
        </p:nvSpPr>
        <p:spPr>
          <a:xfrm>
            <a:off x="4940979" y="3300591"/>
            <a:ext cx="1076422" cy="3163523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112084" y="3340563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3340563"/>
                <a:ext cx="280526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112084" y="3906386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3906386"/>
                <a:ext cx="280526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153726" y="492993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6" y="4929930"/>
                <a:ext cx="283411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112084" y="5849199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5849199"/>
                <a:ext cx="280526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 rot="5400000">
                <a:off x="8116953" y="4445195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16953" y="4445195"/>
                <a:ext cx="389529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 rot="5400000">
                <a:off x="8107195" y="5364464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07195" y="5364464"/>
                <a:ext cx="389529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右括弧 22"/>
          <p:cNvSpPr/>
          <p:nvPr/>
        </p:nvSpPr>
        <p:spPr>
          <a:xfrm>
            <a:off x="7757221" y="3273641"/>
            <a:ext cx="1076422" cy="3163523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176555" y="4622994"/>
                <a:ext cx="15419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55" y="4622994"/>
                <a:ext cx="1541961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44703" y="3790781"/>
                <a:ext cx="32012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1,2,⋯,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3" y="3790781"/>
                <a:ext cx="3201261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 2: Inference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71952" y="2604796"/>
                <a:ext cx="255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52" y="2604796"/>
                <a:ext cx="255903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71952" y="3499864"/>
                <a:ext cx="4449936" cy="614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52" y="3499864"/>
                <a:ext cx="4449936" cy="614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483163" y="4438580"/>
                <a:ext cx="4006803" cy="614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63" y="4438580"/>
                <a:ext cx="4006803" cy="614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754691" y="5508124"/>
            <a:ext cx="5284458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number of classes are usually small, so we can just enumerate them.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1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3: Training 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2384361"/>
            <a:ext cx="7886700" cy="2942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15069" y="4690239"/>
                <a:ext cx="6440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69" y="4690239"/>
                <a:ext cx="644080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5"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76835" y="4233743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35" y="4233743"/>
                <a:ext cx="92756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395" t="-26667" r="-1842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1414" y="3752647"/>
                <a:ext cx="932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4" y="3752647"/>
                <a:ext cx="9323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608" t="-26667" r="-18954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659251" y="3007560"/>
            <a:ext cx="3525581" cy="1038489"/>
            <a:chOff x="2417624" y="1980011"/>
            <a:chExt cx="3525581" cy="1038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2417624" y="1980011"/>
                  <a:ext cx="3525581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624" y="1980011"/>
                  <a:ext cx="3525581" cy="10384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015366" y="2304547"/>
                  <a:ext cx="927839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366" y="2304547"/>
                  <a:ext cx="92783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207200" y="4686820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00" y="4686820"/>
                <a:ext cx="95992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062500" y="4165629"/>
            <a:ext cx="7225157" cy="1041546"/>
            <a:chOff x="1111062" y="5245727"/>
            <a:chExt cx="7225157" cy="1041546"/>
          </a:xfrm>
        </p:grpSpPr>
        <p:sp>
          <p:nvSpPr>
            <p:cNvPr id="13" name="矩形 12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273" t="-24590" r="-13091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459" r="-7006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1414" y="2564810"/>
                <a:ext cx="4215172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 smtClean="0"/>
                        <m:t>Find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w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/>
                        <m:t>minimiz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ing</m:t>
                      </m:r>
                      <m:r>
                        <m:rPr>
                          <m:nor/>
                        </m:rPr>
                        <a:rPr lang="en-US" altLang="zh-TW" sz="2400" dirty="0"/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4" y="2564810"/>
                <a:ext cx="4215172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639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342724" y="5575990"/>
                <a:ext cx="3152723" cy="403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24" y="5575990"/>
                <a:ext cx="3152723" cy="4031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338298" y="6156499"/>
                <a:ext cx="2838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98" y="6156499"/>
                <a:ext cx="2838085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075" t="-16393" r="-13548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391473" y="4674672"/>
                <a:ext cx="3615805" cy="504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73" y="4674672"/>
                <a:ext cx="3615805" cy="50488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5256993" y="5085503"/>
            <a:ext cx="11438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01877" y="5446335"/>
            <a:ext cx="3652843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Some types of misclassifications may be worse than others.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935469" y="324268"/>
                <a:ext cx="36493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𝑑𝑜𝑔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9" y="324268"/>
                <a:ext cx="3649332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921137" y="841852"/>
                <a:ext cx="3677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𝑐𝑎𝑡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137" y="841852"/>
                <a:ext cx="3677995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940012" y="1335758"/>
                <a:ext cx="4048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𝑏𝑢𝑠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2" y="1335758"/>
                <a:ext cx="4048288" cy="461665"/>
              </a:xfrm>
              <a:prstGeom prst="rect">
                <a:avLst/>
              </a:prstGeom>
              <a:blipFill rotWithShape="0">
                <a:blip r:embed="rId19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221135" y="1774523"/>
            <a:ext cx="332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(defined as your wish)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370006" y="4141410"/>
            <a:ext cx="510005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There are only N(K-1) constraints.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 animBg="1"/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K =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04716" y="3080191"/>
                <a:ext cx="6440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16" y="3080191"/>
                <a:ext cx="644080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5"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66482" y="2623695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82" y="2623695"/>
                <a:ext cx="92756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08" t="-24590" r="-18301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296847" y="3076772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847" y="3076772"/>
                <a:ext cx="95992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152147" y="2555581"/>
            <a:ext cx="7225157" cy="1041546"/>
            <a:chOff x="1111062" y="5245727"/>
            <a:chExt cx="7225157" cy="1041546"/>
          </a:xfrm>
        </p:grpSpPr>
        <p:sp>
          <p:nvSpPr>
            <p:cNvPr id="8" name="矩形 7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273" t="-24590" r="-13091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797" r="-6962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409404" y="3028766"/>
                <a:ext cx="3615805" cy="504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04" y="3028766"/>
                <a:ext cx="3615805" cy="50488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5346640" y="3475455"/>
            <a:ext cx="11438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699849" y="1825625"/>
                <a:ext cx="14615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49" y="1825625"/>
                <a:ext cx="1461554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5559955" y="2563973"/>
            <a:ext cx="71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=1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2280" y="3974133"/>
            <a:ext cx="20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If y=1: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530895" y="4068071"/>
                <a:ext cx="3615805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95" y="4068071"/>
                <a:ext cx="3615805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12280" y="5437339"/>
            <a:ext cx="20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If y=2: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461399" y="5529672"/>
                <a:ext cx="3615805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99" y="5529672"/>
                <a:ext cx="3615805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997109" y="4576399"/>
                <a:ext cx="840835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09" y="4576399"/>
                <a:ext cx="840835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996710" y="6019221"/>
                <a:ext cx="840835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710" y="6019221"/>
                <a:ext cx="840835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5346640" y="4068071"/>
            <a:ext cx="426631" cy="508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310782" y="5495400"/>
            <a:ext cx="426631" cy="508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937283" y="4106791"/>
                <a:ext cx="2706386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83" y="4106791"/>
                <a:ext cx="2706386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925753" y="5547541"/>
                <a:ext cx="2706386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53" y="5547541"/>
                <a:ext cx="2706386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2" grpId="0" animBg="1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1: Evaluation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is </a:t>
            </a:r>
            <a:r>
              <a:rPr lang="en-US" altLang="zh-TW" dirty="0"/>
              <a:t>l</a:t>
            </a:r>
            <a:r>
              <a:rPr lang="en-US" altLang="zh-TW" dirty="0" smtClean="0"/>
              <a:t>inear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157434" y="4868675"/>
                <a:ext cx="41277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34" y="4868675"/>
                <a:ext cx="41277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52500" y="6058591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Open question: What </a:t>
            </a:r>
            <a:r>
              <a:rPr lang="en-US" altLang="zh-TW" sz="2400" dirty="0" smtClean="0"/>
              <a:t>if 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 is not linear?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030488" y="4367134"/>
            <a:ext cx="3126946" cy="1416844"/>
            <a:chOff x="-3188612" y="2758634"/>
            <a:chExt cx="3126946" cy="141684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56675" y="2758634"/>
              <a:ext cx="2266950" cy="1416844"/>
            </a:xfrm>
            <a:prstGeom prst="rect">
              <a:avLst/>
            </a:prstGeom>
            <a:ln w="381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-3188612" y="3251613"/>
                  <a:ext cx="312694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188612" y="3251613"/>
                  <a:ext cx="3126946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80" y="4372874"/>
            <a:ext cx="2266950" cy="1416844"/>
          </a:xfrm>
          <a:prstGeom prst="rect">
            <a:avLst/>
          </a:prstGeom>
          <a:ln w="38100">
            <a:noFill/>
          </a:ln>
        </p:spPr>
      </p:pic>
      <p:sp>
        <p:nvSpPr>
          <p:cNvPr id="5" name="矩形 4"/>
          <p:cNvSpPr/>
          <p:nvPr/>
        </p:nvSpPr>
        <p:spPr>
          <a:xfrm>
            <a:off x="6450841" y="4625946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8908" y="4647015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7162" y="2832686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71" y="2552711"/>
            <a:ext cx="2266950" cy="1416844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890525" y="3045689"/>
                <a:ext cx="6845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25" y="3045689"/>
                <a:ext cx="6845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337742" y="3045688"/>
                <a:ext cx="6894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42" y="3045688"/>
                <a:ext cx="68942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65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animBg="1"/>
      <p:bldP spid="13" grpId="0" animBg="1"/>
      <p:bldP spid="14" grpId="0" animBg="1"/>
      <p:bldP spid="16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1986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6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Beyond Structured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Involving DNN when generating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Structured SVM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35693" y="5165718"/>
            <a:ext cx="7760254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Ref: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Hao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Tang,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Chao-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hong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Lin-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shan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Lee, "An initial attempt for phoneme recognition using Structured Support Vector Machine (SVM),"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ICASSP, 2010</a:t>
            </a: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Shi-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Xiong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Zhang, Gales, M.J.F., "Structured SVMs for Automatic Speech Recognition," in Audio, Speech, and Language Processing, IEEE Transactions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on,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vol.21, no.3, pp.544-555, March 2013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36783" y="4307100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783" y="4307100"/>
                <a:ext cx="47891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056523" y="4362436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Jointly training structured SVM and DNN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Structured SVM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27500" y="432516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00" y="4325166"/>
                <a:ext cx="47891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231193" y="4497011"/>
            <a:ext cx="1498408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j</a:t>
            </a:r>
            <a:r>
              <a:rPr lang="en-US" altLang="zh-TW" sz="2800" dirty="0" smtClean="0"/>
              <a:t>ointly trained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5325267" y="4383220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endCxn id="17" idx="1"/>
          </p:cNvCxnSpPr>
          <p:nvPr/>
        </p:nvCxnSpPr>
        <p:spPr>
          <a:xfrm>
            <a:off x="2473126" y="4774984"/>
            <a:ext cx="758067" cy="199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3"/>
          </p:cNvCxnSpPr>
          <p:nvPr/>
        </p:nvCxnSpPr>
        <p:spPr>
          <a:xfrm flipH="1">
            <a:off x="4729601" y="4799440"/>
            <a:ext cx="595666" cy="174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49474" y="5764775"/>
            <a:ext cx="776025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Ref: </a:t>
            </a:r>
            <a:r>
              <a:rPr lang="en-US" altLang="zh-TW" dirty="0">
                <a:solidFill>
                  <a:schemeClr val="bg1"/>
                </a:solidFill>
              </a:rPr>
              <a:t>Shi-</a:t>
            </a:r>
            <a:r>
              <a:rPr lang="en-US" altLang="zh-TW" dirty="0" err="1">
                <a:solidFill>
                  <a:schemeClr val="bg1"/>
                </a:solidFill>
              </a:rPr>
              <a:t>Xiong</a:t>
            </a:r>
            <a:r>
              <a:rPr lang="en-US" altLang="zh-TW" dirty="0">
                <a:solidFill>
                  <a:schemeClr val="bg1"/>
                </a:solidFill>
              </a:rPr>
              <a:t> Zhang, </a:t>
            </a:r>
            <a:r>
              <a:rPr lang="en-US" altLang="zh-TW" dirty="0" err="1">
                <a:solidFill>
                  <a:schemeClr val="bg1"/>
                </a:solidFill>
              </a:rPr>
              <a:t>Chaojun</a:t>
            </a:r>
            <a:r>
              <a:rPr lang="en-US" altLang="zh-TW" dirty="0">
                <a:solidFill>
                  <a:schemeClr val="bg1"/>
                </a:solidFill>
              </a:rPr>
              <a:t> Liu, </a:t>
            </a:r>
            <a:r>
              <a:rPr lang="en-US" altLang="zh-TW" dirty="0" err="1">
                <a:solidFill>
                  <a:schemeClr val="bg1"/>
                </a:solidFill>
              </a:rPr>
              <a:t>Kaisheng</a:t>
            </a:r>
            <a:r>
              <a:rPr lang="en-US" altLang="zh-TW" dirty="0">
                <a:solidFill>
                  <a:schemeClr val="bg1"/>
                </a:solidFill>
              </a:rPr>
              <a:t> Yao, and </a:t>
            </a:r>
            <a:r>
              <a:rPr lang="en-US" altLang="zh-TW" dirty="0" err="1">
                <a:solidFill>
                  <a:schemeClr val="bg1"/>
                </a:solidFill>
              </a:rPr>
              <a:t>Yifan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Gong, “</a:t>
            </a:r>
            <a:r>
              <a:rPr lang="en-US" altLang="zh-TW" dirty="0">
                <a:solidFill>
                  <a:schemeClr val="bg1"/>
                </a:solidFill>
              </a:rPr>
              <a:t>DEEP NEURAL SUPPORT VECTOR MACHINES FOR SPEECH RECOGNITION</a:t>
            </a:r>
            <a:r>
              <a:rPr lang="en-US" altLang="zh-TW" dirty="0" smtClean="0">
                <a:solidFill>
                  <a:schemeClr val="bg1"/>
                </a:solidFill>
              </a:rPr>
              <a:t>”, </a:t>
            </a:r>
            <a:r>
              <a:rPr lang="en-US" altLang="zh-TW" dirty="0" err="1" smtClean="0">
                <a:solidFill>
                  <a:schemeClr val="bg1"/>
                </a:solidFill>
              </a:rPr>
              <a:t>Interspeech</a:t>
            </a:r>
            <a:r>
              <a:rPr lang="en-US" altLang="zh-TW" dirty="0" smtClean="0">
                <a:solidFill>
                  <a:schemeClr val="bg1"/>
                </a:solidFill>
              </a:rPr>
              <a:t> 2015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9" grpId="0" animBg="1"/>
      <p:bldP spid="2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Replacing Structured SVM with DNN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27500" y="426432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00" y="4264326"/>
                <a:ext cx="47891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21507" y="5067120"/>
                <a:ext cx="428758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07" y="5067120"/>
                <a:ext cx="4287584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81654" y="6205316"/>
                <a:ext cx="6455507" cy="52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54" y="6205316"/>
                <a:ext cx="6455507" cy="524439"/>
              </a:xfrm>
              <a:prstGeom prst="rect">
                <a:avLst/>
              </a:prstGeom>
              <a:blipFill rotWithShape="0">
                <a:blip r:embed="rId9"/>
                <a:stretch>
                  <a:fillRect l="-1700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85027" y="4243493"/>
                <a:ext cx="4869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 smtClean="0"/>
                  <a:t>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27" y="4243493"/>
                <a:ext cx="486928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0465" r="-23750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550780" y="4041660"/>
            <a:ext cx="1498408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j</a:t>
            </a:r>
            <a:r>
              <a:rPr lang="en-US" altLang="zh-TW" sz="2800" dirty="0" smtClean="0"/>
              <a:t>ointly trained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6002680" y="4298829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2506414" y="4539251"/>
            <a:ext cx="10527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7" idx="3"/>
          </p:cNvCxnSpPr>
          <p:nvPr/>
        </p:nvCxnSpPr>
        <p:spPr>
          <a:xfrm flipH="1" flipV="1">
            <a:off x="5049188" y="4518714"/>
            <a:ext cx="9534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056998" y="4319662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672372" y="5093315"/>
            <a:ext cx="435012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latin typeface="Helvetica Neue"/>
              </a:rPr>
              <a:t>Ref: Yi-</a:t>
            </a:r>
            <a:r>
              <a:rPr lang="en-US" altLang="zh-TW" dirty="0" err="1" smtClean="0">
                <a:latin typeface="Helvetica Neue"/>
              </a:rPr>
              <a:t>Hsiu</a:t>
            </a:r>
            <a:r>
              <a:rPr lang="en-US" altLang="zh-TW" dirty="0" smtClean="0">
                <a:latin typeface="Helvetica Neue"/>
              </a:rPr>
              <a:t> </a:t>
            </a:r>
            <a:r>
              <a:rPr lang="en-US" altLang="zh-TW" dirty="0">
                <a:latin typeface="Helvetica Neue"/>
              </a:rPr>
              <a:t>Liao, Hung-yi Lee, Lin-</a:t>
            </a:r>
            <a:r>
              <a:rPr lang="en-US" altLang="zh-TW" dirty="0" err="1">
                <a:latin typeface="Helvetica Neue"/>
              </a:rPr>
              <a:t>shan</a:t>
            </a:r>
            <a:r>
              <a:rPr lang="en-US" altLang="zh-TW" dirty="0">
                <a:latin typeface="Helvetica Neue"/>
              </a:rPr>
              <a:t> Lee, "Towards Structured Deep Neural Network for Automatic Speech Recognition", </a:t>
            </a:r>
            <a:r>
              <a:rPr lang="en-US" altLang="zh-TW" dirty="0" smtClean="0">
                <a:latin typeface="Helvetica Neue"/>
              </a:rPr>
              <a:t>ASRU, </a:t>
            </a:r>
            <a:r>
              <a:rPr lang="en-US" altLang="zh-TW" dirty="0">
                <a:latin typeface="Helvetica Neue"/>
              </a:rPr>
              <a:t>2015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12023" y="2330917"/>
                <a:ext cx="7703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A DNN with x and y as input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(a scalar) as output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3" y="2330917"/>
                <a:ext cx="7703327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187" t="-10526" r="-23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849108" y="6045093"/>
            <a:ext cx="315957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http://speech.ee.ntu.edu.tw/~tlkagk/paper/DNN_ASRU15.pdf</a:t>
            </a:r>
          </a:p>
        </p:txBody>
      </p:sp>
    </p:spTree>
    <p:extLst>
      <p:ext uri="{BB962C8B-B14F-4D97-AF65-F5344CB8AC3E}">
        <p14:creationId xmlns:p14="http://schemas.microsoft.com/office/powerpoint/2010/main" val="23146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 animBg="1"/>
      <p:bldP spid="28" grpId="0" animBg="1"/>
      <p:bldP spid="34" grpId="0" animBg="1"/>
      <p:bldP spid="38" grpId="0" animBg="1"/>
      <p:bldP spid="3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0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感謝 盧柏儒 </a:t>
            </a:r>
            <a:r>
              <a:rPr lang="zh-TW" altLang="en-US" dirty="0"/>
              <a:t>同學於上</a:t>
            </a:r>
            <a:r>
              <a:rPr lang="zh-TW" altLang="en-US" dirty="0" smtClean="0"/>
              <a:t>課時發現投影片</a:t>
            </a:r>
            <a:r>
              <a:rPr lang="zh-TW" altLang="en-US" dirty="0"/>
              <a:t>上</a:t>
            </a:r>
            <a:r>
              <a:rPr lang="zh-TW" altLang="en-US" dirty="0" smtClean="0"/>
              <a:t>的錯誤</a:t>
            </a:r>
            <a:endParaRPr lang="en-US" altLang="zh-TW" dirty="0"/>
          </a:p>
          <a:p>
            <a:r>
              <a:rPr lang="zh-TW" altLang="en-US" dirty="0" smtClean="0"/>
              <a:t>感謝 徐</a:t>
            </a:r>
            <a:r>
              <a:rPr lang="zh-TW" altLang="en-US" dirty="0"/>
              <a:t>翊</a:t>
            </a:r>
            <a:r>
              <a:rPr lang="zh-TW" altLang="en-US" dirty="0" smtClean="0"/>
              <a:t>祥 同學</a:t>
            </a:r>
            <a:r>
              <a:rPr lang="zh-TW" altLang="en-US" dirty="0"/>
              <a:t>於上課時發現投影片上的錯誤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7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2: Inference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81441" y="1582588"/>
                <a:ext cx="3396699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41" y="1582588"/>
                <a:ext cx="3396699" cy="61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240158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25245" y="282406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2824068"/>
                <a:ext cx="272510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895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2185554" y="2506422"/>
            <a:ext cx="331533" cy="3389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37262" y="2777901"/>
            <a:ext cx="77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=1.1</a:t>
            </a:r>
            <a:endParaRPr lang="zh-TW" altLang="en-US" sz="2000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240158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633772" y="282406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2824068"/>
                <a:ext cx="272510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671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69925" y="2742344"/>
            <a:ext cx="723422" cy="5711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243795" y="2777901"/>
            <a:ext cx="71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=8.2</a:t>
            </a:r>
            <a:endParaRPr lang="zh-TW" altLang="en-US" sz="2000" dirty="0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391889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25245" y="434137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4341378"/>
                <a:ext cx="272510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95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2055002" y="4054943"/>
            <a:ext cx="723422" cy="7234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243387" y="4295211"/>
            <a:ext cx="67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=0.3</a:t>
            </a:r>
            <a:endParaRPr lang="zh-TW" altLang="en-US" sz="2000" dirty="0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391889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633772" y="434137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4341378"/>
                <a:ext cx="27251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71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6278140" y="3997715"/>
            <a:ext cx="823739" cy="9773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15105" y="4310167"/>
            <a:ext cx="80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=10.1</a:t>
            </a:r>
            <a:endParaRPr lang="zh-TW" altLang="en-US" sz="2000" dirty="0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543620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25245" y="585868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5858688"/>
                <a:ext cx="272510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895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1518903" y="6131804"/>
            <a:ext cx="1463105" cy="365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219440" y="5827477"/>
            <a:ext cx="75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=-1.5</a:t>
            </a:r>
            <a:endParaRPr lang="zh-TW" altLang="en-US" sz="2000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543620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633772" y="585868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5858688"/>
                <a:ext cx="272510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671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/>
          <p:cNvSpPr txBox="1"/>
          <p:nvPr/>
        </p:nvSpPr>
        <p:spPr>
          <a:xfrm>
            <a:off x="7265031" y="5827477"/>
            <a:ext cx="73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=5.6</a:t>
            </a:r>
            <a:endParaRPr lang="zh-TW" altLang="en-US" sz="20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844079" y="2605590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859298" y="2605590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839444" y="4179036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859298" y="4170858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839444" y="5688325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59298" y="5712035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 rot="5400000">
            <a:off x="2091593" y="3461084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 rot="5400000">
            <a:off x="2091593" y="5006229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 rot="5400000">
            <a:off x="6093850" y="3450201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 rot="5400000">
            <a:off x="6093850" y="4995346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671998" y="5547965"/>
            <a:ext cx="1105161" cy="95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29866" y="3978981"/>
            <a:ext cx="7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max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7120889" y="474443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89" y="4744434"/>
                <a:ext cx="28828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0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 animBg="1"/>
      <p:bldP spid="5" grpId="0"/>
      <p:bldP spid="48" grpId="0"/>
      <p:bldP spid="49" grpId="0" animBg="1"/>
      <p:bldP spid="50" grpId="0"/>
      <p:bldP spid="53" grpId="0"/>
      <p:bldP spid="54" grpId="0" animBg="1"/>
      <p:bldP spid="55" grpId="0"/>
      <p:bldP spid="58" grpId="0"/>
      <p:bldP spid="59" grpId="0" animBg="1"/>
      <p:bldP spid="60" grpId="0"/>
      <p:bldP spid="63" grpId="0"/>
      <p:bldP spid="64" grpId="0" animBg="1"/>
      <p:bldP spid="65" grpId="0"/>
      <p:bldP spid="6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6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2: Inference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5192" y="1665205"/>
                <a:ext cx="38862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 smtClean="0"/>
                  <a:t>Object Detection</a:t>
                </a:r>
              </a:p>
              <a:p>
                <a:pPr lvl="1"/>
                <a:r>
                  <a:rPr lang="en-US" altLang="zh-TW" dirty="0" smtClean="0"/>
                  <a:t>Branch and Bound algorithm</a:t>
                </a:r>
              </a:p>
              <a:p>
                <a:pPr lvl="1"/>
                <a:r>
                  <a:rPr lang="en-US" altLang="zh-TW" dirty="0" smtClean="0"/>
                  <a:t>Selective Search </a:t>
                </a:r>
              </a:p>
              <a:p>
                <a:r>
                  <a:rPr lang="en-US" altLang="zh-TW" sz="2400" dirty="0" smtClean="0"/>
                  <a:t>Sequence Labeling </a:t>
                </a:r>
              </a:p>
              <a:p>
                <a:pPr lvl="1"/>
                <a:r>
                  <a:rPr lang="en-US" altLang="zh-TW" dirty="0" smtClean="0"/>
                  <a:t>Viterbi Algorithm</a:t>
                </a:r>
              </a:p>
              <a:p>
                <a:r>
                  <a:rPr lang="en-US" altLang="zh-TW" sz="2400" dirty="0" smtClean="0"/>
                  <a:t>The algorithms can depend on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Genetic Algorithm</a:t>
                </a:r>
              </a:p>
              <a:p>
                <a:r>
                  <a:rPr lang="en-US" altLang="zh-TW" sz="2400" dirty="0" smtClean="0"/>
                  <a:t>Open question: </a:t>
                </a:r>
              </a:p>
              <a:p>
                <a:pPr lvl="1"/>
                <a:r>
                  <a:rPr lang="en-US" altLang="zh-TW" dirty="0" smtClean="0"/>
                  <a:t>What happens if the inference is non exact?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5192" y="1665205"/>
                <a:ext cx="3886200" cy="4351338"/>
              </a:xfrm>
              <a:blipFill rotWithShape="0">
                <a:blip r:embed="rId3"/>
                <a:stretch>
                  <a:fillRect l="-2038" t="-1961" r="-1411" b="-135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 descr="http://peterrollins.net/wp-content/uploads/2011/03/i-think-you-should-be-more-explicit-here-in-step-two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62760"/>
            <a:ext cx="4000500" cy="454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38036" y="6311899"/>
            <a:ext cx="4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/>
              <a:t>http://www.condenaststore.com/-sp/I-think-you-should-be-more-explicit-here-in-step-two-Cartoon-Prints_i8562937_.htm</a:t>
            </a:r>
          </a:p>
        </p:txBody>
      </p:sp>
    </p:spTree>
    <p:extLst>
      <p:ext uri="{BB962C8B-B14F-4D97-AF65-F5344CB8AC3E}">
        <p14:creationId xmlns:p14="http://schemas.microsoft.com/office/powerpoint/2010/main" val="26160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3543</TotalTime>
  <Words>3169</Words>
  <Application>Microsoft Office PowerPoint</Application>
  <PresentationFormat>如螢幕大小 (4:3)</PresentationFormat>
  <Paragraphs>1053</Paragraphs>
  <Slides>75</Slides>
  <Notes>40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6" baseType="lpstr">
      <vt:lpstr>Helvetica Neue</vt:lpstr>
      <vt:lpstr>新細明體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佈景主題</vt:lpstr>
      <vt:lpstr>方程式</vt:lpstr>
      <vt:lpstr>Structured Support Vector Machine</vt:lpstr>
      <vt:lpstr>公告</vt:lpstr>
      <vt:lpstr>Structured Learning</vt:lpstr>
      <vt:lpstr>Unified Framework</vt:lpstr>
      <vt:lpstr>Three Problems</vt:lpstr>
      <vt:lpstr>Example Task: Object Detection</vt:lpstr>
      <vt:lpstr>Problem 1: Evaluation </vt:lpstr>
      <vt:lpstr>Problem 2: Inference</vt:lpstr>
      <vt:lpstr>Problem 2: Inference</vt:lpstr>
      <vt:lpstr>Problem 3: Training</vt:lpstr>
      <vt:lpstr>Outline</vt:lpstr>
      <vt:lpstr>Outline</vt:lpstr>
      <vt:lpstr>Assumption: Separable</vt:lpstr>
      <vt:lpstr>Structured Perceptron</vt:lpstr>
      <vt:lpstr>Warning of Math</vt:lpstr>
      <vt:lpstr>Proof of Termination</vt:lpstr>
      <vt:lpstr>Proof of Termination</vt:lpstr>
      <vt:lpstr>Proof of Termination</vt:lpstr>
      <vt:lpstr>Proof of Termination</vt:lpstr>
      <vt:lpstr>Proof of Termination</vt:lpstr>
      <vt:lpstr>End of Warning</vt:lpstr>
      <vt:lpstr>How to make training fast?</vt:lpstr>
      <vt:lpstr>Outline</vt:lpstr>
      <vt:lpstr>Non-separable Case</vt:lpstr>
      <vt:lpstr>Defining Cost Function</vt:lpstr>
      <vt:lpstr>(Stochastic) Gradient Descent</vt:lpstr>
      <vt:lpstr>PowerPoint 簡報</vt:lpstr>
      <vt:lpstr>(Stochastic) Gradient Descent</vt:lpstr>
      <vt:lpstr>Outline</vt:lpstr>
      <vt:lpstr>Based on what we have considered …...</vt:lpstr>
      <vt:lpstr>Considering the incorrect ones</vt:lpstr>
      <vt:lpstr>Defining Error Function</vt:lpstr>
      <vt:lpstr>Another Cost Function</vt:lpstr>
      <vt:lpstr>Gradient Descent</vt:lpstr>
      <vt:lpstr>Another Viewpoint</vt:lpstr>
      <vt:lpstr>Another Viewpoint</vt:lpstr>
      <vt:lpstr>More Cost Functions</vt:lpstr>
      <vt:lpstr>Outline</vt:lpstr>
      <vt:lpstr>Regularization</vt:lpstr>
      <vt:lpstr>Regularization</vt:lpstr>
      <vt:lpstr>Outline</vt:lpstr>
      <vt:lpstr>Structured SVM</vt:lpstr>
      <vt:lpstr>Structured SVM</vt:lpstr>
      <vt:lpstr>Structured SVM</vt:lpstr>
      <vt:lpstr>PowerPoint 簡報</vt:lpstr>
      <vt:lpstr>PowerPoint 簡報</vt:lpstr>
      <vt:lpstr>PowerPoint 簡報</vt:lpstr>
      <vt:lpstr>Structured SVM</vt:lpstr>
      <vt:lpstr>Outline</vt:lpstr>
      <vt:lpstr>PowerPoint 簡報</vt:lpstr>
      <vt:lpstr>Cutting Plane Algorithm</vt:lpstr>
      <vt:lpstr>Cutting Plane Algorithm</vt:lpstr>
      <vt:lpstr>Cutting Plane Algorithm</vt:lpstr>
      <vt:lpstr>Cutting Plane Algorithm</vt:lpstr>
      <vt:lpstr>Cutting Plane Algorithm</vt:lpstr>
      <vt:lpstr>Cutting Plane Algorithm</vt:lpstr>
      <vt:lpstr>Find the most violated one</vt:lpstr>
      <vt:lpstr>Cutting Plane Algorithm</vt:lpstr>
      <vt:lpstr>Cutting Plane Algorithm</vt:lpstr>
      <vt:lpstr>PowerPoint 簡報</vt:lpstr>
      <vt:lpstr>PowerPoint 簡報</vt:lpstr>
      <vt:lpstr>PowerPoint 簡報</vt:lpstr>
      <vt:lpstr>PowerPoint 簡報</vt:lpstr>
      <vt:lpstr>PowerPoint 簡報</vt:lpstr>
      <vt:lpstr>Concluding Remarks</vt:lpstr>
      <vt:lpstr>Multi-class SVM</vt:lpstr>
      <vt:lpstr>Multi-class SVM</vt:lpstr>
      <vt:lpstr>Multi-class SVM</vt:lpstr>
      <vt:lpstr>Binary SVM</vt:lpstr>
      <vt:lpstr>Concluding Remarks</vt:lpstr>
      <vt:lpstr>Beyond Structured SVM</vt:lpstr>
      <vt:lpstr>Beyond Structured SVM</vt:lpstr>
      <vt:lpstr>Beyond Structured SVM</vt:lpstr>
      <vt:lpstr>Concluding Remarks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Lee Hung-yi</cp:lastModifiedBy>
  <cp:revision>147</cp:revision>
  <dcterms:created xsi:type="dcterms:W3CDTF">2015-11-01T03:25:01Z</dcterms:created>
  <dcterms:modified xsi:type="dcterms:W3CDTF">2015-11-07T15:53:25Z</dcterms:modified>
</cp:coreProperties>
</file>