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0"/>
  </p:notesMasterIdLst>
  <p:sldIdLst>
    <p:sldId id="256" r:id="rId2"/>
    <p:sldId id="301" r:id="rId3"/>
    <p:sldId id="328" r:id="rId4"/>
    <p:sldId id="330" r:id="rId5"/>
    <p:sldId id="408" r:id="rId6"/>
    <p:sldId id="663" r:id="rId7"/>
    <p:sldId id="615" r:id="rId8"/>
    <p:sldId id="616" r:id="rId9"/>
    <p:sldId id="664" r:id="rId10"/>
    <p:sldId id="566" r:id="rId11"/>
    <p:sldId id="568" r:id="rId12"/>
    <p:sldId id="666" r:id="rId13"/>
    <p:sldId id="667" r:id="rId14"/>
    <p:sldId id="668" r:id="rId15"/>
    <p:sldId id="340" r:id="rId16"/>
    <p:sldId id="665" r:id="rId17"/>
    <p:sldId id="649" r:id="rId18"/>
    <p:sldId id="650" r:id="rId19"/>
    <p:sldId id="651" r:id="rId20"/>
    <p:sldId id="652" r:id="rId21"/>
    <p:sldId id="669" r:id="rId22"/>
    <p:sldId id="493" r:id="rId23"/>
    <p:sldId id="679" r:id="rId24"/>
    <p:sldId id="680" r:id="rId25"/>
    <p:sldId id="681" r:id="rId26"/>
    <p:sldId id="682" r:id="rId27"/>
    <p:sldId id="683" r:id="rId28"/>
    <p:sldId id="684" r:id="rId29"/>
    <p:sldId id="497" r:id="rId30"/>
    <p:sldId id="612" r:id="rId31"/>
    <p:sldId id="527" r:id="rId32"/>
    <p:sldId id="495" r:id="rId33"/>
    <p:sldId id="449" r:id="rId34"/>
    <p:sldId id="450" r:id="rId35"/>
    <p:sldId id="454" r:id="rId36"/>
    <p:sldId id="609" r:id="rId37"/>
    <p:sldId id="685" r:id="rId38"/>
    <p:sldId id="648" r:id="rId39"/>
    <p:sldId id="686" r:id="rId40"/>
    <p:sldId id="687" r:id="rId41"/>
    <p:sldId id="627" r:id="rId42"/>
    <p:sldId id="678" r:id="rId43"/>
    <p:sldId id="689" r:id="rId44"/>
    <p:sldId id="611" r:id="rId45"/>
    <p:sldId id="691" r:id="rId46"/>
    <p:sldId id="498" r:id="rId47"/>
    <p:sldId id="659" r:id="rId48"/>
    <p:sldId id="677" r:id="rId49"/>
    <p:sldId id="696" r:id="rId50"/>
    <p:sldId id="692" r:id="rId51"/>
    <p:sldId id="642" r:id="rId52"/>
    <p:sldId id="643" r:id="rId53"/>
    <p:sldId id="658" r:id="rId54"/>
    <p:sldId id="699" r:id="rId55"/>
    <p:sldId id="674" r:id="rId56"/>
    <p:sldId id="672" r:id="rId57"/>
    <p:sldId id="673" r:id="rId58"/>
    <p:sldId id="698" r:id="rId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1" autoAdjust="0"/>
    <p:restoredTop sz="94424" autoAdjust="0"/>
  </p:normalViewPr>
  <p:slideViewPr>
    <p:cSldViewPr snapToGrid="0">
      <p:cViewPr varScale="1">
        <p:scale>
          <a:sx n="66" d="100"/>
          <a:sy n="66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94570-CEAD-4401-9850-96E480E9DFAF}" type="doc">
      <dgm:prSet loTypeId="urn:microsoft.com/office/officeart/2005/8/layout/process4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E8E22BD-B3F2-4E84-892B-AC0442AA8583}">
      <dgm:prSet phldrT="[文字]" custT="1"/>
      <dgm:spPr/>
      <dgm:t>
        <a:bodyPr/>
        <a:lstStyle/>
        <a:p>
          <a:r>
            <a:rPr lang="en-US" altLang="zh-TW" sz="3600" dirty="0" smtClean="0"/>
            <a:t>Hidden Markov Model (HMM)</a:t>
          </a:r>
          <a:endParaRPr lang="zh-TW" altLang="en-US" sz="3600" dirty="0"/>
        </a:p>
      </dgm:t>
    </dgm:pt>
    <dgm:pt modelId="{77355311-D271-4DC4-893B-252B261A6309}" type="parTrans" cxnId="{048450B4-D7C6-4E3F-AADB-73924AE5B9BF}">
      <dgm:prSet/>
      <dgm:spPr/>
      <dgm:t>
        <a:bodyPr/>
        <a:lstStyle/>
        <a:p>
          <a:endParaRPr lang="zh-TW" altLang="en-US"/>
        </a:p>
      </dgm:t>
    </dgm:pt>
    <dgm:pt modelId="{24848075-D13F-47EA-BA6A-3370E4CCF09A}" type="sibTrans" cxnId="{048450B4-D7C6-4E3F-AADB-73924AE5B9BF}">
      <dgm:prSet/>
      <dgm:spPr/>
      <dgm:t>
        <a:bodyPr/>
        <a:lstStyle/>
        <a:p>
          <a:endParaRPr lang="zh-TW" altLang="en-US"/>
        </a:p>
      </dgm:t>
    </dgm:pt>
    <dgm:pt modelId="{9E7A2A45-C2FA-4918-9C0B-0798ADA9BDFB}">
      <dgm:prSet phldrT="[文字]" custT="1"/>
      <dgm:spPr/>
      <dgm:t>
        <a:bodyPr/>
        <a:lstStyle/>
        <a:p>
          <a:r>
            <a:rPr lang="en-US" altLang="zh-TW" sz="3600" dirty="0" smtClean="0"/>
            <a:t>Conditional Random Field (CRF)</a:t>
          </a:r>
          <a:endParaRPr lang="zh-TW" altLang="en-US" sz="3600" dirty="0"/>
        </a:p>
      </dgm:t>
    </dgm:pt>
    <dgm:pt modelId="{15E2FF4E-F155-4D11-965E-1028FA5020C5}" type="parTrans" cxnId="{E5772800-4366-41CD-9EF8-C8E74E995F86}">
      <dgm:prSet/>
      <dgm:spPr/>
      <dgm:t>
        <a:bodyPr/>
        <a:lstStyle/>
        <a:p>
          <a:endParaRPr lang="zh-TW" altLang="en-US"/>
        </a:p>
      </dgm:t>
    </dgm:pt>
    <dgm:pt modelId="{FBE76238-3B4D-4392-B95B-ECB7C5DEEFE5}" type="sibTrans" cxnId="{E5772800-4366-41CD-9EF8-C8E74E995F86}">
      <dgm:prSet/>
      <dgm:spPr/>
      <dgm:t>
        <a:bodyPr/>
        <a:lstStyle/>
        <a:p>
          <a:endParaRPr lang="zh-TW" altLang="en-US"/>
        </a:p>
      </dgm:t>
    </dgm:pt>
    <dgm:pt modelId="{E82091C5-5AF5-4713-9512-9EB0307E8DB5}">
      <dgm:prSet phldrT="[文字]" custT="1"/>
      <dgm:spPr/>
      <dgm:t>
        <a:bodyPr/>
        <a:lstStyle/>
        <a:p>
          <a:r>
            <a:rPr lang="en-US" altLang="en-US" sz="3600" dirty="0" smtClean="0"/>
            <a:t>Towards Deep Learning</a:t>
          </a:r>
          <a:endParaRPr lang="zh-TW" altLang="en-US" sz="3600" dirty="0"/>
        </a:p>
      </dgm:t>
    </dgm:pt>
    <dgm:pt modelId="{9CF8EB05-4903-4C50-A146-262E5D72B5CB}" type="parTrans" cxnId="{C0F06C9B-E9A0-42F2-B474-E13CABB589AD}">
      <dgm:prSet/>
      <dgm:spPr/>
      <dgm:t>
        <a:bodyPr/>
        <a:lstStyle/>
        <a:p>
          <a:endParaRPr lang="zh-TW" altLang="en-US"/>
        </a:p>
      </dgm:t>
    </dgm:pt>
    <dgm:pt modelId="{4D823607-7503-4583-8AEF-5FD880D4BBF6}" type="sibTrans" cxnId="{C0F06C9B-E9A0-42F2-B474-E13CABB589AD}">
      <dgm:prSet/>
      <dgm:spPr/>
      <dgm:t>
        <a:bodyPr/>
        <a:lstStyle/>
        <a:p>
          <a:endParaRPr lang="zh-TW" altLang="en-US"/>
        </a:p>
      </dgm:t>
    </dgm:pt>
    <dgm:pt modelId="{F8BF46D0-C614-4C23-96D8-9BA3E3E154A3}">
      <dgm:prSet phldrT="[文字]" custT="1"/>
      <dgm:spPr/>
      <dgm:t>
        <a:bodyPr/>
        <a:lstStyle/>
        <a:p>
          <a:r>
            <a:rPr lang="en-US" altLang="zh-TW" sz="3600" dirty="0" smtClean="0"/>
            <a:t>Structured Perceptron/SVM</a:t>
          </a:r>
          <a:endParaRPr lang="zh-TW" altLang="en-US" sz="3600" dirty="0"/>
        </a:p>
      </dgm:t>
    </dgm:pt>
    <dgm:pt modelId="{646C1BD6-42F0-461E-8D00-BB71790A17E5}" type="parTrans" cxnId="{7E96DC1F-89EE-4D7C-9882-1BEC4B81D602}">
      <dgm:prSet/>
      <dgm:spPr/>
      <dgm:t>
        <a:bodyPr/>
        <a:lstStyle/>
        <a:p>
          <a:endParaRPr lang="zh-TW" altLang="en-US"/>
        </a:p>
      </dgm:t>
    </dgm:pt>
    <dgm:pt modelId="{B8111D3B-5ECA-427F-AD1F-D41BFC9EAB29}" type="sibTrans" cxnId="{7E96DC1F-89EE-4D7C-9882-1BEC4B81D602}">
      <dgm:prSet/>
      <dgm:spPr/>
      <dgm:t>
        <a:bodyPr/>
        <a:lstStyle/>
        <a:p>
          <a:endParaRPr lang="zh-TW" altLang="en-US"/>
        </a:p>
      </dgm:t>
    </dgm:pt>
    <dgm:pt modelId="{864EEF08-1C32-43E6-AB51-E702AD273FB4}" type="pres">
      <dgm:prSet presAssocID="{AF994570-CEAD-4401-9850-96E480E9DF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871B25C-623A-4B0A-9F4C-1D708FAD6C19}" type="pres">
      <dgm:prSet presAssocID="{E82091C5-5AF5-4713-9512-9EB0307E8DB5}" presName="boxAndChildren" presStyleCnt="0"/>
      <dgm:spPr/>
    </dgm:pt>
    <dgm:pt modelId="{D8D433C1-68F7-4A0D-9DA5-F169F2281A8D}" type="pres">
      <dgm:prSet presAssocID="{E82091C5-5AF5-4713-9512-9EB0307E8DB5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D42F1CFD-3795-430E-AECC-A0D2B03F4FC4}" type="pres">
      <dgm:prSet presAssocID="{B8111D3B-5ECA-427F-AD1F-D41BFC9EAB29}" presName="sp" presStyleCnt="0"/>
      <dgm:spPr/>
    </dgm:pt>
    <dgm:pt modelId="{DD1CCBB5-DB42-435C-9ED2-2B57BED34F88}" type="pres">
      <dgm:prSet presAssocID="{F8BF46D0-C614-4C23-96D8-9BA3E3E154A3}" presName="arrowAndChildren" presStyleCnt="0"/>
      <dgm:spPr/>
    </dgm:pt>
    <dgm:pt modelId="{4A9E488C-AD00-4C75-A536-2EAA33C58884}" type="pres">
      <dgm:prSet presAssocID="{F8BF46D0-C614-4C23-96D8-9BA3E3E154A3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0E346980-D2C1-44FF-A4E5-85F8F0956189}" type="pres">
      <dgm:prSet presAssocID="{FBE76238-3B4D-4392-B95B-ECB7C5DEEFE5}" presName="sp" presStyleCnt="0"/>
      <dgm:spPr/>
    </dgm:pt>
    <dgm:pt modelId="{DFBA4441-A746-42ED-BB07-6FF516D7F59E}" type="pres">
      <dgm:prSet presAssocID="{9E7A2A45-C2FA-4918-9C0B-0798ADA9BDFB}" presName="arrowAndChildren" presStyleCnt="0"/>
      <dgm:spPr/>
    </dgm:pt>
    <dgm:pt modelId="{8C91F3F8-0D30-42BE-9316-A59AB68FC627}" type="pres">
      <dgm:prSet presAssocID="{9E7A2A45-C2FA-4918-9C0B-0798ADA9BDFB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1A997CDD-EA5D-4AB7-BA96-1D54BB39BB2C}" type="pres">
      <dgm:prSet presAssocID="{24848075-D13F-47EA-BA6A-3370E4CCF09A}" presName="sp" presStyleCnt="0"/>
      <dgm:spPr/>
      <dgm:t>
        <a:bodyPr/>
        <a:lstStyle/>
        <a:p>
          <a:endParaRPr lang="zh-TW" altLang="en-US"/>
        </a:p>
      </dgm:t>
    </dgm:pt>
    <dgm:pt modelId="{907571D8-F8C0-4AED-81DF-46A08CA4D2E5}" type="pres">
      <dgm:prSet presAssocID="{1E8E22BD-B3F2-4E84-892B-AC0442AA8583}" presName="arrowAndChildren" presStyleCnt="0"/>
      <dgm:spPr/>
      <dgm:t>
        <a:bodyPr/>
        <a:lstStyle/>
        <a:p>
          <a:endParaRPr lang="zh-TW" altLang="en-US"/>
        </a:p>
      </dgm:t>
    </dgm:pt>
    <dgm:pt modelId="{61C816D6-E6A3-4807-86D7-3E012D6B7285}" type="pres">
      <dgm:prSet presAssocID="{1E8E22BD-B3F2-4E84-892B-AC0442AA8583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F9B2F8E4-AAC6-4D2A-851B-7E4A24D8CD40}" type="presOf" srcId="{9E7A2A45-C2FA-4918-9C0B-0798ADA9BDFB}" destId="{8C91F3F8-0D30-42BE-9316-A59AB68FC627}" srcOrd="0" destOrd="0" presId="urn:microsoft.com/office/officeart/2005/8/layout/process4"/>
    <dgm:cxn modelId="{048450B4-D7C6-4E3F-AADB-73924AE5B9BF}" srcId="{AF994570-CEAD-4401-9850-96E480E9DFAF}" destId="{1E8E22BD-B3F2-4E84-892B-AC0442AA8583}" srcOrd="0" destOrd="0" parTransId="{77355311-D271-4DC4-893B-252B261A6309}" sibTransId="{24848075-D13F-47EA-BA6A-3370E4CCF09A}"/>
    <dgm:cxn modelId="{7E96DC1F-89EE-4D7C-9882-1BEC4B81D602}" srcId="{AF994570-CEAD-4401-9850-96E480E9DFAF}" destId="{F8BF46D0-C614-4C23-96D8-9BA3E3E154A3}" srcOrd="2" destOrd="0" parTransId="{646C1BD6-42F0-461E-8D00-BB71790A17E5}" sibTransId="{B8111D3B-5ECA-427F-AD1F-D41BFC9EAB29}"/>
    <dgm:cxn modelId="{12524F94-EC27-412B-A359-1571BDF7E353}" type="presOf" srcId="{AF994570-CEAD-4401-9850-96E480E9DFAF}" destId="{864EEF08-1C32-43E6-AB51-E702AD273FB4}" srcOrd="0" destOrd="0" presId="urn:microsoft.com/office/officeart/2005/8/layout/process4"/>
    <dgm:cxn modelId="{C0F06C9B-E9A0-42F2-B474-E13CABB589AD}" srcId="{AF994570-CEAD-4401-9850-96E480E9DFAF}" destId="{E82091C5-5AF5-4713-9512-9EB0307E8DB5}" srcOrd="3" destOrd="0" parTransId="{9CF8EB05-4903-4C50-A146-262E5D72B5CB}" sibTransId="{4D823607-7503-4583-8AEF-5FD880D4BBF6}"/>
    <dgm:cxn modelId="{E5772800-4366-41CD-9EF8-C8E74E995F86}" srcId="{AF994570-CEAD-4401-9850-96E480E9DFAF}" destId="{9E7A2A45-C2FA-4918-9C0B-0798ADA9BDFB}" srcOrd="1" destOrd="0" parTransId="{15E2FF4E-F155-4D11-965E-1028FA5020C5}" sibTransId="{FBE76238-3B4D-4392-B95B-ECB7C5DEEFE5}"/>
    <dgm:cxn modelId="{CD42C82F-C374-4183-B043-DB9729C85A6D}" type="presOf" srcId="{1E8E22BD-B3F2-4E84-892B-AC0442AA8583}" destId="{61C816D6-E6A3-4807-86D7-3E012D6B7285}" srcOrd="0" destOrd="0" presId="urn:microsoft.com/office/officeart/2005/8/layout/process4"/>
    <dgm:cxn modelId="{8723E81A-D584-4EFF-B902-2901D9A7B4D3}" type="presOf" srcId="{F8BF46D0-C614-4C23-96D8-9BA3E3E154A3}" destId="{4A9E488C-AD00-4C75-A536-2EAA33C58884}" srcOrd="0" destOrd="0" presId="urn:microsoft.com/office/officeart/2005/8/layout/process4"/>
    <dgm:cxn modelId="{B161B105-D5ED-4812-A281-F8A48EACA9E7}" type="presOf" srcId="{E82091C5-5AF5-4713-9512-9EB0307E8DB5}" destId="{D8D433C1-68F7-4A0D-9DA5-F169F2281A8D}" srcOrd="0" destOrd="0" presId="urn:microsoft.com/office/officeart/2005/8/layout/process4"/>
    <dgm:cxn modelId="{FE6C2418-85D6-431D-B99F-D60803C9EAA1}" type="presParOf" srcId="{864EEF08-1C32-43E6-AB51-E702AD273FB4}" destId="{E871B25C-623A-4B0A-9F4C-1D708FAD6C19}" srcOrd="0" destOrd="0" presId="urn:microsoft.com/office/officeart/2005/8/layout/process4"/>
    <dgm:cxn modelId="{EA40998D-146E-4E8F-B4FD-7163B836A61C}" type="presParOf" srcId="{E871B25C-623A-4B0A-9F4C-1D708FAD6C19}" destId="{D8D433C1-68F7-4A0D-9DA5-F169F2281A8D}" srcOrd="0" destOrd="0" presId="urn:microsoft.com/office/officeart/2005/8/layout/process4"/>
    <dgm:cxn modelId="{51732606-837B-4850-BEC3-AC9ECD80BDB6}" type="presParOf" srcId="{864EEF08-1C32-43E6-AB51-E702AD273FB4}" destId="{D42F1CFD-3795-430E-AECC-A0D2B03F4FC4}" srcOrd="1" destOrd="0" presId="urn:microsoft.com/office/officeart/2005/8/layout/process4"/>
    <dgm:cxn modelId="{C5C1FC37-F4DE-41C5-88A9-3439BCFA7E97}" type="presParOf" srcId="{864EEF08-1C32-43E6-AB51-E702AD273FB4}" destId="{DD1CCBB5-DB42-435C-9ED2-2B57BED34F88}" srcOrd="2" destOrd="0" presId="urn:microsoft.com/office/officeart/2005/8/layout/process4"/>
    <dgm:cxn modelId="{B0292951-0E0B-498E-9D20-78FBBA00F3A9}" type="presParOf" srcId="{DD1CCBB5-DB42-435C-9ED2-2B57BED34F88}" destId="{4A9E488C-AD00-4C75-A536-2EAA33C58884}" srcOrd="0" destOrd="0" presId="urn:microsoft.com/office/officeart/2005/8/layout/process4"/>
    <dgm:cxn modelId="{A5DC94FC-E4B2-4058-A710-3048D5C30761}" type="presParOf" srcId="{864EEF08-1C32-43E6-AB51-E702AD273FB4}" destId="{0E346980-D2C1-44FF-A4E5-85F8F0956189}" srcOrd="3" destOrd="0" presId="urn:microsoft.com/office/officeart/2005/8/layout/process4"/>
    <dgm:cxn modelId="{2DA92C11-74AE-4122-8DFE-F2648661D0B8}" type="presParOf" srcId="{864EEF08-1C32-43E6-AB51-E702AD273FB4}" destId="{DFBA4441-A746-42ED-BB07-6FF516D7F59E}" srcOrd="4" destOrd="0" presId="urn:microsoft.com/office/officeart/2005/8/layout/process4"/>
    <dgm:cxn modelId="{AFB62D62-E8CF-4EF4-BAB4-9DFB47DA8FF1}" type="presParOf" srcId="{DFBA4441-A746-42ED-BB07-6FF516D7F59E}" destId="{8C91F3F8-0D30-42BE-9316-A59AB68FC627}" srcOrd="0" destOrd="0" presId="urn:microsoft.com/office/officeart/2005/8/layout/process4"/>
    <dgm:cxn modelId="{73842329-E9FC-44DD-845E-DAAB7B62A7A2}" type="presParOf" srcId="{864EEF08-1C32-43E6-AB51-E702AD273FB4}" destId="{1A997CDD-EA5D-4AB7-BA96-1D54BB39BB2C}" srcOrd="5" destOrd="0" presId="urn:microsoft.com/office/officeart/2005/8/layout/process4"/>
    <dgm:cxn modelId="{469F3A61-3256-4699-AC14-A4EC69E593D8}" type="presParOf" srcId="{864EEF08-1C32-43E6-AB51-E702AD273FB4}" destId="{907571D8-F8C0-4AED-81DF-46A08CA4D2E5}" srcOrd="6" destOrd="0" presId="urn:microsoft.com/office/officeart/2005/8/layout/process4"/>
    <dgm:cxn modelId="{1FA85B51-B1CD-449E-8071-CEDA8EBFEF9A}" type="presParOf" srcId="{907571D8-F8C0-4AED-81DF-46A08CA4D2E5}" destId="{61C816D6-E6A3-4807-86D7-3E012D6B728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994570-CEAD-4401-9850-96E480E9DFAF}" type="doc">
      <dgm:prSet loTypeId="urn:microsoft.com/office/officeart/2005/8/layout/process4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E8E22BD-B3F2-4E84-892B-AC0442AA8583}">
      <dgm:prSet phldrT="[文字]" custT="1"/>
      <dgm:spPr/>
      <dgm:t>
        <a:bodyPr/>
        <a:lstStyle/>
        <a:p>
          <a:r>
            <a:rPr lang="en-US" altLang="zh-TW" sz="3600" dirty="0" smtClean="0"/>
            <a:t>Hidden Markov Model (HMM)</a:t>
          </a:r>
          <a:endParaRPr lang="zh-TW" altLang="en-US" sz="3600" dirty="0"/>
        </a:p>
      </dgm:t>
    </dgm:pt>
    <dgm:pt modelId="{77355311-D271-4DC4-893B-252B261A6309}" type="parTrans" cxnId="{048450B4-D7C6-4E3F-AADB-73924AE5B9BF}">
      <dgm:prSet/>
      <dgm:spPr/>
      <dgm:t>
        <a:bodyPr/>
        <a:lstStyle/>
        <a:p>
          <a:endParaRPr lang="zh-TW" altLang="en-US"/>
        </a:p>
      </dgm:t>
    </dgm:pt>
    <dgm:pt modelId="{24848075-D13F-47EA-BA6A-3370E4CCF09A}" type="sibTrans" cxnId="{048450B4-D7C6-4E3F-AADB-73924AE5B9BF}">
      <dgm:prSet/>
      <dgm:spPr/>
      <dgm:t>
        <a:bodyPr/>
        <a:lstStyle/>
        <a:p>
          <a:endParaRPr lang="zh-TW" altLang="en-US"/>
        </a:p>
      </dgm:t>
    </dgm:pt>
    <dgm:pt modelId="{9E7A2A45-C2FA-4918-9C0B-0798ADA9BDFB}">
      <dgm:prSet phldrT="[文字]" custT="1"/>
      <dgm:spPr/>
      <dgm:t>
        <a:bodyPr/>
        <a:lstStyle/>
        <a:p>
          <a:r>
            <a:rPr lang="en-US" altLang="zh-TW" sz="3600" dirty="0" smtClean="0"/>
            <a:t>Conditional Random Field (CRF)</a:t>
          </a:r>
          <a:endParaRPr lang="zh-TW" altLang="en-US" sz="3600" dirty="0"/>
        </a:p>
      </dgm:t>
    </dgm:pt>
    <dgm:pt modelId="{15E2FF4E-F155-4D11-965E-1028FA5020C5}" type="parTrans" cxnId="{E5772800-4366-41CD-9EF8-C8E74E995F86}">
      <dgm:prSet/>
      <dgm:spPr/>
      <dgm:t>
        <a:bodyPr/>
        <a:lstStyle/>
        <a:p>
          <a:endParaRPr lang="zh-TW" altLang="en-US"/>
        </a:p>
      </dgm:t>
    </dgm:pt>
    <dgm:pt modelId="{FBE76238-3B4D-4392-B95B-ECB7C5DEEFE5}" type="sibTrans" cxnId="{E5772800-4366-41CD-9EF8-C8E74E995F86}">
      <dgm:prSet/>
      <dgm:spPr/>
      <dgm:t>
        <a:bodyPr/>
        <a:lstStyle/>
        <a:p>
          <a:endParaRPr lang="zh-TW" altLang="en-US"/>
        </a:p>
      </dgm:t>
    </dgm:pt>
    <dgm:pt modelId="{E82091C5-5AF5-4713-9512-9EB0307E8DB5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en-US" sz="3600" dirty="0" smtClean="0"/>
            <a:t>Towards Deep Learning</a:t>
          </a:r>
          <a:endParaRPr lang="zh-TW" altLang="en-US" sz="3600" dirty="0"/>
        </a:p>
      </dgm:t>
    </dgm:pt>
    <dgm:pt modelId="{9CF8EB05-4903-4C50-A146-262E5D72B5CB}" type="parTrans" cxnId="{C0F06C9B-E9A0-42F2-B474-E13CABB589AD}">
      <dgm:prSet/>
      <dgm:spPr/>
      <dgm:t>
        <a:bodyPr/>
        <a:lstStyle/>
        <a:p>
          <a:endParaRPr lang="zh-TW" altLang="en-US"/>
        </a:p>
      </dgm:t>
    </dgm:pt>
    <dgm:pt modelId="{4D823607-7503-4583-8AEF-5FD880D4BBF6}" type="sibTrans" cxnId="{C0F06C9B-E9A0-42F2-B474-E13CABB589AD}">
      <dgm:prSet/>
      <dgm:spPr/>
      <dgm:t>
        <a:bodyPr/>
        <a:lstStyle/>
        <a:p>
          <a:endParaRPr lang="zh-TW" altLang="en-US"/>
        </a:p>
      </dgm:t>
    </dgm:pt>
    <dgm:pt modelId="{F8BF46D0-C614-4C23-96D8-9BA3E3E154A3}">
      <dgm:prSet phldrT="[文字]" custT="1"/>
      <dgm:spPr/>
      <dgm:t>
        <a:bodyPr/>
        <a:lstStyle/>
        <a:p>
          <a:r>
            <a:rPr lang="en-US" altLang="zh-TW" sz="3600" dirty="0" smtClean="0"/>
            <a:t>Structured Perceptron/SVM</a:t>
          </a:r>
          <a:endParaRPr lang="zh-TW" altLang="en-US" sz="3600" dirty="0"/>
        </a:p>
      </dgm:t>
    </dgm:pt>
    <dgm:pt modelId="{646C1BD6-42F0-461E-8D00-BB71790A17E5}" type="parTrans" cxnId="{7E96DC1F-89EE-4D7C-9882-1BEC4B81D602}">
      <dgm:prSet/>
      <dgm:spPr/>
      <dgm:t>
        <a:bodyPr/>
        <a:lstStyle/>
        <a:p>
          <a:endParaRPr lang="zh-TW" altLang="en-US"/>
        </a:p>
      </dgm:t>
    </dgm:pt>
    <dgm:pt modelId="{B8111D3B-5ECA-427F-AD1F-D41BFC9EAB29}" type="sibTrans" cxnId="{7E96DC1F-89EE-4D7C-9882-1BEC4B81D602}">
      <dgm:prSet/>
      <dgm:spPr/>
      <dgm:t>
        <a:bodyPr/>
        <a:lstStyle/>
        <a:p>
          <a:endParaRPr lang="zh-TW" altLang="en-US"/>
        </a:p>
      </dgm:t>
    </dgm:pt>
    <dgm:pt modelId="{864EEF08-1C32-43E6-AB51-E702AD273FB4}" type="pres">
      <dgm:prSet presAssocID="{AF994570-CEAD-4401-9850-96E480E9DF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871B25C-623A-4B0A-9F4C-1D708FAD6C19}" type="pres">
      <dgm:prSet presAssocID="{E82091C5-5AF5-4713-9512-9EB0307E8DB5}" presName="boxAndChildren" presStyleCnt="0"/>
      <dgm:spPr/>
    </dgm:pt>
    <dgm:pt modelId="{D8D433C1-68F7-4A0D-9DA5-F169F2281A8D}" type="pres">
      <dgm:prSet presAssocID="{E82091C5-5AF5-4713-9512-9EB0307E8DB5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D42F1CFD-3795-430E-AECC-A0D2B03F4FC4}" type="pres">
      <dgm:prSet presAssocID="{B8111D3B-5ECA-427F-AD1F-D41BFC9EAB29}" presName="sp" presStyleCnt="0"/>
      <dgm:spPr/>
    </dgm:pt>
    <dgm:pt modelId="{DD1CCBB5-DB42-435C-9ED2-2B57BED34F88}" type="pres">
      <dgm:prSet presAssocID="{F8BF46D0-C614-4C23-96D8-9BA3E3E154A3}" presName="arrowAndChildren" presStyleCnt="0"/>
      <dgm:spPr/>
    </dgm:pt>
    <dgm:pt modelId="{4A9E488C-AD00-4C75-A536-2EAA33C58884}" type="pres">
      <dgm:prSet presAssocID="{F8BF46D0-C614-4C23-96D8-9BA3E3E154A3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0E346980-D2C1-44FF-A4E5-85F8F0956189}" type="pres">
      <dgm:prSet presAssocID="{FBE76238-3B4D-4392-B95B-ECB7C5DEEFE5}" presName="sp" presStyleCnt="0"/>
      <dgm:spPr/>
    </dgm:pt>
    <dgm:pt modelId="{DFBA4441-A746-42ED-BB07-6FF516D7F59E}" type="pres">
      <dgm:prSet presAssocID="{9E7A2A45-C2FA-4918-9C0B-0798ADA9BDFB}" presName="arrowAndChildren" presStyleCnt="0"/>
      <dgm:spPr/>
    </dgm:pt>
    <dgm:pt modelId="{8C91F3F8-0D30-42BE-9316-A59AB68FC627}" type="pres">
      <dgm:prSet presAssocID="{9E7A2A45-C2FA-4918-9C0B-0798ADA9BDFB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1A997CDD-EA5D-4AB7-BA96-1D54BB39BB2C}" type="pres">
      <dgm:prSet presAssocID="{24848075-D13F-47EA-BA6A-3370E4CCF09A}" presName="sp" presStyleCnt="0"/>
      <dgm:spPr/>
      <dgm:t>
        <a:bodyPr/>
        <a:lstStyle/>
        <a:p>
          <a:endParaRPr lang="zh-TW" altLang="en-US"/>
        </a:p>
      </dgm:t>
    </dgm:pt>
    <dgm:pt modelId="{907571D8-F8C0-4AED-81DF-46A08CA4D2E5}" type="pres">
      <dgm:prSet presAssocID="{1E8E22BD-B3F2-4E84-892B-AC0442AA8583}" presName="arrowAndChildren" presStyleCnt="0"/>
      <dgm:spPr/>
      <dgm:t>
        <a:bodyPr/>
        <a:lstStyle/>
        <a:p>
          <a:endParaRPr lang="zh-TW" altLang="en-US"/>
        </a:p>
      </dgm:t>
    </dgm:pt>
    <dgm:pt modelId="{61C816D6-E6A3-4807-86D7-3E012D6B7285}" type="pres">
      <dgm:prSet presAssocID="{1E8E22BD-B3F2-4E84-892B-AC0442AA8583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048450B4-D7C6-4E3F-AADB-73924AE5B9BF}" srcId="{AF994570-CEAD-4401-9850-96E480E9DFAF}" destId="{1E8E22BD-B3F2-4E84-892B-AC0442AA8583}" srcOrd="0" destOrd="0" parTransId="{77355311-D271-4DC4-893B-252B261A6309}" sibTransId="{24848075-D13F-47EA-BA6A-3370E4CCF09A}"/>
    <dgm:cxn modelId="{7E96DC1F-89EE-4D7C-9882-1BEC4B81D602}" srcId="{AF994570-CEAD-4401-9850-96E480E9DFAF}" destId="{F8BF46D0-C614-4C23-96D8-9BA3E3E154A3}" srcOrd="2" destOrd="0" parTransId="{646C1BD6-42F0-461E-8D00-BB71790A17E5}" sibTransId="{B8111D3B-5ECA-427F-AD1F-D41BFC9EAB29}"/>
    <dgm:cxn modelId="{39C1E76B-0D52-46D6-B5DE-33DA082A516E}" type="presOf" srcId="{9E7A2A45-C2FA-4918-9C0B-0798ADA9BDFB}" destId="{8C91F3F8-0D30-42BE-9316-A59AB68FC627}" srcOrd="0" destOrd="0" presId="urn:microsoft.com/office/officeart/2005/8/layout/process4"/>
    <dgm:cxn modelId="{C0F06C9B-E9A0-42F2-B474-E13CABB589AD}" srcId="{AF994570-CEAD-4401-9850-96E480E9DFAF}" destId="{E82091C5-5AF5-4713-9512-9EB0307E8DB5}" srcOrd="3" destOrd="0" parTransId="{9CF8EB05-4903-4C50-A146-262E5D72B5CB}" sibTransId="{4D823607-7503-4583-8AEF-5FD880D4BBF6}"/>
    <dgm:cxn modelId="{7BC4BE21-D3AD-4183-A694-B0F9AC0FDDAA}" type="presOf" srcId="{F8BF46D0-C614-4C23-96D8-9BA3E3E154A3}" destId="{4A9E488C-AD00-4C75-A536-2EAA33C58884}" srcOrd="0" destOrd="0" presId="urn:microsoft.com/office/officeart/2005/8/layout/process4"/>
    <dgm:cxn modelId="{130E9BCD-1446-4C04-877E-E6D7BEA30954}" type="presOf" srcId="{AF994570-CEAD-4401-9850-96E480E9DFAF}" destId="{864EEF08-1C32-43E6-AB51-E702AD273FB4}" srcOrd="0" destOrd="0" presId="urn:microsoft.com/office/officeart/2005/8/layout/process4"/>
    <dgm:cxn modelId="{4E42D3F5-6F44-46CE-985E-C2BCB62FF3F6}" type="presOf" srcId="{1E8E22BD-B3F2-4E84-892B-AC0442AA8583}" destId="{61C816D6-E6A3-4807-86D7-3E012D6B7285}" srcOrd="0" destOrd="0" presId="urn:microsoft.com/office/officeart/2005/8/layout/process4"/>
    <dgm:cxn modelId="{E5772800-4366-41CD-9EF8-C8E74E995F86}" srcId="{AF994570-CEAD-4401-9850-96E480E9DFAF}" destId="{9E7A2A45-C2FA-4918-9C0B-0798ADA9BDFB}" srcOrd="1" destOrd="0" parTransId="{15E2FF4E-F155-4D11-965E-1028FA5020C5}" sibTransId="{FBE76238-3B4D-4392-B95B-ECB7C5DEEFE5}"/>
    <dgm:cxn modelId="{06B28E05-BEAE-4A42-8B3B-25F259E3511A}" type="presOf" srcId="{E82091C5-5AF5-4713-9512-9EB0307E8DB5}" destId="{D8D433C1-68F7-4A0D-9DA5-F169F2281A8D}" srcOrd="0" destOrd="0" presId="urn:microsoft.com/office/officeart/2005/8/layout/process4"/>
    <dgm:cxn modelId="{20D7C59B-2BC9-4A59-8796-442E1187E435}" type="presParOf" srcId="{864EEF08-1C32-43E6-AB51-E702AD273FB4}" destId="{E871B25C-623A-4B0A-9F4C-1D708FAD6C19}" srcOrd="0" destOrd="0" presId="urn:microsoft.com/office/officeart/2005/8/layout/process4"/>
    <dgm:cxn modelId="{6106193E-DFC8-45D3-A711-0427AA7F0805}" type="presParOf" srcId="{E871B25C-623A-4B0A-9F4C-1D708FAD6C19}" destId="{D8D433C1-68F7-4A0D-9DA5-F169F2281A8D}" srcOrd="0" destOrd="0" presId="urn:microsoft.com/office/officeart/2005/8/layout/process4"/>
    <dgm:cxn modelId="{6E267ABB-347A-4920-B419-5003C98F3FB3}" type="presParOf" srcId="{864EEF08-1C32-43E6-AB51-E702AD273FB4}" destId="{D42F1CFD-3795-430E-AECC-A0D2B03F4FC4}" srcOrd="1" destOrd="0" presId="urn:microsoft.com/office/officeart/2005/8/layout/process4"/>
    <dgm:cxn modelId="{506D2A1D-E807-46FE-9BD0-1A5E135C29B3}" type="presParOf" srcId="{864EEF08-1C32-43E6-AB51-E702AD273FB4}" destId="{DD1CCBB5-DB42-435C-9ED2-2B57BED34F88}" srcOrd="2" destOrd="0" presId="urn:microsoft.com/office/officeart/2005/8/layout/process4"/>
    <dgm:cxn modelId="{D2E533F0-87DC-46BE-8092-06FFC510CB2E}" type="presParOf" srcId="{DD1CCBB5-DB42-435C-9ED2-2B57BED34F88}" destId="{4A9E488C-AD00-4C75-A536-2EAA33C58884}" srcOrd="0" destOrd="0" presId="urn:microsoft.com/office/officeart/2005/8/layout/process4"/>
    <dgm:cxn modelId="{A32E98B9-E274-40D1-9DFF-7E68475ADD4D}" type="presParOf" srcId="{864EEF08-1C32-43E6-AB51-E702AD273FB4}" destId="{0E346980-D2C1-44FF-A4E5-85F8F0956189}" srcOrd="3" destOrd="0" presId="urn:microsoft.com/office/officeart/2005/8/layout/process4"/>
    <dgm:cxn modelId="{429B89B1-FABC-462B-9CF5-961543D5C3E7}" type="presParOf" srcId="{864EEF08-1C32-43E6-AB51-E702AD273FB4}" destId="{DFBA4441-A746-42ED-BB07-6FF516D7F59E}" srcOrd="4" destOrd="0" presId="urn:microsoft.com/office/officeart/2005/8/layout/process4"/>
    <dgm:cxn modelId="{63DC3D4D-303F-4D86-B650-4F28A862B40A}" type="presParOf" srcId="{DFBA4441-A746-42ED-BB07-6FF516D7F59E}" destId="{8C91F3F8-0D30-42BE-9316-A59AB68FC627}" srcOrd="0" destOrd="0" presId="urn:microsoft.com/office/officeart/2005/8/layout/process4"/>
    <dgm:cxn modelId="{23D947A4-5B55-43A8-B8AD-3E7C28DC8684}" type="presParOf" srcId="{864EEF08-1C32-43E6-AB51-E702AD273FB4}" destId="{1A997CDD-EA5D-4AB7-BA96-1D54BB39BB2C}" srcOrd="5" destOrd="0" presId="urn:microsoft.com/office/officeart/2005/8/layout/process4"/>
    <dgm:cxn modelId="{9A53D5C1-CB19-4FFE-8089-2778336E5544}" type="presParOf" srcId="{864EEF08-1C32-43E6-AB51-E702AD273FB4}" destId="{907571D8-F8C0-4AED-81DF-46A08CA4D2E5}" srcOrd="6" destOrd="0" presId="urn:microsoft.com/office/officeart/2005/8/layout/process4"/>
    <dgm:cxn modelId="{B2AB1F92-2621-4256-B461-E8BF85293F2D}" type="presParOf" srcId="{907571D8-F8C0-4AED-81DF-46A08CA4D2E5}" destId="{61C816D6-E6A3-4807-86D7-3E012D6B728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994570-CEAD-4401-9850-96E480E9DFAF}" type="doc">
      <dgm:prSet loTypeId="urn:microsoft.com/office/officeart/2005/8/layout/process4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E8E22BD-B3F2-4E84-892B-AC0442AA8583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3600" dirty="0" smtClean="0"/>
            <a:t>Hidden Markov Model (HMM)</a:t>
          </a:r>
          <a:endParaRPr lang="zh-TW" altLang="en-US" sz="3600" dirty="0"/>
        </a:p>
      </dgm:t>
    </dgm:pt>
    <dgm:pt modelId="{77355311-D271-4DC4-893B-252B261A6309}" type="parTrans" cxnId="{048450B4-D7C6-4E3F-AADB-73924AE5B9BF}">
      <dgm:prSet/>
      <dgm:spPr/>
      <dgm:t>
        <a:bodyPr/>
        <a:lstStyle/>
        <a:p>
          <a:endParaRPr lang="zh-TW" altLang="en-US"/>
        </a:p>
      </dgm:t>
    </dgm:pt>
    <dgm:pt modelId="{24848075-D13F-47EA-BA6A-3370E4CCF09A}" type="sibTrans" cxnId="{048450B4-D7C6-4E3F-AADB-73924AE5B9BF}">
      <dgm:prSet/>
      <dgm:spPr/>
      <dgm:t>
        <a:bodyPr/>
        <a:lstStyle/>
        <a:p>
          <a:endParaRPr lang="zh-TW" altLang="en-US"/>
        </a:p>
      </dgm:t>
    </dgm:pt>
    <dgm:pt modelId="{9E7A2A45-C2FA-4918-9C0B-0798ADA9BDFB}">
      <dgm:prSet phldrT="[文字]" custT="1"/>
      <dgm:spPr/>
      <dgm:t>
        <a:bodyPr/>
        <a:lstStyle/>
        <a:p>
          <a:r>
            <a:rPr lang="en-US" altLang="zh-TW" sz="3600" dirty="0" smtClean="0"/>
            <a:t>Conditional Random Field (CRF)</a:t>
          </a:r>
          <a:endParaRPr lang="zh-TW" altLang="en-US" sz="3600" dirty="0"/>
        </a:p>
      </dgm:t>
    </dgm:pt>
    <dgm:pt modelId="{15E2FF4E-F155-4D11-965E-1028FA5020C5}" type="parTrans" cxnId="{E5772800-4366-41CD-9EF8-C8E74E995F86}">
      <dgm:prSet/>
      <dgm:spPr/>
      <dgm:t>
        <a:bodyPr/>
        <a:lstStyle/>
        <a:p>
          <a:endParaRPr lang="zh-TW" altLang="en-US"/>
        </a:p>
      </dgm:t>
    </dgm:pt>
    <dgm:pt modelId="{FBE76238-3B4D-4392-B95B-ECB7C5DEEFE5}" type="sibTrans" cxnId="{E5772800-4366-41CD-9EF8-C8E74E995F86}">
      <dgm:prSet/>
      <dgm:spPr/>
      <dgm:t>
        <a:bodyPr/>
        <a:lstStyle/>
        <a:p>
          <a:endParaRPr lang="zh-TW" altLang="en-US"/>
        </a:p>
      </dgm:t>
    </dgm:pt>
    <dgm:pt modelId="{E82091C5-5AF5-4713-9512-9EB0307E8DB5}">
      <dgm:prSet phldrT="[文字]" custT="1"/>
      <dgm:spPr/>
      <dgm:t>
        <a:bodyPr/>
        <a:lstStyle/>
        <a:p>
          <a:r>
            <a:rPr lang="en-US" altLang="en-US" sz="3600" dirty="0" smtClean="0"/>
            <a:t>Towards Deep Learning</a:t>
          </a:r>
          <a:endParaRPr lang="zh-TW" altLang="en-US" sz="3600" dirty="0"/>
        </a:p>
      </dgm:t>
    </dgm:pt>
    <dgm:pt modelId="{9CF8EB05-4903-4C50-A146-262E5D72B5CB}" type="parTrans" cxnId="{C0F06C9B-E9A0-42F2-B474-E13CABB589AD}">
      <dgm:prSet/>
      <dgm:spPr/>
      <dgm:t>
        <a:bodyPr/>
        <a:lstStyle/>
        <a:p>
          <a:endParaRPr lang="zh-TW" altLang="en-US"/>
        </a:p>
      </dgm:t>
    </dgm:pt>
    <dgm:pt modelId="{4D823607-7503-4583-8AEF-5FD880D4BBF6}" type="sibTrans" cxnId="{C0F06C9B-E9A0-42F2-B474-E13CABB589AD}">
      <dgm:prSet/>
      <dgm:spPr/>
      <dgm:t>
        <a:bodyPr/>
        <a:lstStyle/>
        <a:p>
          <a:endParaRPr lang="zh-TW" altLang="en-US"/>
        </a:p>
      </dgm:t>
    </dgm:pt>
    <dgm:pt modelId="{F8BF46D0-C614-4C23-96D8-9BA3E3E154A3}">
      <dgm:prSet phldrT="[文字]" custT="1"/>
      <dgm:spPr/>
      <dgm:t>
        <a:bodyPr/>
        <a:lstStyle/>
        <a:p>
          <a:r>
            <a:rPr lang="en-US" altLang="zh-TW" sz="3600" dirty="0" smtClean="0"/>
            <a:t>Structured Perceptron/SVM</a:t>
          </a:r>
          <a:endParaRPr lang="zh-TW" altLang="en-US" sz="3600" dirty="0"/>
        </a:p>
      </dgm:t>
    </dgm:pt>
    <dgm:pt modelId="{646C1BD6-42F0-461E-8D00-BB71790A17E5}" type="parTrans" cxnId="{7E96DC1F-89EE-4D7C-9882-1BEC4B81D602}">
      <dgm:prSet/>
      <dgm:spPr/>
      <dgm:t>
        <a:bodyPr/>
        <a:lstStyle/>
        <a:p>
          <a:endParaRPr lang="zh-TW" altLang="en-US"/>
        </a:p>
      </dgm:t>
    </dgm:pt>
    <dgm:pt modelId="{B8111D3B-5ECA-427F-AD1F-D41BFC9EAB29}" type="sibTrans" cxnId="{7E96DC1F-89EE-4D7C-9882-1BEC4B81D602}">
      <dgm:prSet/>
      <dgm:spPr/>
      <dgm:t>
        <a:bodyPr/>
        <a:lstStyle/>
        <a:p>
          <a:endParaRPr lang="zh-TW" altLang="en-US"/>
        </a:p>
      </dgm:t>
    </dgm:pt>
    <dgm:pt modelId="{864EEF08-1C32-43E6-AB51-E702AD273FB4}" type="pres">
      <dgm:prSet presAssocID="{AF994570-CEAD-4401-9850-96E480E9DF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871B25C-623A-4B0A-9F4C-1D708FAD6C19}" type="pres">
      <dgm:prSet presAssocID="{E82091C5-5AF5-4713-9512-9EB0307E8DB5}" presName="boxAndChildren" presStyleCnt="0"/>
      <dgm:spPr/>
    </dgm:pt>
    <dgm:pt modelId="{D8D433C1-68F7-4A0D-9DA5-F169F2281A8D}" type="pres">
      <dgm:prSet presAssocID="{E82091C5-5AF5-4713-9512-9EB0307E8DB5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D42F1CFD-3795-430E-AECC-A0D2B03F4FC4}" type="pres">
      <dgm:prSet presAssocID="{B8111D3B-5ECA-427F-AD1F-D41BFC9EAB29}" presName="sp" presStyleCnt="0"/>
      <dgm:spPr/>
    </dgm:pt>
    <dgm:pt modelId="{DD1CCBB5-DB42-435C-9ED2-2B57BED34F88}" type="pres">
      <dgm:prSet presAssocID="{F8BF46D0-C614-4C23-96D8-9BA3E3E154A3}" presName="arrowAndChildren" presStyleCnt="0"/>
      <dgm:spPr/>
    </dgm:pt>
    <dgm:pt modelId="{4A9E488C-AD00-4C75-A536-2EAA33C58884}" type="pres">
      <dgm:prSet presAssocID="{F8BF46D0-C614-4C23-96D8-9BA3E3E154A3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0E346980-D2C1-44FF-A4E5-85F8F0956189}" type="pres">
      <dgm:prSet presAssocID="{FBE76238-3B4D-4392-B95B-ECB7C5DEEFE5}" presName="sp" presStyleCnt="0"/>
      <dgm:spPr/>
    </dgm:pt>
    <dgm:pt modelId="{DFBA4441-A746-42ED-BB07-6FF516D7F59E}" type="pres">
      <dgm:prSet presAssocID="{9E7A2A45-C2FA-4918-9C0B-0798ADA9BDFB}" presName="arrowAndChildren" presStyleCnt="0"/>
      <dgm:spPr/>
    </dgm:pt>
    <dgm:pt modelId="{8C91F3F8-0D30-42BE-9316-A59AB68FC627}" type="pres">
      <dgm:prSet presAssocID="{9E7A2A45-C2FA-4918-9C0B-0798ADA9BDFB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1A997CDD-EA5D-4AB7-BA96-1D54BB39BB2C}" type="pres">
      <dgm:prSet presAssocID="{24848075-D13F-47EA-BA6A-3370E4CCF09A}" presName="sp" presStyleCnt="0"/>
      <dgm:spPr/>
      <dgm:t>
        <a:bodyPr/>
        <a:lstStyle/>
        <a:p>
          <a:endParaRPr lang="zh-TW" altLang="en-US"/>
        </a:p>
      </dgm:t>
    </dgm:pt>
    <dgm:pt modelId="{907571D8-F8C0-4AED-81DF-46A08CA4D2E5}" type="pres">
      <dgm:prSet presAssocID="{1E8E22BD-B3F2-4E84-892B-AC0442AA8583}" presName="arrowAndChildren" presStyleCnt="0"/>
      <dgm:spPr/>
      <dgm:t>
        <a:bodyPr/>
        <a:lstStyle/>
        <a:p>
          <a:endParaRPr lang="zh-TW" altLang="en-US"/>
        </a:p>
      </dgm:t>
    </dgm:pt>
    <dgm:pt modelId="{61C816D6-E6A3-4807-86D7-3E012D6B7285}" type="pres">
      <dgm:prSet presAssocID="{1E8E22BD-B3F2-4E84-892B-AC0442AA8583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7E96DC1F-89EE-4D7C-9882-1BEC4B81D602}" srcId="{AF994570-CEAD-4401-9850-96E480E9DFAF}" destId="{F8BF46D0-C614-4C23-96D8-9BA3E3E154A3}" srcOrd="2" destOrd="0" parTransId="{646C1BD6-42F0-461E-8D00-BB71790A17E5}" sibTransId="{B8111D3B-5ECA-427F-AD1F-D41BFC9EAB29}"/>
    <dgm:cxn modelId="{048450B4-D7C6-4E3F-AADB-73924AE5B9BF}" srcId="{AF994570-CEAD-4401-9850-96E480E9DFAF}" destId="{1E8E22BD-B3F2-4E84-892B-AC0442AA8583}" srcOrd="0" destOrd="0" parTransId="{77355311-D271-4DC4-893B-252B261A6309}" sibTransId="{24848075-D13F-47EA-BA6A-3370E4CCF09A}"/>
    <dgm:cxn modelId="{C0F06C9B-E9A0-42F2-B474-E13CABB589AD}" srcId="{AF994570-CEAD-4401-9850-96E480E9DFAF}" destId="{E82091C5-5AF5-4713-9512-9EB0307E8DB5}" srcOrd="3" destOrd="0" parTransId="{9CF8EB05-4903-4C50-A146-262E5D72B5CB}" sibTransId="{4D823607-7503-4583-8AEF-5FD880D4BBF6}"/>
    <dgm:cxn modelId="{8CA55A85-CC27-4DEA-8A65-92908843605C}" type="presOf" srcId="{AF994570-CEAD-4401-9850-96E480E9DFAF}" destId="{864EEF08-1C32-43E6-AB51-E702AD273FB4}" srcOrd="0" destOrd="0" presId="urn:microsoft.com/office/officeart/2005/8/layout/process4"/>
    <dgm:cxn modelId="{1D739E91-9E4E-4882-BCB7-A716A19AD758}" type="presOf" srcId="{E82091C5-5AF5-4713-9512-9EB0307E8DB5}" destId="{D8D433C1-68F7-4A0D-9DA5-F169F2281A8D}" srcOrd="0" destOrd="0" presId="urn:microsoft.com/office/officeart/2005/8/layout/process4"/>
    <dgm:cxn modelId="{FC858F6E-D81F-4CFF-BD96-9E8E1C711DB0}" type="presOf" srcId="{F8BF46D0-C614-4C23-96D8-9BA3E3E154A3}" destId="{4A9E488C-AD00-4C75-A536-2EAA33C58884}" srcOrd="0" destOrd="0" presId="urn:microsoft.com/office/officeart/2005/8/layout/process4"/>
    <dgm:cxn modelId="{E5772800-4366-41CD-9EF8-C8E74E995F86}" srcId="{AF994570-CEAD-4401-9850-96E480E9DFAF}" destId="{9E7A2A45-C2FA-4918-9C0B-0798ADA9BDFB}" srcOrd="1" destOrd="0" parTransId="{15E2FF4E-F155-4D11-965E-1028FA5020C5}" sibTransId="{FBE76238-3B4D-4392-B95B-ECB7C5DEEFE5}"/>
    <dgm:cxn modelId="{2FFCD5A8-A8B8-4E66-B3EE-87CADAEF4ED2}" type="presOf" srcId="{9E7A2A45-C2FA-4918-9C0B-0798ADA9BDFB}" destId="{8C91F3F8-0D30-42BE-9316-A59AB68FC627}" srcOrd="0" destOrd="0" presId="urn:microsoft.com/office/officeart/2005/8/layout/process4"/>
    <dgm:cxn modelId="{D99D8A05-E073-4127-A4B3-D40DA615FC7D}" type="presOf" srcId="{1E8E22BD-B3F2-4E84-892B-AC0442AA8583}" destId="{61C816D6-E6A3-4807-86D7-3E012D6B7285}" srcOrd="0" destOrd="0" presId="urn:microsoft.com/office/officeart/2005/8/layout/process4"/>
    <dgm:cxn modelId="{8EE151E6-2061-4D1B-BBC3-7E48CED750DD}" type="presParOf" srcId="{864EEF08-1C32-43E6-AB51-E702AD273FB4}" destId="{E871B25C-623A-4B0A-9F4C-1D708FAD6C19}" srcOrd="0" destOrd="0" presId="urn:microsoft.com/office/officeart/2005/8/layout/process4"/>
    <dgm:cxn modelId="{5C109B29-9E1E-4FC8-B28F-23A45B40933B}" type="presParOf" srcId="{E871B25C-623A-4B0A-9F4C-1D708FAD6C19}" destId="{D8D433C1-68F7-4A0D-9DA5-F169F2281A8D}" srcOrd="0" destOrd="0" presId="urn:microsoft.com/office/officeart/2005/8/layout/process4"/>
    <dgm:cxn modelId="{71B04C14-7014-43ED-BA1A-B2FBC36C5A59}" type="presParOf" srcId="{864EEF08-1C32-43E6-AB51-E702AD273FB4}" destId="{D42F1CFD-3795-430E-AECC-A0D2B03F4FC4}" srcOrd="1" destOrd="0" presId="urn:microsoft.com/office/officeart/2005/8/layout/process4"/>
    <dgm:cxn modelId="{F1895311-1C59-4B26-A320-4138C4A4D52D}" type="presParOf" srcId="{864EEF08-1C32-43E6-AB51-E702AD273FB4}" destId="{DD1CCBB5-DB42-435C-9ED2-2B57BED34F88}" srcOrd="2" destOrd="0" presId="urn:microsoft.com/office/officeart/2005/8/layout/process4"/>
    <dgm:cxn modelId="{F161095B-AF08-4B0B-96A7-BE5CEAE59550}" type="presParOf" srcId="{DD1CCBB5-DB42-435C-9ED2-2B57BED34F88}" destId="{4A9E488C-AD00-4C75-A536-2EAA33C58884}" srcOrd="0" destOrd="0" presId="urn:microsoft.com/office/officeart/2005/8/layout/process4"/>
    <dgm:cxn modelId="{A32B7141-C34F-41DE-A5DD-630B38963C98}" type="presParOf" srcId="{864EEF08-1C32-43E6-AB51-E702AD273FB4}" destId="{0E346980-D2C1-44FF-A4E5-85F8F0956189}" srcOrd="3" destOrd="0" presId="urn:microsoft.com/office/officeart/2005/8/layout/process4"/>
    <dgm:cxn modelId="{9391BE1F-6A24-406F-8CB1-D9633701B45B}" type="presParOf" srcId="{864EEF08-1C32-43E6-AB51-E702AD273FB4}" destId="{DFBA4441-A746-42ED-BB07-6FF516D7F59E}" srcOrd="4" destOrd="0" presId="urn:microsoft.com/office/officeart/2005/8/layout/process4"/>
    <dgm:cxn modelId="{FC89BC49-DE0A-413F-9E8E-EC5B5563E82F}" type="presParOf" srcId="{DFBA4441-A746-42ED-BB07-6FF516D7F59E}" destId="{8C91F3F8-0D30-42BE-9316-A59AB68FC627}" srcOrd="0" destOrd="0" presId="urn:microsoft.com/office/officeart/2005/8/layout/process4"/>
    <dgm:cxn modelId="{7E7948C4-64ED-472C-8831-AC2456FD1AF7}" type="presParOf" srcId="{864EEF08-1C32-43E6-AB51-E702AD273FB4}" destId="{1A997CDD-EA5D-4AB7-BA96-1D54BB39BB2C}" srcOrd="5" destOrd="0" presId="urn:microsoft.com/office/officeart/2005/8/layout/process4"/>
    <dgm:cxn modelId="{7D584B70-DBA1-42FD-B58A-7F4653E741E1}" type="presParOf" srcId="{864EEF08-1C32-43E6-AB51-E702AD273FB4}" destId="{907571D8-F8C0-4AED-81DF-46A08CA4D2E5}" srcOrd="6" destOrd="0" presId="urn:microsoft.com/office/officeart/2005/8/layout/process4"/>
    <dgm:cxn modelId="{1AAD2E28-5959-498B-91FE-B9F6A2043FBE}" type="presParOf" srcId="{907571D8-F8C0-4AED-81DF-46A08CA4D2E5}" destId="{61C816D6-E6A3-4807-86D7-3E012D6B728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827483-BE9D-41B7-AB6A-35AEDA0651A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BE270F97-F44C-4194-A4D1-08C410DD9F5F}">
      <dgm:prSet phldrT="[文字]" custT="1"/>
      <dgm:spPr/>
      <dgm:t>
        <a:bodyPr/>
        <a:lstStyle/>
        <a:p>
          <a:r>
            <a:rPr lang="en-US" altLang="zh-TW" sz="2400" dirty="0" smtClean="0"/>
            <a:t>Step 1</a:t>
          </a:r>
          <a:endParaRPr lang="zh-TW" altLang="en-US" sz="2400" dirty="0"/>
        </a:p>
      </dgm:t>
    </dgm:pt>
    <dgm:pt modelId="{E9799F95-E300-4B3C-BFBB-2228BA0F4568}" type="parTrans" cxnId="{4BDCE3AD-12C5-42A0-BD63-E21A76765546}">
      <dgm:prSet/>
      <dgm:spPr/>
      <dgm:t>
        <a:bodyPr/>
        <a:lstStyle/>
        <a:p>
          <a:endParaRPr lang="zh-TW" altLang="en-US"/>
        </a:p>
      </dgm:t>
    </dgm:pt>
    <dgm:pt modelId="{512B55CD-4036-46EC-B4A9-5AA36C2B978F}" type="sibTrans" cxnId="{4BDCE3AD-12C5-42A0-BD63-E21A76765546}">
      <dgm:prSet/>
      <dgm:spPr/>
      <dgm:t>
        <a:bodyPr/>
        <a:lstStyle/>
        <a:p>
          <a:endParaRPr lang="zh-TW" altLang="en-US"/>
        </a:p>
      </dgm:t>
    </dgm:pt>
    <dgm:pt modelId="{409C23C1-BFC0-4940-B3CB-E9376A7B9230}">
      <dgm:prSet phldrT="[文字]" custT="1"/>
      <dgm:spPr/>
      <dgm:t>
        <a:bodyPr/>
        <a:lstStyle/>
        <a:p>
          <a:r>
            <a:rPr lang="en-US" altLang="zh-TW" sz="2400" dirty="0" smtClean="0"/>
            <a:t>Generate a POS sequence</a:t>
          </a:r>
          <a:endParaRPr lang="zh-TW" altLang="en-US" sz="2400" dirty="0"/>
        </a:p>
      </dgm:t>
    </dgm:pt>
    <dgm:pt modelId="{8A512EA1-5987-41A9-B1A8-F8C468ED2FB6}" type="parTrans" cxnId="{1BFCFEAF-D02D-4F9B-8C40-6C6E7900D6DD}">
      <dgm:prSet/>
      <dgm:spPr/>
      <dgm:t>
        <a:bodyPr/>
        <a:lstStyle/>
        <a:p>
          <a:endParaRPr lang="zh-TW" altLang="en-US"/>
        </a:p>
      </dgm:t>
    </dgm:pt>
    <dgm:pt modelId="{773949DB-EAA6-4F12-9230-9C4AE036C7CA}" type="sibTrans" cxnId="{1BFCFEAF-D02D-4F9B-8C40-6C6E7900D6DD}">
      <dgm:prSet/>
      <dgm:spPr/>
      <dgm:t>
        <a:bodyPr/>
        <a:lstStyle/>
        <a:p>
          <a:endParaRPr lang="zh-TW" altLang="en-US"/>
        </a:p>
      </dgm:t>
    </dgm:pt>
    <dgm:pt modelId="{17BF3A2A-6D77-4A25-A37C-4BA99AA59CC7}">
      <dgm:prSet phldrT="[文字]" custT="1"/>
      <dgm:spPr/>
      <dgm:t>
        <a:bodyPr/>
        <a:lstStyle/>
        <a:p>
          <a:r>
            <a:rPr lang="en-US" altLang="zh-TW" sz="2400" dirty="0" smtClean="0"/>
            <a:t>Based on the grammar</a:t>
          </a:r>
          <a:endParaRPr lang="zh-TW" altLang="en-US" sz="2400" dirty="0"/>
        </a:p>
      </dgm:t>
    </dgm:pt>
    <dgm:pt modelId="{5DD4FD4A-4F91-4F50-B6BB-0146F8B96B02}" type="parTrans" cxnId="{70F4AD20-3FDB-4FF9-95E3-07974844F629}">
      <dgm:prSet/>
      <dgm:spPr/>
      <dgm:t>
        <a:bodyPr/>
        <a:lstStyle/>
        <a:p>
          <a:endParaRPr lang="zh-TW" altLang="en-US"/>
        </a:p>
      </dgm:t>
    </dgm:pt>
    <dgm:pt modelId="{781EED7B-BD5C-4F44-BE77-3B7656DEA7BB}" type="sibTrans" cxnId="{70F4AD20-3FDB-4FF9-95E3-07974844F629}">
      <dgm:prSet/>
      <dgm:spPr/>
      <dgm:t>
        <a:bodyPr/>
        <a:lstStyle/>
        <a:p>
          <a:endParaRPr lang="zh-TW" altLang="en-US"/>
        </a:p>
      </dgm:t>
    </dgm:pt>
    <dgm:pt modelId="{B3B4B85C-8795-42DC-969D-399945AC5608}">
      <dgm:prSet phldrT="[文字]" custT="1"/>
      <dgm:spPr/>
      <dgm:t>
        <a:bodyPr/>
        <a:lstStyle/>
        <a:p>
          <a:r>
            <a:rPr lang="en-US" altLang="zh-TW" sz="2400" dirty="0" smtClean="0"/>
            <a:t>Step 2</a:t>
          </a:r>
          <a:endParaRPr lang="zh-TW" altLang="en-US" sz="2400" dirty="0"/>
        </a:p>
      </dgm:t>
    </dgm:pt>
    <dgm:pt modelId="{49984C14-2EE4-4202-ADE0-A0B9617DBFAC}" type="parTrans" cxnId="{52B2A18A-9108-4B7F-A791-B1265D950488}">
      <dgm:prSet/>
      <dgm:spPr/>
      <dgm:t>
        <a:bodyPr/>
        <a:lstStyle/>
        <a:p>
          <a:endParaRPr lang="zh-TW" altLang="en-US"/>
        </a:p>
      </dgm:t>
    </dgm:pt>
    <dgm:pt modelId="{FE640E78-D9AA-4789-BC05-7FD168725835}" type="sibTrans" cxnId="{52B2A18A-9108-4B7F-A791-B1265D950488}">
      <dgm:prSet/>
      <dgm:spPr/>
      <dgm:t>
        <a:bodyPr/>
        <a:lstStyle/>
        <a:p>
          <a:endParaRPr lang="zh-TW" altLang="en-US"/>
        </a:p>
      </dgm:t>
    </dgm:pt>
    <dgm:pt modelId="{7B416297-0370-4B51-9A06-473B11DDD57C}">
      <dgm:prSet phldrT="[文字]" custT="1"/>
      <dgm:spPr/>
      <dgm:t>
        <a:bodyPr/>
        <a:lstStyle/>
        <a:p>
          <a:r>
            <a:rPr lang="en-US" altLang="zh-TW" sz="2400" dirty="0" smtClean="0"/>
            <a:t>Generate a sentence based on the POS sequence</a:t>
          </a:r>
          <a:endParaRPr lang="zh-TW" altLang="en-US" sz="2400" dirty="0"/>
        </a:p>
      </dgm:t>
    </dgm:pt>
    <dgm:pt modelId="{53690C14-DA64-4930-8B78-19F78C88A9AB}" type="parTrans" cxnId="{516882AC-98A9-4A46-A2D4-8D9B0D969997}">
      <dgm:prSet/>
      <dgm:spPr/>
      <dgm:t>
        <a:bodyPr/>
        <a:lstStyle/>
        <a:p>
          <a:endParaRPr lang="zh-TW" altLang="en-US"/>
        </a:p>
      </dgm:t>
    </dgm:pt>
    <dgm:pt modelId="{09104FA6-4B79-460D-B8EB-5B5CEE87A4B3}" type="sibTrans" cxnId="{516882AC-98A9-4A46-A2D4-8D9B0D969997}">
      <dgm:prSet/>
      <dgm:spPr/>
      <dgm:t>
        <a:bodyPr/>
        <a:lstStyle/>
        <a:p>
          <a:endParaRPr lang="zh-TW" altLang="en-US"/>
        </a:p>
      </dgm:t>
    </dgm:pt>
    <dgm:pt modelId="{50DC69B0-9ACC-44F3-85B4-DCB15BDF58D4}">
      <dgm:prSet phldrT="[文字]" custT="1"/>
      <dgm:spPr/>
      <dgm:t>
        <a:bodyPr/>
        <a:lstStyle/>
        <a:p>
          <a:r>
            <a:rPr lang="en-US" altLang="zh-TW" sz="2400" dirty="0" smtClean="0"/>
            <a:t>Based on a dictionary</a:t>
          </a:r>
          <a:endParaRPr lang="zh-TW" altLang="en-US" sz="2400" dirty="0"/>
        </a:p>
      </dgm:t>
    </dgm:pt>
    <dgm:pt modelId="{A998E872-7D6E-4583-8D33-FED03D5A7015}" type="parTrans" cxnId="{06EEE682-BB43-4D89-B484-AD8F97489DB4}">
      <dgm:prSet/>
      <dgm:spPr/>
      <dgm:t>
        <a:bodyPr/>
        <a:lstStyle/>
        <a:p>
          <a:endParaRPr lang="zh-TW" altLang="en-US"/>
        </a:p>
      </dgm:t>
    </dgm:pt>
    <dgm:pt modelId="{815E2A04-32E5-4227-9B65-D4CAFA70400C}" type="sibTrans" cxnId="{06EEE682-BB43-4D89-B484-AD8F97489DB4}">
      <dgm:prSet/>
      <dgm:spPr/>
      <dgm:t>
        <a:bodyPr/>
        <a:lstStyle/>
        <a:p>
          <a:endParaRPr lang="zh-TW" altLang="en-US"/>
        </a:p>
      </dgm:t>
    </dgm:pt>
    <dgm:pt modelId="{2ED6C759-44F8-4854-83F8-96C0A53B9CBE}" type="pres">
      <dgm:prSet presAssocID="{E0827483-BE9D-41B7-AB6A-35AEDA0651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20E88C3-6223-47D2-913F-916EEED3DFE3}" type="pres">
      <dgm:prSet presAssocID="{BE270F97-F44C-4194-A4D1-08C410DD9F5F}" presName="parentLin" presStyleCnt="0"/>
      <dgm:spPr/>
    </dgm:pt>
    <dgm:pt modelId="{7A04A6C8-7690-418B-9D0E-494AF9BD12C5}" type="pres">
      <dgm:prSet presAssocID="{BE270F97-F44C-4194-A4D1-08C410DD9F5F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9D8CF0E-1A2B-482B-849D-5C182CA53AFB}" type="pres">
      <dgm:prSet presAssocID="{BE270F97-F44C-4194-A4D1-08C410DD9F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D071CC-AB6B-4540-A694-2D2C537B0B10}" type="pres">
      <dgm:prSet presAssocID="{BE270F97-F44C-4194-A4D1-08C410DD9F5F}" presName="negativeSpace" presStyleCnt="0"/>
      <dgm:spPr/>
    </dgm:pt>
    <dgm:pt modelId="{04FFB98D-9178-418A-B3E4-6245200F61BF}" type="pres">
      <dgm:prSet presAssocID="{BE270F97-F44C-4194-A4D1-08C410DD9F5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484297-A2C8-43D2-89B8-344BCD488CC9}" type="pres">
      <dgm:prSet presAssocID="{512B55CD-4036-46EC-B4A9-5AA36C2B978F}" presName="spaceBetweenRectangles" presStyleCnt="0"/>
      <dgm:spPr/>
    </dgm:pt>
    <dgm:pt modelId="{D3F98A57-86F8-49C7-AB4D-A831296160C7}" type="pres">
      <dgm:prSet presAssocID="{B3B4B85C-8795-42DC-969D-399945AC5608}" presName="parentLin" presStyleCnt="0"/>
      <dgm:spPr/>
    </dgm:pt>
    <dgm:pt modelId="{FB22588C-BF51-41DC-BE5D-F27820246176}" type="pres">
      <dgm:prSet presAssocID="{B3B4B85C-8795-42DC-969D-399945AC5608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2BA02D4E-B814-405C-A914-5E433790ED6C}" type="pres">
      <dgm:prSet presAssocID="{B3B4B85C-8795-42DC-969D-399945AC56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17B7BA-7907-4135-9A5E-D981880FE3FD}" type="pres">
      <dgm:prSet presAssocID="{B3B4B85C-8795-42DC-969D-399945AC5608}" presName="negativeSpace" presStyleCnt="0"/>
      <dgm:spPr/>
    </dgm:pt>
    <dgm:pt modelId="{2FC2A656-2B60-4B07-92CA-5975A74E696E}" type="pres">
      <dgm:prSet presAssocID="{B3B4B85C-8795-42DC-969D-399945AC560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2B2A18A-9108-4B7F-A791-B1265D950488}" srcId="{E0827483-BE9D-41B7-AB6A-35AEDA0651A1}" destId="{B3B4B85C-8795-42DC-969D-399945AC5608}" srcOrd="1" destOrd="0" parTransId="{49984C14-2EE4-4202-ADE0-A0B9617DBFAC}" sibTransId="{FE640E78-D9AA-4789-BC05-7FD168725835}"/>
    <dgm:cxn modelId="{3FF032A1-20EB-42D9-9C1B-C0564A601FBE}" type="presOf" srcId="{E0827483-BE9D-41B7-AB6A-35AEDA0651A1}" destId="{2ED6C759-44F8-4854-83F8-96C0A53B9CBE}" srcOrd="0" destOrd="0" presId="urn:microsoft.com/office/officeart/2005/8/layout/list1"/>
    <dgm:cxn modelId="{CF7E9C89-E882-497D-B216-95FD6E0F77BF}" type="presOf" srcId="{50DC69B0-9ACC-44F3-85B4-DCB15BDF58D4}" destId="{2FC2A656-2B60-4B07-92CA-5975A74E696E}" srcOrd="0" destOrd="1" presId="urn:microsoft.com/office/officeart/2005/8/layout/list1"/>
    <dgm:cxn modelId="{7A11F198-D125-4CE3-A17B-B740E9F77C67}" type="presOf" srcId="{B3B4B85C-8795-42DC-969D-399945AC5608}" destId="{FB22588C-BF51-41DC-BE5D-F27820246176}" srcOrd="0" destOrd="0" presId="urn:microsoft.com/office/officeart/2005/8/layout/list1"/>
    <dgm:cxn modelId="{06EEE682-BB43-4D89-B484-AD8F97489DB4}" srcId="{B3B4B85C-8795-42DC-969D-399945AC5608}" destId="{50DC69B0-9ACC-44F3-85B4-DCB15BDF58D4}" srcOrd="1" destOrd="0" parTransId="{A998E872-7D6E-4583-8D33-FED03D5A7015}" sibTransId="{815E2A04-32E5-4227-9B65-D4CAFA70400C}"/>
    <dgm:cxn modelId="{516882AC-98A9-4A46-A2D4-8D9B0D969997}" srcId="{B3B4B85C-8795-42DC-969D-399945AC5608}" destId="{7B416297-0370-4B51-9A06-473B11DDD57C}" srcOrd="0" destOrd="0" parTransId="{53690C14-DA64-4930-8B78-19F78C88A9AB}" sibTransId="{09104FA6-4B79-460D-B8EB-5B5CEE87A4B3}"/>
    <dgm:cxn modelId="{70F4AD20-3FDB-4FF9-95E3-07974844F629}" srcId="{BE270F97-F44C-4194-A4D1-08C410DD9F5F}" destId="{17BF3A2A-6D77-4A25-A37C-4BA99AA59CC7}" srcOrd="1" destOrd="0" parTransId="{5DD4FD4A-4F91-4F50-B6BB-0146F8B96B02}" sibTransId="{781EED7B-BD5C-4F44-BE77-3B7656DEA7BB}"/>
    <dgm:cxn modelId="{1BFCFEAF-D02D-4F9B-8C40-6C6E7900D6DD}" srcId="{BE270F97-F44C-4194-A4D1-08C410DD9F5F}" destId="{409C23C1-BFC0-4940-B3CB-E9376A7B9230}" srcOrd="0" destOrd="0" parTransId="{8A512EA1-5987-41A9-B1A8-F8C468ED2FB6}" sibTransId="{773949DB-EAA6-4F12-9230-9C4AE036C7CA}"/>
    <dgm:cxn modelId="{9771B3F0-BA89-477F-9ABE-D4214AF59227}" type="presOf" srcId="{17BF3A2A-6D77-4A25-A37C-4BA99AA59CC7}" destId="{04FFB98D-9178-418A-B3E4-6245200F61BF}" srcOrd="0" destOrd="1" presId="urn:microsoft.com/office/officeart/2005/8/layout/list1"/>
    <dgm:cxn modelId="{56D2AA59-AE36-42F8-8D17-F174FB2803DB}" type="presOf" srcId="{409C23C1-BFC0-4940-B3CB-E9376A7B9230}" destId="{04FFB98D-9178-418A-B3E4-6245200F61BF}" srcOrd="0" destOrd="0" presId="urn:microsoft.com/office/officeart/2005/8/layout/list1"/>
    <dgm:cxn modelId="{A8F8E51A-3344-4313-935F-3385C9FBC9BA}" type="presOf" srcId="{BE270F97-F44C-4194-A4D1-08C410DD9F5F}" destId="{19D8CF0E-1A2B-482B-849D-5C182CA53AFB}" srcOrd="1" destOrd="0" presId="urn:microsoft.com/office/officeart/2005/8/layout/list1"/>
    <dgm:cxn modelId="{D2E9624C-C722-4067-8017-0B3B28B6C164}" type="presOf" srcId="{BE270F97-F44C-4194-A4D1-08C410DD9F5F}" destId="{7A04A6C8-7690-418B-9D0E-494AF9BD12C5}" srcOrd="0" destOrd="0" presId="urn:microsoft.com/office/officeart/2005/8/layout/list1"/>
    <dgm:cxn modelId="{EF408516-C7B7-428E-B779-9C75AA835416}" type="presOf" srcId="{7B416297-0370-4B51-9A06-473B11DDD57C}" destId="{2FC2A656-2B60-4B07-92CA-5975A74E696E}" srcOrd="0" destOrd="0" presId="urn:microsoft.com/office/officeart/2005/8/layout/list1"/>
    <dgm:cxn modelId="{83CD183A-CF72-4855-8542-8956A4895D58}" type="presOf" srcId="{B3B4B85C-8795-42DC-969D-399945AC5608}" destId="{2BA02D4E-B814-405C-A914-5E433790ED6C}" srcOrd="1" destOrd="0" presId="urn:microsoft.com/office/officeart/2005/8/layout/list1"/>
    <dgm:cxn modelId="{4BDCE3AD-12C5-42A0-BD63-E21A76765546}" srcId="{E0827483-BE9D-41B7-AB6A-35AEDA0651A1}" destId="{BE270F97-F44C-4194-A4D1-08C410DD9F5F}" srcOrd="0" destOrd="0" parTransId="{E9799F95-E300-4B3C-BFBB-2228BA0F4568}" sibTransId="{512B55CD-4036-46EC-B4A9-5AA36C2B978F}"/>
    <dgm:cxn modelId="{3B117F4A-4BA1-4A6A-A7D8-2EB5814C263C}" type="presParOf" srcId="{2ED6C759-44F8-4854-83F8-96C0A53B9CBE}" destId="{720E88C3-6223-47D2-913F-916EEED3DFE3}" srcOrd="0" destOrd="0" presId="urn:microsoft.com/office/officeart/2005/8/layout/list1"/>
    <dgm:cxn modelId="{F702F60B-BA11-4666-8E2D-5751292F04C8}" type="presParOf" srcId="{720E88C3-6223-47D2-913F-916EEED3DFE3}" destId="{7A04A6C8-7690-418B-9D0E-494AF9BD12C5}" srcOrd="0" destOrd="0" presId="urn:microsoft.com/office/officeart/2005/8/layout/list1"/>
    <dgm:cxn modelId="{1F3D3CA2-4591-4EA3-BBDF-AAFC691FEAD7}" type="presParOf" srcId="{720E88C3-6223-47D2-913F-916EEED3DFE3}" destId="{19D8CF0E-1A2B-482B-849D-5C182CA53AFB}" srcOrd="1" destOrd="0" presId="urn:microsoft.com/office/officeart/2005/8/layout/list1"/>
    <dgm:cxn modelId="{27EDA329-6442-4119-8B51-B6DC5A331122}" type="presParOf" srcId="{2ED6C759-44F8-4854-83F8-96C0A53B9CBE}" destId="{D1D071CC-AB6B-4540-A694-2D2C537B0B10}" srcOrd="1" destOrd="0" presId="urn:microsoft.com/office/officeart/2005/8/layout/list1"/>
    <dgm:cxn modelId="{74EFC1C2-78BC-4237-922D-933639B6CB11}" type="presParOf" srcId="{2ED6C759-44F8-4854-83F8-96C0A53B9CBE}" destId="{04FFB98D-9178-418A-B3E4-6245200F61BF}" srcOrd="2" destOrd="0" presId="urn:microsoft.com/office/officeart/2005/8/layout/list1"/>
    <dgm:cxn modelId="{EC3B5562-82BF-42D3-8F16-A70536EFD58C}" type="presParOf" srcId="{2ED6C759-44F8-4854-83F8-96C0A53B9CBE}" destId="{97484297-A2C8-43D2-89B8-344BCD488CC9}" srcOrd="3" destOrd="0" presId="urn:microsoft.com/office/officeart/2005/8/layout/list1"/>
    <dgm:cxn modelId="{38AF1F22-AFAC-4631-97B9-A7A20B94AF34}" type="presParOf" srcId="{2ED6C759-44F8-4854-83F8-96C0A53B9CBE}" destId="{D3F98A57-86F8-49C7-AB4D-A831296160C7}" srcOrd="4" destOrd="0" presId="urn:microsoft.com/office/officeart/2005/8/layout/list1"/>
    <dgm:cxn modelId="{2F0C9493-B381-472A-9C54-747E624A776C}" type="presParOf" srcId="{D3F98A57-86F8-49C7-AB4D-A831296160C7}" destId="{FB22588C-BF51-41DC-BE5D-F27820246176}" srcOrd="0" destOrd="0" presId="urn:microsoft.com/office/officeart/2005/8/layout/list1"/>
    <dgm:cxn modelId="{516008A7-A885-4D02-A946-3D5674315009}" type="presParOf" srcId="{D3F98A57-86F8-49C7-AB4D-A831296160C7}" destId="{2BA02D4E-B814-405C-A914-5E433790ED6C}" srcOrd="1" destOrd="0" presId="urn:microsoft.com/office/officeart/2005/8/layout/list1"/>
    <dgm:cxn modelId="{D7FF067A-5BC6-49C8-8B0A-ED2675A3F608}" type="presParOf" srcId="{2ED6C759-44F8-4854-83F8-96C0A53B9CBE}" destId="{7C17B7BA-7907-4135-9A5E-D981880FE3FD}" srcOrd="5" destOrd="0" presId="urn:microsoft.com/office/officeart/2005/8/layout/list1"/>
    <dgm:cxn modelId="{E4EA7C7F-F096-4EC2-AF4E-1F6C176FA164}" type="presParOf" srcId="{2ED6C759-44F8-4854-83F8-96C0A53B9CBE}" destId="{2FC2A656-2B60-4B07-92CA-5975A74E69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9C07FD-8203-4E8D-80D9-73E04140F9CD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C3C5F0E5-944E-475E-9399-7BC83F720CE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E92137B5-2AA0-484A-90B6-A04FB27E57F6}" type="par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69394CD1-40B0-4541-8CDC-379B9AADBF72}" type="sib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5DF0DCBE-BFCE-49D8-AE5C-038D07BB4921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A7BA64C1-CEE3-4E9E-9C30-9DCB0B9A7C7C}" type="par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1600619A-5946-4A31-AE13-F5EEECD66D91}" type="sib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D1ABAE1F-ABD7-44EC-898D-EE3B71B78E0C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1E080497-C123-428D-B93B-AEA446A0671A}" type="par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1145C2A0-2097-45E4-8DBF-574255501561}" type="sib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A2E6FE7F-FF1B-4119-A50E-101F0EABA683}" type="pres">
      <dgm:prSet presAssocID="{839C07FD-8203-4E8D-80D9-73E04140F9CD}" presName="linearFlow" presStyleCnt="0">
        <dgm:presLayoutVars>
          <dgm:resizeHandles val="exact"/>
        </dgm:presLayoutVars>
      </dgm:prSet>
      <dgm:spPr/>
    </dgm:pt>
    <dgm:pt modelId="{25465AF4-0634-4C8B-B4F0-C9A55F4286F9}" type="pres">
      <dgm:prSet presAssocID="{C3C5F0E5-944E-475E-9399-7BC83F720C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645443-0353-45C7-9D2A-FEA7626B3402}" type="pres">
      <dgm:prSet presAssocID="{69394CD1-40B0-4541-8CDC-379B9AADBF7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58A78229-C2EB-44F5-BAD4-F80A95E474DA}" type="pres">
      <dgm:prSet presAssocID="{69394CD1-40B0-4541-8CDC-379B9AADBF7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FDB801A4-4B2B-4255-931E-69E777F9F14C}" type="pres">
      <dgm:prSet presAssocID="{5DF0DCBE-BFCE-49D8-AE5C-038D07BB49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8E29A2-A75D-4D7A-B743-257B824D2DCC}" type="pres">
      <dgm:prSet presAssocID="{1600619A-5946-4A31-AE13-F5EEECD66D91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6991951-31C0-4BC5-9240-D2034F38BDFA}" type="pres">
      <dgm:prSet presAssocID="{1600619A-5946-4A31-AE13-F5EEECD66D91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EED623F-0787-45FD-8A3D-08C17F631F6B}" type="pres">
      <dgm:prSet presAssocID="{D1ABAE1F-ABD7-44EC-898D-EE3B71B78E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6121899-4CF2-4B4C-A981-5EB4ECD67942}" type="presOf" srcId="{C3C5F0E5-944E-475E-9399-7BC83F720CE7}" destId="{25465AF4-0634-4C8B-B4F0-C9A55F4286F9}" srcOrd="0" destOrd="0" presId="urn:microsoft.com/office/officeart/2005/8/layout/process2"/>
    <dgm:cxn modelId="{BDDD9AFA-1B99-42BD-B90D-640DA3444C1E}" srcId="{839C07FD-8203-4E8D-80D9-73E04140F9CD}" destId="{C3C5F0E5-944E-475E-9399-7BC83F720CE7}" srcOrd="0" destOrd="0" parTransId="{E92137B5-2AA0-484A-90B6-A04FB27E57F6}" sibTransId="{69394CD1-40B0-4541-8CDC-379B9AADBF72}"/>
    <dgm:cxn modelId="{809D049E-6AD2-4462-8FB4-A28A66422E44}" srcId="{839C07FD-8203-4E8D-80D9-73E04140F9CD}" destId="{5DF0DCBE-BFCE-49D8-AE5C-038D07BB4921}" srcOrd="1" destOrd="0" parTransId="{A7BA64C1-CEE3-4E9E-9C30-9DCB0B9A7C7C}" sibTransId="{1600619A-5946-4A31-AE13-F5EEECD66D91}"/>
    <dgm:cxn modelId="{5DFA1B9D-905D-4755-92A2-09D739F62D66}" type="presOf" srcId="{1600619A-5946-4A31-AE13-F5EEECD66D91}" destId="{26991951-31C0-4BC5-9240-D2034F38BDFA}" srcOrd="1" destOrd="0" presId="urn:microsoft.com/office/officeart/2005/8/layout/process2"/>
    <dgm:cxn modelId="{B9615AFF-7FF8-4357-B413-B89AFF7FD3E1}" type="presOf" srcId="{69394CD1-40B0-4541-8CDC-379B9AADBF72}" destId="{F4645443-0353-45C7-9D2A-FEA7626B3402}" srcOrd="0" destOrd="0" presId="urn:microsoft.com/office/officeart/2005/8/layout/process2"/>
    <dgm:cxn modelId="{19A5C4D1-EDC9-4CA3-A211-81D000973F5D}" type="presOf" srcId="{5DF0DCBE-BFCE-49D8-AE5C-038D07BB4921}" destId="{FDB801A4-4B2B-4255-931E-69E777F9F14C}" srcOrd="0" destOrd="0" presId="urn:microsoft.com/office/officeart/2005/8/layout/process2"/>
    <dgm:cxn modelId="{2BD645D2-7626-458B-B4AC-4D0BECD7CE1D}" type="presOf" srcId="{1600619A-5946-4A31-AE13-F5EEECD66D91}" destId="{178E29A2-A75D-4D7A-B743-257B824D2DCC}" srcOrd="0" destOrd="0" presId="urn:microsoft.com/office/officeart/2005/8/layout/process2"/>
    <dgm:cxn modelId="{2F42387B-FB3E-44DE-BB01-04020C9FBD98}" type="presOf" srcId="{839C07FD-8203-4E8D-80D9-73E04140F9CD}" destId="{A2E6FE7F-FF1B-4119-A50E-101F0EABA683}" srcOrd="0" destOrd="0" presId="urn:microsoft.com/office/officeart/2005/8/layout/process2"/>
    <dgm:cxn modelId="{38BA9420-A069-42BD-813A-469221392E09}" type="presOf" srcId="{69394CD1-40B0-4541-8CDC-379B9AADBF72}" destId="{58A78229-C2EB-44F5-BAD4-F80A95E474DA}" srcOrd="1" destOrd="0" presId="urn:microsoft.com/office/officeart/2005/8/layout/process2"/>
    <dgm:cxn modelId="{34E94DBF-CC36-48EA-9FA7-021BDE50A51B}" type="presOf" srcId="{D1ABAE1F-ABD7-44EC-898D-EE3B71B78E0C}" destId="{4EED623F-0787-45FD-8A3D-08C17F631F6B}" srcOrd="0" destOrd="0" presId="urn:microsoft.com/office/officeart/2005/8/layout/process2"/>
    <dgm:cxn modelId="{DDA6C9D2-255F-4060-9BFC-FB1F9F7FFAC0}" srcId="{839C07FD-8203-4E8D-80D9-73E04140F9CD}" destId="{D1ABAE1F-ABD7-44EC-898D-EE3B71B78E0C}" srcOrd="2" destOrd="0" parTransId="{1E080497-C123-428D-B93B-AEA446A0671A}" sibTransId="{1145C2A0-2097-45E4-8DBF-574255501561}"/>
    <dgm:cxn modelId="{6ABE7987-F23D-4CCE-8667-45293BEC9C08}" type="presParOf" srcId="{A2E6FE7F-FF1B-4119-A50E-101F0EABA683}" destId="{25465AF4-0634-4C8B-B4F0-C9A55F4286F9}" srcOrd="0" destOrd="0" presId="urn:microsoft.com/office/officeart/2005/8/layout/process2"/>
    <dgm:cxn modelId="{90D8E48F-BD4C-4FB3-A395-E20F03EE5824}" type="presParOf" srcId="{A2E6FE7F-FF1B-4119-A50E-101F0EABA683}" destId="{F4645443-0353-45C7-9D2A-FEA7626B3402}" srcOrd="1" destOrd="0" presId="urn:microsoft.com/office/officeart/2005/8/layout/process2"/>
    <dgm:cxn modelId="{0FBD26DE-0448-4FC1-9C7F-5BC1F57A7149}" type="presParOf" srcId="{F4645443-0353-45C7-9D2A-FEA7626B3402}" destId="{58A78229-C2EB-44F5-BAD4-F80A95E474DA}" srcOrd="0" destOrd="0" presId="urn:microsoft.com/office/officeart/2005/8/layout/process2"/>
    <dgm:cxn modelId="{5B272E0A-2D14-49CF-BB4D-06977C99D4FF}" type="presParOf" srcId="{A2E6FE7F-FF1B-4119-A50E-101F0EABA683}" destId="{FDB801A4-4B2B-4255-931E-69E777F9F14C}" srcOrd="2" destOrd="0" presId="urn:microsoft.com/office/officeart/2005/8/layout/process2"/>
    <dgm:cxn modelId="{8D5AEF68-B22D-4617-9D88-552C58FA2D18}" type="presParOf" srcId="{A2E6FE7F-FF1B-4119-A50E-101F0EABA683}" destId="{178E29A2-A75D-4D7A-B743-257B824D2DCC}" srcOrd="3" destOrd="0" presId="urn:microsoft.com/office/officeart/2005/8/layout/process2"/>
    <dgm:cxn modelId="{2F5CA23F-AA96-41AE-BCC6-1372E449246C}" type="presParOf" srcId="{178E29A2-A75D-4D7A-B743-257B824D2DCC}" destId="{26991951-31C0-4BC5-9240-D2034F38BDFA}" srcOrd="0" destOrd="0" presId="urn:microsoft.com/office/officeart/2005/8/layout/process2"/>
    <dgm:cxn modelId="{7CC7D8C2-C33E-4D0B-A0C0-F722D8BFE8E0}" type="presParOf" srcId="{A2E6FE7F-FF1B-4119-A50E-101F0EABA683}" destId="{4EED623F-0787-45FD-8A3D-08C17F631F6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994570-CEAD-4401-9850-96E480E9DFAF}" type="doc">
      <dgm:prSet loTypeId="urn:microsoft.com/office/officeart/2005/8/layout/process4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E8E22BD-B3F2-4E84-892B-AC0442AA8583}">
      <dgm:prSet phldrT="[文字]" custT="1"/>
      <dgm:spPr/>
      <dgm:t>
        <a:bodyPr/>
        <a:lstStyle/>
        <a:p>
          <a:r>
            <a:rPr lang="en-US" altLang="zh-TW" sz="3600" dirty="0" smtClean="0"/>
            <a:t>Hidden Markov Model (HMM)</a:t>
          </a:r>
          <a:endParaRPr lang="zh-TW" altLang="en-US" sz="3600" dirty="0"/>
        </a:p>
      </dgm:t>
    </dgm:pt>
    <dgm:pt modelId="{77355311-D271-4DC4-893B-252B261A6309}" type="parTrans" cxnId="{048450B4-D7C6-4E3F-AADB-73924AE5B9BF}">
      <dgm:prSet/>
      <dgm:spPr/>
      <dgm:t>
        <a:bodyPr/>
        <a:lstStyle/>
        <a:p>
          <a:endParaRPr lang="zh-TW" altLang="en-US"/>
        </a:p>
      </dgm:t>
    </dgm:pt>
    <dgm:pt modelId="{24848075-D13F-47EA-BA6A-3370E4CCF09A}" type="sibTrans" cxnId="{048450B4-D7C6-4E3F-AADB-73924AE5B9BF}">
      <dgm:prSet/>
      <dgm:spPr/>
      <dgm:t>
        <a:bodyPr/>
        <a:lstStyle/>
        <a:p>
          <a:endParaRPr lang="zh-TW" altLang="en-US"/>
        </a:p>
      </dgm:t>
    </dgm:pt>
    <dgm:pt modelId="{9E7A2A45-C2FA-4918-9C0B-0798ADA9BDFB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3600" dirty="0" smtClean="0"/>
            <a:t>Conditional Random Field (CRF)</a:t>
          </a:r>
          <a:endParaRPr lang="zh-TW" altLang="en-US" sz="3600" dirty="0"/>
        </a:p>
      </dgm:t>
    </dgm:pt>
    <dgm:pt modelId="{15E2FF4E-F155-4D11-965E-1028FA5020C5}" type="parTrans" cxnId="{E5772800-4366-41CD-9EF8-C8E74E995F86}">
      <dgm:prSet/>
      <dgm:spPr/>
      <dgm:t>
        <a:bodyPr/>
        <a:lstStyle/>
        <a:p>
          <a:endParaRPr lang="zh-TW" altLang="en-US"/>
        </a:p>
      </dgm:t>
    </dgm:pt>
    <dgm:pt modelId="{FBE76238-3B4D-4392-B95B-ECB7C5DEEFE5}" type="sibTrans" cxnId="{E5772800-4366-41CD-9EF8-C8E74E995F86}">
      <dgm:prSet/>
      <dgm:spPr/>
      <dgm:t>
        <a:bodyPr/>
        <a:lstStyle/>
        <a:p>
          <a:endParaRPr lang="zh-TW" altLang="en-US"/>
        </a:p>
      </dgm:t>
    </dgm:pt>
    <dgm:pt modelId="{E82091C5-5AF5-4713-9512-9EB0307E8DB5}">
      <dgm:prSet phldrT="[文字]" custT="1"/>
      <dgm:spPr/>
      <dgm:t>
        <a:bodyPr/>
        <a:lstStyle/>
        <a:p>
          <a:r>
            <a:rPr lang="en-US" altLang="en-US" sz="3600" dirty="0" smtClean="0"/>
            <a:t>Towards Deep Learning</a:t>
          </a:r>
          <a:endParaRPr lang="zh-TW" altLang="en-US" sz="3600" dirty="0"/>
        </a:p>
      </dgm:t>
    </dgm:pt>
    <dgm:pt modelId="{9CF8EB05-4903-4C50-A146-262E5D72B5CB}" type="parTrans" cxnId="{C0F06C9B-E9A0-42F2-B474-E13CABB589AD}">
      <dgm:prSet/>
      <dgm:spPr/>
      <dgm:t>
        <a:bodyPr/>
        <a:lstStyle/>
        <a:p>
          <a:endParaRPr lang="zh-TW" altLang="en-US"/>
        </a:p>
      </dgm:t>
    </dgm:pt>
    <dgm:pt modelId="{4D823607-7503-4583-8AEF-5FD880D4BBF6}" type="sibTrans" cxnId="{C0F06C9B-E9A0-42F2-B474-E13CABB589AD}">
      <dgm:prSet/>
      <dgm:spPr/>
      <dgm:t>
        <a:bodyPr/>
        <a:lstStyle/>
        <a:p>
          <a:endParaRPr lang="zh-TW" altLang="en-US"/>
        </a:p>
      </dgm:t>
    </dgm:pt>
    <dgm:pt modelId="{F8BF46D0-C614-4C23-96D8-9BA3E3E154A3}">
      <dgm:prSet phldrT="[文字]" custT="1"/>
      <dgm:spPr/>
      <dgm:t>
        <a:bodyPr/>
        <a:lstStyle/>
        <a:p>
          <a:r>
            <a:rPr lang="en-US" altLang="zh-TW" sz="3600" dirty="0" smtClean="0"/>
            <a:t>Structured Perceptron/SVM</a:t>
          </a:r>
          <a:endParaRPr lang="zh-TW" altLang="en-US" sz="3600" dirty="0"/>
        </a:p>
      </dgm:t>
    </dgm:pt>
    <dgm:pt modelId="{646C1BD6-42F0-461E-8D00-BB71790A17E5}" type="parTrans" cxnId="{7E96DC1F-89EE-4D7C-9882-1BEC4B81D602}">
      <dgm:prSet/>
      <dgm:spPr/>
      <dgm:t>
        <a:bodyPr/>
        <a:lstStyle/>
        <a:p>
          <a:endParaRPr lang="zh-TW" altLang="en-US"/>
        </a:p>
      </dgm:t>
    </dgm:pt>
    <dgm:pt modelId="{B8111D3B-5ECA-427F-AD1F-D41BFC9EAB29}" type="sibTrans" cxnId="{7E96DC1F-89EE-4D7C-9882-1BEC4B81D602}">
      <dgm:prSet/>
      <dgm:spPr/>
      <dgm:t>
        <a:bodyPr/>
        <a:lstStyle/>
        <a:p>
          <a:endParaRPr lang="zh-TW" altLang="en-US"/>
        </a:p>
      </dgm:t>
    </dgm:pt>
    <dgm:pt modelId="{864EEF08-1C32-43E6-AB51-E702AD273FB4}" type="pres">
      <dgm:prSet presAssocID="{AF994570-CEAD-4401-9850-96E480E9DF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871B25C-623A-4B0A-9F4C-1D708FAD6C19}" type="pres">
      <dgm:prSet presAssocID="{E82091C5-5AF5-4713-9512-9EB0307E8DB5}" presName="boxAndChildren" presStyleCnt="0"/>
      <dgm:spPr/>
    </dgm:pt>
    <dgm:pt modelId="{D8D433C1-68F7-4A0D-9DA5-F169F2281A8D}" type="pres">
      <dgm:prSet presAssocID="{E82091C5-5AF5-4713-9512-9EB0307E8DB5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D42F1CFD-3795-430E-AECC-A0D2B03F4FC4}" type="pres">
      <dgm:prSet presAssocID="{B8111D3B-5ECA-427F-AD1F-D41BFC9EAB29}" presName="sp" presStyleCnt="0"/>
      <dgm:spPr/>
    </dgm:pt>
    <dgm:pt modelId="{DD1CCBB5-DB42-435C-9ED2-2B57BED34F88}" type="pres">
      <dgm:prSet presAssocID="{F8BF46D0-C614-4C23-96D8-9BA3E3E154A3}" presName="arrowAndChildren" presStyleCnt="0"/>
      <dgm:spPr/>
    </dgm:pt>
    <dgm:pt modelId="{4A9E488C-AD00-4C75-A536-2EAA33C58884}" type="pres">
      <dgm:prSet presAssocID="{F8BF46D0-C614-4C23-96D8-9BA3E3E154A3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0E346980-D2C1-44FF-A4E5-85F8F0956189}" type="pres">
      <dgm:prSet presAssocID="{FBE76238-3B4D-4392-B95B-ECB7C5DEEFE5}" presName="sp" presStyleCnt="0"/>
      <dgm:spPr/>
    </dgm:pt>
    <dgm:pt modelId="{DFBA4441-A746-42ED-BB07-6FF516D7F59E}" type="pres">
      <dgm:prSet presAssocID="{9E7A2A45-C2FA-4918-9C0B-0798ADA9BDFB}" presName="arrowAndChildren" presStyleCnt="0"/>
      <dgm:spPr/>
    </dgm:pt>
    <dgm:pt modelId="{8C91F3F8-0D30-42BE-9316-A59AB68FC627}" type="pres">
      <dgm:prSet presAssocID="{9E7A2A45-C2FA-4918-9C0B-0798ADA9BDFB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1A997CDD-EA5D-4AB7-BA96-1D54BB39BB2C}" type="pres">
      <dgm:prSet presAssocID="{24848075-D13F-47EA-BA6A-3370E4CCF09A}" presName="sp" presStyleCnt="0"/>
      <dgm:spPr/>
      <dgm:t>
        <a:bodyPr/>
        <a:lstStyle/>
        <a:p>
          <a:endParaRPr lang="zh-TW" altLang="en-US"/>
        </a:p>
      </dgm:t>
    </dgm:pt>
    <dgm:pt modelId="{907571D8-F8C0-4AED-81DF-46A08CA4D2E5}" type="pres">
      <dgm:prSet presAssocID="{1E8E22BD-B3F2-4E84-892B-AC0442AA8583}" presName="arrowAndChildren" presStyleCnt="0"/>
      <dgm:spPr/>
      <dgm:t>
        <a:bodyPr/>
        <a:lstStyle/>
        <a:p>
          <a:endParaRPr lang="zh-TW" altLang="en-US"/>
        </a:p>
      </dgm:t>
    </dgm:pt>
    <dgm:pt modelId="{61C816D6-E6A3-4807-86D7-3E012D6B7285}" type="pres">
      <dgm:prSet presAssocID="{1E8E22BD-B3F2-4E84-892B-AC0442AA8583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7E96DC1F-89EE-4D7C-9882-1BEC4B81D602}" srcId="{AF994570-CEAD-4401-9850-96E480E9DFAF}" destId="{F8BF46D0-C614-4C23-96D8-9BA3E3E154A3}" srcOrd="2" destOrd="0" parTransId="{646C1BD6-42F0-461E-8D00-BB71790A17E5}" sibTransId="{B8111D3B-5ECA-427F-AD1F-D41BFC9EAB29}"/>
    <dgm:cxn modelId="{048450B4-D7C6-4E3F-AADB-73924AE5B9BF}" srcId="{AF994570-CEAD-4401-9850-96E480E9DFAF}" destId="{1E8E22BD-B3F2-4E84-892B-AC0442AA8583}" srcOrd="0" destOrd="0" parTransId="{77355311-D271-4DC4-893B-252B261A6309}" sibTransId="{24848075-D13F-47EA-BA6A-3370E4CCF09A}"/>
    <dgm:cxn modelId="{C0F06C9B-E9A0-42F2-B474-E13CABB589AD}" srcId="{AF994570-CEAD-4401-9850-96E480E9DFAF}" destId="{E82091C5-5AF5-4713-9512-9EB0307E8DB5}" srcOrd="3" destOrd="0" parTransId="{9CF8EB05-4903-4C50-A146-262E5D72B5CB}" sibTransId="{4D823607-7503-4583-8AEF-5FD880D4BBF6}"/>
    <dgm:cxn modelId="{6D787E91-0D19-4B57-AA30-DB7B8D1F9083}" type="presOf" srcId="{1E8E22BD-B3F2-4E84-892B-AC0442AA8583}" destId="{61C816D6-E6A3-4807-86D7-3E012D6B7285}" srcOrd="0" destOrd="0" presId="urn:microsoft.com/office/officeart/2005/8/layout/process4"/>
    <dgm:cxn modelId="{A73E7AE8-3127-4096-A9E4-8E4E398BEDFA}" type="presOf" srcId="{9E7A2A45-C2FA-4918-9C0B-0798ADA9BDFB}" destId="{8C91F3F8-0D30-42BE-9316-A59AB68FC627}" srcOrd="0" destOrd="0" presId="urn:microsoft.com/office/officeart/2005/8/layout/process4"/>
    <dgm:cxn modelId="{0EDBFD16-DA87-49BF-AF5C-00D900A40975}" type="presOf" srcId="{F8BF46D0-C614-4C23-96D8-9BA3E3E154A3}" destId="{4A9E488C-AD00-4C75-A536-2EAA33C58884}" srcOrd="0" destOrd="0" presId="urn:microsoft.com/office/officeart/2005/8/layout/process4"/>
    <dgm:cxn modelId="{E5772800-4366-41CD-9EF8-C8E74E995F86}" srcId="{AF994570-CEAD-4401-9850-96E480E9DFAF}" destId="{9E7A2A45-C2FA-4918-9C0B-0798ADA9BDFB}" srcOrd="1" destOrd="0" parTransId="{15E2FF4E-F155-4D11-965E-1028FA5020C5}" sibTransId="{FBE76238-3B4D-4392-B95B-ECB7C5DEEFE5}"/>
    <dgm:cxn modelId="{7B76892E-AE44-481F-B2AC-34EF6351317B}" type="presOf" srcId="{AF994570-CEAD-4401-9850-96E480E9DFAF}" destId="{864EEF08-1C32-43E6-AB51-E702AD273FB4}" srcOrd="0" destOrd="0" presId="urn:microsoft.com/office/officeart/2005/8/layout/process4"/>
    <dgm:cxn modelId="{E813AC3B-B88C-4404-B2AC-B8464D73415A}" type="presOf" srcId="{E82091C5-5AF5-4713-9512-9EB0307E8DB5}" destId="{D8D433C1-68F7-4A0D-9DA5-F169F2281A8D}" srcOrd="0" destOrd="0" presId="urn:microsoft.com/office/officeart/2005/8/layout/process4"/>
    <dgm:cxn modelId="{A92431FB-AD0F-4F36-93F6-5DC85A74EC0F}" type="presParOf" srcId="{864EEF08-1C32-43E6-AB51-E702AD273FB4}" destId="{E871B25C-623A-4B0A-9F4C-1D708FAD6C19}" srcOrd="0" destOrd="0" presId="urn:microsoft.com/office/officeart/2005/8/layout/process4"/>
    <dgm:cxn modelId="{FD5FA889-8A9E-48F8-B45B-D9B6BDE3AD33}" type="presParOf" srcId="{E871B25C-623A-4B0A-9F4C-1D708FAD6C19}" destId="{D8D433C1-68F7-4A0D-9DA5-F169F2281A8D}" srcOrd="0" destOrd="0" presId="urn:microsoft.com/office/officeart/2005/8/layout/process4"/>
    <dgm:cxn modelId="{681B5FAC-32FE-4356-98CE-264080F0254D}" type="presParOf" srcId="{864EEF08-1C32-43E6-AB51-E702AD273FB4}" destId="{D42F1CFD-3795-430E-AECC-A0D2B03F4FC4}" srcOrd="1" destOrd="0" presId="urn:microsoft.com/office/officeart/2005/8/layout/process4"/>
    <dgm:cxn modelId="{9B9DDBBC-B363-4BCB-8BCF-454C42D710E3}" type="presParOf" srcId="{864EEF08-1C32-43E6-AB51-E702AD273FB4}" destId="{DD1CCBB5-DB42-435C-9ED2-2B57BED34F88}" srcOrd="2" destOrd="0" presId="urn:microsoft.com/office/officeart/2005/8/layout/process4"/>
    <dgm:cxn modelId="{0BDBF000-E864-49B6-A813-AA43A86362C9}" type="presParOf" srcId="{DD1CCBB5-DB42-435C-9ED2-2B57BED34F88}" destId="{4A9E488C-AD00-4C75-A536-2EAA33C58884}" srcOrd="0" destOrd="0" presId="urn:microsoft.com/office/officeart/2005/8/layout/process4"/>
    <dgm:cxn modelId="{6DB025C8-4517-4F75-AC3C-5A1540AD2AF5}" type="presParOf" srcId="{864EEF08-1C32-43E6-AB51-E702AD273FB4}" destId="{0E346980-D2C1-44FF-A4E5-85F8F0956189}" srcOrd="3" destOrd="0" presId="urn:microsoft.com/office/officeart/2005/8/layout/process4"/>
    <dgm:cxn modelId="{6226AE10-EE4F-4246-A0B1-09BC9FF2393D}" type="presParOf" srcId="{864EEF08-1C32-43E6-AB51-E702AD273FB4}" destId="{DFBA4441-A746-42ED-BB07-6FF516D7F59E}" srcOrd="4" destOrd="0" presId="urn:microsoft.com/office/officeart/2005/8/layout/process4"/>
    <dgm:cxn modelId="{F7C9B24F-0689-4902-A8CD-68DE8022B951}" type="presParOf" srcId="{DFBA4441-A746-42ED-BB07-6FF516D7F59E}" destId="{8C91F3F8-0D30-42BE-9316-A59AB68FC627}" srcOrd="0" destOrd="0" presId="urn:microsoft.com/office/officeart/2005/8/layout/process4"/>
    <dgm:cxn modelId="{298120A9-47D6-4B7D-9D4D-A7BCE21302C9}" type="presParOf" srcId="{864EEF08-1C32-43E6-AB51-E702AD273FB4}" destId="{1A997CDD-EA5D-4AB7-BA96-1D54BB39BB2C}" srcOrd="5" destOrd="0" presId="urn:microsoft.com/office/officeart/2005/8/layout/process4"/>
    <dgm:cxn modelId="{21B2C0C3-D032-418B-9DF0-3D3422BF4D45}" type="presParOf" srcId="{864EEF08-1C32-43E6-AB51-E702AD273FB4}" destId="{907571D8-F8C0-4AED-81DF-46A08CA4D2E5}" srcOrd="6" destOrd="0" presId="urn:microsoft.com/office/officeart/2005/8/layout/process4"/>
    <dgm:cxn modelId="{C22A22EC-A1BC-4DCE-95D6-C95C23C78BA9}" type="presParOf" srcId="{907571D8-F8C0-4AED-81DF-46A08CA4D2E5}" destId="{61C816D6-E6A3-4807-86D7-3E012D6B728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9C07FD-8203-4E8D-80D9-73E04140F9CD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C3C5F0E5-944E-475E-9399-7BC83F720CE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E92137B5-2AA0-484A-90B6-A04FB27E57F6}" type="par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69394CD1-40B0-4541-8CDC-379B9AADBF72}" type="sib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5DF0DCBE-BFCE-49D8-AE5C-038D07BB4921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A7BA64C1-CEE3-4E9E-9C30-9DCB0B9A7C7C}" type="par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1600619A-5946-4A31-AE13-F5EEECD66D91}" type="sib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D1ABAE1F-ABD7-44EC-898D-EE3B71B78E0C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1E080497-C123-428D-B93B-AEA446A0671A}" type="par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1145C2A0-2097-45E4-8DBF-574255501561}" type="sib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A2E6FE7F-FF1B-4119-A50E-101F0EABA683}" type="pres">
      <dgm:prSet presAssocID="{839C07FD-8203-4E8D-80D9-73E04140F9CD}" presName="linearFlow" presStyleCnt="0">
        <dgm:presLayoutVars>
          <dgm:resizeHandles val="exact"/>
        </dgm:presLayoutVars>
      </dgm:prSet>
      <dgm:spPr/>
    </dgm:pt>
    <dgm:pt modelId="{25465AF4-0634-4C8B-B4F0-C9A55F4286F9}" type="pres">
      <dgm:prSet presAssocID="{C3C5F0E5-944E-475E-9399-7BC83F720C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645443-0353-45C7-9D2A-FEA7626B3402}" type="pres">
      <dgm:prSet presAssocID="{69394CD1-40B0-4541-8CDC-379B9AADBF7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58A78229-C2EB-44F5-BAD4-F80A95E474DA}" type="pres">
      <dgm:prSet presAssocID="{69394CD1-40B0-4541-8CDC-379B9AADBF7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FDB801A4-4B2B-4255-931E-69E777F9F14C}" type="pres">
      <dgm:prSet presAssocID="{5DF0DCBE-BFCE-49D8-AE5C-038D07BB49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8E29A2-A75D-4D7A-B743-257B824D2DCC}" type="pres">
      <dgm:prSet presAssocID="{1600619A-5946-4A31-AE13-F5EEECD66D91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6991951-31C0-4BC5-9240-D2034F38BDFA}" type="pres">
      <dgm:prSet presAssocID="{1600619A-5946-4A31-AE13-F5EEECD66D91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EED623F-0787-45FD-8A3D-08C17F631F6B}" type="pres">
      <dgm:prSet presAssocID="{D1ABAE1F-ABD7-44EC-898D-EE3B71B78E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387F084-A00A-4FC7-9436-4ED97F9DECCF}" type="presOf" srcId="{C3C5F0E5-944E-475E-9399-7BC83F720CE7}" destId="{25465AF4-0634-4C8B-B4F0-C9A55F4286F9}" srcOrd="0" destOrd="0" presId="urn:microsoft.com/office/officeart/2005/8/layout/process2"/>
    <dgm:cxn modelId="{BDDD9AFA-1B99-42BD-B90D-640DA3444C1E}" srcId="{839C07FD-8203-4E8D-80D9-73E04140F9CD}" destId="{C3C5F0E5-944E-475E-9399-7BC83F720CE7}" srcOrd="0" destOrd="0" parTransId="{E92137B5-2AA0-484A-90B6-A04FB27E57F6}" sibTransId="{69394CD1-40B0-4541-8CDC-379B9AADBF72}"/>
    <dgm:cxn modelId="{809D049E-6AD2-4462-8FB4-A28A66422E44}" srcId="{839C07FD-8203-4E8D-80D9-73E04140F9CD}" destId="{5DF0DCBE-BFCE-49D8-AE5C-038D07BB4921}" srcOrd="1" destOrd="0" parTransId="{A7BA64C1-CEE3-4E9E-9C30-9DCB0B9A7C7C}" sibTransId="{1600619A-5946-4A31-AE13-F5EEECD66D91}"/>
    <dgm:cxn modelId="{1F47849C-F1D4-43DB-8E44-EAEF98EA103F}" type="presOf" srcId="{D1ABAE1F-ABD7-44EC-898D-EE3B71B78E0C}" destId="{4EED623F-0787-45FD-8A3D-08C17F631F6B}" srcOrd="0" destOrd="0" presId="urn:microsoft.com/office/officeart/2005/8/layout/process2"/>
    <dgm:cxn modelId="{C7DE1071-C538-416D-8343-4336622998CC}" type="presOf" srcId="{69394CD1-40B0-4541-8CDC-379B9AADBF72}" destId="{F4645443-0353-45C7-9D2A-FEA7626B3402}" srcOrd="0" destOrd="0" presId="urn:microsoft.com/office/officeart/2005/8/layout/process2"/>
    <dgm:cxn modelId="{7617B245-FA18-4161-95EE-80F0B410846F}" type="presOf" srcId="{1600619A-5946-4A31-AE13-F5EEECD66D91}" destId="{178E29A2-A75D-4D7A-B743-257B824D2DCC}" srcOrd="0" destOrd="0" presId="urn:microsoft.com/office/officeart/2005/8/layout/process2"/>
    <dgm:cxn modelId="{87D9E6E5-36A3-417F-A69F-968CA366E244}" type="presOf" srcId="{1600619A-5946-4A31-AE13-F5EEECD66D91}" destId="{26991951-31C0-4BC5-9240-D2034F38BDFA}" srcOrd="1" destOrd="0" presId="urn:microsoft.com/office/officeart/2005/8/layout/process2"/>
    <dgm:cxn modelId="{7ED941AB-E4E6-4EB9-886A-F887E5018941}" type="presOf" srcId="{839C07FD-8203-4E8D-80D9-73E04140F9CD}" destId="{A2E6FE7F-FF1B-4119-A50E-101F0EABA683}" srcOrd="0" destOrd="0" presId="urn:microsoft.com/office/officeart/2005/8/layout/process2"/>
    <dgm:cxn modelId="{DDA6C9D2-255F-4060-9BFC-FB1F9F7FFAC0}" srcId="{839C07FD-8203-4E8D-80D9-73E04140F9CD}" destId="{D1ABAE1F-ABD7-44EC-898D-EE3B71B78E0C}" srcOrd="2" destOrd="0" parTransId="{1E080497-C123-428D-B93B-AEA446A0671A}" sibTransId="{1145C2A0-2097-45E4-8DBF-574255501561}"/>
    <dgm:cxn modelId="{56014CBA-DDA9-466E-8C96-8B92677F9E94}" type="presOf" srcId="{69394CD1-40B0-4541-8CDC-379B9AADBF72}" destId="{58A78229-C2EB-44F5-BAD4-F80A95E474DA}" srcOrd="1" destOrd="0" presId="urn:microsoft.com/office/officeart/2005/8/layout/process2"/>
    <dgm:cxn modelId="{C3558698-411D-42B8-BA93-0B0C06318BD7}" type="presOf" srcId="{5DF0DCBE-BFCE-49D8-AE5C-038D07BB4921}" destId="{FDB801A4-4B2B-4255-931E-69E777F9F14C}" srcOrd="0" destOrd="0" presId="urn:microsoft.com/office/officeart/2005/8/layout/process2"/>
    <dgm:cxn modelId="{9CCED330-D92E-4E69-946C-9C55A50C1F6A}" type="presParOf" srcId="{A2E6FE7F-FF1B-4119-A50E-101F0EABA683}" destId="{25465AF4-0634-4C8B-B4F0-C9A55F4286F9}" srcOrd="0" destOrd="0" presId="urn:microsoft.com/office/officeart/2005/8/layout/process2"/>
    <dgm:cxn modelId="{F081EE0C-AF4C-4CC1-A2FC-C32B94306DA8}" type="presParOf" srcId="{A2E6FE7F-FF1B-4119-A50E-101F0EABA683}" destId="{F4645443-0353-45C7-9D2A-FEA7626B3402}" srcOrd="1" destOrd="0" presId="urn:microsoft.com/office/officeart/2005/8/layout/process2"/>
    <dgm:cxn modelId="{500AB013-2C47-4057-8D2A-35920730BE38}" type="presParOf" srcId="{F4645443-0353-45C7-9D2A-FEA7626B3402}" destId="{58A78229-C2EB-44F5-BAD4-F80A95E474DA}" srcOrd="0" destOrd="0" presId="urn:microsoft.com/office/officeart/2005/8/layout/process2"/>
    <dgm:cxn modelId="{363BD5BD-B3FF-4CD4-8969-D6160AA56E1F}" type="presParOf" srcId="{A2E6FE7F-FF1B-4119-A50E-101F0EABA683}" destId="{FDB801A4-4B2B-4255-931E-69E777F9F14C}" srcOrd="2" destOrd="0" presId="urn:microsoft.com/office/officeart/2005/8/layout/process2"/>
    <dgm:cxn modelId="{FEE17BA9-39FD-4129-9B13-AC1BF65BBDAC}" type="presParOf" srcId="{A2E6FE7F-FF1B-4119-A50E-101F0EABA683}" destId="{178E29A2-A75D-4D7A-B743-257B824D2DCC}" srcOrd="3" destOrd="0" presId="urn:microsoft.com/office/officeart/2005/8/layout/process2"/>
    <dgm:cxn modelId="{49ED97CB-BCB1-443D-BCCC-4321A194B226}" type="presParOf" srcId="{178E29A2-A75D-4D7A-B743-257B824D2DCC}" destId="{26991951-31C0-4BC5-9240-D2034F38BDFA}" srcOrd="0" destOrd="0" presId="urn:microsoft.com/office/officeart/2005/8/layout/process2"/>
    <dgm:cxn modelId="{5CCC79DB-C699-4C2A-BCF3-34D54CCAD6A8}" type="presParOf" srcId="{A2E6FE7F-FF1B-4119-A50E-101F0EABA683}" destId="{4EED623F-0787-45FD-8A3D-08C17F631F6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994570-CEAD-4401-9850-96E480E9DFAF}" type="doc">
      <dgm:prSet loTypeId="urn:microsoft.com/office/officeart/2005/8/layout/process4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E8E22BD-B3F2-4E84-892B-AC0442AA8583}">
      <dgm:prSet phldrT="[文字]" custT="1"/>
      <dgm:spPr/>
      <dgm:t>
        <a:bodyPr/>
        <a:lstStyle/>
        <a:p>
          <a:r>
            <a:rPr lang="en-US" altLang="zh-TW" sz="3600" dirty="0" smtClean="0"/>
            <a:t>Hidden Markov Model (HMM)</a:t>
          </a:r>
          <a:endParaRPr lang="zh-TW" altLang="en-US" sz="3600" dirty="0"/>
        </a:p>
      </dgm:t>
    </dgm:pt>
    <dgm:pt modelId="{77355311-D271-4DC4-893B-252B261A6309}" type="parTrans" cxnId="{048450B4-D7C6-4E3F-AADB-73924AE5B9BF}">
      <dgm:prSet/>
      <dgm:spPr/>
      <dgm:t>
        <a:bodyPr/>
        <a:lstStyle/>
        <a:p>
          <a:endParaRPr lang="zh-TW" altLang="en-US"/>
        </a:p>
      </dgm:t>
    </dgm:pt>
    <dgm:pt modelId="{24848075-D13F-47EA-BA6A-3370E4CCF09A}" type="sibTrans" cxnId="{048450B4-D7C6-4E3F-AADB-73924AE5B9BF}">
      <dgm:prSet/>
      <dgm:spPr/>
      <dgm:t>
        <a:bodyPr/>
        <a:lstStyle/>
        <a:p>
          <a:endParaRPr lang="zh-TW" altLang="en-US"/>
        </a:p>
      </dgm:t>
    </dgm:pt>
    <dgm:pt modelId="{9E7A2A45-C2FA-4918-9C0B-0798ADA9BDFB}">
      <dgm:prSet phldrT="[文字]" custT="1"/>
      <dgm:spPr/>
      <dgm:t>
        <a:bodyPr/>
        <a:lstStyle/>
        <a:p>
          <a:r>
            <a:rPr lang="en-US" altLang="zh-TW" sz="3600" dirty="0" smtClean="0"/>
            <a:t>Conditional Random Field (CRF)</a:t>
          </a:r>
          <a:endParaRPr lang="zh-TW" altLang="en-US" sz="3600" dirty="0"/>
        </a:p>
      </dgm:t>
    </dgm:pt>
    <dgm:pt modelId="{15E2FF4E-F155-4D11-965E-1028FA5020C5}" type="parTrans" cxnId="{E5772800-4366-41CD-9EF8-C8E74E995F86}">
      <dgm:prSet/>
      <dgm:spPr/>
      <dgm:t>
        <a:bodyPr/>
        <a:lstStyle/>
        <a:p>
          <a:endParaRPr lang="zh-TW" altLang="en-US"/>
        </a:p>
      </dgm:t>
    </dgm:pt>
    <dgm:pt modelId="{FBE76238-3B4D-4392-B95B-ECB7C5DEEFE5}" type="sibTrans" cxnId="{E5772800-4366-41CD-9EF8-C8E74E995F86}">
      <dgm:prSet/>
      <dgm:spPr/>
      <dgm:t>
        <a:bodyPr/>
        <a:lstStyle/>
        <a:p>
          <a:endParaRPr lang="zh-TW" altLang="en-US"/>
        </a:p>
      </dgm:t>
    </dgm:pt>
    <dgm:pt modelId="{E82091C5-5AF5-4713-9512-9EB0307E8DB5}">
      <dgm:prSet phldrT="[文字]" custT="1"/>
      <dgm:spPr/>
      <dgm:t>
        <a:bodyPr/>
        <a:lstStyle/>
        <a:p>
          <a:r>
            <a:rPr lang="en-US" altLang="en-US" sz="3600" dirty="0" smtClean="0"/>
            <a:t>Towards Deep Learning</a:t>
          </a:r>
          <a:endParaRPr lang="zh-TW" altLang="en-US" sz="3600" dirty="0"/>
        </a:p>
      </dgm:t>
    </dgm:pt>
    <dgm:pt modelId="{9CF8EB05-4903-4C50-A146-262E5D72B5CB}" type="parTrans" cxnId="{C0F06C9B-E9A0-42F2-B474-E13CABB589AD}">
      <dgm:prSet/>
      <dgm:spPr/>
      <dgm:t>
        <a:bodyPr/>
        <a:lstStyle/>
        <a:p>
          <a:endParaRPr lang="zh-TW" altLang="en-US"/>
        </a:p>
      </dgm:t>
    </dgm:pt>
    <dgm:pt modelId="{4D823607-7503-4583-8AEF-5FD880D4BBF6}" type="sibTrans" cxnId="{C0F06C9B-E9A0-42F2-B474-E13CABB589AD}">
      <dgm:prSet/>
      <dgm:spPr/>
      <dgm:t>
        <a:bodyPr/>
        <a:lstStyle/>
        <a:p>
          <a:endParaRPr lang="zh-TW" altLang="en-US"/>
        </a:p>
      </dgm:t>
    </dgm:pt>
    <dgm:pt modelId="{F8BF46D0-C614-4C23-96D8-9BA3E3E154A3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3600" dirty="0" smtClean="0"/>
            <a:t>Structured Perceptron/SVM</a:t>
          </a:r>
          <a:endParaRPr lang="zh-TW" altLang="en-US" sz="3600" dirty="0"/>
        </a:p>
      </dgm:t>
    </dgm:pt>
    <dgm:pt modelId="{646C1BD6-42F0-461E-8D00-BB71790A17E5}" type="parTrans" cxnId="{7E96DC1F-89EE-4D7C-9882-1BEC4B81D602}">
      <dgm:prSet/>
      <dgm:spPr/>
      <dgm:t>
        <a:bodyPr/>
        <a:lstStyle/>
        <a:p>
          <a:endParaRPr lang="zh-TW" altLang="en-US"/>
        </a:p>
      </dgm:t>
    </dgm:pt>
    <dgm:pt modelId="{B8111D3B-5ECA-427F-AD1F-D41BFC9EAB29}" type="sibTrans" cxnId="{7E96DC1F-89EE-4D7C-9882-1BEC4B81D602}">
      <dgm:prSet/>
      <dgm:spPr/>
      <dgm:t>
        <a:bodyPr/>
        <a:lstStyle/>
        <a:p>
          <a:endParaRPr lang="zh-TW" altLang="en-US"/>
        </a:p>
      </dgm:t>
    </dgm:pt>
    <dgm:pt modelId="{864EEF08-1C32-43E6-AB51-E702AD273FB4}" type="pres">
      <dgm:prSet presAssocID="{AF994570-CEAD-4401-9850-96E480E9DF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871B25C-623A-4B0A-9F4C-1D708FAD6C19}" type="pres">
      <dgm:prSet presAssocID="{E82091C5-5AF5-4713-9512-9EB0307E8DB5}" presName="boxAndChildren" presStyleCnt="0"/>
      <dgm:spPr/>
    </dgm:pt>
    <dgm:pt modelId="{D8D433C1-68F7-4A0D-9DA5-F169F2281A8D}" type="pres">
      <dgm:prSet presAssocID="{E82091C5-5AF5-4713-9512-9EB0307E8DB5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D42F1CFD-3795-430E-AECC-A0D2B03F4FC4}" type="pres">
      <dgm:prSet presAssocID="{B8111D3B-5ECA-427F-AD1F-D41BFC9EAB29}" presName="sp" presStyleCnt="0"/>
      <dgm:spPr/>
    </dgm:pt>
    <dgm:pt modelId="{DD1CCBB5-DB42-435C-9ED2-2B57BED34F88}" type="pres">
      <dgm:prSet presAssocID="{F8BF46D0-C614-4C23-96D8-9BA3E3E154A3}" presName="arrowAndChildren" presStyleCnt="0"/>
      <dgm:spPr/>
    </dgm:pt>
    <dgm:pt modelId="{4A9E488C-AD00-4C75-A536-2EAA33C58884}" type="pres">
      <dgm:prSet presAssocID="{F8BF46D0-C614-4C23-96D8-9BA3E3E154A3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0E346980-D2C1-44FF-A4E5-85F8F0956189}" type="pres">
      <dgm:prSet presAssocID="{FBE76238-3B4D-4392-B95B-ECB7C5DEEFE5}" presName="sp" presStyleCnt="0"/>
      <dgm:spPr/>
    </dgm:pt>
    <dgm:pt modelId="{DFBA4441-A746-42ED-BB07-6FF516D7F59E}" type="pres">
      <dgm:prSet presAssocID="{9E7A2A45-C2FA-4918-9C0B-0798ADA9BDFB}" presName="arrowAndChildren" presStyleCnt="0"/>
      <dgm:spPr/>
    </dgm:pt>
    <dgm:pt modelId="{8C91F3F8-0D30-42BE-9316-A59AB68FC627}" type="pres">
      <dgm:prSet presAssocID="{9E7A2A45-C2FA-4918-9C0B-0798ADA9BDFB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1A997CDD-EA5D-4AB7-BA96-1D54BB39BB2C}" type="pres">
      <dgm:prSet presAssocID="{24848075-D13F-47EA-BA6A-3370E4CCF09A}" presName="sp" presStyleCnt="0"/>
      <dgm:spPr/>
      <dgm:t>
        <a:bodyPr/>
        <a:lstStyle/>
        <a:p>
          <a:endParaRPr lang="zh-TW" altLang="en-US"/>
        </a:p>
      </dgm:t>
    </dgm:pt>
    <dgm:pt modelId="{907571D8-F8C0-4AED-81DF-46A08CA4D2E5}" type="pres">
      <dgm:prSet presAssocID="{1E8E22BD-B3F2-4E84-892B-AC0442AA8583}" presName="arrowAndChildren" presStyleCnt="0"/>
      <dgm:spPr/>
      <dgm:t>
        <a:bodyPr/>
        <a:lstStyle/>
        <a:p>
          <a:endParaRPr lang="zh-TW" altLang="en-US"/>
        </a:p>
      </dgm:t>
    </dgm:pt>
    <dgm:pt modelId="{61C816D6-E6A3-4807-86D7-3E012D6B7285}" type="pres">
      <dgm:prSet presAssocID="{1E8E22BD-B3F2-4E84-892B-AC0442AA8583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7E96DC1F-89EE-4D7C-9882-1BEC4B81D602}" srcId="{AF994570-CEAD-4401-9850-96E480E9DFAF}" destId="{F8BF46D0-C614-4C23-96D8-9BA3E3E154A3}" srcOrd="2" destOrd="0" parTransId="{646C1BD6-42F0-461E-8D00-BB71790A17E5}" sibTransId="{B8111D3B-5ECA-427F-AD1F-D41BFC9EAB29}"/>
    <dgm:cxn modelId="{048450B4-D7C6-4E3F-AADB-73924AE5B9BF}" srcId="{AF994570-CEAD-4401-9850-96E480E9DFAF}" destId="{1E8E22BD-B3F2-4E84-892B-AC0442AA8583}" srcOrd="0" destOrd="0" parTransId="{77355311-D271-4DC4-893B-252B261A6309}" sibTransId="{24848075-D13F-47EA-BA6A-3370E4CCF09A}"/>
    <dgm:cxn modelId="{C0F06C9B-E9A0-42F2-B474-E13CABB589AD}" srcId="{AF994570-CEAD-4401-9850-96E480E9DFAF}" destId="{E82091C5-5AF5-4713-9512-9EB0307E8DB5}" srcOrd="3" destOrd="0" parTransId="{9CF8EB05-4903-4C50-A146-262E5D72B5CB}" sibTransId="{4D823607-7503-4583-8AEF-5FD880D4BBF6}"/>
    <dgm:cxn modelId="{C65D5B4A-348A-45B0-84C6-0165A1E424BF}" type="presOf" srcId="{E82091C5-5AF5-4713-9512-9EB0307E8DB5}" destId="{D8D433C1-68F7-4A0D-9DA5-F169F2281A8D}" srcOrd="0" destOrd="0" presId="urn:microsoft.com/office/officeart/2005/8/layout/process4"/>
    <dgm:cxn modelId="{04D914FA-716A-40AA-BA78-6E56586F43CC}" type="presOf" srcId="{AF994570-CEAD-4401-9850-96E480E9DFAF}" destId="{864EEF08-1C32-43E6-AB51-E702AD273FB4}" srcOrd="0" destOrd="0" presId="urn:microsoft.com/office/officeart/2005/8/layout/process4"/>
    <dgm:cxn modelId="{759F5289-A835-4706-97A1-D29383E33D92}" type="presOf" srcId="{F8BF46D0-C614-4C23-96D8-9BA3E3E154A3}" destId="{4A9E488C-AD00-4C75-A536-2EAA33C58884}" srcOrd="0" destOrd="0" presId="urn:microsoft.com/office/officeart/2005/8/layout/process4"/>
    <dgm:cxn modelId="{67EBDCB0-0B2D-4AEC-B627-A4581E7069F2}" type="presOf" srcId="{1E8E22BD-B3F2-4E84-892B-AC0442AA8583}" destId="{61C816D6-E6A3-4807-86D7-3E012D6B7285}" srcOrd="0" destOrd="0" presId="urn:microsoft.com/office/officeart/2005/8/layout/process4"/>
    <dgm:cxn modelId="{E5772800-4366-41CD-9EF8-C8E74E995F86}" srcId="{AF994570-CEAD-4401-9850-96E480E9DFAF}" destId="{9E7A2A45-C2FA-4918-9C0B-0798ADA9BDFB}" srcOrd="1" destOrd="0" parTransId="{15E2FF4E-F155-4D11-965E-1028FA5020C5}" sibTransId="{FBE76238-3B4D-4392-B95B-ECB7C5DEEFE5}"/>
    <dgm:cxn modelId="{ED6B7B23-D832-4BAD-A5C3-731197F57053}" type="presOf" srcId="{9E7A2A45-C2FA-4918-9C0B-0798ADA9BDFB}" destId="{8C91F3F8-0D30-42BE-9316-A59AB68FC627}" srcOrd="0" destOrd="0" presId="urn:microsoft.com/office/officeart/2005/8/layout/process4"/>
    <dgm:cxn modelId="{C1165007-0670-4AF3-AD49-E56E28E6EE3C}" type="presParOf" srcId="{864EEF08-1C32-43E6-AB51-E702AD273FB4}" destId="{E871B25C-623A-4B0A-9F4C-1D708FAD6C19}" srcOrd="0" destOrd="0" presId="urn:microsoft.com/office/officeart/2005/8/layout/process4"/>
    <dgm:cxn modelId="{01D98410-DFDF-4E58-868E-FBE77C49CDD0}" type="presParOf" srcId="{E871B25C-623A-4B0A-9F4C-1D708FAD6C19}" destId="{D8D433C1-68F7-4A0D-9DA5-F169F2281A8D}" srcOrd="0" destOrd="0" presId="urn:microsoft.com/office/officeart/2005/8/layout/process4"/>
    <dgm:cxn modelId="{35232279-8455-40F0-8B86-D8924748E1D1}" type="presParOf" srcId="{864EEF08-1C32-43E6-AB51-E702AD273FB4}" destId="{D42F1CFD-3795-430E-AECC-A0D2B03F4FC4}" srcOrd="1" destOrd="0" presId="urn:microsoft.com/office/officeart/2005/8/layout/process4"/>
    <dgm:cxn modelId="{A9387196-2DE0-45E6-A09D-3FE09A38A2ED}" type="presParOf" srcId="{864EEF08-1C32-43E6-AB51-E702AD273FB4}" destId="{DD1CCBB5-DB42-435C-9ED2-2B57BED34F88}" srcOrd="2" destOrd="0" presId="urn:microsoft.com/office/officeart/2005/8/layout/process4"/>
    <dgm:cxn modelId="{D818F88C-6234-4D63-9E48-AA5AE23EAC1E}" type="presParOf" srcId="{DD1CCBB5-DB42-435C-9ED2-2B57BED34F88}" destId="{4A9E488C-AD00-4C75-A536-2EAA33C58884}" srcOrd="0" destOrd="0" presId="urn:microsoft.com/office/officeart/2005/8/layout/process4"/>
    <dgm:cxn modelId="{6B7ED969-B084-4EF2-B631-45A2D8C3C7B9}" type="presParOf" srcId="{864EEF08-1C32-43E6-AB51-E702AD273FB4}" destId="{0E346980-D2C1-44FF-A4E5-85F8F0956189}" srcOrd="3" destOrd="0" presId="urn:microsoft.com/office/officeart/2005/8/layout/process4"/>
    <dgm:cxn modelId="{A81B2117-E96E-477F-BCEA-8DC2AF5298D9}" type="presParOf" srcId="{864EEF08-1C32-43E6-AB51-E702AD273FB4}" destId="{DFBA4441-A746-42ED-BB07-6FF516D7F59E}" srcOrd="4" destOrd="0" presId="urn:microsoft.com/office/officeart/2005/8/layout/process4"/>
    <dgm:cxn modelId="{C73FA3E9-6033-44B2-A225-A55848CD04AA}" type="presParOf" srcId="{DFBA4441-A746-42ED-BB07-6FF516D7F59E}" destId="{8C91F3F8-0D30-42BE-9316-A59AB68FC627}" srcOrd="0" destOrd="0" presId="urn:microsoft.com/office/officeart/2005/8/layout/process4"/>
    <dgm:cxn modelId="{3A652708-8371-4B6E-92CB-99C86637F1C0}" type="presParOf" srcId="{864EEF08-1C32-43E6-AB51-E702AD273FB4}" destId="{1A997CDD-EA5D-4AB7-BA96-1D54BB39BB2C}" srcOrd="5" destOrd="0" presId="urn:microsoft.com/office/officeart/2005/8/layout/process4"/>
    <dgm:cxn modelId="{BAA216B3-3E92-4752-91EF-240E273C80D2}" type="presParOf" srcId="{864EEF08-1C32-43E6-AB51-E702AD273FB4}" destId="{907571D8-F8C0-4AED-81DF-46A08CA4D2E5}" srcOrd="6" destOrd="0" presId="urn:microsoft.com/office/officeart/2005/8/layout/process4"/>
    <dgm:cxn modelId="{60B98AFB-A566-48B8-AEE9-8736DD203C65}" type="presParOf" srcId="{907571D8-F8C0-4AED-81DF-46A08CA4D2E5}" destId="{61C816D6-E6A3-4807-86D7-3E012D6B728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9C07FD-8203-4E8D-80D9-73E04140F9CD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C3C5F0E5-944E-475E-9399-7BC83F720CE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E92137B5-2AA0-484A-90B6-A04FB27E57F6}" type="par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69394CD1-40B0-4541-8CDC-379B9AADBF72}" type="sib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5DF0DCBE-BFCE-49D8-AE5C-038D07BB4921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A7BA64C1-CEE3-4E9E-9C30-9DCB0B9A7C7C}" type="par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1600619A-5946-4A31-AE13-F5EEECD66D91}" type="sib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D1ABAE1F-ABD7-44EC-898D-EE3B71B78E0C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1E080497-C123-428D-B93B-AEA446A0671A}" type="par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1145C2A0-2097-45E4-8DBF-574255501561}" type="sib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A2E6FE7F-FF1B-4119-A50E-101F0EABA683}" type="pres">
      <dgm:prSet presAssocID="{839C07FD-8203-4E8D-80D9-73E04140F9CD}" presName="linearFlow" presStyleCnt="0">
        <dgm:presLayoutVars>
          <dgm:resizeHandles val="exact"/>
        </dgm:presLayoutVars>
      </dgm:prSet>
      <dgm:spPr/>
    </dgm:pt>
    <dgm:pt modelId="{25465AF4-0634-4C8B-B4F0-C9A55F4286F9}" type="pres">
      <dgm:prSet presAssocID="{C3C5F0E5-944E-475E-9399-7BC83F720C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645443-0353-45C7-9D2A-FEA7626B3402}" type="pres">
      <dgm:prSet presAssocID="{69394CD1-40B0-4541-8CDC-379B9AADBF7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58A78229-C2EB-44F5-BAD4-F80A95E474DA}" type="pres">
      <dgm:prSet presAssocID="{69394CD1-40B0-4541-8CDC-379B9AADBF7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FDB801A4-4B2B-4255-931E-69E777F9F14C}" type="pres">
      <dgm:prSet presAssocID="{5DF0DCBE-BFCE-49D8-AE5C-038D07BB49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8E29A2-A75D-4D7A-B743-257B824D2DCC}" type="pres">
      <dgm:prSet presAssocID="{1600619A-5946-4A31-AE13-F5EEECD66D91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6991951-31C0-4BC5-9240-D2034F38BDFA}" type="pres">
      <dgm:prSet presAssocID="{1600619A-5946-4A31-AE13-F5EEECD66D91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EED623F-0787-45FD-8A3D-08C17F631F6B}" type="pres">
      <dgm:prSet presAssocID="{D1ABAE1F-ABD7-44EC-898D-EE3B71B78E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01E998F-A487-42A8-A211-2A8A1847CE93}" type="presOf" srcId="{5DF0DCBE-BFCE-49D8-AE5C-038D07BB4921}" destId="{FDB801A4-4B2B-4255-931E-69E777F9F14C}" srcOrd="0" destOrd="0" presId="urn:microsoft.com/office/officeart/2005/8/layout/process2"/>
    <dgm:cxn modelId="{891A8D48-C120-49A5-9E79-3D6C1BEE7073}" type="presOf" srcId="{C3C5F0E5-944E-475E-9399-7BC83F720CE7}" destId="{25465AF4-0634-4C8B-B4F0-C9A55F4286F9}" srcOrd="0" destOrd="0" presId="urn:microsoft.com/office/officeart/2005/8/layout/process2"/>
    <dgm:cxn modelId="{BDDD9AFA-1B99-42BD-B90D-640DA3444C1E}" srcId="{839C07FD-8203-4E8D-80D9-73E04140F9CD}" destId="{C3C5F0E5-944E-475E-9399-7BC83F720CE7}" srcOrd="0" destOrd="0" parTransId="{E92137B5-2AA0-484A-90B6-A04FB27E57F6}" sibTransId="{69394CD1-40B0-4541-8CDC-379B9AADBF72}"/>
    <dgm:cxn modelId="{AE0BE485-35ED-4F03-A0B7-E4F012A5E7FD}" type="presOf" srcId="{1600619A-5946-4A31-AE13-F5EEECD66D91}" destId="{26991951-31C0-4BC5-9240-D2034F38BDFA}" srcOrd="1" destOrd="0" presId="urn:microsoft.com/office/officeart/2005/8/layout/process2"/>
    <dgm:cxn modelId="{809D049E-6AD2-4462-8FB4-A28A66422E44}" srcId="{839C07FD-8203-4E8D-80D9-73E04140F9CD}" destId="{5DF0DCBE-BFCE-49D8-AE5C-038D07BB4921}" srcOrd="1" destOrd="0" parTransId="{A7BA64C1-CEE3-4E9E-9C30-9DCB0B9A7C7C}" sibTransId="{1600619A-5946-4A31-AE13-F5EEECD66D91}"/>
    <dgm:cxn modelId="{EB9C5879-76CE-4A2E-B7FF-5558D9A2A132}" type="presOf" srcId="{69394CD1-40B0-4541-8CDC-379B9AADBF72}" destId="{F4645443-0353-45C7-9D2A-FEA7626B3402}" srcOrd="0" destOrd="0" presId="urn:microsoft.com/office/officeart/2005/8/layout/process2"/>
    <dgm:cxn modelId="{985C7778-C942-44E3-82CA-947B58CFA5E7}" type="presOf" srcId="{1600619A-5946-4A31-AE13-F5EEECD66D91}" destId="{178E29A2-A75D-4D7A-B743-257B824D2DCC}" srcOrd="0" destOrd="0" presId="urn:microsoft.com/office/officeart/2005/8/layout/process2"/>
    <dgm:cxn modelId="{E44D53CE-9285-4A37-8C7D-D7A6075440FC}" type="presOf" srcId="{69394CD1-40B0-4541-8CDC-379B9AADBF72}" destId="{58A78229-C2EB-44F5-BAD4-F80A95E474DA}" srcOrd="1" destOrd="0" presId="urn:microsoft.com/office/officeart/2005/8/layout/process2"/>
    <dgm:cxn modelId="{58132582-AE38-4364-B498-06718873482A}" type="presOf" srcId="{839C07FD-8203-4E8D-80D9-73E04140F9CD}" destId="{A2E6FE7F-FF1B-4119-A50E-101F0EABA683}" srcOrd="0" destOrd="0" presId="urn:microsoft.com/office/officeart/2005/8/layout/process2"/>
    <dgm:cxn modelId="{5A372BE8-57C4-4C3A-B243-80D6B05FBD2C}" type="presOf" srcId="{D1ABAE1F-ABD7-44EC-898D-EE3B71B78E0C}" destId="{4EED623F-0787-45FD-8A3D-08C17F631F6B}" srcOrd="0" destOrd="0" presId="urn:microsoft.com/office/officeart/2005/8/layout/process2"/>
    <dgm:cxn modelId="{DDA6C9D2-255F-4060-9BFC-FB1F9F7FFAC0}" srcId="{839C07FD-8203-4E8D-80D9-73E04140F9CD}" destId="{D1ABAE1F-ABD7-44EC-898D-EE3B71B78E0C}" srcOrd="2" destOrd="0" parTransId="{1E080497-C123-428D-B93B-AEA446A0671A}" sibTransId="{1145C2A0-2097-45E4-8DBF-574255501561}"/>
    <dgm:cxn modelId="{91106AD4-9539-4554-A717-E981B0BD7A77}" type="presParOf" srcId="{A2E6FE7F-FF1B-4119-A50E-101F0EABA683}" destId="{25465AF4-0634-4C8B-B4F0-C9A55F4286F9}" srcOrd="0" destOrd="0" presId="urn:microsoft.com/office/officeart/2005/8/layout/process2"/>
    <dgm:cxn modelId="{F73A12A5-DF92-47C3-8059-EA78D5E52F1B}" type="presParOf" srcId="{A2E6FE7F-FF1B-4119-A50E-101F0EABA683}" destId="{F4645443-0353-45C7-9D2A-FEA7626B3402}" srcOrd="1" destOrd="0" presId="urn:microsoft.com/office/officeart/2005/8/layout/process2"/>
    <dgm:cxn modelId="{DDD03063-B1B0-49CE-9816-0972585EF2DA}" type="presParOf" srcId="{F4645443-0353-45C7-9D2A-FEA7626B3402}" destId="{58A78229-C2EB-44F5-BAD4-F80A95E474DA}" srcOrd="0" destOrd="0" presId="urn:microsoft.com/office/officeart/2005/8/layout/process2"/>
    <dgm:cxn modelId="{0DB1DA7A-9D3B-4911-840F-DD2A91E62FE7}" type="presParOf" srcId="{A2E6FE7F-FF1B-4119-A50E-101F0EABA683}" destId="{FDB801A4-4B2B-4255-931E-69E777F9F14C}" srcOrd="2" destOrd="0" presId="urn:microsoft.com/office/officeart/2005/8/layout/process2"/>
    <dgm:cxn modelId="{B88C3384-8183-4BE3-908E-B9D4E7A4EC9A}" type="presParOf" srcId="{A2E6FE7F-FF1B-4119-A50E-101F0EABA683}" destId="{178E29A2-A75D-4D7A-B743-257B824D2DCC}" srcOrd="3" destOrd="0" presId="urn:microsoft.com/office/officeart/2005/8/layout/process2"/>
    <dgm:cxn modelId="{1A924CE8-B6CD-4D92-A8D9-FBACDBFA571E}" type="presParOf" srcId="{178E29A2-A75D-4D7A-B743-257B824D2DCC}" destId="{26991951-31C0-4BC5-9240-D2034F38BDFA}" srcOrd="0" destOrd="0" presId="urn:microsoft.com/office/officeart/2005/8/layout/process2"/>
    <dgm:cxn modelId="{7486EB5B-57CD-41E1-8751-FA31A687D6D3}" type="presParOf" srcId="{A2E6FE7F-FF1B-4119-A50E-101F0EABA683}" destId="{4EED623F-0787-45FD-8A3D-08C17F631F6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9C07FD-8203-4E8D-80D9-73E04140F9CD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C3C5F0E5-944E-475E-9399-7BC83F720CE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E92137B5-2AA0-484A-90B6-A04FB27E57F6}" type="par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69394CD1-40B0-4541-8CDC-379B9AADBF72}" type="sib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5DF0DCBE-BFCE-49D8-AE5C-038D07BB4921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A7BA64C1-CEE3-4E9E-9C30-9DCB0B9A7C7C}" type="par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1600619A-5946-4A31-AE13-F5EEECD66D91}" type="sib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D1ABAE1F-ABD7-44EC-898D-EE3B71B78E0C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1E080497-C123-428D-B93B-AEA446A0671A}" type="par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1145C2A0-2097-45E4-8DBF-574255501561}" type="sib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A2E6FE7F-FF1B-4119-A50E-101F0EABA683}" type="pres">
      <dgm:prSet presAssocID="{839C07FD-8203-4E8D-80D9-73E04140F9CD}" presName="linearFlow" presStyleCnt="0">
        <dgm:presLayoutVars>
          <dgm:resizeHandles val="exact"/>
        </dgm:presLayoutVars>
      </dgm:prSet>
      <dgm:spPr/>
    </dgm:pt>
    <dgm:pt modelId="{25465AF4-0634-4C8B-B4F0-C9A55F4286F9}" type="pres">
      <dgm:prSet presAssocID="{C3C5F0E5-944E-475E-9399-7BC83F720C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645443-0353-45C7-9D2A-FEA7626B3402}" type="pres">
      <dgm:prSet presAssocID="{69394CD1-40B0-4541-8CDC-379B9AADBF7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58A78229-C2EB-44F5-BAD4-F80A95E474DA}" type="pres">
      <dgm:prSet presAssocID="{69394CD1-40B0-4541-8CDC-379B9AADBF7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FDB801A4-4B2B-4255-931E-69E777F9F14C}" type="pres">
      <dgm:prSet presAssocID="{5DF0DCBE-BFCE-49D8-AE5C-038D07BB49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8E29A2-A75D-4D7A-B743-257B824D2DCC}" type="pres">
      <dgm:prSet presAssocID="{1600619A-5946-4A31-AE13-F5EEECD66D91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6991951-31C0-4BC5-9240-D2034F38BDFA}" type="pres">
      <dgm:prSet presAssocID="{1600619A-5946-4A31-AE13-F5EEECD66D91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EED623F-0787-45FD-8A3D-08C17F631F6B}" type="pres">
      <dgm:prSet presAssocID="{D1ABAE1F-ABD7-44EC-898D-EE3B71B78E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C3A7B3E-9286-48C6-A78F-95F116176A00}" type="presOf" srcId="{1600619A-5946-4A31-AE13-F5EEECD66D91}" destId="{26991951-31C0-4BC5-9240-D2034F38BDFA}" srcOrd="1" destOrd="0" presId="urn:microsoft.com/office/officeart/2005/8/layout/process2"/>
    <dgm:cxn modelId="{52652A4F-5D5A-4A71-9EE2-FBF51294F01D}" type="presOf" srcId="{5DF0DCBE-BFCE-49D8-AE5C-038D07BB4921}" destId="{FDB801A4-4B2B-4255-931E-69E777F9F14C}" srcOrd="0" destOrd="0" presId="urn:microsoft.com/office/officeart/2005/8/layout/process2"/>
    <dgm:cxn modelId="{BDDD9AFA-1B99-42BD-B90D-640DA3444C1E}" srcId="{839C07FD-8203-4E8D-80D9-73E04140F9CD}" destId="{C3C5F0E5-944E-475E-9399-7BC83F720CE7}" srcOrd="0" destOrd="0" parTransId="{E92137B5-2AA0-484A-90B6-A04FB27E57F6}" sibTransId="{69394CD1-40B0-4541-8CDC-379B9AADBF72}"/>
    <dgm:cxn modelId="{93EF711A-0645-46FB-9893-4A1056E50737}" type="presOf" srcId="{69394CD1-40B0-4541-8CDC-379B9AADBF72}" destId="{58A78229-C2EB-44F5-BAD4-F80A95E474DA}" srcOrd="1" destOrd="0" presId="urn:microsoft.com/office/officeart/2005/8/layout/process2"/>
    <dgm:cxn modelId="{809D049E-6AD2-4462-8FB4-A28A66422E44}" srcId="{839C07FD-8203-4E8D-80D9-73E04140F9CD}" destId="{5DF0DCBE-BFCE-49D8-AE5C-038D07BB4921}" srcOrd="1" destOrd="0" parTransId="{A7BA64C1-CEE3-4E9E-9C30-9DCB0B9A7C7C}" sibTransId="{1600619A-5946-4A31-AE13-F5EEECD66D91}"/>
    <dgm:cxn modelId="{99348203-24C1-41F6-A12F-3DB11A988F9A}" type="presOf" srcId="{839C07FD-8203-4E8D-80D9-73E04140F9CD}" destId="{A2E6FE7F-FF1B-4119-A50E-101F0EABA683}" srcOrd="0" destOrd="0" presId="urn:microsoft.com/office/officeart/2005/8/layout/process2"/>
    <dgm:cxn modelId="{8CEDE997-17A2-4C8A-9750-0351A01D1528}" type="presOf" srcId="{D1ABAE1F-ABD7-44EC-898D-EE3B71B78E0C}" destId="{4EED623F-0787-45FD-8A3D-08C17F631F6B}" srcOrd="0" destOrd="0" presId="urn:microsoft.com/office/officeart/2005/8/layout/process2"/>
    <dgm:cxn modelId="{91058412-B575-4D99-9231-A47064F37C10}" type="presOf" srcId="{69394CD1-40B0-4541-8CDC-379B9AADBF72}" destId="{F4645443-0353-45C7-9D2A-FEA7626B3402}" srcOrd="0" destOrd="0" presId="urn:microsoft.com/office/officeart/2005/8/layout/process2"/>
    <dgm:cxn modelId="{DDA6C9D2-255F-4060-9BFC-FB1F9F7FFAC0}" srcId="{839C07FD-8203-4E8D-80D9-73E04140F9CD}" destId="{D1ABAE1F-ABD7-44EC-898D-EE3B71B78E0C}" srcOrd="2" destOrd="0" parTransId="{1E080497-C123-428D-B93B-AEA446A0671A}" sibTransId="{1145C2A0-2097-45E4-8DBF-574255501561}"/>
    <dgm:cxn modelId="{3B3D4B74-8213-473B-9B62-A4C25E075401}" type="presOf" srcId="{C3C5F0E5-944E-475E-9399-7BC83F720CE7}" destId="{25465AF4-0634-4C8B-B4F0-C9A55F4286F9}" srcOrd="0" destOrd="0" presId="urn:microsoft.com/office/officeart/2005/8/layout/process2"/>
    <dgm:cxn modelId="{8543ACC0-FBBD-4CB4-848F-0EB79782709A}" type="presOf" srcId="{1600619A-5946-4A31-AE13-F5EEECD66D91}" destId="{178E29A2-A75D-4D7A-B743-257B824D2DCC}" srcOrd="0" destOrd="0" presId="urn:microsoft.com/office/officeart/2005/8/layout/process2"/>
    <dgm:cxn modelId="{2C4D7180-5C4E-402D-8197-023AD463B579}" type="presParOf" srcId="{A2E6FE7F-FF1B-4119-A50E-101F0EABA683}" destId="{25465AF4-0634-4C8B-B4F0-C9A55F4286F9}" srcOrd="0" destOrd="0" presId="urn:microsoft.com/office/officeart/2005/8/layout/process2"/>
    <dgm:cxn modelId="{2402FC91-461A-4495-8BB4-83C217A9DC3A}" type="presParOf" srcId="{A2E6FE7F-FF1B-4119-A50E-101F0EABA683}" destId="{F4645443-0353-45C7-9D2A-FEA7626B3402}" srcOrd="1" destOrd="0" presId="urn:microsoft.com/office/officeart/2005/8/layout/process2"/>
    <dgm:cxn modelId="{AA1D9C0D-BA58-4B8F-B273-F266BF5FBA30}" type="presParOf" srcId="{F4645443-0353-45C7-9D2A-FEA7626B3402}" destId="{58A78229-C2EB-44F5-BAD4-F80A95E474DA}" srcOrd="0" destOrd="0" presId="urn:microsoft.com/office/officeart/2005/8/layout/process2"/>
    <dgm:cxn modelId="{3BD4DE72-9898-4686-8E3E-E67924DBEF40}" type="presParOf" srcId="{A2E6FE7F-FF1B-4119-A50E-101F0EABA683}" destId="{FDB801A4-4B2B-4255-931E-69E777F9F14C}" srcOrd="2" destOrd="0" presId="urn:microsoft.com/office/officeart/2005/8/layout/process2"/>
    <dgm:cxn modelId="{933BD451-19E8-4BAC-A435-34412FFF7419}" type="presParOf" srcId="{A2E6FE7F-FF1B-4119-A50E-101F0EABA683}" destId="{178E29A2-A75D-4D7A-B743-257B824D2DCC}" srcOrd="3" destOrd="0" presId="urn:microsoft.com/office/officeart/2005/8/layout/process2"/>
    <dgm:cxn modelId="{796D88F4-4078-4F21-A24A-67C11C4A3CB7}" type="presParOf" srcId="{178E29A2-A75D-4D7A-B743-257B824D2DCC}" destId="{26991951-31C0-4BC5-9240-D2034F38BDFA}" srcOrd="0" destOrd="0" presId="urn:microsoft.com/office/officeart/2005/8/layout/process2"/>
    <dgm:cxn modelId="{9B177B06-BC35-42D2-801F-CFF146D772FE}" type="presParOf" srcId="{A2E6FE7F-FF1B-4119-A50E-101F0EABA683}" destId="{4EED623F-0787-45FD-8A3D-08C17F631F6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433C1-68F7-4A0D-9DA5-F169F2281A8D}">
      <dsp:nvSpPr>
        <dsp:cNvPr id="0" name=""/>
        <dsp:cNvSpPr/>
      </dsp:nvSpPr>
      <dsp:spPr>
        <a:xfrm>
          <a:off x="0" y="3929106"/>
          <a:ext cx="7886700" cy="8595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kern="1200" dirty="0" smtClean="0"/>
            <a:t>Towards Deep Learning</a:t>
          </a:r>
          <a:endParaRPr lang="zh-TW" altLang="en-US" sz="3600" kern="1200" dirty="0"/>
        </a:p>
      </dsp:txBody>
      <dsp:txXfrm>
        <a:off x="0" y="3929106"/>
        <a:ext cx="7886700" cy="859592"/>
      </dsp:txXfrm>
    </dsp:sp>
    <dsp:sp modelId="{4A9E488C-AD00-4C75-A536-2EAA33C58884}">
      <dsp:nvSpPr>
        <dsp:cNvPr id="0" name=""/>
        <dsp:cNvSpPr/>
      </dsp:nvSpPr>
      <dsp:spPr>
        <a:xfrm rot="10800000">
          <a:off x="0" y="2619947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Structured Perceptron/SVM</a:t>
          </a:r>
          <a:endParaRPr lang="zh-TW" altLang="en-US" sz="3600" kern="1200" dirty="0"/>
        </a:p>
      </dsp:txBody>
      <dsp:txXfrm rot="10800000">
        <a:off x="0" y="2619947"/>
        <a:ext cx="7886700" cy="859030"/>
      </dsp:txXfrm>
    </dsp:sp>
    <dsp:sp modelId="{8C91F3F8-0D30-42BE-9316-A59AB68FC627}">
      <dsp:nvSpPr>
        <dsp:cNvPr id="0" name=""/>
        <dsp:cNvSpPr/>
      </dsp:nvSpPr>
      <dsp:spPr>
        <a:xfrm rot="10800000">
          <a:off x="0" y="1310787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Conditional Random Field (CRF)</a:t>
          </a:r>
          <a:endParaRPr lang="zh-TW" altLang="en-US" sz="3600" kern="1200" dirty="0"/>
        </a:p>
      </dsp:txBody>
      <dsp:txXfrm rot="10800000">
        <a:off x="0" y="1310787"/>
        <a:ext cx="7886700" cy="859030"/>
      </dsp:txXfrm>
    </dsp:sp>
    <dsp:sp modelId="{61C816D6-E6A3-4807-86D7-3E012D6B7285}">
      <dsp:nvSpPr>
        <dsp:cNvPr id="0" name=""/>
        <dsp:cNvSpPr/>
      </dsp:nvSpPr>
      <dsp:spPr>
        <a:xfrm rot="10800000">
          <a:off x="0" y="1628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Hidden Markov Model (HMM)</a:t>
          </a:r>
          <a:endParaRPr lang="zh-TW" altLang="en-US" sz="3600" kern="1200" dirty="0"/>
        </a:p>
      </dsp:txBody>
      <dsp:txXfrm rot="10800000">
        <a:off x="0" y="1628"/>
        <a:ext cx="7886700" cy="8590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433C1-68F7-4A0D-9DA5-F169F2281A8D}">
      <dsp:nvSpPr>
        <dsp:cNvPr id="0" name=""/>
        <dsp:cNvSpPr/>
      </dsp:nvSpPr>
      <dsp:spPr>
        <a:xfrm>
          <a:off x="0" y="3929106"/>
          <a:ext cx="7886700" cy="859592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kern="1200" dirty="0" smtClean="0"/>
            <a:t>Towards Deep Learning</a:t>
          </a:r>
          <a:endParaRPr lang="zh-TW" altLang="en-US" sz="3600" kern="1200" dirty="0"/>
        </a:p>
      </dsp:txBody>
      <dsp:txXfrm>
        <a:off x="0" y="3929106"/>
        <a:ext cx="7886700" cy="859592"/>
      </dsp:txXfrm>
    </dsp:sp>
    <dsp:sp modelId="{4A9E488C-AD00-4C75-A536-2EAA33C58884}">
      <dsp:nvSpPr>
        <dsp:cNvPr id="0" name=""/>
        <dsp:cNvSpPr/>
      </dsp:nvSpPr>
      <dsp:spPr>
        <a:xfrm rot="10800000">
          <a:off x="0" y="2619947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Structured Perceptron/SVM</a:t>
          </a:r>
          <a:endParaRPr lang="zh-TW" altLang="en-US" sz="3600" kern="1200" dirty="0"/>
        </a:p>
      </dsp:txBody>
      <dsp:txXfrm rot="10800000">
        <a:off x="0" y="2619947"/>
        <a:ext cx="7886700" cy="859030"/>
      </dsp:txXfrm>
    </dsp:sp>
    <dsp:sp modelId="{8C91F3F8-0D30-42BE-9316-A59AB68FC627}">
      <dsp:nvSpPr>
        <dsp:cNvPr id="0" name=""/>
        <dsp:cNvSpPr/>
      </dsp:nvSpPr>
      <dsp:spPr>
        <a:xfrm rot="10800000">
          <a:off x="0" y="1310787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Conditional Random Field (CRF)</a:t>
          </a:r>
          <a:endParaRPr lang="zh-TW" altLang="en-US" sz="3600" kern="1200" dirty="0"/>
        </a:p>
      </dsp:txBody>
      <dsp:txXfrm rot="10800000">
        <a:off x="0" y="1310787"/>
        <a:ext cx="7886700" cy="859030"/>
      </dsp:txXfrm>
    </dsp:sp>
    <dsp:sp modelId="{61C816D6-E6A3-4807-86D7-3E012D6B7285}">
      <dsp:nvSpPr>
        <dsp:cNvPr id="0" name=""/>
        <dsp:cNvSpPr/>
      </dsp:nvSpPr>
      <dsp:spPr>
        <a:xfrm rot="10800000">
          <a:off x="0" y="1628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Hidden Markov Model (HMM)</a:t>
          </a:r>
          <a:endParaRPr lang="zh-TW" altLang="en-US" sz="3600" kern="1200" dirty="0"/>
        </a:p>
      </dsp:txBody>
      <dsp:txXfrm rot="10800000">
        <a:off x="0" y="1628"/>
        <a:ext cx="7886700" cy="859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433C1-68F7-4A0D-9DA5-F169F2281A8D}">
      <dsp:nvSpPr>
        <dsp:cNvPr id="0" name=""/>
        <dsp:cNvSpPr/>
      </dsp:nvSpPr>
      <dsp:spPr>
        <a:xfrm>
          <a:off x="0" y="3929106"/>
          <a:ext cx="7886700" cy="8595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kern="1200" dirty="0" smtClean="0"/>
            <a:t>Towards Deep Learning</a:t>
          </a:r>
          <a:endParaRPr lang="zh-TW" altLang="en-US" sz="3600" kern="1200" dirty="0"/>
        </a:p>
      </dsp:txBody>
      <dsp:txXfrm>
        <a:off x="0" y="3929106"/>
        <a:ext cx="7886700" cy="859592"/>
      </dsp:txXfrm>
    </dsp:sp>
    <dsp:sp modelId="{4A9E488C-AD00-4C75-A536-2EAA33C58884}">
      <dsp:nvSpPr>
        <dsp:cNvPr id="0" name=""/>
        <dsp:cNvSpPr/>
      </dsp:nvSpPr>
      <dsp:spPr>
        <a:xfrm rot="10800000">
          <a:off x="0" y="2619947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Structured Perceptron/SVM</a:t>
          </a:r>
          <a:endParaRPr lang="zh-TW" altLang="en-US" sz="3600" kern="1200" dirty="0"/>
        </a:p>
      </dsp:txBody>
      <dsp:txXfrm rot="10800000">
        <a:off x="0" y="2619947"/>
        <a:ext cx="7886700" cy="859030"/>
      </dsp:txXfrm>
    </dsp:sp>
    <dsp:sp modelId="{8C91F3F8-0D30-42BE-9316-A59AB68FC627}">
      <dsp:nvSpPr>
        <dsp:cNvPr id="0" name=""/>
        <dsp:cNvSpPr/>
      </dsp:nvSpPr>
      <dsp:spPr>
        <a:xfrm rot="10800000">
          <a:off x="0" y="1310787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Conditional Random Field (CRF)</a:t>
          </a:r>
          <a:endParaRPr lang="zh-TW" altLang="en-US" sz="3600" kern="1200" dirty="0"/>
        </a:p>
      </dsp:txBody>
      <dsp:txXfrm rot="10800000">
        <a:off x="0" y="1310787"/>
        <a:ext cx="7886700" cy="859030"/>
      </dsp:txXfrm>
    </dsp:sp>
    <dsp:sp modelId="{61C816D6-E6A3-4807-86D7-3E012D6B7285}">
      <dsp:nvSpPr>
        <dsp:cNvPr id="0" name=""/>
        <dsp:cNvSpPr/>
      </dsp:nvSpPr>
      <dsp:spPr>
        <a:xfrm rot="10800000">
          <a:off x="0" y="1628"/>
          <a:ext cx="7886700" cy="1322053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Hidden Markov Model (HMM)</a:t>
          </a:r>
          <a:endParaRPr lang="zh-TW" altLang="en-US" sz="3600" kern="1200" dirty="0"/>
        </a:p>
      </dsp:txBody>
      <dsp:txXfrm rot="10800000">
        <a:off x="0" y="1628"/>
        <a:ext cx="7886700" cy="859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FB98D-9178-418A-B3E4-6245200F61BF}">
      <dsp:nvSpPr>
        <dsp:cNvPr id="0" name=""/>
        <dsp:cNvSpPr/>
      </dsp:nvSpPr>
      <dsp:spPr>
        <a:xfrm>
          <a:off x="0" y="369812"/>
          <a:ext cx="4257368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419" tIns="520700" rIns="3304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Generate a POS sequence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Based on the grammar</a:t>
          </a:r>
          <a:endParaRPr lang="zh-TW" altLang="en-US" sz="2400" kern="1200" dirty="0"/>
        </a:p>
      </dsp:txBody>
      <dsp:txXfrm>
        <a:off x="0" y="369812"/>
        <a:ext cx="4257368" cy="1417500"/>
      </dsp:txXfrm>
    </dsp:sp>
    <dsp:sp modelId="{19D8CF0E-1A2B-482B-849D-5C182CA53AFB}">
      <dsp:nvSpPr>
        <dsp:cNvPr id="0" name=""/>
        <dsp:cNvSpPr/>
      </dsp:nvSpPr>
      <dsp:spPr>
        <a:xfrm>
          <a:off x="212868" y="812"/>
          <a:ext cx="2980157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643" tIns="0" rIns="11264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1</a:t>
          </a:r>
          <a:endParaRPr lang="zh-TW" altLang="en-US" sz="2400" kern="1200" dirty="0"/>
        </a:p>
      </dsp:txBody>
      <dsp:txXfrm>
        <a:off x="248894" y="36838"/>
        <a:ext cx="2908105" cy="665948"/>
      </dsp:txXfrm>
    </dsp:sp>
    <dsp:sp modelId="{2FC2A656-2B60-4B07-92CA-5975A74E696E}">
      <dsp:nvSpPr>
        <dsp:cNvPr id="0" name=""/>
        <dsp:cNvSpPr/>
      </dsp:nvSpPr>
      <dsp:spPr>
        <a:xfrm>
          <a:off x="0" y="2291312"/>
          <a:ext cx="4257368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419" tIns="520700" rIns="3304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Generate a sentence based on the POS sequence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Based on a dictionary</a:t>
          </a:r>
          <a:endParaRPr lang="zh-TW" altLang="en-US" sz="2400" kern="1200" dirty="0"/>
        </a:p>
      </dsp:txBody>
      <dsp:txXfrm>
        <a:off x="0" y="2291312"/>
        <a:ext cx="4257368" cy="1771875"/>
      </dsp:txXfrm>
    </dsp:sp>
    <dsp:sp modelId="{2BA02D4E-B814-405C-A914-5E433790ED6C}">
      <dsp:nvSpPr>
        <dsp:cNvPr id="0" name=""/>
        <dsp:cNvSpPr/>
      </dsp:nvSpPr>
      <dsp:spPr>
        <a:xfrm>
          <a:off x="212868" y="1922312"/>
          <a:ext cx="2980157" cy="7380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643" tIns="0" rIns="11264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2</a:t>
          </a:r>
          <a:endParaRPr lang="zh-TW" altLang="en-US" sz="2400" kern="1200" dirty="0"/>
        </a:p>
      </dsp:txBody>
      <dsp:txXfrm>
        <a:off x="248894" y="1958338"/>
        <a:ext cx="2908105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65AF4-0634-4C8B-B4F0-C9A55F4286F9}">
      <dsp:nvSpPr>
        <dsp:cNvPr id="0" name=""/>
        <dsp:cNvSpPr/>
      </dsp:nvSpPr>
      <dsp:spPr>
        <a:xfrm>
          <a:off x="0" y="0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29758" y="29758"/>
        <a:ext cx="1590693" cy="956484"/>
      </dsp:txXfrm>
    </dsp:sp>
    <dsp:sp modelId="{F4645443-0353-45C7-9D2A-FEA7626B3402}">
      <dsp:nvSpPr>
        <dsp:cNvPr id="0" name=""/>
        <dsp:cNvSpPr/>
      </dsp:nvSpPr>
      <dsp:spPr>
        <a:xfrm rot="5400000">
          <a:off x="63460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5" y="1079499"/>
        <a:ext cx="274320" cy="266699"/>
      </dsp:txXfrm>
    </dsp:sp>
    <dsp:sp modelId="{FDB801A4-4B2B-4255-931E-69E777F9F14C}">
      <dsp:nvSpPr>
        <dsp:cNvPr id="0" name=""/>
        <dsp:cNvSpPr/>
      </dsp:nvSpPr>
      <dsp:spPr>
        <a:xfrm>
          <a:off x="0" y="1523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29758" y="1553757"/>
        <a:ext cx="1590693" cy="956484"/>
      </dsp:txXfrm>
    </dsp:sp>
    <dsp:sp modelId="{178E29A2-A75D-4D7A-B743-257B824D2DCC}">
      <dsp:nvSpPr>
        <dsp:cNvPr id="0" name=""/>
        <dsp:cNvSpPr/>
      </dsp:nvSpPr>
      <dsp:spPr>
        <a:xfrm rot="5400000">
          <a:off x="634604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4" y="2603499"/>
        <a:ext cx="274320" cy="266700"/>
      </dsp:txXfrm>
    </dsp:sp>
    <dsp:sp modelId="{4EED623F-0787-45FD-8A3D-08C17F631F6B}">
      <dsp:nvSpPr>
        <dsp:cNvPr id="0" name=""/>
        <dsp:cNvSpPr/>
      </dsp:nvSpPr>
      <dsp:spPr>
        <a:xfrm>
          <a:off x="0" y="3047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29758" y="3077757"/>
        <a:ext cx="1590693" cy="956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433C1-68F7-4A0D-9DA5-F169F2281A8D}">
      <dsp:nvSpPr>
        <dsp:cNvPr id="0" name=""/>
        <dsp:cNvSpPr/>
      </dsp:nvSpPr>
      <dsp:spPr>
        <a:xfrm>
          <a:off x="0" y="3929106"/>
          <a:ext cx="7886700" cy="8595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kern="1200" dirty="0" smtClean="0"/>
            <a:t>Towards Deep Learning</a:t>
          </a:r>
          <a:endParaRPr lang="zh-TW" altLang="en-US" sz="3600" kern="1200" dirty="0"/>
        </a:p>
      </dsp:txBody>
      <dsp:txXfrm>
        <a:off x="0" y="3929106"/>
        <a:ext cx="7886700" cy="859592"/>
      </dsp:txXfrm>
    </dsp:sp>
    <dsp:sp modelId="{4A9E488C-AD00-4C75-A536-2EAA33C58884}">
      <dsp:nvSpPr>
        <dsp:cNvPr id="0" name=""/>
        <dsp:cNvSpPr/>
      </dsp:nvSpPr>
      <dsp:spPr>
        <a:xfrm rot="10800000">
          <a:off x="0" y="2619947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Structured Perceptron/SVM</a:t>
          </a:r>
          <a:endParaRPr lang="zh-TW" altLang="en-US" sz="3600" kern="1200" dirty="0"/>
        </a:p>
      </dsp:txBody>
      <dsp:txXfrm rot="10800000">
        <a:off x="0" y="2619947"/>
        <a:ext cx="7886700" cy="859030"/>
      </dsp:txXfrm>
    </dsp:sp>
    <dsp:sp modelId="{8C91F3F8-0D30-42BE-9316-A59AB68FC627}">
      <dsp:nvSpPr>
        <dsp:cNvPr id="0" name=""/>
        <dsp:cNvSpPr/>
      </dsp:nvSpPr>
      <dsp:spPr>
        <a:xfrm rot="10800000">
          <a:off x="0" y="1310787"/>
          <a:ext cx="7886700" cy="1322053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Conditional Random Field (CRF)</a:t>
          </a:r>
          <a:endParaRPr lang="zh-TW" altLang="en-US" sz="3600" kern="1200" dirty="0"/>
        </a:p>
      </dsp:txBody>
      <dsp:txXfrm rot="10800000">
        <a:off x="0" y="1310787"/>
        <a:ext cx="7886700" cy="859030"/>
      </dsp:txXfrm>
    </dsp:sp>
    <dsp:sp modelId="{61C816D6-E6A3-4807-86D7-3E012D6B7285}">
      <dsp:nvSpPr>
        <dsp:cNvPr id="0" name=""/>
        <dsp:cNvSpPr/>
      </dsp:nvSpPr>
      <dsp:spPr>
        <a:xfrm rot="10800000">
          <a:off x="0" y="1628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Hidden Markov Model (HMM)</a:t>
          </a:r>
          <a:endParaRPr lang="zh-TW" altLang="en-US" sz="3600" kern="1200" dirty="0"/>
        </a:p>
      </dsp:txBody>
      <dsp:txXfrm rot="10800000">
        <a:off x="0" y="1628"/>
        <a:ext cx="7886700" cy="859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65AF4-0634-4C8B-B4F0-C9A55F4286F9}">
      <dsp:nvSpPr>
        <dsp:cNvPr id="0" name=""/>
        <dsp:cNvSpPr/>
      </dsp:nvSpPr>
      <dsp:spPr>
        <a:xfrm>
          <a:off x="0" y="0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29758" y="29758"/>
        <a:ext cx="1590693" cy="956484"/>
      </dsp:txXfrm>
    </dsp:sp>
    <dsp:sp modelId="{F4645443-0353-45C7-9D2A-FEA7626B3402}">
      <dsp:nvSpPr>
        <dsp:cNvPr id="0" name=""/>
        <dsp:cNvSpPr/>
      </dsp:nvSpPr>
      <dsp:spPr>
        <a:xfrm rot="5400000">
          <a:off x="63460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5" y="1079499"/>
        <a:ext cx="274320" cy="266699"/>
      </dsp:txXfrm>
    </dsp:sp>
    <dsp:sp modelId="{FDB801A4-4B2B-4255-931E-69E777F9F14C}">
      <dsp:nvSpPr>
        <dsp:cNvPr id="0" name=""/>
        <dsp:cNvSpPr/>
      </dsp:nvSpPr>
      <dsp:spPr>
        <a:xfrm>
          <a:off x="0" y="1523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29758" y="1553757"/>
        <a:ext cx="1590693" cy="956484"/>
      </dsp:txXfrm>
    </dsp:sp>
    <dsp:sp modelId="{178E29A2-A75D-4D7A-B743-257B824D2DCC}">
      <dsp:nvSpPr>
        <dsp:cNvPr id="0" name=""/>
        <dsp:cNvSpPr/>
      </dsp:nvSpPr>
      <dsp:spPr>
        <a:xfrm rot="5400000">
          <a:off x="634604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4" y="2603499"/>
        <a:ext cx="274320" cy="266700"/>
      </dsp:txXfrm>
    </dsp:sp>
    <dsp:sp modelId="{4EED623F-0787-45FD-8A3D-08C17F631F6B}">
      <dsp:nvSpPr>
        <dsp:cNvPr id="0" name=""/>
        <dsp:cNvSpPr/>
      </dsp:nvSpPr>
      <dsp:spPr>
        <a:xfrm>
          <a:off x="0" y="3047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29758" y="3077757"/>
        <a:ext cx="1590693" cy="956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433C1-68F7-4A0D-9DA5-F169F2281A8D}">
      <dsp:nvSpPr>
        <dsp:cNvPr id="0" name=""/>
        <dsp:cNvSpPr/>
      </dsp:nvSpPr>
      <dsp:spPr>
        <a:xfrm>
          <a:off x="0" y="3929106"/>
          <a:ext cx="7886700" cy="8595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kern="1200" dirty="0" smtClean="0"/>
            <a:t>Towards Deep Learning</a:t>
          </a:r>
          <a:endParaRPr lang="zh-TW" altLang="en-US" sz="3600" kern="1200" dirty="0"/>
        </a:p>
      </dsp:txBody>
      <dsp:txXfrm>
        <a:off x="0" y="3929106"/>
        <a:ext cx="7886700" cy="859592"/>
      </dsp:txXfrm>
    </dsp:sp>
    <dsp:sp modelId="{4A9E488C-AD00-4C75-A536-2EAA33C58884}">
      <dsp:nvSpPr>
        <dsp:cNvPr id="0" name=""/>
        <dsp:cNvSpPr/>
      </dsp:nvSpPr>
      <dsp:spPr>
        <a:xfrm rot="10800000">
          <a:off x="0" y="2619947"/>
          <a:ext cx="7886700" cy="1322053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Structured Perceptron/SVM</a:t>
          </a:r>
          <a:endParaRPr lang="zh-TW" altLang="en-US" sz="3600" kern="1200" dirty="0"/>
        </a:p>
      </dsp:txBody>
      <dsp:txXfrm rot="10800000">
        <a:off x="0" y="2619947"/>
        <a:ext cx="7886700" cy="859030"/>
      </dsp:txXfrm>
    </dsp:sp>
    <dsp:sp modelId="{8C91F3F8-0D30-42BE-9316-A59AB68FC627}">
      <dsp:nvSpPr>
        <dsp:cNvPr id="0" name=""/>
        <dsp:cNvSpPr/>
      </dsp:nvSpPr>
      <dsp:spPr>
        <a:xfrm rot="10800000">
          <a:off x="0" y="1310787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Conditional Random Field (CRF)</a:t>
          </a:r>
          <a:endParaRPr lang="zh-TW" altLang="en-US" sz="3600" kern="1200" dirty="0"/>
        </a:p>
      </dsp:txBody>
      <dsp:txXfrm rot="10800000">
        <a:off x="0" y="1310787"/>
        <a:ext cx="7886700" cy="859030"/>
      </dsp:txXfrm>
    </dsp:sp>
    <dsp:sp modelId="{61C816D6-E6A3-4807-86D7-3E012D6B7285}">
      <dsp:nvSpPr>
        <dsp:cNvPr id="0" name=""/>
        <dsp:cNvSpPr/>
      </dsp:nvSpPr>
      <dsp:spPr>
        <a:xfrm rot="10800000">
          <a:off x="0" y="1628"/>
          <a:ext cx="7886700" cy="1322053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Hidden Markov Model (HMM)</a:t>
          </a:r>
          <a:endParaRPr lang="zh-TW" altLang="en-US" sz="3600" kern="1200" dirty="0"/>
        </a:p>
      </dsp:txBody>
      <dsp:txXfrm rot="10800000">
        <a:off x="0" y="1628"/>
        <a:ext cx="7886700" cy="8590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65AF4-0634-4C8B-B4F0-C9A55F4286F9}">
      <dsp:nvSpPr>
        <dsp:cNvPr id="0" name=""/>
        <dsp:cNvSpPr/>
      </dsp:nvSpPr>
      <dsp:spPr>
        <a:xfrm>
          <a:off x="0" y="0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29758" y="29758"/>
        <a:ext cx="1590693" cy="956484"/>
      </dsp:txXfrm>
    </dsp:sp>
    <dsp:sp modelId="{F4645443-0353-45C7-9D2A-FEA7626B3402}">
      <dsp:nvSpPr>
        <dsp:cNvPr id="0" name=""/>
        <dsp:cNvSpPr/>
      </dsp:nvSpPr>
      <dsp:spPr>
        <a:xfrm rot="5400000">
          <a:off x="63460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5" y="1079499"/>
        <a:ext cx="274320" cy="266699"/>
      </dsp:txXfrm>
    </dsp:sp>
    <dsp:sp modelId="{FDB801A4-4B2B-4255-931E-69E777F9F14C}">
      <dsp:nvSpPr>
        <dsp:cNvPr id="0" name=""/>
        <dsp:cNvSpPr/>
      </dsp:nvSpPr>
      <dsp:spPr>
        <a:xfrm>
          <a:off x="0" y="1523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29758" y="1553757"/>
        <a:ext cx="1590693" cy="956484"/>
      </dsp:txXfrm>
    </dsp:sp>
    <dsp:sp modelId="{178E29A2-A75D-4D7A-B743-257B824D2DCC}">
      <dsp:nvSpPr>
        <dsp:cNvPr id="0" name=""/>
        <dsp:cNvSpPr/>
      </dsp:nvSpPr>
      <dsp:spPr>
        <a:xfrm rot="5400000">
          <a:off x="634604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4" y="2603499"/>
        <a:ext cx="274320" cy="266700"/>
      </dsp:txXfrm>
    </dsp:sp>
    <dsp:sp modelId="{4EED623F-0787-45FD-8A3D-08C17F631F6B}">
      <dsp:nvSpPr>
        <dsp:cNvPr id="0" name=""/>
        <dsp:cNvSpPr/>
      </dsp:nvSpPr>
      <dsp:spPr>
        <a:xfrm>
          <a:off x="0" y="3047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29758" y="3077757"/>
        <a:ext cx="1590693" cy="9564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65AF4-0634-4C8B-B4F0-C9A55F4286F9}">
      <dsp:nvSpPr>
        <dsp:cNvPr id="0" name=""/>
        <dsp:cNvSpPr/>
      </dsp:nvSpPr>
      <dsp:spPr>
        <a:xfrm>
          <a:off x="0" y="0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29758" y="29758"/>
        <a:ext cx="1590693" cy="956484"/>
      </dsp:txXfrm>
    </dsp:sp>
    <dsp:sp modelId="{F4645443-0353-45C7-9D2A-FEA7626B3402}">
      <dsp:nvSpPr>
        <dsp:cNvPr id="0" name=""/>
        <dsp:cNvSpPr/>
      </dsp:nvSpPr>
      <dsp:spPr>
        <a:xfrm rot="5400000">
          <a:off x="63460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5" y="1079499"/>
        <a:ext cx="274320" cy="266699"/>
      </dsp:txXfrm>
    </dsp:sp>
    <dsp:sp modelId="{FDB801A4-4B2B-4255-931E-69E777F9F14C}">
      <dsp:nvSpPr>
        <dsp:cNvPr id="0" name=""/>
        <dsp:cNvSpPr/>
      </dsp:nvSpPr>
      <dsp:spPr>
        <a:xfrm>
          <a:off x="0" y="1523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29758" y="1553757"/>
        <a:ext cx="1590693" cy="956484"/>
      </dsp:txXfrm>
    </dsp:sp>
    <dsp:sp modelId="{178E29A2-A75D-4D7A-B743-257B824D2DCC}">
      <dsp:nvSpPr>
        <dsp:cNvPr id="0" name=""/>
        <dsp:cNvSpPr/>
      </dsp:nvSpPr>
      <dsp:spPr>
        <a:xfrm rot="5400000">
          <a:off x="634604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4" y="2603499"/>
        <a:ext cx="274320" cy="266700"/>
      </dsp:txXfrm>
    </dsp:sp>
    <dsp:sp modelId="{4EED623F-0787-45FD-8A3D-08C17F631F6B}">
      <dsp:nvSpPr>
        <dsp:cNvPr id="0" name=""/>
        <dsp:cNvSpPr/>
      </dsp:nvSpPr>
      <dsp:spPr>
        <a:xfrm>
          <a:off x="0" y="3047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29758" y="3077757"/>
        <a:ext cx="1590693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F9FA5-20D9-4647-98D3-8C51523A3C34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96C5C-BD03-4F6E-84E0-04D4AE798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56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smtClean="0"/>
              <a:t>I do not know what is MEMM</a:t>
            </a:r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Why not just use RNN?</a:t>
            </a:r>
          </a:p>
          <a:p>
            <a:pPr marL="0" indent="0">
              <a:buNone/>
            </a:pPr>
            <a:r>
              <a:rPr lang="en-US" altLang="zh-TW" dirty="0" smtClean="0"/>
              <a:t>	add</a:t>
            </a:r>
            <a:r>
              <a:rPr lang="en-US" altLang="zh-TW" baseline="0" dirty="0" smtClean="0"/>
              <a:t> constraint? </a:t>
            </a:r>
          </a:p>
          <a:p>
            <a:pPr marL="0" indent="0">
              <a:buNone/>
            </a:pPr>
            <a:r>
              <a:rPr lang="en-US" altLang="zh-TW" baseline="0" dirty="0" smtClean="0"/>
              <a:t>	How about bidirectional-&gt;Upper Bound ?</a:t>
            </a:r>
          </a:p>
          <a:p>
            <a:pPr marL="0" indent="0">
              <a:buNone/>
            </a:pPr>
            <a:endParaRPr lang="en-US" altLang="zh-TW" baseline="0" dirty="0" smtClean="0"/>
          </a:p>
          <a:p>
            <a:pPr marL="0" indent="0">
              <a:buNone/>
            </a:pPr>
            <a:endParaRPr lang="en-US" altLang="zh-TW" baseline="0" dirty="0" smtClean="0"/>
          </a:p>
          <a:p>
            <a:pPr marL="0" indent="0">
              <a:buNone/>
            </a:pPr>
            <a:r>
              <a:rPr lang="en-US" altLang="zh-TW" baseline="0" dirty="0" smtClean="0"/>
              <a:t>To add:</a:t>
            </a:r>
          </a:p>
          <a:p>
            <a:pPr marL="0" indent="0">
              <a:buNone/>
            </a:pPr>
            <a:r>
              <a:rPr lang="en-US" altLang="zh-TW" baseline="0" dirty="0" smtClean="0"/>
              <a:t>	Markov model -&gt; Hidden Markov Model</a:t>
            </a:r>
          </a:p>
          <a:p>
            <a:pPr marL="0" indent="0">
              <a:buNone/>
            </a:pPr>
            <a:r>
              <a:rPr lang="en-US" altLang="zh-TW" baseline="0" dirty="0" smtClean="0"/>
              <a:t>	Viterbi</a:t>
            </a:r>
          </a:p>
          <a:p>
            <a:pPr marL="0" indent="0">
              <a:buNone/>
            </a:pPr>
            <a:r>
              <a:rPr lang="en-US" altLang="zh-TW" baseline="0" dirty="0" smtClean="0"/>
              <a:t>	Viterbi + Error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099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Different from DSP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07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33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When the labels are noisy</a:t>
            </a:r>
            <a:endParaRPr lang="zh-TW" altLang="en-US" sz="28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323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What is different from RNN?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17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意味著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588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7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Not sum to one, but who cares?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79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Gradient Ascent …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What is the best </a:t>
                </a:r>
                <a:r>
                  <a:rPr lang="en-US" altLang="zh-TW" sz="1200" dirty="0"/>
                  <a:t>weight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200" dirty="0" smtClean="0"/>
                  <a:t>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Different from count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Cross</a:t>
                </a:r>
                <a:r>
                  <a:rPr lang="en-US" altLang="zh-TW" sz="1200" baseline="0" dirty="0" smtClean="0"/>
                  <a:t> entropy?????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You can sum, another way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Gradient </a:t>
                </a:r>
                <a:r>
                  <a:rPr lang="en-US" altLang="zh-TW" sz="1200" dirty="0" smtClean="0"/>
                  <a:t>Ascent …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What is the best </a:t>
                </a:r>
                <a:r>
                  <a:rPr lang="en-US" altLang="zh-TW" sz="1200" dirty="0"/>
                  <a:t>weight vector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𝑤^∗</a:t>
                </a:r>
                <a:r>
                  <a:rPr lang="en-US" altLang="zh-TW" sz="1200" dirty="0" smtClean="0"/>
                  <a:t>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Different from count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You can sum, another way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 smtClean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702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Some intuition here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12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zh-TW" sz="1200" b="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b="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TW" altLang="en-US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sz="1200" b="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b="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b="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Some intuition </a:t>
                </a:r>
                <a:r>
                  <a:rPr lang="en-US" altLang="zh-TW" dirty="0" smtClean="0"/>
                  <a:t>here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w</a:t>
                </a:r>
                <a:r>
                  <a:rPr lang="zh-TW" altLang="en-US" sz="1200" i="0" smtClean="0">
                    <a:latin typeface="Cambria Math" panose="02040503050406030204" pitchFamily="18" charset="0"/>
                  </a:rPr>
                  <a:t>→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𝑤+</a:t>
                </a:r>
                <a:r>
                  <a:rPr lang="zh-TW" altLang="en-US" sz="1200" b="0" i="0" smtClean="0">
                    <a:latin typeface="Cambria Math" panose="02040503050406030204" pitchFamily="18" charset="0"/>
                  </a:rPr>
                  <a:t>𝜂𝛻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𝑂(𝑤)</a:t>
                </a:r>
                <a:endParaRPr lang="en-US" altLang="zh-TW" sz="1200" b="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b="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i="0">
                    <a:latin typeface="Cambria Math" panose="02040503050406030204" pitchFamily="18" charset="0"/>
                  </a:rPr>
                  <a:t>𝜕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𝑂(𝑤)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/(</a:t>
                </a:r>
                <a:r>
                  <a:rPr lang="zh-TW" altLang="en-US" sz="1200" b="0" i="0" smtClean="0">
                    <a:latin typeface="Cambria Math" panose="02040503050406030204" pitchFamily="18" charset="0"/>
                  </a:rPr>
                  <a:t>𝜕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𝑤_(𝑠,𝑡) 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∑_(𝑟=1)^𝑅▒(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𝜕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𝑂^𝑟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 (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𝑤))/(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𝜕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𝑤_(𝑠,𝑡) )</a:t>
                </a:r>
                <a:endParaRPr lang="en-US" altLang="zh-TW" sz="1200" b="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b="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b="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dirty="0" smtClean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964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</a:t>
            </a:r>
            <a:r>
              <a:rPr lang="en-US" altLang="zh-TW" baseline="0" dirty="0" smtClean="0"/>
              <a:t> HMM -&gt; transform it back to </a:t>
            </a:r>
            <a:r>
              <a:rPr lang="en-US" altLang="zh-TW" baseline="0" dirty="0" err="1" smtClean="0"/>
              <a:t>probablity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50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We same the two sequence has equal length</a:t>
            </a:r>
          </a:p>
          <a:p>
            <a:r>
              <a:rPr lang="en-US" altLang="zh-TW" sz="1200" dirty="0" smtClean="0"/>
              <a:t>We will relax this constraint later.</a:t>
            </a:r>
          </a:p>
          <a:p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Definition of notation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What is different from RNN?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358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359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150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What is different from RNN?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7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 dirty="0" smtClean="0"/>
                  <a:t>Edit distance</a:t>
                </a:r>
                <a:r>
                  <a:rPr lang="en-US" altLang="zh-TW" sz="2800" baseline="0" dirty="0" smtClean="0"/>
                  <a:t> -&gt; you can’t solve it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err="1" smtClean="0"/>
                  <a:t>inimize</a:t>
                </a:r>
                <a:r>
                  <a:rPr lang="en-US" altLang="zh-TW" dirty="0" smtClean="0"/>
                  <a:t> the error computing on the training set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are sequences: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 dirty="0" smtClean="0"/>
                  <a:t>Edit distance</a:t>
                </a:r>
                <a:r>
                  <a:rPr lang="en-US" altLang="zh-TW" sz="2800" baseline="0" dirty="0" smtClean="0"/>
                  <a:t> -&gt; you can’t solve it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err="1" smtClean="0"/>
                  <a:t>inimize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the error computing on the training </a:t>
                </a:r>
                <a:r>
                  <a:rPr lang="en-US" altLang="zh-TW" dirty="0" smtClean="0"/>
                  <a:t>set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 dirty="0" smtClean="0"/>
                  <a:t>If </a:t>
                </a:r>
                <a:r>
                  <a:rPr lang="en-US" altLang="zh-TW" sz="28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</a:t>
                </a:r>
                <a:r>
                  <a:rPr lang="en-US" altLang="zh-TW" sz="2800" dirty="0"/>
                  <a:t> and </a:t>
                </a:r>
                <a:r>
                  <a:rPr lang="en-US" altLang="zh-TW" sz="28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𝑦^′</a:t>
                </a:r>
                <a:r>
                  <a:rPr lang="en-US" altLang="zh-TW" sz="2800" dirty="0" smtClean="0"/>
                  <a:t> are sequences</a:t>
                </a:r>
                <a:r>
                  <a:rPr lang="en-US" altLang="zh-TW" sz="2800" dirty="0" smtClean="0"/>
                  <a:t>: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dirty="0" smtClean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787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(There is still no guarantees that Structured SVM is better than CRF.)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016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What is different from RNN?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22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Training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Mesnil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G., Dauphin, Y.,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Kaisheng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Yao,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Y., Li Deng,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Hakkani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-Tur, D.,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Xiaodong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He, Heck, L., Tur, G., Dong Yu, Zweig, G., "Using Recurrent Neural Networks for Slot Filling in Spoken Language Understanding," in 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Audio, Speech, and Language Processing, IEEE/ACM Transactions on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, vol.23, no.3, pp.530-539, March 2015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562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CTC: http://citeseerx.ist.psu.edu/viewdoc/summary?doi=10.1.1.75.6306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Connectionist temporal classification: Labelling 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unsegmented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sequence data with recurrent neural networks (2006)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198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smtClean="0"/>
              <a:t>Why not just use RNN?</a:t>
            </a:r>
          </a:p>
          <a:p>
            <a:pPr marL="0" indent="0">
              <a:buNone/>
            </a:pPr>
            <a:r>
              <a:rPr lang="en-US" altLang="zh-TW" dirty="0" smtClean="0"/>
              <a:t>	add</a:t>
            </a:r>
            <a:r>
              <a:rPr lang="en-US" altLang="zh-TW" baseline="0" dirty="0" smtClean="0"/>
              <a:t> constraint? </a:t>
            </a:r>
          </a:p>
          <a:p>
            <a:pPr marL="0" indent="0">
              <a:buNone/>
            </a:pPr>
            <a:r>
              <a:rPr lang="en-US" altLang="zh-TW" baseline="0" dirty="0" smtClean="0"/>
              <a:t>	How about bidirectional-&gt;Upper Bound ?</a:t>
            </a:r>
          </a:p>
          <a:p>
            <a:pPr marL="0" indent="0">
              <a:buNone/>
            </a:pPr>
            <a:endParaRPr lang="en-US" altLang="zh-TW" baseline="0" dirty="0" smtClean="0"/>
          </a:p>
          <a:p>
            <a:pPr marL="0" indent="0">
              <a:buNone/>
            </a:pPr>
            <a:endParaRPr lang="en-US" altLang="zh-TW" baseline="0" dirty="0" smtClean="0"/>
          </a:p>
          <a:p>
            <a:pPr marL="0" indent="0">
              <a:buNone/>
            </a:pPr>
            <a:r>
              <a:rPr lang="en-US" altLang="zh-TW" baseline="0" dirty="0" smtClean="0"/>
              <a:t>To add:</a:t>
            </a:r>
          </a:p>
          <a:p>
            <a:pPr marL="0" indent="0">
              <a:buNone/>
            </a:pPr>
            <a:r>
              <a:rPr lang="en-US" altLang="zh-TW" baseline="0" dirty="0" smtClean="0"/>
              <a:t>	Markov model -&gt; Hidden Markov Model</a:t>
            </a:r>
          </a:p>
          <a:p>
            <a:pPr marL="0" indent="0">
              <a:buNone/>
            </a:pPr>
            <a:r>
              <a:rPr lang="en-US" altLang="zh-TW" baseline="0" dirty="0" smtClean="0"/>
              <a:t>	Viterbi</a:t>
            </a:r>
          </a:p>
          <a:p>
            <a:pPr marL="0" indent="0">
              <a:buNone/>
            </a:pPr>
            <a:r>
              <a:rPr lang="en-US" altLang="zh-TW" baseline="0" dirty="0" smtClean="0"/>
              <a:t>	Viterbi + Error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537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Some intuition here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56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Keyword</a:t>
            </a:r>
            <a:r>
              <a:rPr lang="en-US" altLang="zh-TW" baseline="0" dirty="0" smtClean="0"/>
              <a:t> extraction</a:t>
            </a:r>
          </a:p>
          <a:p>
            <a:r>
              <a:rPr lang="en-US" altLang="zh-TW" baseline="0" dirty="0" smtClean="0"/>
              <a:t>Relation extraction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Determiner: </a:t>
            </a:r>
            <a:r>
              <a:rPr lang="zh-TW" altLang="en-US" dirty="0" smtClean="0"/>
              <a:t>限定詞</a:t>
            </a:r>
            <a:endParaRPr lang="en-US" altLang="zh-TW" dirty="0" smtClean="0"/>
          </a:p>
          <a:p>
            <a:r>
              <a:rPr lang="en-US" altLang="zh-TW" dirty="0" smtClean="0"/>
              <a:t>Modal:</a:t>
            </a:r>
            <a:r>
              <a:rPr lang="zh-TW" altLang="en-US" dirty="0" smtClean="0"/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情境動詞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06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Some intuition here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331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a typeface="SimSun" panose="02010600030101010101" pitchFamily="2" charset="-122"/>
              </a:rPr>
              <a:t>	whether  I</a:t>
            </a:r>
            <a:r>
              <a:rPr lang="zh-TW" altLang="en-US" sz="1200" baseline="0" dirty="0" smtClean="0">
                <a:ea typeface="SimSun" panose="02010600030101010101" pitchFamily="2" charset="-122"/>
              </a:rPr>
              <a:t> </a:t>
            </a:r>
            <a:r>
              <a:rPr lang="en-US" altLang="zh-TW" sz="1200" baseline="0" dirty="0" smtClean="0">
                <a:ea typeface="SimSun" panose="02010600030101010101" pitchFamily="2" charset="-122"/>
              </a:rPr>
              <a:t>should </a:t>
            </a:r>
            <a:r>
              <a:rPr lang="en-US" altLang="zh-TW" sz="1200" baseline="0" dirty="0" err="1" smtClean="0">
                <a:ea typeface="SimSun" panose="02010600030101010101" pitchFamily="2" charset="-122"/>
              </a:rPr>
              <a:t>memtion</a:t>
            </a:r>
            <a:r>
              <a:rPr lang="en-US" altLang="zh-TW" sz="1200" baseline="0" dirty="0" smtClean="0">
                <a:ea typeface="SimSun" panose="02010600030101010101" pitchFamily="2" charset="-122"/>
              </a:rPr>
              <a:t> HMM </a:t>
            </a:r>
            <a:r>
              <a:rPr lang="en-US" altLang="zh-TW" sz="1200" baseline="0" dirty="0" err="1" smtClean="0">
                <a:ea typeface="SimSun" panose="02010600030101010101" pitchFamily="2" charset="-122"/>
              </a:rPr>
              <a:t>independen</a:t>
            </a:r>
            <a:r>
              <a:rPr lang="en-US" altLang="zh-TW" sz="1200" baseline="0" dirty="0" smtClean="0">
                <a:ea typeface="SimSun" panose="02010600030101010101" pitchFamily="2" charset="-122"/>
              </a:rPr>
              <a:t> assumption here</a:t>
            </a:r>
          </a:p>
          <a:p>
            <a:endParaRPr lang="en-US" altLang="zh-TW" sz="1200" baseline="0" dirty="0" smtClean="0">
              <a:ea typeface="SimSun" panose="02010600030101010101" pitchFamily="2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>
                <a:solidFill>
                  <a:srgbClr val="FF0000"/>
                </a:solidFill>
              </a:rPr>
              <a:t>But some feature may make inference difficult </a:t>
            </a:r>
            <a:endParaRPr lang="zh-TW" altLang="en-US" sz="24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3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7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What is different from RNN?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33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What is different from RNN?</a:t>
            </a:r>
            <a:endParaRPr lang="zh-TW" altLang="en-US" sz="1200" smtClean="0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04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different from DSP?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59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Test your algorithm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Greedy search</a:t>
            </a:r>
          </a:p>
          <a:p>
            <a:pPr lvl="1"/>
            <a:r>
              <a:rPr lang="en-US" altLang="zh-TW" sz="2400" dirty="0" smtClean="0"/>
              <a:t>Can you really find the y maximizing P(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 in this way?</a:t>
            </a:r>
          </a:p>
          <a:p>
            <a:pPr lvl="1"/>
            <a:r>
              <a:rPr lang="en-US" altLang="zh-TW" sz="2400" dirty="0" smtClean="0"/>
              <a:t>Slide</a:t>
            </a:r>
            <a:r>
              <a:rPr lang="en-US" altLang="zh-TW" sz="2400" baseline="0" dirty="0" smtClean="0"/>
              <a:t>s for Viterbi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http://courses.washington.edu/ling570/gina_fall11/slides/ling570_class12_viterbi.pdf</a:t>
            </a:r>
          </a:p>
          <a:p>
            <a:r>
              <a:rPr lang="en-US" altLang="zh-TW" sz="2800" dirty="0" smtClean="0"/>
              <a:t>Greedy algorithm</a:t>
            </a:r>
          </a:p>
          <a:p>
            <a:pPr lvl="1"/>
            <a:r>
              <a:rPr lang="en-US" altLang="zh-TW" sz="2800" dirty="0" smtClean="0"/>
              <a:t>Not necessary find the best solution</a:t>
            </a: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96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87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29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80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6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86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41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10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2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83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998FA-CAA7-471B-B518-19EBCB6D6DC8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76D6-14D6-49CB-85F5-2622F3EA8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4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2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3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67.png"/><Relationship Id="rId3" Type="http://schemas.openxmlformats.org/officeDocument/2006/relationships/image" Target="../media/image55.png"/><Relationship Id="rId12" Type="http://schemas.openxmlformats.org/officeDocument/2006/relationships/image" Target="../media/image66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2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208.png"/><Relationship Id="rId7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221.png"/><Relationship Id="rId4" Type="http://schemas.openxmlformats.org/officeDocument/2006/relationships/image" Target="../media/image231.png"/><Relationship Id="rId9" Type="http://schemas.openxmlformats.org/officeDocument/2006/relationships/image" Target="../media/image3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21.png"/><Relationship Id="rId4" Type="http://schemas.openxmlformats.org/officeDocument/2006/relationships/image" Target="../media/image2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1.png"/><Relationship Id="rId4" Type="http://schemas.openxmlformats.org/officeDocument/2006/relationships/image" Target="../media/image100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20.png"/><Relationship Id="rId12" Type="http://schemas.openxmlformats.org/officeDocument/2006/relationships/image" Target="../media/image78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09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08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97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96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9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gif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26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27.png"/><Relationship Id="rId5" Type="http://schemas.openxmlformats.org/officeDocument/2006/relationships/image" Target="../media/image129.png"/><Relationship Id="rId10" Type="http://schemas.openxmlformats.org/officeDocument/2006/relationships/image" Target="../media/image135.png"/><Relationship Id="rId4" Type="http://schemas.openxmlformats.org/officeDocument/2006/relationships/image" Target="../media/image128.png"/><Relationship Id="rId9" Type="http://schemas.openxmlformats.org/officeDocument/2006/relationships/image" Target="../media/image1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414971"/>
            <a:ext cx="6858000" cy="2387600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0000FF"/>
                </a:solidFill>
              </a:rPr>
              <a:t>Sequence Labeling Problem</a:t>
            </a:r>
            <a:endParaRPr lang="zh-TW" altLang="en-US" sz="60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894646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Hung-yi Lee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646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HMM</a:t>
            </a:r>
            <a:endParaRPr lang="zh-TW" altLang="en-US" sz="44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1750779" y="1999243"/>
            <a:ext cx="59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x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1750779" y="2604119"/>
            <a:ext cx="59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/>
              <a:t>y: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1422931" y="4483833"/>
                <a:ext cx="2784993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𝑃𝑁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𝑃𝑁</m:t>
                          </m:r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31" y="4483833"/>
                <a:ext cx="2784993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969" b="-78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960851" y="4498347"/>
                <a:ext cx="297799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𝑃𝑁</m:t>
                          </m:r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𝑠𝑎𝑤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𝑠𝑎𝑤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51" y="4498347"/>
                <a:ext cx="297799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2049" b="-86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3093467" y="3383412"/>
            <a:ext cx="262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P(</a:t>
            </a:r>
            <a:r>
              <a:rPr lang="en-US" altLang="zh-TW" sz="2800" dirty="0" err="1" smtClean="0"/>
              <a:t>x,y</a:t>
            </a:r>
            <a:r>
              <a:rPr lang="en-US" altLang="zh-TW" sz="2800" dirty="0" smtClean="0"/>
              <a:t>)=</a:t>
            </a:r>
            <a:r>
              <a:rPr lang="en-US" altLang="zh-TW" sz="2800" dirty="0">
                <a:solidFill>
                  <a:srgbClr val="0000FF"/>
                </a:solidFill>
              </a:rPr>
              <a:t>P(y)</a:t>
            </a:r>
            <a:r>
              <a:rPr lang="en-US" altLang="zh-TW" sz="2800" dirty="0" smtClean="0">
                <a:solidFill>
                  <a:srgbClr val="00B050"/>
                </a:solidFill>
              </a:rPr>
              <a:t>P(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x|y</a:t>
            </a:r>
            <a:r>
              <a:rPr lang="en-US" altLang="zh-TW" sz="2800" dirty="0" smtClean="0">
                <a:solidFill>
                  <a:srgbClr val="00B050"/>
                </a:solidFill>
              </a:rPr>
              <a:t>)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4377" y="2636903"/>
            <a:ext cx="100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/>
              <a:t>start</a:t>
            </a:r>
            <a:endParaRPr lang="zh-TW" altLang="en-US" sz="2400" b="1" i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93152" y="2613583"/>
            <a:ext cx="100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/>
              <a:t>end</a:t>
            </a:r>
            <a:endParaRPr lang="zh-TW" altLang="en-US" sz="2400" b="1" i="1" dirty="0"/>
          </a:p>
        </p:txBody>
      </p:sp>
      <p:grpSp>
        <p:nvGrpSpPr>
          <p:cNvPr id="36" name="群組 35"/>
          <p:cNvGrpSpPr/>
          <p:nvPr/>
        </p:nvGrpSpPr>
        <p:grpSpPr>
          <a:xfrm>
            <a:off x="3412793" y="1981997"/>
            <a:ext cx="2615950" cy="1127296"/>
            <a:chOff x="3040629" y="2508158"/>
            <a:chExt cx="2615950" cy="1127296"/>
          </a:xfrm>
        </p:grpSpPr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3040629" y="2508158"/>
              <a:ext cx="261595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0" dirty="0">
                  <a:solidFill>
                    <a:srgbClr val="3333CC"/>
                  </a:solidFill>
                  <a:ea typeface="新細明體" panose="02020500000000000000" pitchFamily="18" charset="-120"/>
                </a:rPr>
                <a:t>John  saw  the  </a:t>
              </a:r>
              <a:r>
                <a:rPr lang="en-US" altLang="zh-TW" sz="2400" b="0" dirty="0" smtClean="0">
                  <a:solidFill>
                    <a:srgbClr val="3333CC"/>
                  </a:solidFill>
                  <a:ea typeface="新細明體" panose="02020500000000000000" pitchFamily="18" charset="-120"/>
                </a:rPr>
                <a:t>saw.</a:t>
              </a:r>
              <a:endParaRPr lang="en-US" altLang="zh-TW" sz="2400" b="0" dirty="0">
                <a:solidFill>
                  <a:srgbClr val="3333CC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121163" y="3171608"/>
              <a:ext cx="2387554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0" dirty="0" smtClean="0">
                  <a:solidFill>
                    <a:srgbClr val="CC0099"/>
                  </a:solidFill>
                  <a:ea typeface="新細明體" panose="02020500000000000000" pitchFamily="18" charset="-120"/>
                </a:rPr>
                <a:t>PN     </a:t>
              </a:r>
              <a:r>
                <a:rPr lang="en-US" altLang="zh-TW" sz="2400" b="0" dirty="0">
                  <a:solidFill>
                    <a:srgbClr val="CC0099"/>
                  </a:solidFill>
                  <a:ea typeface="新細明體" panose="02020500000000000000" pitchFamily="18" charset="-120"/>
                </a:rPr>
                <a:t>V   </a:t>
              </a:r>
              <a:r>
                <a:rPr lang="en-US" altLang="zh-TW" sz="2400" b="0" dirty="0" smtClean="0">
                  <a:solidFill>
                    <a:srgbClr val="CC0099"/>
                  </a:solidFill>
                  <a:ea typeface="新細明體" panose="02020500000000000000" pitchFamily="18" charset="-120"/>
                </a:rPr>
                <a:t>  D     N</a:t>
              </a:r>
              <a:endParaRPr lang="en-US" altLang="zh-TW" sz="2400" b="0" dirty="0">
                <a:solidFill>
                  <a:srgbClr val="CC0099"/>
                </a:solidFill>
                <a:ea typeface="新細明體" panose="02020500000000000000" pitchFamily="18" charset="-120"/>
              </a:endParaRPr>
            </a:p>
          </p:txBody>
        </p:sp>
      </p:grpSp>
      <p:cxnSp>
        <p:nvCxnSpPr>
          <p:cNvPr id="42" name="直線單箭頭接點 41"/>
          <p:cNvCxnSpPr/>
          <p:nvPr/>
        </p:nvCxnSpPr>
        <p:spPr>
          <a:xfrm flipV="1">
            <a:off x="3767967" y="2354690"/>
            <a:ext cx="0" cy="3417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4454725" y="2354690"/>
            <a:ext cx="0" cy="3417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062899" y="2354690"/>
            <a:ext cx="0" cy="3417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5637560" y="2343373"/>
            <a:ext cx="0" cy="3417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993059" y="2879052"/>
            <a:ext cx="40267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543663" y="2883970"/>
            <a:ext cx="40267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5182755" y="2888887"/>
            <a:ext cx="40267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5807503" y="2888136"/>
            <a:ext cx="40267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3174289" y="2877554"/>
            <a:ext cx="40267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4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24" grpId="0"/>
      <p:bldP spid="26" grpId="0"/>
      <p:bldP spid="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HMM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3130874" y="1967808"/>
            <a:ext cx="2905918" cy="664684"/>
            <a:chOff x="3074569" y="5715700"/>
            <a:chExt cx="2905918" cy="664684"/>
          </a:xfrm>
        </p:grpSpPr>
        <p:sp>
          <p:nvSpPr>
            <p:cNvPr id="4" name="矩形 3"/>
            <p:cNvSpPr/>
            <p:nvPr/>
          </p:nvSpPr>
          <p:spPr>
            <a:xfrm>
              <a:off x="3074569" y="5715700"/>
              <a:ext cx="2905918" cy="6646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28093" y="5786432"/>
              <a:ext cx="26276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P(</a:t>
              </a:r>
              <a:r>
                <a:rPr lang="en-US" altLang="zh-TW" sz="2800" dirty="0" err="1" smtClean="0"/>
                <a:t>x,y</a:t>
              </a:r>
              <a:r>
                <a:rPr lang="en-US" altLang="zh-TW" sz="2800" dirty="0" smtClean="0"/>
                <a:t>)=</a:t>
              </a:r>
              <a:r>
                <a:rPr lang="en-US" altLang="zh-TW" sz="2800" dirty="0" smtClean="0">
                  <a:solidFill>
                    <a:srgbClr val="00B050"/>
                  </a:solidFill>
                </a:rPr>
                <a:t>P(y)</a:t>
              </a:r>
              <a:r>
                <a:rPr lang="en-US" altLang="zh-TW" sz="2800" dirty="0" smtClean="0">
                  <a:solidFill>
                    <a:srgbClr val="0000FF"/>
                  </a:solidFill>
                </a:rPr>
                <a:t>P(</a:t>
              </a:r>
              <a:r>
                <a:rPr lang="en-US" altLang="zh-TW" sz="2800" dirty="0" err="1" smtClean="0">
                  <a:solidFill>
                    <a:srgbClr val="0000FF"/>
                  </a:solidFill>
                </a:rPr>
                <a:t>x|y</a:t>
              </a:r>
              <a:r>
                <a:rPr lang="en-US" altLang="zh-TW" sz="2800" dirty="0" smtClean="0">
                  <a:solidFill>
                    <a:srgbClr val="0000FF"/>
                  </a:solidFill>
                </a:rPr>
                <a:t>)</a:t>
              </a:r>
              <a:endParaRPr lang="zh-TW" altLang="en-US" sz="2800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03241" y="3594950"/>
                <a:ext cx="817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41" y="3594950"/>
                <a:ext cx="81791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496828" y="3594950"/>
                <a:ext cx="2347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28" y="3594950"/>
                <a:ext cx="234750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844329" y="3222283"/>
                <a:ext cx="2618537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∏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29" y="3222283"/>
                <a:ext cx="2618537" cy="1211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473550" y="3614000"/>
                <a:ext cx="20200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550" y="3614000"/>
                <a:ext cx="202004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5213757" y="4265136"/>
            <a:ext cx="33498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Transition probability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03241" y="5364477"/>
                <a:ext cx="1133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41" y="5364477"/>
                <a:ext cx="113338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1892960" y="4965413"/>
                <a:ext cx="2304477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60" y="4965413"/>
                <a:ext cx="2304477" cy="121155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4376277" y="5373206"/>
            <a:ext cx="332103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B050"/>
                </a:solidFill>
              </a:rPr>
              <a:t>Emission probability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7759" y="2908969"/>
            <a:ext cx="142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>
                <a:solidFill>
                  <a:srgbClr val="0000FF"/>
                </a:solidFill>
              </a:rPr>
              <a:t>Step 1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8851" y="4488242"/>
            <a:ext cx="142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>
                <a:solidFill>
                  <a:srgbClr val="00B050"/>
                </a:solidFill>
              </a:rPr>
              <a:t>Step 2</a:t>
            </a:r>
            <a:endParaRPr lang="zh-TW" altLang="en-US" sz="2800" b="1" i="1" u="sng" dirty="0">
              <a:solidFill>
                <a:srgbClr val="00B050"/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2973864" y="433964"/>
            <a:ext cx="2615950" cy="1127296"/>
            <a:chOff x="3040629" y="2508158"/>
            <a:chExt cx="2615950" cy="1127296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3040629" y="2508158"/>
              <a:ext cx="261595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0" dirty="0">
                  <a:solidFill>
                    <a:srgbClr val="3333CC"/>
                  </a:solidFill>
                  <a:ea typeface="新細明體" panose="02020500000000000000" pitchFamily="18" charset="-120"/>
                </a:rPr>
                <a:t>John  saw  the  </a:t>
              </a:r>
              <a:r>
                <a:rPr lang="en-US" altLang="zh-TW" sz="2400" b="0" dirty="0" smtClean="0">
                  <a:solidFill>
                    <a:srgbClr val="3333CC"/>
                  </a:solidFill>
                  <a:ea typeface="新細明體" panose="02020500000000000000" pitchFamily="18" charset="-120"/>
                </a:rPr>
                <a:t>saw.</a:t>
              </a:r>
              <a:endParaRPr lang="en-US" altLang="zh-TW" sz="2400" b="0" dirty="0">
                <a:solidFill>
                  <a:srgbClr val="3333CC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3121163" y="3171608"/>
              <a:ext cx="231061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0" dirty="0" smtClean="0">
                  <a:solidFill>
                    <a:srgbClr val="CC0099"/>
                  </a:solidFill>
                  <a:ea typeface="新細明體" panose="02020500000000000000" pitchFamily="18" charset="-120"/>
                </a:rPr>
                <a:t>PN     </a:t>
              </a:r>
              <a:r>
                <a:rPr lang="en-US" altLang="zh-TW" sz="2400" b="0" dirty="0">
                  <a:solidFill>
                    <a:srgbClr val="CC0099"/>
                  </a:solidFill>
                  <a:ea typeface="新細明體" panose="02020500000000000000" pitchFamily="18" charset="-120"/>
                </a:rPr>
                <a:t>V   </a:t>
              </a:r>
              <a:r>
                <a:rPr lang="en-US" altLang="zh-TW" sz="2400" b="0" dirty="0" smtClean="0">
                  <a:solidFill>
                    <a:srgbClr val="CC0099"/>
                  </a:solidFill>
                  <a:ea typeface="新細明體" panose="02020500000000000000" pitchFamily="18" charset="-120"/>
                </a:rPr>
                <a:t>  D    N</a:t>
              </a:r>
              <a:endParaRPr lang="en-US" altLang="zh-TW" sz="2400" b="0" dirty="0">
                <a:solidFill>
                  <a:srgbClr val="CC0099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2470537" y="404953"/>
            <a:ext cx="59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x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470537" y="1039325"/>
            <a:ext cx="59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/>
              <a:t>y: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188043" y="1066065"/>
                <a:ext cx="2375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43" y="1066065"/>
                <a:ext cx="237558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175510" y="409374"/>
                <a:ext cx="23639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10" y="409374"/>
                <a:ext cx="236398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8" grpId="0"/>
      <p:bldP spid="39" grpId="0" animBg="1"/>
      <p:bldP spid="41" grpId="0"/>
      <p:bldP spid="46" grpId="0"/>
      <p:bldP spid="47" grpId="0" animBg="1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HMM </a:t>
            </a:r>
            <a:br>
              <a:rPr lang="en-US" altLang="zh-TW" sz="4400" dirty="0" smtClean="0"/>
            </a:br>
            <a:r>
              <a:rPr lang="en-US" altLang="zh-TW" sz="4400" dirty="0" smtClean="0"/>
              <a:t>– Estimating the probabilities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How can I know P(V|PN), P(</a:t>
            </a:r>
            <a:r>
              <a:rPr lang="en-US" altLang="zh-TW" sz="2800" dirty="0" err="1" smtClean="0"/>
              <a:t>saw|V</a:t>
            </a:r>
            <a:r>
              <a:rPr lang="en-US" altLang="zh-TW" sz="2800" dirty="0" smtClean="0"/>
              <a:t>) …… ?</a:t>
            </a:r>
          </a:p>
          <a:p>
            <a:r>
              <a:rPr lang="en-US" altLang="zh-TW" sz="2800" dirty="0" smtClean="0"/>
              <a:t>Obtaining from training data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2418" y="2944398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Training Data:</a:t>
            </a:r>
            <a:endParaRPr lang="zh-TW" altLang="en-US" sz="24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17" y="3540999"/>
            <a:ext cx="7355910" cy="25454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 rot="5400000">
            <a:off x="3614410" y="608956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6418" y="3524792"/>
                <a:ext cx="9842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8" y="3524792"/>
                <a:ext cx="98425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3" r="-2422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6418" y="4376557"/>
                <a:ext cx="9842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8" y="4376557"/>
                <a:ext cx="98425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8033" r="-248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6418" y="4893525"/>
                <a:ext cx="9842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8" y="4893525"/>
                <a:ext cx="98425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8333" r="-2484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8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HMM </a:t>
            </a:r>
            <a:br>
              <a:rPr lang="en-US" altLang="zh-TW" sz="4400" dirty="0"/>
            </a:br>
            <a:r>
              <a:rPr lang="en-US" altLang="zh-TW" sz="4400" dirty="0"/>
              <a:t>– Estimating the probabilities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28650" y="2044911"/>
                <a:ext cx="811773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44911"/>
                <a:ext cx="8117735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22175" y="3395831"/>
                <a:ext cx="5035802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75" y="3395831"/>
                <a:ext cx="5035802" cy="768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252745" y="4740899"/>
                <a:ext cx="4560159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5" y="4740899"/>
                <a:ext cx="4560159" cy="768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010009" y="6085967"/>
            <a:ext cx="337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7030A0"/>
                </a:solidFill>
              </a:rPr>
              <a:t>So simple </a:t>
            </a:r>
            <a:r>
              <a:rPr lang="en-US" altLang="zh-TW" sz="28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166129" y="2792237"/>
            <a:ext cx="137178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922175" y="4022219"/>
            <a:ext cx="265620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491224" y="2781888"/>
            <a:ext cx="10756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297414" y="5348590"/>
            <a:ext cx="22809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934927" y="2792237"/>
            <a:ext cx="163252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593339" y="2779741"/>
            <a:ext cx="13573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66297" y="4050481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are tags)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297" y="4050481"/>
                <a:ext cx="274320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835905" y="5361861"/>
                <a:ext cx="3094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 smtClean="0"/>
                  <a:t> is tag, and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sz="2400" dirty="0" smtClean="0"/>
                  <a:t> is word)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05" y="5361861"/>
                <a:ext cx="3094273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378" t="-10667" r="-1378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7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HMM – How to do POS Tagging?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We can compute P(</a:t>
            </a:r>
            <a:r>
              <a:rPr lang="en-US" altLang="zh-TW" sz="2800" dirty="0" err="1" smtClean="0"/>
              <a:t>x,y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5596" y="3362495"/>
            <a:ext cx="59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x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5596" y="3967371"/>
            <a:ext cx="59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/>
              <a:t>y: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385489" y="3377554"/>
            <a:ext cx="2615950" cy="1127296"/>
            <a:chOff x="3040629" y="2508158"/>
            <a:chExt cx="2615950" cy="1127296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40629" y="2508158"/>
              <a:ext cx="261595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0" dirty="0">
                  <a:solidFill>
                    <a:srgbClr val="3333CC"/>
                  </a:solidFill>
                  <a:ea typeface="新細明體" panose="02020500000000000000" pitchFamily="18" charset="-120"/>
                </a:rPr>
                <a:t>John  saw  the  </a:t>
              </a:r>
              <a:r>
                <a:rPr lang="en-US" altLang="zh-TW" sz="2400" b="0" dirty="0" smtClean="0">
                  <a:solidFill>
                    <a:srgbClr val="3333CC"/>
                  </a:solidFill>
                  <a:ea typeface="新細明體" panose="02020500000000000000" pitchFamily="18" charset="-120"/>
                </a:rPr>
                <a:t>saw.</a:t>
              </a:r>
              <a:endParaRPr lang="en-US" altLang="zh-TW" sz="2400" b="0" dirty="0">
                <a:solidFill>
                  <a:srgbClr val="3333CC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121163" y="3171608"/>
              <a:ext cx="2387554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0" dirty="0" smtClean="0">
                  <a:solidFill>
                    <a:srgbClr val="CC0099"/>
                  </a:solidFill>
                  <a:ea typeface="新細明體" panose="02020500000000000000" pitchFamily="18" charset="-120"/>
                </a:rPr>
                <a:t>PN     </a:t>
              </a:r>
              <a:r>
                <a:rPr lang="en-US" altLang="zh-TW" sz="2400" b="0" dirty="0">
                  <a:solidFill>
                    <a:srgbClr val="CC0099"/>
                  </a:solidFill>
                  <a:ea typeface="新細明體" panose="02020500000000000000" pitchFamily="18" charset="-120"/>
                </a:rPr>
                <a:t>V   </a:t>
              </a:r>
              <a:r>
                <a:rPr lang="en-US" altLang="zh-TW" sz="2400" b="0" dirty="0" smtClean="0">
                  <a:solidFill>
                    <a:srgbClr val="CC0099"/>
                  </a:solidFill>
                  <a:ea typeface="新細明體" panose="02020500000000000000" pitchFamily="18" charset="-120"/>
                </a:rPr>
                <a:t>  D     N</a:t>
              </a:r>
              <a:endParaRPr lang="en-US" altLang="zh-TW" sz="2400" b="0" dirty="0">
                <a:solidFill>
                  <a:srgbClr val="CC0099"/>
                </a:solidFill>
                <a:ea typeface="新細明體" panose="02020500000000000000" pitchFamily="18" charset="-120"/>
              </a:endParaRPr>
            </a:p>
          </p:txBody>
        </p:sp>
      </p:grpSp>
      <p:cxnSp>
        <p:nvCxnSpPr>
          <p:cNvPr id="11" name="直線單箭頭接點 10"/>
          <p:cNvCxnSpPr/>
          <p:nvPr/>
        </p:nvCxnSpPr>
        <p:spPr>
          <a:xfrm flipV="1">
            <a:off x="1740663" y="3750247"/>
            <a:ext cx="0" cy="3417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427421" y="3750247"/>
            <a:ext cx="0" cy="3417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035595" y="3750247"/>
            <a:ext cx="0" cy="3417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610256" y="3738930"/>
            <a:ext cx="0" cy="3417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965755" y="4274609"/>
            <a:ext cx="40267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516359" y="4279527"/>
            <a:ext cx="40267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155451" y="4284444"/>
            <a:ext cx="40267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382669" y="4062559"/>
            <a:ext cx="2583179" cy="398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382668" y="3412172"/>
            <a:ext cx="2583179" cy="39878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744690" y="4500825"/>
            <a:ext cx="183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>
                <a:solidFill>
                  <a:srgbClr val="FF0000"/>
                </a:solidFill>
              </a:rPr>
              <a:t>Hidden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725927" y="2831323"/>
            <a:ext cx="183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>
                <a:solidFill>
                  <a:srgbClr val="0000FF"/>
                </a:solidFill>
              </a:rPr>
              <a:t>Observed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364165" y="5258001"/>
                <a:ext cx="2883930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165" y="5258001"/>
                <a:ext cx="2883930" cy="6117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023854" y="2871480"/>
                <a:ext cx="3170483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54" y="2871480"/>
                <a:ext cx="3170483" cy="61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364165" y="3819019"/>
                <a:ext cx="2883930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165" y="3819019"/>
                <a:ext cx="2883930" cy="9126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1089989" y="5346552"/>
            <a:ext cx="320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Task: given x, find 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411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內容版面配置區 2"/>
          <p:cNvSpPr>
            <a:spLocks noGrp="1"/>
          </p:cNvSpPr>
          <p:nvPr>
            <p:ph idx="1"/>
          </p:nvPr>
        </p:nvSpPr>
        <p:spPr>
          <a:xfrm>
            <a:off x="677960" y="1700074"/>
            <a:ext cx="7886700" cy="5167312"/>
          </a:xfrm>
        </p:spPr>
        <p:txBody>
          <a:bodyPr>
            <a:normAutofit/>
          </a:bodyPr>
          <a:lstStyle/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Enumerate all possible y</a:t>
            </a:r>
          </a:p>
          <a:p>
            <a:pPr lvl="1"/>
            <a:r>
              <a:rPr lang="en-US" altLang="zh-TW" sz="2800" dirty="0" smtClean="0"/>
              <a:t>Assume there are |S| tags, and the length of sequence y is L</a:t>
            </a:r>
          </a:p>
          <a:p>
            <a:pPr lvl="1"/>
            <a:r>
              <a:rPr lang="en-US" altLang="zh-TW" sz="2800" dirty="0" smtClean="0"/>
              <a:t>There are |S|</a:t>
            </a:r>
            <a:r>
              <a:rPr lang="en-US" altLang="zh-TW" sz="2800" baseline="30000" dirty="0"/>
              <a:t>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possible y</a:t>
            </a:r>
          </a:p>
          <a:p>
            <a:r>
              <a:rPr lang="en-US" altLang="zh-TW" sz="2800" b="1" i="1" dirty="0" smtClean="0">
                <a:solidFill>
                  <a:srgbClr val="0000FF"/>
                </a:solidFill>
              </a:rPr>
              <a:t>Viterbi algorithm</a:t>
            </a:r>
          </a:p>
          <a:p>
            <a:pPr lvl="1"/>
            <a:r>
              <a:rPr lang="en-US" altLang="zh-TW" sz="2800" dirty="0" smtClean="0">
                <a:solidFill>
                  <a:srgbClr val="0000FF"/>
                </a:solidFill>
              </a:rPr>
              <a:t>Solve the above problem with complexity O(L|S|</a:t>
            </a:r>
            <a:r>
              <a:rPr lang="en-US" altLang="zh-TW" sz="2800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TW" sz="28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HMM </a:t>
            </a:r>
            <a:r>
              <a:rPr lang="en-US" altLang="zh-TW" sz="4400" dirty="0" smtClean="0"/>
              <a:t>– Viterbi Algorithm</a:t>
            </a:r>
            <a:endParaRPr lang="en-US" altLang="zh-TW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797594" y="2146387"/>
                <a:ext cx="3190232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94" y="2146387"/>
                <a:ext cx="3190232" cy="61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3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HMM - Summary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857174" y="2019206"/>
          <a:ext cx="16502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959147" y="3695408"/>
                <a:ext cx="3190232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147" y="3695408"/>
                <a:ext cx="3190232" cy="6117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712637" y="2262253"/>
            <a:ext cx="3679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)=P(</a:t>
            </a:r>
            <a:r>
              <a:rPr lang="en-US" altLang="zh-TW" sz="2800" dirty="0" err="1"/>
              <a:t>x,y</a:t>
            </a:r>
            <a:r>
              <a:rPr lang="en-US" altLang="zh-TW" sz="2800" dirty="0" smtClean="0"/>
              <a:t>)=</a:t>
            </a:r>
            <a:r>
              <a:rPr lang="en-US" altLang="zh-TW" sz="2800" dirty="0">
                <a:solidFill>
                  <a:srgbClr val="00B050"/>
                </a:solidFill>
              </a:rPr>
              <a:t> P(y)</a:t>
            </a:r>
            <a:r>
              <a:rPr lang="en-US" altLang="zh-TW" sz="2800" dirty="0">
                <a:solidFill>
                  <a:srgbClr val="0000FF"/>
                </a:solidFill>
              </a:rPr>
              <a:t>P(</a:t>
            </a:r>
            <a:r>
              <a:rPr lang="en-US" altLang="zh-TW" sz="2800" dirty="0" err="1">
                <a:solidFill>
                  <a:srgbClr val="0000FF"/>
                </a:solidFill>
              </a:rPr>
              <a:t>x|y</a:t>
            </a:r>
            <a:r>
              <a:rPr lang="en-US" altLang="zh-TW" sz="2800" dirty="0">
                <a:solidFill>
                  <a:srgbClr val="0000FF"/>
                </a:solidFill>
              </a:rPr>
              <a:t>)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4414" y="5129099"/>
            <a:ext cx="44383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P(y</a:t>
            </a:r>
            <a:r>
              <a:rPr lang="en-US" altLang="zh-TW" sz="2800" dirty="0" smtClean="0">
                <a:solidFill>
                  <a:srgbClr val="00B050"/>
                </a:solidFill>
              </a:rPr>
              <a:t>) </a:t>
            </a:r>
            <a:r>
              <a:rPr lang="en-US" altLang="zh-TW" sz="2800" dirty="0" smtClean="0"/>
              <a:t>and</a:t>
            </a:r>
            <a:r>
              <a:rPr lang="en-US" altLang="zh-TW" sz="2800" dirty="0" smtClean="0">
                <a:solidFill>
                  <a:srgbClr val="00B050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P(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x|y</a:t>
            </a:r>
            <a:r>
              <a:rPr lang="en-US" altLang="zh-TW" sz="2800" dirty="0" smtClean="0">
                <a:solidFill>
                  <a:srgbClr val="0000FF"/>
                </a:solidFill>
              </a:rPr>
              <a:t>) </a:t>
            </a:r>
            <a:r>
              <a:rPr lang="en-US" altLang="zh-TW" sz="2800" dirty="0" smtClean="0"/>
              <a:t>can be simply obtained from training data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511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739524" y="3532130"/>
            <a:ext cx="279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>
                <a:solidFill>
                  <a:srgbClr val="FF0000"/>
                </a:solidFill>
              </a:rPr>
              <a:t>ot necessarily small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HMM - </a:t>
            </a:r>
            <a:r>
              <a:rPr lang="en-US" altLang="zh-TW" sz="4000" dirty="0" smtClean="0"/>
              <a:t>Drawbacks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18126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Inference: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To obtain correct results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311515" y="3168540"/>
                <a:ext cx="2372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15" y="3168540"/>
                <a:ext cx="237225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28"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22227" y="3173014"/>
                <a:ext cx="9842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27" y="3173014"/>
                <a:ext cx="98425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26667" r="-925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683767" y="3094504"/>
            <a:ext cx="374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Can HMM guarantee that?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21046" y="4706915"/>
            <a:ext cx="226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P(V|N)=9/10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40843" y="4705139"/>
            <a:ext cx="195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P(D|N)=1/10</a:t>
            </a:r>
            <a:endParaRPr lang="zh-TW" altLang="en-US" sz="24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3648028" y="3537872"/>
            <a:ext cx="10357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28650" y="5770407"/>
            <a:ext cx="226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a|V</a:t>
            </a:r>
            <a:r>
              <a:rPr lang="en-US" altLang="zh-TW" sz="2400" dirty="0" smtClean="0"/>
              <a:t>)=1/2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2377445" y="5747887"/>
            <a:ext cx="226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a|D</a:t>
            </a:r>
            <a:r>
              <a:rPr lang="en-US" altLang="zh-TW" sz="2400" dirty="0" smtClean="0"/>
              <a:t>)=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21045" y="4207726"/>
            <a:ext cx="324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Transition probability:</a:t>
            </a:r>
            <a:endParaRPr lang="zh-TW" altLang="en-US" sz="2400" b="1" i="1" u="sng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356542" y="4651176"/>
            <a:ext cx="97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21046" y="5277810"/>
            <a:ext cx="28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Emission probability:</a:t>
            </a:r>
            <a:endParaRPr lang="zh-TW" altLang="en-US" sz="2400" b="1" i="1" u="sng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36564" y="5704928"/>
            <a:ext cx="90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827191" y="4527042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-25000" dirty="0" err="1"/>
              <a:t>l</a:t>
            </a:r>
            <a:r>
              <a:rPr lang="en-US" altLang="zh-TW" sz="2400" dirty="0" smtClean="0"/>
              <a:t>=V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94350" y="5327858"/>
            <a:ext cx="114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-25000" dirty="0"/>
              <a:t>l</a:t>
            </a:r>
            <a:r>
              <a:rPr lang="en-US" altLang="zh-TW" sz="2400" baseline="-25000" dirty="0" smtClean="0"/>
              <a:t>-1</a:t>
            </a:r>
            <a:r>
              <a:rPr lang="en-US" altLang="zh-TW" sz="2400" dirty="0" smtClean="0"/>
              <a:t>=N</a:t>
            </a:r>
            <a:endParaRPr lang="zh-TW" altLang="en-US" sz="2400" baseline="-25000" dirty="0"/>
          </a:p>
        </p:txBody>
      </p:sp>
      <p:cxnSp>
        <p:nvCxnSpPr>
          <p:cNvPr id="31" name="直線單箭頭接點 30"/>
          <p:cNvCxnSpPr>
            <a:stCxn id="30" idx="2"/>
          </p:cNvCxnSpPr>
          <p:nvPr/>
        </p:nvCxnSpPr>
        <p:spPr>
          <a:xfrm>
            <a:off x="5764513" y="5789523"/>
            <a:ext cx="1120734" cy="5928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 flipV="1">
            <a:off x="7209448" y="5771346"/>
            <a:ext cx="11531" cy="441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838868" y="6146220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-25000" dirty="0" err="1"/>
              <a:t>l</a:t>
            </a:r>
            <a:r>
              <a:rPr lang="en-US" altLang="zh-TW" sz="2400" dirty="0" smtClean="0"/>
              <a:t>=D</a:t>
            </a:r>
            <a:endParaRPr lang="zh-TW" altLang="en-US" sz="2400" dirty="0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5729301" y="4814099"/>
            <a:ext cx="1120734" cy="5928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815888" y="4537428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9/10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796477" y="6081731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r>
              <a:rPr lang="en-US" altLang="zh-TW" sz="2400" dirty="0" smtClean="0"/>
              <a:t>/10</a:t>
            </a:r>
            <a:endParaRPr lang="zh-TW" altLang="en-US" sz="2400" baseline="-25000" dirty="0"/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7205914" y="4096462"/>
            <a:ext cx="0" cy="5308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20755" y="5309681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l</a:t>
            </a:r>
            <a:r>
              <a:rPr lang="en-US" altLang="zh-TW" sz="2400" dirty="0" smtClean="0"/>
              <a:t>=a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99207" y="3696316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l</a:t>
            </a:r>
            <a:r>
              <a:rPr lang="en-US" altLang="zh-TW" sz="2400" dirty="0" smtClean="0"/>
              <a:t>=a</a:t>
            </a:r>
            <a:endParaRPr lang="zh-TW" altLang="en-US" sz="2400" baseline="-25000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7550930" y="4085729"/>
            <a:ext cx="568939" cy="5788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788343" y="3671802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l</a:t>
            </a:r>
            <a:r>
              <a:rPr lang="en-US" altLang="zh-TW" sz="2400" dirty="0" smtClean="0"/>
              <a:t>=c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980836" y="5760235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043386" y="4115528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1/2</a:t>
            </a:r>
            <a:endParaRPr lang="zh-TW" altLang="en-US" sz="2400" baseline="-25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795109" y="4134969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1/2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325289" y="2001682"/>
                <a:ext cx="273203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289" y="2001682"/>
                <a:ext cx="2732030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2227" t="-116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39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32" grpId="0"/>
      <p:bldP spid="33" grpId="0"/>
      <p:bldP spid="51" grpId="0"/>
      <p:bldP spid="52" grpId="0"/>
      <p:bldP spid="53" grpId="0"/>
      <p:bldP spid="54" grpId="0"/>
      <p:bldP spid="55" grpId="0"/>
      <p:bldP spid="56" grpId="0"/>
      <p:bldP spid="26" grpId="0"/>
      <p:bldP spid="30" grpId="0"/>
      <p:bldP spid="37" grpId="0"/>
      <p:bldP spid="39" grpId="0"/>
      <p:bldP spid="40" grpId="0"/>
      <p:bldP spid="42" grpId="0"/>
      <p:bldP spid="43" grpId="0"/>
      <p:bldP spid="45" grpId="0"/>
      <p:bldP spid="46" grpId="0"/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739524" y="3532130"/>
            <a:ext cx="279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>
                <a:solidFill>
                  <a:srgbClr val="FF0000"/>
                </a:solidFill>
              </a:rPr>
              <a:t>ot necessarily small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HMM - Drawbacks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18126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Inference: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To obtain correct results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311515" y="3168540"/>
                <a:ext cx="2372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15" y="3168540"/>
                <a:ext cx="237225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28"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22227" y="3173014"/>
                <a:ext cx="9842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27" y="3173014"/>
                <a:ext cx="98425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26667" r="-925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683767" y="3094504"/>
            <a:ext cx="374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Can HMM guarantee that?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21046" y="4706915"/>
            <a:ext cx="226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P(V|N)=9/10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40843" y="4705139"/>
            <a:ext cx="195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P(D|N)=1/10</a:t>
            </a:r>
            <a:endParaRPr lang="zh-TW" altLang="en-US" sz="24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3648028" y="3537872"/>
            <a:ext cx="10357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28650" y="5770407"/>
            <a:ext cx="226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a|V</a:t>
            </a:r>
            <a:r>
              <a:rPr lang="en-US" altLang="zh-TW" sz="2400" dirty="0" smtClean="0"/>
              <a:t>)=1/2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2377445" y="5747887"/>
            <a:ext cx="226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a|D</a:t>
            </a:r>
            <a:r>
              <a:rPr lang="en-US" altLang="zh-TW" sz="2400" dirty="0" smtClean="0"/>
              <a:t>)=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21045" y="4207726"/>
            <a:ext cx="324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Transition probability:</a:t>
            </a:r>
            <a:endParaRPr lang="zh-TW" altLang="en-US" sz="2400" b="1" i="1" u="sng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356542" y="4651176"/>
            <a:ext cx="97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21046" y="5277810"/>
            <a:ext cx="28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Emission probability:</a:t>
            </a:r>
            <a:endParaRPr lang="zh-TW" altLang="en-US" sz="2400" b="1" i="1" u="sng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340856" y="5608104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-25000" dirty="0" err="1"/>
              <a:t>l</a:t>
            </a:r>
            <a:r>
              <a:rPr lang="en-US" altLang="zh-TW" sz="2400" dirty="0" smtClean="0"/>
              <a:t>=?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669718" y="5597174"/>
            <a:ext cx="114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-25000" dirty="0"/>
              <a:t>l</a:t>
            </a:r>
            <a:r>
              <a:rPr lang="en-US" altLang="zh-TW" sz="2400" baseline="-25000" dirty="0" smtClean="0"/>
              <a:t>-1</a:t>
            </a:r>
            <a:r>
              <a:rPr lang="en-US" altLang="zh-TW" sz="2400" dirty="0" smtClean="0"/>
              <a:t>=N</a:t>
            </a:r>
            <a:endParaRPr lang="zh-TW" altLang="en-US" sz="2400" baseline="-25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364221" y="4438092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l</a:t>
            </a:r>
            <a:r>
              <a:rPr lang="en-US" altLang="zh-TW" sz="2400" dirty="0" smtClean="0"/>
              <a:t>=a</a:t>
            </a:r>
            <a:endParaRPr lang="zh-TW" altLang="en-US" sz="2400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922467" y="5628148"/>
            <a:ext cx="33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V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6681391" y="5855881"/>
            <a:ext cx="68283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6200000">
            <a:off x="7423029" y="5303384"/>
            <a:ext cx="68283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433532" y="5938631"/>
            <a:ext cx="114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P(y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l</a:t>
            </a:r>
            <a:r>
              <a:rPr lang="en-US" altLang="zh-TW" sz="2400" dirty="0" smtClean="0">
                <a:solidFill>
                  <a:srgbClr val="0000FF"/>
                </a:solidFill>
              </a:rPr>
              <a:t>|y</a:t>
            </a:r>
            <a:r>
              <a:rPr lang="en-US" altLang="zh-TW" sz="2400" baseline="-25000" dirty="0" smtClean="0">
                <a:solidFill>
                  <a:srgbClr val="0000FF"/>
                </a:solidFill>
              </a:rPr>
              <a:t>l-1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759835" y="5092717"/>
            <a:ext cx="114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P(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x</a:t>
            </a:r>
            <a:r>
              <a:rPr lang="en-US" altLang="zh-TW" sz="2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|y</a:t>
            </a:r>
            <a:r>
              <a:rPr lang="en-US" altLang="zh-TW" sz="2400" baseline="-25000" dirty="0" err="1">
                <a:solidFill>
                  <a:srgbClr val="0000FF"/>
                </a:solidFill>
              </a:rPr>
              <a:t>l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936564" y="5704928"/>
            <a:ext cx="90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325289" y="2001682"/>
                <a:ext cx="273203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289" y="2001682"/>
                <a:ext cx="2732030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2227" t="-116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01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7" grpId="0"/>
      <p:bldP spid="60" grpId="0"/>
      <p:bldP spid="24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圓角矩形 125"/>
          <p:cNvSpPr/>
          <p:nvPr/>
        </p:nvSpPr>
        <p:spPr>
          <a:xfrm>
            <a:off x="7232457" y="4874907"/>
            <a:ext cx="1148525" cy="1058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739524" y="3532130"/>
            <a:ext cx="279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>
                <a:solidFill>
                  <a:srgbClr val="FF0000"/>
                </a:solidFill>
              </a:rPr>
              <a:t>ot necessarily small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HMM - Drawbacks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Inference: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To obtain correct results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311515" y="3168540"/>
                <a:ext cx="2372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15" y="3168540"/>
                <a:ext cx="23722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28"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22227" y="3173014"/>
                <a:ext cx="9842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27" y="3173014"/>
                <a:ext cx="98425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6667" r="-925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683767" y="3094504"/>
            <a:ext cx="374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Can HMM guarantee that?</a:t>
            </a:r>
            <a:endParaRPr lang="zh-TW" altLang="en-US" sz="24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3648028" y="3537872"/>
            <a:ext cx="10357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6671020" y="5958233"/>
            <a:ext cx="2310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High probability for HMM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21046" y="4706915"/>
            <a:ext cx="226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P(V|N)=9/10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740843" y="4705139"/>
            <a:ext cx="195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P(D|N)=1/10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28650" y="5770407"/>
            <a:ext cx="226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a|V</a:t>
            </a:r>
            <a:r>
              <a:rPr lang="en-US" altLang="zh-TW" sz="2400" dirty="0" smtClean="0"/>
              <a:t>)=1/2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377445" y="5747887"/>
            <a:ext cx="226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a|D</a:t>
            </a:r>
            <a:r>
              <a:rPr lang="en-US" altLang="zh-TW" sz="2400" dirty="0" smtClean="0"/>
              <a:t>)=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21045" y="4207726"/>
            <a:ext cx="324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Transition probability:</a:t>
            </a:r>
            <a:endParaRPr lang="zh-TW" altLang="en-US" sz="2400" b="1" i="1" u="sng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356542" y="4651176"/>
            <a:ext cx="97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21046" y="5277810"/>
            <a:ext cx="28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Emission probability:</a:t>
            </a:r>
            <a:endParaRPr lang="zh-TW" altLang="en-US" sz="2400" b="1" i="1" u="sng" dirty="0"/>
          </a:p>
        </p:txBody>
      </p:sp>
      <p:grpSp>
        <p:nvGrpSpPr>
          <p:cNvPr id="97" name="群組 96"/>
          <p:cNvGrpSpPr/>
          <p:nvPr/>
        </p:nvGrpSpPr>
        <p:grpSpPr>
          <a:xfrm>
            <a:off x="5736402" y="113737"/>
            <a:ext cx="3230442" cy="1962204"/>
            <a:chOff x="5669718" y="4438092"/>
            <a:chExt cx="3230442" cy="1962204"/>
          </a:xfrm>
        </p:grpSpPr>
        <p:sp>
          <p:nvSpPr>
            <p:cNvPr id="89" name="文字方塊 88"/>
            <p:cNvSpPr txBox="1"/>
            <p:nvPr/>
          </p:nvSpPr>
          <p:spPr>
            <a:xfrm>
              <a:off x="7340856" y="5608104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y</a:t>
              </a:r>
              <a:r>
                <a:rPr lang="en-US" altLang="zh-TW" sz="2400" baseline="-25000" dirty="0" err="1"/>
                <a:t>l</a:t>
              </a:r>
              <a:r>
                <a:rPr lang="en-US" altLang="zh-TW" sz="2400" dirty="0" smtClean="0"/>
                <a:t>=?</a:t>
              </a:r>
              <a:endParaRPr lang="zh-TW" altLang="en-US" sz="24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669718" y="5597174"/>
              <a:ext cx="114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-25000" dirty="0"/>
                <a:t>l</a:t>
              </a:r>
              <a:r>
                <a:rPr lang="en-US" altLang="zh-TW" sz="2400" baseline="-25000" dirty="0" smtClean="0"/>
                <a:t>-1</a:t>
              </a:r>
              <a:r>
                <a:rPr lang="en-US" altLang="zh-TW" sz="2400" dirty="0" smtClean="0"/>
                <a:t>=N</a:t>
              </a:r>
              <a:endParaRPr lang="zh-TW" altLang="en-US" sz="2400" baseline="-250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7364221" y="4438092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-25000" dirty="0"/>
                <a:t>l</a:t>
              </a:r>
              <a:r>
                <a:rPr lang="en-US" altLang="zh-TW" sz="2400" dirty="0" smtClean="0"/>
                <a:t>=a</a:t>
              </a:r>
              <a:endParaRPr lang="zh-TW" altLang="en-US" sz="2400" baseline="-250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7922467" y="5628148"/>
              <a:ext cx="339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B050"/>
                  </a:solidFill>
                </a:rPr>
                <a:t>V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6681391" y="5855881"/>
              <a:ext cx="68283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rot="16200000">
              <a:off x="7423029" y="5303384"/>
              <a:ext cx="68283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>
              <a:off x="6433532" y="5938631"/>
              <a:ext cx="114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P(y</a:t>
              </a:r>
              <a:r>
                <a:rPr lang="en-US" altLang="zh-TW" sz="2400" baseline="-25000" dirty="0">
                  <a:solidFill>
                    <a:srgbClr val="0000FF"/>
                  </a:solidFill>
                </a:rPr>
                <a:t>l</a:t>
              </a:r>
              <a:r>
                <a:rPr lang="en-US" altLang="zh-TW" sz="2400" dirty="0" smtClean="0">
                  <a:solidFill>
                    <a:srgbClr val="0000FF"/>
                  </a:solidFill>
                </a:rPr>
                <a:t>|y</a:t>
              </a:r>
              <a:r>
                <a:rPr lang="en-US" altLang="zh-TW" sz="2400" baseline="-25000" dirty="0" smtClean="0">
                  <a:solidFill>
                    <a:srgbClr val="0000FF"/>
                  </a:solidFill>
                </a:rPr>
                <a:t>l-1</a:t>
              </a:r>
              <a:r>
                <a:rPr lang="en-US" altLang="zh-TW" sz="2400" dirty="0" smtClean="0">
                  <a:solidFill>
                    <a:srgbClr val="0000FF"/>
                  </a:solidFill>
                </a:rPr>
                <a:t>)</a:t>
              </a:r>
              <a:endParaRPr lang="zh-TW" altLang="en-US" sz="24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7759835" y="5092717"/>
              <a:ext cx="114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P(</a:t>
              </a:r>
              <a:r>
                <a:rPr lang="en-US" altLang="zh-TW" sz="2400" dirty="0" err="1" smtClean="0">
                  <a:solidFill>
                    <a:srgbClr val="0000FF"/>
                  </a:solidFill>
                </a:rPr>
                <a:t>x</a:t>
              </a:r>
              <a:r>
                <a:rPr lang="en-US" altLang="zh-TW" sz="2400" baseline="-25000" dirty="0" err="1" smtClean="0">
                  <a:solidFill>
                    <a:srgbClr val="0000FF"/>
                  </a:solidFill>
                </a:rPr>
                <a:t>l</a:t>
              </a:r>
              <a:r>
                <a:rPr lang="en-US" altLang="zh-TW" sz="2400" dirty="0" err="1" smtClean="0">
                  <a:solidFill>
                    <a:srgbClr val="0000FF"/>
                  </a:solidFill>
                </a:rPr>
                <a:t>|y</a:t>
              </a:r>
              <a:r>
                <a:rPr lang="en-US" altLang="zh-TW" sz="2400" baseline="-25000" dirty="0" err="1">
                  <a:solidFill>
                    <a:srgbClr val="0000FF"/>
                  </a:solidFill>
                </a:rPr>
                <a:t>l</a:t>
              </a:r>
              <a:r>
                <a:rPr lang="en-US" altLang="zh-TW" sz="2400" dirty="0" smtClean="0">
                  <a:solidFill>
                    <a:srgbClr val="0000FF"/>
                  </a:solidFill>
                </a:rPr>
                <a:t>)</a:t>
              </a:r>
              <a:endParaRPr lang="zh-TW" altLang="en-US" sz="2400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98" name="文字方塊 97"/>
          <p:cNvSpPr txBox="1"/>
          <p:nvPr/>
        </p:nvSpPr>
        <p:spPr>
          <a:xfrm>
            <a:off x="8267125" y="1475852"/>
            <a:ext cx="28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 rot="5400000">
            <a:off x="8165898" y="1348075"/>
            <a:ext cx="0" cy="3459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群組 102"/>
          <p:cNvGrpSpPr/>
          <p:nvPr/>
        </p:nvGrpSpPr>
        <p:grpSpPr>
          <a:xfrm>
            <a:off x="5580045" y="3514166"/>
            <a:ext cx="1428642" cy="1156216"/>
            <a:chOff x="5881095" y="3559756"/>
            <a:chExt cx="1428642" cy="1156216"/>
          </a:xfrm>
        </p:grpSpPr>
        <p:sp>
          <p:nvSpPr>
            <p:cNvPr id="59" name="文字方塊 58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baseline="-250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</a:t>
              </a:r>
              <a:endParaRPr lang="zh-TW" altLang="en-US" sz="24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c</a:t>
              </a:r>
              <a:endParaRPr lang="zh-TW" altLang="en-US" sz="2400" dirty="0"/>
            </a:p>
          </p:txBody>
        </p:sp>
        <p:cxnSp>
          <p:nvCxnSpPr>
            <p:cNvPr id="88" name="直線單箭頭接點 87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群組 103"/>
          <p:cNvGrpSpPr/>
          <p:nvPr/>
        </p:nvGrpSpPr>
        <p:grpSpPr>
          <a:xfrm>
            <a:off x="7068509" y="3495140"/>
            <a:ext cx="1428642" cy="1156216"/>
            <a:chOff x="5881095" y="3559756"/>
            <a:chExt cx="1428642" cy="1156216"/>
          </a:xfrm>
        </p:grpSpPr>
        <p:sp>
          <p:nvSpPr>
            <p:cNvPr id="105" name="文字方塊 104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P</a:t>
              </a:r>
              <a:endParaRPr lang="zh-TW" altLang="en-US" sz="2400" baseline="-25000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</a:t>
              </a:r>
              <a:endParaRPr lang="zh-TW" altLang="en-US" sz="2400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cxnSp>
          <p:nvCxnSpPr>
            <p:cNvPr id="108" name="直線單箭頭接點 107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群組 109"/>
          <p:cNvGrpSpPr/>
          <p:nvPr/>
        </p:nvGrpSpPr>
        <p:grpSpPr>
          <a:xfrm>
            <a:off x="5580045" y="4744890"/>
            <a:ext cx="1428642" cy="1156216"/>
            <a:chOff x="5881095" y="3559756"/>
            <a:chExt cx="1428642" cy="1156216"/>
          </a:xfrm>
        </p:grpSpPr>
        <p:sp>
          <p:nvSpPr>
            <p:cNvPr id="111" name="文字方塊 110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baseline="-25000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D</a:t>
              </a:r>
              <a:endParaRPr lang="zh-TW" altLang="en-US" sz="2400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cxnSp>
          <p:nvCxnSpPr>
            <p:cNvPr id="114" name="直線單箭頭接點 113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字方塊 115"/>
          <p:cNvSpPr txBox="1"/>
          <p:nvPr/>
        </p:nvSpPr>
        <p:spPr>
          <a:xfrm>
            <a:off x="6720172" y="4398111"/>
            <a:ext cx="104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X 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8130442" y="4359520"/>
            <a:ext cx="104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X 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19" name="群組 118"/>
          <p:cNvGrpSpPr/>
          <p:nvPr/>
        </p:nvGrpSpPr>
        <p:grpSpPr>
          <a:xfrm>
            <a:off x="7081013" y="4781327"/>
            <a:ext cx="1428642" cy="1156216"/>
            <a:chOff x="5881095" y="3559756"/>
            <a:chExt cx="1428642" cy="1156216"/>
          </a:xfrm>
        </p:grpSpPr>
        <p:sp>
          <p:nvSpPr>
            <p:cNvPr id="120" name="文字方塊 119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baseline="-25000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V</a:t>
              </a:r>
              <a:endParaRPr lang="zh-TW" altLang="en-US" sz="2400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cxnSp>
          <p:nvCxnSpPr>
            <p:cNvPr id="123" name="直線單箭頭接點 122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936564" y="5704928"/>
            <a:ext cx="90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325289" y="2001682"/>
                <a:ext cx="273203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289" y="2001682"/>
                <a:ext cx="2732030" cy="524439"/>
              </a:xfrm>
              <a:prstGeom prst="rect">
                <a:avLst/>
              </a:prstGeom>
              <a:blipFill rotWithShape="0">
                <a:blip r:embed="rId5"/>
                <a:stretch>
                  <a:fillRect l="-2227" t="-116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78" grpId="0"/>
      <p:bldP spid="98" grpId="0"/>
      <p:bldP spid="116" grpId="0"/>
      <p:bldP spid="1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Sequence Labeling </a:t>
            </a:r>
            <a:endParaRPr lang="zh-TW" altLang="en-US" sz="4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37556"/>
              </p:ext>
            </p:extLst>
          </p:nvPr>
        </p:nvGraphicFramePr>
        <p:xfrm>
          <a:off x="2810066" y="1846182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066" y="1846182"/>
                        <a:ext cx="3136900" cy="931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896608" y="251569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Sequence 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257143" y="2515689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Sequence </a:t>
            </a:r>
            <a:endParaRPr lang="zh-TW" altLang="en-US" sz="24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674209" y="3376736"/>
            <a:ext cx="4272757" cy="478971"/>
            <a:chOff x="1553028" y="3524180"/>
            <a:chExt cx="4272757" cy="478971"/>
          </a:xfrm>
        </p:grpSpPr>
        <p:sp>
          <p:nvSpPr>
            <p:cNvPr id="5" name="文字方塊 4"/>
            <p:cNvSpPr txBox="1"/>
            <p:nvPr/>
          </p:nvSpPr>
          <p:spPr>
            <a:xfrm>
              <a:off x="1553028" y="3541486"/>
              <a:ext cx="68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dirty="0" smtClean="0"/>
                <a:t>:</a:t>
              </a:r>
              <a:endParaRPr lang="zh-TW" altLang="en-US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496961" y="3541486"/>
              <a:ext cx="45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215078" y="3541486"/>
              <a:ext cx="45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-25000" dirty="0" smtClean="0"/>
                <a:t>2</a:t>
              </a:r>
              <a:endParaRPr lang="zh-TW" altLang="en-US" sz="2400" baseline="-25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33195" y="3541486"/>
              <a:ext cx="45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-25000" dirty="0"/>
                <a:t>3</a:t>
              </a:r>
              <a:endParaRPr lang="zh-TW" altLang="en-US" sz="2400" baseline="-25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520431" y="3524180"/>
              <a:ext cx="718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……</a:t>
              </a:r>
              <a:endParaRPr lang="zh-TW" altLang="en-US" sz="2400" baseline="-25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369429" y="3541486"/>
              <a:ext cx="45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-25000" dirty="0" err="1"/>
                <a:t>L</a:t>
              </a:r>
              <a:endParaRPr lang="zh-TW" altLang="en-US" sz="2400" baseline="-25000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674209" y="4511368"/>
            <a:ext cx="4272757" cy="478971"/>
            <a:chOff x="1553028" y="3524180"/>
            <a:chExt cx="4272757" cy="478971"/>
          </a:xfrm>
        </p:grpSpPr>
        <p:sp>
          <p:nvSpPr>
            <p:cNvPr id="22" name="文字方塊 21"/>
            <p:cNvSpPr txBox="1"/>
            <p:nvPr/>
          </p:nvSpPr>
          <p:spPr>
            <a:xfrm>
              <a:off x="1553028" y="3541486"/>
              <a:ext cx="68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y: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496961" y="3541486"/>
              <a:ext cx="45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-25000" dirty="0" smtClean="0"/>
                <a:t>1</a:t>
              </a:r>
              <a:endParaRPr lang="zh-TW" altLang="en-US" sz="24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215078" y="3541486"/>
              <a:ext cx="45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-25000" dirty="0" smtClean="0"/>
                <a:t>2</a:t>
              </a:r>
              <a:endParaRPr lang="zh-TW" altLang="en-US" sz="24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933195" y="3541486"/>
              <a:ext cx="45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-25000" dirty="0" smtClean="0"/>
                <a:t>3</a:t>
              </a:r>
              <a:endParaRPr lang="zh-TW" altLang="en-US" sz="2400" baseline="-25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520431" y="3524180"/>
              <a:ext cx="718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……</a:t>
              </a:r>
              <a:endParaRPr lang="zh-TW" altLang="en-US" sz="2400" baseline="-25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69429" y="3541486"/>
              <a:ext cx="45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y</a:t>
              </a:r>
              <a:r>
                <a:rPr lang="en-US" altLang="zh-TW" sz="2400" baseline="-25000" dirty="0" err="1" smtClean="0"/>
                <a:t>L</a:t>
              </a:r>
              <a:endParaRPr lang="zh-TW" altLang="en-US" sz="2400" baseline="-25000" dirty="0"/>
            </a:p>
          </p:txBody>
        </p:sp>
      </p:grpSp>
      <p:cxnSp>
        <p:nvCxnSpPr>
          <p:cNvPr id="30" name="直線單箭頭接點 29"/>
          <p:cNvCxnSpPr/>
          <p:nvPr/>
        </p:nvCxnSpPr>
        <p:spPr>
          <a:xfrm>
            <a:off x="1969914" y="3838401"/>
            <a:ext cx="0" cy="72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810034" y="3842589"/>
            <a:ext cx="0" cy="72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548213" y="3842589"/>
            <a:ext cx="0" cy="72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4249768" y="3842589"/>
            <a:ext cx="0" cy="72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690869" y="3842589"/>
            <a:ext cx="0" cy="72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07973" y="3394042"/>
            <a:ext cx="1636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(sequence) 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022010" y="4608778"/>
            <a:ext cx="1636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(sequence) 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28700" y="5469826"/>
            <a:ext cx="748665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RNN can handle this task, but there are other methods based on structured learning (two steps, three problems).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389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35" grpId="0"/>
      <p:bldP spid="36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HMM - Drawbacks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The 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 </a:t>
            </a:r>
            <a:r>
              <a:rPr lang="en-US" altLang="zh-TW" sz="2800" dirty="0" smtClean="0"/>
              <a:t>never seen </a:t>
            </a:r>
            <a:r>
              <a:rPr lang="en-US" altLang="zh-TW" sz="2800" dirty="0"/>
              <a:t>in the training data can have large </a:t>
            </a:r>
            <a:r>
              <a:rPr lang="en-US" altLang="zh-TW" sz="2800" dirty="0" smtClean="0"/>
              <a:t>probability P(</a:t>
            </a:r>
            <a:r>
              <a:rPr lang="en-US" altLang="zh-TW" sz="2800" dirty="0" err="1" smtClean="0"/>
              <a:t>x,y</a:t>
            </a:r>
            <a:r>
              <a:rPr lang="en-US" altLang="zh-TW" sz="2800" dirty="0" smtClean="0"/>
              <a:t>). </a:t>
            </a:r>
          </a:p>
          <a:p>
            <a:r>
              <a:rPr lang="en-US" altLang="zh-TW" sz="2800" dirty="0" smtClean="0"/>
              <a:t>Benefit:</a:t>
            </a:r>
          </a:p>
          <a:p>
            <a:pPr lvl="1"/>
            <a:r>
              <a:rPr lang="en-US" altLang="zh-TW" sz="2800" dirty="0" smtClean="0"/>
              <a:t>When there is only little training data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232457" y="4874907"/>
            <a:ext cx="1148525" cy="1058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5580045" y="3514166"/>
            <a:ext cx="1428642" cy="1156216"/>
            <a:chOff x="5881095" y="3559756"/>
            <a:chExt cx="1428642" cy="1156216"/>
          </a:xfrm>
        </p:grpSpPr>
        <p:sp>
          <p:nvSpPr>
            <p:cNvPr id="7" name="文字方塊 6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baseline="-25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</a:t>
              </a:r>
              <a:endParaRPr lang="zh-TW" altLang="en-US" sz="24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c</a:t>
              </a:r>
              <a:endParaRPr lang="zh-TW" altLang="en-US" sz="2400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7068509" y="3495140"/>
            <a:ext cx="1428642" cy="1156216"/>
            <a:chOff x="5881095" y="3559756"/>
            <a:chExt cx="1428642" cy="1156216"/>
          </a:xfrm>
        </p:grpSpPr>
        <p:sp>
          <p:nvSpPr>
            <p:cNvPr id="13" name="文字方塊 12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P</a:t>
              </a:r>
              <a:endParaRPr lang="zh-TW" altLang="en-US" sz="2400" baseline="-25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</a:t>
              </a:r>
              <a:endParaRPr lang="zh-TW" altLang="en-US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5580045" y="4744890"/>
            <a:ext cx="1428642" cy="1156216"/>
            <a:chOff x="5881095" y="3559756"/>
            <a:chExt cx="1428642" cy="1156216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baseline="-25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D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>
            <a:off x="6720172" y="4398111"/>
            <a:ext cx="104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X 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30442" y="4359520"/>
            <a:ext cx="104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X 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7081013" y="4781327"/>
            <a:ext cx="1428642" cy="1156216"/>
            <a:chOff x="5881095" y="3559756"/>
            <a:chExt cx="1428642" cy="1156216"/>
          </a:xfrm>
        </p:grpSpPr>
        <p:sp>
          <p:nvSpPr>
            <p:cNvPr id="27" name="文字方塊 26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baseline="-250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V</a:t>
              </a:r>
              <a:endParaRPr lang="zh-TW" altLang="en-US" sz="24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6671020" y="5958233"/>
            <a:ext cx="2310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High probability for HMM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3362" y="500991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However</a:t>
            </a:r>
            <a:r>
              <a:rPr lang="en-US" altLang="zh-TW" sz="2400" dirty="0"/>
              <a:t>, CRF can deal with this problem based on the same model</a:t>
            </a:r>
          </a:p>
        </p:txBody>
      </p:sp>
      <p:sp>
        <p:nvSpPr>
          <p:cNvPr id="33" name="矩形 32"/>
          <p:cNvSpPr/>
          <p:nvPr/>
        </p:nvSpPr>
        <p:spPr>
          <a:xfrm>
            <a:off x="822141" y="406921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More complex </a:t>
            </a:r>
            <a:r>
              <a:rPr lang="en-US" altLang="zh-TW" sz="2400" dirty="0"/>
              <a:t>model can deal with this </a:t>
            </a:r>
            <a:r>
              <a:rPr lang="en-US" altLang="zh-TW" sz="2400" dirty="0" smtClean="0"/>
              <a:t>problem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2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Outline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612879"/>
              </p:ext>
            </p:extLst>
          </p:nvPr>
        </p:nvGraphicFramePr>
        <p:xfrm>
          <a:off x="628650" y="1610472"/>
          <a:ext cx="7886700" cy="479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93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CRF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28650" y="4312547"/>
                <a:ext cx="1133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12547"/>
                <a:ext cx="113338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8650" y="1820210"/>
                <a:ext cx="410067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0210"/>
                <a:ext cx="4100674" cy="486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55165" y="5236525"/>
                <a:ext cx="4022896" cy="1084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zh-TW" altLang="en-US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65" y="5236525"/>
                <a:ext cx="4022896" cy="10849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78061" y="5254454"/>
                <a:ext cx="2973571" cy="950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61" y="5254454"/>
                <a:ext cx="2973571" cy="9501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08066" y="2454012"/>
                <a:ext cx="7427994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feature vector. What does it look like?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 smtClean="0"/>
                  <a:t> is a weight vector to be learned from training data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always positive, can be larger than 1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66" y="2454012"/>
                <a:ext cx="7427994" cy="1247842"/>
              </a:xfrm>
              <a:prstGeom prst="rect">
                <a:avLst/>
              </a:prstGeom>
              <a:blipFill rotWithShape="0">
                <a:blip r:embed="rId6"/>
                <a:stretch>
                  <a:fillRect l="-1149" t="-3922" r="-821" b="-93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2037" y="4072450"/>
                <a:ext cx="2233304" cy="998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37" y="4072450"/>
                <a:ext cx="2233304" cy="9980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286022" y="4017026"/>
                <a:ext cx="4116704" cy="886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22" y="4017026"/>
                <a:ext cx="4116704" cy="8863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6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P(</a:t>
            </a:r>
            <a:r>
              <a:rPr lang="en-US" altLang="zh-TW" sz="4400" dirty="0" err="1" smtClean="0"/>
              <a:t>x,y</a:t>
            </a:r>
            <a:r>
              <a:rPr lang="en-US" altLang="zh-TW" sz="4400" dirty="0" smtClean="0"/>
              <a:t>) for CRF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32694" y="2912923"/>
                <a:ext cx="814325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94" y="2912923"/>
                <a:ext cx="8143255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58809" y="2604130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HMM: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3995" y="4592641"/>
                <a:ext cx="743601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95" y="4592641"/>
                <a:ext cx="7436010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48329" y="5510253"/>
                <a:ext cx="232980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329" y="5510253"/>
                <a:ext cx="2329805" cy="10384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42949" y="4204478"/>
                <a:ext cx="1619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9" y="4204478"/>
                <a:ext cx="161954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752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弧形向右箭號 11"/>
          <p:cNvSpPr/>
          <p:nvPr/>
        </p:nvSpPr>
        <p:spPr>
          <a:xfrm>
            <a:off x="246380" y="3351352"/>
            <a:ext cx="541309" cy="12005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28650" y="1820210"/>
                <a:ext cx="410067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0210"/>
                <a:ext cx="4100674" cy="4863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4911789" y="1820210"/>
            <a:ext cx="367340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very different from HMM?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P(</a:t>
            </a:r>
            <a:r>
              <a:rPr lang="en-US" altLang="zh-TW" sz="4400" dirty="0" err="1"/>
              <a:t>x,y</a:t>
            </a:r>
            <a:r>
              <a:rPr lang="en-US" altLang="zh-TW" sz="4400" dirty="0"/>
              <a:t>) for CRF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21757" y="4449333"/>
                <a:ext cx="5830827" cy="10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757" y="4449333"/>
                <a:ext cx="5830827" cy="10667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2408840" y="5690443"/>
            <a:ext cx="380185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Enumerate all </a:t>
            </a:r>
            <a:r>
              <a:rPr lang="en-US" altLang="zh-TW" sz="2400" dirty="0"/>
              <a:t>possible </a:t>
            </a:r>
            <a:r>
              <a:rPr lang="en-US" altLang="zh-TW" sz="2400" dirty="0" smtClean="0"/>
              <a:t>tags s and all possible word 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57486" y="3484271"/>
                <a:ext cx="3957864" cy="83099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Number of tag s and word t appears together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86" y="3484271"/>
                <a:ext cx="395786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462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757735" y="2144207"/>
            <a:ext cx="2329805" cy="1062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30002" y="3471835"/>
            <a:ext cx="24671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Log probability of word t given tag s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endCxn id="9" idx="0"/>
          </p:cNvCxnSpPr>
          <p:nvPr/>
        </p:nvCxnSpPr>
        <p:spPr>
          <a:xfrm>
            <a:off x="3878994" y="5485835"/>
            <a:ext cx="430773" cy="204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3282702" y="4315268"/>
            <a:ext cx="1371600" cy="447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0" idx="2"/>
          </p:cNvCxnSpPr>
          <p:nvPr/>
        </p:nvCxnSpPr>
        <p:spPr>
          <a:xfrm flipV="1">
            <a:off x="6210694" y="4315268"/>
            <a:ext cx="325724" cy="447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579542" y="1244569"/>
                <a:ext cx="743601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42" y="1244569"/>
                <a:ext cx="7436010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770679" y="2162181"/>
                <a:ext cx="232980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79" y="2162181"/>
                <a:ext cx="2329805" cy="10384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6647" y="1532980"/>
                <a:ext cx="1619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47" y="1532980"/>
                <a:ext cx="161954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76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1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P(</a:t>
            </a:r>
            <a:r>
              <a:rPr lang="en-US" altLang="zh-TW" sz="4400" dirty="0" err="1"/>
              <a:t>x,y</a:t>
            </a:r>
            <a:r>
              <a:rPr lang="en-US" altLang="zh-TW" sz="4400" dirty="0"/>
              <a:t>) for CRF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1628" y="3274076"/>
                <a:ext cx="204927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8" y="3274076"/>
                <a:ext cx="2049279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268084" y="5773650"/>
                <a:ext cx="3742948" cy="924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4" y="5773650"/>
                <a:ext cx="3742948" cy="9244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642573" y="1348997"/>
                <a:ext cx="2976006" cy="1941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TW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𝑎𝑡𝑒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h𝑜𝑚𝑒𝑤𝑜𝑟𝑘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b="0" dirty="0" smtClean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73" y="1348997"/>
                <a:ext cx="2976006" cy="1941622"/>
              </a:xfrm>
              <a:prstGeom prst="rect">
                <a:avLst/>
              </a:prstGeom>
              <a:blipFill rotWithShape="0">
                <a:blip r:embed="rId5"/>
                <a:stretch>
                  <a:fillRect l="-2049" r="-2049" b="-31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796246" y="1777347"/>
            <a:ext cx="4731999" cy="1299348"/>
            <a:chOff x="5548858" y="623264"/>
            <a:chExt cx="4731999" cy="1299348"/>
          </a:xfrm>
        </p:grpSpPr>
        <p:grpSp>
          <p:nvGrpSpPr>
            <p:cNvPr id="15" name="群組 14"/>
            <p:cNvGrpSpPr/>
            <p:nvPr/>
          </p:nvGrpSpPr>
          <p:grpSpPr>
            <a:xfrm>
              <a:off x="5548858" y="623264"/>
              <a:ext cx="4731999" cy="1299348"/>
              <a:chOff x="5655538" y="623264"/>
              <a:chExt cx="4731999" cy="1299348"/>
            </a:xfrm>
          </p:grpSpPr>
          <p:sp>
            <p:nvSpPr>
              <p:cNvPr id="17" name="Text Box 4"/>
              <p:cNvSpPr txBox="1">
                <a:spLocks noChangeArrowheads="1"/>
              </p:cNvSpPr>
              <p:nvPr/>
            </p:nvSpPr>
            <p:spPr bwMode="auto">
              <a:xfrm>
                <a:off x="6140564" y="669813"/>
                <a:ext cx="4246973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2400" b="0" dirty="0" smtClean="0">
                    <a:solidFill>
                      <a:srgbClr val="3333CC"/>
                    </a:solidFill>
                    <a:ea typeface="新細明體" panose="02020500000000000000" pitchFamily="18" charset="-120"/>
                  </a:rPr>
                  <a:t>The   dog   ate   the   homework.</a:t>
                </a:r>
                <a:endParaRPr lang="en-US" altLang="zh-TW" sz="2400" b="0" dirty="0">
                  <a:solidFill>
                    <a:srgbClr val="3333CC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Text Box 4"/>
              <p:cNvSpPr txBox="1">
                <a:spLocks noChangeArrowheads="1"/>
              </p:cNvSpPr>
              <p:nvPr/>
            </p:nvSpPr>
            <p:spPr bwMode="auto">
              <a:xfrm>
                <a:off x="6221098" y="1458766"/>
                <a:ext cx="3439124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2400" b="0" dirty="0" smtClean="0">
                    <a:solidFill>
                      <a:srgbClr val="CC0099"/>
                    </a:solidFill>
                    <a:ea typeface="新細明體" panose="02020500000000000000" pitchFamily="18" charset="-120"/>
                  </a:rPr>
                  <a:t> D      N     V     D           N</a:t>
                </a:r>
                <a:endParaRPr lang="en-US" altLang="zh-TW" sz="2400" b="0" dirty="0">
                  <a:solidFill>
                    <a:srgbClr val="CC0099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>
                <a:off x="6496278" y="1054067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>
                <a:off x="7185707" y="1061089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>
                <a:off x="7773537" y="1039320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>
                <a:off x="8375881" y="1061093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5655538" y="623264"/>
                <a:ext cx="594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400" dirty="0"/>
                  <a:t>x</a:t>
                </a:r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5655538" y="1410036"/>
                <a:ext cx="594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400" dirty="0" smtClean="0"/>
                  <a:t>y:</a:t>
                </a:r>
                <a:endParaRPr lang="zh-TW" altLang="en-US" sz="2400" dirty="0"/>
              </a:p>
            </p:txBody>
          </p:sp>
        </p:grpSp>
        <p:cxnSp>
          <p:nvCxnSpPr>
            <p:cNvPr id="16" name="直線單箭頭接點 15"/>
            <p:cNvCxnSpPr/>
            <p:nvPr/>
          </p:nvCxnSpPr>
          <p:spPr>
            <a:xfrm>
              <a:off x="9309497" y="1054067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18454" y="4150392"/>
                <a:ext cx="7825916" cy="73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𝑎𝑡𝑒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h𝑜𝑚𝑒𝑤𝑜𝑟𝑘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4" y="4150392"/>
                <a:ext cx="7825916" cy="730136"/>
              </a:xfrm>
              <a:prstGeom prst="rect">
                <a:avLst/>
              </a:prstGeom>
              <a:blipFill rotWithShape="0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484958" y="3241517"/>
            <a:ext cx="342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(for any other s and t)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98564" y="5007897"/>
                <a:ext cx="7665720" cy="73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𝑎𝑡𝑒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h𝑜𝑚𝑒𝑤𝑜𝑟𝑘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64" y="5007897"/>
                <a:ext cx="7665720" cy="730136"/>
              </a:xfrm>
              <a:prstGeom prst="rect">
                <a:avLst/>
              </a:prstGeom>
              <a:blipFill rotWithShape="0">
                <a:blip r:embed="rId8"/>
                <a:stretch>
                  <a:fillRect l="-1192" r="-1272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1579836" y="4458310"/>
            <a:ext cx="1668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627461" y="5306290"/>
            <a:ext cx="21444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579835" y="4801210"/>
            <a:ext cx="1668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5" grpId="0"/>
      <p:bldP spid="3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P(</a:t>
            </a:r>
            <a:r>
              <a:rPr lang="en-US" altLang="zh-TW" sz="4400" dirty="0" err="1"/>
              <a:t>x,y</a:t>
            </a:r>
            <a:r>
              <a:rPr lang="en-US" altLang="zh-TW" sz="4400" dirty="0"/>
              <a:t>) for CRF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06529" y="1683395"/>
                <a:ext cx="743601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9" y="1683395"/>
                <a:ext cx="7436010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62843" y="2712867"/>
                <a:ext cx="2408352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3" y="2712867"/>
                <a:ext cx="2408352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28650" y="1384418"/>
                <a:ext cx="1619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84418"/>
                <a:ext cx="161954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76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592323" y="1961405"/>
            <a:ext cx="2135186" cy="56770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06339" y="3769008"/>
                <a:ext cx="688605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39" y="3769008"/>
                <a:ext cx="6886052" cy="8962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149377" y="4593137"/>
                <a:ext cx="6426823" cy="10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377" y="4593137"/>
                <a:ext cx="6426823" cy="10792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636063" y="5704493"/>
                <a:ext cx="636943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5704493"/>
                <a:ext cx="6369436" cy="8962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018164" y="1667376"/>
            <a:ext cx="2332015" cy="11144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40834" y="1989666"/>
            <a:ext cx="1942777" cy="5394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7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8845" y="3586163"/>
                <a:ext cx="4689810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5" y="3586163"/>
                <a:ext cx="4689810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P(</a:t>
            </a:r>
            <a:r>
              <a:rPr lang="en-US" altLang="zh-TW" sz="4400" dirty="0" err="1"/>
              <a:t>x,y</a:t>
            </a:r>
            <a:r>
              <a:rPr lang="en-US" altLang="zh-TW" sz="4400" dirty="0"/>
              <a:t>) for CRF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1609" y="1838599"/>
                <a:ext cx="1619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9" y="1838599"/>
                <a:ext cx="161954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755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8845" y="2470510"/>
                <a:ext cx="3742948" cy="924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5" y="2470510"/>
                <a:ext cx="3742948" cy="9244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8583" y="4673539"/>
                <a:ext cx="3887090" cy="936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83" y="4673539"/>
                <a:ext cx="3887090" cy="9369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8583" y="5801631"/>
                <a:ext cx="434208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83" y="5801631"/>
                <a:ext cx="4342086" cy="8962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495800" y="1253772"/>
                <a:ext cx="4564134" cy="4319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𝑙𝑜𝑔𝑃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𝑙𝑜𝑔𝑃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𝑙𝑜𝑔𝑃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𝑙𝑜𝑔𝑃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253772"/>
                <a:ext cx="4564134" cy="43192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04944" y="6090068"/>
                <a:ext cx="411670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44" y="6090068"/>
                <a:ext cx="4116704" cy="4863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924550" y="5610462"/>
                <a:ext cx="20774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50" y="5610462"/>
                <a:ext cx="2077492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91390" y="1722620"/>
                <a:ext cx="411670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0" y="1722620"/>
                <a:ext cx="4116704" cy="486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P(</a:t>
            </a:r>
            <a:r>
              <a:rPr lang="en-US" altLang="zh-TW" sz="4400" dirty="0" err="1"/>
              <a:t>x,y</a:t>
            </a:r>
            <a:r>
              <a:rPr lang="en-US" altLang="zh-TW" sz="4400" dirty="0"/>
              <a:t>) for CRF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944560" y="4867331"/>
                <a:ext cx="3084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60" y="4867331"/>
                <a:ext cx="3084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6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080876" y="1378847"/>
                <a:ext cx="39481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However, we do not give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any constraints during training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876" y="1378847"/>
                <a:ext cx="3948182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2315" t="-5839" r="-2006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8659" y="2239113"/>
                <a:ext cx="3285707" cy="4319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9" y="2239113"/>
                <a:ext cx="3285707" cy="43192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30772" y="2184674"/>
                <a:ext cx="2138599" cy="4428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2400" dirty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𝑡𝑎𝑟𝑡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2400" dirty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2400" dirty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𝑒𝑛𝑑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2400" dirty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72" y="2184674"/>
                <a:ext cx="2138599" cy="44281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944560" y="3701038"/>
                <a:ext cx="1929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60" y="3701038"/>
                <a:ext cx="192943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504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944560" y="5897084"/>
                <a:ext cx="17345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60" y="5897084"/>
                <a:ext cx="173451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61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944560" y="2552378"/>
                <a:ext cx="2668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60" y="2552378"/>
                <a:ext cx="266861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42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endCxn id="15" idx="1"/>
          </p:cNvCxnSpPr>
          <p:nvPr/>
        </p:nvCxnSpPr>
        <p:spPr>
          <a:xfrm flipV="1">
            <a:off x="4796589" y="1794346"/>
            <a:ext cx="284287" cy="3903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5409094" y="2737044"/>
            <a:ext cx="535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409094" y="3895590"/>
            <a:ext cx="535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409094" y="5033313"/>
            <a:ext cx="535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409094" y="6093884"/>
            <a:ext cx="535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5675777" y="3049763"/>
            <a:ext cx="3246658" cy="596065"/>
            <a:chOff x="5675777" y="3049763"/>
            <a:chExt cx="3246658" cy="596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5675777" y="3049763"/>
                  <a:ext cx="32466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777" y="3049763"/>
                  <a:ext cx="3246658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89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/>
            <p:cNvSpPr txBox="1"/>
            <p:nvPr/>
          </p:nvSpPr>
          <p:spPr>
            <a:xfrm>
              <a:off x="7486809" y="3276496"/>
              <a:ext cx="1225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means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675777" y="4117147"/>
            <a:ext cx="2874569" cy="609208"/>
            <a:chOff x="5675777" y="3049763"/>
            <a:chExt cx="2874569" cy="6092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5675777" y="3049763"/>
                  <a:ext cx="28745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𝑠𝑡𝑎𝑟𝑡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𝑠𝑡𝑎𝑟𝑡</m:t>
                                </m:r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777" y="3049763"/>
                  <a:ext cx="2874569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90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文字方塊 36"/>
            <p:cNvSpPr txBox="1"/>
            <p:nvPr/>
          </p:nvSpPr>
          <p:spPr>
            <a:xfrm>
              <a:off x="6686376" y="3289639"/>
              <a:ext cx="1225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means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09094" y="5361670"/>
            <a:ext cx="3718006" cy="640573"/>
            <a:chOff x="5675777" y="3049763"/>
            <a:chExt cx="3718006" cy="640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5675777" y="3049763"/>
                  <a:ext cx="3718006" cy="379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777" y="3049763"/>
                  <a:ext cx="3718006" cy="37965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311" b="-338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/>
            <p:cNvSpPr txBox="1"/>
            <p:nvPr/>
          </p:nvSpPr>
          <p:spPr>
            <a:xfrm>
              <a:off x="7884597" y="3321004"/>
              <a:ext cx="1225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means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008160" y="6303315"/>
                <a:ext cx="581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60" y="6303315"/>
                <a:ext cx="581891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22531" y="1429876"/>
                <a:ext cx="33342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531" y="1429876"/>
                <a:ext cx="333425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H="1" flipV="1">
            <a:off x="1322532" y="1823921"/>
            <a:ext cx="333424" cy="308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8" grpId="0"/>
      <p:bldP spid="21" grpId="0"/>
      <p:bldP spid="22" grpId="0"/>
      <p:bldP spid="23" grpId="0"/>
      <p:bldP spid="42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Feature Vector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95392"/>
                <a:ext cx="4624091" cy="16983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has two parts</a:t>
                </a:r>
              </a:p>
              <a:p>
                <a:pPr lvl="1"/>
                <a:r>
                  <a:rPr lang="en-US" altLang="zh-TW" sz="2400" dirty="0" smtClean="0"/>
                  <a:t>Part 1: relations between tags and words</a:t>
                </a:r>
              </a:p>
              <a:p>
                <a:pPr lvl="1"/>
                <a:r>
                  <a:rPr lang="en-US" altLang="zh-TW" sz="2400" dirty="0" smtClean="0"/>
                  <a:t>Part 2: relations between tags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95392"/>
                <a:ext cx="4624091" cy="1698321"/>
              </a:xfrm>
              <a:blipFill rotWithShape="0">
                <a:blip r:embed="rId3"/>
                <a:stretch>
                  <a:fillRect l="-1713" t="-5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045585" y="5743728"/>
            <a:ext cx="432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Part 1 has |S| X |L| dimensions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817922" y="2063222"/>
            <a:ext cx="4731999" cy="1299348"/>
            <a:chOff x="5548858" y="623264"/>
            <a:chExt cx="4731999" cy="1299348"/>
          </a:xfrm>
        </p:grpSpPr>
        <p:grpSp>
          <p:nvGrpSpPr>
            <p:cNvPr id="16" name="群組 15"/>
            <p:cNvGrpSpPr/>
            <p:nvPr/>
          </p:nvGrpSpPr>
          <p:grpSpPr>
            <a:xfrm>
              <a:off x="5548858" y="623264"/>
              <a:ext cx="4731999" cy="1299348"/>
              <a:chOff x="5655538" y="623264"/>
              <a:chExt cx="4731999" cy="1299348"/>
            </a:xfrm>
          </p:grpSpPr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6140564" y="669813"/>
                <a:ext cx="4246973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2400" b="0" dirty="0" smtClean="0">
                    <a:solidFill>
                      <a:srgbClr val="3333CC"/>
                    </a:solidFill>
                    <a:ea typeface="新細明體" panose="02020500000000000000" pitchFamily="18" charset="-120"/>
                  </a:rPr>
                  <a:t>The   dog   ate   the   homework.</a:t>
                </a:r>
                <a:endParaRPr lang="en-US" altLang="zh-TW" sz="2400" b="0" dirty="0">
                  <a:solidFill>
                    <a:srgbClr val="3333CC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6221098" y="1458766"/>
                <a:ext cx="3439124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2400" b="0" dirty="0" smtClean="0">
                    <a:solidFill>
                      <a:srgbClr val="CC0099"/>
                    </a:solidFill>
                    <a:ea typeface="新細明體" panose="02020500000000000000" pitchFamily="18" charset="-120"/>
                  </a:rPr>
                  <a:t> D      N     V     D           N</a:t>
                </a:r>
                <a:endParaRPr lang="en-US" altLang="zh-TW" sz="2400" b="0" dirty="0">
                  <a:solidFill>
                    <a:srgbClr val="CC0099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6" name="直線單箭頭接點 5"/>
              <p:cNvCxnSpPr/>
              <p:nvPr/>
            </p:nvCxnSpPr>
            <p:spPr>
              <a:xfrm>
                <a:off x="6496278" y="1054067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單箭頭接點 6"/>
              <p:cNvCxnSpPr/>
              <p:nvPr/>
            </p:nvCxnSpPr>
            <p:spPr>
              <a:xfrm>
                <a:off x="7185707" y="1061089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>
                <a:off x="7773537" y="1039320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/>
              <p:nvPr/>
            </p:nvCxnSpPr>
            <p:spPr>
              <a:xfrm>
                <a:off x="8375881" y="1061093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5655538" y="623264"/>
                <a:ext cx="594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400" dirty="0"/>
                  <a:t>x</a:t>
                </a:r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655538" y="1410036"/>
                <a:ext cx="594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400" dirty="0" smtClean="0"/>
                  <a:t>y:</a:t>
                </a:r>
                <a:endParaRPr lang="zh-TW" altLang="en-US" sz="2400" dirty="0"/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9309497" y="1054067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628650" y="494655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2400" dirty="0" smtClean="0">
                <a:solidFill>
                  <a:srgbClr val="0000FF"/>
                </a:solidFill>
              </a:rPr>
              <a:t>If there </a:t>
            </a:r>
            <a:r>
              <a:rPr lang="en-US" altLang="zh-TW" sz="2400" dirty="0">
                <a:solidFill>
                  <a:srgbClr val="0000FF"/>
                </a:solidFill>
              </a:rPr>
              <a:t>are |S| possible tags, </a:t>
            </a:r>
            <a:r>
              <a:rPr lang="en-US" altLang="zh-TW" sz="2400" dirty="0" smtClean="0">
                <a:solidFill>
                  <a:srgbClr val="0000FF"/>
                </a:solidFill>
              </a:rPr>
              <a:t>|L| </a:t>
            </a:r>
            <a:r>
              <a:rPr lang="en-US" altLang="zh-TW" sz="2400" dirty="0">
                <a:solidFill>
                  <a:srgbClr val="0000FF"/>
                </a:solidFill>
              </a:rPr>
              <a:t>possible words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6643306"/>
                  </p:ext>
                </p:extLst>
              </p:nvPr>
            </p:nvGraphicFramePr>
            <p:xfrm>
              <a:off x="5683180" y="456566"/>
              <a:ext cx="3098556" cy="592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9278"/>
                    <a:gridCol w="1549278"/>
                  </a:tblGrid>
                  <a:tr h="271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𝑷𝒂𝒓𝒕</m:t>
                                </m:r>
                                <m:r>
                                  <a:rPr lang="en-US" altLang="zh-TW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Value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the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dog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ate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homework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the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dog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ate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homework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the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dog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ate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homework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6643306"/>
                  </p:ext>
                </p:extLst>
              </p:nvPr>
            </p:nvGraphicFramePr>
            <p:xfrm>
              <a:off x="5683180" y="456566"/>
              <a:ext cx="3098556" cy="592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9278"/>
                    <a:gridCol w="154927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2" t="-8333" r="-101176" b="-15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Value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the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dog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ate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homework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the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dog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ate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homework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the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dog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ate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homework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667097" y="1657475"/>
                <a:ext cx="4624091" cy="552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400" dirty="0" smtClean="0"/>
                  <a:t>What does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look like?</a:t>
                </a:r>
              </a:p>
            </p:txBody>
          </p:sp>
        </mc:Choice>
        <mc:Fallback xmlns=""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7" y="1657475"/>
                <a:ext cx="4624091" cy="552459"/>
              </a:xfrm>
              <a:prstGeom prst="rect">
                <a:avLst/>
              </a:prstGeom>
              <a:blipFill rotWithShape="0">
                <a:blip r:embed="rId5"/>
                <a:stretch>
                  <a:fillRect l="-1713" t="-15385" b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181687" y="3910819"/>
            <a:ext cx="3840480" cy="629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5104151" y="3937533"/>
            <a:ext cx="527754" cy="520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80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Example Task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POS tagging</a:t>
            </a:r>
            <a:endParaRPr lang="zh-TW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2887" y="2721864"/>
            <a:ext cx="5251149" cy="3165791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1128" y="2323417"/>
            <a:ext cx="7772400" cy="126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ea typeface="新細明體" panose="02020500000000000000" pitchFamily="18" charset="-120"/>
              </a:rPr>
              <a:t>   Annotate each word in a sentence with a part-of-speech.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5794036" y="3724725"/>
            <a:ext cx="2615950" cy="1252799"/>
            <a:chOff x="3040629" y="2382655"/>
            <a:chExt cx="2615950" cy="125279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040629" y="2382655"/>
              <a:ext cx="261595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0" dirty="0">
                  <a:solidFill>
                    <a:srgbClr val="3333CC"/>
                  </a:solidFill>
                  <a:ea typeface="新細明體" panose="02020500000000000000" pitchFamily="18" charset="-120"/>
                </a:rPr>
                <a:t>John  saw  the  </a:t>
              </a:r>
              <a:r>
                <a:rPr lang="en-US" altLang="zh-TW" sz="2400" b="0" dirty="0" smtClean="0">
                  <a:solidFill>
                    <a:srgbClr val="3333CC"/>
                  </a:solidFill>
                  <a:ea typeface="新細明體" panose="02020500000000000000" pitchFamily="18" charset="-120"/>
                </a:rPr>
                <a:t>saw.</a:t>
              </a:r>
              <a:endParaRPr lang="en-US" altLang="zh-TW" sz="2400" b="0" dirty="0">
                <a:solidFill>
                  <a:srgbClr val="3333CC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121163" y="3171608"/>
              <a:ext cx="2387554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0" dirty="0" smtClean="0">
                  <a:solidFill>
                    <a:srgbClr val="CC0099"/>
                  </a:solidFill>
                  <a:ea typeface="新細明體" panose="02020500000000000000" pitchFamily="18" charset="-120"/>
                </a:rPr>
                <a:t>PN     </a:t>
              </a:r>
              <a:r>
                <a:rPr lang="en-US" altLang="zh-TW" sz="2400" b="0" dirty="0">
                  <a:solidFill>
                    <a:srgbClr val="CC0099"/>
                  </a:solidFill>
                  <a:ea typeface="新細明體" panose="02020500000000000000" pitchFamily="18" charset="-120"/>
                </a:rPr>
                <a:t>V  </a:t>
              </a:r>
              <a:r>
                <a:rPr lang="en-US" altLang="zh-TW" sz="2400" b="0" dirty="0" smtClean="0">
                  <a:solidFill>
                    <a:srgbClr val="CC0099"/>
                  </a:solidFill>
                  <a:ea typeface="新細明體" panose="02020500000000000000" pitchFamily="18" charset="-120"/>
                </a:rPr>
                <a:t>   D     N</a:t>
              </a:r>
              <a:endParaRPr lang="en-US" altLang="zh-TW" sz="2400" b="0" dirty="0">
                <a:solidFill>
                  <a:srgbClr val="CC0099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3396343" y="2766909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4085772" y="2773931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4673602" y="2752162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5275946" y="2773935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911128" y="5870603"/>
            <a:ext cx="74360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Useful for subsequent syntactic parsing and word sense disambiguation, etc.</a:t>
            </a:r>
          </a:p>
        </p:txBody>
      </p:sp>
    </p:spTree>
    <p:extLst>
      <p:ext uri="{BB962C8B-B14F-4D97-AF65-F5344CB8AC3E}">
        <p14:creationId xmlns:p14="http://schemas.microsoft.com/office/powerpoint/2010/main" val="67477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Feature Vector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95392"/>
                <a:ext cx="4624091" cy="16983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has two parts</a:t>
                </a:r>
              </a:p>
              <a:p>
                <a:pPr lvl="1"/>
                <a:r>
                  <a:rPr lang="en-US" altLang="zh-TW" sz="2400" dirty="0" smtClean="0"/>
                  <a:t>Part 1: relations between tags and words</a:t>
                </a:r>
              </a:p>
              <a:p>
                <a:pPr lvl="1"/>
                <a:r>
                  <a:rPr lang="en-US" altLang="zh-TW" sz="2400" dirty="0" smtClean="0"/>
                  <a:t>Part 2: relations between tags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95392"/>
                <a:ext cx="4624091" cy="1698321"/>
              </a:xfrm>
              <a:blipFill rotWithShape="0">
                <a:blip r:embed="rId3"/>
                <a:stretch>
                  <a:fillRect l="-1713" t="-5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817922" y="2063222"/>
            <a:ext cx="4731999" cy="1299348"/>
            <a:chOff x="5548858" y="623264"/>
            <a:chExt cx="4731999" cy="1299348"/>
          </a:xfrm>
        </p:grpSpPr>
        <p:grpSp>
          <p:nvGrpSpPr>
            <p:cNvPr id="16" name="群組 15"/>
            <p:cNvGrpSpPr/>
            <p:nvPr/>
          </p:nvGrpSpPr>
          <p:grpSpPr>
            <a:xfrm>
              <a:off x="5548858" y="623264"/>
              <a:ext cx="4731999" cy="1299348"/>
              <a:chOff x="5655538" y="623264"/>
              <a:chExt cx="4731999" cy="1299348"/>
            </a:xfrm>
          </p:grpSpPr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6140564" y="669813"/>
                <a:ext cx="4246973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2400" b="0" dirty="0" smtClean="0">
                    <a:solidFill>
                      <a:srgbClr val="3333CC"/>
                    </a:solidFill>
                    <a:ea typeface="新細明體" panose="02020500000000000000" pitchFamily="18" charset="-120"/>
                  </a:rPr>
                  <a:t>The   dog   ate   the   homework.</a:t>
                </a:r>
                <a:endParaRPr lang="en-US" altLang="zh-TW" sz="2400" b="0" dirty="0">
                  <a:solidFill>
                    <a:srgbClr val="3333CC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6221098" y="1458766"/>
                <a:ext cx="3439124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2400" b="0" dirty="0" smtClean="0">
                    <a:solidFill>
                      <a:srgbClr val="CC0099"/>
                    </a:solidFill>
                    <a:ea typeface="新細明體" panose="02020500000000000000" pitchFamily="18" charset="-120"/>
                  </a:rPr>
                  <a:t> D      N     V     D           N</a:t>
                </a:r>
                <a:endParaRPr lang="en-US" altLang="zh-TW" sz="2400" b="0" dirty="0">
                  <a:solidFill>
                    <a:srgbClr val="CC0099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6" name="直線單箭頭接點 5"/>
              <p:cNvCxnSpPr/>
              <p:nvPr/>
            </p:nvCxnSpPr>
            <p:spPr>
              <a:xfrm>
                <a:off x="6496278" y="1054067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單箭頭接點 6"/>
              <p:cNvCxnSpPr/>
              <p:nvPr/>
            </p:nvCxnSpPr>
            <p:spPr>
              <a:xfrm>
                <a:off x="7185707" y="1061089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>
                <a:off x="7773537" y="1039320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/>
              <p:nvPr/>
            </p:nvCxnSpPr>
            <p:spPr>
              <a:xfrm>
                <a:off x="8375881" y="1061093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5655538" y="623264"/>
                <a:ext cx="594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400" dirty="0"/>
                  <a:t>x</a:t>
                </a:r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655538" y="1410036"/>
                <a:ext cx="594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400" dirty="0" smtClean="0"/>
                  <a:t>y:</a:t>
                </a:r>
                <a:endParaRPr lang="zh-TW" altLang="en-US" sz="2400" dirty="0"/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9309497" y="1054067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68506" y="86755"/>
              <a:ext cx="3098556" cy="667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9278"/>
                    <a:gridCol w="1549278"/>
                  </a:tblGrid>
                  <a:tr h="271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𝑷𝒂𝒓𝒕</m:t>
                                </m:r>
                                <m:r>
                                  <a:rPr lang="en-US" altLang="zh-TW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Value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Start,</a:t>
                          </a:r>
                          <a:r>
                            <a:rPr lang="en-US" altLang="zh-TW" sz="1800" baseline="0" dirty="0" smtClean="0"/>
                            <a:t>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Start,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End,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End,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650680"/>
                  </p:ext>
                </p:extLst>
              </p:nvPr>
            </p:nvGraphicFramePr>
            <p:xfrm>
              <a:off x="5868506" y="86755"/>
              <a:ext cx="3098556" cy="667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9278"/>
                    <a:gridCol w="154927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2" t="-8333" r="-101569" b="-1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Value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Start,</a:t>
                          </a:r>
                          <a:r>
                            <a:rPr lang="en-US" altLang="zh-TW" sz="1800" baseline="0" dirty="0" smtClean="0"/>
                            <a:t>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Start,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End,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End,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667097" y="1657475"/>
                <a:ext cx="4624091" cy="552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400" dirty="0" smtClean="0"/>
                  <a:t>What does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look like?</a:t>
                </a:r>
              </a:p>
            </p:txBody>
          </p:sp>
        </mc:Choice>
        <mc:Fallback xmlns=""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7" y="1657475"/>
                <a:ext cx="4624091" cy="552459"/>
              </a:xfrm>
              <a:prstGeom prst="rect">
                <a:avLst/>
              </a:prstGeom>
              <a:blipFill rotWithShape="0">
                <a:blip r:embed="rId5"/>
                <a:stretch>
                  <a:fillRect l="-1713" t="-15385" b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133438" y="4549753"/>
            <a:ext cx="3840480" cy="467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069515" y="4523496"/>
            <a:ext cx="730218" cy="520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56550" y="5264421"/>
                <a:ext cx="1588897" cy="494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50" y="5264421"/>
                <a:ext cx="1588897" cy="494431"/>
              </a:xfrm>
              <a:prstGeom prst="rect">
                <a:avLst/>
              </a:prstGeom>
              <a:blipFill rotWithShape="0">
                <a:blip r:embed="rId6"/>
                <a:stretch>
                  <a:fillRect l="-1154" t="-8642" r="-5000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348091" y="5312449"/>
                <a:ext cx="3732767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smtClean="0"/>
                  <a:t>Number of tags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consecutively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091" y="5312449"/>
                <a:ext cx="3732767" cy="862608"/>
              </a:xfrm>
              <a:prstGeom prst="rect">
                <a:avLst/>
              </a:prstGeom>
              <a:blipFill rotWithShape="0">
                <a:blip r:embed="rId7"/>
                <a:stretch>
                  <a:fillRect l="-2447" t="-5634" b="-11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445211" y="393986"/>
                <a:ext cx="1907253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11" y="393986"/>
                <a:ext cx="1907253" cy="477888"/>
              </a:xfrm>
              <a:prstGeom prst="rect">
                <a:avLst/>
              </a:prstGeom>
              <a:blipFill rotWithShape="0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35785" y="767602"/>
                <a:ext cx="1916679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85" y="767602"/>
                <a:ext cx="1916679" cy="477888"/>
              </a:xfrm>
              <a:prstGeom prst="rect">
                <a:avLst/>
              </a:prstGeom>
              <a:blipFill rotWithShape="0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0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1" grpId="0"/>
      <p:bldP spid="26" grpId="0"/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Feature Vector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95392"/>
                <a:ext cx="4624091" cy="16983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has two parts</a:t>
                </a:r>
              </a:p>
              <a:p>
                <a:pPr lvl="1"/>
                <a:r>
                  <a:rPr lang="en-US" altLang="zh-TW" sz="2400" dirty="0" smtClean="0"/>
                  <a:t>Part 1: relations between tags and words</a:t>
                </a:r>
              </a:p>
              <a:p>
                <a:pPr lvl="1"/>
                <a:r>
                  <a:rPr lang="en-US" altLang="zh-TW" sz="2400" dirty="0" smtClean="0"/>
                  <a:t>Part 2: relations between tags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95392"/>
                <a:ext cx="4624091" cy="1698321"/>
              </a:xfrm>
              <a:blipFill rotWithShape="0">
                <a:blip r:embed="rId3"/>
                <a:stretch>
                  <a:fillRect l="-1713" t="-5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817922" y="2063222"/>
            <a:ext cx="4731999" cy="1299348"/>
            <a:chOff x="5548858" y="623264"/>
            <a:chExt cx="4731999" cy="1299348"/>
          </a:xfrm>
        </p:grpSpPr>
        <p:grpSp>
          <p:nvGrpSpPr>
            <p:cNvPr id="16" name="群組 15"/>
            <p:cNvGrpSpPr/>
            <p:nvPr/>
          </p:nvGrpSpPr>
          <p:grpSpPr>
            <a:xfrm>
              <a:off x="5548858" y="623264"/>
              <a:ext cx="4731999" cy="1299348"/>
              <a:chOff x="5655538" y="623264"/>
              <a:chExt cx="4731999" cy="1299348"/>
            </a:xfrm>
          </p:grpSpPr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6140564" y="669813"/>
                <a:ext cx="4246973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2400" b="0" dirty="0" smtClean="0">
                    <a:solidFill>
                      <a:srgbClr val="3333CC"/>
                    </a:solidFill>
                    <a:ea typeface="新細明體" panose="02020500000000000000" pitchFamily="18" charset="-120"/>
                  </a:rPr>
                  <a:t>The   dog   ate   the   homework.</a:t>
                </a:r>
                <a:endParaRPr lang="en-US" altLang="zh-TW" sz="2400" b="0" dirty="0">
                  <a:solidFill>
                    <a:srgbClr val="3333CC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6221098" y="1458766"/>
                <a:ext cx="3439124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2400" b="0" dirty="0" smtClean="0">
                    <a:solidFill>
                      <a:srgbClr val="CC0099"/>
                    </a:solidFill>
                    <a:ea typeface="新細明體" panose="02020500000000000000" pitchFamily="18" charset="-120"/>
                  </a:rPr>
                  <a:t> D      N     V     D           N</a:t>
                </a:r>
                <a:endParaRPr lang="en-US" altLang="zh-TW" sz="2400" b="0" dirty="0">
                  <a:solidFill>
                    <a:srgbClr val="CC0099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6" name="直線單箭頭接點 5"/>
              <p:cNvCxnSpPr/>
              <p:nvPr/>
            </p:nvCxnSpPr>
            <p:spPr>
              <a:xfrm>
                <a:off x="6496278" y="1054067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單箭頭接點 6"/>
              <p:cNvCxnSpPr/>
              <p:nvPr/>
            </p:nvCxnSpPr>
            <p:spPr>
              <a:xfrm>
                <a:off x="7185707" y="1061089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>
                <a:off x="7773537" y="1039320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/>
              <p:nvPr/>
            </p:nvCxnSpPr>
            <p:spPr>
              <a:xfrm>
                <a:off x="8375881" y="1061093"/>
                <a:ext cx="0" cy="404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5655538" y="623264"/>
                <a:ext cx="594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400" dirty="0"/>
                  <a:t>x</a:t>
                </a:r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655538" y="1410036"/>
                <a:ext cx="594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400" dirty="0" smtClean="0"/>
                  <a:t>y:</a:t>
                </a:r>
                <a:endParaRPr lang="zh-TW" altLang="en-US" sz="2400" dirty="0"/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9309497" y="1054067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650680"/>
                  </p:ext>
                </p:extLst>
              </p:nvPr>
            </p:nvGraphicFramePr>
            <p:xfrm>
              <a:off x="5868506" y="86755"/>
              <a:ext cx="3098556" cy="667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9278"/>
                    <a:gridCol w="1549278"/>
                  </a:tblGrid>
                  <a:tr h="271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𝑷𝒂𝒓𝒕</m:t>
                                </m:r>
                                <m:r>
                                  <a:rPr lang="en-US" altLang="zh-TW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Value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Start,</a:t>
                          </a:r>
                          <a:r>
                            <a:rPr lang="en-US" altLang="zh-TW" sz="1800" baseline="0" dirty="0" smtClean="0"/>
                            <a:t>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Start,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End,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End,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650680"/>
                  </p:ext>
                </p:extLst>
              </p:nvPr>
            </p:nvGraphicFramePr>
            <p:xfrm>
              <a:off x="5868506" y="86755"/>
              <a:ext cx="3098556" cy="667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9278"/>
                    <a:gridCol w="154927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2" t="-8333" r="-101569" b="-1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Value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D,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N,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V, V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Start,</a:t>
                          </a:r>
                          <a:r>
                            <a:rPr lang="en-US" altLang="zh-TW" sz="1800" baseline="0" dirty="0" smtClean="0"/>
                            <a:t>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Start,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……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End, D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End, N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667097" y="1657475"/>
                <a:ext cx="4624091" cy="552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400" dirty="0" smtClean="0"/>
                  <a:t>What does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look like?</a:t>
                </a:r>
              </a:p>
            </p:txBody>
          </p:sp>
        </mc:Choice>
        <mc:Fallback xmlns=""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7" y="1657475"/>
                <a:ext cx="4624091" cy="552459"/>
              </a:xfrm>
              <a:prstGeom prst="rect">
                <a:avLst/>
              </a:prstGeom>
              <a:blipFill rotWithShape="0">
                <a:blip r:embed="rId5"/>
                <a:stretch>
                  <a:fillRect l="-1713" t="-15385" b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1144130" y="5044000"/>
            <a:ext cx="38251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If there </a:t>
            </a:r>
            <a:r>
              <a:rPr lang="en-US" altLang="zh-TW" sz="2400" dirty="0">
                <a:solidFill>
                  <a:srgbClr val="0000FF"/>
                </a:solidFill>
              </a:rPr>
              <a:t>are |S| possible tags</a:t>
            </a:r>
            <a:r>
              <a:rPr lang="en-US" altLang="zh-TW" sz="2400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altLang="zh-TW" sz="2400" dirty="0" smtClean="0">
                <a:solidFill>
                  <a:srgbClr val="0000FF"/>
                </a:solidFill>
              </a:rPr>
              <a:t>|S</a:t>
            </a:r>
            <a:r>
              <a:rPr lang="en-US" altLang="zh-TW" sz="2400" dirty="0">
                <a:solidFill>
                  <a:srgbClr val="0000FF"/>
                </a:solidFill>
              </a:rPr>
              <a:t>| X |S| + 2 |S| dimensions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3438" y="4549753"/>
            <a:ext cx="3840480" cy="467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069515" y="4523496"/>
            <a:ext cx="730218" cy="520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66411" y="5932031"/>
                <a:ext cx="4473266" cy="6837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bg1"/>
                    </a:solidFill>
                  </a:rPr>
                  <a:t>Define any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 smtClean="0">
                    <a:solidFill>
                      <a:schemeClr val="bg1"/>
                    </a:solidFill>
                  </a:rPr>
                  <a:t> you like!</a:t>
                </a:r>
                <a:endParaRPr lang="zh-TW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11" y="5932031"/>
                <a:ext cx="4473266" cy="6837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5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4355" y="4224330"/>
                <a:ext cx="772307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55" y="4224330"/>
                <a:ext cx="772307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CRF – Training Criterion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Given 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Find the weight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maximizing objective function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79892" y="3262056"/>
                <a:ext cx="3048207" cy="563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92" y="3262056"/>
                <a:ext cx="3048207" cy="5634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985413" y="5497509"/>
            <a:ext cx="25180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Minimize what we don’t observe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97204" y="5158936"/>
            <a:ext cx="2261789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</a:t>
            </a:r>
            <a:r>
              <a:rPr lang="en-US" altLang="zh-TW" sz="2400" dirty="0" smtClean="0">
                <a:solidFill>
                  <a:schemeClr val="bg1"/>
                </a:solidFill>
              </a:rPr>
              <a:t>aximize what we observe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3704699" y="5000936"/>
            <a:ext cx="1481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213117" y="5371904"/>
            <a:ext cx="212431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271240" y="2877844"/>
                <a:ext cx="3907929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40" y="2877844"/>
                <a:ext cx="3907929" cy="12115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677758" y="137395"/>
                <a:ext cx="1133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58" y="137395"/>
                <a:ext cx="113338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694493" y="652809"/>
                <a:ext cx="2233304" cy="998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652809"/>
                <a:ext cx="2233304" cy="9980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26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 animBg="1"/>
      <p:bldP spid="12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CRF </a:t>
            </a:r>
            <a:r>
              <a:rPr lang="en-US" altLang="zh-TW" sz="4400" dirty="0" smtClean="0"/>
              <a:t>– Gradient Ascent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67965" y="3350571"/>
                <a:ext cx="2584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965" y="3350571"/>
                <a:ext cx="258404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735330" y="1803861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Gradient descent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45920" y="2405394"/>
                <a:ext cx="52425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Find a set of parameters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 smtClean="0"/>
                  <a:t> minimizing cost function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2405394"/>
                <a:ext cx="524256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744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735330" y="4023214"/>
            <a:ext cx="376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Gradient Ascent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79166" y="4517593"/>
                <a:ext cx="57122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Find a set of parameters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 smtClean="0"/>
                  <a:t> maximizing objective function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66" y="4517593"/>
                <a:ext cx="571223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59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67964" y="5539146"/>
                <a:ext cx="2604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964" y="5539146"/>
                <a:ext cx="260430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623560" y="3176204"/>
            <a:ext cx="283464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Opposite direction of the gradient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23560" y="5383390"/>
            <a:ext cx="283464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same direction of the gradient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3" grpId="0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CRF - Training</a:t>
            </a:r>
            <a:endParaRPr lang="zh-TW" altLang="en-US" sz="4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586145" y="3756472"/>
            <a:ext cx="4774901" cy="2081275"/>
            <a:chOff x="628650" y="3239758"/>
            <a:chExt cx="4774901" cy="2081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959321" y="3239758"/>
                  <a:ext cx="4444230" cy="20812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321" y="3239758"/>
                  <a:ext cx="4444230" cy="20812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/>
            <p:cNvSpPr txBox="1"/>
            <p:nvPr/>
          </p:nvSpPr>
          <p:spPr>
            <a:xfrm>
              <a:off x="628650" y="3429000"/>
              <a:ext cx="1565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Compute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623917" y="3756472"/>
                <a:ext cx="2891433" cy="732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 smtClean="0"/>
                  <a:t>Let me show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17" y="3756472"/>
                <a:ext cx="2891433" cy="732380"/>
              </a:xfrm>
              <a:prstGeom prst="rect">
                <a:avLst/>
              </a:prstGeom>
              <a:blipFill rotWithShape="0">
                <a:blip r:embed="rId3"/>
                <a:stretch>
                  <a:fillRect l="-759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589196" y="1865847"/>
                <a:ext cx="5965607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96" y="1865847"/>
                <a:ext cx="5965607" cy="1211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903704" y="4853924"/>
                <a:ext cx="2331857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very similar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704" y="4853924"/>
                <a:ext cx="2331857" cy="665695"/>
              </a:xfrm>
              <a:prstGeom prst="rect">
                <a:avLst/>
              </a:prstGeom>
              <a:blipFill rotWithShape="0">
                <a:blip r:embed="rId5"/>
                <a:stretch>
                  <a:fillRect r="-6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6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CRF - Training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983493" y="4133476"/>
                <a:ext cx="7551289" cy="847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If word t is labeled by tag s in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 smtClean="0"/>
                  <a:t>, then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93" y="4133476"/>
                <a:ext cx="7551289" cy="847220"/>
              </a:xfrm>
              <a:prstGeom prst="rect">
                <a:avLst/>
              </a:prstGeom>
              <a:blipFill rotWithShape="0">
                <a:blip r:embed="rId3"/>
                <a:stretch>
                  <a:fillRect l="-964" t="-3448" b="-11724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63859" y="2925389"/>
                <a:ext cx="210814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9" y="2925389"/>
                <a:ext cx="2108141" cy="477888"/>
              </a:xfrm>
              <a:prstGeom prst="rect">
                <a:avLst/>
              </a:prstGeom>
              <a:blipFill rotWithShape="0">
                <a:blip r:embed="rId4"/>
                <a:stretch>
                  <a:fillRect t="-2564" r="-2890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49935" y="2760601"/>
                <a:ext cx="1118768" cy="80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35" y="2760601"/>
                <a:ext cx="1118768" cy="8074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429910" y="2790456"/>
                <a:ext cx="3607847" cy="949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10" y="2790456"/>
                <a:ext cx="3607847" cy="9498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2906894" y="3403277"/>
            <a:ext cx="152301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732106" y="3403277"/>
            <a:ext cx="330565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83493" y="5204468"/>
                <a:ext cx="7551289" cy="847220"/>
              </a:xfrm>
              <a:prstGeom prst="rect">
                <a:avLst/>
              </a:prstGeom>
              <a:ln w="3810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If word t is labeled by tag 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 smtClean="0"/>
                  <a:t> which not in training examples, then 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93" y="5204468"/>
                <a:ext cx="7551289" cy="847220"/>
              </a:xfrm>
              <a:prstGeom prst="rect">
                <a:avLst/>
              </a:prstGeom>
              <a:blipFill rotWithShape="0">
                <a:blip r:embed="rId7"/>
                <a:stretch>
                  <a:fillRect l="-964" t="-3448" r="-402" b="-11724"/>
                </a:stretch>
              </a:blipFill>
              <a:ln w="3810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786553" y="1973854"/>
            <a:ext cx="4240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After some math 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59087" y="971840"/>
                <a:ext cx="3141886" cy="899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7" y="971840"/>
                <a:ext cx="3141886" cy="8997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59087" y="4352"/>
                <a:ext cx="4263218" cy="906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7" y="4352"/>
                <a:ext cx="4263218" cy="9066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282590" y="2021549"/>
            <a:ext cx="3734965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Can be computed by Viterbi algorithm as well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5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/>
      <p:bldP spid="11" grpId="0"/>
      <p:bldP spid="12" grpId="0"/>
      <p:bldP spid="17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CRF - Training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30641" y="1885722"/>
                <a:ext cx="688271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41" y="1885722"/>
                <a:ext cx="6882718" cy="11079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99306" y="3472774"/>
            <a:ext cx="481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Stochastic Gradient Ascent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85569" y="4856019"/>
                <a:ext cx="7629781" cy="1113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9" y="4856019"/>
                <a:ext cx="7629781" cy="11136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28650" y="4129472"/>
                <a:ext cx="49060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Random pick a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 smtClean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29472"/>
                <a:ext cx="490604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48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659087" y="4352"/>
                <a:ext cx="4263218" cy="906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7" y="4352"/>
                <a:ext cx="4263218" cy="9066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4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CRF – </a:t>
            </a:r>
            <a:r>
              <a:rPr lang="en-US" altLang="zh-TW" sz="4400" dirty="0" smtClean="0"/>
              <a:t>Inference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Inference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41628" y="2785121"/>
                <a:ext cx="3170483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628" y="2785121"/>
                <a:ext cx="3170483" cy="61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45078" y="2788623"/>
                <a:ext cx="2883931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78" y="2788623"/>
                <a:ext cx="2883931" cy="611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131503" y="3841895"/>
            <a:ext cx="316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Done by Viterbi as well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341628" y="4960740"/>
                <a:ext cx="410067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628" y="4960740"/>
                <a:ext cx="4100674" cy="4863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661147" y="3833985"/>
                <a:ext cx="3440814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47" y="3833985"/>
                <a:ext cx="3440814" cy="611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6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CRF </a:t>
            </a:r>
            <a:r>
              <a:rPr lang="en-US" altLang="zh-TW" sz="4000" dirty="0" err="1" smtClean="0"/>
              <a:t>v.s</a:t>
            </a:r>
            <a:r>
              <a:rPr lang="en-US" altLang="zh-TW" sz="4000" dirty="0" smtClean="0"/>
              <a:t>. HMM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CRF: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increase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TW" sz="2400" dirty="0" smtClean="0"/>
                  <a:t>, decrease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400" dirty="0" smtClean="0"/>
              </a:p>
              <a:p>
                <a:endParaRPr lang="en-US" altLang="zh-TW" sz="2400" dirty="0"/>
              </a:p>
              <a:p>
                <a:pPr lvl="1"/>
                <a:r>
                  <a:rPr lang="en-US" altLang="zh-TW" sz="2400" dirty="0" smtClean="0"/>
                  <a:t>To </a:t>
                </a:r>
                <a:r>
                  <a:rPr lang="en-US" altLang="zh-TW" sz="2400" dirty="0"/>
                  <a:t>obtain correct results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…</a:t>
                </a:r>
              </a:p>
              <a:p>
                <a:pPr lvl="1"/>
                <a:endParaRPr lang="en-US" altLang="zh-TW" sz="2400" dirty="0"/>
              </a:p>
              <a:p>
                <a:pPr lvl="1"/>
                <a:endParaRPr lang="en-US" altLang="zh-TW" sz="2400" dirty="0" smtClean="0"/>
              </a:p>
              <a:p>
                <a:pPr lvl="3"/>
                <a:endParaRPr lang="en-US" altLang="zh-CN" sz="2400" dirty="0">
                  <a:ea typeface="SimSun" panose="02010600030101010101" pitchFamily="2" charset="-122"/>
                </a:endParaRPr>
              </a:p>
              <a:p>
                <a:pPr lvl="1"/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 rotWithShape="0">
                <a:blip r:embed="rId3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5101868" y="2268606"/>
            <a:ext cx="341348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HMM does not do that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610874" y="2185264"/>
            <a:ext cx="23247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555977" y="3134475"/>
                <a:ext cx="2372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977" y="3134475"/>
                <a:ext cx="237225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28" t="-163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66689" y="3138949"/>
                <a:ext cx="9842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689" y="3138949"/>
                <a:ext cx="98425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26230" r="-9259" b="-47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116382" y="2836471"/>
            <a:ext cx="341348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CRF more likely to achieve that than HMM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-55997" y="4034602"/>
            <a:ext cx="1428642" cy="1156216"/>
            <a:chOff x="5881095" y="3559756"/>
            <a:chExt cx="1428642" cy="1156216"/>
          </a:xfrm>
        </p:grpSpPr>
        <p:sp>
          <p:nvSpPr>
            <p:cNvPr id="15" name="文字方塊 14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baseline="-25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</a:t>
              </a:r>
              <a:endParaRPr lang="zh-TW" altLang="en-US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c</a:t>
              </a:r>
              <a:endParaRPr lang="zh-TW" altLang="en-US" sz="2400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1259567" y="4016998"/>
            <a:ext cx="1428642" cy="1156216"/>
            <a:chOff x="5881095" y="3559756"/>
            <a:chExt cx="1428642" cy="1156216"/>
          </a:xfrm>
        </p:grpSpPr>
        <p:sp>
          <p:nvSpPr>
            <p:cNvPr id="21" name="文字方塊 20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P</a:t>
              </a:r>
              <a:endParaRPr lang="zh-TW" altLang="en-US" sz="2400" baseline="-250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-55997" y="5322098"/>
            <a:ext cx="1428642" cy="1156216"/>
            <a:chOff x="5881095" y="3559756"/>
            <a:chExt cx="1428642" cy="1156216"/>
          </a:xfrm>
        </p:grpSpPr>
        <p:sp>
          <p:nvSpPr>
            <p:cNvPr id="27" name="文字方塊 26"/>
            <p:cNvSpPr txBox="1"/>
            <p:nvPr/>
          </p:nvSpPr>
          <p:spPr>
            <a:xfrm>
              <a:off x="5881095" y="4249741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baseline="-250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509290" y="4254307"/>
              <a:ext cx="800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D</a:t>
              </a:r>
              <a:endParaRPr lang="zh-TW" altLang="en-US" sz="24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748075" y="3559756"/>
              <a:ext cx="398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>
              <a:off x="6407692" y="4488727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rot="16200000" flipV="1">
              <a:off x="6709771" y="4118839"/>
              <a:ext cx="399484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985695" y="4889772"/>
            <a:ext cx="104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X 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308685" y="4852930"/>
            <a:ext cx="104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X 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465422" y="5313589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=?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794284" y="5302659"/>
            <a:ext cx="114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-25000" dirty="0" smtClean="0"/>
              <a:t>i-1</a:t>
            </a:r>
            <a:r>
              <a:rPr lang="en-US" altLang="zh-TW" sz="2400" dirty="0" smtClean="0"/>
              <a:t>=N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488787" y="4143577"/>
            <a:ext cx="8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 smtClean="0"/>
              <a:t>i</a:t>
            </a:r>
            <a:r>
              <a:rPr lang="en-US" altLang="zh-TW" sz="2400" dirty="0" smtClean="0"/>
              <a:t>=a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508859" y="5793565"/>
            <a:ext cx="166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HMM:</a:t>
            </a:r>
            <a:r>
              <a:rPr lang="en-US" altLang="zh-TW" sz="2400" dirty="0" smtClean="0">
                <a:solidFill>
                  <a:srgbClr val="00B050"/>
                </a:solidFill>
              </a:rPr>
              <a:t>V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805957" y="5561366"/>
            <a:ext cx="68283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16200000">
            <a:off x="7547595" y="5008869"/>
            <a:ext cx="68283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6558098" y="5644116"/>
            <a:ext cx="114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P(</a:t>
            </a:r>
            <a:r>
              <a:rPr lang="en-US" altLang="zh-TW" sz="2400" dirty="0">
                <a:solidFill>
                  <a:srgbClr val="0000FF"/>
                </a:solidFill>
              </a:rPr>
              <a:t>y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|y</a:t>
            </a:r>
            <a:r>
              <a:rPr lang="en-US" altLang="zh-TW" sz="2400" baseline="-25000" dirty="0" smtClean="0">
                <a:solidFill>
                  <a:srgbClr val="0000FF"/>
                </a:solidFill>
              </a:rPr>
              <a:t>i-1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884401" y="4798202"/>
            <a:ext cx="114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P(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x</a:t>
            </a:r>
            <a:r>
              <a:rPr lang="en-US" altLang="zh-TW" sz="24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|y</a:t>
            </a:r>
            <a:r>
              <a:rPr lang="en-US" altLang="zh-TW" sz="24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baseline="-25000" dirty="0">
              <a:solidFill>
                <a:srgbClr val="0000FF"/>
              </a:solidFill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2585955" y="3999486"/>
            <a:ext cx="2433009" cy="2550489"/>
            <a:chOff x="2542413" y="3839832"/>
            <a:chExt cx="2433009" cy="2550489"/>
          </a:xfrm>
        </p:grpSpPr>
        <p:sp>
          <p:nvSpPr>
            <p:cNvPr id="65" name="文字方塊 64"/>
            <p:cNvSpPr txBox="1"/>
            <p:nvPr/>
          </p:nvSpPr>
          <p:spPr>
            <a:xfrm>
              <a:off x="2714143" y="4340072"/>
              <a:ext cx="2261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P(V|N)=9/10</a:t>
              </a:r>
              <a:endParaRPr lang="zh-TW" altLang="en-US" sz="24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2870295" y="4860433"/>
              <a:ext cx="1951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P(D|N)=1/10</a:t>
              </a:r>
              <a:endParaRPr lang="zh-TW" altLang="en-US" sz="2400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2633386" y="5390793"/>
              <a:ext cx="2261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P(</a:t>
              </a:r>
              <a:r>
                <a:rPr lang="en-US" altLang="zh-TW" sz="2400" dirty="0" err="1" smtClean="0"/>
                <a:t>a|V</a:t>
              </a:r>
              <a:r>
                <a:rPr lang="en-US" altLang="zh-TW" sz="2400" dirty="0" smtClean="0"/>
                <a:t>)=1/2</a:t>
              </a:r>
              <a:endParaRPr lang="zh-TW" altLang="en-US" sz="24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2542413" y="5928656"/>
              <a:ext cx="2261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P(</a:t>
              </a:r>
              <a:r>
                <a:rPr lang="en-US" altLang="zh-TW" sz="2400" dirty="0" err="1" smtClean="0"/>
                <a:t>a|D</a:t>
              </a:r>
              <a:r>
                <a:rPr lang="en-US" altLang="zh-TW" sz="2400" dirty="0" smtClean="0"/>
                <a:t>)=</a:t>
              </a: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3106074" y="3839832"/>
              <a:ext cx="1465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HMM:</a:t>
              </a:r>
              <a:endParaRPr lang="zh-TW" altLang="en-US" sz="2400" dirty="0"/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4835857" y="4019788"/>
            <a:ext cx="105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CRF: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039767" y="5560880"/>
            <a:ext cx="66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0.1</a:t>
            </a:r>
            <a:endParaRPr lang="zh-TW" altLang="en-US" sz="2400" dirty="0"/>
          </a:p>
        </p:txBody>
      </p:sp>
      <p:cxnSp>
        <p:nvCxnSpPr>
          <p:cNvPr id="77" name="直線單箭頭接點 76"/>
          <p:cNvCxnSpPr/>
          <p:nvPr/>
        </p:nvCxnSpPr>
        <p:spPr>
          <a:xfrm>
            <a:off x="4543164" y="5781279"/>
            <a:ext cx="5732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7466113" y="6107130"/>
            <a:ext cx="201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CRF:</a:t>
            </a:r>
            <a:r>
              <a:rPr lang="en-US" altLang="zh-TW" sz="2400" dirty="0" smtClean="0">
                <a:solidFill>
                  <a:srgbClr val="FF0000"/>
                </a:solidFill>
              </a:rPr>
              <a:t>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/>
      <p:bldP spid="9" grpId="0"/>
      <p:bldP spid="10" grpId="0" animBg="1"/>
      <p:bldP spid="32" grpId="0"/>
      <p:bldP spid="33" grpId="0"/>
      <p:bldP spid="40" grpId="0"/>
      <p:bldP spid="41" grpId="0"/>
      <p:bldP spid="42" grpId="0"/>
      <p:bldP spid="43" grpId="0"/>
      <p:bldP spid="46" grpId="0"/>
      <p:bldP spid="47" grpId="0"/>
      <p:bldP spid="72" grpId="0"/>
      <p:bldP spid="73" grpId="0"/>
      <p:bldP spid="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ea typeface="SimSun" panose="02010600030101010101" pitchFamily="2" charset="-122"/>
              </a:rPr>
              <a:t>Synthetic Data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9091"/>
                <a:ext cx="78867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2400" dirty="0" smtClean="0">
                  <a:ea typeface="SimSun" panose="02010600030101010101" pitchFamily="2" charset="-122"/>
                </a:endParaRPr>
              </a:p>
              <a:p>
                <a:r>
                  <a:rPr lang="en-US" altLang="zh-CN" sz="2400" dirty="0" smtClean="0">
                    <a:ea typeface="SimSun" panose="02010600030101010101" pitchFamily="2" charset="-122"/>
                  </a:rPr>
                  <a:t>Generating </a:t>
                </a:r>
                <a:r>
                  <a:rPr lang="en-US" altLang="zh-CN" sz="2400" dirty="0">
                    <a:ea typeface="SimSun" panose="02010600030101010101" pitchFamily="2" charset="-122"/>
                  </a:rPr>
                  <a:t>data from a mixed-order </a:t>
                </a:r>
                <a:r>
                  <a:rPr lang="en-US" altLang="zh-CN" sz="2400" dirty="0" smtClean="0">
                    <a:ea typeface="SimSun" panose="02010600030101010101" pitchFamily="2" charset="-122"/>
                  </a:rPr>
                  <a:t>HMM</a:t>
                </a:r>
              </a:p>
              <a:p>
                <a:pPr lvl="1"/>
                <a:r>
                  <a:rPr lang="en-US" altLang="zh-CN" sz="2400" dirty="0">
                    <a:ea typeface="SimSun" panose="02010600030101010101" pitchFamily="2" charset="-122"/>
                  </a:rPr>
                  <a:t>Transition </a:t>
                </a:r>
                <a:r>
                  <a:rPr lang="en-US" altLang="zh-CN" sz="2400" dirty="0" smtClean="0">
                    <a:ea typeface="SimSun" panose="02010600030101010101" pitchFamily="2" charset="-122"/>
                  </a:rPr>
                  <a:t>probability: </a:t>
                </a:r>
                <a:endParaRPr lang="en-US" altLang="zh-CN" sz="2400" b="0" i="1" dirty="0" smtClean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ea typeface="SimSun" panose="02010600030101010101" pitchFamily="2" charset="-122"/>
                </a:endParaRPr>
              </a:p>
              <a:p>
                <a:pPr lvl="1"/>
                <a:r>
                  <a:rPr lang="en-US" altLang="zh-CN" sz="2400" dirty="0" smtClean="0">
                    <a:ea typeface="SimSun" panose="02010600030101010101" pitchFamily="2" charset="-122"/>
                  </a:rPr>
                  <a:t>Emission </a:t>
                </a:r>
                <a:r>
                  <a:rPr lang="en-US" altLang="zh-CN" sz="2400" dirty="0">
                    <a:ea typeface="SimSun" panose="02010600030101010101" pitchFamily="2" charset="-122"/>
                  </a:rPr>
                  <a:t>probability: </a:t>
                </a:r>
                <a:endParaRPr lang="en-US" altLang="zh-CN" sz="2400" dirty="0" smtClean="0">
                  <a:ea typeface="SimSun" panose="02010600030101010101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ea typeface="SimSun" panose="02010600030101010101" pitchFamily="2" charset="-122"/>
                </a:endParaRPr>
              </a:p>
              <a:p>
                <a:r>
                  <a:rPr lang="en-US" altLang="zh-TW" sz="2400" dirty="0" smtClean="0"/>
                  <a:t>Comparing HMM</a:t>
                </a: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and CRF</a:t>
                </a:r>
              </a:p>
              <a:p>
                <a:pPr lvl="1"/>
                <a:r>
                  <a:rPr lang="en-US" altLang="zh-TW" sz="2400" dirty="0" smtClean="0"/>
                  <a:t>All the approaches only consider 1-st order information</a:t>
                </a:r>
              </a:p>
              <a:p>
                <a:pPr lvl="2"/>
                <a:r>
                  <a:rPr lang="en-US" altLang="zh-TW" sz="2400" dirty="0" smtClean="0"/>
                  <a:t>Only considering the relation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400" dirty="0" smtClean="0"/>
              </a:p>
              <a:p>
                <a:pPr lvl="1"/>
                <a:r>
                  <a:rPr lang="en-US" altLang="zh-TW" sz="2400" dirty="0" smtClean="0"/>
                  <a:t>In general, all the approaches have worse performance with smaller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9091"/>
                <a:ext cx="7886700" cy="5032375"/>
              </a:xfrm>
              <a:blipFill rotWithShape="0">
                <a:blip r:embed="rId3"/>
                <a:stretch>
                  <a:fillRect l="-1005" t="-16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82789" y="6103308"/>
            <a:ext cx="8778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Ref: John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Lafferty, Andrew McCallum, and Fernando C. N.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Pereira, “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Fields: Probabilistic Models for Segmenting and Labeling Sequence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ICML, 2001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Example Task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POS tagging</a:t>
            </a:r>
            <a:endParaRPr lang="zh-TW" altLang="en-US" sz="28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907029" y="2847113"/>
            <a:ext cx="2615950" cy="1252799"/>
            <a:chOff x="3040629" y="2382655"/>
            <a:chExt cx="2615950" cy="1252799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40629" y="2382655"/>
              <a:ext cx="261595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0" dirty="0">
                  <a:solidFill>
                    <a:srgbClr val="3333CC"/>
                  </a:solidFill>
                  <a:ea typeface="新細明體" panose="02020500000000000000" pitchFamily="18" charset="-120"/>
                </a:rPr>
                <a:t>John  saw  the  </a:t>
              </a:r>
              <a:r>
                <a:rPr lang="en-US" altLang="zh-TW" sz="2400" b="0" dirty="0" smtClean="0">
                  <a:solidFill>
                    <a:srgbClr val="3333CC"/>
                  </a:solidFill>
                  <a:ea typeface="新細明體" panose="02020500000000000000" pitchFamily="18" charset="-120"/>
                </a:rPr>
                <a:t>saw.</a:t>
              </a:r>
              <a:endParaRPr lang="en-US" altLang="zh-TW" sz="2400" b="0" dirty="0">
                <a:solidFill>
                  <a:srgbClr val="3333CC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121163" y="3171608"/>
              <a:ext cx="2387554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0" dirty="0" smtClean="0">
                  <a:solidFill>
                    <a:srgbClr val="CC0099"/>
                  </a:solidFill>
                  <a:ea typeface="新細明體" panose="02020500000000000000" pitchFamily="18" charset="-120"/>
                </a:rPr>
                <a:t>PN     </a:t>
              </a:r>
              <a:r>
                <a:rPr lang="en-US" altLang="zh-TW" sz="2400" b="0" dirty="0">
                  <a:solidFill>
                    <a:srgbClr val="CC0099"/>
                  </a:solidFill>
                  <a:ea typeface="新細明體" panose="02020500000000000000" pitchFamily="18" charset="-120"/>
                </a:rPr>
                <a:t>V   </a:t>
              </a:r>
              <a:r>
                <a:rPr lang="en-US" altLang="zh-TW" sz="2400" b="0" dirty="0" smtClean="0">
                  <a:solidFill>
                    <a:srgbClr val="CC0099"/>
                  </a:solidFill>
                  <a:ea typeface="新細明體" panose="02020500000000000000" pitchFamily="18" charset="-120"/>
                </a:rPr>
                <a:t>  D     N</a:t>
              </a:r>
              <a:endParaRPr lang="en-US" altLang="zh-TW" sz="2400" b="0" dirty="0">
                <a:solidFill>
                  <a:srgbClr val="CC0099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3396343" y="2766909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4085772" y="2773931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4673602" y="2752162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5275946" y="2773935"/>
              <a:ext cx="0" cy="404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3896406" y="3136722"/>
            <a:ext cx="480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problem cannot be solved without considering the sequences.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87562" y="4468561"/>
            <a:ext cx="77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“saw” is more likely to be a verb V rather than a noun N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87561" y="5054856"/>
            <a:ext cx="7713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However, the second “saw” is a noun N because a noun N is more likely to follow a determiner.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09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38" y="1917395"/>
            <a:ext cx="5519728" cy="39455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SimSun" panose="02010600030101010101" pitchFamily="2" charset="-122"/>
              </a:rPr>
              <a:t>Synthetic Data: </a:t>
            </a:r>
            <a:r>
              <a:rPr lang="en-US" altLang="zh-CN" sz="4000" dirty="0" smtClean="0">
                <a:ea typeface="SimSun" panose="02010600030101010101" pitchFamily="2" charset="-122"/>
              </a:rPr>
              <a:t>CRF </a:t>
            </a:r>
            <a:r>
              <a:rPr lang="en-US" altLang="zh-CN" sz="4000" dirty="0" err="1">
                <a:ea typeface="SimSun" panose="02010600030101010101" pitchFamily="2" charset="-122"/>
              </a:rPr>
              <a:t>v.s</a:t>
            </a:r>
            <a:r>
              <a:rPr lang="en-US" altLang="zh-CN" sz="4000" dirty="0">
                <a:ea typeface="SimSun" panose="02010600030101010101" pitchFamily="2" charset="-122"/>
              </a:rPr>
              <a:t>. HMM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629552" y="5718752"/>
            <a:ext cx="153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H</a:t>
            </a:r>
            <a:r>
              <a:rPr lang="en-US" altLang="zh-TW" sz="2400" dirty="0" smtClean="0">
                <a:solidFill>
                  <a:srgbClr val="0000FF"/>
                </a:solidFill>
              </a:rPr>
              <a:t>MM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0938" y="3537168"/>
            <a:ext cx="153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CRF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98174" y="3833637"/>
                <a:ext cx="153670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74" y="3833637"/>
                <a:ext cx="1536700" cy="78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166252" y="2984196"/>
                <a:ext cx="153670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252" y="2984196"/>
                <a:ext cx="1536700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947638" y="3428521"/>
            <a:ext cx="159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HMM&gt;CRF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09979" y="3733935"/>
            <a:ext cx="159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CRF&gt;HMM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0729" y="3832491"/>
            <a:ext cx="1352550" cy="10668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074929" y="4365891"/>
                <a:ext cx="1536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00FF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929" y="4365891"/>
                <a:ext cx="15367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92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544346" y="2655198"/>
            <a:ext cx="231050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1-st order HMM assumption is inaccurate 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39614" y="2186564"/>
            <a:ext cx="240191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Data are generated from HMM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46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CRF - Summary</a:t>
            </a:r>
            <a:endParaRPr lang="zh-TW" altLang="en-US" sz="4000" dirty="0"/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857174" y="2019206"/>
          <a:ext cx="16502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02610" y="4502759"/>
                <a:ext cx="373878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10" y="4502759"/>
                <a:ext cx="3738780" cy="10384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10342" y="3729717"/>
                <a:ext cx="263540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342" y="3729717"/>
                <a:ext cx="2635401" cy="524439"/>
              </a:xfrm>
              <a:prstGeom prst="rect">
                <a:avLst/>
              </a:prstGeom>
              <a:blipFill rotWithShape="0">
                <a:blip r:embed="rId8"/>
                <a:stretch>
                  <a:fillRect l="-2315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352193" y="3729717"/>
                <a:ext cx="286758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93" y="3729717"/>
                <a:ext cx="2867580" cy="524439"/>
              </a:xfrm>
              <a:prstGeom prst="rect">
                <a:avLst/>
              </a:prstGeom>
              <a:blipFill rotWithShape="0">
                <a:blip r:embed="rId9"/>
                <a:stretch>
                  <a:fillRect l="-63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653192" y="2069906"/>
            <a:ext cx="5733557" cy="930063"/>
            <a:chOff x="602154" y="1988969"/>
            <a:chExt cx="5733557" cy="930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02154" y="2246951"/>
                  <a:ext cx="22886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54" y="2246951"/>
                  <a:ext cx="228864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60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2890794" y="1988969"/>
                  <a:ext cx="3444917" cy="9300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𝕐</m:t>
                                </m:r>
                              </m:sub>
                              <m:sup/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794" y="1988969"/>
                  <a:ext cx="3444917" cy="9300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28157" y="5667613"/>
                <a:ext cx="6618414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157" y="5667613"/>
                <a:ext cx="6618414" cy="95455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Outline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9498"/>
              </p:ext>
            </p:extLst>
          </p:nvPr>
        </p:nvGraphicFramePr>
        <p:xfrm>
          <a:off x="628650" y="1610472"/>
          <a:ext cx="7886700" cy="479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07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Structured </a:t>
            </a:r>
            <a:r>
              <a:rPr lang="en-US" altLang="zh-TW" sz="4400" dirty="0" smtClean="0"/>
              <a:t>Perceptron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12580"/>
            <a:ext cx="7886700" cy="4351338"/>
          </a:xfrm>
        </p:spPr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  <p:graphicFrame>
        <p:nvGraphicFramePr>
          <p:cNvPr id="23" name="資料庫圖表 22"/>
          <p:cNvGraphicFramePr/>
          <p:nvPr>
            <p:extLst/>
          </p:nvPr>
        </p:nvGraphicFramePr>
        <p:xfrm>
          <a:off x="857174" y="2019206"/>
          <a:ext cx="16502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769131" y="3618712"/>
                <a:ext cx="3396699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31" y="3618712"/>
                <a:ext cx="3396699" cy="611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718323" y="2239014"/>
                <a:ext cx="32506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323" y="2239014"/>
                <a:ext cx="325069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938418" y="5035793"/>
                <a:ext cx="377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18" y="5035793"/>
                <a:ext cx="377391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85"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2769131" y="4652647"/>
                <a:ext cx="26174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31" y="4652647"/>
                <a:ext cx="261744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60" t="-16393" r="-744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319978" y="6167399"/>
                <a:ext cx="4258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978" y="6167399"/>
                <a:ext cx="425873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73" t="-18333" r="-186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13323" y="5558767"/>
                <a:ext cx="347204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323" y="5558767"/>
                <a:ext cx="3472040" cy="524439"/>
              </a:xfrm>
              <a:prstGeom prst="rect">
                <a:avLst/>
              </a:prstGeom>
              <a:blipFill rotWithShape="0">
                <a:blip r:embed="rId12"/>
                <a:stretch>
                  <a:fillRect l="-1754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6239535" y="3559719"/>
            <a:ext cx="1392701" cy="61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Viterbi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001712" y="2148571"/>
            <a:ext cx="2700543" cy="611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The same as CRF</a:t>
            </a:r>
            <a:endParaRPr lang="zh-TW" altLang="en-US" sz="28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802844" y="2669458"/>
            <a:ext cx="109808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Structured </a:t>
            </a:r>
            <a:r>
              <a:rPr lang="en-US" altLang="zh-TW" sz="4400" dirty="0" smtClean="0"/>
              <a:t>Perceptron </a:t>
            </a:r>
            <a:r>
              <a:rPr lang="en-US" altLang="zh-TW" sz="4400" dirty="0" err="1" smtClean="0"/>
              <a:t>v.s</a:t>
            </a:r>
            <a:r>
              <a:rPr lang="en-US" altLang="zh-TW" sz="4400" dirty="0" smtClean="0"/>
              <a:t>. CRF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1258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800" b="1" i="1" u="sng" dirty="0" smtClean="0"/>
              <a:t>Structured Perceptron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b="1" i="1" u="sng" dirty="0" smtClean="0"/>
              <a:t>CRF</a:t>
            </a:r>
            <a:endParaRPr lang="zh-TW" altLang="en-US" sz="2800" b="1" i="1" u="sng" dirty="0"/>
          </a:p>
          <a:p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90597" y="3362061"/>
                <a:ext cx="4258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97" y="3362061"/>
                <a:ext cx="425873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73" t="-18333" r="-186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490597" y="2606062"/>
                <a:ext cx="347204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97" y="2606062"/>
                <a:ext cx="3472040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1757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81233" y="4868789"/>
                <a:ext cx="6618414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33" y="4868789"/>
                <a:ext cx="6618414" cy="9545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454134" y="3835699"/>
            <a:ext cx="1038115" cy="555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Hard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749545" y="5575596"/>
            <a:ext cx="1038115" cy="5552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Soft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3780700" y="3739965"/>
            <a:ext cx="123795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193272" y="5432669"/>
            <a:ext cx="123795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323832" y="3753010"/>
            <a:ext cx="12379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74938" y="5457950"/>
            <a:ext cx="283568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Structured </a:t>
            </a:r>
            <a:r>
              <a:rPr lang="en-US" altLang="zh-TW" sz="4400" dirty="0" smtClean="0"/>
              <a:t>SVM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12580"/>
            <a:ext cx="7886700" cy="4351338"/>
          </a:xfrm>
        </p:spPr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  <p:graphicFrame>
        <p:nvGraphicFramePr>
          <p:cNvPr id="23" name="資料庫圖表 22"/>
          <p:cNvGraphicFramePr/>
          <p:nvPr>
            <p:extLst/>
          </p:nvPr>
        </p:nvGraphicFramePr>
        <p:xfrm>
          <a:off x="857174" y="2019206"/>
          <a:ext cx="16502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751546" y="3812145"/>
                <a:ext cx="3396699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546" y="3812145"/>
                <a:ext cx="3396699" cy="611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700738" y="2326939"/>
                <a:ext cx="32506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38" y="2326939"/>
                <a:ext cx="325069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6221950" y="3753152"/>
            <a:ext cx="1392701" cy="61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Viterbi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5984127" y="2236496"/>
            <a:ext cx="2700543" cy="611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The same as CRF</a:t>
            </a:r>
            <a:endParaRPr lang="zh-TW" altLang="en-US" sz="28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785259" y="2757383"/>
            <a:ext cx="109808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3979476" y="5287870"/>
            <a:ext cx="515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Way 1. Gradient Descent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991708" y="5756837"/>
            <a:ext cx="515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Way 2. Quadratic Programming  (Cutting Plane Algorithm)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60613" y="4764041"/>
            <a:ext cx="515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Consider margin and error: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43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294662" y="4562653"/>
            <a:ext cx="335280" cy="12929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469653" y="4562654"/>
            <a:ext cx="335280" cy="12929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104431" y="4592756"/>
            <a:ext cx="335280" cy="12929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Structured SVM </a:t>
            </a:r>
            <a:r>
              <a:rPr lang="en-US" altLang="zh-TW" sz="4400" dirty="0" smtClean="0"/>
              <a:t>– Error Function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6054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Error function: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: Difference between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sz="2400" dirty="0" smtClean="0"/>
              </a:p>
              <a:p>
                <a:pPr lvl="1"/>
                <a:r>
                  <a:rPr lang="en-US" altLang="zh-TW" sz="2400" dirty="0" smtClean="0"/>
                  <a:t>Cost function of structured SVM is the upper bound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 smtClean="0"/>
              </a:p>
              <a:p>
                <a:pPr lvl="1"/>
                <a:r>
                  <a:rPr lang="en-US" altLang="zh-TW" sz="2400" dirty="0" smtClean="0">
                    <a:ea typeface="Cambria Math" panose="02040503050406030204" pitchFamily="18" charset="0"/>
                  </a:rPr>
                  <a:t>Theoretically,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can be any function you like</a:t>
                </a:r>
                <a:endParaRPr lang="zh-TW" altLang="en-US" sz="2400" dirty="0"/>
              </a:p>
              <a:p>
                <a:pPr lvl="1"/>
                <a:r>
                  <a:rPr lang="en-US" altLang="zh-TW" sz="2400" dirty="0" smtClean="0"/>
                  <a:t> However, you need to solve </a:t>
                </a:r>
                <a:r>
                  <a:rPr lang="en-US" altLang="zh-TW" sz="2400" b="1" i="1" u="sng" dirty="0" smtClean="0"/>
                  <a:t>Problem 2.1</a:t>
                </a:r>
                <a:endParaRPr lang="en-US" altLang="zh-TW" sz="2400" i="1" dirty="0" smtClean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</m:t>
                    </m:r>
                    <m:limLow>
                      <m:limLow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  <a:p>
                <a:pPr lvl="1"/>
                <a:endParaRPr lang="en-US" altLang="zh-TW" sz="2400" dirty="0" smtClean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6054"/>
                <a:ext cx="7886700" cy="4351338"/>
              </a:xfrm>
              <a:blipFill rotWithShape="0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74778" y="4562654"/>
                <a:ext cx="4431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78" y="4562654"/>
                <a:ext cx="44319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110" t="-10526" r="-2054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553733" y="5424010"/>
                <a:ext cx="4431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33" y="5424010"/>
                <a:ext cx="44319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110" t="-10667" r="-19178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4017976" y="4577705"/>
            <a:ext cx="393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  T   </a:t>
            </a:r>
            <a:r>
              <a:rPr lang="en-US" altLang="zh-TW" sz="2400" dirty="0" err="1" smtClean="0"/>
              <a:t>T</a:t>
            </a:r>
            <a:r>
              <a:rPr lang="en-US" altLang="zh-TW" sz="2400" dirty="0" smtClean="0"/>
              <a:t>   C   G   </a:t>
            </a:r>
            <a:r>
              <a:rPr lang="en-US" altLang="zh-TW" sz="2400" dirty="0" err="1" smtClean="0"/>
              <a:t>G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G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G</a:t>
            </a:r>
            <a:r>
              <a:rPr lang="en-US" altLang="zh-TW" sz="2400" dirty="0" smtClean="0"/>
              <a:t>   A   T 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017976" y="5424010"/>
            <a:ext cx="449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  T   </a:t>
            </a:r>
            <a:r>
              <a:rPr lang="en-US" altLang="zh-TW" sz="2400" dirty="0" err="1" smtClean="0"/>
              <a:t>T</a:t>
            </a:r>
            <a:r>
              <a:rPr lang="en-US" altLang="zh-TW" sz="2400" dirty="0" smtClean="0"/>
              <a:t>   A   G   </a:t>
            </a:r>
            <a:r>
              <a:rPr lang="en-US" altLang="zh-TW" sz="2400" dirty="0" err="1" smtClean="0"/>
              <a:t>G</a:t>
            </a:r>
            <a:r>
              <a:rPr lang="en-US" altLang="zh-TW" sz="2400" dirty="0" smtClean="0"/>
              <a:t>   A   G   A   </a:t>
            </a:r>
            <a:r>
              <a:rPr lang="en-US" altLang="zh-TW" sz="2400" dirty="0" err="1" smtClean="0"/>
              <a:t>A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70515" y="4661801"/>
            <a:ext cx="143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Example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37808" y="5308260"/>
                <a:ext cx="2296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</a:rPr>
                  <a:t>3/10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08" y="5308260"/>
                <a:ext cx="2296219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869266" y="6096276"/>
            <a:ext cx="764608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 this case, problem 2.1 can be solved by Viterbi Algorithm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00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3" grpId="0" uiExpand="1" build="p"/>
      <p:bldP spid="8" grpId="0"/>
      <p:bldP spid="13" grpId="0"/>
      <p:bldP spid="15" grpId="0"/>
      <p:bldP spid="16" grpId="0"/>
      <p:bldP spid="20" grpId="0"/>
      <p:bldP spid="22" grpId="0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6602" y="396969"/>
            <a:ext cx="2209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ea typeface="SimSun" panose="02010600030101010101" pitchFamily="2" charset="-122"/>
              </a:rPr>
              <a:t>POS </a:t>
            </a:r>
            <a:r>
              <a:rPr lang="en-US" altLang="zh-CN" sz="2400" dirty="0" smtClean="0">
                <a:solidFill>
                  <a:srgbClr val="0000FF"/>
                </a:solidFill>
                <a:ea typeface="SimSun" panose="02010600030101010101" pitchFamily="2" charset="-122"/>
              </a:rPr>
              <a:t>Tagging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8241" y="632514"/>
            <a:ext cx="4003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Ref: Nguyen</a:t>
            </a:r>
            <a:r>
              <a:rPr lang="en-US" altLang="zh-TW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Nam, and </a:t>
            </a:r>
            <a:r>
              <a:rPr lang="en-US" altLang="zh-TW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Yunsong</a:t>
            </a:r>
            <a:r>
              <a:rPr lang="en-US" altLang="zh-TW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TW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"Comparisons of sequence labeling algorithms and extensions." </a:t>
            </a:r>
            <a:r>
              <a:rPr lang="en-US" altLang="zh-TW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ICML</a:t>
            </a:r>
            <a:r>
              <a:rPr lang="en-US" altLang="zh-TW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30" y="1623408"/>
            <a:ext cx="5500276" cy="33302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5" y="5652558"/>
            <a:ext cx="4741311" cy="84065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9755" y="5152793"/>
            <a:ext cx="382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Name Entity Recognition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3916" y="5254787"/>
            <a:ext cx="405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altLang="zh-TW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Tsochantaridis</a:t>
            </a:r>
            <a:r>
              <a:rPr lang="en-US" altLang="zh-TW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Ioannis</a:t>
            </a:r>
            <a:r>
              <a:rPr lang="en-US" altLang="zh-TW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"Large margin methods for structured and interdependent output variables." </a:t>
            </a:r>
            <a:r>
              <a:rPr lang="en-US" altLang="zh-TW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Machine Learning Research</a:t>
            </a:r>
            <a:r>
              <a:rPr lang="en-US" altLang="zh-TW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2005.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-13654" y="-37947"/>
            <a:ext cx="4917570" cy="714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b="1" i="1" u="sng" dirty="0" smtClean="0">
                <a:ea typeface="SimSun" panose="02010600030101010101" pitchFamily="2" charset="-122"/>
              </a:rPr>
              <a:t>Performance of Different Approaches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98367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Outline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722962"/>
              </p:ext>
            </p:extLst>
          </p:nvPr>
        </p:nvGraphicFramePr>
        <p:xfrm>
          <a:off x="628650" y="1610472"/>
          <a:ext cx="7886700" cy="479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1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How about RNN?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RNN, LSTM</a:t>
            </a:r>
          </a:p>
          <a:p>
            <a:pPr lvl="1"/>
            <a:r>
              <a:rPr lang="en-US" altLang="zh-TW" sz="2400" dirty="0" smtClean="0"/>
              <a:t>Unidirectional RNN does </a:t>
            </a:r>
            <a:r>
              <a:rPr lang="en-US" altLang="zh-TW" sz="2400" dirty="0" smtClean="0"/>
              <a:t>not consider </a:t>
            </a:r>
            <a:r>
              <a:rPr lang="en-US" altLang="zh-TW" sz="2400" dirty="0" smtClean="0"/>
              <a:t>the whole sequence</a:t>
            </a:r>
          </a:p>
          <a:p>
            <a:pPr lvl="1"/>
            <a:r>
              <a:rPr lang="en-US" altLang="zh-TW" sz="2400" dirty="0" smtClean="0"/>
              <a:t>Cost and error not always related</a:t>
            </a:r>
          </a:p>
          <a:p>
            <a:pPr lvl="1"/>
            <a:r>
              <a:rPr lang="en-US" altLang="zh-TW" sz="2400" dirty="0" smtClean="0"/>
              <a:t>Deep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610098"/>
          </a:xfrm>
        </p:spPr>
        <p:txBody>
          <a:bodyPr>
            <a:normAutofit/>
          </a:bodyPr>
          <a:lstStyle/>
          <a:p>
            <a:pPr marL="171450" lvl="1">
              <a:spcBef>
                <a:spcPts val="750"/>
              </a:spcBef>
            </a:pPr>
            <a:r>
              <a:rPr lang="en-US" altLang="zh-TW" sz="2800" dirty="0" smtClean="0"/>
              <a:t>HMM, CRF, Structured Perceptron/SVM</a:t>
            </a:r>
          </a:p>
          <a:p>
            <a:pPr marL="514350" lvl="2">
              <a:spcBef>
                <a:spcPts val="750"/>
              </a:spcBef>
            </a:pPr>
            <a:r>
              <a:rPr lang="en-US" altLang="zh-TW" sz="2400" dirty="0" smtClean="0"/>
              <a:t>Using Viterbi, so consider  the whole sequence</a:t>
            </a:r>
          </a:p>
          <a:p>
            <a:pPr marL="857250" lvl="3">
              <a:spcBef>
                <a:spcPts val="750"/>
              </a:spcBef>
            </a:pPr>
            <a:r>
              <a:rPr lang="en-US" altLang="zh-TW" sz="2400" dirty="0" smtClean="0"/>
              <a:t>How about Bidirectional RNN?</a:t>
            </a:r>
          </a:p>
          <a:p>
            <a:pPr marL="514350" lvl="2">
              <a:spcBef>
                <a:spcPts val="750"/>
              </a:spcBef>
            </a:pPr>
            <a:r>
              <a:rPr lang="en-US" altLang="zh-TW" sz="2400" dirty="0" smtClean="0"/>
              <a:t>Can explicitly consider the label dependency </a:t>
            </a:r>
            <a:endParaRPr lang="zh-TW" altLang="en-US" sz="2400" dirty="0"/>
          </a:p>
          <a:p>
            <a:pPr lvl="1"/>
            <a:r>
              <a:rPr lang="en-US" altLang="zh-TW" sz="2400" dirty="0" smtClean="0"/>
              <a:t>Cost is the upper bound of error</a:t>
            </a:r>
            <a:endParaRPr lang="zh-TW" altLang="en-US" sz="2400" dirty="0"/>
          </a:p>
        </p:txBody>
      </p:sp>
      <p:pic>
        <p:nvPicPr>
          <p:cNvPr id="6146" name="Picture 2" descr="http://biowhylab.com/wp-content/uploads/2014/06/wi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55" y="4569556"/>
            <a:ext cx="1866167" cy="186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ad.inbegin.com/html/ezcatfiles/inml/img/img/49523/icon_w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531726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ad.inbegin.com/html/ezcatfiles/inml/img/img/49523/icon_w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65" y="397021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ad.inbegin.com/html/ezcatfiles/inml/img/img/49523/icon_w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104" y="30554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233996" y="3031965"/>
            <a:ext cx="56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0" name="Picture 4" descr="http://ad.inbegin.com/html/ezcatfiles/inml/img/img/49523/icon_w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92" y="44816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54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Outline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726198"/>
              </p:ext>
            </p:extLst>
          </p:nvPr>
        </p:nvGraphicFramePr>
        <p:xfrm>
          <a:off x="628650" y="1610472"/>
          <a:ext cx="7886700" cy="479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4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Integrated together</a:t>
            </a:r>
            <a:endParaRPr lang="zh-TW" altLang="en-US" sz="4400" dirty="0"/>
          </a:p>
        </p:txBody>
      </p:sp>
      <p:pic>
        <p:nvPicPr>
          <p:cNvPr id="4" name="Picture 2" descr="http://photo2.bababian.com/usr908946/upload1/20100415/sLW8MAM9FAv4gY0FXxuOZTCUfZNZy4I9qgEKnR4io4jdJ52aGWBCSXQ==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95" y="1690689"/>
            <a:ext cx="36480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41453" y="5251343"/>
            <a:ext cx="181248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RNN, LSTM</a:t>
            </a:r>
          </a:p>
        </p:txBody>
      </p:sp>
      <p:sp>
        <p:nvSpPr>
          <p:cNvPr id="6" name="矩形 5"/>
          <p:cNvSpPr/>
          <p:nvPr/>
        </p:nvSpPr>
        <p:spPr>
          <a:xfrm>
            <a:off x="5717274" y="1993300"/>
            <a:ext cx="2787980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lvl="1">
              <a:spcBef>
                <a:spcPts val="750"/>
              </a:spcBef>
            </a:pPr>
            <a:r>
              <a:rPr lang="en-US" altLang="zh-TW" sz="2800" dirty="0"/>
              <a:t>HMM, CRF, Structured Perceptron/SVM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247695" y="3948032"/>
            <a:ext cx="1259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Deep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04413" y="3491830"/>
            <a:ext cx="2775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Explicitly model the dependency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04413" y="4304164"/>
            <a:ext cx="2775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Cost is the upper bound of error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34861" y="6478801"/>
            <a:ext cx="72737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http://photo30.bababian.com/upload1/20100415/42E9331A6580A46A5F89E98638B8FD76.jpg</a:t>
            </a:r>
          </a:p>
        </p:txBody>
      </p:sp>
      <p:sp>
        <p:nvSpPr>
          <p:cNvPr id="3" name="手繪多邊形 2"/>
          <p:cNvSpPr/>
          <p:nvPr/>
        </p:nvSpPr>
        <p:spPr>
          <a:xfrm>
            <a:off x="2356338" y="4396154"/>
            <a:ext cx="1547447" cy="844061"/>
          </a:xfrm>
          <a:custGeom>
            <a:avLst/>
            <a:gdLst>
              <a:gd name="connsiteX0" fmla="*/ 0 w 1547447"/>
              <a:gd name="connsiteY0" fmla="*/ 844061 h 844061"/>
              <a:gd name="connsiteX1" fmla="*/ 562708 w 1547447"/>
              <a:gd name="connsiteY1" fmla="*/ 211015 h 844061"/>
              <a:gd name="connsiteX2" fmla="*/ 1547447 w 1547447"/>
              <a:gd name="connsiteY2" fmla="*/ 0 h 84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447" h="844061">
                <a:moveTo>
                  <a:pt x="0" y="844061"/>
                </a:moveTo>
                <a:cubicBezTo>
                  <a:pt x="152400" y="597876"/>
                  <a:pt x="304800" y="351692"/>
                  <a:pt x="562708" y="211015"/>
                </a:cubicBezTo>
                <a:cubicBezTo>
                  <a:pt x="820616" y="70338"/>
                  <a:pt x="1184031" y="35169"/>
                  <a:pt x="1547447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4097215" y="2473333"/>
            <a:ext cx="1617785" cy="428129"/>
          </a:xfrm>
          <a:custGeom>
            <a:avLst/>
            <a:gdLst>
              <a:gd name="connsiteX0" fmla="*/ 1617785 w 1617785"/>
              <a:gd name="connsiteY0" fmla="*/ 217113 h 428129"/>
              <a:gd name="connsiteX1" fmla="*/ 1090247 w 1617785"/>
              <a:gd name="connsiteY1" fmla="*/ 6098 h 428129"/>
              <a:gd name="connsiteX2" fmla="*/ 0 w 1617785"/>
              <a:gd name="connsiteY2" fmla="*/ 428129 h 42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785" h="428129">
                <a:moveTo>
                  <a:pt x="1617785" y="217113"/>
                </a:moveTo>
                <a:cubicBezTo>
                  <a:pt x="1488831" y="94021"/>
                  <a:pt x="1359878" y="-29071"/>
                  <a:pt x="1090247" y="6098"/>
                </a:cubicBezTo>
                <a:cubicBezTo>
                  <a:pt x="820616" y="41267"/>
                  <a:pt x="0" y="428129"/>
                  <a:pt x="0" y="42812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79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/>
      <p:bldP spid="11" grpId="0"/>
      <p:bldP spid="3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Integrated together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Speech Recognition: CNN/RNN or LSTM/DNN + HMM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28650" y="2451151"/>
                <a:ext cx="811773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51151"/>
                <a:ext cx="8117735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7535430" y="3202193"/>
            <a:ext cx="112529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83844" y="3664814"/>
                <a:ext cx="2814232" cy="872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44" y="3664814"/>
                <a:ext cx="2814232" cy="8722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668513" y="5054373"/>
                <a:ext cx="2353721" cy="872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513" y="5054373"/>
                <a:ext cx="2353721" cy="8722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/>
          <p:cNvGrpSpPr/>
          <p:nvPr/>
        </p:nvGrpSpPr>
        <p:grpSpPr>
          <a:xfrm>
            <a:off x="649977" y="3510540"/>
            <a:ext cx="4383913" cy="3083261"/>
            <a:chOff x="649977" y="3510540"/>
            <a:chExt cx="4383913" cy="3083261"/>
          </a:xfrm>
        </p:grpSpPr>
        <p:grpSp>
          <p:nvGrpSpPr>
            <p:cNvPr id="38" name="群組 37"/>
            <p:cNvGrpSpPr/>
            <p:nvPr/>
          </p:nvGrpSpPr>
          <p:grpSpPr>
            <a:xfrm>
              <a:off x="1458094" y="5873801"/>
              <a:ext cx="3575796" cy="720000"/>
              <a:chOff x="1341758" y="6324300"/>
              <a:chExt cx="3575796" cy="720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223170" y="6324300"/>
                <a:ext cx="184151" cy="720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646283" y="6324300"/>
                <a:ext cx="184151" cy="72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069396" y="6324300"/>
                <a:ext cx="184151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92509" y="6324300"/>
                <a:ext cx="184151" cy="72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915622" y="6324300"/>
                <a:ext cx="184151" cy="72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1341758" y="6363904"/>
                <a:ext cx="9098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……</a:t>
                </a:r>
                <a:endParaRPr lang="zh-TW" altLang="en-US" sz="2800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4007697" y="6383548"/>
                <a:ext cx="9098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……</a:t>
                </a:r>
                <a:endParaRPr lang="zh-TW" altLang="en-US" sz="2800" dirty="0"/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649977" y="3518592"/>
              <a:ext cx="1386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P(</a:t>
              </a:r>
              <a:r>
                <a:rPr lang="en-US" altLang="zh-TW" sz="2400" dirty="0" err="1" smtClean="0"/>
                <a:t>a|x</a:t>
              </a:r>
              <a:r>
                <a:rPr lang="en-US" altLang="zh-TW" sz="2400" baseline="-25000" dirty="0" err="1"/>
                <a:t>l</a:t>
              </a:r>
              <a:r>
                <a:rPr lang="en-US" altLang="zh-TW" sz="2400" dirty="0" smtClean="0"/>
                <a:t>)</a:t>
              </a:r>
              <a:endParaRPr lang="zh-TW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50673" y="5017778"/>
              <a:ext cx="854268" cy="4587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R</a:t>
              </a:r>
              <a:r>
                <a:rPr lang="en-US" altLang="zh-TW" sz="2400" dirty="0" smtClean="0"/>
                <a:t>NN</a:t>
              </a:r>
              <a:endParaRPr lang="zh-TW" altLang="en-US" sz="2400" dirty="0"/>
            </a:p>
          </p:txBody>
        </p:sp>
        <p:cxnSp>
          <p:nvCxnSpPr>
            <p:cNvPr id="25" name="直線單箭頭接點 24"/>
            <p:cNvCxnSpPr/>
            <p:nvPr/>
          </p:nvCxnSpPr>
          <p:spPr>
            <a:xfrm flipV="1">
              <a:off x="3294456" y="4650277"/>
              <a:ext cx="0" cy="360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3294512" y="5505275"/>
              <a:ext cx="0" cy="360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1666714" y="3532406"/>
              <a:ext cx="1176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P(</a:t>
              </a:r>
              <a:r>
                <a:rPr lang="en-US" altLang="zh-TW" sz="2400" dirty="0" err="1" smtClean="0"/>
                <a:t>b|x</a:t>
              </a:r>
              <a:r>
                <a:rPr lang="en-US" altLang="zh-TW" sz="2400" baseline="-25000" dirty="0" err="1"/>
                <a:t>l</a:t>
              </a:r>
              <a:r>
                <a:rPr lang="en-US" altLang="zh-TW" sz="2400" dirty="0" smtClean="0"/>
                <a:t>)</a:t>
              </a:r>
              <a:endParaRPr lang="zh-TW" altLang="en-US" sz="24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690594" y="3530320"/>
              <a:ext cx="1176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P(</a:t>
              </a:r>
              <a:r>
                <a:rPr lang="en-US" altLang="zh-TW" sz="2400" dirty="0" err="1" smtClean="0"/>
                <a:t>c|x</a:t>
              </a:r>
              <a:r>
                <a:rPr lang="en-US" altLang="zh-TW" sz="2400" baseline="-25000" dirty="0" err="1"/>
                <a:t>l</a:t>
              </a:r>
              <a:r>
                <a:rPr lang="en-US" altLang="zh-TW" sz="2400" dirty="0" smtClean="0"/>
                <a:t>)</a:t>
              </a:r>
              <a:endParaRPr lang="zh-TW" altLang="en-US" sz="24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629803" y="3510540"/>
              <a:ext cx="834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……</a:t>
              </a:r>
              <a:endParaRPr lang="zh-TW" altLang="en-US" sz="2400" dirty="0"/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2367951" y="4210353"/>
              <a:ext cx="1845756" cy="461665"/>
              <a:chOff x="2260650" y="4184320"/>
              <a:chExt cx="1845756" cy="46166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260650" y="4376402"/>
                <a:ext cx="1563092" cy="22386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2339904" y="4345922"/>
                <a:ext cx="261610" cy="26161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2692439" y="4345922"/>
                <a:ext cx="261610" cy="26161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3043459" y="4345922"/>
                <a:ext cx="261610" cy="26161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271805" y="4184320"/>
                <a:ext cx="834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bg1"/>
                    </a:solidFill>
                  </a:rPr>
                  <a:t>……</a:t>
                </a:r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5" name="直線單箭頭接點 34"/>
            <p:cNvCxnSpPr>
              <a:stCxn id="31" idx="1"/>
            </p:cNvCxnSpPr>
            <p:nvPr/>
          </p:nvCxnSpPr>
          <p:spPr>
            <a:xfrm flipH="1" flipV="1">
              <a:off x="1189079" y="3967143"/>
              <a:ext cx="1296438" cy="443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2" idx="1"/>
              <a:endCxn id="28" idx="2"/>
            </p:cNvCxnSpPr>
            <p:nvPr/>
          </p:nvCxnSpPr>
          <p:spPr>
            <a:xfrm flipH="1" flipV="1">
              <a:off x="2254968" y="3994071"/>
              <a:ext cx="583084" cy="4161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3" idx="0"/>
              <a:endCxn id="29" idx="2"/>
            </p:cNvCxnSpPr>
            <p:nvPr/>
          </p:nvCxnSpPr>
          <p:spPr>
            <a:xfrm flipH="1" flipV="1">
              <a:off x="3278848" y="3991985"/>
              <a:ext cx="2717" cy="3799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/>
            <p:nvPr/>
          </p:nvCxnSpPr>
          <p:spPr>
            <a:xfrm rot="5400000" flipV="1">
              <a:off x="2703657" y="5073396"/>
              <a:ext cx="0" cy="360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rot="5400000" flipV="1">
              <a:off x="3931043" y="5067173"/>
              <a:ext cx="0" cy="360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1724507" y="4903814"/>
              <a:ext cx="909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954549" y="4878988"/>
              <a:ext cx="909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052255" y="5994604"/>
              <a:ext cx="45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-25000" dirty="0" smtClean="0"/>
                <a:t>l</a:t>
              </a:r>
              <a:endParaRPr lang="zh-TW" altLang="en-US" sz="2400" dirty="0"/>
            </a:p>
          </p:txBody>
        </p:sp>
      </p:grpSp>
      <p:sp>
        <p:nvSpPr>
          <p:cNvPr id="52" name="文字方塊 51"/>
          <p:cNvSpPr txBox="1"/>
          <p:nvPr/>
        </p:nvSpPr>
        <p:spPr>
          <a:xfrm>
            <a:off x="6195320" y="4606827"/>
            <a:ext cx="92891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RNN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556002" y="5933049"/>
            <a:ext cx="928914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Count</a:t>
            </a:r>
            <a:endParaRPr lang="zh-TW" altLang="en-US" sz="2400" dirty="0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239238" y="5291656"/>
            <a:ext cx="640758" cy="29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52" grpId="0" animBg="1"/>
      <p:bldP spid="5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1165132" y="3010288"/>
            <a:ext cx="3636055" cy="730998"/>
            <a:chOff x="1341758" y="6324300"/>
            <a:chExt cx="3636055" cy="720000"/>
          </a:xfrm>
        </p:grpSpPr>
        <p:sp>
          <p:nvSpPr>
            <p:cNvPr id="25" name="矩形 24"/>
            <p:cNvSpPr/>
            <p:nvPr/>
          </p:nvSpPr>
          <p:spPr>
            <a:xfrm>
              <a:off x="2223170" y="6324300"/>
              <a:ext cx="184151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646283" y="6324300"/>
              <a:ext cx="184151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69396" y="6324300"/>
              <a:ext cx="184151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492509" y="6324300"/>
              <a:ext cx="184151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15622" y="6324300"/>
              <a:ext cx="184151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341758" y="6363904"/>
              <a:ext cx="909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067956" y="6363904"/>
              <a:ext cx="909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Integrated together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Semantic Tagging: Bi-directional RNN/LSTM + CRF/Structured SVM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2055093" y="5737100"/>
            <a:ext cx="1876603" cy="730998"/>
            <a:chOff x="2223170" y="6324300"/>
            <a:chExt cx="1876603" cy="720000"/>
          </a:xfrm>
        </p:grpSpPr>
        <p:sp>
          <p:nvSpPr>
            <p:cNvPr id="7" name="矩形 6"/>
            <p:cNvSpPr/>
            <p:nvPr/>
          </p:nvSpPr>
          <p:spPr>
            <a:xfrm>
              <a:off x="2223170" y="6324300"/>
              <a:ext cx="184151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46283" y="6324300"/>
              <a:ext cx="184151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069396" y="6324300"/>
              <a:ext cx="184151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492509" y="6324300"/>
              <a:ext cx="184151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15622" y="6324300"/>
              <a:ext cx="184151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582800" y="4067608"/>
            <a:ext cx="854268" cy="4657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071633" y="4303485"/>
            <a:ext cx="5400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483170" y="4297003"/>
            <a:ext cx="5400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239249" y="3952255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56160" y="3899170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05496" y="5678362"/>
            <a:ext cx="909857" cy="53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871435" y="5698306"/>
            <a:ext cx="909857" cy="53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196834" y="3184522"/>
                <a:ext cx="16491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834" y="3184522"/>
                <a:ext cx="16491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 flipV="1">
            <a:off x="2988996" y="3707608"/>
            <a:ext cx="0" cy="36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2989052" y="4562606"/>
            <a:ext cx="0" cy="36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6693584" y="3646418"/>
            <a:ext cx="11171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582800" y="4937722"/>
            <a:ext cx="854268" cy="4657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071633" y="5173599"/>
            <a:ext cx="5400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483170" y="5167117"/>
            <a:ext cx="5400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239249" y="4822369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856160" y="4769284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006637" y="5432720"/>
            <a:ext cx="0" cy="36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357613" y="5415664"/>
                <a:ext cx="3396699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13" y="5415664"/>
                <a:ext cx="3396699" cy="611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5195205" y="4800061"/>
            <a:ext cx="207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Testing: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318469" y="2903069"/>
            <a:ext cx="3332751" cy="980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889727" y="3264181"/>
            <a:ext cx="1212751" cy="391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9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6" grpId="0"/>
      <p:bldP spid="4" grpId="0"/>
      <p:bldP spid="5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3231" y="48137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Concluding Remarks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8853555"/>
                  </p:ext>
                </p:extLst>
              </p:nvPr>
            </p:nvGraphicFramePr>
            <p:xfrm>
              <a:off x="128954" y="1969940"/>
              <a:ext cx="8880764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399"/>
                    <a:gridCol w="2914650"/>
                    <a:gridCol w="1510778"/>
                    <a:gridCol w="2778937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Problem 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Problem 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Problem 3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HMM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Viterbi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Just count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CRF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aseline="0" dirty="0" smtClean="0"/>
                            <a:t> 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Viterbi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Maximize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aseline="0" dirty="0" smtClean="0"/>
                            <a:t> 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682992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Structured Perceptron</a:t>
                          </a:r>
                          <a:endParaRPr lang="zh-TW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dirty="0" smtClean="0"/>
                            <a:t> </a:t>
                          </a:r>
                        </a:p>
                        <a:p>
                          <a:pPr algn="l"/>
                          <a:r>
                            <a:rPr lang="en-US" altLang="zh-TW" sz="2400" dirty="0" smtClean="0"/>
                            <a:t>(not a probability)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Viterbi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altLang="zh-TW" sz="2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Structured SVM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dirty="0" smtClean="0"/>
                            <a:t> </a:t>
                          </a:r>
                        </a:p>
                        <a:p>
                          <a:pPr algn="l"/>
                          <a:r>
                            <a:rPr lang="en-US" altLang="zh-TW" sz="2400" dirty="0" smtClean="0"/>
                            <a:t>(not a probability</a:t>
                          </a:r>
                          <a:r>
                            <a:rPr lang="en-US" altLang="zh-TW" sz="2400" dirty="0"/>
                            <a:t>)</a:t>
                          </a:r>
                          <a:endParaRPr lang="en-US" altLang="zh-TW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Viterbi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TW" sz="2400" dirty="0" smtClean="0"/>
                            <a:t> with </a:t>
                          </a:r>
                          <a:r>
                            <a:rPr lang="en-US" altLang="zh-TW" sz="2400" b="1" dirty="0" smtClean="0"/>
                            <a:t>margins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8853555"/>
                  </p:ext>
                </p:extLst>
              </p:nvPr>
            </p:nvGraphicFramePr>
            <p:xfrm>
              <a:off x="128954" y="1969940"/>
              <a:ext cx="8880764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399"/>
                    <a:gridCol w="2914650"/>
                    <a:gridCol w="1510778"/>
                    <a:gridCol w="2778937"/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Problem 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Problem 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Problem 3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HMM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741" t="-110667" r="-148326" b="-4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Viterbi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Just count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CRF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741" t="-210667" r="-148326" b="-3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Viterbi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9737" t="-210667" r="-1096" b="-390667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Structured Perceptron</a:t>
                          </a:r>
                          <a:endParaRPr lang="zh-TW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741" t="-171324" r="-148326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Viterbi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9737" t="-171324" r="-1096" b="-115441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Structured SVM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741" t="-273333" r="-148326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400" dirty="0" smtClean="0"/>
                            <a:t>Viterbi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9737" t="-273333" r="-1096" b="-162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1553577" y="5275384"/>
            <a:ext cx="6418384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above approaches can combine with deep learning to have better performance.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91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Acknowledgement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感謝 曹</a:t>
            </a:r>
            <a:r>
              <a:rPr lang="zh-TW" altLang="en-US" sz="2800" dirty="0"/>
              <a:t>爗</a:t>
            </a:r>
            <a:r>
              <a:rPr lang="zh-TW" altLang="en-US" sz="2800" dirty="0" smtClean="0"/>
              <a:t>文 同學</a:t>
            </a:r>
            <a:r>
              <a:rPr lang="zh-TW" altLang="en-US" sz="2800" dirty="0"/>
              <a:t>於上課時發現投影片上的</a:t>
            </a:r>
            <a:r>
              <a:rPr lang="zh-TW" altLang="en-US" sz="2800" dirty="0" smtClean="0"/>
              <a:t>錯誤</a:t>
            </a:r>
            <a:endParaRPr lang="en-US" altLang="zh-TW" sz="2800" dirty="0" smtClean="0"/>
          </a:p>
          <a:p>
            <a:r>
              <a:rPr lang="zh-TW" altLang="en-US" sz="2800" dirty="0"/>
              <a:t>感謝 </a:t>
            </a:r>
            <a:r>
              <a:rPr lang="en-US" altLang="zh-TW" sz="2800" dirty="0"/>
              <a:t>Ryan</a:t>
            </a:r>
            <a:r>
              <a:rPr lang="zh-TW" altLang="en-US" sz="2800" dirty="0"/>
              <a:t> </a:t>
            </a:r>
            <a:r>
              <a:rPr lang="en-US" altLang="zh-TW" sz="2800" dirty="0"/>
              <a:t>Sun </a:t>
            </a:r>
            <a:r>
              <a:rPr lang="zh-TW" altLang="en-US" sz="2800" dirty="0"/>
              <a:t>來信指出投影片上的錯誤</a:t>
            </a:r>
          </a:p>
          <a:p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0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414971"/>
            <a:ext cx="6858000" cy="2387600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Appendix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894646"/>
            <a:ext cx="6858000" cy="1655762"/>
          </a:xfrm>
        </p:spPr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012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CRF - Training</a:t>
            </a:r>
            <a:endParaRPr lang="zh-TW" altLang="en-US" sz="4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490068" y="3775100"/>
            <a:ext cx="0" cy="564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55165" y="3297212"/>
                <a:ext cx="210814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65" y="3297212"/>
                <a:ext cx="2108141" cy="477888"/>
              </a:xfrm>
              <a:prstGeom prst="rect">
                <a:avLst/>
              </a:prstGeom>
              <a:blipFill rotWithShape="0">
                <a:blip r:embed="rId3"/>
                <a:stretch>
                  <a:fillRect t="-2564" r="-2890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42003" y="1502730"/>
                <a:ext cx="4350293" cy="814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3" y="1502730"/>
                <a:ext cx="4350293" cy="8143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41241" y="3132424"/>
                <a:ext cx="1118768" cy="80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1" y="3132424"/>
                <a:ext cx="1118768" cy="8074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303101" y="2580069"/>
                <a:ext cx="3724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01" y="2580069"/>
                <a:ext cx="372473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27" t="-1639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38559" y="5245084"/>
                <a:ext cx="4370210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The value of the dimension in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 smtClean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9" y="5245084"/>
                <a:ext cx="4370210" cy="847220"/>
              </a:xfrm>
              <a:prstGeom prst="rect">
                <a:avLst/>
              </a:prstGeom>
              <a:blipFill rotWithShape="0">
                <a:blip r:embed="rId7"/>
                <a:stretch>
                  <a:fillRect l="-2232" t="-5755" b="-143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28650" y="4374235"/>
                <a:ext cx="3958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The number of word t labeled as s 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74235"/>
                <a:ext cx="3958632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2308" t="-5882" r="-2000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1611086" y="2978429"/>
            <a:ext cx="177523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742698" y="3731558"/>
            <a:ext cx="15230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42007" y="3962136"/>
                <a:ext cx="19913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07" y="3962136"/>
                <a:ext cx="1991314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r="-3067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142007" y="4463192"/>
                <a:ext cx="3340658" cy="1016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07" y="4463192"/>
                <a:ext cx="3340658" cy="101681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42007" y="5359746"/>
                <a:ext cx="3540841" cy="1029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07" y="5359746"/>
                <a:ext cx="3540841" cy="10292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834463" y="1539103"/>
                <a:ext cx="4307269" cy="949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63" y="1539103"/>
                <a:ext cx="4307269" cy="9498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47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3" grpId="0"/>
      <p:bldP spid="20" grpId="0"/>
      <p:bldP spid="7" grpId="0"/>
      <p:bldP spid="19" grpId="0"/>
      <p:bldP spid="21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CRF - Training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55165" y="3297212"/>
                <a:ext cx="210814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65" y="3297212"/>
                <a:ext cx="2108141" cy="477888"/>
              </a:xfrm>
              <a:prstGeom prst="rect">
                <a:avLst/>
              </a:prstGeom>
              <a:blipFill rotWithShape="0">
                <a:blip r:embed="rId3"/>
                <a:stretch>
                  <a:fillRect t="-2564" r="-2890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41241" y="3132424"/>
                <a:ext cx="1118768" cy="80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1" y="3132424"/>
                <a:ext cx="1118768" cy="8074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303101" y="2580069"/>
                <a:ext cx="3724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01" y="2580069"/>
                <a:ext cx="372473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7" t="-1639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1611086" y="2978429"/>
            <a:ext cx="177523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742698" y="3731558"/>
            <a:ext cx="15230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415344" y="3130917"/>
                <a:ext cx="2149242" cy="80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44" y="3130917"/>
                <a:ext cx="2149242" cy="8074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44473" y="5360822"/>
                <a:ext cx="5976380" cy="95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73" y="5360822"/>
                <a:ext cx="5976380" cy="9563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24811" y="4103170"/>
                <a:ext cx="4878322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zh-TW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11" y="4103170"/>
                <a:ext cx="4878322" cy="10016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124616" y="4154979"/>
                <a:ext cx="3642023" cy="949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616" y="4154979"/>
                <a:ext cx="3642023" cy="9498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3688348" y="2978429"/>
            <a:ext cx="120124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704476" y="3938382"/>
            <a:ext cx="18121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88634" y="5092415"/>
            <a:ext cx="412013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303101" y="4093882"/>
            <a:ext cx="2401375" cy="8845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878192" y="4316385"/>
            <a:ext cx="1088665" cy="50419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/>
          <p:nvPr/>
        </p:nvCxnSpPr>
        <p:spPr>
          <a:xfrm>
            <a:off x="4526913" y="4004982"/>
            <a:ext cx="101511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92869" y="6178729"/>
            <a:ext cx="9102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834463" y="1539103"/>
                <a:ext cx="4307269" cy="949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63" y="1539103"/>
                <a:ext cx="4307269" cy="9498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42003" y="1502730"/>
                <a:ext cx="4350293" cy="814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3" y="1502730"/>
                <a:ext cx="4350293" cy="8143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1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4" grpId="0"/>
      <p:bldP spid="6" grpId="0" animBg="1"/>
      <p:bldP spid="2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CRF </a:t>
            </a:r>
            <a:r>
              <a:rPr lang="en-US" altLang="zh-TW" sz="4000" dirty="0" err="1"/>
              <a:t>v.s</a:t>
            </a:r>
            <a:r>
              <a:rPr lang="en-US" altLang="zh-TW" sz="4000" dirty="0"/>
              <a:t>. HMM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67362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you like</a:t>
                </a:r>
              </a:p>
              <a:p>
                <a:pPr lvl="1"/>
                <a:r>
                  <a:rPr lang="en-US" altLang="zh-CN" sz="2400" dirty="0" smtClean="0">
                    <a:ea typeface="SimSun" panose="02010600030101010101" pitchFamily="2" charset="-122"/>
                  </a:rPr>
                  <a:t>For example, besides the features just described, there are some useful </a:t>
                </a:r>
                <a:r>
                  <a:rPr lang="en-US" altLang="zh-CN" sz="2400" dirty="0">
                    <a:ea typeface="SimSun" panose="02010600030101010101" pitchFamily="2" charset="-122"/>
                  </a:rPr>
                  <a:t>extra </a:t>
                </a:r>
                <a:r>
                  <a:rPr lang="en-US" altLang="zh-CN" sz="2400" dirty="0" smtClean="0">
                    <a:ea typeface="SimSun" panose="02010600030101010101" pitchFamily="2" charset="-122"/>
                  </a:rPr>
                  <a:t>features in POS tagging.</a:t>
                </a:r>
              </a:p>
              <a:p>
                <a:pPr lvl="2"/>
                <a:r>
                  <a:rPr lang="en-US" altLang="zh-CN" sz="2400" dirty="0">
                    <a:ea typeface="SimSun" panose="02010600030101010101" pitchFamily="2" charset="-122"/>
                  </a:rPr>
                  <a:t>Number of times a capitalized word is labeled as Noun </a:t>
                </a:r>
                <a:endParaRPr lang="en-US" altLang="zh-CN" sz="2400" dirty="0" smtClean="0">
                  <a:ea typeface="SimSun" panose="02010600030101010101" pitchFamily="2" charset="-122"/>
                </a:endParaRPr>
              </a:p>
              <a:p>
                <a:pPr lvl="2"/>
                <a:r>
                  <a:rPr lang="en-US" altLang="zh-CN" sz="2400" dirty="0">
                    <a:ea typeface="SimSun" panose="02010600030101010101" pitchFamily="2" charset="-122"/>
                  </a:rPr>
                  <a:t>Number of times a word end with </a:t>
                </a:r>
                <a:r>
                  <a:rPr lang="en-US" altLang="zh-CN" sz="2400" b="1" dirty="0" err="1" smtClean="0">
                    <a:ea typeface="SimSun" panose="02010600030101010101" pitchFamily="2" charset="-122"/>
                  </a:rPr>
                  <a:t>ing</a:t>
                </a:r>
                <a:r>
                  <a:rPr lang="en-US" altLang="zh-CN" sz="2400" dirty="0" smtClean="0"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ea typeface="SimSun" panose="02010600030101010101" pitchFamily="2" charset="-122"/>
                  </a:rPr>
                  <a:t>is labeled as Noun</a:t>
                </a:r>
                <a:endParaRPr lang="en-US" altLang="zh-CN" sz="2400" dirty="0" smtClean="0">
                  <a:ea typeface="SimSun" panose="02010600030101010101" pitchFamily="2" charset="-122"/>
                </a:endParaRPr>
              </a:p>
              <a:p>
                <a:r>
                  <a:rPr lang="en-US" altLang="zh-CN" sz="2400" dirty="0" smtClean="0">
                    <a:ea typeface="SimSun" panose="02010600030101010101" pitchFamily="2" charset="-122"/>
                  </a:rPr>
                  <a:t>Can you consider this kind of features by HMM?</a:t>
                </a:r>
                <a:endParaRPr lang="en-US" altLang="zh-CN" sz="2400" dirty="0">
                  <a:ea typeface="SimSun" panose="02010600030101010101" pitchFamily="2" charset="-122"/>
                </a:endParaRPr>
              </a:p>
              <a:p>
                <a:pPr lvl="2"/>
                <a:endParaRPr lang="en-US" altLang="zh-CN" sz="2400" dirty="0">
                  <a:ea typeface="SimSun" panose="02010600030101010101" pitchFamily="2" charset="-122"/>
                </a:endParaRPr>
              </a:p>
              <a:p>
                <a:pPr lvl="2"/>
                <a:endParaRPr lang="en-US" altLang="zh-CN" sz="2400" dirty="0">
                  <a:ea typeface="SimSun" panose="02010600030101010101" pitchFamily="2" charset="-122"/>
                </a:endParaRP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67362"/>
                <a:ext cx="7886700" cy="4351338"/>
              </a:xfrm>
              <a:blipFill rotWithShape="0">
                <a:blip r:embed="rId3"/>
                <a:stretch>
                  <a:fillRect l="-1005" t="-1964" r="-3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99592" y="4311169"/>
                <a:ext cx="7208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𝑐𝑎𝑝𝑖𝑡𝑎𝑙𝑖𝑧𝑒𝑑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400" b="1" i="0" smtClean="0">
                              <a:latin typeface="Cambria Math" panose="02040503050406030204" pitchFamily="18" charset="0"/>
                            </a:rPr>
                            <m:t>ing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2" y="4311169"/>
                <a:ext cx="720844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2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75360" y="5219358"/>
                <a:ext cx="6378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𝑐𝑎𝑝𝑖𝑡𝑎𝑙𝑖𝑧𝑒𝑑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……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60" y="5219358"/>
                <a:ext cx="637822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21" t="-24590" r="-200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047600" y="478826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Method 1:</a:t>
            </a:r>
            <a:endParaRPr lang="zh-TW" altLang="en-US" sz="24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7213600" y="3881159"/>
            <a:ext cx="178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Too sparse…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0564" y="6004532"/>
            <a:ext cx="752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Method 2. </a:t>
            </a:r>
            <a:r>
              <a:rPr lang="en-US" altLang="zh-TW" sz="2400" dirty="0" smtClean="0"/>
              <a:t>Give the distribution some assumptions?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07401" y="5502120"/>
            <a:ext cx="317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Inaccurate assumption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917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Outline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247410"/>
              </p:ext>
            </p:extLst>
          </p:nvPr>
        </p:nvGraphicFramePr>
        <p:xfrm>
          <a:off x="628650" y="1610472"/>
          <a:ext cx="7886700" cy="479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23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圖說文字 11"/>
          <p:cNvSpPr/>
          <p:nvPr/>
        </p:nvSpPr>
        <p:spPr>
          <a:xfrm>
            <a:off x="5361205" y="5081203"/>
            <a:ext cx="3158942" cy="914400"/>
          </a:xfrm>
          <a:prstGeom prst="wedgeRoundRectCallout">
            <a:avLst>
              <a:gd name="adj1" fmla="val 68807"/>
              <a:gd name="adj2" fmla="val -5040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HMM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How you generate a sentence?</a:t>
            </a:r>
            <a:endParaRPr lang="zh-TW" altLang="en-US" sz="2800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698829674"/>
              </p:ext>
            </p:extLst>
          </p:nvPr>
        </p:nvGraphicFramePr>
        <p:xfrm>
          <a:off x="639098" y="2469125"/>
          <a:ext cx="42573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94272" y="5306480"/>
            <a:ext cx="26159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3333CC"/>
                </a:solidFill>
                <a:ea typeface="新細明體" panose="02020500000000000000" pitchFamily="18" charset="-120"/>
              </a:rPr>
              <a:t>John  saw  the  </a:t>
            </a:r>
            <a:r>
              <a:rPr lang="en-US" altLang="zh-TW" sz="2400" b="0" dirty="0" smtClean="0">
                <a:solidFill>
                  <a:srgbClr val="3333CC"/>
                </a:solidFill>
                <a:ea typeface="新細明體" panose="02020500000000000000" pitchFamily="18" charset="-120"/>
              </a:rPr>
              <a:t>saw.</a:t>
            </a:r>
            <a:endParaRPr lang="en-US" altLang="zh-TW" sz="2400" b="0" dirty="0">
              <a:solidFill>
                <a:srgbClr val="3333CC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15497" y="1661193"/>
            <a:ext cx="2692809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Just the assumption of HMM</a:t>
            </a:r>
            <a:endParaRPr lang="zh-TW" altLang="en-US" sz="2400" dirty="0"/>
          </a:p>
        </p:txBody>
      </p:sp>
      <p:sp>
        <p:nvSpPr>
          <p:cNvPr id="11" name="雲朵形圖說文字 10"/>
          <p:cNvSpPr/>
          <p:nvPr/>
        </p:nvSpPr>
        <p:spPr>
          <a:xfrm>
            <a:off x="5128139" y="3103573"/>
            <a:ext cx="3400414" cy="1038798"/>
          </a:xfrm>
          <a:prstGeom prst="cloudCallout">
            <a:avLst>
              <a:gd name="adj1" fmla="val 58972"/>
              <a:gd name="adj2" fmla="val 568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67487" y="3352860"/>
            <a:ext cx="23106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 smtClean="0">
                <a:solidFill>
                  <a:srgbClr val="CC0099"/>
                </a:solidFill>
                <a:ea typeface="新細明體" panose="02020500000000000000" pitchFamily="18" charset="-120"/>
              </a:rPr>
              <a:t>PN     </a:t>
            </a:r>
            <a:r>
              <a:rPr lang="en-US" altLang="zh-TW" sz="2400" b="0" dirty="0">
                <a:solidFill>
                  <a:srgbClr val="CC0099"/>
                </a:solidFill>
                <a:ea typeface="新細明體" panose="02020500000000000000" pitchFamily="18" charset="-120"/>
              </a:rPr>
              <a:t>V   </a:t>
            </a:r>
            <a:r>
              <a:rPr lang="en-US" altLang="zh-TW" sz="2400" b="0" dirty="0" smtClean="0">
                <a:solidFill>
                  <a:srgbClr val="CC0099"/>
                </a:solidFill>
                <a:ea typeface="新細明體" panose="02020500000000000000" pitchFamily="18" charset="-120"/>
              </a:rPr>
              <a:t>  D    N</a:t>
            </a:r>
            <a:endParaRPr lang="en-US" altLang="zh-TW" sz="2400" b="0" dirty="0">
              <a:solidFill>
                <a:srgbClr val="CC0099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956519" y="3866357"/>
            <a:ext cx="0" cy="141062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625113" y="3866357"/>
            <a:ext cx="0" cy="141062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234713" y="3866356"/>
            <a:ext cx="0" cy="141062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7755823" y="3866355"/>
            <a:ext cx="0" cy="141062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4" grpId="0">
        <p:bldAsOne/>
      </p:bldGraphic>
      <p:bldP spid="5" grpId="0"/>
      <p:bldP spid="7" grpId="0" animBg="1"/>
      <p:bldP spid="11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HMM – Step 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102288" y="3982476"/>
            <a:ext cx="1316038" cy="1265237"/>
            <a:chOff x="3852" y="2120"/>
            <a:chExt cx="1098" cy="1242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" name="Freeform 52"/>
          <p:cNvSpPr>
            <a:spLocks/>
          </p:cNvSpPr>
          <p:nvPr/>
        </p:nvSpPr>
        <p:spPr bwMode="auto">
          <a:xfrm>
            <a:off x="2019739" y="2847266"/>
            <a:ext cx="1560513" cy="409575"/>
          </a:xfrm>
          <a:custGeom>
            <a:avLst/>
            <a:gdLst>
              <a:gd name="T0" fmla="*/ 0 w 983"/>
              <a:gd name="T1" fmla="*/ 2147483646 h 258"/>
              <a:gd name="T2" fmla="*/ 2147483646 w 983"/>
              <a:gd name="T3" fmla="*/ 2147483646 h 258"/>
              <a:gd name="T4" fmla="*/ 2147483646 w 983"/>
              <a:gd name="T5" fmla="*/ 2147483646 h 258"/>
              <a:gd name="T6" fmla="*/ 2147483646 w 983"/>
              <a:gd name="T7" fmla="*/ 0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983"/>
              <a:gd name="T13" fmla="*/ 0 h 258"/>
              <a:gd name="T14" fmla="*/ 983 w 983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3" h="258">
                <a:moveTo>
                  <a:pt x="0" y="38"/>
                </a:moveTo>
                <a:cubicBezTo>
                  <a:pt x="75" y="111"/>
                  <a:pt x="151" y="184"/>
                  <a:pt x="253" y="215"/>
                </a:cubicBezTo>
                <a:cubicBezTo>
                  <a:pt x="355" y="246"/>
                  <a:pt x="492" y="258"/>
                  <a:pt x="614" y="222"/>
                </a:cubicBezTo>
                <a:cubicBezTo>
                  <a:pt x="736" y="186"/>
                  <a:pt x="859" y="93"/>
                  <a:pt x="983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2438839" y="287425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0.95</a:t>
            </a:r>
          </a:p>
        </p:txBody>
      </p:sp>
      <p:sp>
        <p:nvSpPr>
          <p:cNvPr id="10" name="Freeform 54"/>
          <p:cNvSpPr>
            <a:spLocks/>
          </p:cNvSpPr>
          <p:nvPr/>
        </p:nvSpPr>
        <p:spPr bwMode="auto">
          <a:xfrm>
            <a:off x="4604189" y="2834566"/>
            <a:ext cx="1474788" cy="804862"/>
          </a:xfrm>
          <a:custGeom>
            <a:avLst/>
            <a:gdLst>
              <a:gd name="T0" fmla="*/ 0 w 929"/>
              <a:gd name="T1" fmla="*/ 0 h 507"/>
              <a:gd name="T2" fmla="*/ 2147483646 w 929"/>
              <a:gd name="T3" fmla="*/ 2147483646 h 507"/>
              <a:gd name="T4" fmla="*/ 2147483646 w 929"/>
              <a:gd name="T5" fmla="*/ 2147483646 h 507"/>
              <a:gd name="T6" fmla="*/ 2147483646 w 929"/>
              <a:gd name="T7" fmla="*/ 2147483646 h 507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507"/>
              <a:gd name="T14" fmla="*/ 929 w 929"/>
              <a:gd name="T15" fmla="*/ 507 h 5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507">
                <a:moveTo>
                  <a:pt x="0" y="0"/>
                </a:moveTo>
                <a:cubicBezTo>
                  <a:pt x="62" y="84"/>
                  <a:pt x="124" y="168"/>
                  <a:pt x="207" y="238"/>
                </a:cubicBezTo>
                <a:cubicBezTo>
                  <a:pt x="290" y="308"/>
                  <a:pt x="379" y="377"/>
                  <a:pt x="499" y="422"/>
                </a:cubicBezTo>
                <a:cubicBezTo>
                  <a:pt x="619" y="467"/>
                  <a:pt x="860" y="493"/>
                  <a:pt x="929" y="5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1" name="Freeform 55"/>
          <p:cNvSpPr>
            <a:spLocks/>
          </p:cNvSpPr>
          <p:nvPr/>
        </p:nvSpPr>
        <p:spPr bwMode="auto">
          <a:xfrm>
            <a:off x="2056252" y="1691566"/>
            <a:ext cx="1547812" cy="569912"/>
          </a:xfrm>
          <a:custGeom>
            <a:avLst/>
            <a:gdLst>
              <a:gd name="T0" fmla="*/ 2147483646 w 975"/>
              <a:gd name="T1" fmla="*/ 2147483646 h 536"/>
              <a:gd name="T2" fmla="*/ 2147483646 w 975"/>
              <a:gd name="T3" fmla="*/ 2147483646 h 536"/>
              <a:gd name="T4" fmla="*/ 2147483646 w 975"/>
              <a:gd name="T5" fmla="*/ 2147483646 h 536"/>
              <a:gd name="T6" fmla="*/ 0 w 975"/>
              <a:gd name="T7" fmla="*/ 2147483646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536"/>
              <a:gd name="T14" fmla="*/ 975 w 975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536">
                <a:moveTo>
                  <a:pt x="975" y="528"/>
                </a:moveTo>
                <a:cubicBezTo>
                  <a:pt x="877" y="343"/>
                  <a:pt x="779" y="158"/>
                  <a:pt x="668" y="83"/>
                </a:cubicBezTo>
                <a:cubicBezTo>
                  <a:pt x="557" y="8"/>
                  <a:pt x="418" y="0"/>
                  <a:pt x="307" y="75"/>
                </a:cubicBezTo>
                <a:cubicBezTo>
                  <a:pt x="196" y="150"/>
                  <a:pt x="52" y="458"/>
                  <a:pt x="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2561077" y="1348666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0.05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5063590" y="3037766"/>
            <a:ext cx="63059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 dirty="0" smtClean="0">
                <a:ea typeface="新細明體" panose="02020500000000000000" pitchFamily="18" charset="-120"/>
              </a:rPr>
              <a:t>0.85</a:t>
            </a:r>
            <a:endParaRPr lang="en-US" altLang="zh-TW" sz="2000" b="0" dirty="0">
              <a:ea typeface="新細明體" panose="02020500000000000000" pitchFamily="18" charset="-120"/>
            </a:endParaRPr>
          </a:p>
        </p:txBody>
      </p:sp>
      <p:sp>
        <p:nvSpPr>
          <p:cNvPr id="14" name="Freeform 59"/>
          <p:cNvSpPr>
            <a:spLocks/>
          </p:cNvSpPr>
          <p:nvPr/>
        </p:nvSpPr>
        <p:spPr bwMode="auto">
          <a:xfrm>
            <a:off x="1811777" y="3053641"/>
            <a:ext cx="4146550" cy="984250"/>
          </a:xfrm>
          <a:custGeom>
            <a:avLst/>
            <a:gdLst>
              <a:gd name="T0" fmla="*/ 0 w 2612"/>
              <a:gd name="T1" fmla="*/ 0 h 620"/>
              <a:gd name="T2" fmla="*/ 2147483646 w 2612"/>
              <a:gd name="T3" fmla="*/ 2147483646 h 620"/>
              <a:gd name="T4" fmla="*/ 2147483646 w 2612"/>
              <a:gd name="T5" fmla="*/ 2147483646 h 620"/>
              <a:gd name="T6" fmla="*/ 2147483646 w 2612"/>
              <a:gd name="T7" fmla="*/ 2147483646 h 620"/>
              <a:gd name="T8" fmla="*/ 2147483646 w 2612"/>
              <a:gd name="T9" fmla="*/ 2147483646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12"/>
              <a:gd name="T16" fmla="*/ 0 h 620"/>
              <a:gd name="T17" fmla="*/ 2612 w 2612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12" h="620">
                <a:moveTo>
                  <a:pt x="0" y="0"/>
                </a:moveTo>
                <a:cubicBezTo>
                  <a:pt x="78" y="144"/>
                  <a:pt x="156" y="289"/>
                  <a:pt x="400" y="354"/>
                </a:cubicBezTo>
                <a:cubicBezTo>
                  <a:pt x="644" y="419"/>
                  <a:pt x="1171" y="354"/>
                  <a:pt x="1467" y="392"/>
                </a:cubicBezTo>
                <a:cubicBezTo>
                  <a:pt x="1763" y="430"/>
                  <a:pt x="1983" y="548"/>
                  <a:pt x="2174" y="584"/>
                </a:cubicBezTo>
                <a:cubicBezTo>
                  <a:pt x="2365" y="620"/>
                  <a:pt x="2488" y="613"/>
                  <a:pt x="2612" y="6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5" name="Text Box 60"/>
          <p:cNvSpPr txBox="1">
            <a:spLocks noChangeArrowheads="1"/>
          </p:cNvSpPr>
          <p:nvPr/>
        </p:nvSpPr>
        <p:spPr bwMode="auto">
          <a:xfrm>
            <a:off x="4093014" y="3709278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0.05</a:t>
            </a:r>
          </a:p>
        </p:txBody>
      </p:sp>
      <p:sp>
        <p:nvSpPr>
          <p:cNvPr id="16" name="Oval 61"/>
          <p:cNvSpPr>
            <a:spLocks noChangeArrowheads="1"/>
          </p:cNvSpPr>
          <p:nvPr/>
        </p:nvSpPr>
        <p:spPr bwMode="auto">
          <a:xfrm>
            <a:off x="7993502" y="3321928"/>
            <a:ext cx="792162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zh-TW" sz="2000">
              <a:ea typeface="新細明體" panose="02020500000000000000" pitchFamily="18" charset="-120"/>
            </a:endParaRPr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8131813" y="3421941"/>
            <a:ext cx="55205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 dirty="0" smtClean="0">
                <a:ea typeface="新細明體" panose="02020500000000000000" pitchFamily="18" charset="-120"/>
              </a:rPr>
              <a:t>end</a:t>
            </a:r>
            <a:endParaRPr lang="en-US" altLang="zh-TW" sz="2000" b="0" dirty="0">
              <a:ea typeface="新細明體" panose="02020500000000000000" pitchFamily="18" charset="-120"/>
            </a:endParaRPr>
          </a:p>
        </p:txBody>
      </p:sp>
      <p:sp>
        <p:nvSpPr>
          <p:cNvPr id="18" name="Freeform 63"/>
          <p:cNvSpPr>
            <a:spLocks/>
          </p:cNvSpPr>
          <p:nvPr/>
        </p:nvSpPr>
        <p:spPr bwMode="auto">
          <a:xfrm>
            <a:off x="7115614" y="3156828"/>
            <a:ext cx="1096963" cy="458788"/>
          </a:xfrm>
          <a:custGeom>
            <a:avLst/>
            <a:gdLst>
              <a:gd name="T0" fmla="*/ 0 w 691"/>
              <a:gd name="T1" fmla="*/ 2147483646 h 289"/>
              <a:gd name="T2" fmla="*/ 2147483646 w 691"/>
              <a:gd name="T3" fmla="*/ 2147483646 h 289"/>
              <a:gd name="T4" fmla="*/ 2147483646 w 691"/>
              <a:gd name="T5" fmla="*/ 2147483646 h 289"/>
              <a:gd name="T6" fmla="*/ 2147483646 w 691"/>
              <a:gd name="T7" fmla="*/ 2147483646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691"/>
              <a:gd name="T13" fmla="*/ 0 h 289"/>
              <a:gd name="T14" fmla="*/ 691 w 69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1" h="289">
                <a:moveTo>
                  <a:pt x="0" y="289"/>
                </a:moveTo>
                <a:cubicBezTo>
                  <a:pt x="38" y="243"/>
                  <a:pt x="76" y="197"/>
                  <a:pt x="146" y="150"/>
                </a:cubicBezTo>
                <a:cubicBezTo>
                  <a:pt x="216" y="103"/>
                  <a:pt x="332" y="8"/>
                  <a:pt x="423" y="4"/>
                </a:cubicBezTo>
                <a:cubicBezTo>
                  <a:pt x="514" y="0"/>
                  <a:pt x="649" y="106"/>
                  <a:pt x="691" y="1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9" name="Text Box 64"/>
          <p:cNvSpPr txBox="1">
            <a:spLocks noChangeArrowheads="1"/>
          </p:cNvSpPr>
          <p:nvPr/>
        </p:nvSpPr>
        <p:spPr bwMode="auto">
          <a:xfrm>
            <a:off x="7452164" y="2739316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0.5</a:t>
            </a:r>
          </a:p>
        </p:txBody>
      </p:sp>
      <p:sp>
        <p:nvSpPr>
          <p:cNvPr id="20" name="Freeform 65"/>
          <p:cNvSpPr>
            <a:spLocks/>
          </p:cNvSpPr>
          <p:nvPr/>
        </p:nvSpPr>
        <p:spPr bwMode="auto">
          <a:xfrm>
            <a:off x="4793101" y="2013147"/>
            <a:ext cx="3595357" cy="1279909"/>
          </a:xfrm>
          <a:custGeom>
            <a:avLst/>
            <a:gdLst>
              <a:gd name="T0" fmla="*/ 0 w 2527"/>
              <a:gd name="T1" fmla="*/ 2147483646 h 1072"/>
              <a:gd name="T2" fmla="*/ 2147483646 w 2527"/>
              <a:gd name="T3" fmla="*/ 2147483646 h 1072"/>
              <a:gd name="T4" fmla="*/ 2147483646 w 2527"/>
              <a:gd name="T5" fmla="*/ 2147483646 h 1072"/>
              <a:gd name="T6" fmla="*/ 2147483646 w 2527"/>
              <a:gd name="T7" fmla="*/ 2147483646 h 1072"/>
              <a:gd name="T8" fmla="*/ 2147483646 w 2527"/>
              <a:gd name="T9" fmla="*/ 2147483646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7"/>
              <a:gd name="T16" fmla="*/ 0 h 1072"/>
              <a:gd name="T17" fmla="*/ 2527 w 2527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7" h="1072">
                <a:moveTo>
                  <a:pt x="0" y="358"/>
                </a:moveTo>
                <a:cubicBezTo>
                  <a:pt x="211" y="258"/>
                  <a:pt x="422" y="159"/>
                  <a:pt x="684" y="104"/>
                </a:cubicBezTo>
                <a:cubicBezTo>
                  <a:pt x="946" y="49"/>
                  <a:pt x="1299" y="0"/>
                  <a:pt x="1574" y="27"/>
                </a:cubicBezTo>
                <a:cubicBezTo>
                  <a:pt x="1849" y="54"/>
                  <a:pt x="2176" y="92"/>
                  <a:pt x="2335" y="266"/>
                </a:cubicBezTo>
                <a:cubicBezTo>
                  <a:pt x="2494" y="440"/>
                  <a:pt x="2496" y="938"/>
                  <a:pt x="2527" y="10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1" name="Text Box 66"/>
          <p:cNvSpPr txBox="1">
            <a:spLocks noChangeArrowheads="1"/>
          </p:cNvSpPr>
          <p:nvPr/>
        </p:nvSpPr>
        <p:spPr bwMode="auto">
          <a:xfrm>
            <a:off x="6590779" y="2025225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 dirty="0">
                <a:ea typeface="新細明體" panose="02020500000000000000" pitchFamily="18" charset="-120"/>
              </a:rPr>
              <a:t>0.1</a:t>
            </a:r>
          </a:p>
        </p:txBody>
      </p:sp>
      <p:sp>
        <p:nvSpPr>
          <p:cNvPr id="22" name="Freeform 67"/>
          <p:cNvSpPr>
            <a:spLocks/>
          </p:cNvSpPr>
          <p:nvPr/>
        </p:nvSpPr>
        <p:spPr bwMode="auto">
          <a:xfrm>
            <a:off x="3361177" y="4285541"/>
            <a:ext cx="2706687" cy="763587"/>
          </a:xfrm>
          <a:custGeom>
            <a:avLst/>
            <a:gdLst>
              <a:gd name="T0" fmla="*/ 0 w 1705"/>
              <a:gd name="T1" fmla="*/ 2147483646 h 481"/>
              <a:gd name="T2" fmla="*/ 2147483646 w 1705"/>
              <a:gd name="T3" fmla="*/ 2147483646 h 481"/>
              <a:gd name="T4" fmla="*/ 2147483646 w 1705"/>
              <a:gd name="T5" fmla="*/ 2147483646 h 481"/>
              <a:gd name="T6" fmla="*/ 2147483646 w 1705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5"/>
              <a:gd name="T13" fmla="*/ 0 h 481"/>
              <a:gd name="T14" fmla="*/ 1705 w 170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5" h="481">
                <a:moveTo>
                  <a:pt x="0" y="292"/>
                </a:moveTo>
                <a:cubicBezTo>
                  <a:pt x="64" y="335"/>
                  <a:pt x="128" y="379"/>
                  <a:pt x="315" y="399"/>
                </a:cubicBezTo>
                <a:cubicBezTo>
                  <a:pt x="502" y="419"/>
                  <a:pt x="889" y="481"/>
                  <a:pt x="1121" y="415"/>
                </a:cubicBezTo>
                <a:cubicBezTo>
                  <a:pt x="1353" y="349"/>
                  <a:pt x="1529" y="174"/>
                  <a:pt x="17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4148577" y="4591928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0.8</a:t>
            </a:r>
          </a:p>
        </p:txBody>
      </p:sp>
      <p:sp>
        <p:nvSpPr>
          <p:cNvPr id="24" name="Freeform 69"/>
          <p:cNvSpPr>
            <a:spLocks/>
          </p:cNvSpPr>
          <p:nvPr/>
        </p:nvSpPr>
        <p:spPr bwMode="auto">
          <a:xfrm>
            <a:off x="3202427" y="3980741"/>
            <a:ext cx="5072062" cy="1546225"/>
          </a:xfrm>
          <a:custGeom>
            <a:avLst/>
            <a:gdLst>
              <a:gd name="T0" fmla="*/ 0 w 3195"/>
              <a:gd name="T1" fmla="*/ 2147483646 h 974"/>
              <a:gd name="T2" fmla="*/ 2147483646 w 3195"/>
              <a:gd name="T3" fmla="*/ 2147483646 h 974"/>
              <a:gd name="T4" fmla="*/ 2147483646 w 3195"/>
              <a:gd name="T5" fmla="*/ 2147483646 h 974"/>
              <a:gd name="T6" fmla="*/ 2147483646 w 3195"/>
              <a:gd name="T7" fmla="*/ 0 h 974"/>
              <a:gd name="T8" fmla="*/ 0 60000 65536"/>
              <a:gd name="T9" fmla="*/ 0 60000 65536"/>
              <a:gd name="T10" fmla="*/ 0 60000 65536"/>
              <a:gd name="T11" fmla="*/ 0 60000 65536"/>
              <a:gd name="T12" fmla="*/ 0 w 3195"/>
              <a:gd name="T13" fmla="*/ 0 h 974"/>
              <a:gd name="T14" fmla="*/ 3195 w 3195"/>
              <a:gd name="T15" fmla="*/ 974 h 9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5" h="974">
                <a:moveTo>
                  <a:pt x="0" y="683"/>
                </a:moveTo>
                <a:cubicBezTo>
                  <a:pt x="368" y="763"/>
                  <a:pt x="736" y="844"/>
                  <a:pt x="1060" y="868"/>
                </a:cubicBezTo>
                <a:cubicBezTo>
                  <a:pt x="1384" y="892"/>
                  <a:pt x="1587" y="974"/>
                  <a:pt x="1943" y="829"/>
                </a:cubicBezTo>
                <a:cubicBezTo>
                  <a:pt x="2299" y="684"/>
                  <a:pt x="2747" y="342"/>
                  <a:pt x="319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5" name="Text Box 70"/>
          <p:cNvSpPr txBox="1">
            <a:spLocks noChangeArrowheads="1"/>
          </p:cNvSpPr>
          <p:nvPr/>
        </p:nvSpPr>
        <p:spPr bwMode="auto">
          <a:xfrm>
            <a:off x="5134414" y="5068178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0.1</a:t>
            </a:r>
          </a:p>
        </p:txBody>
      </p:sp>
      <p:sp>
        <p:nvSpPr>
          <p:cNvPr id="26" name="Text Box 71"/>
          <p:cNvSpPr txBox="1">
            <a:spLocks noChangeArrowheads="1"/>
          </p:cNvSpPr>
          <p:nvPr/>
        </p:nvSpPr>
        <p:spPr bwMode="auto">
          <a:xfrm>
            <a:off x="1530789" y="4280778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0.1</a:t>
            </a:r>
          </a:p>
        </p:txBody>
      </p:sp>
      <p:sp>
        <p:nvSpPr>
          <p:cNvPr id="27" name="Freeform 72"/>
          <p:cNvSpPr>
            <a:spLocks/>
          </p:cNvSpPr>
          <p:nvPr/>
        </p:nvSpPr>
        <p:spPr bwMode="auto">
          <a:xfrm>
            <a:off x="725927" y="2774241"/>
            <a:ext cx="1416050" cy="2035175"/>
          </a:xfrm>
          <a:custGeom>
            <a:avLst/>
            <a:gdLst>
              <a:gd name="T0" fmla="*/ 2147483646 w 892"/>
              <a:gd name="T1" fmla="*/ 2147483646 h 1282"/>
              <a:gd name="T2" fmla="*/ 2147483646 w 892"/>
              <a:gd name="T3" fmla="*/ 2147483646 h 1282"/>
              <a:gd name="T4" fmla="*/ 2147483646 w 892"/>
              <a:gd name="T5" fmla="*/ 2147483646 h 1282"/>
              <a:gd name="T6" fmla="*/ 2147483646 w 892"/>
              <a:gd name="T7" fmla="*/ 2147483646 h 1282"/>
              <a:gd name="T8" fmla="*/ 2147483646 w 892"/>
              <a:gd name="T9" fmla="*/ 0 h 1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1282"/>
              <a:gd name="T17" fmla="*/ 892 w 892"/>
              <a:gd name="T18" fmla="*/ 1282 h 1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1282">
                <a:moveTo>
                  <a:pt x="892" y="1282"/>
                </a:moveTo>
                <a:cubicBezTo>
                  <a:pt x="792" y="1266"/>
                  <a:pt x="693" y="1250"/>
                  <a:pt x="569" y="1190"/>
                </a:cubicBezTo>
                <a:cubicBezTo>
                  <a:pt x="445" y="1130"/>
                  <a:pt x="242" y="1022"/>
                  <a:pt x="147" y="921"/>
                </a:cubicBezTo>
                <a:cubicBezTo>
                  <a:pt x="52" y="820"/>
                  <a:pt x="2" y="736"/>
                  <a:pt x="1" y="583"/>
                </a:cubicBezTo>
                <a:cubicBezTo>
                  <a:pt x="0" y="430"/>
                  <a:pt x="69" y="215"/>
                  <a:pt x="13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" name="Freeform 73"/>
          <p:cNvSpPr>
            <a:spLocks/>
          </p:cNvSpPr>
          <p:nvPr/>
        </p:nvSpPr>
        <p:spPr bwMode="auto">
          <a:xfrm>
            <a:off x="422714" y="2517066"/>
            <a:ext cx="5876925" cy="3336925"/>
          </a:xfrm>
          <a:custGeom>
            <a:avLst/>
            <a:gdLst>
              <a:gd name="T0" fmla="*/ 2147483646 w 3702"/>
              <a:gd name="T1" fmla="*/ 2147483646 h 2102"/>
              <a:gd name="T2" fmla="*/ 2147483646 w 3702"/>
              <a:gd name="T3" fmla="*/ 2147483646 h 2102"/>
              <a:gd name="T4" fmla="*/ 2147483646 w 3702"/>
              <a:gd name="T5" fmla="*/ 2147483646 h 2102"/>
              <a:gd name="T6" fmla="*/ 2147483646 w 3702"/>
              <a:gd name="T7" fmla="*/ 2147483646 h 2102"/>
              <a:gd name="T8" fmla="*/ 2147483646 w 3702"/>
              <a:gd name="T9" fmla="*/ 2147483646 h 2102"/>
              <a:gd name="T10" fmla="*/ 2147483646 w 3702"/>
              <a:gd name="T11" fmla="*/ 2147483646 h 2102"/>
              <a:gd name="T12" fmla="*/ 2147483646 w 3702"/>
              <a:gd name="T13" fmla="*/ 2147483646 h 2102"/>
              <a:gd name="T14" fmla="*/ 2147483646 w 3702"/>
              <a:gd name="T15" fmla="*/ 2147483646 h 2102"/>
              <a:gd name="T16" fmla="*/ 2147483646 w 3702"/>
              <a:gd name="T17" fmla="*/ 2147483646 h 2102"/>
              <a:gd name="T18" fmla="*/ 2147483646 w 3702"/>
              <a:gd name="T19" fmla="*/ 0 h 2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02"/>
              <a:gd name="T31" fmla="*/ 0 h 2102"/>
              <a:gd name="T32" fmla="*/ 3702 w 3702"/>
              <a:gd name="T33" fmla="*/ 2102 h 210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02" h="2102">
                <a:moveTo>
                  <a:pt x="3702" y="1175"/>
                </a:moveTo>
                <a:cubicBezTo>
                  <a:pt x="3578" y="1467"/>
                  <a:pt x="3454" y="1759"/>
                  <a:pt x="3364" y="1905"/>
                </a:cubicBezTo>
                <a:cubicBezTo>
                  <a:pt x="3274" y="2051"/>
                  <a:pt x="3242" y="2019"/>
                  <a:pt x="3164" y="2051"/>
                </a:cubicBezTo>
                <a:cubicBezTo>
                  <a:pt x="3086" y="2083"/>
                  <a:pt x="3207" y="2096"/>
                  <a:pt x="2895" y="2097"/>
                </a:cubicBezTo>
                <a:cubicBezTo>
                  <a:pt x="2583" y="2098"/>
                  <a:pt x="1671" y="2102"/>
                  <a:pt x="1290" y="2059"/>
                </a:cubicBezTo>
                <a:cubicBezTo>
                  <a:pt x="909" y="2016"/>
                  <a:pt x="765" y="1930"/>
                  <a:pt x="607" y="1836"/>
                </a:cubicBezTo>
                <a:cubicBezTo>
                  <a:pt x="449" y="1742"/>
                  <a:pt x="429" y="1641"/>
                  <a:pt x="345" y="1498"/>
                </a:cubicBezTo>
                <a:cubicBezTo>
                  <a:pt x="261" y="1355"/>
                  <a:pt x="152" y="1176"/>
                  <a:pt x="100" y="976"/>
                </a:cubicBezTo>
                <a:cubicBezTo>
                  <a:pt x="48" y="776"/>
                  <a:pt x="0" y="463"/>
                  <a:pt x="31" y="300"/>
                </a:cubicBezTo>
                <a:cubicBezTo>
                  <a:pt x="62" y="137"/>
                  <a:pt x="173" y="68"/>
                  <a:pt x="28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9" name="Text Box 74"/>
          <p:cNvSpPr txBox="1">
            <a:spLocks noChangeArrowheads="1"/>
          </p:cNvSpPr>
          <p:nvPr/>
        </p:nvSpPr>
        <p:spPr bwMode="auto">
          <a:xfrm>
            <a:off x="3816789" y="5506328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0.25</a:t>
            </a:r>
          </a:p>
        </p:txBody>
      </p:sp>
      <p:sp>
        <p:nvSpPr>
          <p:cNvPr id="30" name="Freeform 75"/>
          <p:cNvSpPr>
            <a:spLocks/>
          </p:cNvSpPr>
          <p:nvPr/>
        </p:nvSpPr>
        <p:spPr bwMode="auto">
          <a:xfrm>
            <a:off x="3142102" y="4090278"/>
            <a:ext cx="2889250" cy="358775"/>
          </a:xfrm>
          <a:custGeom>
            <a:avLst/>
            <a:gdLst>
              <a:gd name="T0" fmla="*/ 2147483646 w 1820"/>
              <a:gd name="T1" fmla="*/ 0 h 226"/>
              <a:gd name="T2" fmla="*/ 2147483646 w 1820"/>
              <a:gd name="T3" fmla="*/ 2147483646 h 226"/>
              <a:gd name="T4" fmla="*/ 2147483646 w 1820"/>
              <a:gd name="T5" fmla="*/ 2147483646 h 226"/>
              <a:gd name="T6" fmla="*/ 2147483646 w 1820"/>
              <a:gd name="T7" fmla="*/ 2147483646 h 226"/>
              <a:gd name="T8" fmla="*/ 0 w 1820"/>
              <a:gd name="T9" fmla="*/ 2147483646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0"/>
              <a:gd name="T16" fmla="*/ 0 h 226"/>
              <a:gd name="T17" fmla="*/ 1820 w 18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0" h="226">
                <a:moveTo>
                  <a:pt x="1820" y="0"/>
                </a:moveTo>
                <a:cubicBezTo>
                  <a:pt x="1629" y="79"/>
                  <a:pt x="1438" y="158"/>
                  <a:pt x="1259" y="192"/>
                </a:cubicBezTo>
                <a:cubicBezTo>
                  <a:pt x="1080" y="226"/>
                  <a:pt x="903" y="222"/>
                  <a:pt x="744" y="207"/>
                </a:cubicBezTo>
                <a:cubicBezTo>
                  <a:pt x="585" y="192"/>
                  <a:pt x="431" y="114"/>
                  <a:pt x="307" y="100"/>
                </a:cubicBezTo>
                <a:cubicBezTo>
                  <a:pt x="183" y="86"/>
                  <a:pt x="91" y="104"/>
                  <a:pt x="0" y="1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1" name="Text Box 76"/>
          <p:cNvSpPr txBox="1">
            <a:spLocks noChangeArrowheads="1"/>
          </p:cNvSpPr>
          <p:nvPr/>
        </p:nvSpPr>
        <p:spPr bwMode="auto">
          <a:xfrm>
            <a:off x="4799452" y="4072816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0.25</a:t>
            </a:r>
          </a:p>
        </p:txBody>
      </p:sp>
      <p:sp>
        <p:nvSpPr>
          <p:cNvPr id="32" name="Oval 61"/>
          <p:cNvSpPr>
            <a:spLocks noChangeArrowheads="1"/>
          </p:cNvSpPr>
          <p:nvPr/>
        </p:nvSpPr>
        <p:spPr bwMode="auto">
          <a:xfrm>
            <a:off x="530664" y="5784141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zh-TW" sz="2000">
              <a:ea typeface="新細明體" panose="02020500000000000000" pitchFamily="18" charset="-120"/>
            </a:endParaRPr>
          </a:p>
        </p:txBody>
      </p:sp>
      <p:sp>
        <p:nvSpPr>
          <p:cNvPr id="33" name="TextBox 80"/>
          <p:cNvSpPr txBox="1">
            <a:spLocks noChangeArrowheads="1"/>
          </p:cNvSpPr>
          <p:nvPr/>
        </p:nvSpPr>
        <p:spPr bwMode="auto">
          <a:xfrm>
            <a:off x="549714" y="5911141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start</a:t>
            </a:r>
          </a:p>
        </p:txBody>
      </p:sp>
      <p:sp>
        <p:nvSpPr>
          <p:cNvPr id="34" name="Freeform 82"/>
          <p:cNvSpPr>
            <a:spLocks noChangeArrowheads="1"/>
          </p:cNvSpPr>
          <p:nvPr/>
        </p:nvSpPr>
        <p:spPr bwMode="auto">
          <a:xfrm>
            <a:off x="1151377" y="4972928"/>
            <a:ext cx="1106487" cy="854075"/>
          </a:xfrm>
          <a:custGeom>
            <a:avLst/>
            <a:gdLst>
              <a:gd name="T0" fmla="*/ 0 w 1106905"/>
              <a:gd name="T1" fmla="*/ 853240 h 854242"/>
              <a:gd name="T2" fmla="*/ 336122 w 1106905"/>
              <a:gd name="T3" fmla="*/ 288422 h 854242"/>
              <a:gd name="T4" fmla="*/ 1104399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cxnSp>
        <p:nvCxnSpPr>
          <p:cNvPr id="35" name="Straight Arrow Connector 84"/>
          <p:cNvCxnSpPr>
            <a:cxnSpLocks noChangeShapeType="1"/>
            <a:stCxn id="32" idx="0"/>
          </p:cNvCxnSpPr>
          <p:nvPr/>
        </p:nvCxnSpPr>
        <p:spPr bwMode="auto">
          <a:xfrm rot="5400000" flipH="1" flipV="1">
            <a:off x="-312298" y="4285541"/>
            <a:ext cx="2736850" cy="260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333939" y="5671428"/>
            <a:ext cx="5032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0.1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487802" y="5185653"/>
            <a:ext cx="5032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0.5</a:t>
            </a:r>
          </a:p>
        </p:txBody>
      </p:sp>
      <p:sp>
        <p:nvSpPr>
          <p:cNvPr id="38" name="Text Box 74"/>
          <p:cNvSpPr txBox="1">
            <a:spLocks noChangeArrowheads="1"/>
          </p:cNvSpPr>
          <p:nvPr/>
        </p:nvSpPr>
        <p:spPr bwMode="auto">
          <a:xfrm>
            <a:off x="1362514" y="4796716"/>
            <a:ext cx="5016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 dirty="0">
                <a:ea typeface="新細明體" panose="02020500000000000000" pitchFamily="18" charset="-120"/>
              </a:rPr>
              <a:t>0.4</a:t>
            </a:r>
          </a:p>
        </p:txBody>
      </p:sp>
      <p:sp>
        <p:nvSpPr>
          <p:cNvPr id="39" name="Freeform 91"/>
          <p:cNvSpPr>
            <a:spLocks noChangeArrowheads="1"/>
          </p:cNvSpPr>
          <p:nvPr/>
        </p:nvSpPr>
        <p:spPr bwMode="auto">
          <a:xfrm>
            <a:off x="1272027" y="4383966"/>
            <a:ext cx="5702300" cy="1739900"/>
          </a:xfrm>
          <a:custGeom>
            <a:avLst/>
            <a:gdLst>
              <a:gd name="T0" fmla="*/ 0 w 5702968"/>
              <a:gd name="T1" fmla="*/ 1632530 h 1740568"/>
              <a:gd name="T2" fmla="*/ 4027744 w 5702968"/>
              <a:gd name="T3" fmla="*/ 1632530 h 1740568"/>
              <a:gd name="T4" fmla="*/ 5097794 w 5702968"/>
              <a:gd name="T5" fmla="*/ 1464476 h 1740568"/>
              <a:gd name="T6" fmla="*/ 5698960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40" name="TextBox 96"/>
          <p:cNvSpPr txBox="1">
            <a:spLocks noChangeArrowheads="1"/>
          </p:cNvSpPr>
          <p:nvPr/>
        </p:nvSpPr>
        <p:spPr bwMode="auto">
          <a:xfrm>
            <a:off x="1259328" y="2087271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Det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1" name="TextBox 97"/>
          <p:cNvSpPr txBox="1">
            <a:spLocks noChangeArrowheads="1"/>
          </p:cNvSpPr>
          <p:nvPr/>
        </p:nvSpPr>
        <p:spPr bwMode="auto">
          <a:xfrm>
            <a:off x="3721539" y="2079802"/>
            <a:ext cx="78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B050"/>
                </a:solidFill>
                <a:ea typeface="新細明體" panose="02020500000000000000" pitchFamily="18" charset="-120"/>
              </a:rPr>
              <a:t>Noun</a:t>
            </a:r>
          </a:p>
        </p:txBody>
      </p:sp>
      <p:sp>
        <p:nvSpPr>
          <p:cNvPr id="42" name="TextBox 98"/>
          <p:cNvSpPr txBox="1">
            <a:spLocks noChangeArrowheads="1"/>
          </p:cNvSpPr>
          <p:nvPr/>
        </p:nvSpPr>
        <p:spPr bwMode="auto">
          <a:xfrm>
            <a:off x="2147098" y="4423252"/>
            <a:ext cx="1320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err="1">
                <a:solidFill>
                  <a:srgbClr val="0070C0"/>
                </a:solidFill>
                <a:ea typeface="新細明體" panose="02020500000000000000" pitchFamily="18" charset="-120"/>
              </a:rPr>
              <a:t>PropNoun</a:t>
            </a:r>
            <a:endParaRPr lang="en-US" altLang="zh-TW" sz="2000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sp>
        <p:nvSpPr>
          <p:cNvPr id="43" name="TextBox 99"/>
          <p:cNvSpPr txBox="1">
            <a:spLocks noChangeArrowheads="1"/>
          </p:cNvSpPr>
          <p:nvPr/>
        </p:nvSpPr>
        <p:spPr bwMode="auto">
          <a:xfrm>
            <a:off x="6279002" y="3398129"/>
            <a:ext cx="71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7030A0"/>
                </a:solidFill>
                <a:ea typeface="新細明體" panose="02020500000000000000" pitchFamily="18" charset="-120"/>
              </a:rPr>
              <a:t>Verb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837177" y="6225530"/>
            <a:ext cx="6440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P( “</a:t>
            </a:r>
            <a:r>
              <a:rPr lang="en-US" altLang="zh-TW" sz="2400" dirty="0">
                <a:solidFill>
                  <a:srgbClr val="CC0099"/>
                </a:solidFill>
              </a:rPr>
              <a:t>PN     V     D    </a:t>
            </a:r>
            <a:r>
              <a:rPr lang="en-US" altLang="zh-TW" sz="2400" dirty="0" smtClean="0">
                <a:solidFill>
                  <a:srgbClr val="CC0099"/>
                </a:solidFill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”) </a:t>
            </a:r>
            <a:r>
              <a:rPr lang="en-US" altLang="zh-TW" sz="2400" dirty="0">
                <a:ea typeface="新細明體" panose="02020500000000000000" pitchFamily="18" charset="-120"/>
              </a:rPr>
              <a:t>=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0.4*0.8*0.25*0.95*0.1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grpSp>
        <p:nvGrpSpPr>
          <p:cNvPr id="45" name="Group 29"/>
          <p:cNvGrpSpPr>
            <a:grpSpLocks/>
          </p:cNvGrpSpPr>
          <p:nvPr/>
        </p:nvGrpSpPr>
        <p:grpSpPr bwMode="auto">
          <a:xfrm>
            <a:off x="900883" y="1795146"/>
            <a:ext cx="1316038" cy="1265238"/>
            <a:chOff x="3852" y="2120"/>
            <a:chExt cx="1098" cy="1242"/>
          </a:xfrm>
        </p:grpSpPr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47" name="Freeform 31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49" name="Group 16"/>
          <p:cNvGrpSpPr>
            <a:grpSpLocks/>
          </p:cNvGrpSpPr>
          <p:nvPr/>
        </p:nvGrpSpPr>
        <p:grpSpPr bwMode="auto">
          <a:xfrm>
            <a:off x="3434202" y="1789991"/>
            <a:ext cx="1316038" cy="1265238"/>
            <a:chOff x="3852" y="2120"/>
            <a:chExt cx="1098" cy="1242"/>
          </a:xfrm>
        </p:grpSpPr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53" name="Group 42"/>
          <p:cNvGrpSpPr>
            <a:grpSpLocks/>
          </p:cNvGrpSpPr>
          <p:nvPr/>
        </p:nvGrpSpPr>
        <p:grpSpPr bwMode="auto">
          <a:xfrm>
            <a:off x="5944833" y="3137779"/>
            <a:ext cx="1316038" cy="1265237"/>
            <a:chOff x="3852" y="2120"/>
            <a:chExt cx="1098" cy="1242"/>
          </a:xfrm>
        </p:grpSpPr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56" name="Line 45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5770226" y="25288"/>
            <a:ext cx="338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[Slide credit: Raymond </a:t>
            </a:r>
            <a:r>
              <a:rPr lang="en-US" altLang="zh-TW" dirty="0">
                <a:solidFill>
                  <a:srgbClr val="FF0000"/>
                </a:solidFill>
              </a:rPr>
              <a:t>J. </a:t>
            </a:r>
            <a:r>
              <a:rPr lang="en-US" altLang="zh-TW" dirty="0" smtClean="0">
                <a:solidFill>
                  <a:srgbClr val="FF0000"/>
                </a:solidFill>
              </a:rPr>
              <a:t>Mooney]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370469" y="1041828"/>
            <a:ext cx="281684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This is the grammar in your brain.</a:t>
            </a:r>
            <a:endParaRPr lang="zh-TW" altLang="en-US" sz="2400" dirty="0"/>
          </a:p>
        </p:txBody>
      </p:sp>
      <p:sp>
        <p:nvSpPr>
          <p:cNvPr id="59" name="TextBox 98"/>
          <p:cNvSpPr txBox="1">
            <a:spLocks noChangeArrowheads="1"/>
          </p:cNvSpPr>
          <p:nvPr/>
        </p:nvSpPr>
        <p:spPr bwMode="auto">
          <a:xfrm>
            <a:off x="2434142" y="4767796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PN</a:t>
            </a:r>
            <a:endParaRPr lang="en-US" altLang="zh-TW" sz="2400" b="1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sp>
        <p:nvSpPr>
          <p:cNvPr id="60" name="TextBox 97"/>
          <p:cNvSpPr txBox="1">
            <a:spLocks noChangeArrowheads="1"/>
          </p:cNvSpPr>
          <p:nvPr/>
        </p:nvSpPr>
        <p:spPr bwMode="auto">
          <a:xfrm>
            <a:off x="3873649" y="2465839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N</a:t>
            </a:r>
            <a:endParaRPr lang="en-US" altLang="zh-TW" sz="2400" b="1" dirty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  <p:sp>
        <p:nvSpPr>
          <p:cNvPr id="61" name="TextBox 96"/>
          <p:cNvSpPr txBox="1">
            <a:spLocks noChangeArrowheads="1"/>
          </p:cNvSpPr>
          <p:nvPr/>
        </p:nvSpPr>
        <p:spPr bwMode="auto">
          <a:xfrm>
            <a:off x="1338089" y="2446242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</a:t>
            </a:r>
            <a:endParaRPr lang="en-US" altLang="zh-TW" sz="24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2" name="TextBox 99"/>
          <p:cNvSpPr txBox="1">
            <a:spLocks noChangeArrowheads="1"/>
          </p:cNvSpPr>
          <p:nvPr/>
        </p:nvSpPr>
        <p:spPr bwMode="auto">
          <a:xfrm>
            <a:off x="6401304" y="3817494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 dirty="0" smtClean="0">
                <a:solidFill>
                  <a:srgbClr val="7030A0"/>
                </a:solidFill>
                <a:ea typeface="新細明體" panose="02020500000000000000" pitchFamily="18" charset="-120"/>
              </a:rPr>
              <a:t>V</a:t>
            </a:r>
            <a:endParaRPr lang="en-US" altLang="zh-TW" sz="2400" b="1" dirty="0">
              <a:solidFill>
                <a:srgbClr val="7030A0"/>
              </a:solidFill>
              <a:ea typeface="新細明體" panose="02020500000000000000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010325" y="5160336"/>
            <a:ext cx="159075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Markov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Chain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76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/>
      <p:bldP spid="58" grpId="0" animBg="1"/>
      <p:bldP spid="59" grpId="0"/>
      <p:bldP spid="60" grpId="0"/>
      <p:bldP spid="61" grpId="0"/>
      <p:bldP spid="62" grpId="0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HMM – Step 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687642" y="3059136"/>
            <a:ext cx="1316038" cy="1624012"/>
            <a:chOff x="1327606" y="4080254"/>
            <a:chExt cx="1316038" cy="162401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327606" y="4080254"/>
              <a:ext cx="1316038" cy="1265237"/>
              <a:chOff x="3852" y="2120"/>
              <a:chExt cx="1098" cy="1242"/>
            </a:xfrm>
          </p:grpSpPr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362531" y="5307391"/>
              <a:ext cx="1225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 dirty="0" err="1">
                  <a:ea typeface="新細明體" panose="02020500000000000000" pitchFamily="18" charset="-120"/>
                </a:rPr>
                <a:t>PropNoun</a:t>
              </a:r>
              <a:endParaRPr lang="en-US" altLang="zh-TW" sz="2000" b="0" dirty="0">
                <a:ea typeface="新細明體" panose="02020500000000000000" pitchFamily="18" charset="-12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411744" y="4480304"/>
              <a:ext cx="660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>
                  <a:ea typeface="新細明體" panose="02020500000000000000" pitchFamily="18" charset="-120"/>
                </a:rPr>
                <a:t>John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902281" y="4588254"/>
              <a:ext cx="7302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>
                  <a:ea typeface="新細明體" panose="02020500000000000000" pitchFamily="18" charset="-120"/>
                </a:rPr>
                <a:t>Mary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329194" y="4759704"/>
              <a:ext cx="7302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 dirty="0">
                  <a:ea typeface="新細明體" panose="02020500000000000000" pitchFamily="18" charset="-120"/>
                </a:rPr>
                <a:t>Alice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826081" y="4907341"/>
              <a:ext cx="6873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>
                  <a:ea typeface="新細明體" panose="02020500000000000000" pitchFamily="18" charset="-120"/>
                </a:rPr>
                <a:t>Jerry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630819" y="4199316"/>
              <a:ext cx="660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>
                  <a:ea typeface="新細明體" panose="02020500000000000000" pitchFamily="18" charset="-120"/>
                </a:rPr>
                <a:t>Tom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7039630" y="3075166"/>
            <a:ext cx="1316038" cy="1265238"/>
            <a:chOff x="3852" y="2120"/>
            <a:chExt cx="1098" cy="1242"/>
          </a:xfrm>
        </p:grpSpPr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46272" y="4341991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Noun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23805" y="3097391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cat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7238068" y="3370441"/>
            <a:ext cx="56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dog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054332" y="3605391"/>
            <a:ext cx="5809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 dirty="0" smtClean="0">
                <a:ea typeface="新細明體" panose="02020500000000000000" pitchFamily="18" charset="-120"/>
              </a:rPr>
              <a:t>saw</a:t>
            </a:r>
            <a:endParaRPr lang="en-US" altLang="zh-TW" sz="2000" b="0" dirty="0">
              <a:ea typeface="新細明體" panose="02020500000000000000" pitchFamily="18" charset="-120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7144405" y="3843516"/>
            <a:ext cx="547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pen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657168" y="3526016"/>
            <a:ext cx="547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bed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7584143" y="3800654"/>
            <a:ext cx="730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 dirty="0">
                <a:ea typeface="新細明體" panose="02020500000000000000" pitchFamily="18" charset="-120"/>
              </a:rPr>
              <a:t>apple</a:t>
            </a:r>
          </a:p>
        </p:txBody>
      </p:sp>
      <p:grpSp>
        <p:nvGrpSpPr>
          <p:cNvPr id="37" name="Group 29"/>
          <p:cNvGrpSpPr>
            <a:grpSpLocks/>
          </p:cNvGrpSpPr>
          <p:nvPr/>
        </p:nvGrpSpPr>
        <p:grpSpPr bwMode="auto">
          <a:xfrm>
            <a:off x="4909600" y="3089831"/>
            <a:ext cx="1316038" cy="1265238"/>
            <a:chOff x="3852" y="2120"/>
            <a:chExt cx="1098" cy="1242"/>
          </a:xfrm>
        </p:grpSpPr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5284044" y="4302887"/>
            <a:ext cx="547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 dirty="0" err="1">
                <a:ea typeface="新細明體" panose="02020500000000000000" pitchFamily="18" charset="-120"/>
              </a:rPr>
              <a:t>Det</a:t>
            </a:r>
            <a:endParaRPr lang="en-US" altLang="zh-TW" sz="2000" b="0" dirty="0">
              <a:ea typeface="新細明體" panose="02020500000000000000" pitchFamily="18" charset="-120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5136613" y="3373994"/>
            <a:ext cx="293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5520788" y="3416856"/>
            <a:ext cx="490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the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014375" y="3689906"/>
            <a:ext cx="490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the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5276313" y="3086656"/>
            <a:ext cx="490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the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5320763" y="3921681"/>
            <a:ext cx="560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that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5289013" y="3526394"/>
            <a:ext cx="293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5658900" y="3654981"/>
            <a:ext cx="490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the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5441413" y="3678794"/>
            <a:ext cx="293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>
                <a:ea typeface="新細明體" panose="02020500000000000000" pitchFamily="18" charset="-120"/>
              </a:rPr>
              <a:t>a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2803958" y="3066267"/>
            <a:ext cx="1316038" cy="1666875"/>
            <a:chOff x="6631491" y="4037391"/>
            <a:chExt cx="1316038" cy="1666875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6631491" y="4037391"/>
              <a:ext cx="1316038" cy="1265237"/>
              <a:chOff x="3852" y="2120"/>
              <a:chExt cx="1098" cy="1242"/>
            </a:xfrm>
          </p:grpSpPr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3" name="Line 45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952166" y="5307391"/>
              <a:ext cx="688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 dirty="0">
                  <a:ea typeface="新細明體" panose="02020500000000000000" pitchFamily="18" charset="-120"/>
                </a:rPr>
                <a:t>Verb</a:t>
              </a: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7069641" y="4051678"/>
              <a:ext cx="4476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>
                  <a:ea typeface="新細明體" panose="02020500000000000000" pitchFamily="18" charset="-120"/>
                </a:rPr>
                <a:t>bit</a:t>
              </a:r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6691816" y="4478716"/>
              <a:ext cx="4762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>
                  <a:ea typeface="新細明體" panose="02020500000000000000" pitchFamily="18" charset="-120"/>
                </a:rPr>
                <a:t>ate</a:t>
              </a:r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7080754" y="4391403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>
                  <a:ea typeface="新細明體" panose="02020500000000000000" pitchFamily="18" charset="-120"/>
                </a:rPr>
                <a:t>saw</a:t>
              </a:r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7007729" y="4616828"/>
              <a:ext cx="8572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>
                  <a:ea typeface="新細明體" panose="02020500000000000000" pitchFamily="18" charset="-120"/>
                </a:rPr>
                <a:t>played</a:t>
              </a:r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6802941" y="4867653"/>
              <a:ext cx="4476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>
                  <a:ea typeface="新細明體" panose="02020500000000000000" pitchFamily="18" charset="-120"/>
                </a:rPr>
                <a:t>hit</a:t>
              </a:r>
            </a:p>
          </p:txBody>
        </p:sp>
        <p:sp>
          <p:nvSpPr>
            <p:cNvPr id="50" name="Text Box 58"/>
            <p:cNvSpPr txBox="1">
              <a:spLocks noChangeArrowheads="1"/>
            </p:cNvSpPr>
            <p:nvPr/>
          </p:nvSpPr>
          <p:spPr bwMode="auto">
            <a:xfrm>
              <a:off x="7168066" y="4861303"/>
              <a:ext cx="660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0">
                  <a:ea typeface="新細明體" panose="02020500000000000000" pitchFamily="18" charset="-120"/>
                </a:rPr>
                <a:t>gave</a:t>
              </a:r>
            </a:p>
          </p:txBody>
        </p:sp>
      </p:grpSp>
      <p:cxnSp>
        <p:nvCxnSpPr>
          <p:cNvPr id="56" name="直線單箭頭接點 55"/>
          <p:cNvCxnSpPr/>
          <p:nvPr/>
        </p:nvCxnSpPr>
        <p:spPr>
          <a:xfrm flipH="1">
            <a:off x="1482979" y="2426519"/>
            <a:ext cx="1813310" cy="5511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>
            <a:off x="3570133" y="2401762"/>
            <a:ext cx="621114" cy="597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194365" y="2397026"/>
            <a:ext cx="406592" cy="656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891391" y="2376876"/>
            <a:ext cx="1722622" cy="7036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388373" y="4636330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smtClean="0"/>
              <a:t>0.2</a:t>
            </a:r>
            <a:endParaRPr lang="en-US" altLang="zh-TW" sz="2400" dirty="0"/>
          </a:p>
        </p:txBody>
      </p:sp>
      <p:sp>
        <p:nvSpPr>
          <p:cNvPr id="61" name="矩形 60"/>
          <p:cNvSpPr/>
          <p:nvPr/>
        </p:nvSpPr>
        <p:spPr>
          <a:xfrm>
            <a:off x="931083" y="5031502"/>
            <a:ext cx="768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/>
              <a:t>John</a:t>
            </a: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1345661" y="4733142"/>
            <a:ext cx="0" cy="298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461977" y="4733141"/>
            <a:ext cx="0" cy="298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5599476" y="4694622"/>
            <a:ext cx="0" cy="298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7751085" y="4688897"/>
            <a:ext cx="0" cy="298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136292" y="4990844"/>
            <a:ext cx="669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smtClean="0"/>
              <a:t>saw</a:t>
            </a:r>
            <a:endParaRPr lang="en-US" altLang="zh-TW" sz="2400" dirty="0"/>
          </a:p>
        </p:txBody>
      </p:sp>
      <p:sp>
        <p:nvSpPr>
          <p:cNvPr id="67" name="矩形 66"/>
          <p:cNvSpPr/>
          <p:nvPr/>
        </p:nvSpPr>
        <p:spPr>
          <a:xfrm>
            <a:off x="5317425" y="4956240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smtClean="0"/>
              <a:t>the</a:t>
            </a:r>
            <a:endParaRPr lang="en-US" altLang="zh-TW" sz="2400" dirty="0"/>
          </a:p>
        </p:txBody>
      </p:sp>
      <p:sp>
        <p:nvSpPr>
          <p:cNvPr id="68" name="矩形 67"/>
          <p:cNvSpPr/>
          <p:nvPr/>
        </p:nvSpPr>
        <p:spPr>
          <a:xfrm>
            <a:off x="7437300" y="4946600"/>
            <a:ext cx="669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smtClean="0"/>
              <a:t>saw</a:t>
            </a:r>
            <a:endParaRPr lang="en-US" altLang="zh-TW" sz="2400" dirty="0"/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3031494" y="1977243"/>
            <a:ext cx="311050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 smtClean="0">
                <a:solidFill>
                  <a:srgbClr val="CC0099"/>
                </a:solidFill>
                <a:ea typeface="新細明體" panose="02020500000000000000" pitchFamily="18" charset="-120"/>
              </a:rPr>
              <a:t>“PN       V        D      N”</a:t>
            </a:r>
            <a:endParaRPr lang="en-US" altLang="zh-TW" sz="2400" b="0" dirty="0">
              <a:solidFill>
                <a:srgbClr val="CC0099"/>
              </a:solidFill>
              <a:ea typeface="新細明體" panose="02020500000000000000" pitchFamily="18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770226" y="25288"/>
            <a:ext cx="338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[Slide credit: Raymond </a:t>
            </a:r>
            <a:r>
              <a:rPr lang="en-US" altLang="zh-TW" dirty="0">
                <a:solidFill>
                  <a:srgbClr val="FF0000"/>
                </a:solidFill>
              </a:rPr>
              <a:t>J. </a:t>
            </a:r>
            <a:r>
              <a:rPr lang="en-US" altLang="zh-TW" dirty="0" smtClean="0">
                <a:solidFill>
                  <a:srgbClr val="FF0000"/>
                </a:solidFill>
              </a:rPr>
              <a:t>Mooney]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37645" y="4629590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smtClean="0"/>
              <a:t>0.17</a:t>
            </a:r>
            <a:endParaRPr lang="en-US" altLang="zh-TW" sz="2400" dirty="0"/>
          </a:p>
        </p:txBody>
      </p:sp>
      <p:sp>
        <p:nvSpPr>
          <p:cNvPr id="82" name="矩形 81"/>
          <p:cNvSpPr/>
          <p:nvPr/>
        </p:nvSpPr>
        <p:spPr>
          <a:xfrm>
            <a:off x="5656299" y="4603865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smtClean="0"/>
              <a:t>0.63</a:t>
            </a:r>
            <a:endParaRPr lang="en-US" altLang="zh-TW" sz="2400" dirty="0"/>
          </a:p>
        </p:txBody>
      </p:sp>
      <p:sp>
        <p:nvSpPr>
          <p:cNvPr id="83" name="矩形 82"/>
          <p:cNvSpPr/>
          <p:nvPr/>
        </p:nvSpPr>
        <p:spPr>
          <a:xfrm>
            <a:off x="7852853" y="4592395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smtClean="0"/>
              <a:t>0.17</a:t>
            </a:r>
            <a:endParaRPr lang="en-US" altLang="zh-TW" sz="2400" dirty="0"/>
          </a:p>
        </p:txBody>
      </p:sp>
      <p:sp>
        <p:nvSpPr>
          <p:cNvPr id="84" name="TextBox 43"/>
          <p:cNvSpPr txBox="1">
            <a:spLocks noChangeArrowheads="1"/>
          </p:cNvSpPr>
          <p:nvPr/>
        </p:nvSpPr>
        <p:spPr bwMode="auto">
          <a:xfrm>
            <a:off x="1386119" y="5604187"/>
            <a:ext cx="65026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P(“</a:t>
            </a:r>
            <a:r>
              <a:rPr lang="en-US" altLang="zh-TW" sz="2400" dirty="0">
                <a:solidFill>
                  <a:srgbClr val="3333CC"/>
                </a:solidFill>
              </a:rPr>
              <a:t>John  saw  the  </a:t>
            </a:r>
            <a:r>
              <a:rPr lang="en-US" altLang="zh-TW" sz="2400" dirty="0" smtClean="0">
                <a:solidFill>
                  <a:srgbClr val="3333CC"/>
                </a:solidFill>
              </a:rPr>
              <a:t>saw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“ | “</a:t>
            </a:r>
            <a:r>
              <a:rPr lang="en-US" altLang="zh-TW" sz="2400" dirty="0">
                <a:solidFill>
                  <a:srgbClr val="CC0099"/>
                </a:solidFill>
              </a:rPr>
              <a:t>PN     V     D    </a:t>
            </a:r>
            <a:r>
              <a:rPr lang="en-US" altLang="zh-TW" sz="2400" dirty="0" smtClean="0">
                <a:solidFill>
                  <a:srgbClr val="CC0099"/>
                </a:solidFill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”) 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= 0.2*0.17*0.63*0.17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3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6" grpId="0"/>
      <p:bldP spid="67" grpId="0"/>
      <p:bldP spid="68" grpId="0"/>
      <p:bldP spid="81" grpId="0"/>
      <p:bldP spid="82" grpId="0"/>
      <p:bldP spid="83" grpId="0"/>
      <p:bldP spid="8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13882</TotalTime>
  <Words>2526</Words>
  <Application>Microsoft Office PowerPoint</Application>
  <PresentationFormat>如螢幕大小 (4:3)</PresentationFormat>
  <Paragraphs>947</Paragraphs>
  <Slides>58</Slides>
  <Notes>31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8" baseType="lpstr">
      <vt:lpstr>SimSun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方程式</vt:lpstr>
      <vt:lpstr>Sequence Labeling Problem</vt:lpstr>
      <vt:lpstr>Sequence Labeling </vt:lpstr>
      <vt:lpstr>Example Task</vt:lpstr>
      <vt:lpstr>Example Task</vt:lpstr>
      <vt:lpstr>Outline</vt:lpstr>
      <vt:lpstr>Outline</vt:lpstr>
      <vt:lpstr>HMM</vt:lpstr>
      <vt:lpstr>HMM – Step 1</vt:lpstr>
      <vt:lpstr>HMM – Step 2</vt:lpstr>
      <vt:lpstr>HMM</vt:lpstr>
      <vt:lpstr>HMM</vt:lpstr>
      <vt:lpstr>HMM  – Estimating the probabilities</vt:lpstr>
      <vt:lpstr>HMM  – Estimating the probabilities</vt:lpstr>
      <vt:lpstr>HMM – How to do POS Tagging?</vt:lpstr>
      <vt:lpstr>HMM – Viterbi Algorithm</vt:lpstr>
      <vt:lpstr>HMM - Summary</vt:lpstr>
      <vt:lpstr>HMM - Drawbacks</vt:lpstr>
      <vt:lpstr>HMM - Drawbacks</vt:lpstr>
      <vt:lpstr>HMM - Drawbacks</vt:lpstr>
      <vt:lpstr>HMM - Drawbacks</vt:lpstr>
      <vt:lpstr>Outline</vt:lpstr>
      <vt:lpstr>CRF</vt:lpstr>
      <vt:lpstr>P(x,y) for CRF</vt:lpstr>
      <vt:lpstr>P(x,y) for CRF</vt:lpstr>
      <vt:lpstr>P(x,y) for CRF</vt:lpstr>
      <vt:lpstr>P(x,y) for CRF</vt:lpstr>
      <vt:lpstr>P(x,y) for CRF</vt:lpstr>
      <vt:lpstr>P(x,y) for CRF</vt:lpstr>
      <vt:lpstr>Feature Vector</vt:lpstr>
      <vt:lpstr>Feature Vector</vt:lpstr>
      <vt:lpstr>Feature Vector</vt:lpstr>
      <vt:lpstr>CRF – Training Criterion</vt:lpstr>
      <vt:lpstr>CRF – Gradient Ascent</vt:lpstr>
      <vt:lpstr>CRF - Training</vt:lpstr>
      <vt:lpstr>CRF - Training</vt:lpstr>
      <vt:lpstr>CRF - Training</vt:lpstr>
      <vt:lpstr>CRF – Inference</vt:lpstr>
      <vt:lpstr>CRF v.s. HMM</vt:lpstr>
      <vt:lpstr>Synthetic Data</vt:lpstr>
      <vt:lpstr>Synthetic Data: CRF v.s. HMM</vt:lpstr>
      <vt:lpstr>CRF - Summary</vt:lpstr>
      <vt:lpstr>Outline</vt:lpstr>
      <vt:lpstr>Structured Perceptron</vt:lpstr>
      <vt:lpstr>Structured Perceptron v.s. CRF</vt:lpstr>
      <vt:lpstr>Structured SVM</vt:lpstr>
      <vt:lpstr>Structured SVM – Error Function</vt:lpstr>
      <vt:lpstr>POS Tagging</vt:lpstr>
      <vt:lpstr>Outline</vt:lpstr>
      <vt:lpstr>How about RNN?</vt:lpstr>
      <vt:lpstr>Integrated together</vt:lpstr>
      <vt:lpstr>Integrated together</vt:lpstr>
      <vt:lpstr>Integrated together</vt:lpstr>
      <vt:lpstr>Concluding Remarks</vt:lpstr>
      <vt:lpstr>Acknowledgement</vt:lpstr>
      <vt:lpstr>Appendix</vt:lpstr>
      <vt:lpstr>CRF - Training</vt:lpstr>
      <vt:lpstr>CRF - Training</vt:lpstr>
      <vt:lpstr>CRF v.s. HMM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</dc:title>
  <dc:creator>Lee Hung-yi</dc:creator>
  <cp:lastModifiedBy>Lee Hung-yi</cp:lastModifiedBy>
  <cp:revision>505</cp:revision>
  <dcterms:created xsi:type="dcterms:W3CDTF">2015-03-30T01:04:56Z</dcterms:created>
  <dcterms:modified xsi:type="dcterms:W3CDTF">2015-12-08T07:01:43Z</dcterms:modified>
</cp:coreProperties>
</file>