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398" r:id="rId3"/>
    <p:sldId id="387" r:id="rId4"/>
    <p:sldId id="400" r:id="rId5"/>
    <p:sldId id="380" r:id="rId6"/>
    <p:sldId id="381" r:id="rId7"/>
    <p:sldId id="383" r:id="rId8"/>
    <p:sldId id="385" r:id="rId9"/>
    <p:sldId id="386" r:id="rId10"/>
    <p:sldId id="406" r:id="rId11"/>
    <p:sldId id="393" r:id="rId12"/>
    <p:sldId id="402" r:id="rId13"/>
    <p:sldId id="394" r:id="rId14"/>
    <p:sldId id="395" r:id="rId15"/>
    <p:sldId id="399" r:id="rId16"/>
    <p:sldId id="404" r:id="rId17"/>
    <p:sldId id="360" r:id="rId18"/>
    <p:sldId id="419" r:id="rId19"/>
    <p:sldId id="431" r:id="rId20"/>
    <p:sldId id="421" r:id="rId21"/>
    <p:sldId id="422" r:id="rId22"/>
    <p:sldId id="438" r:id="rId23"/>
    <p:sldId id="439" r:id="rId24"/>
    <p:sldId id="437" r:id="rId25"/>
    <p:sldId id="433" r:id="rId26"/>
    <p:sldId id="434" r:id="rId27"/>
    <p:sldId id="440" r:id="rId28"/>
    <p:sldId id="441" r:id="rId29"/>
    <p:sldId id="442" r:id="rId30"/>
    <p:sldId id="444" r:id="rId31"/>
    <p:sldId id="303" r:id="rId32"/>
    <p:sldId id="405" r:id="rId33"/>
    <p:sldId id="350" r:id="rId34"/>
    <p:sldId id="351" r:id="rId35"/>
    <p:sldId id="306" r:id="rId36"/>
    <p:sldId id="320" r:id="rId37"/>
    <p:sldId id="352" r:id="rId38"/>
    <p:sldId id="401" r:id="rId39"/>
    <p:sldId id="317" r:id="rId40"/>
    <p:sldId id="313" r:id="rId41"/>
    <p:sldId id="329" r:id="rId42"/>
    <p:sldId id="345" r:id="rId43"/>
    <p:sldId id="337" r:id="rId44"/>
    <p:sldId id="336" r:id="rId45"/>
    <p:sldId id="314" r:id="rId46"/>
    <p:sldId id="445" r:id="rId47"/>
    <p:sldId id="331" r:id="rId48"/>
    <p:sldId id="335" r:id="rId49"/>
    <p:sldId id="340" r:id="rId50"/>
    <p:sldId id="346" r:id="rId51"/>
    <p:sldId id="332" r:id="rId52"/>
    <p:sldId id="355" r:id="rId53"/>
    <p:sldId id="354" r:id="rId54"/>
    <p:sldId id="356" r:id="rId55"/>
    <p:sldId id="357" r:id="rId56"/>
    <p:sldId id="447" r:id="rId57"/>
    <p:sldId id="446" r:id="rId58"/>
    <p:sldId id="311" r:id="rId59"/>
    <p:sldId id="396" r:id="rId60"/>
    <p:sldId id="408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2" autoAdjust="0"/>
    <p:restoredTop sz="88849" autoAdjust="0"/>
  </p:normalViewPr>
  <p:slideViewPr>
    <p:cSldViewPr snapToGrid="0">
      <p:cViewPr>
        <p:scale>
          <a:sx n="75" d="100"/>
          <a:sy n="75" d="100"/>
        </p:scale>
        <p:origin x="64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image" Target="../media/image8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A823D-BEEF-4B03-8E97-6C9B2DB7D425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D45A396-4CD5-48C9-BB81-EFB13167A628}">
      <dgm:prSet phldrT="[文字]" custT="1"/>
      <dgm:spPr/>
      <dgm:t>
        <a:bodyPr/>
        <a:lstStyle/>
        <a:p>
          <a:r>
            <a:rPr lang="en-US" altLang="zh-TW" sz="2800" dirty="0" smtClean="0"/>
            <a:t>Example Applications for Hidden Variable Learning </a:t>
          </a:r>
          <a:endParaRPr lang="zh-TW" altLang="en-US" sz="2800" dirty="0"/>
        </a:p>
      </dgm:t>
    </dgm:pt>
    <dgm:pt modelId="{FE871528-AD22-4352-9687-4C6033F7311C}" type="parTrans" cxnId="{CBB77082-8F61-4221-A733-F10638B683FD}">
      <dgm:prSet/>
      <dgm:spPr/>
      <dgm:t>
        <a:bodyPr/>
        <a:lstStyle/>
        <a:p>
          <a:endParaRPr lang="zh-TW" altLang="en-US"/>
        </a:p>
      </dgm:t>
    </dgm:pt>
    <dgm:pt modelId="{0A49F4E5-03DC-4A96-A91B-6D50D9318B41}" type="sibTrans" cxnId="{CBB77082-8F61-4221-A733-F10638B683FD}">
      <dgm:prSet/>
      <dgm:spPr/>
      <dgm:t>
        <a:bodyPr/>
        <a:lstStyle/>
        <a:p>
          <a:endParaRPr lang="zh-TW" altLang="en-US"/>
        </a:p>
      </dgm:t>
    </dgm:pt>
    <dgm:pt modelId="{7F3947CF-621B-4E25-AD65-9F739DAEDFD8}">
      <dgm:prSet phldrT="[文字]" custT="1"/>
      <dgm:spPr/>
      <dgm:t>
        <a:bodyPr/>
        <a:lstStyle/>
        <a:p>
          <a:r>
            <a:rPr lang="en-US" altLang="zh-TW" sz="2800" dirty="0" smtClean="0"/>
            <a:t>Structured SVM with Hidden Information</a:t>
          </a:r>
          <a:endParaRPr lang="zh-TW" altLang="en-US" sz="2800" dirty="0"/>
        </a:p>
      </dgm:t>
    </dgm:pt>
    <dgm:pt modelId="{A8A09DB8-119A-4799-887B-646579872AC6}" type="parTrans" cxnId="{D1340B11-8487-471B-A983-A20E3AF23DA3}">
      <dgm:prSet/>
      <dgm:spPr/>
      <dgm:t>
        <a:bodyPr/>
        <a:lstStyle/>
        <a:p>
          <a:endParaRPr lang="zh-TW" altLang="en-US"/>
        </a:p>
      </dgm:t>
    </dgm:pt>
    <dgm:pt modelId="{E898BE10-2F6C-47F8-A396-481B86E0D098}" type="sibTrans" cxnId="{D1340B11-8487-471B-A983-A20E3AF23DA3}">
      <dgm:prSet/>
      <dgm:spPr/>
      <dgm:t>
        <a:bodyPr/>
        <a:lstStyle/>
        <a:p>
          <a:endParaRPr lang="zh-TW" altLang="en-US"/>
        </a:p>
      </dgm:t>
    </dgm:pt>
    <dgm:pt modelId="{F8F8B676-1562-4B28-8484-E1E5949CEC93}">
      <dgm:prSet phldrT="[文字]" custT="1"/>
      <dgm:spPr/>
      <dgm:t>
        <a:bodyPr/>
        <a:lstStyle/>
        <a:p>
          <a:r>
            <a:rPr lang="en-US" altLang="zh-TW" sz="2800" dirty="0" smtClean="0"/>
            <a:t>Verifying the correctness</a:t>
          </a:r>
          <a:endParaRPr lang="zh-TW" altLang="en-US" sz="2800" dirty="0"/>
        </a:p>
      </dgm:t>
    </dgm:pt>
    <dgm:pt modelId="{D343C223-2C82-4752-AEA8-09C9DE81BC39}" type="parTrans" cxnId="{7FD88F4C-8A1A-4F30-9C3D-4062E9774565}">
      <dgm:prSet/>
      <dgm:spPr/>
      <dgm:t>
        <a:bodyPr/>
        <a:lstStyle/>
        <a:p>
          <a:endParaRPr lang="zh-TW" altLang="en-US"/>
        </a:p>
      </dgm:t>
    </dgm:pt>
    <dgm:pt modelId="{A06FB966-D237-413B-898A-DE01CBB2865D}" type="sibTrans" cxnId="{7FD88F4C-8A1A-4F30-9C3D-4062E9774565}">
      <dgm:prSet/>
      <dgm:spPr/>
      <dgm:t>
        <a:bodyPr/>
        <a:lstStyle/>
        <a:p>
          <a:endParaRPr lang="zh-TW" altLang="en-US"/>
        </a:p>
      </dgm:t>
    </dgm:pt>
    <dgm:pt modelId="{035ED77C-2E54-4F89-A5A3-49FDE7244253}">
      <dgm:prSet phldrT="[文字]" custT="1"/>
      <dgm:spPr/>
      <dgm:t>
        <a:bodyPr/>
        <a:lstStyle/>
        <a:p>
          <a:r>
            <a:rPr lang="en-US" altLang="zh-TW" sz="2800" dirty="0" smtClean="0"/>
            <a:t>General Framework</a:t>
          </a:r>
          <a:endParaRPr lang="zh-TW" altLang="en-US" sz="2800" dirty="0"/>
        </a:p>
      </dgm:t>
    </dgm:pt>
    <dgm:pt modelId="{D75B1494-3F22-46A0-B8FC-946B2FB55776}" type="parTrans" cxnId="{C7A29C74-EBF9-41B6-B527-30C743D483E1}">
      <dgm:prSet/>
      <dgm:spPr/>
      <dgm:t>
        <a:bodyPr/>
        <a:lstStyle/>
        <a:p>
          <a:endParaRPr lang="zh-TW" altLang="en-US"/>
        </a:p>
      </dgm:t>
    </dgm:pt>
    <dgm:pt modelId="{25494F6E-1E28-4EBC-9BF7-39A46B610CDA}" type="sibTrans" cxnId="{C7A29C74-EBF9-41B6-B527-30C743D483E1}">
      <dgm:prSet/>
      <dgm:spPr/>
      <dgm:t>
        <a:bodyPr/>
        <a:lstStyle/>
        <a:p>
          <a:endParaRPr lang="zh-TW" altLang="en-US"/>
        </a:p>
      </dgm:t>
    </dgm:pt>
    <dgm:pt modelId="{D4F31FD7-B9AB-47A8-AFF9-04B71B7400A0}">
      <dgm:prSet phldrT="[文字]" custT="1"/>
      <dgm:spPr/>
      <dgm:t>
        <a:bodyPr/>
        <a:lstStyle/>
        <a:p>
          <a:r>
            <a:rPr lang="en-US" altLang="zh-TW" sz="2800" dirty="0" smtClean="0"/>
            <a:t>EM in one slide</a:t>
          </a:r>
          <a:endParaRPr lang="zh-TW" altLang="en-US" sz="2800" dirty="0"/>
        </a:p>
      </dgm:t>
    </dgm:pt>
    <dgm:pt modelId="{AD04468C-0B7D-4F19-A203-A1BF01A8D7C7}" type="parTrans" cxnId="{C9A71EB2-D301-4CF9-BC3D-EFB46008EE74}">
      <dgm:prSet/>
      <dgm:spPr/>
      <dgm:t>
        <a:bodyPr/>
        <a:lstStyle/>
        <a:p>
          <a:endParaRPr lang="zh-TW" altLang="en-US"/>
        </a:p>
      </dgm:t>
    </dgm:pt>
    <dgm:pt modelId="{0E7AA236-9EC9-4DD4-94EF-E1692BAC45FF}" type="sibTrans" cxnId="{C9A71EB2-D301-4CF9-BC3D-EFB46008EE74}">
      <dgm:prSet/>
      <dgm:spPr/>
      <dgm:t>
        <a:bodyPr/>
        <a:lstStyle/>
        <a:p>
          <a:endParaRPr lang="zh-TW" altLang="en-US"/>
        </a:p>
      </dgm:t>
    </dgm:pt>
    <dgm:pt modelId="{8FA0A20B-31FF-4E41-A3A4-3FFB3D339CED}" type="pres">
      <dgm:prSet presAssocID="{1B8A823D-BEEF-4B03-8E97-6C9B2DB7D4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6547823-37B8-4015-809D-570E5AE61260}" type="pres">
      <dgm:prSet presAssocID="{D4F31FD7-B9AB-47A8-AFF9-04B71B7400A0}" presName="boxAndChildren" presStyleCnt="0"/>
      <dgm:spPr/>
    </dgm:pt>
    <dgm:pt modelId="{39EC6349-D41B-4DE4-9ED4-7D9B02A98BDE}" type="pres">
      <dgm:prSet presAssocID="{D4F31FD7-B9AB-47A8-AFF9-04B71B7400A0}" presName="parentTextBox" presStyleLbl="node1" presStyleIdx="0" presStyleCnt="5"/>
      <dgm:spPr/>
      <dgm:t>
        <a:bodyPr/>
        <a:lstStyle/>
        <a:p>
          <a:endParaRPr lang="zh-TW" altLang="en-US"/>
        </a:p>
      </dgm:t>
    </dgm:pt>
    <dgm:pt modelId="{4D18DC51-638E-48A2-8C6D-1E7A4070B096}" type="pres">
      <dgm:prSet presAssocID="{A06FB966-D237-413B-898A-DE01CBB2865D}" presName="sp" presStyleCnt="0"/>
      <dgm:spPr/>
    </dgm:pt>
    <dgm:pt modelId="{E49CA520-BA71-4634-B432-43172E2550C1}" type="pres">
      <dgm:prSet presAssocID="{F8F8B676-1562-4B28-8484-E1E5949CEC93}" presName="arrowAndChildren" presStyleCnt="0"/>
      <dgm:spPr/>
    </dgm:pt>
    <dgm:pt modelId="{5F9D9DA5-132F-47BE-9721-60396A5C2111}" type="pres">
      <dgm:prSet presAssocID="{F8F8B676-1562-4B28-8484-E1E5949CEC93}" presName="parentTextArrow" presStyleLbl="node1" presStyleIdx="1" presStyleCnt="5"/>
      <dgm:spPr/>
      <dgm:t>
        <a:bodyPr/>
        <a:lstStyle/>
        <a:p>
          <a:endParaRPr lang="zh-TW" altLang="en-US"/>
        </a:p>
      </dgm:t>
    </dgm:pt>
    <dgm:pt modelId="{D7E3AB42-D483-46F8-8826-FF91DB9038A7}" type="pres">
      <dgm:prSet presAssocID="{E898BE10-2F6C-47F8-A396-481B86E0D098}" presName="sp" presStyleCnt="0"/>
      <dgm:spPr/>
    </dgm:pt>
    <dgm:pt modelId="{882B6B5E-6C72-413F-A06E-53526D9AC95F}" type="pres">
      <dgm:prSet presAssocID="{7F3947CF-621B-4E25-AD65-9F739DAEDFD8}" presName="arrowAndChildren" presStyleCnt="0"/>
      <dgm:spPr/>
    </dgm:pt>
    <dgm:pt modelId="{4D6713DC-7BD8-432E-869B-A7609F9A386E}" type="pres">
      <dgm:prSet presAssocID="{7F3947CF-621B-4E25-AD65-9F739DAEDFD8}" presName="parentTextArrow" presStyleLbl="node1" presStyleIdx="2" presStyleCnt="5"/>
      <dgm:spPr/>
      <dgm:t>
        <a:bodyPr/>
        <a:lstStyle/>
        <a:p>
          <a:endParaRPr lang="zh-TW" altLang="en-US"/>
        </a:p>
      </dgm:t>
    </dgm:pt>
    <dgm:pt modelId="{A3FCB5F5-0B84-4F09-846F-BDC843CDEC77}" type="pres">
      <dgm:prSet presAssocID="{25494F6E-1E28-4EBC-9BF7-39A46B610CDA}" presName="sp" presStyleCnt="0"/>
      <dgm:spPr/>
    </dgm:pt>
    <dgm:pt modelId="{181F8A61-4A73-49C5-A9E8-668202418FD7}" type="pres">
      <dgm:prSet presAssocID="{035ED77C-2E54-4F89-A5A3-49FDE7244253}" presName="arrowAndChildren" presStyleCnt="0"/>
      <dgm:spPr/>
    </dgm:pt>
    <dgm:pt modelId="{99E8F13E-CBD2-487A-BADE-78A24E5C6D3B}" type="pres">
      <dgm:prSet presAssocID="{035ED77C-2E54-4F89-A5A3-49FDE7244253}" presName="parentTextArrow" presStyleLbl="node1" presStyleIdx="3" presStyleCnt="5"/>
      <dgm:spPr/>
      <dgm:t>
        <a:bodyPr/>
        <a:lstStyle/>
        <a:p>
          <a:endParaRPr lang="zh-TW" altLang="en-US"/>
        </a:p>
      </dgm:t>
    </dgm:pt>
    <dgm:pt modelId="{49BC1618-8EA5-48E4-81E5-67492B049E78}" type="pres">
      <dgm:prSet presAssocID="{0A49F4E5-03DC-4A96-A91B-6D50D9318B41}" presName="sp" presStyleCnt="0"/>
      <dgm:spPr/>
    </dgm:pt>
    <dgm:pt modelId="{1E28FBD8-437F-450E-A0EB-2B820107581D}" type="pres">
      <dgm:prSet presAssocID="{8D45A396-4CD5-48C9-BB81-EFB13167A628}" presName="arrowAndChildren" presStyleCnt="0"/>
      <dgm:spPr/>
    </dgm:pt>
    <dgm:pt modelId="{E2E209CF-41F6-46E4-AC6E-37E0A2179627}" type="pres">
      <dgm:prSet presAssocID="{8D45A396-4CD5-48C9-BB81-EFB13167A628}" presName="parentTextArrow" presStyleLbl="node1" presStyleIdx="4" presStyleCnt="5"/>
      <dgm:spPr/>
      <dgm:t>
        <a:bodyPr/>
        <a:lstStyle/>
        <a:p>
          <a:endParaRPr lang="zh-TW" altLang="en-US"/>
        </a:p>
      </dgm:t>
    </dgm:pt>
  </dgm:ptLst>
  <dgm:cxnLst>
    <dgm:cxn modelId="{CBB77082-8F61-4221-A733-F10638B683FD}" srcId="{1B8A823D-BEEF-4B03-8E97-6C9B2DB7D425}" destId="{8D45A396-4CD5-48C9-BB81-EFB13167A628}" srcOrd="0" destOrd="0" parTransId="{FE871528-AD22-4352-9687-4C6033F7311C}" sibTransId="{0A49F4E5-03DC-4A96-A91B-6D50D9318B41}"/>
    <dgm:cxn modelId="{8568BCFE-4C67-4AEF-95C1-DF4AE6515152}" type="presOf" srcId="{1B8A823D-BEEF-4B03-8E97-6C9B2DB7D425}" destId="{8FA0A20B-31FF-4E41-A3A4-3FFB3D339CED}" srcOrd="0" destOrd="0" presId="urn:microsoft.com/office/officeart/2005/8/layout/process4"/>
    <dgm:cxn modelId="{7D14E8ED-7909-46B1-A24F-B2FE7E90FECC}" type="presOf" srcId="{F8F8B676-1562-4B28-8484-E1E5949CEC93}" destId="{5F9D9DA5-132F-47BE-9721-60396A5C2111}" srcOrd="0" destOrd="0" presId="urn:microsoft.com/office/officeart/2005/8/layout/process4"/>
    <dgm:cxn modelId="{C7A29C74-EBF9-41B6-B527-30C743D483E1}" srcId="{1B8A823D-BEEF-4B03-8E97-6C9B2DB7D425}" destId="{035ED77C-2E54-4F89-A5A3-49FDE7244253}" srcOrd="1" destOrd="0" parTransId="{D75B1494-3F22-46A0-B8FC-946B2FB55776}" sibTransId="{25494F6E-1E28-4EBC-9BF7-39A46B610CDA}"/>
    <dgm:cxn modelId="{3028892F-A872-4995-B56A-F4501CF501C9}" type="presOf" srcId="{D4F31FD7-B9AB-47A8-AFF9-04B71B7400A0}" destId="{39EC6349-D41B-4DE4-9ED4-7D9B02A98BDE}" srcOrd="0" destOrd="0" presId="urn:microsoft.com/office/officeart/2005/8/layout/process4"/>
    <dgm:cxn modelId="{7FD88F4C-8A1A-4F30-9C3D-4062E9774565}" srcId="{1B8A823D-BEEF-4B03-8E97-6C9B2DB7D425}" destId="{F8F8B676-1562-4B28-8484-E1E5949CEC93}" srcOrd="3" destOrd="0" parTransId="{D343C223-2C82-4752-AEA8-09C9DE81BC39}" sibTransId="{A06FB966-D237-413B-898A-DE01CBB2865D}"/>
    <dgm:cxn modelId="{977F4508-DC01-4EC3-95E6-47F2FE63110A}" type="presOf" srcId="{7F3947CF-621B-4E25-AD65-9F739DAEDFD8}" destId="{4D6713DC-7BD8-432E-869B-A7609F9A386E}" srcOrd="0" destOrd="0" presId="urn:microsoft.com/office/officeart/2005/8/layout/process4"/>
    <dgm:cxn modelId="{D1340B11-8487-471B-A983-A20E3AF23DA3}" srcId="{1B8A823D-BEEF-4B03-8E97-6C9B2DB7D425}" destId="{7F3947CF-621B-4E25-AD65-9F739DAEDFD8}" srcOrd="2" destOrd="0" parTransId="{A8A09DB8-119A-4799-887B-646579872AC6}" sibTransId="{E898BE10-2F6C-47F8-A396-481B86E0D098}"/>
    <dgm:cxn modelId="{C9A71EB2-D301-4CF9-BC3D-EFB46008EE74}" srcId="{1B8A823D-BEEF-4B03-8E97-6C9B2DB7D425}" destId="{D4F31FD7-B9AB-47A8-AFF9-04B71B7400A0}" srcOrd="4" destOrd="0" parTransId="{AD04468C-0B7D-4F19-A203-A1BF01A8D7C7}" sibTransId="{0E7AA236-9EC9-4DD4-94EF-E1692BAC45FF}"/>
    <dgm:cxn modelId="{4DD8D3A9-6F7D-4EA0-B989-7550A075F756}" type="presOf" srcId="{035ED77C-2E54-4F89-A5A3-49FDE7244253}" destId="{99E8F13E-CBD2-487A-BADE-78A24E5C6D3B}" srcOrd="0" destOrd="0" presId="urn:microsoft.com/office/officeart/2005/8/layout/process4"/>
    <dgm:cxn modelId="{A22423E4-4431-4B1C-BB02-96ABCBBF6186}" type="presOf" srcId="{8D45A396-4CD5-48C9-BB81-EFB13167A628}" destId="{E2E209CF-41F6-46E4-AC6E-37E0A2179627}" srcOrd="0" destOrd="0" presId="urn:microsoft.com/office/officeart/2005/8/layout/process4"/>
    <dgm:cxn modelId="{2E524650-7168-4D6B-9560-28B863D5EA7A}" type="presParOf" srcId="{8FA0A20B-31FF-4E41-A3A4-3FFB3D339CED}" destId="{86547823-37B8-4015-809D-570E5AE61260}" srcOrd="0" destOrd="0" presId="urn:microsoft.com/office/officeart/2005/8/layout/process4"/>
    <dgm:cxn modelId="{FB14A299-67A7-4F9C-A022-33F4E6E8155B}" type="presParOf" srcId="{86547823-37B8-4015-809D-570E5AE61260}" destId="{39EC6349-D41B-4DE4-9ED4-7D9B02A98BDE}" srcOrd="0" destOrd="0" presId="urn:microsoft.com/office/officeart/2005/8/layout/process4"/>
    <dgm:cxn modelId="{BB77C8DF-7CE9-4F7C-86E6-BC5347C2ACFE}" type="presParOf" srcId="{8FA0A20B-31FF-4E41-A3A4-3FFB3D339CED}" destId="{4D18DC51-638E-48A2-8C6D-1E7A4070B096}" srcOrd="1" destOrd="0" presId="urn:microsoft.com/office/officeart/2005/8/layout/process4"/>
    <dgm:cxn modelId="{AA7DF013-C489-427A-95E9-B0C84B0E2D92}" type="presParOf" srcId="{8FA0A20B-31FF-4E41-A3A4-3FFB3D339CED}" destId="{E49CA520-BA71-4634-B432-43172E2550C1}" srcOrd="2" destOrd="0" presId="urn:microsoft.com/office/officeart/2005/8/layout/process4"/>
    <dgm:cxn modelId="{4DADD102-890C-494F-B835-F495D82B649E}" type="presParOf" srcId="{E49CA520-BA71-4634-B432-43172E2550C1}" destId="{5F9D9DA5-132F-47BE-9721-60396A5C2111}" srcOrd="0" destOrd="0" presId="urn:microsoft.com/office/officeart/2005/8/layout/process4"/>
    <dgm:cxn modelId="{F228F80B-1DEE-4576-9939-9CD9BFC7DDE6}" type="presParOf" srcId="{8FA0A20B-31FF-4E41-A3A4-3FFB3D339CED}" destId="{D7E3AB42-D483-46F8-8826-FF91DB9038A7}" srcOrd="3" destOrd="0" presId="urn:microsoft.com/office/officeart/2005/8/layout/process4"/>
    <dgm:cxn modelId="{519E4390-FD77-4ECF-9B71-12D750A8B042}" type="presParOf" srcId="{8FA0A20B-31FF-4E41-A3A4-3FFB3D339CED}" destId="{882B6B5E-6C72-413F-A06E-53526D9AC95F}" srcOrd="4" destOrd="0" presId="urn:microsoft.com/office/officeart/2005/8/layout/process4"/>
    <dgm:cxn modelId="{CC2FD4AF-5909-4661-9503-A7CE606409FA}" type="presParOf" srcId="{882B6B5E-6C72-413F-A06E-53526D9AC95F}" destId="{4D6713DC-7BD8-432E-869B-A7609F9A386E}" srcOrd="0" destOrd="0" presId="urn:microsoft.com/office/officeart/2005/8/layout/process4"/>
    <dgm:cxn modelId="{A43D91D6-036C-4379-A9C4-AC80BF3FE48A}" type="presParOf" srcId="{8FA0A20B-31FF-4E41-A3A4-3FFB3D339CED}" destId="{A3FCB5F5-0B84-4F09-846F-BDC843CDEC77}" srcOrd="5" destOrd="0" presId="urn:microsoft.com/office/officeart/2005/8/layout/process4"/>
    <dgm:cxn modelId="{21A3EC6B-9404-4708-A9C9-C96D9AF53BF7}" type="presParOf" srcId="{8FA0A20B-31FF-4E41-A3A4-3FFB3D339CED}" destId="{181F8A61-4A73-49C5-A9E8-668202418FD7}" srcOrd="6" destOrd="0" presId="urn:microsoft.com/office/officeart/2005/8/layout/process4"/>
    <dgm:cxn modelId="{DBC1567A-0AE6-4464-B8A4-DCD76BFAF862}" type="presParOf" srcId="{181F8A61-4A73-49C5-A9E8-668202418FD7}" destId="{99E8F13E-CBD2-487A-BADE-78A24E5C6D3B}" srcOrd="0" destOrd="0" presId="urn:microsoft.com/office/officeart/2005/8/layout/process4"/>
    <dgm:cxn modelId="{3FE482FA-FA0C-4680-8D4B-3B15D472755E}" type="presParOf" srcId="{8FA0A20B-31FF-4E41-A3A4-3FFB3D339CED}" destId="{49BC1618-8EA5-48E4-81E5-67492B049E78}" srcOrd="7" destOrd="0" presId="urn:microsoft.com/office/officeart/2005/8/layout/process4"/>
    <dgm:cxn modelId="{45553390-EBA1-42F6-9F80-318F8574847E}" type="presParOf" srcId="{8FA0A20B-31FF-4E41-A3A4-3FFB3D339CED}" destId="{1E28FBD8-437F-450E-A0EB-2B820107581D}" srcOrd="8" destOrd="0" presId="urn:microsoft.com/office/officeart/2005/8/layout/process4"/>
    <dgm:cxn modelId="{F507AA6E-43F9-4706-B0EA-4A4C0609CCB5}" type="presParOf" srcId="{1E28FBD8-437F-450E-A0EB-2B820107581D}" destId="{E2E209CF-41F6-46E4-AC6E-37E0A217962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88C18-01D2-4678-8428-EA66AEB8F83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A4F58EED-3135-40AD-AEA0-54202F689A0C}">
      <dgm:prSet phldrT="[文字]" custT="1"/>
      <dgm:spPr/>
      <dgm:t>
        <a:bodyPr/>
        <a:lstStyle/>
        <a:p>
          <a:r>
            <a:rPr lang="en-US" altLang="zh-TW" sz="2800" dirty="0" smtClean="0"/>
            <a:t>Step 1: Training</a:t>
          </a:r>
          <a:endParaRPr lang="zh-TW" altLang="en-US" sz="2800" dirty="0"/>
        </a:p>
      </dgm:t>
    </dgm:pt>
    <dgm:pt modelId="{EA6E29E8-EF3F-4F14-83F2-15A3932BBE99}" type="parTrans" cxnId="{E281C2A1-86FE-44CB-ACB7-82CB1FDB3603}">
      <dgm:prSet/>
      <dgm:spPr/>
      <dgm:t>
        <a:bodyPr/>
        <a:lstStyle/>
        <a:p>
          <a:endParaRPr lang="zh-TW" altLang="en-US"/>
        </a:p>
      </dgm:t>
    </dgm:pt>
    <dgm:pt modelId="{58AC38D9-301E-43D6-82AB-F2877BC981B5}" type="sibTrans" cxnId="{E281C2A1-86FE-44CB-ACB7-82CB1FDB3603}">
      <dgm:prSet/>
      <dgm:spPr/>
      <dgm:t>
        <a:bodyPr/>
        <a:lstStyle/>
        <a:p>
          <a:endParaRPr lang="zh-TW" altLang="en-US"/>
        </a:p>
      </dgm:t>
    </dgm:pt>
    <dgm:pt modelId="{282E1476-8C12-4295-B14C-360824265D5D}">
      <dgm:prSet phldrT="[文字]" custT="1"/>
      <dgm:spPr/>
      <dgm:t>
        <a:bodyPr/>
        <a:lstStyle/>
        <a:p>
          <a:r>
            <a:rPr lang="en-US" altLang="zh-TW" sz="2800" dirty="0" smtClean="0"/>
            <a:t>Step2: Inference (Testing)</a:t>
          </a:r>
          <a:endParaRPr lang="zh-TW" altLang="en-US" sz="2800" dirty="0"/>
        </a:p>
      </dgm:t>
    </dgm:pt>
    <dgm:pt modelId="{5DE4AF61-AB9E-4057-9561-E967DB4C14CC}" type="parTrans" cxnId="{AFA19A55-059A-4ECE-B2C8-E373A6413D7C}">
      <dgm:prSet/>
      <dgm:spPr/>
      <dgm:t>
        <a:bodyPr/>
        <a:lstStyle/>
        <a:p>
          <a:endParaRPr lang="zh-TW" altLang="en-US"/>
        </a:p>
      </dgm:t>
    </dgm:pt>
    <dgm:pt modelId="{F1F82798-0292-4600-BB51-051E2FDCAE70}" type="sibTrans" cxnId="{AFA19A55-059A-4ECE-B2C8-E373A6413D7C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24149BC-7519-4A3F-A601-ADB33C67333B}">
          <dgm:prSet phldrT="[文字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m:oMathPara>
              </a14:m>
              <a:endParaRPr lang="zh-TW" altLang="en-US" sz="2400" dirty="0"/>
            </a:p>
          </dgm:t>
        </dgm:pt>
      </mc:Choice>
      <mc:Fallback xmlns="">
        <dgm:pt modelId="{B24149BC-7519-4A3F-A601-ADB33C67333B}">
          <dgm:prSet phldrT="[文字]" custT="1"/>
          <dgm:spPr/>
          <dgm:t>
            <a:bodyPr/>
            <a:lstStyle/>
            <a:p>
              <a:r>
                <a:rPr lang="en-US" altLang="zh-TW" sz="2400" b="0" i="0" smtClean="0">
                  <a:latin typeface="Cambria Math" panose="02040503050406030204" pitchFamily="18" charset="0"/>
                </a:rPr>
                <a:t>𝐹:𝑋</a:t>
              </a:r>
              <a:r>
                <a:rPr lang="en-US" altLang="zh-TW" sz="24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×𝑌×𝐻</a:t>
              </a:r>
              <a:r>
                <a:rPr lang="en-US" altLang="zh-TW" sz="2400" i="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en-US" altLang="zh-TW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𝑅</a:t>
              </a:r>
              <a:endParaRPr lang="zh-TW" altLang="en-US" sz="2400" dirty="0"/>
            </a:p>
          </dgm:t>
        </dgm:pt>
      </mc:Fallback>
    </mc:AlternateContent>
    <dgm:pt modelId="{ACF4C7BF-9F28-4983-8FD0-318D2F837AA3}" type="parTrans" cxnId="{8AFD75FD-C3C3-483F-92B8-52B8ED6BF0DB}">
      <dgm:prSet/>
      <dgm:spPr/>
      <dgm:t>
        <a:bodyPr/>
        <a:lstStyle/>
        <a:p>
          <a:endParaRPr lang="zh-TW" altLang="en-US"/>
        </a:p>
      </dgm:t>
    </dgm:pt>
    <dgm:pt modelId="{699D6256-51B1-4158-9BDA-ACAD3148D4CF}" type="sibTrans" cxnId="{8AFD75FD-C3C3-483F-92B8-52B8ED6BF0DB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95EED03-204B-4B43-99DD-2CCB4084A728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TW" sz="2400" b="0" i="1" smtClean="0">
                      <a:latin typeface="Cambria Math" panose="02040503050406030204" pitchFamily="18" charset="0"/>
                    </a:rPr>
                    <m:t>𝐹</m:t>
                  </m:r>
                  <m:d>
                    <m:dPr>
                      <m:ctrlPr>
                        <a:rPr lang="en-US" altLang="zh-TW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e>
                  </m:d>
                </m:oMath>
              </a14:m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evaluate how compatible x, y and h is</a:t>
              </a:r>
              <a:endParaRPr lang="zh-TW" altLang="en-US" sz="2400" dirty="0"/>
            </a:p>
          </dgm:t>
        </dgm:pt>
      </mc:Choice>
      <mc:Fallback xmlns="">
        <dgm:pt modelId="{B95EED03-204B-4B43-99DD-2CCB4084A728}">
          <dgm:prSet phldrT="[文字]" custT="1"/>
          <dgm:spPr/>
          <dgm:t>
            <a:bodyPr/>
            <a:lstStyle/>
            <a:p>
              <a:r>
                <a:rPr lang="en-US" altLang="zh-TW" sz="2400" b="0" i="0" smtClean="0">
                  <a:latin typeface="Cambria Math" panose="02040503050406030204" pitchFamily="18" charset="0"/>
                </a:rPr>
                <a:t>𝐹(𝑥,𝑦,ℎ)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evaluate how compatible x, y and h is</a:t>
              </a:r>
              <a:endParaRPr lang="zh-TW" altLang="en-US" sz="2400" dirty="0"/>
            </a:p>
          </dgm:t>
        </dgm:pt>
      </mc:Fallback>
    </mc:AlternateContent>
    <dgm:pt modelId="{3232FEC3-D5D7-42A8-BE7C-FB90050F33B6}" type="parTrans" cxnId="{C255334B-6AC0-4AF4-A45F-FF695A0B6E59}">
      <dgm:prSet/>
      <dgm:spPr/>
      <dgm:t>
        <a:bodyPr/>
        <a:lstStyle/>
        <a:p>
          <a:endParaRPr lang="zh-TW" altLang="en-US"/>
        </a:p>
      </dgm:t>
    </dgm:pt>
    <dgm:pt modelId="{2111FC01-493C-46E9-AD4F-3DF5078DCCCC}" type="sibTrans" cxnId="{C255334B-6AC0-4AF4-A45F-FF695A0B6E59}">
      <dgm:prSet/>
      <dgm:spPr/>
      <dgm:t>
        <a:bodyPr/>
        <a:lstStyle/>
        <a:p>
          <a:endParaRPr lang="zh-TW" altLang="en-US"/>
        </a:p>
      </dgm:t>
    </dgm:pt>
    <dgm:pt modelId="{F2765C84-2847-4E64-9C18-A71D703B4F8D}">
      <dgm:prSet phldrT="[文字]" custT="1"/>
      <dgm:spPr/>
      <dgm:t>
        <a:bodyPr/>
        <a:lstStyle/>
        <a:p>
          <a:r>
            <a:rPr lang="en-US" altLang="zh-TW" sz="2400" dirty="0" smtClean="0"/>
            <a:t>Find function F</a:t>
          </a:r>
          <a:endParaRPr lang="zh-TW" altLang="en-US" sz="2400" dirty="0"/>
        </a:p>
      </dgm:t>
    </dgm:pt>
    <dgm:pt modelId="{F8D9C645-AF68-49B8-90B4-C39409D23E72}" type="parTrans" cxnId="{4B22D338-E93B-492E-B422-F98D99A9898B}">
      <dgm:prSet/>
      <dgm:spPr/>
      <dgm:t>
        <a:bodyPr/>
        <a:lstStyle/>
        <a:p>
          <a:endParaRPr lang="zh-TW" altLang="en-US"/>
        </a:p>
      </dgm:t>
    </dgm:pt>
    <dgm:pt modelId="{457A4F70-F528-4802-A78A-9F95668E4D99}" type="sibTrans" cxnId="{4B22D338-E93B-492E-B422-F98D99A9898B}">
      <dgm:prSet/>
      <dgm:spPr/>
      <dgm:t>
        <a:bodyPr/>
        <a:lstStyle/>
        <a:p>
          <a:endParaRPr lang="zh-TW" altLang="en-US"/>
        </a:p>
      </dgm:t>
    </dgm:pt>
    <dgm:pt modelId="{726A47F5-6A06-4E10-A668-1367C3BC5339}">
      <dgm:prSet phldrT="[文字]" custT="1"/>
      <dgm:spPr/>
      <dgm:t>
        <a:bodyPr/>
        <a:lstStyle/>
        <a:p>
          <a:r>
            <a:rPr lang="en-US" altLang="zh-TW" sz="2400" dirty="0" smtClean="0"/>
            <a:t>Given object x</a:t>
          </a:r>
          <a:endParaRPr lang="zh-TW" altLang="en-US" sz="2400" dirty="0"/>
        </a:p>
      </dgm:t>
    </dgm:pt>
    <dgm:pt modelId="{69573248-808F-4836-9A7D-CEB66BABDA50}" type="parTrans" cxnId="{061F0B77-F4A5-4D14-886E-AF4416A6DE75}">
      <dgm:prSet/>
      <dgm:spPr/>
      <dgm:t>
        <a:bodyPr/>
        <a:lstStyle/>
        <a:p>
          <a:endParaRPr lang="zh-TW" altLang="en-US"/>
        </a:p>
      </dgm:t>
    </dgm:pt>
    <dgm:pt modelId="{DF66F145-0602-45C6-AE68-4620B68480E2}" type="sibTrans" cxnId="{061F0B77-F4A5-4D14-886E-AF4416A6DE75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FC0CF51-51AC-4EB4-AC8E-A54D76A02A22}">
          <dgm:prSet phldrT="[文字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m:oMathPara>
              </a14:m>
              <a:endParaRPr lang="zh-TW" altLang="en-US" sz="2400" dirty="0"/>
            </a:p>
          </dgm:t>
        </dgm:pt>
      </mc:Choice>
      <mc:Fallback xmlns="">
        <dgm:pt modelId="{BFC0CF51-51AC-4EB4-AC8E-A54D76A02A22}">
          <dgm:prSet phldrT="[文字]" custT="1"/>
          <dgm:spPr/>
          <dgm:t>
            <a:bodyPr/>
            <a:lstStyle/>
            <a:p>
              <a:r>
                <a:rPr lang="en-US" altLang="zh-TW" sz="2400" b="0" i="0" smtClean="0">
                  <a:latin typeface="Cambria Math" panose="02040503050406030204" pitchFamily="18" charset="0"/>
                </a:rPr>
                <a:t>𝑦</a:t>
              </a:r>
              <a:r>
                <a:rPr lang="zh-TW" altLang="en-US" sz="2400" b="0" i="0" smtClean="0">
                  <a:latin typeface="Cambria Math" panose="02040503050406030204" pitchFamily="18" charset="0"/>
                </a:rPr>
                <a:t> ̃</a:t>
              </a:r>
              <a:r>
                <a:rPr lang="en-US" altLang="zh-TW" sz="2400" b="0" i="0" smtClean="0">
                  <a:latin typeface="Cambria Math" panose="02040503050406030204" pitchFamily="18" charset="0"/>
                </a:rPr>
                <a:t>=𝑎𝑟𝑔  max_𝑦⁡max_ℎ⁡𝐹(𝑥,𝑦,ℎ) </a:t>
              </a:r>
              <a:endParaRPr lang="zh-TW" altLang="en-US" sz="2400" dirty="0"/>
            </a:p>
          </dgm:t>
        </dgm:pt>
      </mc:Fallback>
    </mc:AlternateContent>
    <dgm:pt modelId="{B412BC8C-27D0-4F83-8568-5F1DC605D5DF}" type="parTrans" cxnId="{75D22A67-0ADB-48A4-9190-0FD39C43239B}">
      <dgm:prSet/>
      <dgm:spPr/>
      <dgm:t>
        <a:bodyPr/>
        <a:lstStyle/>
        <a:p>
          <a:endParaRPr lang="zh-TW" altLang="en-US"/>
        </a:p>
      </dgm:t>
    </dgm:pt>
    <dgm:pt modelId="{D02D1BB4-E094-4E84-B117-2B6C4FDDB8BD}" type="sibTrans" cxnId="{75D22A67-0ADB-48A4-9190-0FD39C43239B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F13B063-07EE-4CDC-9100-523597CC3A69}">
          <dgm:prSet phldrT="[文字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m:oMathPara>
              </a14:m>
              <a:endParaRPr lang="zh-TW" altLang="en-US" sz="2400" dirty="0"/>
            </a:p>
          </dgm:t>
        </dgm:pt>
      </mc:Choice>
      <mc:Fallback xmlns="">
        <dgm:pt modelId="{4F13B063-07EE-4CDC-9100-523597CC3A69}">
          <dgm:prSet phldrT="[文字]" custT="1"/>
          <dgm:spPr/>
          <dgm:t>
            <a:bodyPr/>
            <a:lstStyle/>
            <a:p>
              <a:r>
                <a:rPr lang="en-US" altLang="zh-TW" sz="2400" b="0" i="0" smtClean="0">
                  <a:latin typeface="Cambria Math" panose="02040503050406030204" pitchFamily="18" charset="0"/>
                </a:rPr>
                <a:t>𝑦</a:t>
              </a:r>
              <a:r>
                <a:rPr lang="zh-TW" altLang="en-US" sz="2400" b="0" i="0" smtClean="0">
                  <a:latin typeface="Cambria Math" panose="02040503050406030204" pitchFamily="18" charset="0"/>
                </a:rPr>
                <a:t> ̃</a:t>
              </a:r>
              <a:r>
                <a:rPr lang="en-US" altLang="zh-TW" sz="2400" b="0" i="0" smtClean="0">
                  <a:latin typeface="Cambria Math" panose="02040503050406030204" pitchFamily="18" charset="0"/>
                </a:rPr>
                <a:t>=𝑎𝑟𝑔  max_𝑦⁡∑8_ℎ▒𝐹(𝑥,𝑦,ℎ) </a:t>
              </a:r>
              <a:endParaRPr lang="zh-TW" altLang="en-US" sz="2400" dirty="0"/>
            </a:p>
          </dgm:t>
        </dgm:pt>
      </mc:Fallback>
    </mc:AlternateContent>
    <dgm:pt modelId="{6C5FA8EA-C36D-4767-B96B-FC494732143B}" type="parTrans" cxnId="{7C56123B-3B42-44BB-9B1D-5C302C762C0A}">
      <dgm:prSet/>
      <dgm:spPr/>
      <dgm:t>
        <a:bodyPr/>
        <a:lstStyle/>
        <a:p>
          <a:endParaRPr lang="zh-TW" altLang="en-US"/>
        </a:p>
      </dgm:t>
    </dgm:pt>
    <dgm:pt modelId="{F2300C12-620D-4446-9968-71DCC3C07E44}" type="sibTrans" cxnId="{7C56123B-3B42-44BB-9B1D-5C302C762C0A}">
      <dgm:prSet/>
      <dgm:spPr/>
      <dgm:t>
        <a:bodyPr/>
        <a:lstStyle/>
        <a:p>
          <a:endParaRPr lang="zh-TW" altLang="en-US"/>
        </a:p>
      </dgm:t>
    </dgm:pt>
    <dgm:pt modelId="{4E06F547-FD5E-4998-BBC4-C99BAAD49E7E}" type="pres">
      <dgm:prSet presAssocID="{67C88C18-01D2-4678-8428-EA66AEB8F8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B131FAE-77F7-4705-B0B8-623C001D2861}" type="pres">
      <dgm:prSet presAssocID="{A4F58EED-3135-40AD-AEA0-54202F689A0C}" presName="parentLin" presStyleCnt="0"/>
      <dgm:spPr/>
    </dgm:pt>
    <dgm:pt modelId="{3A573CF6-5B3F-4DDA-B0F3-C6083CFCAD4C}" type="pres">
      <dgm:prSet presAssocID="{A4F58EED-3135-40AD-AEA0-54202F689A0C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B44CF457-8D4F-47BA-81B5-4CBEC6C447CF}" type="pres">
      <dgm:prSet presAssocID="{A4F58EED-3135-40AD-AEA0-54202F689A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45C8D8-8C46-4A82-8AAE-F713DA955578}" type="pres">
      <dgm:prSet presAssocID="{A4F58EED-3135-40AD-AEA0-54202F689A0C}" presName="negativeSpace" presStyleCnt="0"/>
      <dgm:spPr/>
    </dgm:pt>
    <dgm:pt modelId="{69E961C9-4150-4B3D-9068-FE5091592057}" type="pres">
      <dgm:prSet presAssocID="{A4F58EED-3135-40AD-AEA0-54202F689A0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7AB0F6-C5F4-4502-83D8-4FCAC1233BC8}" type="pres">
      <dgm:prSet presAssocID="{58AC38D9-301E-43D6-82AB-F2877BC981B5}" presName="spaceBetweenRectangles" presStyleCnt="0"/>
      <dgm:spPr/>
    </dgm:pt>
    <dgm:pt modelId="{AFBD2EF7-CEE0-436B-8CB1-0B324889AA16}" type="pres">
      <dgm:prSet presAssocID="{282E1476-8C12-4295-B14C-360824265D5D}" presName="parentLin" presStyleCnt="0"/>
      <dgm:spPr/>
    </dgm:pt>
    <dgm:pt modelId="{C6F7B840-0327-4869-A05B-A60BE9AB3F08}" type="pres">
      <dgm:prSet presAssocID="{282E1476-8C12-4295-B14C-360824265D5D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9167E116-091C-44A0-BD02-616A447799CD}" type="pres">
      <dgm:prSet presAssocID="{282E1476-8C12-4295-B14C-360824265D5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3BFE-7C55-4A82-AE62-6CF662D10985}" type="pres">
      <dgm:prSet presAssocID="{282E1476-8C12-4295-B14C-360824265D5D}" presName="negativeSpace" presStyleCnt="0"/>
      <dgm:spPr/>
    </dgm:pt>
    <dgm:pt modelId="{C0E570B9-08C6-4B21-8B75-491188F10363}" type="pres">
      <dgm:prSet presAssocID="{282E1476-8C12-4295-B14C-360824265D5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7674344-D843-4A2E-8A9C-49E61305FBCA}" type="presOf" srcId="{282E1476-8C12-4295-B14C-360824265D5D}" destId="{9167E116-091C-44A0-BD02-616A447799CD}" srcOrd="1" destOrd="0" presId="urn:microsoft.com/office/officeart/2005/8/layout/list1"/>
    <dgm:cxn modelId="{061F0B77-F4A5-4D14-886E-AF4416A6DE75}" srcId="{282E1476-8C12-4295-B14C-360824265D5D}" destId="{726A47F5-6A06-4E10-A668-1367C3BC5339}" srcOrd="0" destOrd="0" parTransId="{69573248-808F-4836-9A7D-CEB66BABDA50}" sibTransId="{DF66F145-0602-45C6-AE68-4620B68480E2}"/>
    <dgm:cxn modelId="{FA747560-AB36-4B05-A7E9-603919DE0A6B}" type="presOf" srcId="{67C88C18-01D2-4678-8428-EA66AEB8F832}" destId="{4E06F547-FD5E-4998-BBC4-C99BAAD49E7E}" srcOrd="0" destOrd="0" presId="urn:microsoft.com/office/officeart/2005/8/layout/list1"/>
    <dgm:cxn modelId="{FE010AF7-44A8-4D8F-8F5F-A87E491F7798}" type="presOf" srcId="{BFC0CF51-51AC-4EB4-AC8E-A54D76A02A22}" destId="{C0E570B9-08C6-4B21-8B75-491188F10363}" srcOrd="0" destOrd="1" presId="urn:microsoft.com/office/officeart/2005/8/layout/list1"/>
    <dgm:cxn modelId="{0E817738-AEBC-4A98-B68A-3AB84A821AA5}" type="presOf" srcId="{A4F58EED-3135-40AD-AEA0-54202F689A0C}" destId="{3A573CF6-5B3F-4DDA-B0F3-C6083CFCAD4C}" srcOrd="0" destOrd="0" presId="urn:microsoft.com/office/officeart/2005/8/layout/list1"/>
    <dgm:cxn modelId="{50651E2D-1E91-4E1D-903E-98D1D4A667A3}" type="presOf" srcId="{F2765C84-2847-4E64-9C18-A71D703B4F8D}" destId="{69E961C9-4150-4B3D-9068-FE5091592057}" srcOrd="0" destOrd="0" presId="urn:microsoft.com/office/officeart/2005/8/layout/list1"/>
    <dgm:cxn modelId="{C255334B-6AC0-4AF4-A45F-FF695A0B6E59}" srcId="{A4F58EED-3135-40AD-AEA0-54202F689A0C}" destId="{B95EED03-204B-4B43-99DD-2CCB4084A728}" srcOrd="1" destOrd="0" parTransId="{3232FEC3-D5D7-42A8-BE7C-FB90050F33B6}" sibTransId="{2111FC01-493C-46E9-AD4F-3DF5078DCCCC}"/>
    <dgm:cxn modelId="{75D22A67-0ADB-48A4-9190-0FD39C43239B}" srcId="{726A47F5-6A06-4E10-A668-1367C3BC5339}" destId="{BFC0CF51-51AC-4EB4-AC8E-A54D76A02A22}" srcOrd="0" destOrd="0" parTransId="{B412BC8C-27D0-4F83-8568-5F1DC605D5DF}" sibTransId="{D02D1BB4-E094-4E84-B117-2B6C4FDDB8BD}"/>
    <dgm:cxn modelId="{AFA19A55-059A-4ECE-B2C8-E373A6413D7C}" srcId="{67C88C18-01D2-4678-8428-EA66AEB8F832}" destId="{282E1476-8C12-4295-B14C-360824265D5D}" srcOrd="1" destOrd="0" parTransId="{5DE4AF61-AB9E-4057-9561-E967DB4C14CC}" sibTransId="{F1F82798-0292-4600-BB51-051E2FDCAE70}"/>
    <dgm:cxn modelId="{3D89D7A6-B5EF-417B-918C-39CCDE79661B}" type="presOf" srcId="{282E1476-8C12-4295-B14C-360824265D5D}" destId="{C6F7B840-0327-4869-A05B-A60BE9AB3F08}" srcOrd="0" destOrd="0" presId="urn:microsoft.com/office/officeart/2005/8/layout/list1"/>
    <dgm:cxn modelId="{8AFD75FD-C3C3-483F-92B8-52B8ED6BF0DB}" srcId="{F2765C84-2847-4E64-9C18-A71D703B4F8D}" destId="{B24149BC-7519-4A3F-A601-ADB33C67333B}" srcOrd="0" destOrd="0" parTransId="{ACF4C7BF-9F28-4983-8FD0-318D2F837AA3}" sibTransId="{699D6256-51B1-4158-9BDA-ACAD3148D4CF}"/>
    <dgm:cxn modelId="{6293B40D-6A15-427B-8170-CEF3708F33BE}" type="presOf" srcId="{B24149BC-7519-4A3F-A601-ADB33C67333B}" destId="{69E961C9-4150-4B3D-9068-FE5091592057}" srcOrd="0" destOrd="1" presId="urn:microsoft.com/office/officeart/2005/8/layout/list1"/>
    <dgm:cxn modelId="{E757D22C-633C-4F88-87E8-6B75DD541998}" type="presOf" srcId="{4F13B063-07EE-4CDC-9100-523597CC3A69}" destId="{C0E570B9-08C6-4B21-8B75-491188F10363}" srcOrd="0" destOrd="2" presId="urn:microsoft.com/office/officeart/2005/8/layout/list1"/>
    <dgm:cxn modelId="{2484A8C9-849E-45D9-9B94-70444758F99E}" type="presOf" srcId="{726A47F5-6A06-4E10-A668-1367C3BC5339}" destId="{C0E570B9-08C6-4B21-8B75-491188F10363}" srcOrd="0" destOrd="0" presId="urn:microsoft.com/office/officeart/2005/8/layout/list1"/>
    <dgm:cxn modelId="{7C56123B-3B42-44BB-9B1D-5C302C762C0A}" srcId="{726A47F5-6A06-4E10-A668-1367C3BC5339}" destId="{4F13B063-07EE-4CDC-9100-523597CC3A69}" srcOrd="1" destOrd="0" parTransId="{6C5FA8EA-C36D-4767-B96B-FC494732143B}" sibTransId="{F2300C12-620D-4446-9968-71DCC3C07E44}"/>
    <dgm:cxn modelId="{704F3C4F-281A-4BD5-B0A1-0580370F5AD2}" type="presOf" srcId="{B95EED03-204B-4B43-99DD-2CCB4084A728}" destId="{69E961C9-4150-4B3D-9068-FE5091592057}" srcOrd="0" destOrd="2" presId="urn:microsoft.com/office/officeart/2005/8/layout/list1"/>
    <dgm:cxn modelId="{E281C2A1-86FE-44CB-ACB7-82CB1FDB3603}" srcId="{67C88C18-01D2-4678-8428-EA66AEB8F832}" destId="{A4F58EED-3135-40AD-AEA0-54202F689A0C}" srcOrd="0" destOrd="0" parTransId="{EA6E29E8-EF3F-4F14-83F2-15A3932BBE99}" sibTransId="{58AC38D9-301E-43D6-82AB-F2877BC981B5}"/>
    <dgm:cxn modelId="{4B22D338-E93B-492E-B422-F98D99A9898B}" srcId="{A4F58EED-3135-40AD-AEA0-54202F689A0C}" destId="{F2765C84-2847-4E64-9C18-A71D703B4F8D}" srcOrd="0" destOrd="0" parTransId="{F8D9C645-AF68-49B8-90B4-C39409D23E72}" sibTransId="{457A4F70-F528-4802-A78A-9F95668E4D99}"/>
    <dgm:cxn modelId="{D17262C9-A7F0-430A-97D6-B918FF309164}" type="presOf" srcId="{A4F58EED-3135-40AD-AEA0-54202F689A0C}" destId="{B44CF457-8D4F-47BA-81B5-4CBEC6C447CF}" srcOrd="1" destOrd="0" presId="urn:microsoft.com/office/officeart/2005/8/layout/list1"/>
    <dgm:cxn modelId="{E2E4179E-8F71-4EA5-AFC1-402DC35AE847}" type="presParOf" srcId="{4E06F547-FD5E-4998-BBC4-C99BAAD49E7E}" destId="{6B131FAE-77F7-4705-B0B8-623C001D2861}" srcOrd="0" destOrd="0" presId="urn:microsoft.com/office/officeart/2005/8/layout/list1"/>
    <dgm:cxn modelId="{10C7F208-2ED7-4AC2-80DB-0FFBC700229C}" type="presParOf" srcId="{6B131FAE-77F7-4705-B0B8-623C001D2861}" destId="{3A573CF6-5B3F-4DDA-B0F3-C6083CFCAD4C}" srcOrd="0" destOrd="0" presId="urn:microsoft.com/office/officeart/2005/8/layout/list1"/>
    <dgm:cxn modelId="{3037D655-9C8D-4339-A152-96C7D591A41D}" type="presParOf" srcId="{6B131FAE-77F7-4705-B0B8-623C001D2861}" destId="{B44CF457-8D4F-47BA-81B5-4CBEC6C447CF}" srcOrd="1" destOrd="0" presId="urn:microsoft.com/office/officeart/2005/8/layout/list1"/>
    <dgm:cxn modelId="{62D95775-E7ED-485A-95C0-E15F0464843D}" type="presParOf" srcId="{4E06F547-FD5E-4998-BBC4-C99BAAD49E7E}" destId="{DE45C8D8-8C46-4A82-8AAE-F713DA955578}" srcOrd="1" destOrd="0" presId="urn:microsoft.com/office/officeart/2005/8/layout/list1"/>
    <dgm:cxn modelId="{9434D160-0924-4E04-ACB6-6DC9B886F451}" type="presParOf" srcId="{4E06F547-FD5E-4998-BBC4-C99BAAD49E7E}" destId="{69E961C9-4150-4B3D-9068-FE5091592057}" srcOrd="2" destOrd="0" presId="urn:microsoft.com/office/officeart/2005/8/layout/list1"/>
    <dgm:cxn modelId="{2A797FA9-990D-4D3C-A415-860096130D27}" type="presParOf" srcId="{4E06F547-FD5E-4998-BBC4-C99BAAD49E7E}" destId="{A97AB0F6-C5F4-4502-83D8-4FCAC1233BC8}" srcOrd="3" destOrd="0" presId="urn:microsoft.com/office/officeart/2005/8/layout/list1"/>
    <dgm:cxn modelId="{2487D919-3280-4338-A390-CE9DC0D9896C}" type="presParOf" srcId="{4E06F547-FD5E-4998-BBC4-C99BAAD49E7E}" destId="{AFBD2EF7-CEE0-436B-8CB1-0B324889AA16}" srcOrd="4" destOrd="0" presId="urn:microsoft.com/office/officeart/2005/8/layout/list1"/>
    <dgm:cxn modelId="{5B017D54-9081-4D9B-9850-A665018D29AF}" type="presParOf" srcId="{AFBD2EF7-CEE0-436B-8CB1-0B324889AA16}" destId="{C6F7B840-0327-4869-A05B-A60BE9AB3F08}" srcOrd="0" destOrd="0" presId="urn:microsoft.com/office/officeart/2005/8/layout/list1"/>
    <dgm:cxn modelId="{B6000B46-E115-43FE-AE9E-DF4A03F3E422}" type="presParOf" srcId="{AFBD2EF7-CEE0-436B-8CB1-0B324889AA16}" destId="{9167E116-091C-44A0-BD02-616A447799CD}" srcOrd="1" destOrd="0" presId="urn:microsoft.com/office/officeart/2005/8/layout/list1"/>
    <dgm:cxn modelId="{EEE5AC67-463D-4392-99DD-00945E49EA21}" type="presParOf" srcId="{4E06F547-FD5E-4998-BBC4-C99BAAD49E7E}" destId="{9EA03BFE-7C55-4A82-AE62-6CF662D10985}" srcOrd="5" destOrd="0" presId="urn:microsoft.com/office/officeart/2005/8/layout/list1"/>
    <dgm:cxn modelId="{4F653332-A616-4278-B881-5D188C79A880}" type="presParOf" srcId="{4E06F547-FD5E-4998-BBC4-C99BAAD49E7E}" destId="{C0E570B9-08C6-4B21-8B75-491188F103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88C18-01D2-4678-8428-EA66AEB8F83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A4F58EED-3135-40AD-AEA0-54202F689A0C}">
      <dgm:prSet phldrT="[文字]" custT="1"/>
      <dgm:spPr/>
      <dgm:t>
        <a:bodyPr/>
        <a:lstStyle/>
        <a:p>
          <a:r>
            <a:rPr lang="en-US" altLang="zh-TW" sz="2800" dirty="0" smtClean="0"/>
            <a:t>Step 1: Training</a:t>
          </a:r>
          <a:endParaRPr lang="zh-TW" altLang="en-US" sz="2800" dirty="0"/>
        </a:p>
      </dgm:t>
    </dgm:pt>
    <dgm:pt modelId="{EA6E29E8-EF3F-4F14-83F2-15A3932BBE99}" type="parTrans" cxnId="{E281C2A1-86FE-44CB-ACB7-82CB1FDB3603}">
      <dgm:prSet/>
      <dgm:spPr/>
      <dgm:t>
        <a:bodyPr/>
        <a:lstStyle/>
        <a:p>
          <a:endParaRPr lang="zh-TW" altLang="en-US"/>
        </a:p>
      </dgm:t>
    </dgm:pt>
    <dgm:pt modelId="{58AC38D9-301E-43D6-82AB-F2877BC981B5}" type="sibTrans" cxnId="{E281C2A1-86FE-44CB-ACB7-82CB1FDB3603}">
      <dgm:prSet/>
      <dgm:spPr/>
      <dgm:t>
        <a:bodyPr/>
        <a:lstStyle/>
        <a:p>
          <a:endParaRPr lang="zh-TW" altLang="en-US"/>
        </a:p>
      </dgm:t>
    </dgm:pt>
    <dgm:pt modelId="{282E1476-8C12-4295-B14C-360824265D5D}">
      <dgm:prSet phldrT="[文字]" custT="1"/>
      <dgm:spPr/>
      <dgm:t>
        <a:bodyPr/>
        <a:lstStyle/>
        <a:p>
          <a:r>
            <a:rPr lang="en-US" altLang="zh-TW" sz="2800" dirty="0" smtClean="0"/>
            <a:t>Step2: Inference (Testing)</a:t>
          </a:r>
          <a:endParaRPr lang="zh-TW" altLang="en-US" sz="2800" dirty="0"/>
        </a:p>
      </dgm:t>
    </dgm:pt>
    <dgm:pt modelId="{5DE4AF61-AB9E-4057-9561-E967DB4C14CC}" type="parTrans" cxnId="{AFA19A55-059A-4ECE-B2C8-E373A6413D7C}">
      <dgm:prSet/>
      <dgm:spPr/>
      <dgm:t>
        <a:bodyPr/>
        <a:lstStyle/>
        <a:p>
          <a:endParaRPr lang="zh-TW" altLang="en-US"/>
        </a:p>
      </dgm:t>
    </dgm:pt>
    <dgm:pt modelId="{F1F82798-0292-4600-BB51-051E2FDCAE70}" type="sibTrans" cxnId="{AFA19A55-059A-4ECE-B2C8-E373A6413D7C}">
      <dgm:prSet/>
      <dgm:spPr/>
      <dgm:t>
        <a:bodyPr/>
        <a:lstStyle/>
        <a:p>
          <a:endParaRPr lang="zh-TW" altLang="en-US"/>
        </a:p>
      </dgm:t>
    </dgm:pt>
    <dgm:pt modelId="{B24149BC-7519-4A3F-A601-ADB33C67333B}">
      <dgm:prSet phldrT="[文字]" custT="1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ACF4C7BF-9F28-4983-8FD0-318D2F837AA3}" type="parTrans" cxnId="{8AFD75FD-C3C3-483F-92B8-52B8ED6BF0DB}">
      <dgm:prSet/>
      <dgm:spPr/>
      <dgm:t>
        <a:bodyPr/>
        <a:lstStyle/>
        <a:p>
          <a:endParaRPr lang="zh-TW" altLang="en-US"/>
        </a:p>
      </dgm:t>
    </dgm:pt>
    <dgm:pt modelId="{699D6256-51B1-4158-9BDA-ACAD3148D4CF}" type="sibTrans" cxnId="{8AFD75FD-C3C3-483F-92B8-52B8ED6BF0DB}">
      <dgm:prSet/>
      <dgm:spPr/>
      <dgm:t>
        <a:bodyPr/>
        <a:lstStyle/>
        <a:p>
          <a:endParaRPr lang="zh-TW" altLang="en-US"/>
        </a:p>
      </dgm:t>
    </dgm:pt>
    <dgm:pt modelId="{B95EED03-204B-4B43-99DD-2CCB4084A728}">
      <dgm:prSet phldrT="[文字]" custT="1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232FEC3-D5D7-42A8-BE7C-FB90050F33B6}" type="parTrans" cxnId="{C255334B-6AC0-4AF4-A45F-FF695A0B6E59}">
      <dgm:prSet/>
      <dgm:spPr/>
      <dgm:t>
        <a:bodyPr/>
        <a:lstStyle/>
        <a:p>
          <a:endParaRPr lang="zh-TW" altLang="en-US"/>
        </a:p>
      </dgm:t>
    </dgm:pt>
    <dgm:pt modelId="{2111FC01-493C-46E9-AD4F-3DF5078DCCCC}" type="sibTrans" cxnId="{C255334B-6AC0-4AF4-A45F-FF695A0B6E59}">
      <dgm:prSet/>
      <dgm:spPr/>
      <dgm:t>
        <a:bodyPr/>
        <a:lstStyle/>
        <a:p>
          <a:endParaRPr lang="zh-TW" altLang="en-US"/>
        </a:p>
      </dgm:t>
    </dgm:pt>
    <dgm:pt modelId="{F2765C84-2847-4E64-9C18-A71D703B4F8D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F8D9C645-AF68-49B8-90B4-C39409D23E72}" type="parTrans" cxnId="{4B22D338-E93B-492E-B422-F98D99A9898B}">
      <dgm:prSet/>
      <dgm:spPr/>
      <dgm:t>
        <a:bodyPr/>
        <a:lstStyle/>
        <a:p>
          <a:endParaRPr lang="zh-TW" altLang="en-US"/>
        </a:p>
      </dgm:t>
    </dgm:pt>
    <dgm:pt modelId="{457A4F70-F528-4802-A78A-9F95668E4D99}" type="sibTrans" cxnId="{4B22D338-E93B-492E-B422-F98D99A9898B}">
      <dgm:prSet/>
      <dgm:spPr/>
      <dgm:t>
        <a:bodyPr/>
        <a:lstStyle/>
        <a:p>
          <a:endParaRPr lang="zh-TW" altLang="en-US"/>
        </a:p>
      </dgm:t>
    </dgm:pt>
    <dgm:pt modelId="{726A47F5-6A06-4E10-A668-1367C3BC5339}">
      <dgm:prSet phldrT="[文字]" custT="1"/>
      <dgm:spPr>
        <a:blipFill rotWithShape="0">
          <a:blip xmlns:r="http://schemas.openxmlformats.org/officeDocument/2006/relationships" r:embed="rId2"/>
          <a:stretch>
            <a:fillRect b="-41414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69573248-808F-4836-9A7D-CEB66BABDA50}" type="parTrans" cxnId="{061F0B77-F4A5-4D14-886E-AF4416A6DE75}">
      <dgm:prSet/>
      <dgm:spPr/>
      <dgm:t>
        <a:bodyPr/>
        <a:lstStyle/>
        <a:p>
          <a:endParaRPr lang="zh-TW" altLang="en-US"/>
        </a:p>
      </dgm:t>
    </dgm:pt>
    <dgm:pt modelId="{DF66F145-0602-45C6-AE68-4620B68480E2}" type="sibTrans" cxnId="{061F0B77-F4A5-4D14-886E-AF4416A6DE75}">
      <dgm:prSet/>
      <dgm:spPr/>
      <dgm:t>
        <a:bodyPr/>
        <a:lstStyle/>
        <a:p>
          <a:endParaRPr lang="zh-TW" altLang="en-US"/>
        </a:p>
      </dgm:t>
    </dgm:pt>
    <dgm:pt modelId="{BFC0CF51-51AC-4EB4-AC8E-A54D76A02A22}">
      <dgm:prSet phldrT="[文字]" custT="1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B412BC8C-27D0-4F83-8568-5F1DC605D5DF}" type="parTrans" cxnId="{75D22A67-0ADB-48A4-9190-0FD39C43239B}">
      <dgm:prSet/>
      <dgm:spPr/>
      <dgm:t>
        <a:bodyPr/>
        <a:lstStyle/>
        <a:p>
          <a:endParaRPr lang="zh-TW" altLang="en-US"/>
        </a:p>
      </dgm:t>
    </dgm:pt>
    <dgm:pt modelId="{D02D1BB4-E094-4E84-B117-2B6C4FDDB8BD}" type="sibTrans" cxnId="{75D22A67-0ADB-48A4-9190-0FD39C43239B}">
      <dgm:prSet/>
      <dgm:spPr/>
      <dgm:t>
        <a:bodyPr/>
        <a:lstStyle/>
        <a:p>
          <a:endParaRPr lang="zh-TW" altLang="en-US"/>
        </a:p>
      </dgm:t>
    </dgm:pt>
    <dgm:pt modelId="{4F13B063-07EE-4CDC-9100-523597CC3A69}">
      <dgm:prSet phldrT="[文字]" custT="1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6C5FA8EA-C36D-4767-B96B-FC494732143B}" type="parTrans" cxnId="{7C56123B-3B42-44BB-9B1D-5C302C762C0A}">
      <dgm:prSet/>
      <dgm:spPr/>
      <dgm:t>
        <a:bodyPr/>
        <a:lstStyle/>
        <a:p>
          <a:endParaRPr lang="zh-TW" altLang="en-US"/>
        </a:p>
      </dgm:t>
    </dgm:pt>
    <dgm:pt modelId="{F2300C12-620D-4446-9968-71DCC3C07E44}" type="sibTrans" cxnId="{7C56123B-3B42-44BB-9B1D-5C302C762C0A}">
      <dgm:prSet/>
      <dgm:spPr/>
      <dgm:t>
        <a:bodyPr/>
        <a:lstStyle/>
        <a:p>
          <a:endParaRPr lang="zh-TW" altLang="en-US"/>
        </a:p>
      </dgm:t>
    </dgm:pt>
    <dgm:pt modelId="{4E06F547-FD5E-4998-BBC4-C99BAAD49E7E}" type="pres">
      <dgm:prSet presAssocID="{67C88C18-01D2-4678-8428-EA66AEB8F832}" presName="linear" presStyleCnt="0">
        <dgm:presLayoutVars>
          <dgm:dir/>
          <dgm:animLvl val="lvl"/>
          <dgm:resizeHandles val="exact"/>
        </dgm:presLayoutVars>
      </dgm:prSet>
      <dgm:spPr/>
    </dgm:pt>
    <dgm:pt modelId="{6B131FAE-77F7-4705-B0B8-623C001D2861}" type="pres">
      <dgm:prSet presAssocID="{A4F58EED-3135-40AD-AEA0-54202F689A0C}" presName="parentLin" presStyleCnt="0"/>
      <dgm:spPr/>
    </dgm:pt>
    <dgm:pt modelId="{3A573CF6-5B3F-4DDA-B0F3-C6083CFCAD4C}" type="pres">
      <dgm:prSet presAssocID="{A4F58EED-3135-40AD-AEA0-54202F689A0C}" presName="parentLeftMargin" presStyleLbl="node1" presStyleIdx="0" presStyleCnt="2"/>
      <dgm:spPr/>
    </dgm:pt>
    <dgm:pt modelId="{B44CF457-8D4F-47BA-81B5-4CBEC6C447CF}" type="pres">
      <dgm:prSet presAssocID="{A4F58EED-3135-40AD-AEA0-54202F689A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45C8D8-8C46-4A82-8AAE-F713DA955578}" type="pres">
      <dgm:prSet presAssocID="{A4F58EED-3135-40AD-AEA0-54202F689A0C}" presName="negativeSpace" presStyleCnt="0"/>
      <dgm:spPr/>
    </dgm:pt>
    <dgm:pt modelId="{69E961C9-4150-4B3D-9068-FE5091592057}" type="pres">
      <dgm:prSet presAssocID="{A4F58EED-3135-40AD-AEA0-54202F689A0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7AB0F6-C5F4-4502-83D8-4FCAC1233BC8}" type="pres">
      <dgm:prSet presAssocID="{58AC38D9-301E-43D6-82AB-F2877BC981B5}" presName="spaceBetweenRectangles" presStyleCnt="0"/>
      <dgm:spPr/>
    </dgm:pt>
    <dgm:pt modelId="{AFBD2EF7-CEE0-436B-8CB1-0B324889AA16}" type="pres">
      <dgm:prSet presAssocID="{282E1476-8C12-4295-B14C-360824265D5D}" presName="parentLin" presStyleCnt="0"/>
      <dgm:spPr/>
    </dgm:pt>
    <dgm:pt modelId="{C6F7B840-0327-4869-A05B-A60BE9AB3F08}" type="pres">
      <dgm:prSet presAssocID="{282E1476-8C12-4295-B14C-360824265D5D}" presName="parentLeftMargin" presStyleLbl="node1" presStyleIdx="0" presStyleCnt="2"/>
      <dgm:spPr/>
    </dgm:pt>
    <dgm:pt modelId="{9167E116-091C-44A0-BD02-616A447799CD}" type="pres">
      <dgm:prSet presAssocID="{282E1476-8C12-4295-B14C-360824265D5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3BFE-7C55-4A82-AE62-6CF662D10985}" type="pres">
      <dgm:prSet presAssocID="{282E1476-8C12-4295-B14C-360824265D5D}" presName="negativeSpace" presStyleCnt="0"/>
      <dgm:spPr/>
    </dgm:pt>
    <dgm:pt modelId="{C0E570B9-08C6-4B21-8B75-491188F10363}" type="pres">
      <dgm:prSet presAssocID="{282E1476-8C12-4295-B14C-360824265D5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7674344-D843-4A2E-8A9C-49E61305FBCA}" type="presOf" srcId="{282E1476-8C12-4295-B14C-360824265D5D}" destId="{9167E116-091C-44A0-BD02-616A447799CD}" srcOrd="1" destOrd="0" presId="urn:microsoft.com/office/officeart/2005/8/layout/list1"/>
    <dgm:cxn modelId="{061F0B77-F4A5-4D14-886E-AF4416A6DE75}" srcId="{282E1476-8C12-4295-B14C-360824265D5D}" destId="{726A47F5-6A06-4E10-A668-1367C3BC5339}" srcOrd="0" destOrd="0" parTransId="{69573248-808F-4836-9A7D-CEB66BABDA50}" sibTransId="{DF66F145-0602-45C6-AE68-4620B68480E2}"/>
    <dgm:cxn modelId="{FA747560-AB36-4B05-A7E9-603919DE0A6B}" type="presOf" srcId="{67C88C18-01D2-4678-8428-EA66AEB8F832}" destId="{4E06F547-FD5E-4998-BBC4-C99BAAD49E7E}" srcOrd="0" destOrd="0" presId="urn:microsoft.com/office/officeart/2005/8/layout/list1"/>
    <dgm:cxn modelId="{FE010AF7-44A8-4D8F-8F5F-A87E491F7798}" type="presOf" srcId="{BFC0CF51-51AC-4EB4-AC8E-A54D76A02A22}" destId="{C0E570B9-08C6-4B21-8B75-491188F10363}" srcOrd="0" destOrd="1" presId="urn:microsoft.com/office/officeart/2005/8/layout/list1"/>
    <dgm:cxn modelId="{0E817738-AEBC-4A98-B68A-3AB84A821AA5}" type="presOf" srcId="{A4F58EED-3135-40AD-AEA0-54202F689A0C}" destId="{3A573CF6-5B3F-4DDA-B0F3-C6083CFCAD4C}" srcOrd="0" destOrd="0" presId="urn:microsoft.com/office/officeart/2005/8/layout/list1"/>
    <dgm:cxn modelId="{50651E2D-1E91-4E1D-903E-98D1D4A667A3}" type="presOf" srcId="{F2765C84-2847-4E64-9C18-A71D703B4F8D}" destId="{69E961C9-4150-4B3D-9068-FE5091592057}" srcOrd="0" destOrd="0" presId="urn:microsoft.com/office/officeart/2005/8/layout/list1"/>
    <dgm:cxn modelId="{C255334B-6AC0-4AF4-A45F-FF695A0B6E59}" srcId="{A4F58EED-3135-40AD-AEA0-54202F689A0C}" destId="{B95EED03-204B-4B43-99DD-2CCB4084A728}" srcOrd="1" destOrd="0" parTransId="{3232FEC3-D5D7-42A8-BE7C-FB90050F33B6}" sibTransId="{2111FC01-493C-46E9-AD4F-3DF5078DCCCC}"/>
    <dgm:cxn modelId="{75D22A67-0ADB-48A4-9190-0FD39C43239B}" srcId="{726A47F5-6A06-4E10-A668-1367C3BC5339}" destId="{BFC0CF51-51AC-4EB4-AC8E-A54D76A02A22}" srcOrd="0" destOrd="0" parTransId="{B412BC8C-27D0-4F83-8568-5F1DC605D5DF}" sibTransId="{D02D1BB4-E094-4E84-B117-2B6C4FDDB8BD}"/>
    <dgm:cxn modelId="{AFA19A55-059A-4ECE-B2C8-E373A6413D7C}" srcId="{67C88C18-01D2-4678-8428-EA66AEB8F832}" destId="{282E1476-8C12-4295-B14C-360824265D5D}" srcOrd="1" destOrd="0" parTransId="{5DE4AF61-AB9E-4057-9561-E967DB4C14CC}" sibTransId="{F1F82798-0292-4600-BB51-051E2FDCAE70}"/>
    <dgm:cxn modelId="{3D89D7A6-B5EF-417B-918C-39CCDE79661B}" type="presOf" srcId="{282E1476-8C12-4295-B14C-360824265D5D}" destId="{C6F7B840-0327-4869-A05B-A60BE9AB3F08}" srcOrd="0" destOrd="0" presId="urn:microsoft.com/office/officeart/2005/8/layout/list1"/>
    <dgm:cxn modelId="{8AFD75FD-C3C3-483F-92B8-52B8ED6BF0DB}" srcId="{F2765C84-2847-4E64-9C18-A71D703B4F8D}" destId="{B24149BC-7519-4A3F-A601-ADB33C67333B}" srcOrd="0" destOrd="0" parTransId="{ACF4C7BF-9F28-4983-8FD0-318D2F837AA3}" sibTransId="{699D6256-51B1-4158-9BDA-ACAD3148D4CF}"/>
    <dgm:cxn modelId="{6293B40D-6A15-427B-8170-CEF3708F33BE}" type="presOf" srcId="{B24149BC-7519-4A3F-A601-ADB33C67333B}" destId="{69E961C9-4150-4B3D-9068-FE5091592057}" srcOrd="0" destOrd="1" presId="urn:microsoft.com/office/officeart/2005/8/layout/list1"/>
    <dgm:cxn modelId="{E757D22C-633C-4F88-87E8-6B75DD541998}" type="presOf" srcId="{4F13B063-07EE-4CDC-9100-523597CC3A69}" destId="{C0E570B9-08C6-4B21-8B75-491188F10363}" srcOrd="0" destOrd="2" presId="urn:microsoft.com/office/officeart/2005/8/layout/list1"/>
    <dgm:cxn modelId="{2484A8C9-849E-45D9-9B94-70444758F99E}" type="presOf" srcId="{726A47F5-6A06-4E10-A668-1367C3BC5339}" destId="{C0E570B9-08C6-4B21-8B75-491188F10363}" srcOrd="0" destOrd="0" presId="urn:microsoft.com/office/officeart/2005/8/layout/list1"/>
    <dgm:cxn modelId="{7C56123B-3B42-44BB-9B1D-5C302C762C0A}" srcId="{726A47F5-6A06-4E10-A668-1367C3BC5339}" destId="{4F13B063-07EE-4CDC-9100-523597CC3A69}" srcOrd="1" destOrd="0" parTransId="{6C5FA8EA-C36D-4767-B96B-FC494732143B}" sibTransId="{F2300C12-620D-4446-9968-71DCC3C07E44}"/>
    <dgm:cxn modelId="{704F3C4F-281A-4BD5-B0A1-0580370F5AD2}" type="presOf" srcId="{B95EED03-204B-4B43-99DD-2CCB4084A728}" destId="{69E961C9-4150-4B3D-9068-FE5091592057}" srcOrd="0" destOrd="2" presId="urn:microsoft.com/office/officeart/2005/8/layout/list1"/>
    <dgm:cxn modelId="{E281C2A1-86FE-44CB-ACB7-82CB1FDB3603}" srcId="{67C88C18-01D2-4678-8428-EA66AEB8F832}" destId="{A4F58EED-3135-40AD-AEA0-54202F689A0C}" srcOrd="0" destOrd="0" parTransId="{EA6E29E8-EF3F-4F14-83F2-15A3932BBE99}" sibTransId="{58AC38D9-301E-43D6-82AB-F2877BC981B5}"/>
    <dgm:cxn modelId="{4B22D338-E93B-492E-B422-F98D99A9898B}" srcId="{A4F58EED-3135-40AD-AEA0-54202F689A0C}" destId="{F2765C84-2847-4E64-9C18-A71D703B4F8D}" srcOrd="0" destOrd="0" parTransId="{F8D9C645-AF68-49B8-90B4-C39409D23E72}" sibTransId="{457A4F70-F528-4802-A78A-9F95668E4D99}"/>
    <dgm:cxn modelId="{D17262C9-A7F0-430A-97D6-B918FF309164}" type="presOf" srcId="{A4F58EED-3135-40AD-AEA0-54202F689A0C}" destId="{B44CF457-8D4F-47BA-81B5-4CBEC6C447CF}" srcOrd="1" destOrd="0" presId="urn:microsoft.com/office/officeart/2005/8/layout/list1"/>
    <dgm:cxn modelId="{E2E4179E-8F71-4EA5-AFC1-402DC35AE847}" type="presParOf" srcId="{4E06F547-FD5E-4998-BBC4-C99BAAD49E7E}" destId="{6B131FAE-77F7-4705-B0B8-623C001D2861}" srcOrd="0" destOrd="0" presId="urn:microsoft.com/office/officeart/2005/8/layout/list1"/>
    <dgm:cxn modelId="{10C7F208-2ED7-4AC2-80DB-0FFBC700229C}" type="presParOf" srcId="{6B131FAE-77F7-4705-B0B8-623C001D2861}" destId="{3A573CF6-5B3F-4DDA-B0F3-C6083CFCAD4C}" srcOrd="0" destOrd="0" presId="urn:microsoft.com/office/officeart/2005/8/layout/list1"/>
    <dgm:cxn modelId="{3037D655-9C8D-4339-A152-96C7D591A41D}" type="presParOf" srcId="{6B131FAE-77F7-4705-B0B8-623C001D2861}" destId="{B44CF457-8D4F-47BA-81B5-4CBEC6C447CF}" srcOrd="1" destOrd="0" presId="urn:microsoft.com/office/officeart/2005/8/layout/list1"/>
    <dgm:cxn modelId="{62D95775-E7ED-485A-95C0-E15F0464843D}" type="presParOf" srcId="{4E06F547-FD5E-4998-BBC4-C99BAAD49E7E}" destId="{DE45C8D8-8C46-4A82-8AAE-F713DA955578}" srcOrd="1" destOrd="0" presId="urn:microsoft.com/office/officeart/2005/8/layout/list1"/>
    <dgm:cxn modelId="{9434D160-0924-4E04-ACB6-6DC9B886F451}" type="presParOf" srcId="{4E06F547-FD5E-4998-BBC4-C99BAAD49E7E}" destId="{69E961C9-4150-4B3D-9068-FE5091592057}" srcOrd="2" destOrd="0" presId="urn:microsoft.com/office/officeart/2005/8/layout/list1"/>
    <dgm:cxn modelId="{2A797FA9-990D-4D3C-A415-860096130D27}" type="presParOf" srcId="{4E06F547-FD5E-4998-BBC4-C99BAAD49E7E}" destId="{A97AB0F6-C5F4-4502-83D8-4FCAC1233BC8}" srcOrd="3" destOrd="0" presId="urn:microsoft.com/office/officeart/2005/8/layout/list1"/>
    <dgm:cxn modelId="{2487D919-3280-4338-A390-CE9DC0D9896C}" type="presParOf" srcId="{4E06F547-FD5E-4998-BBC4-C99BAAD49E7E}" destId="{AFBD2EF7-CEE0-436B-8CB1-0B324889AA16}" srcOrd="4" destOrd="0" presId="urn:microsoft.com/office/officeart/2005/8/layout/list1"/>
    <dgm:cxn modelId="{5B017D54-9081-4D9B-9850-A665018D29AF}" type="presParOf" srcId="{AFBD2EF7-CEE0-436B-8CB1-0B324889AA16}" destId="{C6F7B840-0327-4869-A05B-A60BE9AB3F08}" srcOrd="0" destOrd="0" presId="urn:microsoft.com/office/officeart/2005/8/layout/list1"/>
    <dgm:cxn modelId="{B6000B46-E115-43FE-AE9E-DF4A03F3E422}" type="presParOf" srcId="{AFBD2EF7-CEE0-436B-8CB1-0B324889AA16}" destId="{9167E116-091C-44A0-BD02-616A447799CD}" srcOrd="1" destOrd="0" presId="urn:microsoft.com/office/officeart/2005/8/layout/list1"/>
    <dgm:cxn modelId="{EEE5AC67-463D-4392-99DD-00945E49EA21}" type="presParOf" srcId="{4E06F547-FD5E-4998-BBC4-C99BAAD49E7E}" destId="{9EA03BFE-7C55-4A82-AE62-6CF662D10985}" srcOrd="5" destOrd="0" presId="urn:microsoft.com/office/officeart/2005/8/layout/list1"/>
    <dgm:cxn modelId="{4F653332-A616-4278-B881-5D188C79A880}" type="presParOf" srcId="{4E06F547-FD5E-4998-BBC4-C99BAAD49E7E}" destId="{C0E570B9-08C6-4B21-8B75-491188F103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 custLinFactNeighborX="8175" custLinFactNeighborY="860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549B7C-551E-4F37-8689-AB1F0F5A100C}" type="presOf" srcId="{69394CD1-40B0-4541-8CDC-379B9AADBF72}" destId="{58A78229-C2EB-44F5-BAD4-F80A95E474DA}" srcOrd="1" destOrd="0" presId="urn:microsoft.com/office/officeart/2005/8/layout/process2"/>
    <dgm:cxn modelId="{D78A2BDF-725A-4782-9C05-D4166F896E1C}" type="presOf" srcId="{5DF0DCBE-BFCE-49D8-AE5C-038D07BB4921}" destId="{FDB801A4-4B2B-4255-931E-69E777F9F14C}" srcOrd="0" destOrd="0" presId="urn:microsoft.com/office/officeart/2005/8/layout/process2"/>
    <dgm:cxn modelId="{161787B8-4B87-4D4D-AD3B-703726038EB1}" type="presOf" srcId="{1600619A-5946-4A31-AE13-F5EEECD66D91}" destId="{178E29A2-A75D-4D7A-B743-257B824D2DCC}" srcOrd="0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B2FBBDC8-78E8-4161-9271-8491AD5E8375}" type="presOf" srcId="{69394CD1-40B0-4541-8CDC-379B9AADBF72}" destId="{F4645443-0353-45C7-9D2A-FEA7626B3402}" srcOrd="0" destOrd="0" presId="urn:microsoft.com/office/officeart/2005/8/layout/process2"/>
    <dgm:cxn modelId="{A81B6A52-9022-49A3-B36C-A8FFB88BC64A}" type="presOf" srcId="{1600619A-5946-4A31-AE13-F5EEECD66D91}" destId="{26991951-31C0-4BC5-9240-D2034F38BDFA}" srcOrd="1" destOrd="0" presId="urn:microsoft.com/office/officeart/2005/8/layout/process2"/>
    <dgm:cxn modelId="{9834513F-03E5-4BCC-A31C-4FF7E17F8386}" type="presOf" srcId="{D1ABAE1F-ABD7-44EC-898D-EE3B71B78E0C}" destId="{4EED623F-0787-45FD-8A3D-08C17F631F6B}" srcOrd="0" destOrd="0" presId="urn:microsoft.com/office/officeart/2005/8/layout/process2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2ECD5A91-1EE4-4F46-97AC-50F618940B86}" type="presOf" srcId="{C3C5F0E5-944E-475E-9399-7BC83F720CE7}" destId="{25465AF4-0634-4C8B-B4F0-C9A55F4286F9}" srcOrd="0" destOrd="0" presId="urn:microsoft.com/office/officeart/2005/8/layout/process2"/>
    <dgm:cxn modelId="{385808B9-13B4-4439-873B-D43DFB747134}" type="presOf" srcId="{839C07FD-8203-4E8D-80D9-73E04140F9CD}" destId="{A2E6FE7F-FF1B-4119-A50E-101F0EABA683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10726956-8CCB-4306-82B2-795CC54B37A2}" type="presParOf" srcId="{A2E6FE7F-FF1B-4119-A50E-101F0EABA683}" destId="{25465AF4-0634-4C8B-B4F0-C9A55F4286F9}" srcOrd="0" destOrd="0" presId="urn:microsoft.com/office/officeart/2005/8/layout/process2"/>
    <dgm:cxn modelId="{3520A61B-FC1B-415A-9DBF-234167723632}" type="presParOf" srcId="{A2E6FE7F-FF1B-4119-A50E-101F0EABA683}" destId="{F4645443-0353-45C7-9D2A-FEA7626B3402}" srcOrd="1" destOrd="0" presId="urn:microsoft.com/office/officeart/2005/8/layout/process2"/>
    <dgm:cxn modelId="{B0C76A3B-AB36-46C4-8F39-B9095F970769}" type="presParOf" srcId="{F4645443-0353-45C7-9D2A-FEA7626B3402}" destId="{58A78229-C2EB-44F5-BAD4-F80A95E474DA}" srcOrd="0" destOrd="0" presId="urn:microsoft.com/office/officeart/2005/8/layout/process2"/>
    <dgm:cxn modelId="{8A627421-CEDD-4D2E-98ED-59631C9057D4}" type="presParOf" srcId="{A2E6FE7F-FF1B-4119-A50E-101F0EABA683}" destId="{FDB801A4-4B2B-4255-931E-69E777F9F14C}" srcOrd="2" destOrd="0" presId="urn:microsoft.com/office/officeart/2005/8/layout/process2"/>
    <dgm:cxn modelId="{206D6E0F-D8A9-49AF-B9E6-F6DAED105F38}" type="presParOf" srcId="{A2E6FE7F-FF1B-4119-A50E-101F0EABA683}" destId="{178E29A2-A75D-4D7A-B743-257B824D2DCC}" srcOrd="3" destOrd="0" presId="urn:microsoft.com/office/officeart/2005/8/layout/process2"/>
    <dgm:cxn modelId="{D0640C9F-0E6C-464A-B358-0B4DA1802728}" type="presParOf" srcId="{178E29A2-A75D-4D7A-B743-257B824D2DCC}" destId="{26991951-31C0-4BC5-9240-D2034F38BDFA}" srcOrd="0" destOrd="0" presId="urn:microsoft.com/office/officeart/2005/8/layout/process2"/>
    <dgm:cxn modelId="{C78C0F11-69EC-4CB7-BEDC-250A301D8589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9C07FD-8203-4E8D-80D9-73E04140F9CD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C3C5F0E5-944E-475E-9399-7BC83F720CE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E92137B5-2AA0-484A-90B6-A04FB27E57F6}" type="par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69394CD1-40B0-4541-8CDC-379B9AADBF72}" type="sibTrans" cxnId="{BDDD9AFA-1B99-42BD-B90D-640DA3444C1E}">
      <dgm:prSet/>
      <dgm:spPr/>
      <dgm:t>
        <a:bodyPr/>
        <a:lstStyle/>
        <a:p>
          <a:endParaRPr lang="zh-TW" altLang="en-US"/>
        </a:p>
      </dgm:t>
    </dgm:pt>
    <dgm:pt modelId="{5DF0DCBE-BFCE-49D8-AE5C-038D07BB4921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A7BA64C1-CEE3-4E9E-9C30-9DCB0B9A7C7C}" type="par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1600619A-5946-4A31-AE13-F5EEECD66D91}" type="sibTrans" cxnId="{809D049E-6AD2-4462-8FB4-A28A66422E44}">
      <dgm:prSet/>
      <dgm:spPr/>
      <dgm:t>
        <a:bodyPr/>
        <a:lstStyle/>
        <a:p>
          <a:endParaRPr lang="zh-TW" altLang="en-US"/>
        </a:p>
      </dgm:t>
    </dgm:pt>
    <dgm:pt modelId="{D1ABAE1F-ABD7-44EC-898D-EE3B71B78E0C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1E080497-C123-428D-B93B-AEA446A0671A}" type="par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1145C2A0-2097-45E4-8DBF-574255501561}" type="sibTrans" cxnId="{DDA6C9D2-255F-4060-9BFC-FB1F9F7FFAC0}">
      <dgm:prSet/>
      <dgm:spPr/>
      <dgm:t>
        <a:bodyPr/>
        <a:lstStyle/>
        <a:p>
          <a:endParaRPr lang="zh-TW" altLang="en-US"/>
        </a:p>
      </dgm:t>
    </dgm:pt>
    <dgm:pt modelId="{A2E6FE7F-FF1B-4119-A50E-101F0EABA683}" type="pres">
      <dgm:prSet presAssocID="{839C07FD-8203-4E8D-80D9-73E04140F9CD}" presName="linearFlow" presStyleCnt="0">
        <dgm:presLayoutVars>
          <dgm:resizeHandles val="exact"/>
        </dgm:presLayoutVars>
      </dgm:prSet>
      <dgm:spPr/>
    </dgm:pt>
    <dgm:pt modelId="{25465AF4-0634-4C8B-B4F0-C9A55F4286F9}" type="pres">
      <dgm:prSet presAssocID="{C3C5F0E5-944E-475E-9399-7BC83F720C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45443-0353-45C7-9D2A-FEA7626B3402}" type="pres">
      <dgm:prSet presAssocID="{69394CD1-40B0-4541-8CDC-379B9AADBF7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8A78229-C2EB-44F5-BAD4-F80A95E474DA}" type="pres">
      <dgm:prSet presAssocID="{69394CD1-40B0-4541-8CDC-379B9AADBF7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DB801A4-4B2B-4255-931E-69E777F9F14C}" type="pres">
      <dgm:prSet presAssocID="{5DF0DCBE-BFCE-49D8-AE5C-038D07BB49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E29A2-A75D-4D7A-B743-257B824D2DCC}" type="pres">
      <dgm:prSet presAssocID="{1600619A-5946-4A31-AE13-F5EEECD66D91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991951-31C0-4BC5-9240-D2034F38BDFA}" type="pres">
      <dgm:prSet presAssocID="{1600619A-5946-4A31-AE13-F5EEECD66D91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EED623F-0787-45FD-8A3D-08C17F631F6B}" type="pres">
      <dgm:prSet presAssocID="{D1ABAE1F-ABD7-44EC-898D-EE3B71B78E0C}" presName="node" presStyleLbl="node1" presStyleIdx="2" presStyleCnt="3" custLinFactNeighborX="8175" custLinFactNeighborY="860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678569-FFDF-4D8F-AEA9-EDF90DD0F875}" type="presOf" srcId="{1600619A-5946-4A31-AE13-F5EEECD66D91}" destId="{178E29A2-A75D-4D7A-B743-257B824D2DCC}" srcOrd="0" destOrd="0" presId="urn:microsoft.com/office/officeart/2005/8/layout/process2"/>
    <dgm:cxn modelId="{DDA6C9D2-255F-4060-9BFC-FB1F9F7FFAC0}" srcId="{839C07FD-8203-4E8D-80D9-73E04140F9CD}" destId="{D1ABAE1F-ABD7-44EC-898D-EE3B71B78E0C}" srcOrd="2" destOrd="0" parTransId="{1E080497-C123-428D-B93B-AEA446A0671A}" sibTransId="{1145C2A0-2097-45E4-8DBF-574255501561}"/>
    <dgm:cxn modelId="{B78B556D-6D72-4932-82FB-06B832771804}" type="presOf" srcId="{69394CD1-40B0-4541-8CDC-379B9AADBF72}" destId="{F4645443-0353-45C7-9D2A-FEA7626B3402}" srcOrd="0" destOrd="0" presId="urn:microsoft.com/office/officeart/2005/8/layout/process2"/>
    <dgm:cxn modelId="{972C0606-7098-49B5-83EF-9AC25E14CCD7}" type="presOf" srcId="{D1ABAE1F-ABD7-44EC-898D-EE3B71B78E0C}" destId="{4EED623F-0787-45FD-8A3D-08C17F631F6B}" srcOrd="0" destOrd="0" presId="urn:microsoft.com/office/officeart/2005/8/layout/process2"/>
    <dgm:cxn modelId="{809D049E-6AD2-4462-8FB4-A28A66422E44}" srcId="{839C07FD-8203-4E8D-80D9-73E04140F9CD}" destId="{5DF0DCBE-BFCE-49D8-AE5C-038D07BB4921}" srcOrd="1" destOrd="0" parTransId="{A7BA64C1-CEE3-4E9E-9C30-9DCB0B9A7C7C}" sibTransId="{1600619A-5946-4A31-AE13-F5EEECD66D91}"/>
    <dgm:cxn modelId="{01CB24C8-B6CA-4B65-BBF7-1AD81CDB2247}" type="presOf" srcId="{C3C5F0E5-944E-475E-9399-7BC83F720CE7}" destId="{25465AF4-0634-4C8B-B4F0-C9A55F4286F9}" srcOrd="0" destOrd="0" presId="urn:microsoft.com/office/officeart/2005/8/layout/process2"/>
    <dgm:cxn modelId="{C50FF2F1-FDC9-4D34-8690-90EA3FE62A38}" type="presOf" srcId="{69394CD1-40B0-4541-8CDC-379B9AADBF72}" destId="{58A78229-C2EB-44F5-BAD4-F80A95E474DA}" srcOrd="1" destOrd="0" presId="urn:microsoft.com/office/officeart/2005/8/layout/process2"/>
    <dgm:cxn modelId="{0C755336-B14F-48BD-8823-508B5EE2943F}" type="presOf" srcId="{5DF0DCBE-BFCE-49D8-AE5C-038D07BB4921}" destId="{FDB801A4-4B2B-4255-931E-69E777F9F14C}" srcOrd="0" destOrd="0" presId="urn:microsoft.com/office/officeart/2005/8/layout/process2"/>
    <dgm:cxn modelId="{E204AB91-C812-4A42-BC30-06037ACDDF60}" type="presOf" srcId="{839C07FD-8203-4E8D-80D9-73E04140F9CD}" destId="{A2E6FE7F-FF1B-4119-A50E-101F0EABA683}" srcOrd="0" destOrd="0" presId="urn:microsoft.com/office/officeart/2005/8/layout/process2"/>
    <dgm:cxn modelId="{98E8D25E-B68C-40EF-B6A4-F1EECB32FD8D}" type="presOf" srcId="{1600619A-5946-4A31-AE13-F5EEECD66D91}" destId="{26991951-31C0-4BC5-9240-D2034F38BDFA}" srcOrd="1" destOrd="0" presId="urn:microsoft.com/office/officeart/2005/8/layout/process2"/>
    <dgm:cxn modelId="{BDDD9AFA-1B99-42BD-B90D-640DA3444C1E}" srcId="{839C07FD-8203-4E8D-80D9-73E04140F9CD}" destId="{C3C5F0E5-944E-475E-9399-7BC83F720CE7}" srcOrd="0" destOrd="0" parTransId="{E92137B5-2AA0-484A-90B6-A04FB27E57F6}" sibTransId="{69394CD1-40B0-4541-8CDC-379B9AADBF72}"/>
    <dgm:cxn modelId="{97D96D73-CD12-40A9-BA4D-9D2BDF784B93}" type="presParOf" srcId="{A2E6FE7F-FF1B-4119-A50E-101F0EABA683}" destId="{25465AF4-0634-4C8B-B4F0-C9A55F4286F9}" srcOrd="0" destOrd="0" presId="urn:microsoft.com/office/officeart/2005/8/layout/process2"/>
    <dgm:cxn modelId="{46339AA0-3BB1-4C56-9AC5-805BA0C64339}" type="presParOf" srcId="{A2E6FE7F-FF1B-4119-A50E-101F0EABA683}" destId="{F4645443-0353-45C7-9D2A-FEA7626B3402}" srcOrd="1" destOrd="0" presId="urn:microsoft.com/office/officeart/2005/8/layout/process2"/>
    <dgm:cxn modelId="{25AA3C16-1A14-43E2-8E52-EFED5EACAB5D}" type="presParOf" srcId="{F4645443-0353-45C7-9D2A-FEA7626B3402}" destId="{58A78229-C2EB-44F5-BAD4-F80A95E474DA}" srcOrd="0" destOrd="0" presId="urn:microsoft.com/office/officeart/2005/8/layout/process2"/>
    <dgm:cxn modelId="{D668062A-89FF-4ACC-BC4C-8664161EC70B}" type="presParOf" srcId="{A2E6FE7F-FF1B-4119-A50E-101F0EABA683}" destId="{FDB801A4-4B2B-4255-931E-69E777F9F14C}" srcOrd="2" destOrd="0" presId="urn:microsoft.com/office/officeart/2005/8/layout/process2"/>
    <dgm:cxn modelId="{BC57485D-AE3A-4605-9DE7-096112E86BBD}" type="presParOf" srcId="{A2E6FE7F-FF1B-4119-A50E-101F0EABA683}" destId="{178E29A2-A75D-4D7A-B743-257B824D2DCC}" srcOrd="3" destOrd="0" presId="urn:microsoft.com/office/officeart/2005/8/layout/process2"/>
    <dgm:cxn modelId="{8FEEA398-B856-4407-B6D0-54A4C00E544E}" type="presParOf" srcId="{178E29A2-A75D-4D7A-B743-257B824D2DCC}" destId="{26991951-31C0-4BC5-9240-D2034F38BDFA}" srcOrd="0" destOrd="0" presId="urn:microsoft.com/office/officeart/2005/8/layout/process2"/>
    <dgm:cxn modelId="{430F13DE-A261-4689-B649-8227E785C6B7}" type="presParOf" srcId="{A2E6FE7F-FF1B-4119-A50E-101F0EABA683}" destId="{4EED623F-0787-45FD-8A3D-08C17F631F6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6349-D41B-4DE4-9ED4-7D9B02A98BDE}">
      <dsp:nvSpPr>
        <dsp:cNvPr id="0" name=""/>
        <dsp:cNvSpPr/>
      </dsp:nvSpPr>
      <dsp:spPr>
        <a:xfrm>
          <a:off x="0" y="3736288"/>
          <a:ext cx="7886700" cy="612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EM in one slide</a:t>
          </a:r>
          <a:endParaRPr lang="zh-TW" altLang="en-US" sz="2800" kern="1200" dirty="0"/>
        </a:p>
      </dsp:txBody>
      <dsp:txXfrm>
        <a:off x="0" y="3736288"/>
        <a:ext cx="7886700" cy="612969"/>
      </dsp:txXfrm>
    </dsp:sp>
    <dsp:sp modelId="{5F9D9DA5-132F-47BE-9721-60396A5C2111}">
      <dsp:nvSpPr>
        <dsp:cNvPr id="0" name=""/>
        <dsp:cNvSpPr/>
      </dsp:nvSpPr>
      <dsp:spPr>
        <a:xfrm rot="10800000">
          <a:off x="0" y="2802736"/>
          <a:ext cx="78867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Verifying the correctness</a:t>
          </a:r>
          <a:endParaRPr lang="zh-TW" altLang="en-US" sz="2800" kern="1200" dirty="0"/>
        </a:p>
      </dsp:txBody>
      <dsp:txXfrm rot="10800000">
        <a:off x="0" y="2802736"/>
        <a:ext cx="7886700" cy="612568"/>
      </dsp:txXfrm>
    </dsp:sp>
    <dsp:sp modelId="{4D6713DC-7BD8-432E-869B-A7609F9A386E}">
      <dsp:nvSpPr>
        <dsp:cNvPr id="0" name=""/>
        <dsp:cNvSpPr/>
      </dsp:nvSpPr>
      <dsp:spPr>
        <a:xfrm rot="10800000">
          <a:off x="0" y="1869184"/>
          <a:ext cx="78867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Structured SVM with Hidden Information</a:t>
          </a:r>
          <a:endParaRPr lang="zh-TW" altLang="en-US" sz="2800" kern="1200" dirty="0"/>
        </a:p>
      </dsp:txBody>
      <dsp:txXfrm rot="10800000">
        <a:off x="0" y="1869184"/>
        <a:ext cx="7886700" cy="612568"/>
      </dsp:txXfrm>
    </dsp:sp>
    <dsp:sp modelId="{99E8F13E-CBD2-487A-BADE-78A24E5C6D3B}">
      <dsp:nvSpPr>
        <dsp:cNvPr id="0" name=""/>
        <dsp:cNvSpPr/>
      </dsp:nvSpPr>
      <dsp:spPr>
        <a:xfrm rot="10800000">
          <a:off x="0" y="935632"/>
          <a:ext cx="78867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General Framework</a:t>
          </a:r>
          <a:endParaRPr lang="zh-TW" altLang="en-US" sz="2800" kern="1200" dirty="0"/>
        </a:p>
      </dsp:txBody>
      <dsp:txXfrm rot="10800000">
        <a:off x="0" y="935632"/>
        <a:ext cx="7886700" cy="612568"/>
      </dsp:txXfrm>
    </dsp:sp>
    <dsp:sp modelId="{E2E209CF-41F6-46E4-AC6E-37E0A2179627}">
      <dsp:nvSpPr>
        <dsp:cNvPr id="0" name=""/>
        <dsp:cNvSpPr/>
      </dsp:nvSpPr>
      <dsp:spPr>
        <a:xfrm rot="10800000">
          <a:off x="0" y="2080"/>
          <a:ext cx="78867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Example Applications for Hidden Variable Learning </a:t>
          </a:r>
          <a:endParaRPr lang="zh-TW" altLang="en-US" sz="2800" kern="1200" dirty="0"/>
        </a:p>
      </dsp:txBody>
      <dsp:txXfrm rot="10800000">
        <a:off x="0" y="2080"/>
        <a:ext cx="7886700" cy="61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961C9-4150-4B3D-9068-FE5091592057}">
      <dsp:nvSpPr>
        <dsp:cNvPr id="0" name=""/>
        <dsp:cNvSpPr/>
      </dsp:nvSpPr>
      <dsp:spPr>
        <a:xfrm>
          <a:off x="0" y="283981"/>
          <a:ext cx="78867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function F</a:t>
          </a:r>
          <a:endParaRPr lang="zh-TW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𝐹</m:t>
              </m:r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𝑋</m:t>
              </m:r>
              <m:r>
                <a:rPr lang="en-US" altLang="zh-TW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×</m:t>
              </m:r>
              <m:r>
                <a:rPr lang="en-US" altLang="zh-TW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𝑌</m:t>
              </m:r>
              <m:r>
                <a:rPr lang="en-US" altLang="zh-TW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×</m:t>
              </m:r>
              <m:r>
                <a:rPr lang="en-US" altLang="zh-TW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𝐻</m:t>
              </m:r>
              <m:r>
                <a:rPr lang="en-US" altLang="zh-TW" sz="24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  <m:r>
                <a:rPr lang="en-US" altLang="zh-TW" sz="24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</m:t>
              </m:r>
            </m:oMath>
          </a14:m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𝐹</m:t>
              </m:r>
              <m:d>
                <m:dPr>
                  <m:ctrlPr>
                    <a:rPr lang="en-US" altLang="zh-TW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h</m:t>
                  </m:r>
                </m:e>
              </m:d>
            </m:oMath>
          </a14:m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evaluate how compatible x, y and h is</a:t>
          </a:r>
          <a:endParaRPr lang="zh-TW" altLang="en-US" sz="2400" kern="1200" dirty="0"/>
        </a:p>
      </dsp:txBody>
      <dsp:txXfrm>
        <a:off x="0" y="283981"/>
        <a:ext cx="7886700" cy="1705725"/>
      </dsp:txXfrm>
    </dsp:sp>
    <dsp:sp modelId="{B44CF457-8D4F-47BA-81B5-4CBEC6C447CF}">
      <dsp:nvSpPr>
        <dsp:cNvPr id="0" name=""/>
        <dsp:cNvSpPr/>
      </dsp:nvSpPr>
      <dsp:spPr>
        <a:xfrm>
          <a:off x="394335" y="3541"/>
          <a:ext cx="552069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Step 1: Training</a:t>
          </a:r>
          <a:endParaRPr lang="zh-TW" altLang="en-US" sz="2800" kern="1200" dirty="0"/>
        </a:p>
      </dsp:txBody>
      <dsp:txXfrm>
        <a:off x="421715" y="30921"/>
        <a:ext cx="5465930" cy="506120"/>
      </dsp:txXfrm>
    </dsp:sp>
    <dsp:sp modelId="{C0E570B9-08C6-4B21-8B75-491188F10363}">
      <dsp:nvSpPr>
        <dsp:cNvPr id="0" name=""/>
        <dsp:cNvSpPr/>
      </dsp:nvSpPr>
      <dsp:spPr>
        <a:xfrm>
          <a:off x="0" y="2372746"/>
          <a:ext cx="78867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object x</a:t>
          </a:r>
          <a:endParaRPr lang="zh-TW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zh-TW" altLang="en-US" sz="24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𝑎𝑟𝑔</m:t>
              </m:r>
              <m:func>
                <m:funcPr>
                  <m:ctrlPr>
                    <a:rPr lang="en-US" altLang="zh-TW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altLang="zh-TW" sz="2400" b="0" i="0" kern="1200" smtClean="0"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lim>
                  </m:limLow>
                </m:fName>
                <m:e>
                  <m:func>
                    <m:funcPr>
                      <m:ctrlP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 b="0" i="0" kern="12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</m:fName>
                    <m:e>
                      <m: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e>
                  </m:func>
                </m:e>
              </m:func>
            </m:oMath>
          </a14:m>
          <a:endParaRPr lang="zh-TW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zh-TW" altLang="en-US" sz="24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TW" sz="24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TW" sz="2400" b="0" i="1" kern="1200" smtClean="0">
                  <a:latin typeface="Cambria Math" panose="02040503050406030204" pitchFamily="18" charset="0"/>
                </a:rPr>
                <m:t>𝑎𝑟𝑔</m:t>
              </m:r>
              <m:func>
                <m:funcPr>
                  <m:ctrlPr>
                    <a:rPr lang="en-US" altLang="zh-TW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altLang="zh-TW" sz="2400" b="0" i="0" kern="1200" smtClean="0"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lim>
                  </m:limLow>
                </m:fName>
                <m:e>
                  <m:nary>
                    <m:naryPr>
                      <m:chr m:val="∑"/>
                      <m:supHide m:val="on"/>
                      <m:ctrlP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7"/>
                        </m:rP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  <m:sup/>
                    <m:e>
                      <m:r>
                        <a:rPr lang="en-US" altLang="zh-TW" sz="2400" b="0" i="1" kern="120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kern="12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e>
                  </m:nary>
                </m:e>
              </m:func>
            </m:oMath>
          </a14:m>
          <a:endParaRPr lang="zh-TW" altLang="en-US" sz="2400" kern="1200" dirty="0"/>
        </a:p>
      </dsp:txBody>
      <dsp:txXfrm>
        <a:off x="0" y="2372746"/>
        <a:ext cx="7886700" cy="1975050"/>
      </dsp:txXfrm>
    </dsp:sp>
    <dsp:sp modelId="{9167E116-091C-44A0-BD02-616A447799CD}">
      <dsp:nvSpPr>
        <dsp:cNvPr id="0" name=""/>
        <dsp:cNvSpPr/>
      </dsp:nvSpPr>
      <dsp:spPr>
        <a:xfrm>
          <a:off x="394335" y="2092306"/>
          <a:ext cx="5520690" cy="5608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Step2: Inference (Testing)</a:t>
          </a:r>
          <a:endParaRPr lang="zh-TW" altLang="en-US" sz="2800" kern="1200" dirty="0"/>
        </a:p>
      </dsp:txBody>
      <dsp:txXfrm>
        <a:off x="421715" y="2119686"/>
        <a:ext cx="546593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65AF4-0634-4C8B-B4F0-C9A55F4286F9}">
      <dsp:nvSpPr>
        <dsp:cNvPr id="0" name=""/>
        <dsp:cNvSpPr/>
      </dsp:nvSpPr>
      <dsp:spPr>
        <a:xfrm>
          <a:off x="0" y="0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29758" y="29758"/>
        <a:ext cx="1590693" cy="956484"/>
      </dsp:txXfrm>
    </dsp:sp>
    <dsp:sp modelId="{F4645443-0353-45C7-9D2A-FEA7626B3402}">
      <dsp:nvSpPr>
        <dsp:cNvPr id="0" name=""/>
        <dsp:cNvSpPr/>
      </dsp:nvSpPr>
      <dsp:spPr>
        <a:xfrm rot="5400000">
          <a:off x="63460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5" y="1079499"/>
        <a:ext cx="274320" cy="266699"/>
      </dsp:txXfrm>
    </dsp:sp>
    <dsp:sp modelId="{FDB801A4-4B2B-4255-931E-69E777F9F14C}">
      <dsp:nvSpPr>
        <dsp:cNvPr id="0" name=""/>
        <dsp:cNvSpPr/>
      </dsp:nvSpPr>
      <dsp:spPr>
        <a:xfrm>
          <a:off x="0" y="1523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29758" y="1553757"/>
        <a:ext cx="1590693" cy="956484"/>
      </dsp:txXfrm>
    </dsp:sp>
    <dsp:sp modelId="{178E29A2-A75D-4D7A-B743-257B824D2DCC}">
      <dsp:nvSpPr>
        <dsp:cNvPr id="0" name=""/>
        <dsp:cNvSpPr/>
      </dsp:nvSpPr>
      <dsp:spPr>
        <a:xfrm rot="5400000">
          <a:off x="634604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87944" y="2603499"/>
        <a:ext cx="274320" cy="266700"/>
      </dsp:txXfrm>
    </dsp:sp>
    <dsp:sp modelId="{4EED623F-0787-45FD-8A3D-08C17F631F6B}">
      <dsp:nvSpPr>
        <dsp:cNvPr id="0" name=""/>
        <dsp:cNvSpPr/>
      </dsp:nvSpPr>
      <dsp:spPr>
        <a:xfrm>
          <a:off x="0" y="3047999"/>
          <a:ext cx="1650209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29758" y="3077757"/>
        <a:ext cx="159069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4901-6C7C-49D5-A331-4FBE9C9A40EC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C7C14-1C77-48F7-87A6-25784C456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0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Cuttgin</a:t>
            </a:r>
            <a:r>
              <a:rPr lang="en-US" altLang="zh-TW" dirty="0" smtClean="0"/>
              <a:t> plane and</a:t>
            </a:r>
            <a:r>
              <a:rPr lang="en-US" altLang="zh-TW" baseline="0" dirty="0" smtClean="0"/>
              <a:t> gradient decent, which one is faster!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00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 is a special case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78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(cutting plane algorithm)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6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1. Assume we know the type</a:t>
            </a:r>
          </a:p>
          <a:p>
            <a:r>
              <a:rPr lang="en-US" altLang="zh-TW" dirty="0" smtClean="0"/>
              <a:t>Two type</a:t>
            </a:r>
          </a:p>
          <a:p>
            <a:r>
              <a:rPr lang="en-US" altLang="zh-TW" dirty="0" smtClean="0"/>
              <a:t>Drawback</a:t>
            </a:r>
          </a:p>
          <a:p>
            <a:r>
              <a:rPr lang="en-US" altLang="zh-TW" dirty="0" smtClean="0"/>
              <a:t>Solution</a:t>
            </a:r>
          </a:p>
          <a:p>
            <a:r>
              <a:rPr lang="en-US" altLang="zh-TW" dirty="0" smtClean="0"/>
              <a:t>Part 2. What if the type is hidden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7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Treat </a:t>
            </a:r>
            <a:r>
              <a:rPr lang="en-US" altLang="zh-TW" b="1" dirty="0" err="1" smtClean="0"/>
              <a:t>Short_Hair_Haruhi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Long_Hair_Haruhi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as two different kinds of objects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Treat</a:t>
            </a:r>
            <a:r>
              <a:rPr lang="en-US" altLang="zh-TW" baseline="0" dirty="0" smtClean="0"/>
              <a:t> them separately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2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Treat </a:t>
            </a:r>
            <a:r>
              <a:rPr lang="en-US" altLang="zh-TW" b="1" dirty="0" err="1" smtClean="0"/>
              <a:t>Short_Hair_Haruhi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Long_Hair_Haruhi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as two different kinds of objects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Treat</a:t>
            </a:r>
            <a:r>
              <a:rPr lang="en-US" altLang="zh-TW" baseline="0" dirty="0" smtClean="0"/>
              <a:t> them separately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5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Train two different detectors independently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Original approach (without types)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1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Or find the max to complete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3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3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Expensive</a:t>
            </a:r>
            <a:r>
              <a:rPr lang="en-US" altLang="zh-TW" baseline="0" dirty="0" smtClean="0"/>
              <a:t> to label</a:t>
            </a:r>
          </a:p>
          <a:p>
            <a:r>
              <a:rPr lang="en-US" altLang="zh-TW" baseline="0" dirty="0" smtClean="0"/>
              <a:t>And hard to judge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Helpful in training, helpful in testing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77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0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 is</a:t>
            </a:r>
            <a:r>
              <a:rPr lang="en-US" altLang="zh-TW" baseline="0" dirty="0" smtClean="0"/>
              <a:t> not different from switch w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Assume </a:t>
            </a:r>
            <a:r>
              <a:rPr lang="en-US" altLang="zh-TW" dirty="0" smtClean="0"/>
              <a:t>short</a:t>
            </a:r>
          </a:p>
          <a:p>
            <a:r>
              <a:rPr lang="en-US" altLang="zh-TW" dirty="0" err="1" smtClean="0"/>
              <a:t>Assmue</a:t>
            </a:r>
            <a:r>
              <a:rPr lang="en-US" altLang="zh-TW" dirty="0" smtClean="0"/>
              <a:t> long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Byproduct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182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you prove lower bound by this?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87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Loser -&gt; DC =&gt; you can probably change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83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Treat</a:t>
            </a:r>
            <a:r>
              <a:rPr lang="en-US" altLang="zh-TW" baseline="0" dirty="0" smtClean="0"/>
              <a:t> them separately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Miss </a:t>
            </a:r>
            <a:r>
              <a:rPr lang="en-US" altLang="zh-TW" baseline="0" dirty="0" err="1" smtClean="0"/>
              <a:t>sth</a:t>
            </a:r>
            <a:r>
              <a:rPr lang="en-US" altLang="zh-TW" baseline="0" dirty="0" smtClean="0"/>
              <a:t> in the next page???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1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Differen</a:t>
            </a:r>
            <a:r>
              <a:rPr lang="en-US" altLang="zh-TW" dirty="0" smtClean="0"/>
              <a:t> from original inference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17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Differen</a:t>
            </a:r>
            <a:r>
              <a:rPr lang="en-US" altLang="zh-TW" dirty="0" smtClean="0"/>
              <a:t> from original inference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name of type is</a:t>
            </a:r>
            <a:r>
              <a:rPr lang="en-US" altLang="zh-TW" baseline="0" dirty="0" smtClean="0"/>
              <a:t> not important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63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guess</a:t>
            </a:r>
            <a:r>
              <a:rPr lang="en-US" altLang="zh-TW" baseline="0" dirty="0" smtClean="0"/>
              <a:t> the type, then we can train ……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49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0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Object Detection as example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66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53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(cutting plane algorithm)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773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The original SVM is convex,</a:t>
            </a:r>
            <a:r>
              <a:rPr lang="en-US" altLang="zh-TW" baseline="0" dirty="0" smtClean="0"/>
              <a:t> the hidden one is </a:t>
            </a:r>
            <a:r>
              <a:rPr lang="en-US" altLang="zh-TW" baseline="0" dirty="0" err="1" smtClean="0"/>
              <a:t>cnvex</a:t>
            </a:r>
            <a:r>
              <a:rPr lang="en-US" altLang="zh-TW" baseline="0" dirty="0" smtClean="0"/>
              <a:t> +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concave</a:t>
            </a:r>
            <a:endParaRPr lang="en-US" altLang="zh-TW" dirty="0" smtClean="0"/>
          </a:p>
          <a:p>
            <a:r>
              <a:rPr lang="en-US" altLang="zh-TW" dirty="0" smtClean="0"/>
              <a:t>2. Idea of CCCP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5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formulated as QP similar to SVM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0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explain</a:t>
            </a:r>
            <a:r>
              <a:rPr lang="en-US" altLang="zh-TW" baseline="0" dirty="0" smtClean="0"/>
              <a:t> this???????????????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explain</a:t>
            </a:r>
            <a:r>
              <a:rPr lang="en-US" altLang="zh-TW" baseline="0" dirty="0" smtClean="0"/>
              <a:t> this???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127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650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is not important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6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http://www.stat.ucla.edu/~yuille/pubs/optimize_papers/cccp_nips01.pdf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Ｓｃｉ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Any intuitive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exaplanation</a:t>
            </a:r>
            <a:endParaRPr lang="zh-TW" altLang="en-US" sz="12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93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Loser -&gt; DC =&gt; you can probably change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2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Sentiments: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意見、感想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A. </a:t>
            </a:r>
            <a:r>
              <a:rPr lang="en-US" altLang="zh-TW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Yessenalina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Y. Yue, and C. </a:t>
            </a:r>
            <a:r>
              <a:rPr lang="en-US" altLang="zh-TW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Cardie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zh-TW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Multi-level Structured Models for Document-level Sentiment Classification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Proceedings of EMNLP, 2010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9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http://www.stat.ucla.edu/~yuille/pubs/optimize_papers/cccp_nips01.pdf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816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http://www.stat.ucla.edu/~yuille/pubs/optimize_papers/cccp_nips01.pdf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62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Of course , gradient descent can be used, but we have a better way here.</a:t>
            </a:r>
          </a:p>
          <a:p>
            <a:r>
              <a:rPr lang="en-US" altLang="zh-TW" dirty="0" smtClean="0"/>
              <a:t>What is Different from gradient?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23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Different from gradient!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0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Find a peach iteration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Converge at local minimum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58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Find a peach iteration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Converge at local minimum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862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Find a peach iteration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Converge at local minimum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80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Find a peach iteration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Converge at local minimum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92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The original SVM is convex,</a:t>
            </a:r>
            <a:r>
              <a:rPr lang="en-US" altLang="zh-TW" baseline="0" dirty="0" smtClean="0"/>
              <a:t> the hidden one is </a:t>
            </a:r>
            <a:r>
              <a:rPr lang="en-US" altLang="zh-TW" baseline="0" dirty="0" err="1" smtClean="0"/>
              <a:t>cnvex</a:t>
            </a:r>
            <a:r>
              <a:rPr lang="en-US" altLang="zh-TW" baseline="0" dirty="0" smtClean="0"/>
              <a:t> +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concave</a:t>
            </a:r>
            <a:endParaRPr lang="en-US" altLang="zh-TW" dirty="0" smtClean="0"/>
          </a:p>
          <a:p>
            <a:r>
              <a:rPr lang="en-US" altLang="zh-TW" dirty="0" smtClean="0"/>
              <a:t>2. Idea of CCCP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1844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Sentiments: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意見、感想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A. </a:t>
            </a:r>
            <a:r>
              <a:rPr lang="en-US" altLang="zh-TW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Yessenalina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Y. Yue, and C. </a:t>
            </a:r>
            <a:r>
              <a:rPr lang="en-US" altLang="zh-TW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Cardie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zh-TW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Multi-level Structured Models for Document-level Sentiment Classification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Proceedings of EMNLP, 2010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2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Acoustic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11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Acoustic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0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Anticipate = expect</a:t>
            </a:r>
          </a:p>
          <a:p>
            <a:r>
              <a:rPr lang="en-US" altLang="zh-TW" dirty="0" smtClean="0"/>
              <a:t>English-French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Metaphor of the two 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 smtClean="0"/>
              <a:t>比最大 還是 比總合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C7C14-1C77-48F7-87A6-25784C4566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1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7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4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47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5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28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8DDC-E520-48F1-8A7A-F048B844D994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2E56-2126-4BDB-BA91-82D3E560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1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jpe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3.png"/><Relationship Id="rId3" Type="http://schemas.openxmlformats.org/officeDocument/2006/relationships/image" Target="../media/image17.jpeg"/><Relationship Id="rId7" Type="http://schemas.openxmlformats.org/officeDocument/2006/relationships/image" Target="../media/image29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91.png"/><Relationship Id="rId5" Type="http://schemas.openxmlformats.org/officeDocument/2006/relationships/image" Target="../media/image24.jpeg"/><Relationship Id="rId10" Type="http://schemas.openxmlformats.org/officeDocument/2006/relationships/image" Target="../media/image90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8.jpeg"/><Relationship Id="rId10" Type="http://schemas.openxmlformats.org/officeDocument/2006/relationships/image" Target="../media/image31.png"/><Relationship Id="rId4" Type="http://schemas.openxmlformats.org/officeDocument/2006/relationships/image" Target="../media/image27.jpe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34.png"/><Relationship Id="rId3" Type="http://schemas.openxmlformats.org/officeDocument/2006/relationships/image" Target="../media/image27.jpeg"/><Relationship Id="rId7" Type="http://schemas.openxmlformats.org/officeDocument/2006/relationships/image" Target="../media/image17.jpe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2.png"/><Relationship Id="rId5" Type="http://schemas.openxmlformats.org/officeDocument/2006/relationships/image" Target="../media/image16.jpe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image" Target="../media/image29.jpe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0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27.png"/><Relationship Id="rId4" Type="http://schemas.openxmlformats.org/officeDocument/2006/relationships/image" Target="../media/image60.png"/><Relationship Id="rId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2.jpe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43.jpeg"/><Relationship Id="rId9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3" Type="http://schemas.openxmlformats.org/officeDocument/2006/relationships/image" Target="../media/image80.png"/><Relationship Id="rId12" Type="http://schemas.openxmlformats.org/officeDocument/2006/relationships/image" Target="../media/image14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0.png"/><Relationship Id="rId4" Type="http://schemas.openxmlformats.org/officeDocument/2006/relationships/image" Target="../media/image81.png"/><Relationship Id="rId1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88.png"/><Relationship Id="rId4" Type="http://schemas.openxmlformats.org/officeDocument/2006/relationships/image" Target="../media/image85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8.jpeg"/><Relationship Id="rId10" Type="http://schemas.openxmlformats.org/officeDocument/2006/relationships/image" Target="../media/image31.png"/><Relationship Id="rId4" Type="http://schemas.openxmlformats.org/officeDocument/2006/relationships/image" Target="../media/image27.jpeg"/><Relationship Id="rId9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eg"/><Relationship Id="rId13" Type="http://schemas.openxmlformats.org/officeDocument/2006/relationships/image" Target="../media/image550.png"/><Relationship Id="rId3" Type="http://schemas.openxmlformats.org/officeDocument/2006/relationships/image" Target="../media/image580.png"/><Relationship Id="rId7" Type="http://schemas.openxmlformats.org/officeDocument/2006/relationships/image" Target="../media/image16.jpeg"/><Relationship Id="rId12" Type="http://schemas.openxmlformats.org/officeDocument/2006/relationships/image" Target="../media/image5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530.png"/><Relationship Id="rId5" Type="http://schemas.openxmlformats.org/officeDocument/2006/relationships/image" Target="../media/image601.png"/><Relationship Id="rId10" Type="http://schemas.openxmlformats.org/officeDocument/2006/relationships/image" Target="../media/image520.png"/><Relationship Id="rId4" Type="http://schemas.openxmlformats.org/officeDocument/2006/relationships/image" Target="../media/image591.png"/><Relationship Id="rId9" Type="http://schemas.openxmlformats.org/officeDocument/2006/relationships/image" Target="../media/image22.jpeg"/><Relationship Id="rId14" Type="http://schemas.openxmlformats.org/officeDocument/2006/relationships/image" Target="../media/image62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0.png"/><Relationship Id="rId3" Type="http://schemas.openxmlformats.org/officeDocument/2006/relationships/image" Target="../media/image612.png"/><Relationship Id="rId7" Type="http://schemas.openxmlformats.org/officeDocument/2006/relationships/image" Target="../media/image22.jpeg"/><Relationship Id="rId12" Type="http://schemas.openxmlformats.org/officeDocument/2006/relationships/image" Target="../media/image550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eg"/><Relationship Id="rId11" Type="http://schemas.openxmlformats.org/officeDocument/2006/relationships/image" Target="../media/image540.png"/><Relationship Id="rId5" Type="http://schemas.openxmlformats.org/officeDocument/2006/relationships/image" Target="../media/image16.jpeg"/><Relationship Id="rId15" Type="http://schemas.openxmlformats.org/officeDocument/2006/relationships/image" Target="../media/image660.png"/><Relationship Id="rId10" Type="http://schemas.openxmlformats.org/officeDocument/2006/relationships/image" Target="../media/image530.png"/><Relationship Id="rId4" Type="http://schemas.openxmlformats.org/officeDocument/2006/relationships/image" Target="../media/image28.jpeg"/><Relationship Id="rId9" Type="http://schemas.openxmlformats.org/officeDocument/2006/relationships/image" Target="../media/image520.png"/><Relationship Id="rId14" Type="http://schemas.openxmlformats.org/officeDocument/2006/relationships/image" Target="../media/image6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102.png"/><Relationship Id="rId18" Type="http://schemas.openxmlformats.org/officeDocument/2006/relationships/image" Target="../media/image720.png"/><Relationship Id="rId3" Type="http://schemas.openxmlformats.org/officeDocument/2006/relationships/image" Target="../media/image28.jpeg"/><Relationship Id="rId7" Type="http://schemas.openxmlformats.org/officeDocument/2006/relationships/image" Target="../media/image681.png"/><Relationship Id="rId12" Type="http://schemas.openxmlformats.org/officeDocument/2006/relationships/image" Target="../media/image560.png"/><Relationship Id="rId17" Type="http://schemas.openxmlformats.org/officeDocument/2006/relationships/image" Target="../media/image6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550.png"/><Relationship Id="rId5" Type="http://schemas.openxmlformats.org/officeDocument/2006/relationships/image" Target="../media/image100.jpeg"/><Relationship Id="rId15" Type="http://schemas.openxmlformats.org/officeDocument/2006/relationships/image" Target="../media/image590.png"/><Relationship Id="rId10" Type="http://schemas.openxmlformats.org/officeDocument/2006/relationships/image" Target="../media/image540.png"/><Relationship Id="rId4" Type="http://schemas.openxmlformats.org/officeDocument/2006/relationships/image" Target="../media/image16.jpeg"/><Relationship Id="rId9" Type="http://schemas.openxmlformats.org/officeDocument/2006/relationships/image" Target="../media/image530.png"/><Relationship Id="rId1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660.png"/><Relationship Id="rId18" Type="http://schemas.openxmlformats.org/officeDocument/2006/relationships/image" Target="../media/image750.png"/><Relationship Id="rId3" Type="http://schemas.openxmlformats.org/officeDocument/2006/relationships/image" Target="../media/image28.jpeg"/><Relationship Id="rId7" Type="http://schemas.openxmlformats.org/officeDocument/2006/relationships/image" Target="../media/image520.png"/><Relationship Id="rId12" Type="http://schemas.openxmlformats.org/officeDocument/2006/relationships/image" Target="../media/image590.png"/><Relationship Id="rId17" Type="http://schemas.openxmlformats.org/officeDocument/2006/relationships/image" Target="../media/image71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560.png"/><Relationship Id="rId5" Type="http://schemas.openxmlformats.org/officeDocument/2006/relationships/image" Target="../media/image100.jpeg"/><Relationship Id="rId15" Type="http://schemas.openxmlformats.org/officeDocument/2006/relationships/image" Target="../media/image730.png"/><Relationship Id="rId10" Type="http://schemas.openxmlformats.org/officeDocument/2006/relationships/image" Target="../media/image550.png"/><Relationship Id="rId19" Type="http://schemas.openxmlformats.org/officeDocument/2006/relationships/image" Target="../media/image760.png"/><Relationship Id="rId4" Type="http://schemas.openxmlformats.org/officeDocument/2006/relationships/image" Target="../media/image16.jpeg"/><Relationship Id="rId9" Type="http://schemas.openxmlformats.org/officeDocument/2006/relationships/image" Target="../media/image540.png"/><Relationship Id="rId14" Type="http://schemas.openxmlformats.org/officeDocument/2006/relationships/image" Target="../media/image6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660.png"/><Relationship Id="rId18" Type="http://schemas.openxmlformats.org/officeDocument/2006/relationships/image" Target="../media/image680.png"/><Relationship Id="rId3" Type="http://schemas.openxmlformats.org/officeDocument/2006/relationships/image" Target="../media/image28.jpeg"/><Relationship Id="rId7" Type="http://schemas.openxmlformats.org/officeDocument/2006/relationships/image" Target="../media/image520.png"/><Relationship Id="rId12" Type="http://schemas.openxmlformats.org/officeDocument/2006/relationships/image" Target="../media/image590.png"/><Relationship Id="rId17" Type="http://schemas.openxmlformats.org/officeDocument/2006/relationships/image" Target="../media/image80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90.png"/><Relationship Id="rId20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560.png"/><Relationship Id="rId5" Type="http://schemas.openxmlformats.org/officeDocument/2006/relationships/image" Target="../media/image100.jpeg"/><Relationship Id="rId15" Type="http://schemas.openxmlformats.org/officeDocument/2006/relationships/image" Target="../media/image780.png"/><Relationship Id="rId10" Type="http://schemas.openxmlformats.org/officeDocument/2006/relationships/image" Target="../media/image550.png"/><Relationship Id="rId19" Type="http://schemas.openxmlformats.org/officeDocument/2006/relationships/image" Target="../media/image820.png"/><Relationship Id="rId4" Type="http://schemas.openxmlformats.org/officeDocument/2006/relationships/image" Target="../media/image16.jpeg"/><Relationship Id="rId9" Type="http://schemas.openxmlformats.org/officeDocument/2006/relationships/image" Target="../media/image540.png"/><Relationship Id="rId14" Type="http://schemas.openxmlformats.org/officeDocument/2006/relationships/image" Target="../media/image6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1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350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7.png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22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8.png"/><Relationship Id="rId7" Type="http://schemas.openxmlformats.org/officeDocument/2006/relationships/image" Target="../media/image153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73.png"/><Relationship Id="rId5" Type="http://schemas.openxmlformats.org/officeDocument/2006/relationships/image" Target="../media/image170.png"/><Relationship Id="rId10" Type="http://schemas.openxmlformats.org/officeDocument/2006/relationships/image" Target="../media/image15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5" Type="http://schemas.openxmlformats.org/officeDocument/2006/relationships/image" Target="../media/image7.png"/><Relationship Id="rId4" Type="http://schemas.openxmlformats.org/officeDocument/2006/relationships/image" Target="../media/image610.png"/><Relationship Id="rId9" Type="http://schemas.openxmlformats.org/officeDocument/2006/relationships/image" Target="../media/image110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5.png"/><Relationship Id="rId3" Type="http://schemas.openxmlformats.org/officeDocument/2006/relationships/image" Target="../media/image157.png"/><Relationship Id="rId7" Type="http://schemas.openxmlformats.org/officeDocument/2006/relationships/image" Target="../media/image166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1.png"/><Relationship Id="rId5" Type="http://schemas.openxmlformats.org/officeDocument/2006/relationships/image" Target="../media/image159.png"/><Relationship Id="rId10" Type="http://schemas.openxmlformats.org/officeDocument/2006/relationships/image" Target="../media/image169.png"/><Relationship Id="rId4" Type="http://schemas.openxmlformats.org/officeDocument/2006/relationships/image" Target="../media/image158.png"/><Relationship Id="rId9" Type="http://schemas.openxmlformats.org/officeDocument/2006/relationships/image" Target="../media/image16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177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72.png"/><Relationship Id="rId5" Type="http://schemas.openxmlformats.org/officeDocument/2006/relationships/image" Target="../media/image179.png"/><Relationship Id="rId10" Type="http://schemas.openxmlformats.org/officeDocument/2006/relationships/image" Target="../media/image1220.png"/><Relationship Id="rId4" Type="http://schemas.openxmlformats.org/officeDocument/2006/relationships/image" Target="../media/image178.png"/><Relationship Id="rId9" Type="http://schemas.openxmlformats.org/officeDocument/2006/relationships/image" Target="../media/image12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12" Type="http://schemas.openxmlformats.org/officeDocument/2006/relationships/image" Target="../media/image1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7.png"/><Relationship Id="rId5" Type="http://schemas.openxmlformats.org/officeDocument/2006/relationships/image" Target="../media/image182.png"/><Relationship Id="rId10" Type="http://schemas.openxmlformats.org/officeDocument/2006/relationships/image" Target="../media/image186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7" Type="http://schemas.openxmlformats.org/officeDocument/2006/relationships/image" Target="../media/image18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27.png"/><Relationship Id="rId9" Type="http://schemas.openxmlformats.org/officeDocument/2006/relationships/image" Target="../media/image18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91.png"/><Relationship Id="rId7" Type="http://schemas.openxmlformats.org/officeDocument/2006/relationships/image" Target="../media/image19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4" Type="http://schemas.openxmlformats.org/officeDocument/2006/relationships/image" Target="../media/image192.png"/><Relationship Id="rId9" Type="http://schemas.openxmlformats.org/officeDocument/2006/relationships/image" Target="../media/image19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3222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Learning with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Hidden Information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1189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40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9" y="1991568"/>
            <a:ext cx="3440517" cy="41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49078" y="3056159"/>
            <a:ext cx="3648794" cy="14258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The word alignment </a:t>
            </a:r>
            <a:r>
              <a:rPr lang="en-US" altLang="zh-TW" sz="2800" dirty="0" smtClean="0"/>
              <a:t>of 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the </a:t>
            </a:r>
            <a:r>
              <a:rPr lang="en-US" altLang="zh-TW" sz="2800" dirty="0" smtClean="0"/>
              <a:t>sentence </a:t>
            </a:r>
            <a:r>
              <a:rPr lang="en-US" altLang="zh-TW" sz="2800" dirty="0" smtClean="0"/>
              <a:t>pairs </a:t>
            </a:r>
            <a:r>
              <a:rPr lang="en-US" altLang="zh-TW" sz="2800" dirty="0" smtClean="0"/>
              <a:t>is </a:t>
            </a:r>
            <a:r>
              <a:rPr lang="en-US" altLang="zh-TW" sz="2800" dirty="0" smtClean="0"/>
              <a:t>hidden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4739" y="1525498"/>
            <a:ext cx="3874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Machine Translation</a:t>
            </a:r>
            <a:endParaRPr lang="zh-TW" altLang="en-US" sz="2800" b="1" i="1" u="sng" dirty="0"/>
          </a:p>
        </p:txBody>
      </p:sp>
      <p:sp>
        <p:nvSpPr>
          <p:cNvPr id="3" name="矩形 2"/>
          <p:cNvSpPr/>
          <p:nvPr/>
        </p:nvSpPr>
        <p:spPr>
          <a:xfrm>
            <a:off x="4502987" y="5102715"/>
            <a:ext cx="3740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https://buffy.eecs.berkeley.edu/PHP/resabs/resabs.php?f_year=2006&amp;f_submit=chapgrp&amp;f_chapter=12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9136" y="606414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English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41177" y="606414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French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46514" y="2362200"/>
            <a:ext cx="957943" cy="3663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2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22" y="2998214"/>
            <a:ext cx="3228523" cy="381622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81114" y="1387642"/>
            <a:ext cx="7886700" cy="1500187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/>
              <a:t>There </a:t>
            </a:r>
            <a:r>
              <a:rPr lang="en-US" altLang="zh-TW" sz="5400" dirty="0" smtClean="0"/>
              <a:t>is a general framework.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1673525" y="1277257"/>
            <a:ext cx="5921592" cy="1764522"/>
          </a:xfrm>
          <a:prstGeom prst="wedgeRoundRectCallout">
            <a:avLst>
              <a:gd name="adj1" fmla="val -932"/>
              <a:gd name="adj2" fmla="val 122621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43865" y="4778487"/>
            <a:ext cx="4622335" cy="10323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u="sng" dirty="0" smtClean="0">
                <a:solidFill>
                  <a:srgbClr val="FF0000"/>
                </a:solidFill>
              </a:rPr>
              <a:t>Two Steps,</a:t>
            </a:r>
          </a:p>
          <a:p>
            <a:r>
              <a:rPr lang="en-US" altLang="zh-TW" sz="5400" b="1" i="1" u="sng" dirty="0" smtClean="0">
                <a:solidFill>
                  <a:srgbClr val="FF0000"/>
                </a:solidFill>
              </a:rPr>
              <a:t>Three Questions</a:t>
            </a:r>
            <a:endParaRPr lang="zh-TW" altLang="en-US" sz="5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374758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內容版面配置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374758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5851072" y="4996546"/>
            <a:ext cx="238760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Which one is more reasonable?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6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Three Problems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i="1" dirty="0" smtClean="0">
                    <a:solidFill>
                      <a:srgbClr val="0000FF"/>
                    </a:solidFill>
                  </a:rPr>
                  <a:t>Problem 1: Evaluation</a:t>
                </a:r>
              </a:p>
              <a:p>
                <a:pPr lvl="1"/>
                <a:r>
                  <a:rPr lang="en-US" altLang="zh-TW" sz="2800" dirty="0"/>
                  <a:t>What does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TW" sz="2800" dirty="0"/>
                  <a:t> look like?</a:t>
                </a:r>
              </a:p>
              <a:p>
                <a:pPr lvl="1"/>
                <a:r>
                  <a:rPr lang="en-US" altLang="zh-TW" sz="2800" dirty="0"/>
                  <a:t>E.g.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zh-TW" sz="28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zh-TW" altLang="en-US" sz="2800" dirty="0"/>
              </a:p>
              <a:p>
                <a:r>
                  <a:rPr lang="en-US" altLang="zh-TW" b="1" i="1" dirty="0" smtClean="0">
                    <a:solidFill>
                      <a:srgbClr val="0000FF"/>
                    </a:solidFill>
                  </a:rPr>
                  <a:t>Problem 2: Inference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zh-TW" altLang="en-US" sz="2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/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TW" sz="2800" dirty="0" smtClean="0"/>
              </a:p>
              <a:p>
                <a:r>
                  <a:rPr lang="en-US" altLang="zh-TW" b="1" i="1" dirty="0">
                    <a:solidFill>
                      <a:srgbClr val="0000FF"/>
                    </a:solidFill>
                  </a:rPr>
                  <a:t>Problem 3: Training</a:t>
                </a:r>
              </a:p>
              <a:p>
                <a:pPr lvl="1"/>
                <a:r>
                  <a:rPr lang="en-US" altLang="zh-TW" sz="28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sz="2800" dirty="0" smtClean="0"/>
              </a:p>
              <a:p>
                <a:pPr lvl="1"/>
                <a:r>
                  <a:rPr lang="en-US" altLang="zh-TW" sz="2800" dirty="0" smtClean="0"/>
                  <a:t>EM-like </a:t>
                </a:r>
                <a:r>
                  <a:rPr lang="en-US" altLang="zh-TW" sz="2800" dirty="0" smtClean="0"/>
                  <a:t>algorithm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Problems - Training</a:t>
            </a:r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>
            <a:off x="6846305" y="4460728"/>
            <a:ext cx="410373" cy="574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flipV="1">
            <a:off x="4362701" y="4406091"/>
            <a:ext cx="441908" cy="574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91053" y="3455541"/>
                <a:ext cx="1765245" cy="9058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Initialize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3" y="3455541"/>
                <a:ext cx="1765245" cy="905828"/>
              </a:xfrm>
              <a:prstGeom prst="rect">
                <a:avLst/>
              </a:prstGeom>
              <a:blipFill rotWithShape="0">
                <a:blip r:embed="rId4"/>
                <a:stretch>
                  <a:fillRect t="-8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向下箭號 24"/>
          <p:cNvSpPr/>
          <p:nvPr/>
        </p:nvSpPr>
        <p:spPr>
          <a:xfrm rot="16200000">
            <a:off x="2655959" y="3651117"/>
            <a:ext cx="385309" cy="574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-166483" y="1671465"/>
                <a:ext cx="89032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altLang="zh-TW" sz="2800" dirty="0" smtClean="0"/>
                  <a:t>Given 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483" y="1671465"/>
                <a:ext cx="890322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75350" y="5087317"/>
            <a:ext cx="8367910" cy="109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9208" y="5654151"/>
                <a:ext cx="85145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We know how to find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 at least when it is linear.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5654151"/>
                <a:ext cx="851457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3" t="-11765" r="-1217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1526" y="5117298"/>
                <a:ext cx="85272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altLang="zh-TW" sz="2800" dirty="0" smtClean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" y="5117298"/>
                <a:ext cx="8527203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44088" y="4361369"/>
            <a:ext cx="125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Random?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3229997" y="2340431"/>
            <a:ext cx="5575254" cy="2068549"/>
            <a:chOff x="2125999" y="6353973"/>
            <a:chExt cx="5575254" cy="2068549"/>
          </a:xfrm>
        </p:grpSpPr>
        <p:sp>
          <p:nvSpPr>
            <p:cNvPr id="19" name="矩形 18"/>
            <p:cNvSpPr/>
            <p:nvPr/>
          </p:nvSpPr>
          <p:spPr>
            <a:xfrm>
              <a:off x="2125999" y="6353973"/>
              <a:ext cx="5131144" cy="20685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2215486" y="6406586"/>
                  <a:ext cx="5485767" cy="1565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/>
                    <a:t>Way 1. Find the most possible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zh-TW" sz="2800" dirty="0" smtClean="0"/>
                </a:p>
                <a:p>
                  <a:r>
                    <a:rPr lang="en-US" altLang="zh-TW" sz="2800" dirty="0"/>
                    <a:t>	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func>
                    </m:oMath>
                  </a14:m>
                  <a:endParaRPr lang="zh-TW" altLang="en-US" sz="2800" dirty="0"/>
                </a:p>
                <a:p>
                  <a:r>
                    <a:rPr lang="en-US" altLang="zh-TW" sz="2800" dirty="0" smtClean="0"/>
                    <a:t> </a:t>
                  </a:r>
                  <a:r>
                    <a:rPr lang="en-US" altLang="zh-TW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486" y="6406586"/>
                  <a:ext cx="5485767" cy="15659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36" t="-27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306785" y="3399819"/>
                <a:ext cx="47323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Way 2. </a:t>
                </a:r>
                <a:r>
                  <a:rPr lang="en-US" altLang="zh-TW" sz="2800" dirty="0"/>
                  <a:t>Find the probability </a:t>
                </a:r>
                <a:r>
                  <a:rPr lang="en-US" altLang="zh-TW" sz="2800" dirty="0" smtClean="0"/>
                  <a:t>	distribution </a:t>
                </a:r>
                <a:r>
                  <a:rPr lang="en-US" altLang="zh-TW" sz="28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5" y="3399819"/>
                <a:ext cx="4732316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2574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5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5" grpId="0" animBg="1"/>
      <p:bldP spid="25" grpId="0" animBg="1"/>
      <p:bldP spid="10" grpId="0"/>
      <p:bldP spid="16" grpId="0" animBg="1"/>
      <p:bldP spid="11" grpId="0"/>
      <p:bldP spid="1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99736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Structured SVM</a:t>
            </a:r>
            <a:r>
              <a:rPr lang="zh-TW" altLang="en-US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 Hidden Information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084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Taking object detection as Example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9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object can have more than one types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76" y="4963861"/>
            <a:ext cx="1736978" cy="1085611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432533" y="4945400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44" y="4915057"/>
            <a:ext cx="1815064" cy="113441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131686" y="4959500"/>
            <a:ext cx="903520" cy="1041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347611" y="2329509"/>
            <a:ext cx="3617750" cy="1679343"/>
            <a:chOff x="2029309" y="3718157"/>
            <a:chExt cx="3617750" cy="1679343"/>
          </a:xfrm>
        </p:grpSpPr>
        <p:sp>
          <p:nvSpPr>
            <p:cNvPr id="4" name="文字方塊 3"/>
            <p:cNvSpPr txBox="1"/>
            <p:nvPr/>
          </p:nvSpPr>
          <p:spPr>
            <a:xfrm>
              <a:off x="3138885" y="3718157"/>
              <a:ext cx="134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Bicycle</a:t>
              </a:r>
              <a:endParaRPr lang="zh-TW" altLang="en-US" sz="2400" dirty="0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9309" y="4190476"/>
              <a:ext cx="1735022" cy="12070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9068" y="4218915"/>
              <a:ext cx="1727991" cy="1178585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433191" y="2448139"/>
            <a:ext cx="2638798" cy="1528728"/>
            <a:chOff x="3518996" y="4622281"/>
            <a:chExt cx="2638798" cy="1528728"/>
          </a:xfrm>
        </p:grpSpPr>
        <p:sp>
          <p:nvSpPr>
            <p:cNvPr id="50" name="文字方塊 49"/>
            <p:cNvSpPr txBox="1"/>
            <p:nvPr/>
          </p:nvSpPr>
          <p:spPr>
            <a:xfrm>
              <a:off x="4099153" y="4622281"/>
              <a:ext cx="134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Train</a:t>
              </a:r>
              <a:endParaRPr lang="zh-TW" altLang="en-US" sz="2400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8996" y="5090252"/>
              <a:ext cx="1073183" cy="106075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3912" y="5083946"/>
              <a:ext cx="1473882" cy="1067063"/>
            </a:xfrm>
            <a:prstGeom prst="rect">
              <a:avLst/>
            </a:prstGeom>
          </p:spPr>
        </p:pic>
      </p:grpSp>
      <p:sp>
        <p:nvSpPr>
          <p:cNvPr id="54" name="文字方塊 53"/>
          <p:cNvSpPr txBox="1"/>
          <p:nvPr/>
        </p:nvSpPr>
        <p:spPr>
          <a:xfrm>
            <a:off x="3868922" y="4305173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 smtClean="0"/>
              <a:t>Haruhi</a:t>
            </a:r>
            <a:endParaRPr lang="zh-TW" altLang="en-US" sz="2800" b="1" i="1" u="sng" dirty="0"/>
          </a:p>
        </p:txBody>
      </p:sp>
      <p:pic>
        <p:nvPicPr>
          <p:cNvPr id="19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8" y="4930526"/>
            <a:ext cx="1957451" cy="11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953762" y="4959019"/>
            <a:ext cx="1322134" cy="1071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8" y="4942141"/>
            <a:ext cx="1739319" cy="1087074"/>
          </a:xfrm>
          <a:prstGeom prst="rect">
            <a:avLst/>
          </a:prstGeom>
          <a:ln w="38100">
            <a:noFill/>
          </a:ln>
        </p:spPr>
      </p:pic>
      <p:sp>
        <p:nvSpPr>
          <p:cNvPr id="23" name="矩形 22"/>
          <p:cNvSpPr/>
          <p:nvPr/>
        </p:nvSpPr>
        <p:spPr>
          <a:xfrm>
            <a:off x="1670389" y="4996753"/>
            <a:ext cx="772789" cy="1018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2753" y="6086479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short </a:t>
            </a:r>
            <a:r>
              <a:rPr lang="en-US" altLang="zh-TW" sz="2400" dirty="0">
                <a:solidFill>
                  <a:srgbClr val="0000FF"/>
                </a:solidFill>
              </a:rPr>
              <a:t>hair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95828" y="6096988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l</a:t>
            </a:r>
            <a:r>
              <a:rPr lang="en-US" altLang="zh-TW" sz="2400" dirty="0" smtClean="0">
                <a:solidFill>
                  <a:srgbClr val="00B050"/>
                </a:solidFill>
              </a:rPr>
              <a:t>ong hair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54" grpId="0"/>
      <p:bldP spid="20" grpId="0" animBg="1"/>
      <p:bldP spid="23" grpId="0" animBg="1"/>
      <p:bldP spid="1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60038" y="3691034"/>
            <a:ext cx="255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Type1. Short hair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078687" y="1822901"/>
            <a:ext cx="2940830" cy="1838019"/>
            <a:chOff x="5659558" y="3043238"/>
            <a:chExt cx="1815064" cy="113441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58" y="3043238"/>
              <a:ext cx="1815064" cy="1134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128656" y="3047645"/>
              <a:ext cx="909913" cy="10953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16610" y="250385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0" y="2503858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1087903" y="1785370"/>
            <a:ext cx="3000880" cy="1875550"/>
            <a:chOff x="1990322" y="3093265"/>
            <a:chExt cx="1795019" cy="1121887"/>
          </a:xfrm>
        </p:grpSpPr>
        <p:pic>
          <p:nvPicPr>
            <p:cNvPr id="10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322" y="3093265"/>
              <a:ext cx="1795019" cy="112188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685633" y="3111278"/>
              <a:ext cx="1099708" cy="10953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50940" y="1323705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40" y="1323705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84510" y="1353819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10" y="1353819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15625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86849" y="2554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49" y="255487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272041" y="3654532"/>
            <a:ext cx="255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B050"/>
                </a:solidFill>
              </a:rPr>
              <a:t>Type 2. Long hair</a:t>
            </a:r>
            <a:endParaRPr lang="zh-TW" altLang="en-US" sz="2400" b="1" i="1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759582" y="5623266"/>
                <a:ext cx="8255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can be very different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2" y="5623266"/>
                <a:ext cx="82554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03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59582" y="6111083"/>
            <a:ext cx="765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It may be hard to use a single w to achieve the above goal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276323" y="4346934"/>
            <a:ext cx="5743194" cy="1033803"/>
            <a:chOff x="1804310" y="3969936"/>
            <a:chExt cx="5743194" cy="1033803"/>
          </a:xfrm>
        </p:grpSpPr>
        <p:sp>
          <p:nvSpPr>
            <p:cNvPr id="3" name="矩形 2"/>
            <p:cNvSpPr/>
            <p:nvPr/>
          </p:nvSpPr>
          <p:spPr>
            <a:xfrm>
              <a:off x="1804310" y="3969936"/>
              <a:ext cx="5743194" cy="10338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3763225" y="4037062"/>
                  <a:ext cx="36944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225" y="4037062"/>
                  <a:ext cx="369447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t="-18333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2046285" y="4037062"/>
                  <a:ext cx="1650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285" y="4037062"/>
                  <a:ext cx="165026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439" t="-26667" r="-14760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3763225" y="4534918"/>
                  <a:ext cx="37142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225" y="4534918"/>
                  <a:ext cx="371428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56" t="-1639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2046285" y="4534918"/>
                  <a:ext cx="1656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285" y="4534918"/>
                  <a:ext cx="165686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397" t="-24590" r="-14338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字方塊 5"/>
          <p:cNvSpPr txBox="1"/>
          <p:nvPr/>
        </p:nvSpPr>
        <p:spPr>
          <a:xfrm>
            <a:off x="788782" y="4408948"/>
            <a:ext cx="1514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Original</a:t>
            </a:r>
          </a:p>
          <a:p>
            <a:r>
              <a:rPr lang="en-US" altLang="zh-TW" sz="2800" dirty="0" smtClean="0"/>
              <a:t>Training: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31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</a:t>
            </a:r>
            <a:r>
              <a:rPr lang="en-US" altLang="zh-TW" dirty="0" smtClean="0"/>
              <a:t>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16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Involving object types into object detection</a:t>
            </a:r>
            <a:endParaRPr lang="en-US" altLang="zh-TW" dirty="0" smtClean="0"/>
          </a:p>
          <a:p>
            <a:r>
              <a:rPr lang="en-US" altLang="zh-TW" b="1" i="1" u="sng" dirty="0" smtClean="0"/>
              <a:t>Case 1</a:t>
            </a:r>
            <a:endParaRPr lang="en-US" altLang="zh-TW" b="1" i="1" u="sng" dirty="0" smtClean="0"/>
          </a:p>
          <a:p>
            <a:pPr lvl="1"/>
            <a:r>
              <a:rPr lang="en-US" altLang="zh-TW" sz="2800" dirty="0" smtClean="0"/>
              <a:t>The useful information is available on training data, only hidden in testing data</a:t>
            </a:r>
          </a:p>
          <a:p>
            <a:pPr lvl="1"/>
            <a:r>
              <a:rPr lang="en-US" altLang="zh-TW" sz="2800" dirty="0" smtClean="0"/>
              <a:t>Not too much difference from original structured SVM, extra efforts for labelling</a:t>
            </a:r>
            <a:endParaRPr lang="en-US" altLang="zh-TW" sz="2800" dirty="0" smtClean="0"/>
          </a:p>
          <a:p>
            <a:r>
              <a:rPr lang="en-US" altLang="zh-TW" b="1" i="1" u="sng" dirty="0" smtClean="0"/>
              <a:t>Case </a:t>
            </a:r>
            <a:r>
              <a:rPr lang="en-US" altLang="zh-TW" b="1" i="1" u="sng" dirty="0" smtClean="0"/>
              <a:t>2</a:t>
            </a:r>
            <a:endParaRPr lang="en-US" altLang="zh-TW" b="1" i="1" u="sng" dirty="0" smtClean="0"/>
          </a:p>
          <a:p>
            <a:pPr lvl="1"/>
            <a:r>
              <a:rPr lang="en-US" altLang="zh-TW" sz="2800" dirty="0" smtClean="0"/>
              <a:t>The </a:t>
            </a:r>
            <a:r>
              <a:rPr lang="en-US" altLang="zh-TW" sz="2800" dirty="0" smtClean="0"/>
              <a:t>information </a:t>
            </a:r>
            <a:r>
              <a:rPr lang="en-US" altLang="zh-TW" sz="2800" dirty="0" smtClean="0"/>
              <a:t>is hidden in both training and testing data</a:t>
            </a:r>
          </a:p>
          <a:p>
            <a:pPr lvl="1"/>
            <a:r>
              <a:rPr lang="en-US" altLang="zh-TW" sz="2800" dirty="0" smtClean="0"/>
              <a:t>What we really </a:t>
            </a:r>
            <a:r>
              <a:rPr lang="en-US" altLang="zh-TW" sz="2800" dirty="0" smtClean="0"/>
              <a:t>care </a:t>
            </a:r>
            <a:r>
              <a:rPr lang="en-US" altLang="zh-TW" sz="2800" dirty="0" smtClean="0"/>
              <a:t>about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27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1: Two kinds of Objects?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two kinds of objects to be </a:t>
            </a:r>
            <a:r>
              <a:rPr lang="en-US" altLang="zh-TW" dirty="0" smtClean="0"/>
              <a:t>detected:  </a:t>
            </a:r>
            <a:r>
              <a:rPr lang="en-US" altLang="zh-TW" b="1" dirty="0" smtClean="0">
                <a:solidFill>
                  <a:srgbClr val="0000FF"/>
                </a:solidFill>
              </a:rPr>
              <a:t>Haruhi_1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Haruhi_2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10" y="4796065"/>
            <a:ext cx="1871362" cy="1191531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687614" y="4728715"/>
            <a:ext cx="1957789" cy="1197386"/>
            <a:chOff x="379453" y="4847889"/>
            <a:chExt cx="2560572" cy="1566049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53" y="4847889"/>
              <a:ext cx="2505677" cy="1566048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矩形 28"/>
            <p:cNvSpPr/>
            <p:nvPr/>
          </p:nvSpPr>
          <p:spPr>
            <a:xfrm>
              <a:off x="1817933" y="4847890"/>
              <a:ext cx="1122092" cy="15660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89" y="2948633"/>
            <a:ext cx="1637738" cy="115460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2" y="2981330"/>
            <a:ext cx="1736978" cy="108561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446519" y="2981804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66509" y="2962869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31455" y="4809349"/>
            <a:ext cx="464438" cy="114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43" y="2908865"/>
            <a:ext cx="1815064" cy="1134415"/>
          </a:xfrm>
          <a:prstGeom prst="rect">
            <a:avLst/>
          </a:prstGeom>
        </p:spPr>
      </p:pic>
      <p:pic>
        <p:nvPicPr>
          <p:cNvPr id="36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57" y="3139111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i0.sinaimg.cn/gm/n/2010-09-10/U5238P115T9D435539F169DT20100910101740_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09" y="4736106"/>
            <a:ext cx="1281892" cy="14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509" y="4817173"/>
            <a:ext cx="1718257" cy="100913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519785" y="2915208"/>
            <a:ext cx="903520" cy="114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321" y="3167605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6412" y="4765450"/>
            <a:ext cx="966893" cy="1397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1068" y="4832187"/>
            <a:ext cx="880698" cy="9941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54979" y="4039850"/>
            <a:ext cx="167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Haruhi_1</a:t>
            </a:r>
            <a:endParaRPr lang="zh-TW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131919" y="4082219"/>
            <a:ext cx="168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Haruhi_2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958478" y="4082727"/>
            <a:ext cx="167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Haruhi_1</a:t>
            </a:r>
            <a:endParaRPr lang="zh-TW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53851" y="6000880"/>
            <a:ext cx="167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Haruhi_1</a:t>
            </a:r>
            <a:endParaRPr lang="zh-TW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79718" y="5949528"/>
            <a:ext cx="167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Haruhi_1</a:t>
            </a:r>
            <a:endParaRPr lang="zh-TW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66057" y="4077965"/>
            <a:ext cx="168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Haruhi_2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60281" y="6180360"/>
            <a:ext cx="168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Haruhi_2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305372" y="5826308"/>
            <a:ext cx="168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Haruhi_2</a:t>
            </a:r>
            <a:endParaRPr lang="en-US" altLang="zh-TW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17" grpId="0"/>
      <p:bldP spid="46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28650" y="4571998"/>
            <a:ext cx="8080635" cy="1481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Kinds of Learning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Supervised </a:t>
                </a:r>
                <a:r>
                  <a:rPr lang="en-US" altLang="zh-TW" dirty="0"/>
                  <a:t>Learning</a:t>
                </a:r>
              </a:p>
              <a:p>
                <a:pPr lvl="1"/>
                <a:r>
                  <a:rPr lang="en-US" altLang="zh-TW" dirty="0" smtClean="0"/>
                  <a:t>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Semi-supervised </a:t>
                </a:r>
                <a:r>
                  <a:rPr lang="en-US" altLang="zh-TW" dirty="0"/>
                  <a:t>Learning</a:t>
                </a:r>
              </a:p>
              <a:p>
                <a:pPr lvl="1"/>
                <a:r>
                  <a:rPr lang="en-US" altLang="zh-TW" dirty="0" smtClean="0"/>
                  <a:t>Data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Unsupervised Learning</a:t>
                </a:r>
              </a:p>
              <a:p>
                <a:pPr lvl="1"/>
                <a:r>
                  <a:rPr lang="en-US" altLang="zh-TW" dirty="0" smtClean="0"/>
                  <a:t>Data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Hidden </a:t>
                </a:r>
                <a:r>
                  <a:rPr lang="en-US" altLang="zh-TW" dirty="0" smtClean="0"/>
                  <a:t>variable learning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V="1">
            <a:off x="2650682" y="5380576"/>
            <a:ext cx="243717" cy="19196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3753414" y="5377498"/>
            <a:ext cx="199838" cy="19504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85627" y="4908697"/>
            <a:ext cx="3429723" cy="886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Some useful information is hidden.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15852" y="5537181"/>
                <a:ext cx="381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852" y="5537181"/>
                <a:ext cx="38170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048" r="-634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15282" y="5537181"/>
                <a:ext cx="3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82" y="5537181"/>
                <a:ext cx="38831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372553" y="5555885"/>
            <a:ext cx="435125" cy="362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2239184" y="5555885"/>
            <a:ext cx="435125" cy="362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6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  <p:bldP spid="6" grpId="0" animBg="1"/>
      <p:bldP spid="7" grpId="0"/>
      <p:bldP spid="8" grpId="0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Two kinds of Objects?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474601" y="1378535"/>
            <a:ext cx="8381973" cy="5593765"/>
            <a:chOff x="493651" y="1911935"/>
            <a:chExt cx="8381973" cy="5593765"/>
          </a:xfrm>
        </p:grpSpPr>
        <p:grpSp>
          <p:nvGrpSpPr>
            <p:cNvPr id="5" name="群組 4"/>
            <p:cNvGrpSpPr/>
            <p:nvPr/>
          </p:nvGrpSpPr>
          <p:grpSpPr>
            <a:xfrm>
              <a:off x="628650" y="3173855"/>
              <a:ext cx="1957789" cy="1197386"/>
              <a:chOff x="379453" y="4847889"/>
              <a:chExt cx="2560572" cy="156604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53" y="4847889"/>
                <a:ext cx="2505677" cy="1566048"/>
              </a:xfrm>
              <a:prstGeom prst="rect">
                <a:avLst/>
              </a:prstGeom>
              <a:ln w="38100">
                <a:noFill/>
              </a:ln>
            </p:spPr>
          </p:pic>
          <p:sp>
            <p:nvSpPr>
              <p:cNvPr id="7" name="矩形 6"/>
              <p:cNvSpPr/>
              <p:nvPr/>
            </p:nvSpPr>
            <p:spPr>
              <a:xfrm>
                <a:off x="1817933" y="4847890"/>
                <a:ext cx="1122092" cy="15660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788" y="2631735"/>
              <a:ext cx="1637738" cy="11546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51" y="2664432"/>
              <a:ext cx="1736978" cy="108561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970118" y="2664906"/>
              <a:ext cx="739284" cy="11009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90108" y="2645971"/>
              <a:ext cx="1003306" cy="108041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430266" y="3369062"/>
              <a:ext cx="1871362" cy="1191531"/>
              <a:chOff x="2574923" y="3380069"/>
              <a:chExt cx="1871362" cy="119153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923" y="3380069"/>
                <a:ext cx="1871362" cy="119153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3598168" y="3393353"/>
                <a:ext cx="464438" cy="114374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151" y="2649425"/>
              <a:ext cx="1815064" cy="1134415"/>
            </a:xfrm>
            <a:prstGeom prst="rect">
              <a:avLst/>
            </a:prstGeom>
          </p:spPr>
        </p:pic>
        <p:pic>
          <p:nvPicPr>
            <p:cNvPr id="14" name="Picture 2" descr="http://img1.gtimg.com/comic/pics/hv1/189/177/657/4276674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865" y="2879671"/>
              <a:ext cx="1654619" cy="93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5275593" y="2655768"/>
              <a:ext cx="903520" cy="114374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083129" y="2908165"/>
              <a:ext cx="1117590" cy="9054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5683167" y="3240041"/>
              <a:ext cx="1281892" cy="1467815"/>
              <a:chOff x="5706855" y="2791467"/>
              <a:chExt cx="1281892" cy="1467815"/>
            </a:xfrm>
          </p:grpSpPr>
          <p:pic>
            <p:nvPicPr>
              <p:cNvPr id="15" name="Picture 4" descr="http://i0.sinaimg.cn/gm/n/2010-09-10/U5238P115T9D435539F169DT20100910101740_c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855" y="2791467"/>
                <a:ext cx="1281892" cy="1467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矩形 18"/>
              <p:cNvSpPr/>
              <p:nvPr/>
            </p:nvSpPr>
            <p:spPr>
              <a:xfrm>
                <a:off x="5833958" y="2820811"/>
                <a:ext cx="966893" cy="139779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7157367" y="3321108"/>
              <a:ext cx="1718257" cy="1009136"/>
              <a:chOff x="7181055" y="2872534"/>
              <a:chExt cx="1718257" cy="1009136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1055" y="2872534"/>
                <a:ext cx="1718257" cy="1009135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8018614" y="2887548"/>
                <a:ext cx="880698" cy="99412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直線接點 28"/>
            <p:cNvCxnSpPr/>
            <p:nvPr/>
          </p:nvCxnSpPr>
          <p:spPr>
            <a:xfrm>
              <a:off x="4587379" y="1911935"/>
              <a:ext cx="0" cy="5593765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728498" y="2037683"/>
              <a:ext cx="13548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00FF"/>
                  </a:solidFill>
                </a:rPr>
                <a:t>Haruhi_1</a:t>
              </a:r>
              <a:endParaRPr lang="zh-TW" altLang="en-US" sz="2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54469" y="2075309"/>
              <a:ext cx="13548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</a:rPr>
                <a:t>Haruhi_2</a:t>
              </a:r>
              <a:endParaRPr lang="en-US" altLang="zh-TW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94482" y="4220646"/>
            <a:ext cx="3887871" cy="851828"/>
            <a:chOff x="-97526" y="4146444"/>
            <a:chExt cx="3887871" cy="851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687251" y="4628940"/>
                  <a:ext cx="3103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51" y="4628940"/>
                  <a:ext cx="310309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字方塊 33"/>
            <p:cNvSpPr txBox="1"/>
            <p:nvPr/>
          </p:nvSpPr>
          <p:spPr>
            <a:xfrm>
              <a:off x="-97526" y="4146444"/>
              <a:ext cx="1645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Evaluation:</a:t>
              </a:r>
              <a:endParaRPr lang="zh-TW" altLang="en-US" sz="2400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711205" y="4237634"/>
            <a:ext cx="3878405" cy="811877"/>
            <a:chOff x="948167" y="2253053"/>
            <a:chExt cx="3878405" cy="8118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723478" y="2695598"/>
                  <a:ext cx="3103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478" y="2695598"/>
                  <a:ext cx="310309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/>
            <p:cNvSpPr txBox="1"/>
            <p:nvPr/>
          </p:nvSpPr>
          <p:spPr>
            <a:xfrm>
              <a:off x="948167" y="2253053"/>
              <a:ext cx="1645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Evaluation:</a:t>
              </a:r>
              <a:endParaRPr lang="zh-TW" altLang="en-US" sz="2400" dirty="0"/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175781" y="5195413"/>
            <a:ext cx="22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419036" y="6098378"/>
                <a:ext cx="400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6" y="6098378"/>
                <a:ext cx="400641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09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4645398" y="5202859"/>
            <a:ext cx="22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4893036" y="6095209"/>
                <a:ext cx="4020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036" y="6095209"/>
                <a:ext cx="402065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07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29949" y="5661354"/>
                <a:ext cx="1963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Haruhi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_1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9" y="5661354"/>
                <a:ext cx="196329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863" r="-4658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4911430" y="5656917"/>
                <a:ext cx="1842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B050"/>
                          </a:solidFill>
                        </a:rPr>
                        <m:t>Haruhi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B050"/>
                          </a:solidFill>
                        </a:rPr>
                        <m:t>_2</m:t>
                      </m:r>
                    </m:oMath>
                  </m:oMathPara>
                </a14:m>
                <a:endParaRPr lang="en-US" altLang="zh-TW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30" y="5656917"/>
                <a:ext cx="184294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25" r="-5298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</a:t>
            </a:r>
            <a:r>
              <a:rPr lang="en-US" altLang="zh-TW" dirty="0" smtClean="0"/>
              <a:t>Problematic Inference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Now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for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Haruhi_1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for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Haruhi_2</a:t>
                </a:r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r>
                  <a:rPr lang="en-US" altLang="zh-TW" dirty="0" smtClean="0"/>
                  <a:t>Inference: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960341" y="3373520"/>
                <a:ext cx="3761222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41" y="3373520"/>
                <a:ext cx="3761222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3" y="3274584"/>
            <a:ext cx="3064892" cy="1915558"/>
          </a:xfrm>
          <a:prstGeom prst="rect">
            <a:avLst/>
          </a:prstGeom>
          <a:ln w="38100"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4198956" y="2883462"/>
            <a:ext cx="45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the </a:t>
            </a:r>
            <a:r>
              <a:rPr lang="en-US" altLang="zh-TW" sz="2400" dirty="0" err="1" smtClean="0"/>
              <a:t>Harihu</a:t>
            </a:r>
            <a:r>
              <a:rPr lang="en-US" altLang="zh-TW" sz="2400" dirty="0" smtClean="0"/>
              <a:t> in image is </a:t>
            </a:r>
            <a:r>
              <a:rPr lang="en-US" altLang="zh-TW" sz="2400" dirty="0" smtClean="0">
                <a:solidFill>
                  <a:srgbClr val="0000FF"/>
                </a:solidFill>
              </a:rPr>
              <a:t>Haruhi_1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943088" y="4642803"/>
                <a:ext cx="379853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88" y="4642803"/>
                <a:ext cx="3798539" cy="611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198956" y="4079977"/>
            <a:ext cx="466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the </a:t>
            </a:r>
            <a:r>
              <a:rPr lang="en-US" altLang="zh-TW" sz="2400" dirty="0" err="1" smtClean="0"/>
              <a:t>Harihu</a:t>
            </a:r>
            <a:r>
              <a:rPr lang="en-US" altLang="zh-TW" sz="2400" dirty="0" smtClean="0"/>
              <a:t> in image is </a:t>
            </a:r>
            <a:r>
              <a:rPr lang="en-US" altLang="zh-TW" sz="2400" dirty="0" smtClean="0">
                <a:solidFill>
                  <a:srgbClr val="00B050"/>
                </a:solidFill>
              </a:rPr>
              <a:t>Haruhi_2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5779" y="5530749"/>
            <a:ext cx="8093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Critical Problem: Given an input image, we do not know the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Haruhi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in the image is </a:t>
            </a:r>
            <a:r>
              <a:rPr lang="en-US" altLang="zh-TW" sz="2800" dirty="0" smtClean="0">
                <a:solidFill>
                  <a:srgbClr val="0000FF"/>
                </a:solidFill>
              </a:rPr>
              <a:t>Haruhi_1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 </a:t>
            </a:r>
            <a:r>
              <a:rPr lang="en-US" altLang="zh-TW" sz="2800" dirty="0" smtClean="0">
                <a:solidFill>
                  <a:srgbClr val="00B050"/>
                </a:solidFill>
              </a:rPr>
              <a:t>Haruhi_2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75787" y="2816602"/>
            <a:ext cx="246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Given an image 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15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Problematic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Inference</a:t>
            </a:r>
            <a:endParaRPr lang="zh-TW" altLang="en-US" b="1" i="1" u="sng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5118964" y="2225254"/>
            <a:ext cx="0" cy="4298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2407508" y="2656467"/>
            <a:ext cx="1639522" cy="1028074"/>
            <a:chOff x="1839484" y="2606431"/>
            <a:chExt cx="1657716" cy="10360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26064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2741191" y="2628928"/>
              <a:ext cx="756009" cy="10135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389314" y="4109806"/>
            <a:ext cx="1657716" cy="1036073"/>
            <a:chOff x="1839484" y="4112531"/>
            <a:chExt cx="1657716" cy="1036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2563933" y="4428203"/>
              <a:ext cx="512823" cy="7204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7508" y="5482380"/>
            <a:ext cx="1657716" cy="1036073"/>
            <a:chOff x="1839484" y="4112531"/>
            <a:chExt cx="1657716" cy="103607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矩形 13"/>
            <p:cNvSpPr/>
            <p:nvPr/>
          </p:nvSpPr>
          <p:spPr>
            <a:xfrm>
              <a:off x="2321599" y="4434176"/>
              <a:ext cx="448280" cy="5839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 rot="5400000">
            <a:off x="3115450" y="3661041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 rot="5400000">
            <a:off x="3126866" y="5108778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366984" y="4455835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4" y="4455835"/>
                <a:ext cx="302935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1397975" y="3002056"/>
                <a:ext cx="2867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75" y="3002056"/>
                <a:ext cx="28677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4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389430" y="5858159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30" y="5858159"/>
                <a:ext cx="302935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肘形接點 20"/>
          <p:cNvCxnSpPr>
            <a:stCxn id="19" idx="3"/>
          </p:cNvCxnSpPr>
          <p:nvPr/>
        </p:nvCxnSpPr>
        <p:spPr>
          <a:xfrm flipV="1">
            <a:off x="4265747" y="2950614"/>
            <a:ext cx="1090020" cy="236108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flipV="1">
            <a:off x="4298363" y="4197311"/>
            <a:ext cx="1057404" cy="409142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flipV="1">
            <a:off x="4298363" y="5270683"/>
            <a:ext cx="1057404" cy="956147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6293366" y="2305880"/>
            <a:ext cx="1639522" cy="1438869"/>
            <a:chOff x="6977762" y="1243953"/>
            <a:chExt cx="1639522" cy="1438869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762" y="1654748"/>
              <a:ext cx="1639522" cy="1028074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1" name="文字方塊 10"/>
            <p:cNvSpPr txBox="1"/>
            <p:nvPr/>
          </p:nvSpPr>
          <p:spPr>
            <a:xfrm>
              <a:off x="7219905" y="1243953"/>
              <a:ext cx="1220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Input</a:t>
              </a:r>
              <a:endParaRPr lang="zh-TW" altLang="en-US" sz="2400" dirty="0"/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6208984" y="3781812"/>
            <a:ext cx="208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know its </a:t>
            </a:r>
            <a:r>
              <a:rPr lang="en-US" altLang="zh-TW" sz="2400" dirty="0" smtClean="0">
                <a:solidFill>
                  <a:srgbClr val="0000FF"/>
                </a:solidFill>
              </a:rPr>
              <a:t>type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18529" y="2660680"/>
            <a:ext cx="720036" cy="10053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979403" y="4929668"/>
            <a:ext cx="267434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don’t know the type of the input image actually.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33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46" grpId="0"/>
      <p:bldP spid="47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Problematic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 smtClean="0"/>
              <a:t>Inference</a:t>
            </a:r>
            <a:endParaRPr lang="zh-TW" altLang="en-US" b="1" i="1" u="sng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5118964" y="2225254"/>
            <a:ext cx="0" cy="4298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2407508" y="2656467"/>
            <a:ext cx="1639522" cy="1028074"/>
            <a:chOff x="1839484" y="2606431"/>
            <a:chExt cx="1657716" cy="10360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26064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2741191" y="2628928"/>
              <a:ext cx="756009" cy="10135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389314" y="4109806"/>
            <a:ext cx="1657716" cy="1036073"/>
            <a:chOff x="1839484" y="4112531"/>
            <a:chExt cx="1657716" cy="1036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2563933" y="4428203"/>
              <a:ext cx="512823" cy="7204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7508" y="5482380"/>
            <a:ext cx="1657716" cy="1036073"/>
            <a:chOff x="1839484" y="4112531"/>
            <a:chExt cx="1657716" cy="103607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矩形 13"/>
            <p:cNvSpPr/>
            <p:nvPr/>
          </p:nvSpPr>
          <p:spPr>
            <a:xfrm>
              <a:off x="2321599" y="4434176"/>
              <a:ext cx="448280" cy="5839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 rot="5400000">
            <a:off x="3115450" y="3661041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 rot="5400000">
            <a:off x="3126866" y="5108778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366984" y="4455835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4" y="4455835"/>
                <a:ext cx="302935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1397975" y="3002056"/>
                <a:ext cx="2867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75" y="3002056"/>
                <a:ext cx="28677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4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389430" y="5858159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30" y="5858159"/>
                <a:ext cx="302935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肘形接點 20"/>
          <p:cNvCxnSpPr>
            <a:stCxn id="19" idx="3"/>
          </p:cNvCxnSpPr>
          <p:nvPr/>
        </p:nvCxnSpPr>
        <p:spPr>
          <a:xfrm flipV="1">
            <a:off x="4265747" y="2629073"/>
            <a:ext cx="1090020" cy="557649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flipV="1">
            <a:off x="4298363" y="4197311"/>
            <a:ext cx="1057404" cy="409142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flipV="1">
            <a:off x="4298363" y="5270683"/>
            <a:ext cx="1057404" cy="956147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6973141" y="2672211"/>
            <a:ext cx="1503632" cy="919113"/>
            <a:chOff x="1839484" y="2606431"/>
            <a:chExt cx="1657716" cy="1036073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26064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6" name="矩形 25"/>
            <p:cNvSpPr/>
            <p:nvPr/>
          </p:nvSpPr>
          <p:spPr>
            <a:xfrm>
              <a:off x="2741191" y="2628928"/>
              <a:ext cx="756009" cy="10135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953726" y="4020264"/>
            <a:ext cx="1657716" cy="1036073"/>
            <a:chOff x="1839484" y="4112531"/>
            <a:chExt cx="1657716" cy="1036073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矩形 28"/>
            <p:cNvSpPr/>
            <p:nvPr/>
          </p:nvSpPr>
          <p:spPr>
            <a:xfrm>
              <a:off x="2555655" y="4378745"/>
              <a:ext cx="528735" cy="7698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968527" y="5504056"/>
            <a:ext cx="1657716" cy="1036073"/>
            <a:chOff x="1839484" y="4112531"/>
            <a:chExt cx="1657716" cy="1036073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3" name="矩形 32"/>
            <p:cNvSpPr/>
            <p:nvPr/>
          </p:nvSpPr>
          <p:spPr>
            <a:xfrm>
              <a:off x="2321599" y="4434176"/>
              <a:ext cx="448280" cy="5839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/>
          <p:cNvSpPr txBox="1"/>
          <p:nvPr/>
        </p:nvSpPr>
        <p:spPr>
          <a:xfrm rot="5400000">
            <a:off x="7679862" y="3622299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7698912" y="5099587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5931396" y="4366293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96" y="4366293"/>
                <a:ext cx="30293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5875303" y="2950614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03" y="2950614"/>
                <a:ext cx="302935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950449" y="5879835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9" y="5879835"/>
                <a:ext cx="30293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肘形接點 39"/>
          <p:cNvCxnSpPr/>
          <p:nvPr/>
        </p:nvCxnSpPr>
        <p:spPr>
          <a:xfrm flipV="1">
            <a:off x="4598098" y="3160867"/>
            <a:ext cx="1289961" cy="80658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>
            <a:off x="4891311" y="3645799"/>
            <a:ext cx="1031738" cy="967530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>
            <a:off x="4891311" y="5608498"/>
            <a:ext cx="1031738" cy="539655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15838" y="2655011"/>
            <a:ext cx="720036" cy="10053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764770" y="2166311"/>
            <a:ext cx="181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</a:rPr>
              <a:t>Type 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34" grpId="0"/>
      <p:bldP spid="35" grpId="0"/>
      <p:bldP spid="37" grpId="0"/>
      <p:bldP spid="38" grpId="0"/>
      <p:bldP spid="39" grpId="0"/>
      <p:bldP spid="43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Problematic Inference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are learned separately 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302411" y="3952490"/>
            <a:ext cx="146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0.1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64921" y="3949848"/>
            <a:ext cx="146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0.09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42718" y="5842551"/>
            <a:ext cx="146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1000000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80687" y="5835732"/>
            <a:ext cx="146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999999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370666" y="3843120"/>
                <a:ext cx="1922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66" y="3843120"/>
                <a:ext cx="19228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87" t="-16393" r="-825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>
            <a:off x="5493176" y="2394968"/>
            <a:ext cx="0" cy="4376057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5691818" y="2481731"/>
                <a:ext cx="1963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Haruhi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_1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18" y="2481731"/>
                <a:ext cx="19632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63" r="-4658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369978" y="4731188"/>
                <a:ext cx="175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78" y="4731188"/>
                <a:ext cx="175067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9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357927" y="3013398"/>
                <a:ext cx="1757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27" y="3013398"/>
                <a:ext cx="175778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8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 rot="5400000">
            <a:off x="7021615" y="4196031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&gt;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7021615" y="3367482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&gt;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672935" y="5445168"/>
                <a:ext cx="3270397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should be </a:t>
                </a:r>
                <a:r>
                  <a:rPr lang="en-US" altLang="zh-TW" sz="2800" dirty="0"/>
                  <a:t>learned </a:t>
                </a:r>
                <a:r>
                  <a:rPr lang="en-US" altLang="zh-TW" sz="2800" dirty="0" smtClean="0"/>
                  <a:t>jointly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35" y="5445168"/>
                <a:ext cx="3270397" cy="9541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560549" y="2726127"/>
            <a:ext cx="22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803804" y="3629092"/>
                <a:ext cx="400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4" y="3629092"/>
                <a:ext cx="400641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09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60549" y="4505090"/>
            <a:ext cx="22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808187" y="5397440"/>
                <a:ext cx="4020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87" y="5397440"/>
                <a:ext cx="402065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07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814717" y="3192068"/>
                <a:ext cx="1963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Haruhi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00FF"/>
                          </a:solidFill>
                        </a:rPr>
                        <m:t>_1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7" y="3192068"/>
                <a:ext cx="196329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63" r="-4658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826581" y="4959148"/>
                <a:ext cx="1842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B050"/>
                          </a:solidFill>
                        </a:rPr>
                        <m:t>Haruhi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00B050"/>
                          </a:solidFill>
                        </a:rPr>
                        <m:t>_2</m:t>
                      </m:r>
                    </m:oMath>
                  </m:oMathPara>
                </a14:m>
                <a:endParaRPr lang="en-US" altLang="zh-TW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1" y="4959148"/>
                <a:ext cx="184294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325" r="-5298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1: Evaluation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859741" y="3489603"/>
            <a:ext cx="3475313" cy="508499"/>
            <a:chOff x="2909095" y="4009573"/>
            <a:chExt cx="3475313" cy="508499"/>
          </a:xfrm>
        </p:grpSpPr>
        <p:sp>
          <p:nvSpPr>
            <p:cNvPr id="16" name="矩形 15"/>
            <p:cNvSpPr/>
            <p:nvPr/>
          </p:nvSpPr>
          <p:spPr>
            <a:xfrm>
              <a:off x="2909095" y="4009573"/>
              <a:ext cx="3475313" cy="5084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2928205" y="4058316"/>
                  <a:ext cx="3456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205" y="4058316"/>
                  <a:ext cx="345620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9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1325825" y="4279849"/>
                <a:ext cx="4416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type of </a:t>
                </a:r>
                <a:r>
                  <a:rPr lang="en-US" altLang="zh-TW" sz="2400" dirty="0" err="1" smtClean="0"/>
                  <a:t>Haruhi</a:t>
                </a:r>
                <a:r>
                  <a:rPr lang="en-US" altLang="zh-TW" sz="2400" dirty="0" smtClean="0"/>
                  <a:t> (type 1 or type 2)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25" y="4279849"/>
                <a:ext cx="441672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83" t="-24590" r="-331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325825" y="4712485"/>
                <a:ext cx="5878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 a feature vector for x, y and type h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25" y="4712485"/>
                <a:ext cx="587821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7" t="-10526" r="-62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325825" y="5539949"/>
                <a:ext cx="42346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 smtClean="0"/>
                  <a:t>: a weight vector to be learned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25" y="5539949"/>
                <a:ext cx="423468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r="-100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4669483" y="5126217"/>
                <a:ext cx="3747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Its length is twice of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83" y="5126217"/>
                <a:ext cx="374756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4669483" y="5937280"/>
                <a:ext cx="3932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Its length is twice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83" y="5937280"/>
                <a:ext cx="393223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2063336" y="1885677"/>
            <a:ext cx="4891199" cy="988825"/>
            <a:chOff x="2231330" y="2792174"/>
            <a:chExt cx="4891199" cy="988825"/>
          </a:xfrm>
        </p:grpSpPr>
        <p:sp>
          <p:nvSpPr>
            <p:cNvPr id="4" name="矩形 3"/>
            <p:cNvSpPr/>
            <p:nvPr/>
          </p:nvSpPr>
          <p:spPr>
            <a:xfrm>
              <a:off x="2231330" y="2807164"/>
              <a:ext cx="4891199" cy="973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4041216" y="2836253"/>
                  <a:ext cx="2993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216" y="2836253"/>
                  <a:ext cx="299357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7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041216" y="3335595"/>
                  <a:ext cx="2993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216" y="3335595"/>
                  <a:ext cx="299357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11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2314449" y="2792174"/>
              <a:ext cx="1717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For “type 1”,</a:t>
              </a:r>
              <a:endParaRPr lang="zh-TW" altLang="en-US" sz="2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295422" y="3289988"/>
              <a:ext cx="2208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For “type 2”,</a:t>
              </a:r>
              <a:endParaRPr lang="zh-TW" altLang="en-US" sz="2400" dirty="0"/>
            </a:p>
          </p:txBody>
        </p:sp>
      </p:grpSp>
      <p:sp>
        <p:nvSpPr>
          <p:cNvPr id="5" name="文字方塊 4"/>
          <p:cNvSpPr txBox="1"/>
          <p:nvPr/>
        </p:nvSpPr>
        <p:spPr>
          <a:xfrm rot="5400000">
            <a:off x="4370352" y="3000946"/>
            <a:ext cx="45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=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0955" y="3234237"/>
            <a:ext cx="1775337" cy="1136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429200" y="1970346"/>
                <a:ext cx="4034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00" y="1970346"/>
                <a:ext cx="403418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965629" y="3455330"/>
                <a:ext cx="1505990" cy="7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29" y="3455330"/>
                <a:ext cx="1505990" cy="714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151742" y="5279305"/>
            <a:ext cx="19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For “type 1”,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3128461" y="5310083"/>
                <a:ext cx="49905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461" y="5310083"/>
                <a:ext cx="499059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1151742" y="5885940"/>
            <a:ext cx="22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For “type 2”,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3053889" y="5950634"/>
                <a:ext cx="51397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89" y="5950634"/>
                <a:ext cx="513974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2827702" y="2859206"/>
            <a:ext cx="5593052" cy="1912354"/>
            <a:chOff x="2922298" y="3079928"/>
            <a:chExt cx="5593052" cy="1912354"/>
          </a:xfrm>
        </p:grpSpPr>
        <p:sp>
          <p:nvSpPr>
            <p:cNvPr id="31" name="矩形 30"/>
            <p:cNvSpPr/>
            <p:nvPr/>
          </p:nvSpPr>
          <p:spPr>
            <a:xfrm>
              <a:off x="2922298" y="3079928"/>
              <a:ext cx="5593052" cy="19123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3360103" y="3219377"/>
                  <a:ext cx="5126981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  <m:r>
                              <a:rPr lang="zh-TW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103" y="3219377"/>
                  <a:ext cx="5126981" cy="7668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3360103" y="4069392"/>
                  <a:ext cx="5126981" cy="792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2"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103" y="4069392"/>
                  <a:ext cx="5126981" cy="7920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右大括弧 29"/>
            <p:cNvSpPr/>
            <p:nvPr/>
          </p:nvSpPr>
          <p:spPr>
            <a:xfrm flipH="1">
              <a:off x="3181206" y="3323087"/>
              <a:ext cx="284660" cy="1429847"/>
            </a:xfrm>
            <a:prstGeom prst="rightBrace">
              <a:avLst>
                <a:gd name="adj1" fmla="val 3064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4365260" y="2342241"/>
            <a:ext cx="36871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4952925" y="2350171"/>
            <a:ext cx="1451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8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Inference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486835" y="1876329"/>
            <a:ext cx="0" cy="4812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776600" y="2374729"/>
            <a:ext cx="1503632" cy="919113"/>
            <a:chOff x="1839484" y="2606431"/>
            <a:chExt cx="1657716" cy="103607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26064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2741191" y="2628928"/>
              <a:ext cx="756009" cy="101357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757185" y="3760882"/>
            <a:ext cx="1657716" cy="1036073"/>
            <a:chOff x="1839484" y="4112531"/>
            <a:chExt cx="1657716" cy="103607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矩形 13"/>
            <p:cNvSpPr/>
            <p:nvPr/>
          </p:nvSpPr>
          <p:spPr>
            <a:xfrm>
              <a:off x="2803730" y="4200036"/>
              <a:ext cx="664661" cy="58241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816961" y="1793687"/>
            <a:ext cx="383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y</a:t>
            </a:r>
            <a:endParaRPr lang="zh-TW" altLang="en-US" sz="24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752936" y="5320874"/>
            <a:ext cx="1657716" cy="1036073"/>
            <a:chOff x="1839484" y="4112531"/>
            <a:chExt cx="1657716" cy="1036073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2" name="矩形 21"/>
            <p:cNvSpPr/>
            <p:nvPr/>
          </p:nvSpPr>
          <p:spPr>
            <a:xfrm>
              <a:off x="2321599" y="4434176"/>
              <a:ext cx="448280" cy="58395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 rot="5400000">
            <a:off x="2483321" y="3324817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 rot="5400000">
            <a:off x="2483321" y="4821155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2483321" y="6384944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34855" y="4106911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5" y="4106911"/>
                <a:ext cx="302935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678762" y="2653132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2" y="2653132"/>
                <a:ext cx="302935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734858" y="5696653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8" y="5696653"/>
                <a:ext cx="302935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肘形接點 29"/>
          <p:cNvCxnSpPr>
            <a:stCxn id="27" idx="3"/>
          </p:cNvCxnSpPr>
          <p:nvPr/>
        </p:nvCxnSpPr>
        <p:spPr>
          <a:xfrm flipV="1">
            <a:off x="3708117" y="2520638"/>
            <a:ext cx="1048283" cy="3171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flipV="1">
            <a:off x="3666234" y="3915789"/>
            <a:ext cx="1194734" cy="341739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>
            <a:off x="3666234" y="5877906"/>
            <a:ext cx="1194734" cy="479041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6428096" y="2323287"/>
            <a:ext cx="1503632" cy="919113"/>
            <a:chOff x="1839484" y="2606431"/>
            <a:chExt cx="1657716" cy="1036073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26064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9" name="矩形 38"/>
            <p:cNvSpPr/>
            <p:nvPr/>
          </p:nvSpPr>
          <p:spPr>
            <a:xfrm>
              <a:off x="2741191" y="2628928"/>
              <a:ext cx="756009" cy="10135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408681" y="3709440"/>
            <a:ext cx="1657716" cy="1036073"/>
            <a:chOff x="1839484" y="4112531"/>
            <a:chExt cx="1657716" cy="1036073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2" name="矩形 41"/>
            <p:cNvSpPr/>
            <p:nvPr/>
          </p:nvSpPr>
          <p:spPr>
            <a:xfrm>
              <a:off x="2803730" y="4200036"/>
              <a:ext cx="664661" cy="58241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5535779" y="1793735"/>
            <a:ext cx="328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y</a:t>
            </a:r>
            <a:endParaRPr lang="zh-TW" altLang="en-US" sz="24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6404432" y="5269432"/>
            <a:ext cx="1657716" cy="1036073"/>
            <a:chOff x="1839484" y="4112531"/>
            <a:chExt cx="1657716" cy="1036073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84" y="4112531"/>
              <a:ext cx="1657716" cy="103607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6" name="矩形 45"/>
            <p:cNvSpPr/>
            <p:nvPr/>
          </p:nvSpPr>
          <p:spPr>
            <a:xfrm>
              <a:off x="2321599" y="4434176"/>
              <a:ext cx="448280" cy="583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文字方塊 46"/>
          <p:cNvSpPr txBox="1"/>
          <p:nvPr/>
        </p:nvSpPr>
        <p:spPr>
          <a:xfrm rot="5400000">
            <a:off x="7134817" y="3273375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 rot="5400000">
            <a:off x="7134817" y="4769713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7134817" y="6333502"/>
            <a:ext cx="47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5386351" y="4055469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51" y="4055469"/>
                <a:ext cx="30293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5330258" y="2601690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58" y="2601690"/>
                <a:ext cx="302935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5386354" y="5645211"/>
                <a:ext cx="302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54" y="5645211"/>
                <a:ext cx="30293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肘形接點 55"/>
          <p:cNvCxnSpPr/>
          <p:nvPr/>
        </p:nvCxnSpPr>
        <p:spPr>
          <a:xfrm flipV="1">
            <a:off x="4480461" y="2811941"/>
            <a:ext cx="862553" cy="83025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/>
          <p:nvPr/>
        </p:nvCxnSpPr>
        <p:spPr>
          <a:xfrm>
            <a:off x="4183270" y="3293841"/>
            <a:ext cx="1194734" cy="985078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/>
          <p:nvPr/>
        </p:nvCxnSpPr>
        <p:spPr>
          <a:xfrm>
            <a:off x="4183270" y="5392758"/>
            <a:ext cx="1194734" cy="479041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594494" y="2407387"/>
            <a:ext cx="685738" cy="867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885432" y="3076598"/>
            <a:ext cx="160786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</a:rPr>
              <a:t>Haruhi_1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879324" y="307081"/>
            <a:ext cx="4043408" cy="1171575"/>
            <a:chOff x="4879324" y="307081"/>
            <a:chExt cx="4043408" cy="1171575"/>
          </a:xfrm>
        </p:grpSpPr>
        <p:sp>
          <p:nvSpPr>
            <p:cNvPr id="6" name="矩形 5"/>
            <p:cNvSpPr/>
            <p:nvPr/>
          </p:nvSpPr>
          <p:spPr>
            <a:xfrm>
              <a:off x="4879324" y="307081"/>
              <a:ext cx="4043408" cy="11715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4988380" y="403950"/>
              <a:ext cx="3835665" cy="989196"/>
              <a:chOff x="4988380" y="513577"/>
              <a:chExt cx="3835665" cy="9891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5268585" y="978334"/>
                    <a:ext cx="3555460" cy="5244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53" name="文字方塊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585" y="978334"/>
                    <a:ext cx="3555460" cy="5244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712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4988380" y="513577"/>
                    <a:ext cx="56041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54" name="文字方塊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380" y="513577"/>
                    <a:ext cx="56041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3043" t="-3279" r="-152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32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7" grpId="0"/>
      <p:bldP spid="28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61" grpId="0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33090" y="1755754"/>
            <a:ext cx="7748860" cy="2129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32264" y="4161104"/>
            <a:ext cx="8736369" cy="213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</a:t>
            </a:r>
            <a:r>
              <a:rPr lang="en-US" altLang="zh-TW" dirty="0" smtClean="0"/>
              <a:t>Training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04472" y="4241822"/>
                <a:ext cx="4132413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2" y="4241822"/>
                <a:ext cx="4132413" cy="524439"/>
              </a:xfrm>
              <a:prstGeom prst="rect">
                <a:avLst/>
              </a:prstGeom>
              <a:blipFill rotWithShape="0">
                <a:blip r:embed="rId2"/>
                <a:stretch>
                  <a:fillRect l="-1327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32264" y="1856769"/>
                <a:ext cx="3584695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4" y="1856769"/>
                <a:ext cx="3584695" cy="524439"/>
              </a:xfrm>
              <a:prstGeom prst="rect">
                <a:avLst/>
              </a:prstGeom>
              <a:blipFill rotWithShape="0"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021846" y="3283114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6" y="3283114"/>
                <a:ext cx="6718762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635" t="-11628" r="-190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021846" y="2557997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900277" y="5708960"/>
                <a:ext cx="8087407" cy="552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77" y="5708960"/>
                <a:ext cx="8087407" cy="552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916624" y="4895752"/>
                <a:ext cx="6643550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  <a:p>
                <a:pPr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24" y="4895752"/>
                <a:ext cx="6643550" cy="92198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弧形向右箭號 18"/>
          <p:cNvSpPr/>
          <p:nvPr/>
        </p:nvSpPr>
        <p:spPr>
          <a:xfrm>
            <a:off x="404472" y="5080934"/>
            <a:ext cx="495805" cy="904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向右箭號 21"/>
          <p:cNvSpPr/>
          <p:nvPr/>
        </p:nvSpPr>
        <p:spPr>
          <a:xfrm>
            <a:off x="420819" y="2676979"/>
            <a:ext cx="495805" cy="904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5" grpId="0"/>
      <p:bldP spid="8" grpId="0"/>
      <p:bldP spid="10" grpId="0"/>
      <p:bldP spid="14" grpId="0"/>
      <p:bldP spid="16" grpId="0"/>
      <p:bldP spid="19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239649" y="2044638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49" y="2044638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551" t="-10465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Case 1: Training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207061" y="2995447"/>
            <a:ext cx="0" cy="3135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010030" y="2952335"/>
            <a:ext cx="0" cy="3135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16" y="3678830"/>
            <a:ext cx="1209167" cy="75572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59358" y="3660369"/>
            <a:ext cx="698434" cy="7521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01" y="4876222"/>
            <a:ext cx="1209167" cy="7557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76138" y="5271138"/>
            <a:ext cx="432619" cy="3568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5905965" y="4056694"/>
            <a:ext cx="571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10" y="4334243"/>
            <a:ext cx="1209167" cy="7557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794753" y="4334242"/>
            <a:ext cx="698434" cy="53204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796890" y="5299799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509277" y="4747868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796890" y="3374664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509277" y="4056695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751920" y="2460213"/>
            <a:ext cx="11098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4141226" y="2454777"/>
            <a:ext cx="1640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6081354" y="2454777"/>
            <a:ext cx="1791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2796890" y="4070549"/>
            <a:ext cx="0" cy="65302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392635" y="3374664"/>
            <a:ext cx="0" cy="189647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219282" y="4057327"/>
            <a:ext cx="168668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576138" y="3374664"/>
            <a:ext cx="1686683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90429" y="3394478"/>
            <a:ext cx="0" cy="676071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4475028" y="3547847"/>
                <a:ext cx="35310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altLang="zh-TW" sz="2400" baseline="30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28" y="3547847"/>
                <a:ext cx="353109" cy="360804"/>
              </a:xfrm>
              <a:prstGeom prst="rect">
                <a:avLst/>
              </a:prstGeom>
              <a:blipFill rotWithShape="0">
                <a:blip r:embed="rId5"/>
                <a:stretch>
                  <a:fillRect l="-22414" r="-6897" b="-10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4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498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5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5820894" y="2410726"/>
                <a:ext cx="2533835" cy="41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94" y="2410726"/>
                <a:ext cx="2533835" cy="418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Training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743621" y="3089566"/>
            <a:ext cx="0" cy="328532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170752" y="3089566"/>
            <a:ext cx="0" cy="329141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76" y="3743306"/>
            <a:ext cx="1209167" cy="7557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5918" y="3724845"/>
            <a:ext cx="698434" cy="7521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86" y="4755797"/>
            <a:ext cx="1209167" cy="7557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13823" y="5150713"/>
            <a:ext cx="556031" cy="3568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5442525" y="4121170"/>
            <a:ext cx="571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6" y="5133663"/>
            <a:ext cx="1209167" cy="75572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39199" y="5133662"/>
            <a:ext cx="698434" cy="5320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034575" y="5179374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553723" y="5547288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064965" y="3411053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537633" y="3931159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852426" y="2860945"/>
            <a:ext cx="23503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623230" y="4641698"/>
                <a:ext cx="1956572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= “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r>
                  <a:rPr lang="en-US" altLang="zh-TW" sz="2400" dirty="0" smtClean="0"/>
                  <a:t>”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30" y="4641698"/>
                <a:ext cx="1956572" cy="481350"/>
              </a:xfrm>
              <a:prstGeom prst="rect">
                <a:avLst/>
              </a:prstGeom>
              <a:blipFill rotWithShape="0">
                <a:blip r:embed="rId5"/>
                <a:stretch>
                  <a:fillRect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8" y="5624327"/>
            <a:ext cx="1209167" cy="75572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825875" y="6019243"/>
            <a:ext cx="556031" cy="3568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064965" y="6019243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6" y="4063267"/>
            <a:ext cx="1209167" cy="75572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839199" y="4063266"/>
            <a:ext cx="698434" cy="53204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2553723" y="4476892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553723" y="4969384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034575" y="4325453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829255" y="3942286"/>
            <a:ext cx="0" cy="53460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829255" y="5008837"/>
            <a:ext cx="0" cy="53460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620283" y="4328009"/>
            <a:ext cx="0" cy="1663979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453369" y="3414131"/>
            <a:ext cx="0" cy="17365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107648" y="2280216"/>
            <a:ext cx="11098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648459" y="2270408"/>
            <a:ext cx="181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170711" y="4121170"/>
            <a:ext cx="168668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449110" y="3403834"/>
            <a:ext cx="1686683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389819" y="3396035"/>
            <a:ext cx="0" cy="6760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474418" y="3549404"/>
            <a:ext cx="301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𝐶</a:t>
            </a:r>
            <a:r>
              <a:rPr lang="en-US" altLang="zh-TW" sz="2400" baseline="300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𝑛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86265" y="1853059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5" y="1853059"/>
                <a:ext cx="5536965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771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24" grpId="0"/>
      <p:bldP spid="27" grpId="0" animBg="1"/>
      <p:bldP spid="30" grpId="0" animBg="1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4393" y="4227661"/>
            <a:ext cx="8195213" cy="2283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5839" y="5397888"/>
            <a:ext cx="7800747" cy="929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019369" y="4541995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minimize: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69" y="4541995"/>
                <a:ext cx="570853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1: Training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19679" y="1740327"/>
            <a:ext cx="8675476" cy="522900"/>
            <a:chOff x="947448" y="2696785"/>
            <a:chExt cx="8675476" cy="522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3434179" y="2696785"/>
                  <a:ext cx="6188745" cy="5229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179" y="2696785"/>
                  <a:ext cx="6188745" cy="5229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/>
            <p:cNvSpPr txBox="1"/>
            <p:nvPr/>
          </p:nvSpPr>
          <p:spPr>
            <a:xfrm>
              <a:off x="947448" y="2739395"/>
              <a:ext cx="331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Given training data:</a:t>
              </a:r>
              <a:endParaRPr lang="zh-TW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383864" y="4271203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64" y="4271203"/>
                <a:ext cx="2446824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444495" y="5841020"/>
                <a:ext cx="6743705" cy="41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95" y="5841020"/>
                <a:ext cx="6743705" cy="4186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847919" y="5404389"/>
                <a:ext cx="2504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𝕐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9" y="5404389"/>
                <a:ext cx="25040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93" t="-26667" r="-292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474392" y="2467587"/>
            <a:ext cx="8195213" cy="1245075"/>
            <a:chOff x="474392" y="2553852"/>
            <a:chExt cx="8195213" cy="12450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5865822" y="3189400"/>
                  <a:ext cx="2533835" cy="418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822" y="3189400"/>
                  <a:ext cx="2533835" cy="418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847919" y="2728153"/>
                  <a:ext cx="553696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19" y="2728153"/>
                  <a:ext cx="5536965" cy="5244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71" t="-10465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474392" y="2553852"/>
              <a:ext cx="8195213" cy="124507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上-下雙向箭號 16"/>
          <p:cNvSpPr/>
          <p:nvPr/>
        </p:nvSpPr>
        <p:spPr>
          <a:xfrm>
            <a:off x="4356076" y="3593985"/>
            <a:ext cx="460272" cy="74942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9" grpId="0"/>
      <p:bldP spid="10" grpId="0"/>
      <p:bldP spid="11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The useful information are usually </a:t>
            </a:r>
            <a:r>
              <a:rPr lang="en-US" altLang="zh-TW" sz="3200" b="1" i="1" u="sng" dirty="0" smtClean="0">
                <a:solidFill>
                  <a:srgbClr val="FF0000"/>
                </a:solidFill>
              </a:rPr>
              <a:t>hidden</a:t>
            </a:r>
            <a:endParaRPr lang="zh-TW" altLang="en-US" sz="32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10" y="4279555"/>
            <a:ext cx="1871362" cy="1191531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687614" y="4212205"/>
            <a:ext cx="1957789" cy="1197386"/>
            <a:chOff x="379453" y="4847889"/>
            <a:chExt cx="2560572" cy="1566049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53" y="4847889"/>
              <a:ext cx="2505677" cy="1566048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矩形 28"/>
            <p:cNvSpPr/>
            <p:nvPr/>
          </p:nvSpPr>
          <p:spPr>
            <a:xfrm>
              <a:off x="1817933" y="4847890"/>
              <a:ext cx="1122092" cy="15660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89" y="2504012"/>
            <a:ext cx="1637738" cy="115460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2" y="2536709"/>
            <a:ext cx="1736978" cy="108561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446519" y="2537183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66509" y="2518248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31455" y="4292839"/>
            <a:ext cx="464438" cy="114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43" y="2464244"/>
            <a:ext cx="1815064" cy="1134415"/>
          </a:xfrm>
          <a:prstGeom prst="rect">
            <a:avLst/>
          </a:prstGeom>
        </p:spPr>
      </p:pic>
      <p:pic>
        <p:nvPicPr>
          <p:cNvPr id="36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57" y="269449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i0.sinaimg.cn/gm/n/2010-09-10/U5238P115T9D435539F169DT20100910101740_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09" y="4219596"/>
            <a:ext cx="1281892" cy="14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509" y="4300663"/>
            <a:ext cx="1718257" cy="100913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519785" y="2470587"/>
            <a:ext cx="903520" cy="114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321" y="272298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6412" y="4248940"/>
            <a:ext cx="966893" cy="1397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1068" y="4315677"/>
            <a:ext cx="880698" cy="9941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32927" y="3547333"/>
            <a:ext cx="13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00FF"/>
                </a:solidFill>
              </a:rPr>
              <a:t>Type 1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210424" y="3603935"/>
            <a:ext cx="125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00FF"/>
                </a:solidFill>
              </a:rPr>
              <a:t>Type 1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625303" y="5404214"/>
            <a:ext cx="127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00FF"/>
                </a:solidFill>
              </a:rPr>
              <a:t>Type 1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591220" y="5401412"/>
            <a:ext cx="12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00FF"/>
                </a:solidFill>
              </a:rPr>
              <a:t>Type 1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360717" y="3595229"/>
            <a:ext cx="131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B050"/>
                </a:solidFill>
              </a:rPr>
              <a:t>Type 2</a:t>
            </a:r>
            <a:endParaRPr lang="zh-TW" alt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22097" y="3595229"/>
            <a:ext cx="11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00B050"/>
                </a:solidFill>
              </a:rPr>
              <a:t>Type 2</a:t>
            </a:r>
            <a:endParaRPr lang="zh-TW" alt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360717" y="5598973"/>
            <a:ext cx="123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B050"/>
                </a:solidFill>
              </a:rPr>
              <a:t>Type 2</a:t>
            </a:r>
            <a:endParaRPr lang="zh-TW" alt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381431" y="5331763"/>
            <a:ext cx="130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B050"/>
                </a:solidFill>
              </a:rPr>
              <a:t>Type 2</a:t>
            </a:r>
            <a:endParaRPr lang="zh-TW" alt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938" y="6067753"/>
            <a:ext cx="864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How to deal with hidden information with Structured SVM?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95596" y="4307797"/>
                <a:ext cx="4034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96" y="4307797"/>
                <a:ext cx="403418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/>
              <a:t>2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Training </a:t>
            </a:r>
            <a:r>
              <a:rPr lang="en-US" altLang="zh-TW" dirty="0" smtClean="0"/>
              <a:t>with Hidden Information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00210" y="4107741"/>
            <a:ext cx="356199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Evaluate the compatibility of x, y and 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66308" y="5628623"/>
                <a:ext cx="4193327" cy="59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08" y="5628623"/>
                <a:ext cx="4193327" cy="5927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907187" y="6130619"/>
                <a:ext cx="5845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FF"/>
                    </a:solidFill>
                  </a:rPr>
                  <a:t>Given x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 smtClean="0">
                    <a:solidFill>
                      <a:srgbClr val="0000FF"/>
                    </a:solidFill>
                  </a:rPr>
                  <a:t>, find the most compatible h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87" y="6130619"/>
                <a:ext cx="584582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6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圖片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9" y="2692105"/>
            <a:ext cx="1637738" cy="115460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2724802"/>
            <a:ext cx="1736978" cy="1085611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3353159" y="2725276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73149" y="2706341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0" y="2765036"/>
            <a:ext cx="1696605" cy="1060378"/>
          </a:xfrm>
          <a:prstGeom prst="rect">
            <a:avLst/>
          </a:prstGeom>
        </p:spPr>
      </p:pic>
      <p:pic>
        <p:nvPicPr>
          <p:cNvPr id="73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1" y="282660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矩形 73"/>
          <p:cNvSpPr/>
          <p:nvPr/>
        </p:nvSpPr>
        <p:spPr>
          <a:xfrm>
            <a:off x="5310061" y="2752718"/>
            <a:ext cx="844552" cy="99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121995" y="285509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3947" r="-72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947" r="-669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728304" y="4307797"/>
            <a:ext cx="286848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64085" y="4761799"/>
            <a:ext cx="25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Random initialized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261042" y="5129946"/>
                <a:ext cx="12775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42" y="5129946"/>
                <a:ext cx="127759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No types? </a:t>
            </a:r>
            <a:r>
              <a:rPr lang="en-US" altLang="zh-TW" b="1" dirty="0" smtClean="0"/>
              <a:t>Try to generate ourselves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31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 animBg="1"/>
      <p:bldP spid="35" grpId="0"/>
      <p:bldP spid="36" grpId="0"/>
      <p:bldP spid="6" grpId="0" animBg="1"/>
      <p:bldP spid="7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types? </a:t>
            </a:r>
            <a:r>
              <a:rPr lang="en-US" altLang="zh-TW" b="1" dirty="0" smtClean="0"/>
              <a:t>Try to generate ourselves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35692" y="4533408"/>
            <a:ext cx="23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For n = 1, …, 4: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441412" y="4551323"/>
                <a:ext cx="4942186" cy="61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12" y="4551323"/>
                <a:ext cx="4942186" cy="6104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9" y="2692105"/>
            <a:ext cx="1637738" cy="115460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2724802"/>
            <a:ext cx="1736978" cy="1085611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3353159" y="2725276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73149" y="2706341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0" y="2765036"/>
            <a:ext cx="1696605" cy="1060378"/>
          </a:xfrm>
          <a:prstGeom prst="rect">
            <a:avLst/>
          </a:prstGeom>
        </p:spPr>
      </p:pic>
      <p:pic>
        <p:nvPicPr>
          <p:cNvPr id="73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1" y="282660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矩形 73"/>
          <p:cNvSpPr/>
          <p:nvPr/>
        </p:nvSpPr>
        <p:spPr>
          <a:xfrm>
            <a:off x="5310061" y="2752718"/>
            <a:ext cx="844552" cy="99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121995" y="285509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72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669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  <a:blipFill rotWithShape="0">
                <a:blip r:embed="rId13"/>
                <a:stretch>
                  <a:fillRect l="-1215" t="-7595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  <a:blipFill rotWithShape="0">
                <a:blip r:embed="rId14"/>
                <a:stretch>
                  <a:fillRect l="-1210" t="-7692" r="-5242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  <a:blipFill rotWithShape="0">
                <a:blip r:embed="rId15"/>
                <a:stretch>
                  <a:fillRect l="-1210" t="-7595" r="-5242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  <a:blipFill rotWithShape="0">
                <a:blip r:embed="rId16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833047" y="5389095"/>
            <a:ext cx="25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Good guess?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88060" y="5395675"/>
            <a:ext cx="25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Of course not.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4125170" y="5943133"/>
                <a:ext cx="3680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﷮0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is random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70" y="5943133"/>
                <a:ext cx="3680583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6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28" grpId="0"/>
      <p:bldP spid="29" grpId="0"/>
      <p:bldP spid="30" grpId="0"/>
      <p:bldP spid="33" grpId="0"/>
      <p:bldP spid="34" grpId="0"/>
      <p:bldP spid="37" grpId="0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92968" y="4405866"/>
            <a:ext cx="8421249" cy="22656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3700" y="5503186"/>
            <a:ext cx="8104268" cy="10395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the types we generate, we can find a w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9" y="2692105"/>
            <a:ext cx="1637738" cy="115460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2724802"/>
            <a:ext cx="1736978" cy="10856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53159" y="2725276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3149" y="2706341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0" y="2765036"/>
            <a:ext cx="1696605" cy="1060378"/>
          </a:xfrm>
          <a:prstGeom prst="rect">
            <a:avLst/>
          </a:prstGeom>
        </p:spPr>
      </p:pic>
      <p:pic>
        <p:nvPicPr>
          <p:cNvPr id="16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1" y="282660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310061" y="2752718"/>
            <a:ext cx="844552" cy="99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21995" y="285509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682483" y="4402134"/>
                <a:ext cx="2446824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83" y="4402134"/>
                <a:ext cx="2446824" cy="103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72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3947" r="-669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  <a:blipFill rotWithShape="0">
                <a:blip r:embed="rId12"/>
                <a:stretch>
                  <a:fillRect l="-1215" t="-7595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1367537" y="5964296"/>
                <a:ext cx="662989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37" y="5964296"/>
                <a:ext cx="6629892" cy="4168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757664" y="5520014"/>
                <a:ext cx="3549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=1,…,4,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𝕐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64" y="5520014"/>
                <a:ext cx="354981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058" t="-26667" r="-171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  <a:blipFill rotWithShape="0">
                <a:blip r:embed="rId15"/>
                <a:stretch>
                  <a:fillRect l="-1210" t="-7692" r="-5242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  <a:blipFill rotWithShape="0">
                <a:blip r:embed="rId16"/>
                <a:stretch>
                  <a:fillRect l="-1210" t="-7595" r="-5242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  <a:blipFill rotWithShape="0">
                <a:blip r:embed="rId17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60354" y="4689552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minimize: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54" y="4689552"/>
                <a:ext cx="5708539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9" grpId="0" animBg="1"/>
      <p:bldP spid="40" grpId="0"/>
      <p:bldP spid="61" grpId="0"/>
      <p:bldP spid="62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9" y="2692105"/>
            <a:ext cx="1637738" cy="115460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2724802"/>
            <a:ext cx="1736978" cy="1085611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353159" y="2725276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73149" y="2706341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0" y="2765036"/>
            <a:ext cx="1696605" cy="1060378"/>
          </a:xfrm>
          <a:prstGeom prst="rect">
            <a:avLst/>
          </a:prstGeom>
        </p:spPr>
      </p:pic>
      <p:pic>
        <p:nvPicPr>
          <p:cNvPr id="44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1" y="282660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5310061" y="2752718"/>
            <a:ext cx="844552" cy="99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21995" y="285509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72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669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  <a:blipFill rotWithShape="0">
                <a:blip r:embed="rId11"/>
                <a:stretch>
                  <a:fillRect l="-1215" t="-7595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  <a:blipFill rotWithShape="0">
                <a:blip r:embed="rId12"/>
                <a:stretch>
                  <a:fillRect l="-1210" t="-7692" r="-5242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type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  <a:blipFill rotWithShape="0">
                <a:blip r:embed="rId13"/>
                <a:stretch>
                  <a:fillRect l="-1210" t="-7595" r="-5242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  <a:blipFill rotWithShape="0">
                <a:blip r:embed="rId14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00755" y="5183657"/>
            <a:ext cx="2469732" cy="578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Solving a QP</a:t>
            </a:r>
            <a:endParaRPr lang="zh-TW" altLang="en-US" sz="2800" dirty="0"/>
          </a:p>
        </p:txBody>
      </p:sp>
      <p:sp>
        <p:nvSpPr>
          <p:cNvPr id="8" name="弧形箭號 (左彎) 7"/>
          <p:cNvSpPr/>
          <p:nvPr/>
        </p:nvSpPr>
        <p:spPr>
          <a:xfrm>
            <a:off x="5907666" y="4359649"/>
            <a:ext cx="1045707" cy="1343608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弧形箭號 (左彎) 63"/>
          <p:cNvSpPr/>
          <p:nvPr/>
        </p:nvSpPr>
        <p:spPr>
          <a:xfrm flipH="1" flipV="1">
            <a:off x="2294045" y="4270582"/>
            <a:ext cx="1045707" cy="1343608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1573149" y="4731175"/>
            <a:ext cx="556132" cy="525026"/>
            <a:chOff x="2088206" y="4493780"/>
            <a:chExt cx="556132" cy="525026"/>
          </a:xfrm>
        </p:grpSpPr>
        <p:sp>
          <p:nvSpPr>
            <p:cNvPr id="66" name="矩形 65"/>
            <p:cNvSpPr/>
            <p:nvPr/>
          </p:nvSpPr>
          <p:spPr>
            <a:xfrm>
              <a:off x="2088206" y="4493780"/>
              <a:ext cx="556132" cy="525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2116694" y="4587919"/>
                  <a:ext cx="527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694" y="4587919"/>
                  <a:ext cx="52764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991866" y="3850799"/>
                <a:ext cx="1509131" cy="478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66" y="3850799"/>
                <a:ext cx="1509131" cy="478080"/>
              </a:xfrm>
              <a:prstGeom prst="rect">
                <a:avLst/>
              </a:prstGeom>
              <a:blipFill rotWithShape="0">
                <a:blip r:embed="rId16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508427" y="5829259"/>
                <a:ext cx="5257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 good weight vector?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27" y="5829259"/>
                <a:ext cx="5257971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7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061182" y="5813923"/>
            <a:ext cx="288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Probably not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56415" y="6219306"/>
                <a:ext cx="3770485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Train from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15" y="6219306"/>
                <a:ext cx="3770485" cy="478080"/>
              </a:xfrm>
              <a:prstGeom prst="rect">
                <a:avLst/>
              </a:prstGeom>
              <a:blipFill rotWithShape="0">
                <a:blip r:embed="rId18"/>
                <a:stretch>
                  <a:fillRect l="-2423" t="-7595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115775" y="1571783"/>
            <a:ext cx="23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For n = 1, …, 4: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421495" y="1589698"/>
                <a:ext cx="4934492" cy="61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5" y="1589698"/>
                <a:ext cx="4934492" cy="61048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6" grpId="0" animBg="1"/>
      <p:bldP spid="30" grpId="0"/>
      <p:bldP spid="31" grpId="0"/>
      <p:bldP spid="32" grpId="0"/>
      <p:bldP spid="35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9" y="2692105"/>
            <a:ext cx="1637738" cy="115460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2724802"/>
            <a:ext cx="1736978" cy="1085611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353159" y="2725276"/>
            <a:ext cx="739284" cy="110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73149" y="2706341"/>
            <a:ext cx="1003306" cy="1080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0" y="2765036"/>
            <a:ext cx="1696605" cy="1060378"/>
          </a:xfrm>
          <a:prstGeom prst="rect">
            <a:avLst/>
          </a:prstGeom>
        </p:spPr>
      </p:pic>
      <p:pic>
        <p:nvPicPr>
          <p:cNvPr id="44" name="Picture 2" descr="http://img1.gtimg.com/comic/pics/hv1/189/177/657/4276674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1" y="2826600"/>
            <a:ext cx="1654619" cy="9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5310061" y="2752718"/>
            <a:ext cx="844552" cy="99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21995" y="2855094"/>
            <a:ext cx="1117590" cy="90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1" y="2255869"/>
                <a:ext cx="126169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72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245198"/>
                <a:ext cx="1274901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2" y="2261082"/>
                <a:ext cx="1274901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669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4" y="2263137"/>
                <a:ext cx="1274901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3947" r="-622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3" y="3830150"/>
                <a:ext cx="1502527" cy="478080"/>
              </a:xfrm>
              <a:prstGeom prst="rect">
                <a:avLst/>
              </a:prstGeom>
              <a:blipFill rotWithShape="0">
                <a:blip r:embed="rId11"/>
                <a:stretch>
                  <a:fillRect l="-1215" t="-7595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33" y="3852836"/>
                <a:ext cx="1509131" cy="478080"/>
              </a:xfrm>
              <a:prstGeom prst="rect">
                <a:avLst/>
              </a:prstGeom>
              <a:blipFill rotWithShape="0">
                <a:blip r:embed="rId12"/>
                <a:stretch>
                  <a:fillRect l="-1210" t="-7692" r="-5242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type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5" y="3854212"/>
                <a:ext cx="1509131" cy="478080"/>
              </a:xfrm>
              <a:prstGeom prst="rect">
                <a:avLst/>
              </a:prstGeom>
              <a:blipFill rotWithShape="0">
                <a:blip r:embed="rId13"/>
                <a:stretch>
                  <a:fillRect l="-1210" t="-7595" r="-5242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 smtClean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175" y="3844977"/>
                <a:ext cx="1509131" cy="478080"/>
              </a:xfrm>
              <a:prstGeom prst="rect">
                <a:avLst/>
              </a:prstGeom>
              <a:blipFill rotWithShape="0">
                <a:blip r:embed="rId14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00755" y="5183657"/>
            <a:ext cx="2469732" cy="578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Solving a QP</a:t>
            </a:r>
            <a:endParaRPr lang="zh-TW" altLang="en-US" sz="2800" dirty="0"/>
          </a:p>
        </p:txBody>
      </p:sp>
      <p:sp>
        <p:nvSpPr>
          <p:cNvPr id="8" name="弧形箭號 (左彎) 7"/>
          <p:cNvSpPr/>
          <p:nvPr/>
        </p:nvSpPr>
        <p:spPr>
          <a:xfrm>
            <a:off x="5907666" y="4359649"/>
            <a:ext cx="1045707" cy="1343608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弧形箭號 (左彎) 63"/>
          <p:cNvSpPr/>
          <p:nvPr/>
        </p:nvSpPr>
        <p:spPr>
          <a:xfrm flipH="1" flipV="1">
            <a:off x="2294045" y="4270582"/>
            <a:ext cx="1045707" cy="1343608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1573149" y="4731175"/>
            <a:ext cx="563826" cy="525026"/>
            <a:chOff x="2088206" y="4493780"/>
            <a:chExt cx="563826" cy="525026"/>
          </a:xfrm>
        </p:grpSpPr>
        <p:sp>
          <p:nvSpPr>
            <p:cNvPr id="66" name="矩形 65"/>
            <p:cNvSpPr/>
            <p:nvPr/>
          </p:nvSpPr>
          <p:spPr>
            <a:xfrm>
              <a:off x="2088206" y="4493780"/>
              <a:ext cx="556132" cy="525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2116694" y="4587919"/>
                  <a:ext cx="5353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694" y="4587919"/>
                  <a:ext cx="535338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991866" y="3835809"/>
                <a:ext cx="1509131" cy="478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type 2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66" y="3835809"/>
                <a:ext cx="1509131" cy="478080"/>
              </a:xfrm>
              <a:prstGeom prst="rect">
                <a:avLst/>
              </a:prstGeom>
              <a:blipFill rotWithShape="0">
                <a:blip r:embed="rId16"/>
                <a:stretch>
                  <a:fillRect l="-1215" t="-7595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68235" y="3865124"/>
                <a:ext cx="1509131" cy="478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type 1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35" y="3865124"/>
                <a:ext cx="1509131" cy="478080"/>
              </a:xfrm>
              <a:prstGeom prst="rect">
                <a:avLst/>
              </a:prstGeom>
              <a:blipFill rotWithShape="0">
                <a:blip r:embed="rId17"/>
                <a:stretch>
                  <a:fillRect l="-1215" t="-7692" r="-5263" b="-2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740608" y="5990432"/>
            <a:ext cx="1774742" cy="571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Iteratively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670969" y="6100560"/>
                <a:ext cx="3438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69" y="6100560"/>
                <a:ext cx="3438013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3546" t="-11628" r="-106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957614" y="6111768"/>
            <a:ext cx="72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Yes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500997" y="4359080"/>
                <a:ext cx="2455009" cy="117210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Use the new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TW" sz="2400" dirty="0" smtClean="0"/>
                  <a:t> to solve the same QP again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97" y="4359080"/>
                <a:ext cx="2455009" cy="1172103"/>
              </a:xfrm>
              <a:prstGeom prst="rect">
                <a:avLst/>
              </a:prstGeom>
              <a:blipFill rotWithShape="0">
                <a:blip r:embed="rId19"/>
                <a:stretch>
                  <a:fillRect l="-247" t="-4124" r="-5679" b="-1237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520120" y="6100560"/>
            <a:ext cx="45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15775" y="1571783"/>
            <a:ext cx="23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For n = 1, …, 4: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421495" y="1589698"/>
                <a:ext cx="4942187" cy="61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5" y="1589698"/>
                <a:ext cx="4942187" cy="61048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0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/>
      <p:bldP spid="34" grpId="0"/>
      <p:bldP spid="35" grpId="0" animBg="1"/>
      <p:bldP spid="3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Case 2: </a:t>
            </a:r>
            <a:br>
              <a:rPr lang="en-US" altLang="zh-TW" dirty="0"/>
            </a:br>
            <a:r>
              <a:rPr lang="en-US" altLang="zh-TW" dirty="0"/>
              <a:t>Training with Hidden Information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834689" y="2955706"/>
            <a:ext cx="4876949" cy="778261"/>
            <a:chOff x="2122098" y="2882947"/>
            <a:chExt cx="4876949" cy="778261"/>
          </a:xfrm>
        </p:grpSpPr>
        <p:sp>
          <p:nvSpPr>
            <p:cNvPr id="19" name="矩形 18"/>
            <p:cNvSpPr/>
            <p:nvPr/>
          </p:nvSpPr>
          <p:spPr>
            <a:xfrm>
              <a:off x="2122098" y="2882947"/>
              <a:ext cx="4768742" cy="7782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189782" y="2952213"/>
                  <a:ext cx="4809265" cy="610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sz="2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fName>
                          <m:e>
                            <m:r>
                              <m:rPr>
                                <m:nor/>
                              </m:rPr>
                              <a:rPr lang="zh-TW" altLang="en-US" sz="28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782" y="2952213"/>
                  <a:ext cx="4809265" cy="6104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/>
          <p:cNvGrpSpPr/>
          <p:nvPr/>
        </p:nvGrpSpPr>
        <p:grpSpPr>
          <a:xfrm>
            <a:off x="318133" y="4290139"/>
            <a:ext cx="8579029" cy="2262134"/>
            <a:chOff x="352921" y="4193901"/>
            <a:chExt cx="8579029" cy="2262134"/>
          </a:xfrm>
        </p:grpSpPr>
        <p:sp>
          <p:nvSpPr>
            <p:cNvPr id="6" name="矩形 5"/>
            <p:cNvSpPr/>
            <p:nvPr/>
          </p:nvSpPr>
          <p:spPr>
            <a:xfrm>
              <a:off x="352921" y="4193901"/>
              <a:ext cx="8579029" cy="226213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22311" y="5114920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548335" y="4545261"/>
                  <a:ext cx="5708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altLang="zh-TW" sz="2400" dirty="0" smtClean="0"/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 minimize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335" y="4545261"/>
                  <a:ext cx="570853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01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077548" y="4227431"/>
                  <a:ext cx="2446824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48" y="4227431"/>
                  <a:ext cx="2446824" cy="10384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643136" y="5330043"/>
              <a:ext cx="8027652" cy="1000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向下箭號 21"/>
          <p:cNvSpPr/>
          <p:nvPr/>
        </p:nvSpPr>
        <p:spPr>
          <a:xfrm>
            <a:off x="6084358" y="3792734"/>
            <a:ext cx="435113" cy="4502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flipV="1">
            <a:off x="4607647" y="3786971"/>
            <a:ext cx="435113" cy="4712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8348" y="2954524"/>
            <a:ext cx="1461755" cy="7969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Initialize </a:t>
            </a:r>
          </a:p>
          <a:p>
            <a:pPr algn="ctr"/>
            <a:r>
              <a:rPr lang="en-US" altLang="zh-TW" sz="2400" dirty="0" smtClean="0"/>
              <a:t>w</a:t>
            </a:r>
            <a:endParaRPr lang="zh-TW" altLang="en-US" sz="2400" dirty="0"/>
          </a:p>
        </p:txBody>
      </p:sp>
      <p:sp>
        <p:nvSpPr>
          <p:cNvPr id="25" name="向下箭號 24"/>
          <p:cNvSpPr/>
          <p:nvPr/>
        </p:nvSpPr>
        <p:spPr>
          <a:xfrm rot="16200000">
            <a:off x="2287197" y="3087498"/>
            <a:ext cx="385309" cy="574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-88112" y="2244702"/>
                <a:ext cx="92171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800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12" y="2244702"/>
                <a:ext cx="921712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1447594" y="5898744"/>
                <a:ext cx="662989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94" y="5898744"/>
                <a:ext cx="6629892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12694" y="5490034"/>
                <a:ext cx="2475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𝕐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4" y="5490034"/>
                <a:ext cx="247510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41" t="-26667" r="-295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57226" y="1573782"/>
            <a:ext cx="1874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FF0000"/>
                </a:solidFill>
              </a:rPr>
              <a:t>Summary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447" y="3985285"/>
            <a:ext cx="37258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Cutting Plane Algorithm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20299" y="1584718"/>
            <a:ext cx="340313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Iteration in </a:t>
            </a:r>
            <a:r>
              <a:rPr lang="en-US" altLang="zh-TW" sz="2800" dirty="0"/>
              <a:t>Iteration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83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5" grpId="0" animBg="1"/>
      <p:bldP spid="25" grpId="0" animBg="1"/>
      <p:bldP spid="10" grpId="0"/>
      <p:bldP spid="23" grpId="0"/>
      <p:bldP spid="26" grpId="0"/>
      <p:bldP spid="13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0099" y="1303702"/>
            <a:ext cx="7495081" cy="168133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/>
              <a:t>Why we can get better weight vector after each iteration?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89" y="3703193"/>
            <a:ext cx="4493624" cy="2808515"/>
          </a:xfrm>
          <a:prstGeom prst="rect">
            <a:avLst/>
          </a:prstGeom>
        </p:spPr>
      </p:pic>
      <p:sp>
        <p:nvSpPr>
          <p:cNvPr id="3" name="圓角矩形圖說文字 2"/>
          <p:cNvSpPr/>
          <p:nvPr/>
        </p:nvSpPr>
        <p:spPr>
          <a:xfrm>
            <a:off x="1079292" y="1009515"/>
            <a:ext cx="6996697" cy="2693678"/>
          </a:xfrm>
          <a:prstGeom prst="wedgeRoundRectCallout">
            <a:avLst>
              <a:gd name="adj1" fmla="val -733"/>
              <a:gd name="adj2" fmla="val 80766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3924" y="4721901"/>
            <a:ext cx="5115394" cy="103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i="1" u="sng" dirty="0" smtClean="0">
                <a:solidFill>
                  <a:srgbClr val="FF0000"/>
                </a:solidFill>
              </a:rPr>
              <a:t>Warning of Math</a:t>
            </a:r>
            <a:endParaRPr lang="zh-TW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86821"/>
            <a:ext cx="7772400" cy="23876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TW" dirty="0"/>
              <a:t>Example </a:t>
            </a:r>
            <a:r>
              <a:rPr lang="en-US" altLang="zh-TW" dirty="0" smtClean="0"/>
              <a:t>Applications </a:t>
            </a:r>
            <a:r>
              <a:rPr lang="en-US" altLang="zh-TW" dirty="0"/>
              <a:t>for Hidden Variable Learning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4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Structured </a:t>
            </a:r>
            <a:r>
              <a:rPr lang="en-US" altLang="zh-TW" sz="4000" dirty="0"/>
              <a:t>SVM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71792" y="3357682"/>
                <a:ext cx="181331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92" y="3357682"/>
                <a:ext cx="181331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48174" y="4475285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74" y="4475285"/>
                <a:ext cx="20855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16" t="-16393" r="-409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33632" y="520630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32" y="5206309"/>
                <a:ext cx="6633226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643" t="-10465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0920" y="1918444"/>
                <a:ext cx="6803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400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0" y="1918444"/>
                <a:ext cx="6803868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33632" y="3398163"/>
                <a:ext cx="281820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32" y="3398163"/>
                <a:ext cx="2818207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95435" y="2661553"/>
            <a:ext cx="3256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Minimizing cost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445231" y="3578003"/>
                <a:ext cx="6914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b="1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31" y="3578003"/>
                <a:ext cx="691459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412344" y="5960458"/>
            <a:ext cx="657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What does the function C</a:t>
            </a:r>
            <a:r>
              <a:rPr lang="en-US" altLang="zh-TW" sz="2800" baseline="30000" dirty="0" smtClean="0"/>
              <a:t>n</a:t>
            </a:r>
            <a:r>
              <a:rPr lang="en-US" altLang="zh-TW" sz="2800" dirty="0" smtClean="0"/>
              <a:t> look like?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5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  <p:bldP spid="16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39649" y="161896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49" y="1618969"/>
                <a:ext cx="6633226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551" t="-11628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239649" y="5817002"/>
            <a:ext cx="7126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75609"/>
              </p:ext>
            </p:extLst>
          </p:nvPr>
        </p:nvGraphicFramePr>
        <p:xfrm>
          <a:off x="7937655" y="5960876"/>
          <a:ext cx="3413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55" y="5960876"/>
                        <a:ext cx="341312" cy="314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1502847" y="3394908"/>
            <a:ext cx="2974103" cy="277900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557711" y="4266477"/>
            <a:ext cx="4023157" cy="20166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36808" y="4990268"/>
            <a:ext cx="4420922" cy="122639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936519" y="5509044"/>
            <a:ext cx="4810060" cy="5381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531814" y="5111504"/>
            <a:ext cx="3214765" cy="11715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5942600" y="4406396"/>
            <a:ext cx="1849828" cy="18102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5702024" y="5145686"/>
            <a:ext cx="2919572" cy="117157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557711" y="4578554"/>
            <a:ext cx="2230764" cy="171936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3226143" y="2143298"/>
            <a:ext cx="2071756" cy="523220"/>
            <a:chOff x="3226143" y="2143298"/>
            <a:chExt cx="2071756" cy="523220"/>
          </a:xfrm>
        </p:grpSpPr>
        <p:sp>
          <p:nvSpPr>
            <p:cNvPr id="3" name="文字方塊 2"/>
            <p:cNvSpPr txBox="1"/>
            <p:nvPr/>
          </p:nvSpPr>
          <p:spPr>
            <a:xfrm>
              <a:off x="3899892" y="2143298"/>
              <a:ext cx="1398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i="1" u="sng" dirty="0" smtClean="0"/>
                <a:t>convex</a:t>
              </a:r>
              <a:endParaRPr lang="zh-TW" altLang="en-US" sz="2800" b="1" i="1" u="sng" dirty="0"/>
            </a:p>
          </p:txBody>
        </p:sp>
        <p:sp>
          <p:nvSpPr>
            <p:cNvPr id="4" name="向右箭號 3"/>
            <p:cNvSpPr/>
            <p:nvPr/>
          </p:nvSpPr>
          <p:spPr>
            <a:xfrm>
              <a:off x="3226143" y="2293485"/>
              <a:ext cx="716328" cy="2616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2050147" y="1993506"/>
            <a:ext cx="36994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111748" y="3598955"/>
                <a:ext cx="3507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48" y="3598955"/>
                <a:ext cx="350782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230954" y="5070601"/>
            <a:ext cx="5771931" cy="5703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465672" y="4738984"/>
                <a:ext cx="3628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72" y="4738984"/>
                <a:ext cx="3628557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 flipV="1">
            <a:off x="4117197" y="3285742"/>
            <a:ext cx="4084709" cy="27479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5733174" y="2394692"/>
            <a:ext cx="1389724" cy="378545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2061829" y="3688239"/>
            <a:ext cx="5406464" cy="99311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2490545" y="2874508"/>
            <a:ext cx="4805994" cy="32332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502847" y="3431273"/>
            <a:ext cx="1277675" cy="1147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773998" y="4039206"/>
            <a:ext cx="2756272" cy="509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5524740" y="3134585"/>
            <a:ext cx="1323047" cy="912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6847787" y="2135460"/>
            <a:ext cx="299509" cy="1016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239649" y="5817002"/>
            <a:ext cx="7126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7937655" y="5960876"/>
          <a:ext cx="3413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55" y="5960876"/>
                        <a:ext cx="341312" cy="314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1328300" y="3782259"/>
            <a:ext cx="5469453" cy="118364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159112" y="2938346"/>
            <a:ext cx="1463671" cy="36656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899892" y="2143298"/>
            <a:ext cx="139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convex</a:t>
            </a:r>
            <a:endParaRPr lang="zh-TW" altLang="en-US" sz="2800" b="1" i="1" u="sng" dirty="0"/>
          </a:p>
        </p:txBody>
      </p:sp>
      <p:sp>
        <p:nvSpPr>
          <p:cNvPr id="4" name="向右箭號 3"/>
          <p:cNvSpPr/>
          <p:nvPr/>
        </p:nvSpPr>
        <p:spPr>
          <a:xfrm>
            <a:off x="3226143" y="2293485"/>
            <a:ext cx="716328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065102" y="3942662"/>
            <a:ext cx="7126279" cy="201910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5558627" y="2782043"/>
            <a:ext cx="1389724" cy="378545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3159112" y="3053871"/>
            <a:ext cx="2924071" cy="32213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159112" y="2931162"/>
            <a:ext cx="593738" cy="1422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714750" y="4317496"/>
            <a:ext cx="1041503" cy="206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737203" y="3053870"/>
            <a:ext cx="1357779" cy="1484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39649" y="161896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49" y="1618969"/>
                <a:ext cx="6633226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551" t="-11628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>
            <a:off x="2050147" y="1993506"/>
            <a:ext cx="36994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78" y="3268045"/>
            <a:ext cx="5869155" cy="33246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34100" y="4234485"/>
            <a:ext cx="109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convex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03627" y="4645960"/>
            <a:ext cx="109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92D050"/>
                </a:solidFill>
              </a:rPr>
              <a:t>line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86886" y="4003652"/>
            <a:ext cx="109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14917" y="2625737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convex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70772" y="2625737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line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4147743" y="671795"/>
            <a:ext cx="360305" cy="3631851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右大括弧 20"/>
          <p:cNvSpPr/>
          <p:nvPr/>
        </p:nvSpPr>
        <p:spPr>
          <a:xfrm rot="5400000">
            <a:off x="7173673" y="1436839"/>
            <a:ext cx="360305" cy="2040881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/>
          <p:cNvSpPr/>
          <p:nvPr/>
        </p:nvSpPr>
        <p:spPr>
          <a:xfrm rot="16200000" flipV="1">
            <a:off x="5262964" y="-1167409"/>
            <a:ext cx="360305" cy="5862296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230136" y="1083142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41041" y="1903264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41" y="1903264"/>
                <a:ext cx="6633226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643" t="-10465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5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 rot="5400000">
            <a:off x="7243386" y="1896228"/>
            <a:ext cx="360305" cy="1118925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795617" y="2610322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右大括弧 20"/>
          <p:cNvSpPr/>
          <p:nvPr/>
        </p:nvSpPr>
        <p:spPr>
          <a:xfrm rot="5400000">
            <a:off x="5989452" y="1983839"/>
            <a:ext cx="360305" cy="1001345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504229" y="2598899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右大括弧 22"/>
          <p:cNvSpPr/>
          <p:nvPr/>
        </p:nvSpPr>
        <p:spPr>
          <a:xfrm rot="16200000" flipV="1">
            <a:off x="6645812" y="62896"/>
            <a:ext cx="360305" cy="2314068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187682" y="568382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convex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86865"/>
            <a:ext cx="4211931" cy="2828994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217" y="3586865"/>
            <a:ext cx="3269133" cy="3080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96073" y="1284103"/>
                <a:ext cx="281820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73" y="1284103"/>
                <a:ext cx="2818207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</a:t>
            </a:r>
            <a:r>
              <a:rPr lang="en-US" altLang="zh-TW" dirty="0" smtClean="0"/>
              <a:t>SVM </a:t>
            </a:r>
            <a:br>
              <a:rPr lang="en-US" altLang="zh-TW" dirty="0" smtClean="0"/>
            </a:br>
            <a:r>
              <a:rPr lang="en-US" altLang="zh-TW" dirty="0" smtClean="0"/>
              <a:t>with Hidden Information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5102" y="4975894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02" y="4975894"/>
                <a:ext cx="5536965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881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5030" y="5500207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30" y="5500207"/>
                <a:ext cx="3009157" cy="483209"/>
              </a:xfrm>
              <a:prstGeom prst="rect">
                <a:avLst/>
              </a:prstGeom>
              <a:blipFill rotWithShape="0">
                <a:blip r:embed="rId4"/>
                <a:stretch>
                  <a:fillRect l="-203" t="-11250"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64674" y="2935465"/>
                <a:ext cx="181331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674" y="2935465"/>
                <a:ext cx="1813317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741056" y="4053068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6" y="4053068"/>
                <a:ext cx="208557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216" t="-18333" r="-40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026514" y="2975946"/>
                <a:ext cx="281820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14" y="2975946"/>
                <a:ext cx="2818207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588317" y="2239336"/>
            <a:ext cx="3256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Minimizing cost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438113" y="3155786"/>
                <a:ext cx="6914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b="1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13" y="3155786"/>
                <a:ext cx="691459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3" grpId="0"/>
      <p:bldP spid="23" grpId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 </a:t>
            </a:r>
            <a:br>
              <a:rPr lang="en-US" altLang="zh-TW" dirty="0"/>
            </a:br>
            <a:r>
              <a:rPr lang="en-US" altLang="zh-TW" dirty="0"/>
              <a:t>with Hidden Information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421387" y="3062514"/>
            <a:ext cx="0" cy="328532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848518" y="3062514"/>
            <a:ext cx="0" cy="329141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42" y="3716254"/>
            <a:ext cx="1209167" cy="7557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73684" y="3697793"/>
            <a:ext cx="698434" cy="7521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52" y="4728745"/>
            <a:ext cx="1209167" cy="7557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91589" y="5123661"/>
            <a:ext cx="556031" cy="3568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5120291" y="4094118"/>
            <a:ext cx="571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2" y="5106611"/>
            <a:ext cx="1209167" cy="75572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16965" y="5106610"/>
            <a:ext cx="698434" cy="5320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2712341" y="5152322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31489" y="5520236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742731" y="3384001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215399" y="3904107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820894" y="2887147"/>
            <a:ext cx="2623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42" y="4756273"/>
            <a:ext cx="1209167" cy="75572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3684" y="4737812"/>
            <a:ext cx="698434" cy="7521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120291" y="5134137"/>
            <a:ext cx="571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72118" y="4219069"/>
            <a:ext cx="154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 = “</a:t>
            </a:r>
            <a:r>
              <a:rPr lang="en-US" altLang="zh-TW" sz="2400" dirty="0" smtClean="0">
                <a:solidFill>
                  <a:srgbClr val="0000FF"/>
                </a:solidFill>
              </a:rPr>
              <a:t>type 1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903609" y="5317236"/>
            <a:ext cx="154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 = “</a:t>
            </a:r>
            <a:r>
              <a:rPr lang="en-US" altLang="zh-TW" sz="2400" dirty="0" smtClean="0">
                <a:solidFill>
                  <a:srgbClr val="00B050"/>
                </a:solidFill>
              </a:rPr>
              <a:t>type 2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04" y="5597275"/>
            <a:ext cx="1209167" cy="75572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503641" y="5992191"/>
            <a:ext cx="556031" cy="3568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742731" y="5992191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2" y="4036215"/>
            <a:ext cx="1209167" cy="75572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516965" y="4036214"/>
            <a:ext cx="698434" cy="53204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2231489" y="4449840"/>
            <a:ext cx="739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231489" y="4942332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712341" y="4298401"/>
            <a:ext cx="7399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507021" y="3915234"/>
            <a:ext cx="0" cy="53460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507021" y="4981785"/>
            <a:ext cx="0" cy="53460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298049" y="4300957"/>
            <a:ext cx="0" cy="1663979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131135" y="3387079"/>
            <a:ext cx="0" cy="17365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107648" y="2280216"/>
            <a:ext cx="11098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648459" y="2270408"/>
            <a:ext cx="181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848477" y="4094118"/>
            <a:ext cx="168668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126876" y="3376782"/>
            <a:ext cx="1686683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067585" y="3368983"/>
            <a:ext cx="0" cy="6760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152184" y="3522352"/>
            <a:ext cx="301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𝐶</a:t>
            </a:r>
            <a:r>
              <a:rPr lang="en-US" altLang="zh-TW" sz="2400" baseline="300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𝑛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86265" y="1853059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5" y="1853059"/>
                <a:ext cx="5536965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771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506193" y="2377372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93" y="2377372"/>
                <a:ext cx="3009157" cy="483209"/>
              </a:xfrm>
              <a:prstGeom prst="rect">
                <a:avLst/>
              </a:prstGeom>
              <a:blipFill rotWithShape="0">
                <a:blip r:embed="rId5"/>
                <a:stretch>
                  <a:fillRect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22" grpId="0" animBg="1"/>
      <p:bldP spid="24" grpId="0"/>
      <p:bldP spid="25" grpId="0"/>
      <p:bldP spid="27" grpId="0" animBg="1"/>
      <p:bldP spid="30" grpId="0" animBg="1"/>
      <p:bldP spid="48" grpId="0"/>
      <p:bldP spid="42" grpId="0"/>
      <p:bldP spid="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 </a:t>
            </a:r>
            <a:br>
              <a:rPr lang="en-US" altLang="zh-TW" dirty="0"/>
            </a:br>
            <a:r>
              <a:rPr lang="en-US" altLang="zh-TW" dirty="0"/>
              <a:t>with Hidden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Cost function to be minimized</a:t>
            </a:r>
          </a:p>
          <a:p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93510" y="3378172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71686" y="3371401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 rot="5400000">
            <a:off x="3448068" y="857240"/>
            <a:ext cx="360305" cy="4681557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/>
          <p:cNvSpPr/>
          <p:nvPr/>
        </p:nvSpPr>
        <p:spPr>
          <a:xfrm rot="5400000">
            <a:off x="7404514" y="1907598"/>
            <a:ext cx="360305" cy="2580844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7540" y="2556201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0" y="2556201"/>
                <a:ext cx="5536965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770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968999" y="2539500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99" y="2539500"/>
                <a:ext cx="3009157" cy="483209"/>
              </a:xfrm>
              <a:prstGeom prst="rect">
                <a:avLst/>
              </a:prstGeom>
              <a:blipFill rotWithShape="0">
                <a:blip r:embed="rId4"/>
                <a:stretch>
                  <a:fillRect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 animBg="1"/>
      <p:bldP spid="13" grpId="0" animBg="1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 </a:t>
            </a:r>
            <a:br>
              <a:rPr lang="en-US" altLang="zh-TW" dirty="0"/>
            </a:br>
            <a:r>
              <a:rPr lang="en-US" altLang="zh-TW" dirty="0"/>
              <a:t>with Hidden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Cost function to be minimized</a:t>
            </a:r>
          </a:p>
          <a:p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93510" y="3378172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2396" y="3371404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concave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 rot="5400000">
            <a:off x="3448068" y="857240"/>
            <a:ext cx="360305" cy="4681557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/>
          <p:cNvSpPr/>
          <p:nvPr/>
        </p:nvSpPr>
        <p:spPr>
          <a:xfrm rot="5400000">
            <a:off x="7245276" y="1741591"/>
            <a:ext cx="353535" cy="2906090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2" y="4257025"/>
            <a:ext cx="2666014" cy="211236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527" y="4244435"/>
            <a:ext cx="2697730" cy="2152996"/>
          </a:xfrm>
          <a:prstGeom prst="rect">
            <a:avLst/>
          </a:prstGeom>
          <a:ln>
            <a:noFill/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488" y="4257463"/>
            <a:ext cx="2716616" cy="216976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50141" y="5049209"/>
            <a:ext cx="71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22103" y="5049209"/>
            <a:ext cx="71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7611" y="4165040"/>
            <a:ext cx="2743264" cy="226553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185790" y="4178050"/>
            <a:ext cx="2743264" cy="22655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84489" y="4171265"/>
            <a:ext cx="2716616" cy="225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4" idx="0"/>
          </p:cNvCxnSpPr>
          <p:nvPr/>
        </p:nvCxnSpPr>
        <p:spPr>
          <a:xfrm flipH="1">
            <a:off x="1459243" y="3652491"/>
            <a:ext cx="1625029" cy="51254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0393" y="3639901"/>
            <a:ext cx="2280350" cy="5300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20373" y="4342279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7540" y="2556201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0" y="2556201"/>
                <a:ext cx="5536965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770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68999" y="2539500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99" y="2539500"/>
                <a:ext cx="3009157" cy="483209"/>
              </a:xfrm>
              <a:prstGeom prst="rect">
                <a:avLst/>
              </a:prstGeom>
              <a:blipFill rotWithShape="0">
                <a:blip r:embed="rId7"/>
                <a:stretch>
                  <a:fillRect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7" grpId="0" animBg="1"/>
      <p:bldP spid="18" grpId="0" animBg="1"/>
      <p:bldP spid="22" grpId="0"/>
      <p:bldP spid="21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/>
          <p:nvPr/>
        </p:nvSpPr>
        <p:spPr>
          <a:xfrm>
            <a:off x="1152979" y="1914621"/>
            <a:ext cx="7133771" cy="4109708"/>
          </a:xfrm>
          <a:custGeom>
            <a:avLst/>
            <a:gdLst>
              <a:gd name="connsiteX0" fmla="*/ 0 w 2761861"/>
              <a:gd name="connsiteY0" fmla="*/ 0 h 971468"/>
              <a:gd name="connsiteX1" fmla="*/ 522514 w 2761861"/>
              <a:gd name="connsiteY1" fmla="*/ 970384 h 971468"/>
              <a:gd name="connsiteX2" fmla="*/ 1828800 w 2761861"/>
              <a:gd name="connsiteY2" fmla="*/ 205274 h 971468"/>
              <a:gd name="connsiteX3" fmla="*/ 2761861 w 2761861"/>
              <a:gd name="connsiteY3" fmla="*/ 895739 h 97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861" h="971468">
                <a:moveTo>
                  <a:pt x="0" y="0"/>
                </a:moveTo>
                <a:cubicBezTo>
                  <a:pt x="108857" y="468086"/>
                  <a:pt x="217714" y="936172"/>
                  <a:pt x="522514" y="970384"/>
                </a:cubicBezTo>
                <a:cubicBezTo>
                  <a:pt x="827314" y="1004596"/>
                  <a:pt x="1455576" y="217715"/>
                  <a:pt x="1828800" y="205274"/>
                </a:cubicBezTo>
                <a:cubicBezTo>
                  <a:pt x="2202024" y="192833"/>
                  <a:pt x="2481942" y="544286"/>
                  <a:pt x="2761861" y="895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00075" y="6300882"/>
            <a:ext cx="7543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915275" y="6024329"/>
            <a:ext cx="97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endParaRPr lang="zh-TW" altLang="en-US" sz="2800" dirty="0"/>
          </a:p>
        </p:txBody>
      </p:sp>
      <p:sp>
        <p:nvSpPr>
          <p:cNvPr id="8" name="手繪多邊形 7"/>
          <p:cNvSpPr/>
          <p:nvPr/>
        </p:nvSpPr>
        <p:spPr>
          <a:xfrm>
            <a:off x="2691363" y="2630098"/>
            <a:ext cx="2904932" cy="1867858"/>
          </a:xfrm>
          <a:custGeom>
            <a:avLst/>
            <a:gdLst>
              <a:gd name="connsiteX0" fmla="*/ 0 w 2351315"/>
              <a:gd name="connsiteY0" fmla="*/ 615820 h 1867858"/>
              <a:gd name="connsiteX1" fmla="*/ 466531 w 2351315"/>
              <a:gd name="connsiteY1" fmla="*/ 1679510 h 1867858"/>
              <a:gd name="connsiteX2" fmla="*/ 895739 w 2351315"/>
              <a:gd name="connsiteY2" fmla="*/ 1791477 h 1867858"/>
              <a:gd name="connsiteX3" fmla="*/ 1754156 w 2351315"/>
              <a:gd name="connsiteY3" fmla="*/ 858416 h 1867858"/>
              <a:gd name="connsiteX4" fmla="*/ 2351315 w 2351315"/>
              <a:gd name="connsiteY4" fmla="*/ 0 h 18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315" h="1867858">
                <a:moveTo>
                  <a:pt x="0" y="615820"/>
                </a:moveTo>
                <a:cubicBezTo>
                  <a:pt x="158620" y="1049693"/>
                  <a:pt x="317241" y="1483567"/>
                  <a:pt x="466531" y="1679510"/>
                </a:cubicBezTo>
                <a:cubicBezTo>
                  <a:pt x="615821" y="1875453"/>
                  <a:pt x="681135" y="1928326"/>
                  <a:pt x="895739" y="1791477"/>
                </a:cubicBezTo>
                <a:cubicBezTo>
                  <a:pt x="1110343" y="1654628"/>
                  <a:pt x="1511560" y="1156995"/>
                  <a:pt x="1754156" y="858416"/>
                </a:cubicBezTo>
                <a:cubicBezTo>
                  <a:pt x="1996752" y="559837"/>
                  <a:pt x="2174033" y="279918"/>
                  <a:pt x="2351315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2232" y="3373534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467282" y="4430789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10" idx="0"/>
          </p:cNvCxnSpPr>
          <p:nvPr/>
        </p:nvCxnSpPr>
        <p:spPr>
          <a:xfrm>
            <a:off x="3530782" y="4430789"/>
            <a:ext cx="0" cy="1870093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7559" y="2117226"/>
                <a:ext cx="925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9" y="2117226"/>
                <a:ext cx="9258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23765" y="1429195"/>
                <a:ext cx="41535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Auxiliary function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at </a:t>
                </a:r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0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5" y="1429195"/>
                <a:ext cx="41535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4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00119" y="2320943"/>
                <a:ext cx="38271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2. Upper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19" y="2320943"/>
                <a:ext cx="382710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00120" y="2752731"/>
            <a:ext cx="32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3</a:t>
            </a:r>
            <a:r>
              <a:rPr lang="en-US" altLang="zh-TW" sz="2400" dirty="0" smtClean="0"/>
              <a:t>. Easy to be minimized </a:t>
            </a:r>
            <a:endParaRPr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5061314" y="3391049"/>
            <a:ext cx="0" cy="2909833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9551" y="631671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301945" y="632192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850744" y="2339539"/>
                <a:ext cx="258131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4" y="2339539"/>
                <a:ext cx="258131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857875" y="2929384"/>
                <a:ext cx="2574179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5" y="2929384"/>
                <a:ext cx="257417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908585" y="4197494"/>
                <a:ext cx="2523469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5" y="4197494"/>
                <a:ext cx="252346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0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500120" y="1871868"/>
                <a:ext cx="30101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1.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20" y="1871868"/>
                <a:ext cx="301014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03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442142" y="995597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71028" y="988829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concave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5" name="右大括弧 34"/>
          <p:cNvSpPr/>
          <p:nvPr/>
        </p:nvSpPr>
        <p:spPr>
          <a:xfrm rot="5400000">
            <a:off x="3496700" y="-1525335"/>
            <a:ext cx="360305" cy="4681557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/>
          <p:cNvSpPr/>
          <p:nvPr/>
        </p:nvSpPr>
        <p:spPr>
          <a:xfrm rot="5400000">
            <a:off x="7293908" y="-640984"/>
            <a:ext cx="353535" cy="2906090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72534" y="1453539"/>
                <a:ext cx="3472347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/>
                    </a:solidFill>
                  </a:rPr>
                  <a:t>Minimum value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is at w</a:t>
                </a:r>
                <a:r>
                  <a:rPr lang="en-US" altLang="zh-TW" sz="2400" baseline="30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4" y="1453539"/>
                <a:ext cx="3472347" cy="862608"/>
              </a:xfrm>
              <a:prstGeom prst="rect">
                <a:avLst/>
              </a:prstGeom>
              <a:blipFill rotWithShape="0">
                <a:blip r:embed="rId10"/>
                <a:stretch>
                  <a:fillRect l="-2812" t="-5634" r="-4042" b="-1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rot="5400000">
            <a:off x="6858907" y="3540986"/>
            <a:ext cx="551543" cy="509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38429" y="2346252"/>
            <a:ext cx="2593625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862039" y="2932767"/>
            <a:ext cx="2556753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906961" y="4204261"/>
            <a:ext cx="2525094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781476" y="1893586"/>
            <a:ext cx="2338633" cy="4083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471544" y="514993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881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blipFill rotWithShape="0">
                <a:blip r:embed="rId12"/>
                <a:stretch>
                  <a:fillRect l="-203"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5" grpId="0"/>
      <p:bldP spid="26" grpId="0"/>
      <p:bldP spid="27" grpId="0"/>
      <p:bldP spid="36" grpId="0"/>
      <p:bldP spid="37" grpId="0"/>
      <p:bldP spid="39" grpId="0" animBg="1"/>
      <p:bldP spid="40" grpId="0" animBg="1"/>
      <p:bldP spid="41" grpId="0" animBg="1"/>
      <p:bldP spid="42" grpId="0"/>
      <p:bldP spid="5" grpId="0"/>
      <p:bldP spid="11" grpId="0" animBg="1"/>
      <p:bldP spid="15" grpId="0" animBg="1"/>
      <p:bldP spid="45" grpId="0" animBg="1"/>
      <p:bldP spid="46" grpId="0" animBg="1"/>
      <p:bldP spid="48" grpId="0" animBg="1"/>
      <p:bldP spid="38" grpId="0" animBg="1"/>
      <p:bldP spid="43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Sentiment </a:t>
            </a:r>
            <a:r>
              <a:rPr lang="en-US" altLang="zh-TW" b="1" i="1" u="sng" dirty="0" smtClean="0"/>
              <a:t>Analysis</a:t>
            </a:r>
            <a:r>
              <a:rPr lang="en-US" altLang="zh-TW" dirty="0" smtClean="0"/>
              <a:t>: Automatically identify a movie review is positive or negative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75489" y="2703670"/>
            <a:ext cx="640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Collecting documents about reviewing  movies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96358" y="3437491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正雷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42980" y="4466229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Negative (</a:t>
            </a:r>
            <a:r>
              <a:rPr lang="zh-TW" altLang="en-US" sz="2400" dirty="0" smtClean="0">
                <a:solidFill>
                  <a:srgbClr val="0000FF"/>
                </a:solidFill>
              </a:rPr>
              <a:t>負雷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42980" y="5545426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正雷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46724" y="3322068"/>
            <a:ext cx="3495292" cy="929587"/>
            <a:chOff x="1205044" y="3513248"/>
            <a:chExt cx="3495292" cy="92958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7586" y="3553737"/>
              <a:ext cx="862727" cy="889098"/>
            </a:xfrm>
            <a:prstGeom prst="rect">
              <a:avLst/>
            </a:prstGeom>
          </p:spPr>
        </p:pic>
        <p:sp>
          <p:nvSpPr>
            <p:cNvPr id="12" name="摺角紙張 11"/>
            <p:cNvSpPr/>
            <p:nvPr/>
          </p:nvSpPr>
          <p:spPr>
            <a:xfrm>
              <a:off x="2871536" y="3513248"/>
              <a:ext cx="1828800" cy="88909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看</a:t>
              </a:r>
              <a:r>
                <a:rPr lang="zh-TW" altLang="en-US" dirty="0"/>
                <a:t>了</a:t>
              </a:r>
              <a:r>
                <a:rPr lang="zh-TW" altLang="en-US" dirty="0" smtClean="0"/>
                <a:t>這部電影覺得很高興 </a:t>
              </a:r>
              <a:r>
                <a:rPr lang="en-US" altLang="zh-TW" dirty="0" smtClean="0"/>
                <a:t>…….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205044" y="3677693"/>
                  <a:ext cx="7309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44" y="3677693"/>
                  <a:ext cx="73090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1024434" y="4260888"/>
            <a:ext cx="3517582" cy="937055"/>
            <a:chOff x="1182754" y="4452068"/>
            <a:chExt cx="3517582" cy="93705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7585" y="4452068"/>
              <a:ext cx="862727" cy="889098"/>
            </a:xfrm>
            <a:prstGeom prst="rect">
              <a:avLst/>
            </a:prstGeom>
          </p:spPr>
        </p:pic>
        <p:sp>
          <p:nvSpPr>
            <p:cNvPr id="13" name="摺角紙張 12"/>
            <p:cNvSpPr/>
            <p:nvPr/>
          </p:nvSpPr>
          <p:spPr>
            <a:xfrm>
              <a:off x="2871536" y="4500025"/>
              <a:ext cx="1828800" cy="88909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這部</a:t>
              </a:r>
              <a:r>
                <a:rPr lang="zh-TW" altLang="en-US" dirty="0" smtClean="0"/>
                <a:t>電影太糟了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…….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182754" y="4635007"/>
                  <a:ext cx="7386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54" y="4635007"/>
                  <a:ext cx="73860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/>
          <p:cNvGrpSpPr/>
          <p:nvPr/>
        </p:nvGrpSpPr>
        <p:grpSpPr>
          <a:xfrm>
            <a:off x="1046724" y="5208772"/>
            <a:ext cx="3495292" cy="1028166"/>
            <a:chOff x="1205044" y="5399952"/>
            <a:chExt cx="3495292" cy="102816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7584" y="5399952"/>
              <a:ext cx="862727" cy="889098"/>
            </a:xfrm>
            <a:prstGeom prst="rect">
              <a:avLst/>
            </a:prstGeom>
          </p:spPr>
        </p:pic>
        <p:sp>
          <p:nvSpPr>
            <p:cNvPr id="14" name="摺角紙張 13"/>
            <p:cNvSpPr/>
            <p:nvPr/>
          </p:nvSpPr>
          <p:spPr>
            <a:xfrm>
              <a:off x="2871536" y="5539020"/>
              <a:ext cx="1828800" cy="88909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這部</a:t>
              </a:r>
              <a:r>
                <a:rPr lang="zh-TW" altLang="en-US" dirty="0" smtClean="0"/>
                <a:t>電影</a:t>
              </a:r>
              <a:r>
                <a:rPr lang="zh-TW" altLang="en-US" dirty="0"/>
                <a:t>很</a:t>
              </a:r>
              <a:r>
                <a:rPr lang="zh-TW" altLang="en-US" dirty="0" smtClean="0"/>
                <a:t>棒 </a:t>
              </a:r>
              <a:r>
                <a:rPr lang="en-US" altLang="zh-TW" dirty="0" smtClean="0"/>
                <a:t>…….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205044" y="5606385"/>
                  <a:ext cx="7386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44" y="5606385"/>
                  <a:ext cx="73860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19463" y="3372633"/>
                <a:ext cx="7384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63" y="3372633"/>
                <a:ext cx="73840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335505" y="4419409"/>
                <a:ext cx="746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505" y="4419409"/>
                <a:ext cx="74610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35505" y="5483871"/>
                <a:ext cx="746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505" y="5483871"/>
                <a:ext cx="74610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4549442" y="3704965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565484" y="4691554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565484" y="5774396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02539" y="3695440"/>
            <a:ext cx="505088" cy="28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276194" y="5725779"/>
            <a:ext cx="271422" cy="28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46428" y="4419409"/>
            <a:ext cx="278136" cy="27214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934857" y="6176963"/>
            <a:ext cx="393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This is only an ideal case.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8" grpId="0"/>
      <p:bldP spid="19" grpId="0"/>
      <p:bldP spid="20" grpId="0"/>
      <p:bldP spid="28" grpId="0" animBg="1"/>
      <p:bldP spid="29" grpId="0" animBg="1"/>
      <p:bldP spid="30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/>
          <p:nvPr/>
        </p:nvSpPr>
        <p:spPr>
          <a:xfrm>
            <a:off x="1152979" y="1914621"/>
            <a:ext cx="7133771" cy="4109708"/>
          </a:xfrm>
          <a:custGeom>
            <a:avLst/>
            <a:gdLst>
              <a:gd name="connsiteX0" fmla="*/ 0 w 2761861"/>
              <a:gd name="connsiteY0" fmla="*/ 0 h 971468"/>
              <a:gd name="connsiteX1" fmla="*/ 522514 w 2761861"/>
              <a:gd name="connsiteY1" fmla="*/ 970384 h 971468"/>
              <a:gd name="connsiteX2" fmla="*/ 1828800 w 2761861"/>
              <a:gd name="connsiteY2" fmla="*/ 205274 h 971468"/>
              <a:gd name="connsiteX3" fmla="*/ 2761861 w 2761861"/>
              <a:gd name="connsiteY3" fmla="*/ 895739 h 97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861" h="971468">
                <a:moveTo>
                  <a:pt x="0" y="0"/>
                </a:moveTo>
                <a:cubicBezTo>
                  <a:pt x="108857" y="468086"/>
                  <a:pt x="217714" y="936172"/>
                  <a:pt x="522514" y="970384"/>
                </a:cubicBezTo>
                <a:cubicBezTo>
                  <a:pt x="827314" y="1004596"/>
                  <a:pt x="1455576" y="217715"/>
                  <a:pt x="1828800" y="205274"/>
                </a:cubicBezTo>
                <a:cubicBezTo>
                  <a:pt x="2202024" y="192833"/>
                  <a:pt x="2481942" y="544286"/>
                  <a:pt x="2761861" y="895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00075" y="6300882"/>
            <a:ext cx="7543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915275" y="6024329"/>
            <a:ext cx="97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endParaRPr lang="zh-TW" altLang="en-US" sz="28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3530782" y="5197642"/>
            <a:ext cx="0" cy="1103240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448232" y="5197642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822450" y="3631248"/>
            <a:ext cx="2559050" cy="1970458"/>
          </a:xfrm>
          <a:custGeom>
            <a:avLst/>
            <a:gdLst>
              <a:gd name="connsiteX0" fmla="*/ 2628900 w 2628900"/>
              <a:gd name="connsiteY0" fmla="*/ 482600 h 2444074"/>
              <a:gd name="connsiteX1" fmla="*/ 2159000 w 2628900"/>
              <a:gd name="connsiteY1" fmla="*/ 1447800 h 2444074"/>
              <a:gd name="connsiteX2" fmla="*/ 1638300 w 2628900"/>
              <a:gd name="connsiteY2" fmla="*/ 2222500 h 2444074"/>
              <a:gd name="connsiteX3" fmla="*/ 1104900 w 2628900"/>
              <a:gd name="connsiteY3" fmla="*/ 2438400 h 2444074"/>
              <a:gd name="connsiteX4" fmla="*/ 711200 w 2628900"/>
              <a:gd name="connsiteY4" fmla="*/ 2362200 h 2444074"/>
              <a:gd name="connsiteX5" fmla="*/ 508000 w 2628900"/>
              <a:gd name="connsiteY5" fmla="*/ 2159000 h 2444074"/>
              <a:gd name="connsiteX6" fmla="*/ 342900 w 2628900"/>
              <a:gd name="connsiteY6" fmla="*/ 1778000 h 2444074"/>
              <a:gd name="connsiteX7" fmla="*/ 254000 w 2628900"/>
              <a:gd name="connsiteY7" fmla="*/ 1371600 h 2444074"/>
              <a:gd name="connsiteX8" fmla="*/ 0 w 2628900"/>
              <a:gd name="connsiteY8" fmla="*/ 0 h 2444074"/>
              <a:gd name="connsiteX0" fmla="*/ 2559050 w 2559050"/>
              <a:gd name="connsiteY0" fmla="*/ 37998 h 1999472"/>
              <a:gd name="connsiteX1" fmla="*/ 2089150 w 2559050"/>
              <a:gd name="connsiteY1" fmla="*/ 1003198 h 1999472"/>
              <a:gd name="connsiteX2" fmla="*/ 1568450 w 2559050"/>
              <a:gd name="connsiteY2" fmla="*/ 1777898 h 1999472"/>
              <a:gd name="connsiteX3" fmla="*/ 1035050 w 2559050"/>
              <a:gd name="connsiteY3" fmla="*/ 1993798 h 1999472"/>
              <a:gd name="connsiteX4" fmla="*/ 641350 w 2559050"/>
              <a:gd name="connsiteY4" fmla="*/ 1917598 h 1999472"/>
              <a:gd name="connsiteX5" fmla="*/ 438150 w 2559050"/>
              <a:gd name="connsiteY5" fmla="*/ 1714398 h 1999472"/>
              <a:gd name="connsiteX6" fmla="*/ 273050 w 2559050"/>
              <a:gd name="connsiteY6" fmla="*/ 1333398 h 1999472"/>
              <a:gd name="connsiteX7" fmla="*/ 184150 w 2559050"/>
              <a:gd name="connsiteY7" fmla="*/ 926998 h 1999472"/>
              <a:gd name="connsiteX8" fmla="*/ 0 w 2559050"/>
              <a:gd name="connsiteY8" fmla="*/ 0 h 199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050" h="1999472">
                <a:moveTo>
                  <a:pt x="2559050" y="37998"/>
                </a:moveTo>
                <a:cubicBezTo>
                  <a:pt x="2406650" y="375606"/>
                  <a:pt x="2254250" y="713215"/>
                  <a:pt x="2089150" y="1003198"/>
                </a:cubicBezTo>
                <a:cubicBezTo>
                  <a:pt x="1924050" y="1293181"/>
                  <a:pt x="1744133" y="1612798"/>
                  <a:pt x="1568450" y="1777898"/>
                </a:cubicBezTo>
                <a:cubicBezTo>
                  <a:pt x="1392767" y="1942998"/>
                  <a:pt x="1189567" y="1970515"/>
                  <a:pt x="1035050" y="1993798"/>
                </a:cubicBezTo>
                <a:cubicBezTo>
                  <a:pt x="880533" y="2017081"/>
                  <a:pt x="740833" y="1964165"/>
                  <a:pt x="641350" y="1917598"/>
                </a:cubicBezTo>
                <a:cubicBezTo>
                  <a:pt x="541867" y="1871031"/>
                  <a:pt x="499533" y="1811765"/>
                  <a:pt x="438150" y="1714398"/>
                </a:cubicBezTo>
                <a:cubicBezTo>
                  <a:pt x="376767" y="1617031"/>
                  <a:pt x="315383" y="1464631"/>
                  <a:pt x="273050" y="1333398"/>
                </a:cubicBezTo>
                <a:cubicBezTo>
                  <a:pt x="230717" y="1202165"/>
                  <a:pt x="241300" y="1223331"/>
                  <a:pt x="184150" y="926998"/>
                </a:cubicBezTo>
                <a:cubicBezTo>
                  <a:pt x="127000" y="630665"/>
                  <a:pt x="98425" y="537633"/>
                  <a:pt x="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691363" y="5534539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2754863" y="5534539"/>
            <a:ext cx="0" cy="766343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07684" y="2104489"/>
                <a:ext cx="925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4" y="2104489"/>
                <a:ext cx="9258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23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6059" y="1428594"/>
                <a:ext cx="48696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Another auxiliary function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at </a:t>
                </a:r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1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9" y="1428594"/>
                <a:ext cx="48696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77" t="-10526" r="-363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00119" y="2396025"/>
                <a:ext cx="35480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2. Upper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19" y="2396025"/>
                <a:ext cx="35480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7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00120" y="2896323"/>
            <a:ext cx="32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3</a:t>
            </a:r>
            <a:r>
              <a:rPr lang="en-US" altLang="zh-TW" sz="2400" dirty="0" smtClean="0"/>
              <a:t>. Easy to be minimized 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781495" y="631671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320995" y="632598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2500626" y="6328413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850744" y="2339539"/>
                <a:ext cx="25955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4" y="2339539"/>
                <a:ext cx="259552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857875" y="2929384"/>
                <a:ext cx="2507738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5" y="2929384"/>
                <a:ext cx="250773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871137" y="4197494"/>
                <a:ext cx="2736327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37" y="4197494"/>
                <a:ext cx="273632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500120" y="1874678"/>
                <a:ext cx="30101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20" y="1874678"/>
                <a:ext cx="301014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03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72534" y="1453539"/>
                <a:ext cx="347234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/>
                    </a:solidFill>
                  </a:rPr>
                  <a:t>Minimum value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is at w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4" y="1453539"/>
                <a:ext cx="3472347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2812" t="-5839" r="-4042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rot="5400000">
            <a:off x="6858907" y="3540986"/>
            <a:ext cx="551543" cy="509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38429" y="2346252"/>
            <a:ext cx="2593625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862039" y="2932767"/>
            <a:ext cx="2556753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906961" y="4204261"/>
            <a:ext cx="2525094" cy="4548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870169" y="1928997"/>
            <a:ext cx="2308698" cy="3783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722200" y="4873083"/>
            <a:ext cx="3901581" cy="1151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722200" y="5616136"/>
            <a:ext cx="4018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Can only reach local minimum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22200" y="4873083"/>
                <a:ext cx="4047583" cy="857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Find a </a:t>
                </a:r>
                <a:r>
                  <a:rPr lang="en-US" altLang="zh-TW" sz="2400" b="1" dirty="0" smtClean="0"/>
                  <a:t>w</a:t>
                </a:r>
                <a:r>
                  <a:rPr lang="en-US" altLang="zh-TW" sz="2400" dirty="0" smtClean="0"/>
                  <a:t> that can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zh-TW" altLang="en-US" sz="2400" dirty="0"/>
              </a:p>
              <a:p>
                <a:pPr>
                  <a:defRPr/>
                </a:pPr>
                <a:r>
                  <a:rPr lang="en-US" altLang="zh-TW" sz="2400" dirty="0"/>
                  <a:t>s</a:t>
                </a:r>
                <a:r>
                  <a:rPr lang="en-US" altLang="zh-TW" sz="2400" dirty="0" smtClean="0"/>
                  <a:t>maller at each iteration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00" y="4873083"/>
                <a:ext cx="4047583" cy="857414"/>
              </a:xfrm>
              <a:prstGeom prst="rect">
                <a:avLst/>
              </a:prstGeom>
              <a:blipFill rotWithShape="0">
                <a:blip r:embed="rId11"/>
                <a:stretch>
                  <a:fillRect l="-2410" t="-5674" b="-120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2680065" y="593386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2442142" y="995597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271028" y="988829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concave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2" name="右大括弧 51"/>
          <p:cNvSpPr/>
          <p:nvPr/>
        </p:nvSpPr>
        <p:spPr>
          <a:xfrm rot="5400000">
            <a:off x="3496700" y="-1525335"/>
            <a:ext cx="360305" cy="4681557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右大括弧 52"/>
          <p:cNvSpPr/>
          <p:nvPr/>
        </p:nvSpPr>
        <p:spPr>
          <a:xfrm rot="5400000">
            <a:off x="7293908" y="-640984"/>
            <a:ext cx="353535" cy="2906090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blipFill rotWithShape="0">
                <a:blip r:embed="rId12"/>
                <a:stretch>
                  <a:fillRect l="-881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blipFill rotWithShape="0">
                <a:blip r:embed="rId13"/>
                <a:stretch>
                  <a:fillRect l="-203"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5" grpId="0"/>
      <p:bldP spid="26" grpId="0"/>
      <p:bldP spid="27" grpId="0"/>
      <p:bldP spid="38" grpId="0"/>
      <p:bldP spid="39" grpId="0" animBg="1"/>
      <p:bldP spid="40" grpId="0" animBg="1"/>
      <p:bldP spid="41" grpId="0" animBg="1"/>
      <p:bldP spid="42" grpId="0"/>
      <p:bldP spid="5" grpId="0"/>
      <p:bldP spid="11" grpId="0" animBg="1"/>
      <p:bldP spid="15" grpId="0" animBg="1"/>
      <p:bldP spid="45" grpId="0" animBg="1"/>
      <p:bldP spid="46" grpId="0" animBg="1"/>
      <p:bldP spid="48" grpId="0" animBg="1"/>
      <p:bldP spid="3" grpId="0" animBg="1"/>
      <p:bldP spid="43" grpId="0"/>
      <p:bldP spid="47" grpId="0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接點 37"/>
          <p:cNvCxnSpPr/>
          <p:nvPr/>
        </p:nvCxnSpPr>
        <p:spPr>
          <a:xfrm>
            <a:off x="5400535" y="2036041"/>
            <a:ext cx="0" cy="1042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手繪多邊形 9"/>
          <p:cNvSpPr/>
          <p:nvPr/>
        </p:nvSpPr>
        <p:spPr>
          <a:xfrm>
            <a:off x="668963" y="1951700"/>
            <a:ext cx="2425959" cy="1007720"/>
          </a:xfrm>
          <a:custGeom>
            <a:avLst/>
            <a:gdLst>
              <a:gd name="connsiteX0" fmla="*/ 0 w 2425959"/>
              <a:gd name="connsiteY0" fmla="*/ 0 h 1007720"/>
              <a:gd name="connsiteX1" fmla="*/ 989045 w 2425959"/>
              <a:gd name="connsiteY1" fmla="*/ 1007706 h 1007720"/>
              <a:gd name="connsiteX2" fmla="*/ 2425959 w 2425959"/>
              <a:gd name="connsiteY2" fmla="*/ 18661 h 10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959" h="1007720">
                <a:moveTo>
                  <a:pt x="0" y="0"/>
                </a:moveTo>
                <a:cubicBezTo>
                  <a:pt x="292359" y="502298"/>
                  <a:pt x="584719" y="1004596"/>
                  <a:pt x="989045" y="1007706"/>
                </a:cubicBezTo>
                <a:cubicBezTo>
                  <a:pt x="1393372" y="1010816"/>
                  <a:pt x="1909665" y="514738"/>
                  <a:pt x="2425959" y="186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 flipV="1">
            <a:off x="4769618" y="1891339"/>
            <a:ext cx="2425959" cy="1007720"/>
          </a:xfrm>
          <a:custGeom>
            <a:avLst/>
            <a:gdLst>
              <a:gd name="connsiteX0" fmla="*/ 0 w 2425959"/>
              <a:gd name="connsiteY0" fmla="*/ 0 h 1007720"/>
              <a:gd name="connsiteX1" fmla="*/ 989045 w 2425959"/>
              <a:gd name="connsiteY1" fmla="*/ 1007706 h 1007720"/>
              <a:gd name="connsiteX2" fmla="*/ 2425959 w 2425959"/>
              <a:gd name="connsiteY2" fmla="*/ 18661 h 10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959" h="1007720">
                <a:moveTo>
                  <a:pt x="0" y="0"/>
                </a:moveTo>
                <a:cubicBezTo>
                  <a:pt x="292359" y="502298"/>
                  <a:pt x="584719" y="1004596"/>
                  <a:pt x="989045" y="1007706"/>
                </a:cubicBezTo>
                <a:cubicBezTo>
                  <a:pt x="1393372" y="1010816"/>
                  <a:pt x="1909665" y="514738"/>
                  <a:pt x="2425959" y="186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047156" y="3671012"/>
            <a:ext cx="4735804" cy="2368884"/>
          </a:xfrm>
          <a:custGeom>
            <a:avLst/>
            <a:gdLst>
              <a:gd name="connsiteX0" fmla="*/ 0 w 2761861"/>
              <a:gd name="connsiteY0" fmla="*/ 0 h 971468"/>
              <a:gd name="connsiteX1" fmla="*/ 522514 w 2761861"/>
              <a:gd name="connsiteY1" fmla="*/ 970384 h 971468"/>
              <a:gd name="connsiteX2" fmla="*/ 1828800 w 2761861"/>
              <a:gd name="connsiteY2" fmla="*/ 205274 h 971468"/>
              <a:gd name="connsiteX3" fmla="*/ 2761861 w 2761861"/>
              <a:gd name="connsiteY3" fmla="*/ 895739 h 97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861" h="971468">
                <a:moveTo>
                  <a:pt x="0" y="0"/>
                </a:moveTo>
                <a:cubicBezTo>
                  <a:pt x="108857" y="468086"/>
                  <a:pt x="217714" y="936172"/>
                  <a:pt x="522514" y="970384"/>
                </a:cubicBezTo>
                <a:cubicBezTo>
                  <a:pt x="827314" y="1004596"/>
                  <a:pt x="1455576" y="217715"/>
                  <a:pt x="1828800" y="205274"/>
                </a:cubicBezTo>
                <a:cubicBezTo>
                  <a:pt x="2202024" y="192833"/>
                  <a:pt x="2481942" y="544286"/>
                  <a:pt x="2761861" y="895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4657651" y="1435913"/>
            <a:ext cx="1422268" cy="11889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 21"/>
          <p:cNvSpPr/>
          <p:nvPr/>
        </p:nvSpPr>
        <p:spPr>
          <a:xfrm>
            <a:off x="1432416" y="3636922"/>
            <a:ext cx="2904932" cy="1867858"/>
          </a:xfrm>
          <a:custGeom>
            <a:avLst/>
            <a:gdLst>
              <a:gd name="connsiteX0" fmla="*/ 0 w 2351315"/>
              <a:gd name="connsiteY0" fmla="*/ 615820 h 1867858"/>
              <a:gd name="connsiteX1" fmla="*/ 466531 w 2351315"/>
              <a:gd name="connsiteY1" fmla="*/ 1679510 h 1867858"/>
              <a:gd name="connsiteX2" fmla="*/ 895739 w 2351315"/>
              <a:gd name="connsiteY2" fmla="*/ 1791477 h 1867858"/>
              <a:gd name="connsiteX3" fmla="*/ 1754156 w 2351315"/>
              <a:gd name="connsiteY3" fmla="*/ 858416 h 1867858"/>
              <a:gd name="connsiteX4" fmla="*/ 2351315 w 2351315"/>
              <a:gd name="connsiteY4" fmla="*/ 0 h 18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315" h="1867858">
                <a:moveTo>
                  <a:pt x="0" y="615820"/>
                </a:moveTo>
                <a:cubicBezTo>
                  <a:pt x="158620" y="1049693"/>
                  <a:pt x="317241" y="1483567"/>
                  <a:pt x="466531" y="1679510"/>
                </a:cubicBezTo>
                <a:cubicBezTo>
                  <a:pt x="615821" y="1875453"/>
                  <a:pt x="681135" y="1928326"/>
                  <a:pt x="895739" y="1791477"/>
                </a:cubicBezTo>
                <a:cubicBezTo>
                  <a:pt x="1110343" y="1654628"/>
                  <a:pt x="1511560" y="1156995"/>
                  <a:pt x="1754156" y="858416"/>
                </a:cubicBezTo>
                <a:cubicBezTo>
                  <a:pt x="1996752" y="559837"/>
                  <a:pt x="2174033" y="279918"/>
                  <a:pt x="2351315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317142" y="196599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2785" y="4488649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417105" y="2155246"/>
            <a:ext cx="134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3821246" y="3195436"/>
            <a:ext cx="54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42348" y="3564736"/>
                <a:ext cx="33854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Auxiliary function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at </a:t>
                </a:r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0</a:t>
                </a:r>
                <a:r>
                  <a:rPr lang="en-US" altLang="zh-TW" sz="2400" dirty="0" smtClean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3564736"/>
                <a:ext cx="338542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698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45955" y="4732241"/>
                <a:ext cx="33696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2. Upper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55" y="4732241"/>
                <a:ext cx="33696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555264" y="5160115"/>
            <a:ext cx="3474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3. </a:t>
            </a:r>
            <a:r>
              <a:rPr lang="en-US" altLang="zh-TW" sz="2400" dirty="0"/>
              <a:t>E</a:t>
            </a:r>
            <a:r>
              <a:rPr lang="en-US" altLang="zh-TW" sz="2400" dirty="0" smtClean="0"/>
              <a:t>asy to be minimized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542348" y="4336976"/>
                <a:ext cx="2964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24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4336976"/>
                <a:ext cx="296491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8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9328" y="3734053"/>
                <a:ext cx="1110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8" y="3734053"/>
                <a:ext cx="111056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944981" y="6166248"/>
            <a:ext cx="50043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863466" y="5892894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66" y="5892894"/>
                <a:ext cx="49026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550673" y="3115200"/>
            <a:ext cx="283128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353516" y="2867114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16" y="2867114"/>
                <a:ext cx="49026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4566952" y="3083336"/>
            <a:ext cx="283128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07544" y="2836219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4" y="2836219"/>
                <a:ext cx="49026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/>
          <p:cNvCxnSpPr/>
          <p:nvPr/>
        </p:nvCxnSpPr>
        <p:spPr>
          <a:xfrm>
            <a:off x="3589825" y="4615649"/>
            <a:ext cx="0" cy="1550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57954" y="61612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5174539" y="307862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6754347" y="5555380"/>
            <a:ext cx="1873021" cy="461665"/>
            <a:chOff x="6754347" y="5555380"/>
            <a:chExt cx="1873021" cy="461665"/>
          </a:xfrm>
        </p:grpSpPr>
        <p:sp>
          <p:nvSpPr>
            <p:cNvPr id="36" name="矩形 35"/>
            <p:cNvSpPr/>
            <p:nvPr/>
          </p:nvSpPr>
          <p:spPr>
            <a:xfrm>
              <a:off x="7534174" y="5555380"/>
              <a:ext cx="10931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smtClean="0"/>
                <a:t>convex</a:t>
              </a:r>
              <a:endParaRPr lang="zh-TW" altLang="en-US" sz="2400" dirty="0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6754347" y="5668491"/>
              <a:ext cx="716328" cy="2616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2442142" y="995597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convex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271028" y="988829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concave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2" name="右大括弧 41"/>
          <p:cNvSpPr/>
          <p:nvPr/>
        </p:nvSpPr>
        <p:spPr>
          <a:xfrm rot="5400000">
            <a:off x="3496700" y="-1525335"/>
            <a:ext cx="360305" cy="4681557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右大括弧 42"/>
          <p:cNvSpPr/>
          <p:nvPr/>
        </p:nvSpPr>
        <p:spPr>
          <a:xfrm rot="5400000">
            <a:off x="7293908" y="-640984"/>
            <a:ext cx="353535" cy="2906090"/>
          </a:xfrm>
          <a:prstGeom prst="rightBrace">
            <a:avLst>
              <a:gd name="adj1" fmla="val 7177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5" y="143385"/>
                <a:ext cx="5536965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881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24" y="126684"/>
                <a:ext cx="3009157" cy="483209"/>
              </a:xfrm>
              <a:prstGeom prst="rect">
                <a:avLst/>
              </a:prstGeom>
              <a:blipFill rotWithShape="0">
                <a:blip r:embed="rId12"/>
                <a:stretch>
                  <a:fillRect l="-203" t="-12658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24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3" grpId="0"/>
      <p:bldP spid="15" grpId="0"/>
      <p:bldP spid="16" grpId="0"/>
      <p:bldP spid="19" grpId="0"/>
      <p:bldP spid="35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relation to </a:t>
            </a:r>
            <a:br>
              <a:rPr lang="en-US" altLang="zh-TW" dirty="0" smtClean="0"/>
            </a:br>
            <a:r>
              <a:rPr lang="en-US" altLang="zh-TW" dirty="0" smtClean="0"/>
              <a:t>the EM-like process?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6421" y="4682827"/>
            <a:ext cx="2469732" cy="578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Solving a QP</a:t>
            </a:r>
            <a:endParaRPr lang="zh-TW" altLang="en-US" sz="2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555402" y="2258753"/>
            <a:ext cx="4241710" cy="829130"/>
            <a:chOff x="658147" y="1425860"/>
            <a:chExt cx="4241710" cy="829130"/>
          </a:xfrm>
        </p:grpSpPr>
        <p:sp>
          <p:nvSpPr>
            <p:cNvPr id="4" name="矩形 3"/>
            <p:cNvSpPr/>
            <p:nvPr/>
          </p:nvSpPr>
          <p:spPr>
            <a:xfrm>
              <a:off x="658147" y="1425860"/>
              <a:ext cx="4241710" cy="8291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19901" y="1608217"/>
                  <a:ext cx="4083682" cy="5233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01" y="1608217"/>
                  <a:ext cx="4083682" cy="52334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/>
          <p:nvPr/>
        </p:nvCxnSpPr>
        <p:spPr>
          <a:xfrm rot="5400000">
            <a:off x="2569398" y="3924795"/>
            <a:ext cx="1352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H="1">
            <a:off x="1310546" y="3885354"/>
            <a:ext cx="1352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907562" y="1536960"/>
            <a:ext cx="3942413" cy="2209983"/>
            <a:chOff x="4907562" y="1746820"/>
            <a:chExt cx="3942413" cy="2209983"/>
          </a:xfrm>
        </p:grpSpPr>
        <p:grpSp>
          <p:nvGrpSpPr>
            <p:cNvPr id="17" name="群組 16"/>
            <p:cNvGrpSpPr/>
            <p:nvPr/>
          </p:nvGrpSpPr>
          <p:grpSpPr>
            <a:xfrm>
              <a:off x="5327702" y="1746820"/>
              <a:ext cx="3230854" cy="1861971"/>
              <a:chOff x="5327702" y="1746820"/>
              <a:chExt cx="3230854" cy="1861971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161285" y="2346948"/>
                <a:ext cx="0" cy="104258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手繪多邊形 10"/>
              <p:cNvSpPr/>
              <p:nvPr/>
            </p:nvSpPr>
            <p:spPr>
              <a:xfrm flipV="1">
                <a:off x="5530368" y="2202246"/>
                <a:ext cx="2425959" cy="1007720"/>
              </a:xfrm>
              <a:custGeom>
                <a:avLst/>
                <a:gdLst>
                  <a:gd name="connsiteX0" fmla="*/ 0 w 2425959"/>
                  <a:gd name="connsiteY0" fmla="*/ 0 h 1007720"/>
                  <a:gd name="connsiteX1" fmla="*/ 989045 w 2425959"/>
                  <a:gd name="connsiteY1" fmla="*/ 1007706 h 1007720"/>
                  <a:gd name="connsiteX2" fmla="*/ 2425959 w 2425959"/>
                  <a:gd name="connsiteY2" fmla="*/ 18661 h 10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5959" h="1007720">
                    <a:moveTo>
                      <a:pt x="0" y="0"/>
                    </a:moveTo>
                    <a:cubicBezTo>
                      <a:pt x="292359" y="502298"/>
                      <a:pt x="584719" y="1004596"/>
                      <a:pt x="989045" y="1007706"/>
                    </a:cubicBezTo>
                    <a:cubicBezTo>
                      <a:pt x="1393372" y="1010816"/>
                      <a:pt x="1909665" y="514738"/>
                      <a:pt x="2425959" y="186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/>
              <p:nvPr/>
            </p:nvCxnSpPr>
            <p:spPr>
              <a:xfrm flipH="1">
                <a:off x="5418401" y="1746820"/>
                <a:ext cx="1422268" cy="11889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橢圓 12"/>
              <p:cNvSpPr/>
              <p:nvPr/>
            </p:nvSpPr>
            <p:spPr>
              <a:xfrm>
                <a:off x="6077892" y="2276900"/>
                <a:ext cx="127000" cy="127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>
                <a:off x="5327702" y="3394243"/>
                <a:ext cx="283128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文字方塊 17"/>
            <p:cNvSpPr txBox="1"/>
            <p:nvPr/>
          </p:nvSpPr>
          <p:spPr>
            <a:xfrm>
              <a:off x="4907562" y="3495138"/>
              <a:ext cx="3942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</a:t>
              </a:r>
              <a:r>
                <a:rPr lang="en-US" altLang="zh-TW" sz="2400" dirty="0" smtClean="0"/>
                <a:t>o form the auxiliary function</a:t>
              </a:r>
              <a:endParaRPr lang="zh-TW" altLang="en-US" sz="2400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068945" y="4782781"/>
            <a:ext cx="3142457" cy="1406512"/>
            <a:chOff x="4240166" y="4020573"/>
            <a:chExt cx="4735804" cy="2402974"/>
          </a:xfrm>
        </p:grpSpPr>
        <p:sp>
          <p:nvSpPr>
            <p:cNvPr id="20" name="手繪多邊形 19"/>
            <p:cNvSpPr/>
            <p:nvPr/>
          </p:nvSpPr>
          <p:spPr>
            <a:xfrm>
              <a:off x="4240166" y="4054663"/>
              <a:ext cx="4735804" cy="2368884"/>
            </a:xfrm>
            <a:custGeom>
              <a:avLst/>
              <a:gdLst>
                <a:gd name="connsiteX0" fmla="*/ 0 w 2761861"/>
                <a:gd name="connsiteY0" fmla="*/ 0 h 971468"/>
                <a:gd name="connsiteX1" fmla="*/ 522514 w 2761861"/>
                <a:gd name="connsiteY1" fmla="*/ 970384 h 971468"/>
                <a:gd name="connsiteX2" fmla="*/ 1828800 w 2761861"/>
                <a:gd name="connsiteY2" fmla="*/ 205274 h 971468"/>
                <a:gd name="connsiteX3" fmla="*/ 2761861 w 2761861"/>
                <a:gd name="connsiteY3" fmla="*/ 895739 h 9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1861" h="971468">
                  <a:moveTo>
                    <a:pt x="0" y="0"/>
                  </a:moveTo>
                  <a:cubicBezTo>
                    <a:pt x="108857" y="468086"/>
                    <a:pt x="217714" y="936172"/>
                    <a:pt x="522514" y="970384"/>
                  </a:cubicBezTo>
                  <a:cubicBezTo>
                    <a:pt x="827314" y="1004596"/>
                    <a:pt x="1455576" y="217715"/>
                    <a:pt x="1828800" y="205274"/>
                  </a:cubicBezTo>
                  <a:cubicBezTo>
                    <a:pt x="2202024" y="192833"/>
                    <a:pt x="2481942" y="544286"/>
                    <a:pt x="2761861" y="8957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4625426" y="4020573"/>
              <a:ext cx="2904932" cy="1867858"/>
            </a:xfrm>
            <a:custGeom>
              <a:avLst/>
              <a:gdLst>
                <a:gd name="connsiteX0" fmla="*/ 0 w 2351315"/>
                <a:gd name="connsiteY0" fmla="*/ 615820 h 1867858"/>
                <a:gd name="connsiteX1" fmla="*/ 466531 w 2351315"/>
                <a:gd name="connsiteY1" fmla="*/ 1679510 h 1867858"/>
                <a:gd name="connsiteX2" fmla="*/ 895739 w 2351315"/>
                <a:gd name="connsiteY2" fmla="*/ 1791477 h 1867858"/>
                <a:gd name="connsiteX3" fmla="*/ 1754156 w 2351315"/>
                <a:gd name="connsiteY3" fmla="*/ 858416 h 1867858"/>
                <a:gd name="connsiteX4" fmla="*/ 2351315 w 2351315"/>
                <a:gd name="connsiteY4" fmla="*/ 0 h 18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1315" h="1867858">
                  <a:moveTo>
                    <a:pt x="0" y="615820"/>
                  </a:moveTo>
                  <a:cubicBezTo>
                    <a:pt x="158620" y="1049693"/>
                    <a:pt x="317241" y="1483567"/>
                    <a:pt x="466531" y="1679510"/>
                  </a:cubicBezTo>
                  <a:cubicBezTo>
                    <a:pt x="615821" y="1875453"/>
                    <a:pt x="681135" y="1928326"/>
                    <a:pt x="895739" y="1791477"/>
                  </a:cubicBezTo>
                  <a:cubicBezTo>
                    <a:pt x="1110343" y="1654628"/>
                    <a:pt x="1511560" y="1156995"/>
                    <a:pt x="1754156" y="858416"/>
                  </a:cubicBezTo>
                  <a:cubicBezTo>
                    <a:pt x="1996752" y="559837"/>
                    <a:pt x="2174033" y="279918"/>
                    <a:pt x="2351315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橢圓 21"/>
          <p:cNvSpPr/>
          <p:nvPr/>
        </p:nvSpPr>
        <p:spPr>
          <a:xfrm>
            <a:off x="6513173" y="5359789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324585" y="6370709"/>
            <a:ext cx="2945634" cy="88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179606" y="6072771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606" y="6072771"/>
                <a:ext cx="49026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967995" y="4060760"/>
            <a:ext cx="238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dirty="0" smtClean="0"/>
              <a:t>ind the minimum value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92869" y="5492382"/>
            <a:ext cx="464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After each iteration, the w obtained decrease the cost function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83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/>
      <p:bldP spid="28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接點 19"/>
          <p:cNvCxnSpPr/>
          <p:nvPr/>
        </p:nvCxnSpPr>
        <p:spPr>
          <a:xfrm flipH="1">
            <a:off x="1185244" y="5497253"/>
            <a:ext cx="2565763" cy="944744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4855898" y="147904"/>
            <a:ext cx="3942413" cy="2209983"/>
            <a:chOff x="4907562" y="1746820"/>
            <a:chExt cx="3942413" cy="2209983"/>
          </a:xfrm>
        </p:grpSpPr>
        <p:grpSp>
          <p:nvGrpSpPr>
            <p:cNvPr id="44" name="群組 43"/>
            <p:cNvGrpSpPr/>
            <p:nvPr/>
          </p:nvGrpSpPr>
          <p:grpSpPr>
            <a:xfrm>
              <a:off x="5327702" y="1746820"/>
              <a:ext cx="3230854" cy="1861971"/>
              <a:chOff x="5327702" y="1746820"/>
              <a:chExt cx="3230854" cy="1861971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6161285" y="2346948"/>
                <a:ext cx="0" cy="104258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手繪多邊形 46"/>
              <p:cNvSpPr/>
              <p:nvPr/>
            </p:nvSpPr>
            <p:spPr>
              <a:xfrm flipV="1">
                <a:off x="5530368" y="2202246"/>
                <a:ext cx="2425959" cy="1007720"/>
              </a:xfrm>
              <a:custGeom>
                <a:avLst/>
                <a:gdLst>
                  <a:gd name="connsiteX0" fmla="*/ 0 w 2425959"/>
                  <a:gd name="connsiteY0" fmla="*/ 0 h 1007720"/>
                  <a:gd name="connsiteX1" fmla="*/ 989045 w 2425959"/>
                  <a:gd name="connsiteY1" fmla="*/ 1007706 h 1007720"/>
                  <a:gd name="connsiteX2" fmla="*/ 2425959 w 2425959"/>
                  <a:gd name="connsiteY2" fmla="*/ 18661 h 10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5959" h="1007720">
                    <a:moveTo>
                      <a:pt x="0" y="0"/>
                    </a:moveTo>
                    <a:cubicBezTo>
                      <a:pt x="292359" y="502298"/>
                      <a:pt x="584719" y="1004596"/>
                      <a:pt x="989045" y="1007706"/>
                    </a:cubicBezTo>
                    <a:cubicBezTo>
                      <a:pt x="1393372" y="1010816"/>
                      <a:pt x="1909665" y="514738"/>
                      <a:pt x="2425959" y="186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 flipH="1">
                <a:off x="5418401" y="1746820"/>
                <a:ext cx="1422268" cy="11889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橢圓 48"/>
              <p:cNvSpPr/>
              <p:nvPr/>
            </p:nvSpPr>
            <p:spPr>
              <a:xfrm>
                <a:off x="6077892" y="2276900"/>
                <a:ext cx="127000" cy="127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5327702" y="3394243"/>
                <a:ext cx="283128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文字方塊 44"/>
            <p:cNvSpPr txBox="1"/>
            <p:nvPr/>
          </p:nvSpPr>
          <p:spPr>
            <a:xfrm>
              <a:off x="4907562" y="3495138"/>
              <a:ext cx="3942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</a:t>
              </a:r>
              <a:r>
                <a:rPr lang="en-US" altLang="zh-TW" sz="2400" dirty="0" smtClean="0"/>
                <a:t>o form the auxiliary function</a:t>
              </a:r>
              <a:endParaRPr lang="zh-TW" altLang="en-US" sz="2400" dirty="0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-296088" y="2415037"/>
            <a:ext cx="9810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1179798" y="4385521"/>
            <a:ext cx="894502" cy="2223464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5852" y="3923856"/>
                <a:ext cx="2875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2" y="3923856"/>
                <a:ext cx="287585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085663" y="5982664"/>
                <a:ext cx="2875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63" y="5982664"/>
                <a:ext cx="287585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接點 59"/>
          <p:cNvCxnSpPr/>
          <p:nvPr/>
        </p:nvCxnSpPr>
        <p:spPr>
          <a:xfrm flipH="1" flipV="1">
            <a:off x="1179799" y="4385523"/>
            <a:ext cx="715239" cy="17778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1874480" y="5509037"/>
            <a:ext cx="1876527" cy="6543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 flipV="1">
            <a:off x="5503400" y="4218533"/>
            <a:ext cx="2571209" cy="2223464"/>
            <a:chOff x="6324741" y="4176708"/>
            <a:chExt cx="2571209" cy="2223464"/>
          </a:xfrm>
        </p:grpSpPr>
        <p:cxnSp>
          <p:nvCxnSpPr>
            <p:cNvPr id="67" name="直線接點 66"/>
            <p:cNvCxnSpPr/>
            <p:nvPr/>
          </p:nvCxnSpPr>
          <p:spPr>
            <a:xfrm flipH="1">
              <a:off x="6330187" y="5288440"/>
              <a:ext cx="2565763" cy="94474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 flipV="1">
              <a:off x="6324741" y="4176708"/>
              <a:ext cx="894502" cy="222346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H="1" flipV="1">
              <a:off x="6324742" y="4176710"/>
              <a:ext cx="715239" cy="177786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V="1">
              <a:off x="7019423" y="5300224"/>
              <a:ext cx="1876527" cy="65435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3283988" y="4798862"/>
                <a:ext cx="2875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88" y="4798862"/>
                <a:ext cx="287585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342329" y="4347274"/>
                <a:ext cx="2875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29" y="4347274"/>
                <a:ext cx="2875852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276038" y="6211162"/>
            <a:ext cx="3413358" cy="461665"/>
            <a:chOff x="5276038" y="6211162"/>
            <a:chExt cx="3413358" cy="461665"/>
          </a:xfrm>
        </p:grpSpPr>
        <p:cxnSp>
          <p:nvCxnSpPr>
            <p:cNvPr id="76" name="直線單箭頭接點 75"/>
            <p:cNvCxnSpPr/>
            <p:nvPr/>
          </p:nvCxnSpPr>
          <p:spPr>
            <a:xfrm>
              <a:off x="5276038" y="6441995"/>
              <a:ext cx="2953562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8199134" y="6211162"/>
                  <a:ext cx="4902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34" y="6211162"/>
                  <a:ext cx="49026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橢圓 78"/>
          <p:cNvSpPr/>
          <p:nvPr/>
        </p:nvSpPr>
        <p:spPr>
          <a:xfrm>
            <a:off x="5782530" y="5525585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6948993" y="4885314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/>
          <p:cNvCxnSpPr/>
          <p:nvPr/>
        </p:nvCxnSpPr>
        <p:spPr>
          <a:xfrm>
            <a:off x="7012493" y="5029694"/>
            <a:ext cx="0" cy="14123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5841970" y="5659644"/>
            <a:ext cx="0" cy="78940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/>
          <p:cNvGrpSpPr/>
          <p:nvPr/>
        </p:nvGrpSpPr>
        <p:grpSpPr>
          <a:xfrm>
            <a:off x="557611" y="729715"/>
            <a:ext cx="4241710" cy="829130"/>
            <a:chOff x="658147" y="1425860"/>
            <a:chExt cx="4241710" cy="829130"/>
          </a:xfrm>
        </p:grpSpPr>
        <p:sp>
          <p:nvSpPr>
            <p:cNvPr id="89" name="矩形 88"/>
            <p:cNvSpPr/>
            <p:nvPr/>
          </p:nvSpPr>
          <p:spPr>
            <a:xfrm>
              <a:off x="658147" y="1425860"/>
              <a:ext cx="4241710" cy="8291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796101" y="1608217"/>
                  <a:ext cx="4083682" cy="5233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01" y="1608217"/>
                  <a:ext cx="4083682" cy="52334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直線接點 38"/>
          <p:cNvCxnSpPr/>
          <p:nvPr/>
        </p:nvCxnSpPr>
        <p:spPr>
          <a:xfrm flipH="1">
            <a:off x="5476293" y="3968030"/>
            <a:ext cx="978047" cy="24311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503400" y="4370199"/>
            <a:ext cx="2694898" cy="93972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09621" y="1385753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217695" y="2678495"/>
            <a:ext cx="8580616" cy="1330578"/>
            <a:chOff x="145852" y="2628285"/>
            <a:chExt cx="8580616" cy="1330578"/>
          </a:xfrm>
        </p:grpSpPr>
        <p:sp>
          <p:nvSpPr>
            <p:cNvPr id="56" name="文字方塊 55"/>
            <p:cNvSpPr txBox="1"/>
            <p:nvPr/>
          </p:nvSpPr>
          <p:spPr>
            <a:xfrm>
              <a:off x="2107329" y="3497198"/>
              <a:ext cx="242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convex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936215" y="3490430"/>
              <a:ext cx="242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concave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8" name="右大括弧 57"/>
            <p:cNvSpPr/>
            <p:nvPr/>
          </p:nvSpPr>
          <p:spPr>
            <a:xfrm rot="5400000">
              <a:off x="3161887" y="976266"/>
              <a:ext cx="360305" cy="4681557"/>
            </a:xfrm>
            <a:prstGeom prst="rightBrace">
              <a:avLst>
                <a:gd name="adj1" fmla="val 71779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右大括弧 58"/>
            <p:cNvSpPr/>
            <p:nvPr/>
          </p:nvSpPr>
          <p:spPr>
            <a:xfrm rot="5400000">
              <a:off x="6959095" y="1860617"/>
              <a:ext cx="353535" cy="2906090"/>
            </a:xfrm>
            <a:prstGeom prst="rightBrace">
              <a:avLst>
                <a:gd name="adj1" fmla="val 71779"/>
                <a:gd name="adj2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145852" y="2644986"/>
                  <a:ext cx="553696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2" y="2644986"/>
                  <a:ext cx="5536965" cy="524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1" t="-10465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5717311" y="2628285"/>
                  <a:ext cx="3009157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311" y="2628285"/>
                  <a:ext cx="3009157" cy="48320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3" t="-11250" b="-1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59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4" grpId="0"/>
      <p:bldP spid="75" grpId="0"/>
      <p:bldP spid="79" grpId="0" animBg="1"/>
      <p:bldP spid="8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4855898" y="147904"/>
            <a:ext cx="3942413" cy="2209983"/>
            <a:chOff x="4907562" y="1746820"/>
            <a:chExt cx="3942413" cy="2209983"/>
          </a:xfrm>
        </p:grpSpPr>
        <p:grpSp>
          <p:nvGrpSpPr>
            <p:cNvPr id="44" name="群組 43"/>
            <p:cNvGrpSpPr/>
            <p:nvPr/>
          </p:nvGrpSpPr>
          <p:grpSpPr>
            <a:xfrm>
              <a:off x="5327702" y="1746820"/>
              <a:ext cx="3230854" cy="1861971"/>
              <a:chOff x="5327702" y="1746820"/>
              <a:chExt cx="3230854" cy="1861971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6161285" y="2346948"/>
                <a:ext cx="0" cy="104258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手繪多邊形 46"/>
              <p:cNvSpPr/>
              <p:nvPr/>
            </p:nvSpPr>
            <p:spPr>
              <a:xfrm flipV="1">
                <a:off x="5530368" y="2202246"/>
                <a:ext cx="2425959" cy="1007720"/>
              </a:xfrm>
              <a:custGeom>
                <a:avLst/>
                <a:gdLst>
                  <a:gd name="connsiteX0" fmla="*/ 0 w 2425959"/>
                  <a:gd name="connsiteY0" fmla="*/ 0 h 1007720"/>
                  <a:gd name="connsiteX1" fmla="*/ 989045 w 2425959"/>
                  <a:gd name="connsiteY1" fmla="*/ 1007706 h 1007720"/>
                  <a:gd name="connsiteX2" fmla="*/ 2425959 w 2425959"/>
                  <a:gd name="connsiteY2" fmla="*/ 18661 h 10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5959" h="1007720">
                    <a:moveTo>
                      <a:pt x="0" y="0"/>
                    </a:moveTo>
                    <a:cubicBezTo>
                      <a:pt x="292359" y="502298"/>
                      <a:pt x="584719" y="1004596"/>
                      <a:pt x="989045" y="1007706"/>
                    </a:cubicBezTo>
                    <a:cubicBezTo>
                      <a:pt x="1393372" y="1010816"/>
                      <a:pt x="1909665" y="514738"/>
                      <a:pt x="2425959" y="186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 flipH="1">
                <a:off x="5418401" y="1746820"/>
                <a:ext cx="1422268" cy="11889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橢圓 48"/>
              <p:cNvSpPr/>
              <p:nvPr/>
            </p:nvSpPr>
            <p:spPr>
              <a:xfrm>
                <a:off x="6077892" y="2276900"/>
                <a:ext cx="127000" cy="127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5327702" y="3394243"/>
                <a:ext cx="283128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294" y="3147126"/>
                    <a:ext cx="490262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文字方塊 44"/>
            <p:cNvSpPr txBox="1"/>
            <p:nvPr/>
          </p:nvSpPr>
          <p:spPr>
            <a:xfrm>
              <a:off x="4907562" y="3495138"/>
              <a:ext cx="3942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</a:t>
              </a:r>
              <a:r>
                <a:rPr lang="en-US" altLang="zh-TW" sz="2400" dirty="0" smtClean="0"/>
                <a:t>o form the auxiliary function</a:t>
              </a:r>
              <a:endParaRPr lang="zh-TW" altLang="en-US" sz="2400" dirty="0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-296088" y="2415037"/>
            <a:ext cx="9810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51144" y="5100551"/>
                <a:ext cx="8364919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4" y="5100551"/>
                <a:ext cx="8364919" cy="5645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75170" y="4330565"/>
                <a:ext cx="4236031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0" y="4330565"/>
                <a:ext cx="4236031" cy="5233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109621" y="1385753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0</a:t>
            </a:r>
            <a:endParaRPr lang="zh-TW" altLang="en-US" sz="2400" baseline="300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17695" y="2678495"/>
            <a:ext cx="8580616" cy="1330578"/>
            <a:chOff x="145852" y="2628285"/>
            <a:chExt cx="8580616" cy="1330578"/>
          </a:xfrm>
        </p:grpSpPr>
        <p:sp>
          <p:nvSpPr>
            <p:cNvPr id="24" name="文字方塊 23"/>
            <p:cNvSpPr txBox="1"/>
            <p:nvPr/>
          </p:nvSpPr>
          <p:spPr>
            <a:xfrm>
              <a:off x="2107329" y="3497198"/>
              <a:ext cx="242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convex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936215" y="3490430"/>
              <a:ext cx="242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concave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30" name="右大括弧 29"/>
            <p:cNvSpPr/>
            <p:nvPr/>
          </p:nvSpPr>
          <p:spPr>
            <a:xfrm rot="5400000">
              <a:off x="3161887" y="976266"/>
              <a:ext cx="360305" cy="4681557"/>
            </a:xfrm>
            <a:prstGeom prst="rightBrace">
              <a:avLst>
                <a:gd name="adj1" fmla="val 71779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右大括弧 30"/>
            <p:cNvSpPr/>
            <p:nvPr/>
          </p:nvSpPr>
          <p:spPr>
            <a:xfrm rot="5400000">
              <a:off x="6959095" y="1860617"/>
              <a:ext cx="353535" cy="2906090"/>
            </a:xfrm>
            <a:prstGeom prst="rightBrace">
              <a:avLst>
                <a:gd name="adj1" fmla="val 71779"/>
                <a:gd name="adj2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45852" y="2644986"/>
                  <a:ext cx="553696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2" y="2644986"/>
                  <a:ext cx="5536965" cy="5244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1" t="-10465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5717311" y="2628285"/>
                  <a:ext cx="3009157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311" y="2628285"/>
                  <a:ext cx="3009157" cy="48320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3" t="-11250" b="-1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/>
          <p:cNvGrpSpPr/>
          <p:nvPr/>
        </p:nvGrpSpPr>
        <p:grpSpPr>
          <a:xfrm>
            <a:off x="557611" y="729715"/>
            <a:ext cx="4241710" cy="829130"/>
            <a:chOff x="658147" y="1425860"/>
            <a:chExt cx="4241710" cy="829130"/>
          </a:xfrm>
        </p:grpSpPr>
        <p:sp>
          <p:nvSpPr>
            <p:cNvPr id="35" name="矩形 34"/>
            <p:cNvSpPr/>
            <p:nvPr/>
          </p:nvSpPr>
          <p:spPr>
            <a:xfrm>
              <a:off x="658147" y="1425860"/>
              <a:ext cx="4241710" cy="8291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96101" y="1608217"/>
                  <a:ext cx="4083682" cy="5233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01" y="1608217"/>
                  <a:ext cx="4083682" cy="52334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9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4691819" y="817316"/>
            <a:ext cx="3142457" cy="1406512"/>
            <a:chOff x="4240166" y="4020573"/>
            <a:chExt cx="4735804" cy="2402974"/>
          </a:xfrm>
        </p:grpSpPr>
        <p:sp>
          <p:nvSpPr>
            <p:cNvPr id="23" name="手繪多邊形 22"/>
            <p:cNvSpPr/>
            <p:nvPr/>
          </p:nvSpPr>
          <p:spPr>
            <a:xfrm>
              <a:off x="4240166" y="4054663"/>
              <a:ext cx="4735804" cy="2368884"/>
            </a:xfrm>
            <a:custGeom>
              <a:avLst/>
              <a:gdLst>
                <a:gd name="connsiteX0" fmla="*/ 0 w 2761861"/>
                <a:gd name="connsiteY0" fmla="*/ 0 h 971468"/>
                <a:gd name="connsiteX1" fmla="*/ 522514 w 2761861"/>
                <a:gd name="connsiteY1" fmla="*/ 970384 h 971468"/>
                <a:gd name="connsiteX2" fmla="*/ 1828800 w 2761861"/>
                <a:gd name="connsiteY2" fmla="*/ 205274 h 971468"/>
                <a:gd name="connsiteX3" fmla="*/ 2761861 w 2761861"/>
                <a:gd name="connsiteY3" fmla="*/ 895739 h 9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1861" h="971468">
                  <a:moveTo>
                    <a:pt x="0" y="0"/>
                  </a:moveTo>
                  <a:cubicBezTo>
                    <a:pt x="108857" y="468086"/>
                    <a:pt x="217714" y="936172"/>
                    <a:pt x="522514" y="970384"/>
                  </a:cubicBezTo>
                  <a:cubicBezTo>
                    <a:pt x="827314" y="1004596"/>
                    <a:pt x="1455576" y="217715"/>
                    <a:pt x="1828800" y="205274"/>
                  </a:cubicBezTo>
                  <a:cubicBezTo>
                    <a:pt x="2202024" y="192833"/>
                    <a:pt x="2481942" y="544286"/>
                    <a:pt x="2761861" y="8957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4625426" y="4020573"/>
              <a:ext cx="2904932" cy="1867858"/>
            </a:xfrm>
            <a:custGeom>
              <a:avLst/>
              <a:gdLst>
                <a:gd name="connsiteX0" fmla="*/ 0 w 2351315"/>
                <a:gd name="connsiteY0" fmla="*/ 615820 h 1867858"/>
                <a:gd name="connsiteX1" fmla="*/ 466531 w 2351315"/>
                <a:gd name="connsiteY1" fmla="*/ 1679510 h 1867858"/>
                <a:gd name="connsiteX2" fmla="*/ 895739 w 2351315"/>
                <a:gd name="connsiteY2" fmla="*/ 1791477 h 1867858"/>
                <a:gd name="connsiteX3" fmla="*/ 1754156 w 2351315"/>
                <a:gd name="connsiteY3" fmla="*/ 858416 h 1867858"/>
                <a:gd name="connsiteX4" fmla="*/ 2351315 w 2351315"/>
                <a:gd name="connsiteY4" fmla="*/ 0 h 18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1315" h="1867858">
                  <a:moveTo>
                    <a:pt x="0" y="615820"/>
                  </a:moveTo>
                  <a:cubicBezTo>
                    <a:pt x="158620" y="1049693"/>
                    <a:pt x="317241" y="1483567"/>
                    <a:pt x="466531" y="1679510"/>
                  </a:cubicBezTo>
                  <a:cubicBezTo>
                    <a:pt x="615821" y="1875453"/>
                    <a:pt x="681135" y="1928326"/>
                    <a:pt x="895739" y="1791477"/>
                  </a:cubicBezTo>
                  <a:cubicBezTo>
                    <a:pt x="1110343" y="1654628"/>
                    <a:pt x="1511560" y="1156995"/>
                    <a:pt x="1754156" y="858416"/>
                  </a:cubicBezTo>
                  <a:cubicBezTo>
                    <a:pt x="1996752" y="559837"/>
                    <a:pt x="2174033" y="279918"/>
                    <a:pt x="2351315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橢圓 28"/>
          <p:cNvSpPr/>
          <p:nvPr/>
        </p:nvSpPr>
        <p:spPr>
          <a:xfrm>
            <a:off x="6136047" y="1394324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28219" y="1026119"/>
            <a:ext cx="370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dirty="0" smtClean="0"/>
              <a:t>ind the minimum value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1347758" y="1595253"/>
            <a:ext cx="2469732" cy="578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Solving a QP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8757" y="2811507"/>
                <a:ext cx="8884099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7" y="2811507"/>
                <a:ext cx="8884099" cy="564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群組 86"/>
          <p:cNvGrpSpPr/>
          <p:nvPr/>
        </p:nvGrpSpPr>
        <p:grpSpPr>
          <a:xfrm>
            <a:off x="211204" y="3826001"/>
            <a:ext cx="8677569" cy="1190681"/>
            <a:chOff x="447054" y="5114920"/>
            <a:chExt cx="8677569" cy="1190681"/>
          </a:xfrm>
        </p:grpSpPr>
        <p:sp>
          <p:nvSpPr>
            <p:cNvPr id="89" name="矩形 88"/>
            <p:cNvSpPr/>
            <p:nvPr/>
          </p:nvSpPr>
          <p:spPr>
            <a:xfrm>
              <a:off x="3922311" y="5114920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447054" y="5393796"/>
              <a:ext cx="8677569" cy="91180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1230491" y="4537023"/>
                <a:ext cx="7721922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91" y="4537023"/>
                <a:ext cx="7721922" cy="4305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11632" y="4104877"/>
                <a:ext cx="2102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ℍ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2" y="4104877"/>
                <a:ext cx="21028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09" r="-260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群組 94"/>
          <p:cNvGrpSpPr/>
          <p:nvPr/>
        </p:nvGrpSpPr>
        <p:grpSpPr>
          <a:xfrm>
            <a:off x="211204" y="5322625"/>
            <a:ext cx="8677569" cy="1190681"/>
            <a:chOff x="447054" y="5114920"/>
            <a:chExt cx="8677569" cy="1190681"/>
          </a:xfrm>
        </p:grpSpPr>
        <p:sp>
          <p:nvSpPr>
            <p:cNvPr id="96" name="矩形 95"/>
            <p:cNvSpPr/>
            <p:nvPr/>
          </p:nvSpPr>
          <p:spPr>
            <a:xfrm>
              <a:off x="3922311" y="5114920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447054" y="5393796"/>
              <a:ext cx="8677569" cy="91180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1230491" y="6033647"/>
                <a:ext cx="730046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91" y="6033647"/>
                <a:ext cx="7300460" cy="430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511632" y="5601501"/>
                <a:ext cx="2102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ℍ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2" y="5601501"/>
                <a:ext cx="210288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09" r="-26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接點 99"/>
          <p:cNvCxnSpPr/>
          <p:nvPr/>
        </p:nvCxnSpPr>
        <p:spPr>
          <a:xfrm>
            <a:off x="-296088" y="2415037"/>
            <a:ext cx="9810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 2"/>
          <p:cNvSpPr/>
          <p:nvPr/>
        </p:nvSpPr>
        <p:spPr>
          <a:xfrm>
            <a:off x="4130887" y="3527254"/>
            <a:ext cx="813609" cy="487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>
            <a:off x="4133849" y="5078783"/>
            <a:ext cx="813609" cy="487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6826" y="200860"/>
                <a:ext cx="8364919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6" y="200860"/>
                <a:ext cx="8364919" cy="5645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3" grpId="0"/>
      <p:bldP spid="94" grpId="0"/>
      <p:bldP spid="98" grpId="0"/>
      <p:bldP spid="99" grpId="0"/>
      <p:bldP spid="3" grpId="0" animBg="1"/>
      <p:bldP spid="10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180991" y="2128914"/>
            <a:ext cx="5115394" cy="103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i="1" u="sng" dirty="0" smtClean="0">
                <a:solidFill>
                  <a:srgbClr val="FF0000"/>
                </a:solidFill>
              </a:rPr>
              <a:t>End of Warning</a:t>
            </a:r>
            <a:endParaRPr lang="zh-TW" altLang="en-US" b="1" i="1" u="sng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://img001.photo.21cn.com/photos/album/20090319/o/EBCD826D37626BD2486FEF94D2E3FD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3981450"/>
            <a:ext cx="1714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Structured SVM </a:t>
            </a:r>
            <a:br>
              <a:rPr lang="en-US" altLang="zh-TW" dirty="0" smtClean="0"/>
            </a:br>
            <a:r>
              <a:rPr lang="en-US" altLang="zh-TW" dirty="0" smtClean="0"/>
              <a:t>with Hidden Information</a:t>
            </a:r>
            <a:endParaRPr lang="zh-TW" altLang="en-US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477273601"/>
              </p:ext>
            </p:extLst>
          </p:nvPr>
        </p:nvGraphicFramePr>
        <p:xfrm>
          <a:off x="1123659" y="2172557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227707" y="2494900"/>
                <a:ext cx="3572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4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707" y="2494900"/>
                <a:ext cx="357277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227707" y="3706667"/>
                <a:ext cx="3816173" cy="616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707" y="3706667"/>
                <a:ext cx="3816173" cy="616772"/>
              </a:xfrm>
              <a:prstGeom prst="rect">
                <a:avLst/>
              </a:prstGeom>
              <a:blipFill rotWithShape="0">
                <a:blip r:embed="rId9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773869" y="4776075"/>
            <a:ext cx="291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b="1" i="1" u="sng" dirty="0"/>
              <a:t>EM-like algorithm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725196" y="5381028"/>
            <a:ext cx="178638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Find hidden information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58888" y="5381028"/>
            <a:ext cx="178638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Find model parameters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5691463" y="5488140"/>
            <a:ext cx="628650" cy="308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5670910" y="5845844"/>
            <a:ext cx="628650" cy="308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82" y="2525892"/>
            <a:ext cx="3781619" cy="4332108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5970" y="2231465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EM in one slide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9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 in one slide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539213370"/>
              </p:ext>
            </p:extLst>
          </p:nvPr>
        </p:nvGraphicFramePr>
        <p:xfrm>
          <a:off x="1190295" y="1767112"/>
          <a:ext cx="16502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48506" y="1986363"/>
                <a:ext cx="30469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06" y="1986363"/>
                <a:ext cx="304698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073688" y="3037193"/>
                <a:ext cx="366658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88" y="3037193"/>
                <a:ext cx="3666581" cy="9885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120592" y="4418534"/>
            <a:ext cx="178638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Find hidden information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20592" y="5642333"/>
            <a:ext cx="178638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Find model parameters</a:t>
            </a:r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 rot="16200000">
            <a:off x="7181703" y="5350173"/>
            <a:ext cx="543070" cy="371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 flipH="1">
            <a:off x="6278784" y="5375431"/>
            <a:ext cx="501731" cy="362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906978" y="5919260"/>
                <a:ext cx="39702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78" y="5919260"/>
                <a:ext cx="397025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047669" y="4388334"/>
                <a:ext cx="3467681" cy="891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669" y="4388334"/>
                <a:ext cx="3467681" cy="8913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0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Sentiment Analysis</a:t>
            </a:r>
            <a:r>
              <a:rPr lang="en-US" altLang="zh-TW" dirty="0"/>
              <a:t>: Automatically identify a movie review is positive or negative</a:t>
            </a:r>
            <a:endParaRPr lang="zh-TW" altLang="en-US" dirty="0"/>
          </a:p>
        </p:txBody>
      </p:sp>
      <p:sp>
        <p:nvSpPr>
          <p:cNvPr id="12" name="摺角紙張 11"/>
          <p:cNvSpPr/>
          <p:nvPr/>
        </p:nvSpPr>
        <p:spPr>
          <a:xfrm>
            <a:off x="633634" y="3227857"/>
            <a:ext cx="2139959" cy="2084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我很高興可以跟鄉民分享我的心得</a:t>
            </a:r>
            <a:endParaRPr lang="en-US" altLang="zh-TW" dirty="0" smtClean="0"/>
          </a:p>
          <a:p>
            <a:r>
              <a:rPr lang="en-US" altLang="zh-TW" dirty="0" smtClean="0"/>
              <a:t>……..</a:t>
            </a:r>
          </a:p>
          <a:p>
            <a:r>
              <a:rPr lang="zh-TW" altLang="en-US" dirty="0" smtClean="0"/>
              <a:t>我覺</a:t>
            </a:r>
            <a:r>
              <a:rPr lang="zh-TW" altLang="en-US" dirty="0"/>
              <a:t>得</a:t>
            </a:r>
            <a:r>
              <a:rPr lang="zh-TW" altLang="en-US" dirty="0" smtClean="0"/>
              <a:t>這</a:t>
            </a:r>
            <a:r>
              <a:rPr lang="zh-TW" altLang="en-US" dirty="0"/>
              <a:t>部電影太糟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5633" y="5421411"/>
            <a:ext cx="2702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Only part of the document is related to movie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98525" y="3271867"/>
            <a:ext cx="505088" cy="28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6602" y="4388083"/>
            <a:ext cx="278136" cy="27214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709698" y="3902200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Negative (</a:t>
            </a:r>
            <a:r>
              <a:rPr lang="zh-TW" altLang="en-US" sz="2400" dirty="0" smtClean="0">
                <a:solidFill>
                  <a:srgbClr val="0000FF"/>
                </a:solidFill>
              </a:rPr>
              <a:t>負雷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摺角紙張 18"/>
          <p:cNvSpPr/>
          <p:nvPr/>
        </p:nvSpPr>
        <p:spPr>
          <a:xfrm>
            <a:off x="3720594" y="3198829"/>
            <a:ext cx="2139959" cy="2084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我很高興可以跟鄉民分享我的心得</a:t>
            </a:r>
            <a:endParaRPr lang="en-US" altLang="zh-TW" dirty="0" smtClean="0"/>
          </a:p>
          <a:p>
            <a:r>
              <a:rPr lang="en-US" altLang="zh-TW" dirty="0" smtClean="0"/>
              <a:t>……..</a:t>
            </a:r>
          </a:p>
          <a:p>
            <a:r>
              <a:rPr lang="zh-TW" altLang="en-US" dirty="0" smtClean="0"/>
              <a:t>我覺</a:t>
            </a:r>
            <a:r>
              <a:rPr lang="zh-TW" altLang="en-US" dirty="0"/>
              <a:t>得</a:t>
            </a:r>
            <a:r>
              <a:rPr lang="zh-TW" altLang="en-US" dirty="0" smtClean="0"/>
              <a:t>這</a:t>
            </a:r>
            <a:r>
              <a:rPr lang="zh-TW" altLang="en-US" dirty="0"/>
              <a:t>部電影太糟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69560" y="5516304"/>
            <a:ext cx="4417785" cy="10030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Which parts </a:t>
            </a:r>
            <a:r>
              <a:rPr lang="en-US" altLang="zh-TW" sz="2800" dirty="0"/>
              <a:t>are related to movie is </a:t>
            </a:r>
            <a:r>
              <a:rPr lang="en-US" altLang="zh-TW" sz="2800" dirty="0" smtClean="0"/>
              <a:t>hidden information.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17908" y="2710687"/>
            <a:ext cx="377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Filter out the irrelevant part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810173" y="3247925"/>
            <a:ext cx="1915886" cy="761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824687" y="4649424"/>
            <a:ext cx="1915886" cy="566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939677" y="4134946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846163" y="4176574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10173" y="4324325"/>
            <a:ext cx="278136" cy="27214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Learn More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144" y="1639641"/>
            <a:ext cx="7886700" cy="50323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900" dirty="0" smtClean="0"/>
              <a:t>Framework</a:t>
            </a:r>
          </a:p>
          <a:p>
            <a:pPr lvl="1"/>
            <a:r>
              <a:rPr lang="en-US" altLang="zh-TW" sz="2900" dirty="0" smtClean="0"/>
              <a:t>Chun-Nam </a:t>
            </a:r>
            <a:r>
              <a:rPr lang="en-US" altLang="zh-TW" sz="2900" dirty="0"/>
              <a:t>John Yu and Thorsten </a:t>
            </a:r>
            <a:r>
              <a:rPr lang="en-US" altLang="zh-TW" sz="2900" dirty="0" err="1"/>
              <a:t>Joachims</a:t>
            </a:r>
            <a:r>
              <a:rPr lang="en-US" altLang="zh-TW" sz="2900" dirty="0"/>
              <a:t>, ”Learning Structural SVMs with Latent Variables,” ICML </a:t>
            </a:r>
            <a:r>
              <a:rPr lang="en-US" altLang="zh-TW" sz="2900" dirty="0" smtClean="0"/>
              <a:t>2009</a:t>
            </a:r>
          </a:p>
          <a:p>
            <a:r>
              <a:rPr lang="en-US" altLang="zh-TW" sz="2900" dirty="0" smtClean="0"/>
              <a:t>Video</a:t>
            </a:r>
            <a:endParaRPr lang="en-US" altLang="zh-TW" sz="2900" dirty="0"/>
          </a:p>
          <a:p>
            <a:pPr lvl="1"/>
            <a:r>
              <a:rPr lang="en-US" altLang="zh-TW" sz="2900" dirty="0"/>
              <a:t>Wang, Yang, and Greg Mori. "Max-margin hidden conditional random fields for human action recognition," </a:t>
            </a:r>
            <a:r>
              <a:rPr lang="en-US" altLang="zh-TW" sz="2900" i="1" dirty="0"/>
              <a:t>CVPR </a:t>
            </a:r>
            <a:r>
              <a:rPr lang="en-US" altLang="zh-TW" sz="2900" i="1" dirty="0" smtClean="0"/>
              <a:t>2009</a:t>
            </a:r>
          </a:p>
          <a:p>
            <a:pPr lvl="1"/>
            <a:r>
              <a:rPr lang="en-US" altLang="zh-TW" sz="2900" dirty="0"/>
              <a:t>Wang, Yang, and Greg Mori. "Hidden part models for human action recognition: Probabilistic versus max margin," </a:t>
            </a:r>
            <a:r>
              <a:rPr lang="en-US" altLang="zh-TW" sz="2900" i="1" dirty="0"/>
              <a:t>Pattern Analysis and Machine Intelligence, IEEE Transactions, </a:t>
            </a:r>
            <a:r>
              <a:rPr lang="en-US" altLang="zh-TW" sz="2900" dirty="0" smtClean="0"/>
              <a:t>2011</a:t>
            </a:r>
          </a:p>
          <a:p>
            <a:r>
              <a:rPr lang="en-US" altLang="zh-TW" sz="2900" dirty="0" smtClean="0"/>
              <a:t>Image</a:t>
            </a:r>
          </a:p>
          <a:p>
            <a:pPr lvl="1"/>
            <a:r>
              <a:rPr lang="en-US" altLang="zh-TW" sz="2900" dirty="0"/>
              <a:t>Zhu, Long, et al. "Latent hierarchical structural learning for object </a:t>
            </a:r>
            <a:r>
              <a:rPr lang="en-US" altLang="zh-TW" sz="2900" dirty="0" err="1"/>
              <a:t>detection."</a:t>
            </a:r>
            <a:r>
              <a:rPr lang="en-US" altLang="zh-TW" sz="2900" i="1" dirty="0" err="1"/>
              <a:t>Computer</a:t>
            </a:r>
            <a:r>
              <a:rPr lang="en-US" altLang="zh-TW" sz="2900" i="1" dirty="0"/>
              <a:t> Vision and Pattern Recognition (CVPR), 2010 IEEE Conference on</a:t>
            </a:r>
            <a:r>
              <a:rPr lang="en-US" altLang="zh-TW" sz="2900" dirty="0"/>
              <a:t>. IEEE, 2010.</a:t>
            </a:r>
          </a:p>
          <a:p>
            <a:pPr lvl="1"/>
            <a:r>
              <a:rPr lang="en-US" altLang="zh-TW" sz="2900" dirty="0" err="1"/>
              <a:t>Felzenszwalb</a:t>
            </a:r>
            <a:r>
              <a:rPr lang="en-US" altLang="zh-TW" sz="2900" dirty="0"/>
              <a:t>, Pedro F., et al. "Object detection with discriminatively trained part-based models." </a:t>
            </a:r>
            <a:r>
              <a:rPr lang="en-US" altLang="zh-TW" sz="2900" i="1" dirty="0"/>
              <a:t>Pattern Analysis and Machine Intelligence, IEEE Transactions on</a:t>
            </a:r>
            <a:r>
              <a:rPr lang="en-US" altLang="zh-TW" sz="2900" dirty="0"/>
              <a:t> 32.9 (2010): 1627-1645.</a:t>
            </a:r>
          </a:p>
          <a:p>
            <a:r>
              <a:rPr lang="en-US" altLang="zh-TW" sz="2900" dirty="0" smtClean="0"/>
              <a:t>Language processing</a:t>
            </a:r>
            <a:endParaRPr lang="en-US" altLang="zh-TW" sz="2900" dirty="0"/>
          </a:p>
          <a:p>
            <a:pPr lvl="1"/>
            <a:r>
              <a:rPr lang="en-US" altLang="zh-TW" sz="2900" dirty="0" smtClean="0"/>
              <a:t>Sun</a:t>
            </a:r>
            <a:r>
              <a:rPr lang="en-US" altLang="zh-TW" sz="2900" dirty="0"/>
              <a:t>, Xu, et al. "Latent Variable Perceptron Algorithm for Structured Classification," </a:t>
            </a:r>
            <a:r>
              <a:rPr lang="en-US" altLang="zh-TW" sz="2900" i="1" dirty="0"/>
              <a:t>IJCAI</a:t>
            </a:r>
            <a:r>
              <a:rPr lang="en-US" altLang="zh-TW" sz="2900" dirty="0"/>
              <a:t>. Vol. 9. 2009</a:t>
            </a:r>
          </a:p>
          <a:p>
            <a:pPr lvl="1"/>
            <a:r>
              <a:rPr lang="en-US" altLang="zh-TW" sz="2900" i="1" dirty="0"/>
              <a:t>http://speech.ee.ntu.edu.tw/~tlkagk/courses/MLDS_2015/Structured%20Lecture/Summarization%20Hidden_2.ecm.mp4/index.html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 smtClean="0"/>
              <a:t>Summarization: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Given </a:t>
            </a:r>
            <a:r>
              <a:rPr lang="en-US" altLang="zh-TW" dirty="0"/>
              <a:t>a long </a:t>
            </a:r>
            <a:r>
              <a:rPr lang="en-US" altLang="zh-TW" dirty="0" smtClean="0"/>
              <a:t>document, select </a:t>
            </a:r>
            <a:r>
              <a:rPr lang="en-US" altLang="zh-TW" dirty="0"/>
              <a:t>a set of sentences </a:t>
            </a:r>
            <a:r>
              <a:rPr lang="en-US" altLang="zh-TW" dirty="0" smtClean="0"/>
              <a:t>to form a compact version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0720" y="3804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841735" y="3789991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561944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4282024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002104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380426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118550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189703" y="377795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5728394" y="3765917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6466518" y="3765917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25207" y="3645975"/>
            <a:ext cx="2160240" cy="792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57455" y="3645975"/>
            <a:ext cx="2880320" cy="792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85047" y="3645975"/>
            <a:ext cx="1368152" cy="792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24131" y="3003513"/>
            <a:ext cx="242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Text document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56556" y="4413989"/>
            <a:ext cx="145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paragraph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74742" y="4447347"/>
            <a:ext cx="145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paragraph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4622" y="4465069"/>
            <a:ext cx="145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paragraph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598207" y="3016225"/>
            <a:ext cx="278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Lecture Recording</a:t>
            </a:r>
            <a:endParaRPr lang="zh-TW" altLang="en-US" sz="2800" dirty="0"/>
          </a:p>
        </p:txBody>
      </p:sp>
      <p:sp>
        <p:nvSpPr>
          <p:cNvPr id="40" name="矩形 39"/>
          <p:cNvSpPr/>
          <p:nvPr/>
        </p:nvSpPr>
        <p:spPr>
          <a:xfrm>
            <a:off x="969120" y="5586791"/>
            <a:ext cx="7501260" cy="6330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For speech, the paragraph boundaries are hidden.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813562" y="4888597"/>
            <a:ext cx="767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Select the whole paragraphs to make readable summaries </a:t>
            </a:r>
            <a:endParaRPr lang="zh-TW" altLang="en-US" sz="2400" dirty="0"/>
          </a:p>
        </p:txBody>
      </p:sp>
      <p:sp>
        <p:nvSpPr>
          <p:cNvPr id="42" name="向右箭號 41"/>
          <p:cNvSpPr/>
          <p:nvPr/>
        </p:nvSpPr>
        <p:spPr>
          <a:xfrm>
            <a:off x="3053384" y="3077407"/>
            <a:ext cx="468181" cy="446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7432839" y="3095607"/>
            <a:ext cx="1316579" cy="902915"/>
            <a:chOff x="7486701" y="2947798"/>
            <a:chExt cx="1316579" cy="902915"/>
          </a:xfrm>
        </p:grpSpPr>
        <p:sp>
          <p:nvSpPr>
            <p:cNvPr id="32" name="文字方塊 31"/>
            <p:cNvSpPr txBox="1"/>
            <p:nvPr/>
          </p:nvSpPr>
          <p:spPr>
            <a:xfrm>
              <a:off x="7486701" y="2947798"/>
              <a:ext cx="1316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sentence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直線單箭頭接點 43"/>
            <p:cNvCxnSpPr>
              <a:endCxn id="32" idx="2"/>
            </p:cNvCxnSpPr>
            <p:nvPr/>
          </p:nvCxnSpPr>
          <p:spPr>
            <a:xfrm flipV="1">
              <a:off x="7554881" y="3409463"/>
              <a:ext cx="590110" cy="4412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47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383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3833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383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  <p:bldP spid="2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 animBg="1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grpSp>
        <p:nvGrpSpPr>
          <p:cNvPr id="5" name="群組 106"/>
          <p:cNvGrpSpPr>
            <a:grpSpLocks/>
          </p:cNvGrpSpPr>
          <p:nvPr/>
        </p:nvGrpSpPr>
        <p:grpSpPr bwMode="auto">
          <a:xfrm>
            <a:off x="1736625" y="3170467"/>
            <a:ext cx="6161881" cy="769748"/>
            <a:chOff x="467932" y="3914400"/>
            <a:chExt cx="2909888" cy="5762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群組 91"/>
          <p:cNvGrpSpPr/>
          <p:nvPr/>
        </p:nvGrpSpPr>
        <p:grpSpPr>
          <a:xfrm>
            <a:off x="1221773" y="3911307"/>
            <a:ext cx="6699624" cy="1080000"/>
            <a:chOff x="1152761" y="3773284"/>
            <a:chExt cx="6699624" cy="1080000"/>
          </a:xfrm>
        </p:grpSpPr>
        <p:sp>
          <p:nvSpPr>
            <p:cNvPr id="8" name="矩形 7"/>
            <p:cNvSpPr/>
            <p:nvPr/>
          </p:nvSpPr>
          <p:spPr>
            <a:xfrm>
              <a:off x="17509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700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91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082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73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586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777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968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159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350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727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918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8109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300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491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152761" y="4082451"/>
              <a:ext cx="351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x</a:t>
              </a:r>
              <a:r>
                <a:rPr lang="en-US" altLang="zh-TW" sz="2400" dirty="0" smtClean="0"/>
                <a:t>:</a:t>
              </a:r>
              <a:endParaRPr lang="zh-TW" altLang="en-US" sz="2400" dirty="0"/>
            </a:p>
          </p:txBody>
        </p:sp>
      </p:grpSp>
      <p:cxnSp>
        <p:nvCxnSpPr>
          <p:cNvPr id="41" name="直線單箭頭接點 40"/>
          <p:cNvCxnSpPr/>
          <p:nvPr/>
        </p:nvCxnSpPr>
        <p:spPr>
          <a:xfrm>
            <a:off x="1922598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333662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761717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202580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590961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020213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457890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868954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297009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737872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126253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555505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995172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383553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7812805" y="500324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255487" y="2619729"/>
            <a:ext cx="5009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Phoneme or state of each frame is given.</a:t>
            </a:r>
            <a:endParaRPr lang="zh-TW" altLang="en-US" sz="2400" dirty="0"/>
          </a:p>
        </p:txBody>
      </p:sp>
      <p:sp>
        <p:nvSpPr>
          <p:cNvPr id="74" name="矩形 73"/>
          <p:cNvSpPr/>
          <p:nvPr/>
        </p:nvSpPr>
        <p:spPr>
          <a:xfrm>
            <a:off x="7620284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e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207530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e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07494" y="5468258"/>
            <a:ext cx="350862" cy="36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e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217036" y="5411809"/>
            <a:ext cx="32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y: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777669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a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179678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a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619331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a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037032" y="5465407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b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51119" y="5465407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b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877274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c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1017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c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707030" y="5465407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c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90951" y="546540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d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86753" y="546540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d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54559" y="5465407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d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364747" y="5468258"/>
            <a:ext cx="350862" cy="36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e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1941094" y="2147162"/>
            <a:ext cx="603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training data in your homework …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52287" y="1589485"/>
            <a:ext cx="320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Speech Recognition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2238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4" grpId="0"/>
      <p:bldP spid="75" grpId="0"/>
      <p:bldP spid="77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Applications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52287" y="1574495"/>
            <a:ext cx="320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Speech Recognition</a:t>
            </a:r>
            <a:endParaRPr lang="zh-TW" altLang="en-US" sz="2800" b="1" i="1" u="sng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683809" y="2384764"/>
            <a:ext cx="603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 the real world …</a:t>
            </a:r>
            <a:endParaRPr lang="zh-TW" altLang="en-US" sz="2800" dirty="0"/>
          </a:p>
        </p:txBody>
      </p:sp>
      <p:grpSp>
        <p:nvGrpSpPr>
          <p:cNvPr id="95" name="群組 106"/>
          <p:cNvGrpSpPr>
            <a:grpSpLocks/>
          </p:cNvGrpSpPr>
          <p:nvPr/>
        </p:nvGrpSpPr>
        <p:grpSpPr bwMode="auto">
          <a:xfrm>
            <a:off x="1736625" y="3170467"/>
            <a:ext cx="6161881" cy="769748"/>
            <a:chOff x="467932" y="3914400"/>
            <a:chExt cx="2909888" cy="576263"/>
          </a:xfrm>
        </p:grpSpPr>
        <p:pic>
          <p:nvPicPr>
            <p:cNvPr id="9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群組 97"/>
          <p:cNvGrpSpPr/>
          <p:nvPr/>
        </p:nvGrpSpPr>
        <p:grpSpPr>
          <a:xfrm>
            <a:off x="1221773" y="3911307"/>
            <a:ext cx="6699624" cy="1080000"/>
            <a:chOff x="1152761" y="3773284"/>
            <a:chExt cx="6699624" cy="1080000"/>
          </a:xfrm>
        </p:grpSpPr>
        <p:sp>
          <p:nvSpPr>
            <p:cNvPr id="99" name="矩形 98"/>
            <p:cNvSpPr/>
            <p:nvPr/>
          </p:nvSpPr>
          <p:spPr>
            <a:xfrm>
              <a:off x="17509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1700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5891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82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27342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38586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777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46968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1159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535088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59727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3918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8109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2300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49185" y="3773284"/>
              <a:ext cx="2032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1152761" y="4082451"/>
              <a:ext cx="351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x</a:t>
              </a:r>
              <a:r>
                <a:rPr lang="en-US" altLang="zh-TW" sz="2400" dirty="0" smtClean="0"/>
                <a:t>:</a:t>
              </a:r>
              <a:endParaRPr lang="zh-TW" altLang="en-US" sz="2400" dirty="0"/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1221096" y="5178809"/>
            <a:ext cx="32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y: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1804714" y="5202776"/>
            <a:ext cx="312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a</a:t>
            </a:r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2202345" y="520277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b</a:t>
            </a:r>
            <a:endParaRPr lang="zh-TW" altLang="en-US" sz="2400" dirty="0"/>
          </a:p>
        </p:txBody>
      </p:sp>
      <p:sp>
        <p:nvSpPr>
          <p:cNvPr id="119" name="矩形 118"/>
          <p:cNvSpPr/>
          <p:nvPr/>
        </p:nvSpPr>
        <p:spPr>
          <a:xfrm>
            <a:off x="2616006" y="5202776"/>
            <a:ext cx="312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c</a:t>
            </a:r>
            <a:endParaRPr lang="zh-TW" altLang="en-US" sz="2400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013637" y="520277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d</a:t>
            </a:r>
            <a:endParaRPr lang="zh-TW" altLang="en-US" sz="2400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427297" y="5202776"/>
            <a:ext cx="312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ibre Baskerville"/>
              </a:rPr>
              <a:t>e</a:t>
            </a:r>
            <a:endParaRPr lang="zh-TW" altLang="en-US" sz="2400" dirty="0"/>
          </a:p>
        </p:txBody>
      </p:sp>
      <p:sp>
        <p:nvSpPr>
          <p:cNvPr id="122" name="矩形 121"/>
          <p:cNvSpPr/>
          <p:nvPr/>
        </p:nvSpPr>
        <p:spPr>
          <a:xfrm>
            <a:off x="4390842" y="5218793"/>
            <a:ext cx="4379991" cy="1447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alignment between phonemes/states and acoustic features is hidden.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5295749" y="1000521"/>
            <a:ext cx="3371695" cy="1408441"/>
            <a:chOff x="5399138" y="1078100"/>
            <a:chExt cx="3371695" cy="1408441"/>
          </a:xfrm>
        </p:grpSpPr>
        <p:sp>
          <p:nvSpPr>
            <p:cNvPr id="3" name="流程圖: 磁碟 2"/>
            <p:cNvSpPr/>
            <p:nvPr/>
          </p:nvSpPr>
          <p:spPr>
            <a:xfrm>
              <a:off x="7579460" y="1296066"/>
              <a:ext cx="1191373" cy="9366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DNN</a:t>
              </a:r>
              <a:endParaRPr lang="zh-TW" altLang="en-US" sz="2400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399138" y="1581489"/>
              <a:ext cx="1488517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Alignment</a:t>
              </a:r>
              <a:endParaRPr lang="zh-TW" altLang="en-US" sz="2400" dirty="0"/>
            </a:p>
          </p:txBody>
        </p:sp>
        <p:sp>
          <p:nvSpPr>
            <p:cNvPr id="5" name="弧形箭號 (上彎) 4"/>
            <p:cNvSpPr/>
            <p:nvPr/>
          </p:nvSpPr>
          <p:spPr>
            <a:xfrm flipV="1">
              <a:off x="6580837" y="1078100"/>
              <a:ext cx="1334613" cy="461988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弧形箭號 (上彎) 35"/>
            <p:cNvSpPr/>
            <p:nvPr/>
          </p:nvSpPr>
          <p:spPr>
            <a:xfrm flipH="1">
              <a:off x="6551665" y="2024553"/>
              <a:ext cx="1334613" cy="461988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3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  <p:bldP spid="120" grpId="0"/>
      <p:bldP spid="121" grpId="0"/>
      <p:bldP spid="12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4647</TotalTime>
  <Words>2019</Words>
  <Application>Microsoft Office PowerPoint</Application>
  <PresentationFormat>如螢幕大小 (4:3)</PresentationFormat>
  <Paragraphs>732</Paragraphs>
  <Slides>60</Slides>
  <Notes>49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0" baseType="lpstr">
      <vt:lpstr>Libre Baskerville</vt:lpstr>
      <vt:lpstr>新細明體</vt:lpstr>
      <vt:lpstr>Arial</vt:lpstr>
      <vt:lpstr>Calibri</vt:lpstr>
      <vt:lpstr>Calibri Light</vt:lpstr>
      <vt:lpstr>Cambria Math</vt:lpstr>
      <vt:lpstr>Verdana</vt:lpstr>
      <vt:lpstr>Wingdings</vt:lpstr>
      <vt:lpstr>Office 佈景主題</vt:lpstr>
      <vt:lpstr>方程式</vt:lpstr>
      <vt:lpstr>Learning with  Hidden Information</vt:lpstr>
      <vt:lpstr>Different Kinds of Learning</vt:lpstr>
      <vt:lpstr>Outline</vt:lpstr>
      <vt:lpstr>Example Applications for Hidden Variable Learning </vt:lpstr>
      <vt:lpstr>Example Applications</vt:lpstr>
      <vt:lpstr>Example Applications</vt:lpstr>
      <vt:lpstr>Example Applications</vt:lpstr>
      <vt:lpstr>Example Applications</vt:lpstr>
      <vt:lpstr>Example Applications</vt:lpstr>
      <vt:lpstr>Example Applications</vt:lpstr>
      <vt:lpstr>PowerPoint 簡報</vt:lpstr>
      <vt:lpstr>Two Steps</vt:lpstr>
      <vt:lpstr>Three Problems</vt:lpstr>
      <vt:lpstr>Three Problems - Training</vt:lpstr>
      <vt:lpstr>Structured SVM  with Hidden Information</vt:lpstr>
      <vt:lpstr>Motivation</vt:lpstr>
      <vt:lpstr>Motivation</vt:lpstr>
      <vt:lpstr>Two Cases</vt:lpstr>
      <vt:lpstr>Case 1: Two kinds of Objects?</vt:lpstr>
      <vt:lpstr>Case 1: Two kinds of Objects?</vt:lpstr>
      <vt:lpstr>Case 1: Problematic Inference</vt:lpstr>
      <vt:lpstr>Case 1: Problematic Inference</vt:lpstr>
      <vt:lpstr>Case 1: Problematic Inference</vt:lpstr>
      <vt:lpstr>Case 1: Problematic Inference</vt:lpstr>
      <vt:lpstr>Case 1: Evaluation</vt:lpstr>
      <vt:lpstr>Case 1: Evaluation</vt:lpstr>
      <vt:lpstr>Case 1: Inference</vt:lpstr>
      <vt:lpstr>Case 1: Training</vt:lpstr>
      <vt:lpstr>Case 1: Training</vt:lpstr>
      <vt:lpstr>Case 1: Training</vt:lpstr>
      <vt:lpstr>Case 1: Training</vt:lpstr>
      <vt:lpstr>Case 2:  Training with Hidden Information</vt:lpstr>
      <vt:lpstr>Case 2:  Training with Hidden Information</vt:lpstr>
      <vt:lpstr>Case 2:  Training with Hidden Information</vt:lpstr>
      <vt:lpstr>Case 2:  Training with Hidden Information</vt:lpstr>
      <vt:lpstr>Case 2:  Training with Hidden Information</vt:lpstr>
      <vt:lpstr>Case 2:  Training with Hidden Information</vt:lpstr>
      <vt:lpstr>Case 2:  Training with Hidden Information</vt:lpstr>
      <vt:lpstr>PowerPoint 簡報</vt:lpstr>
      <vt:lpstr>Structured SVM</vt:lpstr>
      <vt:lpstr>Structured SVM</vt:lpstr>
      <vt:lpstr>Structured SVM</vt:lpstr>
      <vt:lpstr>Structured SVM</vt:lpstr>
      <vt:lpstr>Structured SVM</vt:lpstr>
      <vt:lpstr>Structured SVM  with Hidden Information</vt:lpstr>
      <vt:lpstr>Structured SVM  with Hidden Information</vt:lpstr>
      <vt:lpstr>Structured SVM  with Hidden Information</vt:lpstr>
      <vt:lpstr>Structured SVM  with Hidden Information</vt:lpstr>
      <vt:lpstr>PowerPoint 簡報</vt:lpstr>
      <vt:lpstr>PowerPoint 簡報</vt:lpstr>
      <vt:lpstr>PowerPoint 簡報</vt:lpstr>
      <vt:lpstr>What is the relation to  the EM-like process?</vt:lpstr>
      <vt:lpstr>PowerPoint 簡報</vt:lpstr>
      <vt:lpstr>PowerPoint 簡報</vt:lpstr>
      <vt:lpstr>PowerPoint 簡報</vt:lpstr>
      <vt:lpstr>PowerPoint 簡報</vt:lpstr>
      <vt:lpstr>Structured SVM  with Hidden Information</vt:lpstr>
      <vt:lpstr>EM in one slide</vt:lpstr>
      <vt:lpstr>EM in one slide</vt:lpstr>
      <vt:lpstr>To Learn More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and Hidden</dc:title>
  <dc:creator>Lee Hung-yi</dc:creator>
  <cp:lastModifiedBy>Lee Hung-yi</cp:lastModifiedBy>
  <cp:revision>218</cp:revision>
  <dcterms:created xsi:type="dcterms:W3CDTF">2015-03-30T08:28:40Z</dcterms:created>
  <dcterms:modified xsi:type="dcterms:W3CDTF">2015-11-20T02:52:27Z</dcterms:modified>
</cp:coreProperties>
</file>