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454" r:id="rId3"/>
    <p:sldId id="349" r:id="rId4"/>
    <p:sldId id="261" r:id="rId5"/>
    <p:sldId id="350" r:id="rId6"/>
    <p:sldId id="455" r:id="rId7"/>
    <p:sldId id="351" r:id="rId8"/>
    <p:sldId id="456" r:id="rId9"/>
    <p:sldId id="352" r:id="rId10"/>
    <p:sldId id="269" r:id="rId11"/>
    <p:sldId id="459" r:id="rId12"/>
    <p:sldId id="362" r:id="rId13"/>
    <p:sldId id="411" r:id="rId14"/>
    <p:sldId id="273" r:id="rId15"/>
    <p:sldId id="412" r:id="rId16"/>
    <p:sldId id="416" r:id="rId17"/>
    <p:sldId id="457" r:id="rId18"/>
    <p:sldId id="460" r:id="rId19"/>
    <p:sldId id="277" r:id="rId20"/>
    <p:sldId id="257" r:id="rId21"/>
    <p:sldId id="397" r:id="rId22"/>
    <p:sldId id="401" r:id="rId23"/>
    <p:sldId id="402" r:id="rId24"/>
    <p:sldId id="404" r:id="rId25"/>
    <p:sldId id="263" r:id="rId26"/>
    <p:sldId id="393" r:id="rId27"/>
    <p:sldId id="405" r:id="rId28"/>
    <p:sldId id="320" r:id="rId29"/>
    <p:sldId id="417" r:id="rId30"/>
    <p:sldId id="418" r:id="rId31"/>
    <p:sldId id="420" r:id="rId32"/>
    <p:sldId id="419" r:id="rId33"/>
    <p:sldId id="421" r:id="rId34"/>
    <p:sldId id="422" r:id="rId35"/>
    <p:sldId id="423" r:id="rId36"/>
    <p:sldId id="424" r:id="rId37"/>
    <p:sldId id="425" r:id="rId38"/>
    <p:sldId id="383" r:id="rId39"/>
    <p:sldId id="289" r:id="rId40"/>
    <p:sldId id="326" r:id="rId41"/>
    <p:sldId id="458" r:id="rId42"/>
    <p:sldId id="442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317" r:id="rId5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60" autoAdjust="0"/>
    <p:restoredTop sz="80216" autoAdjust="0"/>
  </p:normalViewPr>
  <p:slideViewPr>
    <p:cSldViewPr snapToGrid="0">
      <p:cViewPr varScale="1">
        <p:scale>
          <a:sx n="59" d="100"/>
          <a:sy n="5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5BFC1EA7-BBCE-4EE8-BA57-67C21E16BE4A}" type="presOf" srcId="{5276CFF9-C393-455C-AFD2-DE107E59EA25}" destId="{547E7A61-A93C-4FFB-BAEA-5A39CE04E726}" srcOrd="0" destOrd="1" presId="urn:microsoft.com/office/officeart/2005/8/layout/list1"/>
    <dgm:cxn modelId="{CC695F74-036A-4D4A-BEDF-8995DCBC5A5A}" type="presOf" srcId="{9491E6FD-75D8-4F8F-A2D8-676337F2C604}" destId="{E98E6051-CEA2-4B2D-9CC2-D9D66B04CCD9}" srcOrd="0" destOrd="0" presId="urn:microsoft.com/office/officeart/2005/8/layout/list1"/>
    <dgm:cxn modelId="{630675C3-E298-43D8-87CA-99ACC6E7CD5D}" type="presOf" srcId="{5BA0FA28-2818-405F-8330-1628FE77523B}" destId="{4179D9DA-6134-4814-A5A8-69B41E8D2F8B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708D6A01-17BD-434B-8BCC-1FD9E7AF572F}" type="presOf" srcId="{CBF58472-CB47-4CDC-B406-59ACCFEC7AC8}" destId="{946BBAFD-B004-449D-AB22-3CD75A0402D3}" srcOrd="0" destOrd="0" presId="urn:microsoft.com/office/officeart/2005/8/layout/list1"/>
    <dgm:cxn modelId="{B1F3778E-CA5A-464B-8F96-50EC559AD9C8}" type="presOf" srcId="{E6126381-FEA6-42C2-B4DA-55A2225C4033}" destId="{426AFD05-EDD0-4DFF-84BB-7CFC7D97A722}" srcOrd="1" destOrd="0" presId="urn:microsoft.com/office/officeart/2005/8/layout/list1"/>
    <dgm:cxn modelId="{60FAC389-EC11-40E0-A252-F0A2431A42FB}" type="presOf" srcId="{87DFDA80-A9C9-4491-9026-F8FA22BFFCA3}" destId="{547E7A61-A93C-4FFB-BAEA-5A39CE04E726}" srcOrd="0" destOrd="2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BFD66959-1B16-4768-80DD-F9AF868C5652}" type="presOf" srcId="{0E92AF34-F9E6-4388-AF2A-CF3EF1584C18}" destId="{9F48C664-FFBC-4894-8A20-68F9CE8E9C2D}" srcOrd="0" destOrd="0" presId="urn:microsoft.com/office/officeart/2005/8/layout/list1"/>
    <dgm:cxn modelId="{977C609B-F632-454B-AEFB-2A1C9B73F814}" type="presOf" srcId="{77FDADD8-0AA0-4C28-AF11-7D00EBB05AED}" destId="{547E7A61-A93C-4FFB-BAEA-5A39CE04E726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AF4BC467-384A-4266-8EBB-C70B507D45A8}" type="presOf" srcId="{8C8FC24A-98B3-42A9-B73B-E58568D91077}" destId="{F2CC8F88-1DDE-4179-9925-87ECEBEEA36E}" srcOrd="1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B958C711-DE8A-405D-9ED5-44A6B8C9AA6F}" type="presOf" srcId="{8C8FC24A-98B3-42A9-B73B-E58568D91077}" destId="{D0606D4B-A512-472A-8D93-3EE9498764C6}" srcOrd="0" destOrd="0" presId="urn:microsoft.com/office/officeart/2005/8/layout/list1"/>
    <dgm:cxn modelId="{01357CAB-ABC8-40B6-AE49-54C20AE11C7E}" type="presOf" srcId="{E6126381-FEA6-42C2-B4DA-55A2225C4033}" destId="{65374AD6-C596-4C7E-A6BC-8CAEAE6AC668}" srcOrd="0" destOrd="0" presId="urn:microsoft.com/office/officeart/2005/8/layout/list1"/>
    <dgm:cxn modelId="{59A13D3B-1EA2-4AAD-9BB4-638A3FB07F9A}" type="presOf" srcId="{CBF58472-CB47-4CDC-B406-59ACCFEC7AC8}" destId="{6AE1192B-8224-4641-A190-32BF176B4BD3}" srcOrd="1" destOrd="0" presId="urn:microsoft.com/office/officeart/2005/8/layout/list1"/>
    <dgm:cxn modelId="{B82898D2-1183-4BB6-BC59-11676DBA235F}" type="presParOf" srcId="{4179D9DA-6134-4814-A5A8-69B41E8D2F8B}" destId="{5D371B89-AC10-4DC4-BC80-E9858BDB835E}" srcOrd="0" destOrd="0" presId="urn:microsoft.com/office/officeart/2005/8/layout/list1"/>
    <dgm:cxn modelId="{C8C34B9E-C5AD-4B84-8248-AA9D70AE5FA7}" type="presParOf" srcId="{5D371B89-AC10-4DC4-BC80-E9858BDB835E}" destId="{D0606D4B-A512-472A-8D93-3EE9498764C6}" srcOrd="0" destOrd="0" presId="urn:microsoft.com/office/officeart/2005/8/layout/list1"/>
    <dgm:cxn modelId="{D711B5A7-8268-4CE8-BCE8-78C250AC8D65}" type="presParOf" srcId="{5D371B89-AC10-4DC4-BC80-E9858BDB835E}" destId="{F2CC8F88-1DDE-4179-9925-87ECEBEEA36E}" srcOrd="1" destOrd="0" presId="urn:microsoft.com/office/officeart/2005/8/layout/list1"/>
    <dgm:cxn modelId="{3BCA0A14-B6DA-4EAD-A5BC-7900F87BD23B}" type="presParOf" srcId="{4179D9DA-6134-4814-A5A8-69B41E8D2F8B}" destId="{69686F88-AF86-4F31-B0CE-C3576E7DD362}" srcOrd="1" destOrd="0" presId="urn:microsoft.com/office/officeart/2005/8/layout/list1"/>
    <dgm:cxn modelId="{444ED498-8A5E-425C-862E-B97534807C4E}" type="presParOf" srcId="{4179D9DA-6134-4814-A5A8-69B41E8D2F8B}" destId="{E98E6051-CEA2-4B2D-9CC2-D9D66B04CCD9}" srcOrd="2" destOrd="0" presId="urn:microsoft.com/office/officeart/2005/8/layout/list1"/>
    <dgm:cxn modelId="{C2B21A83-F689-4E78-9EF6-82AF11F0A030}" type="presParOf" srcId="{4179D9DA-6134-4814-A5A8-69B41E8D2F8B}" destId="{CB705391-3761-490F-99AE-B6CC73F7F37A}" srcOrd="3" destOrd="0" presId="urn:microsoft.com/office/officeart/2005/8/layout/list1"/>
    <dgm:cxn modelId="{475338CA-E517-40A0-9441-8F26A9F79397}" type="presParOf" srcId="{4179D9DA-6134-4814-A5A8-69B41E8D2F8B}" destId="{99057CD4-AE21-4F0A-AE0B-30D1D9B8DC51}" srcOrd="4" destOrd="0" presId="urn:microsoft.com/office/officeart/2005/8/layout/list1"/>
    <dgm:cxn modelId="{E65F7C44-8D47-4B7A-A9C0-6433DD4B0139}" type="presParOf" srcId="{99057CD4-AE21-4F0A-AE0B-30D1D9B8DC51}" destId="{65374AD6-C596-4C7E-A6BC-8CAEAE6AC668}" srcOrd="0" destOrd="0" presId="urn:microsoft.com/office/officeart/2005/8/layout/list1"/>
    <dgm:cxn modelId="{2ED7497C-D4CF-4BBE-842F-29447EA8570B}" type="presParOf" srcId="{99057CD4-AE21-4F0A-AE0B-30D1D9B8DC51}" destId="{426AFD05-EDD0-4DFF-84BB-7CFC7D97A722}" srcOrd="1" destOrd="0" presId="urn:microsoft.com/office/officeart/2005/8/layout/list1"/>
    <dgm:cxn modelId="{264339C2-A1AB-482F-9C94-04A12AADFAA0}" type="presParOf" srcId="{4179D9DA-6134-4814-A5A8-69B41E8D2F8B}" destId="{EDEDF325-B978-4C00-8EEB-56F8364B5B22}" srcOrd="5" destOrd="0" presId="urn:microsoft.com/office/officeart/2005/8/layout/list1"/>
    <dgm:cxn modelId="{ACFEF680-9473-4EE2-BE20-8D14FBD51786}" type="presParOf" srcId="{4179D9DA-6134-4814-A5A8-69B41E8D2F8B}" destId="{547E7A61-A93C-4FFB-BAEA-5A39CE04E726}" srcOrd="6" destOrd="0" presId="urn:microsoft.com/office/officeart/2005/8/layout/list1"/>
    <dgm:cxn modelId="{BC1F01A0-6924-42CC-BD0C-6ED20567A28F}" type="presParOf" srcId="{4179D9DA-6134-4814-A5A8-69B41E8D2F8B}" destId="{C7424F1E-D72B-4D7C-99EA-11E2BD4A0D8D}" srcOrd="7" destOrd="0" presId="urn:microsoft.com/office/officeart/2005/8/layout/list1"/>
    <dgm:cxn modelId="{202EBF83-E67A-452E-A3EA-A1BCC1B19A23}" type="presParOf" srcId="{4179D9DA-6134-4814-A5A8-69B41E8D2F8B}" destId="{F4779A7B-D331-4920-AD03-D93F3E7E63FD}" srcOrd="8" destOrd="0" presId="urn:microsoft.com/office/officeart/2005/8/layout/list1"/>
    <dgm:cxn modelId="{B56D1D11-9732-4ACE-A86D-CF76CDD96DF7}" type="presParOf" srcId="{F4779A7B-D331-4920-AD03-D93F3E7E63FD}" destId="{946BBAFD-B004-449D-AB22-3CD75A0402D3}" srcOrd="0" destOrd="0" presId="urn:microsoft.com/office/officeart/2005/8/layout/list1"/>
    <dgm:cxn modelId="{BE187AE6-E431-46C3-A3F0-7626A4265DDC}" type="presParOf" srcId="{F4779A7B-D331-4920-AD03-D93F3E7E63FD}" destId="{6AE1192B-8224-4641-A190-32BF176B4BD3}" srcOrd="1" destOrd="0" presId="urn:microsoft.com/office/officeart/2005/8/layout/list1"/>
    <dgm:cxn modelId="{4CB415C1-FDBB-4459-AF7E-52DC94782058}" type="presParOf" srcId="{4179D9DA-6134-4814-A5A8-69B41E8D2F8B}" destId="{57354508-1501-4C42-AE72-E7E8FB381E2F}" srcOrd="9" destOrd="0" presId="urn:microsoft.com/office/officeart/2005/8/layout/list1"/>
    <dgm:cxn modelId="{5197DFB5-E8CE-4523-89E5-4A5AAD65F6E6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E5C9D-494A-430C-BB3F-F3E6A9CAF9BF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EB25-FDCD-4497-A3A5-16276CC8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9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bbs_random_fiel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be add:</a:t>
            </a:r>
          </a:p>
          <a:p>
            <a:r>
              <a:rPr lang="en-US" altLang="zh-TW" dirty="0" smtClean="0"/>
              <a:t>	How about conditional random</a:t>
            </a:r>
            <a:r>
              <a:rPr lang="en-US" altLang="zh-TW" baseline="0" dirty="0" smtClean="0"/>
              <a:t> field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To understand:</a:t>
            </a:r>
          </a:p>
          <a:p>
            <a:r>
              <a:rPr lang="en-US" altLang="zh-TW" baseline="0" dirty="0" smtClean="0"/>
              <a:t>	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ibbs random field"/>
              </a:rPr>
              <a:t>Gibbs random field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MRF,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Hammersley–Clifford theorem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Outline:</a:t>
            </a:r>
          </a:p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part: (which example should I use???)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decomposed into random variable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factor graph</a:t>
            </a:r>
          </a:p>
          <a:p>
            <a:r>
              <a:rPr lang="en-US" altLang="zh-TW" dirty="0" smtClean="0"/>
              <a:t>		some examples: </a:t>
            </a:r>
            <a:r>
              <a:rPr lang="en-US" altLang="zh-TW" dirty="0" err="1" smtClean="0"/>
              <a:t>Ising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HW2, the hidden CRF one?, social network????</a:t>
            </a:r>
            <a:endParaRPr lang="en-US" altLang="zh-TW" dirty="0" smtClean="0"/>
          </a:p>
          <a:p>
            <a:r>
              <a:rPr lang="en-US" altLang="zh-TW" dirty="0" smtClean="0"/>
              <a:t>		define the factor</a:t>
            </a:r>
          </a:p>
          <a:p>
            <a:r>
              <a:rPr lang="en-US" altLang="zh-TW" dirty="0" smtClean="0"/>
              <a:t>		factors can be combined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MRF They</a:t>
            </a:r>
            <a:r>
              <a:rPr lang="en-US" altLang="zh-TW" baseline="0" dirty="0" smtClean="0"/>
              <a:t> are all linear, how to train and </a:t>
            </a:r>
            <a:r>
              <a:rPr lang="en-US" altLang="zh-TW" baseline="0" dirty="0" err="1" smtClean="0"/>
              <a:t>probabilityies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	More examples with hidden variables:</a:t>
            </a:r>
          </a:p>
          <a:p>
            <a:r>
              <a:rPr lang="en-US" altLang="zh-TW" baseline="0" dirty="0" smtClean="0"/>
              <a:t>		- image segmentation</a:t>
            </a:r>
          </a:p>
          <a:p>
            <a:r>
              <a:rPr lang="en-US" altLang="zh-TW" baseline="0" dirty="0" smtClean="0"/>
              <a:t>		- sequence</a:t>
            </a:r>
          </a:p>
          <a:p>
            <a:r>
              <a:rPr lang="en-US" altLang="zh-TW" baseline="0" dirty="0" smtClean="0"/>
              <a:t>		- tree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part: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gibbs</a:t>
            </a:r>
            <a:r>
              <a:rPr lang="en-US" altLang="zh-TW" dirty="0" smtClean="0"/>
              <a:t> sampling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7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 is still bipartite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about x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Should</a:t>
            </a:r>
            <a:r>
              <a:rPr lang="en-US" altLang="zh-TW" baseline="0" dirty="0" smtClean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6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about x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Should</a:t>
            </a:r>
            <a:r>
              <a:rPr lang="en-US" altLang="zh-TW" baseline="0" dirty="0" smtClean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34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</a:t>
            </a:r>
            <a:r>
              <a:rPr lang="en-US" altLang="zh-TW" baseline="0" dirty="0" smtClean="0"/>
              <a:t> if we have duplicate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81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52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8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Maybe</a:t>
            </a:r>
            <a:r>
              <a:rPr lang="en-US" altLang="zh-TW" baseline="0" dirty="0" smtClean="0"/>
              <a:t> I have to mention some more examples in the next pages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92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structured learning like structured perceptron, know how to inference solve the problem</a:t>
            </a:r>
          </a:p>
          <a:p>
            <a:r>
              <a:rPr lang="en-US" altLang="zh-TW" dirty="0" smtClean="0"/>
              <a:t>Inference for everyone when</a:t>
            </a:r>
            <a:r>
              <a:rPr lang="en-US" altLang="zh-TW" baseline="0" dirty="0" smtClean="0"/>
              <a:t> using MRF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Outline:</a:t>
            </a:r>
          </a:p>
          <a:p>
            <a:r>
              <a:rPr lang="en-US" altLang="zh-TW" baseline="0" dirty="0" smtClean="0"/>
              <a:t>	idea of sampling</a:t>
            </a:r>
          </a:p>
          <a:p>
            <a:r>
              <a:rPr lang="en-US" altLang="zh-TW" baseline="0" dirty="0" smtClean="0"/>
              <a:t>	Gibbs</a:t>
            </a:r>
          </a:p>
          <a:p>
            <a:r>
              <a:rPr lang="en-US" altLang="zh-TW" baseline="0" dirty="0" smtClean="0"/>
              <a:t>	Gibbs on MRF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	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07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Different x, different distribution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099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smtClean="0"/>
              <a:t>z</a:t>
            </a:r>
            <a:r>
              <a:rPr lang="en-US" altLang="zh-TW" dirty="0" smtClean="0"/>
              <a:t> is a set of random variables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FF0000"/>
                </a:solidFill>
              </a:rPr>
              <a:t>can not use it casually?</a:t>
            </a:r>
            <a:endParaRPr lang="zh-TW" altLang="en-US" sz="12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22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Superscript, </a:t>
            </a:r>
            <a:r>
              <a:rPr lang="en-US" altLang="zh-TW" dirty="0" err="1" smtClean="0"/>
              <a:t>donw</a:t>
            </a:r>
            <a:r>
              <a:rPr lang="en-US" altLang="zh-TW" dirty="0" smtClean="0"/>
              <a:t> script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Markov Chain: a stochastic process in which future states are independent of past states given the present state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28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-1 1 -1 -1</a:t>
            </a:r>
          </a:p>
          <a:p>
            <a:r>
              <a:rPr lang="zh-TW" altLang="en-US" dirty="0" smtClean="0"/>
              <a:t>-1 -1 -1 -1</a:t>
            </a:r>
          </a:p>
          <a:p>
            <a:r>
              <a:rPr lang="zh-TW" altLang="en-US" dirty="0" smtClean="0"/>
              <a:t>1 1 -1 1</a:t>
            </a:r>
          </a:p>
          <a:p>
            <a:r>
              <a:rPr lang="zh-TW" altLang="en-US" dirty="0" smtClean="0"/>
              <a:t>-1 1 -1 1</a:t>
            </a:r>
          </a:p>
          <a:p>
            <a:r>
              <a:rPr lang="zh-TW" altLang="en-US" dirty="0" smtClean="0"/>
              <a:t>1 1 1 1</a:t>
            </a:r>
          </a:p>
          <a:p>
            <a:r>
              <a:rPr lang="zh-TW" altLang="en-US" dirty="0" smtClean="0"/>
              <a:t>1 1 1 1</a:t>
            </a:r>
          </a:p>
          <a:p>
            <a:r>
              <a:rPr lang="zh-TW" altLang="en-US" dirty="0" smtClean="0"/>
              <a:t>-1 -1 -1 -1</a:t>
            </a:r>
          </a:p>
          <a:p>
            <a:r>
              <a:rPr lang="zh-TW" altLang="en-US" dirty="0" smtClean="0"/>
              <a:t>-1 1 1 1</a:t>
            </a:r>
          </a:p>
          <a:p>
            <a:r>
              <a:rPr lang="zh-TW" altLang="en-US" dirty="0" smtClean="0"/>
              <a:t>1 1 1 1</a:t>
            </a:r>
          </a:p>
          <a:p>
            <a:r>
              <a:rPr lang="zh-TW" altLang="en-US" dirty="0" smtClean="0"/>
              <a:t>1 1 -1 -1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90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Very Close to True probability distribution</a:t>
            </a:r>
            <a:endParaRPr lang="zh-TW" altLang="en-US" sz="12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0.46799579911834</a:t>
            </a:r>
          </a:p>
          <a:p>
            <a:r>
              <a:rPr lang="en-US" altLang="zh-TW" dirty="0" smtClean="0"/>
              <a:t>0.172166033050238</a:t>
            </a:r>
          </a:p>
          <a:p>
            <a:r>
              <a:rPr lang="en-US" altLang="zh-TW" dirty="0" smtClean="0"/>
              <a:t>0.0233001388465779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957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Different from start, but</a:t>
            </a:r>
            <a:r>
              <a:rPr lang="en-US" altLang="zh-TW" baseline="0" dirty="0" smtClean="0"/>
              <a:t> be the same finally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365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殊途同歸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6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Outline:</a:t>
            </a:r>
          </a:p>
          <a:p>
            <a:r>
              <a:rPr lang="en-US" altLang="zh-TW" dirty="0" smtClean="0"/>
              <a:t>	-What</a:t>
            </a:r>
            <a:r>
              <a:rPr lang="en-US" altLang="zh-TW" baseline="0" dirty="0" smtClean="0"/>
              <a:t> is Markov chain</a:t>
            </a:r>
          </a:p>
          <a:p>
            <a:r>
              <a:rPr lang="en-US" altLang="zh-TW" baseline="0" dirty="0" smtClean="0"/>
              <a:t>-	-When will it be stationary? Properties ….</a:t>
            </a:r>
          </a:p>
          <a:p>
            <a:r>
              <a:rPr lang="en-US" altLang="zh-TW" baseline="0" dirty="0" smtClean="0"/>
              <a:t>	-Gibbs is a Markov chain</a:t>
            </a:r>
          </a:p>
          <a:p>
            <a:r>
              <a:rPr lang="en-US" altLang="zh-TW" baseline="0" dirty="0" smtClean="0"/>
              <a:t>	-P(z) is the stationary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For structured learning like structured perceptron, know how to inference solve the problem</a:t>
            </a:r>
          </a:p>
          <a:p>
            <a:r>
              <a:rPr lang="en-US" altLang="zh-TW" dirty="0" smtClean="0"/>
              <a:t>Inference for everyone when</a:t>
            </a:r>
            <a:r>
              <a:rPr lang="en-US" altLang="zh-TW" baseline="0" dirty="0" smtClean="0"/>
              <a:t> using MRF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Question</a:t>
            </a:r>
          </a:p>
          <a:p>
            <a:r>
              <a:rPr lang="en-US" altLang="zh-TW" baseline="0" dirty="0" smtClean="0"/>
              <a:t> - </a:t>
            </a:r>
            <a:r>
              <a:rPr lang="en-US" altLang="zh-TW" baseline="0" dirty="0" err="1" smtClean="0"/>
              <a:t>Ergoic</a:t>
            </a:r>
            <a:r>
              <a:rPr lang="en-US" altLang="zh-TW" baseline="0" dirty="0" smtClean="0"/>
              <a:t>: true </a:t>
            </a:r>
            <a:r>
              <a:rPr lang="en-US" altLang="zh-TW" baseline="0" dirty="0" err="1" smtClean="0"/>
              <a:t>considition</a:t>
            </a:r>
            <a:r>
              <a:rPr lang="en-US" altLang="zh-TW" baseline="0" dirty="0" smtClean="0"/>
              <a:t>. What is not?</a:t>
            </a:r>
          </a:p>
          <a:p>
            <a:r>
              <a:rPr lang="en-US" altLang="zh-TW" baseline="0" dirty="0" smtClean="0"/>
              <a:t> - Slice sampling (not sure to mention or not)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24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Markov Chain: a stochastic process in which future states are independent of past states given the present state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296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Each day he decided which city he would visit with the probability distribution depending on which city he was in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Random Walk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Web pages ? Use on webpages, page rank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2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5915</a:t>
            </a:r>
          </a:p>
          <a:p>
            <a:r>
              <a:rPr lang="en-US" altLang="zh-TW" dirty="0" smtClean="0"/>
              <a:t>2025</a:t>
            </a:r>
          </a:p>
          <a:p>
            <a:r>
              <a:rPr lang="en-US" altLang="zh-TW" dirty="0" smtClean="0"/>
              <a:t>2060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6016</a:t>
            </a:r>
          </a:p>
          <a:p>
            <a:r>
              <a:rPr lang="en-US" altLang="zh-TW" dirty="0" smtClean="0"/>
              <a:t>2002</a:t>
            </a:r>
          </a:p>
          <a:p>
            <a:r>
              <a:rPr lang="en-US" altLang="zh-TW" dirty="0" smtClean="0"/>
              <a:t>1982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5946</a:t>
            </a:r>
          </a:p>
          <a:p>
            <a:r>
              <a:rPr lang="en-US" altLang="zh-TW" dirty="0" smtClean="0"/>
              <a:t>2016</a:t>
            </a:r>
          </a:p>
          <a:p>
            <a:r>
              <a:rPr lang="en-US" altLang="zh-TW" dirty="0" smtClean="0"/>
              <a:t>2038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0.6</a:t>
            </a:r>
          </a:p>
          <a:p>
            <a:r>
              <a:rPr lang="en-US" altLang="zh-TW" dirty="0" smtClean="0"/>
              <a:t>0.2</a:t>
            </a:r>
          </a:p>
          <a:p>
            <a:r>
              <a:rPr lang="en-US" altLang="zh-TW" dirty="0" smtClean="0"/>
              <a:t>0.2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8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Web pages ? Use on webpages, page rank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MRF &lt;&gt; Hammersley–Clifford theorem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Graphical model</a:t>
                </a:r>
              </a:p>
              <a:p>
                <a:pPr lvl="1"/>
                <a:r>
                  <a:rPr lang="en-US" altLang="zh-TW" sz="2800" dirty="0" smtClean="0"/>
                  <a:t>Provide an intuitive way to define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 smtClean="0"/>
                  <a:t>Make the meaning of a defined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easy to be interpreted</a:t>
                </a:r>
                <a:endParaRPr lang="zh-TW" altLang="en-US" sz="28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For structured learning like structured perceptron, know how to inference solve the problem</a:t>
                </a:r>
              </a:p>
              <a:p>
                <a:r>
                  <a:rPr lang="en-US" altLang="zh-TW" dirty="0" smtClean="0"/>
                  <a:t>Inference for everyone when</a:t>
                </a:r>
                <a:r>
                  <a:rPr lang="en-US" altLang="zh-TW" baseline="0" dirty="0" smtClean="0"/>
                  <a:t> using MRF</a:t>
                </a:r>
              </a:p>
              <a:p>
                <a:endParaRPr lang="en-US" altLang="zh-TW" baseline="0" dirty="0" smtClean="0"/>
              </a:p>
              <a:p>
                <a:r>
                  <a:rPr lang="en-US" altLang="zh-TW" baseline="0" dirty="0" smtClean="0"/>
                  <a:t>Outline:</a:t>
                </a:r>
              </a:p>
              <a:p>
                <a:r>
                  <a:rPr lang="en-US" altLang="zh-TW" baseline="0" dirty="0" smtClean="0"/>
                  <a:t>	1. decomposed</a:t>
                </a:r>
              </a:p>
              <a:p>
                <a:r>
                  <a:rPr lang="en-US" altLang="zh-TW" baseline="0" dirty="0" smtClean="0"/>
                  <a:t>	2. factor</a:t>
                </a:r>
              </a:p>
              <a:p>
                <a:r>
                  <a:rPr lang="en-US" altLang="zh-TW" baseline="0" dirty="0" smtClean="0"/>
                  <a:t>	3. factor to MRF</a:t>
                </a:r>
              </a:p>
              <a:p>
                <a:r>
                  <a:rPr lang="en-US" altLang="zh-TW" baseline="0" dirty="0" smtClean="0"/>
                  <a:t>	4. how to train it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Graphical model</a:t>
                </a:r>
              </a:p>
              <a:p>
                <a:pPr lvl="1"/>
                <a:r>
                  <a:rPr lang="en-US" altLang="zh-TW" sz="2800" dirty="0" smtClean="0"/>
                  <a:t>Provide an intuitive way to define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 smtClean="0"/>
                  <a:t>Make the meaning of a defined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easy to be interpreted</a:t>
                </a:r>
                <a:endParaRPr lang="zh-TW" altLang="en-US" sz="28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 smtClean="0"/>
                  <a:t>structured learning like structured perceptron, know how to inference solve the problem</a:t>
                </a:r>
              </a:p>
              <a:p>
                <a:r>
                  <a:rPr lang="en-US" altLang="zh-TW" dirty="0" smtClean="0"/>
                  <a:t>Inference for everyone when</a:t>
                </a:r>
                <a:r>
                  <a:rPr lang="en-US" altLang="zh-TW" baseline="0" dirty="0" smtClean="0"/>
                  <a:t> using </a:t>
                </a:r>
                <a:r>
                  <a:rPr lang="en-US" altLang="zh-TW" baseline="0" dirty="0" smtClean="0"/>
                  <a:t>MRF</a:t>
                </a:r>
              </a:p>
              <a:p>
                <a:endParaRPr lang="en-US" altLang="zh-TW" baseline="0" dirty="0" smtClean="0"/>
              </a:p>
              <a:p>
                <a:r>
                  <a:rPr lang="en-US" altLang="zh-TW" baseline="0" dirty="0" smtClean="0"/>
                  <a:t>Outline:</a:t>
                </a:r>
              </a:p>
              <a:p>
                <a:r>
                  <a:rPr lang="en-US" altLang="zh-TW" baseline="0" dirty="0" smtClean="0"/>
                  <a:t>	1. decomposed</a:t>
                </a:r>
              </a:p>
              <a:p>
                <a:r>
                  <a:rPr lang="en-US" altLang="zh-TW" baseline="0" dirty="0" smtClean="0"/>
                  <a:t>	2. factor</a:t>
                </a:r>
              </a:p>
              <a:p>
                <a:r>
                  <a:rPr lang="en-US" altLang="zh-TW" baseline="0" dirty="0" smtClean="0"/>
                  <a:t>	3. factor to MRF</a:t>
                </a:r>
              </a:p>
              <a:p>
                <a:r>
                  <a:rPr lang="en-US" altLang="zh-TW" baseline="0" dirty="0" smtClean="0"/>
                  <a:t>	4. how to train it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06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Web pages ? Use on webpages, page rank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Irreducible, </a:t>
            </a:r>
            <a:r>
              <a:rPr lang="en-US" altLang="zh-TW" dirty="0" err="1" smtClean="0"/>
              <a:t>appreriodic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087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Markov Chain: a stochastic process in which future states are independent of past states given the present state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2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Markov Chain: a stochastic process in which future states are independent of past states given the present state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50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594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be proofed,</a:t>
            </a:r>
          </a:p>
          <a:p>
            <a:r>
              <a:rPr lang="en-US" altLang="zh-TW" dirty="0" smtClean="0"/>
              <a:t>Random</a:t>
            </a:r>
            <a:r>
              <a:rPr lang="en-US" altLang="zh-TW" baseline="0" dirty="0" smtClean="0"/>
              <a:t> systematic sweep</a:t>
            </a:r>
          </a:p>
          <a:p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http://web.maths.unsw.edu.au/~peterdel-moral/teaching-notes-levers-johansen.pdf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1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Define easily and Understand others’ evaluation function 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easily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13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smtClean="0"/>
              <a:t>represent a factor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08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79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factor graph.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Factor defined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1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If you think </a:t>
            </a:r>
            <a:r>
              <a:rPr lang="en-US" altLang="zh-TW" dirty="0" err="1" smtClean="0"/>
              <a:t>democe</a:t>
            </a:r>
            <a:r>
              <a:rPr lang="en-US" altLang="zh-TW" dirty="0" smtClean="0"/>
              <a:t> is not cool, …..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http://www.mathworks.com/help/images/ref/imnoise.html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98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 is still bipartite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about x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Should</a:t>
            </a:r>
            <a:r>
              <a:rPr lang="en-US" altLang="zh-TW" baseline="0" dirty="0" smtClean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65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2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49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0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06A7-59D8-42D1-8022-5821F9932AB1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941D-0DC6-4D48-99A4-AEBACB9082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47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2.png"/><Relationship Id="rId4" Type="http://schemas.openxmlformats.org/officeDocument/2006/relationships/image" Target="../media/image710.png"/><Relationship Id="rId9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21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2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22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0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87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3" Type="http://schemas.openxmlformats.org/officeDocument/2006/relationships/image" Target="../media/image1070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080.png"/><Relationship Id="rId9" Type="http://schemas.openxmlformats.org/officeDocument/2006/relationships/image" Target="../media/image1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3" Type="http://schemas.openxmlformats.org/officeDocument/2006/relationships/image" Target="../media/image1070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080.png"/><Relationship Id="rId9" Type="http://schemas.openxmlformats.org/officeDocument/2006/relationships/image" Target="../media/image1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1.png"/><Relationship Id="rId3" Type="http://schemas.openxmlformats.org/officeDocument/2006/relationships/image" Target="../media/image7.png"/><Relationship Id="rId7" Type="http://schemas.openxmlformats.org/officeDocument/2006/relationships/image" Target="../media/image1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Relationship Id="rId9" Type="http://schemas.openxmlformats.org/officeDocument/2006/relationships/image" Target="../media/image1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visml/ising_examp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1251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Graphical Model </a:t>
            </a:r>
            <a:br>
              <a:rPr lang="en-US" altLang="zh-TW" dirty="0" smtClean="0"/>
            </a:br>
            <a:r>
              <a:rPr lang="en-US" altLang="zh-TW" dirty="0" smtClean="0"/>
              <a:t>&amp; Gibbs Sampling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19712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19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055125" y="3414949"/>
            <a:ext cx="544375" cy="214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 smtClean="0"/>
              <a:t>: the values of x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r>
              <a:rPr lang="en-US" altLang="zh-TW" sz="2400" dirty="0" smtClean="0"/>
              <a:t>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 smtClean="0"/>
              <a:t>: the values of the neighboring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字方塊 99"/>
              <p:cNvSpPr txBox="1"/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字方塊 100"/>
              <p:cNvSpPr txBox="1"/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1382" y="5781041"/>
            <a:ext cx="293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weights can be learned from data.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1" grpId="0" animBg="1"/>
      <p:bldP spid="92" grpId="0"/>
      <p:bldP spid="3" grpId="0"/>
      <p:bldP spid="67" grpId="0"/>
      <p:bldP spid="69" grpId="0"/>
      <p:bldP spid="89" grpId="0" animBg="1"/>
      <p:bldP spid="13" grpId="0"/>
      <p:bldP spid="93" grpId="0" animBg="1"/>
      <p:bldP spid="94" grpId="0"/>
      <p:bldP spid="95" grpId="0" animBg="1"/>
      <p:bldP spid="96" grpId="0"/>
      <p:bldP spid="100" grpId="0"/>
      <p:bldP spid="101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28" grpId="0"/>
      <p:bldP spid="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 smtClean="0"/>
              <a:t>: the values of x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r>
              <a:rPr lang="en-US" altLang="zh-TW" sz="2400" dirty="0" smtClean="0"/>
              <a:t>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 smtClean="0"/>
              <a:t>: the values of the neighboring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=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227" t="-26230" r="-15909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/>
              <p:cNvSpPr txBox="1"/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952"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/>
              <p:cNvSpPr txBox="1"/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Realize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easily from the factor graph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178" t="-5882" r="-4449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4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85004" y="1552773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</a:t>
            </a:r>
            <a:r>
              <a:rPr lang="en-US" altLang="zh-TW" sz="2400" dirty="0" smtClean="0"/>
              <a:t>: the values of x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/>
              <a:t> and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39676" y="1506654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Factor:</a:t>
            </a:r>
            <a:endParaRPr lang="zh-TW" altLang="en-US" sz="2400" b="1" i="1" u="sng" dirty="0"/>
          </a:p>
        </p:txBody>
      </p:sp>
      <p:sp>
        <p:nvSpPr>
          <p:cNvPr id="49" name="橢圓 48"/>
          <p:cNvSpPr/>
          <p:nvPr/>
        </p:nvSpPr>
        <p:spPr>
          <a:xfrm>
            <a:off x="2591438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/>
              <a:t>x</a:t>
            </a:r>
            <a:r>
              <a:rPr lang="en-US" altLang="zh-TW" sz="1700" baseline="-25000" dirty="0" smtClean="0"/>
              <a:t>i-1</a:t>
            </a:r>
            <a:endParaRPr lang="zh-TW" altLang="en-US" sz="1700" baseline="-25000" dirty="0"/>
          </a:p>
        </p:txBody>
      </p:sp>
      <p:sp>
        <p:nvSpPr>
          <p:cNvPr id="50" name="橢圓 49"/>
          <p:cNvSpPr/>
          <p:nvPr/>
        </p:nvSpPr>
        <p:spPr>
          <a:xfrm>
            <a:off x="4306224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i</a:t>
            </a:r>
            <a:endParaRPr lang="zh-TW" altLang="en-US" baseline="-25000" dirty="0"/>
          </a:p>
        </p:txBody>
      </p:sp>
      <p:sp>
        <p:nvSpPr>
          <p:cNvPr id="51" name="橢圓 50"/>
          <p:cNvSpPr/>
          <p:nvPr/>
        </p:nvSpPr>
        <p:spPr>
          <a:xfrm>
            <a:off x="2591438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dirty="0" smtClean="0"/>
              <a:t>y</a:t>
            </a:r>
            <a:r>
              <a:rPr lang="en-US" altLang="zh-TW" sz="1700" baseline="-25000" dirty="0" smtClean="0"/>
              <a:t>i-1</a:t>
            </a:r>
            <a:endParaRPr lang="zh-TW" altLang="en-US" sz="1700" baseline="-25000" dirty="0"/>
          </a:p>
        </p:txBody>
      </p:sp>
      <p:sp>
        <p:nvSpPr>
          <p:cNvPr id="52" name="橢圓 51"/>
          <p:cNvSpPr/>
          <p:nvPr/>
        </p:nvSpPr>
        <p:spPr>
          <a:xfrm>
            <a:off x="4306224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y</a:t>
            </a:r>
            <a:r>
              <a:rPr lang="en-US" altLang="zh-TW" baseline="-25000" dirty="0" err="1"/>
              <a:t>i</a:t>
            </a:r>
            <a:endParaRPr lang="zh-TW" altLang="en-US" baseline="-25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420729" y="5333110"/>
            <a:ext cx="121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 flipH="1" flipV="1">
            <a:off x="4913901" y="5547642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 rot="18777934" flipH="1" flipV="1">
            <a:off x="4047766" y="5871413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 rot="18777934" flipH="1" flipV="1">
            <a:off x="2316798" y="5863539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 rot="18777934" flipH="1" flipV="1">
            <a:off x="4802844" y="5071516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 rot="18777934" flipH="1" flipV="1">
            <a:off x="3066513" y="5071517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88868" y="4002696"/>
            <a:ext cx="1298539" cy="1494121"/>
            <a:chOff x="-591536" y="5031413"/>
            <a:chExt cx="1298539" cy="1494121"/>
          </a:xfrm>
        </p:grpSpPr>
        <p:cxnSp>
          <p:nvCxnSpPr>
            <p:cNvPr id="41" name="直線接點 40"/>
            <p:cNvCxnSpPr>
              <a:stCxn id="39" idx="0"/>
            </p:cNvCxnSpPr>
            <p:nvPr/>
          </p:nvCxnSpPr>
          <p:spPr>
            <a:xfrm>
              <a:off x="258965" y="6063869"/>
              <a:ext cx="448038" cy="4069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-591536" y="5031413"/>
              <a:ext cx="1235509" cy="1494121"/>
              <a:chOff x="1385247" y="3968990"/>
              <a:chExt cx="1235509" cy="1494121"/>
            </a:xfrm>
          </p:grpSpPr>
          <p:sp>
            <p:nvSpPr>
              <p:cNvPr id="39" name="文字方塊 38"/>
              <p:cNvSpPr txBox="1"/>
              <p:nvPr/>
            </p:nvSpPr>
            <p:spPr>
              <a:xfrm>
                <a:off x="2064053" y="5001446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 flipV="1">
                <a:off x="1385247" y="5001446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9" idx="0"/>
              </p:cNvCxnSpPr>
              <p:nvPr/>
            </p:nvCxnSpPr>
            <p:spPr>
              <a:xfrm flipV="1">
                <a:off x="2235748" y="3968990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2142844" y="4880488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4" name="文字方塊 43"/>
          <p:cNvSpPr txBox="1"/>
          <p:nvPr/>
        </p:nvSpPr>
        <p:spPr>
          <a:xfrm>
            <a:off x="1801868" y="2314848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TW" sz="2400" dirty="0"/>
              <a:t>: the values of the neighboring x</a:t>
            </a:r>
            <a:r>
              <a:rPr lang="en-US" altLang="zh-TW" sz="2400" baseline="-25000" dirty="0" smtClean="0"/>
              <a:t>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the values of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 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125199" y="3964381"/>
            <a:ext cx="1298539" cy="1494121"/>
            <a:chOff x="2943522" y="5143172"/>
            <a:chExt cx="1298539" cy="1494121"/>
          </a:xfrm>
        </p:grpSpPr>
        <p:grpSp>
          <p:nvGrpSpPr>
            <p:cNvPr id="17" name="群組 16"/>
            <p:cNvGrpSpPr/>
            <p:nvPr/>
          </p:nvGrpSpPr>
          <p:grpSpPr>
            <a:xfrm>
              <a:off x="2943522" y="5143172"/>
              <a:ext cx="1298539" cy="1494121"/>
              <a:chOff x="3160593" y="3978893"/>
              <a:chExt cx="1298539" cy="1494121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839399" y="5011349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5" name="直線接點 64"/>
              <p:cNvCxnSpPr>
                <a:endCxn id="64" idx="0"/>
              </p:cNvCxnSpPr>
              <p:nvPr/>
            </p:nvCxnSpPr>
            <p:spPr>
              <a:xfrm flipV="1">
                <a:off x="3160593" y="5011349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64" idx="0"/>
              </p:cNvCxnSpPr>
              <p:nvPr/>
            </p:nvCxnSpPr>
            <p:spPr>
              <a:xfrm>
                <a:off x="4011094" y="5011349"/>
                <a:ext cx="448038" cy="406987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64" idx="0"/>
                <a:endCxn id="50" idx="3"/>
              </p:cNvCxnSpPr>
              <p:nvPr/>
            </p:nvCxnSpPr>
            <p:spPr>
              <a:xfrm flipV="1">
                <a:off x="4011094" y="3978893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3699871" y="6096584"/>
              <a:ext cx="180000" cy="18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169959" y="3842114"/>
            <a:ext cx="1250254" cy="1536547"/>
            <a:chOff x="3173484" y="3831088"/>
            <a:chExt cx="1250254" cy="1536547"/>
          </a:xfrm>
        </p:grpSpPr>
        <p:cxnSp>
          <p:nvCxnSpPr>
            <p:cNvPr id="69" name="直線接點 68"/>
            <p:cNvCxnSpPr>
              <a:stCxn id="50" idx="3"/>
            </p:cNvCxnSpPr>
            <p:nvPr/>
          </p:nvCxnSpPr>
          <p:spPr>
            <a:xfrm flipH="1">
              <a:off x="4033882" y="3978893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3173484" y="3831088"/>
              <a:ext cx="1250254" cy="1536547"/>
              <a:chOff x="3173484" y="3831088"/>
              <a:chExt cx="1250254" cy="1536547"/>
            </a:xfrm>
          </p:grpSpPr>
          <p:cxnSp>
            <p:nvCxnSpPr>
              <p:cNvPr id="70" name="直線接點 69"/>
              <p:cNvCxnSpPr>
                <a:stCxn id="72" idx="3"/>
              </p:cNvCxnSpPr>
              <p:nvPr/>
            </p:nvCxnSpPr>
            <p:spPr>
              <a:xfrm flipH="1" flipV="1">
                <a:off x="3173484" y="3924629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72" idx="0"/>
              </p:cNvCxnSpPr>
              <p:nvPr/>
            </p:nvCxnSpPr>
            <p:spPr>
              <a:xfrm>
                <a:off x="3999184" y="4398554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 flipH="1" flipV="1">
                <a:off x="3909184" y="4218554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828367" y="3831088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1424796" y="3867277"/>
            <a:ext cx="1250254" cy="1536547"/>
            <a:chOff x="1409784" y="3838384"/>
            <a:chExt cx="1250254" cy="1536547"/>
          </a:xfrm>
        </p:grpSpPr>
        <p:cxnSp>
          <p:nvCxnSpPr>
            <p:cNvPr id="86" name="直線接點 85"/>
            <p:cNvCxnSpPr/>
            <p:nvPr/>
          </p:nvCxnSpPr>
          <p:spPr>
            <a:xfrm flipH="1">
              <a:off x="2270182" y="3986189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409784" y="3838384"/>
              <a:ext cx="1250254" cy="1536547"/>
              <a:chOff x="1409784" y="3838384"/>
              <a:chExt cx="1250254" cy="1536547"/>
            </a:xfrm>
          </p:grpSpPr>
          <p:cxnSp>
            <p:nvCxnSpPr>
              <p:cNvPr id="87" name="直線接點 86"/>
              <p:cNvCxnSpPr/>
              <p:nvPr/>
            </p:nvCxnSpPr>
            <p:spPr>
              <a:xfrm flipH="1" flipV="1">
                <a:off x="1409784" y="3931925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2235484" y="4405850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88"/>
              <p:cNvSpPr txBox="1"/>
              <p:nvPr/>
            </p:nvSpPr>
            <p:spPr>
              <a:xfrm>
                <a:off x="2064667" y="3838384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 flipH="1" flipV="1">
              <a:off x="2130746" y="42529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1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8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3089870" y="3974233"/>
            <a:ext cx="1254862" cy="1466193"/>
            <a:chOff x="4256808" y="3850877"/>
            <a:chExt cx="1254862" cy="1466193"/>
          </a:xfrm>
        </p:grpSpPr>
        <p:sp>
          <p:nvSpPr>
            <p:cNvPr id="92" name="矩形 91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直線接點 93"/>
            <p:cNvCxnSpPr>
              <a:stCxn id="92" idx="1"/>
              <a:endCxn id="52" idx="1"/>
            </p:cNvCxnSpPr>
            <p:nvPr/>
          </p:nvCxnSpPr>
          <p:spPr>
            <a:xfrm>
              <a:off x="4784228" y="4447202"/>
              <a:ext cx="727442" cy="8459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endCxn id="93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92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2" idx="1"/>
              <a:endCxn id="50" idx="3"/>
            </p:cNvCxnSpPr>
            <p:nvPr/>
          </p:nvCxnSpPr>
          <p:spPr>
            <a:xfrm flipV="1">
              <a:off x="4784228" y="3869165"/>
              <a:ext cx="727442" cy="5780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1411777" y="3959203"/>
            <a:ext cx="1254862" cy="1466193"/>
            <a:chOff x="4256808" y="3850877"/>
            <a:chExt cx="1254862" cy="1466193"/>
          </a:xfrm>
        </p:grpSpPr>
        <p:sp>
          <p:nvSpPr>
            <p:cNvPr id="100" name="矩形 99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02" name="直線接點 101"/>
            <p:cNvCxnSpPr>
              <a:stCxn id="100" idx="1"/>
            </p:cNvCxnSpPr>
            <p:nvPr/>
          </p:nvCxnSpPr>
          <p:spPr>
            <a:xfrm>
              <a:off x="4784228" y="4447202"/>
              <a:ext cx="727442" cy="8276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endCxn id="101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00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00" idx="1"/>
            </p:cNvCxnSpPr>
            <p:nvPr/>
          </p:nvCxnSpPr>
          <p:spPr>
            <a:xfrm flipV="1">
              <a:off x="4784228" y="3850877"/>
              <a:ext cx="727442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0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53" grpId="0"/>
      <p:bldP spid="61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Random Field (MRF)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</p:cNvCxnSpPr>
          <p:nvPr/>
        </p:nvCxnSpPr>
        <p:spPr>
          <a:xfrm flipH="1" flipV="1">
            <a:off x="4838367" y="3520608"/>
            <a:ext cx="2517133" cy="19421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5" idx="3"/>
          </p:cNvCxnSpPr>
          <p:nvPr/>
        </p:nvCxnSpPr>
        <p:spPr>
          <a:xfrm flipV="1">
            <a:off x="4766394" y="3602654"/>
            <a:ext cx="2589106" cy="19582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2" idx="0"/>
          </p:cNvCxnSpPr>
          <p:nvPr/>
        </p:nvCxnSpPr>
        <p:spPr>
          <a:xfrm flipV="1">
            <a:off x="4618707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4" idx="0"/>
          </p:cNvCxnSpPr>
          <p:nvPr/>
        </p:nvCxnSpPr>
        <p:spPr>
          <a:xfrm flipV="1">
            <a:off x="7572484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311845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13" name="橢圓 12"/>
          <p:cNvSpPr/>
          <p:nvPr/>
        </p:nvSpPr>
        <p:spPr>
          <a:xfrm>
            <a:off x="4311845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7265622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7265622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baseline="-25000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4925569" y="569341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4901959" y="334463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28651" y="1481814"/>
            <a:ext cx="791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Clique</a:t>
            </a:r>
            <a:r>
              <a:rPr lang="en-US" altLang="zh-TW" sz="2800" dirty="0" smtClean="0"/>
              <a:t>: a set of components connecting to each other</a:t>
            </a:r>
            <a:endParaRPr lang="zh-TW" altLang="en-US" sz="2800" dirty="0"/>
          </a:p>
        </p:txBody>
      </p:sp>
      <p:sp>
        <p:nvSpPr>
          <p:cNvPr id="27" name="圓角矩形 26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7259579" y="3047500"/>
            <a:ext cx="675846" cy="2939087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8650" y="1933536"/>
            <a:ext cx="791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Maximum Clique</a:t>
            </a:r>
            <a:r>
              <a:rPr lang="en-US" altLang="zh-TW" sz="2800" dirty="0" smtClean="0"/>
              <a:t>: a </a:t>
            </a:r>
            <a:r>
              <a:rPr lang="en-US" altLang="zh-TW" sz="2800" dirty="0" smtClean="0">
                <a:solidFill>
                  <a:srgbClr val="0000FF"/>
                </a:solidFill>
              </a:rPr>
              <a:t>clique</a:t>
            </a:r>
            <a:r>
              <a:rPr lang="en-US" altLang="zh-TW" sz="2800" dirty="0" smtClean="0"/>
              <a:t> that is not included by other </a:t>
            </a:r>
            <a:r>
              <a:rPr lang="en-US" altLang="zh-TW" sz="2800" dirty="0" smtClean="0">
                <a:solidFill>
                  <a:srgbClr val="0000FF"/>
                </a:solidFill>
              </a:rPr>
              <a:t>cliques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>
            <a:off x="3523624" y="2932228"/>
            <a:ext cx="4497051" cy="3754322"/>
          </a:xfrm>
          <a:prstGeom prst="rtTriangl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MRF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48618" y="611236"/>
            <a:ext cx="491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maximum clique on the graph corresponds to a factor</a:t>
            </a:r>
            <a:endParaRPr lang="zh-TW" altLang="en-US" sz="2400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1546047" y="3162066"/>
            <a:ext cx="1742604" cy="1479098"/>
            <a:chOff x="5922376" y="3210190"/>
            <a:chExt cx="1742604" cy="1479098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6091292" y="3426361"/>
              <a:ext cx="649797" cy="96008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6913677" y="3526097"/>
              <a:ext cx="645229" cy="104186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6204501" y="4502794"/>
              <a:ext cx="1306238" cy="15046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5922376" y="4040085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baseline="-250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6487264" y="3210190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baseline="-25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7051256" y="4075564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baseline="-250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1528456" y="4894954"/>
            <a:ext cx="1764824" cy="1638421"/>
            <a:chOff x="5463067" y="5125106"/>
            <a:chExt cx="1764824" cy="1638421"/>
          </a:xfrm>
        </p:grpSpPr>
        <p:cxnSp>
          <p:nvCxnSpPr>
            <p:cNvPr id="125" name="直線接點 124"/>
            <p:cNvCxnSpPr/>
            <p:nvPr/>
          </p:nvCxnSpPr>
          <p:spPr>
            <a:xfrm flipH="1" flipV="1">
              <a:off x="5961973" y="5531146"/>
              <a:ext cx="937059" cy="89210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5806570" y="5387432"/>
              <a:ext cx="1092463" cy="1069233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群組 122"/>
            <p:cNvGrpSpPr/>
            <p:nvPr/>
          </p:nvGrpSpPr>
          <p:grpSpPr>
            <a:xfrm>
              <a:off x="5463067" y="5125106"/>
              <a:ext cx="1764824" cy="1638421"/>
              <a:chOff x="5767200" y="5011383"/>
              <a:chExt cx="1764824" cy="1638421"/>
            </a:xfrm>
          </p:grpSpPr>
          <p:cxnSp>
            <p:nvCxnSpPr>
              <p:cNvPr id="52" name="直線接點 51"/>
              <p:cNvCxnSpPr/>
              <p:nvPr/>
            </p:nvCxnSpPr>
            <p:spPr>
              <a:xfrm flipV="1">
                <a:off x="6133945" y="5374530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 flipV="1">
                <a:off x="6124242" y="5334366"/>
                <a:ext cx="1100920" cy="2239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 flipV="1">
                <a:off x="6079795" y="6368450"/>
                <a:ext cx="1145367" cy="13193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7190328" y="5334682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橢圓 37"/>
              <p:cNvSpPr/>
              <p:nvPr/>
            </p:nvSpPr>
            <p:spPr>
              <a:xfrm>
                <a:off x="5767200" y="6010572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A</a:t>
                </a:r>
                <a:endParaRPr lang="zh-TW" altLang="en-US" baseline="-25000" dirty="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5803841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B</a:t>
                </a:r>
                <a:endParaRPr lang="zh-TW" altLang="en-US" baseline="-25000" dirty="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6918300" y="6036080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baseline="-25000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6883466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D</a:t>
                </a:r>
                <a:endParaRPr lang="zh-TW" altLang="en-US" baseline="-25000" dirty="0"/>
              </a:p>
            </p:txBody>
          </p:sp>
        </p:grpSp>
      </p:grpSp>
      <p:cxnSp>
        <p:nvCxnSpPr>
          <p:cNvPr id="51" name="直線接點 50"/>
          <p:cNvCxnSpPr>
            <a:stCxn id="57" idx="1"/>
            <a:endCxn id="55" idx="5"/>
          </p:cNvCxnSpPr>
          <p:nvPr/>
        </p:nvCxnSpPr>
        <p:spPr>
          <a:xfrm flipH="1" flipV="1">
            <a:off x="6116538" y="2597186"/>
            <a:ext cx="402192" cy="4061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5592692" y="2073340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56" name="橢圓 55"/>
          <p:cNvSpPr/>
          <p:nvPr/>
        </p:nvSpPr>
        <p:spPr>
          <a:xfrm>
            <a:off x="6990478" y="207946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6518730" y="291332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6" idx="3"/>
            <a:endCxn id="57" idx="3"/>
          </p:cNvCxnSpPr>
          <p:nvPr/>
        </p:nvCxnSpPr>
        <p:spPr>
          <a:xfrm flipH="1">
            <a:off x="6698730" y="2603308"/>
            <a:ext cx="381626" cy="4000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413077" y="1518073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Factor Graph</a:t>
            </a:r>
            <a:endParaRPr lang="zh-TW" altLang="en-US" sz="2400" b="1" i="1" u="sng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828172" y="1548028"/>
            <a:ext cx="128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MRF</a:t>
            </a:r>
            <a:endParaRPr lang="zh-TW" altLang="en-US" sz="2400" b="1" i="1" u="sng" dirty="0"/>
          </a:p>
        </p:txBody>
      </p:sp>
      <p:cxnSp>
        <p:nvCxnSpPr>
          <p:cNvPr id="68" name="直線接點 67"/>
          <p:cNvCxnSpPr>
            <a:stCxn id="73" idx="1"/>
            <a:endCxn id="71" idx="5"/>
          </p:cNvCxnSpPr>
          <p:nvPr/>
        </p:nvCxnSpPr>
        <p:spPr>
          <a:xfrm flipH="1" flipV="1">
            <a:off x="5793014" y="4062593"/>
            <a:ext cx="725716" cy="42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5269168" y="353874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72" name="橢圓 71"/>
          <p:cNvSpPr/>
          <p:nvPr/>
        </p:nvSpPr>
        <p:spPr>
          <a:xfrm>
            <a:off x="6305104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6518730" y="439574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/>
          <p:nvPr/>
        </p:nvCxnSpPr>
        <p:spPr>
          <a:xfrm>
            <a:off x="6631016" y="4157121"/>
            <a:ext cx="0" cy="23862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7227910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0" name="直線接點 79"/>
          <p:cNvCxnSpPr>
            <a:stCxn id="79" idx="3"/>
            <a:endCxn id="73" idx="3"/>
          </p:cNvCxnSpPr>
          <p:nvPr/>
        </p:nvCxnSpPr>
        <p:spPr>
          <a:xfrm flipH="1">
            <a:off x="6698730" y="4067243"/>
            <a:ext cx="619058" cy="41850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84" idx="3"/>
            <a:endCxn id="82" idx="5"/>
          </p:cNvCxnSpPr>
          <p:nvPr/>
        </p:nvCxnSpPr>
        <p:spPr>
          <a:xfrm flipH="1" flipV="1">
            <a:off x="5609522" y="5643862"/>
            <a:ext cx="1164358" cy="69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5085676" y="512001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83" name="橢圓 82"/>
          <p:cNvSpPr/>
          <p:nvPr/>
        </p:nvSpPr>
        <p:spPr>
          <a:xfrm>
            <a:off x="5918960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sp>
        <p:nvSpPr>
          <p:cNvPr id="84" name="矩形 83"/>
          <p:cNvSpPr/>
          <p:nvPr/>
        </p:nvSpPr>
        <p:spPr>
          <a:xfrm>
            <a:off x="6593880" y="624531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>
            <a:stCxn id="83" idx="4"/>
            <a:endCxn id="84" idx="0"/>
          </p:cNvCxnSpPr>
          <p:nvPr/>
        </p:nvCxnSpPr>
        <p:spPr>
          <a:xfrm>
            <a:off x="6225822" y="5739159"/>
            <a:ext cx="45805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6803986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7" name="直線接點 86"/>
          <p:cNvCxnSpPr>
            <a:stCxn id="86" idx="4"/>
            <a:endCxn id="84" idx="0"/>
          </p:cNvCxnSpPr>
          <p:nvPr/>
        </p:nvCxnSpPr>
        <p:spPr>
          <a:xfrm flipH="1">
            <a:off x="6683880" y="5739159"/>
            <a:ext cx="42696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7654684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baseline="-25000" dirty="0"/>
          </a:p>
        </p:txBody>
      </p:sp>
      <p:cxnSp>
        <p:nvCxnSpPr>
          <p:cNvPr id="96" name="直線接點 95"/>
          <p:cNvCxnSpPr>
            <a:stCxn id="88" idx="3"/>
            <a:endCxn id="84" idx="0"/>
          </p:cNvCxnSpPr>
          <p:nvPr/>
        </p:nvCxnSpPr>
        <p:spPr>
          <a:xfrm flipH="1">
            <a:off x="6683880" y="5649281"/>
            <a:ext cx="1060682" cy="5960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2223393" y="2486701"/>
            <a:ext cx="374193" cy="35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/>
          <p:cNvSpPr/>
          <p:nvPr/>
        </p:nvSpPr>
        <p:spPr>
          <a:xfrm>
            <a:off x="1609669" y="218338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116" name="橢圓 115"/>
          <p:cNvSpPr/>
          <p:nvPr/>
        </p:nvSpPr>
        <p:spPr>
          <a:xfrm>
            <a:off x="2547854" y="2191049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sp>
        <p:nvSpPr>
          <p:cNvPr id="3" name="向右箭號 2"/>
          <p:cNvSpPr/>
          <p:nvPr/>
        </p:nvSpPr>
        <p:spPr>
          <a:xfrm>
            <a:off x="3776756" y="2220316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3776756" y="3874252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>
            <a:off x="3761982" y="574704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7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7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8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6" grpId="0"/>
      <p:bldP spid="67" grpId="0"/>
      <p:bldP spid="71" grpId="0" animBg="1"/>
      <p:bldP spid="72" grpId="0" animBg="1"/>
      <p:bldP spid="73" grpId="0" animBg="1"/>
      <p:bldP spid="79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115" grpId="0" animBg="1"/>
      <p:bldP spid="116" grpId="0" animBg="1"/>
      <p:bldP spid="3" grpId="0" animBg="1"/>
      <p:bldP spid="60" grpId="0" animBg="1"/>
      <p:bldP spid="61" grpId="0" animBg="1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5" y="1976751"/>
            <a:ext cx="6441528" cy="28541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MRF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74149" y="321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46077" y="2339536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6077" y="4155844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12770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52102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49292" y="1329161"/>
            <a:ext cx="133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MRF</a:t>
            </a:r>
            <a:endParaRPr lang="zh-TW" altLang="en-US" sz="2800" b="1" i="1" u="sng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48016" y="1390714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Factor Graph</a:t>
            </a:r>
            <a:endParaRPr lang="zh-TW" altLang="en-US" sz="2400" b="1" i="1" u="sng" dirty="0"/>
          </a:p>
        </p:txBody>
      </p:sp>
      <p:sp>
        <p:nvSpPr>
          <p:cNvPr id="16" name="向右箭號 15"/>
          <p:cNvSpPr/>
          <p:nvPr/>
        </p:nvSpPr>
        <p:spPr>
          <a:xfrm>
            <a:off x="4118204" y="142780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24444" y="307502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60564" y="256729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660564" y="4417397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22917" y="3172988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5520" y="3075020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712842" y="2908413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299606" y="291239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619851" y="197416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388491" y="2000722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2577878">
            <a:off x="4605834" y="2526058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18987911">
            <a:off x="6382144" y="2520867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4068817" y="2798123"/>
            <a:ext cx="278952" cy="27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815201" y="3210021"/>
            <a:ext cx="414015" cy="667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448945" y="2479888"/>
            <a:ext cx="756534" cy="500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1" idx="0"/>
          </p:cNvCxnSpPr>
          <p:nvPr/>
        </p:nvCxnSpPr>
        <p:spPr>
          <a:xfrm flipH="1">
            <a:off x="6680373" y="2695165"/>
            <a:ext cx="391706" cy="379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1" idx="0"/>
          </p:cNvCxnSpPr>
          <p:nvPr/>
        </p:nvCxnSpPr>
        <p:spPr>
          <a:xfrm flipH="1" flipV="1">
            <a:off x="5952603" y="2479888"/>
            <a:ext cx="727770" cy="595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3" idx="0"/>
          </p:cNvCxnSpPr>
          <p:nvPr/>
        </p:nvCxnSpPr>
        <p:spPr>
          <a:xfrm flipH="1" flipV="1">
            <a:off x="6687102" y="2940021"/>
            <a:ext cx="436399" cy="99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251875" y="5136628"/>
            <a:ext cx="8640250" cy="1185503"/>
            <a:chOff x="251875" y="5136628"/>
            <a:chExt cx="8640250" cy="1185503"/>
          </a:xfrm>
        </p:grpSpPr>
        <p:sp>
          <p:nvSpPr>
            <p:cNvPr id="42" name="文字方塊 41"/>
            <p:cNvSpPr txBox="1"/>
            <p:nvPr/>
          </p:nvSpPr>
          <p:spPr>
            <a:xfrm>
              <a:off x="255977" y="5136628"/>
              <a:ext cx="3817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 smtClean="0"/>
                <a:t>Evaluation Function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22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5003165" y="4365061"/>
            <a:ext cx="367891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Simply training by </a:t>
            </a:r>
            <a:r>
              <a:rPr lang="en-US" altLang="zh-TW" sz="2800" b="1" i="1" u="sng" dirty="0" smtClean="0">
                <a:solidFill>
                  <a:schemeClr val="tx1"/>
                </a:solidFill>
              </a:rPr>
              <a:t>structured perceptron or structured SVM</a:t>
            </a:r>
            <a:endParaRPr lang="zh-TW" altLang="en-US" sz="2800" b="1" i="1" u="sng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5887" y="5926462"/>
            <a:ext cx="561070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 smtClean="0"/>
              <a:t>M</a:t>
            </a:r>
            <a:r>
              <a:rPr lang="zh-TW" altLang="en-US" sz="2800" dirty="0" smtClean="0"/>
              <a:t>ax-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a</a:t>
            </a:r>
            <a:r>
              <a:rPr lang="zh-TW" altLang="en-US" sz="2800" dirty="0"/>
              <a:t>rgin </a:t>
            </a:r>
            <a:r>
              <a:rPr lang="en-US" altLang="zh-TW" sz="2800" dirty="0" smtClean="0"/>
              <a:t>M</a:t>
            </a:r>
            <a:r>
              <a:rPr lang="zh-TW" altLang="en-US" sz="2800" dirty="0" smtClean="0"/>
              <a:t>arkov </a:t>
            </a:r>
            <a:r>
              <a:rPr lang="en-US" altLang="zh-TW" sz="2800" dirty="0"/>
              <a:t>N</a:t>
            </a:r>
            <a:r>
              <a:rPr lang="zh-TW" altLang="en-US" sz="2800" dirty="0" smtClean="0"/>
              <a:t>etworks </a:t>
            </a:r>
            <a:r>
              <a:rPr lang="en-US" altLang="zh-TW" sz="2800" dirty="0" smtClean="0"/>
              <a:t>(M3N)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99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29" grpId="0"/>
      <p:bldP spid="30" grpId="0"/>
      <p:bldP spid="3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353923"/>
                  </p:ext>
                </p:extLst>
              </p:nvPr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599" t="-8197" r="-2395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4212197" y="3411172"/>
            <a:ext cx="15744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809570" y="4016762"/>
            <a:ext cx="2383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Now can you interpret this?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6" y="1825625"/>
            <a:ext cx="5627918" cy="463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05200" y="5772150"/>
            <a:ext cx="698557" cy="600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Probability Point of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 any real number</a:t>
                </a:r>
              </a:p>
              <a:p>
                <a:r>
                  <a:rPr lang="en-US" altLang="zh-TW" dirty="0" smtClean="0"/>
                  <a:t>If you like probability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822958" y="291628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To be positive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22958" y="356889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normalization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153885" y="317511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153885" y="382772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897865" y="2827426"/>
            <a:ext cx="2352420" cy="5176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Between 0 and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4236617" y="6210477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46740" y="5143390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03757" y="5924550"/>
            <a:ext cx="406343" cy="57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/>
      <p:bldP spid="3" grpId="0" uiExpand="1" build="p"/>
      <p:bldP spid="5" grpId="0"/>
      <p:bldP spid="6" grpId="0"/>
      <p:bldP spid="7" grpId="0" animBg="1"/>
      <p:bldP spid="8" grpId="0" animBg="1"/>
      <p:bldP spid="14" grpId="0"/>
      <p:bldP spid="15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/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5" b="-31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47885" y="5865224"/>
            <a:ext cx="276120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Structured SVM, etc.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9352" y="215200"/>
            <a:ext cx="2638269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also know how to involve hidden information.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Gibbs Sampling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</a:rPr>
              <a:t>Inference for the dumb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橢圓 55"/>
          <p:cNvSpPr/>
          <p:nvPr/>
        </p:nvSpPr>
        <p:spPr>
          <a:xfrm>
            <a:off x="1821940" y="3176800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536726" y="3176800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457100" y="3945723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2171886" y="3945723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2365467" y="5375342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974546" y="6166651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19628" y="427242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675028" y="410314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1821940" y="317688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9" name="橢圓 8"/>
          <p:cNvSpPr/>
          <p:nvPr/>
        </p:nvSpPr>
        <p:spPr>
          <a:xfrm>
            <a:off x="3536726" y="3176884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57100" y="394580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1" name="橢圓 10"/>
          <p:cNvSpPr/>
          <p:nvPr/>
        </p:nvSpPr>
        <p:spPr>
          <a:xfrm>
            <a:off x="2171886" y="394580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21940" y="5034805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536726" y="5034805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457100" y="5803728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171886" y="5803728"/>
            <a:ext cx="613724" cy="61372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2668" y="513015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3826127" y="3806288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28068" y="496086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390076" y="513015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045476" y="496086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736127" y="431474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391527" y="414546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2109628" y="3806288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2478748" y="4577441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762668" y="4567269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545405" y="608923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66614" y="621019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321658" y="5579821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242867" y="5700779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3157853" y="5726222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79062" y="5847180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919501" y="529673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840710" y="541769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34" name="直線接點 33"/>
          <p:cNvCxnSpPr>
            <a:endCxn id="13" idx="3"/>
          </p:cNvCxnSpPr>
          <p:nvPr/>
        </p:nvCxnSpPr>
        <p:spPr>
          <a:xfrm flipV="1">
            <a:off x="2785610" y="55586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1007184" y="537700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595258" y="2633168"/>
                <a:ext cx="3668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=−1,−1,−1,1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8" y="2633168"/>
                <a:ext cx="3668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63" t="-26230" r="-2163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05787" y="2153840"/>
            <a:ext cx="337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Given input noisy image 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32484" y="175932"/>
                <a:ext cx="3641766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4" y="175932"/>
                <a:ext cx="3641766" cy="823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4145" y="1138394"/>
                <a:ext cx="3660105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" y="1138394"/>
                <a:ext cx="3660105" cy="9592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字方塊 37"/>
          <p:cNvSpPr txBox="1"/>
          <p:nvPr/>
        </p:nvSpPr>
        <p:spPr>
          <a:xfrm>
            <a:off x="4495800" y="175932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Inference: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253734" y="626334"/>
                <a:ext cx="2978316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34" y="626334"/>
                <a:ext cx="2978316" cy="6117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群組 59"/>
          <p:cNvGrpSpPr/>
          <p:nvPr/>
        </p:nvGrpSpPr>
        <p:grpSpPr>
          <a:xfrm>
            <a:off x="5288130" y="2103256"/>
            <a:ext cx="2469722" cy="369332"/>
            <a:chOff x="5406134" y="2802112"/>
            <a:chExt cx="246972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6085942" y="2802112"/>
                  <a:ext cx="17899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=2.2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2" y="2802112"/>
                  <a:ext cx="17899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741" r="-340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向右箭號 61"/>
            <p:cNvSpPr/>
            <p:nvPr/>
          </p:nvSpPr>
          <p:spPr>
            <a:xfrm>
              <a:off x="5406134" y="2833584"/>
              <a:ext cx="549371" cy="3378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707559" y="2586222"/>
                <a:ext cx="2872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=1,1,1,1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59" y="2586222"/>
                <a:ext cx="287200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822" t="-24590" r="-318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5996887" y="3163858"/>
                <a:ext cx="17899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87" y="3163858"/>
                <a:ext cx="178991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754" r="-375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向右箭號 64"/>
          <p:cNvSpPr/>
          <p:nvPr/>
        </p:nvSpPr>
        <p:spPr>
          <a:xfrm>
            <a:off x="5279873" y="3206436"/>
            <a:ext cx="549371" cy="33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707559" y="3633997"/>
                <a:ext cx="3381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=−1,1,1,−1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59" y="3633997"/>
                <a:ext cx="338176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243" t="-24590" r="-234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967938" y="4266822"/>
                <a:ext cx="2019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=−2.2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938" y="4266822"/>
                <a:ext cx="201914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323" r="-332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向右箭號 67"/>
          <p:cNvSpPr/>
          <p:nvPr/>
        </p:nvSpPr>
        <p:spPr>
          <a:xfrm>
            <a:off x="5309368" y="4293317"/>
            <a:ext cx="549371" cy="337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6291194" y="4610250"/>
            <a:ext cx="38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859261" y="2057455"/>
            <a:ext cx="7732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4707559" y="1574723"/>
                <a:ext cx="4070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=−1,−1,−1,−1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59" y="1574723"/>
                <a:ext cx="407066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69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4731169" y="5713363"/>
            <a:ext cx="4047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Design an efficient algorithm to do that is not always easy. </a:t>
            </a:r>
            <a:endParaRPr lang="zh-TW" altLang="en-US" sz="2400" dirty="0"/>
          </a:p>
        </p:txBody>
      </p:sp>
      <p:sp>
        <p:nvSpPr>
          <p:cNvPr id="74" name="橢圓 73"/>
          <p:cNvSpPr/>
          <p:nvPr/>
        </p:nvSpPr>
        <p:spPr>
          <a:xfrm>
            <a:off x="1821940" y="5034805"/>
            <a:ext cx="613724" cy="613724"/>
          </a:xfrm>
          <a:prstGeom prst="ellipse">
            <a:avLst/>
          </a:prstGeom>
          <a:solidFill>
            <a:schemeClr val="tx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3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536726" y="5034805"/>
            <a:ext cx="613724" cy="613724"/>
          </a:xfrm>
          <a:prstGeom prst="ellipse">
            <a:avLst/>
          </a:prstGeom>
          <a:solidFill>
            <a:schemeClr val="tx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4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457100" y="5803728"/>
            <a:ext cx="613724" cy="613724"/>
          </a:xfrm>
          <a:prstGeom prst="ellipse">
            <a:avLst/>
          </a:prstGeom>
          <a:solidFill>
            <a:schemeClr val="tx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171886" y="5803728"/>
            <a:ext cx="613724" cy="613724"/>
          </a:xfrm>
          <a:prstGeom prst="ellipse">
            <a:avLst/>
          </a:prstGeom>
          <a:solidFill>
            <a:schemeClr val="tx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49827" y="4702878"/>
            <a:ext cx="72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466614" y="3753272"/>
            <a:ext cx="72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395351" y="4583064"/>
            <a:ext cx="72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157853" y="3823216"/>
            <a:ext cx="72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-0.1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033563" y="6322659"/>
            <a:ext cx="57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109318" y="6053968"/>
            <a:ext cx="57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012327" y="5174884"/>
            <a:ext cx="57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2924087" y="4905551"/>
            <a:ext cx="57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868316" y="5107566"/>
            <a:ext cx="404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</a:t>
            </a:r>
            <a:r>
              <a:rPr lang="en-US" altLang="zh-TW" sz="2400" b="1" dirty="0" smtClean="0"/>
              <a:t>y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87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2" grpId="0"/>
      <p:bldP spid="3" grpId="0"/>
      <p:bldP spid="38" grpId="0"/>
      <p:bldP spid="53" grpId="0"/>
      <p:bldP spid="63" grpId="0"/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3" grpId="0"/>
      <p:bldP spid="2" grpId="0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80223" y="3549438"/>
                <a:ext cx="3475182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23" y="3549438"/>
                <a:ext cx="3475182" cy="10875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80223" y="2203324"/>
                <a:ext cx="3743910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23" y="2203324"/>
                <a:ext cx="3743910" cy="10875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1225130" y="5613168"/>
            <a:ext cx="6838341" cy="625268"/>
            <a:chOff x="1207770" y="4194806"/>
            <a:chExt cx="6838341" cy="625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7770" y="4194806"/>
                  <a:ext cx="2978316" cy="61177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zh-TW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altLang="zh-TW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770" y="4194806"/>
                  <a:ext cx="2978316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971551" y="4208303"/>
                  <a:ext cx="3074560" cy="61177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func>
                          <m:funcPr>
                            <m:ctrlPr>
                              <a:rPr lang="en-US" altLang="zh-TW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TW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51" y="4208303"/>
                  <a:ext cx="3074560" cy="61177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4174762" y="4208303"/>
              <a:ext cx="859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 smtClean="0"/>
                <a:t>=</a:t>
              </a:r>
              <a:endParaRPr lang="zh-TW" altLang="en-US" sz="3200" b="1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78590" y="1610217"/>
            <a:ext cx="396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Probability point of view: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15198" y="3911469"/>
                <a:ext cx="1506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98" y="3911469"/>
                <a:ext cx="150663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2468880" y="4631565"/>
            <a:ext cx="1986525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41952" y="3893153"/>
            <a:ext cx="18866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Independent of y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980223" y="3438435"/>
            <a:ext cx="5832057" cy="1376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411475" y="2276669"/>
            <a:ext cx="2183844" cy="2895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distribution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3268" y="707186"/>
                <a:ext cx="3074560" cy="61177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68" y="707186"/>
                <a:ext cx="3074560" cy="61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6" y="2640913"/>
            <a:ext cx="5299096" cy="318395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 rot="16200000">
            <a:off x="-622380" y="3942868"/>
            <a:ext cx="246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Probability P(</a:t>
            </a:r>
            <a:r>
              <a:rPr lang="en-US" altLang="zh-TW" sz="2400" dirty="0" err="1" smtClean="0"/>
              <a:t>y|x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90268" y="2305711"/>
                <a:ext cx="4454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=−1,−1,−1,1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68" y="2305711"/>
                <a:ext cx="445416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104" t="-24590" r="-150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51192" y="2847352"/>
                <a:ext cx="1966082" cy="6155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=−1,−1,−1,−1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92" y="2847352"/>
                <a:ext cx="1966082" cy="615553"/>
              </a:xfrm>
              <a:prstGeom prst="rect">
                <a:avLst/>
              </a:prstGeom>
              <a:blipFill rotWithShape="0">
                <a:blip r:embed="rId6"/>
                <a:stretch>
                  <a:fillRect t="-12745"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40378" y="3693517"/>
                <a:ext cx="1787710" cy="6155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=1,1,1,1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78" y="3693517"/>
                <a:ext cx="1787710" cy="615553"/>
              </a:xfrm>
              <a:prstGeom prst="rect">
                <a:avLst/>
              </a:prstGeom>
              <a:blipFill rotWithShape="0">
                <a:blip r:embed="rId7"/>
                <a:stretch>
                  <a:fillRect t="-12745" b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>
            <a:endCxn id="16" idx="1"/>
          </p:cNvCxnSpPr>
          <p:nvPr/>
        </p:nvCxnSpPr>
        <p:spPr>
          <a:xfrm flipV="1">
            <a:off x="1832188" y="3155129"/>
            <a:ext cx="419004" cy="146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28088" y="4001294"/>
            <a:ext cx="466968" cy="281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178187" y="1445672"/>
            <a:ext cx="296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from the distribution 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549268" y="2359856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2359856"/>
                <a:ext cx="1966082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549268" y="3647029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3647029"/>
                <a:ext cx="1966082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549268" y="4498527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4498527"/>
                <a:ext cx="1966082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49268" y="2756865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1,1,1,1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2756865"/>
                <a:ext cx="1966082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549268" y="4072778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1,1,1,1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4072778"/>
                <a:ext cx="1966082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71180" y="3214670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80" y="3214670"/>
                <a:ext cx="1966082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7203892" y="4710407"/>
            <a:ext cx="70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520356" y="5535219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56" y="5535219"/>
                <a:ext cx="1966082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461413" y="5824871"/>
            <a:ext cx="224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Max probability</a:t>
            </a:r>
            <a:endParaRPr lang="zh-TW" altLang="en-US" sz="2400" dirty="0"/>
          </a:p>
        </p:txBody>
      </p:sp>
      <p:sp>
        <p:nvSpPr>
          <p:cNvPr id="36" name="向下箭號 35"/>
          <p:cNvSpPr/>
          <p:nvPr/>
        </p:nvSpPr>
        <p:spPr>
          <a:xfrm>
            <a:off x="7098571" y="5156172"/>
            <a:ext cx="769257" cy="3657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432308" y="6181785"/>
            <a:ext cx="224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Inference result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" grpId="0" build="p"/>
      <p:bldP spid="13" grpId="0"/>
      <p:bldP spid="14" grpId="0"/>
      <p:bldP spid="16" grpId="0" animBg="1"/>
      <p:bldP spid="17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4" grpId="0" animBg="1"/>
      <p:bldP spid="35" grpId="0"/>
      <p:bldP spid="36" grpId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411475" y="2276669"/>
            <a:ext cx="2183844" cy="2895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Sampling?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distribution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86" y="2640913"/>
            <a:ext cx="5299096" cy="318395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 rot="16200000">
            <a:off x="-622380" y="3942868"/>
            <a:ext cx="246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Probability P(</a:t>
            </a:r>
            <a:r>
              <a:rPr lang="en-US" altLang="zh-TW" sz="2400" dirty="0" err="1" smtClean="0"/>
              <a:t>y|x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90268" y="2305711"/>
                <a:ext cx="4454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=−1,−1,−1,1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68" y="2305711"/>
                <a:ext cx="4454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104" t="-24590" r="-150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51192" y="2847352"/>
                <a:ext cx="1966082" cy="61555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=−1,−1,−1,−1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92" y="2847352"/>
                <a:ext cx="1966082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12745" b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40378" y="3693517"/>
                <a:ext cx="1787710" cy="61555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=1,1,1,1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378" y="3693517"/>
                <a:ext cx="1787710" cy="615553"/>
              </a:xfrm>
              <a:prstGeom prst="rect">
                <a:avLst/>
              </a:prstGeom>
              <a:blipFill rotWithShape="0">
                <a:blip r:embed="rId6"/>
                <a:stretch>
                  <a:fillRect t="-12745" b="-9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>
            <a:endCxn id="16" idx="1"/>
          </p:cNvCxnSpPr>
          <p:nvPr/>
        </p:nvCxnSpPr>
        <p:spPr>
          <a:xfrm flipV="1">
            <a:off x="1832188" y="3155129"/>
            <a:ext cx="419004" cy="146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7" idx="3"/>
          </p:cNvCxnSpPr>
          <p:nvPr/>
        </p:nvCxnSpPr>
        <p:spPr>
          <a:xfrm flipH="1" flipV="1">
            <a:off x="4128088" y="4001294"/>
            <a:ext cx="466968" cy="281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178187" y="1445672"/>
            <a:ext cx="2964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from the distribution 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549268" y="2359856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2359856"/>
                <a:ext cx="1966082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549268" y="3647029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3647029"/>
                <a:ext cx="1966082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549268" y="4498527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4498527"/>
                <a:ext cx="1966082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49268" y="2756865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1,1,1,1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2756865"/>
                <a:ext cx="1966082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549268" y="4072778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1,1,1,1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68" y="4072778"/>
                <a:ext cx="1966082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571180" y="3214670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180" y="3214670"/>
                <a:ext cx="1966082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7203892" y="4710407"/>
            <a:ext cx="70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520356" y="5535219"/>
                <a:ext cx="196608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−1,−1,−1,−1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56" y="5535219"/>
                <a:ext cx="1966082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461413" y="5824871"/>
            <a:ext cx="224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Max probability</a:t>
            </a:r>
            <a:endParaRPr lang="zh-TW" altLang="en-US" sz="2400" dirty="0"/>
          </a:p>
        </p:txBody>
      </p:sp>
      <p:sp>
        <p:nvSpPr>
          <p:cNvPr id="36" name="向下箭號 35"/>
          <p:cNvSpPr/>
          <p:nvPr/>
        </p:nvSpPr>
        <p:spPr>
          <a:xfrm>
            <a:off x="7098571" y="5156172"/>
            <a:ext cx="769257" cy="3657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6432308" y="6181785"/>
            <a:ext cx="224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Inference result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81168" y="5842347"/>
            <a:ext cx="4906129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If we know the distribution, why bother with the sampling?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81168" y="5304386"/>
            <a:ext cx="49061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It is hard to know the distribution.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429367" y="245696"/>
                <a:ext cx="3475182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67" y="245696"/>
                <a:ext cx="3475182" cy="108754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Gibbs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is a probability distribution P(</a:t>
            </a:r>
            <a:r>
              <a:rPr lang="en-US" altLang="zh-TW" b="1" dirty="0" err="1" smtClean="0"/>
              <a:t>y</a:t>
            </a:r>
            <a:r>
              <a:rPr lang="en-US" altLang="zh-TW" dirty="0" err="1" smtClean="0"/>
              <a:t>|</a:t>
            </a:r>
            <a:r>
              <a:rPr lang="en-US" altLang="zh-TW" b="1" dirty="0" err="1" smtClean="0"/>
              <a:t>x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sz="2800" b="1" dirty="0"/>
              <a:t>y</a:t>
            </a:r>
            <a:r>
              <a:rPr lang="en-US" altLang="zh-TW" sz="2800" dirty="0" smtClean="0"/>
              <a:t> = {y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</a:t>
            </a:r>
            <a:r>
              <a:rPr lang="en-US" altLang="zh-TW" sz="2800" dirty="0" err="1"/>
              <a:t>y</a:t>
            </a:r>
            <a:r>
              <a:rPr lang="en-US" altLang="zh-TW" sz="2800" baseline="-25000" dirty="0" err="1" smtClean="0"/>
              <a:t>N</a:t>
            </a:r>
            <a:r>
              <a:rPr lang="en-US" altLang="zh-TW" sz="2800" dirty="0" smtClean="0"/>
              <a:t>}</a:t>
            </a:r>
          </a:p>
          <a:p>
            <a:r>
              <a:rPr lang="en-US" altLang="zh-TW" dirty="0" smtClean="0"/>
              <a:t>We want to sample </a:t>
            </a:r>
            <a:r>
              <a:rPr lang="en-US" altLang="zh-TW" dirty="0"/>
              <a:t>from P(</a:t>
            </a:r>
            <a:r>
              <a:rPr lang="en-US" altLang="zh-TW" b="1" dirty="0" err="1"/>
              <a:t>y</a:t>
            </a:r>
            <a:r>
              <a:rPr lang="en-US" altLang="zh-TW" dirty="0" err="1"/>
              <a:t>|</a:t>
            </a:r>
            <a:r>
              <a:rPr lang="en-US" altLang="zh-TW" b="1" dirty="0" err="1"/>
              <a:t>x</a:t>
            </a:r>
            <a:r>
              <a:rPr lang="en-US" altLang="zh-TW" dirty="0" smtClean="0"/>
              <a:t>), but it is too complex to do that</a:t>
            </a:r>
            <a:endParaRPr lang="en-US" altLang="zh-TW" dirty="0"/>
          </a:p>
          <a:p>
            <a:r>
              <a:rPr lang="en-US" altLang="zh-TW" dirty="0" smtClean="0"/>
              <a:t>However</a:t>
            </a:r>
            <a:r>
              <a:rPr lang="en-US" altLang="zh-TW" dirty="0"/>
              <a:t>, </a:t>
            </a:r>
            <a:r>
              <a:rPr lang="en-US" altLang="zh-TW" dirty="0" smtClean="0"/>
              <a:t>P(y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|y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, y</a:t>
            </a:r>
            <a:r>
              <a:rPr lang="en-US" altLang="zh-TW" baseline="-25000" dirty="0" smtClean="0"/>
              <a:t>2</a:t>
            </a:r>
            <a:r>
              <a:rPr lang="en-US" altLang="zh-TW" dirty="0"/>
              <a:t>, …, y</a:t>
            </a:r>
            <a:r>
              <a:rPr lang="en-US" altLang="zh-TW" baseline="-25000" dirty="0" smtClean="0"/>
              <a:t>i-1</a:t>
            </a:r>
            <a:r>
              <a:rPr lang="en-US" altLang="zh-TW" dirty="0"/>
              <a:t>, y</a:t>
            </a:r>
            <a:r>
              <a:rPr lang="en-US" altLang="zh-TW" baseline="-25000" dirty="0" smtClean="0"/>
              <a:t>i+1</a:t>
            </a:r>
            <a:r>
              <a:rPr lang="en-US" altLang="zh-TW" dirty="0"/>
              <a:t>, …, 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,</a:t>
            </a:r>
            <a:r>
              <a:rPr lang="en-US" altLang="zh-TW" b="1" dirty="0" err="1" smtClean="0"/>
              <a:t>x</a:t>
            </a:r>
            <a:r>
              <a:rPr lang="en-US" altLang="zh-TW" dirty="0" smtClean="0"/>
              <a:t>) </a:t>
            </a:r>
            <a:r>
              <a:rPr lang="en-US" altLang="zh-TW" dirty="0"/>
              <a:t>can be </a:t>
            </a:r>
            <a:r>
              <a:rPr lang="en-US" altLang="zh-TW" dirty="0" smtClean="0"/>
              <a:t>computed</a:t>
            </a:r>
          </a:p>
          <a:p>
            <a:r>
              <a:rPr lang="en-US" altLang="zh-TW" dirty="0" smtClean="0"/>
              <a:t>We can sample from </a:t>
            </a:r>
            <a:r>
              <a:rPr lang="en-US" altLang="zh-TW" dirty="0"/>
              <a:t>P(</a:t>
            </a:r>
            <a:r>
              <a:rPr lang="en-US" altLang="zh-TW" b="1" dirty="0" err="1"/>
              <a:t>y</a:t>
            </a:r>
            <a:r>
              <a:rPr lang="en-US" altLang="zh-TW" dirty="0" err="1"/>
              <a:t>|</a:t>
            </a:r>
            <a:r>
              <a:rPr lang="en-US" altLang="zh-TW" b="1" dirty="0" err="1"/>
              <a:t>x</a:t>
            </a:r>
            <a:r>
              <a:rPr lang="en-US" altLang="zh-TW" dirty="0" smtClean="0"/>
              <a:t>) by Gibbs sampling</a:t>
            </a:r>
            <a:endParaRPr lang="zh-TW" altLang="en-US" dirty="0"/>
          </a:p>
          <a:p>
            <a:endParaRPr lang="en-US" altLang="zh-TW" dirty="0"/>
          </a:p>
          <a:p>
            <a:pPr lvl="2"/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4310743" y="4180114"/>
            <a:ext cx="1061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1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Gibbs </a:t>
            </a:r>
            <a:r>
              <a:rPr lang="en-US" altLang="zh-TW" dirty="0"/>
              <a:t>Sampling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388831" y="5713684"/>
            <a:ext cx="2213301" cy="539340"/>
            <a:chOff x="4265213" y="3617553"/>
            <a:chExt cx="2213301" cy="539340"/>
          </a:xfrm>
        </p:grpSpPr>
        <p:sp>
          <p:nvSpPr>
            <p:cNvPr id="12" name="矩形 11"/>
            <p:cNvSpPr/>
            <p:nvPr/>
          </p:nvSpPr>
          <p:spPr>
            <a:xfrm>
              <a:off x="4265213" y="3617553"/>
              <a:ext cx="2213301" cy="5393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393359" y="3709957"/>
                  <a:ext cx="2059603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,…,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359" y="3709957"/>
                  <a:ext cx="2059603" cy="3776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21" t="-20968" r="-2367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矩形 14"/>
          <p:cNvSpPr/>
          <p:nvPr/>
        </p:nvSpPr>
        <p:spPr>
          <a:xfrm>
            <a:off x="495217" y="1557338"/>
            <a:ext cx="8212053" cy="3497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42410" y="1652910"/>
                <a:ext cx="2703304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0" y="1652910"/>
                <a:ext cx="2703304" cy="379206"/>
              </a:xfrm>
              <a:prstGeom prst="rect">
                <a:avLst/>
              </a:prstGeom>
              <a:blipFill rotWithShape="0">
                <a:blip r:embed="rId4"/>
                <a:stretch>
                  <a:fillRect l="-2252" t="-1613" b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74017" y="210720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 = 1 to 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8835" y="2580120"/>
                <a:ext cx="7748018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5" y="2580120"/>
                <a:ext cx="7748018" cy="377476"/>
              </a:xfrm>
              <a:prstGeom prst="rect">
                <a:avLst/>
              </a:prstGeom>
              <a:blipFill rotWithShape="0">
                <a:blip r:embed="rId5"/>
                <a:stretch>
                  <a:fillRect l="-472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47245" y="3022757"/>
                <a:ext cx="7410362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5" y="3022757"/>
                <a:ext cx="7410362" cy="377476"/>
              </a:xfrm>
              <a:prstGeom prst="rect">
                <a:avLst/>
              </a:prstGeom>
              <a:blipFill rotWithShape="0">
                <a:blip r:embed="rId6"/>
                <a:stretch>
                  <a:fillRect l="-822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6936" y="4159766"/>
                <a:ext cx="7310976" cy="373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6" y="4159766"/>
                <a:ext cx="7310976" cy="373757"/>
              </a:xfrm>
              <a:prstGeom prst="rect">
                <a:avLst/>
              </a:prstGeom>
              <a:blipFill rotWithShape="0">
                <a:blip r:embed="rId7"/>
                <a:stretch>
                  <a:fillRect l="-584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 rot="5400000">
            <a:off x="1461756" y="3712629"/>
            <a:ext cx="37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86936" y="4591682"/>
                <a:ext cx="4969758" cy="46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Get a sample: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6" y="4591682"/>
                <a:ext cx="4969758" cy="464294"/>
              </a:xfrm>
              <a:prstGeom prst="rect">
                <a:avLst/>
              </a:prstGeom>
              <a:blipFill rotWithShape="0">
                <a:blip r:embed="rId8"/>
                <a:stretch>
                  <a:fillRect l="-1840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99507" y="3464280"/>
                <a:ext cx="7437292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7" y="3464280"/>
                <a:ext cx="7437292" cy="377476"/>
              </a:xfrm>
              <a:prstGeom prst="rect">
                <a:avLst/>
              </a:prstGeom>
              <a:blipFill rotWithShape="0">
                <a:blip r:embed="rId9"/>
                <a:stretch>
                  <a:fillRect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下箭號 16"/>
          <p:cNvSpPr/>
          <p:nvPr/>
        </p:nvSpPr>
        <p:spPr>
          <a:xfrm>
            <a:off x="2197938" y="5112123"/>
            <a:ext cx="595086" cy="557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435266" y="5635260"/>
            <a:ext cx="3628658" cy="669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As sampling from P(</a:t>
            </a:r>
            <a:r>
              <a:rPr lang="en-US" altLang="zh-TW" sz="2800" b="1" dirty="0" err="1" smtClean="0"/>
              <a:t>y</a:t>
            </a:r>
            <a:r>
              <a:rPr lang="en-US" altLang="zh-TW" sz="2800" dirty="0" err="1" smtClean="0"/>
              <a:t>|</a:t>
            </a:r>
            <a:r>
              <a:rPr lang="en-US" altLang="zh-TW" sz="2800" b="1" dirty="0" err="1" smtClean="0"/>
              <a:t>x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21" name="向下箭號 20"/>
          <p:cNvSpPr/>
          <p:nvPr/>
        </p:nvSpPr>
        <p:spPr>
          <a:xfrm rot="5400000">
            <a:off x="3703889" y="5661153"/>
            <a:ext cx="595086" cy="649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85951" y="1665148"/>
            <a:ext cx="1770743" cy="379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Initialization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907139" y="2137557"/>
            <a:ext cx="1770743" cy="3792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 samples</a:t>
            </a:r>
            <a:endParaRPr lang="zh-TW" altLang="en-US" sz="2400" dirty="0"/>
          </a:p>
        </p:txBody>
      </p:sp>
      <p:sp>
        <p:nvSpPr>
          <p:cNvPr id="19" name="向右箭號 18"/>
          <p:cNvSpPr/>
          <p:nvPr/>
        </p:nvSpPr>
        <p:spPr>
          <a:xfrm flipH="1" flipV="1">
            <a:off x="3379926" y="1716387"/>
            <a:ext cx="510979" cy="29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flipH="1" flipV="1">
            <a:off x="2343276" y="2189540"/>
            <a:ext cx="510979" cy="29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7" grpId="0" animBg="1"/>
      <p:bldP spid="20" grpId="0" animBg="1"/>
      <p:bldP spid="21" grpId="0" animBg="1"/>
      <p:bldP spid="18" grpId="0" animBg="1"/>
      <p:bldP spid="23" grpId="0" animBg="1"/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Gibbs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P(y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|y</a:t>
            </a:r>
            <a:r>
              <a:rPr lang="en-US" altLang="zh-TW" baseline="-25000" dirty="0" smtClean="0"/>
              <a:t>1</a:t>
            </a:r>
            <a:r>
              <a:rPr lang="en-US" altLang="zh-TW" dirty="0"/>
              <a:t>, y</a:t>
            </a:r>
            <a:r>
              <a:rPr lang="en-US" altLang="zh-TW" baseline="-25000" dirty="0"/>
              <a:t>2</a:t>
            </a:r>
            <a:r>
              <a:rPr lang="en-US" altLang="zh-TW" dirty="0"/>
              <a:t>, …, y</a:t>
            </a:r>
            <a:r>
              <a:rPr lang="en-US" altLang="zh-TW" baseline="-25000" dirty="0"/>
              <a:t>i-1</a:t>
            </a:r>
            <a:r>
              <a:rPr lang="en-US" altLang="zh-TW" dirty="0"/>
              <a:t>, y</a:t>
            </a:r>
            <a:r>
              <a:rPr lang="en-US" altLang="zh-TW" baseline="-25000" dirty="0"/>
              <a:t>i+1</a:t>
            </a:r>
            <a:r>
              <a:rPr lang="en-US" altLang="zh-TW" dirty="0"/>
              <a:t>, …,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N</a:t>
            </a:r>
            <a:r>
              <a:rPr lang="en-US" altLang="zh-TW" dirty="0" err="1"/>
              <a:t>,</a:t>
            </a:r>
            <a:r>
              <a:rPr lang="en-US" altLang="zh-TW" b="1" dirty="0" err="1"/>
              <a:t>x</a:t>
            </a:r>
            <a:r>
              <a:rPr lang="en-US" altLang="zh-TW" dirty="0"/>
              <a:t>) </a:t>
            </a:r>
            <a:r>
              <a:rPr lang="en-US" altLang="zh-TW" dirty="0" smtClean="0"/>
              <a:t>easy to </a:t>
            </a:r>
            <a:r>
              <a:rPr lang="en-US" altLang="zh-TW" dirty="0"/>
              <a:t>be </a:t>
            </a:r>
            <a:r>
              <a:rPr lang="en-US" altLang="zh-TW" dirty="0" smtClean="0"/>
              <a:t>computed?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06678" y="4321194"/>
                <a:ext cx="53112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8" y="4321194"/>
                <a:ext cx="531126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06678" y="2778816"/>
                <a:ext cx="3475182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8" y="2778816"/>
                <a:ext cx="3475182" cy="10875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72883" y="4975031"/>
                <a:ext cx="2631361" cy="1201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83" y="4975031"/>
                <a:ext cx="2631361" cy="1201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050725" y="3178973"/>
            <a:ext cx="326881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y may not be tractable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13416" y="3322587"/>
            <a:ext cx="1968444" cy="543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7" idx="1"/>
          </p:cNvCxnSpPr>
          <p:nvPr/>
        </p:nvCxnSpPr>
        <p:spPr>
          <a:xfrm>
            <a:off x="4381860" y="3594471"/>
            <a:ext cx="6688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246534" y="5455930"/>
                <a:ext cx="326881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Enumerate 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may </a:t>
                </a:r>
                <a:r>
                  <a:rPr lang="en-US" altLang="zh-TW" sz="2400" dirty="0" smtClean="0"/>
                  <a:t>be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smtClean="0"/>
                  <a:t>tractable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34" y="5455930"/>
                <a:ext cx="3268816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2980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413416" y="5565896"/>
            <a:ext cx="2211145" cy="61106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2" idx="3"/>
            <a:endCxn id="11" idx="1"/>
          </p:cNvCxnSpPr>
          <p:nvPr/>
        </p:nvCxnSpPr>
        <p:spPr>
          <a:xfrm flipV="1">
            <a:off x="4624561" y="5871429"/>
            <a:ext cx="6219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935547" y="2627230"/>
                <a:ext cx="1817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47" y="2627230"/>
                <a:ext cx="181774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6678560" y="2627230"/>
            <a:ext cx="2289762" cy="461665"/>
            <a:chOff x="6678560" y="2627230"/>
            <a:chExt cx="2289762" cy="461665"/>
          </a:xfrm>
        </p:grpSpPr>
        <p:sp>
          <p:nvSpPr>
            <p:cNvPr id="18" name="文字方塊 17"/>
            <p:cNvSpPr txBox="1"/>
            <p:nvPr/>
          </p:nvSpPr>
          <p:spPr>
            <a:xfrm>
              <a:off x="6940890" y="2627230"/>
              <a:ext cx="202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</a:t>
              </a:r>
              <a:r>
                <a:rPr lang="en-US" altLang="zh-TW" sz="2400" baseline="30000" dirty="0" smtClean="0"/>
                <a:t>N</a:t>
              </a:r>
              <a:r>
                <a:rPr lang="en-US" altLang="zh-TW" sz="2400" dirty="0" smtClean="0"/>
                <a:t> possible y</a:t>
              </a:r>
              <a:endParaRPr lang="zh-TW" altLang="en-US" sz="2400" dirty="0"/>
            </a:p>
          </p:txBody>
        </p:sp>
        <p:sp>
          <p:nvSpPr>
            <p:cNvPr id="19" name="向右箭號 18"/>
            <p:cNvSpPr/>
            <p:nvPr/>
          </p:nvSpPr>
          <p:spPr>
            <a:xfrm>
              <a:off x="6678560" y="2718012"/>
              <a:ext cx="307079" cy="3100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935547" y="4936747"/>
                <a:ext cx="1817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547" y="4936747"/>
                <a:ext cx="181774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6678560" y="4936747"/>
            <a:ext cx="2289762" cy="461665"/>
            <a:chOff x="6678560" y="2627230"/>
            <a:chExt cx="2289762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940890" y="2627230"/>
                  <a:ext cx="2027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2</a:t>
                  </a:r>
                  <a:r>
                    <a:rPr lang="en-US" altLang="zh-TW" sz="2400" dirty="0" smtClean="0"/>
                    <a:t> possible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890" y="2627230"/>
                  <a:ext cx="202743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819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向右箭號 23"/>
            <p:cNvSpPr/>
            <p:nvPr/>
          </p:nvSpPr>
          <p:spPr>
            <a:xfrm>
              <a:off x="6678560" y="2718012"/>
              <a:ext cx="307079" cy="3100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1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11" grpId="0" animBg="1"/>
      <p:bldP spid="12" grpId="0" animBg="1"/>
      <p:bldP spid="16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660796" y="556792"/>
            <a:ext cx="251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Initialization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838108" y="600465"/>
                <a:ext cx="3662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=−1,−1,−1,1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08" y="600465"/>
                <a:ext cx="366228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000" t="-26667" r="-21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68848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6292" y="3302583"/>
            <a:ext cx="2652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Sample </a:t>
            </a:r>
            <a:r>
              <a:rPr lang="en-US" altLang="zh-TW" sz="2400" dirty="0"/>
              <a:t>from P(</a:t>
            </a:r>
            <a:r>
              <a:rPr lang="en-US" altLang="zh-TW" sz="2400" b="1" dirty="0" err="1"/>
              <a:t>y</a:t>
            </a:r>
            <a:r>
              <a:rPr lang="en-US" altLang="zh-TW" sz="2400" dirty="0" err="1"/>
              <a:t>|</a:t>
            </a:r>
            <a:r>
              <a:rPr lang="en-US" altLang="zh-TW" sz="2400" b="1" dirty="0" err="1"/>
              <a:t>x</a:t>
            </a:r>
            <a:r>
              <a:rPr lang="en-US" altLang="zh-TW" sz="2400" dirty="0"/>
              <a:t>) by Gibbs sampling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92" grpId="0"/>
      <p:bldP spid="21" grpId="0" animBg="1"/>
      <p:bldP spid="22" grpId="0" animBg="1"/>
      <p:bldP spid="23" grpId="0" animBg="1"/>
      <p:bldP spid="24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68848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46397" y="365766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8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=−1|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2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/>
          <p:cNvSpPr/>
          <p:nvPr/>
        </p:nvSpPr>
        <p:spPr>
          <a:xfrm>
            <a:off x="2449667" y="3594005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010404" y="5608384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46397" y="6419550"/>
            <a:ext cx="126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565774" y="5603708"/>
            <a:ext cx="98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3281" y="6072842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080007" y="2665592"/>
            <a:ext cx="90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532138" y="1839829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64056" y="2658594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264970" y="1836538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492049" y="3095390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059475" y="3493900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821247" y="3091122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188051" y="3876314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322399" y="2338467"/>
                <a:ext cx="2572756" cy="15184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99" y="2338467"/>
                <a:ext cx="2572756" cy="15184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40" grpId="0" animBg="1"/>
      <p:bldP spid="41" grpId="0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Difficulties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69" y="1280406"/>
            <a:ext cx="3700463" cy="30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28725" y="4285765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Hard to figure out? Hard to interpret the meaning?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28650" y="1513212"/>
            <a:ext cx="354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Difficulty 1. Evaluation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80385" y="4982526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Difficulty 2. Inference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28725" y="5665952"/>
            <a:ext cx="66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can use Viterbi algorithm to deal with sequence labeling. How about other cases?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32363" y="1452168"/>
            <a:ext cx="3057525" cy="637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Graphical Model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730707" y="4925808"/>
            <a:ext cx="3057525" cy="63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Gibbs Sampling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170276" y="1466531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148618" y="4959482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68848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46397" y="365766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8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=−1|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2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010404" y="5608384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46397" y="6419550"/>
            <a:ext cx="126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565774" y="5603708"/>
            <a:ext cx="98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3281" y="6072842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906789" y="6083738"/>
            <a:ext cx="1838131" cy="3017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09491" y="638158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70409" y="2595755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60504" y="1813581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492422" y="2632346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293336" y="1810290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907641" y="3051576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437605" y="3451825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520415" y="3069142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087841" y="3467652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943579" y="5994499"/>
            <a:ext cx="147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Random sample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7492915" y="5689448"/>
                <a:ext cx="1350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915" y="5689448"/>
                <a:ext cx="135062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向右箭號 65"/>
          <p:cNvSpPr/>
          <p:nvPr/>
        </p:nvSpPr>
        <p:spPr>
          <a:xfrm>
            <a:off x="5957847" y="5729922"/>
            <a:ext cx="1495486" cy="3706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38965" y="5660682"/>
                <a:ext cx="1140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65" y="5660682"/>
                <a:ext cx="11405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8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68848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46397" y="365766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95" y="73761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27" y="732045"/>
                <a:ext cx="242070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8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" y="5574330"/>
                <a:ext cx="4464299" cy="8815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=−1|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9" y="4272446"/>
                <a:ext cx="697323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22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" y="4706495"/>
                <a:ext cx="8108260" cy="7800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010404" y="5608384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46397" y="6419550"/>
            <a:ext cx="126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565774" y="5603708"/>
            <a:ext cx="985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 -1.8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3281" y="6072842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906789" y="6083738"/>
            <a:ext cx="1838131" cy="3017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09491" y="6381582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943579" y="5994499"/>
            <a:ext cx="147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Random sample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7492915" y="5689448"/>
                <a:ext cx="13506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915" y="5689448"/>
                <a:ext cx="135062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向右箭號 65"/>
          <p:cNvSpPr/>
          <p:nvPr/>
        </p:nvSpPr>
        <p:spPr>
          <a:xfrm>
            <a:off x="5957847" y="5729922"/>
            <a:ext cx="1495486" cy="3706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838965" y="5660682"/>
                <a:ext cx="1140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65" y="5660682"/>
                <a:ext cx="11405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7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4" grpId="0" animBg="1"/>
      <p:bldP spid="64" grpId="0"/>
      <p:bldP spid="65" grpId="0"/>
      <p:bldP spid="66" grpId="0" animBg="1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26689" y="380875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/>
              <a:t>2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/>
          <p:cNvSpPr txBox="1"/>
          <p:nvPr/>
        </p:nvSpPr>
        <p:spPr>
          <a:xfrm>
            <a:off x="2108066" y="2654553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3498161" y="1872379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362878" y="2578890"/>
            <a:ext cx="7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230993" y="1869088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845298" y="3110374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68498" y="3510623"/>
            <a:ext cx="71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75928" y="5515715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652186" y="5445110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8563" y="6005270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051196" y="6331579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168871" y="3596545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539957" y="3091595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107383" y="3490105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4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/>
      <p:bldP spid="77" grpId="0" animBg="1"/>
      <p:bldP spid="78" grpId="0"/>
      <p:bldP spid="81" grpId="0" animBg="1"/>
      <p:bldP spid="82" grpId="0"/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26689" y="380875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/>
              <a:t>2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2175928" y="5515715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652186" y="5445110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8563" y="6005270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051196" y="6331579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168871" y="3596545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96813" y="5994629"/>
            <a:ext cx="1676270" cy="341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451881" y="6253304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168848" y="3614456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230786" y="2664153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620881" y="1881979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485598" y="2588490"/>
            <a:ext cx="78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353713" y="1878688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68018" y="3119974"/>
            <a:ext cx="60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391218" y="3520223"/>
            <a:ext cx="71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0.5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580792" y="3137540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148218" y="3536050"/>
            <a:ext cx="891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-0.5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3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3818902" y="2827622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26689" y="3808752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/>
              <a:t>2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=−1,</m:t>
                                  </m:r>
                                  <m:sSub>
                                    <m:sSub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" y="5510781"/>
                <a:ext cx="4464299" cy="8815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=−1,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008" y="4431742"/>
                <a:ext cx="9139067" cy="7798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2175928" y="5515715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652186" y="5445110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48563" y="6005270"/>
            <a:ext cx="1492250" cy="3126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2051196" y="6331579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155738" y="3593370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96813" y="5994629"/>
            <a:ext cx="1676270" cy="3416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451881" y="6253304"/>
            <a:ext cx="87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=0.4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13163" y="5924317"/>
            <a:ext cx="15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Random sample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7921551" y="5543605"/>
                <a:ext cx="1128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551" y="5543605"/>
                <a:ext cx="112851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>
            <a:off x="5999301" y="5575603"/>
            <a:ext cx="1872010" cy="418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4858732" y="5570159"/>
                <a:ext cx="1140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=0.45</m:t>
                      </m:r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32" y="5570159"/>
                <a:ext cx="114056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6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1" grpId="0" animBg="1"/>
      <p:bldP spid="56" grpId="0"/>
      <p:bldP spid="57" grpId="0"/>
      <p:bldP spid="58" grpId="0" animBg="1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/>
          <p:cNvSpPr/>
          <p:nvPr/>
        </p:nvSpPr>
        <p:spPr>
          <a:xfrm>
            <a:off x="4155738" y="3593370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490059" y="2624889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619748" y="4777970"/>
                <a:ext cx="29792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48" y="4777970"/>
                <a:ext cx="29792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485598" y="4720742"/>
                <a:ext cx="8258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altLang="zh-TW" sz="2400" dirty="0" smtClean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8" y="4720742"/>
                <a:ext cx="82586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3809506" y="5641544"/>
            <a:ext cx="217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</a:rPr>
              <a:t>Random sample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147412" y="5224173"/>
                <a:ext cx="1357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12" y="5224173"/>
                <a:ext cx="135774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向右箭號 65"/>
          <p:cNvSpPr/>
          <p:nvPr/>
        </p:nvSpPr>
        <p:spPr>
          <a:xfrm>
            <a:off x="3759657" y="5300792"/>
            <a:ext cx="2387755" cy="418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823635" y="2846580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425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61303" y="360359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619748" y="252824"/>
            <a:ext cx="563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Sample y</a:t>
            </a:r>
            <a:r>
              <a:rPr lang="en-US" altLang="zh-TW" sz="2400" baseline="-25000" dirty="0"/>
              <a:t>4</a:t>
            </a:r>
            <a:r>
              <a:rPr lang="en-US" altLang="zh-TW" sz="2400" dirty="0" smtClean="0"/>
              <a:t> given all the other variables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2447176" y="3594005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96" y="748442"/>
                <a:ext cx="30187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3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/>
          <p:cNvSpPr/>
          <p:nvPr/>
        </p:nvSpPr>
        <p:spPr>
          <a:xfrm>
            <a:off x="4155738" y="3593370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3823635" y="2846580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75560" y="2560424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533688" y="283551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533688" y="2822034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2311002" y="2756968"/>
            <a:ext cx="3836410" cy="1511494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395803" y="4553676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1-st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4</a:t>
            </a:r>
            <a:r>
              <a:rPr lang="en-US" altLang="zh-TW" sz="2800" dirty="0" smtClean="0"/>
              <a:t>=-1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55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線接點 90"/>
          <p:cNvCxnSpPr/>
          <p:nvPr/>
        </p:nvCxnSpPr>
        <p:spPr>
          <a:xfrm flipV="1">
            <a:off x="3026887" y="391610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346930" y="3168159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818902" y="1298014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5533688" y="1298014"/>
            <a:ext cx="613724" cy="613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2454062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4168848" y="2066937"/>
            <a:ext cx="613724" cy="61372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x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3803403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518189" y="282762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438563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153349" y="359654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5823089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4106590" y="1927622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475710" y="2698775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59630" y="2688603"/>
            <a:ext cx="0" cy="900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6" idx="3"/>
          </p:cNvCxnSpPr>
          <p:nvPr/>
        </p:nvCxnSpPr>
        <p:spPr>
          <a:xfrm flipV="1">
            <a:off x="4767073" y="3351468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2997114" y="3247423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533688" y="2827622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23" name="橢圓 22"/>
          <p:cNvSpPr/>
          <p:nvPr/>
        </p:nvSpPr>
        <p:spPr>
          <a:xfrm>
            <a:off x="2454062" y="3596545"/>
            <a:ext cx="613724" cy="6137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45841" y="3604140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1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457344" y="3598598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bg1"/>
                </a:solidFill>
              </a:rPr>
              <a:t>1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155738" y="3593370"/>
            <a:ext cx="613724" cy="6137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3823635" y="2846580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41" name="橢圓 40"/>
          <p:cNvSpPr/>
          <p:nvPr/>
        </p:nvSpPr>
        <p:spPr>
          <a:xfrm>
            <a:off x="5533688" y="283551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533688" y="2822034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1395803" y="4553676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1-st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4</a:t>
            </a:r>
            <a:r>
              <a:rPr lang="en-US" altLang="zh-TW" sz="2800" dirty="0" smtClean="0"/>
              <a:t>=-1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51739" y="3665694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157898" y="3589519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2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730680" y="3809238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4147472" y="3577587"/>
            <a:ext cx="613724" cy="61372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y</a:t>
            </a:r>
            <a:r>
              <a:rPr lang="en-US" altLang="zh-TW" baseline="-25000" dirty="0">
                <a:solidFill>
                  <a:schemeClr val="bg1"/>
                </a:solidFill>
              </a:rPr>
              <a:t>2</a:t>
            </a:r>
            <a:endParaRPr lang="zh-TW" altLang="en-US" baseline="-25000" dirty="0">
              <a:solidFill>
                <a:schemeClr val="bg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811153" y="283415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>
                <a:solidFill>
                  <a:schemeClr val="tx1"/>
                </a:solidFill>
              </a:rPr>
              <a:t>3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89624" y="2828248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824263" y="2833406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147412" y="2892433"/>
            <a:ext cx="42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533688" y="2806150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baseline="-25000" dirty="0" smtClean="0">
                <a:solidFill>
                  <a:schemeClr val="tx1"/>
                </a:solidFill>
              </a:rPr>
              <a:t>4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5541763" y="2816858"/>
            <a:ext cx="613724" cy="613724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48" name="矩形 47"/>
          <p:cNvSpPr/>
          <p:nvPr/>
        </p:nvSpPr>
        <p:spPr>
          <a:xfrm>
            <a:off x="2242639" y="2748733"/>
            <a:ext cx="3912847" cy="1511494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1395802" y="5455552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2-nd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4</a:t>
            </a:r>
            <a:r>
              <a:rPr lang="en-US" altLang="zh-TW" sz="2800" dirty="0" smtClean="0"/>
              <a:t>=-1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4" grpId="0" animBg="1"/>
      <p:bldP spid="31" grpId="0"/>
      <p:bldP spid="31" grpId="1"/>
      <p:bldP spid="32" grpId="0" animBg="1"/>
      <p:bldP spid="33" grpId="0"/>
      <p:bldP spid="33" grpId="1"/>
      <p:bldP spid="34" grpId="0" animBg="1"/>
      <p:bldP spid="35" grpId="0" animBg="1"/>
      <p:bldP spid="36" grpId="0"/>
      <p:bldP spid="36" grpId="1"/>
      <p:bldP spid="38" grpId="0" animBg="1"/>
      <p:bldP spid="45" grpId="0"/>
      <p:bldP spid="45" grpId="1"/>
      <p:bldP spid="46" grpId="0" animBg="1"/>
      <p:bldP spid="47" grpId="0" animBg="1"/>
      <p:bldP spid="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1380206" y="155082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1-st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4</a:t>
            </a:r>
            <a:r>
              <a:rPr lang="en-US" altLang="zh-TW" sz="2800" dirty="0" smtClean="0"/>
              <a:t>=-1</a:t>
            </a:r>
            <a:endParaRPr lang="zh-TW" altLang="en-US" sz="2800" dirty="0"/>
          </a:p>
        </p:txBody>
      </p:sp>
      <p:sp>
        <p:nvSpPr>
          <p:cNvPr id="111" name="矩形 110"/>
          <p:cNvSpPr/>
          <p:nvPr/>
        </p:nvSpPr>
        <p:spPr>
          <a:xfrm>
            <a:off x="1376451" y="1069305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2-nd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/>
              <a:t>4</a:t>
            </a:r>
            <a:r>
              <a:rPr lang="en-US" altLang="zh-TW" sz="2800" dirty="0" smtClean="0"/>
              <a:t>=-1</a:t>
            </a:r>
            <a:endParaRPr lang="zh-TW" altLang="en-US" sz="2800" dirty="0"/>
          </a:p>
        </p:txBody>
      </p:sp>
      <p:sp>
        <p:nvSpPr>
          <p:cNvPr id="113" name="矩形 112"/>
          <p:cNvSpPr/>
          <p:nvPr/>
        </p:nvSpPr>
        <p:spPr>
          <a:xfrm>
            <a:off x="1376451" y="2021029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/>
              <a:t>3</a:t>
            </a:r>
            <a:r>
              <a:rPr lang="en-US" altLang="zh-TW" sz="2800" b="1" i="1" u="sng" dirty="0" smtClean="0"/>
              <a:t>-rd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4</a:t>
            </a:r>
            <a:r>
              <a:rPr lang="en-US" altLang="zh-TW" sz="2800" dirty="0" smtClean="0"/>
              <a:t>=1</a:t>
            </a:r>
            <a:endParaRPr lang="zh-TW" altLang="en-US" sz="2800" dirty="0"/>
          </a:p>
        </p:txBody>
      </p:sp>
      <p:sp>
        <p:nvSpPr>
          <p:cNvPr id="114" name="矩形 113"/>
          <p:cNvSpPr/>
          <p:nvPr/>
        </p:nvSpPr>
        <p:spPr>
          <a:xfrm>
            <a:off x="1376450" y="2972753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 smtClean="0"/>
              <a:t>4-th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=-1, y</a:t>
            </a:r>
            <a:r>
              <a:rPr lang="en-US" altLang="zh-TW" sz="2800" baseline="-25000" dirty="0" smtClean="0"/>
              <a:t>4</a:t>
            </a:r>
            <a:r>
              <a:rPr lang="en-US" altLang="zh-TW" sz="2800" dirty="0" smtClean="0"/>
              <a:t>=1</a:t>
            </a:r>
            <a:endParaRPr lang="zh-TW" altLang="en-US" sz="2800" dirty="0"/>
          </a:p>
        </p:txBody>
      </p:sp>
      <p:sp>
        <p:nvSpPr>
          <p:cNvPr id="115" name="矩形 114"/>
          <p:cNvSpPr/>
          <p:nvPr/>
        </p:nvSpPr>
        <p:spPr>
          <a:xfrm>
            <a:off x="1376450" y="3886976"/>
            <a:ext cx="6450093" cy="7689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b="1" i="1" u="sng" dirty="0"/>
              <a:t>5</a:t>
            </a:r>
            <a:r>
              <a:rPr lang="en-US" altLang="zh-TW" sz="2800" b="1" i="1" u="sng" dirty="0" smtClean="0"/>
              <a:t>-th</a:t>
            </a:r>
            <a:r>
              <a:rPr lang="en-US" altLang="zh-TW" sz="2800" b="1" i="1" dirty="0" smtClean="0"/>
              <a:t> </a:t>
            </a:r>
            <a:r>
              <a:rPr lang="en-US" altLang="zh-TW" sz="2800" dirty="0" smtClean="0"/>
              <a:t>sample y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 smtClean="0"/>
              <a:t>3</a:t>
            </a:r>
            <a:r>
              <a:rPr lang="en-US" altLang="zh-TW" sz="2800" dirty="0" smtClean="0"/>
              <a:t>=1, y</a:t>
            </a:r>
            <a:r>
              <a:rPr lang="en-US" altLang="zh-TW" sz="2800" baseline="-25000" dirty="0" smtClean="0"/>
              <a:t>4</a:t>
            </a:r>
            <a:r>
              <a:rPr lang="en-US" altLang="zh-TW" sz="2800" dirty="0" smtClean="0"/>
              <a:t>=1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 rot="5400000">
            <a:off x="4189634" y="5146215"/>
            <a:ext cx="9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16" name="矩形 115"/>
          <p:cNvSpPr/>
          <p:nvPr/>
        </p:nvSpPr>
        <p:spPr>
          <a:xfrm>
            <a:off x="1376449" y="5856262"/>
            <a:ext cx="6450093" cy="7689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Until you want to stop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10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2" grpId="0"/>
      <p:bldP spid="1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18" y="1035470"/>
            <a:ext cx="2268471" cy="853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687" y="1034378"/>
            <a:ext cx="2272285" cy="85503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65" y="1034378"/>
            <a:ext cx="2194500" cy="85281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09281"/>
              </p:ext>
            </p:extLst>
          </p:nvPr>
        </p:nvGraphicFramePr>
        <p:xfrm>
          <a:off x="1406829" y="2167632"/>
          <a:ext cx="60960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58"/>
                <a:gridCol w="1296381"/>
                <a:gridCol w="1296381"/>
                <a:gridCol w="1296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No.</a:t>
                      </a:r>
                      <a:r>
                        <a:rPr lang="en-US" altLang="zh-TW" sz="2400" baseline="0" dirty="0" smtClean="0"/>
                        <a:t> of samples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y</a:t>
                      </a:r>
                      <a:r>
                        <a:rPr lang="en-US" altLang="zh-TW" sz="2400" baseline="30000" dirty="0" err="1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y</a:t>
                      </a:r>
                      <a:r>
                        <a:rPr lang="en-US" altLang="zh-TW" sz="2400" baseline="30000" dirty="0" err="1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y</a:t>
                      </a:r>
                      <a:r>
                        <a:rPr lang="en-US" altLang="zh-TW" sz="2400" baseline="30000" dirty="0" err="1" smtClean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3307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2225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53266" y="5410873"/>
            <a:ext cx="210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</a:t>
            </a:r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A</a:t>
            </a:r>
            <a:r>
              <a:rPr lang="en-US" altLang="zh-TW" sz="2400" dirty="0" err="1"/>
              <a:t>|x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≈0.33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33461" y="5410873"/>
            <a:ext cx="207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B</a:t>
            </a:r>
            <a:r>
              <a:rPr lang="en-US" altLang="zh-TW" sz="2400" dirty="0" err="1" smtClean="0"/>
              <a:t>|x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≈0.22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488218" y="5365490"/>
            <a:ext cx="227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C</a:t>
            </a:r>
            <a:r>
              <a:rPr lang="en-US" altLang="zh-TW" sz="2400" dirty="0" err="1" smtClean="0"/>
              <a:t>|x</a:t>
            </a:r>
            <a:r>
              <a:rPr lang="en-US" altLang="zh-TW" sz="2400" dirty="0"/>
              <a:t>) </a:t>
            </a:r>
            <a:r>
              <a:rPr lang="en-US" altLang="zh-TW" sz="2400" dirty="0" smtClean="0"/>
              <a:t>≈0.004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85010" y="542030"/>
            <a:ext cx="1769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A</a:t>
            </a:r>
            <a:r>
              <a:rPr lang="en-US" altLang="zh-TW" sz="2400" dirty="0" err="1" smtClean="0"/>
              <a:t>|x</a:t>
            </a:r>
            <a:r>
              <a:rPr lang="en-US" altLang="zh-TW" sz="2400" dirty="0" smtClean="0"/>
              <a:t>)≈0.33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3731" y="536352"/>
            <a:ext cx="183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B</a:t>
            </a:r>
            <a:r>
              <a:rPr lang="en-US" altLang="zh-TW" sz="2400" dirty="0" err="1" smtClean="0"/>
              <a:t>|x</a:t>
            </a:r>
            <a:r>
              <a:rPr lang="en-US" altLang="zh-TW" sz="2400" dirty="0" smtClean="0"/>
              <a:t>)≈0.22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586783" y="542030"/>
            <a:ext cx="196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y</a:t>
            </a:r>
            <a:r>
              <a:rPr lang="en-US" altLang="zh-TW" sz="2400" baseline="30000" dirty="0" err="1" smtClean="0"/>
              <a:t>C</a:t>
            </a:r>
            <a:r>
              <a:rPr lang="en-US" altLang="zh-TW" sz="2400" dirty="0" err="1" smtClean="0"/>
              <a:t>|x</a:t>
            </a:r>
            <a:r>
              <a:rPr lang="en-US" altLang="zh-TW" sz="2400" dirty="0" smtClean="0"/>
              <a:t>)≈0.004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04453" y="6066805"/>
            <a:ext cx="2516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From sampling: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703120" y="1704908"/>
            <a:ext cx="1264598" cy="640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132077" y="1576351"/>
            <a:ext cx="324553" cy="7566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760817" y="1803628"/>
            <a:ext cx="144385" cy="480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2308679" y="4887098"/>
            <a:ext cx="1932709" cy="5237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4519704" y="4887098"/>
            <a:ext cx="1048980" cy="5237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7" idx="0"/>
          </p:cNvCxnSpPr>
          <p:nvPr/>
        </p:nvCxnSpPr>
        <p:spPr>
          <a:xfrm flipH="1">
            <a:off x="6628146" y="4920108"/>
            <a:ext cx="171414" cy="44538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944190" y="2630851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4944190" y="3092516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12738" y="3535113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612738" y="3996778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3612738" y="4458443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120362" y="6062422"/>
            <a:ext cx="580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y</a:t>
            </a:r>
            <a:r>
              <a:rPr lang="en-US" altLang="zh-TW" sz="2800" baseline="30000" dirty="0" err="1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would be the results of inference.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75526" y="962866"/>
            <a:ext cx="50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y</a:t>
            </a:r>
            <a:r>
              <a:rPr lang="en-US" altLang="zh-TW" sz="2800" baseline="30000" dirty="0" err="1" smtClean="0"/>
              <a:t>A</a:t>
            </a:r>
            <a:endParaRPr lang="zh-TW" altLang="en-US" sz="28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713759" y="1044692"/>
            <a:ext cx="50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y</a:t>
            </a:r>
            <a:r>
              <a:rPr lang="en-US" altLang="zh-TW" sz="2800" baseline="30000" dirty="0" err="1"/>
              <a:t>B</a:t>
            </a:r>
            <a:endParaRPr lang="zh-TW" altLang="en-US" sz="28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253001" y="1034378"/>
            <a:ext cx="50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y</a:t>
            </a:r>
            <a:r>
              <a:rPr lang="en-US" altLang="zh-TW" sz="2800" baseline="30000" dirty="0" err="1"/>
              <a:t>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31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9" grpId="0"/>
      <p:bldP spid="20" grpId="0"/>
      <p:bldP spid="21" grpId="0"/>
      <p:bldP spid="1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68576"/>
            <a:ext cx="7772400" cy="2387600"/>
          </a:xfrm>
        </p:spPr>
        <p:txBody>
          <a:bodyPr/>
          <a:lstStyle/>
          <a:p>
            <a:r>
              <a:rPr lang="en-US" altLang="zh-TW" dirty="0" smtClean="0"/>
              <a:t>Graphical Model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143000" y="354825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</a:rPr>
              <a:t>A language which describes the evaluation function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79054"/>
              </p:ext>
            </p:extLst>
          </p:nvPr>
        </p:nvGraphicFramePr>
        <p:xfrm>
          <a:off x="2754057" y="1062039"/>
          <a:ext cx="60960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58"/>
                <a:gridCol w="1296381"/>
                <a:gridCol w="1296381"/>
                <a:gridCol w="1296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No.</a:t>
                      </a:r>
                      <a:r>
                        <a:rPr lang="en-US" altLang="zh-TW" sz="2400" baseline="0" dirty="0" smtClean="0"/>
                        <a:t> of samples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237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3251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2176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32911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73043"/>
              </p:ext>
            </p:extLst>
          </p:nvPr>
        </p:nvGraphicFramePr>
        <p:xfrm>
          <a:off x="2754057" y="3938589"/>
          <a:ext cx="60960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58"/>
                <a:gridCol w="1296381"/>
                <a:gridCol w="1296381"/>
                <a:gridCol w="12963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No.</a:t>
                      </a:r>
                      <a:r>
                        <a:rPr lang="en-US" altLang="zh-TW" sz="2400" baseline="0" dirty="0" smtClean="0"/>
                        <a:t> of samples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1000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226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3277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2169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100000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32319</a:t>
                      </a:r>
                      <a:endParaRPr lang="en-US" altLang="zh-TW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0" y="5034878"/>
            <a:ext cx="2272285" cy="85503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5" y="2196428"/>
            <a:ext cx="2194500" cy="85281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68265" y="1543050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Starting from 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8265" y="4400550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Starting from 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2779" y="148933"/>
            <a:ext cx="645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 about starting from different initialization?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91000" y="498745"/>
            <a:ext cx="477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i="1" u="sng" dirty="0" smtClean="0">
                <a:solidFill>
                  <a:srgbClr val="FF0000"/>
                </a:solidFill>
              </a:rPr>
              <a:t>Not really change the final results.</a:t>
            </a:r>
            <a:endParaRPr lang="zh-TW" alt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72050" y="1504950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972050" y="1966615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72050" y="2428280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972050" y="2889945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972050" y="3351610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267450" y="4394895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267450" y="4856560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972050" y="5318225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972050" y="5779890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972050" y="6241555"/>
            <a:ext cx="12573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uergenwiki.de/work/wiki/lib/exe/fetch.php?w=600&amp;tok=7b6839&amp;media=public:mcmc_3drosenbrock_optimizati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7" y="1549853"/>
            <a:ext cx="7370243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</a:t>
            </a:r>
            <a:r>
              <a:rPr lang="en-US" altLang="zh-TW" dirty="0"/>
              <a:t>rivers run into the </a:t>
            </a:r>
            <a:r>
              <a:rPr lang="en-US" altLang="zh-TW" dirty="0" smtClean="0"/>
              <a:t>sea.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7565" y="6328228"/>
            <a:ext cx="7088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http://www.juergenwiki.de/work/wiki/doku.php?id=public:mcmc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3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Practical Suggestion 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/>
              <a:t>burn-in</a:t>
            </a:r>
            <a:r>
              <a:rPr lang="en-US" altLang="zh-TW" dirty="0" smtClean="0"/>
              <a:t>” 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/>
              <a:t>burn-in” </a:t>
            </a:r>
            <a:r>
              <a:rPr lang="en-US" altLang="zh-TW" dirty="0" smtClean="0"/>
              <a:t>period: The first few of samples would be influenced by the initialization</a:t>
            </a:r>
          </a:p>
          <a:p>
            <a:pPr lvl="1"/>
            <a:r>
              <a:rPr lang="en-US" altLang="zh-TW" dirty="0" smtClean="0"/>
              <a:t>Discard the samples in the </a:t>
            </a:r>
            <a:r>
              <a:rPr lang="en-US" altLang="zh-TW" dirty="0"/>
              <a:t>“burn-in” </a:t>
            </a:r>
            <a:r>
              <a:rPr lang="en-US" altLang="zh-TW" dirty="0" smtClean="0"/>
              <a:t>period</a:t>
            </a:r>
          </a:p>
          <a:p>
            <a:r>
              <a:rPr lang="en-US" altLang="zh-TW" dirty="0" smtClean="0"/>
              <a:t>Modify the sampling distribution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3797" y="4216263"/>
                <a:ext cx="53112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7" y="4216263"/>
                <a:ext cx="531126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687098" y="3927359"/>
                <a:ext cx="2631361" cy="1201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8" y="3927359"/>
                <a:ext cx="2631361" cy="120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8214465" y="4477873"/>
            <a:ext cx="6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881168" y="3881272"/>
            <a:ext cx="6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66320" y="3515503"/>
            <a:ext cx="93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c</a:t>
            </a:r>
            <a:r>
              <a:rPr lang="en-US" altLang="zh-TW" sz="2400" dirty="0" smtClean="0">
                <a:solidFill>
                  <a:srgbClr val="0000FF"/>
                </a:solidFill>
              </a:rPr>
              <a:t> &gt;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4420" y="5488456"/>
            <a:ext cx="344774" cy="8394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84028" y="5323564"/>
            <a:ext cx="344772" cy="10043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053653" y="5623368"/>
            <a:ext cx="374754" cy="7045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554636" y="6342895"/>
            <a:ext cx="21735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>
            <a:off x="2841575" y="5653348"/>
            <a:ext cx="651134" cy="569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875425" y="5607905"/>
            <a:ext cx="344774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460043" y="4936054"/>
            <a:ext cx="344772" cy="14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022644" y="6016054"/>
            <a:ext cx="374754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3545642" y="6357885"/>
            <a:ext cx="217357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03016" y="5181224"/>
            <a:ext cx="66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X 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41294" y="5412056"/>
            <a:ext cx="233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Increase c after each interaction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91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  <p:bldP spid="10" grpId="0"/>
      <p:bldP spid="11" grpId="0"/>
      <p:bldP spid="13" grpId="0" animBg="1"/>
      <p:bldP spid="15" grpId="0" animBg="1"/>
      <p:bldP spid="16" grpId="0" animBg="1"/>
      <p:bldP spid="14" grpId="0" animBg="1"/>
      <p:bldP spid="18" grpId="0" animBg="1"/>
      <p:bldP spid="19" grpId="0" animBg="1"/>
      <p:bldP spid="20" grpId="0" animBg="1"/>
      <p:bldP spid="22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Gibbs Sampling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00FF"/>
                </a:solidFill>
              </a:rPr>
              <a:t>A little bit of theory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Gibbs </a:t>
            </a:r>
            <a:r>
              <a:rPr lang="en-US" altLang="zh-TW" dirty="0"/>
              <a:t>Sampling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9656" y="2189389"/>
            <a:ext cx="7992836" cy="33415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69706" y="2298021"/>
                <a:ext cx="2612703" cy="376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6" y="2298021"/>
                <a:ext cx="2612703" cy="376834"/>
              </a:xfrm>
              <a:prstGeom prst="rect">
                <a:avLst/>
              </a:prstGeom>
              <a:blipFill rotWithShape="0">
                <a:blip r:embed="rId3"/>
                <a:stretch>
                  <a:fillRect l="-1168" t="-1613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01313" y="2641065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 t = 1 to 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14586" y="3077124"/>
                <a:ext cx="725397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6" y="3077124"/>
                <a:ext cx="7253973" cy="377476"/>
              </a:xfrm>
              <a:prstGeom prst="rect">
                <a:avLst/>
              </a:prstGeom>
              <a:blipFill rotWithShape="0">
                <a:blip r:embed="rId4"/>
                <a:stretch>
                  <a:fillRect l="-168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84801" y="3520396"/>
                <a:ext cx="6962547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01" y="3520396"/>
                <a:ext cx="6962547" cy="377476"/>
              </a:xfrm>
              <a:prstGeom prst="rect">
                <a:avLst/>
              </a:prstGeom>
              <a:blipFill rotWithShape="0">
                <a:blip r:embed="rId5"/>
                <a:stretch>
                  <a:fillRect l="-17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12835" y="4620587"/>
                <a:ext cx="6810967" cy="373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35" y="4620587"/>
                <a:ext cx="6810967" cy="373757"/>
              </a:xfrm>
              <a:prstGeom prst="rect">
                <a:avLst/>
              </a:prstGeom>
              <a:blipFill rotWithShape="0">
                <a:blip r:embed="rId6"/>
                <a:stretch>
                  <a:fillRect l="-1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 rot="5400000">
            <a:off x="1489052" y="4211436"/>
            <a:ext cx="37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12835" y="5043892"/>
                <a:ext cx="4240407" cy="46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35" y="5043892"/>
                <a:ext cx="4240407" cy="464294"/>
              </a:xfrm>
              <a:prstGeom prst="rect">
                <a:avLst/>
              </a:prstGeom>
              <a:blipFill rotWithShape="0">
                <a:blip r:embed="rId7"/>
                <a:stretch>
                  <a:fillRect l="-2302" t="-9091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2835" y="3949494"/>
                <a:ext cx="6671121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35" y="3949494"/>
                <a:ext cx="6671121" cy="377476"/>
              </a:xfrm>
              <a:prstGeom prst="rect">
                <a:avLst/>
              </a:prstGeom>
              <a:blipFill rotWithShape="0">
                <a:blip r:embed="rId8"/>
                <a:stretch>
                  <a:fillRect l="-183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416127" y="5509662"/>
            <a:ext cx="2213301" cy="900850"/>
            <a:chOff x="1416127" y="5509662"/>
            <a:chExt cx="2213301" cy="900850"/>
          </a:xfrm>
        </p:grpSpPr>
        <p:grpSp>
          <p:nvGrpSpPr>
            <p:cNvPr id="11" name="群組 10"/>
            <p:cNvGrpSpPr/>
            <p:nvPr/>
          </p:nvGrpSpPr>
          <p:grpSpPr>
            <a:xfrm>
              <a:off x="1416127" y="5871172"/>
              <a:ext cx="2213301" cy="539340"/>
              <a:chOff x="4265213" y="3617553"/>
              <a:chExt cx="2213301" cy="5393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265213" y="3617553"/>
                <a:ext cx="2213301" cy="5393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4393359" y="3709957"/>
                    <a:ext cx="1957011" cy="3776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/>
                      <a:t>,</a:t>
                    </a:r>
                    <a:r>
                      <a:rPr lang="en-US" altLang="zh-TW" sz="2400" b="1" dirty="0" smtClean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/>
                      <a:t>,</a:t>
                    </a:r>
                    <a:r>
                      <a:rPr lang="en-US" altLang="zh-TW" sz="2400" b="1" dirty="0" smtClean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a14:m>
                    <a:r>
                      <a:rPr lang="en-US" altLang="zh-TW" sz="2400" dirty="0" smtClean="0"/>
                      <a:t>,…,</a:t>
                    </a:r>
                    <a:r>
                      <a:rPr lang="en-US" altLang="zh-TW" sz="2400" b="1" dirty="0" smtClean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oMath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3359" y="3709957"/>
                    <a:ext cx="1957011" cy="37766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050" t="-20968" r="-2804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向下箭號 16"/>
            <p:cNvSpPr/>
            <p:nvPr/>
          </p:nvSpPr>
          <p:spPr>
            <a:xfrm>
              <a:off x="2190733" y="5509662"/>
              <a:ext cx="595086" cy="44693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560687" y="1593384"/>
            <a:ext cx="803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Gibbs sampling from a distribution </a:t>
            </a:r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r>
              <a:rPr lang="en-US" altLang="zh-TW" sz="2800" dirty="0" smtClean="0"/>
              <a:t>(z) ( z = {z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,…,</a:t>
            </a:r>
            <a:r>
              <a:rPr lang="en-US" altLang="zh-TW" sz="2800" dirty="0" err="1" smtClean="0"/>
              <a:t>z</a:t>
            </a:r>
            <a:r>
              <a:rPr lang="en-US" altLang="zh-TW" sz="2800" baseline="-25000" dirty="0" err="1" smtClean="0"/>
              <a:t>N</a:t>
            </a:r>
            <a:r>
              <a:rPr lang="en-US" altLang="zh-TW" sz="2800" dirty="0" smtClean="0"/>
              <a:t>} )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212181" y="5813037"/>
            <a:ext cx="3628658" cy="669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As sampling from </a:t>
            </a:r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r>
              <a:rPr lang="en-US" altLang="zh-TW" sz="2800" dirty="0" smtClean="0"/>
              <a:t>(z)</a:t>
            </a:r>
            <a:endParaRPr lang="zh-TW" altLang="en-US" sz="2800" dirty="0"/>
          </a:p>
        </p:txBody>
      </p:sp>
      <p:sp>
        <p:nvSpPr>
          <p:cNvPr id="21" name="向下箭號 20"/>
          <p:cNvSpPr/>
          <p:nvPr/>
        </p:nvSpPr>
        <p:spPr>
          <a:xfrm rot="5400000">
            <a:off x="3590060" y="5807132"/>
            <a:ext cx="595086" cy="6491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705890" y="5963576"/>
            <a:ext cx="132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Why?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3" grpId="0"/>
      <p:bldP spid="20" grpId="0" animBg="1"/>
      <p:bldP spid="21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</a:t>
            </a:r>
            <a:endParaRPr lang="zh-TW" altLang="en-US" dirty="0"/>
          </a:p>
        </p:txBody>
      </p:sp>
      <p:cxnSp>
        <p:nvCxnSpPr>
          <p:cNvPr id="4" name="直線接點 3"/>
          <p:cNvCxnSpPr>
            <a:stCxn id="7" idx="7"/>
            <a:endCxn id="6" idx="3"/>
          </p:cNvCxnSpPr>
          <p:nvPr/>
        </p:nvCxnSpPr>
        <p:spPr>
          <a:xfrm flipV="1">
            <a:off x="3640004" y="2240359"/>
            <a:ext cx="806364" cy="1274069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stCxn id="7" idx="6"/>
            <a:endCxn id="8" idx="2"/>
          </p:cNvCxnSpPr>
          <p:nvPr/>
        </p:nvCxnSpPr>
        <p:spPr>
          <a:xfrm>
            <a:off x="3729882" y="3731412"/>
            <a:ext cx="186694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4356490" y="1716513"/>
            <a:ext cx="613724" cy="61372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baseline="-25000" dirty="0"/>
          </a:p>
        </p:txBody>
      </p:sp>
      <p:sp>
        <p:nvSpPr>
          <p:cNvPr id="7" name="橢圓 6"/>
          <p:cNvSpPr/>
          <p:nvPr/>
        </p:nvSpPr>
        <p:spPr>
          <a:xfrm>
            <a:off x="3116158" y="3424550"/>
            <a:ext cx="613724" cy="61372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5596822" y="3424550"/>
            <a:ext cx="613724" cy="61372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cxnSp>
        <p:nvCxnSpPr>
          <p:cNvPr id="10" name="直線接點 9"/>
          <p:cNvCxnSpPr>
            <a:stCxn id="8" idx="1"/>
            <a:endCxn id="6" idx="5"/>
          </p:cNvCxnSpPr>
          <p:nvPr/>
        </p:nvCxnSpPr>
        <p:spPr>
          <a:xfrm flipH="1" flipV="1">
            <a:off x="4880336" y="2240359"/>
            <a:ext cx="806364" cy="1274069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 rot="20093566">
            <a:off x="2604745" y="3885457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 rot="14227534">
            <a:off x="6045759" y="3835917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 rot="6693891">
            <a:off x="4229891" y="1016109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357358" y="4806833"/>
            <a:ext cx="685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traveler recorded the cities he visited each day.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889862" y="548993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651794" y="5475067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375726" y="548171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099658" y="548171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77910" y="5481716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43481" y="5409102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651794" y="6111253"/>
            <a:ext cx="312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This is a </a:t>
            </a:r>
            <a:r>
              <a:rPr lang="en-US" altLang="zh-TW" sz="2400" b="1" i="1" u="sng" dirty="0" smtClean="0"/>
              <a:t>Markov chain</a:t>
            </a:r>
            <a:endParaRPr lang="zh-TW" altLang="en-US" sz="2400" b="1" i="1" u="sng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830083" y="3975665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2/3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11313" y="905295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193382" y="4068333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1" name="直線接點 50"/>
          <p:cNvCxnSpPr>
            <a:stCxn id="6" idx="6"/>
            <a:endCxn id="8" idx="0"/>
          </p:cNvCxnSpPr>
          <p:nvPr/>
        </p:nvCxnSpPr>
        <p:spPr>
          <a:xfrm>
            <a:off x="4970214" y="2023375"/>
            <a:ext cx="933470" cy="1401175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6" idx="2"/>
            <a:endCxn id="7" idx="0"/>
          </p:cNvCxnSpPr>
          <p:nvPr/>
        </p:nvCxnSpPr>
        <p:spPr>
          <a:xfrm flipH="1">
            <a:off x="3423020" y="2023375"/>
            <a:ext cx="933470" cy="1401175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634652" y="3962020"/>
            <a:ext cx="2036096" cy="1922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223181" y="3289059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100989" y="2452309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203944" y="4031848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624490" y="2792724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254650" y="2412565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848336" y="2736831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95" y="2958839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53" y="2877227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93" y="1373106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410" y="5348231"/>
            <a:ext cx="1226575" cy="1155576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7257831" y="6111253"/>
            <a:ext cx="112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6614502" y="5870767"/>
            <a:ext cx="828289" cy="47131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98286" y="1690689"/>
            <a:ext cx="305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Three cities A, B and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81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0" grpId="0"/>
      <p:bldP spid="61" grpId="0"/>
      <p:bldP spid="62" grpId="0"/>
      <p:bldP spid="63" grpId="0"/>
      <p:bldP spid="64" grpId="0"/>
      <p:bldP spid="65" grpId="0"/>
      <p:bldP spid="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60" y="1871365"/>
            <a:ext cx="2739297" cy="2118177"/>
          </a:xfrm>
          <a:prstGeom prst="rect">
            <a:avLst/>
          </a:prstGeom>
        </p:spPr>
      </p:pic>
      <p:pic>
        <p:nvPicPr>
          <p:cNvPr id="13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77" y="1843884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3" y="1912123"/>
            <a:ext cx="2739297" cy="211817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69" y="1912123"/>
            <a:ext cx="2739297" cy="2118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9435" y="1489761"/>
            <a:ext cx="189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10000 days</a:t>
            </a:r>
            <a:endParaRPr lang="zh-TW" altLang="en-US" sz="2400" dirty="0"/>
          </a:p>
        </p:txBody>
      </p:sp>
      <p:pic>
        <p:nvPicPr>
          <p:cNvPr id="11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2" y="2740214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79" y="2710014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3804545" y="1489760"/>
            <a:ext cx="189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10000 days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33755" y="1449277"/>
            <a:ext cx="189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10000 days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1" y="4030300"/>
            <a:ext cx="2714625" cy="27241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883" y="4030300"/>
            <a:ext cx="2533650" cy="25908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09" y="4049350"/>
            <a:ext cx="2590800" cy="25527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253286" y="191536"/>
            <a:ext cx="47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With sufficient samples ……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209653" y="56044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 : B : C = 0.6 : 0.2 : 0.2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253286" y="908891"/>
            <a:ext cx="440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(independent of the starting city)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79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28" grpId="0"/>
      <p:bldP spid="29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4598" y="1601477"/>
            <a:ext cx="1856964" cy="1419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42" idx="7"/>
            <a:endCxn id="41" idx="3"/>
          </p:cNvCxnSpPr>
          <p:nvPr/>
        </p:nvCxnSpPr>
        <p:spPr>
          <a:xfrm flipV="1">
            <a:off x="4959138" y="1759318"/>
            <a:ext cx="806364" cy="1274069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42" idx="6"/>
            <a:endCxn id="43" idx="2"/>
          </p:cNvCxnSpPr>
          <p:nvPr/>
        </p:nvCxnSpPr>
        <p:spPr>
          <a:xfrm>
            <a:off x="5049016" y="3250371"/>
            <a:ext cx="1866940" cy="0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5675624" y="1235472"/>
            <a:ext cx="613724" cy="61372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baseline="-25000" dirty="0"/>
          </a:p>
        </p:txBody>
      </p:sp>
      <p:sp>
        <p:nvSpPr>
          <p:cNvPr id="42" name="橢圓 41"/>
          <p:cNvSpPr/>
          <p:nvPr/>
        </p:nvSpPr>
        <p:spPr>
          <a:xfrm>
            <a:off x="4435292" y="2943509"/>
            <a:ext cx="613724" cy="61372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baseline="-25000" dirty="0"/>
          </a:p>
        </p:txBody>
      </p:sp>
      <p:sp>
        <p:nvSpPr>
          <p:cNvPr id="43" name="橢圓 42"/>
          <p:cNvSpPr/>
          <p:nvPr/>
        </p:nvSpPr>
        <p:spPr>
          <a:xfrm>
            <a:off x="6915956" y="2943509"/>
            <a:ext cx="613724" cy="61372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baseline="-25000" dirty="0"/>
          </a:p>
        </p:txBody>
      </p:sp>
      <p:cxnSp>
        <p:nvCxnSpPr>
          <p:cNvPr id="44" name="直線接點 43"/>
          <p:cNvCxnSpPr>
            <a:stCxn id="43" idx="1"/>
            <a:endCxn id="41" idx="5"/>
          </p:cNvCxnSpPr>
          <p:nvPr/>
        </p:nvCxnSpPr>
        <p:spPr>
          <a:xfrm flipH="1" flipV="1">
            <a:off x="6199470" y="1759318"/>
            <a:ext cx="806364" cy="1274069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手繪多邊形 44"/>
          <p:cNvSpPr/>
          <p:nvPr/>
        </p:nvSpPr>
        <p:spPr>
          <a:xfrm rot="20093566">
            <a:off x="3923879" y="3404416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 rot="14227534">
            <a:off x="7364893" y="3354876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 rot="6693891">
            <a:off x="5549025" y="535068"/>
            <a:ext cx="813496" cy="658822"/>
          </a:xfrm>
          <a:custGeom>
            <a:avLst/>
            <a:gdLst>
              <a:gd name="connsiteX0" fmla="*/ 718246 w 813496"/>
              <a:gd name="connsiteY0" fmla="*/ 0 h 612114"/>
              <a:gd name="connsiteX1" fmla="*/ 127696 w 813496"/>
              <a:gd name="connsiteY1" fmla="*/ 114300 h 612114"/>
              <a:gd name="connsiteX2" fmla="*/ 13396 w 813496"/>
              <a:gd name="connsiteY2" fmla="*/ 419100 h 612114"/>
              <a:gd name="connsiteX3" fmla="*/ 337246 w 813496"/>
              <a:gd name="connsiteY3" fmla="*/ 609600 h 612114"/>
              <a:gd name="connsiteX4" fmla="*/ 813496 w 813496"/>
              <a:gd name="connsiteY4" fmla="*/ 285750 h 61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96" h="612114">
                <a:moveTo>
                  <a:pt x="718246" y="0"/>
                </a:moveTo>
                <a:cubicBezTo>
                  <a:pt x="481708" y="22225"/>
                  <a:pt x="245171" y="44450"/>
                  <a:pt x="127696" y="114300"/>
                </a:cubicBezTo>
                <a:cubicBezTo>
                  <a:pt x="10221" y="184150"/>
                  <a:pt x="-21529" y="336550"/>
                  <a:pt x="13396" y="419100"/>
                </a:cubicBezTo>
                <a:cubicBezTo>
                  <a:pt x="48321" y="501650"/>
                  <a:pt x="203896" y="631825"/>
                  <a:pt x="337246" y="609600"/>
                </a:cubicBezTo>
                <a:cubicBezTo>
                  <a:pt x="470596" y="587375"/>
                  <a:pt x="642046" y="436562"/>
                  <a:pt x="813496" y="2857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3149217" y="3494624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2/3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530447" y="424254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512516" y="3587292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0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70" name="直線接點 69"/>
          <p:cNvCxnSpPr>
            <a:stCxn id="41" idx="6"/>
            <a:endCxn id="43" idx="0"/>
          </p:cNvCxnSpPr>
          <p:nvPr/>
        </p:nvCxnSpPr>
        <p:spPr>
          <a:xfrm>
            <a:off x="6289348" y="1542334"/>
            <a:ext cx="933470" cy="1401175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41" idx="2"/>
            <a:endCxn id="42" idx="0"/>
          </p:cNvCxnSpPr>
          <p:nvPr/>
        </p:nvCxnSpPr>
        <p:spPr>
          <a:xfrm flipH="1">
            <a:off x="4742154" y="1542334"/>
            <a:ext cx="933470" cy="1401175"/>
          </a:xfrm>
          <a:prstGeom prst="line">
            <a:avLst/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 flipV="1">
            <a:off x="4953786" y="3480979"/>
            <a:ext cx="2036096" cy="1922"/>
          </a:xfrm>
          <a:prstGeom prst="line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542315" y="2808018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420123" y="1971268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523078" y="3550807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943624" y="2311683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573784" y="1931524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167470" y="2255790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79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229" y="2477798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87" y="2396186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://livingglutenandgrainfree.com/wp-content/uploads/2011/10/travel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27" y="892065"/>
            <a:ext cx="503649" cy="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3375239" y="2570058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0.6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735522" y="983818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0.2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36542" y="2530470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0.2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73580" y="1601477"/>
            <a:ext cx="18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P(A)=</a:t>
            </a:r>
            <a:r>
              <a:rPr lang="en-US" altLang="zh-TW" sz="2400" dirty="0" smtClean="0">
                <a:solidFill>
                  <a:srgbClr val="FF0000"/>
                </a:solidFill>
              </a:rPr>
              <a:t>0.6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773580" y="2058363"/>
            <a:ext cx="18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P(B)=</a:t>
            </a:r>
            <a:r>
              <a:rPr lang="en-US" altLang="zh-TW" sz="2400" dirty="0" smtClean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773580" y="2514438"/>
            <a:ext cx="185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P(C)=</a:t>
            </a:r>
            <a:r>
              <a:rPr lang="en-US" altLang="zh-TW" sz="2400" dirty="0" smtClean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00317" y="4738305"/>
                <a:ext cx="7143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7" y="4738305"/>
                <a:ext cx="714336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1000317" y="5264945"/>
                <a:ext cx="7143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7" y="5264945"/>
                <a:ext cx="71433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5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1014831" y="5796302"/>
                <a:ext cx="71433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31" y="5796302"/>
                <a:ext cx="714336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字方塊 100"/>
          <p:cNvSpPr txBox="1"/>
          <p:nvPr/>
        </p:nvSpPr>
        <p:spPr>
          <a:xfrm>
            <a:off x="2094175" y="4368404"/>
            <a:ext cx="80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4197329" y="4370739"/>
            <a:ext cx="80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298763" y="4361563"/>
            <a:ext cx="80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1242708" y="4361562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2/3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5343797" y="4360925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327934" y="4363211"/>
            <a:ext cx="90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1/2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7316496" y="4323821"/>
            <a:ext cx="80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0.6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3644" y="3093278"/>
            <a:ext cx="1867917" cy="89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b="1" i="1" u="sng" dirty="0" smtClean="0"/>
              <a:t>Stationary</a:t>
            </a:r>
          </a:p>
          <a:p>
            <a:pPr algn="ctr"/>
            <a:r>
              <a:rPr lang="en-US" altLang="zh-TW" sz="2400" b="1" i="1" u="sng" dirty="0" smtClean="0"/>
              <a:t>Distribution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347099" y="6224484"/>
            <a:ext cx="527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distribution will not change.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627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9" grpId="0" animBg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40150" y="5024051"/>
            <a:ext cx="2948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Unique stationary distribution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358269" y="1764264"/>
            <a:ext cx="1750696" cy="1902232"/>
            <a:chOff x="5995643" y="1454226"/>
            <a:chExt cx="1750696" cy="1902232"/>
          </a:xfrm>
        </p:grpSpPr>
        <p:sp>
          <p:nvSpPr>
            <p:cNvPr id="84" name="橢圓 83"/>
            <p:cNvSpPr/>
            <p:nvPr/>
          </p:nvSpPr>
          <p:spPr>
            <a:xfrm>
              <a:off x="6722549" y="1901235"/>
              <a:ext cx="360000" cy="3600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</a:t>
              </a:r>
              <a:endParaRPr lang="zh-TW" altLang="en-US" baseline="-25000" dirty="0"/>
            </a:p>
          </p:txBody>
        </p:sp>
        <p:sp>
          <p:nvSpPr>
            <p:cNvPr id="85" name="橢圓 84"/>
            <p:cNvSpPr/>
            <p:nvPr/>
          </p:nvSpPr>
          <p:spPr>
            <a:xfrm>
              <a:off x="6311521" y="2522645"/>
              <a:ext cx="360000" cy="360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baseline="-25000" dirty="0"/>
            </a:p>
          </p:txBody>
        </p:sp>
        <p:sp>
          <p:nvSpPr>
            <p:cNvPr id="86" name="橢圓 85"/>
            <p:cNvSpPr/>
            <p:nvPr/>
          </p:nvSpPr>
          <p:spPr>
            <a:xfrm>
              <a:off x="7122471" y="2500595"/>
              <a:ext cx="360000" cy="360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baseline="-25000" dirty="0"/>
            </a:p>
          </p:txBody>
        </p:sp>
        <p:sp>
          <p:nvSpPr>
            <p:cNvPr id="87" name="手繪多邊形 86"/>
            <p:cNvSpPr/>
            <p:nvPr/>
          </p:nvSpPr>
          <p:spPr>
            <a:xfrm rot="20093566">
              <a:off x="5995643" y="2825098"/>
              <a:ext cx="474700" cy="326042"/>
            </a:xfrm>
            <a:custGeom>
              <a:avLst/>
              <a:gdLst>
                <a:gd name="connsiteX0" fmla="*/ 718246 w 813496"/>
                <a:gd name="connsiteY0" fmla="*/ 0 h 612114"/>
                <a:gd name="connsiteX1" fmla="*/ 127696 w 813496"/>
                <a:gd name="connsiteY1" fmla="*/ 114300 h 612114"/>
                <a:gd name="connsiteX2" fmla="*/ 13396 w 813496"/>
                <a:gd name="connsiteY2" fmla="*/ 419100 h 612114"/>
                <a:gd name="connsiteX3" fmla="*/ 337246 w 813496"/>
                <a:gd name="connsiteY3" fmla="*/ 609600 h 612114"/>
                <a:gd name="connsiteX4" fmla="*/ 813496 w 813496"/>
                <a:gd name="connsiteY4" fmla="*/ 285750 h 6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96" h="612114">
                  <a:moveTo>
                    <a:pt x="718246" y="0"/>
                  </a:moveTo>
                  <a:cubicBezTo>
                    <a:pt x="481708" y="22225"/>
                    <a:pt x="245171" y="44450"/>
                    <a:pt x="127696" y="114300"/>
                  </a:cubicBezTo>
                  <a:cubicBezTo>
                    <a:pt x="10221" y="184150"/>
                    <a:pt x="-21529" y="336550"/>
                    <a:pt x="13396" y="419100"/>
                  </a:cubicBezTo>
                  <a:cubicBezTo>
                    <a:pt x="48321" y="501650"/>
                    <a:pt x="203896" y="631825"/>
                    <a:pt x="337246" y="609600"/>
                  </a:cubicBezTo>
                  <a:cubicBezTo>
                    <a:pt x="470596" y="587375"/>
                    <a:pt x="642046" y="436562"/>
                    <a:pt x="813496" y="2857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235035" y="2894793"/>
              <a:ext cx="512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9" name="手繪多邊形 88"/>
            <p:cNvSpPr/>
            <p:nvPr/>
          </p:nvSpPr>
          <p:spPr>
            <a:xfrm rot="14581635">
              <a:off x="7345968" y="2787738"/>
              <a:ext cx="474700" cy="326042"/>
            </a:xfrm>
            <a:custGeom>
              <a:avLst/>
              <a:gdLst>
                <a:gd name="connsiteX0" fmla="*/ 718246 w 813496"/>
                <a:gd name="connsiteY0" fmla="*/ 0 h 612114"/>
                <a:gd name="connsiteX1" fmla="*/ 127696 w 813496"/>
                <a:gd name="connsiteY1" fmla="*/ 114300 h 612114"/>
                <a:gd name="connsiteX2" fmla="*/ 13396 w 813496"/>
                <a:gd name="connsiteY2" fmla="*/ 419100 h 612114"/>
                <a:gd name="connsiteX3" fmla="*/ 337246 w 813496"/>
                <a:gd name="connsiteY3" fmla="*/ 609600 h 612114"/>
                <a:gd name="connsiteX4" fmla="*/ 813496 w 813496"/>
                <a:gd name="connsiteY4" fmla="*/ 285750 h 6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96" h="612114">
                  <a:moveTo>
                    <a:pt x="718246" y="0"/>
                  </a:moveTo>
                  <a:cubicBezTo>
                    <a:pt x="481708" y="22225"/>
                    <a:pt x="245171" y="44450"/>
                    <a:pt x="127696" y="114300"/>
                  </a:cubicBezTo>
                  <a:cubicBezTo>
                    <a:pt x="10221" y="184150"/>
                    <a:pt x="-21529" y="336550"/>
                    <a:pt x="13396" y="419100"/>
                  </a:cubicBezTo>
                  <a:cubicBezTo>
                    <a:pt x="48321" y="501650"/>
                    <a:pt x="203896" y="631825"/>
                    <a:pt x="337246" y="609600"/>
                  </a:cubicBezTo>
                  <a:cubicBezTo>
                    <a:pt x="470596" y="587375"/>
                    <a:pt x="642046" y="436562"/>
                    <a:pt x="813496" y="2857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023329" y="2857434"/>
              <a:ext cx="512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91" name="手繪多邊形 90"/>
            <p:cNvSpPr/>
            <p:nvPr/>
          </p:nvSpPr>
          <p:spPr>
            <a:xfrm rot="15336006" flipH="1">
              <a:off x="6695390" y="1528555"/>
              <a:ext cx="474700" cy="326042"/>
            </a:xfrm>
            <a:custGeom>
              <a:avLst/>
              <a:gdLst>
                <a:gd name="connsiteX0" fmla="*/ 718246 w 813496"/>
                <a:gd name="connsiteY0" fmla="*/ 0 h 612114"/>
                <a:gd name="connsiteX1" fmla="*/ 127696 w 813496"/>
                <a:gd name="connsiteY1" fmla="*/ 114300 h 612114"/>
                <a:gd name="connsiteX2" fmla="*/ 13396 w 813496"/>
                <a:gd name="connsiteY2" fmla="*/ 419100 h 612114"/>
                <a:gd name="connsiteX3" fmla="*/ 337246 w 813496"/>
                <a:gd name="connsiteY3" fmla="*/ 609600 h 612114"/>
                <a:gd name="connsiteX4" fmla="*/ 813496 w 813496"/>
                <a:gd name="connsiteY4" fmla="*/ 285750 h 6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496" h="612114">
                  <a:moveTo>
                    <a:pt x="718246" y="0"/>
                  </a:moveTo>
                  <a:cubicBezTo>
                    <a:pt x="481708" y="22225"/>
                    <a:pt x="245171" y="44450"/>
                    <a:pt x="127696" y="114300"/>
                  </a:cubicBezTo>
                  <a:cubicBezTo>
                    <a:pt x="10221" y="184150"/>
                    <a:pt x="-21529" y="336550"/>
                    <a:pt x="13396" y="419100"/>
                  </a:cubicBezTo>
                  <a:cubicBezTo>
                    <a:pt x="48321" y="501650"/>
                    <a:pt x="203896" y="631825"/>
                    <a:pt x="337246" y="609600"/>
                  </a:cubicBezTo>
                  <a:cubicBezTo>
                    <a:pt x="470596" y="587375"/>
                    <a:pt x="642046" y="436562"/>
                    <a:pt x="813496" y="28575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942195" y="1576189"/>
              <a:ext cx="512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1128319" y="4976512"/>
            <a:ext cx="3322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</a:t>
            </a:r>
            <a:r>
              <a:rPr lang="en-US" altLang="zh-TW" sz="2800" baseline="-25000" dirty="0" smtClean="0"/>
              <a:t>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s’|s</a:t>
            </a:r>
            <a:r>
              <a:rPr lang="en-US" altLang="zh-TW" sz="2800" dirty="0" smtClean="0"/>
              <a:t>) for any states s and s’ is not zero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4422196" y="5272489"/>
            <a:ext cx="74793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732520" y="1755782"/>
            <a:ext cx="492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 Markov Chain can have multiple stationary distributions.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0565" y="3957312"/>
            <a:ext cx="8204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Markov Chain fulfill some conditions will have unique </a:t>
            </a:r>
            <a:r>
              <a:rPr lang="en-US" altLang="zh-TW" sz="2800" dirty="0"/>
              <a:t>stationary</a:t>
            </a:r>
            <a:r>
              <a:rPr lang="en-US" altLang="zh-TW" sz="2800" dirty="0" smtClean="0"/>
              <a:t> distribution.</a:t>
            </a:r>
            <a:endParaRPr lang="zh-TW" altLang="en-US" sz="28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1128319" y="5868420"/>
            <a:ext cx="288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i="1" dirty="0" smtClean="0"/>
              <a:t>sufficient</a:t>
            </a:r>
            <a:r>
              <a:rPr lang="en-US" altLang="zh-TW" sz="2400" dirty="0" smtClean="0"/>
              <a:t> but not </a:t>
            </a:r>
            <a:r>
              <a:rPr lang="en-US" altLang="zh-TW" sz="2400" i="1" dirty="0" smtClean="0"/>
              <a:t>necessary</a:t>
            </a:r>
            <a:r>
              <a:rPr lang="en-US" altLang="zh-TW" sz="2400" dirty="0" smtClean="0"/>
              <a:t> condition)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710565" y="2687462"/>
            <a:ext cx="534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Reaching which stationary distribution depends on starting state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5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 animBg="1"/>
      <p:bldP spid="48" grpId="0"/>
      <p:bldP spid="6" grpId="0"/>
      <p:bldP spid="102" grpId="0"/>
      <p:bldP spid="10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 </a:t>
            </a:r>
            <a:br>
              <a:rPr lang="en-US" altLang="zh-TW" dirty="0"/>
            </a:br>
            <a:r>
              <a:rPr lang="en-US" altLang="zh-TW" dirty="0"/>
              <a:t>from Gibbs Sampling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475121" y="5900669"/>
            <a:ext cx="2213301" cy="539340"/>
            <a:chOff x="4265213" y="3617553"/>
            <a:chExt cx="2213301" cy="539340"/>
          </a:xfrm>
        </p:grpSpPr>
        <p:sp>
          <p:nvSpPr>
            <p:cNvPr id="12" name="矩形 11"/>
            <p:cNvSpPr/>
            <p:nvPr/>
          </p:nvSpPr>
          <p:spPr>
            <a:xfrm>
              <a:off x="4265213" y="3617553"/>
              <a:ext cx="2213301" cy="5393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393359" y="3709957"/>
                  <a:ext cx="195701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,…,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359" y="3709957"/>
                  <a:ext cx="1957011" cy="3776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50" t="-20968" r="-280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628650" y="2218886"/>
            <a:ext cx="7992836" cy="3341540"/>
            <a:chOff x="596993" y="1582057"/>
            <a:chExt cx="7992836" cy="3341540"/>
          </a:xfrm>
        </p:grpSpPr>
        <p:sp>
          <p:nvSpPr>
            <p:cNvPr id="15" name="矩形 14"/>
            <p:cNvSpPr/>
            <p:nvPr/>
          </p:nvSpPr>
          <p:spPr>
            <a:xfrm>
              <a:off x="596993" y="1582057"/>
              <a:ext cx="7992836" cy="33415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697043" y="1690689"/>
                  <a:ext cx="2612703" cy="376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43" y="1690689"/>
                  <a:ext cx="2612703" cy="3768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8" t="-1613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/>
            <p:cNvSpPr txBox="1"/>
            <p:nvPr/>
          </p:nvSpPr>
          <p:spPr>
            <a:xfrm>
              <a:off x="628650" y="2033733"/>
              <a:ext cx="250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For t = 1 to T: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141923" y="2469792"/>
                  <a:ext cx="7253973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23" y="2469792"/>
                  <a:ext cx="7253973" cy="3774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8" t="-1613" b="-322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112138" y="2913064"/>
                  <a:ext cx="6962547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138" y="2913064"/>
                  <a:ext cx="6962547" cy="3774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5" b="-338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140172" y="4013255"/>
                  <a:ext cx="6810967" cy="373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4013255"/>
                  <a:ext cx="6810967" cy="3737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9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516389" y="3604104"/>
              <a:ext cx="377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140172" y="4436560"/>
                  <a:ext cx="4240407" cy="464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Output: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4436560"/>
                  <a:ext cx="4240407" cy="4642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55" t="-9211" b="-30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140172" y="3342162"/>
                  <a:ext cx="6671121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3342162"/>
                  <a:ext cx="6671121" cy="37747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" t="-1613" b="-322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向下箭號 16"/>
          <p:cNvSpPr/>
          <p:nvPr/>
        </p:nvSpPr>
        <p:spPr>
          <a:xfrm>
            <a:off x="2249727" y="5539159"/>
            <a:ext cx="595086" cy="446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410867" y="5667681"/>
            <a:ext cx="450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This is a </a:t>
            </a:r>
            <a:r>
              <a:rPr lang="en-US" altLang="zh-TW" sz="2800" b="1" i="1" u="sng" dirty="0" smtClean="0"/>
              <a:t>Markov Chain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23026" y="6112570"/>
            <a:ext cx="39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800" dirty="0" err="1"/>
              <a:t>z</a:t>
            </a:r>
            <a:r>
              <a:rPr lang="en-US" altLang="zh-TW" sz="2800" baseline="30000" dirty="0" err="1" smtClean="0"/>
              <a:t>t</a:t>
            </a:r>
            <a:r>
              <a:rPr lang="en-US" altLang="zh-TW" sz="2800" dirty="0" smtClean="0"/>
              <a:t> only depend on z</a:t>
            </a:r>
            <a:r>
              <a:rPr lang="en-US" altLang="zh-TW" sz="2800" baseline="30000" dirty="0" smtClean="0"/>
              <a:t>t-1</a:t>
            </a:r>
            <a:endParaRPr lang="zh-TW" altLang="en-US" sz="2800" baseline="30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78675" y="1681875"/>
            <a:ext cx="803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Gibbs sampling from a distribution </a:t>
            </a:r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r>
              <a:rPr lang="en-US" altLang="zh-TW" sz="2800" dirty="0" smtClean="0"/>
              <a:t>(z) ( z = {z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,…,</a:t>
            </a:r>
            <a:r>
              <a:rPr lang="en-US" altLang="zh-TW" sz="2800" dirty="0" err="1" smtClean="0"/>
              <a:t>z</a:t>
            </a:r>
            <a:r>
              <a:rPr lang="en-US" altLang="zh-TW" sz="2800" baseline="-25000" dirty="0" err="1" smtClean="0"/>
              <a:t>N</a:t>
            </a:r>
            <a:r>
              <a:rPr lang="en-US" altLang="zh-TW" sz="2800" dirty="0" smtClean="0"/>
              <a:t>} 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11018" y="6334903"/>
            <a:ext cx="112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state</a:t>
            </a:r>
            <a:endParaRPr lang="zh-TW" altLang="en-US" sz="2400" dirty="0"/>
          </a:p>
        </p:txBody>
      </p:sp>
      <p:cxnSp>
        <p:nvCxnSpPr>
          <p:cNvPr id="21" name="直線單箭頭接點 20"/>
          <p:cNvCxnSpPr>
            <a:endCxn id="13" idx="2"/>
          </p:cNvCxnSpPr>
          <p:nvPr/>
        </p:nvCxnSpPr>
        <p:spPr>
          <a:xfrm flipH="1" flipV="1">
            <a:off x="2581773" y="6370740"/>
            <a:ext cx="1114206" cy="19499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lvl="1"/>
            <a:endParaRPr lang="en-US" altLang="zh-TW" sz="2800" dirty="0" smtClean="0"/>
          </a:p>
          <a:p>
            <a:pPr lvl="1"/>
            <a:endParaRPr lang="en-US" altLang="zh-TW" sz="2800" dirty="0"/>
          </a:p>
          <a:p>
            <a:endParaRPr lang="en-US" altLang="zh-TW" dirty="0" smtClean="0"/>
          </a:p>
          <a:p>
            <a:r>
              <a:rPr lang="en-US" altLang="zh-TW" dirty="0" smtClean="0"/>
              <a:t>Define and describe your evaluation function 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by a graph</a:t>
            </a:r>
          </a:p>
          <a:p>
            <a:r>
              <a:rPr lang="en-US" altLang="zh-TW" dirty="0" smtClean="0"/>
              <a:t>There are three kinds of graphical model.</a:t>
            </a:r>
          </a:p>
          <a:p>
            <a:pPr lvl="1"/>
            <a:r>
              <a:rPr lang="en-US" altLang="zh-TW" sz="2800" i="1" dirty="0" smtClean="0"/>
              <a:t>Factor graph</a:t>
            </a:r>
            <a:r>
              <a:rPr lang="en-US" altLang="zh-TW" sz="2800" dirty="0"/>
              <a:t>, </a:t>
            </a:r>
            <a:r>
              <a:rPr lang="en-US" altLang="zh-TW" sz="2800" i="1" dirty="0"/>
              <a:t>Markov Random Field </a:t>
            </a:r>
            <a:r>
              <a:rPr lang="en-US" altLang="zh-TW" sz="2800" dirty="0"/>
              <a:t>(MRF</a:t>
            </a:r>
            <a:r>
              <a:rPr lang="en-US" altLang="zh-TW" sz="2800" dirty="0" smtClean="0"/>
              <a:t>) and </a:t>
            </a:r>
            <a:r>
              <a:rPr lang="en-US" altLang="zh-TW" sz="2800" i="1" dirty="0" smtClean="0"/>
              <a:t>Bayesian Network </a:t>
            </a:r>
            <a:r>
              <a:rPr lang="en-US" altLang="zh-TW" sz="2800" dirty="0" smtClean="0"/>
              <a:t>(BN)</a:t>
            </a:r>
            <a:endParaRPr lang="zh-TW" altLang="en-US" sz="2800" dirty="0"/>
          </a:p>
          <a:p>
            <a:pPr lvl="1"/>
            <a:r>
              <a:rPr lang="en-US" altLang="zh-TW" sz="2800" dirty="0" smtClean="0"/>
              <a:t>Only </a:t>
            </a:r>
            <a:r>
              <a:rPr lang="en-US" altLang="zh-TW" sz="2800" i="1" dirty="0" smtClean="0"/>
              <a:t>factor graph </a:t>
            </a:r>
            <a:r>
              <a:rPr lang="en-US" altLang="zh-TW" sz="2800" dirty="0" smtClean="0"/>
              <a:t>and </a:t>
            </a:r>
            <a:r>
              <a:rPr lang="en-US" altLang="zh-TW" sz="2800" i="1" dirty="0" smtClean="0"/>
              <a:t>MRF</a:t>
            </a:r>
            <a:r>
              <a:rPr lang="en-US" altLang="zh-TW" sz="2800" dirty="0" smtClean="0"/>
              <a:t> will be briefly mentioned today.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770849" y="2154438"/>
            <a:ext cx="3529149" cy="554328"/>
            <a:chOff x="2691562" y="1806966"/>
            <a:chExt cx="3529149" cy="554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4927294" y="1825625"/>
              <a:ext cx="1293417" cy="5356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Graph</a:t>
              </a:r>
              <a:endParaRPr lang="zh-TW" altLang="en-US" sz="2800" dirty="0"/>
            </a:p>
          </p:txBody>
        </p:sp>
        <p:sp>
          <p:nvSpPr>
            <p:cNvPr id="7" name="左-右雙向箭號 6"/>
            <p:cNvSpPr/>
            <p:nvPr/>
          </p:nvSpPr>
          <p:spPr>
            <a:xfrm>
              <a:off x="3916767" y="1806966"/>
              <a:ext cx="940510" cy="53566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 </a:t>
            </a:r>
            <a:br>
              <a:rPr lang="en-US" altLang="zh-TW" dirty="0"/>
            </a:br>
            <a:r>
              <a:rPr lang="en-US" altLang="zh-TW" dirty="0"/>
              <a:t>from Gibbs Sampling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475121" y="5900669"/>
            <a:ext cx="2213301" cy="539340"/>
            <a:chOff x="4265213" y="3617553"/>
            <a:chExt cx="2213301" cy="539340"/>
          </a:xfrm>
        </p:grpSpPr>
        <p:sp>
          <p:nvSpPr>
            <p:cNvPr id="12" name="矩形 11"/>
            <p:cNvSpPr/>
            <p:nvPr/>
          </p:nvSpPr>
          <p:spPr>
            <a:xfrm>
              <a:off x="4265213" y="3617553"/>
              <a:ext cx="2213301" cy="5393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393359" y="3709957"/>
                  <a:ext cx="195701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r>
                    <a:rPr lang="en-US" altLang="zh-TW" sz="2400" dirty="0" smtClean="0"/>
                    <a:t>,…,</a:t>
                  </a:r>
                  <a:r>
                    <a:rPr lang="en-US" altLang="zh-TW" sz="2400" b="1" dirty="0" smtClean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359" y="3709957"/>
                  <a:ext cx="1957011" cy="3776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050" t="-20968" r="-2804" b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628650" y="2218886"/>
            <a:ext cx="7992836" cy="3341540"/>
            <a:chOff x="596993" y="1582057"/>
            <a:chExt cx="7992836" cy="3341540"/>
          </a:xfrm>
        </p:grpSpPr>
        <p:sp>
          <p:nvSpPr>
            <p:cNvPr id="15" name="矩形 14"/>
            <p:cNvSpPr/>
            <p:nvPr/>
          </p:nvSpPr>
          <p:spPr>
            <a:xfrm>
              <a:off x="596993" y="1582057"/>
              <a:ext cx="7992836" cy="33415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697043" y="1690689"/>
                  <a:ext cx="2612703" cy="376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43" y="1690689"/>
                  <a:ext cx="2612703" cy="37683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8" t="-1613"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字方塊 4"/>
            <p:cNvSpPr txBox="1"/>
            <p:nvPr/>
          </p:nvSpPr>
          <p:spPr>
            <a:xfrm>
              <a:off x="628650" y="2033733"/>
              <a:ext cx="2501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For t = 1 to T: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141923" y="2469792"/>
                  <a:ext cx="7253973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23" y="2469792"/>
                  <a:ext cx="7253973" cy="37747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8" t="-1613" b="-322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1112138" y="2913064"/>
                  <a:ext cx="6962547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138" y="2913064"/>
                  <a:ext cx="6962547" cy="37747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5" b="-338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1140172" y="4013255"/>
                  <a:ext cx="6810967" cy="373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4013255"/>
                  <a:ext cx="6810967" cy="3737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9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字方塊 8"/>
            <p:cNvSpPr txBox="1"/>
            <p:nvPr/>
          </p:nvSpPr>
          <p:spPr>
            <a:xfrm rot="5400000">
              <a:off x="1516389" y="3604104"/>
              <a:ext cx="377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1140172" y="4436560"/>
                  <a:ext cx="4240407" cy="464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 smtClean="0"/>
                    <a:t>Output: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zh-TW" sz="2400" dirty="0" smtClean="0"/>
                    <a:t> </a:t>
                  </a:r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4436560"/>
                  <a:ext cx="4240407" cy="4642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55" t="-9211" b="-30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1140172" y="3342162"/>
                  <a:ext cx="6671121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172" y="3342162"/>
                  <a:ext cx="6671121" cy="37747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" t="-1613" b="-322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向下箭號 16"/>
          <p:cNvSpPr/>
          <p:nvPr/>
        </p:nvSpPr>
        <p:spPr>
          <a:xfrm>
            <a:off x="2249727" y="5539159"/>
            <a:ext cx="595086" cy="4469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78675" y="1681875"/>
            <a:ext cx="803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Gibbs sampling from a distribution </a:t>
            </a:r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r>
              <a:rPr lang="en-US" altLang="zh-TW" sz="2800" dirty="0" smtClean="0"/>
              <a:t>(z) ( z = {z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,…,</a:t>
            </a:r>
            <a:r>
              <a:rPr lang="en-US" altLang="zh-TW" sz="2800" dirty="0" err="1" smtClean="0"/>
              <a:t>z</a:t>
            </a:r>
            <a:r>
              <a:rPr lang="en-US" altLang="zh-TW" sz="2800" baseline="-25000" dirty="0" err="1" smtClean="0"/>
              <a:t>N</a:t>
            </a:r>
            <a:r>
              <a:rPr lang="en-US" altLang="zh-TW" sz="2800" dirty="0" smtClean="0"/>
              <a:t>} )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816568" y="5766407"/>
            <a:ext cx="5237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Proof that the Markov chain has unique stationary distribution which is </a:t>
            </a:r>
            <a:r>
              <a:rPr lang="en-US" altLang="zh-TW" sz="2400" dirty="0" smtClean="0">
                <a:solidFill>
                  <a:srgbClr val="FF0000"/>
                </a:solidFill>
              </a:rPr>
              <a:t>P</a:t>
            </a:r>
            <a:r>
              <a:rPr lang="en-US" altLang="zh-TW" sz="2400" dirty="0" smtClean="0"/>
              <a:t>(z).</a:t>
            </a: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531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Markov chain from Gibbs sampling has unique stationary </a:t>
                </a:r>
                <a:r>
                  <a:rPr lang="en-US" altLang="zh-TW" dirty="0" smtClean="0"/>
                  <a:t>distribution?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sz="2800" dirty="0" smtClean="0"/>
                  <a:t>, for any </a:t>
                </a:r>
                <a:r>
                  <a:rPr lang="en-US" altLang="zh-TW" sz="2800" dirty="0" smtClean="0">
                    <a:solidFill>
                      <a:srgbClr val="0000FF"/>
                    </a:solidFill>
                  </a:rPr>
                  <a:t>z</a:t>
                </a:r>
                <a:r>
                  <a:rPr lang="en-US" altLang="zh-TW" sz="2800" dirty="0" smtClean="0"/>
                  <a:t> and </a:t>
                </a:r>
                <a:r>
                  <a:rPr lang="en-US" altLang="zh-TW" sz="2800" dirty="0" smtClean="0">
                    <a:solidFill>
                      <a:srgbClr val="00B050"/>
                    </a:solidFill>
                  </a:rPr>
                  <a:t>z’</a:t>
                </a:r>
                <a:endParaRPr lang="en-US" altLang="zh-TW" sz="2800" dirty="0">
                  <a:solidFill>
                    <a:srgbClr val="00B050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 rotWithShape="0">
                <a:blip r:embed="rId3"/>
                <a:stretch>
                  <a:fillRect l="-1391" t="-1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上彎箭號 4"/>
          <p:cNvSpPr/>
          <p:nvPr/>
        </p:nvSpPr>
        <p:spPr>
          <a:xfrm rot="5400000">
            <a:off x="935168" y="5775217"/>
            <a:ext cx="650088" cy="51910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4123" y="3647370"/>
            <a:ext cx="424031" cy="21152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 </a:t>
            </a:r>
            <a:br>
              <a:rPr lang="en-US" altLang="zh-TW" dirty="0"/>
            </a:br>
            <a:r>
              <a:rPr lang="en-US" altLang="zh-TW" dirty="0" smtClean="0"/>
              <a:t>from </a:t>
            </a:r>
            <a:r>
              <a:rPr lang="en-US" altLang="zh-TW" dirty="0"/>
              <a:t>Gibbs Sampling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5874" y="3647370"/>
                <a:ext cx="5880199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4" y="3647370"/>
                <a:ext cx="5880199" cy="377476"/>
              </a:xfrm>
              <a:prstGeom prst="rect">
                <a:avLst/>
              </a:prstGeom>
              <a:blipFill rotWithShape="0">
                <a:blip r:embed="rId4"/>
                <a:stretch>
                  <a:fillRect l="-207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34123" y="4111299"/>
                <a:ext cx="5588773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3" y="4111299"/>
                <a:ext cx="5588773" cy="377476"/>
              </a:xfrm>
              <a:prstGeom prst="rect">
                <a:avLst/>
              </a:prstGeom>
              <a:blipFill rotWithShape="0">
                <a:blip r:embed="rId5"/>
                <a:stretch>
                  <a:fillRect l="-327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4123" y="5385285"/>
                <a:ext cx="5728620" cy="371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3" y="5385285"/>
                <a:ext cx="5728620" cy="371961"/>
              </a:xfrm>
              <a:prstGeom prst="rect">
                <a:avLst/>
              </a:prstGeom>
              <a:blipFill rotWithShape="0">
                <a:blip r:embed="rId6"/>
                <a:stretch>
                  <a:fillRect l="-319" b="-36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 rot="5400000">
            <a:off x="2791031" y="4918084"/>
            <a:ext cx="37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4123" y="4573005"/>
                <a:ext cx="5297348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3" y="4573005"/>
                <a:ext cx="5297348" cy="377476"/>
              </a:xfrm>
              <a:prstGeom prst="rect">
                <a:avLst/>
              </a:prstGeom>
              <a:blipFill rotWithShape="0">
                <a:blip r:embed="rId7"/>
                <a:stretch>
                  <a:fillRect l="-34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521696" y="5930440"/>
            <a:ext cx="231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can be any </a:t>
            </a:r>
            <a:r>
              <a:rPr lang="en-US" altLang="zh-TW" sz="2800" dirty="0" err="1" smtClean="0"/>
              <a:t>z</a:t>
            </a:r>
            <a:r>
              <a:rPr lang="en-US" altLang="zh-TW" sz="2800" baseline="30000" dirty="0" err="1" smtClean="0"/>
              <a:t>t</a:t>
            </a:r>
            <a:endParaRPr lang="zh-TW" altLang="en-US" sz="28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93459" y="3920170"/>
            <a:ext cx="1892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None of the conditional probability is zero</a:t>
            </a:r>
            <a:endParaRPr lang="zh-TW" altLang="en-US" sz="2400" baseline="30000" dirty="0"/>
          </a:p>
        </p:txBody>
      </p:sp>
      <p:sp>
        <p:nvSpPr>
          <p:cNvPr id="13" name="右大括弧 12"/>
          <p:cNvSpPr/>
          <p:nvPr/>
        </p:nvSpPr>
        <p:spPr>
          <a:xfrm>
            <a:off x="6693862" y="3471145"/>
            <a:ext cx="298608" cy="2467711"/>
          </a:xfrm>
          <a:prstGeom prst="rightBrace">
            <a:avLst>
              <a:gd name="adj1" fmla="val 100837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52078" y="2242426"/>
            <a:ext cx="674558" cy="3447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Yes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5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Chain </a:t>
            </a:r>
            <a:br>
              <a:rPr lang="en-US" altLang="zh-TW" dirty="0"/>
            </a:br>
            <a:r>
              <a:rPr lang="en-US" altLang="zh-TW" dirty="0"/>
              <a:t>from Gibbs Sampling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800" dirty="0" smtClean="0"/>
              <a:t>Show that </a:t>
            </a:r>
            <a:r>
              <a:rPr lang="en-US" altLang="zh-TW" sz="2800" dirty="0"/>
              <a:t>P(z) is a stationary </a:t>
            </a:r>
            <a:r>
              <a:rPr lang="en-US" altLang="zh-TW" sz="2800" dirty="0" smtClean="0"/>
              <a:t>distribution</a:t>
            </a:r>
          </a:p>
          <a:p>
            <a:pPr marL="685800" lvl="2">
              <a:spcBef>
                <a:spcPts val="1000"/>
              </a:spcBef>
            </a:pP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65163" y="2326782"/>
                <a:ext cx="2678041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163" y="2326782"/>
                <a:ext cx="2678041" cy="10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64015" y="3368964"/>
                <a:ext cx="1159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015" y="3368964"/>
                <a:ext cx="115954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75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23563" y="3401700"/>
                <a:ext cx="3163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563" y="3401700"/>
                <a:ext cx="316368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78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923563" y="3845527"/>
                <a:ext cx="321395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563" y="3845527"/>
                <a:ext cx="3213957" cy="381258"/>
              </a:xfrm>
              <a:prstGeom prst="rect">
                <a:avLst/>
              </a:prstGeom>
              <a:blipFill rotWithShape="0">
                <a:blip r:embed="rId6"/>
                <a:stretch>
                  <a:fillRect l="-190" b="-30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23562" y="4259495"/>
                <a:ext cx="321395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562" y="4259495"/>
                <a:ext cx="3213957" cy="381258"/>
              </a:xfrm>
              <a:prstGeom prst="rect">
                <a:avLst/>
              </a:prstGeom>
              <a:blipFill rotWithShape="0">
                <a:blip r:embed="rId7"/>
                <a:stretch>
                  <a:fillRect l="-190" b="-30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67103" y="5038190"/>
                <a:ext cx="3475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103" y="5038190"/>
                <a:ext cx="347569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28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5413135" y="4561678"/>
            <a:ext cx="3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61222" y="2579536"/>
                <a:ext cx="1277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22" y="2579536"/>
                <a:ext cx="127740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65492" y="5711319"/>
            <a:ext cx="70130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zh-TW" sz="2800" dirty="0" smtClean="0"/>
              <a:t>There is only one stationary distribution for Gibbs sampling, so we are done.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965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4" grpId="0"/>
      <p:bldP spid="15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0307" y="136535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b="1" dirty="0" smtClean="0"/>
              <a:t>Thank you for your attention!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20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Decompose 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originally a </a:t>
                </a:r>
                <a:r>
                  <a:rPr lang="en-US" altLang="zh-TW" b="1" i="1" u="sng" dirty="0" smtClean="0"/>
                  <a:t>global</a:t>
                </a:r>
                <a:r>
                  <a:rPr lang="en-US" altLang="zh-TW" dirty="0" smtClean="0"/>
                  <a:t> function</a:t>
                </a:r>
              </a:p>
              <a:p>
                <a:pPr lvl="1"/>
                <a:r>
                  <a:rPr lang="en-US" altLang="zh-TW" sz="2800" dirty="0" smtClean="0"/>
                  <a:t>Define over the whole x and y</a:t>
                </a:r>
              </a:p>
              <a:p>
                <a:r>
                  <a:rPr lang="en-US" altLang="zh-TW" dirty="0"/>
                  <a:t>Based on graphical model,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 is the composition of some </a:t>
                </a:r>
                <a:r>
                  <a:rPr lang="en-US" altLang="zh-TW" b="1" i="1" u="sng" dirty="0"/>
                  <a:t>local</a:t>
                </a:r>
                <a:r>
                  <a:rPr lang="en-US" altLang="zh-TW" dirty="0"/>
                  <a:t> functions</a:t>
                </a:r>
              </a:p>
              <a:p>
                <a:pPr lvl="1"/>
                <a:r>
                  <a:rPr lang="en-US" altLang="zh-TW" sz="2800" dirty="0"/>
                  <a:t>x and y </a:t>
                </a:r>
                <a:r>
                  <a:rPr lang="en-US" altLang="zh-TW" sz="2800" dirty="0" smtClean="0"/>
                  <a:t>are </a:t>
                </a:r>
                <a:r>
                  <a:rPr lang="en-US" altLang="zh-TW" sz="2800" dirty="0"/>
                  <a:t>decomposed into smaller components</a:t>
                </a:r>
              </a:p>
              <a:p>
                <a:pPr lvl="1"/>
                <a:r>
                  <a:rPr lang="en-US" altLang="zh-TW" sz="2800" dirty="0" smtClean="0"/>
                  <a:t>Each local function defines on </a:t>
                </a:r>
                <a:r>
                  <a:rPr lang="en-US" altLang="zh-TW" sz="2800" dirty="0"/>
                  <a:t>only</a:t>
                </a:r>
                <a:r>
                  <a:rPr lang="en-US" altLang="zh-TW" sz="2800" dirty="0" smtClean="0"/>
                  <a:t> </a:t>
                </a:r>
                <a:r>
                  <a:rPr lang="en-US" altLang="zh-TW" sz="2800" dirty="0"/>
                  <a:t>a </a:t>
                </a:r>
                <a:r>
                  <a:rPr lang="en-US" altLang="zh-TW" sz="2800" dirty="0" smtClean="0"/>
                  <a:t>few related </a:t>
                </a:r>
                <a:r>
                  <a:rPr lang="en-US" altLang="zh-TW" sz="2800" dirty="0"/>
                  <a:t>components in x and </a:t>
                </a:r>
                <a:r>
                  <a:rPr lang="en-US" altLang="zh-TW" sz="2800" dirty="0" smtClean="0"/>
                  <a:t>y</a:t>
                </a:r>
              </a:p>
              <a:p>
                <a:pPr lvl="1"/>
                <a:r>
                  <a:rPr lang="en-US" altLang="zh-TW" sz="2800" dirty="0" smtClean="0"/>
                  <a:t>Which components are related → defined by  Graphical </a:t>
                </a:r>
                <a:r>
                  <a:rPr lang="en-US" altLang="zh-TW" sz="2800" dirty="0"/>
                  <a:t>model </a:t>
                </a:r>
                <a:r>
                  <a:rPr lang="en-US" altLang="zh-TW" dirty="0" smtClean="0"/>
                  <a:t>	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932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Decomposable x and 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 </a:t>
            </a:r>
            <a:r>
              <a:rPr lang="en-US" altLang="zh-TW" dirty="0"/>
              <a:t>and y </a:t>
            </a:r>
            <a:r>
              <a:rPr lang="en-US" altLang="zh-TW" dirty="0" smtClean="0"/>
              <a:t>are decomposed </a:t>
            </a:r>
            <a:r>
              <a:rPr lang="en-US" altLang="zh-TW" dirty="0"/>
              <a:t>into </a:t>
            </a:r>
            <a:r>
              <a:rPr lang="en-US" altLang="zh-TW" dirty="0" smtClean="0"/>
              <a:t>smaller components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6430" y="3858231"/>
            <a:ext cx="2693834" cy="501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54057" y="2958186"/>
            <a:ext cx="183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POS Tagging</a:t>
            </a:r>
            <a:endParaRPr lang="zh-TW" altLang="en-US" sz="24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272419" y="5009172"/>
            <a:ext cx="2693834" cy="501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2636" y="3889962"/>
            <a:ext cx="26159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rPr>
              <a:t>John  saw  the  </a:t>
            </a:r>
            <a:r>
              <a:rPr lang="en-US" altLang="zh-TW" sz="2400" b="0" dirty="0" smtClean="0">
                <a:solidFill>
                  <a:srgbClr val="3333CC"/>
                </a:solidFill>
                <a:ea typeface="新細明體" panose="02020500000000000000" pitchFamily="18" charset="-120"/>
              </a:rPr>
              <a:t>saw.</a:t>
            </a:r>
            <a:endParaRPr lang="en-US" altLang="zh-TW" sz="2400" b="0" dirty="0">
              <a:solidFill>
                <a:srgbClr val="3333CC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35708" y="5052713"/>
            <a:ext cx="2310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PN     </a:t>
            </a:r>
            <a:r>
              <a: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rPr>
              <a:t>V  </a:t>
            </a:r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   D    N</a:t>
            </a:r>
            <a:endParaRPr lang="en-US" altLang="zh-TW" sz="2400" b="0" dirty="0">
              <a:solidFill>
                <a:srgbClr val="CC0099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650" y="3878295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638" y="5029236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79400" y="3858231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x: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85388" y="5009172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dirty="0" smtClean="0"/>
              <a:t>:</a:t>
            </a:r>
            <a:endParaRPr lang="zh-TW" altLang="en-US" sz="2400" baseline="-25000" dirty="0"/>
          </a:p>
        </p:txBody>
      </p:sp>
      <p:sp>
        <p:nvSpPr>
          <p:cNvPr id="13" name="向右箭號 12"/>
          <p:cNvSpPr/>
          <p:nvPr/>
        </p:nvSpPr>
        <p:spPr>
          <a:xfrm>
            <a:off x="4248413" y="4298986"/>
            <a:ext cx="607781" cy="670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45580" y="3808960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6186235" y="3795339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6926889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橢圓 16"/>
          <p:cNvSpPr/>
          <p:nvPr/>
        </p:nvSpPr>
        <p:spPr>
          <a:xfrm>
            <a:off x="7664748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橢圓 17"/>
          <p:cNvSpPr/>
          <p:nvPr/>
        </p:nvSpPr>
        <p:spPr>
          <a:xfrm>
            <a:off x="5445581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9" name="橢圓 18"/>
          <p:cNvSpPr/>
          <p:nvPr/>
        </p:nvSpPr>
        <p:spPr>
          <a:xfrm>
            <a:off x="6186235" y="4870633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0" name="橢圓 19"/>
          <p:cNvSpPr/>
          <p:nvPr/>
        </p:nvSpPr>
        <p:spPr>
          <a:xfrm>
            <a:off x="6926889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1" name="橢圓 20"/>
          <p:cNvSpPr/>
          <p:nvPr/>
        </p:nvSpPr>
        <p:spPr>
          <a:xfrm>
            <a:off x="7664748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9486" y="3134387"/>
            <a:ext cx="19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{word}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 flipV="1">
            <a:off x="6648755" y="3503719"/>
            <a:ext cx="220197" cy="33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85508" y="5759505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{tags}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4"/>
          </p:cNvCxnSpPr>
          <p:nvPr/>
        </p:nvCxnSpPr>
        <p:spPr>
          <a:xfrm>
            <a:off x="6500023" y="5498208"/>
            <a:ext cx="293870" cy="30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9133" y="3428297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59967" y="3438329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790480" y="343368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88895" y="343586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507751" y="4598698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38585" y="460873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 smtClean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769098" y="460408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 smtClean="0"/>
              <a:t>3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7513" y="4606262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 smtClean="0"/>
              <a:t>4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294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 Graph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62645" y="2167829"/>
            <a:ext cx="6051733" cy="972456"/>
            <a:chOff x="1578974" y="2494404"/>
            <a:chExt cx="6051733" cy="972456"/>
          </a:xfrm>
        </p:grpSpPr>
        <p:sp>
          <p:nvSpPr>
            <p:cNvPr id="9" name="矩形 8"/>
            <p:cNvSpPr/>
            <p:nvPr/>
          </p:nvSpPr>
          <p:spPr>
            <a:xfrm>
              <a:off x="4945564" y="2523432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Y</a:t>
              </a:r>
              <a:endParaRPr lang="zh-TW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8974" y="2494404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X</a:t>
              </a:r>
              <a:endParaRPr lang="zh-TW" altLang="en-US" sz="2800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18549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 smtClean="0"/>
                <a:t>1</a:t>
              </a:r>
              <a:endParaRPr lang="zh-TW" altLang="en-US" sz="2400" baseline="-250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5112843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 smtClean="0"/>
                <a:t>1</a:t>
              </a:r>
              <a:endParaRPr lang="zh-TW" altLang="en-US" sz="2400" baseline="-250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828652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 smtClean="0"/>
                <a:t>2</a:t>
              </a:r>
              <a:endParaRPr lang="zh-TW" altLang="en-US" sz="2400" baseline="-250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400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963169" y="3684180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actor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32222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44273" y="3697218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actor c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13457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56168" y="355536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2" idx="0"/>
            <a:endCxn id="7" idx="4"/>
          </p:cNvCxnSpPr>
          <p:nvPr/>
        </p:nvCxnSpPr>
        <p:spPr>
          <a:xfrm flipH="1" flipV="1">
            <a:off x="3730549" y="2946405"/>
            <a:ext cx="804149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4"/>
            <a:endCxn id="14" idx="0"/>
          </p:cNvCxnSpPr>
          <p:nvPr/>
        </p:nvCxnSpPr>
        <p:spPr>
          <a:xfrm>
            <a:off x="2145449" y="2946405"/>
            <a:ext cx="670484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0"/>
          </p:cNvCxnSpPr>
          <p:nvPr/>
        </p:nvCxnSpPr>
        <p:spPr>
          <a:xfrm flipV="1">
            <a:off x="2815933" y="2936568"/>
            <a:ext cx="2551858" cy="5855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0"/>
            <a:endCxn id="6" idx="4"/>
          </p:cNvCxnSpPr>
          <p:nvPr/>
        </p:nvCxnSpPr>
        <p:spPr>
          <a:xfrm flipV="1">
            <a:off x="6158644" y="2935513"/>
            <a:ext cx="960541" cy="6198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47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292531" y="3708375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actor a</a:t>
            </a:r>
            <a:endParaRPr lang="zh-TW" altLang="en-US" sz="2400" dirty="0"/>
          </a:p>
        </p:txBody>
      </p:sp>
      <p:cxnSp>
        <p:nvCxnSpPr>
          <p:cNvPr id="24" name="直線接點 23"/>
          <p:cNvCxnSpPr>
            <a:stCxn id="12" idx="0"/>
            <a:endCxn id="5" idx="4"/>
          </p:cNvCxnSpPr>
          <p:nvPr/>
        </p:nvCxnSpPr>
        <p:spPr>
          <a:xfrm flipV="1">
            <a:off x="4534698" y="2935513"/>
            <a:ext cx="868678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6" idx="4"/>
          </p:cNvCxnSpPr>
          <p:nvPr/>
        </p:nvCxnSpPr>
        <p:spPr>
          <a:xfrm flipV="1">
            <a:off x="4534698" y="2935513"/>
            <a:ext cx="2584487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75725" y="6119368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local </a:t>
            </a:r>
            <a:r>
              <a:rPr lang="en-US" altLang="zh-TW" sz="2400" dirty="0" smtClean="0"/>
              <a:t>functions of the factors </a:t>
            </a:r>
            <a:r>
              <a:rPr lang="en-US" altLang="zh-TW" sz="2400" dirty="0" smtClean="0"/>
              <a:t>are learned from data.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488545" y="1056598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factor corresponds to a local function.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88545" y="217142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factor influences some components.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98839" y="5658497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only have to define the factors.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42650" y="4510903"/>
            <a:ext cx="57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Larger value means more compatible.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 animBg="1"/>
      <p:bldP spid="20" grpId="0"/>
      <p:bldP spid="21" grpId="0"/>
      <p:bldP spid="22" grpId="0"/>
      <p:bldP spid="23" grpId="0"/>
      <p:bldP spid="27" grpId="0"/>
      <p:bldP spid="28" grpId="0"/>
      <p:bldP spid="30" grpId="0"/>
      <p:bldP spid="2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Image De-noising</a:t>
            </a:r>
            <a:endParaRPr lang="zh-TW" altLang="en-US" b="1" i="1" u="sng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6947" y="3218129"/>
            <a:ext cx="18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Noisy image x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0869" y="4752419"/>
            <a:ext cx="184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Clean image y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63724" y="2342809"/>
            <a:ext cx="42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pixel is one component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963356" y="3121950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{-1,1}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8" idx="1"/>
            <a:endCxn id="41" idx="2"/>
          </p:cNvCxnSpPr>
          <p:nvPr/>
        </p:nvCxnSpPr>
        <p:spPr>
          <a:xfrm flipH="1" flipV="1">
            <a:off x="4403774" y="3491282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612746" y="2643479"/>
            <a:ext cx="4180698" cy="1703197"/>
            <a:chOff x="4612746" y="2643479"/>
            <a:chExt cx="4180698" cy="1703197"/>
          </a:xfrm>
        </p:grpSpPr>
        <p:sp>
          <p:nvSpPr>
            <p:cNvPr id="26" name="橢圓 25"/>
            <p:cNvSpPr/>
            <p:nvPr/>
          </p:nvSpPr>
          <p:spPr>
            <a:xfrm>
              <a:off x="5524139" y="312749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7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63623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72005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9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5096089" y="3446207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4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59342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5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724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6</a:t>
              </a:r>
              <a:endParaRPr lang="zh-TW" altLang="en-US" baseline="-250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4612746" y="3732952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54509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2891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854875" y="3716443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320618" y="346192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730768" y="3121950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19640083">
              <a:off x="7563454" y="264347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p:sp>
          <p:nvSpPr>
            <p:cNvPr id="47" name="文字方塊 46"/>
            <p:cNvSpPr txBox="1"/>
            <p:nvPr/>
          </p:nvSpPr>
          <p:spPr>
            <a:xfrm rot="19640083">
              <a:off x="6750478" y="26647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19640083">
              <a:off x="5912277" y="2657451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3888104" y="4712969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{-1,1}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55" idx="1"/>
            <a:endCxn id="58" idx="2"/>
          </p:cNvCxnSpPr>
          <p:nvPr/>
        </p:nvCxnSpPr>
        <p:spPr>
          <a:xfrm flipH="1" flipV="1">
            <a:off x="4328522" y="5082301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4537494" y="4249876"/>
            <a:ext cx="4180698" cy="1687819"/>
            <a:chOff x="4537494" y="4249876"/>
            <a:chExt cx="4180698" cy="1687819"/>
          </a:xfrm>
        </p:grpSpPr>
        <p:sp>
          <p:nvSpPr>
            <p:cNvPr id="49" name="橢圓 48"/>
            <p:cNvSpPr/>
            <p:nvPr/>
          </p:nvSpPr>
          <p:spPr>
            <a:xfrm>
              <a:off x="5448887" y="471851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7</a:t>
              </a:r>
              <a:endParaRPr lang="zh-TW" altLang="en-US" baseline="-250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62870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8</a:t>
              </a:r>
              <a:endParaRPr lang="zh-TW" altLang="en-US" baseline="-25000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71252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9</a:t>
              </a:r>
              <a:endParaRPr lang="zh-TW" altLang="en-US" baseline="-250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20837" y="5037226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4</a:t>
              </a:r>
              <a:endParaRPr lang="zh-TW" altLang="en-US" baseline="-25000" dirty="0"/>
            </a:p>
          </p:txBody>
        </p:sp>
        <p:sp>
          <p:nvSpPr>
            <p:cNvPr id="53" name="橢圓 52"/>
            <p:cNvSpPr/>
            <p:nvPr/>
          </p:nvSpPr>
          <p:spPr>
            <a:xfrm>
              <a:off x="58590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5</a:t>
              </a:r>
              <a:endParaRPr lang="zh-TW" altLang="en-US" baseline="-25000" dirty="0"/>
            </a:p>
          </p:txBody>
        </p:sp>
        <p:sp>
          <p:nvSpPr>
            <p:cNvPr id="54" name="橢圓 53"/>
            <p:cNvSpPr/>
            <p:nvPr/>
          </p:nvSpPr>
          <p:spPr>
            <a:xfrm>
              <a:off x="66972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6</a:t>
              </a:r>
              <a:endParaRPr lang="zh-TW" altLang="en-US" baseline="-25000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4537494" y="5323971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56" name="橢圓 55"/>
            <p:cNvSpPr/>
            <p:nvPr/>
          </p:nvSpPr>
          <p:spPr>
            <a:xfrm>
              <a:off x="53756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57" name="橢圓 56"/>
            <p:cNvSpPr/>
            <p:nvPr/>
          </p:nvSpPr>
          <p:spPr>
            <a:xfrm>
              <a:off x="62138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 smtClean="0"/>
                <a:t>3</a:t>
              </a:r>
              <a:endParaRPr lang="zh-TW" altLang="en-US" baseline="-250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779623" y="530746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245366" y="50529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655516" y="471296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……</a:t>
              </a:r>
              <a:endParaRPr lang="zh-TW" altLang="en-US" sz="2800" b="1" dirty="0"/>
            </a:p>
          </p:txBody>
        </p:sp>
        <p:sp>
          <p:nvSpPr>
            <p:cNvPr id="63" name="文字方塊 62"/>
            <p:cNvSpPr txBox="1"/>
            <p:nvPr/>
          </p:nvSpPr>
          <p:spPr>
            <a:xfrm rot="19640083">
              <a:off x="7471170" y="424987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19640083">
              <a:off x="6658194" y="427114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  <p:sp>
          <p:nvSpPr>
            <p:cNvPr id="65" name="文字方塊 64"/>
            <p:cNvSpPr txBox="1"/>
            <p:nvPr/>
          </p:nvSpPr>
          <p:spPr>
            <a:xfrm rot="19640083">
              <a:off x="5819993" y="4263848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…</a:t>
              </a:r>
              <a:endParaRPr lang="zh-TW" altLang="en-US" sz="2800" b="1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733003" y="6289070"/>
            <a:ext cx="7788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http://cs.stanford.edu/people/karpathy/visml/ising_example.html</a:t>
            </a:r>
            <a:endParaRPr lang="en-US" altLang="zh-TW" dirty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04" y="4432528"/>
            <a:ext cx="1500215" cy="151536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49" y="2826787"/>
            <a:ext cx="1507781" cy="15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41" grpId="0"/>
      <p:bldP spid="5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7066</TotalTime>
  <Words>2567</Words>
  <Application>Microsoft Office PowerPoint</Application>
  <PresentationFormat>如螢幕大小 (4:3)</PresentationFormat>
  <Paragraphs>1124</Paragraphs>
  <Slides>53</Slides>
  <Notes>34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方程式</vt:lpstr>
      <vt:lpstr>Graphical Model  &amp; Gibbs Sampling</vt:lpstr>
      <vt:lpstr>Structured Learning</vt:lpstr>
      <vt:lpstr>Difficulties</vt:lpstr>
      <vt:lpstr>Graphical Model</vt:lpstr>
      <vt:lpstr>Graphical Model</vt:lpstr>
      <vt:lpstr>Decompose F(x,y)</vt:lpstr>
      <vt:lpstr>Decomposable x and y</vt:lpstr>
      <vt:lpstr>Factor Graph</vt:lpstr>
      <vt:lpstr>Factor Graph - Example</vt:lpstr>
      <vt:lpstr>Factor Graph - Example</vt:lpstr>
      <vt:lpstr>Factor Graph - Example</vt:lpstr>
      <vt:lpstr>Factor Graph - Example</vt:lpstr>
      <vt:lpstr>Markov Random Field (MRF)</vt:lpstr>
      <vt:lpstr>MRF</vt:lpstr>
      <vt:lpstr>MRF</vt:lpstr>
      <vt:lpstr>Training</vt:lpstr>
      <vt:lpstr>Training</vt:lpstr>
      <vt:lpstr>Now can you interpret this?</vt:lpstr>
      <vt:lpstr>Probability Point of View</vt:lpstr>
      <vt:lpstr>Gibbs Sampling</vt:lpstr>
      <vt:lpstr>PowerPoint 簡報</vt:lpstr>
      <vt:lpstr>Sampling?</vt:lpstr>
      <vt:lpstr>Sampling?</vt:lpstr>
      <vt:lpstr>Sampling?</vt:lpstr>
      <vt:lpstr>Gibbs Sampling</vt:lpstr>
      <vt:lpstr>Gibbs Sampling</vt:lpstr>
      <vt:lpstr>Gibbs Sampling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All rivers run into the sea.</vt:lpstr>
      <vt:lpstr>Practical Suggestion </vt:lpstr>
      <vt:lpstr>Gibbs Sampling</vt:lpstr>
      <vt:lpstr>Gibbs Sampling</vt:lpstr>
      <vt:lpstr>Markov Chain</vt:lpstr>
      <vt:lpstr>Markov Chain</vt:lpstr>
      <vt:lpstr>Markov Chain</vt:lpstr>
      <vt:lpstr>Markov Chain</vt:lpstr>
      <vt:lpstr>Markov Chain  from Gibbs Sampling</vt:lpstr>
      <vt:lpstr>Markov Chain  from Gibbs Sampling</vt:lpstr>
      <vt:lpstr>Markov Chain  from Gibbs Sampling</vt:lpstr>
      <vt:lpstr>Markov Chain  from Gibbs Sampling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Learning Markov Random Field</dc:title>
  <dc:creator>Lee Hung-yi</dc:creator>
  <cp:lastModifiedBy>Lee Hung-yi</cp:lastModifiedBy>
  <cp:revision>248</cp:revision>
  <dcterms:created xsi:type="dcterms:W3CDTF">2015-05-09T12:08:12Z</dcterms:created>
  <dcterms:modified xsi:type="dcterms:W3CDTF">2015-11-24T13:06:02Z</dcterms:modified>
</cp:coreProperties>
</file>