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385" r:id="rId3"/>
    <p:sldId id="431" r:id="rId4"/>
    <p:sldId id="450" r:id="rId5"/>
    <p:sldId id="257" r:id="rId6"/>
    <p:sldId id="445" r:id="rId7"/>
    <p:sldId id="359" r:id="rId8"/>
    <p:sldId id="323" r:id="rId9"/>
    <p:sldId id="434" r:id="rId10"/>
    <p:sldId id="449" r:id="rId11"/>
    <p:sldId id="324" r:id="rId12"/>
    <p:sldId id="333" r:id="rId13"/>
    <p:sldId id="448" r:id="rId14"/>
    <p:sldId id="330" r:id="rId15"/>
    <p:sldId id="326" r:id="rId16"/>
    <p:sldId id="335" r:id="rId17"/>
    <p:sldId id="357" r:id="rId18"/>
    <p:sldId id="358" r:id="rId19"/>
    <p:sldId id="329" r:id="rId20"/>
    <p:sldId id="353" r:id="rId21"/>
    <p:sldId id="305" r:id="rId22"/>
    <p:sldId id="356" r:id="rId23"/>
    <p:sldId id="442" r:id="rId24"/>
    <p:sldId id="444" r:id="rId2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5" autoAdjust="0"/>
    <p:restoredTop sz="71043" autoAdjust="0"/>
  </p:normalViewPr>
  <p:slideViewPr>
    <p:cSldViewPr snapToGrid="0">
      <p:cViewPr varScale="1">
        <p:scale>
          <a:sx n="50" d="100"/>
          <a:sy n="50" d="100"/>
        </p:scale>
        <p:origin x="1968" y="4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1E8192-C10B-446D-90AA-2C5519CF0A75}" type="doc">
      <dgm:prSet loTypeId="urn:microsoft.com/office/officeart/2005/8/layout/target1" loCatId="relationship" qsTypeId="urn:microsoft.com/office/officeart/2005/8/quickstyle/simple5" qsCatId="simple" csTypeId="urn:microsoft.com/office/officeart/2005/8/colors/colorful4" csCatId="colorful" phldr="1"/>
      <dgm:spPr/>
    </dgm:pt>
    <dgm:pt modelId="{A4F7FA2A-B4DD-4609-A027-7832442A091E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8414AF80-67E9-4A2B-BA60-D1B2D69AAF55}" type="parTrans" cxnId="{6557C76A-C235-439F-BE57-8C906B3B5847}">
      <dgm:prSet/>
      <dgm:spPr/>
      <dgm:t>
        <a:bodyPr/>
        <a:lstStyle/>
        <a:p>
          <a:endParaRPr lang="zh-TW" altLang="en-US" sz="2400"/>
        </a:p>
      </dgm:t>
    </dgm:pt>
    <dgm:pt modelId="{8134794A-5679-4327-AF17-1A25F5A5464B}" type="sibTrans" cxnId="{6557C76A-C235-439F-BE57-8C906B3B5847}">
      <dgm:prSet/>
      <dgm:spPr/>
      <dgm:t>
        <a:bodyPr/>
        <a:lstStyle/>
        <a:p>
          <a:endParaRPr lang="zh-TW" altLang="en-US" sz="2400"/>
        </a:p>
      </dgm:t>
    </dgm:pt>
    <dgm:pt modelId="{18E86721-409F-48C8-AEC5-6DB31DAD5752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6389CC61-B522-4D48-8D18-2065858F9DA8}" type="parTrans" cxnId="{AADD0983-835F-4B34-BCB4-4D05473BC59A}">
      <dgm:prSet/>
      <dgm:spPr/>
      <dgm:t>
        <a:bodyPr/>
        <a:lstStyle/>
        <a:p>
          <a:endParaRPr lang="zh-TW" altLang="en-US" sz="2400"/>
        </a:p>
      </dgm:t>
    </dgm:pt>
    <dgm:pt modelId="{FAC84C86-BEE4-402A-8158-FF4CA3C988C2}" type="sibTrans" cxnId="{AADD0983-835F-4B34-BCB4-4D05473BC59A}">
      <dgm:prSet/>
      <dgm:spPr/>
      <dgm:t>
        <a:bodyPr/>
        <a:lstStyle/>
        <a:p>
          <a:endParaRPr lang="zh-TW" altLang="en-US" sz="2400"/>
        </a:p>
      </dgm:t>
    </dgm:pt>
    <dgm:pt modelId="{0D6F84C7-B9C0-44E1-922F-FE870948B5C5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7FD7644D-795E-4E18-A74F-7CCC9CC30142}" type="parTrans" cxnId="{62429599-8247-46E8-87AB-1D2317217E85}">
      <dgm:prSet/>
      <dgm:spPr/>
      <dgm:t>
        <a:bodyPr/>
        <a:lstStyle/>
        <a:p>
          <a:endParaRPr lang="zh-TW" altLang="en-US" sz="2400"/>
        </a:p>
      </dgm:t>
    </dgm:pt>
    <dgm:pt modelId="{1D4D144D-60C5-42E2-BE5C-85A9D5D67281}" type="sibTrans" cxnId="{62429599-8247-46E8-87AB-1D2317217E85}">
      <dgm:prSet/>
      <dgm:spPr/>
      <dgm:t>
        <a:bodyPr/>
        <a:lstStyle/>
        <a:p>
          <a:endParaRPr lang="zh-TW" altLang="en-US" sz="2400"/>
        </a:p>
      </dgm:t>
    </dgm:pt>
    <dgm:pt modelId="{3D09DA1C-F131-44E6-A36E-58EE468CFC2D}">
      <dgm:prSet phldrT="[文字]" custT="1"/>
      <dgm:spPr/>
      <dgm:t>
        <a:bodyPr/>
        <a:lstStyle/>
        <a:p>
          <a:endParaRPr lang="zh-TW" altLang="en-US" sz="2400" dirty="0"/>
        </a:p>
      </dgm:t>
    </dgm:pt>
    <dgm:pt modelId="{1F9D48D6-478B-4D12-BDD0-CECA54189323}" type="parTrans" cxnId="{49CE1C0B-D72D-450E-8713-5BE289F2C533}">
      <dgm:prSet/>
      <dgm:spPr/>
      <dgm:t>
        <a:bodyPr/>
        <a:lstStyle/>
        <a:p>
          <a:endParaRPr lang="zh-TW" altLang="en-US" sz="2400"/>
        </a:p>
      </dgm:t>
    </dgm:pt>
    <dgm:pt modelId="{2BDE893C-17B5-4095-ABCA-BEC6C39C0A37}" type="sibTrans" cxnId="{49CE1C0B-D72D-450E-8713-5BE289F2C533}">
      <dgm:prSet/>
      <dgm:spPr/>
      <dgm:t>
        <a:bodyPr/>
        <a:lstStyle/>
        <a:p>
          <a:endParaRPr lang="zh-TW" altLang="en-US" sz="2400"/>
        </a:p>
      </dgm:t>
    </dgm:pt>
    <dgm:pt modelId="{9449A1FF-248C-42F2-BD9D-1F1AD35F39E3}" type="pres">
      <dgm:prSet presAssocID="{851E8192-C10B-446D-90AA-2C5519CF0A75}" presName="composite" presStyleCnt="0">
        <dgm:presLayoutVars>
          <dgm:chMax val="5"/>
          <dgm:dir/>
          <dgm:resizeHandles val="exact"/>
        </dgm:presLayoutVars>
      </dgm:prSet>
      <dgm:spPr/>
    </dgm:pt>
    <dgm:pt modelId="{058952CE-67F9-43AB-A4EB-DB8DF45815FF}" type="pres">
      <dgm:prSet presAssocID="{A4F7FA2A-B4DD-4609-A027-7832442A091E}" presName="circle1" presStyleLbl="lnNode1" presStyleIdx="0" presStyleCnt="4"/>
      <dgm:spPr/>
    </dgm:pt>
    <dgm:pt modelId="{8204374D-FDC7-4690-AE19-E4AEF2E24B7C}" type="pres">
      <dgm:prSet presAssocID="{A4F7FA2A-B4DD-4609-A027-7832442A091E}" presName="text1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777A511-B217-4947-8930-A7CAE29BB739}" type="pres">
      <dgm:prSet presAssocID="{A4F7FA2A-B4DD-4609-A027-7832442A091E}" presName="line1" presStyleLbl="callout" presStyleIdx="0" presStyleCnt="8"/>
      <dgm:spPr>
        <a:ln w="28575">
          <a:solidFill>
            <a:schemeClr val="tx1"/>
          </a:solidFill>
        </a:ln>
      </dgm:spPr>
    </dgm:pt>
    <dgm:pt modelId="{371B92AE-99A5-474A-A55F-0522AE6F8A98}" type="pres">
      <dgm:prSet presAssocID="{A4F7FA2A-B4DD-4609-A027-7832442A091E}" presName="d1" presStyleLbl="callout" presStyleIdx="1" presStyleCnt="8"/>
      <dgm:spPr>
        <a:ln w="28575">
          <a:solidFill>
            <a:schemeClr val="tx1"/>
          </a:solidFill>
        </a:ln>
      </dgm:spPr>
    </dgm:pt>
    <dgm:pt modelId="{A2346748-9754-40DD-94D2-706AA010C899}" type="pres">
      <dgm:prSet presAssocID="{18E86721-409F-48C8-AEC5-6DB31DAD5752}" presName="circle2" presStyleLbl="lnNode1" presStyleIdx="1" presStyleCnt="4"/>
      <dgm:spPr/>
    </dgm:pt>
    <dgm:pt modelId="{25579ED5-2752-42DB-8F41-497D73FA1370}" type="pres">
      <dgm:prSet presAssocID="{18E86721-409F-48C8-AEC5-6DB31DAD5752}" presName="text2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69FC93-9AC6-4A27-8DC0-AEC66AC6ECA3}" type="pres">
      <dgm:prSet presAssocID="{18E86721-409F-48C8-AEC5-6DB31DAD5752}" presName="line2" presStyleLbl="callout" presStyleIdx="2" presStyleCnt="8"/>
      <dgm:spPr>
        <a:ln w="28575">
          <a:solidFill>
            <a:schemeClr val="tx1"/>
          </a:solidFill>
        </a:ln>
      </dgm:spPr>
    </dgm:pt>
    <dgm:pt modelId="{584A464A-A8E3-470E-9602-2B173E0C7707}" type="pres">
      <dgm:prSet presAssocID="{18E86721-409F-48C8-AEC5-6DB31DAD5752}" presName="d2" presStyleLbl="callout" presStyleIdx="3" presStyleCnt="8"/>
      <dgm:spPr>
        <a:ln w="28575">
          <a:solidFill>
            <a:schemeClr val="tx1"/>
          </a:solidFill>
        </a:ln>
      </dgm:spPr>
    </dgm:pt>
    <dgm:pt modelId="{A6F03862-E945-46C9-BC66-09D02ABDC15F}" type="pres">
      <dgm:prSet presAssocID="{0D6F84C7-B9C0-44E1-922F-FE870948B5C5}" presName="circle3" presStyleLbl="lnNode1" presStyleIdx="2" presStyleCnt="4"/>
      <dgm:spPr/>
    </dgm:pt>
    <dgm:pt modelId="{0467BB4C-D585-4D60-9F51-C7423A2CD115}" type="pres">
      <dgm:prSet presAssocID="{0D6F84C7-B9C0-44E1-922F-FE870948B5C5}" presName="text3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5565BB1-E03C-452F-8BF1-8F9C4140F4E6}" type="pres">
      <dgm:prSet presAssocID="{0D6F84C7-B9C0-44E1-922F-FE870948B5C5}" presName="line3" presStyleLbl="callout" presStyleIdx="4" presStyleCnt="8"/>
      <dgm:spPr>
        <a:ln w="28575">
          <a:solidFill>
            <a:schemeClr val="tx1"/>
          </a:solidFill>
        </a:ln>
      </dgm:spPr>
    </dgm:pt>
    <dgm:pt modelId="{055C064F-6C9D-43DF-A9FB-41D40EB266AD}" type="pres">
      <dgm:prSet presAssocID="{0D6F84C7-B9C0-44E1-922F-FE870948B5C5}" presName="d3" presStyleLbl="callout" presStyleIdx="5" presStyleCnt="8"/>
      <dgm:spPr>
        <a:ln w="28575">
          <a:solidFill>
            <a:schemeClr val="tx1"/>
          </a:solidFill>
        </a:ln>
      </dgm:spPr>
    </dgm:pt>
    <dgm:pt modelId="{E4B9CA9B-478A-48A9-8292-7C5BE8797C3B}" type="pres">
      <dgm:prSet presAssocID="{3D09DA1C-F131-44E6-A36E-58EE468CFC2D}" presName="circle4" presStyleLbl="lnNode1" presStyleIdx="3" presStyleCnt="4"/>
      <dgm:spPr/>
    </dgm:pt>
    <dgm:pt modelId="{E66D3523-6660-4C9F-BE7D-AE9870DDEA86}" type="pres">
      <dgm:prSet presAssocID="{3D09DA1C-F131-44E6-A36E-58EE468CFC2D}" presName="text4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4178B98-D202-47BC-B6FE-6FC333A8CDF5}" type="pres">
      <dgm:prSet presAssocID="{3D09DA1C-F131-44E6-A36E-58EE468CFC2D}" presName="line4" presStyleLbl="callout" presStyleIdx="6" presStyleCnt="8"/>
      <dgm:spPr>
        <a:ln w="28575">
          <a:solidFill>
            <a:schemeClr val="tx1"/>
          </a:solidFill>
        </a:ln>
      </dgm:spPr>
    </dgm:pt>
    <dgm:pt modelId="{58641CFF-BFBF-492B-AFF1-89111C9E2FF4}" type="pres">
      <dgm:prSet presAssocID="{3D09DA1C-F131-44E6-A36E-58EE468CFC2D}" presName="d4" presStyleLbl="callout" presStyleIdx="7" presStyleCnt="8"/>
      <dgm:spPr>
        <a:ln w="28575">
          <a:solidFill>
            <a:schemeClr val="tx1"/>
          </a:solidFill>
        </a:ln>
      </dgm:spPr>
    </dgm:pt>
  </dgm:ptLst>
  <dgm:cxnLst>
    <dgm:cxn modelId="{4836AD0E-E901-48CF-9108-5485AAF02CC4}" type="presOf" srcId="{0D6F84C7-B9C0-44E1-922F-FE870948B5C5}" destId="{0467BB4C-D585-4D60-9F51-C7423A2CD115}" srcOrd="0" destOrd="0" presId="urn:microsoft.com/office/officeart/2005/8/layout/target1"/>
    <dgm:cxn modelId="{4090A3D4-22D0-4BBD-8FCF-F2C7441182B7}" type="presOf" srcId="{3D09DA1C-F131-44E6-A36E-58EE468CFC2D}" destId="{E66D3523-6660-4C9F-BE7D-AE9870DDEA86}" srcOrd="0" destOrd="0" presId="urn:microsoft.com/office/officeart/2005/8/layout/target1"/>
    <dgm:cxn modelId="{49CE1C0B-D72D-450E-8713-5BE289F2C533}" srcId="{851E8192-C10B-446D-90AA-2C5519CF0A75}" destId="{3D09DA1C-F131-44E6-A36E-58EE468CFC2D}" srcOrd="3" destOrd="0" parTransId="{1F9D48D6-478B-4D12-BDD0-CECA54189323}" sibTransId="{2BDE893C-17B5-4095-ABCA-BEC6C39C0A37}"/>
    <dgm:cxn modelId="{FA4A6F90-58D7-4178-A93B-57E4C1A45F7B}" type="presOf" srcId="{851E8192-C10B-446D-90AA-2C5519CF0A75}" destId="{9449A1FF-248C-42F2-BD9D-1F1AD35F39E3}" srcOrd="0" destOrd="0" presId="urn:microsoft.com/office/officeart/2005/8/layout/target1"/>
    <dgm:cxn modelId="{AADD0983-835F-4B34-BCB4-4D05473BC59A}" srcId="{851E8192-C10B-446D-90AA-2C5519CF0A75}" destId="{18E86721-409F-48C8-AEC5-6DB31DAD5752}" srcOrd="1" destOrd="0" parTransId="{6389CC61-B522-4D48-8D18-2065858F9DA8}" sibTransId="{FAC84C86-BEE4-402A-8158-FF4CA3C988C2}"/>
    <dgm:cxn modelId="{62429599-8247-46E8-87AB-1D2317217E85}" srcId="{851E8192-C10B-446D-90AA-2C5519CF0A75}" destId="{0D6F84C7-B9C0-44E1-922F-FE870948B5C5}" srcOrd="2" destOrd="0" parTransId="{7FD7644D-795E-4E18-A74F-7CCC9CC30142}" sibTransId="{1D4D144D-60C5-42E2-BE5C-85A9D5D67281}"/>
    <dgm:cxn modelId="{BCABC731-96FC-4530-93D4-386ECD66685E}" type="presOf" srcId="{A4F7FA2A-B4DD-4609-A027-7832442A091E}" destId="{8204374D-FDC7-4690-AE19-E4AEF2E24B7C}" srcOrd="0" destOrd="0" presId="urn:microsoft.com/office/officeart/2005/8/layout/target1"/>
    <dgm:cxn modelId="{543FE8DD-E4F1-4319-805D-6B76560252F2}" type="presOf" srcId="{18E86721-409F-48C8-AEC5-6DB31DAD5752}" destId="{25579ED5-2752-42DB-8F41-497D73FA1370}" srcOrd="0" destOrd="0" presId="urn:microsoft.com/office/officeart/2005/8/layout/target1"/>
    <dgm:cxn modelId="{6557C76A-C235-439F-BE57-8C906B3B5847}" srcId="{851E8192-C10B-446D-90AA-2C5519CF0A75}" destId="{A4F7FA2A-B4DD-4609-A027-7832442A091E}" srcOrd="0" destOrd="0" parTransId="{8414AF80-67E9-4A2B-BA60-D1B2D69AAF55}" sibTransId="{8134794A-5679-4327-AF17-1A25F5A5464B}"/>
    <dgm:cxn modelId="{CA19AF89-1533-44EC-9B7D-9CF37DD49FE5}" type="presParOf" srcId="{9449A1FF-248C-42F2-BD9D-1F1AD35F39E3}" destId="{058952CE-67F9-43AB-A4EB-DB8DF45815FF}" srcOrd="0" destOrd="0" presId="urn:microsoft.com/office/officeart/2005/8/layout/target1"/>
    <dgm:cxn modelId="{8F93C38A-F7F6-4DDA-A8BC-54A508AFDA3B}" type="presParOf" srcId="{9449A1FF-248C-42F2-BD9D-1F1AD35F39E3}" destId="{8204374D-FDC7-4690-AE19-E4AEF2E24B7C}" srcOrd="1" destOrd="0" presId="urn:microsoft.com/office/officeart/2005/8/layout/target1"/>
    <dgm:cxn modelId="{A5131323-1BBF-49B2-9AC3-198B5F09262E}" type="presParOf" srcId="{9449A1FF-248C-42F2-BD9D-1F1AD35F39E3}" destId="{D777A511-B217-4947-8930-A7CAE29BB739}" srcOrd="2" destOrd="0" presId="urn:microsoft.com/office/officeart/2005/8/layout/target1"/>
    <dgm:cxn modelId="{0648390C-55AE-4833-B6B0-DE58A31A6FF8}" type="presParOf" srcId="{9449A1FF-248C-42F2-BD9D-1F1AD35F39E3}" destId="{371B92AE-99A5-474A-A55F-0522AE6F8A98}" srcOrd="3" destOrd="0" presId="urn:microsoft.com/office/officeart/2005/8/layout/target1"/>
    <dgm:cxn modelId="{294B1DA5-5D1B-4ADA-B8C4-A9C2B2487D69}" type="presParOf" srcId="{9449A1FF-248C-42F2-BD9D-1F1AD35F39E3}" destId="{A2346748-9754-40DD-94D2-706AA010C899}" srcOrd="4" destOrd="0" presId="urn:microsoft.com/office/officeart/2005/8/layout/target1"/>
    <dgm:cxn modelId="{230139A9-E540-4F6E-9122-9E6C6AFD1A2B}" type="presParOf" srcId="{9449A1FF-248C-42F2-BD9D-1F1AD35F39E3}" destId="{25579ED5-2752-42DB-8F41-497D73FA1370}" srcOrd="5" destOrd="0" presId="urn:microsoft.com/office/officeart/2005/8/layout/target1"/>
    <dgm:cxn modelId="{D491CF07-3CF8-466B-9D7B-6A40EA821234}" type="presParOf" srcId="{9449A1FF-248C-42F2-BD9D-1F1AD35F39E3}" destId="{9269FC93-9AC6-4A27-8DC0-AEC66AC6ECA3}" srcOrd="6" destOrd="0" presId="urn:microsoft.com/office/officeart/2005/8/layout/target1"/>
    <dgm:cxn modelId="{50306AF3-5105-411F-8637-1C8D4408A06D}" type="presParOf" srcId="{9449A1FF-248C-42F2-BD9D-1F1AD35F39E3}" destId="{584A464A-A8E3-470E-9602-2B173E0C7707}" srcOrd="7" destOrd="0" presId="urn:microsoft.com/office/officeart/2005/8/layout/target1"/>
    <dgm:cxn modelId="{A9AA4E46-AEEC-4BCD-9E1C-F8DC955434C8}" type="presParOf" srcId="{9449A1FF-248C-42F2-BD9D-1F1AD35F39E3}" destId="{A6F03862-E945-46C9-BC66-09D02ABDC15F}" srcOrd="8" destOrd="0" presId="urn:microsoft.com/office/officeart/2005/8/layout/target1"/>
    <dgm:cxn modelId="{62141011-3B02-4AC1-B579-6618057B37E0}" type="presParOf" srcId="{9449A1FF-248C-42F2-BD9D-1F1AD35F39E3}" destId="{0467BB4C-D585-4D60-9F51-C7423A2CD115}" srcOrd="9" destOrd="0" presId="urn:microsoft.com/office/officeart/2005/8/layout/target1"/>
    <dgm:cxn modelId="{5CE5E64D-1824-4509-93D6-1758B0ED9CF8}" type="presParOf" srcId="{9449A1FF-248C-42F2-BD9D-1F1AD35F39E3}" destId="{85565BB1-E03C-452F-8BF1-8F9C4140F4E6}" srcOrd="10" destOrd="0" presId="urn:microsoft.com/office/officeart/2005/8/layout/target1"/>
    <dgm:cxn modelId="{215E3353-634A-4140-9651-EB7718B9C2E9}" type="presParOf" srcId="{9449A1FF-248C-42F2-BD9D-1F1AD35F39E3}" destId="{055C064F-6C9D-43DF-A9FB-41D40EB266AD}" srcOrd="11" destOrd="0" presId="urn:microsoft.com/office/officeart/2005/8/layout/target1"/>
    <dgm:cxn modelId="{EF627493-21EA-45ED-8657-20E21EFD1B54}" type="presParOf" srcId="{9449A1FF-248C-42F2-BD9D-1F1AD35F39E3}" destId="{E4B9CA9B-478A-48A9-8292-7C5BE8797C3B}" srcOrd="12" destOrd="0" presId="urn:microsoft.com/office/officeart/2005/8/layout/target1"/>
    <dgm:cxn modelId="{AC23FA0C-163E-4896-8F9A-1821418FA20E}" type="presParOf" srcId="{9449A1FF-248C-42F2-BD9D-1F1AD35F39E3}" destId="{E66D3523-6660-4C9F-BE7D-AE9870DDEA86}" srcOrd="13" destOrd="0" presId="urn:microsoft.com/office/officeart/2005/8/layout/target1"/>
    <dgm:cxn modelId="{CBB8724E-5625-4CFB-B36C-A131A6E95156}" type="presParOf" srcId="{9449A1FF-248C-42F2-BD9D-1F1AD35F39E3}" destId="{B4178B98-D202-47BC-B6FE-6FC333A8CDF5}" srcOrd="14" destOrd="0" presId="urn:microsoft.com/office/officeart/2005/8/layout/target1"/>
    <dgm:cxn modelId="{36010E2D-17E3-4B7B-B0E3-40FA105E4107}" type="presParOf" srcId="{9449A1FF-248C-42F2-BD9D-1F1AD35F39E3}" destId="{58641CFF-BFBF-492B-AFF1-89111C9E2FF4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926D3-5C92-4D84-80B1-D2AFD4D905A2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55CF2F-0C94-47B1-8B3D-31E1BA85CF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70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tw/url?sa=t&amp;rct=j&amp;q=&amp;esrc=s&amp;source=web&amp;cd=3&amp;ved=0CDEQFjACahUKEwiGmI6MroXGAhXEMbwKHSGpACM&amp;url=http://alchemy.cs.washington.edu/tutorial/tutorial.pdf&amp;ei=xkx4VYadLcTj8AWh0oKYAg&amp;usg=AFQjCNEWy4fCMwhKh6v1oLyeYOwKUcyRiw&amp;sig2=eSjPMPXPF4bviXLJ_Ei5hA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Continuous</a:t>
            </a:r>
          </a:p>
          <a:p>
            <a:r>
              <a:rPr lang="en-US" altLang="zh-TW" dirty="0" smtClean="0"/>
              <a:t>Soft logic</a:t>
            </a:r>
            <a:endParaRPr lang="zh-TW" altLang="en-US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12583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Only Anna (A) in the world 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69096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2717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How about the lower f1 …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47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71542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University of Washington Department of Computer Science and Engineering.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459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Toolkit</a:t>
            </a:r>
          </a:p>
          <a:p>
            <a:endParaRPr lang="en-US" altLang="zh-TW" dirty="0" smtClean="0"/>
          </a:p>
          <a:p>
            <a:r>
              <a:rPr lang="en-US" altLang="zh-TW" dirty="0" err="1" smtClean="0"/>
              <a:t>Tuffy</a:t>
            </a:r>
            <a:r>
              <a:rPr lang="en-US" altLang="zh-TW" dirty="0" smtClean="0"/>
              <a:t>: http://i.stanford.edu/hazy/hazy/tuffy/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1" dirty="0" smtClean="0">
                <a:solidFill>
                  <a:schemeClr val="tx2"/>
                </a:solidFill>
                <a:ea typeface="+mn-ea"/>
              </a:rPr>
              <a:t>alchemy.cs.washington.edu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solidFill>
                <a:schemeClr val="tx2"/>
              </a:solidFill>
              <a:ea typeface="+mn-ea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TW" dirty="0" smtClean="0">
                <a:ea typeface="+mn-ea"/>
              </a:rPr>
              <a:t>Open-source software including:</a:t>
            </a:r>
          </a:p>
          <a:p>
            <a:r>
              <a:rPr lang="en-US" altLang="zh-TW" dirty="0" smtClean="0">
                <a:ea typeface="+mn-ea"/>
              </a:rPr>
              <a:t>Full first-order logic syntax</a:t>
            </a:r>
          </a:p>
          <a:p>
            <a:r>
              <a:rPr lang="en-US" altLang="zh-TW" dirty="0" smtClean="0">
                <a:ea typeface="+mn-ea"/>
              </a:rPr>
              <a:t>Inference (MAP and conditional probabilities)</a:t>
            </a:r>
          </a:p>
          <a:p>
            <a:r>
              <a:rPr lang="en-US" altLang="zh-TW" dirty="0" smtClean="0">
                <a:ea typeface="+mn-ea"/>
              </a:rPr>
              <a:t>Weight learning (generative and discriminative)</a:t>
            </a:r>
          </a:p>
          <a:p>
            <a:r>
              <a:rPr lang="en-US" altLang="zh-TW" dirty="0" smtClean="0">
                <a:ea typeface="+mn-ea"/>
              </a:rPr>
              <a:t>Structure learning</a:t>
            </a:r>
          </a:p>
          <a:p>
            <a:r>
              <a:rPr lang="en-US" altLang="zh-TW" dirty="0" smtClean="0">
                <a:ea typeface="+mn-ea"/>
              </a:rPr>
              <a:t>Programming language features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b="1" dirty="0" smtClean="0">
              <a:solidFill>
                <a:schemeClr val="tx2"/>
              </a:solidFill>
              <a:ea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2873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KK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zh-TW" dirty="0" smtClean="0"/>
              <a:t>[ˋ</a:t>
            </a:r>
            <a:r>
              <a:rPr lang="en-US" altLang="zh-TW" dirty="0" err="1" smtClean="0"/>
              <a:t>ælkəmɪ</a:t>
            </a:r>
            <a:r>
              <a:rPr lang="en-US" altLang="zh-TW" dirty="0" smtClean="0"/>
              <a:t>]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鍊金術 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University of Washington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dirty="0" smtClean="0"/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傑利的表弟吧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名字叫作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Tuffy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翻中應是羅夫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https://www.youtube.com/watch?v=Q1IpE9_pBu4&amp;feature=plcp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568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http://i.stanford.edu/hazy/papers/tuffy-vldb2011-slides.pdf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Ｔｏｎｉｇｈｔ：</a:t>
            </a:r>
            <a:endParaRPr lang="en-US" altLang="zh-TW" dirty="0" smtClean="0"/>
          </a:p>
          <a:p>
            <a:r>
              <a:rPr lang="en-US" altLang="zh-TW" dirty="0" err="1" smtClean="0"/>
              <a:t>Logic+world</a:t>
            </a:r>
            <a:endParaRPr lang="en-US" altLang="zh-TW" dirty="0" smtClean="0"/>
          </a:p>
          <a:p>
            <a:r>
              <a:rPr lang="en-US" altLang="zh-TW" dirty="0" smtClean="0"/>
              <a:t>Evaluation graphical</a:t>
            </a:r>
          </a:p>
          <a:p>
            <a:r>
              <a:rPr lang="en-US" altLang="zh-TW" dirty="0" smtClean="0"/>
              <a:t>As</a:t>
            </a:r>
            <a:r>
              <a:rPr lang="en-US" altLang="zh-TW" baseline="0" dirty="0" smtClean="0"/>
              <a:t> </a:t>
            </a:r>
            <a:r>
              <a:rPr lang="en-US" altLang="zh-TW" baseline="0" dirty="0" err="1" smtClean="0"/>
              <a:t>repgression</a:t>
            </a:r>
            <a:endParaRPr lang="en-US" altLang="zh-TW" dirty="0" smtClean="0"/>
          </a:p>
          <a:p>
            <a:r>
              <a:rPr lang="en-US" altLang="zh-TW" dirty="0" smtClean="0"/>
              <a:t>learning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Inference:</a:t>
            </a:r>
          </a:p>
          <a:p>
            <a:r>
              <a:rPr lang="en-US" altLang="zh-TW" baseline="0" dirty="0" smtClean="0"/>
              <a:t>   </a:t>
            </a:r>
            <a:r>
              <a:rPr lang="zh-TW" altLang="en-US" baseline="0" dirty="0" smtClean="0"/>
              <a:t>二：</a:t>
            </a:r>
            <a:r>
              <a:rPr lang="en-US" altLang="zh-TW" baseline="0" dirty="0" smtClean="0"/>
              <a:t>slide</a:t>
            </a:r>
          </a:p>
          <a:p>
            <a:r>
              <a:rPr lang="zh-TW" altLang="en-US" baseline="0" dirty="0" smtClean="0"/>
              <a:t>三：</a:t>
            </a:r>
            <a:r>
              <a:rPr lang="en-US" altLang="zh-TW" baseline="0" dirty="0" smtClean="0"/>
              <a:t>lifted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Training:</a:t>
            </a:r>
            <a:r>
              <a:rPr lang="en-US" altLang="zh-TW" baseline="0" dirty="0" smtClean="0"/>
              <a:t> </a:t>
            </a:r>
            <a:r>
              <a:rPr lang="zh-TW" altLang="en-US" baseline="0" dirty="0" smtClean="0"/>
              <a:t>四 </a:t>
            </a:r>
            <a:r>
              <a:rPr lang="en-US" altLang="zh-TW" baseline="0" dirty="0" smtClean="0"/>
              <a:t>morning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More learning: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10</a:t>
            </a:r>
          </a:p>
          <a:p>
            <a:r>
              <a:rPr lang="en-US" altLang="zh-TW" baseline="0" dirty="0" smtClean="0"/>
              <a:t>	</a:t>
            </a:r>
            <a:r>
              <a:rPr lang="zh-TW" altLang="en-US" baseline="0" dirty="0" smtClean="0"/>
              <a:t>一 </a:t>
            </a:r>
            <a:r>
              <a:rPr lang="en-US" altLang="zh-TW" baseline="0" dirty="0" smtClean="0"/>
              <a:t>night</a:t>
            </a:r>
          </a:p>
          <a:p>
            <a:r>
              <a:rPr lang="en-US" altLang="zh-TW" baseline="0" dirty="0" smtClean="0"/>
              <a:t>	</a:t>
            </a:r>
            <a:r>
              <a:rPr lang="zh-TW" altLang="en-US" baseline="0" dirty="0" smtClean="0"/>
              <a:t>二 </a:t>
            </a:r>
            <a:r>
              <a:rPr lang="en-US" altLang="zh-TW" baseline="0" dirty="0" smtClean="0"/>
              <a:t>night</a:t>
            </a:r>
          </a:p>
          <a:p>
            <a:r>
              <a:rPr lang="en-US" altLang="zh-TW" baseline="0" dirty="0" smtClean="0"/>
              <a:t>	</a:t>
            </a:r>
            <a:r>
              <a:rPr lang="zh-TW" altLang="en-US" baseline="0" dirty="0" smtClean="0"/>
              <a:t>三 </a:t>
            </a:r>
            <a:r>
              <a:rPr lang="en-US" altLang="zh-TW" baseline="0" dirty="0" smtClean="0"/>
              <a:t>night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781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85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World: all the predicates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作出論斷，斷言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Some of the world is not “logical”</a:t>
            </a:r>
          </a:p>
          <a:p>
            <a:r>
              <a:rPr lang="en-US" altLang="zh-TW" dirty="0" smtClean="0"/>
              <a:t>Part of the world is observed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863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World: all the predicates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Some of the world is not “logical”</a:t>
            </a:r>
          </a:p>
          <a:p>
            <a:r>
              <a:rPr lang="en-US" altLang="zh-TW" dirty="0" smtClean="0"/>
              <a:t>Part of the world is observed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172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永遠都會有不科學的事發生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376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 smtClean="0">
                <a:ea typeface="+mn-ea"/>
              </a:rPr>
              <a:t>This is just the weighted </a:t>
            </a:r>
            <a:r>
              <a:rPr lang="en-US" altLang="zh-TW" dirty="0" err="1" smtClean="0">
                <a:ea typeface="+mn-ea"/>
              </a:rPr>
              <a:t>MaxSAT</a:t>
            </a:r>
            <a:r>
              <a:rPr lang="en-US" altLang="zh-TW" dirty="0" smtClean="0">
                <a:ea typeface="+mn-ea"/>
              </a:rPr>
              <a:t> problem</a:t>
            </a:r>
          </a:p>
          <a:p>
            <a:pPr eaLnBrk="1" hangingPunct="1"/>
            <a:r>
              <a:rPr lang="en-US" altLang="zh-TW" dirty="0" smtClean="0">
                <a:ea typeface="+mn-ea"/>
              </a:rPr>
              <a:t>Use weighted SAT solver</a:t>
            </a:r>
            <a:br>
              <a:rPr lang="en-US" altLang="zh-TW" dirty="0" smtClean="0">
                <a:ea typeface="+mn-ea"/>
              </a:rPr>
            </a:br>
            <a:r>
              <a:rPr lang="en-US" altLang="zh-TW" dirty="0" smtClean="0">
                <a:ea typeface="+mn-ea"/>
              </a:rPr>
              <a:t>(e.g., </a:t>
            </a:r>
            <a:r>
              <a:rPr lang="en-US" altLang="zh-TW" dirty="0" err="1" smtClean="0">
                <a:ea typeface="+mn-ea"/>
              </a:rPr>
              <a:t>MaxWalkSAT</a:t>
            </a:r>
            <a:r>
              <a:rPr lang="en-US" altLang="zh-TW" dirty="0" smtClean="0">
                <a:ea typeface="+mn-ea"/>
              </a:rPr>
              <a:t> </a:t>
            </a:r>
            <a:r>
              <a:rPr lang="en-US" altLang="zh-TW" sz="1100" dirty="0" smtClean="0">
                <a:ea typeface="+mn-ea"/>
              </a:rPr>
              <a:t>[</a:t>
            </a:r>
            <a:r>
              <a:rPr lang="en-US" altLang="zh-TW" sz="1100" dirty="0" err="1" smtClean="0">
                <a:ea typeface="+mn-ea"/>
              </a:rPr>
              <a:t>Kautz</a:t>
            </a:r>
            <a:r>
              <a:rPr lang="en-US" altLang="zh-TW" sz="1100" dirty="0" smtClean="0">
                <a:ea typeface="+mn-ea"/>
              </a:rPr>
              <a:t> et al., 1997] </a:t>
            </a:r>
            <a:endParaRPr lang="en-US" altLang="zh-TW" dirty="0" smtClean="0">
              <a:ea typeface="+mn-ea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55CF2F-0C94-47B1-8B3D-31E1BA85CF9A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5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207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05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45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4597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1753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54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98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48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19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266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076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A8304-3A70-4564-AA40-75F7D944261D}" type="datetimeFigureOut">
              <a:rPr lang="zh-TW" altLang="en-US" smtClean="0"/>
              <a:t>2015/12/12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48A41-534C-48A4-B686-8FED5A0786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901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18.png"/><Relationship Id="rId3" Type="http://schemas.openxmlformats.org/officeDocument/2006/relationships/image" Target="../media/image230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0.png"/><Relationship Id="rId21" Type="http://schemas.openxmlformats.org/officeDocument/2006/relationships/image" Target="../media/image41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0.png"/><Relationship Id="rId9" Type="http://schemas.openxmlformats.org/officeDocument/2006/relationships/image" Target="../media/image15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33.png"/><Relationship Id="rId18" Type="http://schemas.openxmlformats.org/officeDocument/2006/relationships/image" Target="../media/image43.png"/><Relationship Id="rId3" Type="http://schemas.openxmlformats.org/officeDocument/2006/relationships/image" Target="../media/image230.png"/><Relationship Id="rId21" Type="http://schemas.openxmlformats.org/officeDocument/2006/relationships/image" Target="../media/image46.png"/><Relationship Id="rId7" Type="http://schemas.openxmlformats.org/officeDocument/2006/relationships/image" Target="../media/image27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11" Type="http://schemas.openxmlformats.org/officeDocument/2006/relationships/image" Target="../media/image31.png"/><Relationship Id="rId5" Type="http://schemas.openxmlformats.org/officeDocument/2006/relationships/image" Target="../media/image250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44.png"/><Relationship Id="rId4" Type="http://schemas.openxmlformats.org/officeDocument/2006/relationships/image" Target="../media/image240.png"/><Relationship Id="rId9" Type="http://schemas.openxmlformats.org/officeDocument/2006/relationships/image" Target="../media/image15.png"/><Relationship Id="rId14" Type="http://schemas.openxmlformats.org/officeDocument/2006/relationships/image" Target="../media/image34.png"/><Relationship Id="rId22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24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Markov Logic Network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smtClean="0">
                <a:solidFill>
                  <a:srgbClr val="FFFF00"/>
                </a:solidFill>
              </a:rPr>
              <a:t>Hung-yi Lee</a:t>
            </a:r>
            <a:endParaRPr lang="zh-TW" altLang="en-US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3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Inference - Logic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102441" y="2075284"/>
                <a:ext cx="4072325" cy="8202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 smtClean="0"/>
                  <a:t>宅</a:t>
                </a:r>
                <a:r>
                  <a:rPr lang="en-US" altLang="zh-TW" sz="2400" dirty="0" smtClean="0"/>
                  <a:t>(x</a:t>
                </a:r>
                <a:r>
                  <a:rPr lang="en-US" altLang="zh-TW" sz="2400" dirty="0"/>
                  <a:t>)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 smtClean="0"/>
                  <a:t>做研究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dirty="0"/>
                  <a:t>x</a:t>
                </a:r>
                <a:r>
                  <a:rPr lang="en-US" altLang="zh-TW" sz="2400" dirty="0" smtClean="0"/>
                  <a:t>)</a:t>
                </a:r>
              </a:p>
              <a:p>
                <a:pPr marL="0" lvl="1"/>
                <a:r>
                  <a:rPr lang="zh-TW" altLang="en-US" sz="2400" dirty="0" smtClean="0"/>
                  <a:t>是</a:t>
                </a:r>
                <a:r>
                  <a:rPr lang="zh-TW" altLang="en-US" sz="2400" dirty="0"/>
                  <a:t>朋友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x,y</a:t>
                </a:r>
                <a:r>
                  <a:rPr lang="en-US" altLang="zh-TW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(x)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TW" altLang="en-US" sz="2400" dirty="0"/>
                  <a:t> 宅</a:t>
                </a:r>
                <a:r>
                  <a:rPr lang="en-US" altLang="zh-TW" sz="2400" dirty="0"/>
                  <a:t>(y) </a:t>
                </a:r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41" y="2075284"/>
                <a:ext cx="4072325" cy="820283"/>
              </a:xfrm>
              <a:prstGeom prst="rect">
                <a:avLst/>
              </a:prstGeom>
              <a:blipFill rotWithShape="0">
                <a:blip r:embed="rId2"/>
                <a:stretch>
                  <a:fillRect l="-2239" t="-5839" b="-160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字方塊 15"/>
          <p:cNvSpPr txBox="1"/>
          <p:nvPr/>
        </p:nvSpPr>
        <p:spPr>
          <a:xfrm>
            <a:off x="5756040" y="5760586"/>
            <a:ext cx="25481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There is only one logical world.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049639" y="1577099"/>
            <a:ext cx="310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Knowledge Base L:</a:t>
            </a:r>
            <a:endParaRPr lang="zh-TW" altLang="en-US" sz="28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590220" y="1570810"/>
            <a:ext cx="194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Evidence:</a:t>
            </a:r>
            <a:endParaRPr lang="zh-TW" altLang="en-US" sz="2800" dirty="0"/>
          </a:p>
        </p:txBody>
      </p:sp>
      <p:sp>
        <p:nvSpPr>
          <p:cNvPr id="23" name="矩形 22"/>
          <p:cNvSpPr/>
          <p:nvPr/>
        </p:nvSpPr>
        <p:spPr>
          <a:xfrm>
            <a:off x="5702533" y="2084020"/>
            <a:ext cx="2162574" cy="8202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TW" altLang="en-US" sz="2400" dirty="0" smtClean="0"/>
              <a:t>是</a:t>
            </a:r>
            <a:r>
              <a:rPr lang="zh-TW" altLang="en-US" sz="2400" dirty="0"/>
              <a:t>朋友</a:t>
            </a:r>
            <a:r>
              <a:rPr lang="en-US" altLang="zh-TW" sz="2400" dirty="0"/>
              <a:t>(A,B) =T</a:t>
            </a:r>
          </a:p>
          <a:p>
            <a:pPr marL="0" lvl="1"/>
            <a:r>
              <a:rPr lang="zh-TW" altLang="en-US" sz="2400" dirty="0" smtClean="0"/>
              <a:t>宅</a:t>
            </a:r>
            <a:r>
              <a:rPr lang="en-US" altLang="zh-TW" sz="2400" dirty="0"/>
              <a:t>(A)=T</a:t>
            </a:r>
            <a:r>
              <a:rPr lang="en-US" altLang="zh-TW" sz="2400" dirty="0">
                <a:ea typeface="Cambria Math" panose="02040503050406030204" pitchFamily="18" charset="0"/>
              </a:rPr>
              <a:t> </a:t>
            </a:r>
            <a:endParaRPr lang="en-US" altLang="zh-TW" sz="2400" dirty="0"/>
          </a:p>
        </p:txBody>
      </p:sp>
      <p:sp>
        <p:nvSpPr>
          <p:cNvPr id="3" name="矩形 2"/>
          <p:cNvSpPr/>
          <p:nvPr/>
        </p:nvSpPr>
        <p:spPr>
          <a:xfrm>
            <a:off x="1111603" y="3686789"/>
            <a:ext cx="2371291" cy="2026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1169966" y="3729470"/>
            <a:ext cx="17177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  <a:p>
            <a:r>
              <a:rPr lang="zh-TW" altLang="en-US" sz="2400" dirty="0"/>
              <a:t>宅</a:t>
            </a:r>
            <a:r>
              <a:rPr lang="en-US" altLang="zh-TW" sz="2400" dirty="0" smtClean="0"/>
              <a:t>(B)</a:t>
            </a:r>
          </a:p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做研究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2829751" y="3708129"/>
            <a:ext cx="121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=T</a:t>
            </a:r>
          </a:p>
          <a:p>
            <a:r>
              <a:rPr lang="en-US" altLang="zh-TW" sz="2400" dirty="0" smtClean="0"/>
              <a:t>=</a:t>
            </a:r>
            <a:r>
              <a:rPr lang="en-US" altLang="zh-TW" sz="2400" dirty="0"/>
              <a:t>T</a:t>
            </a:r>
          </a:p>
          <a:p>
            <a:r>
              <a:rPr lang="en-US" altLang="zh-TW" sz="2400" dirty="0" smtClean="0"/>
              <a:t>=?</a:t>
            </a:r>
            <a:endParaRPr lang="en-US" altLang="zh-TW" sz="2400" dirty="0"/>
          </a:p>
          <a:p>
            <a:r>
              <a:rPr lang="en-US" altLang="zh-TW" sz="2400" dirty="0" smtClean="0"/>
              <a:t>=?</a:t>
            </a:r>
            <a:endParaRPr lang="en-US" altLang="zh-TW" sz="2400" dirty="0"/>
          </a:p>
          <a:p>
            <a:r>
              <a:rPr lang="en-US" altLang="zh-TW" sz="2400" dirty="0" smtClean="0"/>
              <a:t>=?</a:t>
            </a:r>
            <a:endParaRPr lang="en-US" altLang="zh-TW" sz="24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5781940" y="3633816"/>
            <a:ext cx="2923081" cy="2022240"/>
            <a:chOff x="5668902" y="3632658"/>
            <a:chExt cx="2923081" cy="2022240"/>
          </a:xfrm>
        </p:grpSpPr>
        <p:sp>
          <p:nvSpPr>
            <p:cNvPr id="6" name="矩形 5"/>
            <p:cNvSpPr/>
            <p:nvPr/>
          </p:nvSpPr>
          <p:spPr>
            <a:xfrm>
              <a:off x="5668902" y="3639454"/>
              <a:ext cx="2312025" cy="20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746573" y="3632658"/>
              <a:ext cx="1717778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/>
                <a:t>是朋友</a:t>
              </a:r>
              <a:r>
                <a:rPr lang="en-US" altLang="zh-TW" sz="2400" dirty="0" smtClean="0"/>
                <a:t>(A,B)</a:t>
              </a:r>
            </a:p>
            <a:p>
              <a:r>
                <a:rPr lang="zh-TW" altLang="en-US" sz="2400" dirty="0" smtClean="0"/>
                <a:t>宅</a:t>
              </a:r>
              <a:r>
                <a:rPr lang="en-US" altLang="zh-TW" sz="2400" dirty="0" smtClean="0"/>
                <a:t>(A)</a:t>
              </a:r>
            </a:p>
            <a:p>
              <a:r>
                <a:rPr lang="zh-TW" altLang="en-US" sz="2400" dirty="0"/>
                <a:t>宅</a:t>
              </a:r>
              <a:r>
                <a:rPr lang="en-US" altLang="zh-TW" sz="2400" dirty="0" smtClean="0"/>
                <a:t>(B)</a:t>
              </a:r>
            </a:p>
            <a:p>
              <a:r>
                <a:rPr lang="zh-TW" altLang="en-US" sz="2400" dirty="0" smtClean="0"/>
                <a:t>做研</a:t>
              </a:r>
              <a:r>
                <a:rPr lang="zh-TW" altLang="en-US" sz="2400" dirty="0"/>
                <a:t>究</a:t>
              </a:r>
              <a:r>
                <a:rPr lang="en-US" altLang="zh-TW" sz="2400" dirty="0" smtClean="0"/>
                <a:t>(A</a:t>
              </a:r>
              <a:r>
                <a:rPr lang="en-US" altLang="zh-TW" sz="2400" dirty="0"/>
                <a:t>)</a:t>
              </a:r>
            </a:p>
            <a:p>
              <a:r>
                <a:rPr lang="zh-TW" altLang="en-US" sz="2400" dirty="0"/>
                <a:t>做研究</a:t>
              </a:r>
              <a:r>
                <a:rPr lang="en-US" altLang="zh-TW" sz="2400" dirty="0" smtClean="0"/>
                <a:t>(</a:t>
              </a:r>
              <a:r>
                <a:rPr lang="en-US" altLang="zh-TW" sz="2400" dirty="0"/>
                <a:t>B</a:t>
              </a:r>
              <a:r>
                <a:rPr lang="en-US" altLang="zh-TW" sz="2400" dirty="0" smtClean="0"/>
                <a:t>)</a:t>
              </a:r>
              <a:endParaRPr lang="en-US" altLang="zh-TW" sz="2400" dirty="0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372783" y="3655602"/>
              <a:ext cx="12192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=T</a:t>
              </a:r>
            </a:p>
            <a:p>
              <a:r>
                <a:rPr lang="en-US" altLang="zh-TW" sz="2400" dirty="0" smtClean="0"/>
                <a:t>=</a:t>
              </a:r>
              <a:r>
                <a:rPr lang="en-US" altLang="zh-TW" sz="2400" dirty="0"/>
                <a:t>T</a:t>
              </a:r>
            </a:p>
            <a:p>
              <a:r>
                <a:rPr lang="en-US" altLang="zh-TW" sz="2400" dirty="0" smtClean="0"/>
                <a:t>=T</a:t>
              </a:r>
              <a:endParaRPr lang="en-US" altLang="zh-TW" sz="2400" dirty="0"/>
            </a:p>
            <a:p>
              <a:r>
                <a:rPr lang="en-US" altLang="zh-TW" sz="2400" dirty="0" smtClean="0"/>
                <a:t>=T</a:t>
              </a:r>
              <a:endParaRPr lang="en-US" altLang="zh-TW" sz="2400" dirty="0"/>
            </a:p>
            <a:p>
              <a:r>
                <a:rPr lang="en-US" altLang="zh-TW" sz="2400" dirty="0" smtClean="0"/>
                <a:t>=T</a:t>
              </a:r>
              <a:endParaRPr lang="en-US" altLang="zh-TW" sz="2400" dirty="0"/>
            </a:p>
          </p:txBody>
        </p:sp>
      </p:grpSp>
      <p:sp>
        <p:nvSpPr>
          <p:cNvPr id="14" name="文字方塊 13"/>
          <p:cNvSpPr txBox="1"/>
          <p:nvPr/>
        </p:nvSpPr>
        <p:spPr>
          <a:xfrm>
            <a:off x="1049639" y="3151071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World U:</a:t>
            </a:r>
            <a:endParaRPr lang="zh-TW" altLang="en-US" sz="2800" dirty="0"/>
          </a:p>
        </p:txBody>
      </p:sp>
      <p:sp>
        <p:nvSpPr>
          <p:cNvPr id="5" name="矩形 4"/>
          <p:cNvSpPr/>
          <p:nvPr/>
        </p:nvSpPr>
        <p:spPr>
          <a:xfrm>
            <a:off x="3509346" y="3912669"/>
            <a:ext cx="22725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Check </a:t>
            </a:r>
            <a:r>
              <a:rPr lang="en-US" altLang="zh-TW" sz="2400" dirty="0" smtClean="0"/>
              <a:t>the </a:t>
            </a:r>
            <a:r>
              <a:rPr lang="en-US" altLang="zh-TW" sz="2400" dirty="0"/>
              <a:t>8 possible </a:t>
            </a:r>
            <a:r>
              <a:rPr lang="en-US" altLang="zh-TW" sz="2400" dirty="0" smtClean="0"/>
              <a:t>worlds</a:t>
            </a:r>
            <a:endParaRPr lang="zh-TW" altLang="en-US" sz="2400" dirty="0"/>
          </a:p>
        </p:txBody>
      </p:sp>
      <p:sp>
        <p:nvSpPr>
          <p:cNvPr id="7" name="向右箭號 6"/>
          <p:cNvSpPr/>
          <p:nvPr/>
        </p:nvSpPr>
        <p:spPr>
          <a:xfrm>
            <a:off x="3680911" y="4643432"/>
            <a:ext cx="1943100" cy="4741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856218" y="3776459"/>
            <a:ext cx="459571" cy="693279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/>
          <p:cNvSpPr/>
          <p:nvPr/>
        </p:nvSpPr>
        <p:spPr>
          <a:xfrm>
            <a:off x="2842332" y="4538067"/>
            <a:ext cx="473457" cy="1109053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/>
          <p:cNvSpPr txBox="1"/>
          <p:nvPr/>
        </p:nvSpPr>
        <p:spPr>
          <a:xfrm>
            <a:off x="2904248" y="3206250"/>
            <a:ext cx="4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X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2894939" y="5674595"/>
            <a:ext cx="439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Y</a:t>
            </a:r>
            <a:endParaRPr lang="zh-TW" altLang="en-US" sz="2800" dirty="0"/>
          </a:p>
        </p:txBody>
      </p:sp>
      <p:sp>
        <p:nvSpPr>
          <p:cNvPr id="29" name="矩形 28"/>
          <p:cNvSpPr/>
          <p:nvPr/>
        </p:nvSpPr>
        <p:spPr>
          <a:xfrm>
            <a:off x="3945225" y="4987489"/>
            <a:ext cx="1414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By L(U)</a:t>
            </a:r>
            <a:endParaRPr lang="zh-TW" altLang="en-US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173387" y="3203783"/>
            <a:ext cx="147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(evidence)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173387" y="5666431"/>
            <a:ext cx="204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(to be inferred)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0220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 animBg="1"/>
      <p:bldP spid="3" grpId="0" animBg="1"/>
      <p:bldP spid="24" grpId="0"/>
      <p:bldP spid="25" grpId="0"/>
      <p:bldP spid="14" grpId="0"/>
      <p:bldP spid="5" grpId="0"/>
      <p:bldP spid="7" grpId="0" animBg="1"/>
      <p:bldP spid="9" grpId="0" animBg="1"/>
      <p:bldP spid="20" grpId="0" animBg="1"/>
      <p:bldP spid="21" grpId="0"/>
      <p:bldP spid="28" grpId="0"/>
      <p:bldP spid="29" grpId="0"/>
      <p:bldP spid="8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dirty="0"/>
              <a:t>– Soft </a:t>
            </a:r>
            <a:r>
              <a:rPr lang="en-US" altLang="zh-TW" dirty="0" smtClean="0"/>
              <a:t>Logic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4489"/>
          </a:xfrm>
        </p:spPr>
        <p:txBody>
          <a:bodyPr>
            <a:normAutofit lnSpcReduction="10000"/>
          </a:bodyPr>
          <a:lstStyle/>
          <a:p>
            <a:r>
              <a:rPr lang="en-US" altLang="zh-TW" dirty="0"/>
              <a:t>The real world is </a:t>
            </a:r>
            <a:r>
              <a:rPr lang="en-US" altLang="zh-TW" dirty="0" smtClean="0"/>
              <a:t>complex. </a:t>
            </a:r>
          </a:p>
          <a:p>
            <a:endParaRPr lang="en-US" altLang="zh-TW" dirty="0"/>
          </a:p>
          <a:p>
            <a:endParaRPr lang="en-US" altLang="zh-TW" sz="2600" dirty="0" smtClean="0"/>
          </a:p>
          <a:p>
            <a:endParaRPr lang="en-US" altLang="zh-TW" sz="2600" dirty="0" smtClean="0"/>
          </a:p>
          <a:p>
            <a:r>
              <a:rPr lang="en-US" altLang="zh-TW" sz="2600" dirty="0" smtClean="0"/>
              <a:t>Each formula is assigned a weight representing confidence score.</a:t>
            </a:r>
          </a:p>
          <a:p>
            <a:endParaRPr lang="en-US" altLang="zh-TW" sz="2600" dirty="0" smtClean="0"/>
          </a:p>
          <a:p>
            <a:endParaRPr lang="en-US" altLang="zh-TW" sz="2600" dirty="0"/>
          </a:p>
          <a:p>
            <a:endParaRPr lang="en-US" altLang="zh-TW" sz="2600" dirty="0" smtClean="0"/>
          </a:p>
          <a:p>
            <a:r>
              <a:rPr lang="en-US" altLang="zh-TW" sz="2600" dirty="0" smtClean="0"/>
              <a:t>When </a:t>
            </a:r>
            <a:r>
              <a:rPr lang="en-US" altLang="zh-TW" sz="2600" dirty="0"/>
              <a:t>a world violates a </a:t>
            </a:r>
            <a:r>
              <a:rPr lang="en-US" altLang="zh-TW" sz="2600" dirty="0" smtClean="0"/>
              <a:t>formula, It </a:t>
            </a:r>
            <a:r>
              <a:rPr lang="en-US" altLang="zh-TW" sz="2600" dirty="0"/>
              <a:t>becomes less </a:t>
            </a:r>
            <a:r>
              <a:rPr lang="en-US" altLang="zh-TW" sz="2600" dirty="0" smtClean="0"/>
              <a:t>probable, but not </a:t>
            </a:r>
            <a:r>
              <a:rPr lang="en-US" altLang="zh-TW" sz="2600" dirty="0"/>
              <a:t>impossible</a:t>
            </a:r>
            <a:endParaRPr lang="zh-TW" altLang="en-US" sz="2600" dirty="0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49665" y="4550426"/>
            <a:ext cx="648608" cy="7993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1.5</a:t>
            </a:r>
          </a:p>
          <a:p>
            <a:pPr algn="ctr"/>
            <a:r>
              <a:rPr lang="en-US" altLang="zh-TW" sz="2400" dirty="0" smtClean="0"/>
              <a:t>1.1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2566309" y="4550426"/>
                <a:ext cx="5079999" cy="79938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 smtClean="0"/>
                  <a:t>宅</a:t>
                </a:r>
                <a:r>
                  <a:rPr lang="en-US" altLang="zh-TW" sz="2400" dirty="0" smtClean="0"/>
                  <a:t>(x</a:t>
                </a:r>
                <a:r>
                  <a:rPr lang="en-US" altLang="zh-TW" sz="2400" dirty="0"/>
                  <a:t>)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 smtClean="0"/>
                  <a:t>做研究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dirty="0"/>
                  <a:t>x</a:t>
                </a:r>
                <a:r>
                  <a:rPr lang="en-US" altLang="zh-TW" sz="2400" dirty="0" smtClean="0"/>
                  <a:t>)</a:t>
                </a:r>
              </a:p>
              <a:p>
                <a:pPr marL="0" lvl="1"/>
                <a:r>
                  <a:rPr lang="zh-TW" altLang="en-US" sz="2400" dirty="0" smtClean="0"/>
                  <a:t>是</a:t>
                </a:r>
                <a:r>
                  <a:rPr lang="zh-TW" altLang="en-US" sz="2400" dirty="0"/>
                  <a:t>朋友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x,y</a:t>
                </a:r>
                <a:r>
                  <a:rPr lang="en-US" altLang="zh-TW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(x)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TW" altLang="en-US" sz="2400" dirty="0"/>
                  <a:t> 宅</a:t>
                </a:r>
                <a:r>
                  <a:rPr lang="en-US" altLang="zh-TW" sz="2400" dirty="0"/>
                  <a:t>(y) </a:t>
                </a:r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309" y="4550426"/>
                <a:ext cx="5079999" cy="799387"/>
              </a:xfrm>
              <a:prstGeom prst="rect">
                <a:avLst/>
              </a:prstGeom>
              <a:blipFill rotWithShape="0">
                <a:blip r:embed="rId3"/>
                <a:stretch>
                  <a:fillRect l="-1796" t="-6716" b="-179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字方塊 6"/>
          <p:cNvSpPr txBox="1"/>
          <p:nvPr/>
        </p:nvSpPr>
        <p:spPr>
          <a:xfrm>
            <a:off x="868680" y="2656908"/>
            <a:ext cx="3219361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L(U) = logical or not</a:t>
            </a:r>
            <a:endParaRPr lang="zh-TW" altLang="en-US" sz="28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4770887" y="2656906"/>
            <a:ext cx="3668263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L(U) </a:t>
            </a:r>
            <a:r>
              <a:rPr lang="en-US" altLang="zh-TW" sz="2800" dirty="0"/>
              <a:t>= how logical it is  </a:t>
            </a:r>
            <a:endParaRPr lang="zh-TW" altLang="en-US" sz="2800" dirty="0"/>
          </a:p>
        </p:txBody>
      </p:sp>
      <p:sp>
        <p:nvSpPr>
          <p:cNvPr id="9" name="向右箭號 8"/>
          <p:cNvSpPr/>
          <p:nvPr/>
        </p:nvSpPr>
        <p:spPr>
          <a:xfrm>
            <a:off x="4183516" y="2549185"/>
            <a:ext cx="491897" cy="7386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2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Evaluation</a:t>
            </a:r>
            <a:r>
              <a:rPr lang="zh-TW" altLang="en-US" dirty="0"/>
              <a:t> </a:t>
            </a:r>
            <a:r>
              <a:rPr lang="en-US" altLang="zh-TW" dirty="0"/>
              <a:t>– Soft Logic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zh-TW" dirty="0" smtClean="0"/>
                  <a:t>: How logical a world U is given knowledge base L</a:t>
                </a:r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Probability point of view:</a:t>
                </a:r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/>
              <p:cNvSpPr txBox="1"/>
              <p:nvPr/>
            </p:nvSpPr>
            <p:spPr>
              <a:xfrm>
                <a:off x="2312379" y="3148913"/>
                <a:ext cx="313855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文字方塊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379" y="3148913"/>
                <a:ext cx="3138551" cy="10455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 Box 28"/>
          <p:cNvSpPr txBox="1">
            <a:spLocks noChangeArrowheads="1"/>
          </p:cNvSpPr>
          <p:nvPr/>
        </p:nvSpPr>
        <p:spPr bwMode="auto">
          <a:xfrm>
            <a:off x="1684891" y="4479053"/>
            <a:ext cx="2745495" cy="46166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Weight of </a:t>
            </a:r>
            <a:r>
              <a:rPr lang="en-US" altLang="zh-TW" sz="2400" dirty="0" smtClean="0"/>
              <a:t>formula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endParaRPr lang="en-US" altLang="zh-TW" sz="2400" i="1" dirty="0">
              <a:ea typeface="新細明體" panose="02020500000000000000" pitchFamily="18" charset="-120"/>
            </a:endParaRPr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5013507" y="4141962"/>
            <a:ext cx="3291703" cy="830997"/>
          </a:xfrm>
          <a:prstGeom prst="rect">
            <a:avLst/>
          </a:prstGeom>
          <a:noFill/>
          <a:ln w="28575">
            <a:solidFill>
              <a:srgbClr val="3399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>
                <a:ea typeface="新細明體" panose="02020500000000000000" pitchFamily="18" charset="-120"/>
              </a:rPr>
              <a:t>No.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of times </a:t>
            </a:r>
            <a:r>
              <a:rPr lang="en-US" altLang="zh-TW" sz="2400" dirty="0" smtClean="0"/>
              <a:t>formula </a:t>
            </a:r>
            <a:r>
              <a:rPr lang="en-US" altLang="zh-TW" sz="2400" i="1" dirty="0" err="1">
                <a:ea typeface="新細明體" panose="02020500000000000000" pitchFamily="18" charset="-120"/>
              </a:rPr>
              <a:t>i</a:t>
            </a:r>
            <a:r>
              <a:rPr lang="en-US" altLang="zh-TW" sz="2400" i="1" dirty="0">
                <a:ea typeface="新細明體" panose="02020500000000000000" pitchFamily="18" charset="-120"/>
              </a:rPr>
              <a:t> </a:t>
            </a:r>
            <a:r>
              <a:rPr lang="en-US" altLang="zh-TW" sz="2400" dirty="0" smtClean="0">
                <a:ea typeface="新細明體" panose="02020500000000000000" pitchFamily="18" charset="-120"/>
              </a:rPr>
              <a:t>is true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7" name="Line 30"/>
          <p:cNvSpPr>
            <a:spLocks noChangeShapeType="1"/>
          </p:cNvSpPr>
          <p:nvPr/>
        </p:nvSpPr>
        <p:spPr bwMode="auto">
          <a:xfrm flipV="1">
            <a:off x="4130470" y="3820228"/>
            <a:ext cx="179501" cy="69508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8" name="Line 31"/>
          <p:cNvSpPr>
            <a:spLocks noChangeShapeType="1"/>
          </p:cNvSpPr>
          <p:nvPr/>
        </p:nvSpPr>
        <p:spPr bwMode="auto">
          <a:xfrm flipH="1" flipV="1">
            <a:off x="4889364" y="3850024"/>
            <a:ext cx="415897" cy="291937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081679" y="5392038"/>
                <a:ext cx="2892971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679" y="5392038"/>
                <a:ext cx="2892971" cy="1037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/>
          <p:cNvSpPr txBox="1"/>
          <p:nvPr/>
        </p:nvSpPr>
        <p:spPr>
          <a:xfrm>
            <a:off x="1430301" y="5680608"/>
            <a:ext cx="3775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(The probability that the world U appears.)</a:t>
            </a:r>
            <a:endParaRPr lang="zh-TW" altLang="en-US" sz="2400" dirty="0"/>
          </a:p>
        </p:txBody>
      </p:sp>
      <p:sp>
        <p:nvSpPr>
          <p:cNvPr id="11" name="Text Box 28"/>
          <p:cNvSpPr txBox="1">
            <a:spLocks noChangeArrowheads="1"/>
          </p:cNvSpPr>
          <p:nvPr/>
        </p:nvSpPr>
        <p:spPr bwMode="auto">
          <a:xfrm>
            <a:off x="2337480" y="2515389"/>
            <a:ext cx="5801588" cy="461665"/>
          </a:xfrm>
          <a:prstGeom prst="rect">
            <a:avLst/>
          </a:prstGeom>
          <a:noFill/>
          <a:ln w="28575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zh-TW" sz="2400" dirty="0" smtClean="0">
                <a:ea typeface="新細明體" panose="02020500000000000000" pitchFamily="18" charset="-120"/>
              </a:rPr>
              <a:t>Sum over all formulas in knowledge base</a:t>
            </a:r>
            <a:endParaRPr lang="en-US" altLang="zh-TW" sz="2400" i="1" dirty="0">
              <a:ea typeface="新細明體" panose="02020500000000000000" pitchFamily="18" charset="-120"/>
            </a:endParaRPr>
          </a:p>
        </p:txBody>
      </p:sp>
      <p:sp>
        <p:nvSpPr>
          <p:cNvPr id="12" name="Line 30"/>
          <p:cNvSpPr>
            <a:spLocks noChangeShapeType="1"/>
          </p:cNvSpPr>
          <p:nvPr/>
        </p:nvSpPr>
        <p:spPr bwMode="auto">
          <a:xfrm flipH="1">
            <a:off x="4064816" y="2977055"/>
            <a:ext cx="1240446" cy="24199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3552825" y="3125028"/>
            <a:ext cx="511991" cy="1112231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5" name="直線接點 14"/>
          <p:cNvCxnSpPr/>
          <p:nvPr/>
        </p:nvCxnSpPr>
        <p:spPr>
          <a:xfrm>
            <a:off x="4130471" y="3820228"/>
            <a:ext cx="3487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Line 31"/>
          <p:cNvSpPr>
            <a:spLocks noChangeShapeType="1"/>
          </p:cNvSpPr>
          <p:nvPr/>
        </p:nvSpPr>
        <p:spPr bwMode="auto">
          <a:xfrm flipH="1" flipV="1">
            <a:off x="4520112" y="3820228"/>
            <a:ext cx="785149" cy="0"/>
          </a:xfrm>
          <a:prstGeom prst="line">
            <a:avLst/>
          </a:prstGeom>
          <a:noFill/>
          <a:ln w="28575">
            <a:solidFill>
              <a:srgbClr val="339966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365364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Inference </a:t>
            </a:r>
            <a:r>
              <a:rPr lang="en-US" altLang="zh-TW" dirty="0"/>
              <a:t>– Soft Logic</a:t>
            </a:r>
            <a:endParaRPr lang="en-US" altLang="zh-TW" dirty="0" smtClean="0">
              <a:ea typeface="新細明體" panose="02020500000000000000" pitchFamily="18" charset="-12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ea typeface="新細明體" panose="02020500000000000000" pitchFamily="18" charset="-120"/>
              </a:rPr>
              <a:t>Given </a:t>
            </a:r>
            <a:r>
              <a:rPr lang="en-US" altLang="zh-TW" dirty="0"/>
              <a:t>a </a:t>
            </a:r>
            <a:r>
              <a:rPr lang="en-US" altLang="zh-TW" dirty="0" smtClean="0"/>
              <a:t>world </a:t>
            </a:r>
            <a:r>
              <a:rPr lang="en-US" altLang="zh-TW" dirty="0"/>
              <a:t>U = {X, Y}, X is </a:t>
            </a:r>
            <a:r>
              <a:rPr lang="en-US" altLang="zh-TW" dirty="0" smtClean="0"/>
              <a:t>known, find the most possible Y</a:t>
            </a:r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 smtClean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dirty="0" smtClean="0">
              <a:ea typeface="新細明體" panose="02020500000000000000" pitchFamily="18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/>
              <p:cNvSpPr txBox="1"/>
              <p:nvPr/>
            </p:nvSpPr>
            <p:spPr>
              <a:xfrm>
                <a:off x="566856" y="2984035"/>
                <a:ext cx="3232039" cy="579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" name="文字方塊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56" y="2984035"/>
                <a:ext cx="3232039" cy="57900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/>
              <p:cNvSpPr txBox="1"/>
              <p:nvPr/>
            </p:nvSpPr>
            <p:spPr>
              <a:xfrm>
                <a:off x="890304" y="3546615"/>
                <a:ext cx="3934475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04" y="3546615"/>
                <a:ext cx="3934475" cy="10455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/>
              <p:cNvSpPr txBox="1"/>
              <p:nvPr/>
            </p:nvSpPr>
            <p:spPr>
              <a:xfrm>
                <a:off x="566856" y="4783608"/>
                <a:ext cx="3245760" cy="5790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" name="文字方塊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856" y="4783608"/>
                <a:ext cx="3245760" cy="5790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/>
              <p:cNvSpPr txBox="1"/>
              <p:nvPr/>
            </p:nvSpPr>
            <p:spPr>
              <a:xfrm>
                <a:off x="890304" y="5410605"/>
                <a:ext cx="3504421" cy="1037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sup>
                              </m:s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  <m:d>
                                        <m:dPr>
                                          <m:ctrlP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TW" sz="2800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04" y="5410605"/>
                <a:ext cx="3504421" cy="103714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字方塊 1"/>
          <p:cNvSpPr txBox="1"/>
          <p:nvPr/>
        </p:nvSpPr>
        <p:spPr>
          <a:xfrm>
            <a:off x="5010415" y="5213585"/>
            <a:ext cx="3666745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You can use Gibbs sampling if you do not know how to solve the problem.</a:t>
            </a:r>
            <a:endParaRPr lang="zh-TW" altLang="en-US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5275620" y="2897242"/>
            <a:ext cx="2923081" cy="2022240"/>
            <a:chOff x="5668902" y="3632658"/>
            <a:chExt cx="2923081" cy="2022240"/>
          </a:xfrm>
        </p:grpSpPr>
        <p:sp>
          <p:nvSpPr>
            <p:cNvPr id="12" name="矩形 11"/>
            <p:cNvSpPr/>
            <p:nvPr/>
          </p:nvSpPr>
          <p:spPr>
            <a:xfrm>
              <a:off x="5668902" y="3639454"/>
              <a:ext cx="2312025" cy="2015444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746573" y="3632658"/>
              <a:ext cx="1717778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400" dirty="0"/>
                <a:t>是朋友</a:t>
              </a:r>
              <a:r>
                <a:rPr lang="en-US" altLang="zh-TW" sz="2400" dirty="0" smtClean="0"/>
                <a:t>(A,B)</a:t>
              </a:r>
            </a:p>
            <a:p>
              <a:r>
                <a:rPr lang="zh-TW" altLang="en-US" sz="2400" dirty="0" smtClean="0"/>
                <a:t>宅</a:t>
              </a:r>
              <a:r>
                <a:rPr lang="en-US" altLang="zh-TW" sz="2400" dirty="0" smtClean="0"/>
                <a:t>(A)</a:t>
              </a:r>
            </a:p>
            <a:p>
              <a:r>
                <a:rPr lang="zh-TW" altLang="en-US" sz="2400" dirty="0"/>
                <a:t>宅</a:t>
              </a:r>
              <a:r>
                <a:rPr lang="en-US" altLang="zh-TW" sz="2400" dirty="0" smtClean="0"/>
                <a:t>(B)</a:t>
              </a:r>
            </a:p>
            <a:p>
              <a:r>
                <a:rPr lang="zh-TW" altLang="en-US" sz="2400" dirty="0" smtClean="0"/>
                <a:t>做研</a:t>
              </a:r>
              <a:r>
                <a:rPr lang="zh-TW" altLang="en-US" sz="2400" dirty="0"/>
                <a:t>究</a:t>
              </a:r>
              <a:r>
                <a:rPr lang="en-US" altLang="zh-TW" sz="2400" dirty="0" smtClean="0"/>
                <a:t>(A</a:t>
              </a:r>
              <a:r>
                <a:rPr lang="en-US" altLang="zh-TW" sz="2400" dirty="0"/>
                <a:t>)</a:t>
              </a:r>
            </a:p>
            <a:p>
              <a:r>
                <a:rPr lang="zh-TW" altLang="en-US" sz="2400" dirty="0"/>
                <a:t>做研究</a:t>
              </a:r>
              <a:r>
                <a:rPr lang="en-US" altLang="zh-TW" sz="2400" dirty="0" smtClean="0"/>
                <a:t>(</a:t>
              </a:r>
              <a:r>
                <a:rPr lang="en-US" altLang="zh-TW" sz="2400" dirty="0"/>
                <a:t>B</a:t>
              </a:r>
              <a:r>
                <a:rPr lang="en-US" altLang="zh-TW" sz="2400" dirty="0" smtClean="0"/>
                <a:t>)</a:t>
              </a:r>
              <a:endParaRPr lang="en-US" altLang="zh-TW" sz="2400" dirty="0"/>
            </a:p>
          </p:txBody>
        </p:sp>
        <p:sp>
          <p:nvSpPr>
            <p:cNvPr id="14" name="文字方塊 13"/>
            <p:cNvSpPr txBox="1"/>
            <p:nvPr/>
          </p:nvSpPr>
          <p:spPr>
            <a:xfrm>
              <a:off x="7372783" y="3655602"/>
              <a:ext cx="12192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 smtClean="0"/>
                <a:t>=T</a:t>
              </a:r>
            </a:p>
            <a:p>
              <a:r>
                <a:rPr lang="en-US" altLang="zh-TW" sz="2400" dirty="0" smtClean="0"/>
                <a:t>=</a:t>
              </a:r>
              <a:r>
                <a:rPr lang="en-US" altLang="zh-TW" sz="2400" dirty="0"/>
                <a:t>T</a:t>
              </a:r>
            </a:p>
            <a:p>
              <a:r>
                <a:rPr lang="en-US" altLang="zh-TW" sz="2400" dirty="0" smtClean="0"/>
                <a:t>=?</a:t>
              </a:r>
              <a:endParaRPr lang="en-US" altLang="zh-TW" sz="2400" dirty="0"/>
            </a:p>
            <a:p>
              <a:r>
                <a:rPr lang="en-US" altLang="zh-TW" sz="2400" dirty="0" smtClean="0"/>
                <a:t>=?</a:t>
              </a:r>
              <a:endParaRPr lang="en-US" altLang="zh-TW" sz="2400" dirty="0"/>
            </a:p>
            <a:p>
              <a:r>
                <a:rPr lang="en-US" altLang="zh-TW" sz="2400" dirty="0" smtClean="0"/>
                <a:t>=?</a:t>
              </a:r>
              <a:endParaRPr lang="en-US" altLang="zh-TW" sz="2400" dirty="0"/>
            </a:p>
          </p:txBody>
        </p:sp>
      </p:grpSp>
      <p:sp>
        <p:nvSpPr>
          <p:cNvPr id="4" name="文字方塊 3"/>
          <p:cNvSpPr txBox="1"/>
          <p:nvPr/>
        </p:nvSpPr>
        <p:spPr>
          <a:xfrm>
            <a:off x="8030818" y="3110999"/>
            <a:ext cx="471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X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8043863" y="4039381"/>
            <a:ext cx="471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Y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cxnSp>
        <p:nvCxnSpPr>
          <p:cNvPr id="6" name="直線接點 5"/>
          <p:cNvCxnSpPr/>
          <p:nvPr/>
        </p:nvCxnSpPr>
        <p:spPr>
          <a:xfrm>
            <a:off x="7438968" y="3139955"/>
            <a:ext cx="637760" cy="26161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7416275" y="3401565"/>
            <a:ext cx="601865" cy="11699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/>
          <p:nvPr/>
        </p:nvCxnSpPr>
        <p:spPr>
          <a:xfrm>
            <a:off x="7461661" y="3832758"/>
            <a:ext cx="550763" cy="438177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>
            <a:off x="7438968" y="4211364"/>
            <a:ext cx="579172" cy="8154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/>
          <p:cNvCxnSpPr>
            <a:endCxn id="15" idx="1"/>
          </p:cNvCxnSpPr>
          <p:nvPr/>
        </p:nvCxnSpPr>
        <p:spPr>
          <a:xfrm flipV="1">
            <a:off x="7432351" y="4300991"/>
            <a:ext cx="611512" cy="34052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72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10" grpId="0"/>
      <p:bldP spid="2" grpId="0" animBg="1"/>
      <p:bldP spid="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786660" y="2295342"/>
            <a:ext cx="3360965" cy="540150"/>
            <a:chOff x="2807608" y="2627086"/>
            <a:chExt cx="3360965" cy="540150"/>
          </a:xfrm>
        </p:grpSpPr>
        <p:sp>
          <p:nvSpPr>
            <p:cNvPr id="5" name="矩形 4"/>
            <p:cNvSpPr/>
            <p:nvPr/>
          </p:nvSpPr>
          <p:spPr>
            <a:xfrm>
              <a:off x="2807608" y="2627086"/>
              <a:ext cx="648608" cy="54015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1.5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/>
                <p:cNvSpPr/>
                <p:nvPr/>
              </p:nvSpPr>
              <p:spPr>
                <a:xfrm>
                  <a:off x="3524253" y="2627086"/>
                  <a:ext cx="2644320" cy="5401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2400" dirty="0" smtClean="0"/>
                    <a:t>宅</a:t>
                  </a:r>
                  <a:r>
                    <a:rPr lang="en-US" altLang="zh-TW" sz="2400" dirty="0" smtClean="0"/>
                    <a:t>(x</a:t>
                  </a:r>
                  <a:r>
                    <a:rPr lang="en-US" altLang="zh-TW" sz="2400" dirty="0"/>
                    <a:t>)</a:t>
                  </a:r>
                  <a:r>
                    <a:rPr lang="en-US" altLang="zh-TW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 smtClean="0"/>
                    <a:t>做研究</a:t>
                  </a:r>
                  <a:r>
                    <a:rPr lang="en-US" altLang="zh-TW" sz="2400" dirty="0" smtClean="0"/>
                    <a:t>(</a:t>
                  </a:r>
                  <a:r>
                    <a:rPr lang="en-US" altLang="zh-TW" sz="2400" dirty="0"/>
                    <a:t>x</a:t>
                  </a:r>
                  <a:r>
                    <a:rPr lang="en-US" altLang="zh-TW" sz="2400" dirty="0" smtClean="0"/>
                    <a:t>)</a:t>
                  </a:r>
                </a:p>
              </p:txBody>
            </p:sp>
          </mc:Choice>
          <mc:Fallback xmlns="">
            <p:sp>
              <p:nvSpPr>
                <p:cNvPr id="6" name="矩形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4253" y="2627086"/>
                  <a:ext cx="2644320" cy="5401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99" b="-1648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文字方塊 7"/>
          <p:cNvSpPr txBox="1"/>
          <p:nvPr/>
        </p:nvSpPr>
        <p:spPr>
          <a:xfrm>
            <a:off x="651499" y="2910408"/>
            <a:ext cx="3578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/>
              <a:t>Person = {Anna}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307647" y="2300074"/>
                <a:ext cx="4932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647" y="2300074"/>
                <a:ext cx="49321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4215662" y="2349973"/>
                <a:ext cx="3817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662" y="2349973"/>
                <a:ext cx="381708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908652"/>
                  </p:ext>
                </p:extLst>
              </p:nvPr>
            </p:nvGraphicFramePr>
            <p:xfrm>
              <a:off x="1059290" y="4016813"/>
              <a:ext cx="7203220" cy="229508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40644"/>
                    <a:gridCol w="1440644"/>
                    <a:gridCol w="1440644"/>
                    <a:gridCol w="1440644"/>
                    <a:gridCol w="1440644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0" dirty="0" smtClean="0"/>
                            <a:t>宅</a:t>
                          </a:r>
                          <a:r>
                            <a:rPr lang="en-US" altLang="zh-TW" sz="2400" b="0" dirty="0" smtClean="0"/>
                            <a:t>(A)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做研究</a:t>
                          </a:r>
                          <a:r>
                            <a:rPr lang="en-US" altLang="zh-TW" sz="2400" dirty="0" smtClean="0"/>
                            <a:t>(A)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6628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4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0.07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4908652"/>
                  </p:ext>
                </p:extLst>
              </p:nvPr>
            </p:nvGraphicFramePr>
            <p:xfrm>
              <a:off x="1059290" y="4016813"/>
              <a:ext cx="7203220" cy="2295086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1440644"/>
                    <a:gridCol w="1440644"/>
                    <a:gridCol w="1440644"/>
                    <a:gridCol w="1440644"/>
                    <a:gridCol w="1440644"/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b="0" dirty="0" smtClean="0"/>
                            <a:t>宅</a:t>
                          </a:r>
                          <a:r>
                            <a:rPr lang="en-US" altLang="zh-TW" sz="2400" b="0" dirty="0" smtClean="0"/>
                            <a:t>(A)</a:t>
                          </a:r>
                          <a:endParaRPr lang="zh-TW" altLang="en-US" sz="2400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400" dirty="0" smtClean="0"/>
                            <a:t>做研究</a:t>
                          </a:r>
                          <a:r>
                            <a:rPr lang="en-US" altLang="zh-TW" sz="2400" dirty="0" smtClean="0"/>
                            <a:t>(A)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T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F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22" t="-212000" r="-400422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57200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22" t="-312000" r="-400422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1.5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  <a:tr h="466286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6"/>
                          <a:stretch>
                            <a:fillRect l="-422" t="-401299" r="-400422" b="-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0.07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400" dirty="0" smtClean="0"/>
                            <a:t>0.31</a:t>
                          </a:r>
                          <a:endParaRPr lang="zh-TW" altLang="en-US" sz="24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1" name="文字方塊 10"/>
          <p:cNvSpPr txBox="1"/>
          <p:nvPr/>
        </p:nvSpPr>
        <p:spPr>
          <a:xfrm>
            <a:off x="4849729" y="1690689"/>
            <a:ext cx="3665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If we observe that </a:t>
            </a:r>
            <a:r>
              <a:rPr lang="zh-TW" altLang="en-US" sz="2400" dirty="0" smtClean="0"/>
              <a:t>宅</a:t>
            </a:r>
            <a:r>
              <a:rPr lang="en-US" altLang="zh-TW" sz="2400" dirty="0"/>
              <a:t>(A</a:t>
            </a:r>
            <a:r>
              <a:rPr lang="en-US" altLang="zh-TW" sz="2400" dirty="0" smtClean="0"/>
              <a:t>) = T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5170851" y="2572751"/>
            <a:ext cx="32319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P( </a:t>
            </a:r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/>
              <a:t>(A</a:t>
            </a:r>
            <a:r>
              <a:rPr lang="en-US" altLang="zh-TW" sz="2400" dirty="0" smtClean="0"/>
              <a:t>) = T ) = 0.82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5170851" y="3031893"/>
            <a:ext cx="32223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P( </a:t>
            </a:r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/>
              <a:t>(A</a:t>
            </a:r>
            <a:r>
              <a:rPr lang="en-US" altLang="zh-TW" sz="2400" dirty="0" smtClean="0"/>
              <a:t>) = F ) = 0.18</a:t>
            </a:r>
            <a:endParaRPr lang="zh-TW" altLang="en-US" sz="2400" dirty="0"/>
          </a:p>
        </p:txBody>
      </p:sp>
      <p:sp>
        <p:nvSpPr>
          <p:cNvPr id="9" name="向右箭號 8"/>
          <p:cNvSpPr/>
          <p:nvPr/>
        </p:nvSpPr>
        <p:spPr>
          <a:xfrm rot="5400000">
            <a:off x="6415081" y="2016849"/>
            <a:ext cx="349959" cy="669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/>
          <p:cNvSpPr/>
          <p:nvPr/>
        </p:nvSpPr>
        <p:spPr>
          <a:xfrm>
            <a:off x="5068476" y="2633034"/>
            <a:ext cx="185514" cy="797718"/>
          </a:xfrm>
          <a:prstGeom prst="leftBrace">
            <a:avLst>
              <a:gd name="adj1" fmla="val 83637"/>
              <a:gd name="adj2" fmla="val 50000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165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11" grpId="0"/>
      <p:bldP spid="4" grpId="0"/>
      <p:bldP spid="13" grpId="0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794824"/>
                  </p:ext>
                </p:extLst>
              </p:nvPr>
            </p:nvGraphicFramePr>
            <p:xfrm>
              <a:off x="397829" y="2027478"/>
              <a:ext cx="852147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353"/>
                    <a:gridCol w="1217353"/>
                    <a:gridCol w="1217353"/>
                    <a:gridCol w="1217353"/>
                    <a:gridCol w="1217353"/>
                    <a:gridCol w="1217353"/>
                    <a:gridCol w="1217353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做研究</a:t>
                          </a:r>
                          <a:r>
                            <a:rPr lang="en-US" altLang="zh-TW" sz="2000" dirty="0" smtClean="0"/>
                            <a:t>(A)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宅</a:t>
                          </a:r>
                          <a:r>
                            <a:rPr lang="en-US" altLang="zh-TW" sz="2000" dirty="0" smtClean="0"/>
                            <a:t>(B)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做研究</a:t>
                          </a:r>
                          <a:r>
                            <a:rPr lang="en-US" altLang="zh-TW" sz="2000" dirty="0" smtClean="0"/>
                            <a:t>(B)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TW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sz="20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score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 smtClean="0"/>
                            <a:t>Prob</a:t>
                          </a:r>
                          <a:endParaRPr lang="zh-TW" alt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4.1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0.43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1+0=1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2.6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3.0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3.0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0.14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2.6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0.10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0+0=0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0.02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1.5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0.03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1.5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0.03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8794824"/>
                  </p:ext>
                </p:extLst>
              </p:nvPr>
            </p:nvGraphicFramePr>
            <p:xfrm>
              <a:off x="397829" y="2027478"/>
              <a:ext cx="8521471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7353"/>
                    <a:gridCol w="1217353"/>
                    <a:gridCol w="1217353"/>
                    <a:gridCol w="1217353"/>
                    <a:gridCol w="1217353"/>
                    <a:gridCol w="1217353"/>
                    <a:gridCol w="1217353"/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做研究</a:t>
                          </a:r>
                          <a:r>
                            <a:rPr lang="en-US" altLang="zh-TW" sz="2000" dirty="0" smtClean="0"/>
                            <a:t>(A)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宅</a:t>
                          </a:r>
                          <a:r>
                            <a:rPr lang="en-US" altLang="zh-TW" sz="2000" dirty="0" smtClean="0"/>
                            <a:t>(B)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sz="2000" dirty="0" smtClean="0"/>
                            <a:t>做研究</a:t>
                          </a:r>
                          <a:r>
                            <a:rPr lang="en-US" altLang="zh-TW" sz="2000" dirty="0" smtClean="0"/>
                            <a:t>(B)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302010" t="-9231" r="-303518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400000" t="-9231" r="-202000" b="-8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score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err="1" smtClean="0"/>
                            <a:t>Prob</a:t>
                          </a:r>
                          <a:endParaRPr lang="zh-TW" altLang="en-US" sz="2000" dirty="0"/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4.1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0.43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1+0=1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2.6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0.10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3.0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0.14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1+1=2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3.0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0.14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2.6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0.10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0+0=0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0.02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T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1.5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0.03</a:t>
                          </a:r>
                        </a:p>
                      </a:txBody>
                      <a:tcPr/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F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0+1=1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0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000" dirty="0" smtClean="0"/>
                            <a:t>1.5</a:t>
                          </a:r>
                          <a:endParaRPr lang="zh-TW" alt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TW" sz="2000" dirty="0" smtClean="0"/>
                            <a:t>0.03</a:t>
                          </a: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7" name="文字方塊 6"/>
          <p:cNvSpPr txBox="1"/>
          <p:nvPr/>
        </p:nvSpPr>
        <p:spPr>
          <a:xfrm>
            <a:off x="397829" y="1349869"/>
            <a:ext cx="449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Person = {Anna, Bob}</a:t>
            </a:r>
            <a:endParaRPr lang="zh-TW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397829" y="5872851"/>
            <a:ext cx="3439884" cy="600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smtClean="0"/>
              <a:t>Q: Bob </a:t>
            </a:r>
            <a:r>
              <a:rPr lang="zh-TW" altLang="en-US" sz="2400" dirty="0" smtClean="0"/>
              <a:t>是否喜歡做研究</a:t>
            </a:r>
            <a:r>
              <a:rPr lang="en-US" altLang="zh-TW" sz="2400" dirty="0" smtClean="0"/>
              <a:t>?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001024" y="5949970"/>
            <a:ext cx="4960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A: 70% </a:t>
            </a:r>
            <a:r>
              <a:rPr lang="zh-TW" altLang="en-US" sz="2800" dirty="0" smtClean="0"/>
              <a:t>的機率</a:t>
            </a:r>
            <a:r>
              <a:rPr lang="en-US" altLang="zh-TW" sz="2800" dirty="0" smtClean="0"/>
              <a:t> </a:t>
            </a:r>
            <a:r>
              <a:rPr lang="en-US" altLang="zh-TW" sz="2800" dirty="0"/>
              <a:t>Bob </a:t>
            </a:r>
            <a:r>
              <a:rPr lang="zh-TW" altLang="en-US" sz="2800" dirty="0" smtClean="0"/>
              <a:t>喜歡</a:t>
            </a:r>
            <a:r>
              <a:rPr lang="zh-TW" altLang="en-US" sz="2800" dirty="0"/>
              <a:t>做研究</a:t>
            </a:r>
          </a:p>
        </p:txBody>
      </p:sp>
      <p:grpSp>
        <p:nvGrpSpPr>
          <p:cNvPr id="14" name="群組 13"/>
          <p:cNvGrpSpPr/>
          <p:nvPr/>
        </p:nvGrpSpPr>
        <p:grpSpPr>
          <a:xfrm>
            <a:off x="447068" y="414338"/>
            <a:ext cx="5474251" cy="830582"/>
            <a:chOff x="212515" y="254254"/>
            <a:chExt cx="5474251" cy="830582"/>
          </a:xfrm>
        </p:grpSpPr>
        <p:sp>
          <p:nvSpPr>
            <p:cNvPr id="17" name="矩形 16"/>
            <p:cNvSpPr/>
            <p:nvPr/>
          </p:nvSpPr>
          <p:spPr>
            <a:xfrm>
              <a:off x="641479" y="285448"/>
              <a:ext cx="648608" cy="7993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1.5</a:t>
              </a:r>
            </a:p>
            <a:p>
              <a:pPr algn="ctr"/>
              <a:r>
                <a:rPr lang="en-US" altLang="zh-TW" sz="2400" dirty="0" smtClean="0"/>
                <a:t>1.1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2400" dirty="0" smtClean="0"/>
                    <a:t>宅</a:t>
                  </a:r>
                  <a:r>
                    <a:rPr lang="en-US" altLang="zh-TW" sz="2400" dirty="0" smtClean="0"/>
                    <a:t>(x</a:t>
                  </a:r>
                  <a:r>
                    <a:rPr lang="en-US" altLang="zh-TW" sz="2400" dirty="0"/>
                    <a:t>)</a:t>
                  </a:r>
                  <a:r>
                    <a:rPr lang="en-US" altLang="zh-TW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 smtClean="0"/>
                    <a:t>做研究</a:t>
                  </a:r>
                  <a:r>
                    <a:rPr lang="en-US" altLang="zh-TW" sz="2400" dirty="0" smtClean="0"/>
                    <a:t>(</a:t>
                  </a:r>
                  <a:r>
                    <a:rPr lang="en-US" altLang="zh-TW" sz="2400" dirty="0"/>
                    <a:t>x</a:t>
                  </a:r>
                  <a:r>
                    <a:rPr lang="en-US" altLang="zh-TW" sz="2400" dirty="0" smtClean="0"/>
                    <a:t>)</a:t>
                  </a:r>
                </a:p>
                <a:p>
                  <a:pPr marL="0" lvl="1"/>
                  <a:r>
                    <a:rPr lang="zh-TW" altLang="en-US" sz="2400" dirty="0" smtClean="0"/>
                    <a:t>是</a:t>
                  </a:r>
                  <a:r>
                    <a:rPr lang="zh-TW" altLang="en-US" sz="2400" dirty="0"/>
                    <a:t>朋友</a:t>
                  </a:r>
                  <a:r>
                    <a:rPr lang="en-US" altLang="zh-TW" sz="2400" dirty="0"/>
                    <a:t>(</a:t>
                  </a:r>
                  <a:r>
                    <a:rPr lang="en-US" altLang="zh-TW" sz="2400" dirty="0" err="1"/>
                    <a:t>x,y</a:t>
                  </a:r>
                  <a:r>
                    <a:rPr lang="en-US" altLang="zh-TW" sz="2400" dirty="0"/>
                    <a:t>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宅</a:t>
                  </a:r>
                  <a:r>
                    <a:rPr lang="en-US" altLang="zh-TW" sz="2400" dirty="0"/>
                    <a:t>(x)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a14:m>
                  <a:r>
                    <a:rPr lang="zh-TW" altLang="en-US" sz="2400" dirty="0"/>
                    <a:t> 宅</a:t>
                  </a:r>
                  <a:r>
                    <a:rPr lang="en-US" altLang="zh-TW" sz="2400" dirty="0"/>
                    <a:t>(y) </a:t>
                  </a:r>
                  <a:r>
                    <a:rPr lang="en-US" altLang="zh-TW" sz="2400" dirty="0" smtClean="0"/>
                    <a:t>)</a:t>
                  </a:r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301" t="-8333" r="-4601" b="-181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字方塊 18"/>
                <p:cNvSpPr txBox="1"/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19" name="文字方塊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0145" r="-5797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字方塊 19"/>
                <p:cNvSpPr txBox="1"/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3962" r="-754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字方塊 20"/>
                <p:cNvSpPr txBox="1"/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1" name="文字方塊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8571" r="-5714" b="-1311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字方塊 21"/>
                <p:cNvSpPr txBox="1"/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909" r="-5455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字方塊 22"/>
          <p:cNvSpPr txBox="1"/>
          <p:nvPr/>
        </p:nvSpPr>
        <p:spPr>
          <a:xfrm>
            <a:off x="6251292" y="277986"/>
            <a:ext cx="19449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Evidence:</a:t>
            </a:r>
            <a:endParaRPr lang="zh-TW" altLang="en-US" sz="2800" dirty="0"/>
          </a:p>
        </p:txBody>
      </p:sp>
      <p:sp>
        <p:nvSpPr>
          <p:cNvPr id="24" name="矩形 23"/>
          <p:cNvSpPr/>
          <p:nvPr/>
        </p:nvSpPr>
        <p:spPr>
          <a:xfrm>
            <a:off x="6363605" y="791196"/>
            <a:ext cx="2162574" cy="82028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/>
            <a:r>
              <a:rPr lang="zh-TW" altLang="en-US" sz="2400" dirty="0" smtClean="0"/>
              <a:t>是</a:t>
            </a:r>
            <a:r>
              <a:rPr lang="zh-TW" altLang="en-US" sz="2400" dirty="0"/>
              <a:t>朋友</a:t>
            </a:r>
            <a:r>
              <a:rPr lang="en-US" altLang="zh-TW" sz="2400" dirty="0"/>
              <a:t>(A,B) =T</a:t>
            </a:r>
          </a:p>
          <a:p>
            <a:pPr marL="0" lvl="1"/>
            <a:r>
              <a:rPr lang="zh-TW" altLang="en-US" sz="2400" dirty="0" smtClean="0"/>
              <a:t>宅</a:t>
            </a:r>
            <a:r>
              <a:rPr lang="en-US" altLang="zh-TW" sz="2400" dirty="0"/>
              <a:t>(A)=T</a:t>
            </a:r>
            <a:r>
              <a:rPr lang="en-US" altLang="zh-TW" sz="2400" dirty="0">
                <a:ea typeface="Cambria Math" panose="02040503050406030204" pitchFamily="18" charset="0"/>
              </a:rPr>
              <a:t> 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33404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Graphical Model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53722" y="3667668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</p:txBody>
      </p:sp>
      <p:sp>
        <p:nvSpPr>
          <p:cNvPr id="9" name="橢圓 8"/>
          <p:cNvSpPr/>
          <p:nvPr/>
        </p:nvSpPr>
        <p:spPr>
          <a:xfrm>
            <a:off x="2068107" y="2924549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68105" y="3649033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068105" y="4373517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068105" y="5095506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068104" y="5817495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0326" y="2922964"/>
            <a:ext cx="1717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</p:txBody>
      </p:sp>
      <p:sp>
        <p:nvSpPr>
          <p:cNvPr id="15" name="矩形 14"/>
          <p:cNvSpPr/>
          <p:nvPr/>
        </p:nvSpPr>
        <p:spPr>
          <a:xfrm>
            <a:off x="1164944" y="4370229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(B)</a:t>
            </a:r>
          </a:p>
        </p:txBody>
      </p:sp>
      <p:sp>
        <p:nvSpPr>
          <p:cNvPr id="16" name="矩形 15"/>
          <p:cNvSpPr/>
          <p:nvPr/>
        </p:nvSpPr>
        <p:spPr>
          <a:xfrm>
            <a:off x="538169" y="5072790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(A)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538169" y="5796029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18" name="矩形 17"/>
          <p:cNvSpPr/>
          <p:nvPr/>
        </p:nvSpPr>
        <p:spPr>
          <a:xfrm>
            <a:off x="579724" y="1889136"/>
            <a:ext cx="262255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Each ground predicate is a node.</a:t>
            </a:r>
            <a:endParaRPr lang="zh-TW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3548594" y="2526350"/>
            <a:ext cx="336282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400" dirty="0" smtClean="0"/>
              <a:t>The formulas are  Factors.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4525446" y="3295720"/>
            <a:ext cx="259080" cy="259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99110" y="4335689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99110" y="5416706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>
            <a:stCxn id="9" idx="6"/>
            <a:endCxn id="21" idx="1"/>
          </p:cNvCxnSpPr>
          <p:nvPr/>
        </p:nvCxnSpPr>
        <p:spPr>
          <a:xfrm>
            <a:off x="2567044" y="3174018"/>
            <a:ext cx="1958402" cy="25124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21" idx="1"/>
          </p:cNvCxnSpPr>
          <p:nvPr/>
        </p:nvCxnSpPr>
        <p:spPr>
          <a:xfrm flipV="1">
            <a:off x="2567044" y="3425260"/>
            <a:ext cx="1958402" cy="4902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21" idx="1"/>
          </p:cNvCxnSpPr>
          <p:nvPr/>
        </p:nvCxnSpPr>
        <p:spPr>
          <a:xfrm flipV="1">
            <a:off x="2567044" y="3425260"/>
            <a:ext cx="1958402" cy="117615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0" idx="6"/>
            <a:endCxn id="22" idx="1"/>
          </p:cNvCxnSpPr>
          <p:nvPr/>
        </p:nvCxnSpPr>
        <p:spPr>
          <a:xfrm>
            <a:off x="2567042" y="3898502"/>
            <a:ext cx="1932068" cy="56672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2" idx="6"/>
            <a:endCxn id="22" idx="1"/>
          </p:cNvCxnSpPr>
          <p:nvPr/>
        </p:nvCxnSpPr>
        <p:spPr>
          <a:xfrm flipV="1">
            <a:off x="2567042" y="4465229"/>
            <a:ext cx="1932068" cy="8797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3" idx="6"/>
            <a:endCxn id="23" idx="1"/>
          </p:cNvCxnSpPr>
          <p:nvPr/>
        </p:nvCxnSpPr>
        <p:spPr>
          <a:xfrm flipV="1">
            <a:off x="2567041" y="5546246"/>
            <a:ext cx="1932069" cy="5207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1" idx="6"/>
            <a:endCxn id="23" idx="1"/>
          </p:cNvCxnSpPr>
          <p:nvPr/>
        </p:nvCxnSpPr>
        <p:spPr>
          <a:xfrm>
            <a:off x="2567042" y="4622986"/>
            <a:ext cx="1932068" cy="92326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61567" y="3196633"/>
                <a:ext cx="4099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是朋友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A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B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(B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3196633"/>
                <a:ext cx="409971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1842" r="-133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 smtClean="0"/>
                  <a:t>做</a:t>
                </a:r>
                <a:r>
                  <a:rPr lang="zh-TW" altLang="en-US" sz="2400" dirty="0"/>
                  <a:t>研究</a:t>
                </a:r>
                <a:r>
                  <a:rPr lang="en-US" altLang="zh-TW" sz="2400" dirty="0"/>
                  <a:t>(A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844" t="-11842" r="-204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 ,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  <m:r>
                      <m:rPr>
                        <m:nor/>
                      </m:rPr>
                      <a:rPr lang="zh-TW" altLang="en-US" sz="2400" dirty="0"/>
                      <m:t>做研究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860" t="-10667" r="-2066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915518" y="6257694"/>
                <a:ext cx="83176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18" y="6257694"/>
                <a:ext cx="831766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字方塊 39"/>
          <p:cNvSpPr txBox="1"/>
          <p:nvPr/>
        </p:nvSpPr>
        <p:spPr>
          <a:xfrm>
            <a:off x="2142375" y="3683136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sp>
        <p:nvSpPr>
          <p:cNvPr id="42" name="文字方塊 41"/>
          <p:cNvSpPr txBox="1"/>
          <p:nvPr/>
        </p:nvSpPr>
        <p:spPr>
          <a:xfrm>
            <a:off x="2142375" y="2945680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grpSp>
        <p:nvGrpSpPr>
          <p:cNvPr id="43" name="群組 42"/>
          <p:cNvGrpSpPr/>
          <p:nvPr/>
        </p:nvGrpSpPr>
        <p:grpSpPr>
          <a:xfrm>
            <a:off x="3546245" y="1433155"/>
            <a:ext cx="5045287" cy="830582"/>
            <a:chOff x="641479" y="254254"/>
            <a:chExt cx="5045287" cy="830582"/>
          </a:xfrm>
        </p:grpSpPr>
        <p:sp>
          <p:nvSpPr>
            <p:cNvPr id="44" name="矩形 43"/>
            <p:cNvSpPr/>
            <p:nvPr/>
          </p:nvSpPr>
          <p:spPr>
            <a:xfrm>
              <a:off x="641479" y="285448"/>
              <a:ext cx="648608" cy="7993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1.5</a:t>
              </a:r>
            </a:p>
            <a:p>
              <a:pPr algn="ctr"/>
              <a:r>
                <a:rPr lang="en-US" altLang="zh-TW" sz="2400" dirty="0" smtClean="0"/>
                <a:t>1.1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/>
                <p:cNvSpPr/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2400" dirty="0" smtClean="0"/>
                    <a:t>宅</a:t>
                  </a:r>
                  <a:r>
                    <a:rPr lang="en-US" altLang="zh-TW" sz="2400" dirty="0" smtClean="0"/>
                    <a:t>(x</a:t>
                  </a:r>
                  <a:r>
                    <a:rPr lang="en-US" altLang="zh-TW" sz="2400" dirty="0"/>
                    <a:t>)</a:t>
                  </a:r>
                  <a:r>
                    <a:rPr lang="en-US" altLang="zh-TW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 smtClean="0"/>
                    <a:t>做研究</a:t>
                  </a:r>
                  <a:r>
                    <a:rPr lang="en-US" altLang="zh-TW" sz="2400" dirty="0" smtClean="0"/>
                    <a:t>(</a:t>
                  </a:r>
                  <a:r>
                    <a:rPr lang="en-US" altLang="zh-TW" sz="2400" dirty="0"/>
                    <a:t>x</a:t>
                  </a:r>
                  <a:r>
                    <a:rPr lang="en-US" altLang="zh-TW" sz="2400" dirty="0" smtClean="0"/>
                    <a:t>)</a:t>
                  </a:r>
                </a:p>
                <a:p>
                  <a:pPr marL="0" lvl="1"/>
                  <a:r>
                    <a:rPr lang="zh-TW" altLang="en-US" sz="2400" dirty="0" smtClean="0"/>
                    <a:t>是</a:t>
                  </a:r>
                  <a:r>
                    <a:rPr lang="zh-TW" altLang="en-US" sz="2400" dirty="0"/>
                    <a:t>朋友</a:t>
                  </a:r>
                  <a:r>
                    <a:rPr lang="en-US" altLang="zh-TW" sz="2400" dirty="0"/>
                    <a:t>(</a:t>
                  </a:r>
                  <a:r>
                    <a:rPr lang="en-US" altLang="zh-TW" sz="2400" dirty="0" err="1"/>
                    <a:t>x,y</a:t>
                  </a:r>
                  <a:r>
                    <a:rPr lang="en-US" altLang="zh-TW" sz="2400" dirty="0"/>
                    <a:t>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宅</a:t>
                  </a:r>
                  <a:r>
                    <a:rPr lang="en-US" altLang="zh-TW" sz="2400" dirty="0"/>
                    <a:t>(x)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a14:m>
                  <a:r>
                    <a:rPr lang="zh-TW" altLang="en-US" sz="2400" dirty="0"/>
                    <a:t> 宅</a:t>
                  </a:r>
                  <a:r>
                    <a:rPr lang="en-US" altLang="zh-TW" sz="2400" dirty="0"/>
                    <a:t>(y) </a:t>
                  </a:r>
                  <a:r>
                    <a:rPr lang="en-US" altLang="zh-TW" sz="2400" dirty="0" smtClean="0"/>
                    <a:t>)</a:t>
                  </a:r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301" t="-8333" r="-4601" b="-1818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/>
                <p:cNvSpPr txBox="1"/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0" name="文字方塊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33962" r="-7547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字方塊 48"/>
                <p:cNvSpPr txBox="1"/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2" name="文字方塊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0909" r="-5455" b="-34426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6252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/>
      <p:bldP spid="25" grpId="0"/>
      <p:bldP spid="3" grpId="0"/>
      <p:bldP spid="31" grpId="0"/>
      <p:bldP spid="34" grpId="0"/>
      <p:bldP spid="26" grpId="0"/>
      <p:bldP spid="36" grpId="0"/>
      <p:bldP spid="37" grpId="0"/>
      <p:bldP spid="39" grpId="0"/>
      <p:bldP spid="40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53722" y="3667668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</p:txBody>
      </p:sp>
      <p:sp>
        <p:nvSpPr>
          <p:cNvPr id="9" name="橢圓 8"/>
          <p:cNvSpPr/>
          <p:nvPr/>
        </p:nvSpPr>
        <p:spPr>
          <a:xfrm>
            <a:off x="2068107" y="2924549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68105" y="3649033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068105" y="4373517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068105" y="5095506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068104" y="5817495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0326" y="2922964"/>
            <a:ext cx="1717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</p:txBody>
      </p:sp>
      <p:sp>
        <p:nvSpPr>
          <p:cNvPr id="15" name="矩形 14"/>
          <p:cNvSpPr/>
          <p:nvPr/>
        </p:nvSpPr>
        <p:spPr>
          <a:xfrm>
            <a:off x="1164944" y="4370229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(B)</a:t>
            </a:r>
          </a:p>
        </p:txBody>
      </p:sp>
      <p:sp>
        <p:nvSpPr>
          <p:cNvPr id="16" name="矩形 15"/>
          <p:cNvSpPr/>
          <p:nvPr/>
        </p:nvSpPr>
        <p:spPr>
          <a:xfrm>
            <a:off x="538169" y="5072790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(A)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538169" y="5796029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21" name="矩形 20"/>
          <p:cNvSpPr/>
          <p:nvPr/>
        </p:nvSpPr>
        <p:spPr>
          <a:xfrm>
            <a:off x="4525446" y="3295720"/>
            <a:ext cx="259080" cy="259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99110" y="4335689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99110" y="5416706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>
            <a:stCxn id="9" idx="6"/>
            <a:endCxn id="21" idx="1"/>
          </p:cNvCxnSpPr>
          <p:nvPr/>
        </p:nvCxnSpPr>
        <p:spPr>
          <a:xfrm>
            <a:off x="2567044" y="3174018"/>
            <a:ext cx="1958402" cy="25124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21" idx="1"/>
          </p:cNvCxnSpPr>
          <p:nvPr/>
        </p:nvCxnSpPr>
        <p:spPr>
          <a:xfrm flipV="1">
            <a:off x="2567044" y="3425260"/>
            <a:ext cx="1958402" cy="4902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21" idx="1"/>
          </p:cNvCxnSpPr>
          <p:nvPr/>
        </p:nvCxnSpPr>
        <p:spPr>
          <a:xfrm flipV="1">
            <a:off x="2567044" y="3425260"/>
            <a:ext cx="1958402" cy="117615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0" idx="6"/>
            <a:endCxn id="22" idx="1"/>
          </p:cNvCxnSpPr>
          <p:nvPr/>
        </p:nvCxnSpPr>
        <p:spPr>
          <a:xfrm>
            <a:off x="2567042" y="3898502"/>
            <a:ext cx="1932068" cy="56672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2" idx="6"/>
            <a:endCxn id="22" idx="1"/>
          </p:cNvCxnSpPr>
          <p:nvPr/>
        </p:nvCxnSpPr>
        <p:spPr>
          <a:xfrm flipV="1">
            <a:off x="2567042" y="4465229"/>
            <a:ext cx="1932068" cy="8797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3" idx="6"/>
            <a:endCxn id="23" idx="1"/>
          </p:cNvCxnSpPr>
          <p:nvPr/>
        </p:nvCxnSpPr>
        <p:spPr>
          <a:xfrm flipV="1">
            <a:off x="2567041" y="5546246"/>
            <a:ext cx="1932069" cy="5207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1" idx="6"/>
            <a:endCxn id="23" idx="1"/>
          </p:cNvCxnSpPr>
          <p:nvPr/>
        </p:nvCxnSpPr>
        <p:spPr>
          <a:xfrm>
            <a:off x="2567042" y="4622986"/>
            <a:ext cx="1932068" cy="92326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61567" y="3153796"/>
                <a:ext cx="4099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是朋友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A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B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(B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3153796"/>
                <a:ext cx="409971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1842" r="-133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 smtClean="0"/>
                  <a:t>做</a:t>
                </a:r>
                <a:r>
                  <a:rPr lang="zh-TW" altLang="en-US" sz="2400" dirty="0"/>
                  <a:t>研究</a:t>
                </a:r>
                <a:r>
                  <a:rPr lang="en-US" altLang="zh-TW" sz="2400" dirty="0"/>
                  <a:t>(A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844" t="-11842" r="-204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 ,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  <m:r>
                      <m:rPr>
                        <m:nor/>
                      </m:rPr>
                      <a:rPr lang="zh-TW" altLang="en-US" sz="2400" dirty="0"/>
                      <m:t>做研究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860" t="-10667" r="-2066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915518" y="6257694"/>
                <a:ext cx="8103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18" y="6257694"/>
                <a:ext cx="81035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1788320" y="278248"/>
            <a:ext cx="5474251" cy="830582"/>
            <a:chOff x="212515" y="254254"/>
            <a:chExt cx="5474251" cy="830582"/>
          </a:xfrm>
        </p:grpSpPr>
        <p:sp>
          <p:nvSpPr>
            <p:cNvPr id="40" name="矩形 39"/>
            <p:cNvSpPr/>
            <p:nvPr/>
          </p:nvSpPr>
          <p:spPr>
            <a:xfrm>
              <a:off x="641479" y="285448"/>
              <a:ext cx="648608" cy="7993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1.5</a:t>
              </a:r>
            </a:p>
            <a:p>
              <a:pPr algn="ctr"/>
              <a:r>
                <a:rPr lang="en-US" altLang="zh-TW" sz="2400" dirty="0" smtClean="0"/>
                <a:t>1.1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2400" dirty="0" smtClean="0"/>
                    <a:t>宅</a:t>
                  </a:r>
                  <a:r>
                    <a:rPr lang="en-US" altLang="zh-TW" sz="2400" dirty="0" smtClean="0"/>
                    <a:t>(x</a:t>
                  </a:r>
                  <a:r>
                    <a:rPr lang="en-US" altLang="zh-TW" sz="2400" dirty="0"/>
                    <a:t>)</a:t>
                  </a:r>
                  <a:r>
                    <a:rPr lang="en-US" altLang="zh-TW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 smtClean="0"/>
                    <a:t>做研究</a:t>
                  </a:r>
                  <a:r>
                    <a:rPr lang="en-US" altLang="zh-TW" sz="2400" dirty="0" smtClean="0"/>
                    <a:t>(</a:t>
                  </a:r>
                  <a:r>
                    <a:rPr lang="en-US" altLang="zh-TW" sz="2400" dirty="0"/>
                    <a:t>x</a:t>
                  </a:r>
                  <a:r>
                    <a:rPr lang="en-US" altLang="zh-TW" sz="2400" dirty="0" smtClean="0"/>
                    <a:t>)</a:t>
                  </a:r>
                </a:p>
                <a:p>
                  <a:pPr marL="0" lvl="1"/>
                  <a:r>
                    <a:rPr lang="zh-TW" altLang="en-US" sz="2400" dirty="0" smtClean="0"/>
                    <a:t>是</a:t>
                  </a:r>
                  <a:r>
                    <a:rPr lang="zh-TW" altLang="en-US" sz="2400" dirty="0"/>
                    <a:t>朋友</a:t>
                  </a:r>
                  <a:r>
                    <a:rPr lang="en-US" altLang="zh-TW" sz="2400" dirty="0"/>
                    <a:t>(</a:t>
                  </a:r>
                  <a:r>
                    <a:rPr lang="en-US" altLang="zh-TW" sz="2400" dirty="0" err="1"/>
                    <a:t>x,y</a:t>
                  </a:r>
                  <a:r>
                    <a:rPr lang="en-US" altLang="zh-TW" sz="2400" dirty="0"/>
                    <a:t>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宅</a:t>
                  </a:r>
                  <a:r>
                    <a:rPr lang="en-US" altLang="zh-TW" sz="2400" dirty="0"/>
                    <a:t>(x)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a14:m>
                  <a:r>
                    <a:rPr lang="zh-TW" altLang="en-US" sz="2400" dirty="0"/>
                    <a:t> 宅</a:t>
                  </a:r>
                  <a:r>
                    <a:rPr lang="en-US" altLang="zh-TW" sz="2400" dirty="0"/>
                    <a:t>(y) </a:t>
                  </a:r>
                  <a:r>
                    <a:rPr lang="en-US" altLang="zh-TW" sz="2400" dirty="0" smtClean="0"/>
                    <a:t>)</a:t>
                  </a:r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147" t="-8397" r="-4755" b="-1908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696" r="-57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3962" r="-754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8451" r="-4225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3333" r="-740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4771121" y="1660657"/>
                <a:ext cx="36695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400" dirty="0"/>
                          <m:t>宅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)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做研究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)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true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121" y="1660657"/>
                <a:ext cx="3669594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10526" r="-132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93686" y="1698372"/>
                <a:ext cx="4108241" cy="768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zh-TW" altLang="en-US" sz="2800" dirty="0"/>
                        <m:t>宅</m:t>
                      </m:r>
                      <m:r>
                        <m:rPr>
                          <m:nor/>
                        </m:rPr>
                        <a:rPr lang="en-US" altLang="zh-TW" sz="2800" dirty="0"/>
                        <m:t>(</m:t>
                      </m:r>
                      <m:r>
                        <m:rPr>
                          <m:nor/>
                        </m:rPr>
                        <a:rPr lang="en-US" altLang="zh-TW" sz="2800" dirty="0"/>
                        <m:t>x</m:t>
                      </m:r>
                      <m:r>
                        <m:rPr>
                          <m:nor/>
                        </m:rPr>
                        <a:rPr lang="en-US" altLang="zh-TW" sz="2800" dirty="0"/>
                        <m:t>) , </m:t>
                      </m:r>
                      <m:r>
                        <m:rPr>
                          <m:nor/>
                        </m:rPr>
                        <a:rPr lang="zh-TW" altLang="en-US" sz="2800" dirty="0"/>
                        <m:t>做研究</m:t>
                      </m:r>
                      <m:r>
                        <m:rPr>
                          <m:nor/>
                        </m:rPr>
                        <a:rPr lang="en-US" altLang="zh-TW" sz="2800" dirty="0"/>
                        <m:t>(</m:t>
                      </m:r>
                      <m:r>
                        <m:rPr>
                          <m:nor/>
                        </m:rPr>
                        <a:rPr lang="en-US" altLang="zh-TW" sz="2800" dirty="0"/>
                        <m:t>x</m:t>
                      </m:r>
                      <m:r>
                        <m:rPr>
                          <m:nor/>
                        </m:rPr>
                        <a:rPr lang="en-US" altLang="zh-TW" sz="2800" dirty="0"/>
                        <m:t>) ) 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8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8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8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6" y="1698372"/>
                <a:ext cx="4108241" cy="768287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4784526" y="2038441"/>
                <a:ext cx="1635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526" y="2038441"/>
                <a:ext cx="1635704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2142375" y="3683136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142375" y="2945680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2523145" y="5220205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T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2743754" y="5232764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F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/>
              <p:cNvSpPr txBox="1"/>
              <p:nvPr/>
            </p:nvSpPr>
            <p:spPr>
              <a:xfrm>
                <a:off x="6851338" y="4574761"/>
                <a:ext cx="799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4" name="文字方塊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338" y="4574761"/>
                <a:ext cx="799978" cy="461665"/>
              </a:xfrm>
              <a:prstGeom prst="rect">
                <a:avLst/>
              </a:prstGeom>
              <a:blipFill rotWithShape="0">
                <a:blip r:embed="rId21"/>
                <a:stretch>
                  <a:fillRect r="-1527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7567695" y="4588182"/>
                <a:ext cx="799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695" y="4588182"/>
                <a:ext cx="799978" cy="46166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610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2" grpId="0"/>
      <p:bldP spid="52" grpId="1"/>
      <p:bldP spid="53" grpId="0"/>
      <p:bldP spid="54" grpId="0"/>
      <p:bldP spid="54" grpId="1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743" y="3504338"/>
                <a:ext cx="6096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153722" y="3667668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</p:txBody>
      </p:sp>
      <p:sp>
        <p:nvSpPr>
          <p:cNvPr id="9" name="橢圓 8"/>
          <p:cNvSpPr/>
          <p:nvPr/>
        </p:nvSpPr>
        <p:spPr>
          <a:xfrm>
            <a:off x="2068107" y="2924549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2068105" y="3649033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2068105" y="4373517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068105" y="5095506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2068104" y="5817495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350326" y="2922964"/>
            <a:ext cx="1717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</p:txBody>
      </p:sp>
      <p:sp>
        <p:nvSpPr>
          <p:cNvPr id="15" name="矩形 14"/>
          <p:cNvSpPr/>
          <p:nvPr/>
        </p:nvSpPr>
        <p:spPr>
          <a:xfrm>
            <a:off x="1164944" y="4370229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(B)</a:t>
            </a:r>
          </a:p>
        </p:txBody>
      </p:sp>
      <p:sp>
        <p:nvSpPr>
          <p:cNvPr id="16" name="矩形 15"/>
          <p:cNvSpPr/>
          <p:nvPr/>
        </p:nvSpPr>
        <p:spPr>
          <a:xfrm>
            <a:off x="538169" y="5072790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(A)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538169" y="5796029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21" name="矩形 20"/>
          <p:cNvSpPr/>
          <p:nvPr/>
        </p:nvSpPr>
        <p:spPr>
          <a:xfrm>
            <a:off x="4525446" y="3295720"/>
            <a:ext cx="259080" cy="259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/>
          <p:cNvSpPr/>
          <p:nvPr/>
        </p:nvSpPr>
        <p:spPr>
          <a:xfrm>
            <a:off x="4499110" y="4335689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/>
          <p:cNvSpPr/>
          <p:nvPr/>
        </p:nvSpPr>
        <p:spPr>
          <a:xfrm>
            <a:off x="4499110" y="5416706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/>
              <p:cNvSpPr txBox="1"/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4" name="文字方塊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4566522"/>
                <a:ext cx="609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727" y="5727534"/>
                <a:ext cx="60960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線接點 26"/>
          <p:cNvCxnSpPr>
            <a:stCxn id="9" idx="6"/>
            <a:endCxn id="21" idx="1"/>
          </p:cNvCxnSpPr>
          <p:nvPr/>
        </p:nvCxnSpPr>
        <p:spPr>
          <a:xfrm>
            <a:off x="2567044" y="3174018"/>
            <a:ext cx="1958402" cy="25124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>
            <a:endCxn id="21" idx="1"/>
          </p:cNvCxnSpPr>
          <p:nvPr/>
        </p:nvCxnSpPr>
        <p:spPr>
          <a:xfrm flipV="1">
            <a:off x="2567044" y="3425260"/>
            <a:ext cx="1958402" cy="49028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/>
          <p:cNvCxnSpPr>
            <a:endCxn id="21" idx="1"/>
          </p:cNvCxnSpPr>
          <p:nvPr/>
        </p:nvCxnSpPr>
        <p:spPr>
          <a:xfrm flipV="1">
            <a:off x="2567044" y="3425260"/>
            <a:ext cx="1958402" cy="117615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/>
          <p:cNvCxnSpPr>
            <a:stCxn id="10" idx="6"/>
            <a:endCxn id="22" idx="1"/>
          </p:cNvCxnSpPr>
          <p:nvPr/>
        </p:nvCxnSpPr>
        <p:spPr>
          <a:xfrm>
            <a:off x="2567042" y="3898502"/>
            <a:ext cx="1932068" cy="56672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/>
          <p:cNvCxnSpPr>
            <a:stCxn id="12" idx="6"/>
            <a:endCxn id="22" idx="1"/>
          </p:cNvCxnSpPr>
          <p:nvPr/>
        </p:nvCxnSpPr>
        <p:spPr>
          <a:xfrm flipV="1">
            <a:off x="2567042" y="4465229"/>
            <a:ext cx="1932068" cy="87974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>
            <a:stCxn id="13" idx="6"/>
            <a:endCxn id="23" idx="1"/>
          </p:cNvCxnSpPr>
          <p:nvPr/>
        </p:nvCxnSpPr>
        <p:spPr>
          <a:xfrm flipV="1">
            <a:off x="2567041" y="5546246"/>
            <a:ext cx="1932069" cy="5207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11" idx="6"/>
            <a:endCxn id="23" idx="1"/>
          </p:cNvCxnSpPr>
          <p:nvPr/>
        </p:nvCxnSpPr>
        <p:spPr>
          <a:xfrm>
            <a:off x="2567042" y="4622986"/>
            <a:ext cx="1932068" cy="92326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861567" y="3153796"/>
                <a:ext cx="40997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是朋友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A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B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,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(B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3153796"/>
                <a:ext cx="409971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1842" r="-133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dirty="0"/>
                      <m:t>A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</m:oMath>
                </a14:m>
                <a:r>
                  <a:rPr lang="en-US" altLang="zh-TW" sz="2400" dirty="0" smtClean="0"/>
                  <a:t> , </a:t>
                </a:r>
                <a:r>
                  <a:rPr lang="zh-TW" altLang="en-US" sz="2400" dirty="0" smtClean="0"/>
                  <a:t>做</a:t>
                </a:r>
                <a:r>
                  <a:rPr lang="zh-TW" altLang="en-US" sz="2400" dirty="0"/>
                  <a:t>研究</a:t>
                </a:r>
                <a:r>
                  <a:rPr lang="en-US" altLang="zh-TW" sz="2400" dirty="0"/>
                  <a:t>(A</a:t>
                </a:r>
                <a:r>
                  <a:rPr lang="en-US" altLang="zh-TW" sz="2400" dirty="0" smtClean="0"/>
                  <a:t>) 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376" y="4202421"/>
                <a:ext cx="2973122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844" t="-11842" r="-2049" b="-2894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TW" sz="2400" b="0" i="0" smtClean="0">
                        <a:latin typeface="Cambria Math" panose="02040503050406030204" pitchFamily="18" charset="0"/>
                      </a:rPr>
                      <m:t>( </m:t>
                    </m:r>
                    <m:r>
                      <m:rPr>
                        <m:nor/>
                      </m:rPr>
                      <a:rPr lang="zh-TW" altLang="en-US" sz="2400" dirty="0"/>
                      <m:t>宅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 ,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  <m:r>
                      <m:rPr>
                        <m:nor/>
                      </m:rPr>
                      <a:rPr lang="zh-TW" altLang="en-US" sz="2400" dirty="0"/>
                      <m:t>做研究</m:t>
                    </m:r>
                    <m:r>
                      <m:rPr>
                        <m:nor/>
                      </m:rPr>
                      <a:rPr lang="en-US" altLang="zh-TW" sz="2400" dirty="0"/>
                      <m:t>(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B</m:t>
                    </m:r>
                    <m:r>
                      <m:rPr>
                        <m:nor/>
                      </m:rPr>
                      <a:rPr lang="en-US" altLang="zh-TW" sz="2400" dirty="0"/>
                      <m:t>)</m:t>
                    </m:r>
                    <m:r>
                      <m:rPr>
                        <m:nor/>
                      </m:rPr>
                      <a:rPr lang="en-US" altLang="zh-TW" sz="2400" b="0" i="0" dirty="0" smtClean="0"/>
                      <m:t> </m:t>
                    </m:r>
                  </m:oMath>
                </a14:m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567" y="5307522"/>
                <a:ext cx="295068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860" t="-10667" r="-2066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/>
              <p:cNvSpPr txBox="1"/>
              <p:nvPr/>
            </p:nvSpPr>
            <p:spPr>
              <a:xfrm>
                <a:off x="4915518" y="6257694"/>
                <a:ext cx="81035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TW" sz="2800" i="1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6" name="文字方塊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18" y="6257694"/>
                <a:ext cx="810350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/>
              <p:cNvSpPr txBox="1"/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6" name="文字方塊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138132" y="5836083"/>
                <a:ext cx="349455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3713914"/>
                <a:ext cx="349455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/>
              <p:cNvSpPr txBox="1"/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9" name="文字方塊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416" y="4791469"/>
                <a:ext cx="349455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群組 4"/>
          <p:cNvGrpSpPr/>
          <p:nvPr/>
        </p:nvGrpSpPr>
        <p:grpSpPr>
          <a:xfrm>
            <a:off x="1788320" y="278248"/>
            <a:ext cx="5474251" cy="830582"/>
            <a:chOff x="212515" y="254254"/>
            <a:chExt cx="5474251" cy="830582"/>
          </a:xfrm>
        </p:grpSpPr>
        <p:sp>
          <p:nvSpPr>
            <p:cNvPr id="40" name="矩形 39"/>
            <p:cNvSpPr/>
            <p:nvPr/>
          </p:nvSpPr>
          <p:spPr>
            <a:xfrm>
              <a:off x="641479" y="285448"/>
              <a:ext cx="648608" cy="799388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 smtClean="0"/>
                <a:t>1.5</a:t>
              </a:r>
            </a:p>
            <a:p>
              <a:pPr algn="ctr"/>
              <a:r>
                <a:rPr lang="en-US" altLang="zh-TW" sz="2400" dirty="0" smtClean="0"/>
                <a:t>1.1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/>
                <p:cNvSpPr/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zh-TW" altLang="en-US" sz="2400" dirty="0" smtClean="0"/>
                    <a:t>宅</a:t>
                  </a:r>
                  <a:r>
                    <a:rPr lang="en-US" altLang="zh-TW" sz="2400" dirty="0" smtClean="0"/>
                    <a:t>(x</a:t>
                  </a:r>
                  <a:r>
                    <a:rPr lang="en-US" altLang="zh-TW" sz="2400" dirty="0"/>
                    <a:t>)</a:t>
                  </a:r>
                  <a:r>
                    <a:rPr lang="en-US" altLang="zh-TW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 smtClean="0"/>
                    <a:t>做研究</a:t>
                  </a:r>
                  <a:r>
                    <a:rPr lang="en-US" altLang="zh-TW" sz="2400" dirty="0" smtClean="0"/>
                    <a:t>(</a:t>
                  </a:r>
                  <a:r>
                    <a:rPr lang="en-US" altLang="zh-TW" sz="2400" dirty="0"/>
                    <a:t>x</a:t>
                  </a:r>
                  <a:r>
                    <a:rPr lang="en-US" altLang="zh-TW" sz="2400" dirty="0" smtClean="0"/>
                    <a:t>)</a:t>
                  </a:r>
                </a:p>
                <a:p>
                  <a:pPr marL="0" lvl="1"/>
                  <a:r>
                    <a:rPr lang="zh-TW" altLang="en-US" sz="2400" dirty="0" smtClean="0"/>
                    <a:t>是</a:t>
                  </a:r>
                  <a:r>
                    <a:rPr lang="zh-TW" altLang="en-US" sz="2400" dirty="0"/>
                    <a:t>朋友</a:t>
                  </a:r>
                  <a:r>
                    <a:rPr lang="en-US" altLang="zh-TW" sz="2400" dirty="0"/>
                    <a:t>(</a:t>
                  </a:r>
                  <a:r>
                    <a:rPr lang="en-US" altLang="zh-TW" sz="2400" dirty="0" err="1"/>
                    <a:t>x,y</a:t>
                  </a:r>
                  <a:r>
                    <a:rPr lang="en-US" altLang="zh-TW" sz="2400" dirty="0"/>
                    <a:t>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zh-TW" altLang="en-US" sz="2400" dirty="0"/>
                    <a:t> </a:t>
                  </a:r>
                  <a:r>
                    <a:rPr lang="en-US" altLang="zh-TW" sz="2400" dirty="0"/>
                    <a:t>(</a:t>
                  </a:r>
                  <a:r>
                    <a:rPr lang="zh-TW" altLang="en-US" sz="2400" dirty="0"/>
                    <a:t>宅</a:t>
                  </a:r>
                  <a:r>
                    <a:rPr lang="en-US" altLang="zh-TW" sz="2400" dirty="0"/>
                    <a:t>(x) </a:t>
                  </a:r>
                  <a14:m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a14:m>
                  <a:r>
                    <a:rPr lang="zh-TW" altLang="en-US" sz="2400" dirty="0"/>
                    <a:t> 宅</a:t>
                  </a:r>
                  <a:r>
                    <a:rPr lang="en-US" altLang="zh-TW" sz="2400" dirty="0"/>
                    <a:t>(y) </a:t>
                  </a:r>
                  <a:r>
                    <a:rPr lang="en-US" altLang="zh-TW" sz="2400" dirty="0" smtClean="0"/>
                    <a:t>)</a:t>
                  </a:r>
                  <a:endParaRPr lang="en-US" altLang="zh-TW" sz="2400" dirty="0"/>
                </a:p>
              </p:txBody>
            </p:sp>
          </mc:Choice>
          <mc:Fallback xmlns="">
            <p:sp>
              <p:nvSpPr>
                <p:cNvPr id="42" name="矩形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45184" y="272291"/>
                  <a:ext cx="3960242" cy="7910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147" t="-8397" r="-4755" b="-1908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字方塊 42"/>
                <p:cNvSpPr txBox="1"/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3" name="文字方塊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651" y="290099"/>
                  <a:ext cx="42184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8696" r="-5797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字方塊 43"/>
                <p:cNvSpPr txBox="1"/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4" name="文字方塊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523" y="254254"/>
                  <a:ext cx="326243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33962" r="-754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515" y="668280"/>
                  <a:ext cx="42896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8451" r="-4225" b="-1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/>
                <p:cNvSpPr txBox="1"/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46" name="文字方塊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05" y="657437"/>
                  <a:ext cx="333361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33333" r="-7407" b="-3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矩形 46"/>
              <p:cNvSpPr/>
              <p:nvPr/>
            </p:nvSpPr>
            <p:spPr>
              <a:xfrm>
                <a:off x="3421557" y="1332665"/>
                <a:ext cx="55397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TW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TW" altLang="en-US" sz="2400" dirty="0"/>
                          <m:t>是朋友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,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y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)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宅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x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)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⇔</m:t>
                        </m:r>
                        <m:r>
                          <m:rPr>
                            <m:nor/>
                          </m:rPr>
                          <a:rPr lang="zh-TW" altLang="en-US" sz="2400" dirty="0"/>
                          <m:t> 宅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(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y</m:t>
                        </m:r>
                        <m:r>
                          <m:rPr>
                            <m:nor/>
                          </m:rPr>
                          <a:rPr lang="en-US" altLang="zh-TW" sz="2400" dirty="0"/>
                          <m:t>) ) </m:t>
                        </m:r>
                      </m:e>
                    </m:d>
                  </m:oMath>
                </a14:m>
                <a:r>
                  <a:rPr lang="zh-TW" altLang="en-US" sz="2400" dirty="0" smtClean="0"/>
                  <a:t> </a:t>
                </a:r>
                <a:r>
                  <a:rPr lang="en-US" altLang="zh-TW" sz="2400" dirty="0" smtClean="0"/>
                  <a:t>is true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47" name="矩形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1557" y="1332665"/>
                <a:ext cx="5539722" cy="461665"/>
              </a:xfrm>
              <a:prstGeom prst="rect">
                <a:avLst/>
              </a:prstGeom>
              <a:blipFill rotWithShape="0">
                <a:blip r:embed="rId18"/>
                <a:stretch>
                  <a:fillRect t="-10667" r="-660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199397" y="1830884"/>
                <a:ext cx="5092308" cy="6585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zh-TW" altLang="en-US" sz="2400" dirty="0"/>
                            <m:t>是朋友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TW" sz="2400" dirty="0"/>
                            <m:t>B</m:t>
                          </m:r>
                        </m:e>
                      </m:d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 ,</m:t>
                      </m:r>
                      <m:r>
                        <m:rPr>
                          <m:nor/>
                        </m:rPr>
                        <a:rPr lang="zh-TW" altLang="en-US" sz="2400" dirty="0"/>
                        <m:t>宅</m:t>
                      </m:r>
                      <m:r>
                        <m:rPr>
                          <m:nor/>
                        </m:rPr>
                        <a:rPr lang="en-US" altLang="zh-TW" sz="2400" dirty="0"/>
                        <m:t>(</m:t>
                      </m:r>
                      <m:r>
                        <m:rPr>
                          <m:nor/>
                        </m:rPr>
                        <a:rPr lang="en-US" altLang="zh-TW" sz="2400" dirty="0"/>
                        <m:t>A</m:t>
                      </m:r>
                      <m:r>
                        <m:rPr>
                          <m:nor/>
                        </m:rPr>
                        <a:rPr lang="en-US" altLang="zh-TW" sz="2400" dirty="0"/>
                        <m:t>) , </m:t>
                      </m:r>
                      <m:r>
                        <m:rPr>
                          <m:nor/>
                        </m:rPr>
                        <a:rPr lang="zh-TW" altLang="en-US" sz="2400" dirty="0"/>
                        <m:t>宅</m:t>
                      </m:r>
                      <m:r>
                        <m:rPr>
                          <m:nor/>
                        </m:rPr>
                        <a:rPr lang="en-US" altLang="zh-TW" sz="2400" dirty="0"/>
                        <m:t>(</m:t>
                      </m:r>
                      <m:r>
                        <m:rPr>
                          <m:nor/>
                        </m:rPr>
                        <a:rPr lang="en-US" altLang="zh-TW" sz="2400" dirty="0"/>
                        <m:t>B</m:t>
                      </m:r>
                      <m:r>
                        <m:rPr>
                          <m:nor/>
                        </m:rPr>
                        <a:rPr lang="en-US" altLang="zh-TW" sz="2400" dirty="0"/>
                        <m:t>) )=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TW" sz="2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sz="24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24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TW" sz="2400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97" y="1830884"/>
                <a:ext cx="5092308" cy="658514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/>
              <p:cNvSpPr/>
              <p:nvPr/>
            </p:nvSpPr>
            <p:spPr>
              <a:xfrm>
                <a:off x="5245527" y="2267688"/>
                <a:ext cx="16357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latin typeface="Cambria Math" panose="02040503050406030204" pitchFamily="18" charset="0"/>
                        </a:rPr>
                        <m:t>𝑜𝑡h𝑒𝑟𝑤𝑖𝑠𝑒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矩形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527" y="2267688"/>
                <a:ext cx="1635704" cy="461665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2142375" y="3683136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2142375" y="2945680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T</a:t>
            </a:r>
            <a:endParaRPr lang="zh-TW" altLang="en-US" sz="24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2446309" y="4662000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>
                <a:solidFill>
                  <a:srgbClr val="FFFF00"/>
                </a:solidFill>
              </a:rPr>
              <a:t>T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2660569" y="4669677"/>
            <a:ext cx="294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FF00"/>
                </a:solidFill>
              </a:rPr>
              <a:t>F</a:t>
            </a:r>
            <a:endParaRPr lang="zh-TW" altLang="en-US" sz="24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/>
              <p:cNvSpPr txBox="1"/>
              <p:nvPr/>
            </p:nvSpPr>
            <p:spPr>
              <a:xfrm>
                <a:off x="6820867" y="3538155"/>
                <a:ext cx="799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400" b="0" i="1" dirty="0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8" name="文字方塊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0867" y="3538155"/>
                <a:ext cx="799978" cy="461665"/>
              </a:xfrm>
              <a:prstGeom prst="rect">
                <a:avLst/>
              </a:prstGeom>
              <a:blipFill rotWithShape="0">
                <a:blip r:embed="rId21"/>
                <a:stretch>
                  <a:fillRect r="-2290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/>
              <p:cNvSpPr txBox="1"/>
              <p:nvPr/>
            </p:nvSpPr>
            <p:spPr>
              <a:xfrm>
                <a:off x="7620845" y="3565999"/>
                <a:ext cx="7999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59" name="文字方塊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45" y="3565999"/>
                <a:ext cx="799978" cy="461665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線單箭頭接點 3"/>
          <p:cNvCxnSpPr/>
          <p:nvPr/>
        </p:nvCxnSpPr>
        <p:spPr>
          <a:xfrm>
            <a:off x="4956344" y="2362200"/>
            <a:ext cx="367939" cy="13632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 flipV="1">
            <a:off x="5061557" y="1838501"/>
            <a:ext cx="466746" cy="16711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9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6" grpId="0"/>
      <p:bldP spid="56" grpId="1"/>
      <p:bldP spid="57" grpId="0"/>
      <p:bldP spid="58" grpId="0"/>
      <p:bldP spid="58" grpId="1"/>
      <p:bldP spid="5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Graphical </a:t>
            </a:r>
            <a:r>
              <a:rPr lang="en-US" altLang="zh-TW" dirty="0"/>
              <a:t>Model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4831705" y="3654808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</p:txBody>
      </p:sp>
      <p:sp>
        <p:nvSpPr>
          <p:cNvPr id="12" name="橢圓 11"/>
          <p:cNvSpPr/>
          <p:nvPr/>
        </p:nvSpPr>
        <p:spPr>
          <a:xfrm>
            <a:off x="5664839" y="4622633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7412050" y="4659314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5925957" y="2421141"/>
            <a:ext cx="1717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</p:txBody>
      </p:sp>
      <p:sp>
        <p:nvSpPr>
          <p:cNvPr id="15" name="矩形 14"/>
          <p:cNvSpPr/>
          <p:nvPr/>
        </p:nvSpPr>
        <p:spPr>
          <a:xfrm>
            <a:off x="7865877" y="3631853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(B)</a:t>
            </a:r>
          </a:p>
        </p:txBody>
      </p:sp>
      <p:sp>
        <p:nvSpPr>
          <p:cNvPr id="16" name="矩形 15"/>
          <p:cNvSpPr/>
          <p:nvPr/>
        </p:nvSpPr>
        <p:spPr>
          <a:xfrm>
            <a:off x="5188171" y="5149452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(A)</a:t>
            </a:r>
            <a:endParaRPr lang="en-US" altLang="zh-TW" sz="2400" dirty="0"/>
          </a:p>
        </p:txBody>
      </p:sp>
      <p:sp>
        <p:nvSpPr>
          <p:cNvPr id="17" name="矩形 16"/>
          <p:cNvSpPr/>
          <p:nvPr/>
        </p:nvSpPr>
        <p:spPr>
          <a:xfrm>
            <a:off x="6951303" y="5164783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cxnSp>
        <p:nvCxnSpPr>
          <p:cNvPr id="18" name="直線接點 17"/>
          <p:cNvCxnSpPr>
            <a:endCxn id="11" idx="1"/>
          </p:cNvCxnSpPr>
          <p:nvPr/>
        </p:nvCxnSpPr>
        <p:spPr>
          <a:xfrm>
            <a:off x="6983788" y="3181717"/>
            <a:ext cx="481779" cy="51650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/>
          <p:cNvCxnSpPr>
            <a:stCxn id="10" idx="6"/>
            <a:endCxn id="11" idx="2"/>
          </p:cNvCxnSpPr>
          <p:nvPr/>
        </p:nvCxnSpPr>
        <p:spPr>
          <a:xfrm flipV="1">
            <a:off x="6173579" y="3874623"/>
            <a:ext cx="1218920" cy="1117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/>
          <p:cNvCxnSpPr/>
          <p:nvPr/>
        </p:nvCxnSpPr>
        <p:spPr>
          <a:xfrm flipV="1">
            <a:off x="5981294" y="3129223"/>
            <a:ext cx="620421" cy="65424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 flipV="1">
            <a:off x="7661518" y="4108714"/>
            <a:ext cx="1922" cy="5881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>
            <a:stCxn id="10" idx="4"/>
            <a:endCxn id="12" idx="0"/>
          </p:cNvCxnSpPr>
          <p:nvPr/>
        </p:nvCxnSpPr>
        <p:spPr>
          <a:xfrm flipH="1">
            <a:off x="5914308" y="4135267"/>
            <a:ext cx="9803" cy="48736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/>
              <p:cNvSpPr txBox="1"/>
              <p:nvPr/>
            </p:nvSpPr>
            <p:spPr>
              <a:xfrm>
                <a:off x="3544747" y="2791857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1" name="文字方塊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747" y="2791857"/>
                <a:ext cx="609601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1033492" y="3129223"/>
            <a:ext cx="856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</p:txBody>
      </p:sp>
      <p:sp>
        <p:nvSpPr>
          <p:cNvPr id="25" name="橢圓 24"/>
          <p:cNvSpPr/>
          <p:nvPr/>
        </p:nvSpPr>
        <p:spPr>
          <a:xfrm>
            <a:off x="1947877" y="2386104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橢圓 25"/>
          <p:cNvSpPr/>
          <p:nvPr/>
        </p:nvSpPr>
        <p:spPr>
          <a:xfrm>
            <a:off x="1947875" y="3110588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947875" y="3835072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1947875" y="4557061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/>
        </p:nvSpPr>
        <p:spPr>
          <a:xfrm>
            <a:off x="1947874" y="5279050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230096" y="2384519"/>
            <a:ext cx="17177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</p:txBody>
      </p:sp>
      <p:sp>
        <p:nvSpPr>
          <p:cNvPr id="31" name="矩形 30"/>
          <p:cNvSpPr/>
          <p:nvPr/>
        </p:nvSpPr>
        <p:spPr>
          <a:xfrm>
            <a:off x="1044714" y="3831784"/>
            <a:ext cx="8451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(B)</a:t>
            </a:r>
          </a:p>
        </p:txBody>
      </p:sp>
      <p:sp>
        <p:nvSpPr>
          <p:cNvPr id="32" name="矩形 31"/>
          <p:cNvSpPr/>
          <p:nvPr/>
        </p:nvSpPr>
        <p:spPr>
          <a:xfrm>
            <a:off x="417939" y="4534345"/>
            <a:ext cx="1471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(A)</a:t>
            </a:r>
            <a:endParaRPr lang="en-US" altLang="zh-TW" sz="2400" dirty="0"/>
          </a:p>
        </p:txBody>
      </p:sp>
      <p:sp>
        <p:nvSpPr>
          <p:cNvPr id="33" name="矩形 32"/>
          <p:cNvSpPr/>
          <p:nvPr/>
        </p:nvSpPr>
        <p:spPr>
          <a:xfrm>
            <a:off x="417939" y="5257584"/>
            <a:ext cx="14606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TW" altLang="en-US" sz="2400" dirty="0" smtClean="0"/>
              <a:t>做</a:t>
            </a:r>
            <a:r>
              <a:rPr lang="zh-TW" altLang="en-US" sz="2400" dirty="0"/>
              <a:t>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34" name="矩形 33"/>
          <p:cNvSpPr/>
          <p:nvPr/>
        </p:nvSpPr>
        <p:spPr>
          <a:xfrm>
            <a:off x="3723450" y="2583239"/>
            <a:ext cx="259080" cy="2590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3723450" y="3745083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/>
          <p:cNvSpPr/>
          <p:nvPr/>
        </p:nvSpPr>
        <p:spPr>
          <a:xfrm>
            <a:off x="3723450" y="4937557"/>
            <a:ext cx="259080" cy="25908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/>
              <p:cNvSpPr txBox="1"/>
              <p:nvPr/>
            </p:nvSpPr>
            <p:spPr>
              <a:xfrm>
                <a:off x="3555067" y="3975916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7" name="文字方塊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67" y="3975916"/>
                <a:ext cx="609601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/>
              <p:cNvSpPr txBox="1"/>
              <p:nvPr/>
            </p:nvSpPr>
            <p:spPr>
              <a:xfrm>
                <a:off x="3555067" y="5248385"/>
                <a:ext cx="6096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8" name="文字方塊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067" y="5248385"/>
                <a:ext cx="60960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接點 38"/>
          <p:cNvCxnSpPr>
            <a:stCxn id="25" idx="6"/>
            <a:endCxn id="34" idx="1"/>
          </p:cNvCxnSpPr>
          <p:nvPr/>
        </p:nvCxnSpPr>
        <p:spPr>
          <a:xfrm>
            <a:off x="2446814" y="2635573"/>
            <a:ext cx="1276636" cy="77206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/>
          <p:cNvCxnSpPr>
            <a:stCxn id="26" idx="6"/>
            <a:endCxn id="34" idx="1"/>
          </p:cNvCxnSpPr>
          <p:nvPr/>
        </p:nvCxnSpPr>
        <p:spPr>
          <a:xfrm flipV="1">
            <a:off x="2446812" y="2712779"/>
            <a:ext cx="1276638" cy="647278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/>
          <p:cNvCxnSpPr>
            <a:stCxn id="27" idx="6"/>
            <a:endCxn id="34" idx="1"/>
          </p:cNvCxnSpPr>
          <p:nvPr/>
        </p:nvCxnSpPr>
        <p:spPr>
          <a:xfrm flipV="1">
            <a:off x="2446812" y="2712779"/>
            <a:ext cx="1276638" cy="137176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>
            <a:stCxn id="26" idx="6"/>
            <a:endCxn id="35" idx="1"/>
          </p:cNvCxnSpPr>
          <p:nvPr/>
        </p:nvCxnSpPr>
        <p:spPr>
          <a:xfrm>
            <a:off x="2446812" y="3360057"/>
            <a:ext cx="1276638" cy="51456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/>
          <p:cNvCxnSpPr>
            <a:stCxn id="28" idx="6"/>
            <a:endCxn id="35" idx="1"/>
          </p:cNvCxnSpPr>
          <p:nvPr/>
        </p:nvCxnSpPr>
        <p:spPr>
          <a:xfrm flipV="1">
            <a:off x="2446812" y="3874623"/>
            <a:ext cx="1276638" cy="931907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>
            <a:stCxn id="29" idx="6"/>
            <a:endCxn id="36" idx="1"/>
          </p:cNvCxnSpPr>
          <p:nvPr/>
        </p:nvCxnSpPr>
        <p:spPr>
          <a:xfrm flipV="1">
            <a:off x="2446811" y="5067097"/>
            <a:ext cx="1276639" cy="461422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>
            <a:stCxn id="27" idx="6"/>
            <a:endCxn id="36" idx="1"/>
          </p:cNvCxnSpPr>
          <p:nvPr/>
        </p:nvCxnSpPr>
        <p:spPr>
          <a:xfrm>
            <a:off x="2446812" y="4084541"/>
            <a:ext cx="1276638" cy="98255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063892" y="1558206"/>
            <a:ext cx="3451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Markov Random Field</a:t>
            </a:r>
            <a:endParaRPr lang="zh-TW" altLang="en-US" sz="2800" b="1" i="1" u="sng" dirty="0"/>
          </a:p>
        </p:txBody>
      </p:sp>
      <p:sp>
        <p:nvSpPr>
          <p:cNvPr id="46" name="矩形 45"/>
          <p:cNvSpPr/>
          <p:nvPr/>
        </p:nvSpPr>
        <p:spPr>
          <a:xfrm>
            <a:off x="1663375" y="1585808"/>
            <a:ext cx="2104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 smtClean="0"/>
              <a:t>Factor Graph</a:t>
            </a:r>
            <a:endParaRPr lang="zh-TW" altLang="en-US" sz="2800" b="1" i="1" u="sng" dirty="0"/>
          </a:p>
        </p:txBody>
      </p:sp>
      <p:sp>
        <p:nvSpPr>
          <p:cNvPr id="52" name="矩形 51"/>
          <p:cNvSpPr/>
          <p:nvPr/>
        </p:nvSpPr>
        <p:spPr>
          <a:xfrm>
            <a:off x="523739" y="6010426"/>
            <a:ext cx="81872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/>
              <a:t>This is why the model is named </a:t>
            </a:r>
            <a:r>
              <a:rPr lang="en-US" altLang="zh-TW" sz="2800" b="1" i="1" u="sng" dirty="0" smtClean="0"/>
              <a:t>Markov Logic Network</a:t>
            </a:r>
            <a:endParaRPr lang="zh-TW" altLang="en-US" sz="2800" dirty="0"/>
          </a:p>
        </p:txBody>
      </p:sp>
      <p:sp>
        <p:nvSpPr>
          <p:cNvPr id="9" name="橢圓 8"/>
          <p:cNvSpPr/>
          <p:nvPr/>
        </p:nvSpPr>
        <p:spPr>
          <a:xfrm>
            <a:off x="6517579" y="2791731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674642" y="3636330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392499" y="3625154"/>
            <a:ext cx="498937" cy="498937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7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  <p:bldP spid="13" grpId="0" animBg="1"/>
      <p:bldP spid="14" grpId="0"/>
      <p:bldP spid="15" grpId="0"/>
      <p:bldP spid="16" grpId="0"/>
      <p:bldP spid="17" grpId="0"/>
      <p:bldP spid="5" grpId="0"/>
      <p:bldP spid="52" grpId="0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Markov Logic Network</a:t>
            </a:r>
            <a:endParaRPr lang="zh-TW" altLang="en-US" dirty="0"/>
          </a:p>
        </p:txBody>
      </p:sp>
      <p:graphicFrame>
        <p:nvGraphicFramePr>
          <p:cNvPr id="4" name="資料庫圖表 3"/>
          <p:cNvGraphicFramePr/>
          <p:nvPr>
            <p:extLst>
              <p:ext uri="{D42A27DB-BD31-4B8C-83A1-F6EECF244321}">
                <p14:modId xmlns:p14="http://schemas.microsoft.com/office/powerpoint/2010/main" val="2027614880"/>
              </p:ext>
            </p:extLst>
          </p:nvPr>
        </p:nvGraphicFramePr>
        <p:xfrm>
          <a:off x="0" y="1018886"/>
          <a:ext cx="7930897" cy="5552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519694" y="2251014"/>
            <a:ext cx="3324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Undirected Graph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502441" y="3230010"/>
            <a:ext cx="351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Graphical Model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495723" y="4239063"/>
            <a:ext cx="351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Structured Learning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519694" y="1272018"/>
            <a:ext cx="3497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Markov Logic Network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64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Given a set of formulas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dirty="0" smtClean="0"/>
                  <a:t>} and  world U, assign weights </a:t>
                </a:r>
                <a:r>
                  <a:rPr lang="en-US" altLang="zh-TW" dirty="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altLang="zh-TW" dirty="0" smtClean="0"/>
                  <a:t>} for each formulas</a:t>
                </a:r>
              </a:p>
              <a:p>
                <a:r>
                  <a:rPr lang="en-US" altLang="zh-TW" dirty="0" smtClean="0"/>
                  <a:t>Maximizing the likelihood of world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 r="-378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407278" y="3225956"/>
                <a:ext cx="3077637" cy="11294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  <m:sup>
                                          <m:r>
                                            <a:rPr lang="en-US" altLang="zh-TW" sz="28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278" y="3225956"/>
                <a:ext cx="3077637" cy="112947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407278" y="4422900"/>
                <a:ext cx="5299207" cy="1149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TW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sz="2800" b="0" i="1" smtClean="0">
                                          <a:latin typeface="Cambria Math" panose="02040503050406030204" pitchFamily="18" charset="0"/>
                                        </a:rPr>
                                        <m:t>𝑈</m:t>
                                      </m:r>
                                    </m:e>
                                    <m:sup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278" y="4422900"/>
                <a:ext cx="5299207" cy="11499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636278" y="3343623"/>
                <a:ext cx="3138551" cy="1045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278" y="3343623"/>
                <a:ext cx="3138551" cy="10455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群組 18"/>
          <p:cNvGrpSpPr/>
          <p:nvPr/>
        </p:nvGrpSpPr>
        <p:grpSpPr>
          <a:xfrm>
            <a:off x="1407278" y="5548362"/>
            <a:ext cx="6156888" cy="1001300"/>
            <a:chOff x="184824" y="5398621"/>
            <a:chExt cx="6156888" cy="1001300"/>
          </a:xfrm>
        </p:grpSpPr>
        <p:sp>
          <p:nvSpPr>
            <p:cNvPr id="16" name="文字方塊 15"/>
            <p:cNvSpPr txBox="1"/>
            <p:nvPr/>
          </p:nvSpPr>
          <p:spPr>
            <a:xfrm>
              <a:off x="184824" y="5637661"/>
              <a:ext cx="38524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Gradient ascent:</a:t>
              </a:r>
              <a:endParaRPr lang="zh-TW" altLang="en-US" sz="28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 17"/>
                <p:cNvSpPr/>
                <p:nvPr/>
              </p:nvSpPr>
              <p:spPr>
                <a:xfrm>
                  <a:off x="2645764" y="5398621"/>
                  <a:ext cx="3695948" cy="1001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TW" altLang="en-US" sz="28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f>
                          <m:fPr>
                            <m:ctrlPr>
                              <a:rPr lang="en-US" altLang="zh-TW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zh-TW" sz="28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8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num>
                          <m:den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8" name="矩形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5764" y="5398621"/>
                  <a:ext cx="3695948" cy="100130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589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If there is some missing data in the world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64507" y="2936405"/>
            <a:ext cx="152022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(A,B)</a:t>
            </a:r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(B,C)</a:t>
            </a:r>
            <a:endParaRPr lang="en-US" altLang="zh-TW" sz="2000" dirty="0"/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(A,C</a:t>
            </a:r>
            <a:r>
              <a:rPr lang="en-US" altLang="zh-TW" sz="2000" dirty="0"/>
              <a:t>)</a:t>
            </a:r>
            <a:r>
              <a:rPr lang="en-US" altLang="zh-TW" sz="2000" dirty="0" smtClean="0"/>
              <a:t> </a:t>
            </a:r>
            <a:endParaRPr lang="zh-TW" altLang="en-US" sz="2000" dirty="0"/>
          </a:p>
          <a:p>
            <a:r>
              <a:rPr lang="zh-TW" altLang="en-US" sz="2000" dirty="0" smtClean="0"/>
              <a:t>宅</a:t>
            </a:r>
            <a:r>
              <a:rPr lang="en-US" altLang="zh-TW" sz="2000" dirty="0" smtClean="0"/>
              <a:t>(A)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(B)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(C)</a:t>
            </a:r>
          </a:p>
          <a:p>
            <a:r>
              <a:rPr lang="zh-TW" altLang="en-US" sz="2000" dirty="0" smtClean="0"/>
              <a:t>做研</a:t>
            </a:r>
            <a:r>
              <a:rPr lang="zh-TW" altLang="en-US" sz="2000" dirty="0"/>
              <a:t>究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B)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C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2311260" y="2950919"/>
            <a:ext cx="121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=T</a:t>
            </a:r>
          </a:p>
          <a:p>
            <a:r>
              <a:rPr lang="en-US" altLang="zh-TW" sz="2000" dirty="0" smtClean="0"/>
              <a:t>=T</a:t>
            </a:r>
            <a:endParaRPr lang="en-US" altLang="zh-TW" sz="2000" dirty="0"/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 smtClean="0"/>
              <a:t>=T</a:t>
            </a:r>
            <a:endParaRPr lang="en-US" altLang="zh-TW" sz="2000" dirty="0"/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 smtClean="0"/>
              <a:t>=T</a:t>
            </a:r>
            <a:endParaRPr lang="en-US" altLang="zh-TW" sz="2000" dirty="0"/>
          </a:p>
          <a:p>
            <a:r>
              <a:rPr lang="en-US" altLang="zh-TW" sz="2000" dirty="0" smtClean="0"/>
              <a:t>=T</a:t>
            </a:r>
            <a:endParaRPr lang="en-US" altLang="zh-TW" sz="2000" dirty="0"/>
          </a:p>
          <a:p>
            <a:r>
              <a:rPr lang="en-US" altLang="zh-TW" sz="2000" dirty="0"/>
              <a:t>=</a:t>
            </a:r>
            <a:r>
              <a:rPr lang="en-US" altLang="zh-TW" sz="2000" dirty="0" smtClean="0"/>
              <a:t>T</a:t>
            </a:r>
            <a:endParaRPr lang="en-US" altLang="zh-TW" sz="2000" dirty="0"/>
          </a:p>
        </p:txBody>
      </p:sp>
      <p:sp>
        <p:nvSpPr>
          <p:cNvPr id="6" name="矩形 5"/>
          <p:cNvSpPr/>
          <p:nvPr/>
        </p:nvSpPr>
        <p:spPr>
          <a:xfrm>
            <a:off x="1629504" y="2470923"/>
            <a:ext cx="415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U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5128482" y="2995327"/>
            <a:ext cx="2665953" cy="2876836"/>
            <a:chOff x="5394373" y="3687249"/>
            <a:chExt cx="2665953" cy="2876836"/>
          </a:xfrm>
        </p:grpSpPr>
        <p:sp>
          <p:nvSpPr>
            <p:cNvPr id="7" name="矩形 6"/>
            <p:cNvSpPr/>
            <p:nvPr/>
          </p:nvSpPr>
          <p:spPr>
            <a:xfrm>
              <a:off x="5394373" y="3687249"/>
              <a:ext cx="1520224" cy="28623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TW" altLang="en-US" sz="2000" dirty="0"/>
                <a:t>是朋友</a:t>
              </a:r>
              <a:r>
                <a:rPr lang="en-US" altLang="zh-TW" sz="2000" dirty="0" smtClean="0"/>
                <a:t>(A,B)</a:t>
              </a:r>
            </a:p>
            <a:p>
              <a:r>
                <a:rPr lang="zh-TW" altLang="en-US" sz="2000" dirty="0"/>
                <a:t>是朋友</a:t>
              </a:r>
              <a:r>
                <a:rPr lang="en-US" altLang="zh-TW" sz="2000" dirty="0" smtClean="0"/>
                <a:t>(B,C)</a:t>
              </a:r>
              <a:endParaRPr lang="en-US" altLang="zh-TW" sz="2000" dirty="0"/>
            </a:p>
            <a:p>
              <a:r>
                <a:rPr lang="zh-TW" altLang="en-US" sz="2000" dirty="0"/>
                <a:t>是朋友</a:t>
              </a:r>
              <a:r>
                <a:rPr lang="en-US" altLang="zh-TW" sz="2000" dirty="0" smtClean="0"/>
                <a:t>(A,C</a:t>
              </a:r>
              <a:r>
                <a:rPr lang="en-US" altLang="zh-TW" sz="2000" dirty="0"/>
                <a:t>)</a:t>
              </a:r>
              <a:r>
                <a:rPr lang="en-US" altLang="zh-TW" sz="2000" dirty="0" smtClean="0"/>
                <a:t> </a:t>
              </a:r>
              <a:endParaRPr lang="zh-TW" altLang="en-US" sz="2000" dirty="0"/>
            </a:p>
            <a:p>
              <a:r>
                <a:rPr lang="zh-TW" altLang="en-US" sz="2000" dirty="0" smtClean="0"/>
                <a:t>宅</a:t>
              </a:r>
              <a:r>
                <a:rPr lang="en-US" altLang="zh-TW" sz="2000" dirty="0" smtClean="0"/>
                <a:t>(A)</a:t>
              </a:r>
            </a:p>
            <a:p>
              <a:r>
                <a:rPr lang="zh-TW" altLang="en-US" sz="2000" dirty="0"/>
                <a:t>宅</a:t>
              </a:r>
              <a:r>
                <a:rPr lang="en-US" altLang="zh-TW" sz="2000" dirty="0" smtClean="0"/>
                <a:t>(B)</a:t>
              </a:r>
            </a:p>
            <a:p>
              <a:r>
                <a:rPr lang="zh-TW" altLang="en-US" sz="2000" dirty="0"/>
                <a:t>宅</a:t>
              </a:r>
              <a:r>
                <a:rPr lang="en-US" altLang="zh-TW" sz="2000" dirty="0" smtClean="0"/>
                <a:t>(C)</a:t>
              </a:r>
            </a:p>
            <a:p>
              <a:r>
                <a:rPr lang="zh-TW" altLang="en-US" sz="2000" dirty="0" smtClean="0"/>
                <a:t>做研</a:t>
              </a:r>
              <a:r>
                <a:rPr lang="zh-TW" altLang="en-US" sz="2000" dirty="0"/>
                <a:t>究</a:t>
              </a:r>
              <a:r>
                <a:rPr lang="en-US" altLang="zh-TW" sz="2000" dirty="0" smtClean="0"/>
                <a:t>(A</a:t>
              </a:r>
              <a:r>
                <a:rPr lang="en-US" altLang="zh-TW" sz="2000" dirty="0"/>
                <a:t>)</a:t>
              </a:r>
            </a:p>
            <a:p>
              <a:r>
                <a:rPr lang="zh-TW" altLang="en-US" sz="2000" dirty="0"/>
                <a:t>做研究</a:t>
              </a:r>
              <a:r>
                <a:rPr lang="en-US" altLang="zh-TW" sz="2000" dirty="0" smtClean="0"/>
                <a:t>(</a:t>
              </a:r>
              <a:r>
                <a:rPr lang="en-US" altLang="zh-TW" sz="2000" dirty="0"/>
                <a:t>B)</a:t>
              </a:r>
            </a:p>
            <a:p>
              <a:r>
                <a:rPr lang="zh-TW" altLang="en-US" sz="2000" dirty="0"/>
                <a:t>做研究</a:t>
              </a:r>
              <a:r>
                <a:rPr lang="en-US" altLang="zh-TW" sz="2000" dirty="0" smtClean="0"/>
                <a:t>(</a:t>
              </a:r>
              <a:r>
                <a:rPr lang="en-US" altLang="zh-TW" sz="2000" dirty="0"/>
                <a:t>C</a:t>
              </a:r>
              <a:r>
                <a:rPr lang="en-US" altLang="zh-TW" sz="2000" dirty="0" smtClean="0"/>
                <a:t>)</a:t>
              </a:r>
              <a:endParaRPr lang="zh-TW" altLang="en-US" sz="2000" dirty="0"/>
            </a:p>
          </p:txBody>
        </p:sp>
        <p:sp>
          <p:nvSpPr>
            <p:cNvPr id="8" name="文字方塊 7"/>
            <p:cNvSpPr txBox="1"/>
            <p:nvPr/>
          </p:nvSpPr>
          <p:spPr>
            <a:xfrm>
              <a:off x="6841126" y="3701763"/>
              <a:ext cx="1219200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 smtClean="0"/>
                <a:t>=T</a:t>
              </a:r>
            </a:p>
            <a:p>
              <a:r>
                <a:rPr lang="en-US" altLang="zh-TW" sz="2000" dirty="0" smtClean="0"/>
                <a:t>=</a:t>
              </a:r>
              <a:r>
                <a:rPr lang="en-US" altLang="zh-TW" sz="2000" dirty="0" smtClean="0">
                  <a:solidFill>
                    <a:srgbClr val="FFFF00"/>
                  </a:solidFill>
                </a:rPr>
                <a:t>?</a:t>
              </a:r>
              <a:endParaRPr lang="en-US" altLang="zh-TW" sz="2000" dirty="0">
                <a:solidFill>
                  <a:srgbClr val="FFFF00"/>
                </a:solidFill>
              </a:endParaRPr>
            </a:p>
            <a:p>
              <a:r>
                <a:rPr lang="en-US" altLang="zh-TW" sz="2000" dirty="0"/>
                <a:t>=T</a:t>
              </a:r>
            </a:p>
            <a:p>
              <a:r>
                <a:rPr lang="en-US" altLang="zh-TW" sz="2000" dirty="0" smtClean="0"/>
                <a:t>=</a:t>
              </a:r>
              <a:r>
                <a:rPr lang="en-US" altLang="zh-TW" sz="2000" dirty="0" smtClean="0">
                  <a:solidFill>
                    <a:srgbClr val="FFFF00"/>
                  </a:solidFill>
                </a:rPr>
                <a:t>?</a:t>
              </a:r>
              <a:endParaRPr lang="en-US" altLang="zh-TW" sz="2000" dirty="0">
                <a:solidFill>
                  <a:srgbClr val="FFFF00"/>
                </a:solidFill>
              </a:endParaRPr>
            </a:p>
            <a:p>
              <a:r>
                <a:rPr lang="en-US" altLang="zh-TW" sz="2000" dirty="0" smtClean="0"/>
                <a:t>=T</a:t>
              </a:r>
              <a:endParaRPr lang="en-US" altLang="zh-TW" sz="2000" dirty="0"/>
            </a:p>
            <a:p>
              <a:r>
                <a:rPr lang="en-US" altLang="zh-TW" sz="2000" dirty="0" smtClean="0"/>
                <a:t>=</a:t>
              </a:r>
              <a:r>
                <a:rPr lang="en-US" altLang="zh-TW" sz="2000" dirty="0" smtClean="0">
                  <a:solidFill>
                    <a:srgbClr val="FFFF00"/>
                  </a:solidFill>
                </a:rPr>
                <a:t>?</a:t>
              </a:r>
              <a:endParaRPr lang="en-US" altLang="zh-TW" sz="2000" dirty="0">
                <a:solidFill>
                  <a:srgbClr val="FFFF00"/>
                </a:solidFill>
              </a:endParaRPr>
            </a:p>
            <a:p>
              <a:r>
                <a:rPr lang="en-US" altLang="zh-TW" sz="2000" dirty="0" smtClean="0"/>
                <a:t>=T</a:t>
              </a:r>
              <a:endParaRPr lang="en-US" altLang="zh-TW" sz="2000" dirty="0"/>
            </a:p>
            <a:p>
              <a:r>
                <a:rPr lang="en-US" altLang="zh-TW" sz="2000" dirty="0" smtClean="0"/>
                <a:t>=</a:t>
              </a:r>
              <a:r>
                <a:rPr lang="en-US" altLang="zh-TW" sz="2000" dirty="0" smtClean="0">
                  <a:solidFill>
                    <a:srgbClr val="FFFF00"/>
                  </a:solidFill>
                </a:rPr>
                <a:t>?</a:t>
              </a:r>
              <a:endParaRPr lang="en-US" altLang="zh-TW" sz="2000" dirty="0">
                <a:solidFill>
                  <a:srgbClr val="FFFF00"/>
                </a:solidFill>
              </a:endParaRPr>
            </a:p>
            <a:p>
              <a:r>
                <a:rPr lang="en-US" altLang="zh-TW" sz="2000" dirty="0"/>
                <a:t>=</a:t>
              </a:r>
              <a:r>
                <a:rPr lang="en-US" altLang="zh-TW" sz="2000" dirty="0" smtClean="0"/>
                <a:t>T</a:t>
              </a:r>
              <a:endParaRPr lang="en-US" altLang="zh-TW" sz="2000" dirty="0"/>
            </a:p>
          </p:txBody>
        </p:sp>
      </p:grpSp>
      <p:sp>
        <p:nvSpPr>
          <p:cNvPr id="9" name="矩形 8"/>
          <p:cNvSpPr/>
          <p:nvPr/>
        </p:nvSpPr>
        <p:spPr>
          <a:xfrm>
            <a:off x="3582350" y="4070195"/>
            <a:ext cx="3706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X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00233" y="4140141"/>
            <a:ext cx="409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FF00"/>
                </a:solidFill>
              </a:rPr>
              <a:t>H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7259469" y="3320737"/>
            <a:ext cx="125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Hidden world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027355" y="3287488"/>
            <a:ext cx="14396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Observed </a:t>
            </a:r>
          </a:p>
          <a:p>
            <a:pPr algn="ctr"/>
            <a:r>
              <a:rPr lang="en-US" altLang="zh-TW" sz="2400" dirty="0" smtClean="0"/>
              <a:t>world</a:t>
            </a:r>
            <a:endParaRPr lang="zh-TW" altLang="en-US" sz="2400" dirty="0"/>
          </a:p>
        </p:txBody>
      </p:sp>
      <p:cxnSp>
        <p:nvCxnSpPr>
          <p:cNvPr id="15" name="直線單箭頭接點 14"/>
          <p:cNvCxnSpPr>
            <a:endCxn id="8" idx="3"/>
          </p:cNvCxnSpPr>
          <p:nvPr/>
        </p:nvCxnSpPr>
        <p:spPr>
          <a:xfrm>
            <a:off x="6914964" y="3561671"/>
            <a:ext cx="879471" cy="8793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endCxn id="8" idx="3"/>
          </p:cNvCxnSpPr>
          <p:nvPr/>
        </p:nvCxnSpPr>
        <p:spPr>
          <a:xfrm>
            <a:off x="6922682" y="4138051"/>
            <a:ext cx="871753" cy="30295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>
            <a:endCxn id="8" idx="3"/>
          </p:cNvCxnSpPr>
          <p:nvPr/>
        </p:nvCxnSpPr>
        <p:spPr>
          <a:xfrm flipV="1">
            <a:off x="7004404" y="4441002"/>
            <a:ext cx="790031" cy="3152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>
            <a:endCxn id="8" idx="3"/>
          </p:cNvCxnSpPr>
          <p:nvPr/>
        </p:nvCxnSpPr>
        <p:spPr>
          <a:xfrm flipV="1">
            <a:off x="7004404" y="4441002"/>
            <a:ext cx="790031" cy="8722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>
            <a:endCxn id="9" idx="3"/>
          </p:cNvCxnSpPr>
          <p:nvPr/>
        </p:nvCxnSpPr>
        <p:spPr>
          <a:xfrm flipH="1">
            <a:off x="3952964" y="3173126"/>
            <a:ext cx="1175519" cy="11586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>
            <a:endCxn id="9" idx="3"/>
          </p:cNvCxnSpPr>
          <p:nvPr/>
        </p:nvCxnSpPr>
        <p:spPr>
          <a:xfrm flipH="1">
            <a:off x="3952964" y="3869914"/>
            <a:ext cx="1206747" cy="4618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9" idx="3"/>
          </p:cNvCxnSpPr>
          <p:nvPr/>
        </p:nvCxnSpPr>
        <p:spPr>
          <a:xfrm flipH="1" flipV="1">
            <a:off x="3952964" y="4331805"/>
            <a:ext cx="1147091" cy="7048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>
            <a:stCxn id="7" idx="1"/>
            <a:endCxn id="9" idx="3"/>
          </p:cNvCxnSpPr>
          <p:nvPr/>
        </p:nvCxnSpPr>
        <p:spPr>
          <a:xfrm flipH="1" flipV="1">
            <a:off x="3952964" y="4331805"/>
            <a:ext cx="1175518" cy="946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endCxn id="9" idx="3"/>
          </p:cNvCxnSpPr>
          <p:nvPr/>
        </p:nvCxnSpPr>
        <p:spPr>
          <a:xfrm flipH="1" flipV="1">
            <a:off x="3952964" y="4331805"/>
            <a:ext cx="1169229" cy="13364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96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there is some missing data in the </a:t>
            </a:r>
            <a:r>
              <a:rPr lang="en-US" altLang="zh-TW" dirty="0" smtClean="0"/>
              <a:t>world</a:t>
            </a:r>
          </a:p>
          <a:p>
            <a:pPr lvl="1"/>
            <a:r>
              <a:rPr lang="en-US" altLang="zh-TW" sz="2800" dirty="0" smtClean="0"/>
              <a:t>X: observed part of the world, H: missing part</a:t>
            </a:r>
            <a:endParaRPr lang="zh-TW" altLang="en-US" sz="2800" dirty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066800" y="2851364"/>
                <a:ext cx="3321229" cy="1149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2851364"/>
                <a:ext cx="3321229" cy="11499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/>
              <p:cNvSpPr txBox="1"/>
              <p:nvPr/>
            </p:nvSpPr>
            <p:spPr>
              <a:xfrm>
                <a:off x="1066800" y="4335474"/>
                <a:ext cx="5233933" cy="10651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335474"/>
                <a:ext cx="5233933" cy="106516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246260" y="5274558"/>
                <a:ext cx="4108945" cy="10929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p>
                                  <m:r>
                                    <a:rPr lang="en-US" altLang="zh-TW" sz="28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260" y="5274558"/>
                <a:ext cx="4108945" cy="10929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向右箭號 6"/>
          <p:cNvSpPr/>
          <p:nvPr/>
        </p:nvSpPr>
        <p:spPr>
          <a:xfrm rot="10800000">
            <a:off x="4351867" y="3104980"/>
            <a:ext cx="440266" cy="574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4956873" y="2999129"/>
            <a:ext cx="2900194" cy="83099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 smtClean="0"/>
              <a:t>Everything you don’t observe can happen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3558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the </a:t>
            </a:r>
            <a:r>
              <a:rPr lang="en-US" altLang="zh-TW" dirty="0" smtClean="0"/>
              <a:t>Correctness </a:t>
            </a:r>
            <a:br>
              <a:rPr lang="en-US" altLang="zh-TW" dirty="0" smtClean="0"/>
            </a:br>
            <a:r>
              <a:rPr lang="en-US" altLang="zh-TW" dirty="0" smtClean="0"/>
              <a:t>- UW-CSE</a:t>
            </a:r>
            <a:r>
              <a:rPr lang="zh-TW" altLang="en-US" dirty="0" smtClean="0"/>
              <a:t> </a:t>
            </a:r>
            <a:r>
              <a:rPr lang="en-US" altLang="zh-TW" dirty="0" smtClean="0"/>
              <a:t>database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400" dirty="0" smtClean="0"/>
              <a:t>Available: http</a:t>
            </a:r>
            <a:r>
              <a:rPr lang="en-US" altLang="zh-TW" sz="2400" dirty="0"/>
              <a:t>://</a:t>
            </a:r>
            <a:r>
              <a:rPr lang="en-US" altLang="zh-TW" sz="2400" dirty="0" smtClean="0"/>
              <a:t>www.cs.washington.edu/ai/mln/database.html</a:t>
            </a:r>
          </a:p>
          <a:p>
            <a:r>
              <a:rPr lang="en-US" altLang="zh-TW" sz="2400" dirty="0"/>
              <a:t>1158 </a:t>
            </a:r>
            <a:r>
              <a:rPr lang="en-US" altLang="zh-TW" sz="2400" dirty="0" smtClean="0"/>
              <a:t>constants: person, course, paper title ……</a:t>
            </a:r>
          </a:p>
          <a:p>
            <a:r>
              <a:rPr lang="en-US" altLang="zh-TW" sz="2400" dirty="0" smtClean="0"/>
              <a:t>22 predicates: Professor(x), </a:t>
            </a:r>
            <a:r>
              <a:rPr lang="en-US" altLang="zh-TW" sz="2400" dirty="0" err="1" smtClean="0"/>
              <a:t>AdvicedBy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x,y</a:t>
            </a:r>
            <a:r>
              <a:rPr lang="en-US" altLang="zh-TW" sz="2400" dirty="0" smtClean="0"/>
              <a:t>)</a:t>
            </a:r>
          </a:p>
          <a:p>
            <a:r>
              <a:rPr lang="en-US" altLang="zh-TW" sz="2400" dirty="0" smtClean="0"/>
              <a:t>4M grounding predicates, 3k are true </a:t>
            </a:r>
          </a:p>
          <a:p>
            <a:r>
              <a:rPr lang="en-US" altLang="zh-TW" sz="2400" dirty="0" smtClean="0"/>
              <a:t>94 hand-crafted formulas are given</a:t>
            </a:r>
          </a:p>
          <a:p>
            <a:r>
              <a:rPr lang="en-US" altLang="zh-TW" sz="2400" dirty="0" smtClean="0"/>
              <a:t>Learn the weight</a:t>
            </a:r>
          </a:p>
          <a:p>
            <a:pPr lvl="1"/>
            <a:r>
              <a:rPr lang="en-US" altLang="zh-TW" dirty="0"/>
              <a:t>The formulas with the highest weights</a:t>
            </a:r>
          </a:p>
          <a:p>
            <a:pPr lvl="2"/>
            <a:r>
              <a:rPr lang="en-US" altLang="zh-TW" sz="2400" dirty="0" smtClean="0"/>
              <a:t>(course </a:t>
            </a:r>
            <a:r>
              <a:rPr lang="en-US" altLang="zh-TW" sz="2400" dirty="0"/>
              <a:t>c is taught by x) =&gt; (x is a professor) </a:t>
            </a:r>
            <a:r>
              <a:rPr lang="en-US" altLang="zh-TW" sz="2400" dirty="0">
                <a:solidFill>
                  <a:srgbClr val="FFFF00"/>
                </a:solidFill>
              </a:rPr>
              <a:t>3.5</a:t>
            </a:r>
          </a:p>
          <a:p>
            <a:pPr lvl="2"/>
            <a:r>
              <a:rPr lang="en-US" altLang="zh-TW" sz="2400" dirty="0"/>
              <a:t>(x is advised by y) =&gt; (y is the co-author of the paper x published) </a:t>
            </a:r>
            <a:r>
              <a:rPr lang="en-US" altLang="zh-TW" sz="2400" dirty="0" smtClean="0">
                <a:solidFill>
                  <a:srgbClr val="FFFF00"/>
                </a:solidFill>
              </a:rPr>
              <a:t>3.1</a:t>
            </a:r>
            <a:endParaRPr lang="en-US" altLang="zh-TW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17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Outlook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39767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Markov Logic Network can learn more than just weights</a:t>
            </a:r>
          </a:p>
          <a:p>
            <a:r>
              <a:rPr lang="en-US" altLang="zh-TW" dirty="0" smtClean="0"/>
              <a:t>It can ……</a:t>
            </a:r>
          </a:p>
          <a:p>
            <a:pPr lvl="2"/>
            <a:r>
              <a:rPr lang="en-US" altLang="zh-TW" sz="2800" dirty="0"/>
              <a:t>Discover the knowledge </a:t>
            </a:r>
          </a:p>
          <a:p>
            <a:pPr lvl="2"/>
            <a:r>
              <a:rPr lang="en-US" altLang="zh-TW" sz="2800" dirty="0"/>
              <a:t>Discover the predicates</a:t>
            </a:r>
          </a:p>
          <a:p>
            <a:pPr lvl="2"/>
            <a:r>
              <a:rPr lang="en-US" altLang="zh-TW" sz="2800" dirty="0"/>
              <a:t>Transfer Learning  </a:t>
            </a:r>
            <a:endParaRPr lang="zh-TW" altLang="en-US" sz="2800" dirty="0"/>
          </a:p>
          <a:p>
            <a:pPr lvl="2"/>
            <a:r>
              <a:rPr lang="en-US" altLang="zh-TW" sz="2800" dirty="0"/>
              <a:t>Unsupervised </a:t>
            </a:r>
            <a:r>
              <a:rPr lang="en-US" altLang="zh-TW" sz="2800" dirty="0" smtClean="0"/>
              <a:t>Learning</a:t>
            </a:r>
          </a:p>
          <a:p>
            <a:r>
              <a:rPr lang="en-US" altLang="zh-TW" dirty="0"/>
              <a:t>Markov Logic </a:t>
            </a:r>
            <a:r>
              <a:rPr lang="en-US" altLang="zh-TW" dirty="0" smtClean="0"/>
              <a:t>Network can be used in general supervised learning like classification</a:t>
            </a:r>
          </a:p>
          <a:p>
            <a:pPr lvl="1"/>
            <a:r>
              <a:rPr lang="en-US" altLang="zh-TW" sz="2800" dirty="0" smtClean="0"/>
              <a:t>Not especially powerful, but interpretable</a:t>
            </a:r>
            <a:endParaRPr lang="en-US" altLang="zh-TW" sz="28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77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628650" y="2238180"/>
            <a:ext cx="385828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b="0" i="0" dirty="0" err="1" smtClean="0">
                <a:effectLst/>
                <a:latin typeface="Arial" panose="020B0604020202020204" pitchFamily="34" charset="0"/>
              </a:rPr>
              <a:t>Domingos</a:t>
            </a:r>
            <a:r>
              <a:rPr lang="en-US" altLang="zh-TW" sz="2400" b="0" i="0" dirty="0" smtClean="0">
                <a:effectLst/>
                <a:latin typeface="Arial" panose="020B0604020202020204" pitchFamily="34" charset="0"/>
              </a:rPr>
              <a:t>, Pedro, and Daniel Lowd. "Markov logic: An interface layer for artificial intelligence." </a:t>
            </a:r>
            <a:r>
              <a:rPr lang="en-US" altLang="zh-TW" sz="2400" b="0" i="1" dirty="0" smtClean="0">
                <a:effectLst/>
                <a:latin typeface="Arial" panose="020B0604020202020204" pitchFamily="34" charset="0"/>
              </a:rPr>
              <a:t>Synthesis Lectures on Artificial Intelligence and Machine Learning</a:t>
            </a:r>
            <a:r>
              <a:rPr lang="en-US" altLang="zh-TW" sz="2400" b="0" i="0" dirty="0" smtClean="0">
                <a:effectLst/>
                <a:latin typeface="Arial" panose="020B0604020202020204" pitchFamily="34" charset="0"/>
              </a:rPr>
              <a:t> 3.1 (2009): 1-155.</a:t>
            </a:r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061" y="1318435"/>
            <a:ext cx="4111024" cy="502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More 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Course:</a:t>
            </a:r>
          </a:p>
          <a:p>
            <a:pPr lvl="1"/>
            <a:r>
              <a:rPr lang="en-US" altLang="zh-TW" sz="2800" dirty="0"/>
              <a:t>http://homes.cs.washington.edu/~pedrod/803</a:t>
            </a:r>
            <a:r>
              <a:rPr lang="en-US" altLang="zh-TW" sz="2800" dirty="0" smtClean="0"/>
              <a:t>/</a:t>
            </a:r>
          </a:p>
          <a:p>
            <a:r>
              <a:rPr lang="en-US" altLang="zh-TW" dirty="0" smtClean="0"/>
              <a:t>Toolkit:</a:t>
            </a:r>
          </a:p>
          <a:p>
            <a:pPr lvl="1"/>
            <a:r>
              <a:rPr lang="en-US" altLang="zh-TW" sz="2800" dirty="0" smtClean="0"/>
              <a:t>Alchemy: http</a:t>
            </a:r>
            <a:r>
              <a:rPr lang="en-US" altLang="zh-TW" sz="2800" dirty="0"/>
              <a:t>://alchemy.cs.washington.edu</a:t>
            </a:r>
            <a:r>
              <a:rPr lang="en-US" altLang="zh-TW" sz="2800" dirty="0" smtClean="0"/>
              <a:t>/</a:t>
            </a:r>
          </a:p>
          <a:p>
            <a:pPr lvl="1"/>
            <a:r>
              <a:rPr lang="en-US" altLang="zh-TW" sz="2800" dirty="0" err="1" smtClean="0"/>
              <a:t>Tuffy</a:t>
            </a:r>
            <a:r>
              <a:rPr lang="en-US" altLang="zh-TW" sz="2800" dirty="0" smtClean="0"/>
              <a:t>: </a:t>
            </a:r>
            <a:r>
              <a:rPr lang="en-US" altLang="zh-TW" sz="2800" dirty="0"/>
              <a:t>http://i.stanford.edu/hazy/hazy/tuffy/</a:t>
            </a:r>
          </a:p>
          <a:p>
            <a:pPr lvl="1"/>
            <a:endParaRPr lang="en-US" altLang="zh-TW" sz="2800" dirty="0" smtClean="0"/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5129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Machines use logic as humans?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5539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This is also a structured learning problem.</a:t>
            </a:r>
          </a:p>
          <a:p>
            <a:r>
              <a:rPr lang="en-US" altLang="zh-TW" b="1" i="1" u="sng" dirty="0" smtClean="0"/>
              <a:t>Evaluation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sz="2800" dirty="0" smtClean="0"/>
              <a:t>Evaluate how logical a possibility is based </a:t>
            </a:r>
            <a:r>
              <a:rPr lang="en-US" altLang="zh-TW" sz="2800" dirty="0"/>
              <a:t>on the knowledge base </a:t>
            </a:r>
            <a:endParaRPr lang="en-US" altLang="zh-TW" sz="2800" dirty="0" smtClean="0"/>
          </a:p>
          <a:p>
            <a:pPr lvl="2"/>
            <a:r>
              <a:rPr lang="en-US" altLang="zh-TW" sz="2800" dirty="0" smtClean="0"/>
              <a:t>Using as graphical model (?)</a:t>
            </a:r>
          </a:p>
          <a:p>
            <a:r>
              <a:rPr lang="en-US" altLang="zh-TW" b="1" i="1" u="sng" dirty="0" smtClean="0"/>
              <a:t>Inference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sz="2800" dirty="0"/>
              <a:t>Evaluate </a:t>
            </a:r>
            <a:r>
              <a:rPr lang="en-US" altLang="zh-TW" sz="2800" dirty="0" smtClean="0"/>
              <a:t>all possibilities and find the most logical one</a:t>
            </a:r>
          </a:p>
          <a:p>
            <a:r>
              <a:rPr lang="en-US" altLang="zh-TW" b="1" i="1" u="sng" dirty="0" smtClean="0"/>
              <a:t>Training</a:t>
            </a:r>
            <a:r>
              <a:rPr lang="en-US" altLang="zh-TW" dirty="0" smtClean="0"/>
              <a:t>: </a:t>
            </a:r>
          </a:p>
          <a:p>
            <a:pPr lvl="1"/>
            <a:r>
              <a:rPr lang="en-US" altLang="zh-TW" sz="2800" dirty="0" smtClean="0"/>
              <a:t>Learn </a:t>
            </a:r>
            <a:r>
              <a:rPr lang="en-US" altLang="zh-TW" sz="2800" dirty="0"/>
              <a:t>the knowledge base 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58302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Terminology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TW" b="1" i="1" u="sng" dirty="0" smtClean="0"/>
                  <a:t>Knowledge base</a:t>
                </a:r>
                <a:r>
                  <a:rPr lang="en-US" altLang="zh-TW" dirty="0" smtClean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a set of </a:t>
                </a:r>
                <a:r>
                  <a:rPr lang="en-US" altLang="zh-TW" b="1" i="1" u="sng" dirty="0" smtClean="0"/>
                  <a:t>Formulas</a:t>
                </a:r>
              </a:p>
              <a:p>
                <a:r>
                  <a:rPr lang="en-US" altLang="zh-TW" b="1" i="1" u="sng" dirty="0" smtClean="0"/>
                  <a:t>Formula</a:t>
                </a:r>
                <a:r>
                  <a:rPr lang="en-US" altLang="zh-TW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altLang="zh-TW" dirty="0" smtClean="0"/>
                  <a:t> …</a:t>
                </a:r>
                <a:endParaRPr lang="en-US" altLang="zh-TW" dirty="0"/>
              </a:p>
              <a:p>
                <a:pPr lvl="1"/>
                <a:r>
                  <a:rPr lang="en-US" altLang="zh-TW" sz="2800" dirty="0"/>
                  <a:t>Conjunction of </a:t>
                </a:r>
                <a:r>
                  <a:rPr lang="en-US" altLang="zh-TW" sz="2800" b="1" i="1" u="sng" dirty="0"/>
                  <a:t>predicates</a:t>
                </a:r>
                <a:r>
                  <a:rPr lang="en-US" altLang="zh-TW" sz="2800" dirty="0"/>
                  <a:t> by logic operation</a:t>
                </a:r>
              </a:p>
              <a:p>
                <a:pPr lvl="1"/>
                <a:r>
                  <a:rPr lang="en-US" altLang="zh-TW" sz="2800" dirty="0"/>
                  <a:t>Logic operation:  ~,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zh-TW" sz="2800" dirty="0"/>
                  <a:t>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endParaRPr lang="en-US" altLang="zh-TW" sz="2800" dirty="0"/>
              </a:p>
              <a:p>
                <a:r>
                  <a:rPr lang="en-US" altLang="zh-TW" b="1" i="1" u="sng" dirty="0" smtClean="0"/>
                  <a:t>Predicate</a:t>
                </a:r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P, Q  </a:t>
                </a:r>
              </a:p>
              <a:p>
                <a:pPr lvl="1"/>
                <a:r>
                  <a:rPr lang="en-US" altLang="zh-TW" sz="2800" dirty="0" smtClean="0"/>
                  <a:t>Predicate is a function</a:t>
                </a:r>
              </a:p>
              <a:p>
                <a:pPr lvl="1"/>
                <a:r>
                  <a:rPr lang="en-US" altLang="zh-TW" sz="2800" dirty="0" smtClean="0"/>
                  <a:t>Input: one or several objects</a:t>
                </a:r>
              </a:p>
              <a:p>
                <a:pPr lvl="1"/>
                <a:r>
                  <a:rPr lang="en-US" altLang="zh-TW" sz="2800" dirty="0" smtClean="0"/>
                  <a:t>Output: True or False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4881699" y="6071207"/>
                <a:ext cx="3779520" cy="4616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lvl="1" algn="ctr"/>
                <a:r>
                  <a:rPr lang="zh-TW" altLang="en-US" sz="2400" dirty="0"/>
                  <a:t>姓宇智波</a:t>
                </a:r>
                <a:r>
                  <a:rPr lang="en-US" altLang="zh-TW" sz="2400" dirty="0"/>
                  <a:t>(x)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/>
                  <a:t>有寫輪眼</a:t>
                </a:r>
                <a:r>
                  <a:rPr lang="en-US" altLang="zh-TW" sz="2400" dirty="0"/>
                  <a:t>(x</a:t>
                </a:r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699" y="6071207"/>
                <a:ext cx="377952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11688" b="-272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/>
          <p:cNvSpPr txBox="1"/>
          <p:nvPr/>
        </p:nvSpPr>
        <p:spPr>
          <a:xfrm>
            <a:off x="628650" y="6071207"/>
            <a:ext cx="1803699" cy="461665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/>
              <a:t>姓宇智波</a:t>
            </a:r>
            <a:r>
              <a:rPr lang="en-US" altLang="zh-TW" sz="2400" dirty="0">
                <a:ea typeface="Cambria Math" panose="02040503050406030204" pitchFamily="18" charset="0"/>
              </a:rPr>
              <a:t> </a:t>
            </a:r>
            <a:r>
              <a:rPr lang="en-US" altLang="zh-TW" sz="2400" dirty="0"/>
              <a:t>(x</a:t>
            </a:r>
            <a:r>
              <a:rPr lang="en-US" altLang="zh-TW" sz="2400" dirty="0" smtClean="0"/>
              <a:t>)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578218" y="6081066"/>
            <a:ext cx="1734770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TW" altLang="en-US" sz="2400" dirty="0"/>
              <a:t>有寫輪眼</a:t>
            </a:r>
            <a:r>
              <a:rPr lang="en-US" altLang="zh-TW" sz="2400" dirty="0"/>
              <a:t>(x)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82781" y="5570650"/>
            <a:ext cx="170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Predicate: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636970" y="5609542"/>
            <a:ext cx="170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Formula: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5995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9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b="1" i="1" u="sng" dirty="0" smtClean="0"/>
              <a:t>Grounding</a:t>
            </a:r>
            <a:r>
              <a:rPr lang="en-US" altLang="zh-TW" dirty="0" smtClean="0"/>
              <a:t>: Replace the variables in the predicates with all possible constant</a:t>
            </a:r>
          </a:p>
          <a:p>
            <a:r>
              <a:rPr lang="en-US" altLang="zh-TW" dirty="0" smtClean="0"/>
              <a:t>Example:</a:t>
            </a:r>
          </a:p>
          <a:p>
            <a:pPr lvl="1"/>
            <a:r>
              <a:rPr lang="en-US" altLang="zh-TW" sz="2800" dirty="0" smtClean="0"/>
              <a:t>Predicate: </a:t>
            </a:r>
            <a:r>
              <a:rPr lang="zh-TW" altLang="en-US" sz="2800" dirty="0" smtClean="0"/>
              <a:t>宅</a:t>
            </a:r>
            <a:r>
              <a:rPr lang="en-US" altLang="zh-TW" sz="2800" dirty="0"/>
              <a:t>(x</a:t>
            </a:r>
            <a:r>
              <a:rPr lang="en-US" altLang="zh-TW" sz="2800" dirty="0" smtClean="0"/>
              <a:t>)</a:t>
            </a:r>
          </a:p>
          <a:p>
            <a:pPr lvl="1"/>
            <a:r>
              <a:rPr lang="en-US" altLang="zh-TW" sz="2800" dirty="0"/>
              <a:t>x</a:t>
            </a:r>
            <a:r>
              <a:rPr lang="en-US" altLang="zh-TW" sz="2800" dirty="0" smtClean="0"/>
              <a:t>: is a variable which can be any person</a:t>
            </a:r>
          </a:p>
        </p:txBody>
      </p:sp>
      <p:sp>
        <p:nvSpPr>
          <p:cNvPr id="5" name="矩形 4"/>
          <p:cNvSpPr/>
          <p:nvPr/>
        </p:nvSpPr>
        <p:spPr>
          <a:xfrm>
            <a:off x="2273615" y="5601811"/>
            <a:ext cx="917239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宅</a:t>
            </a:r>
            <a:r>
              <a:rPr lang="en-US" altLang="zh-TW" sz="2800" dirty="0"/>
              <a:t>(x)</a:t>
            </a:r>
          </a:p>
        </p:txBody>
      </p:sp>
      <p:sp>
        <p:nvSpPr>
          <p:cNvPr id="15" name="矩形 14"/>
          <p:cNvSpPr/>
          <p:nvPr/>
        </p:nvSpPr>
        <p:spPr>
          <a:xfrm>
            <a:off x="5423280" y="5386368"/>
            <a:ext cx="1519968" cy="95410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TW" altLang="en-US" sz="2800" dirty="0"/>
              <a:t>宅</a:t>
            </a:r>
            <a:r>
              <a:rPr lang="en-US" altLang="zh-TW" sz="2800" dirty="0" smtClean="0"/>
              <a:t>(Anna)</a:t>
            </a:r>
          </a:p>
          <a:p>
            <a:r>
              <a:rPr lang="zh-TW" altLang="en-US" sz="2800" dirty="0"/>
              <a:t>宅</a:t>
            </a:r>
            <a:r>
              <a:rPr lang="en-US" altLang="zh-TW" sz="2800" dirty="0" smtClean="0"/>
              <a:t>(Bob)</a:t>
            </a:r>
            <a:endParaRPr lang="en-US" altLang="zh-TW" sz="2800" dirty="0"/>
          </a:p>
        </p:txBody>
      </p:sp>
      <p:grpSp>
        <p:nvGrpSpPr>
          <p:cNvPr id="10" name="群組 9"/>
          <p:cNvGrpSpPr/>
          <p:nvPr/>
        </p:nvGrpSpPr>
        <p:grpSpPr>
          <a:xfrm>
            <a:off x="1691836" y="4375245"/>
            <a:ext cx="6115642" cy="523220"/>
            <a:chOff x="1146895" y="3655056"/>
            <a:chExt cx="6115642" cy="523220"/>
          </a:xfrm>
        </p:grpSpPr>
        <p:sp>
          <p:nvSpPr>
            <p:cNvPr id="7" name="文字方塊 6"/>
            <p:cNvSpPr txBox="1"/>
            <p:nvPr/>
          </p:nvSpPr>
          <p:spPr>
            <a:xfrm>
              <a:off x="1146895" y="3655056"/>
              <a:ext cx="379793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Person =  {Anna, Bob}</a:t>
              </a:r>
              <a:endParaRPr lang="zh-TW" altLang="en-US" sz="280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290091" y="3655056"/>
              <a:ext cx="197244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 smtClean="0"/>
                <a:t>constant</a:t>
              </a:r>
              <a:endParaRPr lang="zh-TW" altLang="en-US" sz="2800" dirty="0"/>
            </a:p>
          </p:txBody>
        </p:sp>
        <p:sp>
          <p:nvSpPr>
            <p:cNvPr id="9" name="向右箭號 8"/>
            <p:cNvSpPr/>
            <p:nvPr/>
          </p:nvSpPr>
          <p:spPr>
            <a:xfrm>
              <a:off x="4478392" y="3741744"/>
              <a:ext cx="799894" cy="34984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</p:grpSp>
      <p:sp>
        <p:nvSpPr>
          <p:cNvPr id="17" name="向右箭號 16"/>
          <p:cNvSpPr/>
          <p:nvPr/>
        </p:nvSpPr>
        <p:spPr>
          <a:xfrm>
            <a:off x="3507173" y="5688499"/>
            <a:ext cx="1728436" cy="34984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/>
          </a:p>
        </p:txBody>
      </p:sp>
      <p:sp>
        <p:nvSpPr>
          <p:cNvPr id="18" name="文字方塊 17"/>
          <p:cNvSpPr txBox="1"/>
          <p:nvPr/>
        </p:nvSpPr>
        <p:spPr>
          <a:xfrm>
            <a:off x="3378525" y="5165279"/>
            <a:ext cx="1898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 smtClean="0">
                <a:solidFill>
                  <a:srgbClr val="FFFF00"/>
                </a:solidFill>
              </a:rPr>
              <a:t>Grounding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36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  <p:bldP spid="17" grpId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Terminology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1" i="1" u="sng" dirty="0" smtClean="0"/>
              <a:t>World</a:t>
            </a:r>
            <a:r>
              <a:rPr lang="en-US" altLang="zh-TW" dirty="0"/>
              <a:t>: Grounding all the predicates, and assign </a:t>
            </a:r>
            <a:r>
              <a:rPr lang="en-US" altLang="zh-TW" dirty="0" smtClean="0"/>
              <a:t>a</a:t>
            </a:r>
            <a:r>
              <a:rPr lang="zh-TW" altLang="en-US" dirty="0"/>
              <a:t> </a:t>
            </a:r>
            <a:r>
              <a:rPr lang="en-US" altLang="zh-TW" dirty="0" smtClean="0"/>
              <a:t>truth value to each grounded predicate</a:t>
            </a:r>
            <a:endParaRPr lang="zh-TW" altLang="en-US" dirty="0"/>
          </a:p>
          <a:p>
            <a:pPr lvl="1"/>
            <a:r>
              <a:rPr lang="en-US" altLang="zh-TW" dirty="0"/>
              <a:t>Predicate: </a:t>
            </a:r>
            <a:r>
              <a:rPr lang="zh-TW" altLang="en-US" dirty="0"/>
              <a:t>是朋友</a:t>
            </a:r>
            <a:r>
              <a:rPr lang="en-US" altLang="zh-TW" dirty="0"/>
              <a:t>(</a:t>
            </a:r>
            <a:r>
              <a:rPr lang="en-US" altLang="zh-TW" dirty="0" err="1"/>
              <a:t>x,y</a:t>
            </a:r>
            <a:r>
              <a:rPr lang="en-US" altLang="zh-TW" dirty="0"/>
              <a:t>), </a:t>
            </a:r>
            <a:r>
              <a:rPr lang="zh-TW" altLang="en-US" dirty="0"/>
              <a:t>宅</a:t>
            </a:r>
            <a:r>
              <a:rPr lang="en-US" altLang="zh-TW" dirty="0"/>
              <a:t>(x), </a:t>
            </a:r>
            <a:r>
              <a:rPr lang="zh-TW" altLang="en-US" dirty="0"/>
              <a:t>做研究</a:t>
            </a:r>
            <a:r>
              <a:rPr lang="en-US" altLang="zh-TW" dirty="0"/>
              <a:t>(y)</a:t>
            </a:r>
          </a:p>
          <a:p>
            <a:pPr lvl="1"/>
            <a:r>
              <a:rPr lang="en-US" altLang="zh-TW" dirty="0" smtClean="0"/>
              <a:t>Person: {A, B, C} </a:t>
            </a:r>
          </a:p>
        </p:txBody>
      </p:sp>
      <p:sp>
        <p:nvSpPr>
          <p:cNvPr id="4" name="矩形 3"/>
          <p:cNvSpPr/>
          <p:nvPr/>
        </p:nvSpPr>
        <p:spPr>
          <a:xfrm>
            <a:off x="1908153" y="3631345"/>
            <a:ext cx="152022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(A,B)</a:t>
            </a:r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(B,C)</a:t>
            </a:r>
            <a:endParaRPr lang="en-US" altLang="zh-TW" sz="2000" dirty="0"/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(A,C</a:t>
            </a:r>
            <a:r>
              <a:rPr lang="en-US" altLang="zh-TW" sz="2000" dirty="0"/>
              <a:t>)</a:t>
            </a:r>
            <a:r>
              <a:rPr lang="en-US" altLang="zh-TW" sz="2000" dirty="0" smtClean="0"/>
              <a:t> </a:t>
            </a:r>
            <a:endParaRPr lang="zh-TW" altLang="en-US" sz="2000" dirty="0"/>
          </a:p>
          <a:p>
            <a:r>
              <a:rPr lang="zh-TW" altLang="en-US" sz="2000" dirty="0" smtClean="0"/>
              <a:t>宅</a:t>
            </a:r>
            <a:r>
              <a:rPr lang="en-US" altLang="zh-TW" sz="2000" dirty="0" smtClean="0"/>
              <a:t>(A)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(B)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(C)</a:t>
            </a:r>
          </a:p>
          <a:p>
            <a:r>
              <a:rPr lang="zh-TW" altLang="en-US" sz="2000" dirty="0" smtClean="0"/>
              <a:t>做研</a:t>
            </a:r>
            <a:r>
              <a:rPr lang="zh-TW" altLang="en-US" sz="2000" dirty="0"/>
              <a:t>究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B)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C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8" name="矩形 7"/>
          <p:cNvSpPr/>
          <p:nvPr/>
        </p:nvSpPr>
        <p:spPr>
          <a:xfrm>
            <a:off x="5005257" y="3618563"/>
            <a:ext cx="152022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(A,B)</a:t>
            </a:r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(B,C)</a:t>
            </a:r>
            <a:endParaRPr lang="en-US" altLang="zh-TW" sz="2000" dirty="0"/>
          </a:p>
          <a:p>
            <a:r>
              <a:rPr lang="zh-TW" altLang="en-US" sz="2000" dirty="0"/>
              <a:t>是朋友</a:t>
            </a:r>
            <a:r>
              <a:rPr lang="en-US" altLang="zh-TW" sz="2000" dirty="0" smtClean="0"/>
              <a:t>(A,C</a:t>
            </a:r>
            <a:r>
              <a:rPr lang="en-US" altLang="zh-TW" sz="2000" dirty="0"/>
              <a:t>)</a:t>
            </a:r>
            <a:r>
              <a:rPr lang="en-US" altLang="zh-TW" sz="2000" dirty="0" smtClean="0"/>
              <a:t> </a:t>
            </a:r>
            <a:endParaRPr lang="zh-TW" altLang="en-US" sz="2000" dirty="0"/>
          </a:p>
          <a:p>
            <a:r>
              <a:rPr lang="zh-TW" altLang="en-US" sz="2000" dirty="0" smtClean="0"/>
              <a:t>宅</a:t>
            </a:r>
            <a:r>
              <a:rPr lang="en-US" altLang="zh-TW" sz="2000" dirty="0" smtClean="0"/>
              <a:t>(A)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(B)</a:t>
            </a:r>
          </a:p>
          <a:p>
            <a:r>
              <a:rPr lang="zh-TW" altLang="en-US" sz="2000" dirty="0"/>
              <a:t>宅</a:t>
            </a:r>
            <a:r>
              <a:rPr lang="en-US" altLang="zh-TW" sz="2000" dirty="0" smtClean="0"/>
              <a:t>(C)</a:t>
            </a:r>
          </a:p>
          <a:p>
            <a:r>
              <a:rPr lang="zh-TW" altLang="en-US" sz="2000" dirty="0" smtClean="0"/>
              <a:t>做研</a:t>
            </a:r>
            <a:r>
              <a:rPr lang="zh-TW" altLang="en-US" sz="2000" dirty="0"/>
              <a:t>究</a:t>
            </a:r>
            <a:r>
              <a:rPr lang="en-US" altLang="zh-TW" sz="2000" dirty="0" smtClean="0"/>
              <a:t>(A</a:t>
            </a:r>
            <a:r>
              <a:rPr lang="en-US" altLang="zh-TW" sz="2000" dirty="0"/>
              <a:t>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B)</a:t>
            </a:r>
          </a:p>
          <a:p>
            <a:r>
              <a:rPr lang="zh-TW" altLang="en-US" sz="2000" dirty="0"/>
              <a:t>做研究</a:t>
            </a:r>
            <a:r>
              <a:rPr lang="en-US" altLang="zh-TW" sz="2000" dirty="0" smtClean="0"/>
              <a:t>(</a:t>
            </a:r>
            <a:r>
              <a:rPr lang="en-US" altLang="zh-TW" sz="2000" dirty="0"/>
              <a:t>C</a:t>
            </a:r>
            <a:r>
              <a:rPr lang="en-US" altLang="zh-TW" sz="2000" dirty="0" smtClean="0"/>
              <a:t>)</a:t>
            </a:r>
            <a:endParaRPr lang="zh-TW" altLang="en-US" sz="2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354906" y="3645859"/>
            <a:ext cx="121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=T</a:t>
            </a:r>
          </a:p>
          <a:p>
            <a:r>
              <a:rPr lang="en-US" altLang="zh-TW" sz="2000" dirty="0" smtClean="0"/>
              <a:t>=</a:t>
            </a:r>
            <a:r>
              <a:rPr lang="en-US" altLang="zh-TW" sz="2000" dirty="0"/>
              <a:t>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=T</a:t>
            </a:r>
          </a:p>
          <a:p>
            <a:r>
              <a:rPr lang="en-US" altLang="zh-TW" sz="2000" dirty="0"/>
              <a:t>=</a:t>
            </a:r>
            <a:r>
              <a:rPr lang="en-US" altLang="zh-TW" sz="2000" dirty="0" smtClean="0"/>
              <a:t>T</a:t>
            </a:r>
            <a:endParaRPr lang="en-US" altLang="zh-TW" sz="20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450676" y="3604049"/>
            <a:ext cx="1219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 smtClean="0"/>
              <a:t>=F</a:t>
            </a:r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=F</a:t>
            </a:r>
            <a:endParaRPr lang="en-US" altLang="zh-TW" sz="2000" dirty="0"/>
          </a:p>
          <a:p>
            <a:r>
              <a:rPr lang="en-US" altLang="zh-TW" sz="2000" dirty="0" smtClean="0"/>
              <a:t>=</a:t>
            </a:r>
            <a:r>
              <a:rPr lang="en-US" altLang="zh-TW" sz="2000" dirty="0"/>
              <a:t>F</a:t>
            </a:r>
          </a:p>
        </p:txBody>
      </p:sp>
      <p:sp>
        <p:nvSpPr>
          <p:cNvPr id="6" name="矩形 5"/>
          <p:cNvSpPr/>
          <p:nvPr/>
        </p:nvSpPr>
        <p:spPr>
          <a:xfrm>
            <a:off x="3354906" y="3604049"/>
            <a:ext cx="430474" cy="28623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/>
          <p:cNvSpPr/>
          <p:nvPr/>
        </p:nvSpPr>
        <p:spPr>
          <a:xfrm>
            <a:off x="6451967" y="3604049"/>
            <a:ext cx="430474" cy="286232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6956632" y="6031554"/>
            <a:ext cx="505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U</a:t>
            </a:r>
            <a:r>
              <a:rPr lang="en-US" altLang="zh-TW" sz="2800" dirty="0" smtClean="0">
                <a:solidFill>
                  <a:srgbClr val="FFFF00"/>
                </a:solidFill>
              </a:rPr>
              <a:t>’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872712" y="6049152"/>
            <a:ext cx="4154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FF00"/>
                </a:solidFill>
              </a:rPr>
              <a:t>U</a:t>
            </a:r>
            <a:endParaRPr lang="zh-TW" altLang="en-US" sz="2800" dirty="0">
              <a:solidFill>
                <a:srgbClr val="FFFF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680006" y="797074"/>
            <a:ext cx="354134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 smtClean="0"/>
              <a:t>World: </a:t>
            </a:r>
            <a:r>
              <a:rPr lang="zh-TW" altLang="en-US" sz="2400" dirty="0" smtClean="0"/>
              <a:t>一個可能的情況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021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8" grpId="0"/>
      <p:bldP spid="12" grpId="0"/>
      <p:bldP spid="13" grpId="0"/>
      <p:bldP spid="6" grpId="0" animBg="1"/>
      <p:bldP spid="15" grpId="0" animBg="1"/>
      <p:bldP spid="7" grpId="0"/>
      <p:bldP spid="16" grpId="0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Evaluation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 Logic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Evaluating a world is logic or not given </a:t>
            </a:r>
            <a:r>
              <a:rPr lang="en-US" altLang="zh-TW" dirty="0"/>
              <a:t>a knowledge base</a:t>
            </a:r>
            <a:endParaRPr lang="en-US" altLang="zh-TW" dirty="0" smtClean="0"/>
          </a:p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4001803" y="2929541"/>
                <a:ext cx="4072325" cy="8202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TW" altLang="en-US" sz="2400" dirty="0" smtClean="0"/>
                  <a:t>宅</a:t>
                </a:r>
                <a:r>
                  <a:rPr lang="en-US" altLang="zh-TW" sz="2400" dirty="0" smtClean="0"/>
                  <a:t>(x</a:t>
                </a:r>
                <a:r>
                  <a:rPr lang="en-US" altLang="zh-TW" sz="2400" dirty="0"/>
                  <a:t>)</a:t>
                </a:r>
                <a:r>
                  <a:rPr lang="en-US" altLang="zh-TW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 smtClean="0"/>
                  <a:t>做研究</a:t>
                </a:r>
                <a:r>
                  <a:rPr lang="en-US" altLang="zh-TW" sz="2400" dirty="0" smtClean="0"/>
                  <a:t>(</a:t>
                </a:r>
                <a:r>
                  <a:rPr lang="en-US" altLang="zh-TW" sz="2400" dirty="0"/>
                  <a:t>x</a:t>
                </a:r>
                <a:r>
                  <a:rPr lang="en-US" altLang="zh-TW" sz="2400" dirty="0" smtClean="0"/>
                  <a:t>)</a:t>
                </a:r>
              </a:p>
              <a:p>
                <a:pPr marL="0" lvl="1"/>
                <a:r>
                  <a:rPr lang="zh-TW" altLang="en-US" sz="2400" dirty="0" smtClean="0"/>
                  <a:t>是</a:t>
                </a:r>
                <a:r>
                  <a:rPr lang="zh-TW" altLang="en-US" sz="2400" dirty="0"/>
                  <a:t>朋友</a:t>
                </a:r>
                <a:r>
                  <a:rPr lang="en-US" altLang="zh-TW" sz="2400" dirty="0"/>
                  <a:t>(</a:t>
                </a:r>
                <a:r>
                  <a:rPr lang="en-US" altLang="zh-TW" sz="2400" dirty="0" err="1"/>
                  <a:t>x,y</a:t>
                </a:r>
                <a:r>
                  <a:rPr lang="en-US" altLang="zh-TW" sz="2400" dirty="0"/>
                  <a:t>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(</a:t>
                </a:r>
                <a:r>
                  <a:rPr lang="zh-TW" altLang="en-US" sz="2400" dirty="0"/>
                  <a:t>宅</a:t>
                </a:r>
                <a:r>
                  <a:rPr lang="en-US" altLang="zh-TW" sz="2400" dirty="0"/>
                  <a:t>(x)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TW" altLang="en-US" sz="2400" dirty="0"/>
                  <a:t> 宅</a:t>
                </a:r>
                <a:r>
                  <a:rPr lang="en-US" altLang="zh-TW" sz="2400" dirty="0"/>
                  <a:t>(y) </a:t>
                </a:r>
                <a:r>
                  <a:rPr lang="en-US" altLang="zh-TW" sz="2400" dirty="0" smtClean="0"/>
                  <a:t>)</a:t>
                </a:r>
                <a:endParaRPr lang="en-US" altLang="zh-TW" sz="2400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1803" y="2929541"/>
                <a:ext cx="4072325" cy="820283"/>
              </a:xfrm>
              <a:prstGeom prst="rect">
                <a:avLst/>
              </a:prstGeom>
              <a:blipFill rotWithShape="0">
                <a:blip r:embed="rId2"/>
                <a:stretch>
                  <a:fillRect l="-2090" t="-6618" b="-161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/>
          <p:cNvSpPr txBox="1"/>
          <p:nvPr/>
        </p:nvSpPr>
        <p:spPr>
          <a:xfrm>
            <a:off x="1104852" y="3092361"/>
            <a:ext cx="310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Knowledge Base L:</a:t>
            </a:r>
            <a:endParaRPr lang="zh-TW" altLang="en-US" sz="2800" dirty="0"/>
          </a:p>
        </p:txBody>
      </p:sp>
      <p:sp>
        <p:nvSpPr>
          <p:cNvPr id="6" name="矩形 5"/>
          <p:cNvSpPr/>
          <p:nvPr/>
        </p:nvSpPr>
        <p:spPr>
          <a:xfrm>
            <a:off x="2299486" y="4315818"/>
            <a:ext cx="2371291" cy="202606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57849" y="4358499"/>
            <a:ext cx="17177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  <a:p>
            <a:r>
              <a:rPr lang="zh-TW" altLang="en-US" sz="2400" dirty="0"/>
              <a:t>宅</a:t>
            </a:r>
            <a:r>
              <a:rPr lang="en-US" altLang="zh-TW" sz="2400" dirty="0" smtClean="0"/>
              <a:t>(B)</a:t>
            </a:r>
          </a:p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做研究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861818" y="5066385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World U:</a:t>
            </a:r>
            <a:endParaRPr lang="zh-TW" altLang="en-US" sz="2800" dirty="0"/>
          </a:p>
        </p:txBody>
      </p:sp>
      <p:sp>
        <p:nvSpPr>
          <p:cNvPr id="9" name="矩形 8"/>
          <p:cNvSpPr/>
          <p:nvPr/>
        </p:nvSpPr>
        <p:spPr>
          <a:xfrm>
            <a:off x="-47790" y="3907548"/>
            <a:ext cx="181921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sz="2800" dirty="0"/>
              <a:t>Person: </a:t>
            </a:r>
            <a:endParaRPr lang="en-US" altLang="zh-TW" sz="2800" dirty="0" smtClean="0"/>
          </a:p>
          <a:p>
            <a:pPr lvl="1"/>
            <a:r>
              <a:rPr lang="en-US" altLang="zh-TW" sz="2800" dirty="0" smtClean="0"/>
              <a:t>{</a:t>
            </a:r>
            <a:r>
              <a:rPr lang="en-US" altLang="zh-TW" sz="2800" dirty="0"/>
              <a:t>A, </a:t>
            </a:r>
            <a:r>
              <a:rPr lang="en-US" altLang="zh-TW" sz="2800" dirty="0" smtClean="0"/>
              <a:t>B} </a:t>
            </a:r>
            <a:endParaRPr lang="en-US" altLang="zh-TW" sz="2800" dirty="0"/>
          </a:p>
        </p:txBody>
      </p:sp>
      <p:sp>
        <p:nvSpPr>
          <p:cNvPr id="10" name="矩形 9"/>
          <p:cNvSpPr/>
          <p:nvPr/>
        </p:nvSpPr>
        <p:spPr>
          <a:xfrm>
            <a:off x="4075627" y="4358499"/>
            <a:ext cx="4892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=T</a:t>
            </a:r>
          </a:p>
          <a:p>
            <a:r>
              <a:rPr lang="en-US" altLang="zh-TW" sz="2400" dirty="0"/>
              <a:t>=</a:t>
            </a:r>
            <a:r>
              <a:rPr lang="en-US" altLang="zh-TW" sz="2400" dirty="0" smtClean="0"/>
              <a:t>T</a:t>
            </a:r>
          </a:p>
          <a:p>
            <a:r>
              <a:rPr lang="en-US" altLang="zh-TW" sz="2400" dirty="0"/>
              <a:t>=</a:t>
            </a:r>
            <a:r>
              <a:rPr lang="en-US" altLang="zh-TW" sz="2400" dirty="0" smtClean="0"/>
              <a:t>T</a:t>
            </a:r>
          </a:p>
          <a:p>
            <a:r>
              <a:rPr lang="en-US" altLang="zh-TW" sz="2400" dirty="0"/>
              <a:t>=</a:t>
            </a:r>
            <a:r>
              <a:rPr lang="en-US" altLang="zh-TW" sz="2400" dirty="0" smtClean="0"/>
              <a:t>T</a:t>
            </a:r>
          </a:p>
          <a:p>
            <a:r>
              <a:rPr lang="en-US" altLang="zh-TW" sz="2400" dirty="0"/>
              <a:t>=T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4778657" y="5021995"/>
            <a:ext cx="1466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World U’: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297987" y="4271428"/>
            <a:ext cx="2371291" cy="202606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6356350" y="4314109"/>
            <a:ext cx="171777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dirty="0"/>
              <a:t>是朋友</a:t>
            </a:r>
            <a:r>
              <a:rPr lang="en-US" altLang="zh-TW" sz="2400" dirty="0" smtClean="0"/>
              <a:t>(A,B)</a:t>
            </a:r>
          </a:p>
          <a:p>
            <a:r>
              <a:rPr lang="zh-TW" altLang="en-US" sz="2400" dirty="0" smtClean="0"/>
              <a:t>宅</a:t>
            </a:r>
            <a:r>
              <a:rPr lang="en-US" altLang="zh-TW" sz="2400" dirty="0" smtClean="0"/>
              <a:t>(A)</a:t>
            </a:r>
          </a:p>
          <a:p>
            <a:r>
              <a:rPr lang="zh-TW" altLang="en-US" sz="2400" dirty="0"/>
              <a:t>宅</a:t>
            </a:r>
            <a:r>
              <a:rPr lang="en-US" altLang="zh-TW" sz="2400" dirty="0" smtClean="0"/>
              <a:t>(B)</a:t>
            </a:r>
          </a:p>
          <a:p>
            <a:r>
              <a:rPr lang="zh-TW" altLang="en-US" sz="2400" dirty="0" smtClean="0"/>
              <a:t>做研</a:t>
            </a:r>
            <a:r>
              <a:rPr lang="zh-TW" altLang="en-US" sz="2400" dirty="0"/>
              <a:t>究</a:t>
            </a:r>
            <a:r>
              <a:rPr lang="en-US" altLang="zh-TW" sz="2400" dirty="0" smtClean="0"/>
              <a:t>(A</a:t>
            </a:r>
            <a:r>
              <a:rPr lang="en-US" altLang="zh-TW" sz="2400" dirty="0"/>
              <a:t>)</a:t>
            </a:r>
          </a:p>
          <a:p>
            <a:r>
              <a:rPr lang="zh-TW" altLang="en-US" sz="2400" dirty="0"/>
              <a:t>做研究</a:t>
            </a:r>
            <a:r>
              <a:rPr lang="en-US" altLang="zh-TW" sz="2400" dirty="0" smtClean="0"/>
              <a:t>(</a:t>
            </a:r>
            <a:r>
              <a:rPr lang="en-US" altLang="zh-TW" sz="2400" dirty="0"/>
              <a:t>B</a:t>
            </a:r>
            <a:r>
              <a:rPr lang="en-US" altLang="zh-TW" sz="2400" dirty="0" smtClean="0"/>
              <a:t>)</a:t>
            </a:r>
            <a:endParaRPr lang="en-US" altLang="zh-TW" sz="2400" dirty="0"/>
          </a:p>
        </p:txBody>
      </p:sp>
      <p:sp>
        <p:nvSpPr>
          <p:cNvPr id="14" name="矩形 13"/>
          <p:cNvSpPr/>
          <p:nvPr/>
        </p:nvSpPr>
        <p:spPr>
          <a:xfrm>
            <a:off x="8074128" y="4314109"/>
            <a:ext cx="48923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 smtClean="0"/>
              <a:t>=T</a:t>
            </a:r>
          </a:p>
          <a:p>
            <a:r>
              <a:rPr lang="en-US" altLang="zh-TW" sz="2400" dirty="0"/>
              <a:t>=</a:t>
            </a:r>
            <a:r>
              <a:rPr lang="en-US" altLang="zh-TW" sz="2400" dirty="0" smtClean="0"/>
              <a:t>T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=F</a:t>
            </a:r>
          </a:p>
          <a:p>
            <a:r>
              <a:rPr lang="en-US" altLang="zh-TW" sz="2400" dirty="0"/>
              <a:t>=</a:t>
            </a:r>
            <a:r>
              <a:rPr lang="en-US" altLang="zh-TW" sz="2400" dirty="0" smtClean="0"/>
              <a:t>T</a:t>
            </a:r>
          </a:p>
          <a:p>
            <a:r>
              <a:rPr lang="en-US" altLang="zh-TW" sz="2400" dirty="0"/>
              <a:t>=T</a:t>
            </a: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662" y="4643847"/>
            <a:ext cx="1529084" cy="1529084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872425" y="5580692"/>
            <a:ext cx="13163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FF00"/>
                </a:solidFill>
              </a:rPr>
              <a:t>L(U) </a:t>
            </a:r>
            <a:r>
              <a:rPr lang="en-US" altLang="zh-TW" sz="2800" b="1" dirty="0">
                <a:solidFill>
                  <a:srgbClr val="FFFF00"/>
                </a:solidFill>
              </a:rPr>
              <a:t>= T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41943" y="5580692"/>
            <a:ext cx="13965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 smtClean="0">
                <a:solidFill>
                  <a:srgbClr val="FFFF00"/>
                </a:solidFill>
              </a:rPr>
              <a:t>L(U’) </a:t>
            </a:r>
            <a:r>
              <a:rPr lang="en-US" altLang="zh-TW" sz="2800" b="1" dirty="0">
                <a:solidFill>
                  <a:srgbClr val="FFFF00"/>
                </a:solidFill>
              </a:rPr>
              <a:t>= F</a:t>
            </a:r>
            <a:endParaRPr lang="zh-TW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3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8790</TotalTime>
  <Words>1837</Words>
  <Application>Microsoft Office PowerPoint</Application>
  <PresentationFormat>如螢幕大小 (4:3)</PresentationFormat>
  <Paragraphs>570</Paragraphs>
  <Slides>24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新細明體</vt:lpstr>
      <vt:lpstr>Arial</vt:lpstr>
      <vt:lpstr>Calibri</vt:lpstr>
      <vt:lpstr>Calibri Light</vt:lpstr>
      <vt:lpstr>Cambria Math</vt:lpstr>
      <vt:lpstr>Wingdings</vt:lpstr>
      <vt:lpstr>Office Theme</vt:lpstr>
      <vt:lpstr>Markov Logic Network</vt:lpstr>
      <vt:lpstr>Markov Logic Network</vt:lpstr>
      <vt:lpstr>Textbook</vt:lpstr>
      <vt:lpstr>More Reference</vt:lpstr>
      <vt:lpstr>Machines use logic as humans?</vt:lpstr>
      <vt:lpstr>Terminology</vt:lpstr>
      <vt:lpstr>Terminology</vt:lpstr>
      <vt:lpstr>Terminology</vt:lpstr>
      <vt:lpstr>Evaluation – Logic</vt:lpstr>
      <vt:lpstr>Inference - Logic</vt:lpstr>
      <vt:lpstr>Evaluation – Soft Logic</vt:lpstr>
      <vt:lpstr>Evaluation – Soft Logic</vt:lpstr>
      <vt:lpstr>Inference – Soft Logic</vt:lpstr>
      <vt:lpstr>Example</vt:lpstr>
      <vt:lpstr>PowerPoint 簡報</vt:lpstr>
      <vt:lpstr>Graphical Model</vt:lpstr>
      <vt:lpstr>PowerPoint 簡報</vt:lpstr>
      <vt:lpstr>PowerPoint 簡報</vt:lpstr>
      <vt:lpstr>Graphical Model</vt:lpstr>
      <vt:lpstr>Learning</vt:lpstr>
      <vt:lpstr>Learning</vt:lpstr>
      <vt:lpstr>Learning</vt:lpstr>
      <vt:lpstr>Learning the Correctness  - UW-CSE database</vt:lpstr>
      <vt:lpstr>Outlook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Logic Network</dc:title>
  <dc:creator>Lee Hung-yi</dc:creator>
  <cp:lastModifiedBy>Lee Hung-yi</cp:lastModifiedBy>
  <cp:revision>280</cp:revision>
  <dcterms:created xsi:type="dcterms:W3CDTF">2015-06-07T06:21:02Z</dcterms:created>
  <dcterms:modified xsi:type="dcterms:W3CDTF">2015-12-12T10:40:31Z</dcterms:modified>
</cp:coreProperties>
</file>