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56" r:id="rId3"/>
    <p:sldId id="476" r:id="rId4"/>
    <p:sldId id="477" r:id="rId5"/>
    <p:sldId id="478" r:id="rId6"/>
    <p:sldId id="479" r:id="rId7"/>
    <p:sldId id="314" r:id="rId8"/>
    <p:sldId id="315" r:id="rId9"/>
    <p:sldId id="464" r:id="rId10"/>
    <p:sldId id="465" r:id="rId11"/>
    <p:sldId id="466" r:id="rId12"/>
    <p:sldId id="437" r:id="rId13"/>
    <p:sldId id="438" r:id="rId14"/>
    <p:sldId id="480" r:id="rId15"/>
    <p:sldId id="481" r:id="rId16"/>
    <p:sldId id="470" r:id="rId17"/>
    <p:sldId id="471" r:id="rId18"/>
    <p:sldId id="472" r:id="rId19"/>
    <p:sldId id="473" r:id="rId20"/>
    <p:sldId id="474" r:id="rId21"/>
    <p:sldId id="482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7" autoAdjust="0"/>
    <p:restoredTop sz="71583" autoAdjust="0"/>
  </p:normalViewPr>
  <p:slideViewPr>
    <p:cSldViewPr snapToGrid="0">
      <p:cViewPr varScale="1">
        <p:scale>
          <a:sx n="53" d="100"/>
          <a:sy n="53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CAEF-D959-4886-90F3-9E12CF05FB70}" type="datetimeFigureOut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BD70-4397-4067-AAF5-075DD707A2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Conventional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good</a:t>
            </a:r>
            <a:r>
              <a:rPr lang="en-US" altLang="zh-TW" baseline="0" dirty="0" smtClean="0"/>
              <a:t> is DNN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reason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Composer</a:t>
            </a:r>
          </a:p>
          <a:p>
            <a:pPr marL="685800" lvl="3">
              <a:spcBef>
                <a:spcPts val="1000"/>
              </a:spcBef>
            </a:pPr>
            <a:r>
              <a:rPr lang="en-US" altLang="zh-TW" sz="2800" dirty="0" smtClean="0"/>
              <a:t>http://people.idsia.ch/~juergen/blues/</a:t>
            </a:r>
          </a:p>
          <a:p>
            <a:r>
              <a:rPr lang="en-US" altLang="zh-TW" dirty="0" smtClean="0"/>
              <a:t>Sentence generation</a:t>
            </a:r>
          </a:p>
          <a:p>
            <a:pPr lvl="1"/>
            <a:r>
              <a:rPr lang="en-US" altLang="zh-TW" sz="2800" dirty="0" smtClean="0"/>
              <a:t>http://www.cs.toronto.edu/~ilya/rnn.html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0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wreck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破壞；損害；使受挫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speech recognition, but also translation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8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Distriminative</a:t>
            </a:r>
            <a:r>
              <a:rPr lang="en-US" altLang="zh-TW" dirty="0" smtClean="0"/>
              <a:t> training: I</a:t>
            </a:r>
            <a:r>
              <a:rPr lang="en-US" altLang="zh-TW" baseline="0" dirty="0" smtClean="0"/>
              <a:t> disagree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Long term:</a:t>
            </a:r>
          </a:p>
          <a:p>
            <a:r>
              <a:rPr lang="en-US" altLang="zh-TW" dirty="0" smtClean="0"/>
              <a:t>	each</a:t>
            </a:r>
            <a:r>
              <a:rPr lang="en-US" altLang="zh-TW" baseline="0" dirty="0" smtClean="0"/>
              <a:t> bi-gram is different</a:t>
            </a:r>
          </a:p>
          <a:p>
            <a:r>
              <a:rPr lang="en-US" altLang="zh-TW" baseline="0" dirty="0" smtClean="0"/>
              <a:t>	depended on the context</a:t>
            </a:r>
          </a:p>
          <a:p>
            <a:r>
              <a:rPr lang="en-US" altLang="zh-TW" baseline="0" dirty="0" smtClean="0"/>
              <a:t>	very long -&gt; to the beginning</a:t>
            </a:r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1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6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Should I show the word2vec here?????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9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9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Conventional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good</a:t>
            </a:r>
            <a:r>
              <a:rPr lang="en-US" altLang="zh-TW" baseline="0" dirty="0" smtClean="0"/>
              <a:t> is DNN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The reason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87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F2BE-FA9C-4E65-9810-D78F2625FCAF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60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AAD4-5627-4097-AC94-A072E9464C9C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2F31-8424-4425-A02B-7FD2F2B8E86E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3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449-8C0F-461E-B74F-872C76BCF504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B26E-4E36-4C10-B528-175E202DA1C9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4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3A82-F97F-4594-A9DF-1372CB496A17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1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B76E-02A2-4EC8-BE6B-5F5191B7BE5C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C145-0D08-414D-A5AB-228DC98AC84C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ADE1-9E24-4755-84FF-0AA53FCF8477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1C13-CDC7-48A0-91ED-CB45708DD38B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87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CB1A-B2D5-4AA7-9F54-28997972E147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2AAA-0467-4723-AEB6-41978DB3F882}" type="datetime1">
              <a:rPr lang="zh-TW" altLang="en-US" smtClean="0"/>
              <a:t>2015/12/3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5A4F-9F25-49E2-9D67-5955AFDD8B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67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879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Deep Learning </a:t>
            </a:r>
            <a:br>
              <a:rPr lang="en-US" altLang="zh-TW" sz="5400" dirty="0" smtClean="0"/>
            </a:br>
            <a:r>
              <a:rPr lang="en-US" altLang="zh-TW" sz="5400" dirty="0" smtClean="0"/>
              <a:t>for Language Modeling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5355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</a:rPr>
              <a:t>Hung-yi Lee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RNN works? – Class-based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10344" y="5643505"/>
            <a:ext cx="7180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P( class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| class j ) and  </a:t>
            </a:r>
            <a:r>
              <a:rPr lang="en-US" altLang="zh-TW" sz="2800" dirty="0"/>
              <a:t>P(word w|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) are estimated from training data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8395" y="4513623"/>
            <a:ext cx="874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P(W) = P(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F</a:t>
            </a:r>
            <a:r>
              <a:rPr lang="en-US" altLang="zh-TW" sz="2800" dirty="0" smtClean="0"/>
              <a:t>|START) P(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A</a:t>
            </a:r>
            <a:r>
              <a:rPr lang="en-US" altLang="zh-TW" sz="2800" dirty="0" smtClean="0"/>
              <a:t>|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F</a:t>
            </a:r>
            <a:r>
              <a:rPr lang="en-US" altLang="zh-TW" sz="2800" dirty="0" smtClean="0"/>
              <a:t>) P(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V</a:t>
            </a:r>
            <a:r>
              <a:rPr lang="en-US" altLang="zh-TW" sz="2800" dirty="0" smtClean="0"/>
              <a:t>|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A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365964" y="5010089"/>
            <a:ext cx="488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 P(</a:t>
            </a:r>
            <a:r>
              <a:rPr lang="en-US" altLang="zh-TW" sz="2800" dirty="0" err="1" smtClean="0"/>
              <a:t>the|</a:t>
            </a:r>
            <a:r>
              <a:rPr lang="en-US" altLang="zh-TW" sz="2800" b="1" i="1" dirty="0" err="1" smtClean="0">
                <a:solidFill>
                  <a:srgbClr val="FFFF00"/>
                </a:solidFill>
              </a:rPr>
              <a:t>F</a:t>
            </a:r>
            <a:r>
              <a:rPr lang="en-US" altLang="zh-TW" sz="2800" dirty="0" smtClean="0"/>
              <a:t>) P(</a:t>
            </a:r>
            <a:r>
              <a:rPr lang="en-US" altLang="zh-TW" sz="2800" dirty="0" err="1" smtClean="0"/>
              <a:t>dog|</a:t>
            </a:r>
            <a:r>
              <a:rPr lang="en-US" altLang="zh-TW" sz="2800" b="1" i="1" dirty="0" err="1" smtClean="0">
                <a:solidFill>
                  <a:srgbClr val="FFFF00"/>
                </a:solidFill>
              </a:rPr>
              <a:t>A</a:t>
            </a:r>
            <a:r>
              <a:rPr lang="en-US" altLang="zh-TW" sz="2800" dirty="0" smtClean="0"/>
              <a:t>) P(</a:t>
            </a:r>
            <a:r>
              <a:rPr lang="en-US" altLang="zh-TW" sz="2800" dirty="0" err="1" smtClean="0"/>
              <a:t>ran|</a:t>
            </a:r>
            <a:r>
              <a:rPr lang="en-US" altLang="zh-TW" sz="2800" b="1" i="1" dirty="0" err="1" smtClean="0">
                <a:solidFill>
                  <a:srgbClr val="FFFF00"/>
                </a:solidFill>
              </a:rPr>
              <a:t>V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24" name="流程圖: 磁碟 23"/>
          <p:cNvSpPr/>
          <p:nvPr/>
        </p:nvSpPr>
        <p:spPr>
          <a:xfrm>
            <a:off x="948415" y="1856766"/>
            <a:ext cx="1770743" cy="1465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磁碟 25"/>
          <p:cNvSpPr/>
          <p:nvPr/>
        </p:nvSpPr>
        <p:spPr>
          <a:xfrm>
            <a:off x="3394075" y="1856768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磁碟 26"/>
          <p:cNvSpPr/>
          <p:nvPr/>
        </p:nvSpPr>
        <p:spPr>
          <a:xfrm>
            <a:off x="6130008" y="1898431"/>
            <a:ext cx="1770743" cy="146594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91102" y="2358906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dog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62932" y="265226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dirty="0" smtClean="0"/>
              <a:t>at 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645104" y="278582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bird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612603" y="241732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09826" y="27410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by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015380" y="269392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27039" y="3571299"/>
            <a:ext cx="424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 = “the     dog     ran”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04096" y="3992835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69743" y="3963649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V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77432" y="3981996"/>
            <a:ext cx="117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872219" y="1410787"/>
            <a:ext cx="218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 1: </a:t>
            </a:r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r>
              <a:rPr lang="en-US" altLang="zh-TW" sz="2400" dirty="0" smtClean="0"/>
              <a:t>nimal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310619" y="142225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dirty="0" smtClean="0"/>
              <a:t>lass 2: </a:t>
            </a:r>
            <a:r>
              <a:rPr lang="en-US" altLang="zh-TW" sz="2400" b="1" i="1" dirty="0">
                <a:solidFill>
                  <a:srgbClr val="FFFF00"/>
                </a:solidFill>
              </a:rPr>
              <a:t>V</a:t>
            </a:r>
            <a:r>
              <a:rPr lang="en-US" altLang="zh-TW" sz="2400" dirty="0" smtClean="0"/>
              <a:t>erb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569397" y="1435092"/>
            <a:ext cx="315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 3: </a:t>
            </a:r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r>
              <a:rPr lang="en-US" altLang="zh-TW" sz="2400" dirty="0" smtClean="0"/>
              <a:t>unction word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085315" y="22681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ran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336029" y="2531157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jumped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168333" y="2786507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walk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5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842099" y="3374561"/>
            <a:ext cx="3673252" cy="820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47054" y="3393612"/>
            <a:ext cx="3530953" cy="82066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RNN works? – Class-based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6308" y="5372549"/>
            <a:ext cx="7278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800" dirty="0" smtClean="0"/>
              <a:t>P(</a:t>
            </a:r>
            <a:r>
              <a:rPr lang="en-US" altLang="zh-TW" sz="2800" dirty="0" err="1" smtClean="0"/>
              <a:t>ran|cat</a:t>
            </a:r>
            <a:r>
              <a:rPr lang="en-US" altLang="zh-TW" sz="2800" dirty="0" smtClean="0"/>
              <a:t>) is zero given the training data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6897" y="3343165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</a:t>
            </a:r>
            <a:r>
              <a:rPr lang="en-US" altLang="zh-TW" sz="2800" dirty="0" smtClean="0"/>
              <a:t>he        dog        ran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56514" y="3341895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       cat        jumped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156506" y="3764325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45893" y="3734442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V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58854" y="3771275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94356" y="3728606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016992" y="3722424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FF00"/>
                </a:solidFill>
              </a:rPr>
              <a:t>V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688689" y="3760032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41869" y="5886659"/>
            <a:ext cx="627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However, P( 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V</a:t>
            </a:r>
            <a:r>
              <a:rPr lang="en-US" altLang="zh-TW" sz="2800" dirty="0" smtClean="0"/>
              <a:t>erb | </a:t>
            </a:r>
            <a:r>
              <a:rPr lang="en-US" altLang="zh-TW" sz="2800" b="1" i="1" dirty="0" smtClean="0">
                <a:solidFill>
                  <a:srgbClr val="FFFF00"/>
                </a:solidFill>
              </a:rPr>
              <a:t>A</a:t>
            </a:r>
            <a:r>
              <a:rPr lang="en-US" altLang="zh-TW" sz="2800" dirty="0" smtClean="0"/>
              <a:t>nimal ) is not zero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278153" y="1755853"/>
            <a:ext cx="7180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P( class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| class j ) and  </a:t>
            </a:r>
            <a:r>
              <a:rPr lang="en-US" altLang="zh-TW" sz="2800" dirty="0"/>
              <a:t>P(word w| class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) are estimated from training data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591328" y="2814409"/>
            <a:ext cx="2179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Training data</a:t>
            </a:r>
            <a:endParaRPr lang="zh-TW" altLang="en-US" sz="28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3488" y="4404783"/>
            <a:ext cx="3824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 = “the       cat       ran”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296306" y="4861758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69583" y="4862516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V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46719" y="4869631"/>
            <a:ext cx="11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endParaRPr lang="zh-TW" altLang="en-US" sz="2400" b="1" i="1" dirty="0">
              <a:solidFill>
                <a:srgbClr val="FFFF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1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RNN works? – Class-based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7650" y="5553461"/>
            <a:ext cx="3448050" cy="6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47700" y="3848052"/>
            <a:ext cx="3362325" cy="709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5247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5732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162175" y="3936161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1681162" y="4649679"/>
            <a:ext cx="704850" cy="85599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21476" y="572166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464426" y="570261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207376" y="5721669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12250" y="5600755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69446" y="2084921"/>
            <a:ext cx="3362325" cy="709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7422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47907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183921" y="2173030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3022121" y="2125073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20" name="向上箭號 19"/>
          <p:cNvSpPr/>
          <p:nvPr/>
        </p:nvSpPr>
        <p:spPr>
          <a:xfrm>
            <a:off x="1681162" y="2920748"/>
            <a:ext cx="704850" cy="78519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374960" y="4579632"/>
            <a:ext cx="2100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Fully </a:t>
            </a:r>
          </a:p>
          <a:p>
            <a:r>
              <a:rPr lang="en-US" altLang="zh-TW" sz="2800" dirty="0" smtClean="0"/>
              <a:t>connected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386012" y="2849272"/>
            <a:ext cx="209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Fully </a:t>
            </a:r>
          </a:p>
          <a:p>
            <a:r>
              <a:rPr lang="en-US" altLang="zh-TW" sz="2800" dirty="0" smtClean="0"/>
              <a:t>connected</a:t>
            </a:r>
            <a:endParaRPr lang="zh-TW" altLang="en-US" sz="2800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021871" y="177142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721959" y="1755086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2431571" y="1755086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398125" y="1555686"/>
            <a:ext cx="4409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hidden layer of the related words are close.</a:t>
            </a:r>
            <a:endParaRPr lang="zh-TW" altLang="en-US" sz="24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997138" y="3960294"/>
            <a:ext cx="29958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362262" y="2509950"/>
            <a:ext cx="0" cy="1769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416972" y="4367517"/>
            <a:ext cx="425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P(</a:t>
            </a:r>
            <a:r>
              <a:rPr lang="en-US" altLang="zh-TW" sz="2400" dirty="0" err="1" smtClean="0"/>
              <a:t>jump|dog</a:t>
            </a:r>
            <a:r>
              <a:rPr lang="en-US" altLang="zh-TW" sz="2400" dirty="0" smtClean="0"/>
              <a:t>) is large, then P(</a:t>
            </a:r>
            <a:r>
              <a:rPr lang="en-US" altLang="zh-TW" sz="2400" dirty="0" err="1" smtClean="0"/>
              <a:t>jump|cat</a:t>
            </a:r>
            <a:r>
              <a:rPr lang="en-US" altLang="zh-TW" sz="2400" dirty="0" smtClean="0"/>
              <a:t>) increase accordingly. 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946452" y="3716196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741513" y="2400922"/>
            <a:ext cx="61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7" name="橢圓 36"/>
          <p:cNvSpPr/>
          <p:nvPr/>
        </p:nvSpPr>
        <p:spPr>
          <a:xfrm>
            <a:off x="6069195" y="314516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301485" y="3415347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495057" y="3198064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538016" y="2763105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dog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113631" y="3485364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cat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571091" y="2834146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rabbit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416972" y="5198514"/>
            <a:ext cx="4432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(even there is not “… cat jump …” in the data)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04685" y="6069397"/>
            <a:ext cx="427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Smoothing is automatically done.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656599" y="3725566"/>
            <a:ext cx="1405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Word Class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7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5" grpId="0"/>
      <p:bldP spid="36" grpId="0"/>
      <p:bldP spid="37" grpId="0" animBg="1"/>
      <p:bldP spid="38" grpId="0" animBg="1"/>
      <p:bldP spid="39" grpId="0" animBg="1"/>
      <p:bldP spid="40" grpId="0"/>
      <p:bldP spid="41" grpId="0"/>
      <p:bldP spid="42" grpId="0"/>
      <p:bldP spid="26" grpId="0"/>
      <p:bldP spid="34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RNN works? – Class-based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class-based LM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05" y="514121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655" y="417900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608" y="3257319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3891" y="5163993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65462" y="421351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88415" y="3291825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93455" y="5174974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12504" y="4227519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35457" y="330583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917807" y="4626054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917808" y="3698595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3315531" y="4667290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3315532" y="3739831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5463498" y="4679146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5463499" y="3751687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1803035" y="4189301"/>
            <a:ext cx="110417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4122410" y="4213445"/>
            <a:ext cx="915585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433756" y="5174974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10803" y="421058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433756" y="32888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7761797" y="4662211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7761798" y="3734752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322884" y="4213670"/>
            <a:ext cx="93666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7516" y="5624265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“START”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2346710" y="5638065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“wreck”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615904" y="5638064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“a”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868738" y="564566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“nice”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-11961" y="241260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“wreck”)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301972" y="243165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“a”)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4549605" y="245070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“nice”)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844488" y="246975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“beach”)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82533" y="3786367"/>
            <a:ext cx="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class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656884" y="3780466"/>
            <a:ext cx="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class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827957" y="3773457"/>
            <a:ext cx="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class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069387" y="3780466"/>
            <a:ext cx="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class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Output </a:t>
            </a:r>
            <a:r>
              <a:rPr lang="en-US" altLang="zh-TW" dirty="0" smtClean="0"/>
              <a:t>Layer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578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Factorization of the Output </a:t>
            </a:r>
            <a:r>
              <a:rPr lang="en-US" altLang="zh-TW" sz="2400" dirty="0" smtClean="0"/>
              <a:t>Layer</a:t>
            </a:r>
          </a:p>
          <a:p>
            <a:pPr lvl="1"/>
            <a:r>
              <a:rPr lang="en-US" altLang="zh-TW" sz="1800" dirty="0" smtClean="0"/>
              <a:t>Ref: </a:t>
            </a:r>
            <a:r>
              <a:rPr lang="en-US" altLang="zh-TW" sz="1800" dirty="0" err="1"/>
              <a:t>Mikolov</a:t>
            </a:r>
            <a:r>
              <a:rPr lang="en-US" altLang="zh-TW" sz="1800" dirty="0"/>
              <a:t> </a:t>
            </a:r>
            <a:r>
              <a:rPr lang="en-US" altLang="zh-TW" sz="1800" dirty="0" err="1"/>
              <a:t>Tomáš</a:t>
            </a:r>
            <a:r>
              <a:rPr lang="en-US" altLang="zh-TW" sz="1800" dirty="0"/>
              <a:t>: Statistical Language Models based on Neural Networks. PhD thesis, Brno University of Technology, 2012</a:t>
            </a:r>
            <a:r>
              <a:rPr lang="en-US" altLang="zh-TW" sz="1800" dirty="0" smtClean="0"/>
              <a:t>. (chapter 3.4.2)</a:t>
            </a:r>
            <a:endParaRPr lang="en-US" altLang="zh-TW" sz="1800" dirty="0"/>
          </a:p>
          <a:p>
            <a:r>
              <a:rPr lang="en" altLang="zh-TW" sz="2400" dirty="0" smtClean="0"/>
              <a:t>Noise </a:t>
            </a:r>
            <a:r>
              <a:rPr lang="en" altLang="zh-TW" sz="2400" dirty="0"/>
              <a:t>Contrastive Estimation (NCE</a:t>
            </a:r>
            <a:r>
              <a:rPr lang="en" altLang="zh-TW" sz="2400" dirty="0" smtClean="0"/>
              <a:t>)</a:t>
            </a:r>
          </a:p>
          <a:p>
            <a:pPr lvl="1"/>
            <a:r>
              <a:rPr lang="en" altLang="zh-TW" sz="1800" dirty="0" smtClean="0"/>
              <a:t>Ref: </a:t>
            </a:r>
            <a:r>
              <a:rPr lang="en-US" altLang="zh-TW" sz="1800" dirty="0"/>
              <a:t>Ref: X. Chen, X. Liu, M. J. F. Gales and P. C. Woodland, "Recurrent neural network language model training with noise contrastive estimation for speech recognition,“ ICASSP, 2015</a:t>
            </a:r>
          </a:p>
          <a:p>
            <a:r>
              <a:rPr lang="en-US" altLang="zh-TW" sz="2400" dirty="0" smtClean="0"/>
              <a:t>More ways </a:t>
            </a:r>
            <a:r>
              <a:rPr lang="en-US" altLang="zh-TW" sz="2400" dirty="0"/>
              <a:t>to deal with the large </a:t>
            </a:r>
            <a:r>
              <a:rPr lang="en-US" altLang="zh-TW" sz="2400" dirty="0" smtClean="0"/>
              <a:t>output layer</a:t>
            </a:r>
          </a:p>
          <a:p>
            <a:pPr lvl="1"/>
            <a:r>
              <a:rPr lang="en-US" altLang="zh-TW" sz="1800" dirty="0"/>
              <a:t>Hinton’s course on </a:t>
            </a:r>
            <a:r>
              <a:rPr lang="en-US" altLang="zh-TW" sz="1800" dirty="0" smtClean="0"/>
              <a:t>Coursera: Ways </a:t>
            </a:r>
            <a:r>
              <a:rPr lang="en-US" altLang="zh-TW" sz="1800" dirty="0"/>
              <a:t>to Deal with the Large Number of Possible Outputs</a:t>
            </a:r>
          </a:p>
          <a:p>
            <a:pPr lvl="1"/>
            <a:r>
              <a:rPr lang="en-US" altLang="zh-TW" sz="1800" dirty="0" smtClean="0"/>
              <a:t>https</a:t>
            </a:r>
            <a:r>
              <a:rPr lang="en-US" altLang="zh-TW" sz="1800" dirty="0"/>
              <a:t>://</a:t>
            </a:r>
            <a:r>
              <a:rPr lang="en-US" altLang="zh-TW" sz="1800" dirty="0" smtClean="0"/>
              <a:t>www.youtube.com/watch?v=vLmgSo9LVMk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879"/>
            <a:ext cx="7772400" cy="2387600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Appendix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53554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FFFF00"/>
                </a:solidFill>
              </a:rPr>
              <a:t>Some ways to deal with the large output layer</a:t>
            </a:r>
          </a:p>
          <a:p>
            <a:endParaRPr lang="zh-TW" altLang="en-US" sz="4000" dirty="0">
              <a:solidFill>
                <a:srgbClr val="FFFF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5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altLang="zh-TW" dirty="0" smtClean="0"/>
              <a:t>Large Output Layer</a:t>
            </a:r>
            <a:endParaRPr lang="en" altLang="zh-TW" dirty="0"/>
          </a:p>
        </p:txBody>
      </p:sp>
      <p:grpSp>
        <p:nvGrpSpPr>
          <p:cNvPr id="4" name="群組 3"/>
          <p:cNvGrpSpPr/>
          <p:nvPr/>
        </p:nvGrpSpPr>
        <p:grpSpPr>
          <a:xfrm rot="5400000">
            <a:off x="2856952" y="4146087"/>
            <a:ext cx="3076353" cy="591229"/>
            <a:chOff x="860647" y="2546647"/>
            <a:chExt cx="3076353" cy="591229"/>
          </a:xfrm>
        </p:grpSpPr>
        <p:sp>
          <p:nvSpPr>
            <p:cNvPr id="5" name="矩形 4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217215" y="3051203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17215" y="363687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352663" y="3434637"/>
            <a:ext cx="622833" cy="1935324"/>
            <a:chOff x="907586" y="3640413"/>
            <a:chExt cx="622833" cy="1935324"/>
          </a:xfrm>
        </p:grpSpPr>
        <p:sp>
          <p:nvSpPr>
            <p:cNvPr id="14" name="矩形 13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202590" y="428453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7215" y="488811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2506" y="5489875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72080" y="302622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4829" y="1917821"/>
            <a:ext cx="28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Normal Training</a:t>
            </a:r>
            <a:endParaRPr lang="zh-TW" altLang="en-US" sz="2800" b="1" i="1" u="sng" dirty="0"/>
          </a:p>
        </p:txBody>
      </p:sp>
      <p:cxnSp>
        <p:nvCxnSpPr>
          <p:cNvPr id="24" name="直線單箭頭接點 23"/>
          <p:cNvCxnSpPr>
            <a:stCxn id="15" idx="0"/>
            <a:endCxn id="11" idx="1"/>
          </p:cNvCxnSpPr>
          <p:nvPr/>
        </p:nvCxnSpPr>
        <p:spPr>
          <a:xfrm flipV="1">
            <a:off x="1853858" y="3282036"/>
            <a:ext cx="2363357" cy="495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5" idx="0"/>
            <a:endCxn id="12" idx="1"/>
          </p:cNvCxnSpPr>
          <p:nvPr/>
        </p:nvCxnSpPr>
        <p:spPr>
          <a:xfrm>
            <a:off x="1853858" y="3777115"/>
            <a:ext cx="2363357" cy="9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5" idx="0"/>
            <a:endCxn id="8" idx="4"/>
          </p:cNvCxnSpPr>
          <p:nvPr/>
        </p:nvCxnSpPr>
        <p:spPr>
          <a:xfrm>
            <a:off x="1853858" y="377711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5" idx="0"/>
            <a:endCxn id="20" idx="1"/>
          </p:cNvCxnSpPr>
          <p:nvPr/>
        </p:nvCxnSpPr>
        <p:spPr>
          <a:xfrm>
            <a:off x="1853858" y="3777115"/>
            <a:ext cx="2363357" cy="134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0"/>
            <a:endCxn id="10" idx="4"/>
          </p:cNvCxnSpPr>
          <p:nvPr/>
        </p:nvCxnSpPr>
        <p:spPr>
          <a:xfrm>
            <a:off x="1853858" y="3777115"/>
            <a:ext cx="2378647" cy="1898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0"/>
            <a:endCxn id="11" idx="1"/>
          </p:cNvCxnSpPr>
          <p:nvPr/>
        </p:nvCxnSpPr>
        <p:spPr>
          <a:xfrm flipV="1">
            <a:off x="1853858" y="3282036"/>
            <a:ext cx="2363357" cy="1096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6" idx="0"/>
            <a:endCxn id="12" idx="1"/>
          </p:cNvCxnSpPr>
          <p:nvPr/>
        </p:nvCxnSpPr>
        <p:spPr>
          <a:xfrm flipV="1">
            <a:off x="1853858" y="3867703"/>
            <a:ext cx="2363357" cy="510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0"/>
            <a:endCxn id="19" idx="1"/>
          </p:cNvCxnSpPr>
          <p:nvPr/>
        </p:nvCxnSpPr>
        <p:spPr>
          <a:xfrm>
            <a:off x="1853858" y="4378111"/>
            <a:ext cx="2348732" cy="137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0"/>
            <a:endCxn id="20" idx="1"/>
          </p:cNvCxnSpPr>
          <p:nvPr/>
        </p:nvCxnSpPr>
        <p:spPr>
          <a:xfrm>
            <a:off x="1853858" y="4378111"/>
            <a:ext cx="2363357" cy="740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0"/>
            <a:endCxn id="11" idx="1"/>
          </p:cNvCxnSpPr>
          <p:nvPr/>
        </p:nvCxnSpPr>
        <p:spPr>
          <a:xfrm flipV="1">
            <a:off x="1869148" y="3282036"/>
            <a:ext cx="2348067" cy="169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0"/>
            <a:endCxn id="12" idx="1"/>
          </p:cNvCxnSpPr>
          <p:nvPr/>
        </p:nvCxnSpPr>
        <p:spPr>
          <a:xfrm flipV="1">
            <a:off x="1869148" y="3867703"/>
            <a:ext cx="2348067" cy="110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7" idx="0"/>
            <a:endCxn id="19" idx="1"/>
          </p:cNvCxnSpPr>
          <p:nvPr/>
        </p:nvCxnSpPr>
        <p:spPr>
          <a:xfrm flipV="1">
            <a:off x="1869148" y="4515364"/>
            <a:ext cx="2333442" cy="45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6" idx="0"/>
            <a:endCxn id="10" idx="4"/>
          </p:cNvCxnSpPr>
          <p:nvPr/>
        </p:nvCxnSpPr>
        <p:spPr>
          <a:xfrm>
            <a:off x="1853858" y="4378111"/>
            <a:ext cx="2378647" cy="1297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0"/>
            <a:endCxn id="20" idx="1"/>
          </p:cNvCxnSpPr>
          <p:nvPr/>
        </p:nvCxnSpPr>
        <p:spPr>
          <a:xfrm>
            <a:off x="1869148" y="4973085"/>
            <a:ext cx="2348067" cy="14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10" idx="4"/>
          </p:cNvCxnSpPr>
          <p:nvPr/>
        </p:nvCxnSpPr>
        <p:spPr>
          <a:xfrm>
            <a:off x="1869148" y="497308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72080" y="36664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P(B)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57455" y="427449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P(C)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57455" y="486469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72080" y="5469718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P(E)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17359" y="325705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62055" y="386770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17359" y="4533193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636163" y="511894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16788" y="571358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74240" y="2420593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19886" y="2859656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991373" y="349985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756549" y="2388549"/>
            <a:ext cx="127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err="1" smtClean="0"/>
              <a:t>softmax</a:t>
            </a:r>
            <a:endParaRPr lang="zh-TW" altLang="en-US" sz="2400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58984" y="5435265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294991" y="6086500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7526810" y="2878571"/>
            <a:ext cx="591229" cy="3076353"/>
            <a:chOff x="7462415" y="3071756"/>
            <a:chExt cx="591229" cy="3076353"/>
          </a:xfrm>
        </p:grpSpPr>
        <p:sp>
          <p:nvSpPr>
            <p:cNvPr id="68" name="矩形 67"/>
            <p:cNvSpPr/>
            <p:nvPr/>
          </p:nvSpPr>
          <p:spPr>
            <a:xfrm rot="5400000">
              <a:off x="6219853" y="4314318"/>
              <a:ext cx="3076353" cy="5912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 rot="5400000">
              <a:off x="7580116" y="3241623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 rot="5400000">
              <a:off x="7595406" y="3825076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 rot="5400000">
              <a:off x="7580116" y="445534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 rot="5400000">
              <a:off x="7580116" y="505634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7595406" y="565131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7580116" y="3219434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7580116" y="380510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565491" y="4452762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580116" y="505634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595407" y="5658106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cxnSp>
        <p:nvCxnSpPr>
          <p:cNvPr id="80" name="直線單箭頭接點 79"/>
          <p:cNvCxnSpPr/>
          <p:nvPr/>
        </p:nvCxnSpPr>
        <p:spPr>
          <a:xfrm>
            <a:off x="5880108" y="3282035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892987" y="3920022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5884989" y="452516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5880108" y="511074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5880108" y="5675511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5974186" y="4088967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5972256" y="4668520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962876" y="521944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1877161" y="2602754"/>
            <a:ext cx="1949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Large number of weights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  <p:bldP spid="61" grpId="0"/>
      <p:bldP spid="63" grpId="0"/>
      <p:bldP spid="87" grpId="0"/>
      <p:bldP spid="88" grpId="0"/>
      <p:bldP spid="89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altLang="zh-TW" dirty="0"/>
              <a:t>Large Output </a:t>
            </a:r>
            <a:r>
              <a:rPr lang="en-US" altLang="zh-TW" dirty="0" smtClean="0"/>
              <a:t>Layer – </a:t>
            </a:r>
            <a:br>
              <a:rPr lang="en-US" altLang="zh-TW" dirty="0" smtClean="0"/>
            </a:br>
            <a:r>
              <a:rPr lang="en" altLang="zh-TW" dirty="0" smtClean="0"/>
              <a:t>Noise Contrastive Estimation (NCE)</a:t>
            </a:r>
            <a:endParaRPr lang="en" altLang="zh-TW" dirty="0"/>
          </a:p>
        </p:txBody>
      </p:sp>
      <p:grpSp>
        <p:nvGrpSpPr>
          <p:cNvPr id="4" name="群組 3"/>
          <p:cNvGrpSpPr/>
          <p:nvPr/>
        </p:nvGrpSpPr>
        <p:grpSpPr>
          <a:xfrm rot="5400000">
            <a:off x="2856952" y="4146087"/>
            <a:ext cx="3076353" cy="591229"/>
            <a:chOff x="860647" y="2546647"/>
            <a:chExt cx="3076353" cy="591229"/>
          </a:xfrm>
        </p:grpSpPr>
        <p:sp>
          <p:nvSpPr>
            <p:cNvPr id="5" name="矩形 4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217215" y="3051203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17215" y="363687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352663" y="3434637"/>
            <a:ext cx="622833" cy="1935324"/>
            <a:chOff x="907586" y="3640413"/>
            <a:chExt cx="622833" cy="1935324"/>
          </a:xfrm>
        </p:grpSpPr>
        <p:sp>
          <p:nvSpPr>
            <p:cNvPr id="14" name="矩形 13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202590" y="428453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17215" y="488811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2506" y="5489875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72080" y="302622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64458" y="1886788"/>
            <a:ext cx="2861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NCE</a:t>
            </a:r>
            <a:endParaRPr lang="zh-TW" altLang="en-US" sz="2800" b="1" i="1" u="sng" dirty="0"/>
          </a:p>
        </p:txBody>
      </p:sp>
      <p:cxnSp>
        <p:nvCxnSpPr>
          <p:cNvPr id="24" name="直線單箭頭接點 23"/>
          <p:cNvCxnSpPr>
            <a:stCxn id="15" idx="0"/>
            <a:endCxn id="11" idx="1"/>
          </p:cNvCxnSpPr>
          <p:nvPr/>
        </p:nvCxnSpPr>
        <p:spPr>
          <a:xfrm flipV="1">
            <a:off x="1853858" y="3282036"/>
            <a:ext cx="2363357" cy="495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5" idx="0"/>
            <a:endCxn id="12" idx="1"/>
          </p:cNvCxnSpPr>
          <p:nvPr/>
        </p:nvCxnSpPr>
        <p:spPr>
          <a:xfrm>
            <a:off x="1853858" y="3777115"/>
            <a:ext cx="2363357" cy="90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5" idx="0"/>
            <a:endCxn id="8" idx="4"/>
          </p:cNvCxnSpPr>
          <p:nvPr/>
        </p:nvCxnSpPr>
        <p:spPr>
          <a:xfrm>
            <a:off x="1853858" y="377711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5" idx="0"/>
            <a:endCxn id="20" idx="1"/>
          </p:cNvCxnSpPr>
          <p:nvPr/>
        </p:nvCxnSpPr>
        <p:spPr>
          <a:xfrm>
            <a:off x="1853858" y="3777115"/>
            <a:ext cx="2363357" cy="1341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5" idx="0"/>
            <a:endCxn id="10" idx="4"/>
          </p:cNvCxnSpPr>
          <p:nvPr/>
        </p:nvCxnSpPr>
        <p:spPr>
          <a:xfrm>
            <a:off x="1853858" y="3777115"/>
            <a:ext cx="2378647" cy="1898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6" idx="0"/>
            <a:endCxn id="11" idx="1"/>
          </p:cNvCxnSpPr>
          <p:nvPr/>
        </p:nvCxnSpPr>
        <p:spPr>
          <a:xfrm flipV="1">
            <a:off x="1853858" y="3282036"/>
            <a:ext cx="2363357" cy="1096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6" idx="0"/>
            <a:endCxn id="12" idx="1"/>
          </p:cNvCxnSpPr>
          <p:nvPr/>
        </p:nvCxnSpPr>
        <p:spPr>
          <a:xfrm flipV="1">
            <a:off x="1853858" y="3867703"/>
            <a:ext cx="2363357" cy="510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6" idx="0"/>
            <a:endCxn id="19" idx="1"/>
          </p:cNvCxnSpPr>
          <p:nvPr/>
        </p:nvCxnSpPr>
        <p:spPr>
          <a:xfrm>
            <a:off x="1853858" y="4378111"/>
            <a:ext cx="2348732" cy="137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6" idx="0"/>
            <a:endCxn id="20" idx="1"/>
          </p:cNvCxnSpPr>
          <p:nvPr/>
        </p:nvCxnSpPr>
        <p:spPr>
          <a:xfrm>
            <a:off x="1853858" y="4378111"/>
            <a:ext cx="2363357" cy="740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0"/>
            <a:endCxn id="11" idx="1"/>
          </p:cNvCxnSpPr>
          <p:nvPr/>
        </p:nvCxnSpPr>
        <p:spPr>
          <a:xfrm flipV="1">
            <a:off x="1869148" y="3282036"/>
            <a:ext cx="2348067" cy="1691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7" idx="0"/>
            <a:endCxn id="12" idx="1"/>
          </p:cNvCxnSpPr>
          <p:nvPr/>
        </p:nvCxnSpPr>
        <p:spPr>
          <a:xfrm flipV="1">
            <a:off x="1869148" y="3867703"/>
            <a:ext cx="2348067" cy="1105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7" idx="0"/>
            <a:endCxn id="19" idx="1"/>
          </p:cNvCxnSpPr>
          <p:nvPr/>
        </p:nvCxnSpPr>
        <p:spPr>
          <a:xfrm flipV="1">
            <a:off x="1869148" y="4515364"/>
            <a:ext cx="2333442" cy="4577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6" idx="0"/>
            <a:endCxn id="10" idx="4"/>
          </p:cNvCxnSpPr>
          <p:nvPr/>
        </p:nvCxnSpPr>
        <p:spPr>
          <a:xfrm>
            <a:off x="1853858" y="4378111"/>
            <a:ext cx="2378647" cy="1297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0"/>
            <a:endCxn id="20" idx="1"/>
          </p:cNvCxnSpPr>
          <p:nvPr/>
        </p:nvCxnSpPr>
        <p:spPr>
          <a:xfrm>
            <a:off x="1869148" y="4973085"/>
            <a:ext cx="2348067" cy="145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7" idx="0"/>
            <a:endCxn id="10" idx="4"/>
          </p:cNvCxnSpPr>
          <p:nvPr/>
        </p:nvCxnSpPr>
        <p:spPr>
          <a:xfrm>
            <a:off x="1869148" y="4973085"/>
            <a:ext cx="2363357" cy="702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172080" y="36664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P(B)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57455" y="427449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P(C)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157455" y="486469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72080" y="5469718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P(E)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17359" y="325705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62055" y="386770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617359" y="4533193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636163" y="5118942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16788" y="5713585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991002" y="2451048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19886" y="2859656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756549" y="2388549"/>
            <a:ext cx="127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err="1" smtClean="0"/>
              <a:t>softmax</a:t>
            </a:r>
            <a:endParaRPr lang="zh-TW" altLang="en-US" sz="2400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58984" y="5435265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294991" y="6086500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7526810" y="2878571"/>
            <a:ext cx="591229" cy="3076353"/>
            <a:chOff x="7462415" y="3071756"/>
            <a:chExt cx="591229" cy="3076353"/>
          </a:xfrm>
        </p:grpSpPr>
        <p:sp>
          <p:nvSpPr>
            <p:cNvPr id="68" name="矩形 67"/>
            <p:cNvSpPr/>
            <p:nvPr/>
          </p:nvSpPr>
          <p:spPr>
            <a:xfrm rot="5400000">
              <a:off x="6219853" y="4314318"/>
              <a:ext cx="3076353" cy="59122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 rot="5400000">
              <a:off x="7580116" y="3241623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/>
            <p:cNvSpPr/>
            <p:nvPr/>
          </p:nvSpPr>
          <p:spPr>
            <a:xfrm rot="5400000">
              <a:off x="7595406" y="3825076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橢圓 70"/>
            <p:cNvSpPr/>
            <p:nvPr/>
          </p:nvSpPr>
          <p:spPr>
            <a:xfrm rot="5400000">
              <a:off x="7580116" y="445534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 rot="5400000">
              <a:off x="7580116" y="505634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7595406" y="5651315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7580116" y="3219434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7580116" y="380510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7565491" y="4452762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7580116" y="5056341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7595407" y="5658106"/>
              <a:ext cx="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cxnSp>
        <p:nvCxnSpPr>
          <p:cNvPr id="80" name="直線單箭頭接點 79"/>
          <p:cNvCxnSpPr/>
          <p:nvPr/>
        </p:nvCxnSpPr>
        <p:spPr>
          <a:xfrm>
            <a:off x="5880108" y="3282035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5884989" y="4525160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5880108" y="5675511"/>
            <a:ext cx="1514786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5974186" y="4088967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5962876" y="521944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660166" y="2426331"/>
            <a:ext cx="3155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Only part of the weights is updated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5768993" y="3654259"/>
            <a:ext cx="156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795631" y="4862633"/>
            <a:ext cx="156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 care</a:t>
            </a:r>
            <a:endParaRPr lang="zh-TW" altLang="en-US" sz="24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587444" y="1620051"/>
            <a:ext cx="42782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Randomly sample some words to suppress the probability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9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1" grpId="0"/>
      <p:bldP spid="87" grpId="0"/>
      <p:bldP spid="89" grpId="0"/>
      <p:bldP spid="91" grpId="0"/>
      <p:bldP spid="79" grpId="0"/>
      <p:bldP spid="81" grpId="0"/>
      <p:bldP spid="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Output </a:t>
            </a:r>
            <a:r>
              <a:rPr lang="en-US" altLang="zh-TW" dirty="0" smtClean="0"/>
              <a:t>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064294" y="4511528"/>
            <a:ext cx="280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P(A) = 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 X 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 smtClean="0"/>
          </a:p>
        </p:txBody>
      </p:sp>
      <p:sp>
        <p:nvSpPr>
          <p:cNvPr id="34" name="文字方塊 33"/>
          <p:cNvSpPr txBox="1"/>
          <p:nvPr/>
        </p:nvSpPr>
        <p:spPr>
          <a:xfrm>
            <a:off x="6064294" y="5336393"/>
            <a:ext cx="280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P(D) = 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 X 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 smtClean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6105087" y="1408938"/>
          <a:ext cx="24290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535"/>
                <a:gridCol w="12145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Word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Class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838994" y="4875454"/>
            <a:ext cx="9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 smtClean="0"/>
          </a:p>
        </p:txBody>
      </p:sp>
      <p:sp>
        <p:nvSpPr>
          <p:cNvPr id="37" name="文字方塊 36"/>
          <p:cNvSpPr txBox="1"/>
          <p:nvPr/>
        </p:nvSpPr>
        <p:spPr>
          <a:xfrm>
            <a:off x="6851694" y="5700319"/>
            <a:ext cx="9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617950" y="1757570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Testing</a:t>
            </a:r>
            <a:endParaRPr lang="zh-TW" altLang="en-US" sz="2800" b="1" i="1" u="sng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97" grpId="0"/>
      <p:bldP spid="98" grpId="0"/>
      <p:bldP spid="99" grpId="0"/>
      <p:bldP spid="100" grpId="0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Output </a:t>
            </a:r>
            <a:r>
              <a:rPr lang="en-US" altLang="zh-TW" dirty="0" smtClean="0"/>
              <a:t>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28650" y="1657444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Training</a:t>
            </a:r>
            <a:endParaRPr lang="zh-TW" altLang="en-US" sz="2800" b="1" i="1" u="sng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090379" y="3057207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A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090379" y="3675390"/>
            <a:ext cx="185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belongs to class 1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491133" y="5056225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533222" y="172339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91133" y="5627614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533222" y="2363600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533222" y="2968671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51039" y="3745361"/>
            <a:ext cx="91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</a:t>
            </a:r>
          </a:p>
          <a:p>
            <a:r>
              <a:rPr lang="en-US" altLang="zh-TW" sz="2400" dirty="0" smtClean="0"/>
              <a:t>care</a:t>
            </a:r>
            <a:endParaRPr lang="zh-TW" altLang="en-US" sz="2400" dirty="0"/>
          </a:p>
        </p:txBody>
      </p:sp>
      <p:sp>
        <p:nvSpPr>
          <p:cNvPr id="6" name="右大括弧 5"/>
          <p:cNvSpPr/>
          <p:nvPr/>
        </p:nvSpPr>
        <p:spPr>
          <a:xfrm>
            <a:off x="5486499" y="3575956"/>
            <a:ext cx="393700" cy="1140353"/>
          </a:xfrm>
          <a:prstGeom prst="rightBrace">
            <a:avLst>
              <a:gd name="adj1" fmla="val 4897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2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7" grpId="0"/>
      <p:bldP spid="78" grpId="0"/>
      <p:bldP spid="80" grpId="0"/>
      <p:bldP spid="82" grpId="0"/>
      <p:bldP spid="83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53422" y="2797492"/>
            <a:ext cx="140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天</a:t>
            </a:r>
            <a:r>
              <a:rPr lang="zh-TW" altLang="en-US" sz="2400" dirty="0"/>
              <a:t>氣</a:t>
            </a:r>
            <a:r>
              <a:rPr lang="zh-TW" altLang="en-US" sz="2400" dirty="0" smtClean="0"/>
              <a:t>真好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30953" y="2619208"/>
            <a:ext cx="1820122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Speech Recognition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41" y="2715967"/>
            <a:ext cx="1295400" cy="598829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568284" y="3219663"/>
                <a:ext cx="812800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84" y="3219663"/>
                <a:ext cx="812800" cy="470835"/>
              </a:xfrm>
              <a:prstGeom prst="rect">
                <a:avLst/>
              </a:prstGeom>
              <a:blipFill rotWithShape="0">
                <a:blip r:embed="rId4"/>
                <a:stretch>
                  <a:fillRect t="-6494" r="-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2198080" y="3311537"/>
            <a:ext cx="354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1899" y="3933257"/>
                <a:ext cx="3506344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9" y="3933257"/>
                <a:ext cx="3506344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264875" y="4590257"/>
                <a:ext cx="393620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5" y="4590257"/>
                <a:ext cx="3936206" cy="8971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264875" y="5683740"/>
                <a:ext cx="3936206" cy="563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75" y="5683740"/>
                <a:ext cx="3936206" cy="5632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776464" y="4032218"/>
                <a:ext cx="225484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: </a:t>
                </a:r>
              </a:p>
              <a:p>
                <a:r>
                  <a:rPr lang="en-US" altLang="zh-TW" sz="2800" dirty="0" smtClean="0"/>
                  <a:t>Acoustic Model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64" y="4032218"/>
                <a:ext cx="2254848" cy="861774"/>
              </a:xfrm>
              <a:prstGeom prst="rect">
                <a:avLst/>
              </a:prstGeom>
              <a:blipFill rotWithShape="0">
                <a:blip r:embed="rId8"/>
                <a:stretch>
                  <a:fillRect l="-9756" t="-11972" r="-86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776464" y="5197774"/>
                <a:ext cx="24111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TW" sz="2800" dirty="0" smtClean="0"/>
                  <a:t>: </a:t>
                </a:r>
              </a:p>
              <a:p>
                <a:r>
                  <a:rPr lang="en-US" altLang="zh-TW" sz="2800" dirty="0" smtClean="0"/>
                  <a:t>Language Model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464" y="5197774"/>
                <a:ext cx="2411173" cy="861774"/>
              </a:xfrm>
              <a:prstGeom prst="rect">
                <a:avLst/>
              </a:prstGeom>
              <a:blipFill rotWithShape="0">
                <a:blip r:embed="rId9"/>
                <a:stretch>
                  <a:fillRect l="-9114" t="-12057" r="-7848" b="-24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3128606" y="3034706"/>
            <a:ext cx="63279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20630" y="3039739"/>
            <a:ext cx="63279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27163" y="1746616"/>
            <a:ext cx="480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Speech Recognition</a:t>
            </a:r>
            <a:endParaRPr lang="zh-TW" altLang="en-US" sz="2800" b="1" i="1" u="sng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Output </a:t>
            </a:r>
            <a:r>
              <a:rPr lang="en-US" altLang="zh-TW" dirty="0" smtClean="0"/>
              <a:t>Layer - Factorization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 rot="5400000">
            <a:off x="2489251" y="2868123"/>
            <a:ext cx="3076353" cy="591229"/>
            <a:chOff x="860647" y="2546647"/>
            <a:chExt cx="3076353" cy="591229"/>
          </a:xfrm>
        </p:grpSpPr>
        <p:sp>
          <p:nvSpPr>
            <p:cNvPr id="7" name="矩形 6"/>
            <p:cNvSpPr/>
            <p:nvPr/>
          </p:nvSpPr>
          <p:spPr>
            <a:xfrm>
              <a:off x="860647" y="2546647"/>
              <a:ext cx="3076353" cy="5912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030514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1613967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244236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2845232" y="263532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3440206" y="2620031"/>
              <a:ext cx="384854" cy="38485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 rot="5400000">
            <a:off x="3381149" y="5245275"/>
            <a:ext cx="1292555" cy="591229"/>
            <a:chOff x="4572000" y="2511370"/>
            <a:chExt cx="1292555" cy="591229"/>
          </a:xfrm>
        </p:grpSpPr>
        <p:sp>
          <p:nvSpPr>
            <p:cNvPr id="8" name="矩形 7"/>
            <p:cNvSpPr/>
            <p:nvPr/>
          </p:nvSpPr>
          <p:spPr>
            <a:xfrm>
              <a:off x="4572000" y="2511370"/>
              <a:ext cx="1292555" cy="5912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7384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282393" y="2608327"/>
              <a:ext cx="384854" cy="38485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849514" y="1773239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49514" y="235890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100014" y="2971039"/>
            <a:ext cx="622833" cy="1935324"/>
            <a:chOff x="907586" y="3640413"/>
            <a:chExt cx="622833" cy="1935324"/>
          </a:xfrm>
        </p:grpSpPr>
        <p:sp>
          <p:nvSpPr>
            <p:cNvPr id="5" name="矩形 4"/>
            <p:cNvSpPr/>
            <p:nvPr/>
          </p:nvSpPr>
          <p:spPr>
            <a:xfrm rot="5400000">
              <a:off x="251341" y="4296658"/>
              <a:ext cx="1935324" cy="622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 rot="5400000">
              <a:off x="1023927" y="379046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 rot="5400000">
              <a:off x="1023927" y="4391460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 rot="5400000">
              <a:off x="1039217" y="4986434"/>
              <a:ext cx="384854" cy="384854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742660" y="4966164"/>
            <a:ext cx="136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</a:t>
            </a:r>
          </a:p>
          <a:p>
            <a:pPr algn="ctr"/>
            <a:r>
              <a:rPr lang="en-US" altLang="zh-TW" sz="2400" dirty="0" smtClean="0"/>
              <a:t>Layer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40710" y="1359861"/>
            <a:ext cx="106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word</a:t>
            </a:r>
            <a:endParaRPr lang="zh-TW" altLang="en-US" sz="2400" i="1" u="sng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01367" y="4623289"/>
            <a:ext cx="108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 smtClean="0"/>
              <a:t>class</a:t>
            </a:r>
            <a:endParaRPr lang="zh-TW" altLang="en-US" sz="2400" i="1" u="sng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927291" y="6241097"/>
            <a:ext cx="22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Layer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34889" y="3006567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49514" y="3610146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864805" y="4211911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864805" y="5036302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849514" y="5610350"/>
            <a:ext cx="38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804379" y="1748259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(A)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663092" y="505622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18" idx="0"/>
            <a:endCxn id="3" idx="1"/>
          </p:cNvCxnSpPr>
          <p:nvPr/>
        </p:nvCxnSpPr>
        <p:spPr>
          <a:xfrm flipV="1">
            <a:off x="1601209" y="2004072"/>
            <a:ext cx="2248305" cy="130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0"/>
            <a:endCxn id="16" idx="1"/>
          </p:cNvCxnSpPr>
          <p:nvPr/>
        </p:nvCxnSpPr>
        <p:spPr>
          <a:xfrm flipV="1">
            <a:off x="1601209" y="2589739"/>
            <a:ext cx="2248305" cy="72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0"/>
          </p:cNvCxnSpPr>
          <p:nvPr/>
        </p:nvCxnSpPr>
        <p:spPr>
          <a:xfrm flipV="1">
            <a:off x="1601209" y="3209412"/>
            <a:ext cx="2248305" cy="104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8" idx="0"/>
            <a:endCxn id="27" idx="1"/>
          </p:cNvCxnSpPr>
          <p:nvPr/>
        </p:nvCxnSpPr>
        <p:spPr>
          <a:xfrm>
            <a:off x="1601209" y="3313517"/>
            <a:ext cx="2248305" cy="52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8" idx="0"/>
            <a:endCxn id="13" idx="4"/>
          </p:cNvCxnSpPr>
          <p:nvPr/>
        </p:nvCxnSpPr>
        <p:spPr>
          <a:xfrm>
            <a:off x="1601209" y="3313517"/>
            <a:ext cx="2263595" cy="108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9" idx="0"/>
            <a:endCxn id="3" idx="1"/>
          </p:cNvCxnSpPr>
          <p:nvPr/>
        </p:nvCxnSpPr>
        <p:spPr>
          <a:xfrm flipV="1">
            <a:off x="1601209" y="2004072"/>
            <a:ext cx="2248305" cy="1910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16" idx="1"/>
          </p:cNvCxnSpPr>
          <p:nvPr/>
        </p:nvCxnSpPr>
        <p:spPr>
          <a:xfrm flipV="1">
            <a:off x="1601208" y="2589739"/>
            <a:ext cx="2248306" cy="133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9" idx="0"/>
            <a:endCxn id="26" idx="1"/>
          </p:cNvCxnSpPr>
          <p:nvPr/>
        </p:nvCxnSpPr>
        <p:spPr>
          <a:xfrm flipV="1">
            <a:off x="1601209" y="3237400"/>
            <a:ext cx="2233680" cy="677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9" idx="0"/>
            <a:endCxn id="27" idx="1"/>
          </p:cNvCxnSpPr>
          <p:nvPr/>
        </p:nvCxnSpPr>
        <p:spPr>
          <a:xfrm flipV="1">
            <a:off x="1601209" y="3840979"/>
            <a:ext cx="2248305" cy="73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3" idx="1"/>
          </p:cNvCxnSpPr>
          <p:nvPr/>
        </p:nvCxnSpPr>
        <p:spPr>
          <a:xfrm flipV="1">
            <a:off x="1640074" y="2004072"/>
            <a:ext cx="2209440" cy="2502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16" idx="1"/>
          </p:cNvCxnSpPr>
          <p:nvPr/>
        </p:nvCxnSpPr>
        <p:spPr>
          <a:xfrm flipV="1">
            <a:off x="1640074" y="2589739"/>
            <a:ext cx="2209440" cy="1940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0" idx="0"/>
            <a:endCxn id="26" idx="1"/>
          </p:cNvCxnSpPr>
          <p:nvPr/>
        </p:nvCxnSpPr>
        <p:spPr>
          <a:xfrm flipV="1">
            <a:off x="1616499" y="3237400"/>
            <a:ext cx="2218390" cy="1272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19" idx="0"/>
            <a:endCxn id="13" idx="4"/>
          </p:cNvCxnSpPr>
          <p:nvPr/>
        </p:nvCxnSpPr>
        <p:spPr>
          <a:xfrm>
            <a:off x="1601209" y="3914513"/>
            <a:ext cx="2263595" cy="483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27" idx="1"/>
          </p:cNvCxnSpPr>
          <p:nvPr/>
        </p:nvCxnSpPr>
        <p:spPr>
          <a:xfrm flipV="1">
            <a:off x="1640073" y="3840979"/>
            <a:ext cx="2209441" cy="684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20" idx="0"/>
            <a:endCxn id="13" idx="4"/>
          </p:cNvCxnSpPr>
          <p:nvPr/>
        </p:nvCxnSpPr>
        <p:spPr>
          <a:xfrm flipV="1">
            <a:off x="1616499" y="4397547"/>
            <a:ext cx="2248305" cy="11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9" idx="1"/>
          </p:cNvCxnSpPr>
          <p:nvPr/>
        </p:nvCxnSpPr>
        <p:spPr>
          <a:xfrm>
            <a:off x="1640073" y="3326304"/>
            <a:ext cx="2224732" cy="194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14" idx="4"/>
          </p:cNvCxnSpPr>
          <p:nvPr/>
        </p:nvCxnSpPr>
        <p:spPr>
          <a:xfrm>
            <a:off x="1589855" y="3899184"/>
            <a:ext cx="2251375" cy="135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14" idx="4"/>
          </p:cNvCxnSpPr>
          <p:nvPr/>
        </p:nvCxnSpPr>
        <p:spPr>
          <a:xfrm>
            <a:off x="1628316" y="4508970"/>
            <a:ext cx="2212914" cy="7445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8" idx="0"/>
          </p:cNvCxnSpPr>
          <p:nvPr/>
        </p:nvCxnSpPr>
        <p:spPr>
          <a:xfrm>
            <a:off x="1601209" y="3313517"/>
            <a:ext cx="2224891" cy="251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9" idx="0"/>
          </p:cNvCxnSpPr>
          <p:nvPr/>
        </p:nvCxnSpPr>
        <p:spPr>
          <a:xfrm>
            <a:off x="1601209" y="3914513"/>
            <a:ext cx="2201316" cy="1897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1640072" y="4485282"/>
            <a:ext cx="2162453" cy="132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4662115" y="5615793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c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804379" y="2388461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(B)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789754" y="2996535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(C)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89754" y="3586730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(D)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04379" y="4191754"/>
            <a:ext cx="105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w</a:t>
            </a:r>
            <a:r>
              <a:rPr lang="en-US" altLang="zh-TW" sz="2400" dirty="0" smtClean="0"/>
              <a:t>(E)</a:t>
            </a:r>
            <a:endParaRPr lang="zh-TW" altLang="en-US" sz="2400" dirty="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4249658" y="197909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294354" y="258973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249658" y="3255229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268462" y="3840978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4249087" y="4435621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4249087" y="5287057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>
            <a:off x="4229712" y="5881700"/>
            <a:ext cx="555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28650" y="1657444"/>
            <a:ext cx="15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Training</a:t>
            </a:r>
            <a:endParaRPr lang="zh-TW" altLang="en-US" sz="2800" b="1" i="1" u="sng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524270" y="5684338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533222" y="3641592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Increase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491133" y="5085583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524270" y="4191753"/>
            <a:ext cx="13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decrease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994009" y="2195173"/>
            <a:ext cx="91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Don’t</a:t>
            </a:r>
          </a:p>
          <a:p>
            <a:r>
              <a:rPr lang="en-US" altLang="zh-TW" sz="2400" dirty="0" smtClean="0"/>
              <a:t>care</a:t>
            </a:r>
            <a:endParaRPr lang="zh-TW" altLang="en-US" sz="2400" dirty="0"/>
          </a:p>
        </p:txBody>
      </p:sp>
      <p:sp>
        <p:nvSpPr>
          <p:cNvPr id="6" name="右大括弧 5"/>
          <p:cNvSpPr/>
          <p:nvPr/>
        </p:nvSpPr>
        <p:spPr>
          <a:xfrm>
            <a:off x="5516092" y="1781317"/>
            <a:ext cx="393700" cy="1704899"/>
          </a:xfrm>
          <a:prstGeom prst="rightBrace">
            <a:avLst>
              <a:gd name="adj1" fmla="val 4897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/>
          <p:cNvSpPr txBox="1"/>
          <p:nvPr/>
        </p:nvSpPr>
        <p:spPr>
          <a:xfrm>
            <a:off x="7090379" y="3057207"/>
            <a:ext cx="187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target is D</a:t>
            </a:r>
            <a:endParaRPr lang="zh-TW" altLang="en-US" sz="2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090379" y="3675390"/>
            <a:ext cx="185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 belongs to class 2</a:t>
            </a:r>
            <a:endParaRPr lang="zh-TW" altLang="en-US" sz="2400" dirty="0"/>
          </a:p>
        </p:txBody>
      </p:sp>
      <p:sp>
        <p:nvSpPr>
          <p:cNvPr id="33" name="投影片編號版面配置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2" grpId="0"/>
      <p:bldP spid="83" grpId="0"/>
      <p:bldP spid="6" grpId="0" animBg="1"/>
      <p:bldP spid="85" grpId="0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Sentence Completion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https://docs.google.com/presentation/d/1K3nMJsCzbdNTvp3GslgX59-drtVYJ558Lya2DXOeqeU/edit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4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 model: Estimated the probability of word sequence </a:t>
            </a:r>
          </a:p>
          <a:p>
            <a:pPr lvl="1"/>
            <a:r>
              <a:rPr lang="en-US" altLang="zh-TW" dirty="0" smtClean="0"/>
              <a:t>Word sequence: w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w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w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, ….,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n</a:t>
            </a:r>
            <a:endParaRPr lang="en-US" altLang="zh-TW" baseline="-25000" dirty="0" smtClean="0"/>
          </a:p>
          <a:p>
            <a:pPr lvl="1"/>
            <a:r>
              <a:rPr lang="en-US" altLang="zh-TW" dirty="0" smtClean="0"/>
              <a:t>P(</a:t>
            </a:r>
            <a:r>
              <a:rPr lang="en-US" altLang="zh-TW" dirty="0"/>
              <a:t>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Useful in speech recognition</a:t>
            </a:r>
          </a:p>
          <a:p>
            <a:pPr lvl="1"/>
            <a:r>
              <a:rPr lang="en-US" altLang="zh-TW" dirty="0" smtClean="0"/>
              <a:t>Different word sequence can have the same pronunciation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043" y="4886743"/>
            <a:ext cx="4771608" cy="1200329"/>
            <a:chOff x="934529" y="4976634"/>
            <a:chExt cx="4771608" cy="1200329"/>
          </a:xfrm>
        </p:grpSpPr>
        <p:grpSp>
          <p:nvGrpSpPr>
            <p:cNvPr id="4" name="群組 106"/>
            <p:cNvGrpSpPr>
              <a:grpSpLocks/>
            </p:cNvGrpSpPr>
            <p:nvPr/>
          </p:nvGrpSpPr>
          <p:grpSpPr bwMode="auto">
            <a:xfrm>
              <a:off x="934529" y="5327908"/>
              <a:ext cx="1572409" cy="449935"/>
              <a:chOff x="467932" y="3914400"/>
              <a:chExt cx="2909888" cy="576263"/>
            </a:xfrm>
          </p:grpSpPr>
          <p:pic>
            <p:nvPicPr>
              <p:cNvPr id="5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文字方塊 7"/>
            <p:cNvSpPr txBox="1"/>
            <p:nvPr/>
          </p:nvSpPr>
          <p:spPr>
            <a:xfrm>
              <a:off x="3049201" y="4976634"/>
              <a:ext cx="2656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</a:t>
              </a:r>
              <a:r>
                <a:rPr lang="en-US" altLang="zh-TW" sz="2400" dirty="0" smtClean="0"/>
                <a:t>ecognize speech</a:t>
              </a:r>
            </a:p>
            <a:p>
              <a:pPr algn="ctr"/>
              <a:r>
                <a:rPr lang="en-US" altLang="zh-TW" sz="2400" dirty="0"/>
                <a:t>o</a:t>
              </a:r>
              <a:r>
                <a:rPr lang="en-US" altLang="zh-TW" sz="2400" dirty="0" smtClean="0"/>
                <a:t>r</a:t>
              </a:r>
            </a:p>
            <a:p>
              <a:pPr algn="ctr"/>
              <a:r>
                <a:rPr lang="en-US" altLang="zh-TW" sz="2400" dirty="0" smtClean="0"/>
                <a:t>wreck a nice beach</a:t>
              </a:r>
              <a:endParaRPr lang="zh-TW" altLang="en-US" sz="24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2731670" y="5327908"/>
              <a:ext cx="471218" cy="449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709016" y="465591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P(</a:t>
            </a:r>
            <a:r>
              <a:rPr lang="en-US" altLang="zh-TW" sz="2400" dirty="0"/>
              <a:t>recognize </a:t>
            </a:r>
            <a:r>
              <a:rPr lang="en-US" altLang="zh-TW" sz="2400" dirty="0" smtClean="0"/>
              <a:t>speech)</a:t>
            </a:r>
          </a:p>
          <a:p>
            <a:r>
              <a:rPr lang="en-US" altLang="zh-TW" sz="2400" dirty="0" smtClean="0"/>
              <a:t>&gt;P(</a:t>
            </a:r>
            <a:r>
              <a:rPr lang="en-US" altLang="zh-TW" sz="2400" dirty="0"/>
              <a:t>wreck a nice </a:t>
            </a:r>
            <a:r>
              <a:rPr lang="en-US" altLang="zh-TW" sz="2400" dirty="0" smtClean="0"/>
              <a:t>beach)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71419" y="5486906"/>
            <a:ext cx="257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 =  “recognize speech”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How to estimate </a:t>
            </a:r>
            <a:r>
              <a:rPr lang="en-US" altLang="zh-TW" dirty="0"/>
              <a:t>P(w</a:t>
            </a:r>
            <a:r>
              <a:rPr lang="en-US" altLang="zh-TW" baseline="-25000" dirty="0"/>
              <a:t>1</a:t>
            </a:r>
            <a:r>
              <a:rPr lang="en-US" altLang="zh-TW" dirty="0"/>
              <a:t>, w</a:t>
            </a:r>
            <a:r>
              <a:rPr lang="en-US" altLang="zh-TW" baseline="-25000" dirty="0"/>
              <a:t>2</a:t>
            </a:r>
            <a:r>
              <a:rPr lang="en-US" altLang="zh-TW" dirty="0"/>
              <a:t>, w</a:t>
            </a:r>
            <a:r>
              <a:rPr lang="en-US" altLang="zh-TW" baseline="-25000" dirty="0"/>
              <a:t>3</a:t>
            </a:r>
            <a:r>
              <a:rPr lang="en-US" altLang="zh-TW" dirty="0"/>
              <a:t>, …., </a:t>
            </a:r>
            <a:r>
              <a:rPr lang="en-US" altLang="zh-TW" dirty="0" err="1"/>
              <a:t>w</a:t>
            </a:r>
            <a:r>
              <a:rPr lang="en-US" altLang="zh-TW" baseline="-25000" dirty="0" err="1"/>
              <a:t>n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Collect a large amount of  text data as training 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 smtClean="0"/>
              <a:t>However, the word sequence 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>…., </a:t>
            </a:r>
            <a:r>
              <a:rPr lang="en-US" altLang="zh-TW" sz="2400" dirty="0" err="1" smtClean="0"/>
              <a:t>w</a:t>
            </a:r>
            <a:r>
              <a:rPr lang="en-US" altLang="zh-TW" sz="2400" baseline="-25000" dirty="0" err="1" smtClean="0"/>
              <a:t>n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may not  appear in the training data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N-gram language model: </a:t>
            </a:r>
            <a:r>
              <a:rPr lang="en-US" altLang="zh-TW" sz="2400" dirty="0" smtClean="0"/>
              <a:t>P(w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….,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n</a:t>
            </a:r>
            <a:r>
              <a:rPr lang="en-US" altLang="zh-TW" sz="2400" dirty="0" smtClean="0"/>
              <a:t>) = P(w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|START)P(w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|w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) …... P(w</a:t>
            </a:r>
            <a:r>
              <a:rPr lang="en-US" altLang="zh-TW" sz="2400" baseline="-25000" dirty="0" smtClean="0"/>
              <a:t>n</a:t>
            </a:r>
            <a:r>
              <a:rPr lang="en-US" altLang="zh-TW" sz="2400" dirty="0" smtClean="0"/>
              <a:t>|w</a:t>
            </a:r>
            <a:r>
              <a:rPr lang="en-US" altLang="zh-TW" sz="2400" baseline="-25000" dirty="0" smtClean="0"/>
              <a:t>n-1</a:t>
            </a:r>
            <a:r>
              <a:rPr lang="en-US" altLang="zh-TW" sz="2400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Estimate P(</a:t>
            </a:r>
            <a:r>
              <a:rPr lang="en-US" altLang="zh-TW" dirty="0" err="1" smtClean="0"/>
              <a:t>beach|nice</a:t>
            </a:r>
            <a:r>
              <a:rPr lang="en-US" altLang="zh-TW" dirty="0" smtClean="0"/>
              <a:t>) from training data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endParaRPr lang="en-US" altLang="zh-TW" dirty="0"/>
          </a:p>
          <a:p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75577" y="5213185"/>
                <a:ext cx="494590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800" dirty="0"/>
                            <m:t>beach</m:t>
                          </m:r>
                          <m:r>
                            <m:rPr>
                              <m:nor/>
                            </m:rPr>
                            <a:rPr lang="en-US" altLang="zh-TW" sz="28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TW" sz="2800" dirty="0"/>
                            <m:t>nice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𝑖𝑐𝑒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𝑏𝑒𝑎𝑐h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𝑛𝑖𝑐𝑒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7" y="5213185"/>
                <a:ext cx="4945906" cy="8971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503313" y="5880714"/>
            <a:ext cx="3309366" cy="8032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Count of “nice” in the training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03313" y="4790224"/>
            <a:ext cx="3293867" cy="901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Count of “nice beach”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in the training data</a:t>
            </a:r>
            <a:endParaRPr lang="zh-TW" altLang="en-US" sz="2400" dirty="0"/>
          </a:p>
        </p:txBody>
      </p:sp>
      <p:cxnSp>
        <p:nvCxnSpPr>
          <p:cNvPr id="9" name="直線單箭頭接點 8"/>
          <p:cNvCxnSpPr>
            <a:stCxn id="7" idx="1"/>
          </p:cNvCxnSpPr>
          <p:nvPr/>
        </p:nvCxnSpPr>
        <p:spPr>
          <a:xfrm flipH="1">
            <a:off x="5098942" y="5241157"/>
            <a:ext cx="404371" cy="237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1"/>
          </p:cNvCxnSpPr>
          <p:nvPr/>
        </p:nvCxnSpPr>
        <p:spPr>
          <a:xfrm flipH="1" flipV="1">
            <a:off x="4680488" y="5978592"/>
            <a:ext cx="822825" cy="303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934101" y="365126"/>
            <a:ext cx="368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P(“wreck </a:t>
            </a:r>
            <a:r>
              <a:rPr lang="en-US" altLang="zh-TW" sz="2400" dirty="0"/>
              <a:t>a nice </a:t>
            </a:r>
            <a:r>
              <a:rPr lang="en-US" altLang="zh-TW" sz="2400" dirty="0" smtClean="0"/>
              <a:t>beach”)</a:t>
            </a:r>
          </a:p>
          <a:p>
            <a:r>
              <a:rPr lang="en-US" altLang="zh-TW" sz="2400" dirty="0" smtClean="0"/>
              <a:t>=P(</a:t>
            </a:r>
            <a:r>
              <a:rPr lang="en-US" altLang="zh-TW" sz="2400" dirty="0" err="1" smtClean="0"/>
              <a:t>wreck|START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a|wreck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nice|a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beach|nice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0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</a:t>
            </a:r>
            <a:r>
              <a:rPr lang="en-US" altLang="zh-TW" dirty="0" smtClean="0"/>
              <a:t>model - Smoothing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data:</a:t>
            </a:r>
          </a:p>
          <a:p>
            <a:pPr lvl="1"/>
            <a:r>
              <a:rPr lang="en-US" altLang="zh-TW" dirty="0" smtClean="0"/>
              <a:t>The dog ran ……</a:t>
            </a:r>
          </a:p>
          <a:p>
            <a:pPr lvl="1"/>
            <a:r>
              <a:rPr lang="en-US" altLang="zh-TW" dirty="0" smtClean="0"/>
              <a:t>The cat jumped ……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57786" y="3666925"/>
            <a:ext cx="31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 jumped | dog ) = 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85586" y="4128590"/>
            <a:ext cx="31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P( ran | cat ) = 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2763" y="4937721"/>
            <a:ext cx="568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The probability is not accurate.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2763" y="5495551"/>
            <a:ext cx="744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The phenomenon happens because we cannot collect all the possible text in the world as training data.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09002" y="3713091"/>
            <a:ext cx="239680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Give some small probability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56670" y="1970813"/>
            <a:ext cx="3433313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This is called </a:t>
            </a:r>
            <a:r>
              <a:rPr lang="en-US" altLang="zh-TW" sz="2800" b="1" dirty="0" smtClean="0"/>
              <a:t>language model smoothing</a:t>
            </a:r>
            <a:r>
              <a:rPr lang="en-US" altLang="zh-TW" sz="2800" dirty="0" smtClean="0"/>
              <a:t>.</a:t>
            </a:r>
            <a:endParaRPr lang="zh-TW" altLang="en-US" sz="28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3792884" y="4203553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792884" y="3716859"/>
            <a:ext cx="345057" cy="3444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48772" y="3674098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48772" y="4163099"/>
            <a:ext cx="113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0.0001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 animBg="1"/>
      <p:bldP spid="12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Neural-network based LM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3054" y="41035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1108506" y="50752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90962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44865" y="2266955"/>
            <a:ext cx="8544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P(</a:t>
            </a:r>
            <a:r>
              <a:rPr lang="en-US" altLang="zh-TW" sz="2400" dirty="0" err="1" smtClean="0"/>
              <a:t>b|a</a:t>
            </a:r>
            <a:r>
              <a:rPr lang="en-US" altLang="zh-TW" sz="2400" dirty="0" smtClean="0"/>
              <a:t>): not from counting, using NN to predict the next word.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30594" y="1450810"/>
            <a:ext cx="6684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P(“wreck </a:t>
            </a:r>
            <a:r>
              <a:rPr lang="en-US" altLang="zh-TW" sz="2400" dirty="0"/>
              <a:t>a nice </a:t>
            </a:r>
            <a:r>
              <a:rPr lang="en-US" altLang="zh-TW" sz="2400" dirty="0" smtClean="0"/>
              <a:t>beach”)</a:t>
            </a:r>
          </a:p>
          <a:p>
            <a:r>
              <a:rPr lang="en-US" altLang="zh-TW" sz="2400" dirty="0" smtClean="0"/>
              <a:t>=P(</a:t>
            </a:r>
            <a:r>
              <a:rPr lang="en-US" altLang="zh-TW" sz="2400" dirty="0" err="1" smtClean="0"/>
              <a:t>wreck|START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a|wreck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nice|a</a:t>
            </a:r>
            <a:r>
              <a:rPr lang="en-US" altLang="zh-TW" sz="2400" dirty="0" smtClean="0"/>
              <a:t>)P(</a:t>
            </a:r>
            <a:r>
              <a:rPr lang="en-US" altLang="zh-TW" sz="2400" dirty="0" err="1" smtClean="0"/>
              <a:t>beach|nice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760210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93815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1261716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1516157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1740189" y="36914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3054" y="54989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5689" y="58045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“START”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-19050" y="28771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“wreck”)</a:t>
            </a:r>
            <a:endParaRPr lang="zh-TW" altLang="en-US" sz="2400" dirty="0"/>
          </a:p>
        </p:txBody>
      </p:sp>
      <p:sp>
        <p:nvSpPr>
          <p:cNvPr id="69" name="矩形 68"/>
          <p:cNvSpPr/>
          <p:nvPr/>
        </p:nvSpPr>
        <p:spPr>
          <a:xfrm>
            <a:off x="2586987" y="41225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422439" y="50943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2804895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074143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3307748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V="1">
            <a:off x="3575649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V="1">
            <a:off x="3830090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4054122" y="37105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86987" y="55180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2339622" y="58235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“wreck”</a:t>
            </a:r>
            <a:endParaRPr lang="zh-TW" altLang="en-US" sz="2400" dirty="0"/>
          </a:p>
        </p:txBody>
      </p:sp>
      <p:sp>
        <p:nvSpPr>
          <p:cNvPr id="79" name="矩形 78"/>
          <p:cNvSpPr/>
          <p:nvPr/>
        </p:nvSpPr>
        <p:spPr>
          <a:xfrm>
            <a:off x="2294883" y="28961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“a”)</a:t>
            </a:r>
            <a:endParaRPr lang="zh-TW" altLang="en-US" sz="2400" dirty="0"/>
          </a:p>
        </p:txBody>
      </p:sp>
      <p:sp>
        <p:nvSpPr>
          <p:cNvPr id="80" name="矩形 79"/>
          <p:cNvSpPr/>
          <p:nvPr/>
        </p:nvSpPr>
        <p:spPr>
          <a:xfrm>
            <a:off x="4834620" y="414162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5670072" y="511337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5052528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5321776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555381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823282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77723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 flipV="1">
            <a:off x="6301755" y="372957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4834620" y="553708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4587255" y="584264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“a”</a:t>
            </a:r>
            <a:endParaRPr lang="zh-TW" altLang="en-US" sz="2400" dirty="0"/>
          </a:p>
        </p:txBody>
      </p:sp>
      <p:sp>
        <p:nvSpPr>
          <p:cNvPr id="90" name="矩形 89"/>
          <p:cNvSpPr/>
          <p:nvPr/>
        </p:nvSpPr>
        <p:spPr>
          <a:xfrm>
            <a:off x="4542516" y="291522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“nice”)</a:t>
            </a:r>
            <a:endParaRPr lang="zh-TW" altLang="en-US" sz="2400" dirty="0"/>
          </a:p>
        </p:txBody>
      </p:sp>
      <p:sp>
        <p:nvSpPr>
          <p:cNvPr id="91" name="矩形 90"/>
          <p:cNvSpPr/>
          <p:nvPr/>
        </p:nvSpPr>
        <p:spPr>
          <a:xfrm>
            <a:off x="7129503" y="4160678"/>
            <a:ext cx="1687602" cy="9207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Neural </a:t>
            </a:r>
          </a:p>
          <a:p>
            <a:pPr algn="ctr"/>
            <a:r>
              <a:rPr lang="en-US" altLang="zh-TW" sz="2400" dirty="0" smtClean="0"/>
              <a:t>Network</a:t>
            </a:r>
            <a:endParaRPr lang="zh-TW" altLang="en-US" sz="2400" dirty="0"/>
          </a:p>
        </p:txBody>
      </p:sp>
      <p:cxnSp>
        <p:nvCxnSpPr>
          <p:cNvPr id="92" name="直線單箭頭接點 91"/>
          <p:cNvCxnSpPr/>
          <p:nvPr/>
        </p:nvCxnSpPr>
        <p:spPr>
          <a:xfrm flipV="1">
            <a:off x="7964955" y="5132424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V="1">
            <a:off x="7347411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V="1">
            <a:off x="7616659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V="1">
            <a:off x="7850264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8118165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V="1">
            <a:off x="8372606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8596638" y="3748629"/>
            <a:ext cx="0" cy="4120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129503" y="5556131"/>
            <a:ext cx="1687602" cy="26538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6882138" y="586169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“nice”</a:t>
            </a:r>
            <a:endParaRPr lang="zh-TW" altLang="en-US" sz="2400" dirty="0"/>
          </a:p>
        </p:txBody>
      </p:sp>
      <p:sp>
        <p:nvSpPr>
          <p:cNvPr id="101" name="矩形 100"/>
          <p:cNvSpPr/>
          <p:nvPr/>
        </p:nvSpPr>
        <p:spPr>
          <a:xfrm>
            <a:off x="6837399" y="2934273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“beach”)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7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5" grpId="0"/>
      <p:bldP spid="53" grpId="0"/>
      <p:bldP spid="37" grpId="0" animBg="1"/>
      <p:bldP spid="38" grpId="0"/>
      <p:bldP spid="39" grpId="0"/>
      <p:bldP spid="69" grpId="0" animBg="1"/>
      <p:bldP spid="77" grpId="0" animBg="1"/>
      <p:bldP spid="78" grpId="0"/>
      <p:bldP spid="79" grpId="0"/>
      <p:bldP spid="80" grpId="0" animBg="1"/>
      <p:bldP spid="88" grpId="0" animBg="1"/>
      <p:bldP spid="89" grpId="0"/>
      <p:bldP spid="90" grpId="0"/>
      <p:bldP spid="91" grpId="0" animBg="1"/>
      <p:bldP spid="99" grpId="0" animBg="1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RNN-based 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8164" y="5425282"/>
            <a:ext cx="3505199" cy="116495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RNN can also be used in predicting the next word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5350" y="5496652"/>
            <a:ext cx="3448050" cy="670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95825" y="3729425"/>
            <a:ext cx="3362325" cy="709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8164" y="3764487"/>
            <a:ext cx="3271835" cy="674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80060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50545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210300" y="3817534"/>
            <a:ext cx="495300" cy="4953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磁碟 9"/>
          <p:cNvSpPr/>
          <p:nvPr/>
        </p:nvSpPr>
        <p:spPr>
          <a:xfrm>
            <a:off x="819150" y="383149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磁碟 10"/>
          <p:cNvSpPr/>
          <p:nvPr/>
        </p:nvSpPr>
        <p:spPr>
          <a:xfrm>
            <a:off x="1495425" y="385054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磁碟 11"/>
          <p:cNvSpPr/>
          <p:nvPr/>
        </p:nvSpPr>
        <p:spPr>
          <a:xfrm>
            <a:off x="2162175" y="3850544"/>
            <a:ext cx="495300" cy="4953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48500" y="3769577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771775" y="3817534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5" name="向上箭號 14"/>
          <p:cNvSpPr/>
          <p:nvPr/>
        </p:nvSpPr>
        <p:spPr>
          <a:xfrm>
            <a:off x="5729285" y="4481043"/>
            <a:ext cx="704850" cy="905446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219950" y="5543946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4705350" y="2000138"/>
            <a:ext cx="3362325" cy="709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81012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51497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219825" y="2088247"/>
            <a:ext cx="495300" cy="4953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058025" y="2040290"/>
            <a:ext cx="133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sp>
        <p:nvSpPr>
          <p:cNvPr id="23" name="向上箭號 22"/>
          <p:cNvSpPr/>
          <p:nvPr/>
        </p:nvSpPr>
        <p:spPr>
          <a:xfrm>
            <a:off x="5729287" y="2722623"/>
            <a:ext cx="704850" cy="9083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057775" y="1686640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5757863" y="167030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467475" y="1670303"/>
            <a:ext cx="0" cy="456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箭號 (上彎) 26"/>
          <p:cNvSpPr/>
          <p:nvPr/>
        </p:nvSpPr>
        <p:spPr>
          <a:xfrm>
            <a:off x="1990726" y="4439643"/>
            <a:ext cx="3571874" cy="841616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1066800" y="3222599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1743075" y="3221999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2433635" y="3260325"/>
            <a:ext cx="3924300" cy="62874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226595" y="2694055"/>
            <a:ext cx="95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FF00"/>
                </a:solidFill>
              </a:rPr>
              <a:t>copy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05375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619750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314556" y="5664860"/>
            <a:ext cx="342900" cy="342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05275" y="6228705"/>
            <a:ext cx="448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TW" sz="2400" dirty="0" smtClean="0"/>
              <a:t>1-of-N encoding of the word w</a:t>
            </a:r>
            <a:r>
              <a:rPr lang="en-US" altLang="zh-TW" sz="2400" baseline="-25000" dirty="0" smtClean="0"/>
              <a:t>i-1</a:t>
            </a:r>
            <a:r>
              <a:rPr lang="en-US" altLang="zh-TW" sz="2400" dirty="0" smtClean="0"/>
              <a:t> </a:t>
            </a:r>
            <a:endParaRPr lang="en-US" altLang="zh-TW" sz="2400" baseline="-25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382581" y="832414"/>
            <a:ext cx="393288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probability for each word as the next word </a:t>
            </a:r>
            <a:r>
              <a:rPr lang="en-US" altLang="zh-TW" sz="2400" dirty="0" err="1"/>
              <a:t>w</a:t>
            </a:r>
            <a:r>
              <a:rPr lang="en-US" altLang="zh-TW" sz="2400" baseline="-25000" dirty="0" err="1"/>
              <a:t>i</a:t>
            </a:r>
            <a:endParaRPr lang="zh-TW" altLang="en-US" sz="2400" baseline="-25000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RNN-based LM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805" y="437471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655" y="3412508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608" y="249082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03891" y="439749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65462" y="344701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88415" y="25253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93455" y="440847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12504" y="3461021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135457" y="253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>
            <a:off x="917807" y="3859556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917808" y="2932097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上箭號 20"/>
          <p:cNvSpPr/>
          <p:nvPr/>
        </p:nvSpPr>
        <p:spPr>
          <a:xfrm>
            <a:off x="3315531" y="3900792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上箭號 21"/>
          <p:cNvSpPr/>
          <p:nvPr/>
        </p:nvSpPr>
        <p:spPr>
          <a:xfrm>
            <a:off x="3315532" y="2973333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上箭號 22"/>
          <p:cNvSpPr/>
          <p:nvPr/>
        </p:nvSpPr>
        <p:spPr>
          <a:xfrm>
            <a:off x="5463498" y="3912648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5463499" y="2985189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1803035" y="3422803"/>
            <a:ext cx="110417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122410" y="3446947"/>
            <a:ext cx="915585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33756" y="440847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410803" y="344408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433756" y="2522399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上箭號 31"/>
          <p:cNvSpPr/>
          <p:nvPr/>
        </p:nvSpPr>
        <p:spPr>
          <a:xfrm>
            <a:off x="7761797" y="3895713"/>
            <a:ext cx="386677" cy="468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上箭號 32"/>
          <p:cNvSpPr/>
          <p:nvPr/>
        </p:nvSpPr>
        <p:spPr>
          <a:xfrm>
            <a:off x="7761798" y="2968254"/>
            <a:ext cx="386677" cy="4320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322884" y="3447172"/>
            <a:ext cx="936661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77516" y="4857767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“START”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2346710" y="4871567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“wreck”</a:t>
            </a:r>
            <a:endParaRPr lang="zh-TW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4615904" y="4871566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“a”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6868738" y="4879168"/>
            <a:ext cx="2210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1-of-N encoding of </a:t>
            </a:r>
            <a:r>
              <a:rPr lang="en-US" altLang="zh-TW" sz="2400" dirty="0" smtClean="0"/>
              <a:t>“nice”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2183475" y="5768187"/>
            <a:ext cx="46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Model long-term information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-11961" y="1646105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“wreck”)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301972" y="1665155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“a”)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4549605" y="1684205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“nice”)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6844488" y="1703255"/>
            <a:ext cx="2299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P(next word is “beach”)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183474" y="6199786"/>
            <a:ext cx="6560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People also used Deep RNN or LSTM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8" grpId="0"/>
      <p:bldP spid="39" grpId="0"/>
      <p:bldP spid="40" grpId="0"/>
      <p:bldP spid="41" grpId="0"/>
      <p:bldP spid="43" grpId="0"/>
      <p:bldP spid="45" grpId="0"/>
      <p:bldP spid="46" grpId="0"/>
      <p:bldP spid="47" grpId="0"/>
      <p:bldP spid="48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RNN works? – Class-based</a:t>
            </a:r>
            <a:endParaRPr lang="zh-TW" altLang="en-US" dirty="0"/>
          </a:p>
        </p:txBody>
      </p:sp>
      <p:sp>
        <p:nvSpPr>
          <p:cNvPr id="4" name="流程圖: 磁碟 3"/>
          <p:cNvSpPr/>
          <p:nvPr/>
        </p:nvSpPr>
        <p:spPr>
          <a:xfrm>
            <a:off x="948415" y="1856766"/>
            <a:ext cx="1770743" cy="1465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3394075" y="1856768"/>
            <a:ext cx="1770743" cy="146594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磁碟 5"/>
          <p:cNvSpPr/>
          <p:nvPr/>
        </p:nvSpPr>
        <p:spPr>
          <a:xfrm>
            <a:off x="6130008" y="1898431"/>
            <a:ext cx="1770743" cy="146594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91102" y="2358906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dog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62932" y="2652262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dirty="0" smtClean="0"/>
              <a:t>at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45104" y="2785820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bird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85315" y="22681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ran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36029" y="2531157"/>
            <a:ext cx="1320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jumped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68333" y="2786507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walk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12603" y="2417321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09826" y="2741049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by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15380" y="2693925"/>
            <a:ext cx="88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2219" y="1410787"/>
            <a:ext cx="2184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 1: </a:t>
            </a:r>
            <a:r>
              <a:rPr lang="en-US" altLang="zh-TW" sz="2400" b="1" i="1" dirty="0" smtClean="0">
                <a:solidFill>
                  <a:srgbClr val="FFFF00"/>
                </a:solidFill>
              </a:rPr>
              <a:t>A</a:t>
            </a:r>
            <a:r>
              <a:rPr lang="en-US" altLang="zh-TW" sz="2400" dirty="0" smtClean="0"/>
              <a:t>nimal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310619" y="1422254"/>
            <a:ext cx="190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dirty="0" smtClean="0"/>
              <a:t>lass 2: </a:t>
            </a:r>
            <a:r>
              <a:rPr lang="en-US" altLang="zh-TW" sz="2400" b="1" i="1" dirty="0">
                <a:solidFill>
                  <a:srgbClr val="FFFF00"/>
                </a:solidFill>
              </a:rPr>
              <a:t>V</a:t>
            </a:r>
            <a:r>
              <a:rPr lang="en-US" altLang="zh-TW" sz="2400" dirty="0" smtClean="0"/>
              <a:t>erb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569397" y="1435092"/>
            <a:ext cx="315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dirty="0" smtClean="0"/>
              <a:t>lass 3: </a:t>
            </a:r>
            <a:r>
              <a:rPr lang="en-US" altLang="zh-TW" sz="2400" b="1" i="1" dirty="0" smtClean="0">
                <a:solidFill>
                  <a:srgbClr val="FFFF00"/>
                </a:solidFill>
              </a:rPr>
              <a:t>F</a:t>
            </a:r>
            <a:r>
              <a:rPr lang="en-US" altLang="zh-TW" sz="2400" dirty="0" smtClean="0"/>
              <a:t>unction word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8650" y="3680060"/>
            <a:ext cx="311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 = “w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 w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 w</a:t>
            </a:r>
            <a:r>
              <a:rPr lang="en-US" altLang="zh-TW" sz="2800" baseline="-25000" dirty="0" smtClean="0"/>
              <a:t>3</a:t>
            </a:r>
            <a:r>
              <a:rPr lang="en-US" altLang="zh-TW" sz="2800" dirty="0" smtClean="0"/>
              <a:t>”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21512" y="5486856"/>
            <a:ext cx="677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 X P(w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|C(w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)) P(w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|C(w</a:t>
            </a:r>
            <a:r>
              <a:rPr lang="en-US" altLang="zh-TW" sz="2800" baseline="-25000" dirty="0"/>
              <a:t>2</a:t>
            </a:r>
            <a:r>
              <a:rPr lang="en-US" altLang="zh-TW" sz="2800" dirty="0" smtClean="0"/>
              <a:t>)) P(w</a:t>
            </a:r>
            <a:r>
              <a:rPr lang="en-US" altLang="zh-TW" sz="2800" baseline="-25000" dirty="0" smtClean="0"/>
              <a:t>3</a:t>
            </a:r>
            <a:r>
              <a:rPr lang="en-US" altLang="zh-TW" sz="2800" dirty="0" smtClean="0"/>
              <a:t>|C(w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))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19580" y="4325040"/>
            <a:ext cx="789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P(W) = </a:t>
            </a:r>
            <a:r>
              <a:rPr lang="en-US" altLang="zh-TW" sz="2800" dirty="0"/>
              <a:t>P(w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|START) </a:t>
            </a:r>
            <a:r>
              <a:rPr lang="en-US" altLang="zh-TW" sz="2800" dirty="0" smtClean="0"/>
              <a:t>P(w</a:t>
            </a:r>
            <a:r>
              <a:rPr lang="en-US" altLang="zh-TW" sz="2800" baseline="-25000" dirty="0"/>
              <a:t>2</a:t>
            </a:r>
            <a:r>
              <a:rPr lang="en-US" altLang="zh-TW" sz="2800" dirty="0" smtClean="0"/>
              <a:t>|w</a:t>
            </a:r>
            <a:r>
              <a:rPr lang="en-US" altLang="zh-TW" sz="2800" baseline="-25000" dirty="0"/>
              <a:t>1</a:t>
            </a:r>
            <a:r>
              <a:rPr lang="en-US" altLang="zh-TW" sz="2800" dirty="0" smtClean="0"/>
              <a:t>) P(w</a:t>
            </a:r>
            <a:r>
              <a:rPr lang="en-US" altLang="zh-TW" sz="2800" baseline="-25000" dirty="0"/>
              <a:t>3</a:t>
            </a:r>
            <a:r>
              <a:rPr lang="en-US" altLang="zh-TW" sz="2800" dirty="0" smtClean="0"/>
              <a:t>|w</a:t>
            </a:r>
            <a:r>
              <a:rPr lang="en-US" altLang="zh-TW" sz="2800" baseline="-25000" dirty="0"/>
              <a:t>2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455756" y="3689474"/>
            <a:ext cx="44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C(</a:t>
            </a:r>
            <a:r>
              <a:rPr lang="en-US" altLang="zh-TW" sz="2800" dirty="0" err="1" smtClean="0"/>
              <a:t>w</a:t>
            </a:r>
            <a:r>
              <a:rPr lang="en-US" altLang="zh-TW" sz="2800" baseline="-25000" dirty="0" err="1" smtClean="0"/>
              <a:t>i</a:t>
            </a:r>
            <a:r>
              <a:rPr lang="en-US" altLang="zh-TW" sz="2800" dirty="0" smtClean="0"/>
              <a:t>): class of word </a:t>
            </a:r>
            <a:r>
              <a:rPr lang="en-US" altLang="zh-TW" sz="2800" dirty="0" err="1" smtClean="0"/>
              <a:t>w</a:t>
            </a:r>
            <a:r>
              <a:rPr lang="en-US" altLang="zh-TW" sz="2800" baseline="-25000" dirty="0" err="1" smtClean="0"/>
              <a:t>i</a:t>
            </a:r>
            <a:endParaRPr lang="zh-TW" altLang="en-US" sz="2800" baseline="-25000" dirty="0"/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631825" y="4571703"/>
            <a:ext cx="5806620" cy="43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19580" y="4942623"/>
            <a:ext cx="789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P(W) = P(C(w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)|START</a:t>
            </a:r>
            <a:r>
              <a:rPr lang="en-US" altLang="zh-TW" sz="2800" dirty="0"/>
              <a:t>) </a:t>
            </a:r>
            <a:r>
              <a:rPr lang="en-US" altLang="zh-TW" sz="2800" dirty="0" smtClean="0"/>
              <a:t>P(C(w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/>
              <a:t>)</a:t>
            </a:r>
            <a:r>
              <a:rPr lang="en-US" altLang="zh-TW" sz="2800" dirty="0" smtClean="0"/>
              <a:t>|C(w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/>
              <a:t>)</a:t>
            </a:r>
            <a:r>
              <a:rPr lang="en-US" altLang="zh-TW" sz="2800" dirty="0" smtClean="0"/>
              <a:t>) P(C(w</a:t>
            </a:r>
            <a:r>
              <a:rPr lang="en-US" altLang="zh-TW" sz="2800" baseline="-25000" dirty="0" smtClean="0"/>
              <a:t>3</a:t>
            </a:r>
            <a:r>
              <a:rPr lang="en-US" altLang="zh-TW" sz="2800" dirty="0"/>
              <a:t>)</a:t>
            </a:r>
            <a:r>
              <a:rPr lang="en-US" altLang="zh-TW" sz="2800" dirty="0" smtClean="0"/>
              <a:t>|C(w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/>
              <a:t>)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5A4F-9F25-49E2-9D67-5955AFDD8BF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8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9384</TotalTime>
  <Words>1142</Words>
  <Application>Microsoft Office PowerPoint</Application>
  <PresentationFormat>如螢幕大小 (4:3)</PresentationFormat>
  <Paragraphs>400</Paragraphs>
  <Slides>21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Deep Learning  for Language Modeling</vt:lpstr>
      <vt:lpstr>Language model</vt:lpstr>
      <vt:lpstr>Language model</vt:lpstr>
      <vt:lpstr>Language model</vt:lpstr>
      <vt:lpstr>Language model - Smoothing</vt:lpstr>
      <vt:lpstr>Neural-network based LM</vt:lpstr>
      <vt:lpstr>RNN-based LM</vt:lpstr>
      <vt:lpstr>RNN-based LM</vt:lpstr>
      <vt:lpstr>Why RNN works? – Class-based</vt:lpstr>
      <vt:lpstr>Why RNN works? – Class-based</vt:lpstr>
      <vt:lpstr>Why RNN works? – Class-based</vt:lpstr>
      <vt:lpstr>Why RNN works? – Class-based</vt:lpstr>
      <vt:lpstr>Why RNN works? – Class-based</vt:lpstr>
      <vt:lpstr>Large Output Layer ……</vt:lpstr>
      <vt:lpstr>Appendix</vt:lpstr>
      <vt:lpstr>Large Output Layer</vt:lpstr>
      <vt:lpstr>Large Output Layer –  Noise Contrastive Estimation (NCE)</vt:lpstr>
      <vt:lpstr>Large Output Layer - Factorization</vt:lpstr>
      <vt:lpstr>Large Output Layer - Factorization</vt:lpstr>
      <vt:lpstr>Large Output Layer - Factorization</vt:lpstr>
      <vt:lpstr>Sentence Completion 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for Speech</dc:title>
  <dc:creator>Lee Hung-yi</dc:creator>
  <cp:lastModifiedBy>Lee Hung-yi</cp:lastModifiedBy>
  <cp:revision>287</cp:revision>
  <dcterms:created xsi:type="dcterms:W3CDTF">2015-05-16T02:23:20Z</dcterms:created>
  <dcterms:modified xsi:type="dcterms:W3CDTF">2015-12-03T16:05:58Z</dcterms:modified>
</cp:coreProperties>
</file>