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457597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0784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806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30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343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1151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589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362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1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110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738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386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878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258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0" name="Shape 1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8847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76" name="Shape 1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6983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9123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546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03381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025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9595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89965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84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9708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1811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" name="Shape 2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7034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478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20305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72161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6" name="Shape 2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525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3" name="Shape 2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581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26442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59739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8791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1810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10770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414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813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85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181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71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317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SzPct val="100000"/>
              <a:defRPr sz="3000"/>
            </a:lvl1pPr>
            <a:lvl2pPr lvl="1">
              <a:spcBef>
                <a:spcPts val="480"/>
              </a:spcBef>
              <a:buSzPct val="100000"/>
              <a:defRPr sz="2400"/>
            </a:lvl2pPr>
            <a:lvl3pPr lvl="2">
              <a:spcBef>
                <a:spcPts val="480"/>
              </a:spcBef>
              <a:buSzPct val="100000"/>
              <a:defRPr sz="2400"/>
            </a:lvl3pPr>
            <a:lvl4pPr lvl="3">
              <a:spcBef>
                <a:spcPts val="360"/>
              </a:spcBef>
              <a:buSzPct val="100000"/>
              <a:defRPr sz="1800"/>
            </a:lvl4pPr>
            <a:lvl5pPr lvl="4">
              <a:spcBef>
                <a:spcPts val="360"/>
              </a:spcBef>
              <a:buSzPct val="100000"/>
              <a:defRPr sz="1800"/>
            </a:lvl5pPr>
            <a:lvl6pPr lvl="5">
              <a:spcBef>
                <a:spcPts val="360"/>
              </a:spcBef>
              <a:buSzPct val="100000"/>
              <a:defRPr sz="1800"/>
            </a:lvl6pPr>
            <a:lvl7pPr lvl="6">
              <a:spcBef>
                <a:spcPts val="360"/>
              </a:spcBef>
              <a:buSzPct val="100000"/>
              <a:defRPr sz="1800"/>
            </a:lvl7pPr>
            <a:lvl8pPr lvl="7">
              <a:spcBef>
                <a:spcPts val="360"/>
              </a:spcBef>
              <a:buSzPct val="100000"/>
              <a:defRPr sz="1800"/>
            </a:lvl8pPr>
            <a:lvl9pPr lvl="8"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  <a:endParaRPr lang="en" sz="13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apers.nips.cc/paper/4824-imagenet-classification-with-deep-convolutional-neural-networks.pd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pdf/1311.2524v5.pdf" TargetMode="External"/><Relationship Id="rId4" Type="http://schemas.openxmlformats.org/officeDocument/2006/relationships/hyperlink" Target="http://arxiv.org/pdf/1409.4842v1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protocol-buffers/docs/proto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dfgroup.org/HDF5/" TargetMode="External"/><Relationship Id="rId4" Type="http://schemas.openxmlformats.org/officeDocument/2006/relationships/hyperlink" Target="https://github.com/google/leveldb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demo.caffe.berkeleyvision.or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lmdb.readthedocs.org/en/release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h5py.org/" TargetMode="External"/><Relationship Id="rId4" Type="http://schemas.openxmlformats.org/officeDocument/2006/relationships/hyperlink" Target="https://github.com/google/leveld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affe.berkeleyvisi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VLC/caffe/blob/master/src/caffe/proto/caffe.prot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MLDS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Caffe Tutorial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2015-12-18 </a:t>
            </a:r>
            <a:r>
              <a:rPr lang="en" b="1">
                <a:latin typeface="Impact"/>
                <a:ea typeface="Impact"/>
                <a:cs typeface="Impact"/>
                <a:sym typeface="Impact"/>
              </a:rPr>
              <a:t>simpdanny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What can Caffe do?</a:t>
            </a:r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Multitask learning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Multi-target, Multi-loss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Parameters share training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Siamese Neural Network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Easy to integrated into online system.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With known distributed database, protocol…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C++, Python and Matlab binding.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Multitask Learning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0300" y="1600200"/>
            <a:ext cx="661035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Siamese Neural Network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0200" y="1600200"/>
            <a:ext cx="6623599" cy="496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The goal of Caffe is to </a:t>
            </a:r>
            <a:r>
              <a:rPr lang="en" b="1"/>
              <a:t>find the effective representations(feature embedding)</a:t>
            </a:r>
            <a:r>
              <a:rPr lang="en"/>
              <a:t> for various inputs, such as images and sounds, with help of </a:t>
            </a:r>
            <a:r>
              <a:rPr lang="en" b="1"/>
              <a:t>deep learning</a:t>
            </a:r>
            <a:r>
              <a:rPr lang="en"/>
              <a:t> and </a:t>
            </a:r>
            <a:r>
              <a:rPr lang="en" b="1"/>
              <a:t>GPU acceleration.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There does exist</a:t>
            </a:r>
            <a:r>
              <a:rPr lang="en" b="1"/>
              <a:t> cross-domain feature embedding</a:t>
            </a:r>
            <a:r>
              <a:rPr lang="en"/>
              <a:t> among different tasks.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Utilize </a:t>
            </a:r>
            <a:r>
              <a:rPr lang="en" b="1"/>
              <a:t>CUDA(cuDNN)</a:t>
            </a:r>
            <a:r>
              <a:rPr lang="en"/>
              <a:t> to achieve acceptable training time.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Caffe is designed for</a:t>
            </a:r>
            <a:r>
              <a:rPr lang="en" b="1"/>
              <a:t> image</a:t>
            </a:r>
            <a:r>
              <a:rPr lang="en"/>
              <a:t>s and based on state-of-the-art </a:t>
            </a:r>
            <a:r>
              <a:rPr lang="en" b="1"/>
              <a:t>CNN</a:t>
            </a:r>
            <a:r>
              <a:rPr lang="en"/>
              <a:t>. However, the concept of feature embedding shares among other works(e.g. </a:t>
            </a:r>
            <a:r>
              <a:rPr lang="en" b="1"/>
              <a:t>speech recognition</a:t>
            </a:r>
            <a:r>
              <a:rPr lang="en"/>
              <a:t>). 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/>
              <a:t>Yes, Caffe supports </a:t>
            </a:r>
            <a:r>
              <a:rPr lang="en" b="1"/>
              <a:t>non-image tasks</a:t>
            </a:r>
            <a:r>
              <a:rPr lang="en"/>
              <a:t> with a bit more efforts.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Introduction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Caffe provided </a:t>
            </a:r>
            <a:r>
              <a:rPr lang="en" b="1"/>
              <a:t>well-known and well-trained models</a:t>
            </a:r>
            <a:r>
              <a:rPr lang="en"/>
              <a:t>, offering state-of-the-art researching and off-the-shelf deployment.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ImageNet</a:t>
            </a:r>
            <a:r>
              <a:rPr lang="en"/>
              <a:t>: classify images into 22000 categories.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GoogleNet</a:t>
            </a:r>
            <a:r>
              <a:rPr lang="en"/>
              <a:t>: classify images into 1000 categories.</a:t>
            </a:r>
          </a:p>
          <a:p>
            <a:pPr marL="914400" marR="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R-CNN</a:t>
            </a:r>
            <a:r>
              <a:rPr lang="en"/>
              <a:t>: object detection (20 or 200 types)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ImageNet</a:t>
            </a: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832887"/>
            <a:ext cx="8040298" cy="3192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GoogleNet</a:t>
            </a:r>
          </a:p>
        </p:txBody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46" name="Shape 1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50" y="1646250"/>
            <a:ext cx="2877574" cy="461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Shape 1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1016" y="1646250"/>
            <a:ext cx="2929470" cy="461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Shape 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0528" y="1646250"/>
            <a:ext cx="1870063" cy="461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R-CNN</a:t>
            </a:r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55" name="Shape 1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2" y="2314325"/>
            <a:ext cx="82962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Highlights</a:t>
            </a:r>
          </a:p>
        </p:txBody>
      </p:sp>
      <p:sp>
        <p:nvSpPr>
          <p:cNvPr id="161" name="Shape 1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Complete toolkit for training, testing, fine-tuning and deploying.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Modularity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Extensible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Forward, backward, CPU/GPU version.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Good coding style and huge community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Only well-test idea would be merged into Caffe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Distributed developed with many coders.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Clearly logging, documentation, robust, bullet proof, easy-understanding message...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Outline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-"/>
            </a:pPr>
            <a:r>
              <a:rPr lang="en" b="1"/>
              <a:t>BVLC: </a:t>
            </a:r>
            <a:r>
              <a:rPr lang="en" b="1" u="sng"/>
              <a:t>B</a:t>
            </a:r>
            <a:r>
              <a:rPr lang="en"/>
              <a:t>erkeley </a:t>
            </a:r>
            <a:r>
              <a:rPr lang="en" b="1" u="sng"/>
              <a:t>V</a:t>
            </a:r>
            <a:r>
              <a:rPr lang="en"/>
              <a:t>ision and </a:t>
            </a:r>
            <a:r>
              <a:rPr lang="en" b="1" u="sng"/>
              <a:t>L</a:t>
            </a:r>
            <a:r>
              <a:rPr lang="en"/>
              <a:t>earning </a:t>
            </a:r>
            <a:r>
              <a:rPr lang="en" b="1" u="sng"/>
              <a:t>C</a:t>
            </a:r>
            <a:r>
              <a:rPr lang="en"/>
              <a:t>enter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b="1"/>
              <a:t>Caffe</a:t>
            </a:r>
            <a:r>
              <a:rPr lang="en"/>
              <a:t>: </a:t>
            </a:r>
            <a:r>
              <a:rPr lang="en" b="1" u="sng"/>
              <a:t>C</a:t>
            </a:r>
            <a:r>
              <a:rPr lang="en"/>
              <a:t>onvolutional </a:t>
            </a:r>
            <a:r>
              <a:rPr lang="en" b="1" u="sng"/>
              <a:t>A</a:t>
            </a:r>
            <a:r>
              <a:rPr lang="en"/>
              <a:t>rchitecture for </a:t>
            </a:r>
            <a:r>
              <a:rPr lang="en" b="1" u="sng"/>
              <a:t>F</a:t>
            </a:r>
            <a:r>
              <a:rPr lang="en"/>
              <a:t>ast </a:t>
            </a:r>
            <a:r>
              <a:rPr lang="en" b="1" u="sng"/>
              <a:t>F</a:t>
            </a:r>
            <a:r>
              <a:rPr lang="en"/>
              <a:t>eature </a:t>
            </a:r>
            <a:r>
              <a:rPr lang="en" b="1" u="sng"/>
              <a:t>E</a:t>
            </a:r>
            <a:r>
              <a:rPr lang="en"/>
              <a:t>mbedding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b="1"/>
              <a:t>What can Caffe do?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b="1"/>
              <a:t>Installation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b="1"/>
              <a:t>Tutorial</a:t>
            </a:r>
          </a:p>
          <a:p>
            <a:pPr marL="457200" lvl="0" indent="-228600" rtl="0">
              <a:spcBef>
                <a:spcPts val="0"/>
              </a:spcBef>
              <a:buChar char="-"/>
            </a:pPr>
            <a:r>
              <a:rPr lang="en" b="1"/>
              <a:t>Conclusion</a:t>
            </a:r>
          </a:p>
          <a:p>
            <a:pPr lvl="0">
              <a:spcBef>
                <a:spcPts val="0"/>
              </a:spcBef>
              <a:buNone/>
            </a:pPr>
            <a:endParaRPr b="1"/>
          </a:p>
        </p:txBody>
      </p:sp>
      <p:pic>
        <p:nvPicPr>
          <p:cNvPr id="48" name="Shape 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012" y="4823962"/>
            <a:ext cx="1247775" cy="13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Highlights</a:t>
            </a:r>
          </a:p>
        </p:txBody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Python/Matlab binding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Online deploying interface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Online training is not intuitively integrated but able to.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Pre-trained models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Architecture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C++ implementation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Well-known efficiency.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Saving models in GPBL.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Google Protocol Buffer Language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Human-readable, efficient serialization and implemented in multiple interface.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Online training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Memory data.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Offline training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LevelDB</a:t>
            </a:r>
            <a:r>
              <a:rPr lang="en"/>
              <a:t> database for image data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HDF5</a:t>
            </a:r>
            <a:r>
              <a:rPr lang="en"/>
              <a:t> database for general purpose.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Object Classification/Detection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ImageNet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Demo</a:t>
            </a:r>
          </a:p>
        </p:txBody>
      </p:sp>
      <p:pic>
        <p:nvPicPr>
          <p:cNvPr id="180" name="Shape 1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56625" y="3410950"/>
            <a:ext cx="5267325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Application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Learning Feature Embedding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ImageNet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Using pre-trained models as feature extractor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417" y="663500"/>
            <a:ext cx="7299174" cy="553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00" name="Shape 2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37" y="1136824"/>
            <a:ext cx="8126526" cy="458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Tutorial</a:t>
            </a:r>
          </a:p>
        </p:txBody>
      </p:sp>
      <p:sp>
        <p:nvSpPr>
          <p:cNvPr id="206" name="Shape 20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Installation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Prerequisite/Core/Wrappers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Data Preprocessing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LevelDB/HDF5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Models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description, model weights, protobuf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Solver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description, solver state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Training/Testing/Fine-tuning/Deploying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Warning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Caffe is not officially supporting Windows OS. Ubuntu/CentOS is recommended.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b="1">
                <a:solidFill>
                  <a:schemeClr val="dk1"/>
                </a:solidFill>
              </a:rPr>
              <a:t>Caffe is not officially supporting Windows OS. Ubuntu/CentOS is recommended.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 b="1">
                <a:solidFill>
                  <a:schemeClr val="dk1"/>
                </a:solidFill>
              </a:rPr>
              <a:t>Caffe is not officially supporting Windows OS. Ubuntu/CentOS is recommended.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 b="1"/>
              <a:t>不要問我windows怎麼灌。</a:t>
            </a:r>
          </a:p>
        </p:txBody>
      </p:sp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Installation</a:t>
            </a:r>
          </a:p>
        </p:txBody>
      </p:sp>
      <p:sp>
        <p:nvSpPr>
          <p:cNvPr id="218" name="Shape 2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Install Prerequisite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CUDA and cuDNN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BLAS via OpenBLAS, MKL, or ATLAS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sudo apt-get install Boost/OpenCV/protobuf/glog/gflags/hdf5/leveldb/snappy/lmdb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●"/>
            </a:pPr>
            <a:r>
              <a:rPr lang="en"/>
              <a:t>Install Caffe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prepare Makefile.config from Makefile.config.example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make all &amp;&amp; make test &amp;&amp; make runtest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har char="●"/>
            </a:pPr>
            <a:r>
              <a:rPr lang="en"/>
              <a:t>Install Python wrapper(optional but recommended)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for req in $(cat requirements.txt); do pip install $req; done</a:t>
            </a:r>
          </a:p>
          <a:p>
            <a: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○"/>
            </a:pPr>
            <a:r>
              <a:rPr lang="en" sz="1800"/>
              <a:t>export PYTHONPATH=/path/to/caffe/python:$PYTHONPATH</a:t>
            </a:r>
          </a:p>
          <a:p>
            <a:pPr marR="0" lvl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Data Preprocessing</a:t>
            </a:r>
          </a:p>
        </p:txBody>
      </p:sp>
      <p:sp>
        <p:nvSpPr>
          <p:cNvPr id="224" name="Shape 2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Input data must be 4D array: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Image: ( number, channel, height, width)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Non-image: ( number, dimension , </a:t>
            </a:r>
            <a:r>
              <a:rPr lang="en" sz="1800" b="1"/>
              <a:t>1 , 1</a:t>
            </a:r>
            <a:r>
              <a:rPr lang="en" sz="1800"/>
              <a:t> 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Training target is usually 2D array: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Label: ( number, dimension 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Online Memory 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(C++) MemoryDataLayer::Reset()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(python) Net.set_input_arrays()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Offline database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prepare a directory contain all the images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prepare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lmdb</a:t>
            </a:r>
            <a:r>
              <a:rPr lang="en" sz="1800"/>
              <a:t>(python) or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leveldb</a:t>
            </a:r>
            <a:r>
              <a:rPr lang="en" sz="1800"/>
              <a:t>(c++) for images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prepare 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hdf5</a:t>
            </a:r>
            <a:r>
              <a:rPr lang="en" sz="1800"/>
              <a:t>(python) for general purposes</a:t>
            </a:r>
          </a:p>
          <a:p>
            <a:pPr marL="914400" lvl="1" indent="-342900" rtl="0">
              <a:spcBef>
                <a:spcPts val="0"/>
              </a:spcBef>
              <a:buSzPct val="100000"/>
              <a:buChar char="○"/>
            </a:pPr>
            <a:r>
              <a:rPr lang="en" sz="1800"/>
              <a:t>prepare train.list/test.list comprising the path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Caffe</a:t>
            </a:r>
          </a:p>
        </p:txBody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Convolutional Architecture for Fast Feature Embedding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http://caffe.berkeleyvision.org/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276" y="3304576"/>
            <a:ext cx="8557449" cy="262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Description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DAG layered structure written in json format. 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Data Layers: read from data, only out-degree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Activation/Neuron Layers: perform forward/backward pass.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Loss Layers: nn output, only in-degree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Common Layers: for utility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Each type of layers contain its own parameters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Different layer parameter could share!</a:t>
            </a:r>
          </a:p>
        </p:txBody>
      </p:sp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37" name="Shape 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200" y="2042000"/>
            <a:ext cx="4158974" cy="4444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Shape 2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487" y="2042000"/>
            <a:ext cx="4316813" cy="4444649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/>
          <p:nvPr/>
        </p:nvSpPr>
        <p:spPr>
          <a:xfrm>
            <a:off x="-140062" y="5012425"/>
            <a:ext cx="4759500" cy="622499"/>
          </a:xfrm>
          <a:prstGeom prst="donut">
            <a:avLst>
              <a:gd name="adj" fmla="val 8063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0" name="Shape 240"/>
          <p:cNvSpPr/>
          <p:nvPr/>
        </p:nvSpPr>
        <p:spPr>
          <a:xfrm>
            <a:off x="4702875" y="4963975"/>
            <a:ext cx="4759500" cy="622499"/>
          </a:xfrm>
          <a:prstGeom prst="donut">
            <a:avLst>
              <a:gd name="adj" fmla="val 8063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47" name="Shape 2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162" y="1760850"/>
            <a:ext cx="7362825" cy="486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4050" y="322562"/>
            <a:ext cx="2647950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0225" y="2481900"/>
            <a:ext cx="5467350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</a:t>
            </a:r>
          </a:p>
        </p:txBody>
      </p:sp>
      <p:sp>
        <p:nvSpPr>
          <p:cNvPr id="261" name="Shape 2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62" name="Shape 2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625" y="2321250"/>
            <a:ext cx="2381250" cy="380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150" y="2321250"/>
            <a:ext cx="2552700" cy="382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Models	</a:t>
            </a:r>
          </a:p>
        </p:txBody>
      </p:sp>
      <p:sp>
        <p:nvSpPr>
          <p:cNvPr id="269" name="Shape 2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Model Weights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x.caffemodel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store in GPBL format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prototype</a:t>
            </a:r>
          </a:p>
        </p:txBody>
      </p:sp>
      <p:pic>
        <p:nvPicPr>
          <p:cNvPr id="270" name="Shape 2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9662" y="4349550"/>
            <a:ext cx="692467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Solver</a:t>
            </a:r>
          </a:p>
        </p:txBody>
      </p:sp>
      <p:sp>
        <p:nvSpPr>
          <p:cNvPr id="276" name="Shape 27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725" y="853675"/>
            <a:ext cx="6765023" cy="5839749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/>
          <p:nvPr/>
        </p:nvSpPr>
        <p:spPr>
          <a:xfrm>
            <a:off x="1897850" y="853675"/>
            <a:ext cx="4759500" cy="622499"/>
          </a:xfrm>
          <a:prstGeom prst="donut">
            <a:avLst>
              <a:gd name="adj" fmla="val 8063"/>
            </a:avLst>
          </a:prstGeom>
          <a:solidFill>
            <a:srgbClr val="FF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Training and Testing</a:t>
            </a:r>
          </a:p>
        </p:txBody>
      </p:sp>
      <p:sp>
        <p:nvSpPr>
          <p:cNvPr id="284" name="Shape 2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Preparation: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data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model description(nnet.prototxt)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solver description(solver.prototxt)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You can specify two phase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training -&gt; calculate loss, gradients, backward pass and update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testing -&gt; calculate accuracy/loss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run: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caffe train --solver=solver.prototxt</a:t>
            </a:r>
          </a:p>
        </p:txBody>
      </p:sp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Fine-tuning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Preparation: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data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model description(nnet.prototxt)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solver description(solver.prototxt)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pre-trained models(pretrain.caffemodel)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run: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caffe train --solver=solver.prototxt --weights=pretrain.caffe</a:t>
            </a:r>
          </a:p>
        </p:txBody>
      </p:sp>
    </p:spTree>
  </p:cSld>
  <p:clrMapOvr>
    <a:masterClrMapping/>
  </p:clrMapOvr>
  <p:transition spd="slow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Deploying</a:t>
            </a:r>
          </a:p>
        </p:txBody>
      </p:sp>
      <p:sp>
        <p:nvSpPr>
          <p:cNvPr id="296" name="Shape 29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Preparation: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data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model description(deploy.prototxt)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well-train model(well_train.caffemodel)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pycaffe if you use python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your own code(python, c++ or matlab)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deploy.prototxt is slightly different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Notes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CNN/DNN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Different training objective function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Different optimization algorithm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Program control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Model Zoo</a:t>
            </a:r>
          </a:p>
          <a:p>
            <a:pPr marL="457200" lvl="0" indent="-228600" rtl="0">
              <a:spcBef>
                <a:spcPts val="0"/>
              </a:spcBef>
              <a:buClr>
                <a:schemeClr val="dk1"/>
              </a:buClr>
              <a:buChar char="●"/>
            </a:pPr>
            <a:r>
              <a:rPr lang="en">
                <a:solidFill>
                  <a:schemeClr val="dk1"/>
                </a:solidFill>
              </a:rPr>
              <a:t>C++ Framework</a:t>
            </a:r>
          </a:p>
          <a:p>
            <a:pPr marL="457200" lvl="0" indent="-228600" rtl="0">
              <a:spcBef>
                <a:spcPts val="0"/>
              </a:spcBef>
              <a:buClr>
                <a:srgbClr val="FF9900"/>
              </a:buClr>
              <a:buChar char="●"/>
            </a:pPr>
            <a:r>
              <a:rPr lang="en" b="1">
                <a:solidFill>
                  <a:srgbClr val="FF9900"/>
                </a:solidFill>
              </a:rPr>
              <a:t>NO LSTM/RNN</a:t>
            </a:r>
          </a:p>
        </p:txBody>
      </p:sp>
    </p:spTree>
  </p:cSld>
  <p:clrMapOvr>
    <a:masterClrMapping/>
  </p:clrMapOvr>
  <p:transition spd="slow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Deploying(python example)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Add data description in deploy.prototxt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remove any DATA_LAYER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In python, import caffe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net = caffe.Classifier(MODEL_FILE, PRETRAINED)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use numpy array to prepare your input data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net.blobs['data'].reshape(input_shape)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out = net.forward( data=input 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use out[</a:t>
            </a:r>
            <a:r>
              <a:rPr lang="en">
                <a:solidFill>
                  <a:schemeClr val="dk1"/>
                </a:solidFill>
              </a:rPr>
              <a:t>'</a:t>
            </a:r>
            <a:r>
              <a:rPr lang="en"/>
              <a:t>label</a:t>
            </a:r>
            <a:r>
              <a:rPr lang="en">
                <a:solidFill>
                  <a:schemeClr val="dk1"/>
                </a:solidFill>
              </a:rPr>
              <a:t>'</a:t>
            </a:r>
            <a:r>
              <a:rPr lang="en"/>
              <a:t>] to get any output you want.</a:t>
            </a:r>
          </a:p>
        </p:txBody>
      </p:sp>
      <p:pic>
        <p:nvPicPr>
          <p:cNvPr id="303" name="Shape 3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4836350"/>
            <a:ext cx="2238375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Final Recommendation</a:t>
            </a:r>
          </a:p>
        </p:txBody>
      </p:sp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Caffe is easy and flexible to use, but not that efficient.　</a:t>
            </a:r>
            <a:r>
              <a:rPr lang="en">
                <a:solidFill>
                  <a:srgbClr val="B7B7B7"/>
                </a:solidFill>
              </a:rPr>
              <a:t>甚至可以不用寫程式XD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For complicated structure with multi-loss layer, weight sharing and advanced optimization, caffe is good.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However, you should prepare data in the specified format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HDF5, LMDB, LEVELDB…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offline training/testing is easy and preferred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For online procedure, you must write your own code to deploy.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CNN/DNN modules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Vision Layer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Convolution/ Pooling/ Local Response Normalization 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Common Layer</a:t>
            </a:r>
            <a:r>
              <a:rPr lang="en"/>
              <a:t> 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InnerProduct( = DNN fully-connected weights)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batch normalization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element-wise summation/product/BNLL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dropout layer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Activation Layer(Non-linearity)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Sigmoid/Tanh/ReLU/PReLU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 b="1"/>
              <a:t>Utility Layer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Dimension slicing/concatenation/flattening/reshaping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Training Loss Layer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CrossEntropyLoss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L1, L2 Loss, pair-wise contrasive loss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Multitask Learning with loss weights</a:t>
            </a:r>
          </a:p>
          <a:p>
            <a:pPr marL="457200" lvl="0" indent="-228600">
              <a:spcBef>
                <a:spcPts val="0"/>
              </a:spcBef>
              <a:buChar char="●"/>
            </a:pPr>
            <a:r>
              <a:rPr lang="en"/>
              <a:t>Accuracy Layer: for evaluation only.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Optimization Algorithms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SGD, RMSProp, ADAM, ADADELTA, ADGRAD…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Momentum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Learning Rate Adjustment Policies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decay, step-decay, exp-decay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Regularization</a:t>
            </a:r>
          </a:p>
          <a:p>
            <a:pPr marL="914400" lvl="1" indent="-228600">
              <a:spcBef>
                <a:spcPts val="0"/>
              </a:spcBef>
              <a:buChar char="○"/>
            </a:pPr>
            <a:r>
              <a:rPr lang="en"/>
              <a:t>weight-decay, L1 decay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Program Control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Snapshot (solverstate)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Phase: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Convention: Train/Validation/Test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Caffe: Train/Test/Deploy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You could assign different action w.r.t different phase.</a:t>
            </a:r>
          </a:p>
          <a:p>
            <a:pPr marL="457200" lvl="0" indent="-228600" rtl="0">
              <a:spcBef>
                <a:spcPts val="0"/>
              </a:spcBef>
              <a:buChar char="●"/>
            </a:pPr>
            <a:r>
              <a:rPr lang="en"/>
              <a:t>Caffe Program Interface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You can provide meta data without actually implement the deep learning algorithms.</a:t>
            </a:r>
          </a:p>
          <a:p>
            <a:pPr marL="914400" lvl="1" indent="-228600" rtl="0">
              <a:spcBef>
                <a:spcPts val="0"/>
              </a:spcBef>
              <a:buChar char="○"/>
            </a:pPr>
            <a:r>
              <a:rPr lang="en"/>
              <a:t>You can extend the module and implement your own ideas.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402825" y="2905600"/>
            <a:ext cx="6531275" cy="12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7500" y="891538"/>
            <a:ext cx="7189299" cy="3939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7500" y="4831286"/>
            <a:ext cx="7189301" cy="1736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929</Words>
  <Application>Microsoft Office PowerPoint</Application>
  <PresentationFormat>如螢幕大小 (4:3)</PresentationFormat>
  <Paragraphs>213</Paragraphs>
  <Slides>41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44" baseType="lpstr">
      <vt:lpstr>Arial</vt:lpstr>
      <vt:lpstr>Impact</vt:lpstr>
      <vt:lpstr>light-gradient</vt:lpstr>
      <vt:lpstr>MLDS Caffe Tutorial</vt:lpstr>
      <vt:lpstr>Outline</vt:lpstr>
      <vt:lpstr>Caffe</vt:lpstr>
      <vt:lpstr>Notes</vt:lpstr>
      <vt:lpstr>CNN/DNN modules</vt:lpstr>
      <vt:lpstr>Training Loss Layer</vt:lpstr>
      <vt:lpstr>Optimization Algorithms</vt:lpstr>
      <vt:lpstr>Program Control</vt:lpstr>
      <vt:lpstr>PowerPoint 簡報</vt:lpstr>
      <vt:lpstr>What can Caffe do?</vt:lpstr>
      <vt:lpstr>Multitask Learning</vt:lpstr>
      <vt:lpstr>Siamese Neural Network</vt:lpstr>
      <vt:lpstr>Introduction</vt:lpstr>
      <vt:lpstr>Introduction</vt:lpstr>
      <vt:lpstr>Introduction</vt:lpstr>
      <vt:lpstr>ImageNet</vt:lpstr>
      <vt:lpstr>GoogleNet</vt:lpstr>
      <vt:lpstr>R-CNN</vt:lpstr>
      <vt:lpstr>Highlights</vt:lpstr>
      <vt:lpstr>Highlights</vt:lpstr>
      <vt:lpstr>Architecture</vt:lpstr>
      <vt:lpstr>Application</vt:lpstr>
      <vt:lpstr>Application</vt:lpstr>
      <vt:lpstr>PowerPoint 簡報</vt:lpstr>
      <vt:lpstr>PowerPoint 簡報</vt:lpstr>
      <vt:lpstr>Tutorial</vt:lpstr>
      <vt:lpstr>Warning</vt:lpstr>
      <vt:lpstr>Installation</vt:lpstr>
      <vt:lpstr>Data Preprocessing</vt:lpstr>
      <vt:lpstr>Models</vt:lpstr>
      <vt:lpstr>Models</vt:lpstr>
      <vt:lpstr>Models</vt:lpstr>
      <vt:lpstr>Models</vt:lpstr>
      <vt:lpstr>Models</vt:lpstr>
      <vt:lpstr>Models </vt:lpstr>
      <vt:lpstr>Solver</vt:lpstr>
      <vt:lpstr>Training and Testing</vt:lpstr>
      <vt:lpstr>Fine-tuning</vt:lpstr>
      <vt:lpstr>Deploying</vt:lpstr>
      <vt:lpstr>Deploying(python example)</vt:lpstr>
      <vt:lpstr>Final Recommendation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</dc:title>
  <dc:creator>Hung-yi Lee</dc:creator>
  <cp:lastModifiedBy>Lee Hung-yi</cp:lastModifiedBy>
  <cp:revision>2</cp:revision>
  <dcterms:modified xsi:type="dcterms:W3CDTF">2015-12-25T03:17:52Z</dcterms:modified>
</cp:coreProperties>
</file>