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9" r:id="rId11"/>
    <p:sldId id="270" r:id="rId12"/>
    <p:sldId id="285" r:id="rId13"/>
    <p:sldId id="258" r:id="rId14"/>
    <p:sldId id="271" r:id="rId15"/>
    <p:sldId id="286" r:id="rId16"/>
    <p:sldId id="287" r:id="rId17"/>
    <p:sldId id="259" r:id="rId18"/>
    <p:sldId id="268" r:id="rId19"/>
    <p:sldId id="267" r:id="rId20"/>
    <p:sldId id="275" r:id="rId21"/>
    <p:sldId id="276" r:id="rId22"/>
    <p:sldId id="277" r:id="rId23"/>
    <p:sldId id="273" r:id="rId24"/>
    <p:sldId id="272" r:id="rId25"/>
    <p:sldId id="278" r:id="rId26"/>
    <p:sldId id="279" r:id="rId27"/>
    <p:sldId id="281" r:id="rId28"/>
    <p:sldId id="280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37" autoAdjust="0"/>
  </p:normalViewPr>
  <p:slideViewPr>
    <p:cSldViewPr>
      <p:cViewPr varScale="1">
        <p:scale>
          <a:sx n="53" d="100"/>
          <a:sy n="53" d="100"/>
        </p:scale>
        <p:origin x="18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3D42C-D0D8-4C8B-AEF7-7FD7F33FE48C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9BBBF-BC6F-4737-A72E-5129C0AC2D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1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 slide + DQN + continuous + double + distil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9BBBF-BC6F-4737-A72E-5129C0AC2D7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7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9BBBF-BC6F-4737-A72E-5129C0AC2D7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89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decisions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9BBBF-BC6F-4737-A72E-5129C0AC2D7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70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9BBBF-BC6F-4737-A72E-5129C0AC2D74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2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Reinforcement Learning with Double Q-learning</a:t>
            </a:r>
          </a:p>
          <a:p>
            <a:r>
              <a:rPr lang="en-US" altLang="zh-TW" dirty="0" smtClean="0"/>
              <a:t>http://arxiv.org/abs/1509.06461</a:t>
            </a:r>
            <a:br>
              <a:rPr lang="en-US" altLang="zh-TW" dirty="0" smtClean="0"/>
            </a:br>
            <a:r>
              <a:rPr lang="en-US" dirty="0" err="1" smtClean="0"/>
              <a:t>Variational</a:t>
            </a:r>
            <a:r>
              <a:rPr lang="en-US" dirty="0" smtClean="0"/>
              <a:t> Information </a:t>
            </a:r>
            <a:r>
              <a:rPr lang="en-US" dirty="0" err="1" smtClean="0"/>
              <a:t>Maximisation</a:t>
            </a:r>
            <a:r>
              <a:rPr lang="en-US" dirty="0" smtClean="0"/>
              <a:t> for Intrinsically Motivated Reinforcement Learning </a:t>
            </a:r>
            <a:endParaRPr lang="en-US" altLang="zh-TW" dirty="0" smtClean="0"/>
          </a:p>
          <a:p>
            <a:r>
              <a:rPr lang="en-US" altLang="zh-TW" dirty="0" smtClean="0"/>
              <a:t>http://arxiv.org/pdf/1509.08731v1.pdf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Policy Distillation</a:t>
            </a:r>
            <a:endParaRPr lang="en-US" altLang="zh-TW" dirty="0" smtClean="0"/>
          </a:p>
          <a:p>
            <a:r>
              <a:rPr lang="en-US" altLang="zh-TW" dirty="0" smtClean="0"/>
              <a:t>http://arxiv.org/abs/1511.06295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9BBBF-BC6F-4737-A72E-5129C0AC2D74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82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Massively Parallel Methods for Deep Reinforcement Learning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分佈在不同機器上</a:t>
            </a:r>
            <a:endParaRPr lang="en-US" altLang="zh-TW" sz="1200" b="1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Shard: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碎片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B9AF-1816-4EBE-91EC-669466A7E832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0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http://arxiv.org/abs/1509.02971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Deterministic </a:t>
            </a:r>
            <a:r>
              <a:rPr lang="en-US" dirty="0" smtClean="0">
                <a:sym typeface="Wingdings" pitchFamily="2" charset="2"/>
              </a:rPr>
              <a:t> </a:t>
            </a:r>
            <a:r>
              <a:rPr lang="en-US" baseline="0" dirty="0" smtClean="0"/>
              <a:t> </a:t>
            </a:r>
            <a:r>
              <a:rPr lang="en-US" dirty="0" smtClean="0"/>
              <a:t>stochastic policies </a:t>
            </a:r>
            <a:r>
              <a:rPr lang="zh-TW" altLang="en-US" dirty="0" smtClean="0"/>
              <a:t>猜拳</a:t>
            </a:r>
            <a:endParaRPr lang="en-US" altLang="zh-TW" dirty="0" smtClean="0"/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Continuous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dirty="0" smtClean="0"/>
              <a:t>Deterministic Actor-Critic</a:t>
            </a:r>
          </a:p>
          <a:p>
            <a:r>
              <a:rPr lang="en-US" altLang="zh-TW" dirty="0" smtClean="0"/>
              <a:t>DDAC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B9AF-1816-4EBE-91EC-669466A7E832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33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591A-C6D3-4BF1-9CC3-7090265E1737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B13E-B73B-4429-B14C-261D106316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LJ4oCb6u7k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J4PIAz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oo.gl/FNHCT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watch?v=Gb9DprIgdGw&amp;index=1&amp;list=PLfLv_F3r0TwyaZPe50OOUx8tRf0HwdR_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br>
              <a:rPr lang="en-US" altLang="zh-TW" dirty="0" smtClean="0"/>
            </a:br>
            <a:r>
              <a:rPr lang="en-US" altLang="zh-TW" dirty="0" smtClean="0"/>
              <a:t>Deep Reinforcement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Yen-Chen Wu</a:t>
            </a:r>
          </a:p>
          <a:p>
            <a:r>
              <a:rPr lang="en-US" altLang="zh-TW" dirty="0" smtClean="0"/>
              <a:t>2015/12/11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7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Markov Reward Processes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90890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Markov Decision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30600"/>
            <a:ext cx="9144000" cy="555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Markov Decision Process(MDP)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 : </a:t>
            </a:r>
            <a:r>
              <a:rPr lang="en-US" dirty="0" smtClean="0"/>
              <a:t>finite set of </a:t>
            </a:r>
            <a:r>
              <a:rPr lang="en-US" dirty="0" smtClean="0">
                <a:solidFill>
                  <a:schemeClr val="accent1"/>
                </a:solidFill>
              </a:rPr>
              <a:t>states </a:t>
            </a:r>
            <a:r>
              <a:rPr lang="en-US" dirty="0" smtClean="0"/>
              <a:t>(</a:t>
            </a:r>
            <a:r>
              <a:rPr lang="en-US" altLang="zh-TW" dirty="0" smtClean="0"/>
              <a:t>observations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: finite set of </a:t>
            </a:r>
            <a:r>
              <a:rPr lang="en-US" dirty="0" smtClean="0">
                <a:solidFill>
                  <a:schemeClr val="accent1"/>
                </a:solidFill>
              </a:rPr>
              <a:t>actions</a:t>
            </a:r>
          </a:p>
          <a:p>
            <a:r>
              <a:rPr lang="en-US" dirty="0" smtClean="0"/>
              <a:t>P : transition </a:t>
            </a:r>
            <a:r>
              <a:rPr lang="en-US" dirty="0" smtClean="0">
                <a:solidFill>
                  <a:schemeClr val="accent1"/>
                </a:solidFill>
              </a:rPr>
              <a:t>probability</a:t>
            </a:r>
          </a:p>
          <a:p>
            <a:r>
              <a:rPr lang="en-US" dirty="0" smtClean="0"/>
              <a:t>R : immediate </a:t>
            </a:r>
            <a:r>
              <a:rPr lang="en-US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l-GR" dirty="0" smtClean="0"/>
              <a:t>γ</a:t>
            </a:r>
            <a:r>
              <a:rPr lang="en-US" dirty="0" smtClean="0"/>
              <a:t>  : discount factor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 :</a:t>
            </a:r>
          </a:p>
          <a:p>
            <a:pPr lvl="1"/>
            <a:r>
              <a:rPr lang="en-US" dirty="0" smtClean="0"/>
              <a:t>Choose</a:t>
            </a:r>
            <a:r>
              <a:rPr lang="en-US" dirty="0" smtClean="0">
                <a:solidFill>
                  <a:srgbClr val="FF0000"/>
                </a:solidFill>
              </a:rPr>
              <a:t> policy </a:t>
            </a:r>
            <a:r>
              <a:rPr lang="el-GR" dirty="0" smtClean="0"/>
              <a:t>π</a:t>
            </a:r>
            <a:endParaRPr lang="en-US" dirty="0" smtClean="0"/>
          </a:p>
          <a:p>
            <a:pPr lvl="1"/>
            <a:r>
              <a:rPr lang="en-US" dirty="0" smtClean="0"/>
              <a:t>Maximize expected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:</a:t>
            </a:r>
          </a:p>
          <a:p>
            <a:pPr lvl="1"/>
            <a:endParaRPr lang="en-US" altLang="zh-TW" dirty="0" smtClean="0"/>
          </a:p>
        </p:txBody>
      </p:sp>
      <p:pic>
        <p:nvPicPr>
          <p:cNvPr id="2050" name="Picture 2" descr="http://upload.wikimedia.org/wikipedia/commons/thumb/2/21/Markov_Decision_Process_example.png/400px-Markov_Decision_Process_examp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41" y="1714488"/>
            <a:ext cx="5000659" cy="4000528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53373" y="5286388"/>
            <a:ext cx="173320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Solve MDP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Dynamic Programming</a:t>
            </a:r>
          </a:p>
          <a:p>
            <a:r>
              <a:rPr lang="en-US" altLang="zh-TW" dirty="0" smtClean="0"/>
              <a:t>Monte-Carlo</a:t>
            </a:r>
          </a:p>
          <a:p>
            <a:r>
              <a:rPr lang="en-US" altLang="zh-TW" dirty="0" smtClean="0"/>
              <a:t>Temporal-Difference</a:t>
            </a:r>
          </a:p>
          <a:p>
            <a:r>
              <a:rPr lang="en-US" altLang="zh-TW" dirty="0" smtClean="0"/>
              <a:t>Q-Learning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Model-based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Dynamic Programming</a:t>
            </a:r>
          </a:p>
          <a:p>
            <a:pPr lvl="1"/>
            <a:r>
              <a:rPr lang="en-US" altLang="zh-TW" dirty="0" smtClean="0"/>
              <a:t>Evaluate policy</a:t>
            </a:r>
          </a:p>
          <a:p>
            <a:pPr lvl="1"/>
            <a:r>
              <a:rPr lang="en-US" altLang="zh-TW" dirty="0" smtClean="0"/>
              <a:t>Update policy</a:t>
            </a:r>
          </a:p>
          <a:p>
            <a:endParaRPr lang="zh-TW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643050"/>
            <a:ext cx="3929090" cy="489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468336"/>
            <a:ext cx="4429124" cy="288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Free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/>
              <a:t>Unknown Transition Probability &amp; Reward</a:t>
            </a:r>
          </a:p>
          <a:p>
            <a:r>
              <a:rPr lang="en-US" altLang="zh-TW" dirty="0" smtClean="0"/>
              <a:t>MC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TD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978539"/>
            <a:ext cx="4357686" cy="286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84135"/>
            <a:ext cx="4643438" cy="301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Model Free:</a:t>
            </a:r>
            <a:br>
              <a:rPr lang="en-US" altLang="zh-TW" dirty="0" smtClean="0"/>
            </a:br>
            <a:r>
              <a:rPr lang="en-US" altLang="zh-TW" dirty="0" smtClean="0"/>
              <a:t> Q-learning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Instead of tabular</a:t>
            </a:r>
          </a:p>
          <a:p>
            <a:r>
              <a:rPr lang="en-US" altLang="zh-TW" sz="2400" dirty="0" smtClean="0"/>
              <a:t>optimal action-value</a:t>
            </a:r>
            <a:r>
              <a:rPr lang="en-US" altLang="zh-TW" sz="2400" dirty="0" smtClean="0">
                <a:solidFill>
                  <a:srgbClr val="FF0000"/>
                </a:solidFill>
              </a:rPr>
              <a:t> function </a:t>
            </a:r>
            <a:r>
              <a:rPr lang="en-US" altLang="zh-TW" sz="2400" dirty="0" smtClean="0"/>
              <a:t>(Q-learning)</a:t>
            </a:r>
          </a:p>
          <a:p>
            <a:pPr lvl="1"/>
            <a:r>
              <a:rPr lang="en-US" altLang="zh-TW" dirty="0" smtClean="0"/>
              <a:t>                        =</a:t>
            </a:r>
            <a:endParaRPr lang="en-US" altLang="zh-TW" sz="2400" dirty="0" smtClean="0"/>
          </a:p>
          <a:p>
            <a:r>
              <a:rPr lang="en-US" altLang="zh-TW" sz="2400" dirty="0" smtClean="0"/>
              <a:t>Bellman equation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643182"/>
            <a:ext cx="3467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643182"/>
            <a:ext cx="1123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643314"/>
            <a:ext cx="56578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5000636"/>
            <a:ext cx="2571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內容版面配置區 2"/>
          <p:cNvSpPr txBox="1">
            <a:spLocks/>
          </p:cNvSpPr>
          <p:nvPr/>
        </p:nvSpPr>
        <p:spPr>
          <a:xfrm>
            <a:off x="485804" y="4143380"/>
            <a:ext cx="8229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idea : iterative update (lack of generalization)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practical : function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approximator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?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DNN !</a:t>
            </a:r>
            <a:endParaRPr kumimoji="0" lang="zh-TW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Q-network (DQN)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68865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https://www.youtube.com/watch?v=LJ4oCb6u7kk</a:t>
            </a:r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92" y="2819400"/>
            <a:ext cx="495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Reinforcement Learning</a:t>
            </a:r>
          </a:p>
          <a:p>
            <a:r>
              <a:rPr lang="en-US" altLang="zh-TW" dirty="0" smtClean="0"/>
              <a:t>Markov Decision Process</a:t>
            </a:r>
          </a:p>
          <a:p>
            <a:r>
              <a:rPr lang="en-US" altLang="zh-TW" dirty="0" smtClean="0"/>
              <a:t>How to Solve MDPs</a:t>
            </a:r>
          </a:p>
          <a:p>
            <a:pPr lvl="1"/>
            <a:r>
              <a:rPr lang="en-US" altLang="zh-TW" dirty="0" smtClean="0"/>
              <a:t>DP</a:t>
            </a:r>
          </a:p>
          <a:p>
            <a:pPr lvl="1"/>
            <a:r>
              <a:rPr lang="en-US" altLang="zh-TW" dirty="0" smtClean="0"/>
              <a:t>MC</a:t>
            </a:r>
          </a:p>
          <a:p>
            <a:pPr lvl="1"/>
            <a:r>
              <a:rPr lang="en-US" altLang="zh-TW" dirty="0" smtClean="0"/>
              <a:t>TD</a:t>
            </a:r>
          </a:p>
          <a:p>
            <a:pPr lvl="1"/>
            <a:r>
              <a:rPr lang="en-US" altLang="zh-TW" dirty="0" smtClean="0"/>
              <a:t>Q-learning (DQN)</a:t>
            </a:r>
          </a:p>
          <a:p>
            <a:r>
              <a:rPr lang="en-US" altLang="zh-TW" dirty="0" smtClean="0"/>
              <a:t>Paper Review</a:t>
            </a:r>
          </a:p>
          <a:p>
            <a:endParaRPr lang="zh-TW" altLang="en-US" dirty="0"/>
          </a:p>
        </p:txBody>
      </p:sp>
      <p:sp>
        <p:nvSpPr>
          <p:cNvPr id="10242" name="AutoShape 2" descr="data:image/jpeg;base64,/9j/4AAQSkZJRgABAQAAAQABAAD/2wCEAAkGBwgHBgkIBwgKCgkLDRYPDQwMDRsUFRAWIB0iIiAdHx8kKDQsJCYxJx8fLT0tMTU3Ojo6Iys/RD84QzQ5OjcBCgoKDQwNGg8PGjclHyU3Nzc3Nzc3Nzc3Nzc3Nzc3Nzc3Nzc3Nzc3Nzc3Nzc3Nzc3Nzc3Nzc3Nzc3Nzc3Nzc3N//AABEIANMAXAMBEQACEQEDEQH/xAAcAAABBAMBAAAAAAAAAAAAAAAAAwUGBwIECAH/xABCEAABAwMBBAgEBQEDDQEAAAABAgMEAAURBhIhMVEHExQiQWFxgZGhsdEVMkJSwVMWIzNDRGJjcoKDkqKywuHxJP/EABsBAAEFAQEAAAAAAAAAAAAAAAACAwQFBgEH/8QAMxEAAgEDAwIDBgYCAwEAAAAAAAECAwQREiExBUETUWEGIjJxkdEUI4GhseHB8DNCUhX/2gAMAwEAAhEDEQA/ALxoASUs5KUDeOJPAUAYKUrG/a/3SKANV6U02klatw3FSdyhQBnbZ6ZXWNk5W3j3B4GgDfoAKACgAoAKACgAoARlPCOyXCM+AHnQA3PzosRrafCSTvPM0AaUu7tqa6yCoEji2o8aAI7NvHaHesTkZ3KzQA+aWbkiUXX2lto6spSpYwF5wRjn40ASqgAoAKACgAoAKACgDRu6tmMnzcAoAYrohuS2EPgKT64IoAhL8pLcotQ9pDaSdorVuT7muAY2S4xUXdhUzvsl4qz+kDeRn3xQBOLhfUTUoYg5WtSgARzzXQJSMjGeNAGrLukCEMzJsZgf615KfqaS5xXLHqVtXq/8cG/kmxGPfrRKc6uLdILzn7USEk/DNcVSD4aF1LK5prM6ckvkxxBzSyMe0AFABQA2aiV1dtU5+xaT88fzQBE5s3u8RQBGLmhMlYKckk97HjXDooi1KWlnq0E5GMYoDA8NSrfpVKZV1cKpAGWIiTlZPMj9I8zTVStGnzyWNj0yvev3FiPdvj+yKX3XV5vClJQ+YcY8GWFY+KuJ+nlUSVSdTvg21j0K0tknjVLzf24G/TtjlahuiYkdWDjbcdWMhCeZ50mNLVLCJd/fU7Ch4kl8l5kqd0tpVF1aspmzXZa8pVIQU7CHMZCTuxk4O7ypfh0tahncof8A6nUpUHdaIqK7b5a8/kjOLeLnomVsOTheLGl3qVrSoFTCuOOJwceGcHypanKk93lESpb0OpR1Rh4dXGcdn9y0YcpiZFakxnEusupCkLScgg1MTTWUZecJQk4yWGheuiQoAar46ylkMy0nszwKFHhg+G/wNAECu1vQyorhzOvR/TVuV8c4PyoAbI7iivCY6yQf1Vw6KXbU/wCBxVLTJa7cBhphGDseah9M0zVq6ViPJa9NsPHnrqr8tc+vovmVhPucqfJcfkuqW64cqUpWST5moiiuXyah3EtKhD3YrhIVhvdUCHlp38O9mj5E+0r+GsVGS3RWoYdukTWH5xhpmRy0JSRvZX4H0pUHhvtkidWjC5jCUMScHnS9srvyT622bTsvTDVtYltS0hxLzzzDg21O+J5jdkelPQpU5U9KM5c9Rvad468o6dsJPjH8Pz+ZG1JiMt6rgstJbhtJ2kIG8JIRux55ApvEUpxXBLc6zlaVm8yfP1+xu9Dd+V1kiwyF5SEl6Nk8N/eSPjn40u2n/wBWI9obRKSrx+TLXqWZgKAGfWLZd0pd0Jzkw3cY57JxSKnwPBItMfiIZ4yjm4SpzRyxPlJ/4p+9QY1JeZs6nS7d8RX0Qg7cLksFLs+WtJ8C8og+2aVrb7kf8FTg9or6I13c9WnmTSSVNflo2o1ukOt9alrDYG0VqOBijIy61KmveY2yHZzSC8be8mMD/iLbUARzzjcKfVJcZ3Kup1eerMYe7+v+ocI8CZLgNzWI6nGF57yMKwRuIIG+mpLS8MnUrylVjlMQYkyITvWR3nWXE+KFFJFcwuRzVtjt+304Hl7VdwnxUxJ0glsHKtlIG2eascaJamsDlnC1p1dbjh9vJfJdjd0hOVb9V2uSlWEiShCt/wChR2T8jXIPTJMk9TpKtbTj6Z+m50jVieehQBrXJrr7dJZ/qNLT8Qa5JZTQulLTOMvJo5a8KrFwek9hB2loiVTzq1PyoLIVgOOgKPlupce7K7qUpKEEn5lh26KZUpqOhP5iEgD6U0k2Vk5YWWT6Ra7FaY6UXJ3adWMK4FPpsnj8zVhSsXPjkorjqsaTerj5Z29Rrh6Pt0CM+3BWUsPPqeaSj8rYIG4eWQSPI1Bqt6sS5WxZW8lpyt09yH62syIzYbRBcny3c9V2dPeHmo+A9eNFNZ5exJdeVP4eSsj2iPKVGmsKZeTxSoEH4Gn3BYyh63vHOeiSHS1yFIfb/chYUn2NNNF5bT1p05HV7ZykHmBU8wT5M6APDQBy/co3ZbhLj/0nlt/BRFVfDwem0XrpRl5pDa8nfSkRqsdxws0Zlx5Ut/OIaC9u4AAbyfSupvhdys6lhU4t9sli9FbkS8ufiAcSlyOspcYKu81x2SfXwNOxjoms8GcrVdcGlyON20tetRamlPKnu2+3tpLCtjet9JUSoDwCT3d/2qxr16VNYW8sL5Lzz6lPb0HKM1UWMuX69l+hKJDXZmEtoCSlCcACqeo3KTk+WXduoxiorhETVfm031FslRmldavYwvIcxgd5Iz+TvYzzChVpb29CpSbW8kisubu7pXC1pKDeF5+j8mM+ptMR7rJeUoDrY7bnVuHiN2Rn0NQJPS3FFxReXGp3K/0nAcn36BHQgnrX0J9sjPyzXOWkX9PNOEqr4SbOqAMVPMUe0AeGgDnPXDPZtW3VsDA7QpW7z3/zVbNYm0eh9MqOdlTfoRx2uIdqk16MLXFvH43AlqUlMiCWQtPFO0cEjz4V1S0yyUPWk3Sil5kEmpmaT1LKjxrgWJ0BwtiSyCjrBu4jkd245qZ8S42Znvi55Lz0hq1Fz07CkvPpVIW0A8RgDrAMK3eG+oso6ZND6gpJM33rqh5WEnPvSXwOwikaT0ONIuEea4kFyMCpJxn29M4PtT9rW8Jy8mhm8oKsoejz+zI9rO5fh2mJzySRImq7Mzg7+/xx6JBpqL1Syx/ThKCN/oj0e7ECb5cWyhZRsxW1DBAI3rP0HkTT1Cm862S+rX6dP8NTfzf+C06lGeCgDwjNAFD9Lkfs+tJCx/nDLbny2f8AxqBWWKjNt0Spqs1HybX+SDOGkIsKjJZ0YylR7+U5wl1hST65BFJkVt/FSo58mP2vtPWWeU3e9L7KlBS05KSFHAJwnaA409RlLOlGduKcEtWCt4DV3s011FoeYucTO1tx3gUODwODgpVjwIzUqUE+SJGpJbD/AGzpBgMtqVIiTStI7yQUY+JP8UzKix+FdY4Gy69ImoJ8oPWhYt0ZAIShACyfNRIO/wBKUqUFzuIdapJ5jsPSvxSRG0o7e1OOvKfkOrQ6MHwKCR4eHxpuWE5YH6erCci6tFKdVZsO8EuqCPQf+807Qb07ka6xr2JBT5GCgDw7qAKT6aZEd3Usdto5eZjAO+RJJA+B+YqFcNa9jXdBjKNu5PhvYrpYJFMot6ibWxtQFTLbNYlMpA6pWVDO9Q8R8M1fW/SZug51Fyv2MT1PrcJXEaFJ5UXv6vj9i3ZsWNqvSb8MuDEltJSrPBYIUPmBVFF6JZJVSG+JIqCXo67QZeIUeciWg90JaVk+hG7+KmKouciattTktUJEut2nJphsO6giwjOwdpbbSdvZONy1DcT6c6aqVc/CRqdHSsyJDpbS1ttjy3YUYNrXxUVFRxy38Bupqc5SH4U4x4HedaW582PJceaaisgpDh3k5IJxz4DcOVEISlsFSpGK3JjbpcJLCI0BYUhtPHhj186nRSisIrJScnlmbN1ZVJ6hwFCicJVncqlCRwoA17hKagwX5cg4aYQXFnyAzXHJRWWLp05VZqEeXsc4XOS5drhInyv8WQ4VqHLPAewwPaqvU5PPmepW1nTo0Y01wkJssIQdpKRn6edX/ROmuvPx6i91cer/AKMf7W9ZjZ03Z2/xyW7/APK+7/ZfoJS9yccyEj3NX3V6nhWk2vLH1MR7PW/4jqVGD4zn6bjhbbtMtij2dzLauLSuB+1YFM9evumU7nMo7SH6NrVlKQmU5JbA4pxtCl5RnKvS7iEsbEt0s5b9VNOuQJyNpo4cacGHE8iU8jzqW7SccOXDKWV1CMnFLdbEzt1nYhYO9xY4KV9qVCjGO5HqXEprHCGKZc0/2leDzZUwwkNoJ4BXE+/2p4YM2lRpd13vFtvqyo7O7bII8fegDXuKm0yP/wA6iU8ic0ASu3vpkw2nEK2spAPr40AQ3pZuoj2BNvacT10twBaAe8GxvJxyyAKYuFOUVGKbb8kXnQKdN3LrVWlGCzl7L/eSow3s71eyQas7D2fq1GpXHux8u/8AX8kvrHttb0IulY+/L/1/1X3/AILbtLtot9naaj9WAWwSRjKzjiedeadUrXNa6n4mU4tpLdKKT2SX+55KeC1/mSepy3b8/UrDU6Ip1A72NKUtJ/vNkcAojH3r1f2e8a46ZS/F7vD57rOFn9PuZm9qfhrqU7d4eVuuz7jYsj09K5ddApSblRlp9OV91+5pun+29zTioXMNfqtn/GH+wgopwckEedVM+h3S2WH+v9Ggh7YdNqL3tS+az/kXstzcsWo41yhbQWy5hbaVY61v9ST6j+OVX9a1/I043S/hGAVx4t25L4ZSf7s6StVxjXW3szoLodjvJ2kqH0PIjhis7GSksotKtKdGbpzW6GtUBpcic0tO0JC9o+hpQjsaMOzwbdJU7cZAdcQnubZwNnzHj9KDgheJEZ1aSwz1acd1YRsg+hxQBv2SexHhlD6lbe2Tu9BQBWHSFJTJ1ncCgnDew1nPEpSM/PNazpUNNvFsz3UJt1WsjAoAjFWrRXJngkS0J2G3dlPDO0T8qrq3TratU8SdKLl5tb/78yZTu6kIaFN48hHZ2dpSlFa1cVGpSjpGXLUIOHfTchcUIfmWBzNIxl4HVsslsw/wN7TUSGGmVMuR0qX3RtFZGSc/uz414z1G66hT6vVrRk1JSeN9sZ4x5Y7eRrLalT/DxjjbBW1qv92tiH7bAuT7Mda1FQaOMkbsg8RnyrQa5KHuvBtaNrb3deMqscvBerd1Q7bYE9BBS8ykKPnjP3qxg9UUzE3FN0a06b7NoQuN3trbaJz7YccZIxjfgHxx5UrAwMNy1MiYQgIyg8CDkUAP+nEqVbypLCVAuHefQUAUxdJHaLxPfznrJLivio4raWq004r0RmLneo36iQVUvURcHijQCEnFUhscijVcVTMh6KM2oxWMr3A+FEaerk5Krp4NxrbjsFph1xCCPBXD05VGr9Isq81UqU05LuLp39xBaVLYbEsJjPKVtZGMDPhWX6r012z1w3j/AAek+zXXIXUnCrtNLb1/v0Jpo7VDBiO2O5OltpYPUu5/Ic5HwNQrafu6WNddt813cQ4fPz8zNqHOuFw7CHw46TgIbV+YeB9MVKZnya2XQrqFIVPWG0J/QlW0o/wKSdJzHjtx2UMsp2EIGABQBzVKBanSmlcUPLSfUKIrZ0JZgmZmvHE2Y7eKfzgYwYlyuOR1RElueRrmocUTBsbbmTwFJW7FS2Rttqp2LI7RmTSxJpyU5BqFcUo1IuMllEy2rSpTU4PDRanR1pDSlys0e6KjKlyN6XkSl7SW3BxGyMDkRnwNY+taKhUcWbCXV611T2wl6E6t2n7Tbpa5cKE008oY2xvwOQ5e1cIY7UAFAHOOr4/YdWXePjAElSh6K7w+tamznmjF+hQXUMVWM6nPOpWojqJgXOdcckKURNTgpOtC1FijboQ3nzrqmksiZQbZtRt7SVcxmpFPeKYxU5wLU72Gx2tNlElSXJQwjiEfu9ayXVuuaJOja8935fL7mp6Z0ZSiq1xx2X3JP2CMxH2GkJQjjspGBWUlKpUeqcm36mmjGnTWIpL5Dd+N3SzPBy3znQE/5Jatps+RSf4pcJzhwxmpSpz5RZmjdTM6lt6nQkNSmSEvs5zsnwI8jj61ZUqqqLJVVqTpywSGnRopHphgdn1S3KSO7LjhRPNSe6fls1fdLnmk4+RUX8cTT8yvniRU6bIsDTceIO/dUd1GiRGCElSPOkOqLVMDK7uM0eLlYDwt8j9AcC4rageKRVrQlmCZWV44m0O9rY65RccGW0HhzNUXX+pujD8PSfvPn0X3Zd9D6cqsvxFRe6uPV/0PInpZIA2lLJwlKRkqPICsZGCRrZTF5Ee5OIC5kqNb2zwS6raWfYHHzo8SOcRWROl8vYapMRpQOzdW3jyKCn70pSfeIlpdpEg6MQ7D1VsA5akR1oVjmMKB+R+NS7f4tiHdbw3LgHCppAK86ZraX7BGnoTlUR/CzyQsY+uzVl0upoquL7kK+p6qefIpV3fV3Lcqo7Gi6BvyKjSRJixINIJ4UlQi2L1NHS2kNP6f/s9bpMOzQUB+M26T1IUSSkE5J3mqKtKam02WcMOKZXHSVEaY1oqNES231zLa9lCcBO4g7h/s/OrehfK2sHOXbOCvqWbubtQj3GmVKTES3EjIK1khCEJ3lRrGylKtN1aj3e5rYxjSiqcFshftgsxU2ypDtzUMPSOKWeaEfyf/AIEqHibvgJzVPZcmmHVPLLjqytauKlHJp1RxsRpTcnlnqsDxowcyTDosQHtRuKwSGYylDyJIH3p63XvjdeX5eC2xU0hmle7e3drTLt735JLSmyeWRuPsd9KhNwkpLsJlHUmjmCSw9FkvRZCdl5lZbWnkoHBrTRmpxTRRzhpk0abopMkLixIHG8UkXydC9EF2RcNGsMbYLsJamFjkM5T8iPhVNew01W/MsbeWYIj/AEsxYsG9QbrlQfkMKaXn8uEHIPr3iPYVWXc5Spqn2zksrJJSc+5EBb50FJui0tpkyEER0KV/eMoPFezzPDyFV7lFvSWMU8NrkYFpkNqJKCfPjT6kmRZU5IyamqG5QxSsCMYNyM49LkNR4za3X3VbLbaBkqPlXMZewcbsvHQWmf7O2s9p2VTpGFPqHBPJI9PrmplOGlESpPWyT04NnhGaAKI6YrR+G6qE5tJDNxbC93AOJASofDZPuaubCrmGl9itu6eJaiBOkYqdJkSKNY01keRP+he/N2rUq4MhWyzckBsKJ3BxOSj45UPUiod5Tc6epdiVbyw8Fo9I9hTdrO3MShTkm2LMlpsDPW4G9HvgH2FUdaGqDLOhU0TyUfIkLmvrkyXS46veV/aosYqKwiTKTk8swJKd6HCB5mhxQpVJIftK6ZuWopzKkQUuQkuJLz7oKUFIO8A+JxyrsKLb24OTuElh8l22fTlnspUq1W9iMo7itKcqI5bR31NUUuCA5N8jtSjgUAFAEK6W7KbvpF91pJL8E9pRgbyADtD/AJcn2FSbSpoqfMZrw1wOeDVyVhiRXBQJ2kqCkKKVJOQQcEHmK7g6ng6W6OdQL1JpePKkKzKa/uZB5rTjve4IPvVBUio1JRXZlrH4U/MWueiNOXR9T8u2I61RypbK1NEnmdkjNMunF9hxVJLuYQNB6ZgOBxm1NrUPF9anfkokUKnFA6kmSNCEoQEISEpAwABgCliDKgAoAKACgDFaErSpKxlJGCDwIoA5f1VZVWXUc+24Oyy6eqOOKDvT8iK0FCXiwUiprLRNoa+zq8af8NjHiI9SwcjcSScAAZJ9KRUlGlB1JvCQ5TUqslCC3ZaPQnOdg3OZa5XcEtAdaQfBSePxB/6ayka/i1pS8zR1KHh0oryLjHCnyKe0AFABQAUAFABQAUAVb0s2ETLxbJTBQh11pbbij+rZKdn/ALjT1Lqistpxyn5PgS+nO8T0yw0MEHQvWkKlzBs/taRv+J+1FX2nyvyaX6t/4Qun7PKL/MqfRDx+AQrcyeyshKsb1q7yj7mqC6vbi6lmrLP8fQu7e0oW8cU44/kjceV+D6mgz07upkJKj/onuq+RNdoSakhNxHMGi/RVwUoUAFABQAUAFABQAUAQ3pMbKbfBmAbmJISo8gofcCoV9DNNPyJ1hPFTHmMUG7NhA2lCqpRLaTTMZ92aLRAI+NL0iMpELuyFSljqx3lqAGPWpEI43GKjydBtbXVp2/zYGfWrZcFK+TKugFABQAUAFABQAUAN2oLYi82eVbnFbAfbKUrHFCv0q9jg0mcVJaWLhNwkpI51uku6WC5u2y7MqYkNncSO64PBST4g1AnbuJZRuFLgGLuXlAZUtR/SBmkeHg66hPNCWOTd7izMfa2YUdW0ongpQ4JHPz8qdpQ1S9BmtV0xx3LeHCp5XntABQAUAFABQAUAFABQAwaztFvu1jkIuMVt8Mp22yrihXMEbxSJpNbi4Np7EB6NtP2mc84qXCbc2D3QSQPcA4PvUenFN7kirOUVsWywhDTaW20JQhIASlIwAPIVLIgpQAUAFABQAUAF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44" name="AutoShape 4" descr="data:image/jpeg;base64,/9j/4AAQSkZJRgABAQAAAQABAAD/2wCEAAkGBwgHBgkIBwgKCgkLDRYPDQwMDRsUFRAWIB0iIiAdHx8kKDQsJCYxJx8fLT0tMTU3Ojo6Iys/RD84QzQ5OjcBCgoKDQwNGg8PGjclHyU3Nzc3Nzc3Nzc3Nzc3Nzc3Nzc3Nzc3Nzc3Nzc3Nzc3Nzc3Nzc3Nzc3Nzc3Nzc3Nzc3N//AABEIANMAXAMBEQACEQEDEQH/xAAcAAABBAMBAAAAAAAAAAAAAAAAAwUGBwIECAH/xABCEAABAwMBBAgEBQEDDQEAAAABAgMEAAURBhIhMVEHExQiQWFxgZGhsdEVMkJSwVMWIzNDRGJjcoKDkqKywuHxJP/EABsBAAEFAQEAAAAAAAAAAAAAAAACAwQFBgEH/8QAMxEAAgEDAwIDBgYCAwEAAAAAAAECAwQREiExBUETUWEGIjJxkdEUI4GhseHB8DNCUhX/2gAMAwEAAhEDEQA/ALxoASUs5KUDeOJPAUAYKUrG/a/3SKANV6U02klatw3FSdyhQBnbZ6ZXWNk5W3j3B4GgDfoAKACgAoAKACgAoARlPCOyXCM+AHnQA3PzosRrafCSTvPM0AaUu7tqa6yCoEji2o8aAI7NvHaHesTkZ3KzQA+aWbkiUXX2lto6spSpYwF5wRjn40ASqgAoAKACgAoAKACgDRu6tmMnzcAoAYrohuS2EPgKT64IoAhL8pLcotQ9pDaSdorVuT7muAY2S4xUXdhUzvsl4qz+kDeRn3xQBOLhfUTUoYg5WtSgARzzXQJSMjGeNAGrLukCEMzJsZgf615KfqaS5xXLHqVtXq/8cG/kmxGPfrRKc6uLdILzn7USEk/DNcVSD4aF1LK5prM6ckvkxxBzSyMe0AFABQA2aiV1dtU5+xaT88fzQBE5s3u8RQBGLmhMlYKckk97HjXDooi1KWlnq0E5GMYoDA8NSrfpVKZV1cKpAGWIiTlZPMj9I8zTVStGnzyWNj0yvev3FiPdvj+yKX3XV5vClJQ+YcY8GWFY+KuJ+nlUSVSdTvg21j0K0tknjVLzf24G/TtjlahuiYkdWDjbcdWMhCeZ50mNLVLCJd/fU7Ch4kl8l5kqd0tpVF1aspmzXZa8pVIQU7CHMZCTuxk4O7ypfh0tahncof8A6nUpUHdaIqK7b5a8/kjOLeLnomVsOTheLGl3qVrSoFTCuOOJwceGcHypanKk93lESpb0OpR1Rh4dXGcdn9y0YcpiZFakxnEusupCkLScgg1MTTWUZecJQk4yWGheuiQoAar46ylkMy0nszwKFHhg+G/wNAECu1vQyorhzOvR/TVuV8c4PyoAbI7iivCY6yQf1Vw6KXbU/wCBxVLTJa7cBhphGDseah9M0zVq6ViPJa9NsPHnrqr8tc+vovmVhPucqfJcfkuqW64cqUpWST5moiiuXyah3EtKhD3YrhIVhvdUCHlp38O9mj5E+0r+GsVGS3RWoYdukTWH5xhpmRy0JSRvZX4H0pUHhvtkidWjC5jCUMScHnS9srvyT622bTsvTDVtYltS0hxLzzzDg21O+J5jdkelPQpU5U9KM5c9Rvad468o6dsJPjH8Pz+ZG1JiMt6rgstJbhtJ2kIG8JIRux55ApvEUpxXBLc6zlaVm8yfP1+xu9Dd+V1kiwyF5SEl6Nk8N/eSPjn40u2n/wBWI9obRKSrx+TLXqWZgKAGfWLZd0pd0Jzkw3cY57JxSKnwPBItMfiIZ4yjm4SpzRyxPlJ/4p+9QY1JeZs6nS7d8RX0Qg7cLksFLs+WtJ8C8og+2aVrb7kf8FTg9or6I13c9WnmTSSVNflo2o1ukOt9alrDYG0VqOBijIy61KmveY2yHZzSC8be8mMD/iLbUARzzjcKfVJcZ3Kup1eerMYe7+v+ocI8CZLgNzWI6nGF57yMKwRuIIG+mpLS8MnUrylVjlMQYkyITvWR3nWXE+KFFJFcwuRzVtjt+304Hl7VdwnxUxJ0glsHKtlIG2eascaJamsDlnC1p1dbjh9vJfJdjd0hOVb9V2uSlWEiShCt/wChR2T8jXIPTJMk9TpKtbTj6Z+m50jVieehQBrXJrr7dJZ/qNLT8Qa5JZTQulLTOMvJo5a8KrFwek9hB2loiVTzq1PyoLIVgOOgKPlupce7K7qUpKEEn5lh26KZUpqOhP5iEgD6U0k2Vk5YWWT6Ra7FaY6UXJ3adWMK4FPpsnj8zVhSsXPjkorjqsaTerj5Z29Rrh6Pt0CM+3BWUsPPqeaSj8rYIG4eWQSPI1Bqt6sS5WxZW8lpyt09yH62syIzYbRBcny3c9V2dPeHmo+A9eNFNZ5exJdeVP4eSsj2iPKVGmsKZeTxSoEH4Gn3BYyh63vHOeiSHS1yFIfb/chYUn2NNNF5bT1p05HV7ZykHmBU8wT5M6APDQBy/co3ZbhLj/0nlt/BRFVfDwem0XrpRl5pDa8nfSkRqsdxws0Zlx5Ut/OIaC9u4AAbyfSupvhdys6lhU4t9sli9FbkS8ufiAcSlyOspcYKu81x2SfXwNOxjoms8GcrVdcGlyON20tetRamlPKnu2+3tpLCtjet9JUSoDwCT3d/2qxr16VNYW8sL5Lzz6lPb0HKM1UWMuX69l+hKJDXZmEtoCSlCcACqeo3KTk+WXduoxiorhETVfm031FslRmldavYwvIcxgd5Iz+TvYzzChVpb29CpSbW8kisubu7pXC1pKDeF5+j8mM+ptMR7rJeUoDrY7bnVuHiN2Rn0NQJPS3FFxReXGp3K/0nAcn36BHQgnrX0J9sjPyzXOWkX9PNOEqr4SbOqAMVPMUe0AeGgDnPXDPZtW3VsDA7QpW7z3/zVbNYm0eh9MqOdlTfoRx2uIdqk16MLXFvH43AlqUlMiCWQtPFO0cEjz4V1S0yyUPWk3Sil5kEmpmaT1LKjxrgWJ0BwtiSyCjrBu4jkd245qZ8S42Znvi55Lz0hq1Fz07CkvPpVIW0A8RgDrAMK3eG+oso6ZND6gpJM33rqh5WEnPvSXwOwikaT0ONIuEea4kFyMCpJxn29M4PtT9rW8Jy8mhm8oKsoejz+zI9rO5fh2mJzySRImq7Mzg7+/xx6JBpqL1Syx/ThKCN/oj0e7ECb5cWyhZRsxW1DBAI3rP0HkTT1Cm862S+rX6dP8NTfzf+C06lGeCgDwjNAFD9Lkfs+tJCx/nDLbny2f8AxqBWWKjNt0Spqs1HybX+SDOGkIsKjJZ0YylR7+U5wl1hST65BFJkVt/FSo58mP2vtPWWeU3e9L7KlBS05KSFHAJwnaA409RlLOlGduKcEtWCt4DV3s011FoeYucTO1tx3gUODwODgpVjwIzUqUE+SJGpJbD/AGzpBgMtqVIiTStI7yQUY+JP8UzKix+FdY4Gy69ImoJ8oPWhYt0ZAIShACyfNRIO/wBKUqUFzuIdapJ5jsPSvxSRG0o7e1OOvKfkOrQ6MHwKCR4eHxpuWE5YH6erCci6tFKdVZsO8EuqCPQf+807Qb07ka6xr2JBT5GCgDw7qAKT6aZEd3Usdto5eZjAO+RJJA+B+YqFcNa9jXdBjKNu5PhvYrpYJFMot6ibWxtQFTLbNYlMpA6pWVDO9Q8R8M1fW/SZug51Fyv2MT1PrcJXEaFJ5UXv6vj9i3ZsWNqvSb8MuDEltJSrPBYIUPmBVFF6JZJVSG+JIqCXo67QZeIUeciWg90JaVk+hG7+KmKouciattTktUJEut2nJphsO6giwjOwdpbbSdvZONy1DcT6c6aqVc/CRqdHSsyJDpbS1ttjy3YUYNrXxUVFRxy38Bupqc5SH4U4x4HedaW582PJceaaisgpDh3k5IJxz4DcOVEISlsFSpGK3JjbpcJLCI0BYUhtPHhj186nRSisIrJScnlmbN1ZVJ6hwFCicJVncqlCRwoA17hKagwX5cg4aYQXFnyAzXHJRWWLp05VZqEeXsc4XOS5drhInyv8WQ4VqHLPAewwPaqvU5PPmepW1nTo0Y01wkJssIQdpKRn6edX/ROmuvPx6i91cer/AKMf7W9ZjZ03Z2/xyW7/APK+7/ZfoJS9yccyEj3NX3V6nhWk2vLH1MR7PW/4jqVGD4zn6bjhbbtMtij2dzLauLSuB+1YFM9evumU7nMo7SH6NrVlKQmU5JbA4pxtCl5RnKvS7iEsbEt0s5b9VNOuQJyNpo4cacGHE8iU8jzqW7SccOXDKWV1CMnFLdbEzt1nYhYO9xY4KV9qVCjGO5HqXEprHCGKZc0/2leDzZUwwkNoJ4BXE+/2p4YM2lRpd13vFtvqyo7O7bII8fegDXuKm0yP/wA6iU8ic0ASu3vpkw2nEK2spAPr40AQ3pZuoj2BNvacT10twBaAe8GxvJxyyAKYuFOUVGKbb8kXnQKdN3LrVWlGCzl7L/eSow3s71eyQas7D2fq1GpXHux8u/8AX8kvrHttb0IulY+/L/1/1X3/AILbtLtot9naaj9WAWwSRjKzjiedeadUrXNa6n4mU4tpLdKKT2SX+55KeC1/mSepy3b8/UrDU6Ip1A72NKUtJ/vNkcAojH3r1f2e8a46ZS/F7vD57rOFn9PuZm9qfhrqU7d4eVuuz7jYsj09K5ddApSblRlp9OV91+5pun+29zTioXMNfqtn/GH+wgopwckEedVM+h3S2WH+v9Ggh7YdNqL3tS+az/kXstzcsWo41yhbQWy5hbaVY61v9ST6j+OVX9a1/I043S/hGAVx4t25L4ZSf7s6StVxjXW3szoLodjvJ2kqH0PIjhis7GSksotKtKdGbpzW6GtUBpcic0tO0JC9o+hpQjsaMOzwbdJU7cZAdcQnubZwNnzHj9KDgheJEZ1aSwz1acd1YRsg+hxQBv2SexHhlD6lbe2Tu9BQBWHSFJTJ1ncCgnDew1nPEpSM/PNazpUNNvFsz3UJt1WsjAoAjFWrRXJngkS0J2G3dlPDO0T8qrq3TratU8SdKLl5tb/78yZTu6kIaFN48hHZ2dpSlFa1cVGpSjpGXLUIOHfTchcUIfmWBzNIxl4HVsslsw/wN7TUSGGmVMuR0qX3RtFZGSc/uz414z1G66hT6vVrRk1JSeN9sZ4x5Y7eRrLalT/DxjjbBW1qv92tiH7bAuT7Mda1FQaOMkbsg8RnyrQa5KHuvBtaNrb3deMqscvBerd1Q7bYE9BBS8ykKPnjP3qxg9UUzE3FN0a06b7NoQuN3trbaJz7YccZIxjfgHxx5UrAwMNy1MiYQgIyg8CDkUAP+nEqVbypLCVAuHefQUAUxdJHaLxPfznrJLivio4raWq004r0RmLneo36iQVUvURcHijQCEnFUhscijVcVTMh6KM2oxWMr3A+FEaerk5Krp4NxrbjsFph1xCCPBXD05VGr9Isq81UqU05LuLp39xBaVLYbEsJjPKVtZGMDPhWX6r012z1w3j/AAek+zXXIXUnCrtNLb1/v0Jpo7VDBiO2O5OltpYPUu5/Ic5HwNQrafu6WNddt813cQ4fPz8zNqHOuFw7CHw46TgIbV+YeB9MVKZnya2XQrqFIVPWG0J/QlW0o/wKSdJzHjtx2UMsp2EIGABQBzVKBanSmlcUPLSfUKIrZ0JZgmZmvHE2Y7eKfzgYwYlyuOR1RElueRrmocUTBsbbmTwFJW7FS2Rttqp2LI7RmTSxJpyU5BqFcUo1IuMllEy2rSpTU4PDRanR1pDSlys0e6KjKlyN6XkSl7SW3BxGyMDkRnwNY+taKhUcWbCXV611T2wl6E6t2n7Tbpa5cKE008oY2xvwOQ5e1cIY7UAFAHOOr4/YdWXePjAElSh6K7w+tamznmjF+hQXUMVWM6nPOpWojqJgXOdcckKURNTgpOtC1FijboQ3nzrqmksiZQbZtRt7SVcxmpFPeKYxU5wLU72Gx2tNlElSXJQwjiEfu9ayXVuuaJOja8935fL7mp6Z0ZSiq1xx2X3JP2CMxH2GkJQjjspGBWUlKpUeqcm36mmjGnTWIpL5Dd+N3SzPBy3znQE/5Jatps+RSf4pcJzhwxmpSpz5RZmjdTM6lt6nQkNSmSEvs5zsnwI8jj61ZUqqqLJVVqTpywSGnRopHphgdn1S3KSO7LjhRPNSe6fls1fdLnmk4+RUX8cTT8yvniRU6bIsDTceIO/dUd1GiRGCElSPOkOqLVMDK7uM0eLlYDwt8j9AcC4rageKRVrQlmCZWV44m0O9rY65RccGW0HhzNUXX+pujD8PSfvPn0X3Zd9D6cqsvxFRe6uPV/0PInpZIA2lLJwlKRkqPICsZGCRrZTF5Ee5OIC5kqNb2zwS6raWfYHHzo8SOcRWROl8vYapMRpQOzdW3jyKCn70pSfeIlpdpEg6MQ7D1VsA5akR1oVjmMKB+R+NS7f4tiHdbw3LgHCppAK86ZraX7BGnoTlUR/CzyQsY+uzVl0upoquL7kK+p6qefIpV3fV3Lcqo7Gi6BvyKjSRJixINIJ4UlQi2L1NHS2kNP6f/s9bpMOzQUB+M26T1IUSSkE5J3mqKtKam02WcMOKZXHSVEaY1oqNES231zLa9lCcBO4g7h/s/OrehfK2sHOXbOCvqWbubtQj3GmVKTES3EjIK1khCEJ3lRrGylKtN1aj3e5rYxjSiqcFshftgsxU2ypDtzUMPSOKWeaEfyf/AIEqHibvgJzVPZcmmHVPLLjqytauKlHJp1RxsRpTcnlnqsDxowcyTDosQHtRuKwSGYylDyJIH3p63XvjdeX5eC2xU0hmle7e3drTLt735JLSmyeWRuPsd9KhNwkpLsJlHUmjmCSw9FkvRZCdl5lZbWnkoHBrTRmpxTRRzhpk0abopMkLixIHG8UkXydC9EF2RcNGsMbYLsJamFjkM5T8iPhVNew01W/MsbeWYIj/AEsxYsG9QbrlQfkMKaXn8uEHIPr3iPYVWXc5Spqn2zksrJJSc+5EBb50FJui0tpkyEER0KV/eMoPFezzPDyFV7lFvSWMU8NrkYFpkNqJKCfPjT6kmRZU5IyamqG5QxSsCMYNyM49LkNR4za3X3VbLbaBkqPlXMZewcbsvHQWmf7O2s9p2VTpGFPqHBPJI9PrmplOGlESpPWyT04NnhGaAKI6YrR+G6qE5tJDNxbC93AOJASofDZPuaubCrmGl9itu6eJaiBOkYqdJkSKNY01keRP+he/N2rUq4MhWyzckBsKJ3BxOSj45UPUiod5Tc6epdiVbyw8Fo9I9hTdrO3MShTkm2LMlpsDPW4G9HvgH2FUdaGqDLOhU0TyUfIkLmvrkyXS46veV/aosYqKwiTKTk8swJKd6HCB5mhxQpVJIftK6ZuWopzKkQUuQkuJLz7oKUFIO8A+JxyrsKLb24OTuElh8l22fTlnspUq1W9iMo7itKcqI5bR31NUUuCA5N8jtSjgUAFAEK6W7KbvpF91pJL8E9pRgbyADtD/AJcn2FSbSpoqfMZrw1wOeDVyVhiRXBQJ2kqCkKKVJOQQcEHmK7g6ng6W6OdQL1JpePKkKzKa/uZB5rTjve4IPvVBUio1JRXZlrH4U/MWueiNOXR9T8u2I61RypbK1NEnmdkjNMunF9hxVJLuYQNB6ZgOBxm1NrUPF9anfkokUKnFA6kmSNCEoQEISEpAwABgCliDKgAoAKACgDFaErSpKxlJGCDwIoA5f1VZVWXUc+24Oyy6eqOOKDvT8iK0FCXiwUiprLRNoa+zq8af8NjHiI9SwcjcSScAAZJ9KRUlGlB1JvCQ5TUqslCC3ZaPQnOdg3OZa5XcEtAdaQfBSePxB/6ayka/i1pS8zR1KHh0oryLjHCnyKe0AFABQAUAFABQAUAVb0s2ETLxbJTBQh11pbbij+rZKdn/ALjT1Lqistpxyn5PgS+nO8T0yw0MEHQvWkKlzBs/taRv+J+1FX2nyvyaX6t/4Qun7PKL/MqfRDx+AQrcyeyshKsb1q7yj7mqC6vbi6lmrLP8fQu7e0oW8cU44/kjceV+D6mgz07upkJKj/onuq+RNdoSakhNxHMGi/RVwUoUAFABQAUAFABQAUAQ3pMbKbfBmAbmJISo8gofcCoV9DNNPyJ1hPFTHmMUG7NhA2lCqpRLaTTMZ92aLRAI+NL0iMpELuyFSljqx3lqAGPWpEI43GKjydBtbXVp2/zYGfWrZcFK+TKugFABQAUAFABQAUAN2oLYi82eVbnFbAfbKUrHFCv0q9jg0mcVJaWLhNwkpI51uku6WC5u2y7MqYkNncSO64PBST4g1AnbuJZRuFLgGLuXlAZUtR/SBmkeHg66hPNCWOTd7izMfa2YUdW0ongpQ4JHPz8qdpQ1S9BmtV0xx3LeHCp5XntABQAUAFABQAUAFABQAwaztFvu1jkIuMVt8Mp22yrihXMEbxSJpNbi4Np7EB6NtP2mc84qXCbc2D3QSQPcA4PvUenFN7kirOUVsWywhDTaW20JQhIASlIwAPIVLIgpQAUAFABQAUAF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46" name="Picture 6" descr="http://www.nintendo.com/sites/mario/_ui/img/home/ma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28604"/>
            <a:ext cx="2695575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Q-Network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 Q-values for all actions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28868"/>
            <a:ext cx="7291380" cy="41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0" y="3214686"/>
            <a:ext cx="214314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+mj-lt"/>
              </a:rPr>
              <a:t>Input : 84x84x4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4282" y="5429264"/>
            <a:ext cx="514353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Convolves 32 filters of 8x8 with stride 4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Convolves 64 filters of 4x4 with stride 2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Convolves 64 filters of 3x3 with stride 1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6248" y="2714620"/>
            <a:ext cx="342902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+mj-lt"/>
              </a:rPr>
              <a:t>Full-connected 512 nodes</a:t>
            </a:r>
            <a:endParaRPr lang="zh-TW" altLang="en-US" sz="2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14910" y="3571876"/>
            <a:ext cx="392909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+mj-lt"/>
              </a:rPr>
              <a:t>Output a node for each action</a:t>
            </a:r>
            <a:endParaRPr lang="zh-TW" altLang="en-US" sz="24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8" grpId="0" build="allAtOnce" animBg="1"/>
      <p:bldP spid="9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Loss function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Gradient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00306"/>
            <a:ext cx="6629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429132"/>
            <a:ext cx="6924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Technique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Experience Replay</a:t>
            </a:r>
          </a:p>
          <a:p>
            <a:pPr lvl="1"/>
            <a:r>
              <a:rPr lang="en-US" altLang="zh-TW" dirty="0" smtClean="0"/>
              <a:t>Experience</a:t>
            </a:r>
          </a:p>
          <a:p>
            <a:pPr lvl="1"/>
            <a:r>
              <a:rPr lang="en-US" altLang="zh-TW" dirty="0" smtClean="0"/>
              <a:t>Pooled Memory</a:t>
            </a:r>
          </a:p>
          <a:p>
            <a:pPr lvl="2"/>
            <a:r>
              <a:rPr lang="en-US" altLang="zh-TW" dirty="0" smtClean="0"/>
              <a:t>Data efficiency (bootstrap)</a:t>
            </a:r>
          </a:p>
          <a:p>
            <a:pPr lvl="2"/>
            <a:r>
              <a:rPr lang="en-US" altLang="zh-TW" dirty="0" smtClean="0"/>
              <a:t>Avoid correlation between samples (variance between batches)</a:t>
            </a:r>
          </a:p>
          <a:p>
            <a:pPr lvl="2"/>
            <a:r>
              <a:rPr lang="en-US" altLang="zh-TW" dirty="0" smtClean="0"/>
              <a:t>Off –policy is suitable for Q-learning</a:t>
            </a:r>
          </a:p>
          <a:p>
            <a:pPr lvl="1"/>
            <a:r>
              <a:rPr lang="en-US" altLang="zh-TW" dirty="0" smtClean="0"/>
              <a:t>Random sampled mini-batch</a:t>
            </a:r>
          </a:p>
          <a:p>
            <a:pPr lvl="1"/>
            <a:r>
              <a:rPr lang="en-US" altLang="zh-TW" dirty="0" smtClean="0"/>
              <a:t>Prioritized sweeping (active learning)</a:t>
            </a:r>
          </a:p>
          <a:p>
            <a:r>
              <a:rPr lang="en-US" altLang="zh-TW" dirty="0" smtClean="0"/>
              <a:t>Separate Target Network</a:t>
            </a:r>
          </a:p>
          <a:p>
            <a:pPr lvl="1"/>
            <a:r>
              <a:rPr lang="en-US" altLang="zh-TW" dirty="0" smtClean="0"/>
              <a:t>more stable than online learning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428868"/>
            <a:ext cx="2476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496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2910" y="4500570"/>
          <a:ext cx="792961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186634"/>
                <a:gridCol w="3242522"/>
                <a:gridCol w="228601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Learn the value of…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Pros &amp; Cons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On-policy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SARSA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policy being carried out by the agent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Fast but weak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Off-policy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DQN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optimal policy independently of the agent's actions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Slow but robust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50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Paper review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 descr="http://d225fqn1pkg6mt.cloudfront.net/wp-content/uploads/2014/01/Deep_Mind_Technologies_resiz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928670"/>
            <a:ext cx="4786346" cy="2916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Paper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Massively Parallel Methods for Deep Reinforcement Learning</a:t>
            </a:r>
          </a:p>
          <a:p>
            <a:r>
              <a:rPr lang="en-US" b="1" dirty="0" smtClean="0"/>
              <a:t>Continuous control with deep reinforcement learning</a:t>
            </a:r>
          </a:p>
          <a:p>
            <a:r>
              <a:rPr lang="en-US" b="1" dirty="0" smtClean="0"/>
              <a:t>Deep Reinforcement Learning with Double Q-learning</a:t>
            </a:r>
          </a:p>
          <a:p>
            <a:r>
              <a:rPr lang="en-US" b="1" dirty="0" smtClean="0"/>
              <a:t>Policy Distillation</a:t>
            </a:r>
          </a:p>
          <a:p>
            <a:r>
              <a:rPr lang="en-US" b="1" dirty="0" smtClean="0"/>
              <a:t>Dueling Network Architectures for Deep Reinforcement Learning</a:t>
            </a:r>
          </a:p>
          <a:p>
            <a:r>
              <a:rPr lang="en-US" b="1" dirty="0" err="1" smtClean="0"/>
              <a:t>Multiagent</a:t>
            </a:r>
            <a:r>
              <a:rPr lang="en-US" b="1" dirty="0" smtClean="0"/>
              <a:t> Cooperation and Competition with Deep Reinforcement Learning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036" y="642942"/>
            <a:ext cx="8792964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1428728" y="3500438"/>
            <a:ext cx="750099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Massively Parallel Methods for Deep Reinforcement Learning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Arun</a:t>
            </a:r>
            <a:r>
              <a:rPr lang="en-US" sz="2000" dirty="0" smtClean="0">
                <a:solidFill>
                  <a:schemeClr val="bg1"/>
                </a:solidFill>
              </a:rPr>
              <a:t> Nair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arXiv:1507.04296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DDPG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dirty="0" smtClean="0"/>
              <a:t>Deterministic Policy Gradient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DDAC</a:t>
            </a:r>
            <a:r>
              <a:rPr lang="zh-TW" altLang="en-US" dirty="0" smtClean="0"/>
              <a:t> </a:t>
            </a:r>
            <a:r>
              <a:rPr lang="en-US" altLang="zh-TW" dirty="0" smtClean="0"/>
              <a:t>(Deep Deterministic </a:t>
            </a:r>
            <a:r>
              <a:rPr lang="en-US" dirty="0" smtClean="0"/>
              <a:t>Actor-Critic)</a:t>
            </a:r>
            <a:endParaRPr lang="en-US" altLang="zh-TW" dirty="0" smtClean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214554"/>
            <a:ext cx="6429388" cy="429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2428860" y="4714884"/>
            <a:ext cx="621507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 dirty="0" smtClean="0"/>
              <a:t>Continuous control with deep</a:t>
            </a:r>
            <a:r>
              <a:rPr lang="zh-TW" altLang="en-US" sz="2000" b="1" dirty="0" smtClean="0"/>
              <a:t> </a:t>
            </a:r>
            <a:r>
              <a:rPr lang="en-US" sz="2000" b="1" dirty="0" smtClean="0"/>
              <a:t>reinforcement learning</a:t>
            </a:r>
          </a:p>
          <a:p>
            <a:r>
              <a:rPr lang="en-US" altLang="zh-TW" sz="2000" dirty="0" smtClean="0"/>
              <a:t>Timothy P. </a:t>
            </a:r>
            <a:r>
              <a:rPr lang="en-US" altLang="zh-TW" sz="2000" dirty="0" err="1" smtClean="0"/>
              <a:t>Lillicrap</a:t>
            </a:r>
            <a:endParaRPr lang="en-US" altLang="zh-TW" sz="2000" dirty="0" smtClean="0"/>
          </a:p>
          <a:p>
            <a:r>
              <a:rPr lang="en-US" altLang="zh-TW" sz="2000" dirty="0" smtClean="0"/>
              <a:t>arXiv:1509.02971</a:t>
            </a:r>
          </a:p>
          <a:p>
            <a:r>
              <a:rPr lang="en-US" altLang="zh-TW" sz="2000" dirty="0" smtClean="0">
                <a:hlinkClick r:id="rId4"/>
              </a:rPr>
              <a:t>https://goo.gl/J4PIAz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Q-learning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2"/>
            <a:ext cx="653419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428868"/>
            <a:ext cx="855506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36" y="3500438"/>
            <a:ext cx="435582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3491592"/>
            <a:ext cx="3929090" cy="239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Distillation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Soft target</a:t>
            </a:r>
            <a:endParaRPr lang="zh-TW" alt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11593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3.ironforum.com.tw/forumimg/eae71f91-e009-4852-9e06-6c27cc34fce2-0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3820" y="714356"/>
            <a:ext cx="8817336" cy="5194214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Reinforcement Learning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Dueling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07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98" y="2000240"/>
            <a:ext cx="909453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Multiagent</a:t>
            </a:r>
            <a:endParaRPr lang="zh-TW" altLang="en-US" dirty="0"/>
          </a:p>
        </p:txBody>
      </p:sp>
      <p:pic>
        <p:nvPicPr>
          <p:cNvPr id="31746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Branches of 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52197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different?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supervisor, only a </a:t>
            </a:r>
            <a:r>
              <a:rPr lang="en-US" dirty="0" smtClean="0">
                <a:solidFill>
                  <a:srgbClr val="FF0000"/>
                </a:solidFill>
              </a:rPr>
              <a:t>reward</a:t>
            </a:r>
            <a:r>
              <a:rPr lang="en-US" dirty="0" smtClean="0"/>
              <a:t> signal</a:t>
            </a:r>
          </a:p>
          <a:p>
            <a:r>
              <a:rPr lang="en-US" dirty="0" smtClean="0"/>
              <a:t>Feedback is delayed, not instantaneous</a:t>
            </a:r>
          </a:p>
          <a:p>
            <a:r>
              <a:rPr lang="en-US" dirty="0" smtClean="0"/>
              <a:t>Time really matters (sequential, non </a:t>
            </a:r>
            <a:r>
              <a:rPr lang="en-US" dirty="0" err="1" smtClean="0"/>
              <a:t>i.i.d</a:t>
            </a:r>
            <a:r>
              <a:rPr lang="en-US" dirty="0" smtClean="0"/>
              <a:t> data)</a:t>
            </a:r>
          </a:p>
          <a:p>
            <a:r>
              <a:rPr lang="en-US" dirty="0" smtClean="0"/>
              <a:t>Agent’s actions affect the subsequent data it receives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071942"/>
            <a:ext cx="6224146" cy="255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dirty="0" smtClean="0"/>
              <a:t>Maximize Cumulative Reward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may have long term consequences</a:t>
            </a:r>
          </a:p>
          <a:p>
            <a:r>
              <a:rPr lang="en-US" dirty="0" smtClean="0"/>
              <a:t>Reward may be delayed</a:t>
            </a:r>
          </a:p>
          <a:p>
            <a:r>
              <a:rPr lang="en-US" dirty="0" smtClean="0"/>
              <a:t>It may be better to sacrifice immediate reward to gain more long-term reward</a:t>
            </a:r>
            <a:endParaRPr lang="zh-TW" altLang="en-US" dirty="0"/>
          </a:p>
        </p:txBody>
      </p:sp>
      <p:pic>
        <p:nvPicPr>
          <p:cNvPr id="4098" name="Picture 2" descr="http://images2.sina.com/newscenter/us/sinacn/104-103-102-129/2008-10-09/be17b0b49cf0416fe6d62d14b0a91cb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571744"/>
            <a:ext cx="3810000" cy="2295526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071810"/>
            <a:ext cx="4610122" cy="245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 descr="https://upload.wikimedia.org/wikipedia/commons/1/1e/13_by_13_game_finish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3856232"/>
            <a:ext cx="4286280" cy="2858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Agent &amp; </a:t>
            </a:r>
            <a:r>
              <a:rPr lang="en-US" altLang="zh-TW" dirty="0" err="1" smtClean="0"/>
              <a:t>Enviroment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43050"/>
            <a:ext cx="4429156" cy="492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6" name="AutoShape 4" descr="「LF2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78" name="AutoShape 6" descr="「LF2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80" name="Picture 8" descr="http://4.bp.blogspot.com/-RSvicpCEr3U/UV-eGcJvMmI/AAAAAAAACPs/MnjGzHGmai4/s1600/rlf2f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143248"/>
            <a:ext cx="2643206" cy="1899804"/>
          </a:xfrm>
          <a:prstGeom prst="rect">
            <a:avLst/>
          </a:prstGeom>
          <a:noFill/>
        </p:spPr>
      </p:pic>
      <p:pic>
        <p:nvPicPr>
          <p:cNvPr id="3082" name="Picture 10" descr="http://m.hiapphere.com/data/icon/201407/HiAppHere_com_tif.little.figh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4500570"/>
            <a:ext cx="2071702" cy="2071702"/>
          </a:xfrm>
          <a:prstGeom prst="rect">
            <a:avLst/>
          </a:prstGeom>
          <a:noFill/>
        </p:spPr>
      </p:pic>
      <p:sp>
        <p:nvSpPr>
          <p:cNvPr id="10" name="文字方塊 9"/>
          <p:cNvSpPr txBox="1"/>
          <p:nvPr/>
        </p:nvSpPr>
        <p:spPr>
          <a:xfrm>
            <a:off x="6786578" y="3357562"/>
            <a:ext cx="1571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→←↑↓</a:t>
            </a:r>
            <a:endParaRPr lang="en-US" altLang="zh-TW" sz="2400" dirty="0" smtClean="0"/>
          </a:p>
          <a:p>
            <a:r>
              <a:rPr lang="en-US" altLang="zh-TW" sz="2400" dirty="0" smtClean="0"/>
              <a:t>Defense</a:t>
            </a:r>
          </a:p>
          <a:p>
            <a:r>
              <a:rPr lang="en-US" altLang="zh-TW" sz="2400" dirty="0" smtClean="0"/>
              <a:t>Attack</a:t>
            </a:r>
          </a:p>
          <a:p>
            <a:r>
              <a:rPr lang="en-US" altLang="zh-TW" sz="2400" dirty="0" smtClean="0"/>
              <a:t>Jump</a:t>
            </a:r>
          </a:p>
        </p:txBody>
      </p:sp>
      <p:pic>
        <p:nvPicPr>
          <p:cNvPr id="3084" name="Picture 12" descr="https://upload.wikimedia.org/wikipedia/commons/thumb/e/e4/Artificial_neural_network.svg/134px-Artificial_neural_network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571612"/>
            <a:ext cx="2357454" cy="21111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observability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Partial </a:t>
            </a:r>
            <a:r>
              <a:rPr lang="en-US" dirty="0" err="1" smtClean="0"/>
              <a:t>observability</a:t>
            </a:r>
            <a:endParaRPr lang="en-US" dirty="0" smtClean="0"/>
          </a:p>
          <a:p>
            <a:r>
              <a:rPr lang="en-US" dirty="0" smtClean="0"/>
              <a:t>Learning and Planning</a:t>
            </a:r>
          </a:p>
          <a:p>
            <a:r>
              <a:rPr lang="en-US" dirty="0" smtClean="0"/>
              <a:t>Exploration and Exploitation</a:t>
            </a:r>
          </a:p>
          <a:p>
            <a:r>
              <a:rPr lang="en-US" dirty="0" smtClean="0"/>
              <a:t>Prediction and Control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Markov Decision Process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Markov Processes</a:t>
            </a:r>
          </a:p>
          <a:p>
            <a:r>
              <a:rPr lang="en-US" dirty="0" smtClean="0"/>
              <a:t>Markov Reward Processes </a:t>
            </a:r>
          </a:p>
          <a:p>
            <a:r>
              <a:rPr lang="en-US" dirty="0" smtClean="0"/>
              <a:t>Markov Decision Processes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515</Words>
  <Application>Microsoft Office PowerPoint</Application>
  <PresentationFormat>如螢幕大小 (4:3)</PresentationFormat>
  <Paragraphs>165</Paragraphs>
  <Slides>31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Arial</vt:lpstr>
      <vt:lpstr>Calibri</vt:lpstr>
      <vt:lpstr>Wingdings</vt:lpstr>
      <vt:lpstr>Wingdings 2</vt:lpstr>
      <vt:lpstr>Office 佈景主題</vt:lpstr>
      <vt:lpstr>Introduction to  Deep Reinforcement Learning</vt:lpstr>
      <vt:lpstr>Outline</vt:lpstr>
      <vt:lpstr>Reinforcement Learning</vt:lpstr>
      <vt:lpstr>Branches of Machine Learning</vt:lpstr>
      <vt:lpstr>What makes different?</vt:lpstr>
      <vt:lpstr>Goal:  Maximize Cumulative Reward</vt:lpstr>
      <vt:lpstr>Agent &amp; Enviroment</vt:lpstr>
      <vt:lpstr>PowerPoint 簡報</vt:lpstr>
      <vt:lpstr>Markov Decision Process</vt:lpstr>
      <vt:lpstr>Markov Process</vt:lpstr>
      <vt:lpstr>Markov Reward Processes </vt:lpstr>
      <vt:lpstr>Markov Decision Process</vt:lpstr>
      <vt:lpstr>Markov Decision Process(MDP)</vt:lpstr>
      <vt:lpstr>How to Solve MDP</vt:lpstr>
      <vt:lpstr>Model-based</vt:lpstr>
      <vt:lpstr>Model Free</vt:lpstr>
      <vt:lpstr>Model Free:  Q-learning</vt:lpstr>
      <vt:lpstr>Deep Q-network (DQN)</vt:lpstr>
      <vt:lpstr>Video</vt:lpstr>
      <vt:lpstr>Deep Q-Network</vt:lpstr>
      <vt:lpstr>Update DQN</vt:lpstr>
      <vt:lpstr>Two Technique </vt:lpstr>
      <vt:lpstr>DEMO</vt:lpstr>
      <vt:lpstr>Paper review</vt:lpstr>
      <vt:lpstr>Paper list</vt:lpstr>
      <vt:lpstr>PowerPoint 簡報</vt:lpstr>
      <vt:lpstr>DDPG (Deterministic Policy Gradient)</vt:lpstr>
      <vt:lpstr>Double Q-learning</vt:lpstr>
      <vt:lpstr>Policy Distillation</vt:lpstr>
      <vt:lpstr>Dueling Network</vt:lpstr>
      <vt:lpstr>Multiagent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Reinforcement Learning</dc:title>
  <dc:creator>wu</dc:creator>
  <cp:lastModifiedBy>Lee Hung-yi</cp:lastModifiedBy>
  <cp:revision>121</cp:revision>
  <dcterms:created xsi:type="dcterms:W3CDTF">2015-11-26T00:20:37Z</dcterms:created>
  <dcterms:modified xsi:type="dcterms:W3CDTF">2015-12-25T03:16:48Z</dcterms:modified>
</cp:coreProperties>
</file>