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62" r:id="rId14"/>
    <p:sldId id="258" r:id="rId15"/>
    <p:sldId id="263" r:id="rId16"/>
    <p:sldId id="264" r:id="rId17"/>
    <p:sldId id="269" r:id="rId18"/>
    <p:sldId id="270" r:id="rId19"/>
    <p:sldId id="265" r:id="rId20"/>
    <p:sldId id="267" r:id="rId21"/>
    <p:sldId id="268" r:id="rId22"/>
    <p:sldId id="260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88" autoAdjust="0"/>
    <p:restoredTop sz="81295" autoAdjust="0"/>
  </p:normalViewPr>
  <p:slideViewPr>
    <p:cSldViewPr snapToGrid="0">
      <p:cViewPr varScale="1">
        <p:scale>
          <a:sx n="60" d="100"/>
          <a:sy n="60" d="100"/>
        </p:scale>
        <p:origin x="14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C0EBEF-E527-4591-8E22-1DF23FBD218A}" type="doc">
      <dgm:prSet loTypeId="urn:microsoft.com/office/officeart/2005/8/layout/default" loCatId="list" qsTypeId="urn:microsoft.com/office/officeart/2005/8/quickstyle/3d9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7FA4E91E-9651-4A4A-B032-CBA7C4E7A019}">
      <dgm:prSet phldrT="[文字]" custT="1"/>
      <dgm:spPr/>
      <dgm:t>
        <a:bodyPr/>
        <a:lstStyle/>
        <a:p>
          <a:r>
            <a:rPr lang="en-US" altLang="zh-TW" sz="4000" dirty="0" smtClean="0"/>
            <a:t>Recurrent Neural Network (RNN)</a:t>
          </a:r>
          <a:endParaRPr lang="zh-TW" altLang="en-US" sz="4000" dirty="0"/>
        </a:p>
      </dgm:t>
    </dgm:pt>
    <dgm:pt modelId="{1B39BEAB-0D71-49EE-B413-613811C2C33A}" type="parTrans" cxnId="{7E9B78EC-7AE4-4F32-98B8-A206088B292E}">
      <dgm:prSet/>
      <dgm:spPr/>
      <dgm:t>
        <a:bodyPr/>
        <a:lstStyle/>
        <a:p>
          <a:endParaRPr lang="zh-TW" altLang="en-US"/>
        </a:p>
      </dgm:t>
    </dgm:pt>
    <dgm:pt modelId="{42E146A9-BBF8-49F9-A42B-2FD1E9DDC4D6}" type="sibTrans" cxnId="{7E9B78EC-7AE4-4F32-98B8-A206088B292E}">
      <dgm:prSet/>
      <dgm:spPr/>
      <dgm:t>
        <a:bodyPr/>
        <a:lstStyle/>
        <a:p>
          <a:endParaRPr lang="zh-TW" altLang="en-US"/>
        </a:p>
      </dgm:t>
    </dgm:pt>
    <dgm:pt modelId="{380AE517-B83B-40B1-8123-63C24A3A4DE3}">
      <dgm:prSet phldrT="[文字]" custT="1"/>
      <dgm:spPr/>
      <dgm:t>
        <a:bodyPr/>
        <a:lstStyle/>
        <a:p>
          <a:r>
            <a:rPr lang="en-US" altLang="zh-TW" sz="4000" dirty="0" smtClean="0"/>
            <a:t>Long short-term memory (LSTM)</a:t>
          </a:r>
          <a:endParaRPr lang="zh-TW" altLang="en-US" sz="4000" dirty="0"/>
        </a:p>
      </dgm:t>
    </dgm:pt>
    <dgm:pt modelId="{80A6CDA8-FE7D-4A67-8147-3E5706678FA2}" type="parTrans" cxnId="{0C6A17DB-4367-4F1B-B5A3-C5D41D607F63}">
      <dgm:prSet/>
      <dgm:spPr/>
      <dgm:t>
        <a:bodyPr/>
        <a:lstStyle/>
        <a:p>
          <a:endParaRPr lang="zh-TW" altLang="en-US"/>
        </a:p>
      </dgm:t>
    </dgm:pt>
    <dgm:pt modelId="{A619A540-114C-4988-B3F4-0F9C7C39A48C}" type="sibTrans" cxnId="{0C6A17DB-4367-4F1B-B5A3-C5D41D607F63}">
      <dgm:prSet/>
      <dgm:spPr/>
      <dgm:t>
        <a:bodyPr/>
        <a:lstStyle/>
        <a:p>
          <a:endParaRPr lang="zh-TW" altLang="en-US"/>
        </a:p>
      </dgm:t>
    </dgm:pt>
    <dgm:pt modelId="{CA97C908-C47E-4AAD-A1EF-A7E60790131C}">
      <dgm:prSet phldrT="[文字]" custT="1"/>
      <dgm:spPr>
        <a:ln w="76200">
          <a:solidFill>
            <a:srgbClr val="FF0000"/>
          </a:solidFill>
        </a:ln>
      </dgm:spPr>
      <dgm:t>
        <a:bodyPr/>
        <a:lstStyle/>
        <a:p>
          <a:r>
            <a:rPr lang="en-US" altLang="zh-TW" sz="4000" dirty="0" smtClean="0"/>
            <a:t>Application on language modeling</a:t>
          </a:r>
          <a:endParaRPr lang="zh-TW" altLang="en-US" sz="4000" dirty="0"/>
        </a:p>
      </dgm:t>
    </dgm:pt>
    <dgm:pt modelId="{14DE8291-0389-4F76-8037-97F86D473204}" type="parTrans" cxnId="{12C16105-9D23-411F-87CE-3EF7858BB0BC}">
      <dgm:prSet/>
      <dgm:spPr/>
      <dgm:t>
        <a:bodyPr/>
        <a:lstStyle/>
        <a:p>
          <a:endParaRPr lang="zh-TW" altLang="en-US"/>
        </a:p>
      </dgm:t>
    </dgm:pt>
    <dgm:pt modelId="{DFD78C57-317D-4882-AC47-8BE80FEEA4B3}" type="sibTrans" cxnId="{12C16105-9D23-411F-87CE-3EF7858BB0BC}">
      <dgm:prSet/>
      <dgm:spPr/>
      <dgm:t>
        <a:bodyPr/>
        <a:lstStyle/>
        <a:p>
          <a:endParaRPr lang="zh-TW" altLang="en-US"/>
        </a:p>
      </dgm:t>
    </dgm:pt>
    <dgm:pt modelId="{86F25415-EC85-4C7E-9576-58CF6EC2956D}" type="pres">
      <dgm:prSet presAssocID="{C4C0EBEF-E527-4591-8E22-1DF23FBD218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EDFE818-B7ED-4FDB-A3C5-8FDDD753C217}" type="pres">
      <dgm:prSet presAssocID="{7FA4E91E-9651-4A4A-B032-CBA7C4E7A01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A8D84C3-E631-44FE-87BC-D9B06621BCA4}" type="pres">
      <dgm:prSet presAssocID="{42E146A9-BBF8-49F9-A42B-2FD1E9DDC4D6}" presName="sibTrans" presStyleCnt="0"/>
      <dgm:spPr/>
    </dgm:pt>
    <dgm:pt modelId="{1D661D10-0B04-467B-AD1C-02D5FD5A9830}" type="pres">
      <dgm:prSet presAssocID="{380AE517-B83B-40B1-8123-63C24A3A4DE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5A299ED-7FA7-46C5-B026-C360B808AE15}" type="pres">
      <dgm:prSet presAssocID="{A619A540-114C-4988-B3F4-0F9C7C39A48C}" presName="sibTrans" presStyleCnt="0"/>
      <dgm:spPr/>
    </dgm:pt>
    <dgm:pt modelId="{5023ED17-E226-40B9-97C9-7A29D1F5AAF3}" type="pres">
      <dgm:prSet presAssocID="{CA97C908-C47E-4AAD-A1EF-A7E60790131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D94CE3A-47C3-4274-99EB-FA23519362BD}" type="presOf" srcId="{CA97C908-C47E-4AAD-A1EF-A7E60790131C}" destId="{5023ED17-E226-40B9-97C9-7A29D1F5AAF3}" srcOrd="0" destOrd="0" presId="urn:microsoft.com/office/officeart/2005/8/layout/default"/>
    <dgm:cxn modelId="{2F25873A-921E-4161-A6BE-9B5FE76F2EEF}" type="presOf" srcId="{7FA4E91E-9651-4A4A-B032-CBA7C4E7A019}" destId="{3EDFE818-B7ED-4FDB-A3C5-8FDDD753C217}" srcOrd="0" destOrd="0" presId="urn:microsoft.com/office/officeart/2005/8/layout/default"/>
    <dgm:cxn modelId="{0C6A17DB-4367-4F1B-B5A3-C5D41D607F63}" srcId="{C4C0EBEF-E527-4591-8E22-1DF23FBD218A}" destId="{380AE517-B83B-40B1-8123-63C24A3A4DE3}" srcOrd="1" destOrd="0" parTransId="{80A6CDA8-FE7D-4A67-8147-3E5706678FA2}" sibTransId="{A619A540-114C-4988-B3F4-0F9C7C39A48C}"/>
    <dgm:cxn modelId="{94645FF2-EF0F-47F3-8862-36EFFBEC9811}" type="presOf" srcId="{C4C0EBEF-E527-4591-8E22-1DF23FBD218A}" destId="{86F25415-EC85-4C7E-9576-58CF6EC2956D}" srcOrd="0" destOrd="0" presId="urn:microsoft.com/office/officeart/2005/8/layout/default"/>
    <dgm:cxn modelId="{12C16105-9D23-411F-87CE-3EF7858BB0BC}" srcId="{C4C0EBEF-E527-4591-8E22-1DF23FBD218A}" destId="{CA97C908-C47E-4AAD-A1EF-A7E60790131C}" srcOrd="2" destOrd="0" parTransId="{14DE8291-0389-4F76-8037-97F86D473204}" sibTransId="{DFD78C57-317D-4882-AC47-8BE80FEEA4B3}"/>
    <dgm:cxn modelId="{2EED8017-E451-42A3-9D40-5EE315184557}" type="presOf" srcId="{380AE517-B83B-40B1-8123-63C24A3A4DE3}" destId="{1D661D10-0B04-467B-AD1C-02D5FD5A9830}" srcOrd="0" destOrd="0" presId="urn:microsoft.com/office/officeart/2005/8/layout/default"/>
    <dgm:cxn modelId="{7E9B78EC-7AE4-4F32-98B8-A206088B292E}" srcId="{C4C0EBEF-E527-4591-8E22-1DF23FBD218A}" destId="{7FA4E91E-9651-4A4A-B032-CBA7C4E7A019}" srcOrd="0" destOrd="0" parTransId="{1B39BEAB-0D71-49EE-B413-613811C2C33A}" sibTransId="{42E146A9-BBF8-49F9-A42B-2FD1E9DDC4D6}"/>
    <dgm:cxn modelId="{9C5828C9-31C8-4743-BA04-1EAA85152821}" type="presParOf" srcId="{86F25415-EC85-4C7E-9576-58CF6EC2956D}" destId="{3EDFE818-B7ED-4FDB-A3C5-8FDDD753C217}" srcOrd="0" destOrd="0" presId="urn:microsoft.com/office/officeart/2005/8/layout/default"/>
    <dgm:cxn modelId="{90C08A6C-9A32-43D8-BF9A-7CFA7E4CD8E8}" type="presParOf" srcId="{86F25415-EC85-4C7E-9576-58CF6EC2956D}" destId="{6A8D84C3-E631-44FE-87BC-D9B06621BCA4}" srcOrd="1" destOrd="0" presId="urn:microsoft.com/office/officeart/2005/8/layout/default"/>
    <dgm:cxn modelId="{2997669E-E3E1-4F71-AA95-6770E7B6DD27}" type="presParOf" srcId="{86F25415-EC85-4C7E-9576-58CF6EC2956D}" destId="{1D661D10-0B04-467B-AD1C-02D5FD5A9830}" srcOrd="2" destOrd="0" presId="urn:microsoft.com/office/officeart/2005/8/layout/default"/>
    <dgm:cxn modelId="{25EF3DD5-77BF-4259-8139-F5F35F471ADC}" type="presParOf" srcId="{86F25415-EC85-4C7E-9576-58CF6EC2956D}" destId="{55A299ED-7FA7-46C5-B026-C360B808AE15}" srcOrd="3" destOrd="0" presId="urn:microsoft.com/office/officeart/2005/8/layout/default"/>
    <dgm:cxn modelId="{165448D5-AD29-4888-A1A1-EA125B9984DD}" type="presParOf" srcId="{86F25415-EC85-4C7E-9576-58CF6EC2956D}" destId="{5023ED17-E226-40B9-97C9-7A29D1F5AAF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C0EBEF-E527-4591-8E22-1DF23FBD218A}" type="doc">
      <dgm:prSet loTypeId="urn:microsoft.com/office/officeart/2005/8/layout/default" loCatId="list" qsTypeId="urn:microsoft.com/office/officeart/2005/8/quickstyle/3d9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7FA4E91E-9651-4A4A-B032-CBA7C4E7A019}">
      <dgm:prSet phldrT="[文字]" custT="1"/>
      <dgm:spPr/>
      <dgm:t>
        <a:bodyPr/>
        <a:lstStyle/>
        <a:p>
          <a:r>
            <a:rPr lang="en-US" altLang="zh-TW" sz="4000" dirty="0" smtClean="0"/>
            <a:t>Recurrent Neural Network (RNN)</a:t>
          </a:r>
          <a:endParaRPr lang="zh-TW" altLang="en-US" sz="4000" dirty="0"/>
        </a:p>
      </dgm:t>
    </dgm:pt>
    <dgm:pt modelId="{1B39BEAB-0D71-49EE-B413-613811C2C33A}" type="parTrans" cxnId="{7E9B78EC-7AE4-4F32-98B8-A206088B292E}">
      <dgm:prSet/>
      <dgm:spPr/>
      <dgm:t>
        <a:bodyPr/>
        <a:lstStyle/>
        <a:p>
          <a:endParaRPr lang="zh-TW" altLang="en-US"/>
        </a:p>
      </dgm:t>
    </dgm:pt>
    <dgm:pt modelId="{42E146A9-BBF8-49F9-A42B-2FD1E9DDC4D6}" type="sibTrans" cxnId="{7E9B78EC-7AE4-4F32-98B8-A206088B292E}">
      <dgm:prSet/>
      <dgm:spPr/>
      <dgm:t>
        <a:bodyPr/>
        <a:lstStyle/>
        <a:p>
          <a:endParaRPr lang="zh-TW" altLang="en-US"/>
        </a:p>
      </dgm:t>
    </dgm:pt>
    <dgm:pt modelId="{380AE517-B83B-40B1-8123-63C24A3A4DE3}">
      <dgm:prSet phldrT="[文字]" custT="1"/>
      <dgm:spPr/>
      <dgm:t>
        <a:bodyPr/>
        <a:lstStyle/>
        <a:p>
          <a:r>
            <a:rPr lang="en-US" altLang="zh-TW" sz="4000" dirty="0" smtClean="0"/>
            <a:t>Long short-term memory (LSTM)</a:t>
          </a:r>
          <a:endParaRPr lang="zh-TW" altLang="en-US" sz="4000" dirty="0"/>
        </a:p>
      </dgm:t>
    </dgm:pt>
    <dgm:pt modelId="{80A6CDA8-FE7D-4A67-8147-3E5706678FA2}" type="parTrans" cxnId="{0C6A17DB-4367-4F1B-B5A3-C5D41D607F63}">
      <dgm:prSet/>
      <dgm:spPr/>
      <dgm:t>
        <a:bodyPr/>
        <a:lstStyle/>
        <a:p>
          <a:endParaRPr lang="zh-TW" altLang="en-US"/>
        </a:p>
      </dgm:t>
    </dgm:pt>
    <dgm:pt modelId="{A619A540-114C-4988-B3F4-0F9C7C39A48C}" type="sibTrans" cxnId="{0C6A17DB-4367-4F1B-B5A3-C5D41D607F63}">
      <dgm:prSet/>
      <dgm:spPr/>
      <dgm:t>
        <a:bodyPr/>
        <a:lstStyle/>
        <a:p>
          <a:endParaRPr lang="zh-TW" altLang="en-US"/>
        </a:p>
      </dgm:t>
    </dgm:pt>
    <dgm:pt modelId="{CA97C908-C47E-4AAD-A1EF-A7E60790131C}">
      <dgm:prSet phldrT="[文字]" custT="1"/>
      <dgm:spPr/>
      <dgm:t>
        <a:bodyPr/>
        <a:lstStyle/>
        <a:p>
          <a:r>
            <a:rPr lang="en-US" altLang="zh-TW" sz="4000" dirty="0" smtClean="0"/>
            <a:t>Application on language modeling</a:t>
          </a:r>
          <a:endParaRPr lang="zh-TW" altLang="en-US" sz="4000" dirty="0"/>
        </a:p>
      </dgm:t>
    </dgm:pt>
    <dgm:pt modelId="{14DE8291-0389-4F76-8037-97F86D473204}" type="parTrans" cxnId="{12C16105-9D23-411F-87CE-3EF7858BB0BC}">
      <dgm:prSet/>
      <dgm:spPr/>
      <dgm:t>
        <a:bodyPr/>
        <a:lstStyle/>
        <a:p>
          <a:endParaRPr lang="zh-TW" altLang="en-US"/>
        </a:p>
      </dgm:t>
    </dgm:pt>
    <dgm:pt modelId="{DFD78C57-317D-4882-AC47-8BE80FEEA4B3}" type="sibTrans" cxnId="{12C16105-9D23-411F-87CE-3EF7858BB0BC}">
      <dgm:prSet/>
      <dgm:spPr/>
      <dgm:t>
        <a:bodyPr/>
        <a:lstStyle/>
        <a:p>
          <a:endParaRPr lang="zh-TW" altLang="en-US"/>
        </a:p>
      </dgm:t>
    </dgm:pt>
    <dgm:pt modelId="{86F25415-EC85-4C7E-9576-58CF6EC2956D}" type="pres">
      <dgm:prSet presAssocID="{C4C0EBEF-E527-4591-8E22-1DF23FBD218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EDFE818-B7ED-4FDB-A3C5-8FDDD753C217}" type="pres">
      <dgm:prSet presAssocID="{7FA4E91E-9651-4A4A-B032-CBA7C4E7A01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A8D84C3-E631-44FE-87BC-D9B06621BCA4}" type="pres">
      <dgm:prSet presAssocID="{42E146A9-BBF8-49F9-A42B-2FD1E9DDC4D6}" presName="sibTrans" presStyleCnt="0"/>
      <dgm:spPr/>
    </dgm:pt>
    <dgm:pt modelId="{1D661D10-0B04-467B-AD1C-02D5FD5A9830}" type="pres">
      <dgm:prSet presAssocID="{380AE517-B83B-40B1-8123-63C24A3A4DE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5A299ED-7FA7-46C5-B026-C360B808AE15}" type="pres">
      <dgm:prSet presAssocID="{A619A540-114C-4988-B3F4-0F9C7C39A48C}" presName="sibTrans" presStyleCnt="0"/>
      <dgm:spPr/>
    </dgm:pt>
    <dgm:pt modelId="{5023ED17-E226-40B9-97C9-7A29D1F5AAF3}" type="pres">
      <dgm:prSet presAssocID="{CA97C908-C47E-4AAD-A1EF-A7E60790131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859BCCF-30C2-41CF-B7CA-8551F91653A7}" type="presOf" srcId="{7FA4E91E-9651-4A4A-B032-CBA7C4E7A019}" destId="{3EDFE818-B7ED-4FDB-A3C5-8FDDD753C217}" srcOrd="0" destOrd="0" presId="urn:microsoft.com/office/officeart/2005/8/layout/default"/>
    <dgm:cxn modelId="{8B01B8B5-825E-4D32-938D-17B4F6A0BFD4}" type="presOf" srcId="{CA97C908-C47E-4AAD-A1EF-A7E60790131C}" destId="{5023ED17-E226-40B9-97C9-7A29D1F5AAF3}" srcOrd="0" destOrd="0" presId="urn:microsoft.com/office/officeart/2005/8/layout/default"/>
    <dgm:cxn modelId="{12C16105-9D23-411F-87CE-3EF7858BB0BC}" srcId="{C4C0EBEF-E527-4591-8E22-1DF23FBD218A}" destId="{CA97C908-C47E-4AAD-A1EF-A7E60790131C}" srcOrd="2" destOrd="0" parTransId="{14DE8291-0389-4F76-8037-97F86D473204}" sibTransId="{DFD78C57-317D-4882-AC47-8BE80FEEA4B3}"/>
    <dgm:cxn modelId="{0C6A17DB-4367-4F1B-B5A3-C5D41D607F63}" srcId="{C4C0EBEF-E527-4591-8E22-1DF23FBD218A}" destId="{380AE517-B83B-40B1-8123-63C24A3A4DE3}" srcOrd="1" destOrd="0" parTransId="{80A6CDA8-FE7D-4A67-8147-3E5706678FA2}" sibTransId="{A619A540-114C-4988-B3F4-0F9C7C39A48C}"/>
    <dgm:cxn modelId="{3E259086-D4A8-4708-8827-DF6CF5CEF686}" type="presOf" srcId="{380AE517-B83B-40B1-8123-63C24A3A4DE3}" destId="{1D661D10-0B04-467B-AD1C-02D5FD5A9830}" srcOrd="0" destOrd="0" presId="urn:microsoft.com/office/officeart/2005/8/layout/default"/>
    <dgm:cxn modelId="{AE2C2C68-B2E7-4FFC-B2BC-CB55CBF81F03}" type="presOf" srcId="{C4C0EBEF-E527-4591-8E22-1DF23FBD218A}" destId="{86F25415-EC85-4C7E-9576-58CF6EC2956D}" srcOrd="0" destOrd="0" presId="urn:microsoft.com/office/officeart/2005/8/layout/default"/>
    <dgm:cxn modelId="{7E9B78EC-7AE4-4F32-98B8-A206088B292E}" srcId="{C4C0EBEF-E527-4591-8E22-1DF23FBD218A}" destId="{7FA4E91E-9651-4A4A-B032-CBA7C4E7A019}" srcOrd="0" destOrd="0" parTransId="{1B39BEAB-0D71-49EE-B413-613811C2C33A}" sibTransId="{42E146A9-BBF8-49F9-A42B-2FD1E9DDC4D6}"/>
    <dgm:cxn modelId="{C33D119B-1CBC-4B90-BB34-1F8AB85564CE}" type="presParOf" srcId="{86F25415-EC85-4C7E-9576-58CF6EC2956D}" destId="{3EDFE818-B7ED-4FDB-A3C5-8FDDD753C217}" srcOrd="0" destOrd="0" presId="urn:microsoft.com/office/officeart/2005/8/layout/default"/>
    <dgm:cxn modelId="{35E9AF81-C290-4993-8BDB-F6C6BA8A88BD}" type="presParOf" srcId="{86F25415-EC85-4C7E-9576-58CF6EC2956D}" destId="{6A8D84C3-E631-44FE-87BC-D9B06621BCA4}" srcOrd="1" destOrd="0" presId="urn:microsoft.com/office/officeart/2005/8/layout/default"/>
    <dgm:cxn modelId="{4CE9F0BA-F618-4861-8104-9948D12D4D67}" type="presParOf" srcId="{86F25415-EC85-4C7E-9576-58CF6EC2956D}" destId="{1D661D10-0B04-467B-AD1C-02D5FD5A9830}" srcOrd="2" destOrd="0" presId="urn:microsoft.com/office/officeart/2005/8/layout/default"/>
    <dgm:cxn modelId="{F53806A0-6A9F-46B1-A091-A911C9E99F27}" type="presParOf" srcId="{86F25415-EC85-4C7E-9576-58CF6EC2956D}" destId="{55A299ED-7FA7-46C5-B026-C360B808AE15}" srcOrd="3" destOrd="0" presId="urn:microsoft.com/office/officeart/2005/8/layout/default"/>
    <dgm:cxn modelId="{12D1D156-8628-434D-98E3-F541FCBE62A8}" type="presParOf" srcId="{86F25415-EC85-4C7E-9576-58CF6EC2956D}" destId="{5023ED17-E226-40B9-97C9-7A29D1F5AAF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DFE818-B7ED-4FDB-A3C5-8FDDD753C217}">
      <dsp:nvSpPr>
        <dsp:cNvPr id="0" name=""/>
        <dsp:cNvSpPr/>
      </dsp:nvSpPr>
      <dsp:spPr>
        <a:xfrm>
          <a:off x="216463" y="52"/>
          <a:ext cx="3570296" cy="21421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  <a:sp3d extrusionH="28000" prstMaterial="matte"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000" kern="1200" dirty="0" smtClean="0"/>
            <a:t>Recurrent Neural Network (RNN)</a:t>
          </a:r>
          <a:endParaRPr lang="zh-TW" altLang="en-US" sz="4000" kern="1200" dirty="0"/>
        </a:p>
      </dsp:txBody>
      <dsp:txXfrm>
        <a:off x="216463" y="52"/>
        <a:ext cx="3570296" cy="2142178"/>
      </dsp:txXfrm>
    </dsp:sp>
    <dsp:sp modelId="{1D661D10-0B04-467B-AD1C-02D5FD5A9830}">
      <dsp:nvSpPr>
        <dsp:cNvPr id="0" name=""/>
        <dsp:cNvSpPr/>
      </dsp:nvSpPr>
      <dsp:spPr>
        <a:xfrm>
          <a:off x="4143790" y="52"/>
          <a:ext cx="3570296" cy="2142178"/>
        </a:xfrm>
        <a:prstGeom prst="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  <a:sp3d extrusionH="28000" prstMaterial="matte"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000" kern="1200" dirty="0" smtClean="0"/>
            <a:t>Long short-term memory (LSTM)</a:t>
          </a:r>
          <a:endParaRPr lang="zh-TW" altLang="en-US" sz="4000" kern="1200" dirty="0"/>
        </a:p>
      </dsp:txBody>
      <dsp:txXfrm>
        <a:off x="4143790" y="52"/>
        <a:ext cx="3570296" cy="2142178"/>
      </dsp:txXfrm>
    </dsp:sp>
    <dsp:sp modelId="{5023ED17-E226-40B9-97C9-7A29D1F5AAF3}">
      <dsp:nvSpPr>
        <dsp:cNvPr id="0" name=""/>
        <dsp:cNvSpPr/>
      </dsp:nvSpPr>
      <dsp:spPr>
        <a:xfrm>
          <a:off x="2180127" y="2499259"/>
          <a:ext cx="3570296" cy="2142178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76200">
          <a:solidFill>
            <a:srgbClr val="FF0000"/>
          </a:solidFill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  <a:sp3d extrusionH="28000" prstMaterial="matte"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000" kern="1200" dirty="0" smtClean="0"/>
            <a:t>Application on language modeling</a:t>
          </a:r>
          <a:endParaRPr lang="zh-TW" altLang="en-US" sz="4000" kern="1200" dirty="0"/>
        </a:p>
      </dsp:txBody>
      <dsp:txXfrm>
        <a:off x="2180127" y="2499259"/>
        <a:ext cx="3570296" cy="2142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DFE818-B7ED-4FDB-A3C5-8FDDD753C217}">
      <dsp:nvSpPr>
        <dsp:cNvPr id="0" name=""/>
        <dsp:cNvSpPr/>
      </dsp:nvSpPr>
      <dsp:spPr>
        <a:xfrm>
          <a:off x="216463" y="52"/>
          <a:ext cx="3570296" cy="21421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  <a:sp3d extrusionH="28000" prstMaterial="matte"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000" kern="1200" dirty="0" smtClean="0"/>
            <a:t>Recurrent Neural Network (RNN)</a:t>
          </a:r>
          <a:endParaRPr lang="zh-TW" altLang="en-US" sz="4000" kern="1200" dirty="0"/>
        </a:p>
      </dsp:txBody>
      <dsp:txXfrm>
        <a:off x="216463" y="52"/>
        <a:ext cx="3570296" cy="2142178"/>
      </dsp:txXfrm>
    </dsp:sp>
    <dsp:sp modelId="{1D661D10-0B04-467B-AD1C-02D5FD5A9830}">
      <dsp:nvSpPr>
        <dsp:cNvPr id="0" name=""/>
        <dsp:cNvSpPr/>
      </dsp:nvSpPr>
      <dsp:spPr>
        <a:xfrm>
          <a:off x="4143790" y="52"/>
          <a:ext cx="3570296" cy="2142178"/>
        </a:xfrm>
        <a:prstGeom prst="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  <a:sp3d extrusionH="28000" prstMaterial="matte"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000" kern="1200" dirty="0" smtClean="0"/>
            <a:t>Long short-term memory (LSTM)</a:t>
          </a:r>
          <a:endParaRPr lang="zh-TW" altLang="en-US" sz="4000" kern="1200" dirty="0"/>
        </a:p>
      </dsp:txBody>
      <dsp:txXfrm>
        <a:off x="4143790" y="52"/>
        <a:ext cx="3570296" cy="2142178"/>
      </dsp:txXfrm>
    </dsp:sp>
    <dsp:sp modelId="{5023ED17-E226-40B9-97C9-7A29D1F5AAF3}">
      <dsp:nvSpPr>
        <dsp:cNvPr id="0" name=""/>
        <dsp:cNvSpPr/>
      </dsp:nvSpPr>
      <dsp:spPr>
        <a:xfrm>
          <a:off x="2180127" y="2499259"/>
          <a:ext cx="3570296" cy="2142178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  <a:sp3d extrusionH="28000" prstMaterial="matte"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000" kern="1200" dirty="0" smtClean="0"/>
            <a:t>Application on language modeling</a:t>
          </a:r>
          <a:endParaRPr lang="zh-TW" altLang="en-US" sz="4000" kern="1200" dirty="0"/>
        </a:p>
      </dsp:txBody>
      <dsp:txXfrm>
        <a:off x="2180127" y="2499259"/>
        <a:ext cx="3570296" cy="2142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8CB12-E4BA-43F5-A941-4856853B35A3}" type="datetimeFigureOut">
              <a:rPr lang="zh-TW" altLang="en-US" smtClean="0"/>
              <a:t>2015/10/17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25B12-D44D-44E4-93A6-1E4B883E0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713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wreck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破壞；損害；使受挫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only speech recognition, but also translation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24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69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This is true</a:t>
            </a:r>
          </a:p>
          <a:p>
            <a:r>
              <a:rPr lang="en-US" altLang="zh-TW" smtClean="0"/>
              <a:t>Discuss latter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557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Long term:</a:t>
            </a:r>
          </a:p>
          <a:p>
            <a:r>
              <a:rPr lang="en-US" altLang="zh-TW" dirty="0" smtClean="0"/>
              <a:t>	each</a:t>
            </a:r>
            <a:r>
              <a:rPr lang="en-US" altLang="zh-TW" baseline="0" dirty="0" smtClean="0"/>
              <a:t> bi-gram is different</a:t>
            </a:r>
          </a:p>
          <a:p>
            <a:r>
              <a:rPr lang="en-US" altLang="zh-TW" baseline="0" dirty="0" smtClean="0"/>
              <a:t>	depended on the context</a:t>
            </a:r>
          </a:p>
          <a:p>
            <a:r>
              <a:rPr lang="en-US" altLang="zh-TW" baseline="0" dirty="0" smtClean="0"/>
              <a:t>	very long -&gt; to the beginning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556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 meaning of life is that all purer Pont Lent claims were </a:t>
            </a:r>
            <a:r>
              <a:rPr lang="en-US" altLang="zh-TW" dirty="0" err="1" smtClean="0"/>
              <a:t>were</a:t>
            </a:r>
            <a:r>
              <a:rPr lang="en-US" altLang="zh-TW" dirty="0" smtClean="0"/>
              <a:t>: the Scarborough the Continent k</a:t>
            </a:r>
          </a:p>
          <a:p>
            <a:r>
              <a:rPr lang="en-US" altLang="zh-TW" dirty="0" smtClean="0"/>
              <a:t>The meaning of life is both employees. Since some social justice rights were likewise, </a:t>
            </a:r>
            <a:r>
              <a:rPr lang="en-US" altLang="zh-TW" dirty="0" err="1" smtClean="0"/>
              <a:t>irregularl</a:t>
            </a:r>
            <a:endParaRPr lang="en-US" altLang="zh-TW" dirty="0" smtClean="0"/>
          </a:p>
          <a:p>
            <a:r>
              <a:rPr lang="en-US" altLang="zh-TW" dirty="0" smtClean="0"/>
              <a:t>The meaning of life is exaggerated using for piercing pushers. There is no elderly obtaining only</a:t>
            </a:r>
          </a:p>
          <a:p>
            <a:r>
              <a:rPr lang="en-US" altLang="zh-TW" dirty="0" smtClean="0"/>
              <a:t>The meaning of life is actually worshipped within such part of the study, until all eighty-six </a:t>
            </a:r>
            <a:r>
              <a:rPr lang="en-US" altLang="zh-TW" dirty="0" err="1" smtClean="0"/>
              <a:t>ba</a:t>
            </a:r>
            <a:endParaRPr lang="en-US" altLang="zh-TW" dirty="0" smtClean="0"/>
          </a:p>
          <a:p>
            <a:r>
              <a:rPr lang="en-US" altLang="zh-TW" dirty="0" smtClean="0"/>
              <a:t>The meaning of life is that over a similar meaning, he is NOHLA's release). The first examples c</a:t>
            </a:r>
          </a:p>
          <a:p>
            <a:endParaRPr lang="en-US" altLang="zh-TW" dirty="0" smtClean="0"/>
          </a:p>
          <a:p>
            <a:pPr lvl="1"/>
            <a:r>
              <a:rPr lang="en-US" altLang="zh-TW" b="1" dirty="0" smtClean="0"/>
              <a:t>Machine learning and having it deep and structured to communicate with other </a:t>
            </a:r>
            <a:r>
              <a:rPr lang="en-US" altLang="zh-TW" b="1" dirty="0" err="1" smtClean="0"/>
              <a:t>Argentings</a:t>
            </a:r>
            <a:r>
              <a:rPr lang="en-US" altLang="zh-TW" b="1" dirty="0" smtClean="0"/>
              <a:t> markets for a regular artist</a:t>
            </a:r>
          </a:p>
          <a:p>
            <a:pPr lvl="1"/>
            <a:r>
              <a:rPr lang="en-US" altLang="zh-TW" b="1" dirty="0" smtClean="0"/>
              <a:t>Machine learning and having it deep and structured to help the practice of bad </a:t>
            </a:r>
            <a:r>
              <a:rPr lang="en-US" altLang="zh-TW" b="1" dirty="0" err="1" smtClean="0"/>
              <a:t>keitus</a:t>
            </a:r>
            <a:r>
              <a:rPr lang="en-US" altLang="zh-TW" b="1" dirty="0" smtClean="0"/>
              <a:t>. </a:t>
            </a:r>
          </a:p>
          <a:p>
            <a:pPr lvl="1"/>
            <a:r>
              <a:rPr lang="en-US" altLang="zh-TW" b="1" dirty="0" smtClean="0"/>
              <a:t>Machine learning and having it deep and structured to acknowledge the message of a decision </a:t>
            </a:r>
            <a:r>
              <a:rPr lang="en-US" altLang="zh-TW" b="1" dirty="0" err="1" smtClean="0"/>
              <a:t>Beersher</a:t>
            </a:r>
            <a:r>
              <a:rPr lang="en-US" altLang="zh-TW" b="1" dirty="0" smtClean="0"/>
              <a:t> much of her husband's past.</a:t>
            </a:r>
          </a:p>
          <a:p>
            <a:pPr lvl="1"/>
            <a:r>
              <a:rPr lang="en-US" altLang="zh-TW" b="1" dirty="0" smtClean="0"/>
              <a:t>Machine learning and having it deep and structured and weighing many years before Clinton frequently </a:t>
            </a:r>
            <a:r>
              <a:rPr lang="en-US" altLang="zh-TW" b="1" dirty="0" err="1" smtClean="0"/>
              <a:t>reveiling</a:t>
            </a:r>
            <a:r>
              <a:rPr lang="en-US" altLang="zh-TW" b="1" dirty="0" smtClean="0"/>
              <a:t> ^^^, you get airborne</a:t>
            </a:r>
          </a:p>
          <a:p>
            <a:pPr lvl="1"/>
            <a:r>
              <a:rPr lang="en-US" altLang="zh-TW" b="1" dirty="0" smtClean="0"/>
              <a:t>Machine learning and having it deep and structured during enemy lines.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haruhiniba</a:t>
            </a:r>
            <a:r>
              <a:rPr lang="en-US" altLang="zh-TW" dirty="0" smtClean="0"/>
              <a:t>, shaped with their hysteria-friendly </a:t>
            </a:r>
            <a:r>
              <a:rPr lang="en-US" altLang="zh-TW" dirty="0" err="1" smtClean="0"/>
              <a:t>chasts</a:t>
            </a:r>
            <a:r>
              <a:rPr lang="en-US" altLang="zh-TW" dirty="0" smtClean="0"/>
              <a:t> from an incidence. In an</a:t>
            </a:r>
          </a:p>
          <a:p>
            <a:r>
              <a:rPr lang="en-US" altLang="zh-TW" dirty="0" err="1" smtClean="0"/>
              <a:t>misaka</a:t>
            </a:r>
            <a:r>
              <a:rPr lang="en-US" altLang="zh-TW" dirty="0" smtClean="0"/>
              <a:t> any way, while a crowning of the image is simply called a Core </a:t>
            </a:r>
            <a:r>
              <a:rPr lang="en-US" altLang="zh-TW" dirty="0" err="1" smtClean="0"/>
              <a:t>Impaliarik</a:t>
            </a:r>
            <a:endParaRPr lang="en-US" altLang="zh-TW" dirty="0" smtClean="0"/>
          </a:p>
          <a:p>
            <a:r>
              <a:rPr lang="en-US" altLang="zh-TW" dirty="0" smtClean="0"/>
              <a:t>Harry Potter was still called "Keeper'," Lionel </a:t>
            </a:r>
            <a:r>
              <a:rPr lang="en-US" altLang="zh-TW" dirty="0" err="1" smtClean="0"/>
              <a:t>Goodin's</a:t>
            </a:r>
            <a:r>
              <a:rPr lang="en-US" altLang="zh-TW" dirty="0" smtClean="0"/>
              <a:t> "Our Happiest Urban Girl" </a:t>
            </a:r>
            <a:r>
              <a:rPr lang="en-US" altLang="zh-TW" dirty="0" err="1" smtClean="0"/>
              <a:t>wer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946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703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74FC-55D2-4B0E-B88C-F51069B93662}" type="datetimeFigureOut">
              <a:rPr lang="zh-TW" altLang="en-US" smtClean="0"/>
              <a:t>2015/10/17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B08-D60A-4206-AC89-47876C87A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84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74FC-55D2-4B0E-B88C-F51069B93662}" type="datetimeFigureOut">
              <a:rPr lang="zh-TW" altLang="en-US" smtClean="0"/>
              <a:t>2015/10/17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B08-D60A-4206-AC89-47876C87A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30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74FC-55D2-4B0E-B88C-F51069B93662}" type="datetimeFigureOut">
              <a:rPr lang="zh-TW" altLang="en-US" smtClean="0"/>
              <a:t>2015/10/17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B08-D60A-4206-AC89-47876C87A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67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74FC-55D2-4B0E-B88C-F51069B93662}" type="datetimeFigureOut">
              <a:rPr lang="zh-TW" altLang="en-US" smtClean="0"/>
              <a:t>2015/10/17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B08-D60A-4206-AC89-47876C87A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28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74FC-55D2-4B0E-B88C-F51069B93662}" type="datetimeFigureOut">
              <a:rPr lang="zh-TW" altLang="en-US" smtClean="0"/>
              <a:t>2015/10/17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B08-D60A-4206-AC89-47876C87A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47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74FC-55D2-4B0E-B88C-F51069B93662}" type="datetimeFigureOut">
              <a:rPr lang="zh-TW" altLang="en-US" smtClean="0"/>
              <a:t>2015/10/17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B08-D60A-4206-AC89-47876C87A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58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74FC-55D2-4B0E-B88C-F51069B93662}" type="datetimeFigureOut">
              <a:rPr lang="zh-TW" altLang="en-US" smtClean="0"/>
              <a:t>2015/10/17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B08-D60A-4206-AC89-47876C87A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78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74FC-55D2-4B0E-B88C-F51069B93662}" type="datetimeFigureOut">
              <a:rPr lang="zh-TW" altLang="en-US" smtClean="0"/>
              <a:t>2015/10/17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B08-D60A-4206-AC89-47876C87A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36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74FC-55D2-4B0E-B88C-F51069B93662}" type="datetimeFigureOut">
              <a:rPr lang="zh-TW" altLang="en-US" smtClean="0"/>
              <a:t>2015/10/17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B08-D60A-4206-AC89-47876C87A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22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74FC-55D2-4B0E-B88C-F51069B93662}" type="datetimeFigureOut">
              <a:rPr lang="zh-TW" altLang="en-US" smtClean="0"/>
              <a:t>2015/10/17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B08-D60A-4206-AC89-47876C87A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91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74FC-55D2-4B0E-B88C-F51069B93662}" type="datetimeFigureOut">
              <a:rPr lang="zh-TW" altLang="en-US" smtClean="0"/>
              <a:t>2015/10/17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B08-D60A-4206-AC89-47876C87A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56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474FC-55D2-4B0E-B88C-F51069B93662}" type="datetimeFigureOut">
              <a:rPr lang="zh-TW" altLang="en-US" smtClean="0"/>
              <a:t>2015/10/17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88B08-D60A-4206-AC89-47876C87A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3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LmgSo9LVM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70090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sz="5400" dirty="0" smtClean="0"/>
              <a:t>Recurrent Neural Network</a:t>
            </a:r>
            <a:r>
              <a:rPr lang="en-US" altLang="zh-TW" dirty="0" smtClean="0">
                <a:solidFill>
                  <a:srgbClr val="0000FF"/>
                </a:solidFill>
              </a:rPr>
              <a:t/>
            </a:r>
            <a:br>
              <a:rPr lang="en-US" altLang="zh-TW" dirty="0" smtClean="0">
                <a:solidFill>
                  <a:srgbClr val="0000FF"/>
                </a:solidFill>
              </a:rPr>
            </a:br>
            <a:r>
              <a:rPr lang="en-US" altLang="zh-TW" sz="4400" dirty="0" smtClean="0">
                <a:solidFill>
                  <a:srgbClr val="0000FF"/>
                </a:solidFill>
              </a:rPr>
              <a:t>(Techniques related to </a:t>
            </a:r>
            <a:br>
              <a:rPr lang="en-US" altLang="zh-TW" sz="4400" dirty="0" smtClean="0">
                <a:solidFill>
                  <a:srgbClr val="0000FF"/>
                </a:solidFill>
              </a:rPr>
            </a:br>
            <a:r>
              <a:rPr lang="en-US" altLang="zh-TW" sz="4400" dirty="0" smtClean="0">
                <a:solidFill>
                  <a:srgbClr val="0000FF"/>
                </a:solidFill>
              </a:rPr>
              <a:t>Language Model)</a:t>
            </a:r>
            <a:endParaRPr lang="zh-TW" altLang="en-US" sz="4400" dirty="0">
              <a:solidFill>
                <a:srgbClr val="0000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949765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Hung-yi Lee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2425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Another Applications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Composer</a:t>
            </a:r>
          </a:p>
          <a:p>
            <a:pPr marL="685800" lvl="3">
              <a:spcBef>
                <a:spcPts val="1000"/>
              </a:spcBef>
            </a:pPr>
            <a:r>
              <a:rPr lang="en-US" altLang="zh-TW" sz="2800" dirty="0"/>
              <a:t>http://people.idsia.ch/~juergen/blues/</a:t>
            </a:r>
          </a:p>
          <a:p>
            <a:r>
              <a:rPr lang="en-US" altLang="zh-TW" dirty="0"/>
              <a:t>Sentence generation</a:t>
            </a:r>
          </a:p>
          <a:p>
            <a:pPr lvl="1"/>
            <a:r>
              <a:rPr lang="en-US" altLang="zh-TW" sz="2800" dirty="0"/>
              <a:t>http://www.cs.toronto.edu/~ilya/rnn.html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706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 – </a:t>
            </a:r>
            <a:br>
              <a:rPr lang="en-US" altLang="zh-TW" dirty="0" smtClean="0"/>
            </a:br>
            <a:r>
              <a:rPr lang="en-US" altLang="zh-TW" dirty="0" smtClean="0"/>
              <a:t>Network with Memory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/>
          </p:nvPr>
        </p:nvGraphicFramePr>
        <p:xfrm>
          <a:off x="1172809" y="1614879"/>
          <a:ext cx="7930551" cy="4641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601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https://cecjournal.files.wordpress.com/2012/12/thank-you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876300"/>
            <a:ext cx="7213600" cy="516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12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HW3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HW3, you will obtain a RNN from training data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965391" y="5396396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926962" y="4445915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949915" y="3524228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170161" y="5407377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189210" y="4459922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212163" y="3538235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上箭號 14"/>
          <p:cNvSpPr/>
          <p:nvPr/>
        </p:nvSpPr>
        <p:spPr>
          <a:xfrm>
            <a:off x="3277031" y="4899693"/>
            <a:ext cx="386677" cy="468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上箭號 15"/>
          <p:cNvSpPr/>
          <p:nvPr/>
        </p:nvSpPr>
        <p:spPr>
          <a:xfrm>
            <a:off x="3277032" y="3972234"/>
            <a:ext cx="386677" cy="4320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上箭號 16"/>
          <p:cNvSpPr/>
          <p:nvPr/>
        </p:nvSpPr>
        <p:spPr>
          <a:xfrm>
            <a:off x="5540204" y="4911549"/>
            <a:ext cx="386677" cy="468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上箭號 17"/>
          <p:cNvSpPr/>
          <p:nvPr/>
        </p:nvSpPr>
        <p:spPr>
          <a:xfrm>
            <a:off x="5540205" y="3984090"/>
            <a:ext cx="386677" cy="4320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1932743" y="4416090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4179159" y="4445848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7395256" y="5407377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7372303" y="4442987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7395256" y="3521300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上箭號 23"/>
          <p:cNvSpPr/>
          <p:nvPr/>
        </p:nvSpPr>
        <p:spPr>
          <a:xfrm>
            <a:off x="7723297" y="4894614"/>
            <a:ext cx="386677" cy="468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上箭號 24"/>
          <p:cNvSpPr/>
          <p:nvPr/>
        </p:nvSpPr>
        <p:spPr>
          <a:xfrm>
            <a:off x="7723298" y="3967155"/>
            <a:ext cx="386677" cy="4320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>
            <a:off x="6379633" y="4446073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2757165" y="5842242"/>
            <a:ext cx="1465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1-of-N </a:t>
            </a:r>
            <a:r>
              <a:rPr lang="en-US" altLang="zh-TW" sz="2400" dirty="0" smtClean="0"/>
              <a:t>of “thank”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4949483" y="5871072"/>
            <a:ext cx="15413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1-of-N </a:t>
            </a:r>
            <a:r>
              <a:rPr lang="en-US" altLang="zh-TW" sz="2400" dirty="0" smtClean="0"/>
              <a:t>of “you”</a:t>
            </a:r>
            <a:endParaRPr lang="zh-TW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7101270" y="5862444"/>
            <a:ext cx="16220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1-of-N </a:t>
            </a:r>
            <a:r>
              <a:rPr lang="en-US" altLang="zh-TW" sz="2400" dirty="0" smtClean="0"/>
              <a:t>of “very”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38262" y="2376217"/>
            <a:ext cx="5790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Training data: thank you very much</a:t>
            </a:r>
            <a:endParaRPr lang="zh-TW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2355635" y="2991630"/>
            <a:ext cx="2299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/>
              <a:t>Target is “you”</a:t>
            </a:r>
            <a:endParaRPr lang="zh-TW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4647991" y="3005485"/>
            <a:ext cx="2299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/>
              <a:t>Target is “very”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6787439" y="3017558"/>
            <a:ext cx="2299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/>
              <a:t>Target is “much”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733382" y="5386103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717906" y="4435164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717906" y="3513935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向上箭號 39"/>
          <p:cNvSpPr/>
          <p:nvPr/>
        </p:nvSpPr>
        <p:spPr>
          <a:xfrm>
            <a:off x="1045022" y="4889400"/>
            <a:ext cx="386677" cy="468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向上箭號 40"/>
          <p:cNvSpPr/>
          <p:nvPr/>
        </p:nvSpPr>
        <p:spPr>
          <a:xfrm>
            <a:off x="1045023" y="3961941"/>
            <a:ext cx="386677" cy="4320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57204" y="5846806"/>
            <a:ext cx="13554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1-of-N </a:t>
            </a:r>
            <a:r>
              <a:rPr lang="en-US" altLang="zh-TW" sz="2400" dirty="0" smtClean="0"/>
              <a:t>of “START”</a:t>
            </a:r>
            <a:endParaRPr lang="zh-TW" altLang="en-US" sz="2400" dirty="0"/>
          </a:p>
        </p:txBody>
      </p:sp>
      <p:sp>
        <p:nvSpPr>
          <p:cNvPr id="43" name="矩形 42"/>
          <p:cNvSpPr/>
          <p:nvPr/>
        </p:nvSpPr>
        <p:spPr>
          <a:xfrm>
            <a:off x="123626" y="2981337"/>
            <a:ext cx="2299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/>
              <a:t>Target is “thank”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576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/>
      <p:bldP spid="29" grpId="0"/>
      <p:bldP spid="30" grpId="0"/>
      <p:bldP spid="32" grpId="0"/>
      <p:bldP spid="33" grpId="0"/>
      <p:bldP spid="34" grpId="0"/>
      <p:bldP spid="35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HW3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28650" y="1663263"/>
            <a:ext cx="579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Testing data: today is _____ hot</a:t>
            </a:r>
          </a:p>
          <a:p>
            <a:r>
              <a:rPr lang="en-US" altLang="zh-TW" sz="2800" dirty="0" smtClean="0"/>
              <a:t> 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628977" y="1635768"/>
            <a:ext cx="3459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arenBoth"/>
            </a:pPr>
            <a:r>
              <a:rPr lang="en-US" altLang="zh-TW" sz="2800" dirty="0"/>
              <a:t>v</a:t>
            </a:r>
            <a:r>
              <a:rPr lang="en-US" altLang="zh-TW" sz="2800" dirty="0" smtClean="0"/>
              <a:t>ery, (b) was</a:t>
            </a:r>
            <a:endParaRPr lang="zh-TW" altLang="en-US" sz="2800" dirty="0"/>
          </a:p>
        </p:txBody>
      </p:sp>
      <p:sp>
        <p:nvSpPr>
          <p:cNvPr id="28" name="矩形 27"/>
          <p:cNvSpPr/>
          <p:nvPr/>
        </p:nvSpPr>
        <p:spPr>
          <a:xfrm>
            <a:off x="123626" y="3064555"/>
            <a:ext cx="2299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/>
              <a:t>Don’t care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5249924" y="2559690"/>
            <a:ext cx="18078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/>
              <a:t>P(“very”)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0" y="2204913"/>
            <a:ext cx="152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smtClean="0"/>
              <a:t>Way 1</a:t>
            </a:r>
            <a:endParaRPr lang="zh-TW" altLang="en-US" sz="2800" b="1" i="1" u="sng" dirty="0"/>
          </a:p>
        </p:txBody>
      </p:sp>
      <p:sp>
        <p:nvSpPr>
          <p:cNvPr id="34" name="矩形 33"/>
          <p:cNvSpPr/>
          <p:nvPr/>
        </p:nvSpPr>
        <p:spPr>
          <a:xfrm>
            <a:off x="6725823" y="2559689"/>
            <a:ext cx="18078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/>
              <a:t>P(“was”)</a:t>
            </a:r>
            <a:endParaRPr lang="zh-TW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6892638" y="4450270"/>
            <a:ext cx="2299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/>
              <a:t>Don’t care</a:t>
            </a:r>
            <a:endParaRPr lang="zh-TW" altLang="en-US" sz="2400" dirty="0"/>
          </a:p>
        </p:txBody>
      </p:sp>
      <p:sp>
        <p:nvSpPr>
          <p:cNvPr id="43" name="矩形 42"/>
          <p:cNvSpPr/>
          <p:nvPr/>
        </p:nvSpPr>
        <p:spPr>
          <a:xfrm>
            <a:off x="2965391" y="5396396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2926962" y="4445915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2949915" y="3524228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5170161" y="5407377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5189210" y="4459922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5212163" y="3538235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向上箭號 48"/>
          <p:cNvSpPr/>
          <p:nvPr/>
        </p:nvSpPr>
        <p:spPr>
          <a:xfrm>
            <a:off x="3277031" y="4899693"/>
            <a:ext cx="386677" cy="468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向上箭號 49"/>
          <p:cNvSpPr/>
          <p:nvPr/>
        </p:nvSpPr>
        <p:spPr>
          <a:xfrm>
            <a:off x="3277032" y="3972234"/>
            <a:ext cx="386677" cy="4320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向上箭號 50"/>
          <p:cNvSpPr/>
          <p:nvPr/>
        </p:nvSpPr>
        <p:spPr>
          <a:xfrm>
            <a:off x="5540204" y="4911549"/>
            <a:ext cx="386677" cy="468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向上箭號 51"/>
          <p:cNvSpPr/>
          <p:nvPr/>
        </p:nvSpPr>
        <p:spPr>
          <a:xfrm>
            <a:off x="5540205" y="3984090"/>
            <a:ext cx="386677" cy="4320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向右箭號 52"/>
          <p:cNvSpPr/>
          <p:nvPr/>
        </p:nvSpPr>
        <p:spPr>
          <a:xfrm>
            <a:off x="1932743" y="4416090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向右箭號 53"/>
          <p:cNvSpPr/>
          <p:nvPr/>
        </p:nvSpPr>
        <p:spPr>
          <a:xfrm>
            <a:off x="4179159" y="4445848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向右箭號 59"/>
          <p:cNvSpPr/>
          <p:nvPr/>
        </p:nvSpPr>
        <p:spPr>
          <a:xfrm>
            <a:off x="6379633" y="4446073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2757165" y="5842242"/>
            <a:ext cx="1465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1-of-N </a:t>
            </a:r>
            <a:r>
              <a:rPr lang="en-US" altLang="zh-TW" sz="2400" dirty="0" smtClean="0"/>
              <a:t>of “today”</a:t>
            </a:r>
            <a:endParaRPr lang="zh-TW" altLang="en-US" sz="2400" dirty="0"/>
          </a:p>
        </p:txBody>
      </p:sp>
      <p:sp>
        <p:nvSpPr>
          <p:cNvPr id="62" name="矩形 61"/>
          <p:cNvSpPr/>
          <p:nvPr/>
        </p:nvSpPr>
        <p:spPr>
          <a:xfrm>
            <a:off x="4949483" y="5871072"/>
            <a:ext cx="15413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1-of-N </a:t>
            </a:r>
            <a:r>
              <a:rPr lang="en-US" altLang="zh-TW" sz="2400" dirty="0" smtClean="0"/>
              <a:t>of “is”</a:t>
            </a:r>
            <a:endParaRPr lang="zh-TW" altLang="en-US" sz="2400" dirty="0"/>
          </a:p>
        </p:txBody>
      </p:sp>
      <p:sp>
        <p:nvSpPr>
          <p:cNvPr id="67" name="矩形 66"/>
          <p:cNvSpPr/>
          <p:nvPr/>
        </p:nvSpPr>
        <p:spPr>
          <a:xfrm>
            <a:off x="733382" y="5386103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717906" y="4435164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717906" y="3513935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向上箭號 69"/>
          <p:cNvSpPr/>
          <p:nvPr/>
        </p:nvSpPr>
        <p:spPr>
          <a:xfrm>
            <a:off x="1045022" y="4889400"/>
            <a:ext cx="386677" cy="468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上箭號 70"/>
          <p:cNvSpPr/>
          <p:nvPr/>
        </p:nvSpPr>
        <p:spPr>
          <a:xfrm>
            <a:off x="1045023" y="3961941"/>
            <a:ext cx="386677" cy="4320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557204" y="5846806"/>
            <a:ext cx="13554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1-of-N </a:t>
            </a:r>
            <a:r>
              <a:rPr lang="en-US" altLang="zh-TW" sz="2400" dirty="0" smtClean="0"/>
              <a:t>of “START”</a:t>
            </a:r>
            <a:endParaRPr lang="zh-TW" altLang="en-US" sz="2400" dirty="0"/>
          </a:p>
        </p:txBody>
      </p:sp>
      <p:sp>
        <p:nvSpPr>
          <p:cNvPr id="74" name="矩形 73"/>
          <p:cNvSpPr/>
          <p:nvPr/>
        </p:nvSpPr>
        <p:spPr>
          <a:xfrm>
            <a:off x="2337681" y="3085395"/>
            <a:ext cx="2299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/>
              <a:t>Don’t care</a:t>
            </a:r>
            <a:endParaRPr lang="zh-TW" altLang="en-US" sz="2400" dirty="0"/>
          </a:p>
        </p:txBody>
      </p:sp>
      <p:cxnSp>
        <p:nvCxnSpPr>
          <p:cNvPr id="38" name="直線單箭頭接點 37"/>
          <p:cNvCxnSpPr/>
          <p:nvPr/>
        </p:nvCxnSpPr>
        <p:spPr>
          <a:xfrm flipV="1">
            <a:off x="5505814" y="3021355"/>
            <a:ext cx="496069" cy="7853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5926881" y="3048548"/>
            <a:ext cx="1565400" cy="785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73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2" grpId="0"/>
      <p:bldP spid="34" grpId="0"/>
      <p:bldP spid="36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0" grpId="0" animBg="1"/>
      <p:bldP spid="61" grpId="0"/>
      <p:bldP spid="62" grpId="0"/>
      <p:bldP spid="67" grpId="0" animBg="1"/>
      <p:bldP spid="68" grpId="0" animBg="1"/>
      <p:bldP spid="69" grpId="0" animBg="1"/>
      <p:bldP spid="70" grpId="0" animBg="1"/>
      <p:bldP spid="71" grpId="0" animBg="1"/>
      <p:bldP spid="72" grpId="0"/>
      <p:bldP spid="7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HW3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28650" y="1663263"/>
            <a:ext cx="579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Testing data: today is _____ hot</a:t>
            </a:r>
          </a:p>
          <a:p>
            <a:r>
              <a:rPr lang="en-US" altLang="zh-TW" sz="2800" dirty="0" smtClean="0"/>
              <a:t> 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628977" y="1635768"/>
            <a:ext cx="3459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arenBoth"/>
            </a:pPr>
            <a:r>
              <a:rPr lang="en-US" altLang="zh-TW" sz="2800" dirty="0"/>
              <a:t>v</a:t>
            </a:r>
            <a:r>
              <a:rPr lang="en-US" altLang="zh-TW" sz="2800" dirty="0" smtClean="0"/>
              <a:t>ery, (b) was</a:t>
            </a:r>
            <a:endParaRPr lang="zh-TW" altLang="en-US" sz="28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0" y="2204913"/>
            <a:ext cx="152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smtClean="0"/>
              <a:t>Way 2</a:t>
            </a:r>
            <a:endParaRPr lang="zh-TW" altLang="en-US" sz="2800" b="1" i="1" u="sng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437358" y="2200371"/>
            <a:ext cx="4812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Assume the answer is (a) very</a:t>
            </a:r>
            <a:endParaRPr lang="zh-TW" altLang="en-US" sz="2800" dirty="0"/>
          </a:p>
        </p:txBody>
      </p:sp>
      <p:sp>
        <p:nvSpPr>
          <p:cNvPr id="48" name="矩形 47"/>
          <p:cNvSpPr/>
          <p:nvPr/>
        </p:nvSpPr>
        <p:spPr>
          <a:xfrm>
            <a:off x="2965391" y="5396396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2926962" y="4445915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2949915" y="3524228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5170161" y="5407377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5189210" y="4459922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5212163" y="3538235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向上箭號 53"/>
          <p:cNvSpPr/>
          <p:nvPr/>
        </p:nvSpPr>
        <p:spPr>
          <a:xfrm>
            <a:off x="3277031" y="4899693"/>
            <a:ext cx="386677" cy="468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向上箭號 54"/>
          <p:cNvSpPr/>
          <p:nvPr/>
        </p:nvSpPr>
        <p:spPr>
          <a:xfrm>
            <a:off x="3277032" y="3972234"/>
            <a:ext cx="386677" cy="4320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上箭號 55"/>
          <p:cNvSpPr/>
          <p:nvPr/>
        </p:nvSpPr>
        <p:spPr>
          <a:xfrm>
            <a:off x="5540204" y="4911549"/>
            <a:ext cx="386677" cy="468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向上箭號 56"/>
          <p:cNvSpPr/>
          <p:nvPr/>
        </p:nvSpPr>
        <p:spPr>
          <a:xfrm>
            <a:off x="5540205" y="3984090"/>
            <a:ext cx="386677" cy="4320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向右箭號 57"/>
          <p:cNvSpPr/>
          <p:nvPr/>
        </p:nvSpPr>
        <p:spPr>
          <a:xfrm>
            <a:off x="1932743" y="4416090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向右箭號 58"/>
          <p:cNvSpPr/>
          <p:nvPr/>
        </p:nvSpPr>
        <p:spPr>
          <a:xfrm>
            <a:off x="4179159" y="4445848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向右箭號 59"/>
          <p:cNvSpPr/>
          <p:nvPr/>
        </p:nvSpPr>
        <p:spPr>
          <a:xfrm>
            <a:off x="6379633" y="4446073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2757165" y="5842242"/>
            <a:ext cx="1465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1-of-N </a:t>
            </a:r>
            <a:r>
              <a:rPr lang="en-US" altLang="zh-TW" sz="2400" dirty="0" smtClean="0"/>
              <a:t>of “today”</a:t>
            </a:r>
            <a:endParaRPr lang="zh-TW" altLang="en-US" sz="2400" dirty="0"/>
          </a:p>
        </p:txBody>
      </p:sp>
      <p:sp>
        <p:nvSpPr>
          <p:cNvPr id="62" name="矩形 61"/>
          <p:cNvSpPr/>
          <p:nvPr/>
        </p:nvSpPr>
        <p:spPr>
          <a:xfrm>
            <a:off x="4949483" y="5871072"/>
            <a:ext cx="15413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1-of-N </a:t>
            </a:r>
            <a:r>
              <a:rPr lang="en-US" altLang="zh-TW" sz="2400" dirty="0" smtClean="0"/>
              <a:t>of “is”</a:t>
            </a:r>
            <a:endParaRPr lang="zh-TW" altLang="en-US" sz="2400" dirty="0"/>
          </a:p>
        </p:txBody>
      </p:sp>
      <p:sp>
        <p:nvSpPr>
          <p:cNvPr id="63" name="矩形 62"/>
          <p:cNvSpPr/>
          <p:nvPr/>
        </p:nvSpPr>
        <p:spPr>
          <a:xfrm>
            <a:off x="733382" y="5386103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17906" y="4435164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717906" y="3513935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向上箭號 65"/>
          <p:cNvSpPr/>
          <p:nvPr/>
        </p:nvSpPr>
        <p:spPr>
          <a:xfrm>
            <a:off x="1045022" y="4889400"/>
            <a:ext cx="386677" cy="468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向上箭號 66"/>
          <p:cNvSpPr/>
          <p:nvPr/>
        </p:nvSpPr>
        <p:spPr>
          <a:xfrm>
            <a:off x="1045023" y="3961941"/>
            <a:ext cx="386677" cy="4320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557204" y="5846806"/>
            <a:ext cx="13554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1-of-N </a:t>
            </a:r>
            <a:r>
              <a:rPr lang="en-US" altLang="zh-TW" sz="2400" dirty="0" smtClean="0"/>
              <a:t>of “START”</a:t>
            </a:r>
            <a:endParaRPr lang="zh-TW" altLang="en-US" sz="2400" dirty="0"/>
          </a:p>
        </p:txBody>
      </p:sp>
      <p:sp>
        <p:nvSpPr>
          <p:cNvPr id="72" name="矩形 71"/>
          <p:cNvSpPr/>
          <p:nvPr/>
        </p:nvSpPr>
        <p:spPr>
          <a:xfrm>
            <a:off x="7382613" y="5404855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7401662" y="4457400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7424615" y="3535713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向上箭號 74"/>
          <p:cNvSpPr/>
          <p:nvPr/>
        </p:nvSpPr>
        <p:spPr>
          <a:xfrm>
            <a:off x="7752656" y="4909027"/>
            <a:ext cx="386677" cy="468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向上箭號 75"/>
          <p:cNvSpPr/>
          <p:nvPr/>
        </p:nvSpPr>
        <p:spPr>
          <a:xfrm>
            <a:off x="7752657" y="3981568"/>
            <a:ext cx="386677" cy="4320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7161935" y="5868550"/>
            <a:ext cx="15413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1-of-N </a:t>
            </a:r>
            <a:r>
              <a:rPr lang="en-US" altLang="zh-TW" sz="2400" dirty="0" smtClean="0"/>
              <a:t>of “very”</a:t>
            </a:r>
            <a:endParaRPr lang="zh-TW" altLang="en-US" sz="2400" dirty="0"/>
          </a:p>
        </p:txBody>
      </p:sp>
      <p:sp>
        <p:nvSpPr>
          <p:cNvPr id="78" name="矩形 77"/>
          <p:cNvSpPr/>
          <p:nvPr/>
        </p:nvSpPr>
        <p:spPr>
          <a:xfrm>
            <a:off x="4924244" y="2823822"/>
            <a:ext cx="18078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/>
              <a:t>P(“very”)</a:t>
            </a:r>
            <a:endParaRPr lang="zh-TW" altLang="en-US" sz="2400" dirty="0"/>
          </a:p>
        </p:txBody>
      </p:sp>
      <p:cxnSp>
        <p:nvCxnSpPr>
          <p:cNvPr id="79" name="直線單箭頭接點 78"/>
          <p:cNvCxnSpPr>
            <a:endCxn id="78" idx="2"/>
          </p:cNvCxnSpPr>
          <p:nvPr/>
        </p:nvCxnSpPr>
        <p:spPr>
          <a:xfrm flipV="1">
            <a:off x="5540204" y="3285487"/>
            <a:ext cx="287967" cy="488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 flipV="1">
            <a:off x="7744623" y="3249287"/>
            <a:ext cx="287967" cy="488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7128663" y="2829302"/>
            <a:ext cx="18078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/>
              <a:t>P(“hot”)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064527" y="1285296"/>
            <a:ext cx="110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0.003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6124037" y="2499686"/>
            <a:ext cx="861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0.3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8084627" y="2508181"/>
            <a:ext cx="861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0.01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58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/>
      <p:bldP spid="78" grpId="0"/>
      <p:bldP spid="81" grpId="0"/>
      <p:bldP spid="21" grpId="0"/>
      <p:bldP spid="82" grpId="0"/>
      <p:bldP spid="8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HW3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28650" y="1663263"/>
            <a:ext cx="579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Testing data: today is _____ hot</a:t>
            </a:r>
          </a:p>
          <a:p>
            <a:r>
              <a:rPr lang="en-US" altLang="zh-TW" sz="2800" dirty="0" smtClean="0"/>
              <a:t> 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628977" y="1635768"/>
            <a:ext cx="3459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arenBoth"/>
            </a:pPr>
            <a:r>
              <a:rPr lang="en-US" altLang="zh-TW" sz="2800" dirty="0"/>
              <a:t>v</a:t>
            </a:r>
            <a:r>
              <a:rPr lang="en-US" altLang="zh-TW" sz="2800" dirty="0" smtClean="0"/>
              <a:t>ery, (b) was</a:t>
            </a:r>
            <a:endParaRPr lang="zh-TW" altLang="en-US" sz="28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0" y="2204913"/>
            <a:ext cx="152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smtClean="0"/>
              <a:t>Way 2</a:t>
            </a:r>
            <a:endParaRPr lang="zh-TW" altLang="en-US" sz="2800" b="1" i="1" u="sng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437358" y="2200371"/>
            <a:ext cx="4812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Assume the answer is (b) was</a:t>
            </a:r>
            <a:endParaRPr lang="zh-TW" altLang="en-US" sz="2800" dirty="0"/>
          </a:p>
        </p:txBody>
      </p:sp>
      <p:sp>
        <p:nvSpPr>
          <p:cNvPr id="48" name="矩形 47"/>
          <p:cNvSpPr/>
          <p:nvPr/>
        </p:nvSpPr>
        <p:spPr>
          <a:xfrm>
            <a:off x="2965391" y="5396396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2926962" y="4445915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2949915" y="3524228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5170161" y="5407377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5189210" y="4459922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5212163" y="3538235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向上箭號 53"/>
          <p:cNvSpPr/>
          <p:nvPr/>
        </p:nvSpPr>
        <p:spPr>
          <a:xfrm>
            <a:off x="3277031" y="4899693"/>
            <a:ext cx="386677" cy="468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向上箭號 54"/>
          <p:cNvSpPr/>
          <p:nvPr/>
        </p:nvSpPr>
        <p:spPr>
          <a:xfrm>
            <a:off x="3277032" y="3972234"/>
            <a:ext cx="386677" cy="4320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上箭號 55"/>
          <p:cNvSpPr/>
          <p:nvPr/>
        </p:nvSpPr>
        <p:spPr>
          <a:xfrm>
            <a:off x="5540204" y="4911549"/>
            <a:ext cx="386677" cy="468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向上箭號 56"/>
          <p:cNvSpPr/>
          <p:nvPr/>
        </p:nvSpPr>
        <p:spPr>
          <a:xfrm>
            <a:off x="5540205" y="3984090"/>
            <a:ext cx="386677" cy="4320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向右箭號 57"/>
          <p:cNvSpPr/>
          <p:nvPr/>
        </p:nvSpPr>
        <p:spPr>
          <a:xfrm>
            <a:off x="1932743" y="4416090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向右箭號 58"/>
          <p:cNvSpPr/>
          <p:nvPr/>
        </p:nvSpPr>
        <p:spPr>
          <a:xfrm>
            <a:off x="4179159" y="4445848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向右箭號 59"/>
          <p:cNvSpPr/>
          <p:nvPr/>
        </p:nvSpPr>
        <p:spPr>
          <a:xfrm>
            <a:off x="6379633" y="4446073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2757165" y="5842242"/>
            <a:ext cx="1465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1-of-N </a:t>
            </a:r>
            <a:r>
              <a:rPr lang="en-US" altLang="zh-TW" sz="2400" dirty="0" smtClean="0"/>
              <a:t>of “today”</a:t>
            </a:r>
            <a:endParaRPr lang="zh-TW" altLang="en-US" sz="2400" dirty="0"/>
          </a:p>
        </p:txBody>
      </p:sp>
      <p:sp>
        <p:nvSpPr>
          <p:cNvPr id="62" name="矩形 61"/>
          <p:cNvSpPr/>
          <p:nvPr/>
        </p:nvSpPr>
        <p:spPr>
          <a:xfrm>
            <a:off x="4949483" y="5871072"/>
            <a:ext cx="15413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1-of-N </a:t>
            </a:r>
            <a:r>
              <a:rPr lang="en-US" altLang="zh-TW" sz="2400" dirty="0" smtClean="0"/>
              <a:t>of “is”</a:t>
            </a:r>
            <a:endParaRPr lang="zh-TW" altLang="en-US" sz="2400" dirty="0"/>
          </a:p>
        </p:txBody>
      </p:sp>
      <p:sp>
        <p:nvSpPr>
          <p:cNvPr id="63" name="矩形 62"/>
          <p:cNvSpPr/>
          <p:nvPr/>
        </p:nvSpPr>
        <p:spPr>
          <a:xfrm>
            <a:off x="733382" y="5386103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17906" y="4435164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717906" y="3513935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向上箭號 65"/>
          <p:cNvSpPr/>
          <p:nvPr/>
        </p:nvSpPr>
        <p:spPr>
          <a:xfrm>
            <a:off x="1045022" y="4889400"/>
            <a:ext cx="386677" cy="468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向上箭號 66"/>
          <p:cNvSpPr/>
          <p:nvPr/>
        </p:nvSpPr>
        <p:spPr>
          <a:xfrm>
            <a:off x="1045023" y="3961941"/>
            <a:ext cx="386677" cy="4320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557204" y="5846806"/>
            <a:ext cx="13554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1-of-N </a:t>
            </a:r>
            <a:r>
              <a:rPr lang="en-US" altLang="zh-TW" sz="2400" dirty="0" smtClean="0"/>
              <a:t>of “START”</a:t>
            </a:r>
            <a:endParaRPr lang="zh-TW" altLang="en-US" sz="2400" dirty="0"/>
          </a:p>
        </p:txBody>
      </p:sp>
      <p:sp>
        <p:nvSpPr>
          <p:cNvPr id="72" name="矩形 71"/>
          <p:cNvSpPr/>
          <p:nvPr/>
        </p:nvSpPr>
        <p:spPr>
          <a:xfrm>
            <a:off x="7382613" y="5404855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7401662" y="4457400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7424615" y="3535713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向上箭號 74"/>
          <p:cNvSpPr/>
          <p:nvPr/>
        </p:nvSpPr>
        <p:spPr>
          <a:xfrm>
            <a:off x="7752656" y="4909027"/>
            <a:ext cx="386677" cy="468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向上箭號 75"/>
          <p:cNvSpPr/>
          <p:nvPr/>
        </p:nvSpPr>
        <p:spPr>
          <a:xfrm>
            <a:off x="7752657" y="3981568"/>
            <a:ext cx="386677" cy="4320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7161935" y="5868550"/>
            <a:ext cx="15413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1-of-N </a:t>
            </a:r>
            <a:r>
              <a:rPr lang="en-US" altLang="zh-TW" sz="2400" dirty="0" smtClean="0"/>
              <a:t>of “was”</a:t>
            </a:r>
            <a:endParaRPr lang="zh-TW" altLang="en-US" sz="2400" dirty="0"/>
          </a:p>
        </p:txBody>
      </p:sp>
      <p:sp>
        <p:nvSpPr>
          <p:cNvPr id="78" name="矩形 77"/>
          <p:cNvSpPr/>
          <p:nvPr/>
        </p:nvSpPr>
        <p:spPr>
          <a:xfrm>
            <a:off x="4924244" y="2823822"/>
            <a:ext cx="18078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/>
              <a:t>P(“was”)</a:t>
            </a:r>
            <a:endParaRPr lang="zh-TW" altLang="en-US" sz="2400" dirty="0"/>
          </a:p>
        </p:txBody>
      </p:sp>
      <p:cxnSp>
        <p:nvCxnSpPr>
          <p:cNvPr id="79" name="直線單箭頭接點 78"/>
          <p:cNvCxnSpPr>
            <a:endCxn id="78" idx="2"/>
          </p:cNvCxnSpPr>
          <p:nvPr/>
        </p:nvCxnSpPr>
        <p:spPr>
          <a:xfrm flipV="1">
            <a:off x="5540204" y="3285487"/>
            <a:ext cx="287967" cy="488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 flipV="1">
            <a:off x="7744623" y="3249287"/>
            <a:ext cx="287967" cy="488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7128663" y="2829302"/>
            <a:ext cx="18078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/>
              <a:t>P(“hot”)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175059" y="1256519"/>
            <a:ext cx="861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0.03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183328" y="1288936"/>
            <a:ext cx="1332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0.00002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5900619" y="2486768"/>
            <a:ext cx="1155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0.001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084627" y="2508181"/>
            <a:ext cx="861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0.02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44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/>
      <p:bldP spid="78" grpId="0"/>
      <p:bldP spid="81" grpId="0"/>
      <p:bldP spid="39" grpId="0"/>
      <p:bldP spid="40" grpId="0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8100" lv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altLang="zh-TW" dirty="0"/>
              <a:t>Output </a:t>
            </a:r>
            <a:r>
              <a:rPr lang="en-US" altLang="zh-TW" dirty="0" smtClean="0"/>
              <a:t>Layer</a:t>
            </a:r>
            <a:endParaRPr lang="en" altLang="zh-TW" dirty="0"/>
          </a:p>
        </p:txBody>
      </p:sp>
      <p:grpSp>
        <p:nvGrpSpPr>
          <p:cNvPr id="4" name="群組 3"/>
          <p:cNvGrpSpPr/>
          <p:nvPr/>
        </p:nvGrpSpPr>
        <p:grpSpPr>
          <a:xfrm rot="5400000">
            <a:off x="2856952" y="4146087"/>
            <a:ext cx="3076353" cy="591229"/>
            <a:chOff x="860647" y="2546647"/>
            <a:chExt cx="3076353" cy="591229"/>
          </a:xfrm>
        </p:grpSpPr>
        <p:sp>
          <p:nvSpPr>
            <p:cNvPr id="5" name="矩形 4"/>
            <p:cNvSpPr/>
            <p:nvPr/>
          </p:nvSpPr>
          <p:spPr>
            <a:xfrm>
              <a:off x="860647" y="2546647"/>
              <a:ext cx="3076353" cy="59122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1030514" y="263532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1613967" y="262003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2244236" y="263532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2845232" y="263532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3440206" y="262003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4217215" y="3051203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217215" y="3636870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B</a:t>
            </a:r>
            <a:endParaRPr lang="zh-TW" altLang="en-US" sz="24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1352663" y="3434637"/>
            <a:ext cx="622833" cy="1935324"/>
            <a:chOff x="907586" y="3640413"/>
            <a:chExt cx="622833" cy="1935324"/>
          </a:xfrm>
        </p:grpSpPr>
        <p:sp>
          <p:nvSpPr>
            <p:cNvPr id="14" name="矩形 13"/>
            <p:cNvSpPr/>
            <p:nvPr/>
          </p:nvSpPr>
          <p:spPr>
            <a:xfrm rot="5400000">
              <a:off x="251341" y="4296658"/>
              <a:ext cx="1935324" cy="62283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 rot="5400000">
              <a:off x="1023927" y="3790464"/>
              <a:ext cx="384854" cy="38485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 rot="5400000">
              <a:off x="1023927" y="4391460"/>
              <a:ext cx="384854" cy="38485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 rot="5400000">
              <a:off x="1039217" y="4986434"/>
              <a:ext cx="384854" cy="38485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4202590" y="4284531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C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217215" y="4888110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D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232506" y="5489875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E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172080" y="3026223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P(A)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44829" y="1917821"/>
            <a:ext cx="286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smtClean="0"/>
              <a:t>Normal Training</a:t>
            </a:r>
            <a:endParaRPr lang="zh-TW" altLang="en-US" sz="2800" b="1" i="1" u="sng" dirty="0"/>
          </a:p>
        </p:txBody>
      </p:sp>
      <p:cxnSp>
        <p:nvCxnSpPr>
          <p:cNvPr id="24" name="直線單箭頭接點 23"/>
          <p:cNvCxnSpPr>
            <a:stCxn id="15" idx="0"/>
            <a:endCxn id="11" idx="1"/>
          </p:cNvCxnSpPr>
          <p:nvPr/>
        </p:nvCxnSpPr>
        <p:spPr>
          <a:xfrm flipV="1">
            <a:off x="1853858" y="3282036"/>
            <a:ext cx="2363357" cy="495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5" idx="0"/>
            <a:endCxn id="12" idx="1"/>
          </p:cNvCxnSpPr>
          <p:nvPr/>
        </p:nvCxnSpPr>
        <p:spPr>
          <a:xfrm>
            <a:off x="1853858" y="3777115"/>
            <a:ext cx="2363357" cy="90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5" idx="0"/>
            <a:endCxn id="8" idx="4"/>
          </p:cNvCxnSpPr>
          <p:nvPr/>
        </p:nvCxnSpPr>
        <p:spPr>
          <a:xfrm>
            <a:off x="1853858" y="3777115"/>
            <a:ext cx="2363357" cy="702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5" idx="0"/>
            <a:endCxn id="20" idx="1"/>
          </p:cNvCxnSpPr>
          <p:nvPr/>
        </p:nvCxnSpPr>
        <p:spPr>
          <a:xfrm>
            <a:off x="1853858" y="3777115"/>
            <a:ext cx="2363357" cy="1341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5" idx="0"/>
            <a:endCxn id="10" idx="4"/>
          </p:cNvCxnSpPr>
          <p:nvPr/>
        </p:nvCxnSpPr>
        <p:spPr>
          <a:xfrm>
            <a:off x="1853858" y="3777115"/>
            <a:ext cx="2378647" cy="1898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6" idx="0"/>
            <a:endCxn id="11" idx="1"/>
          </p:cNvCxnSpPr>
          <p:nvPr/>
        </p:nvCxnSpPr>
        <p:spPr>
          <a:xfrm flipV="1">
            <a:off x="1853858" y="3282036"/>
            <a:ext cx="2363357" cy="1096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16" idx="0"/>
            <a:endCxn id="12" idx="1"/>
          </p:cNvCxnSpPr>
          <p:nvPr/>
        </p:nvCxnSpPr>
        <p:spPr>
          <a:xfrm flipV="1">
            <a:off x="1853858" y="3867703"/>
            <a:ext cx="2363357" cy="510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6" idx="0"/>
            <a:endCxn id="19" idx="1"/>
          </p:cNvCxnSpPr>
          <p:nvPr/>
        </p:nvCxnSpPr>
        <p:spPr>
          <a:xfrm>
            <a:off x="1853858" y="4378111"/>
            <a:ext cx="2348732" cy="1372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16" idx="0"/>
            <a:endCxn id="20" idx="1"/>
          </p:cNvCxnSpPr>
          <p:nvPr/>
        </p:nvCxnSpPr>
        <p:spPr>
          <a:xfrm>
            <a:off x="1853858" y="4378111"/>
            <a:ext cx="2363357" cy="740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17" idx="0"/>
            <a:endCxn id="11" idx="1"/>
          </p:cNvCxnSpPr>
          <p:nvPr/>
        </p:nvCxnSpPr>
        <p:spPr>
          <a:xfrm flipV="1">
            <a:off x="1869148" y="3282036"/>
            <a:ext cx="2348067" cy="1691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17" idx="0"/>
            <a:endCxn id="12" idx="1"/>
          </p:cNvCxnSpPr>
          <p:nvPr/>
        </p:nvCxnSpPr>
        <p:spPr>
          <a:xfrm flipV="1">
            <a:off x="1869148" y="3867703"/>
            <a:ext cx="2348067" cy="1105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7" idx="0"/>
            <a:endCxn id="19" idx="1"/>
          </p:cNvCxnSpPr>
          <p:nvPr/>
        </p:nvCxnSpPr>
        <p:spPr>
          <a:xfrm flipV="1">
            <a:off x="1869148" y="4515364"/>
            <a:ext cx="2333442" cy="4577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16" idx="0"/>
            <a:endCxn id="10" idx="4"/>
          </p:cNvCxnSpPr>
          <p:nvPr/>
        </p:nvCxnSpPr>
        <p:spPr>
          <a:xfrm>
            <a:off x="1853858" y="4378111"/>
            <a:ext cx="2378647" cy="1297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17" idx="0"/>
            <a:endCxn id="20" idx="1"/>
          </p:cNvCxnSpPr>
          <p:nvPr/>
        </p:nvCxnSpPr>
        <p:spPr>
          <a:xfrm>
            <a:off x="1869148" y="4973085"/>
            <a:ext cx="2348067" cy="145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7" idx="0"/>
            <a:endCxn id="10" idx="4"/>
          </p:cNvCxnSpPr>
          <p:nvPr/>
        </p:nvCxnSpPr>
        <p:spPr>
          <a:xfrm>
            <a:off x="1869148" y="4973085"/>
            <a:ext cx="2363357" cy="702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5172080" y="3666425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P(B)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157455" y="4274499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P(C)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157455" y="4864694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P(D)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5172080" y="5469718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P(E)</a:t>
            </a:r>
            <a:endParaRPr lang="zh-TW" altLang="en-US" sz="2400" dirty="0"/>
          </a:p>
        </p:txBody>
      </p:sp>
      <p:cxnSp>
        <p:nvCxnSpPr>
          <p:cNvPr id="43" name="直線單箭頭接點 42"/>
          <p:cNvCxnSpPr/>
          <p:nvPr/>
        </p:nvCxnSpPr>
        <p:spPr>
          <a:xfrm>
            <a:off x="4617359" y="3257055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4662055" y="3867702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4617359" y="4533193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4636163" y="5118942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4616788" y="5713585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6974240" y="2420593"/>
            <a:ext cx="1874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If target is A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6019886" y="2859656"/>
            <a:ext cx="137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Increase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5991373" y="3499858"/>
            <a:ext cx="137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decrease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3756549" y="2388549"/>
            <a:ext cx="1279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u="sng" dirty="0" err="1" smtClean="0"/>
              <a:t>softmax</a:t>
            </a:r>
            <a:endParaRPr lang="zh-TW" altLang="en-US" sz="2400" i="1" u="sng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958984" y="5435265"/>
            <a:ext cx="1362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Hidden</a:t>
            </a:r>
          </a:p>
          <a:p>
            <a:pPr algn="ctr"/>
            <a:r>
              <a:rPr lang="en-US" altLang="zh-TW" sz="2400" dirty="0" smtClean="0"/>
              <a:t>Layer</a:t>
            </a:r>
            <a:endParaRPr lang="zh-TW" altLang="en-US" sz="24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3294991" y="6086500"/>
            <a:ext cx="220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Output Layer</a:t>
            </a:r>
            <a:endParaRPr lang="zh-TW" altLang="en-US" sz="2400" dirty="0"/>
          </a:p>
        </p:txBody>
      </p:sp>
      <p:grpSp>
        <p:nvGrpSpPr>
          <p:cNvPr id="86" name="群組 85"/>
          <p:cNvGrpSpPr/>
          <p:nvPr/>
        </p:nvGrpSpPr>
        <p:grpSpPr>
          <a:xfrm>
            <a:off x="7526810" y="2878571"/>
            <a:ext cx="591229" cy="3076353"/>
            <a:chOff x="7462415" y="3071756"/>
            <a:chExt cx="591229" cy="3076353"/>
          </a:xfrm>
        </p:grpSpPr>
        <p:sp>
          <p:nvSpPr>
            <p:cNvPr id="68" name="矩形 67"/>
            <p:cNvSpPr/>
            <p:nvPr/>
          </p:nvSpPr>
          <p:spPr>
            <a:xfrm rot="5400000">
              <a:off x="6219853" y="4314318"/>
              <a:ext cx="3076353" cy="59122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/>
            <p:cNvSpPr/>
            <p:nvPr/>
          </p:nvSpPr>
          <p:spPr>
            <a:xfrm rot="5400000">
              <a:off x="7580116" y="3241623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/>
            <p:cNvSpPr/>
            <p:nvPr/>
          </p:nvSpPr>
          <p:spPr>
            <a:xfrm rot="5400000">
              <a:off x="7595406" y="3825076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/>
            <p:cNvSpPr/>
            <p:nvPr/>
          </p:nvSpPr>
          <p:spPr>
            <a:xfrm rot="5400000">
              <a:off x="7580116" y="4455345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/>
            <p:cNvSpPr/>
            <p:nvPr/>
          </p:nvSpPr>
          <p:spPr>
            <a:xfrm rot="5400000">
              <a:off x="7580116" y="505634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/>
            <p:cNvSpPr/>
            <p:nvPr/>
          </p:nvSpPr>
          <p:spPr>
            <a:xfrm rot="5400000">
              <a:off x="7595406" y="5651315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7580116" y="3219434"/>
              <a:ext cx="384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7580116" y="3805101"/>
              <a:ext cx="384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7565491" y="4452762"/>
              <a:ext cx="384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0</a:t>
              </a:r>
              <a:endParaRPr lang="zh-TW" altLang="en-US" sz="2400" dirty="0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7580116" y="5056341"/>
              <a:ext cx="384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0</a:t>
              </a:r>
              <a:endParaRPr lang="zh-TW" altLang="en-US" sz="2400" dirty="0"/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7595407" y="5658106"/>
              <a:ext cx="384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0</a:t>
              </a:r>
              <a:endParaRPr lang="zh-TW" altLang="en-US" sz="2400" dirty="0"/>
            </a:p>
          </p:txBody>
        </p:sp>
      </p:grpSp>
      <p:cxnSp>
        <p:nvCxnSpPr>
          <p:cNvPr id="80" name="直線單箭頭接點 79"/>
          <p:cNvCxnSpPr/>
          <p:nvPr/>
        </p:nvCxnSpPr>
        <p:spPr>
          <a:xfrm>
            <a:off x="5880108" y="3282035"/>
            <a:ext cx="1514786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>
            <a:off x="5892987" y="3920022"/>
            <a:ext cx="1514786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>
            <a:off x="5884989" y="4525160"/>
            <a:ext cx="1514786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>
            <a:off x="5880108" y="5110740"/>
            <a:ext cx="1514786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>
            <a:off x="5880108" y="5675511"/>
            <a:ext cx="1514786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/>
          <p:cNvSpPr txBox="1"/>
          <p:nvPr/>
        </p:nvSpPr>
        <p:spPr>
          <a:xfrm>
            <a:off x="5974186" y="4088967"/>
            <a:ext cx="137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decrease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5972256" y="4668520"/>
            <a:ext cx="137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decrease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5962876" y="5219441"/>
            <a:ext cx="137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decrease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1877161" y="2602754"/>
            <a:ext cx="1949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Large number of weights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6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  <p:bldP spid="61" grpId="0"/>
      <p:bldP spid="63" grpId="0"/>
      <p:bldP spid="87" grpId="0"/>
      <p:bldP spid="88" grpId="0"/>
      <p:bldP spid="89" grpId="0"/>
      <p:bldP spid="9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8100" lv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altLang="zh-TW" dirty="0"/>
              <a:t>Output Layer </a:t>
            </a:r>
            <a:r>
              <a:rPr lang="en-US" altLang="zh-TW" dirty="0" smtClean="0"/>
              <a:t>– </a:t>
            </a:r>
            <a:br>
              <a:rPr lang="en-US" altLang="zh-TW" dirty="0" smtClean="0"/>
            </a:br>
            <a:r>
              <a:rPr lang="en" altLang="zh-TW" dirty="0" smtClean="0"/>
              <a:t>Noise Contrastive Estimation (NCE)</a:t>
            </a:r>
            <a:endParaRPr lang="en" altLang="zh-TW" dirty="0"/>
          </a:p>
        </p:txBody>
      </p:sp>
      <p:grpSp>
        <p:nvGrpSpPr>
          <p:cNvPr id="4" name="群組 3"/>
          <p:cNvGrpSpPr/>
          <p:nvPr/>
        </p:nvGrpSpPr>
        <p:grpSpPr>
          <a:xfrm rot="5400000">
            <a:off x="2856952" y="4146087"/>
            <a:ext cx="3076353" cy="591229"/>
            <a:chOff x="860647" y="2546647"/>
            <a:chExt cx="3076353" cy="591229"/>
          </a:xfrm>
        </p:grpSpPr>
        <p:sp>
          <p:nvSpPr>
            <p:cNvPr id="5" name="矩形 4"/>
            <p:cNvSpPr/>
            <p:nvPr/>
          </p:nvSpPr>
          <p:spPr>
            <a:xfrm>
              <a:off x="860647" y="2546647"/>
              <a:ext cx="3076353" cy="59122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1030514" y="263532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1613967" y="262003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2244236" y="263532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2845232" y="263532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3440206" y="262003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4217215" y="3051203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217215" y="3636870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B</a:t>
            </a:r>
            <a:endParaRPr lang="zh-TW" altLang="en-US" sz="24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1352663" y="3434637"/>
            <a:ext cx="622833" cy="1935324"/>
            <a:chOff x="907586" y="3640413"/>
            <a:chExt cx="622833" cy="1935324"/>
          </a:xfrm>
        </p:grpSpPr>
        <p:sp>
          <p:nvSpPr>
            <p:cNvPr id="14" name="矩形 13"/>
            <p:cNvSpPr/>
            <p:nvPr/>
          </p:nvSpPr>
          <p:spPr>
            <a:xfrm rot="5400000">
              <a:off x="251341" y="4296658"/>
              <a:ext cx="1935324" cy="62283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 rot="5400000">
              <a:off x="1023927" y="3790464"/>
              <a:ext cx="384854" cy="38485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 rot="5400000">
              <a:off x="1023927" y="4391460"/>
              <a:ext cx="384854" cy="38485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 rot="5400000">
              <a:off x="1039217" y="4986434"/>
              <a:ext cx="384854" cy="38485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4202590" y="4284531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C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217215" y="4888110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D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232506" y="5489875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E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172080" y="3026223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P(A)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44829" y="1917821"/>
            <a:ext cx="286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smtClean="0"/>
              <a:t>NCE</a:t>
            </a:r>
            <a:endParaRPr lang="zh-TW" altLang="en-US" sz="2800" b="1" i="1" u="sng" dirty="0"/>
          </a:p>
        </p:txBody>
      </p:sp>
      <p:cxnSp>
        <p:nvCxnSpPr>
          <p:cNvPr id="24" name="直線單箭頭接點 23"/>
          <p:cNvCxnSpPr>
            <a:stCxn id="15" idx="0"/>
            <a:endCxn id="11" idx="1"/>
          </p:cNvCxnSpPr>
          <p:nvPr/>
        </p:nvCxnSpPr>
        <p:spPr>
          <a:xfrm flipV="1">
            <a:off x="1853858" y="3282036"/>
            <a:ext cx="2363357" cy="495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5" idx="0"/>
            <a:endCxn id="12" idx="1"/>
          </p:cNvCxnSpPr>
          <p:nvPr/>
        </p:nvCxnSpPr>
        <p:spPr>
          <a:xfrm>
            <a:off x="1853858" y="3777115"/>
            <a:ext cx="2363357" cy="90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5" idx="0"/>
            <a:endCxn id="8" idx="4"/>
          </p:cNvCxnSpPr>
          <p:nvPr/>
        </p:nvCxnSpPr>
        <p:spPr>
          <a:xfrm>
            <a:off x="1853858" y="3777115"/>
            <a:ext cx="2363357" cy="702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5" idx="0"/>
            <a:endCxn id="20" idx="1"/>
          </p:cNvCxnSpPr>
          <p:nvPr/>
        </p:nvCxnSpPr>
        <p:spPr>
          <a:xfrm>
            <a:off x="1853858" y="3777115"/>
            <a:ext cx="2363357" cy="1341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5" idx="0"/>
            <a:endCxn id="10" idx="4"/>
          </p:cNvCxnSpPr>
          <p:nvPr/>
        </p:nvCxnSpPr>
        <p:spPr>
          <a:xfrm>
            <a:off x="1853858" y="3777115"/>
            <a:ext cx="2378647" cy="1898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6" idx="0"/>
            <a:endCxn id="11" idx="1"/>
          </p:cNvCxnSpPr>
          <p:nvPr/>
        </p:nvCxnSpPr>
        <p:spPr>
          <a:xfrm flipV="1">
            <a:off x="1853858" y="3282036"/>
            <a:ext cx="2363357" cy="1096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16" idx="0"/>
            <a:endCxn id="12" idx="1"/>
          </p:cNvCxnSpPr>
          <p:nvPr/>
        </p:nvCxnSpPr>
        <p:spPr>
          <a:xfrm flipV="1">
            <a:off x="1853858" y="3867703"/>
            <a:ext cx="2363357" cy="510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6" idx="0"/>
            <a:endCxn id="19" idx="1"/>
          </p:cNvCxnSpPr>
          <p:nvPr/>
        </p:nvCxnSpPr>
        <p:spPr>
          <a:xfrm>
            <a:off x="1853858" y="4378111"/>
            <a:ext cx="2348732" cy="1372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16" idx="0"/>
            <a:endCxn id="20" idx="1"/>
          </p:cNvCxnSpPr>
          <p:nvPr/>
        </p:nvCxnSpPr>
        <p:spPr>
          <a:xfrm>
            <a:off x="1853858" y="4378111"/>
            <a:ext cx="2363357" cy="740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17" idx="0"/>
            <a:endCxn id="11" idx="1"/>
          </p:cNvCxnSpPr>
          <p:nvPr/>
        </p:nvCxnSpPr>
        <p:spPr>
          <a:xfrm flipV="1">
            <a:off x="1869148" y="3282036"/>
            <a:ext cx="2348067" cy="1691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17" idx="0"/>
            <a:endCxn id="12" idx="1"/>
          </p:cNvCxnSpPr>
          <p:nvPr/>
        </p:nvCxnSpPr>
        <p:spPr>
          <a:xfrm flipV="1">
            <a:off x="1869148" y="3867703"/>
            <a:ext cx="2348067" cy="1105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7" idx="0"/>
            <a:endCxn id="19" idx="1"/>
          </p:cNvCxnSpPr>
          <p:nvPr/>
        </p:nvCxnSpPr>
        <p:spPr>
          <a:xfrm flipV="1">
            <a:off x="1869148" y="4515364"/>
            <a:ext cx="2333442" cy="4577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16" idx="0"/>
            <a:endCxn id="10" idx="4"/>
          </p:cNvCxnSpPr>
          <p:nvPr/>
        </p:nvCxnSpPr>
        <p:spPr>
          <a:xfrm>
            <a:off x="1853858" y="4378111"/>
            <a:ext cx="2378647" cy="1297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17" idx="0"/>
            <a:endCxn id="20" idx="1"/>
          </p:cNvCxnSpPr>
          <p:nvPr/>
        </p:nvCxnSpPr>
        <p:spPr>
          <a:xfrm>
            <a:off x="1869148" y="4973085"/>
            <a:ext cx="2348067" cy="145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7" idx="0"/>
            <a:endCxn id="10" idx="4"/>
          </p:cNvCxnSpPr>
          <p:nvPr/>
        </p:nvCxnSpPr>
        <p:spPr>
          <a:xfrm>
            <a:off x="1869148" y="4973085"/>
            <a:ext cx="2363357" cy="702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5172080" y="3666425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P(B)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157455" y="4274499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P(C)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157455" y="4864694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P(D)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5172080" y="5469718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P(E)</a:t>
            </a:r>
            <a:endParaRPr lang="zh-TW" altLang="en-US" sz="2400" dirty="0"/>
          </a:p>
        </p:txBody>
      </p:sp>
      <p:cxnSp>
        <p:nvCxnSpPr>
          <p:cNvPr id="43" name="直線單箭頭接點 42"/>
          <p:cNvCxnSpPr/>
          <p:nvPr/>
        </p:nvCxnSpPr>
        <p:spPr>
          <a:xfrm>
            <a:off x="4617359" y="3257055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4662055" y="3867702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4617359" y="4533193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4636163" y="5118942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4616788" y="5713585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6991002" y="2451048"/>
            <a:ext cx="1874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If target is A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6019886" y="2859656"/>
            <a:ext cx="137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Increase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3756549" y="2388549"/>
            <a:ext cx="1279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u="sng" dirty="0" err="1" smtClean="0"/>
              <a:t>softmax</a:t>
            </a:r>
            <a:endParaRPr lang="zh-TW" altLang="en-US" sz="2400" i="1" u="sng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958984" y="5435265"/>
            <a:ext cx="1362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Hidden</a:t>
            </a:r>
          </a:p>
          <a:p>
            <a:pPr algn="ctr"/>
            <a:r>
              <a:rPr lang="en-US" altLang="zh-TW" sz="2400" dirty="0" smtClean="0"/>
              <a:t>Layer</a:t>
            </a:r>
            <a:endParaRPr lang="zh-TW" altLang="en-US" sz="24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3294991" y="6086500"/>
            <a:ext cx="220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Output Layer</a:t>
            </a:r>
            <a:endParaRPr lang="zh-TW" altLang="en-US" sz="2400" dirty="0"/>
          </a:p>
        </p:txBody>
      </p:sp>
      <p:grpSp>
        <p:nvGrpSpPr>
          <p:cNvPr id="86" name="群組 85"/>
          <p:cNvGrpSpPr/>
          <p:nvPr/>
        </p:nvGrpSpPr>
        <p:grpSpPr>
          <a:xfrm>
            <a:off x="7526810" y="2878571"/>
            <a:ext cx="591229" cy="3076353"/>
            <a:chOff x="7462415" y="3071756"/>
            <a:chExt cx="591229" cy="3076353"/>
          </a:xfrm>
        </p:grpSpPr>
        <p:sp>
          <p:nvSpPr>
            <p:cNvPr id="68" name="矩形 67"/>
            <p:cNvSpPr/>
            <p:nvPr/>
          </p:nvSpPr>
          <p:spPr>
            <a:xfrm rot="5400000">
              <a:off x="6219853" y="4314318"/>
              <a:ext cx="3076353" cy="59122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/>
            <p:cNvSpPr/>
            <p:nvPr/>
          </p:nvSpPr>
          <p:spPr>
            <a:xfrm rot="5400000">
              <a:off x="7580116" y="3241623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/>
            <p:cNvSpPr/>
            <p:nvPr/>
          </p:nvSpPr>
          <p:spPr>
            <a:xfrm rot="5400000">
              <a:off x="7595406" y="3825076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/>
            <p:cNvSpPr/>
            <p:nvPr/>
          </p:nvSpPr>
          <p:spPr>
            <a:xfrm rot="5400000">
              <a:off x="7580116" y="4455345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/>
            <p:cNvSpPr/>
            <p:nvPr/>
          </p:nvSpPr>
          <p:spPr>
            <a:xfrm rot="5400000">
              <a:off x="7580116" y="505634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/>
            <p:cNvSpPr/>
            <p:nvPr/>
          </p:nvSpPr>
          <p:spPr>
            <a:xfrm rot="5400000">
              <a:off x="7595406" y="5651315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7580116" y="3219434"/>
              <a:ext cx="384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7580116" y="3805101"/>
              <a:ext cx="384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7565491" y="4452762"/>
              <a:ext cx="384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0</a:t>
              </a:r>
              <a:endParaRPr lang="zh-TW" altLang="en-US" sz="2400" dirty="0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7580116" y="5056341"/>
              <a:ext cx="384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0</a:t>
              </a:r>
              <a:endParaRPr lang="zh-TW" altLang="en-US" sz="2400" dirty="0"/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7595407" y="5658106"/>
              <a:ext cx="384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0</a:t>
              </a:r>
              <a:endParaRPr lang="zh-TW" altLang="en-US" sz="2400" dirty="0"/>
            </a:p>
          </p:txBody>
        </p:sp>
      </p:grpSp>
      <p:cxnSp>
        <p:nvCxnSpPr>
          <p:cNvPr id="80" name="直線單箭頭接點 79"/>
          <p:cNvCxnSpPr/>
          <p:nvPr/>
        </p:nvCxnSpPr>
        <p:spPr>
          <a:xfrm>
            <a:off x="5880108" y="3282035"/>
            <a:ext cx="1514786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>
            <a:off x="5884989" y="4525160"/>
            <a:ext cx="1514786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>
            <a:off x="5880108" y="5675511"/>
            <a:ext cx="1514786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/>
          <p:cNvSpPr txBox="1"/>
          <p:nvPr/>
        </p:nvSpPr>
        <p:spPr>
          <a:xfrm>
            <a:off x="5974186" y="4088967"/>
            <a:ext cx="137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decrease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5962876" y="5219441"/>
            <a:ext cx="137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decrease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1186655" y="2457999"/>
            <a:ext cx="3155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Only part of the weights is updated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5768993" y="3654259"/>
            <a:ext cx="156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Don’t care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5795631" y="4862633"/>
            <a:ext cx="156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Don’t care</a:t>
            </a:r>
            <a:endParaRPr lang="zh-TW" altLang="en-US" sz="24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4587444" y="1620051"/>
            <a:ext cx="427829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Randomly sample some words to suppress the probability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704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1" grpId="0"/>
      <p:bldP spid="87" grpId="0"/>
      <p:bldP spid="89" grpId="0"/>
      <p:bldP spid="91" grpId="0"/>
      <p:bldP spid="79" grpId="0"/>
      <p:bldP spid="81" grpId="0"/>
      <p:bldP spid="9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Layer - Factorization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 rot="5400000">
            <a:off x="2489251" y="2868123"/>
            <a:ext cx="3076353" cy="591229"/>
            <a:chOff x="860647" y="2546647"/>
            <a:chExt cx="3076353" cy="591229"/>
          </a:xfrm>
        </p:grpSpPr>
        <p:sp>
          <p:nvSpPr>
            <p:cNvPr id="7" name="矩形 6"/>
            <p:cNvSpPr/>
            <p:nvPr/>
          </p:nvSpPr>
          <p:spPr>
            <a:xfrm>
              <a:off x="860647" y="2546647"/>
              <a:ext cx="3076353" cy="59122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1030514" y="263532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1613967" y="262003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2244236" y="263532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2845232" y="263532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3440206" y="262003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/>
          <p:cNvGrpSpPr/>
          <p:nvPr/>
        </p:nvGrpSpPr>
        <p:grpSpPr>
          <a:xfrm rot="5400000">
            <a:off x="3381149" y="5245275"/>
            <a:ext cx="1292555" cy="591229"/>
            <a:chOff x="4572000" y="2511370"/>
            <a:chExt cx="1292555" cy="591229"/>
          </a:xfrm>
        </p:grpSpPr>
        <p:sp>
          <p:nvSpPr>
            <p:cNvPr id="8" name="矩形 7"/>
            <p:cNvSpPr/>
            <p:nvPr/>
          </p:nvSpPr>
          <p:spPr>
            <a:xfrm>
              <a:off x="4572000" y="2511370"/>
              <a:ext cx="1292555" cy="59122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4738493" y="2608327"/>
              <a:ext cx="384854" cy="38485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5282393" y="2608327"/>
              <a:ext cx="384854" cy="38485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3849514" y="1773239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849514" y="2358906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B</a:t>
            </a:r>
            <a:endParaRPr lang="zh-TW" altLang="en-US" sz="2400" dirty="0"/>
          </a:p>
        </p:txBody>
      </p:sp>
      <p:grpSp>
        <p:nvGrpSpPr>
          <p:cNvPr id="21" name="群組 20"/>
          <p:cNvGrpSpPr/>
          <p:nvPr/>
        </p:nvGrpSpPr>
        <p:grpSpPr>
          <a:xfrm>
            <a:off x="1100014" y="2971039"/>
            <a:ext cx="622833" cy="1935324"/>
            <a:chOff x="907586" y="3640413"/>
            <a:chExt cx="622833" cy="1935324"/>
          </a:xfrm>
        </p:grpSpPr>
        <p:sp>
          <p:nvSpPr>
            <p:cNvPr id="5" name="矩形 4"/>
            <p:cNvSpPr/>
            <p:nvPr/>
          </p:nvSpPr>
          <p:spPr>
            <a:xfrm rot="5400000">
              <a:off x="251341" y="4296658"/>
              <a:ext cx="1935324" cy="62283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 rot="5400000">
              <a:off x="1023927" y="3790464"/>
              <a:ext cx="384854" cy="38485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 rot="5400000">
              <a:off x="1023927" y="4391460"/>
              <a:ext cx="384854" cy="38485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 rot="5400000">
              <a:off x="1039217" y="4986434"/>
              <a:ext cx="384854" cy="38485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742660" y="4966164"/>
            <a:ext cx="1362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Hidden</a:t>
            </a:r>
          </a:p>
          <a:p>
            <a:pPr algn="ctr"/>
            <a:r>
              <a:rPr lang="en-US" altLang="zh-TW" sz="2400" dirty="0" smtClean="0"/>
              <a:t>Layer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40710" y="1359861"/>
            <a:ext cx="106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u="sng" dirty="0" smtClean="0"/>
              <a:t>word</a:t>
            </a:r>
            <a:endParaRPr lang="zh-TW" altLang="en-US" sz="2400" i="1" u="sng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101367" y="4623289"/>
            <a:ext cx="108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u="sng" dirty="0" smtClean="0"/>
              <a:t>class</a:t>
            </a:r>
            <a:endParaRPr lang="zh-TW" altLang="en-US" sz="2400" i="1" u="sng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927291" y="6241097"/>
            <a:ext cx="220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Output Layer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834889" y="3006567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C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849514" y="3610146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D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864805" y="4211911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E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864805" y="5036302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849514" y="5610350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804379" y="1748259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</a:t>
            </a:r>
            <a:r>
              <a:rPr lang="en-US" altLang="zh-TW" sz="2400" baseline="-25000" dirty="0" smtClean="0"/>
              <a:t>w</a:t>
            </a:r>
            <a:r>
              <a:rPr lang="en-US" altLang="zh-TW" sz="2400" dirty="0" smtClean="0"/>
              <a:t>(A)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663092" y="5056225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</a:t>
            </a:r>
            <a:r>
              <a:rPr lang="en-US" altLang="zh-TW" sz="2400" baseline="-25000" dirty="0" smtClean="0"/>
              <a:t>c</a:t>
            </a:r>
            <a:r>
              <a:rPr lang="en-US" altLang="zh-TW" sz="2400" dirty="0" smtClean="0"/>
              <a:t>(1)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064294" y="4511528"/>
            <a:ext cx="2807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P(A) = P</a:t>
            </a:r>
            <a:r>
              <a:rPr lang="en-US" altLang="zh-TW" sz="2400" baseline="-25000" dirty="0" smtClean="0"/>
              <a:t>w</a:t>
            </a:r>
            <a:r>
              <a:rPr lang="en-US" altLang="zh-TW" sz="2400" dirty="0" smtClean="0"/>
              <a:t>(A) X P</a:t>
            </a:r>
            <a:r>
              <a:rPr lang="en-US" altLang="zh-TW" sz="2400" baseline="-25000" dirty="0" smtClean="0"/>
              <a:t>c</a:t>
            </a:r>
            <a:r>
              <a:rPr lang="en-US" altLang="zh-TW" sz="2400" dirty="0" smtClean="0"/>
              <a:t>(1)</a:t>
            </a:r>
            <a:endParaRPr lang="zh-TW" altLang="en-US" sz="2400" dirty="0" smtClean="0"/>
          </a:p>
        </p:txBody>
      </p:sp>
      <p:sp>
        <p:nvSpPr>
          <p:cNvPr id="34" name="文字方塊 33"/>
          <p:cNvSpPr txBox="1"/>
          <p:nvPr/>
        </p:nvSpPr>
        <p:spPr>
          <a:xfrm>
            <a:off x="6064294" y="5336393"/>
            <a:ext cx="2807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P(D) = P</a:t>
            </a:r>
            <a:r>
              <a:rPr lang="en-US" altLang="zh-TW" sz="2400" baseline="-25000" dirty="0" smtClean="0"/>
              <a:t>w</a:t>
            </a:r>
            <a:r>
              <a:rPr lang="en-US" altLang="zh-TW" sz="2400" dirty="0" smtClean="0"/>
              <a:t>(D) X P</a:t>
            </a:r>
            <a:r>
              <a:rPr lang="en-US" altLang="zh-TW" sz="2400" baseline="-25000" dirty="0" smtClean="0"/>
              <a:t>c</a:t>
            </a:r>
            <a:r>
              <a:rPr lang="en-US" altLang="zh-TW" sz="2400" dirty="0" smtClean="0"/>
              <a:t>(2)</a:t>
            </a:r>
            <a:endParaRPr lang="zh-TW" altLang="en-US" sz="2400" dirty="0" smtClean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234139"/>
              </p:ext>
            </p:extLst>
          </p:nvPr>
        </p:nvGraphicFramePr>
        <p:xfrm>
          <a:off x="6105087" y="1408938"/>
          <a:ext cx="242907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535"/>
                <a:gridCol w="12145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Word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Class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B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C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6838994" y="4875454"/>
            <a:ext cx="91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……</a:t>
            </a:r>
            <a:endParaRPr lang="zh-TW" altLang="en-US" sz="2400" dirty="0" smtClean="0"/>
          </a:p>
        </p:txBody>
      </p:sp>
      <p:sp>
        <p:nvSpPr>
          <p:cNvPr id="37" name="文字方塊 36"/>
          <p:cNvSpPr txBox="1"/>
          <p:nvPr/>
        </p:nvSpPr>
        <p:spPr>
          <a:xfrm>
            <a:off x="6851694" y="5700319"/>
            <a:ext cx="91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……</a:t>
            </a:r>
            <a:endParaRPr lang="zh-TW" altLang="en-US" sz="2400" dirty="0" smtClean="0"/>
          </a:p>
        </p:txBody>
      </p:sp>
      <p:sp>
        <p:nvSpPr>
          <p:cNvPr id="38" name="文字方塊 37"/>
          <p:cNvSpPr txBox="1"/>
          <p:nvPr/>
        </p:nvSpPr>
        <p:spPr>
          <a:xfrm>
            <a:off x="617950" y="1757570"/>
            <a:ext cx="152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smtClean="0"/>
              <a:t>Testing</a:t>
            </a:r>
            <a:endParaRPr lang="zh-TW" altLang="en-US" sz="2800" b="1" i="1" u="sng" dirty="0"/>
          </a:p>
        </p:txBody>
      </p:sp>
      <p:cxnSp>
        <p:nvCxnSpPr>
          <p:cNvPr id="41" name="直線單箭頭接點 40"/>
          <p:cNvCxnSpPr>
            <a:stCxn id="18" idx="0"/>
            <a:endCxn id="3" idx="1"/>
          </p:cNvCxnSpPr>
          <p:nvPr/>
        </p:nvCxnSpPr>
        <p:spPr>
          <a:xfrm flipV="1">
            <a:off x="1601209" y="2004072"/>
            <a:ext cx="2248305" cy="13094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8" idx="0"/>
            <a:endCxn id="16" idx="1"/>
          </p:cNvCxnSpPr>
          <p:nvPr/>
        </p:nvCxnSpPr>
        <p:spPr>
          <a:xfrm flipV="1">
            <a:off x="1601209" y="2589739"/>
            <a:ext cx="2248305" cy="7237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8" idx="0"/>
          </p:cNvCxnSpPr>
          <p:nvPr/>
        </p:nvCxnSpPr>
        <p:spPr>
          <a:xfrm flipV="1">
            <a:off x="1601209" y="3209412"/>
            <a:ext cx="2248305" cy="1041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18" idx="0"/>
            <a:endCxn id="27" idx="1"/>
          </p:cNvCxnSpPr>
          <p:nvPr/>
        </p:nvCxnSpPr>
        <p:spPr>
          <a:xfrm>
            <a:off x="1601209" y="3313517"/>
            <a:ext cx="2248305" cy="5274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8" idx="0"/>
            <a:endCxn id="13" idx="4"/>
          </p:cNvCxnSpPr>
          <p:nvPr/>
        </p:nvCxnSpPr>
        <p:spPr>
          <a:xfrm>
            <a:off x="1601209" y="3313517"/>
            <a:ext cx="2263595" cy="10840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19" idx="0"/>
            <a:endCxn id="3" idx="1"/>
          </p:cNvCxnSpPr>
          <p:nvPr/>
        </p:nvCxnSpPr>
        <p:spPr>
          <a:xfrm flipV="1">
            <a:off x="1601209" y="2004072"/>
            <a:ext cx="2248305" cy="19104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16" idx="1"/>
          </p:cNvCxnSpPr>
          <p:nvPr/>
        </p:nvCxnSpPr>
        <p:spPr>
          <a:xfrm flipV="1">
            <a:off x="1601208" y="2589739"/>
            <a:ext cx="2248306" cy="1334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19" idx="0"/>
            <a:endCxn id="26" idx="1"/>
          </p:cNvCxnSpPr>
          <p:nvPr/>
        </p:nvCxnSpPr>
        <p:spPr>
          <a:xfrm flipV="1">
            <a:off x="1601209" y="3237400"/>
            <a:ext cx="2233680" cy="6771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19" idx="0"/>
            <a:endCxn id="27" idx="1"/>
          </p:cNvCxnSpPr>
          <p:nvPr/>
        </p:nvCxnSpPr>
        <p:spPr>
          <a:xfrm flipV="1">
            <a:off x="1601209" y="3840979"/>
            <a:ext cx="2248305" cy="735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endCxn id="3" idx="1"/>
          </p:cNvCxnSpPr>
          <p:nvPr/>
        </p:nvCxnSpPr>
        <p:spPr>
          <a:xfrm flipV="1">
            <a:off x="1640074" y="2004072"/>
            <a:ext cx="2209440" cy="25023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endCxn id="16" idx="1"/>
          </p:cNvCxnSpPr>
          <p:nvPr/>
        </p:nvCxnSpPr>
        <p:spPr>
          <a:xfrm flipV="1">
            <a:off x="1640074" y="2589739"/>
            <a:ext cx="2209440" cy="1940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20" idx="0"/>
            <a:endCxn id="26" idx="1"/>
          </p:cNvCxnSpPr>
          <p:nvPr/>
        </p:nvCxnSpPr>
        <p:spPr>
          <a:xfrm flipV="1">
            <a:off x="1616499" y="3237400"/>
            <a:ext cx="2218390" cy="12720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stCxn id="19" idx="0"/>
            <a:endCxn id="13" idx="4"/>
          </p:cNvCxnSpPr>
          <p:nvPr/>
        </p:nvCxnSpPr>
        <p:spPr>
          <a:xfrm>
            <a:off x="1601209" y="3914513"/>
            <a:ext cx="2263595" cy="483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endCxn id="27" idx="1"/>
          </p:cNvCxnSpPr>
          <p:nvPr/>
        </p:nvCxnSpPr>
        <p:spPr>
          <a:xfrm flipV="1">
            <a:off x="1640073" y="3840979"/>
            <a:ext cx="2209441" cy="6841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20" idx="0"/>
            <a:endCxn id="13" idx="4"/>
          </p:cNvCxnSpPr>
          <p:nvPr/>
        </p:nvCxnSpPr>
        <p:spPr>
          <a:xfrm flipV="1">
            <a:off x="1616499" y="4397547"/>
            <a:ext cx="2248305" cy="111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29" idx="1"/>
          </p:cNvCxnSpPr>
          <p:nvPr/>
        </p:nvCxnSpPr>
        <p:spPr>
          <a:xfrm>
            <a:off x="1640073" y="3326304"/>
            <a:ext cx="2224732" cy="194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endCxn id="14" idx="4"/>
          </p:cNvCxnSpPr>
          <p:nvPr/>
        </p:nvCxnSpPr>
        <p:spPr>
          <a:xfrm>
            <a:off x="1589855" y="3899184"/>
            <a:ext cx="2251375" cy="1354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14" idx="4"/>
          </p:cNvCxnSpPr>
          <p:nvPr/>
        </p:nvCxnSpPr>
        <p:spPr>
          <a:xfrm>
            <a:off x="1628316" y="4508970"/>
            <a:ext cx="2212914" cy="744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18" idx="0"/>
          </p:cNvCxnSpPr>
          <p:nvPr/>
        </p:nvCxnSpPr>
        <p:spPr>
          <a:xfrm>
            <a:off x="1601209" y="3313517"/>
            <a:ext cx="2224891" cy="2512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19" idx="0"/>
          </p:cNvCxnSpPr>
          <p:nvPr/>
        </p:nvCxnSpPr>
        <p:spPr>
          <a:xfrm>
            <a:off x="1601209" y="3914513"/>
            <a:ext cx="2201316" cy="1897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1640072" y="4485282"/>
            <a:ext cx="2162453" cy="13270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4662115" y="5615793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</a:t>
            </a:r>
            <a:r>
              <a:rPr lang="en-US" altLang="zh-TW" sz="2400" baseline="-25000" dirty="0" smtClean="0"/>
              <a:t>c</a:t>
            </a:r>
            <a:r>
              <a:rPr lang="en-US" altLang="zh-TW" sz="2400" dirty="0" smtClean="0"/>
              <a:t>(2)</a:t>
            </a:r>
            <a:endParaRPr lang="zh-TW" altLang="en-US" sz="240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4804379" y="2388461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</a:t>
            </a:r>
            <a:r>
              <a:rPr lang="en-US" altLang="zh-TW" sz="2400" baseline="-25000" dirty="0" smtClean="0"/>
              <a:t>w</a:t>
            </a:r>
            <a:r>
              <a:rPr lang="en-US" altLang="zh-TW" sz="2400" dirty="0" smtClean="0"/>
              <a:t>(B)</a:t>
            </a:r>
            <a:endParaRPr lang="zh-TW" altLang="en-US" sz="24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4789754" y="2996535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</a:t>
            </a:r>
            <a:r>
              <a:rPr lang="en-US" altLang="zh-TW" sz="2400" baseline="-25000" dirty="0" smtClean="0"/>
              <a:t>w</a:t>
            </a:r>
            <a:r>
              <a:rPr lang="en-US" altLang="zh-TW" sz="2400" dirty="0" smtClean="0"/>
              <a:t>(C)</a:t>
            </a:r>
            <a:endParaRPr lang="zh-TW" altLang="en-US" sz="240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4789754" y="3586730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</a:t>
            </a:r>
            <a:r>
              <a:rPr lang="en-US" altLang="zh-TW" sz="2400" baseline="-25000" dirty="0" smtClean="0"/>
              <a:t>w</a:t>
            </a:r>
            <a:r>
              <a:rPr lang="en-US" altLang="zh-TW" sz="2400" dirty="0" smtClean="0"/>
              <a:t>(D)</a:t>
            </a:r>
            <a:endParaRPr lang="zh-TW" altLang="en-US" sz="2400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4804379" y="4191754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</a:t>
            </a:r>
            <a:r>
              <a:rPr lang="en-US" altLang="zh-TW" sz="2400" baseline="-25000" dirty="0" smtClean="0"/>
              <a:t>w</a:t>
            </a:r>
            <a:r>
              <a:rPr lang="en-US" altLang="zh-TW" sz="2400" dirty="0" smtClean="0"/>
              <a:t>(E)</a:t>
            </a:r>
            <a:endParaRPr lang="zh-TW" altLang="en-US" sz="2400" dirty="0"/>
          </a:p>
        </p:txBody>
      </p:sp>
      <p:cxnSp>
        <p:nvCxnSpPr>
          <p:cNvPr id="103" name="直線單箭頭接點 102"/>
          <p:cNvCxnSpPr/>
          <p:nvPr/>
        </p:nvCxnSpPr>
        <p:spPr>
          <a:xfrm>
            <a:off x="4249658" y="1979091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>
            <a:off x="4294354" y="2589738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>
            <a:off x="4249658" y="3255229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/>
          <p:nvPr/>
        </p:nvCxnSpPr>
        <p:spPr>
          <a:xfrm>
            <a:off x="4268462" y="3840978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/>
          <p:nvPr/>
        </p:nvCxnSpPr>
        <p:spPr>
          <a:xfrm>
            <a:off x="4249087" y="4435621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/>
          <p:nvPr/>
        </p:nvCxnSpPr>
        <p:spPr>
          <a:xfrm>
            <a:off x="4249087" y="5287057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/>
          <p:nvPr/>
        </p:nvCxnSpPr>
        <p:spPr>
          <a:xfrm>
            <a:off x="4229712" y="5881700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74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6" grpId="0"/>
      <p:bldP spid="37" grpId="0"/>
      <p:bldP spid="38" grpId="0"/>
      <p:bldP spid="97" grpId="0"/>
      <p:bldP spid="98" grpId="0"/>
      <p:bldP spid="99" grpId="0"/>
      <p:bldP spid="100" grpId="0"/>
      <p:bldP spid="1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/>
          </p:nvPr>
        </p:nvGraphicFramePr>
        <p:xfrm>
          <a:off x="1172809" y="1614879"/>
          <a:ext cx="7930551" cy="4641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083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Layer - Factorization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 rot="5400000">
            <a:off x="2489251" y="2868123"/>
            <a:ext cx="3076353" cy="591229"/>
            <a:chOff x="860647" y="2546647"/>
            <a:chExt cx="3076353" cy="591229"/>
          </a:xfrm>
        </p:grpSpPr>
        <p:sp>
          <p:nvSpPr>
            <p:cNvPr id="7" name="矩形 6"/>
            <p:cNvSpPr/>
            <p:nvPr/>
          </p:nvSpPr>
          <p:spPr>
            <a:xfrm>
              <a:off x="860647" y="2546647"/>
              <a:ext cx="3076353" cy="59122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1030514" y="263532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1613967" y="262003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2244236" y="263532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2845232" y="263532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3440206" y="262003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/>
          <p:cNvGrpSpPr/>
          <p:nvPr/>
        </p:nvGrpSpPr>
        <p:grpSpPr>
          <a:xfrm rot="5400000">
            <a:off x="3381149" y="5245275"/>
            <a:ext cx="1292555" cy="591229"/>
            <a:chOff x="4572000" y="2511370"/>
            <a:chExt cx="1292555" cy="591229"/>
          </a:xfrm>
        </p:grpSpPr>
        <p:sp>
          <p:nvSpPr>
            <p:cNvPr id="8" name="矩形 7"/>
            <p:cNvSpPr/>
            <p:nvPr/>
          </p:nvSpPr>
          <p:spPr>
            <a:xfrm>
              <a:off x="4572000" y="2511370"/>
              <a:ext cx="1292555" cy="59122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4738493" y="2608327"/>
              <a:ext cx="384854" cy="38485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5282393" y="2608327"/>
              <a:ext cx="384854" cy="38485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3849514" y="1773239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849514" y="2358906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B</a:t>
            </a:r>
            <a:endParaRPr lang="zh-TW" altLang="en-US" sz="2400" dirty="0"/>
          </a:p>
        </p:txBody>
      </p:sp>
      <p:grpSp>
        <p:nvGrpSpPr>
          <p:cNvPr id="21" name="群組 20"/>
          <p:cNvGrpSpPr/>
          <p:nvPr/>
        </p:nvGrpSpPr>
        <p:grpSpPr>
          <a:xfrm>
            <a:off x="1100014" y="2971039"/>
            <a:ext cx="622833" cy="1935324"/>
            <a:chOff x="907586" y="3640413"/>
            <a:chExt cx="622833" cy="1935324"/>
          </a:xfrm>
        </p:grpSpPr>
        <p:sp>
          <p:nvSpPr>
            <p:cNvPr id="5" name="矩形 4"/>
            <p:cNvSpPr/>
            <p:nvPr/>
          </p:nvSpPr>
          <p:spPr>
            <a:xfrm rot="5400000">
              <a:off x="251341" y="4296658"/>
              <a:ext cx="1935324" cy="62283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 rot="5400000">
              <a:off x="1023927" y="3790464"/>
              <a:ext cx="384854" cy="38485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 rot="5400000">
              <a:off x="1023927" y="4391460"/>
              <a:ext cx="384854" cy="38485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 rot="5400000">
              <a:off x="1039217" y="4986434"/>
              <a:ext cx="384854" cy="38485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742660" y="4966164"/>
            <a:ext cx="1362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Hidden</a:t>
            </a:r>
          </a:p>
          <a:p>
            <a:pPr algn="ctr"/>
            <a:r>
              <a:rPr lang="en-US" altLang="zh-TW" sz="2400" dirty="0" smtClean="0"/>
              <a:t>Layer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40710" y="1359861"/>
            <a:ext cx="106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u="sng" dirty="0" smtClean="0"/>
              <a:t>word</a:t>
            </a:r>
            <a:endParaRPr lang="zh-TW" altLang="en-US" sz="2400" i="1" u="sng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101367" y="4623289"/>
            <a:ext cx="108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u="sng" dirty="0" smtClean="0"/>
              <a:t>class</a:t>
            </a:r>
            <a:endParaRPr lang="zh-TW" altLang="en-US" sz="2400" i="1" u="sng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927291" y="6241097"/>
            <a:ext cx="220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Output Layer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834889" y="3006567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C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849514" y="3610146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D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864805" y="4211911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E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864805" y="5036302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849514" y="5610350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804379" y="1748259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</a:t>
            </a:r>
            <a:r>
              <a:rPr lang="en-US" altLang="zh-TW" sz="2400" baseline="-25000" dirty="0" smtClean="0"/>
              <a:t>w</a:t>
            </a:r>
            <a:r>
              <a:rPr lang="en-US" altLang="zh-TW" sz="2400" dirty="0" smtClean="0"/>
              <a:t>(A)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663092" y="5056225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</a:t>
            </a:r>
            <a:r>
              <a:rPr lang="en-US" altLang="zh-TW" sz="2400" baseline="-25000" dirty="0" smtClean="0"/>
              <a:t>c</a:t>
            </a:r>
            <a:r>
              <a:rPr lang="en-US" altLang="zh-TW" sz="2400" dirty="0" smtClean="0"/>
              <a:t>(1)</a:t>
            </a:r>
            <a:endParaRPr lang="zh-TW" altLang="en-US" sz="2400" dirty="0"/>
          </a:p>
        </p:txBody>
      </p:sp>
      <p:cxnSp>
        <p:nvCxnSpPr>
          <p:cNvPr id="41" name="直線單箭頭接點 40"/>
          <p:cNvCxnSpPr>
            <a:stCxn id="18" idx="0"/>
            <a:endCxn id="3" idx="1"/>
          </p:cNvCxnSpPr>
          <p:nvPr/>
        </p:nvCxnSpPr>
        <p:spPr>
          <a:xfrm flipV="1">
            <a:off x="1601209" y="2004072"/>
            <a:ext cx="2248305" cy="13094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8" idx="0"/>
            <a:endCxn id="16" idx="1"/>
          </p:cNvCxnSpPr>
          <p:nvPr/>
        </p:nvCxnSpPr>
        <p:spPr>
          <a:xfrm flipV="1">
            <a:off x="1601209" y="2589739"/>
            <a:ext cx="2248305" cy="7237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8" idx="0"/>
          </p:cNvCxnSpPr>
          <p:nvPr/>
        </p:nvCxnSpPr>
        <p:spPr>
          <a:xfrm flipV="1">
            <a:off x="1601209" y="3209412"/>
            <a:ext cx="2248305" cy="1041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18" idx="0"/>
            <a:endCxn id="27" idx="1"/>
          </p:cNvCxnSpPr>
          <p:nvPr/>
        </p:nvCxnSpPr>
        <p:spPr>
          <a:xfrm>
            <a:off x="1601209" y="3313517"/>
            <a:ext cx="2248305" cy="5274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8" idx="0"/>
            <a:endCxn id="13" idx="4"/>
          </p:cNvCxnSpPr>
          <p:nvPr/>
        </p:nvCxnSpPr>
        <p:spPr>
          <a:xfrm>
            <a:off x="1601209" y="3313517"/>
            <a:ext cx="2263595" cy="10840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19" idx="0"/>
            <a:endCxn id="3" idx="1"/>
          </p:cNvCxnSpPr>
          <p:nvPr/>
        </p:nvCxnSpPr>
        <p:spPr>
          <a:xfrm flipV="1">
            <a:off x="1601209" y="2004072"/>
            <a:ext cx="2248305" cy="19104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16" idx="1"/>
          </p:cNvCxnSpPr>
          <p:nvPr/>
        </p:nvCxnSpPr>
        <p:spPr>
          <a:xfrm flipV="1">
            <a:off x="1601208" y="2589739"/>
            <a:ext cx="2248306" cy="1334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19" idx="0"/>
            <a:endCxn id="26" idx="1"/>
          </p:cNvCxnSpPr>
          <p:nvPr/>
        </p:nvCxnSpPr>
        <p:spPr>
          <a:xfrm flipV="1">
            <a:off x="1601209" y="3237400"/>
            <a:ext cx="2233680" cy="6771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19" idx="0"/>
            <a:endCxn id="27" idx="1"/>
          </p:cNvCxnSpPr>
          <p:nvPr/>
        </p:nvCxnSpPr>
        <p:spPr>
          <a:xfrm flipV="1">
            <a:off x="1601209" y="3840979"/>
            <a:ext cx="2248305" cy="735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endCxn id="3" idx="1"/>
          </p:cNvCxnSpPr>
          <p:nvPr/>
        </p:nvCxnSpPr>
        <p:spPr>
          <a:xfrm flipV="1">
            <a:off x="1640074" y="2004072"/>
            <a:ext cx="2209440" cy="25023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endCxn id="16" idx="1"/>
          </p:cNvCxnSpPr>
          <p:nvPr/>
        </p:nvCxnSpPr>
        <p:spPr>
          <a:xfrm flipV="1">
            <a:off x="1640074" y="2589739"/>
            <a:ext cx="2209440" cy="1940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20" idx="0"/>
            <a:endCxn id="26" idx="1"/>
          </p:cNvCxnSpPr>
          <p:nvPr/>
        </p:nvCxnSpPr>
        <p:spPr>
          <a:xfrm flipV="1">
            <a:off x="1616499" y="3237400"/>
            <a:ext cx="2218390" cy="12720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stCxn id="19" idx="0"/>
            <a:endCxn id="13" idx="4"/>
          </p:cNvCxnSpPr>
          <p:nvPr/>
        </p:nvCxnSpPr>
        <p:spPr>
          <a:xfrm>
            <a:off x="1601209" y="3914513"/>
            <a:ext cx="2263595" cy="483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endCxn id="27" idx="1"/>
          </p:cNvCxnSpPr>
          <p:nvPr/>
        </p:nvCxnSpPr>
        <p:spPr>
          <a:xfrm flipV="1">
            <a:off x="1640073" y="3840979"/>
            <a:ext cx="2209441" cy="6841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20" idx="0"/>
            <a:endCxn id="13" idx="4"/>
          </p:cNvCxnSpPr>
          <p:nvPr/>
        </p:nvCxnSpPr>
        <p:spPr>
          <a:xfrm flipV="1">
            <a:off x="1616499" y="4397547"/>
            <a:ext cx="2248305" cy="111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29" idx="1"/>
          </p:cNvCxnSpPr>
          <p:nvPr/>
        </p:nvCxnSpPr>
        <p:spPr>
          <a:xfrm>
            <a:off x="1640073" y="3326304"/>
            <a:ext cx="2224732" cy="194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endCxn id="14" idx="4"/>
          </p:cNvCxnSpPr>
          <p:nvPr/>
        </p:nvCxnSpPr>
        <p:spPr>
          <a:xfrm>
            <a:off x="1589855" y="3899184"/>
            <a:ext cx="2251375" cy="1354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14" idx="4"/>
          </p:cNvCxnSpPr>
          <p:nvPr/>
        </p:nvCxnSpPr>
        <p:spPr>
          <a:xfrm>
            <a:off x="1628316" y="4508970"/>
            <a:ext cx="2212914" cy="744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18" idx="0"/>
          </p:cNvCxnSpPr>
          <p:nvPr/>
        </p:nvCxnSpPr>
        <p:spPr>
          <a:xfrm>
            <a:off x="1601209" y="3313517"/>
            <a:ext cx="2224891" cy="2512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19" idx="0"/>
          </p:cNvCxnSpPr>
          <p:nvPr/>
        </p:nvCxnSpPr>
        <p:spPr>
          <a:xfrm>
            <a:off x="1601209" y="3914513"/>
            <a:ext cx="2201316" cy="1897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1640072" y="4485282"/>
            <a:ext cx="2162453" cy="13270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4662115" y="5615793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</a:t>
            </a:r>
            <a:r>
              <a:rPr lang="en-US" altLang="zh-TW" sz="2400" baseline="-25000" dirty="0" smtClean="0"/>
              <a:t>c</a:t>
            </a:r>
            <a:r>
              <a:rPr lang="en-US" altLang="zh-TW" sz="2400" dirty="0" smtClean="0"/>
              <a:t>(2)</a:t>
            </a:r>
            <a:endParaRPr lang="zh-TW" altLang="en-US" sz="240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4804379" y="2388461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</a:t>
            </a:r>
            <a:r>
              <a:rPr lang="en-US" altLang="zh-TW" sz="2400" baseline="-25000" dirty="0" smtClean="0"/>
              <a:t>w</a:t>
            </a:r>
            <a:r>
              <a:rPr lang="en-US" altLang="zh-TW" sz="2400" dirty="0" smtClean="0"/>
              <a:t>(B)</a:t>
            </a:r>
            <a:endParaRPr lang="zh-TW" altLang="en-US" sz="24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4789754" y="2996535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</a:t>
            </a:r>
            <a:r>
              <a:rPr lang="en-US" altLang="zh-TW" sz="2400" baseline="-25000" dirty="0" smtClean="0"/>
              <a:t>w</a:t>
            </a:r>
            <a:r>
              <a:rPr lang="en-US" altLang="zh-TW" sz="2400" dirty="0" smtClean="0"/>
              <a:t>(C)</a:t>
            </a:r>
            <a:endParaRPr lang="zh-TW" altLang="en-US" sz="240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4789754" y="3586730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</a:t>
            </a:r>
            <a:r>
              <a:rPr lang="en-US" altLang="zh-TW" sz="2400" baseline="-25000" dirty="0" smtClean="0"/>
              <a:t>w</a:t>
            </a:r>
            <a:r>
              <a:rPr lang="en-US" altLang="zh-TW" sz="2400" dirty="0" smtClean="0"/>
              <a:t>(D)</a:t>
            </a:r>
            <a:endParaRPr lang="zh-TW" altLang="en-US" sz="2400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4804379" y="4191754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</a:t>
            </a:r>
            <a:r>
              <a:rPr lang="en-US" altLang="zh-TW" sz="2400" baseline="-25000" dirty="0" smtClean="0"/>
              <a:t>w</a:t>
            </a:r>
            <a:r>
              <a:rPr lang="en-US" altLang="zh-TW" sz="2400" dirty="0" smtClean="0"/>
              <a:t>(E)</a:t>
            </a:r>
            <a:endParaRPr lang="zh-TW" altLang="en-US" sz="2400" dirty="0"/>
          </a:p>
        </p:txBody>
      </p:sp>
      <p:cxnSp>
        <p:nvCxnSpPr>
          <p:cNvPr id="103" name="直線單箭頭接點 102"/>
          <p:cNvCxnSpPr/>
          <p:nvPr/>
        </p:nvCxnSpPr>
        <p:spPr>
          <a:xfrm>
            <a:off x="4249658" y="1979091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>
            <a:off x="4294354" y="2589738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>
            <a:off x="4249658" y="3255229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/>
          <p:nvPr/>
        </p:nvCxnSpPr>
        <p:spPr>
          <a:xfrm>
            <a:off x="4268462" y="3840978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/>
          <p:nvPr/>
        </p:nvCxnSpPr>
        <p:spPr>
          <a:xfrm>
            <a:off x="4249087" y="4435621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/>
          <p:nvPr/>
        </p:nvCxnSpPr>
        <p:spPr>
          <a:xfrm>
            <a:off x="4249087" y="5287057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/>
          <p:nvPr/>
        </p:nvCxnSpPr>
        <p:spPr>
          <a:xfrm>
            <a:off x="4229712" y="5881700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628650" y="1657444"/>
            <a:ext cx="152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smtClean="0"/>
              <a:t>Training</a:t>
            </a:r>
            <a:endParaRPr lang="zh-TW" altLang="en-US" sz="2800" b="1" i="1" u="sng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7090379" y="3057207"/>
            <a:ext cx="1874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If target is A</a:t>
            </a:r>
            <a:endParaRPr lang="zh-TW" altLang="en-US" sz="24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7090379" y="3675390"/>
            <a:ext cx="1850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 belongs to class 1</a:t>
            </a:r>
            <a:endParaRPr lang="zh-TW" altLang="en-US" sz="24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5491133" y="5056225"/>
            <a:ext cx="137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Increase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5533222" y="1723398"/>
            <a:ext cx="137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Increase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5491133" y="5627614"/>
            <a:ext cx="137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decrease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5533222" y="2363600"/>
            <a:ext cx="137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decrease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5533222" y="2968671"/>
            <a:ext cx="137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decrease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5951039" y="3745361"/>
            <a:ext cx="914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Don’t</a:t>
            </a:r>
          </a:p>
          <a:p>
            <a:r>
              <a:rPr lang="en-US" altLang="zh-TW" sz="2400" dirty="0" smtClean="0"/>
              <a:t>care</a:t>
            </a:r>
            <a:endParaRPr lang="zh-TW" altLang="en-US" sz="2400" dirty="0"/>
          </a:p>
        </p:txBody>
      </p:sp>
      <p:sp>
        <p:nvSpPr>
          <p:cNvPr id="6" name="右大括弧 5"/>
          <p:cNvSpPr/>
          <p:nvPr/>
        </p:nvSpPr>
        <p:spPr>
          <a:xfrm>
            <a:off x="5486499" y="3575956"/>
            <a:ext cx="393700" cy="1140353"/>
          </a:xfrm>
          <a:prstGeom prst="rightBrace">
            <a:avLst>
              <a:gd name="adj1" fmla="val 4897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6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  <p:bldP spid="77" grpId="0"/>
      <p:bldP spid="78" grpId="0"/>
      <p:bldP spid="80" grpId="0"/>
      <p:bldP spid="82" grpId="0"/>
      <p:bldP spid="83" grpId="0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Layer - Factorization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 rot="5400000">
            <a:off x="2489251" y="2868123"/>
            <a:ext cx="3076353" cy="591229"/>
            <a:chOff x="860647" y="2546647"/>
            <a:chExt cx="3076353" cy="591229"/>
          </a:xfrm>
        </p:grpSpPr>
        <p:sp>
          <p:nvSpPr>
            <p:cNvPr id="7" name="矩形 6"/>
            <p:cNvSpPr/>
            <p:nvPr/>
          </p:nvSpPr>
          <p:spPr>
            <a:xfrm>
              <a:off x="860647" y="2546647"/>
              <a:ext cx="3076353" cy="59122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1030514" y="263532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1613967" y="262003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2244236" y="263532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2845232" y="263532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3440206" y="262003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/>
          <p:cNvGrpSpPr/>
          <p:nvPr/>
        </p:nvGrpSpPr>
        <p:grpSpPr>
          <a:xfrm rot="5400000">
            <a:off x="3381149" y="5245275"/>
            <a:ext cx="1292555" cy="591229"/>
            <a:chOff x="4572000" y="2511370"/>
            <a:chExt cx="1292555" cy="591229"/>
          </a:xfrm>
        </p:grpSpPr>
        <p:sp>
          <p:nvSpPr>
            <p:cNvPr id="8" name="矩形 7"/>
            <p:cNvSpPr/>
            <p:nvPr/>
          </p:nvSpPr>
          <p:spPr>
            <a:xfrm>
              <a:off x="4572000" y="2511370"/>
              <a:ext cx="1292555" cy="59122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4738493" y="2608327"/>
              <a:ext cx="384854" cy="38485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5282393" y="2608327"/>
              <a:ext cx="384854" cy="38485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3849514" y="1773239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849514" y="2358906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B</a:t>
            </a:r>
            <a:endParaRPr lang="zh-TW" altLang="en-US" sz="2400" dirty="0"/>
          </a:p>
        </p:txBody>
      </p:sp>
      <p:grpSp>
        <p:nvGrpSpPr>
          <p:cNvPr id="21" name="群組 20"/>
          <p:cNvGrpSpPr/>
          <p:nvPr/>
        </p:nvGrpSpPr>
        <p:grpSpPr>
          <a:xfrm>
            <a:off x="1100014" y="2971039"/>
            <a:ext cx="622833" cy="1935324"/>
            <a:chOff x="907586" y="3640413"/>
            <a:chExt cx="622833" cy="1935324"/>
          </a:xfrm>
        </p:grpSpPr>
        <p:sp>
          <p:nvSpPr>
            <p:cNvPr id="5" name="矩形 4"/>
            <p:cNvSpPr/>
            <p:nvPr/>
          </p:nvSpPr>
          <p:spPr>
            <a:xfrm rot="5400000">
              <a:off x="251341" y="4296658"/>
              <a:ext cx="1935324" cy="62283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 rot="5400000">
              <a:off x="1023927" y="3790464"/>
              <a:ext cx="384854" cy="38485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 rot="5400000">
              <a:off x="1023927" y="4391460"/>
              <a:ext cx="384854" cy="38485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 rot="5400000">
              <a:off x="1039217" y="4986434"/>
              <a:ext cx="384854" cy="38485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742660" y="4966164"/>
            <a:ext cx="1362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Hidden</a:t>
            </a:r>
          </a:p>
          <a:p>
            <a:pPr algn="ctr"/>
            <a:r>
              <a:rPr lang="en-US" altLang="zh-TW" sz="2400" dirty="0" smtClean="0"/>
              <a:t>Layer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40710" y="1359861"/>
            <a:ext cx="106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u="sng" dirty="0" smtClean="0"/>
              <a:t>word</a:t>
            </a:r>
            <a:endParaRPr lang="zh-TW" altLang="en-US" sz="2400" i="1" u="sng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101367" y="4623289"/>
            <a:ext cx="108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u="sng" dirty="0" smtClean="0"/>
              <a:t>class</a:t>
            </a:r>
            <a:endParaRPr lang="zh-TW" altLang="en-US" sz="2400" i="1" u="sng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927291" y="6241097"/>
            <a:ext cx="220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Output Layer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834889" y="3006567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C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849514" y="3610146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D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864805" y="4211911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E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864805" y="5036302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849514" y="5610350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804379" y="1748259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</a:t>
            </a:r>
            <a:r>
              <a:rPr lang="en-US" altLang="zh-TW" sz="2400" baseline="-25000" dirty="0" smtClean="0"/>
              <a:t>w</a:t>
            </a:r>
            <a:r>
              <a:rPr lang="en-US" altLang="zh-TW" sz="2400" dirty="0" smtClean="0"/>
              <a:t>(A)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663092" y="5056225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</a:t>
            </a:r>
            <a:r>
              <a:rPr lang="en-US" altLang="zh-TW" sz="2400" baseline="-25000" dirty="0" smtClean="0"/>
              <a:t>c</a:t>
            </a:r>
            <a:r>
              <a:rPr lang="en-US" altLang="zh-TW" sz="2400" dirty="0" smtClean="0"/>
              <a:t>(1)</a:t>
            </a:r>
            <a:endParaRPr lang="zh-TW" altLang="en-US" sz="2400" dirty="0"/>
          </a:p>
        </p:txBody>
      </p:sp>
      <p:cxnSp>
        <p:nvCxnSpPr>
          <p:cNvPr id="41" name="直線單箭頭接點 40"/>
          <p:cNvCxnSpPr>
            <a:stCxn id="18" idx="0"/>
            <a:endCxn id="3" idx="1"/>
          </p:cNvCxnSpPr>
          <p:nvPr/>
        </p:nvCxnSpPr>
        <p:spPr>
          <a:xfrm flipV="1">
            <a:off x="1601209" y="2004072"/>
            <a:ext cx="2248305" cy="13094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8" idx="0"/>
            <a:endCxn id="16" idx="1"/>
          </p:cNvCxnSpPr>
          <p:nvPr/>
        </p:nvCxnSpPr>
        <p:spPr>
          <a:xfrm flipV="1">
            <a:off x="1601209" y="2589739"/>
            <a:ext cx="2248305" cy="7237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8" idx="0"/>
          </p:cNvCxnSpPr>
          <p:nvPr/>
        </p:nvCxnSpPr>
        <p:spPr>
          <a:xfrm flipV="1">
            <a:off x="1601209" y="3209412"/>
            <a:ext cx="2248305" cy="1041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18" idx="0"/>
            <a:endCxn id="27" idx="1"/>
          </p:cNvCxnSpPr>
          <p:nvPr/>
        </p:nvCxnSpPr>
        <p:spPr>
          <a:xfrm>
            <a:off x="1601209" y="3313517"/>
            <a:ext cx="2248305" cy="5274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8" idx="0"/>
            <a:endCxn id="13" idx="4"/>
          </p:cNvCxnSpPr>
          <p:nvPr/>
        </p:nvCxnSpPr>
        <p:spPr>
          <a:xfrm>
            <a:off x="1601209" y="3313517"/>
            <a:ext cx="2263595" cy="10840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19" idx="0"/>
            <a:endCxn id="3" idx="1"/>
          </p:cNvCxnSpPr>
          <p:nvPr/>
        </p:nvCxnSpPr>
        <p:spPr>
          <a:xfrm flipV="1">
            <a:off x="1601209" y="2004072"/>
            <a:ext cx="2248305" cy="19104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16" idx="1"/>
          </p:cNvCxnSpPr>
          <p:nvPr/>
        </p:nvCxnSpPr>
        <p:spPr>
          <a:xfrm flipV="1">
            <a:off x="1601208" y="2589739"/>
            <a:ext cx="2248306" cy="1334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19" idx="0"/>
            <a:endCxn id="26" idx="1"/>
          </p:cNvCxnSpPr>
          <p:nvPr/>
        </p:nvCxnSpPr>
        <p:spPr>
          <a:xfrm flipV="1">
            <a:off x="1601209" y="3237400"/>
            <a:ext cx="2233680" cy="6771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19" idx="0"/>
            <a:endCxn id="27" idx="1"/>
          </p:cNvCxnSpPr>
          <p:nvPr/>
        </p:nvCxnSpPr>
        <p:spPr>
          <a:xfrm flipV="1">
            <a:off x="1601209" y="3840979"/>
            <a:ext cx="2248305" cy="735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endCxn id="3" idx="1"/>
          </p:cNvCxnSpPr>
          <p:nvPr/>
        </p:nvCxnSpPr>
        <p:spPr>
          <a:xfrm flipV="1">
            <a:off x="1640074" y="2004072"/>
            <a:ext cx="2209440" cy="25023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endCxn id="16" idx="1"/>
          </p:cNvCxnSpPr>
          <p:nvPr/>
        </p:nvCxnSpPr>
        <p:spPr>
          <a:xfrm flipV="1">
            <a:off x="1640074" y="2589739"/>
            <a:ext cx="2209440" cy="1940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20" idx="0"/>
            <a:endCxn id="26" idx="1"/>
          </p:cNvCxnSpPr>
          <p:nvPr/>
        </p:nvCxnSpPr>
        <p:spPr>
          <a:xfrm flipV="1">
            <a:off x="1616499" y="3237400"/>
            <a:ext cx="2218390" cy="12720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stCxn id="19" idx="0"/>
            <a:endCxn id="13" idx="4"/>
          </p:cNvCxnSpPr>
          <p:nvPr/>
        </p:nvCxnSpPr>
        <p:spPr>
          <a:xfrm>
            <a:off x="1601209" y="3914513"/>
            <a:ext cx="2263595" cy="483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endCxn id="27" idx="1"/>
          </p:cNvCxnSpPr>
          <p:nvPr/>
        </p:nvCxnSpPr>
        <p:spPr>
          <a:xfrm flipV="1">
            <a:off x="1640073" y="3840979"/>
            <a:ext cx="2209441" cy="6841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20" idx="0"/>
            <a:endCxn id="13" idx="4"/>
          </p:cNvCxnSpPr>
          <p:nvPr/>
        </p:nvCxnSpPr>
        <p:spPr>
          <a:xfrm flipV="1">
            <a:off x="1616499" y="4397547"/>
            <a:ext cx="2248305" cy="111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29" idx="1"/>
          </p:cNvCxnSpPr>
          <p:nvPr/>
        </p:nvCxnSpPr>
        <p:spPr>
          <a:xfrm>
            <a:off x="1640073" y="3326304"/>
            <a:ext cx="2224732" cy="194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endCxn id="14" idx="4"/>
          </p:cNvCxnSpPr>
          <p:nvPr/>
        </p:nvCxnSpPr>
        <p:spPr>
          <a:xfrm>
            <a:off x="1589855" y="3899184"/>
            <a:ext cx="2251375" cy="1354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14" idx="4"/>
          </p:cNvCxnSpPr>
          <p:nvPr/>
        </p:nvCxnSpPr>
        <p:spPr>
          <a:xfrm>
            <a:off x="1628316" y="4508970"/>
            <a:ext cx="2212914" cy="744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18" idx="0"/>
          </p:cNvCxnSpPr>
          <p:nvPr/>
        </p:nvCxnSpPr>
        <p:spPr>
          <a:xfrm>
            <a:off x="1601209" y="3313517"/>
            <a:ext cx="2224891" cy="2512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19" idx="0"/>
          </p:cNvCxnSpPr>
          <p:nvPr/>
        </p:nvCxnSpPr>
        <p:spPr>
          <a:xfrm>
            <a:off x="1601209" y="3914513"/>
            <a:ext cx="2201316" cy="1897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1640072" y="4485282"/>
            <a:ext cx="2162453" cy="13270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4662115" y="5615793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</a:t>
            </a:r>
            <a:r>
              <a:rPr lang="en-US" altLang="zh-TW" sz="2400" baseline="-25000" dirty="0" smtClean="0"/>
              <a:t>c</a:t>
            </a:r>
            <a:r>
              <a:rPr lang="en-US" altLang="zh-TW" sz="2400" dirty="0" smtClean="0"/>
              <a:t>(2)</a:t>
            </a:r>
            <a:endParaRPr lang="zh-TW" altLang="en-US" sz="240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4804379" y="2388461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</a:t>
            </a:r>
            <a:r>
              <a:rPr lang="en-US" altLang="zh-TW" sz="2400" baseline="-25000" dirty="0" smtClean="0"/>
              <a:t>w</a:t>
            </a:r>
            <a:r>
              <a:rPr lang="en-US" altLang="zh-TW" sz="2400" dirty="0" smtClean="0"/>
              <a:t>(B)</a:t>
            </a:r>
            <a:endParaRPr lang="zh-TW" altLang="en-US" sz="24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4789754" y="2996535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</a:t>
            </a:r>
            <a:r>
              <a:rPr lang="en-US" altLang="zh-TW" sz="2400" baseline="-25000" dirty="0" smtClean="0"/>
              <a:t>w</a:t>
            </a:r>
            <a:r>
              <a:rPr lang="en-US" altLang="zh-TW" sz="2400" dirty="0" smtClean="0"/>
              <a:t>(C)</a:t>
            </a:r>
            <a:endParaRPr lang="zh-TW" altLang="en-US" sz="240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4789754" y="3586730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</a:t>
            </a:r>
            <a:r>
              <a:rPr lang="en-US" altLang="zh-TW" sz="2400" baseline="-25000" dirty="0" smtClean="0"/>
              <a:t>w</a:t>
            </a:r>
            <a:r>
              <a:rPr lang="en-US" altLang="zh-TW" sz="2400" dirty="0" smtClean="0"/>
              <a:t>(D)</a:t>
            </a:r>
            <a:endParaRPr lang="zh-TW" altLang="en-US" sz="2400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4804379" y="4191754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</a:t>
            </a:r>
            <a:r>
              <a:rPr lang="en-US" altLang="zh-TW" sz="2400" baseline="-25000" dirty="0" smtClean="0"/>
              <a:t>w</a:t>
            </a:r>
            <a:r>
              <a:rPr lang="en-US" altLang="zh-TW" sz="2400" dirty="0" smtClean="0"/>
              <a:t>(E)</a:t>
            </a:r>
            <a:endParaRPr lang="zh-TW" altLang="en-US" sz="2400" dirty="0"/>
          </a:p>
        </p:txBody>
      </p:sp>
      <p:cxnSp>
        <p:nvCxnSpPr>
          <p:cNvPr id="103" name="直線單箭頭接點 102"/>
          <p:cNvCxnSpPr/>
          <p:nvPr/>
        </p:nvCxnSpPr>
        <p:spPr>
          <a:xfrm>
            <a:off x="4249658" y="1979091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>
            <a:off x="4294354" y="2589738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>
            <a:off x="4249658" y="3255229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/>
          <p:nvPr/>
        </p:nvCxnSpPr>
        <p:spPr>
          <a:xfrm>
            <a:off x="4268462" y="3840978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/>
          <p:nvPr/>
        </p:nvCxnSpPr>
        <p:spPr>
          <a:xfrm>
            <a:off x="4249087" y="4435621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/>
          <p:nvPr/>
        </p:nvCxnSpPr>
        <p:spPr>
          <a:xfrm>
            <a:off x="4249087" y="5287057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/>
          <p:nvPr/>
        </p:nvCxnSpPr>
        <p:spPr>
          <a:xfrm>
            <a:off x="4229712" y="5881700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628650" y="1657444"/>
            <a:ext cx="152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smtClean="0"/>
              <a:t>Training</a:t>
            </a:r>
            <a:endParaRPr lang="zh-TW" altLang="en-US" sz="2800" b="1" i="1" u="sng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5524270" y="5684338"/>
            <a:ext cx="137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Increase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5533222" y="3641592"/>
            <a:ext cx="137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Increase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5491133" y="5085583"/>
            <a:ext cx="137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decrease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5524270" y="4191753"/>
            <a:ext cx="137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decrease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5994009" y="2195173"/>
            <a:ext cx="914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Don’t</a:t>
            </a:r>
          </a:p>
          <a:p>
            <a:r>
              <a:rPr lang="en-US" altLang="zh-TW" sz="2400" dirty="0" smtClean="0"/>
              <a:t>care</a:t>
            </a:r>
            <a:endParaRPr lang="zh-TW" altLang="en-US" sz="2400" dirty="0"/>
          </a:p>
        </p:txBody>
      </p:sp>
      <p:sp>
        <p:nvSpPr>
          <p:cNvPr id="6" name="右大括弧 5"/>
          <p:cNvSpPr/>
          <p:nvPr/>
        </p:nvSpPr>
        <p:spPr>
          <a:xfrm>
            <a:off x="5516092" y="1781317"/>
            <a:ext cx="393700" cy="1704899"/>
          </a:xfrm>
          <a:prstGeom prst="rightBrace">
            <a:avLst>
              <a:gd name="adj1" fmla="val 4897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文字方塊 84"/>
          <p:cNvSpPr txBox="1"/>
          <p:nvPr/>
        </p:nvSpPr>
        <p:spPr>
          <a:xfrm>
            <a:off x="7090379" y="3057207"/>
            <a:ext cx="1874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If target is D</a:t>
            </a:r>
            <a:endParaRPr lang="zh-TW" altLang="en-US" sz="24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7090379" y="3675390"/>
            <a:ext cx="1850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</a:t>
            </a:r>
            <a:r>
              <a:rPr lang="en-US" altLang="zh-TW" sz="2400" dirty="0" smtClean="0"/>
              <a:t> belongs to class 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949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7" grpId="0"/>
      <p:bldP spid="78" grpId="0"/>
      <p:bldP spid="82" grpId="0"/>
      <p:bldP spid="83" grpId="0"/>
      <p:bldP spid="6" grpId="0" animBg="1"/>
      <p:bldP spid="85" grpId="0"/>
      <p:bldP spid="8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3578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More ways </a:t>
            </a:r>
            <a:r>
              <a:rPr lang="en-US" altLang="zh-TW" dirty="0"/>
              <a:t>to deal with the large </a:t>
            </a:r>
            <a:r>
              <a:rPr lang="en-US" altLang="zh-TW" dirty="0" smtClean="0"/>
              <a:t>output layer</a:t>
            </a:r>
          </a:p>
          <a:p>
            <a:pPr lvl="1"/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www.youtube.com/watch?v=vLmgSo9LVMk</a:t>
            </a:r>
            <a:r>
              <a:rPr lang="en-US" altLang="zh-TW" dirty="0" smtClean="0"/>
              <a:t> (Hinton’s course on Coursera)</a:t>
            </a:r>
          </a:p>
          <a:p>
            <a:r>
              <a:rPr lang="en-US" altLang="zh-TW" dirty="0" smtClean="0"/>
              <a:t>How to ignore the normalization during testing time?</a:t>
            </a:r>
          </a:p>
          <a:p>
            <a:pPr lvl="1"/>
            <a:r>
              <a:rPr lang="en-US" altLang="zh-TW" sz="2000" dirty="0" err="1"/>
              <a:t>Xie</a:t>
            </a:r>
            <a:r>
              <a:rPr lang="en-US" altLang="zh-TW" sz="2000" dirty="0"/>
              <a:t> Chen, </a:t>
            </a:r>
            <a:r>
              <a:rPr lang="en-US" altLang="zh-TW" sz="2000" dirty="0" err="1"/>
              <a:t>Xunying</a:t>
            </a:r>
            <a:r>
              <a:rPr lang="en-US" altLang="zh-TW" sz="2000" dirty="0"/>
              <a:t> Liu, Mark Gales, and P. C. Woodland, “Improving the training and evaluation efficiency of recurrent neural network language models,” to appear in Proc. IEEE ICASSP, Brisbane, Australia, 2015</a:t>
            </a:r>
            <a:r>
              <a:rPr lang="en-US" altLang="zh-TW" sz="2000" dirty="0" smtClean="0"/>
              <a:t>.</a:t>
            </a:r>
          </a:p>
          <a:p>
            <a:r>
              <a:rPr lang="en-US" altLang="zh-TW" dirty="0" smtClean="0"/>
              <a:t>Learning RNN as Constrained Optimization Problem</a:t>
            </a:r>
          </a:p>
          <a:p>
            <a:pPr lvl="1"/>
            <a:r>
              <a:rPr lang="en-US" altLang="zh-TW" sz="2000" dirty="0" smtClean="0"/>
              <a:t>http</a:t>
            </a:r>
            <a:r>
              <a:rPr lang="en-US" altLang="zh-TW" sz="2000" dirty="0"/>
              <a:t>://research.microsoft.com/pubs/215611/ICLR2014_LearningDeepRNN.pdf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5844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Language model (LM)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Language model: Estimated the probability of word sequence </a:t>
            </a:r>
          </a:p>
          <a:p>
            <a:pPr lvl="1"/>
            <a:r>
              <a:rPr lang="en-US" altLang="zh-TW" dirty="0" smtClean="0"/>
              <a:t>Word sequence: w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 w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, w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, …., </a:t>
            </a:r>
            <a:r>
              <a:rPr lang="en-US" altLang="zh-TW" dirty="0" err="1" smtClean="0"/>
              <a:t>w</a:t>
            </a:r>
            <a:r>
              <a:rPr lang="en-US" altLang="zh-TW" baseline="-25000" dirty="0" err="1" smtClean="0"/>
              <a:t>n</a:t>
            </a:r>
            <a:endParaRPr lang="en-US" altLang="zh-TW" baseline="-25000" dirty="0" smtClean="0"/>
          </a:p>
          <a:p>
            <a:pPr lvl="1"/>
            <a:r>
              <a:rPr lang="en-US" altLang="zh-TW" dirty="0" smtClean="0"/>
              <a:t>P(</a:t>
            </a:r>
            <a:r>
              <a:rPr lang="en-US" altLang="zh-TW" dirty="0"/>
              <a:t>w</a:t>
            </a:r>
            <a:r>
              <a:rPr lang="en-US" altLang="zh-TW" baseline="-25000" dirty="0"/>
              <a:t>1</a:t>
            </a:r>
            <a:r>
              <a:rPr lang="en-US" altLang="zh-TW" dirty="0"/>
              <a:t>, w</a:t>
            </a:r>
            <a:r>
              <a:rPr lang="en-US" altLang="zh-TW" baseline="-25000" dirty="0"/>
              <a:t>2</a:t>
            </a:r>
            <a:r>
              <a:rPr lang="en-US" altLang="zh-TW" dirty="0"/>
              <a:t>, w</a:t>
            </a:r>
            <a:r>
              <a:rPr lang="en-US" altLang="zh-TW" baseline="-25000" dirty="0"/>
              <a:t>3</a:t>
            </a:r>
            <a:r>
              <a:rPr lang="en-US" altLang="zh-TW" dirty="0"/>
              <a:t>, …., </a:t>
            </a:r>
            <a:r>
              <a:rPr lang="en-US" altLang="zh-TW" dirty="0" err="1" smtClean="0"/>
              <a:t>w</a:t>
            </a:r>
            <a:r>
              <a:rPr lang="en-US" altLang="zh-TW" baseline="-25000" dirty="0" err="1" smtClean="0"/>
              <a:t>n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Useful in speech recognition</a:t>
            </a:r>
          </a:p>
          <a:p>
            <a:pPr lvl="1"/>
            <a:r>
              <a:rPr lang="en-US" altLang="zh-TW" dirty="0" smtClean="0"/>
              <a:t>Different word sequence can have the same pronunciation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675043" y="4886743"/>
            <a:ext cx="4771608" cy="1200329"/>
            <a:chOff x="934529" y="4976634"/>
            <a:chExt cx="4771608" cy="1200329"/>
          </a:xfrm>
        </p:grpSpPr>
        <p:grpSp>
          <p:nvGrpSpPr>
            <p:cNvPr id="4" name="群組 106"/>
            <p:cNvGrpSpPr>
              <a:grpSpLocks/>
            </p:cNvGrpSpPr>
            <p:nvPr/>
          </p:nvGrpSpPr>
          <p:grpSpPr bwMode="auto">
            <a:xfrm>
              <a:off x="934529" y="5327908"/>
              <a:ext cx="1572409" cy="449935"/>
              <a:chOff x="467932" y="3914400"/>
              <a:chExt cx="2909888" cy="576263"/>
            </a:xfrm>
          </p:grpSpPr>
          <p:pic>
            <p:nvPicPr>
              <p:cNvPr id="5" name="Picture 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932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" name="Picture 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3807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文字方塊 7"/>
            <p:cNvSpPr txBox="1"/>
            <p:nvPr/>
          </p:nvSpPr>
          <p:spPr>
            <a:xfrm>
              <a:off x="3049201" y="4976634"/>
              <a:ext cx="26569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r</a:t>
              </a:r>
              <a:r>
                <a:rPr lang="en-US" altLang="zh-TW" sz="2400" dirty="0" smtClean="0"/>
                <a:t>ecognize speech</a:t>
              </a:r>
            </a:p>
            <a:p>
              <a:pPr algn="ctr"/>
              <a:r>
                <a:rPr lang="en-US" altLang="zh-TW" sz="2400" dirty="0"/>
                <a:t>o</a:t>
              </a:r>
              <a:r>
                <a:rPr lang="en-US" altLang="zh-TW" sz="2400" dirty="0" smtClean="0"/>
                <a:t>r</a:t>
              </a:r>
            </a:p>
            <a:p>
              <a:pPr algn="ctr"/>
              <a:r>
                <a:rPr lang="en-US" altLang="zh-TW" sz="2400" dirty="0" smtClean="0"/>
                <a:t>wreck a nice beach</a:t>
              </a:r>
              <a:endParaRPr lang="zh-TW" altLang="en-US" sz="2400" dirty="0"/>
            </a:p>
          </p:txBody>
        </p:sp>
        <p:sp>
          <p:nvSpPr>
            <p:cNvPr id="9" name="向右箭號 8"/>
            <p:cNvSpPr/>
            <p:nvPr/>
          </p:nvSpPr>
          <p:spPr>
            <a:xfrm>
              <a:off x="2731670" y="5327908"/>
              <a:ext cx="471218" cy="4499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5709016" y="4655910"/>
            <a:ext cx="386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If P(</a:t>
            </a:r>
            <a:r>
              <a:rPr lang="en-US" altLang="zh-TW" sz="2400" dirty="0"/>
              <a:t>recognize </a:t>
            </a:r>
            <a:r>
              <a:rPr lang="en-US" altLang="zh-TW" sz="2400" dirty="0" smtClean="0"/>
              <a:t>speech)</a:t>
            </a:r>
          </a:p>
          <a:p>
            <a:r>
              <a:rPr lang="en-US" altLang="zh-TW" sz="2400" dirty="0" smtClean="0"/>
              <a:t>&gt;P(</a:t>
            </a:r>
            <a:r>
              <a:rPr lang="en-US" altLang="zh-TW" sz="2400" dirty="0"/>
              <a:t>wreck a nice </a:t>
            </a:r>
            <a:r>
              <a:rPr lang="en-US" altLang="zh-TW" sz="2400" dirty="0" smtClean="0"/>
              <a:t>beach)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871419" y="5486906"/>
            <a:ext cx="2572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Output =  “recognize speech”</a:t>
            </a:r>
          </a:p>
        </p:txBody>
      </p:sp>
    </p:spTree>
    <p:extLst>
      <p:ext uri="{BB962C8B-B14F-4D97-AF65-F5344CB8AC3E}">
        <p14:creationId xmlns:p14="http://schemas.microsoft.com/office/powerpoint/2010/main" val="76613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Language </a:t>
            </a:r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TW" dirty="0" smtClean="0"/>
              <a:t>How to estimate </a:t>
            </a:r>
            <a:r>
              <a:rPr lang="en-US" altLang="zh-TW" dirty="0"/>
              <a:t>P(w</a:t>
            </a:r>
            <a:r>
              <a:rPr lang="en-US" altLang="zh-TW" baseline="-25000" dirty="0"/>
              <a:t>1</a:t>
            </a:r>
            <a:r>
              <a:rPr lang="en-US" altLang="zh-TW" dirty="0"/>
              <a:t>, w</a:t>
            </a:r>
            <a:r>
              <a:rPr lang="en-US" altLang="zh-TW" baseline="-25000" dirty="0"/>
              <a:t>2</a:t>
            </a:r>
            <a:r>
              <a:rPr lang="en-US" altLang="zh-TW" dirty="0"/>
              <a:t>, w</a:t>
            </a:r>
            <a:r>
              <a:rPr lang="en-US" altLang="zh-TW" baseline="-25000" dirty="0"/>
              <a:t>3</a:t>
            </a:r>
            <a:r>
              <a:rPr lang="en-US" altLang="zh-TW" dirty="0"/>
              <a:t>, …., </a:t>
            </a:r>
            <a:r>
              <a:rPr lang="en-US" altLang="zh-TW" dirty="0" err="1"/>
              <a:t>w</a:t>
            </a:r>
            <a:r>
              <a:rPr lang="en-US" altLang="zh-TW" baseline="-25000" dirty="0" err="1"/>
              <a:t>n</a:t>
            </a:r>
            <a:r>
              <a:rPr lang="en-US" altLang="zh-TW" dirty="0" smtClean="0"/>
              <a:t>)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dirty="0" smtClean="0"/>
              <a:t>Collect a large amount of  text data as training data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sz="2400" dirty="0" smtClean="0"/>
              <a:t>However, the word sequence w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/>
              <a:t>, 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, </a:t>
            </a:r>
            <a:r>
              <a:rPr lang="en-US" altLang="zh-TW" sz="2400" dirty="0" smtClean="0"/>
              <a:t>…., </a:t>
            </a:r>
            <a:r>
              <a:rPr lang="en-US" altLang="zh-TW" sz="2400" dirty="0" err="1" smtClean="0"/>
              <a:t>w</a:t>
            </a:r>
            <a:r>
              <a:rPr lang="en-US" altLang="zh-TW" sz="2400" baseline="-25000" dirty="0" err="1" smtClean="0"/>
              <a:t>n</a:t>
            </a:r>
            <a:r>
              <a:rPr lang="en-US" altLang="zh-TW" sz="2400" baseline="-25000" dirty="0" smtClean="0"/>
              <a:t> </a:t>
            </a:r>
            <a:r>
              <a:rPr lang="en-US" altLang="zh-TW" sz="2400" dirty="0" smtClean="0"/>
              <a:t>may not  appear in the training data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dirty="0" smtClean="0"/>
              <a:t>N-gram language model: </a:t>
            </a:r>
            <a:r>
              <a:rPr lang="en-US" altLang="zh-TW" sz="2400" dirty="0" smtClean="0"/>
              <a:t>P(w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/>
              <a:t>, 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, w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, …., </a:t>
            </a:r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n</a:t>
            </a:r>
            <a:r>
              <a:rPr lang="en-US" altLang="zh-TW" sz="2400" dirty="0" smtClean="0"/>
              <a:t>) = P(w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|START)P(w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|w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) …... P(w</a:t>
            </a:r>
            <a:r>
              <a:rPr lang="en-US" altLang="zh-TW" sz="2400" baseline="-25000" dirty="0" smtClean="0"/>
              <a:t>n</a:t>
            </a:r>
            <a:r>
              <a:rPr lang="en-US" altLang="zh-TW" sz="2400" dirty="0" smtClean="0"/>
              <a:t>|w</a:t>
            </a:r>
            <a:r>
              <a:rPr lang="en-US" altLang="zh-TW" sz="2400" baseline="-25000" dirty="0" smtClean="0"/>
              <a:t>n-1</a:t>
            </a:r>
            <a:r>
              <a:rPr lang="en-US" altLang="zh-TW" sz="2400" dirty="0" smtClean="0"/>
              <a:t>)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dirty="0" smtClean="0"/>
              <a:t>Estimate P(</a:t>
            </a:r>
            <a:r>
              <a:rPr lang="en-US" altLang="zh-TW" dirty="0" err="1" smtClean="0"/>
              <a:t>beach|nice</a:t>
            </a:r>
            <a:r>
              <a:rPr lang="en-US" altLang="zh-TW" dirty="0" smtClean="0"/>
              <a:t>) from training data</a:t>
            </a:r>
            <a:endParaRPr lang="en-US" altLang="zh-TW" dirty="0"/>
          </a:p>
          <a:p>
            <a:pPr marL="228600" lvl="1">
              <a:spcBef>
                <a:spcPts val="1000"/>
              </a:spcBef>
            </a:pPr>
            <a:endParaRPr lang="en-US" altLang="zh-TW" dirty="0"/>
          </a:p>
          <a:p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75577" y="5213185"/>
                <a:ext cx="4945906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TW" sz="2800" dirty="0"/>
                            <m:t>beach</m:t>
                          </m:r>
                          <m:r>
                            <m:rPr>
                              <m:nor/>
                            </m:rPr>
                            <a:rPr lang="en-US" altLang="zh-TW" sz="2800" dirty="0"/>
                            <m:t>|</m:t>
                          </m:r>
                          <m:r>
                            <m:rPr>
                              <m:nor/>
                            </m:rPr>
                            <a:rPr lang="en-US" altLang="zh-TW" sz="2800" dirty="0"/>
                            <m:t>nice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𝑖𝑐𝑒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𝑏𝑒𝑎𝑐h</m:t>
                              </m:r>
                            </m:e>
                          </m:d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𝑛𝑖𝑐𝑒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77" y="5213185"/>
                <a:ext cx="4945906" cy="89710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5503313" y="5880714"/>
            <a:ext cx="3309366" cy="8032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Count of “nice” in the training data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503313" y="4790224"/>
            <a:ext cx="3293867" cy="9018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Count of “nice beach”</a:t>
            </a:r>
            <a:r>
              <a:rPr lang="en-US" altLang="zh-TW" sz="2400" baseline="-25000" dirty="0" smtClean="0"/>
              <a:t> </a:t>
            </a:r>
            <a:r>
              <a:rPr lang="en-US" altLang="zh-TW" sz="2400" dirty="0" smtClean="0"/>
              <a:t>in the training data</a:t>
            </a:r>
            <a:endParaRPr lang="zh-TW" altLang="en-US" sz="2400" dirty="0"/>
          </a:p>
        </p:txBody>
      </p:sp>
      <p:cxnSp>
        <p:nvCxnSpPr>
          <p:cNvPr id="9" name="直線單箭頭接點 8"/>
          <p:cNvCxnSpPr>
            <a:stCxn id="7" idx="1"/>
          </p:cNvCxnSpPr>
          <p:nvPr/>
        </p:nvCxnSpPr>
        <p:spPr>
          <a:xfrm flipH="1">
            <a:off x="5098942" y="5241157"/>
            <a:ext cx="404371" cy="237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6" idx="1"/>
          </p:cNvCxnSpPr>
          <p:nvPr/>
        </p:nvCxnSpPr>
        <p:spPr>
          <a:xfrm flipH="1" flipV="1">
            <a:off x="4680488" y="5978592"/>
            <a:ext cx="822825" cy="3037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934101" y="365126"/>
            <a:ext cx="3689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P(“wreck </a:t>
            </a:r>
            <a:r>
              <a:rPr lang="en-US" altLang="zh-TW" sz="2400" dirty="0"/>
              <a:t>a nice </a:t>
            </a:r>
            <a:r>
              <a:rPr lang="en-US" altLang="zh-TW" sz="2400" dirty="0" smtClean="0"/>
              <a:t>beach”)</a:t>
            </a:r>
          </a:p>
          <a:p>
            <a:r>
              <a:rPr lang="en-US" altLang="zh-TW" sz="2400" dirty="0" smtClean="0"/>
              <a:t>=P(</a:t>
            </a:r>
            <a:r>
              <a:rPr lang="en-US" altLang="zh-TW" sz="2400" dirty="0" err="1" smtClean="0"/>
              <a:t>wreck|START</a:t>
            </a:r>
            <a:r>
              <a:rPr lang="en-US" altLang="zh-TW" sz="2400" dirty="0" smtClean="0"/>
              <a:t>)P(</a:t>
            </a:r>
            <a:r>
              <a:rPr lang="en-US" altLang="zh-TW" sz="2400" dirty="0" err="1" smtClean="0"/>
              <a:t>a|wreck</a:t>
            </a:r>
            <a:r>
              <a:rPr lang="en-US" altLang="zh-TW" sz="2400" dirty="0" smtClean="0"/>
              <a:t>)P(</a:t>
            </a:r>
            <a:r>
              <a:rPr lang="en-US" altLang="zh-TW" sz="2400" dirty="0" err="1" smtClean="0"/>
              <a:t>nice|a</a:t>
            </a:r>
            <a:r>
              <a:rPr lang="en-US" altLang="zh-TW" sz="2400" dirty="0" smtClean="0"/>
              <a:t>)P(</a:t>
            </a:r>
            <a:r>
              <a:rPr lang="en-US" altLang="zh-TW" sz="2400" dirty="0" err="1" smtClean="0"/>
              <a:t>beach|nice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5084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Language </a:t>
            </a:r>
            <a:r>
              <a:rPr lang="en-US" altLang="zh-TW" dirty="0" smtClean="0"/>
              <a:t>model - Smoothing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Training data:</a:t>
            </a:r>
          </a:p>
          <a:p>
            <a:pPr lvl="1"/>
            <a:r>
              <a:rPr lang="en-US" altLang="zh-TW" dirty="0" smtClean="0"/>
              <a:t>The dog ran ……</a:t>
            </a:r>
          </a:p>
          <a:p>
            <a:pPr lvl="1"/>
            <a:r>
              <a:rPr lang="en-US" altLang="zh-TW" dirty="0" smtClean="0"/>
              <a:t>The cat jumped ……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157786" y="3666925"/>
            <a:ext cx="3140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P( jumped | dog ) = 0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85586" y="4128590"/>
            <a:ext cx="3140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P( ran | cat ) = 0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2763" y="4937721"/>
            <a:ext cx="5684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The probability is not accurate.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2763" y="5495551"/>
            <a:ext cx="7445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The phenomenon happens because we cannot collect all the possible text in the world as training data.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509002" y="3713091"/>
            <a:ext cx="2396802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Give some small probability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856670" y="1970813"/>
            <a:ext cx="3433313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 smtClean="0"/>
              <a:t>This is called </a:t>
            </a:r>
            <a:r>
              <a:rPr lang="en-US" altLang="zh-TW" sz="2800" b="1" dirty="0" smtClean="0"/>
              <a:t>language model smoothing</a:t>
            </a:r>
            <a:r>
              <a:rPr lang="en-US" altLang="zh-TW" sz="2800" dirty="0" smtClean="0"/>
              <a:t>.</a:t>
            </a:r>
            <a:endParaRPr lang="zh-TW" altLang="en-US" sz="2800" dirty="0"/>
          </a:p>
        </p:txBody>
      </p:sp>
      <p:cxnSp>
        <p:nvCxnSpPr>
          <p:cNvPr id="15" name="直線接點 14"/>
          <p:cNvCxnSpPr/>
          <p:nvPr/>
        </p:nvCxnSpPr>
        <p:spPr>
          <a:xfrm>
            <a:off x="3792884" y="4203553"/>
            <a:ext cx="345057" cy="3444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3792884" y="3716859"/>
            <a:ext cx="345057" cy="3444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148772" y="3674098"/>
            <a:ext cx="113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C00000"/>
                </a:solidFill>
              </a:rPr>
              <a:t>0.0001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148772" y="4163099"/>
            <a:ext cx="113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C00000"/>
                </a:solidFill>
              </a:rPr>
              <a:t>0.0001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31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  <p:bldP spid="10" grpId="0"/>
      <p:bldP spid="11" grpId="0" animBg="1"/>
      <p:bldP spid="12" grpId="0" animBg="1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Neural-network based LM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73054" y="4103528"/>
            <a:ext cx="1687602" cy="9207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Neural </a:t>
            </a:r>
          </a:p>
          <a:p>
            <a:pPr algn="ctr"/>
            <a:r>
              <a:rPr lang="en-US" altLang="zh-TW" sz="2400" dirty="0" smtClean="0"/>
              <a:t>Network</a:t>
            </a:r>
            <a:endParaRPr lang="zh-TW" altLang="en-US" sz="2400" dirty="0"/>
          </a:p>
        </p:txBody>
      </p:sp>
      <p:cxnSp>
        <p:nvCxnSpPr>
          <p:cNvPr id="57" name="直線單箭頭接點 56"/>
          <p:cNvCxnSpPr/>
          <p:nvPr/>
        </p:nvCxnSpPr>
        <p:spPr>
          <a:xfrm flipV="1">
            <a:off x="1108506" y="507527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V="1">
            <a:off x="490962" y="369147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44865" y="2266955"/>
            <a:ext cx="85441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P(</a:t>
            </a:r>
            <a:r>
              <a:rPr lang="en-US" altLang="zh-TW" sz="2400" dirty="0" err="1" smtClean="0"/>
              <a:t>b|a</a:t>
            </a:r>
            <a:r>
              <a:rPr lang="en-US" altLang="zh-TW" sz="2400" dirty="0" smtClean="0"/>
              <a:t>): not from count, but the NN that can predict the next word.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430594" y="1450810"/>
            <a:ext cx="6684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P(“wreck </a:t>
            </a:r>
            <a:r>
              <a:rPr lang="en-US" altLang="zh-TW" sz="2400" dirty="0"/>
              <a:t>a nice </a:t>
            </a:r>
            <a:r>
              <a:rPr lang="en-US" altLang="zh-TW" sz="2400" dirty="0" smtClean="0"/>
              <a:t>beach”)</a:t>
            </a:r>
          </a:p>
          <a:p>
            <a:r>
              <a:rPr lang="en-US" altLang="zh-TW" sz="2400" dirty="0" smtClean="0"/>
              <a:t>=P(</a:t>
            </a:r>
            <a:r>
              <a:rPr lang="en-US" altLang="zh-TW" sz="2400" dirty="0" err="1" smtClean="0"/>
              <a:t>wreck|START</a:t>
            </a:r>
            <a:r>
              <a:rPr lang="en-US" altLang="zh-TW" sz="2400" dirty="0" smtClean="0"/>
              <a:t>)P(</a:t>
            </a:r>
            <a:r>
              <a:rPr lang="en-US" altLang="zh-TW" sz="2400" dirty="0" err="1" smtClean="0"/>
              <a:t>a|wreck</a:t>
            </a:r>
            <a:r>
              <a:rPr lang="en-US" altLang="zh-TW" sz="2400" dirty="0" smtClean="0"/>
              <a:t>)P(</a:t>
            </a:r>
            <a:r>
              <a:rPr lang="en-US" altLang="zh-TW" sz="2400" dirty="0" err="1" smtClean="0"/>
              <a:t>nice|a</a:t>
            </a:r>
            <a:r>
              <a:rPr lang="en-US" altLang="zh-TW" sz="2400" dirty="0" smtClean="0"/>
              <a:t>)P(</a:t>
            </a:r>
            <a:r>
              <a:rPr lang="en-US" altLang="zh-TW" sz="2400" dirty="0" err="1" smtClean="0"/>
              <a:t>beach|nice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cxnSp>
        <p:nvCxnSpPr>
          <p:cNvPr id="55" name="直線單箭頭接點 54"/>
          <p:cNvCxnSpPr/>
          <p:nvPr/>
        </p:nvCxnSpPr>
        <p:spPr>
          <a:xfrm flipV="1">
            <a:off x="760210" y="369147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V="1">
            <a:off x="993815" y="369147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1261716" y="369147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1516157" y="369147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V="1">
            <a:off x="1740189" y="369147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73054" y="5498981"/>
            <a:ext cx="1687602" cy="2653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25689" y="5804546"/>
            <a:ext cx="2210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1-of-N encoding of </a:t>
            </a:r>
            <a:r>
              <a:rPr lang="en-US" altLang="zh-TW" sz="2400" dirty="0" smtClean="0"/>
              <a:t>“START”</a:t>
            </a:r>
            <a:endParaRPr lang="zh-TW" altLang="en-US" sz="2400" dirty="0"/>
          </a:p>
        </p:txBody>
      </p:sp>
      <p:sp>
        <p:nvSpPr>
          <p:cNvPr id="39" name="矩形 38"/>
          <p:cNvSpPr/>
          <p:nvPr/>
        </p:nvSpPr>
        <p:spPr>
          <a:xfrm>
            <a:off x="-19050" y="2877123"/>
            <a:ext cx="2299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/>
              <a:t>P(next word is “wreck”)</a:t>
            </a:r>
            <a:endParaRPr lang="zh-TW" altLang="en-US" sz="2400" dirty="0"/>
          </a:p>
        </p:txBody>
      </p:sp>
      <p:sp>
        <p:nvSpPr>
          <p:cNvPr id="69" name="矩形 68"/>
          <p:cNvSpPr/>
          <p:nvPr/>
        </p:nvSpPr>
        <p:spPr>
          <a:xfrm>
            <a:off x="2586987" y="4122578"/>
            <a:ext cx="1687602" cy="9207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Neural </a:t>
            </a:r>
          </a:p>
          <a:p>
            <a:pPr algn="ctr"/>
            <a:r>
              <a:rPr lang="en-US" altLang="zh-TW" sz="2400" dirty="0" smtClean="0"/>
              <a:t>Network</a:t>
            </a:r>
            <a:endParaRPr lang="zh-TW" altLang="en-US" sz="2400" dirty="0"/>
          </a:p>
        </p:txBody>
      </p:sp>
      <p:cxnSp>
        <p:nvCxnSpPr>
          <p:cNvPr id="70" name="直線單箭頭接點 69"/>
          <p:cNvCxnSpPr/>
          <p:nvPr/>
        </p:nvCxnSpPr>
        <p:spPr>
          <a:xfrm flipV="1">
            <a:off x="3422439" y="509432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V="1">
            <a:off x="2804895" y="371052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 flipV="1">
            <a:off x="3074143" y="371052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V="1">
            <a:off x="3307748" y="371052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V="1">
            <a:off x="3575649" y="371052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V="1">
            <a:off x="3830090" y="371052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 flipV="1">
            <a:off x="4054122" y="371052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586987" y="5518031"/>
            <a:ext cx="1687602" cy="2653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78" name="矩形 77"/>
          <p:cNvSpPr/>
          <p:nvPr/>
        </p:nvSpPr>
        <p:spPr>
          <a:xfrm>
            <a:off x="2339622" y="5823596"/>
            <a:ext cx="2210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1-of-N encoding of </a:t>
            </a:r>
            <a:r>
              <a:rPr lang="en-US" altLang="zh-TW" sz="2400" dirty="0" smtClean="0"/>
              <a:t>“wreck”</a:t>
            </a:r>
            <a:endParaRPr lang="zh-TW" altLang="en-US" sz="2400" dirty="0"/>
          </a:p>
        </p:txBody>
      </p:sp>
      <p:sp>
        <p:nvSpPr>
          <p:cNvPr id="79" name="矩形 78"/>
          <p:cNvSpPr/>
          <p:nvPr/>
        </p:nvSpPr>
        <p:spPr>
          <a:xfrm>
            <a:off x="2294883" y="2896173"/>
            <a:ext cx="2299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/>
              <a:t>P(next word is “a”)</a:t>
            </a:r>
            <a:endParaRPr lang="zh-TW" altLang="en-US" sz="2400" dirty="0"/>
          </a:p>
        </p:txBody>
      </p:sp>
      <p:sp>
        <p:nvSpPr>
          <p:cNvPr id="80" name="矩形 79"/>
          <p:cNvSpPr/>
          <p:nvPr/>
        </p:nvSpPr>
        <p:spPr>
          <a:xfrm>
            <a:off x="4834620" y="4141628"/>
            <a:ext cx="1687602" cy="9207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Neural </a:t>
            </a:r>
          </a:p>
          <a:p>
            <a:pPr algn="ctr"/>
            <a:r>
              <a:rPr lang="en-US" altLang="zh-TW" sz="2400" dirty="0" smtClean="0"/>
              <a:t>Network</a:t>
            </a:r>
            <a:endParaRPr lang="zh-TW" altLang="en-US" sz="2400" dirty="0"/>
          </a:p>
        </p:txBody>
      </p:sp>
      <p:cxnSp>
        <p:nvCxnSpPr>
          <p:cNvPr id="81" name="直線單箭頭接點 80"/>
          <p:cNvCxnSpPr/>
          <p:nvPr/>
        </p:nvCxnSpPr>
        <p:spPr>
          <a:xfrm flipV="1">
            <a:off x="5670072" y="511337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 flipV="1">
            <a:off x="5052528" y="372957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V="1">
            <a:off x="5321776" y="372957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 flipV="1">
            <a:off x="5555381" y="372957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 flipV="1">
            <a:off x="5823282" y="372957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/>
          <p:nvPr/>
        </p:nvCxnSpPr>
        <p:spPr>
          <a:xfrm flipV="1">
            <a:off x="6077723" y="372957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/>
          <p:nvPr/>
        </p:nvCxnSpPr>
        <p:spPr>
          <a:xfrm flipV="1">
            <a:off x="6301755" y="372957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834620" y="5537081"/>
            <a:ext cx="1687602" cy="2653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89" name="矩形 88"/>
          <p:cNvSpPr/>
          <p:nvPr/>
        </p:nvSpPr>
        <p:spPr>
          <a:xfrm>
            <a:off x="4587255" y="5842646"/>
            <a:ext cx="2210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1-of-N encoding of </a:t>
            </a:r>
            <a:r>
              <a:rPr lang="en-US" altLang="zh-TW" sz="2400" dirty="0" smtClean="0"/>
              <a:t>“a”</a:t>
            </a:r>
            <a:endParaRPr lang="zh-TW" altLang="en-US" sz="2400" dirty="0"/>
          </a:p>
        </p:txBody>
      </p:sp>
      <p:sp>
        <p:nvSpPr>
          <p:cNvPr id="90" name="矩形 89"/>
          <p:cNvSpPr/>
          <p:nvPr/>
        </p:nvSpPr>
        <p:spPr>
          <a:xfrm>
            <a:off x="4542516" y="2915223"/>
            <a:ext cx="2299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/>
              <a:t>P(next word is “nice”)</a:t>
            </a:r>
            <a:endParaRPr lang="zh-TW" altLang="en-US" sz="2400" dirty="0"/>
          </a:p>
        </p:txBody>
      </p:sp>
      <p:sp>
        <p:nvSpPr>
          <p:cNvPr id="91" name="矩形 90"/>
          <p:cNvSpPr/>
          <p:nvPr/>
        </p:nvSpPr>
        <p:spPr>
          <a:xfrm>
            <a:off x="7129503" y="4160678"/>
            <a:ext cx="1687602" cy="9207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Neural </a:t>
            </a:r>
          </a:p>
          <a:p>
            <a:pPr algn="ctr"/>
            <a:r>
              <a:rPr lang="en-US" altLang="zh-TW" sz="2400" dirty="0" smtClean="0"/>
              <a:t>Network</a:t>
            </a:r>
            <a:endParaRPr lang="zh-TW" altLang="en-US" sz="2400" dirty="0"/>
          </a:p>
        </p:txBody>
      </p:sp>
      <p:cxnSp>
        <p:nvCxnSpPr>
          <p:cNvPr id="92" name="直線單箭頭接點 91"/>
          <p:cNvCxnSpPr/>
          <p:nvPr/>
        </p:nvCxnSpPr>
        <p:spPr>
          <a:xfrm flipV="1">
            <a:off x="7964955" y="513242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 flipV="1">
            <a:off x="7347411" y="374862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 flipV="1">
            <a:off x="7616659" y="374862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 flipV="1">
            <a:off x="7850264" y="374862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flipV="1">
            <a:off x="8118165" y="374862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V="1">
            <a:off x="8372606" y="374862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flipV="1">
            <a:off x="8596638" y="374862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7129503" y="5556131"/>
            <a:ext cx="1687602" cy="2653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00" name="矩形 99"/>
          <p:cNvSpPr/>
          <p:nvPr/>
        </p:nvSpPr>
        <p:spPr>
          <a:xfrm>
            <a:off x="6882138" y="5861696"/>
            <a:ext cx="2210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1-of-N encoding of </a:t>
            </a:r>
            <a:r>
              <a:rPr lang="en-US" altLang="zh-TW" sz="2400" dirty="0" smtClean="0"/>
              <a:t>“nice”</a:t>
            </a:r>
            <a:endParaRPr lang="zh-TW" altLang="en-US" sz="2400" dirty="0"/>
          </a:p>
        </p:txBody>
      </p:sp>
      <p:sp>
        <p:nvSpPr>
          <p:cNvPr id="101" name="矩形 100"/>
          <p:cNvSpPr/>
          <p:nvPr/>
        </p:nvSpPr>
        <p:spPr>
          <a:xfrm>
            <a:off x="6837399" y="2934273"/>
            <a:ext cx="2299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/>
              <a:t>P(next word is “beach”)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170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35" grpId="0"/>
      <p:bldP spid="53" grpId="0"/>
      <p:bldP spid="37" grpId="0" animBg="1"/>
      <p:bldP spid="38" grpId="0"/>
      <p:bldP spid="39" grpId="0"/>
      <p:bldP spid="69" grpId="0" animBg="1"/>
      <p:bldP spid="77" grpId="0" animBg="1"/>
      <p:bldP spid="78" grpId="0"/>
      <p:bldP spid="79" grpId="0"/>
      <p:bldP spid="80" grpId="0" animBg="1"/>
      <p:bldP spid="88" grpId="0" animBg="1"/>
      <p:bldP spid="89" grpId="0"/>
      <p:bldP spid="90" grpId="0"/>
      <p:bldP spid="91" grpId="0" animBg="1"/>
      <p:bldP spid="99" grpId="0" animBg="1"/>
      <p:bldP spid="100" grpId="0"/>
      <p:bldP spid="1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Neural-network based LM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7650" y="5553461"/>
            <a:ext cx="3448050" cy="6703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47700" y="3848052"/>
            <a:ext cx="3362325" cy="709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52475" y="3936161"/>
            <a:ext cx="495300" cy="4953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457325" y="3936161"/>
            <a:ext cx="495300" cy="4953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162175" y="3936161"/>
            <a:ext cx="495300" cy="4953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000375" y="3888204"/>
            <a:ext cx="133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/>
              <a:t>……</a:t>
            </a:r>
            <a:endParaRPr lang="zh-TW" altLang="en-US" sz="2800" b="1" dirty="0"/>
          </a:p>
        </p:txBody>
      </p:sp>
      <p:sp>
        <p:nvSpPr>
          <p:cNvPr id="10" name="向上箭號 9"/>
          <p:cNvSpPr/>
          <p:nvPr/>
        </p:nvSpPr>
        <p:spPr>
          <a:xfrm>
            <a:off x="1681162" y="4649679"/>
            <a:ext cx="704850" cy="855996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21476" y="5721669"/>
            <a:ext cx="342900" cy="3429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464426" y="5702619"/>
            <a:ext cx="342900" cy="3429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207376" y="5721669"/>
            <a:ext cx="342900" cy="3429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3112250" y="5600755"/>
            <a:ext cx="133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/>
              <a:t>……</a:t>
            </a:r>
            <a:endParaRPr lang="zh-TW" altLang="en-US" sz="2800" b="1" dirty="0"/>
          </a:p>
        </p:txBody>
      </p:sp>
      <p:sp>
        <p:nvSpPr>
          <p:cNvPr id="15" name="矩形 14"/>
          <p:cNvSpPr/>
          <p:nvPr/>
        </p:nvSpPr>
        <p:spPr>
          <a:xfrm>
            <a:off x="669446" y="2084921"/>
            <a:ext cx="3362325" cy="7096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74221" y="2173030"/>
            <a:ext cx="495300" cy="4953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479071" y="2173030"/>
            <a:ext cx="495300" cy="4953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183921" y="2173030"/>
            <a:ext cx="495300" cy="4953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022121" y="2125073"/>
            <a:ext cx="133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/>
              <a:t>……</a:t>
            </a:r>
            <a:endParaRPr lang="zh-TW" altLang="en-US" sz="2800" b="1" dirty="0"/>
          </a:p>
        </p:txBody>
      </p:sp>
      <p:sp>
        <p:nvSpPr>
          <p:cNvPr id="20" name="向上箭號 19"/>
          <p:cNvSpPr/>
          <p:nvPr/>
        </p:nvSpPr>
        <p:spPr>
          <a:xfrm>
            <a:off x="1681162" y="2920748"/>
            <a:ext cx="704850" cy="785196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2374960" y="4579632"/>
            <a:ext cx="21002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Fully </a:t>
            </a:r>
          </a:p>
          <a:p>
            <a:r>
              <a:rPr lang="en-US" altLang="zh-TW" sz="2800" dirty="0" smtClean="0"/>
              <a:t>connected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386012" y="2849272"/>
            <a:ext cx="2090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Fully </a:t>
            </a:r>
          </a:p>
          <a:p>
            <a:r>
              <a:rPr lang="en-US" altLang="zh-TW" sz="2800" dirty="0" smtClean="0"/>
              <a:t>connected</a:t>
            </a:r>
            <a:endParaRPr lang="zh-TW" altLang="en-US" sz="2800" dirty="0"/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1021871" y="1771423"/>
            <a:ext cx="0" cy="4560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1721959" y="1755086"/>
            <a:ext cx="0" cy="4560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2431571" y="1755086"/>
            <a:ext cx="0" cy="4560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4398125" y="1555686"/>
            <a:ext cx="4409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The hidden layer of the related words are close.</a:t>
            </a:r>
            <a:endParaRPr lang="zh-TW" altLang="en-US" sz="2400" dirty="0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4997138" y="3960294"/>
            <a:ext cx="29958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5362262" y="2509950"/>
            <a:ext cx="0" cy="1769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4416972" y="4367517"/>
            <a:ext cx="4252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If P(</a:t>
            </a:r>
            <a:r>
              <a:rPr lang="en-US" altLang="zh-TW" sz="2400" dirty="0" err="1" smtClean="0"/>
              <a:t>jump|dog</a:t>
            </a:r>
            <a:r>
              <a:rPr lang="en-US" altLang="zh-TW" sz="2400" dirty="0" smtClean="0"/>
              <a:t>) is large, then P(</a:t>
            </a:r>
            <a:r>
              <a:rPr lang="en-US" altLang="zh-TW" sz="2400" dirty="0" err="1" smtClean="0"/>
              <a:t>jump|cat</a:t>
            </a:r>
            <a:r>
              <a:rPr lang="en-US" altLang="zh-TW" sz="2400" dirty="0" smtClean="0"/>
              <a:t>) increase accordingly. 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7946452" y="3716196"/>
            <a:ext cx="61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h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741513" y="2400922"/>
            <a:ext cx="61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h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37" name="橢圓 36"/>
          <p:cNvSpPr/>
          <p:nvPr/>
        </p:nvSpPr>
        <p:spPr>
          <a:xfrm>
            <a:off x="6069195" y="3145168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6301485" y="3415347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6495057" y="3198064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5538016" y="2763105"/>
            <a:ext cx="72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dog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6113631" y="3485364"/>
            <a:ext cx="72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cat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571091" y="2834146"/>
            <a:ext cx="986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rabbit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416972" y="5198514"/>
            <a:ext cx="4432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(even there is not “… cat jump …” in the data)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404685" y="6069397"/>
            <a:ext cx="427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Smoothing is automatically done. 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70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3" grpId="0"/>
      <p:bldP spid="35" grpId="0"/>
      <p:bldP spid="36" grpId="0"/>
      <p:bldP spid="37" grpId="0" animBg="1"/>
      <p:bldP spid="38" grpId="0" animBg="1"/>
      <p:bldP spid="39" grpId="0" animBg="1"/>
      <p:bldP spid="40" grpId="0"/>
      <p:bldP spid="41" grpId="0"/>
      <p:bldP spid="42" grpId="0"/>
      <p:bldP spid="26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RNN-based LM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3" y="1642202"/>
            <a:ext cx="3505199" cy="116495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RNN can also be used in predicting the next word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05350" y="5496652"/>
            <a:ext cx="3448050" cy="6703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695825" y="3729425"/>
            <a:ext cx="3362325" cy="709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38164" y="3764487"/>
            <a:ext cx="3271835" cy="6745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4800600" y="3817534"/>
            <a:ext cx="495300" cy="4953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505450" y="3817534"/>
            <a:ext cx="495300" cy="4953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210300" y="3817534"/>
            <a:ext cx="495300" cy="4953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磁碟 9"/>
          <p:cNvSpPr/>
          <p:nvPr/>
        </p:nvSpPr>
        <p:spPr>
          <a:xfrm>
            <a:off x="819150" y="3831494"/>
            <a:ext cx="495300" cy="4953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磁碟 10"/>
          <p:cNvSpPr/>
          <p:nvPr/>
        </p:nvSpPr>
        <p:spPr>
          <a:xfrm>
            <a:off x="1495425" y="3850544"/>
            <a:ext cx="495300" cy="4953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磁碟 11"/>
          <p:cNvSpPr/>
          <p:nvPr/>
        </p:nvSpPr>
        <p:spPr>
          <a:xfrm>
            <a:off x="2162175" y="3850544"/>
            <a:ext cx="495300" cy="4953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048500" y="3769577"/>
            <a:ext cx="133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/>
              <a:t>……</a:t>
            </a:r>
            <a:endParaRPr lang="zh-TW" altLang="en-US" sz="2800" b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771775" y="3817534"/>
            <a:ext cx="133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/>
              <a:t>……</a:t>
            </a:r>
            <a:endParaRPr lang="zh-TW" altLang="en-US" sz="2800" b="1" dirty="0"/>
          </a:p>
        </p:txBody>
      </p:sp>
      <p:sp>
        <p:nvSpPr>
          <p:cNvPr id="15" name="向上箭號 14"/>
          <p:cNvSpPr/>
          <p:nvPr/>
        </p:nvSpPr>
        <p:spPr>
          <a:xfrm>
            <a:off x="5729285" y="4481043"/>
            <a:ext cx="704850" cy="905446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7219950" y="5543946"/>
            <a:ext cx="133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/>
              <a:t>……</a:t>
            </a:r>
            <a:endParaRPr lang="zh-TW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4705350" y="2000138"/>
            <a:ext cx="3362325" cy="7096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810125" y="2088247"/>
            <a:ext cx="495300" cy="4953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514975" y="2088247"/>
            <a:ext cx="495300" cy="4953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219825" y="2088247"/>
            <a:ext cx="495300" cy="4953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7058025" y="2040290"/>
            <a:ext cx="133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/>
              <a:t>……</a:t>
            </a:r>
            <a:endParaRPr lang="zh-TW" altLang="en-US" sz="2800" b="1" dirty="0"/>
          </a:p>
        </p:txBody>
      </p:sp>
      <p:sp>
        <p:nvSpPr>
          <p:cNvPr id="23" name="向上箭號 22"/>
          <p:cNvSpPr/>
          <p:nvPr/>
        </p:nvSpPr>
        <p:spPr>
          <a:xfrm>
            <a:off x="5729287" y="2722623"/>
            <a:ext cx="704850" cy="9083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5057775" y="1686640"/>
            <a:ext cx="0" cy="4560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5757863" y="1670303"/>
            <a:ext cx="0" cy="4560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6467475" y="1670303"/>
            <a:ext cx="0" cy="4560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弧形箭號 (上彎) 26"/>
          <p:cNvSpPr/>
          <p:nvPr/>
        </p:nvSpPr>
        <p:spPr>
          <a:xfrm>
            <a:off x="1990726" y="4439643"/>
            <a:ext cx="3571874" cy="841616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手繪多邊形 27"/>
          <p:cNvSpPr/>
          <p:nvPr/>
        </p:nvSpPr>
        <p:spPr>
          <a:xfrm>
            <a:off x="1066800" y="3222599"/>
            <a:ext cx="3924300" cy="628749"/>
          </a:xfrm>
          <a:custGeom>
            <a:avLst/>
            <a:gdLst>
              <a:gd name="connsiteX0" fmla="*/ 3924300 w 3924300"/>
              <a:gd name="connsiteY0" fmla="*/ 628749 h 628749"/>
              <a:gd name="connsiteX1" fmla="*/ 1714500 w 3924300"/>
              <a:gd name="connsiteY1" fmla="*/ 99 h 628749"/>
              <a:gd name="connsiteX2" fmla="*/ 0 w 3924300"/>
              <a:gd name="connsiteY2" fmla="*/ 590649 h 62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4300" h="628749">
                <a:moveTo>
                  <a:pt x="3924300" y="628749"/>
                </a:moveTo>
                <a:cubicBezTo>
                  <a:pt x="3146425" y="317599"/>
                  <a:pt x="2368550" y="6449"/>
                  <a:pt x="1714500" y="99"/>
                </a:cubicBezTo>
                <a:cubicBezTo>
                  <a:pt x="1060450" y="-6251"/>
                  <a:pt x="530225" y="292199"/>
                  <a:pt x="0" y="590649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手繪多邊形 28"/>
          <p:cNvSpPr/>
          <p:nvPr/>
        </p:nvSpPr>
        <p:spPr>
          <a:xfrm>
            <a:off x="1743075" y="3221999"/>
            <a:ext cx="3924300" cy="628749"/>
          </a:xfrm>
          <a:custGeom>
            <a:avLst/>
            <a:gdLst>
              <a:gd name="connsiteX0" fmla="*/ 3924300 w 3924300"/>
              <a:gd name="connsiteY0" fmla="*/ 628749 h 628749"/>
              <a:gd name="connsiteX1" fmla="*/ 1714500 w 3924300"/>
              <a:gd name="connsiteY1" fmla="*/ 99 h 628749"/>
              <a:gd name="connsiteX2" fmla="*/ 0 w 3924300"/>
              <a:gd name="connsiteY2" fmla="*/ 590649 h 62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4300" h="628749">
                <a:moveTo>
                  <a:pt x="3924300" y="628749"/>
                </a:moveTo>
                <a:cubicBezTo>
                  <a:pt x="3146425" y="317599"/>
                  <a:pt x="2368550" y="6449"/>
                  <a:pt x="1714500" y="99"/>
                </a:cubicBezTo>
                <a:cubicBezTo>
                  <a:pt x="1060450" y="-6251"/>
                  <a:pt x="530225" y="292199"/>
                  <a:pt x="0" y="590649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手繪多邊形 29"/>
          <p:cNvSpPr/>
          <p:nvPr/>
        </p:nvSpPr>
        <p:spPr>
          <a:xfrm>
            <a:off x="2433635" y="3260325"/>
            <a:ext cx="3924300" cy="628749"/>
          </a:xfrm>
          <a:custGeom>
            <a:avLst/>
            <a:gdLst>
              <a:gd name="connsiteX0" fmla="*/ 3924300 w 3924300"/>
              <a:gd name="connsiteY0" fmla="*/ 628749 h 628749"/>
              <a:gd name="connsiteX1" fmla="*/ 1714500 w 3924300"/>
              <a:gd name="connsiteY1" fmla="*/ 99 h 628749"/>
              <a:gd name="connsiteX2" fmla="*/ 0 w 3924300"/>
              <a:gd name="connsiteY2" fmla="*/ 590649 h 62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4300" h="628749">
                <a:moveTo>
                  <a:pt x="3924300" y="628749"/>
                </a:moveTo>
                <a:cubicBezTo>
                  <a:pt x="3146425" y="317599"/>
                  <a:pt x="2368550" y="6449"/>
                  <a:pt x="1714500" y="99"/>
                </a:cubicBezTo>
                <a:cubicBezTo>
                  <a:pt x="1060450" y="-6251"/>
                  <a:pt x="530225" y="292199"/>
                  <a:pt x="0" y="590649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3226595" y="2694055"/>
            <a:ext cx="957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0000FF"/>
                </a:solidFill>
              </a:rPr>
              <a:t>copy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905375" y="5664860"/>
            <a:ext cx="342900" cy="3429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5619750" y="5664860"/>
            <a:ext cx="342900" cy="3429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6314556" y="5664860"/>
            <a:ext cx="342900" cy="3429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4105275" y="6228705"/>
            <a:ext cx="4487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dirty="0" smtClean="0"/>
              <a:t>1-of-N encoding of the word w</a:t>
            </a:r>
            <a:r>
              <a:rPr lang="en-US" altLang="zh-TW" sz="2400" baseline="-25000" dirty="0" smtClean="0"/>
              <a:t>i-1</a:t>
            </a:r>
            <a:r>
              <a:rPr lang="en-US" altLang="zh-TW" sz="2400" dirty="0" smtClean="0"/>
              <a:t> </a:t>
            </a:r>
            <a:endParaRPr lang="en-US" altLang="zh-TW" sz="2400" baseline="-25000" dirty="0"/>
          </a:p>
        </p:txBody>
      </p:sp>
      <p:sp>
        <p:nvSpPr>
          <p:cNvPr id="42" name="左大括弧 41"/>
          <p:cNvSpPr/>
          <p:nvPr/>
        </p:nvSpPr>
        <p:spPr>
          <a:xfrm rot="16200000" flipH="1">
            <a:off x="6138792" y="66218"/>
            <a:ext cx="366853" cy="3167068"/>
          </a:xfrm>
          <a:prstGeom prst="leftBrace">
            <a:avLst>
              <a:gd name="adj1" fmla="val 215827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4336255" y="450627"/>
            <a:ext cx="3932885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probability for each word as the next word </a:t>
            </a:r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endParaRPr lang="zh-TW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67785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RNN-based LM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6805" y="4226815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92655" y="3264604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15608" y="2342917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003891" y="4249591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965462" y="3299110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988415" y="2377423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093455" y="4260572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112504" y="3313117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135457" y="2391430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上箭號 12"/>
          <p:cNvSpPr/>
          <p:nvPr/>
        </p:nvSpPr>
        <p:spPr>
          <a:xfrm>
            <a:off x="917807" y="3711652"/>
            <a:ext cx="386677" cy="468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上箭號 13"/>
          <p:cNvSpPr/>
          <p:nvPr/>
        </p:nvSpPr>
        <p:spPr>
          <a:xfrm>
            <a:off x="917808" y="2784193"/>
            <a:ext cx="386677" cy="4320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上箭號 20"/>
          <p:cNvSpPr/>
          <p:nvPr/>
        </p:nvSpPr>
        <p:spPr>
          <a:xfrm>
            <a:off x="3315531" y="3752888"/>
            <a:ext cx="386677" cy="468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上箭號 21"/>
          <p:cNvSpPr/>
          <p:nvPr/>
        </p:nvSpPr>
        <p:spPr>
          <a:xfrm>
            <a:off x="3315532" y="2825429"/>
            <a:ext cx="386677" cy="4320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上箭號 22"/>
          <p:cNvSpPr/>
          <p:nvPr/>
        </p:nvSpPr>
        <p:spPr>
          <a:xfrm>
            <a:off x="5463498" y="3764744"/>
            <a:ext cx="386677" cy="468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上箭號 23"/>
          <p:cNvSpPr/>
          <p:nvPr/>
        </p:nvSpPr>
        <p:spPr>
          <a:xfrm>
            <a:off x="5463499" y="2837285"/>
            <a:ext cx="386677" cy="4320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1803035" y="3274899"/>
            <a:ext cx="110417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>
            <a:off x="4122410" y="3299043"/>
            <a:ext cx="915585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7433756" y="4260572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7410803" y="3296182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433756" y="2374495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上箭號 31"/>
          <p:cNvSpPr/>
          <p:nvPr/>
        </p:nvSpPr>
        <p:spPr>
          <a:xfrm>
            <a:off x="7761797" y="3747809"/>
            <a:ext cx="386677" cy="468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上箭號 32"/>
          <p:cNvSpPr/>
          <p:nvPr/>
        </p:nvSpPr>
        <p:spPr>
          <a:xfrm>
            <a:off x="7761798" y="2820350"/>
            <a:ext cx="386677" cy="4320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>
            <a:off x="6322884" y="3299268"/>
            <a:ext cx="936661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77516" y="4709863"/>
            <a:ext cx="2210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1-of-N encoding of </a:t>
            </a:r>
            <a:r>
              <a:rPr lang="en-US" altLang="zh-TW" sz="2400" dirty="0" smtClean="0"/>
              <a:t>“START”</a:t>
            </a:r>
            <a:endParaRPr lang="zh-TW" altLang="en-US" sz="2400" dirty="0"/>
          </a:p>
        </p:txBody>
      </p:sp>
      <p:sp>
        <p:nvSpPr>
          <p:cNvPr id="39" name="矩形 38"/>
          <p:cNvSpPr/>
          <p:nvPr/>
        </p:nvSpPr>
        <p:spPr>
          <a:xfrm>
            <a:off x="2346710" y="4723663"/>
            <a:ext cx="2210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1-of-N encoding of </a:t>
            </a:r>
            <a:r>
              <a:rPr lang="en-US" altLang="zh-TW" sz="2400" dirty="0" smtClean="0"/>
              <a:t>“wreck”</a:t>
            </a:r>
            <a:endParaRPr lang="zh-TW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4615904" y="4723662"/>
            <a:ext cx="2210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1-of-N encoding of </a:t>
            </a:r>
            <a:r>
              <a:rPr lang="en-US" altLang="zh-TW" sz="2400" dirty="0" smtClean="0"/>
              <a:t>“a”</a:t>
            </a:r>
            <a:endParaRPr lang="zh-TW" altLang="en-US" sz="2400" dirty="0"/>
          </a:p>
        </p:txBody>
      </p:sp>
      <p:sp>
        <p:nvSpPr>
          <p:cNvPr id="41" name="矩形 40"/>
          <p:cNvSpPr/>
          <p:nvPr/>
        </p:nvSpPr>
        <p:spPr>
          <a:xfrm>
            <a:off x="6868738" y="4731264"/>
            <a:ext cx="2210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1-of-N encoding of </a:t>
            </a:r>
            <a:r>
              <a:rPr lang="en-US" altLang="zh-TW" sz="2400" dirty="0" smtClean="0"/>
              <a:t>“nice”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2350443" y="5769378"/>
            <a:ext cx="463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Model long-term information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2350443" y="6284545"/>
            <a:ext cx="463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Can also consider LSTM</a:t>
            </a:r>
            <a:endParaRPr lang="zh-TW" altLang="en-US" sz="2400" dirty="0"/>
          </a:p>
        </p:txBody>
      </p:sp>
      <p:sp>
        <p:nvSpPr>
          <p:cNvPr id="45" name="矩形 44"/>
          <p:cNvSpPr/>
          <p:nvPr/>
        </p:nvSpPr>
        <p:spPr>
          <a:xfrm>
            <a:off x="-11961" y="1498201"/>
            <a:ext cx="2299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/>
              <a:t>P(next word is “wreck”)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2301972" y="1517251"/>
            <a:ext cx="2299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/>
              <a:t>P(next word is “a”)</a:t>
            </a:r>
            <a:endParaRPr lang="zh-TW" altLang="en-US" sz="2400" dirty="0"/>
          </a:p>
        </p:txBody>
      </p:sp>
      <p:sp>
        <p:nvSpPr>
          <p:cNvPr id="47" name="矩形 46"/>
          <p:cNvSpPr/>
          <p:nvPr/>
        </p:nvSpPr>
        <p:spPr>
          <a:xfrm>
            <a:off x="4549605" y="1536301"/>
            <a:ext cx="2299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/>
              <a:t>P(next word is “nice”)</a:t>
            </a:r>
            <a:endParaRPr lang="zh-TW" altLang="en-US" sz="2400" dirty="0"/>
          </a:p>
        </p:txBody>
      </p:sp>
      <p:sp>
        <p:nvSpPr>
          <p:cNvPr id="48" name="矩形 47"/>
          <p:cNvSpPr/>
          <p:nvPr/>
        </p:nvSpPr>
        <p:spPr>
          <a:xfrm>
            <a:off x="6844488" y="1555351"/>
            <a:ext cx="2299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/>
              <a:t>P(next word is “beach”)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903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8" grpId="0"/>
      <p:bldP spid="39" grpId="0"/>
      <p:bldP spid="40" grpId="0"/>
      <p:bldP spid="41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1453</TotalTime>
  <Words>1228</Words>
  <Application>Microsoft Office PowerPoint</Application>
  <PresentationFormat>如螢幕大小 (4:3)</PresentationFormat>
  <Paragraphs>357</Paragraphs>
  <Slides>22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Recurrent Neural Network (Techniques related to  Language Model)</vt:lpstr>
      <vt:lpstr>Outline</vt:lpstr>
      <vt:lpstr>Language model (LM)</vt:lpstr>
      <vt:lpstr>Language model</vt:lpstr>
      <vt:lpstr>Language model - Smoothing</vt:lpstr>
      <vt:lpstr>Neural-network based LM</vt:lpstr>
      <vt:lpstr>Neural-network based LM</vt:lpstr>
      <vt:lpstr>RNN-based LM</vt:lpstr>
      <vt:lpstr>RNN-based LM</vt:lpstr>
      <vt:lpstr>Another Applications</vt:lpstr>
      <vt:lpstr>Summary –  Network with Memory</vt:lpstr>
      <vt:lpstr>PowerPoint 簡報</vt:lpstr>
      <vt:lpstr>HW3</vt:lpstr>
      <vt:lpstr>HW3</vt:lpstr>
      <vt:lpstr>HW3</vt:lpstr>
      <vt:lpstr>HW3</vt:lpstr>
      <vt:lpstr>Output Layer</vt:lpstr>
      <vt:lpstr>Output Layer –  Noise Contrastive Estimation (NCE)</vt:lpstr>
      <vt:lpstr>Output Layer - Factorization</vt:lpstr>
      <vt:lpstr>Output Layer - Factorization</vt:lpstr>
      <vt:lpstr>Output Layer - Factorization</vt:lpstr>
      <vt:lpstr>More ……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 (techniques related to HW3)</dc:title>
  <dc:creator>Lee Hung-yi</dc:creator>
  <cp:lastModifiedBy>Lee Hung-yi</cp:lastModifiedBy>
  <cp:revision>29</cp:revision>
  <dcterms:created xsi:type="dcterms:W3CDTF">2015-05-21T12:07:53Z</dcterms:created>
  <dcterms:modified xsi:type="dcterms:W3CDTF">2015-10-17T02:26:40Z</dcterms:modified>
</cp:coreProperties>
</file>