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82" r:id="rId3"/>
    <p:sldId id="258" r:id="rId4"/>
    <p:sldId id="283" r:id="rId5"/>
    <p:sldId id="28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194" autoAdjust="0"/>
  </p:normalViewPr>
  <p:slideViewPr>
    <p:cSldViewPr snapToGrid="0">
      <p:cViewPr varScale="1">
        <p:scale>
          <a:sx n="131" d="100"/>
          <a:sy n="131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1: Evaluation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2: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03722EC-709B-4B17-8818-A9FBB9989D19}">
      <dgm:prSet phldrT="[文字]" custT="1"/>
      <dgm:spPr/>
      <dgm:t>
        <a:bodyPr/>
        <a:lstStyle/>
        <a:p>
          <a:r>
            <a:rPr lang="en-US" altLang="zh-TW" sz="2800" dirty="0"/>
            <a:t>Problem 3: Training</a:t>
          </a:r>
          <a:endParaRPr lang="zh-TW" altLang="en-US" sz="2800" dirty="0"/>
        </a:p>
      </dgm:t>
    </dgm:pt>
    <dgm:pt modelId="{F7FA2315-D72B-43B6-85C1-3D26F600426F}" type="par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F51E3431-558E-4E68-A493-5CEC6BA47EA1}" type="sib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4470ABFA-F703-4851-8159-23D111E84CFA}">
      <dgm:prSet phldrT="[文字]" custT="1"/>
      <dgm:spPr/>
      <dgm:t>
        <a:bodyPr/>
        <a:lstStyle/>
        <a:p>
          <a:r>
            <a:rPr lang="en-US" altLang="zh-TW" sz="2800" dirty="0"/>
            <a:t>How to learn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81C4B7A-1E36-4826-8884-7237D282FA8E}" type="par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6636418F-FB02-42FB-95DB-1099C5AA6553}" type="sib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3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3">
        <dgm:presLayoutVars>
          <dgm:bulletEnabled val="1"/>
        </dgm:presLayoutVars>
      </dgm:prSet>
      <dgm:spPr/>
    </dgm:pt>
    <dgm:pt modelId="{31551F5D-8B53-4515-BD2C-4D5C49389942}" type="pres">
      <dgm:prSet presAssocID="{B03722EC-709B-4B17-8818-A9FBB9989D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7875F4-B0AB-4F63-85B8-525389E03E38}" type="pres">
      <dgm:prSet presAssocID="{B03722EC-709B-4B17-8818-A9FBB9989D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FBF30412-14FA-4504-A3E6-CCFFBF645D4E}" type="presOf" srcId="{B03722EC-709B-4B17-8818-A9FBB9989D19}" destId="{31551F5D-8B53-4515-BD2C-4D5C49389942}" srcOrd="0" destOrd="0" presId="urn:microsoft.com/office/officeart/2005/8/layout/vList2"/>
    <dgm:cxn modelId="{E1689917-2B0A-41E7-945D-C03C7B0B8752}" type="presOf" srcId="{CD9AAB93-3B19-4E42-BA15-821D236D756C}" destId="{3DB164B8-01AC-4135-A1DC-C28BF8C93EEC}" srcOrd="0" destOrd="0" presId="urn:microsoft.com/office/officeart/2005/8/layout/vList2"/>
    <dgm:cxn modelId="{D0C5132F-E9EA-476F-9C1F-E696B137948C}" srcId="{B03722EC-709B-4B17-8818-A9FBB9989D19}" destId="{4470ABFA-F703-4851-8159-23D111E84CFA}" srcOrd="0" destOrd="0" parTransId="{081C4B7A-1E36-4826-8884-7237D282FA8E}" sibTransId="{6636418F-FB02-42FB-95DB-1099C5AA6553}"/>
    <dgm:cxn modelId="{856DA145-D601-40F6-8254-A00B9E84A356}" type="presOf" srcId="{A463C49D-EB75-4407-A2D0-3A47801BA33E}" destId="{DD8E7F8B-9E75-4792-979F-7A3E16D3C45A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5B3396C-1720-441E-80DB-56CF657AB63F}" srcId="{1EEF714C-EBC7-45B9-891A-B95C219289EB}" destId="{B03722EC-709B-4B17-8818-A9FBB9989D19}" srcOrd="2" destOrd="0" parTransId="{F7FA2315-D72B-43B6-85C1-3D26F600426F}" sibTransId="{F51E3431-558E-4E68-A493-5CEC6BA47EA1}"/>
    <dgm:cxn modelId="{E474D28A-61A3-4BB3-88AC-75EA11DAA368}" type="presOf" srcId="{74D727F3-4C01-4633-90B7-6908AD106C8B}" destId="{64298A5D-7E63-44A6-BDF5-826C2D8D737D}" srcOrd="0" destOrd="0" presId="urn:microsoft.com/office/officeart/2005/8/layout/vList2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E180BBB9-3F75-4926-9354-22B772B28C5D}" type="presOf" srcId="{1EEF714C-EBC7-45B9-891A-B95C219289EB}" destId="{B435E3B2-34E4-4584-B848-464714FDABC1}" srcOrd="0" destOrd="0" presId="urn:microsoft.com/office/officeart/2005/8/layout/vList2"/>
    <dgm:cxn modelId="{B55E28C3-3430-45C4-8C90-EA8793818C16}" type="presOf" srcId="{0F0D9B28-C6E6-4E3B-AEA6-452833C1A298}" destId="{DF9CDCCB-AFF0-44A3-8577-5C7C0C5F40C3}" srcOrd="0" destOrd="0" presId="urn:microsoft.com/office/officeart/2005/8/layout/vList2"/>
    <dgm:cxn modelId="{09A442CE-3D86-4BA0-BE66-540720896349}" type="presOf" srcId="{4470ABFA-F703-4851-8159-23D111E84CFA}" destId="{FE7875F4-B0AB-4F63-85B8-525389E03E38}" srcOrd="0" destOrd="0" presId="urn:microsoft.com/office/officeart/2005/8/layout/vList2"/>
    <dgm:cxn modelId="{67281F62-6F70-4333-B1E9-F0746FBBED8A}" type="presParOf" srcId="{B435E3B2-34E4-4584-B848-464714FDABC1}" destId="{64298A5D-7E63-44A6-BDF5-826C2D8D737D}" srcOrd="0" destOrd="0" presId="urn:microsoft.com/office/officeart/2005/8/layout/vList2"/>
    <dgm:cxn modelId="{590D60B6-74C3-4057-88C1-16D10201C2B8}" type="presParOf" srcId="{B435E3B2-34E4-4584-B848-464714FDABC1}" destId="{DF9CDCCB-AFF0-44A3-8577-5C7C0C5F40C3}" srcOrd="1" destOrd="0" presId="urn:microsoft.com/office/officeart/2005/8/layout/vList2"/>
    <dgm:cxn modelId="{D1FD662D-A20C-495C-B631-C6568E5A989D}" type="presParOf" srcId="{B435E3B2-34E4-4584-B848-464714FDABC1}" destId="{DD8E7F8B-9E75-4792-979F-7A3E16D3C45A}" srcOrd="2" destOrd="0" presId="urn:microsoft.com/office/officeart/2005/8/layout/vList2"/>
    <dgm:cxn modelId="{BFB03CBF-8467-401E-9D89-3B7C0E3E29BC}" type="presParOf" srcId="{B435E3B2-34E4-4584-B848-464714FDABC1}" destId="{3DB164B8-01AC-4135-A1DC-C28BF8C93EEC}" srcOrd="3" destOrd="0" presId="urn:microsoft.com/office/officeart/2005/8/layout/vList2"/>
    <dgm:cxn modelId="{CBB584E6-C2A0-4062-9881-8819D91FC8DC}" type="presParOf" srcId="{B435E3B2-34E4-4584-B848-464714FDABC1}" destId="{31551F5D-8B53-4515-BD2C-4D5C49389942}" srcOrd="4" destOrd="0" presId="urn:microsoft.com/office/officeart/2005/8/layout/vList2"/>
    <dgm:cxn modelId="{79BD90AE-9CE2-4408-8792-A2CF30E3C7C3}" type="presParOf" srcId="{B435E3B2-34E4-4584-B848-464714FDABC1}" destId="{FE7875F4-B0AB-4F63-85B8-525389E03E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A: Feature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B: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w</a:t>
          </a:r>
          <a:r>
            <a:rPr lang="en-US" altLang="zh-TW" sz="2800" dirty="0">
              <a:latin typeface="Calibri" panose="020F0502020204030204" pitchFamily="34" charset="0"/>
            </a:rPr>
            <a:t>·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2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4C5B4C5E-BF3B-49B4-9D4C-F6664E873588}" type="presOf" srcId="{A463C49D-EB75-4407-A2D0-3A47801BA33E}" destId="{DD8E7F8B-9E75-4792-979F-7A3E16D3C45A}" srcOrd="0" destOrd="0" presId="urn:microsoft.com/office/officeart/2005/8/layout/vList2"/>
    <dgm:cxn modelId="{F450776B-9C76-453B-A0F5-3FB018C2DFD0}" type="presOf" srcId="{1EEF714C-EBC7-45B9-891A-B95C219289EB}" destId="{B435E3B2-34E4-4584-B848-464714FDABC1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FE221EC6-FCC1-4CCD-8D03-79279EA1DBB5}" type="presOf" srcId="{0F0D9B28-C6E6-4E3B-AEA6-452833C1A298}" destId="{DF9CDCCB-AFF0-44A3-8577-5C7C0C5F40C3}" srcOrd="0" destOrd="0" presId="urn:microsoft.com/office/officeart/2005/8/layout/vList2"/>
    <dgm:cxn modelId="{31C8B8E1-C7CA-4822-8680-ED700C3B1A9D}" type="presOf" srcId="{74D727F3-4C01-4633-90B7-6908AD106C8B}" destId="{64298A5D-7E63-44A6-BDF5-826C2D8D737D}" srcOrd="0" destOrd="0" presId="urn:microsoft.com/office/officeart/2005/8/layout/vList2"/>
    <dgm:cxn modelId="{0DBA8FF1-873B-48C6-9A0B-C8D0C910302C}" type="presOf" srcId="{CD9AAB93-3B19-4E42-BA15-821D236D756C}" destId="{3DB164B8-01AC-4135-A1DC-C28BF8C93EEC}" srcOrd="0" destOrd="0" presId="urn:microsoft.com/office/officeart/2005/8/layout/vList2"/>
    <dgm:cxn modelId="{FF431195-5516-449F-A3A7-849E0FED96DF}" type="presParOf" srcId="{B435E3B2-34E4-4584-B848-464714FDABC1}" destId="{64298A5D-7E63-44A6-BDF5-826C2D8D737D}" srcOrd="0" destOrd="0" presId="urn:microsoft.com/office/officeart/2005/8/layout/vList2"/>
    <dgm:cxn modelId="{2833F1D2-EAB7-4CEF-B663-EB7D0B8C9560}" type="presParOf" srcId="{B435E3B2-34E4-4584-B848-464714FDABC1}" destId="{DF9CDCCB-AFF0-44A3-8577-5C7C0C5F40C3}" srcOrd="1" destOrd="0" presId="urn:microsoft.com/office/officeart/2005/8/layout/vList2"/>
    <dgm:cxn modelId="{3E9E91DF-4448-48C8-B8BD-2592894694C6}" type="presParOf" srcId="{B435E3B2-34E4-4584-B848-464714FDABC1}" destId="{DD8E7F8B-9E75-4792-979F-7A3E16D3C45A}" srcOrd="2" destOrd="0" presId="urn:microsoft.com/office/officeart/2005/8/layout/vList2"/>
    <dgm:cxn modelId="{E7205FA6-B0EA-4DC3-9C86-64107C2F5BB4}" type="presParOf" srcId="{B435E3B2-34E4-4584-B848-464714FDABC1}" destId="{3DB164B8-01AC-4135-A1DC-C28BF8C93E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78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1: Evaluation</a:t>
          </a:r>
          <a:endParaRPr lang="zh-TW" altLang="en-US" sz="2800" kern="1200" dirty="0"/>
        </a:p>
      </dsp:txBody>
      <dsp:txXfrm>
        <a:off x="35640" y="36425"/>
        <a:ext cx="3872070" cy="658800"/>
      </dsp:txXfrm>
    </dsp:sp>
    <dsp:sp modelId="{DF9CDCCB-AFF0-44A3-8577-5C7C0C5F40C3}">
      <dsp:nvSpPr>
        <dsp:cNvPr id="0" name=""/>
        <dsp:cNvSpPr/>
      </dsp:nvSpPr>
      <dsp:spPr>
        <a:xfrm>
          <a:off x="0" y="730865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30865"/>
        <a:ext cx="3943350" cy="645840"/>
      </dsp:txXfrm>
    </dsp:sp>
    <dsp:sp modelId="{DD8E7F8B-9E75-4792-979F-7A3E16D3C45A}">
      <dsp:nvSpPr>
        <dsp:cNvPr id="0" name=""/>
        <dsp:cNvSpPr/>
      </dsp:nvSpPr>
      <dsp:spPr>
        <a:xfrm>
          <a:off x="0" y="137670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2: Inference</a:t>
          </a:r>
          <a:endParaRPr lang="zh-TW" altLang="en-US" sz="2800" kern="1200" dirty="0"/>
        </a:p>
      </dsp:txBody>
      <dsp:txXfrm>
        <a:off x="35640" y="1412345"/>
        <a:ext cx="3872070" cy="658800"/>
      </dsp:txXfrm>
    </dsp:sp>
    <dsp:sp modelId="{3DB164B8-01AC-4135-A1DC-C28BF8C93EEC}">
      <dsp:nvSpPr>
        <dsp:cNvPr id="0" name=""/>
        <dsp:cNvSpPr/>
      </dsp:nvSpPr>
      <dsp:spPr>
        <a:xfrm>
          <a:off x="0" y="2106785"/>
          <a:ext cx="394335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106785"/>
        <a:ext cx="3943350" cy="867847"/>
      </dsp:txXfrm>
    </dsp:sp>
    <dsp:sp modelId="{31551F5D-8B53-4515-BD2C-4D5C49389942}">
      <dsp:nvSpPr>
        <dsp:cNvPr id="0" name=""/>
        <dsp:cNvSpPr/>
      </dsp:nvSpPr>
      <dsp:spPr>
        <a:xfrm>
          <a:off x="0" y="2974632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3: Training</a:t>
          </a:r>
          <a:endParaRPr lang="zh-TW" altLang="en-US" sz="2800" kern="1200" dirty="0"/>
        </a:p>
      </dsp:txBody>
      <dsp:txXfrm>
        <a:off x="35640" y="3010272"/>
        <a:ext cx="3872070" cy="658800"/>
      </dsp:txXfrm>
    </dsp:sp>
    <dsp:sp modelId="{FE7875F4-B0AB-4F63-85B8-525389E03E38}">
      <dsp:nvSpPr>
        <dsp:cNvPr id="0" name=""/>
        <dsp:cNvSpPr/>
      </dsp:nvSpPr>
      <dsp:spPr>
        <a:xfrm>
          <a:off x="0" y="3704712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learn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3704712"/>
        <a:ext cx="3943350" cy="645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629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A: Feature</a:t>
          </a:r>
          <a:endParaRPr lang="zh-TW" altLang="en-US" sz="2800" kern="1200" dirty="0"/>
        </a:p>
      </dsp:txBody>
      <dsp:txXfrm>
        <a:off x="38381" y="44676"/>
        <a:ext cx="3580838" cy="709478"/>
      </dsp:txXfrm>
    </dsp:sp>
    <dsp:sp modelId="{DF9CDCCB-AFF0-44A3-8577-5C7C0C5F40C3}">
      <dsp:nvSpPr>
        <dsp:cNvPr id="0" name=""/>
        <dsp:cNvSpPr/>
      </dsp:nvSpPr>
      <dsp:spPr>
        <a:xfrm>
          <a:off x="0" y="792535"/>
          <a:ext cx="3657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92535"/>
        <a:ext cx="3657600" cy="695520"/>
      </dsp:txXfrm>
    </dsp:sp>
    <dsp:sp modelId="{DD8E7F8B-9E75-4792-979F-7A3E16D3C45A}">
      <dsp:nvSpPr>
        <dsp:cNvPr id="0" name=""/>
        <dsp:cNvSpPr/>
      </dsp:nvSpPr>
      <dsp:spPr>
        <a:xfrm>
          <a:off x="0" y="148805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B: Inference</a:t>
          </a:r>
          <a:endParaRPr lang="zh-TW" altLang="en-US" sz="2800" kern="1200" dirty="0"/>
        </a:p>
      </dsp:txBody>
      <dsp:txXfrm>
        <a:off x="38381" y="1526436"/>
        <a:ext cx="3580838" cy="709478"/>
      </dsp:txXfrm>
    </dsp:sp>
    <dsp:sp modelId="{3DB164B8-01AC-4135-A1DC-C28BF8C93EEC}">
      <dsp:nvSpPr>
        <dsp:cNvPr id="0" name=""/>
        <dsp:cNvSpPr/>
      </dsp:nvSpPr>
      <dsp:spPr>
        <a:xfrm>
          <a:off x="0" y="2274296"/>
          <a:ext cx="3657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w</a:t>
          </a:r>
          <a:r>
            <a:rPr lang="en-US" altLang="zh-TW" sz="2800" kern="1200" dirty="0">
              <a:latin typeface="Calibri" panose="020F0502020204030204" pitchFamily="34" charset="0"/>
            </a:rPr>
            <a:t>·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274296"/>
        <a:ext cx="3657600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45.wmf"/><Relationship Id="rId7" Type="http://schemas.openxmlformats.org/officeDocument/2006/relationships/image" Target="../media/image31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34.wmf"/><Relationship Id="rId4" Type="http://schemas.openxmlformats.org/officeDocument/2006/relationships/image" Target="../media/image46.wmf"/><Relationship Id="rId9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51.wmf"/><Relationship Id="rId7" Type="http://schemas.openxmlformats.org/officeDocument/2006/relationships/image" Target="../media/image3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53.wmf"/><Relationship Id="rId10" Type="http://schemas.openxmlformats.org/officeDocument/2006/relationships/image" Target="../media/image34.wmf"/><Relationship Id="rId4" Type="http://schemas.openxmlformats.org/officeDocument/2006/relationships/image" Target="../media/image52.wmf"/><Relationship Id="rId9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32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31.wmf"/><Relationship Id="rId17" Type="http://schemas.openxmlformats.org/officeDocument/2006/relationships/image" Target="../media/image37.wmf"/><Relationship Id="rId2" Type="http://schemas.openxmlformats.org/officeDocument/2006/relationships/image" Target="../media/image54.wmf"/><Relationship Id="rId16" Type="http://schemas.openxmlformats.org/officeDocument/2006/relationships/image" Target="../media/image36.wmf"/><Relationship Id="rId1" Type="http://schemas.openxmlformats.org/officeDocument/2006/relationships/image" Target="../media/image48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34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12" Type="http://schemas.openxmlformats.org/officeDocument/2006/relationships/image" Target="../media/image77.wmf"/><Relationship Id="rId2" Type="http://schemas.openxmlformats.org/officeDocument/2006/relationships/image" Target="../media/image82.wmf"/><Relationship Id="rId1" Type="http://schemas.openxmlformats.org/officeDocument/2006/relationships/image" Target="../media/image86.wmf"/><Relationship Id="rId6" Type="http://schemas.openxmlformats.org/officeDocument/2006/relationships/image" Target="../media/image89.wmf"/><Relationship Id="rId11" Type="http://schemas.openxmlformats.org/officeDocument/2006/relationships/image" Target="../media/image78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5.wmf"/><Relationship Id="rId9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77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12" Type="http://schemas.openxmlformats.org/officeDocument/2006/relationships/image" Target="../media/image85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90.wmf"/><Relationship Id="rId1" Type="http://schemas.openxmlformats.org/officeDocument/2006/relationships/image" Target="../media/image97.wmf"/><Relationship Id="rId6" Type="http://schemas.openxmlformats.org/officeDocument/2006/relationships/image" Target="../media/image108.wmf"/><Relationship Id="rId11" Type="http://schemas.openxmlformats.org/officeDocument/2006/relationships/image" Target="../media/image85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6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8E539-4796-4EC2-80A5-731F65E88171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7E21-C48D-47A2-8A18-94AC176DFF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5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in a specific form </a:t>
            </a:r>
            <a:r>
              <a:rPr lang="zh-TW" altLang="en-US" dirty="0"/>
              <a:t>以特定的形式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0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Proof of Termination </a:t>
            </a:r>
            <a:r>
              <a:rPr lang="zh-TW" altLang="en-US"/>
              <a:t>终止证明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588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24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5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33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Characteristics </a:t>
            </a:r>
            <a:r>
              <a:rPr lang="zh-TW" altLang="en-US" dirty="0"/>
              <a:t>特征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92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percentage of color red in box y </a:t>
            </a:r>
            <a:r>
              <a:rPr lang="zh-TW" altLang="en-US" dirty="0"/>
              <a:t>框</a:t>
            </a:r>
            <a:r>
              <a:rPr lang="en" altLang="zh-TW" dirty="0"/>
              <a:t>y</a:t>
            </a:r>
            <a:r>
              <a:rPr lang="zh-TW" altLang="en-US" dirty="0"/>
              <a:t>中红色的百分比</a:t>
            </a:r>
          </a:p>
          <a:p>
            <a:r>
              <a:rPr lang="en" altLang="zh-TW" dirty="0"/>
              <a:t>area of box y </a:t>
            </a:r>
            <a:r>
              <a:rPr lang="zh-TW" altLang="en-US" dirty="0"/>
              <a:t>盒子</a:t>
            </a:r>
            <a:r>
              <a:rPr lang="en" altLang="zh-TW" dirty="0"/>
              <a:t>y</a:t>
            </a:r>
            <a:r>
              <a:rPr lang="zh-TW" altLang="en-US" dirty="0"/>
              <a:t>的面积</a:t>
            </a:r>
          </a:p>
          <a:p>
            <a:r>
              <a:rPr lang="en" altLang="zh-TW" dirty="0"/>
              <a:t>number of specific patterns in box y </a:t>
            </a:r>
            <a:r>
              <a:rPr lang="zh-TW" altLang="en-US" dirty="0"/>
              <a:t>框</a:t>
            </a:r>
            <a:r>
              <a:rPr lang="en" altLang="zh-TW" dirty="0"/>
              <a:t>y</a:t>
            </a:r>
            <a:r>
              <a:rPr lang="zh-TW" altLang="en-US" dirty="0"/>
              <a:t>中特定图案的数目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1000-dim vector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before </a:t>
            </a:r>
            <a:r>
              <a:rPr kumimoji="0" lang="en-US" altLang="zh-TW" sz="1200" dirty="0" err="1">
                <a:latin typeface="+mn-lt"/>
                <a:ea typeface="+mn-ea"/>
              </a:rPr>
              <a:t>softmax</a:t>
            </a: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25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Whether the sentence containing the word “important” is in y </a:t>
            </a:r>
            <a:r>
              <a:rPr kumimoji="1" lang="zh-CN" altLang="en-US" dirty="0"/>
              <a:t>包含“重要”一词的句子是否在</a:t>
            </a:r>
            <a:r>
              <a:rPr kumimoji="1" lang="en" altLang="zh-CN" dirty="0"/>
              <a:t>y</a:t>
            </a:r>
            <a:r>
              <a:rPr kumimoji="1" lang="zh-CN" altLang="en-US" dirty="0"/>
              <a:t>中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Whether the sentence containing the word “definition” is in y </a:t>
            </a:r>
            <a:r>
              <a:rPr kumimoji="1" lang="zh-CN" altLang="en-US" dirty="0"/>
              <a:t>包含单词“</a:t>
            </a:r>
            <a:r>
              <a:rPr kumimoji="1" lang="en" altLang="zh-CN" dirty="0"/>
              <a:t>definition”</a:t>
            </a:r>
            <a:r>
              <a:rPr kumimoji="1" lang="zh-CN" altLang="en-US" dirty="0"/>
              <a:t>的句子是否在</a:t>
            </a:r>
            <a:r>
              <a:rPr kumimoji="1" lang="en" altLang="zh-CN" dirty="0"/>
              <a:t>y</a:t>
            </a:r>
            <a:r>
              <a:rPr kumimoji="1" lang="zh-CN" altLang="en-US" dirty="0"/>
              <a:t>中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Length of y y</a:t>
            </a:r>
            <a:r>
              <a:rPr kumimoji="1" lang="zh-CN" altLang="en-US" dirty="0"/>
              <a:t>的长度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How succinct is y? y</a:t>
            </a:r>
            <a:r>
              <a:rPr kumimoji="1" lang="zh-CN" altLang="en-US" dirty="0"/>
              <a:t>有多简洁？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How representative of y? y</a:t>
            </a:r>
            <a:r>
              <a:rPr kumimoji="1" lang="zh-CN" altLang="en-US" dirty="0"/>
              <a:t>的代表性如何？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1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41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Structured Perceptron Learning Algorithm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4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36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Assumption: Separable </a:t>
            </a:r>
            <a:r>
              <a:rPr lang="zh-TW" altLang="en-US" dirty="0"/>
              <a:t>假设</a:t>
            </a:r>
            <a:r>
              <a:rPr lang="en-US" altLang="zh-TW" dirty="0"/>
              <a:t>:</a:t>
            </a:r>
            <a:r>
              <a:rPr lang="zh-TW" altLang="en-US" dirty="0"/>
              <a:t>可分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5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2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57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5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61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9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7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FA2-9B07-416A-AECC-AFCD94D8E92D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F5BA6-1AEB-4FCD-84FE-3D735814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12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8" Type="http://schemas.openxmlformats.org/officeDocument/2006/relationships/image" Target="../media/image41.png"/><Relationship Id="rId3" Type="http://schemas.openxmlformats.org/officeDocument/2006/relationships/image" Target="../media/image29.jpeg"/><Relationship Id="rId7" Type="http://schemas.openxmlformats.org/officeDocument/2006/relationships/image" Target="../media/image27.wmf"/><Relationship Id="rId1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png"/><Relationship Id="rId15" Type="http://schemas.openxmlformats.org/officeDocument/2006/relationships/image" Target="../media/image38.png"/><Relationship Id="rId19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28.wmf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6.png"/><Relationship Id="rId18" Type="http://schemas.openxmlformats.org/officeDocument/2006/relationships/image" Target="../media/image44.png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image" Target="../media/image29.jpeg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1.png"/><Relationship Id="rId10" Type="http://schemas.openxmlformats.org/officeDocument/2006/relationships/image" Target="../media/image34.wmf"/><Relationship Id="rId19" Type="http://schemas.openxmlformats.org/officeDocument/2006/relationships/image" Target="../media/image45.png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8" Type="http://schemas.openxmlformats.org/officeDocument/2006/relationships/image" Target="../media/image35.png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41.png"/><Relationship Id="rId7" Type="http://schemas.openxmlformats.org/officeDocument/2006/relationships/oleObject" Target="../embeddings/oleObject38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0.jpeg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33.wmf"/><Relationship Id="rId19" Type="http://schemas.openxmlformats.org/officeDocument/2006/relationships/image" Target="../media/image36.png"/><Relationship Id="rId4" Type="http://schemas.openxmlformats.org/officeDocument/2006/relationships/image" Target="../media/image35.wmf"/><Relationship Id="rId9" Type="http://schemas.openxmlformats.org/officeDocument/2006/relationships/image" Target="../media/image29.jpeg"/><Relationship Id="rId22" Type="http://schemas.openxmlformats.org/officeDocument/2006/relationships/image" Target="../media/image42.png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46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9.png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30.jpeg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png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35.wmf"/><Relationship Id="rId9" Type="http://schemas.openxmlformats.org/officeDocument/2006/relationships/image" Target="../media/image29.jpeg"/><Relationship Id="rId14" Type="http://schemas.openxmlformats.org/officeDocument/2006/relationships/image" Target="../media/image50.png"/><Relationship Id="rId22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57.png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7.wmf"/><Relationship Id="rId22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5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3.wmf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image" Target="../media/image34.wmf"/><Relationship Id="rId10" Type="http://schemas.openxmlformats.org/officeDocument/2006/relationships/image" Target="../media/image52.wmf"/><Relationship Id="rId19" Type="http://schemas.openxmlformats.org/officeDocument/2006/relationships/image" Target="../media/image3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48.wmf"/><Relationship Id="rId22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60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63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32.wmf"/><Relationship Id="rId36" Type="http://schemas.openxmlformats.org/officeDocument/2006/relationships/image" Target="../media/image37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92.bin"/><Relationship Id="rId8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66.wmf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06.bin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image" Target="../media/image72.wmf"/><Relationship Id="rId5" Type="http://schemas.openxmlformats.org/officeDocument/2006/relationships/oleObject" Target="../embeddings/oleObject99.bin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76.wmf"/><Relationship Id="rId4" Type="http://schemas.openxmlformats.org/officeDocument/2006/relationships/image" Target="../media/image69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14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23.bin"/><Relationship Id="rId26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2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90.wmf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85.wmf"/><Relationship Id="rId24" Type="http://schemas.openxmlformats.org/officeDocument/2006/relationships/oleObject" Target="../embeddings/oleObject126.bin"/><Relationship Id="rId5" Type="http://schemas.openxmlformats.org/officeDocument/2006/relationships/image" Target="../media/image86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image" Target="../media/image77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29" Type="http://schemas.openxmlformats.org/officeDocument/2006/relationships/image" Target="../media/image7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139.bin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41.bin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8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49.bin"/><Relationship Id="rId3" Type="http://schemas.openxmlformats.org/officeDocument/2006/relationships/image" Target="../media/image113.png"/><Relationship Id="rId21" Type="http://schemas.openxmlformats.org/officeDocument/2006/relationships/image" Target="../media/image111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46.bin"/><Relationship Id="rId17" Type="http://schemas.openxmlformats.org/officeDocument/2006/relationships/image" Target="../media/image109.wmf"/><Relationship Id="rId25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8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3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52.bin"/><Relationship Id="rId5" Type="http://schemas.openxmlformats.org/officeDocument/2006/relationships/image" Target="../media/image97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10" Type="http://schemas.openxmlformats.org/officeDocument/2006/relationships/oleObject" Target="../embeddings/oleObject145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47.bin"/><Relationship Id="rId22" Type="http://schemas.openxmlformats.org/officeDocument/2006/relationships/oleObject" Target="../embeddings/oleObject15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5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16.wmf"/><Relationship Id="rId4" Type="http://schemas.openxmlformats.org/officeDocument/2006/relationships/image" Target="../media/image119.png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12" Type="http://schemas.openxmlformats.org/officeDocument/2006/relationships/image" Target="../media/image16.png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5" Type="http://schemas.openxmlformats.org/officeDocument/2006/relationships/image" Target="../media/image2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Structured 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Linear Model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637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1488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29571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64781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方程式" r:id="rId3" imgW="558720" imgH="228600" progId="Equation.3">
                  <p:embed/>
                </p:oleObj>
              </mc:Choice>
              <mc:Fallback>
                <p:oleObj name="方程式" r:id="rId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519573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06109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方程式" r:id="rId7" imgW="533160" imgH="228600" progId="Equation.3">
                  <p:embed/>
                </p:oleObj>
              </mc:Choice>
              <mc:Fallback>
                <p:oleObj name="方程式" r:id="rId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569564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3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8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838233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89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213091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0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012637"/>
              </p:ext>
            </p:extLst>
          </p:nvPr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1" name="方程式" r:id="rId23" imgW="558720" imgH="228600" progId="Equation.3">
                  <p:embed/>
                </p:oleObj>
              </mc:Choice>
              <mc:Fallback>
                <p:oleObj name="方程式" r:id="rId2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659160"/>
              </p:ext>
            </p:extLst>
          </p:nvPr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2" name="方程式" r:id="rId25" imgW="495000" imgH="228600" progId="Equation.3">
                  <p:embed/>
                </p:oleObj>
              </mc:Choice>
              <mc:Fallback>
                <p:oleObj name="方程式" r:id="rId2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817111"/>
              </p:ext>
            </p:extLst>
          </p:nvPr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3" name="方程式" r:id="rId27" imgW="533160" imgH="228600" progId="Equation.3">
                  <p:embed/>
                </p:oleObj>
              </mc:Choice>
              <mc:Fallback>
                <p:oleObj name="方程式" r:id="rId27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78926"/>
              </p:ext>
            </p:extLst>
          </p:nvPr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4" name="方程式" r:id="rId29" imgW="482400" imgH="228600" progId="Equation.3">
                  <p:embed/>
                </p:oleObj>
              </mc:Choice>
              <mc:Fallback>
                <p:oleObj name="方程式" r:id="rId2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/>
              <a:t>Solution of Problem 3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11763"/>
              </p:ext>
            </p:extLst>
          </p:nvPr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2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738478"/>
              </p:ext>
            </p:extLst>
          </p:nvPr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3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481460"/>
              </p:ext>
            </p:extLst>
          </p:nvPr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4" name="方程式" r:id="rId9" imgW="1485720" imgH="304560" progId="Equation.3">
                  <p:embed/>
                </p:oleObj>
              </mc:Choice>
              <mc:Fallback>
                <p:oleObj name="方程式" r:id="rId9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625195"/>
              </p:ext>
            </p:extLst>
          </p:nvPr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5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83730"/>
              </p:ext>
            </p:extLst>
          </p:nvPr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6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0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08127"/>
              </p:ext>
            </p:extLst>
          </p:nvPr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73012"/>
              </p:ext>
            </p:extLst>
          </p:nvPr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2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1702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636092"/>
              </p:ext>
            </p:extLst>
          </p:nvPr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3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25396"/>
              </p:ext>
            </p:extLst>
          </p:nvPr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4" name="方程式" r:id="rId17" imgW="495000" imgH="228600" progId="Equation.3">
                  <p:embed/>
                </p:oleObj>
              </mc:Choice>
              <mc:Fallback>
                <p:oleObj name="方程式" r:id="rId1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427453"/>
              </p:ext>
            </p:extLst>
          </p:nvPr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" name="方程式" r:id="rId19" imgW="533160" imgH="228600" progId="Equation.3">
                  <p:embed/>
                </p:oleObj>
              </mc:Choice>
              <mc:Fallback>
                <p:oleObj name="方程式" r:id="rId1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86452"/>
              </p:ext>
            </p:extLst>
          </p:nvPr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0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9033617"/>
                </p:ext>
              </p:extLst>
            </p:nvPr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0" name="方程式" r:id="rId3" imgW="444240" imgH="228600" progId="Equation.3">
                    <p:embed/>
                  </p:oleObj>
                </mc:Choice>
                <mc:Fallback>
                  <p:oleObj name="方程式" r:id="rId3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62969"/>
              </p:ext>
            </p:extLst>
          </p:nvPr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1" name="方程式" r:id="rId5" imgW="1460160" imgH="304560" progId="Equation.3">
                  <p:embed/>
                </p:oleObj>
              </mc:Choice>
              <mc:Fallback>
                <p:oleObj name="方程式" r:id="rId5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890" t="-5839" r="-1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545" t="-5882" r="-6534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464907"/>
              </p:ext>
            </p:extLst>
          </p:nvPr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2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8723"/>
              </p:ext>
            </p:extLst>
          </p:nvPr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3" name="方程式" r:id="rId11" imgW="1714320" imgH="228600" progId="Equation.3">
                  <p:embed/>
                </p:oleObj>
              </mc:Choice>
              <mc:Fallback>
                <p:oleObj name="方程式" r:id="rId11" imgW="1714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089696"/>
                </p:ext>
              </p:extLst>
            </p:nvPr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4" name="方程式" r:id="rId13" imgW="469800" imgH="228600" progId="Equation.3">
                    <p:embed/>
                  </p:oleObj>
                </mc:Choice>
                <mc:Fallback>
                  <p:oleObj name="方程式" r:id="rId13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5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6" name="方程式" r:id="rId17" imgW="558720" imgH="228600" progId="Equation.3">
                  <p:embed/>
                </p:oleObj>
              </mc:Choice>
              <mc:Fallback>
                <p:oleObj name="方程式" r:id="rId17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" name="方程式" r:id="rId19" imgW="495000" imgH="228600" progId="Equation.3">
                  <p:embed/>
                </p:oleObj>
              </mc:Choice>
              <mc:Fallback>
                <p:oleObj name="方程式" r:id="rId19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" name="方程式" r:id="rId21" imgW="533160" imgH="228600" progId="Equation.3">
                  <p:embed/>
                </p:oleObj>
              </mc:Choice>
              <mc:Fallback>
                <p:oleObj name="方程式" r:id="rId21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" name="方程式" r:id="rId23" imgW="482400" imgH="228600" progId="Equation.3">
                  <p:embed/>
                </p:oleObj>
              </mc:Choice>
              <mc:Fallback>
                <p:oleObj name="方程式" r:id="rId23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78841"/>
                </p:ext>
              </p:extLst>
            </p:nvPr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4" name="方程式" r:id="rId3" imgW="482400" imgH="228600" progId="Equation.3">
                    <p:embed/>
                  </p:oleObj>
                </mc:Choice>
                <mc:Fallback>
                  <p:oleObj name="方程式" r:id="rId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3632"/>
              </p:ext>
            </p:extLst>
          </p:nvPr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5" name="方程式" r:id="rId5" imgW="1485720" imgH="304560" progId="Equation.3">
                  <p:embed/>
                </p:oleObj>
              </mc:Choice>
              <mc:Fallback>
                <p:oleObj name="方程式" r:id="rId5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941984"/>
              </p:ext>
            </p:extLst>
          </p:nvPr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6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114603"/>
                </p:ext>
              </p:extLst>
            </p:nvPr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7" name="方程式" r:id="rId9" imgW="507960" imgH="228600" progId="Equation.3">
                    <p:embed/>
                  </p:oleObj>
                </mc:Choice>
                <mc:Fallback>
                  <p:oleObj name="方程式" r:id="rId9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75717"/>
              </p:ext>
            </p:extLst>
          </p:nvPr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8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9" name="方程式" r:id="rId13" imgW="152280" imgH="139680" progId="Equation.3">
                  <p:embed/>
                </p:oleObj>
              </mc:Choice>
              <mc:Fallback>
                <p:oleObj name="方程式" r:id="rId1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0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46258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1" name="方程式" r:id="rId16" imgW="558720" imgH="228600" progId="Equation.3">
                  <p:embed/>
                </p:oleObj>
              </mc:Choice>
              <mc:Fallback>
                <p:oleObj name="方程式" r:id="rId16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31756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2" name="方程式" r:id="rId18" imgW="495000" imgH="228600" progId="Equation.3">
                  <p:embed/>
                </p:oleObj>
              </mc:Choice>
              <mc:Fallback>
                <p:oleObj name="方程式" r:id="rId18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79184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3" name="方程式" r:id="rId20" imgW="533160" imgH="228600" progId="Equation.3">
                  <p:embed/>
                </p:oleObj>
              </mc:Choice>
              <mc:Fallback>
                <p:oleObj name="方程式" r:id="rId2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26381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4" name="方程式" r:id="rId22" imgW="482400" imgH="228600" progId="Equation.3">
                  <p:embed/>
                </p:oleObj>
              </mc:Choice>
              <mc:Fallback>
                <p:oleObj name="方程式" r:id="rId2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4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8531204"/>
                </p:ext>
              </p:extLst>
            </p:nvPr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5" name="方程式" r:id="rId5" imgW="444240" imgH="228600" progId="Equation.3">
                    <p:embed/>
                  </p:oleObj>
                </mc:Choice>
                <mc:Fallback>
                  <p:oleObj name="方程式" r:id="rId5" imgW="4442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83643"/>
              </p:ext>
            </p:extLst>
          </p:nvPr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6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04542"/>
              </p:ext>
            </p:extLst>
          </p:nvPr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7" name="方程式" r:id="rId9" imgW="1460160" imgH="304560" progId="Equation.3">
                  <p:embed/>
                </p:oleObj>
              </mc:Choice>
              <mc:Fallback>
                <p:oleObj name="方程式" r:id="rId9" imgW="1460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38600"/>
              </p:ext>
            </p:extLst>
          </p:nvPr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8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7427124"/>
                </p:ext>
              </p:extLst>
            </p:nvPr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99" name="方程式" r:id="rId13" imgW="482400" imgH="228600" progId="Equation.3">
                    <p:embed/>
                  </p:oleObj>
                </mc:Choice>
                <mc:Fallback>
                  <p:oleObj name="方程式" r:id="rId13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258741"/>
              </p:ext>
            </p:extLst>
          </p:nvPr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0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86573"/>
              </p:ext>
            </p:extLst>
          </p:nvPr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1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09780"/>
              </p:ext>
            </p:extLst>
          </p:nvPr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2" name="方程式" r:id="rId19" imgW="203040" imgH="228600" progId="Equation.3">
                  <p:embed/>
                </p:oleObj>
              </mc:Choice>
              <mc:Fallback>
                <p:oleObj name="方程式" r:id="rId19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18604"/>
              </p:ext>
            </p:extLst>
          </p:nvPr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3" name="方程式" r:id="rId21" imgW="291960" imgH="228600" progId="Equation.3">
                  <p:embed/>
                </p:oleObj>
              </mc:Choice>
              <mc:Fallback>
                <p:oleObj name="方程式" r:id="rId21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624678"/>
              </p:ext>
            </p:extLst>
          </p:nvPr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4" name="方程式" r:id="rId23" imgW="304560" imgH="228600" progId="Equation.3">
                  <p:embed/>
                </p:oleObj>
              </mc:Choice>
              <mc:Fallback>
                <p:oleObj name="方程式" r:id="rId2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67629"/>
              </p:ext>
            </p:extLst>
          </p:nvPr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5" name="方程式" r:id="rId25" imgW="558720" imgH="228600" progId="Equation.3">
                  <p:embed/>
                </p:oleObj>
              </mc:Choice>
              <mc:Fallback>
                <p:oleObj name="方程式" r:id="rId25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530595"/>
              </p:ext>
            </p:extLst>
          </p:nvPr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6" name="方程式" r:id="rId27" imgW="495000" imgH="228600" progId="Equation.3">
                  <p:embed/>
                </p:oleObj>
              </mc:Choice>
              <mc:Fallback>
                <p:oleObj name="方程式" r:id="rId2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92289"/>
              </p:ext>
            </p:extLst>
          </p:nvPr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7" name="方程式" r:id="rId29" imgW="533160" imgH="228600" progId="Equation.3">
                  <p:embed/>
                </p:oleObj>
              </mc:Choice>
              <mc:Fallback>
                <p:oleObj name="方程式" r:id="rId29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21930"/>
              </p:ext>
            </p:extLst>
          </p:nvPr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8" name="方程式" r:id="rId31" imgW="482400" imgH="228600" progId="Equation.3">
                  <p:embed/>
                </p:oleObj>
              </mc:Choice>
              <mc:Fallback>
                <p:oleObj name="方程式" r:id="rId3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290689"/>
              </p:ext>
            </p:extLst>
          </p:nvPr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9" name="方程式" r:id="rId33" imgW="774360" imgH="482400" progId="Equation.3">
                  <p:embed/>
                </p:oleObj>
              </mc:Choice>
              <mc:Fallback>
                <p:oleObj name="方程式" r:id="rId33" imgW="774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63848"/>
              </p:ext>
            </p:extLst>
          </p:nvPr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0" name="方程式" r:id="rId35" imgW="787320" imgH="482400" progId="Equation.3">
                  <p:embed/>
                </p:oleObj>
              </mc:Choice>
              <mc:Fallback>
                <p:oleObj name="方程式" r:id="rId35" imgW="787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95679"/>
              </p:ext>
            </p:extLst>
          </p:nvPr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2" name="方程式" r:id="rId5" imgW="1726920" imgH="228600" progId="Equation.3">
                  <p:embed/>
                </p:oleObj>
              </mc:Choice>
              <mc:Fallback>
                <p:oleObj name="方程式" r:id="rId5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11850"/>
              </p:ext>
            </p:extLst>
          </p:nvPr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3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4" name="方程式" r:id="rId9" imgW="215640" imgH="164880" progId="Equation.3">
                  <p:embed/>
                </p:oleObj>
              </mc:Choice>
              <mc:Fallback>
                <p:oleObj name="方程式" r:id="rId9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003101"/>
              </p:ext>
            </p:extLst>
          </p:nvPr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5" name="方程式" r:id="rId11" imgW="1498320" imgH="228600" progId="Equation.3">
                  <p:embed/>
                </p:oleObj>
              </mc:Choice>
              <mc:Fallback>
                <p:oleObj name="方程式" r:id="rId11" imgW="1498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6" name="方程式" r:id="rId13" imgW="431640" imgH="253800" progId="Equation.3">
                  <p:embed/>
                </p:oleObj>
              </mc:Choice>
              <mc:Fallback>
                <p:oleObj name="方程式" r:id="rId1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957045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11244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" name="方程式" r:id="rId3" imgW="253800" imgH="177480" progId="Equation.3">
                  <p:embed/>
                </p:oleObj>
              </mc:Choice>
              <mc:Fallback>
                <p:oleObj name="方程式" r:id="rId3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7" name="方程式" r:id="rId5" imgW="190440" imgH="203040" progId="Equation.3">
                  <p:embed/>
                </p:oleObj>
              </mc:Choice>
              <mc:Fallback>
                <p:oleObj name="方程式" r:id="rId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8" name="方程式" r:id="rId7" imgW="253800" imgH="177480" progId="Equation.3">
                  <p:embed/>
                </p:oleObj>
              </mc:Choice>
              <mc:Fallback>
                <p:oleObj name="方程式" r:id="rId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" name="方程式" r:id="rId8" imgW="317160" imgH="75960" progId="Equation.3">
                  <p:embed/>
                </p:oleObj>
              </mc:Choice>
              <mc:Fallback>
                <p:oleObj name="方程式" r:id="rId8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39698"/>
              </p:ext>
            </p:extLst>
          </p:nvPr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0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916482"/>
              </p:ext>
            </p:extLst>
          </p:nvPr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1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04669"/>
              </p:ext>
            </p:extLst>
          </p:nvPr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2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9209"/>
              </p:ext>
            </p:extLst>
          </p:nvPr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3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20991"/>
              </p:ext>
            </p:extLst>
          </p:nvPr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4" name="方程式" r:id="rId18" imgW="1726920" imgH="228600" progId="Equation.3">
                  <p:embed/>
                </p:oleObj>
              </mc:Choice>
              <mc:Fallback>
                <p:oleObj name="方程式" r:id="rId18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4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52682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9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0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07939"/>
              </p:ext>
            </p:extLst>
          </p:nvPr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1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155712"/>
              </p:ext>
            </p:extLst>
          </p:nvPr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3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44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5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12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086365"/>
              </p:ext>
            </p:extLst>
          </p:nvPr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4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150473"/>
              </p:ext>
            </p:extLst>
          </p:nvPr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69016"/>
              </p:ext>
            </p:extLst>
          </p:nvPr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方程式" r:id="rId8" imgW="799920" imgH="279360" progId="Equation.3">
                  <p:embed/>
                </p:oleObj>
              </mc:Choice>
              <mc:Fallback>
                <p:oleObj name="方程式" r:id="rId8" imgW="799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28408"/>
              </p:ext>
            </p:extLst>
          </p:nvPr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2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2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3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4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5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6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7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8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9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0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1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2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6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9260274"/>
                </p:ext>
              </p:extLst>
            </p:nvPr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7" name="方程式" r:id="rId7" imgW="558720" imgH="228600" progId="Equation.3">
                    <p:embed/>
                  </p:oleObj>
                </mc:Choice>
                <mc:Fallback>
                  <p:oleObj name="方程式" r:id="rId7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2338860"/>
                </p:ext>
              </p:extLst>
            </p:nvPr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8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9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0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Reduce 3 Problems to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</p:nvPr>
        </p:nvGraphicFramePr>
        <p:xfrm>
          <a:off x="422463" y="1997076"/>
          <a:ext cx="3943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內容版面配置區 11"/>
          <p:cNvGraphicFramePr>
            <a:graphicFrameLocks/>
          </p:cNvGraphicFramePr>
          <p:nvPr/>
        </p:nvGraphicFramePr>
        <p:xfrm>
          <a:off x="5175265" y="2693325"/>
          <a:ext cx="3657600" cy="35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4461063" y="3409951"/>
            <a:ext cx="571500" cy="895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04408" y="20271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FF0000"/>
                </a:solidFill>
              </a:rPr>
              <a:t>F(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)=w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·</a:t>
            </a:r>
            <a:r>
              <a:rPr lang="el-GR" altLang="zh-TW" sz="2800" b="1" dirty="0">
                <a:solidFill>
                  <a:srgbClr val="FF0000"/>
                </a:solidFill>
              </a:rPr>
              <a:t>φ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8" name="方程式" r:id="rId10" imgW="1434960" imgH="685800" progId="Equation.3">
                  <p:embed/>
                </p:oleObj>
              </mc:Choice>
              <mc:Fallback>
                <p:oleObj name="方程式" r:id="rId10" imgW="1434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9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" name="方程式" r:id="rId14" imgW="1168200" imgH="215640" progId="Equation.3">
                  <p:embed/>
                </p:oleObj>
              </mc:Choice>
              <mc:Fallback>
                <p:oleObj name="方程式" r:id="rId14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方程式" r:id="rId16" imgW="75960" imgH="190440" progId="Equation.3">
                  <p:embed/>
                </p:oleObj>
              </mc:Choice>
              <mc:Fallback>
                <p:oleObj name="方程式" r:id="rId16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方程式" r:id="rId20" imgW="444240" imgH="215640" progId="Equation.3">
                  <p:embed/>
                </p:oleObj>
              </mc:Choice>
              <mc:Fallback>
                <p:oleObj name="方程式" r:id="rId20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Object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B050"/>
                </a:solidFill>
              </a:rPr>
              <a:t>green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00FF"/>
                </a:solidFill>
              </a:rPr>
              <a:t>blue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Output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Fully-connected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Sub-sampling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Convolutional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660372"/>
              </p:ext>
            </p:extLst>
          </p:nvPr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3" name="方程式" r:id="rId6" imgW="444240" imgH="215640" progId="Equation.3">
                  <p:embed/>
                </p:oleObj>
              </mc:Choice>
              <mc:Fallback>
                <p:oleObj name="方程式" r:id="rId6" imgW="444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Summarization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973834" y="6224876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方程式" r:id="rId10" imgW="75960" imgH="190440" progId="Equation.3">
                  <p:embed/>
                </p:oleObj>
              </mc:Choice>
              <mc:Fallback>
                <p:oleObj name="方程式" r:id="rId10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834" y="6224876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圖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4043" y="4774801"/>
            <a:ext cx="862727" cy="889098"/>
          </a:xfrm>
          <a:prstGeom prst="rect">
            <a:avLst/>
          </a:prstGeom>
        </p:spPr>
      </p:pic>
      <p:pic>
        <p:nvPicPr>
          <p:cNvPr id="18" name="Picture 4" descr="http://ingilizcebankasi.com/wp-content/uploads/summary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20" y="4817369"/>
            <a:ext cx="862694" cy="8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1589928" y="5667702"/>
            <a:ext cx="1353793" cy="65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(Short paragraph)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233" y="5648602"/>
            <a:ext cx="1526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22" name="矩形 21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5184683" y="4948720"/>
            <a:ext cx="1641114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Length of y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“</a:t>
            </a:r>
            <a:r>
              <a:rPr lang="en-US" altLang="zh-TW" sz="2400" i="1" dirty="0"/>
              <a:t>important</a:t>
            </a:r>
            <a:r>
              <a:rPr lang="en-US" altLang="zh-TW" sz="2400" dirty="0"/>
              <a:t>” is in y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Whether the sentence containing the word “</a:t>
            </a:r>
            <a:r>
              <a:rPr lang="en-US" altLang="zh-TW" sz="2400" i="1" dirty="0"/>
              <a:t>definition</a:t>
            </a:r>
            <a:r>
              <a:rPr lang="en-US" altLang="zh-TW" sz="2400" dirty="0"/>
              <a:t>” is in y</a:t>
            </a:r>
            <a:endParaRPr lang="zh-TW" altLang="en-US" sz="2400" dirty="0"/>
          </a:p>
        </p:txBody>
      </p:sp>
      <p:cxnSp>
        <p:nvCxnSpPr>
          <p:cNvPr id="30" name="直線單箭頭接點 29"/>
          <p:cNvCxnSpPr>
            <a:endCxn id="8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2" idx="3"/>
            <a:endCxn id="9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2" idx="3"/>
          </p:cNvCxnSpPr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8" idx="3"/>
            <a:endCxn id="26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27" idx="1"/>
          </p:cNvCxnSpPr>
          <p:nvPr/>
        </p:nvCxnSpPr>
        <p:spPr>
          <a:xfrm>
            <a:off x="4643259" y="4013063"/>
            <a:ext cx="525741" cy="205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5" idx="1"/>
          </p:cNvCxnSpPr>
          <p:nvPr/>
        </p:nvCxnSpPr>
        <p:spPr>
          <a:xfrm>
            <a:off x="4638483" y="4679367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3456738" y="4990263"/>
          <a:ext cx="1190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方程式" r:id="rId14" imgW="495000" imgH="215640" progId="Equation.3">
                  <p:embed/>
                </p:oleObj>
              </mc:Choice>
              <mc:Fallback>
                <p:oleObj name="方程式" r:id="rId14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738" y="4990263"/>
                        <a:ext cx="1190625" cy="520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5184683" y="5532620"/>
            <a:ext cx="25295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succinct is y?</a:t>
            </a:r>
            <a:endParaRPr lang="zh-TW" altLang="en-US" sz="2400" dirty="0"/>
          </a:p>
        </p:txBody>
      </p:sp>
      <p:cxnSp>
        <p:nvCxnSpPr>
          <p:cNvPr id="37" name="直線單箭頭接點 36"/>
          <p:cNvCxnSpPr>
            <a:stCxn id="22" idx="3"/>
          </p:cNvCxnSpPr>
          <p:nvPr/>
        </p:nvCxnSpPr>
        <p:spPr>
          <a:xfrm>
            <a:off x="2824250" y="4230262"/>
            <a:ext cx="696459" cy="998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8" idx="3"/>
            <a:endCxn id="31" idx="1"/>
          </p:cNvCxnSpPr>
          <p:nvPr/>
        </p:nvCxnSpPr>
        <p:spPr>
          <a:xfrm>
            <a:off x="4647363" y="5250613"/>
            <a:ext cx="537320" cy="5128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480324" y="5622544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" name="方程式" r:id="rId16" imgW="482400" imgH="228600" progId="Equation.3">
                  <p:embed/>
                </p:oleObj>
              </mc:Choice>
              <mc:Fallback>
                <p:oleObj name="方程式" r:id="rId16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324" y="5622544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189459" y="6127942"/>
            <a:ext cx="329089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representative of y?</a:t>
            </a:r>
            <a:endParaRPr lang="zh-TW" altLang="en-US" sz="2400" dirty="0"/>
          </a:p>
        </p:txBody>
      </p:sp>
      <p:cxnSp>
        <p:nvCxnSpPr>
          <p:cNvPr id="41" name="直線單箭頭接點 40"/>
          <p:cNvCxnSpPr>
            <a:stCxn id="22" idx="3"/>
          </p:cNvCxnSpPr>
          <p:nvPr/>
        </p:nvCxnSpPr>
        <p:spPr>
          <a:xfrm>
            <a:off x="2824250" y="4230262"/>
            <a:ext cx="685993" cy="1681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endCxn id="40" idx="1"/>
          </p:cNvCxnSpPr>
          <p:nvPr/>
        </p:nvCxnSpPr>
        <p:spPr>
          <a:xfrm>
            <a:off x="4643259" y="5858589"/>
            <a:ext cx="546200" cy="50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1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Retrieval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355607" y="3547536"/>
            <a:ext cx="2468643" cy="1200329"/>
            <a:chOff x="505331" y="2811437"/>
            <a:chExt cx="2468643" cy="1200329"/>
          </a:xfrm>
        </p:grpSpPr>
        <p:sp>
          <p:nvSpPr>
            <p:cNvPr id="9" name="矩形 8"/>
            <p:cNvSpPr/>
            <p:nvPr/>
          </p:nvSpPr>
          <p:spPr>
            <a:xfrm>
              <a:off x="505331" y="3057701"/>
              <a:ext cx="2468643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57709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008831" y="2811437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213510" y="5487462"/>
            <a:ext cx="1357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(Input keyword)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481644" y="5733765"/>
            <a:ext cx="1736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(Search Result)</a:t>
            </a:r>
            <a:endParaRPr lang="zh-TW" altLang="en-US" sz="2400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736" y="4789700"/>
            <a:ext cx="1061701" cy="1055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36" y="4839065"/>
            <a:ext cx="1492975" cy="648397"/>
          </a:xfrm>
          <a:prstGeom prst="rect">
            <a:avLst/>
          </a:prstGeom>
        </p:spPr>
      </p:pic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474739" y="3132121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8" name="方程式" r:id="rId5" imgW="469800" imgH="215640" progId="Equation.3">
                  <p:embed/>
                </p:oleObj>
              </mc:Choice>
              <mc:Fallback>
                <p:oleObj name="方程式" r:id="rId5" imgW="469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3132121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484732" y="3759402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9" name="方程式" r:id="rId7" imgW="495000" imgH="215640" progId="Equation.3">
                  <p:embed/>
                </p:oleObj>
              </mc:Choice>
              <mc:Fallback>
                <p:oleObj name="方程式" r:id="rId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32" y="3759402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3474739" y="4391095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0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39" y="4391095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3991764" y="4962991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1" name="方程式" r:id="rId11" imgW="75960" imgH="190440" progId="Equation.3">
                  <p:embed/>
                </p:oleObj>
              </mc:Choice>
              <mc:Fallback>
                <p:oleObj name="方程式" r:id="rId11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64" y="4962991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5168999" y="4932009"/>
            <a:ext cx="3695037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How much different information does y cover? (</a:t>
            </a:r>
            <a:r>
              <a:rPr lang="en-US" altLang="zh-TW" sz="2400" b="1" i="1" dirty="0"/>
              <a:t>Diversity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177878" y="2322153"/>
            <a:ext cx="369503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degree of relevance with respect to x for the top 1 webpages in y.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169000" y="3618791"/>
            <a:ext cx="3695037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Is the top 1 webpage more relevant than the top 2 webpage?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endCxn id="20" idx="1"/>
          </p:cNvCxnSpPr>
          <p:nvPr/>
        </p:nvCxnSpPr>
        <p:spPr>
          <a:xfrm flipV="1">
            <a:off x="2826537" y="3392651"/>
            <a:ext cx="648202" cy="836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21" idx="1"/>
          </p:cNvCxnSpPr>
          <p:nvPr/>
        </p:nvCxnSpPr>
        <p:spPr>
          <a:xfrm flipV="1">
            <a:off x="2824250" y="4013062"/>
            <a:ext cx="660482" cy="21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824250" y="4230262"/>
            <a:ext cx="630533" cy="4004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0" idx="3"/>
            <a:endCxn id="25" idx="1"/>
          </p:cNvCxnSpPr>
          <p:nvPr/>
        </p:nvCxnSpPr>
        <p:spPr>
          <a:xfrm flipV="1">
            <a:off x="4603489" y="2922318"/>
            <a:ext cx="574389" cy="4703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6" idx="1"/>
          </p:cNvCxnSpPr>
          <p:nvPr/>
        </p:nvCxnSpPr>
        <p:spPr>
          <a:xfrm>
            <a:off x="4643259" y="4013064"/>
            <a:ext cx="525741" cy="205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endCxn id="24" idx="1"/>
          </p:cNvCxnSpPr>
          <p:nvPr/>
        </p:nvCxnSpPr>
        <p:spPr>
          <a:xfrm>
            <a:off x="4622800" y="4662656"/>
            <a:ext cx="546199" cy="86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方程式" r:id="rId3" imgW="1180800" imgH="291960" progId="Equation.3">
                  <p:embed/>
                </p:oleObj>
              </mc:Choice>
              <mc:Fallback>
                <p:oleObj name="方程式" r:id="rId3" imgW="1180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方程式" r:id="rId5" imgW="1168200" imgH="215640" progId="Equation.3">
                  <p:embed/>
                </p:oleObj>
              </mc:Choice>
              <mc:Fallback>
                <p:oleObj name="方程式" r:id="rId5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方程式" r:id="rId7" imgW="1371600" imgH="291960" progId="Equation.3">
                  <p:embed/>
                </p:oleObj>
              </mc:Choice>
              <mc:Fallback>
                <p:oleObj name="方程式" r:id="rId7" imgW="13716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learn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= w</a:t>
            </a:r>
            <a:r>
              <a:rPr lang="en-US" altLang="zh-TW" sz="2800" dirty="0">
                <a:latin typeface="Calibri" panose="020F0502020204030204" pitchFamily="34" charset="0"/>
              </a:rPr>
              <a:t>·</a:t>
            </a:r>
            <a:r>
              <a:rPr lang="el-GR" altLang="zh-TW" sz="2800" dirty="0">
                <a:latin typeface="Calibri" panose="020F0502020204030204" pitchFamily="34" charset="0"/>
              </a:rPr>
              <a:t>φ</a:t>
            </a:r>
            <a:r>
              <a:rPr lang="en-US" altLang="zh-TW" sz="2800" dirty="0">
                <a:latin typeface="Calibri" panose="020F0502020204030204" pitchFamily="34" charset="0"/>
              </a:rPr>
              <a:t>(</a:t>
            </a:r>
            <a:r>
              <a:rPr lang="en-US" altLang="zh-TW" sz="2800" dirty="0" err="1">
                <a:latin typeface="Calibri" panose="020F0502020204030204" pitchFamily="34" charset="0"/>
              </a:rPr>
              <a:t>x,y</a:t>
            </a:r>
            <a:r>
              <a:rPr lang="en-US" altLang="zh-TW" sz="2800" dirty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267322"/>
                </p:ext>
              </p:extLst>
            </p:nvPr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893455"/>
              </p:ext>
            </p:extLst>
          </p:nvPr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5" name="方程式" r:id="rId6" imgW="1511280" imgH="228600" progId="Equation.3">
                  <p:embed/>
                </p:oleObj>
              </mc:Choice>
              <mc:Fallback>
                <p:oleObj name="方程式" r:id="rId6" imgW="151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54037"/>
              </p:ext>
            </p:extLst>
          </p:nvPr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" name="方程式" r:id="rId8" imgW="863280" imgH="228600" progId="Equation.3">
                  <p:embed/>
                </p:oleObj>
              </mc:Choice>
              <mc:Fallback>
                <p:oleObj name="方程式" r:id="rId8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>
                <a:solidFill>
                  <a:srgbClr val="0000FF"/>
                </a:solidFill>
              </a:rPr>
              <a:t>th</a:t>
            </a:r>
            <a:r>
              <a:rPr lang="en-US" altLang="zh-TW" sz="2400" dirty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" name="方程式" r:id="rId10" imgW="215640" imgH="164880" progId="Equation.3">
                  <p:embed/>
                </p:oleObj>
              </mc:Choice>
              <mc:Fallback>
                <p:oleObj name="方程式" r:id="rId10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A978204-E2F3-2A73-E28F-8CA8F40AE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8473"/>
              </p:ext>
            </p:extLst>
          </p:nvPr>
        </p:nvGraphicFramePr>
        <p:xfrm>
          <a:off x="6674231" y="398834"/>
          <a:ext cx="1953744" cy="1167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8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4231" y="398834"/>
                        <a:ext cx="1953744" cy="1167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1094</Words>
  <Application>Microsoft Macintosh PowerPoint</Application>
  <PresentationFormat>全屏显示(4:3)</PresentationFormat>
  <Paragraphs>220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Wingdings</vt:lpstr>
      <vt:lpstr>Office 佈景主題</vt:lpstr>
      <vt:lpstr>方程式</vt:lpstr>
      <vt:lpstr>Structured  Linear Model</vt:lpstr>
      <vt:lpstr>Structured Linear Model</vt:lpstr>
      <vt:lpstr>Structured Linear Model: Problem 1</vt:lpstr>
      <vt:lpstr>Structured Linear Model: Problem 1</vt:lpstr>
      <vt:lpstr>PowerPoint 演示文稿</vt:lpstr>
      <vt:lpstr>Structured Linear Model: Problem 1</vt:lpstr>
      <vt:lpstr>Structured Linear Model: Problem 1</vt:lpstr>
      <vt:lpstr>Structured Linear Model: Problem 2</vt:lpstr>
      <vt:lpstr>Structured Linear Model: 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  <vt:lpstr>Structured Linear Model: Reduce 3 Problems 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Linear Model</dc:title>
  <dc:creator>Lee Hung-yi</dc:creator>
  <cp:lastModifiedBy>Microsoft Office User</cp:lastModifiedBy>
  <cp:revision>27</cp:revision>
  <dcterms:created xsi:type="dcterms:W3CDTF">2015-10-25T06:34:07Z</dcterms:created>
  <dcterms:modified xsi:type="dcterms:W3CDTF">2025-02-03T10:03:44Z</dcterms:modified>
</cp:coreProperties>
</file>