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72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300" r:id="rId12"/>
    <p:sldId id="288" r:id="rId13"/>
    <p:sldId id="289" r:id="rId14"/>
    <p:sldId id="302" r:id="rId15"/>
    <p:sldId id="301" r:id="rId16"/>
    <p:sldId id="261" r:id="rId17"/>
    <p:sldId id="298" r:id="rId18"/>
    <p:sldId id="303" r:id="rId19"/>
    <p:sldId id="265" r:id="rId20"/>
    <p:sldId id="299" r:id="rId21"/>
    <p:sldId id="30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4" autoAdjust="0"/>
    <p:restoredTop sz="87813" autoAdjust="0"/>
  </p:normalViewPr>
  <p:slideViewPr>
    <p:cSldViewPr snapToGrid="0">
      <p:cViewPr varScale="1">
        <p:scale>
          <a:sx n="135" d="100"/>
          <a:sy n="135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-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76D8D-56C7-462A-AE9E-9DFCC89BAB33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4" csCatId="colorful" phldr="1"/>
      <dgm:spPr/>
    </dgm:pt>
    <dgm:pt modelId="{0B010E1B-03A7-4B37-81C3-FC610F05962C}">
      <dgm:prSet phldrT="[文字]" custT="1"/>
      <dgm:spPr/>
      <dgm:t>
        <a:bodyPr/>
        <a:lstStyle/>
        <a:p>
          <a:r>
            <a:rPr lang="en-US" altLang="zh-TW" sz="2800" dirty="0"/>
            <a:t>Hinge Loss</a:t>
          </a:r>
          <a:endParaRPr lang="zh-TW" altLang="en-US" sz="2800" dirty="0"/>
        </a:p>
      </dgm:t>
    </dgm:pt>
    <dgm:pt modelId="{E93F97F6-A47C-40D8-91C1-44AC17300A51}" type="parTrans" cxnId="{3A754718-372D-4745-9A5B-BA386F1C741D}">
      <dgm:prSet/>
      <dgm:spPr/>
      <dgm:t>
        <a:bodyPr/>
        <a:lstStyle/>
        <a:p>
          <a:endParaRPr lang="zh-TW" altLang="en-US"/>
        </a:p>
      </dgm:t>
    </dgm:pt>
    <dgm:pt modelId="{79F64150-A4B4-459E-A1B9-9BA65684D96B}" type="sibTrans" cxnId="{3A754718-372D-4745-9A5B-BA386F1C741D}">
      <dgm:prSet/>
      <dgm:spPr/>
      <dgm:t>
        <a:bodyPr/>
        <a:lstStyle/>
        <a:p>
          <a:endParaRPr lang="zh-TW" altLang="en-US"/>
        </a:p>
      </dgm:t>
    </dgm:pt>
    <dgm:pt modelId="{01D2B5A1-1E03-4A5D-B14C-424E4862237B}">
      <dgm:prSet phldrT="[文字]" custT="1"/>
      <dgm:spPr/>
      <dgm:t>
        <a:bodyPr/>
        <a:lstStyle/>
        <a:p>
          <a:r>
            <a:rPr lang="en-US" altLang="zh-TW" sz="2800" dirty="0"/>
            <a:t>Support Vector Machine (SVM)</a:t>
          </a:r>
          <a:endParaRPr lang="zh-TW" altLang="en-US" sz="2800" dirty="0"/>
        </a:p>
      </dgm:t>
    </dgm:pt>
    <dgm:pt modelId="{B8DAF484-85D7-4195-9D1D-5B7E18A99F51}" type="parTrans" cxnId="{7904B93D-F43B-4210-AD6C-A39CBDB37924}">
      <dgm:prSet/>
      <dgm:spPr/>
      <dgm:t>
        <a:bodyPr/>
        <a:lstStyle/>
        <a:p>
          <a:endParaRPr lang="zh-TW" altLang="en-US"/>
        </a:p>
      </dgm:t>
    </dgm:pt>
    <dgm:pt modelId="{49F123FF-1EB1-4E3C-8467-2C0212FF1614}" type="sibTrans" cxnId="{7904B93D-F43B-4210-AD6C-A39CBDB37924}">
      <dgm:prSet/>
      <dgm:spPr/>
      <dgm:t>
        <a:bodyPr/>
        <a:lstStyle/>
        <a:p>
          <a:endParaRPr lang="zh-TW" altLang="en-US"/>
        </a:p>
      </dgm:t>
    </dgm:pt>
    <dgm:pt modelId="{CD1D4D6C-7F04-4466-807B-AA8288C1BFD3}">
      <dgm:prSet phldrT="[文字]" custT="1"/>
      <dgm:spPr/>
      <dgm:t>
        <a:bodyPr/>
        <a:lstStyle/>
        <a:p>
          <a:r>
            <a:rPr lang="en-US" altLang="zh-TW" sz="2800"/>
            <a:t>Kernel Method  </a:t>
          </a:r>
          <a:endParaRPr lang="zh-TW" altLang="en-US" sz="2800" dirty="0"/>
        </a:p>
      </dgm:t>
    </dgm:pt>
    <dgm:pt modelId="{7051FF08-B81A-4B0A-91F6-5D0079D15D6F}" type="parTrans" cxnId="{F1365650-8D64-4232-89BA-0097FC3354B4}">
      <dgm:prSet/>
      <dgm:spPr/>
      <dgm:t>
        <a:bodyPr/>
        <a:lstStyle/>
        <a:p>
          <a:endParaRPr lang="zh-TW" altLang="en-US"/>
        </a:p>
      </dgm:t>
    </dgm:pt>
    <dgm:pt modelId="{9AB09963-8E33-44CF-8DBB-6D2B8127E51E}" type="sibTrans" cxnId="{F1365650-8D64-4232-89BA-0097FC3354B4}">
      <dgm:prSet/>
      <dgm:spPr/>
      <dgm:t>
        <a:bodyPr/>
        <a:lstStyle/>
        <a:p>
          <a:endParaRPr lang="zh-TW" altLang="en-US"/>
        </a:p>
      </dgm:t>
    </dgm:pt>
    <dgm:pt modelId="{10D87BF2-9CD6-4EF7-ACF7-34722CB9542C}" type="pres">
      <dgm:prSet presAssocID="{27576D8D-56C7-462A-AE9E-9DFCC89BAB33}" presName="Name0" presStyleCnt="0">
        <dgm:presLayoutVars>
          <dgm:dir/>
          <dgm:resizeHandles val="exact"/>
        </dgm:presLayoutVars>
      </dgm:prSet>
      <dgm:spPr/>
    </dgm:pt>
    <dgm:pt modelId="{FA4EA982-D12E-453A-BC3E-949CD4FEBE7D}" type="pres">
      <dgm:prSet presAssocID="{27576D8D-56C7-462A-AE9E-9DFCC89BAB33}" presName="vNodes" presStyleCnt="0"/>
      <dgm:spPr/>
    </dgm:pt>
    <dgm:pt modelId="{6CF26283-13FF-4B14-A512-664413AC6C6F}" type="pres">
      <dgm:prSet presAssocID="{0B010E1B-03A7-4B37-81C3-FC610F05962C}" presName="node" presStyleLbl="node1" presStyleIdx="0" presStyleCnt="3" custScaleX="139320" custScaleY="139320">
        <dgm:presLayoutVars>
          <dgm:bulletEnabled val="1"/>
        </dgm:presLayoutVars>
      </dgm:prSet>
      <dgm:spPr/>
    </dgm:pt>
    <dgm:pt modelId="{D092E212-BDC4-4A81-A4B2-6DE0ED9525C7}" type="pres">
      <dgm:prSet presAssocID="{79F64150-A4B4-459E-A1B9-9BA65684D96B}" presName="spacerT" presStyleCnt="0"/>
      <dgm:spPr/>
    </dgm:pt>
    <dgm:pt modelId="{69DDB1E8-3EC8-4668-8E83-7A7B590326C9}" type="pres">
      <dgm:prSet presAssocID="{79F64150-A4B4-459E-A1B9-9BA65684D96B}" presName="sibTrans" presStyleLbl="sibTrans2D1" presStyleIdx="0" presStyleCnt="2"/>
      <dgm:spPr/>
    </dgm:pt>
    <dgm:pt modelId="{B60D0629-99A4-49E3-A1EB-5615E0D63477}" type="pres">
      <dgm:prSet presAssocID="{79F64150-A4B4-459E-A1B9-9BA65684D96B}" presName="spacerB" presStyleCnt="0"/>
      <dgm:spPr/>
    </dgm:pt>
    <dgm:pt modelId="{9E713654-0DC1-4547-AAA7-C7E849BF8758}" type="pres">
      <dgm:prSet presAssocID="{CD1D4D6C-7F04-4466-807B-AA8288C1BFD3}" presName="node" presStyleLbl="node1" presStyleIdx="1" presStyleCnt="3" custScaleX="142733" custScaleY="142733">
        <dgm:presLayoutVars>
          <dgm:bulletEnabled val="1"/>
        </dgm:presLayoutVars>
      </dgm:prSet>
      <dgm:spPr/>
    </dgm:pt>
    <dgm:pt modelId="{6E6D7802-84C0-4FBE-9D7E-2910A297DD3F}" type="pres">
      <dgm:prSet presAssocID="{27576D8D-56C7-462A-AE9E-9DFCC89BAB33}" presName="sibTransLast" presStyleLbl="sibTrans2D1" presStyleIdx="1" presStyleCnt="2"/>
      <dgm:spPr/>
    </dgm:pt>
    <dgm:pt modelId="{8B517315-E827-4E5F-A643-CE3D3175627E}" type="pres">
      <dgm:prSet presAssocID="{27576D8D-56C7-462A-AE9E-9DFCC89BAB33}" presName="connectorText" presStyleLbl="sibTrans2D1" presStyleIdx="1" presStyleCnt="2"/>
      <dgm:spPr/>
    </dgm:pt>
    <dgm:pt modelId="{676EC539-4708-4BAD-BB19-B751261AF11C}" type="pres">
      <dgm:prSet presAssocID="{27576D8D-56C7-462A-AE9E-9DFCC89BAB33}" presName="lastNode" presStyleLbl="node1" presStyleIdx="2" presStyleCnt="3" custLinFactNeighborX="8353" custLinFactNeighborY="418">
        <dgm:presLayoutVars>
          <dgm:bulletEnabled val="1"/>
        </dgm:presLayoutVars>
      </dgm:prSet>
      <dgm:spPr/>
    </dgm:pt>
  </dgm:ptLst>
  <dgm:cxnLst>
    <dgm:cxn modelId="{3A754718-372D-4745-9A5B-BA386F1C741D}" srcId="{27576D8D-56C7-462A-AE9E-9DFCC89BAB33}" destId="{0B010E1B-03A7-4B37-81C3-FC610F05962C}" srcOrd="0" destOrd="0" parTransId="{E93F97F6-A47C-40D8-91C1-44AC17300A51}" sibTransId="{79F64150-A4B4-459E-A1B9-9BA65684D96B}"/>
    <dgm:cxn modelId="{7904B93D-F43B-4210-AD6C-A39CBDB37924}" srcId="{27576D8D-56C7-462A-AE9E-9DFCC89BAB33}" destId="{01D2B5A1-1E03-4A5D-B14C-424E4862237B}" srcOrd="2" destOrd="0" parTransId="{B8DAF484-85D7-4195-9D1D-5B7E18A99F51}" sibTransId="{49F123FF-1EB1-4E3C-8467-2C0212FF1614}"/>
    <dgm:cxn modelId="{F1365650-8D64-4232-89BA-0097FC3354B4}" srcId="{27576D8D-56C7-462A-AE9E-9DFCC89BAB33}" destId="{CD1D4D6C-7F04-4466-807B-AA8288C1BFD3}" srcOrd="1" destOrd="0" parTransId="{7051FF08-B81A-4B0A-91F6-5D0079D15D6F}" sibTransId="{9AB09963-8E33-44CF-8DBB-6D2B8127E51E}"/>
    <dgm:cxn modelId="{EBDDE781-9FF6-496B-8327-497994FCCE50}" type="presOf" srcId="{27576D8D-56C7-462A-AE9E-9DFCC89BAB33}" destId="{10D87BF2-9CD6-4EF7-ACF7-34722CB9542C}" srcOrd="0" destOrd="0" presId="urn:microsoft.com/office/officeart/2005/8/layout/equation2"/>
    <dgm:cxn modelId="{7441BD98-2C2F-4D7E-ABD0-ECBD98C5066D}" type="presOf" srcId="{01D2B5A1-1E03-4A5D-B14C-424E4862237B}" destId="{676EC539-4708-4BAD-BB19-B751261AF11C}" srcOrd="0" destOrd="0" presId="urn:microsoft.com/office/officeart/2005/8/layout/equation2"/>
    <dgm:cxn modelId="{AC5827A2-C1D4-4B62-8FAA-2AE686AF77C2}" type="presOf" srcId="{CD1D4D6C-7F04-4466-807B-AA8288C1BFD3}" destId="{9E713654-0DC1-4547-AAA7-C7E849BF8758}" srcOrd="0" destOrd="0" presId="urn:microsoft.com/office/officeart/2005/8/layout/equation2"/>
    <dgm:cxn modelId="{9B8971BF-FC6B-4EAB-9182-F1FA19074499}" type="presOf" srcId="{9AB09963-8E33-44CF-8DBB-6D2B8127E51E}" destId="{6E6D7802-84C0-4FBE-9D7E-2910A297DD3F}" srcOrd="0" destOrd="0" presId="urn:microsoft.com/office/officeart/2005/8/layout/equation2"/>
    <dgm:cxn modelId="{1AC2FAE4-E25D-462C-91A7-4CFDC389FEC8}" type="presOf" srcId="{79F64150-A4B4-459E-A1B9-9BA65684D96B}" destId="{69DDB1E8-3EC8-4668-8E83-7A7B590326C9}" srcOrd="0" destOrd="0" presId="urn:microsoft.com/office/officeart/2005/8/layout/equation2"/>
    <dgm:cxn modelId="{E03601E5-E56F-4E9E-8EC2-6F5566892D09}" type="presOf" srcId="{9AB09963-8E33-44CF-8DBB-6D2B8127E51E}" destId="{8B517315-E827-4E5F-A643-CE3D3175627E}" srcOrd="1" destOrd="0" presId="urn:microsoft.com/office/officeart/2005/8/layout/equation2"/>
    <dgm:cxn modelId="{7D18F6F1-232B-4F49-8EB1-16AADE499E9A}" type="presOf" srcId="{0B010E1B-03A7-4B37-81C3-FC610F05962C}" destId="{6CF26283-13FF-4B14-A512-664413AC6C6F}" srcOrd="0" destOrd="0" presId="urn:microsoft.com/office/officeart/2005/8/layout/equation2"/>
    <dgm:cxn modelId="{56733D45-0050-451A-B3CD-EA515E705268}" type="presParOf" srcId="{10D87BF2-9CD6-4EF7-ACF7-34722CB9542C}" destId="{FA4EA982-D12E-453A-BC3E-949CD4FEBE7D}" srcOrd="0" destOrd="0" presId="urn:microsoft.com/office/officeart/2005/8/layout/equation2"/>
    <dgm:cxn modelId="{A90B3871-FC2B-43F0-92BE-A35253829054}" type="presParOf" srcId="{FA4EA982-D12E-453A-BC3E-949CD4FEBE7D}" destId="{6CF26283-13FF-4B14-A512-664413AC6C6F}" srcOrd="0" destOrd="0" presId="urn:microsoft.com/office/officeart/2005/8/layout/equation2"/>
    <dgm:cxn modelId="{3CFC2B76-522E-4BE0-9DAB-0D0B411D6D2F}" type="presParOf" srcId="{FA4EA982-D12E-453A-BC3E-949CD4FEBE7D}" destId="{D092E212-BDC4-4A81-A4B2-6DE0ED9525C7}" srcOrd="1" destOrd="0" presId="urn:microsoft.com/office/officeart/2005/8/layout/equation2"/>
    <dgm:cxn modelId="{EECC41BD-7ABC-4009-B741-F770B45C48B9}" type="presParOf" srcId="{FA4EA982-D12E-453A-BC3E-949CD4FEBE7D}" destId="{69DDB1E8-3EC8-4668-8E83-7A7B590326C9}" srcOrd="2" destOrd="0" presId="urn:microsoft.com/office/officeart/2005/8/layout/equation2"/>
    <dgm:cxn modelId="{A48B79DC-40A7-4668-9365-41A0D861616B}" type="presParOf" srcId="{FA4EA982-D12E-453A-BC3E-949CD4FEBE7D}" destId="{B60D0629-99A4-49E3-A1EB-5615E0D63477}" srcOrd="3" destOrd="0" presId="urn:microsoft.com/office/officeart/2005/8/layout/equation2"/>
    <dgm:cxn modelId="{593874DE-FB5D-43AA-84E9-F3B9B31B2851}" type="presParOf" srcId="{FA4EA982-D12E-453A-BC3E-949CD4FEBE7D}" destId="{9E713654-0DC1-4547-AAA7-C7E849BF8758}" srcOrd="4" destOrd="0" presId="urn:microsoft.com/office/officeart/2005/8/layout/equation2"/>
    <dgm:cxn modelId="{AD39DC4C-D4C8-4C4F-AA1E-F11616F8F225}" type="presParOf" srcId="{10D87BF2-9CD6-4EF7-ACF7-34722CB9542C}" destId="{6E6D7802-84C0-4FBE-9D7E-2910A297DD3F}" srcOrd="1" destOrd="0" presId="urn:microsoft.com/office/officeart/2005/8/layout/equation2"/>
    <dgm:cxn modelId="{84C00CCB-120E-4BFB-97BA-47D72A5D0A21}" type="presParOf" srcId="{6E6D7802-84C0-4FBE-9D7E-2910A297DD3F}" destId="{8B517315-E827-4E5F-A643-CE3D3175627E}" srcOrd="0" destOrd="0" presId="urn:microsoft.com/office/officeart/2005/8/layout/equation2"/>
    <dgm:cxn modelId="{0BBCA5A1-4E29-4A1D-B85B-52D30D489112}" type="presParOf" srcId="{10D87BF2-9CD6-4EF7-ACF7-34722CB9542C}" destId="{676EC539-4708-4BAD-BB19-B751261AF11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76D8D-56C7-462A-AE9E-9DFCC89BAB33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4" csCatId="colorful" phldr="1"/>
      <dgm:spPr/>
    </dgm:pt>
    <dgm:pt modelId="{0B010E1B-03A7-4B37-81C3-FC610F05962C}">
      <dgm:prSet phldrT="[文字]" custT="1"/>
      <dgm:spPr/>
      <dgm:t>
        <a:bodyPr/>
        <a:lstStyle/>
        <a:p>
          <a:r>
            <a:rPr lang="en-US" altLang="zh-TW" sz="2800" dirty="0"/>
            <a:t>Hinge Loss</a:t>
          </a:r>
          <a:endParaRPr lang="zh-TW" altLang="en-US" sz="2800" dirty="0"/>
        </a:p>
      </dgm:t>
    </dgm:pt>
    <dgm:pt modelId="{E93F97F6-A47C-40D8-91C1-44AC17300A51}" type="parTrans" cxnId="{3A754718-372D-4745-9A5B-BA386F1C741D}">
      <dgm:prSet/>
      <dgm:spPr/>
      <dgm:t>
        <a:bodyPr/>
        <a:lstStyle/>
        <a:p>
          <a:endParaRPr lang="zh-TW" altLang="en-US"/>
        </a:p>
      </dgm:t>
    </dgm:pt>
    <dgm:pt modelId="{79F64150-A4B4-459E-A1B9-9BA65684D96B}" type="sibTrans" cxnId="{3A754718-372D-4745-9A5B-BA386F1C741D}">
      <dgm:prSet/>
      <dgm:spPr/>
      <dgm:t>
        <a:bodyPr/>
        <a:lstStyle/>
        <a:p>
          <a:endParaRPr lang="zh-TW" altLang="en-US"/>
        </a:p>
      </dgm:t>
    </dgm:pt>
    <dgm:pt modelId="{01D2B5A1-1E03-4A5D-B14C-424E4862237B}">
      <dgm:prSet phldrT="[文字]" custT="1"/>
      <dgm:spPr/>
      <dgm:t>
        <a:bodyPr/>
        <a:lstStyle/>
        <a:p>
          <a:r>
            <a:rPr lang="en-US" altLang="zh-TW" sz="2800" dirty="0"/>
            <a:t>Support Vector Machine (SVM)</a:t>
          </a:r>
          <a:endParaRPr lang="zh-TW" altLang="en-US" sz="2800" dirty="0"/>
        </a:p>
      </dgm:t>
    </dgm:pt>
    <dgm:pt modelId="{B8DAF484-85D7-4195-9D1D-5B7E18A99F51}" type="parTrans" cxnId="{7904B93D-F43B-4210-AD6C-A39CBDB37924}">
      <dgm:prSet/>
      <dgm:spPr/>
      <dgm:t>
        <a:bodyPr/>
        <a:lstStyle/>
        <a:p>
          <a:endParaRPr lang="zh-TW" altLang="en-US"/>
        </a:p>
      </dgm:t>
    </dgm:pt>
    <dgm:pt modelId="{49F123FF-1EB1-4E3C-8467-2C0212FF1614}" type="sibTrans" cxnId="{7904B93D-F43B-4210-AD6C-A39CBDB37924}">
      <dgm:prSet/>
      <dgm:spPr/>
      <dgm:t>
        <a:bodyPr/>
        <a:lstStyle/>
        <a:p>
          <a:endParaRPr lang="zh-TW" altLang="en-US"/>
        </a:p>
      </dgm:t>
    </dgm:pt>
    <dgm:pt modelId="{CD1D4D6C-7F04-4466-807B-AA8288C1BFD3}">
      <dgm:prSet phldrT="[文字]" custT="1"/>
      <dgm:spPr/>
      <dgm:t>
        <a:bodyPr/>
        <a:lstStyle/>
        <a:p>
          <a:r>
            <a:rPr lang="en-US" altLang="zh-TW" sz="2800"/>
            <a:t>Kernel Method  </a:t>
          </a:r>
          <a:endParaRPr lang="zh-TW" altLang="en-US" sz="2800" dirty="0"/>
        </a:p>
      </dgm:t>
    </dgm:pt>
    <dgm:pt modelId="{7051FF08-B81A-4B0A-91F6-5D0079D15D6F}" type="parTrans" cxnId="{F1365650-8D64-4232-89BA-0097FC3354B4}">
      <dgm:prSet/>
      <dgm:spPr/>
      <dgm:t>
        <a:bodyPr/>
        <a:lstStyle/>
        <a:p>
          <a:endParaRPr lang="zh-TW" altLang="en-US"/>
        </a:p>
      </dgm:t>
    </dgm:pt>
    <dgm:pt modelId="{9AB09963-8E33-44CF-8DBB-6D2B8127E51E}" type="sibTrans" cxnId="{F1365650-8D64-4232-89BA-0097FC3354B4}">
      <dgm:prSet/>
      <dgm:spPr/>
      <dgm:t>
        <a:bodyPr/>
        <a:lstStyle/>
        <a:p>
          <a:endParaRPr lang="zh-TW" altLang="en-US"/>
        </a:p>
      </dgm:t>
    </dgm:pt>
    <dgm:pt modelId="{10D87BF2-9CD6-4EF7-ACF7-34722CB9542C}" type="pres">
      <dgm:prSet presAssocID="{27576D8D-56C7-462A-AE9E-9DFCC89BAB33}" presName="Name0" presStyleCnt="0">
        <dgm:presLayoutVars>
          <dgm:dir/>
          <dgm:resizeHandles val="exact"/>
        </dgm:presLayoutVars>
      </dgm:prSet>
      <dgm:spPr/>
    </dgm:pt>
    <dgm:pt modelId="{FA4EA982-D12E-453A-BC3E-949CD4FEBE7D}" type="pres">
      <dgm:prSet presAssocID="{27576D8D-56C7-462A-AE9E-9DFCC89BAB33}" presName="vNodes" presStyleCnt="0"/>
      <dgm:spPr/>
    </dgm:pt>
    <dgm:pt modelId="{6CF26283-13FF-4B14-A512-664413AC6C6F}" type="pres">
      <dgm:prSet presAssocID="{0B010E1B-03A7-4B37-81C3-FC610F05962C}" presName="node" presStyleLbl="node1" presStyleIdx="0" presStyleCnt="3" custScaleX="139320" custScaleY="139320">
        <dgm:presLayoutVars>
          <dgm:bulletEnabled val="1"/>
        </dgm:presLayoutVars>
      </dgm:prSet>
      <dgm:spPr/>
    </dgm:pt>
    <dgm:pt modelId="{D092E212-BDC4-4A81-A4B2-6DE0ED9525C7}" type="pres">
      <dgm:prSet presAssocID="{79F64150-A4B4-459E-A1B9-9BA65684D96B}" presName="spacerT" presStyleCnt="0"/>
      <dgm:spPr/>
    </dgm:pt>
    <dgm:pt modelId="{69DDB1E8-3EC8-4668-8E83-7A7B590326C9}" type="pres">
      <dgm:prSet presAssocID="{79F64150-A4B4-459E-A1B9-9BA65684D96B}" presName="sibTrans" presStyleLbl="sibTrans2D1" presStyleIdx="0" presStyleCnt="2"/>
      <dgm:spPr/>
    </dgm:pt>
    <dgm:pt modelId="{B60D0629-99A4-49E3-A1EB-5615E0D63477}" type="pres">
      <dgm:prSet presAssocID="{79F64150-A4B4-459E-A1B9-9BA65684D96B}" presName="spacerB" presStyleCnt="0"/>
      <dgm:spPr/>
    </dgm:pt>
    <dgm:pt modelId="{9E713654-0DC1-4547-AAA7-C7E849BF8758}" type="pres">
      <dgm:prSet presAssocID="{CD1D4D6C-7F04-4466-807B-AA8288C1BFD3}" presName="node" presStyleLbl="node1" presStyleIdx="1" presStyleCnt="3" custScaleX="142733" custScaleY="142733">
        <dgm:presLayoutVars>
          <dgm:bulletEnabled val="1"/>
        </dgm:presLayoutVars>
      </dgm:prSet>
      <dgm:spPr/>
    </dgm:pt>
    <dgm:pt modelId="{6E6D7802-84C0-4FBE-9D7E-2910A297DD3F}" type="pres">
      <dgm:prSet presAssocID="{27576D8D-56C7-462A-AE9E-9DFCC89BAB33}" presName="sibTransLast" presStyleLbl="sibTrans2D1" presStyleIdx="1" presStyleCnt="2"/>
      <dgm:spPr/>
    </dgm:pt>
    <dgm:pt modelId="{8B517315-E827-4E5F-A643-CE3D3175627E}" type="pres">
      <dgm:prSet presAssocID="{27576D8D-56C7-462A-AE9E-9DFCC89BAB33}" presName="connectorText" presStyleLbl="sibTrans2D1" presStyleIdx="1" presStyleCnt="2"/>
      <dgm:spPr/>
    </dgm:pt>
    <dgm:pt modelId="{676EC539-4708-4BAD-BB19-B751261AF11C}" type="pres">
      <dgm:prSet presAssocID="{27576D8D-56C7-462A-AE9E-9DFCC89BAB33}" presName="lastNode" presStyleLbl="node1" presStyleIdx="2" presStyleCnt="3" custLinFactNeighborX="8353" custLinFactNeighborY="418">
        <dgm:presLayoutVars>
          <dgm:bulletEnabled val="1"/>
        </dgm:presLayoutVars>
      </dgm:prSet>
      <dgm:spPr/>
    </dgm:pt>
  </dgm:ptLst>
  <dgm:cxnLst>
    <dgm:cxn modelId="{3A754718-372D-4745-9A5B-BA386F1C741D}" srcId="{27576D8D-56C7-462A-AE9E-9DFCC89BAB33}" destId="{0B010E1B-03A7-4B37-81C3-FC610F05962C}" srcOrd="0" destOrd="0" parTransId="{E93F97F6-A47C-40D8-91C1-44AC17300A51}" sibTransId="{79F64150-A4B4-459E-A1B9-9BA65684D96B}"/>
    <dgm:cxn modelId="{7904B93D-F43B-4210-AD6C-A39CBDB37924}" srcId="{27576D8D-56C7-462A-AE9E-9DFCC89BAB33}" destId="{01D2B5A1-1E03-4A5D-B14C-424E4862237B}" srcOrd="2" destOrd="0" parTransId="{B8DAF484-85D7-4195-9D1D-5B7E18A99F51}" sibTransId="{49F123FF-1EB1-4E3C-8467-2C0212FF1614}"/>
    <dgm:cxn modelId="{F1365650-8D64-4232-89BA-0097FC3354B4}" srcId="{27576D8D-56C7-462A-AE9E-9DFCC89BAB33}" destId="{CD1D4D6C-7F04-4466-807B-AA8288C1BFD3}" srcOrd="1" destOrd="0" parTransId="{7051FF08-B81A-4B0A-91F6-5D0079D15D6F}" sibTransId="{9AB09963-8E33-44CF-8DBB-6D2B8127E51E}"/>
    <dgm:cxn modelId="{EBDDE781-9FF6-496B-8327-497994FCCE50}" type="presOf" srcId="{27576D8D-56C7-462A-AE9E-9DFCC89BAB33}" destId="{10D87BF2-9CD6-4EF7-ACF7-34722CB9542C}" srcOrd="0" destOrd="0" presId="urn:microsoft.com/office/officeart/2005/8/layout/equation2"/>
    <dgm:cxn modelId="{7441BD98-2C2F-4D7E-ABD0-ECBD98C5066D}" type="presOf" srcId="{01D2B5A1-1E03-4A5D-B14C-424E4862237B}" destId="{676EC539-4708-4BAD-BB19-B751261AF11C}" srcOrd="0" destOrd="0" presId="urn:microsoft.com/office/officeart/2005/8/layout/equation2"/>
    <dgm:cxn modelId="{AC5827A2-C1D4-4B62-8FAA-2AE686AF77C2}" type="presOf" srcId="{CD1D4D6C-7F04-4466-807B-AA8288C1BFD3}" destId="{9E713654-0DC1-4547-AAA7-C7E849BF8758}" srcOrd="0" destOrd="0" presId="urn:microsoft.com/office/officeart/2005/8/layout/equation2"/>
    <dgm:cxn modelId="{9B8971BF-FC6B-4EAB-9182-F1FA19074499}" type="presOf" srcId="{9AB09963-8E33-44CF-8DBB-6D2B8127E51E}" destId="{6E6D7802-84C0-4FBE-9D7E-2910A297DD3F}" srcOrd="0" destOrd="0" presId="urn:microsoft.com/office/officeart/2005/8/layout/equation2"/>
    <dgm:cxn modelId="{1AC2FAE4-E25D-462C-91A7-4CFDC389FEC8}" type="presOf" srcId="{79F64150-A4B4-459E-A1B9-9BA65684D96B}" destId="{69DDB1E8-3EC8-4668-8E83-7A7B590326C9}" srcOrd="0" destOrd="0" presId="urn:microsoft.com/office/officeart/2005/8/layout/equation2"/>
    <dgm:cxn modelId="{E03601E5-E56F-4E9E-8EC2-6F5566892D09}" type="presOf" srcId="{9AB09963-8E33-44CF-8DBB-6D2B8127E51E}" destId="{8B517315-E827-4E5F-A643-CE3D3175627E}" srcOrd="1" destOrd="0" presId="urn:microsoft.com/office/officeart/2005/8/layout/equation2"/>
    <dgm:cxn modelId="{7D18F6F1-232B-4F49-8EB1-16AADE499E9A}" type="presOf" srcId="{0B010E1B-03A7-4B37-81C3-FC610F05962C}" destId="{6CF26283-13FF-4B14-A512-664413AC6C6F}" srcOrd="0" destOrd="0" presId="urn:microsoft.com/office/officeart/2005/8/layout/equation2"/>
    <dgm:cxn modelId="{56733D45-0050-451A-B3CD-EA515E705268}" type="presParOf" srcId="{10D87BF2-9CD6-4EF7-ACF7-34722CB9542C}" destId="{FA4EA982-D12E-453A-BC3E-949CD4FEBE7D}" srcOrd="0" destOrd="0" presId="urn:microsoft.com/office/officeart/2005/8/layout/equation2"/>
    <dgm:cxn modelId="{A90B3871-FC2B-43F0-92BE-A35253829054}" type="presParOf" srcId="{FA4EA982-D12E-453A-BC3E-949CD4FEBE7D}" destId="{6CF26283-13FF-4B14-A512-664413AC6C6F}" srcOrd="0" destOrd="0" presId="urn:microsoft.com/office/officeart/2005/8/layout/equation2"/>
    <dgm:cxn modelId="{3CFC2B76-522E-4BE0-9DAB-0D0B411D6D2F}" type="presParOf" srcId="{FA4EA982-D12E-453A-BC3E-949CD4FEBE7D}" destId="{D092E212-BDC4-4A81-A4B2-6DE0ED9525C7}" srcOrd="1" destOrd="0" presId="urn:microsoft.com/office/officeart/2005/8/layout/equation2"/>
    <dgm:cxn modelId="{EECC41BD-7ABC-4009-B741-F770B45C48B9}" type="presParOf" srcId="{FA4EA982-D12E-453A-BC3E-949CD4FEBE7D}" destId="{69DDB1E8-3EC8-4668-8E83-7A7B590326C9}" srcOrd="2" destOrd="0" presId="urn:microsoft.com/office/officeart/2005/8/layout/equation2"/>
    <dgm:cxn modelId="{A48B79DC-40A7-4668-9365-41A0D861616B}" type="presParOf" srcId="{FA4EA982-D12E-453A-BC3E-949CD4FEBE7D}" destId="{B60D0629-99A4-49E3-A1EB-5615E0D63477}" srcOrd="3" destOrd="0" presId="urn:microsoft.com/office/officeart/2005/8/layout/equation2"/>
    <dgm:cxn modelId="{593874DE-FB5D-43AA-84E9-F3B9B31B2851}" type="presParOf" srcId="{FA4EA982-D12E-453A-BC3E-949CD4FEBE7D}" destId="{9E713654-0DC1-4547-AAA7-C7E849BF8758}" srcOrd="4" destOrd="0" presId="urn:microsoft.com/office/officeart/2005/8/layout/equation2"/>
    <dgm:cxn modelId="{AD39DC4C-D4C8-4C4F-AA1E-F11616F8F225}" type="presParOf" srcId="{10D87BF2-9CD6-4EF7-ACF7-34722CB9542C}" destId="{6E6D7802-84C0-4FBE-9D7E-2910A297DD3F}" srcOrd="1" destOrd="0" presId="urn:microsoft.com/office/officeart/2005/8/layout/equation2"/>
    <dgm:cxn modelId="{84C00CCB-120E-4BFB-97BA-47D72A5D0A21}" type="presParOf" srcId="{6E6D7802-84C0-4FBE-9D7E-2910A297DD3F}" destId="{8B517315-E827-4E5F-A643-CE3D3175627E}" srcOrd="0" destOrd="0" presId="urn:microsoft.com/office/officeart/2005/8/layout/equation2"/>
    <dgm:cxn modelId="{0BBCA5A1-4E29-4A1D-B85B-52D30D489112}" type="presParOf" srcId="{10D87BF2-9CD6-4EF7-ACF7-34722CB9542C}" destId="{676EC539-4708-4BAD-BB19-B751261AF11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26283-13FF-4B14-A512-664413AC6C6F}">
      <dsp:nvSpPr>
        <dsp:cNvPr id="0" name=""/>
        <dsp:cNvSpPr/>
      </dsp:nvSpPr>
      <dsp:spPr>
        <a:xfrm>
          <a:off x="1506012" y="956"/>
          <a:ext cx="1700740" cy="1700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Hinge Loss</a:t>
          </a:r>
          <a:endParaRPr lang="zh-TW" altLang="en-US" sz="2800" kern="1200" dirty="0"/>
        </a:p>
      </dsp:txBody>
      <dsp:txXfrm>
        <a:off x="1755080" y="250024"/>
        <a:ext cx="1202604" cy="1202604"/>
      </dsp:txXfrm>
    </dsp:sp>
    <dsp:sp modelId="{69DDB1E8-3EC8-4668-8E83-7A7B590326C9}">
      <dsp:nvSpPr>
        <dsp:cNvPr id="0" name=""/>
        <dsp:cNvSpPr/>
      </dsp:nvSpPr>
      <dsp:spPr>
        <a:xfrm>
          <a:off x="2002366" y="1800821"/>
          <a:ext cx="708031" cy="708031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2096216" y="2071572"/>
        <a:ext cx="520331" cy="166529"/>
      </dsp:txXfrm>
    </dsp:sp>
    <dsp:sp modelId="{9E713654-0DC1-4547-AAA7-C7E849BF8758}">
      <dsp:nvSpPr>
        <dsp:cNvPr id="0" name=""/>
        <dsp:cNvSpPr/>
      </dsp:nvSpPr>
      <dsp:spPr>
        <a:xfrm>
          <a:off x="1485180" y="2607977"/>
          <a:ext cx="1742404" cy="174240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/>
            <a:t>Kernel Method  </a:t>
          </a:r>
          <a:endParaRPr lang="zh-TW" altLang="en-US" sz="2800" kern="1200" dirty="0"/>
        </a:p>
      </dsp:txBody>
      <dsp:txXfrm>
        <a:off x="1740349" y="2863146"/>
        <a:ext cx="1232066" cy="1232066"/>
      </dsp:txXfrm>
    </dsp:sp>
    <dsp:sp modelId="{6E6D7802-84C0-4FBE-9D7E-2910A297DD3F}">
      <dsp:nvSpPr>
        <dsp:cNvPr id="0" name=""/>
        <dsp:cNvSpPr/>
      </dsp:nvSpPr>
      <dsp:spPr>
        <a:xfrm rot="12158">
          <a:off x="3425992" y="1953137"/>
          <a:ext cx="420629" cy="454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3425992" y="2043737"/>
        <a:ext cx="294440" cy="272470"/>
      </dsp:txXfrm>
    </dsp:sp>
    <dsp:sp modelId="{676EC539-4708-4BAD-BB19-B751261AF11C}">
      <dsp:nvSpPr>
        <dsp:cNvPr id="0" name=""/>
        <dsp:cNvSpPr/>
      </dsp:nvSpPr>
      <dsp:spPr>
        <a:xfrm>
          <a:off x="4021212" y="965130"/>
          <a:ext cx="2441488" cy="244148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Support Vector Machine (SVM)</a:t>
          </a:r>
          <a:endParaRPr lang="zh-TW" altLang="en-US" sz="2800" kern="1200" dirty="0"/>
        </a:p>
      </dsp:txBody>
      <dsp:txXfrm>
        <a:off x="4378760" y="1322678"/>
        <a:ext cx="1726392" cy="1726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26283-13FF-4B14-A512-664413AC6C6F}">
      <dsp:nvSpPr>
        <dsp:cNvPr id="0" name=""/>
        <dsp:cNvSpPr/>
      </dsp:nvSpPr>
      <dsp:spPr>
        <a:xfrm>
          <a:off x="1506012" y="956"/>
          <a:ext cx="1700740" cy="17007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Hinge Loss</a:t>
          </a:r>
          <a:endParaRPr lang="zh-TW" altLang="en-US" sz="2800" kern="1200" dirty="0"/>
        </a:p>
      </dsp:txBody>
      <dsp:txXfrm>
        <a:off x="1755080" y="250024"/>
        <a:ext cx="1202604" cy="1202604"/>
      </dsp:txXfrm>
    </dsp:sp>
    <dsp:sp modelId="{69DDB1E8-3EC8-4668-8E83-7A7B590326C9}">
      <dsp:nvSpPr>
        <dsp:cNvPr id="0" name=""/>
        <dsp:cNvSpPr/>
      </dsp:nvSpPr>
      <dsp:spPr>
        <a:xfrm>
          <a:off x="2002366" y="1800821"/>
          <a:ext cx="708031" cy="708031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2096216" y="2071572"/>
        <a:ext cx="520331" cy="166529"/>
      </dsp:txXfrm>
    </dsp:sp>
    <dsp:sp modelId="{9E713654-0DC1-4547-AAA7-C7E849BF8758}">
      <dsp:nvSpPr>
        <dsp:cNvPr id="0" name=""/>
        <dsp:cNvSpPr/>
      </dsp:nvSpPr>
      <dsp:spPr>
        <a:xfrm>
          <a:off x="1485180" y="2607977"/>
          <a:ext cx="1742404" cy="174240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/>
            <a:t>Kernel Method  </a:t>
          </a:r>
          <a:endParaRPr lang="zh-TW" altLang="en-US" sz="2800" kern="1200" dirty="0"/>
        </a:p>
      </dsp:txBody>
      <dsp:txXfrm>
        <a:off x="1740349" y="2863146"/>
        <a:ext cx="1232066" cy="1232066"/>
      </dsp:txXfrm>
    </dsp:sp>
    <dsp:sp modelId="{6E6D7802-84C0-4FBE-9D7E-2910A297DD3F}">
      <dsp:nvSpPr>
        <dsp:cNvPr id="0" name=""/>
        <dsp:cNvSpPr/>
      </dsp:nvSpPr>
      <dsp:spPr>
        <a:xfrm rot="12158">
          <a:off x="3425992" y="1953137"/>
          <a:ext cx="420629" cy="454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3425992" y="2043737"/>
        <a:ext cx="294440" cy="272470"/>
      </dsp:txXfrm>
    </dsp:sp>
    <dsp:sp modelId="{676EC539-4708-4BAD-BB19-B751261AF11C}">
      <dsp:nvSpPr>
        <dsp:cNvPr id="0" name=""/>
        <dsp:cNvSpPr/>
      </dsp:nvSpPr>
      <dsp:spPr>
        <a:xfrm>
          <a:off x="4021212" y="965130"/>
          <a:ext cx="2441488" cy="244148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Support Vector Machine (SVM)</a:t>
          </a:r>
          <a:endParaRPr lang="zh-TW" altLang="en-US" sz="2800" kern="1200" dirty="0"/>
        </a:p>
      </dsp:txBody>
      <dsp:txXfrm>
        <a:off x="4378760" y="1322678"/>
        <a:ext cx="1726392" cy="1726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C916-DB44-4D3C-959D-E032CCB35E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3030C-A2A5-4F60-AB14-EF407A141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The number of times g get incorrect results on training data. g</a:t>
            </a:r>
            <a:r>
              <a:rPr kumimoji="1" lang="zh-CN" altLang="en-US" dirty="0"/>
              <a:t>在训练数据上得到错误结果的次数。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6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Source of image: </a:t>
            </a:r>
            <a:r>
              <a:rPr lang="zh-TW" altLang="en-US" dirty="0"/>
              <a:t>http://www.gipsa-lab.grenoble-inp.fr/transfert/seminaire/455_Kadri2013Gipsa-lab.pdf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8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Approximation </a:t>
            </a:r>
            <a:r>
              <a:rPr kumimoji="1" lang="zh-CN" altLang="en-US" dirty="0"/>
              <a:t>近似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30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penalty</a:t>
            </a:r>
          </a:p>
          <a:p>
            <a:r>
              <a:rPr lang="en" altLang="zh-TW" dirty="0"/>
              <a:t>     </a:t>
            </a:r>
            <a:r>
              <a:rPr lang="zh-TW" altLang="en-US" dirty="0"/>
              <a:t>因违反法律、规定或合同而受到的</a:t>
            </a:r>
            <a:r>
              <a:rPr lang="en-US" altLang="zh-TW" dirty="0"/>
              <a:t>)</a:t>
            </a:r>
            <a:r>
              <a:rPr lang="zh-TW" altLang="en-US" dirty="0"/>
              <a:t>处罚</a:t>
            </a:r>
            <a:r>
              <a:rPr lang="en-US" altLang="zh-TW" dirty="0"/>
              <a:t>, </a:t>
            </a:r>
            <a:r>
              <a:rPr lang="zh-TW" altLang="en-US" dirty="0"/>
              <a:t>刑罚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(</a:t>
            </a:r>
            <a:r>
              <a:rPr lang="zh-TW" altLang="en-US" dirty="0"/>
              <a:t>行为、环境带来的</a:t>
            </a:r>
            <a:r>
              <a:rPr lang="en-US" altLang="zh-TW" dirty="0"/>
              <a:t>)</a:t>
            </a:r>
            <a:r>
              <a:rPr lang="zh-TW" altLang="en-US" dirty="0"/>
              <a:t>不利后果</a:t>
            </a:r>
            <a:r>
              <a:rPr lang="en-US" altLang="zh-TW" dirty="0"/>
              <a:t>, </a:t>
            </a:r>
            <a:r>
              <a:rPr lang="zh-TW" altLang="en-US" dirty="0"/>
              <a:t>苦难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(</a:t>
            </a:r>
            <a:r>
              <a:rPr lang="zh-TW" altLang="en-US" dirty="0"/>
              <a:t>体育运动中对犯规者的</a:t>
            </a:r>
            <a:r>
              <a:rPr lang="en-US" altLang="zh-TW" dirty="0"/>
              <a:t>)</a:t>
            </a:r>
            <a:r>
              <a:rPr lang="zh-TW" altLang="en-US" dirty="0"/>
              <a:t>判罚</a:t>
            </a:r>
            <a:r>
              <a:rPr lang="en-US" altLang="zh-TW" dirty="0"/>
              <a:t>, </a:t>
            </a:r>
            <a:r>
              <a:rPr lang="zh-TW" altLang="en-US" dirty="0"/>
              <a:t>处罚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(</a:t>
            </a:r>
            <a:r>
              <a:rPr lang="zh-TW" altLang="en-US" dirty="0"/>
              <a:t>足球、橄榄球及类似运动中的</a:t>
            </a:r>
            <a:r>
              <a:rPr lang="en-US" altLang="zh-TW" dirty="0"/>
              <a:t>)</a:t>
            </a:r>
            <a:r>
              <a:rPr lang="zh-TW" altLang="en-US" dirty="0"/>
              <a:t>罚球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 (</a:t>
            </a:r>
            <a:r>
              <a:rPr lang="zh-TW" altLang="en-US" dirty="0"/>
              <a:t>桥牌</a:t>
            </a:r>
            <a:r>
              <a:rPr lang="en-US" altLang="zh-TW" dirty="0"/>
              <a:t>)(</a:t>
            </a:r>
            <a:r>
              <a:rPr lang="zh-TW" altLang="en-US" dirty="0"/>
              <a:t>叫牌者未完成定约时的</a:t>
            </a:r>
            <a:r>
              <a:rPr lang="en-US" altLang="zh-TW" dirty="0"/>
              <a:t>)</a:t>
            </a:r>
            <a:r>
              <a:rPr lang="zh-TW" altLang="en-US"/>
              <a:t>罚分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9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convex </a:t>
            </a:r>
            <a:r>
              <a:rPr kumimoji="1" lang="zh-CN" altLang="en-US" dirty="0"/>
              <a:t>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3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41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Dual Representation </a:t>
            </a:r>
            <a:r>
              <a:rPr kumimoji="1" lang="zh-CN" altLang="en-US" dirty="0"/>
              <a:t>二元表示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09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200" dirty="0"/>
                  <a:t> is the unknown parameters to be found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>
                    <a:latin typeface="Cambria Math" panose="02040503050406030204" pitchFamily="18" charset="0"/>
                  </a:rPr>
                  <a:t>𝛼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_𝑛</a:t>
                </a:r>
                <a:r>
                  <a:rPr lang="en-US" altLang="zh-TW" sz="1200" dirty="0"/>
                  <a:t> is the unknown parameters to be found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2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2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3030C-A2A5-4F60-AB14-EF407A141FF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91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9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5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7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15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87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3E00-A71C-4CEF-BDAA-60C7915E455C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9396-164E-45C6-83D0-BB5FFFB7D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153.png"/><Relationship Id="rId3" Type="http://schemas.openxmlformats.org/officeDocument/2006/relationships/image" Target="../media/image460.png"/><Relationship Id="rId21" Type="http://schemas.openxmlformats.org/officeDocument/2006/relationships/image" Target="../media/image103.png"/><Relationship Id="rId25" Type="http://schemas.openxmlformats.org/officeDocument/2006/relationships/image" Target="../media/image152.png"/><Relationship Id="rId17" Type="http://schemas.openxmlformats.org/officeDocument/2006/relationships/image" Target="../media/image99.png"/><Relationship Id="rId2" Type="http://schemas.openxmlformats.org/officeDocument/2006/relationships/image" Target="../media/image450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1.png"/><Relationship Id="rId11" Type="http://schemas.openxmlformats.org/officeDocument/2006/relationships/image" Target="../media/image54.png"/><Relationship Id="rId23" Type="http://schemas.openxmlformats.org/officeDocument/2006/relationships/image" Target="../media/image143.png"/><Relationship Id="rId22" Type="http://schemas.openxmlformats.org/officeDocument/2006/relationships/image" Target="../media/image142.png"/><Relationship Id="rId27" Type="http://schemas.openxmlformats.org/officeDocument/2006/relationships/image" Target="../media/image275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5.png"/><Relationship Id="rId3" Type="http://schemas.openxmlformats.org/officeDocument/2006/relationships/image" Target="../media/image47.png"/><Relationship Id="rId21" Type="http://schemas.openxmlformats.org/officeDocument/2006/relationships/image" Target="../media/image128.png"/><Relationship Id="rId17" Type="http://schemas.openxmlformats.org/officeDocument/2006/relationships/image" Target="../media/image114.png"/><Relationship Id="rId25" Type="http://schemas.openxmlformats.org/officeDocument/2006/relationships/image" Target="../media/image27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9.png"/><Relationship Id="rId19" Type="http://schemas.openxmlformats.org/officeDocument/2006/relationships/image" Target="../media/image116.png"/><Relationship Id="rId2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8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35.png"/><Relationship Id="rId28" Type="http://schemas.openxmlformats.org/officeDocument/2006/relationships/image" Target="../media/image231.png"/><Relationship Id="rId31" Type="http://schemas.openxmlformats.org/officeDocument/2006/relationships/image" Target="../media/image234.png"/><Relationship Id="rId22" Type="http://schemas.openxmlformats.org/officeDocument/2006/relationships/image" Target="../media/image163.png"/><Relationship Id="rId27" Type="http://schemas.openxmlformats.org/officeDocument/2006/relationships/image" Target="../media/image229.png"/><Relationship Id="rId30" Type="http://schemas.openxmlformats.org/officeDocument/2006/relationships/image" Target="../media/image2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0.png"/><Relationship Id="rId13" Type="http://schemas.openxmlformats.org/officeDocument/2006/relationships/image" Target="../media/image2800.png"/><Relationship Id="rId26" Type="http://schemas.openxmlformats.org/officeDocument/2006/relationships/image" Target="../media/image242.png"/><Relationship Id="rId21" Type="http://schemas.openxmlformats.org/officeDocument/2006/relationships/image" Target="../media/image236.png"/><Relationship Id="rId7" Type="http://schemas.openxmlformats.org/officeDocument/2006/relationships/image" Target="../media/image2100.png"/><Relationship Id="rId25" Type="http://schemas.openxmlformats.org/officeDocument/2006/relationships/image" Target="../media/image241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24" Type="http://schemas.openxmlformats.org/officeDocument/2006/relationships/image" Target="../media/image239.png"/><Relationship Id="rId5" Type="http://schemas.openxmlformats.org/officeDocument/2006/relationships/image" Target="../media/image1900.png"/><Relationship Id="rId23" Type="http://schemas.openxmlformats.org/officeDocument/2006/relationships/image" Target="../media/image238.png"/><Relationship Id="rId15" Type="http://schemas.openxmlformats.org/officeDocument/2006/relationships/image" Target="../media/image3000.png"/><Relationship Id="rId28" Type="http://schemas.openxmlformats.org/officeDocument/2006/relationships/image" Target="../media/image244.png"/><Relationship Id="rId22" Type="http://schemas.openxmlformats.org/officeDocument/2006/relationships/image" Target="../media/image237.png"/><Relationship Id="rId9" Type="http://schemas.openxmlformats.org/officeDocument/2006/relationships/image" Target="../media/image168.png"/><Relationship Id="rId14" Type="http://schemas.openxmlformats.org/officeDocument/2006/relationships/image" Target="../media/image2900.png"/><Relationship Id="rId27" Type="http://schemas.openxmlformats.org/officeDocument/2006/relationships/image" Target="../media/image243.png"/><Relationship Id="rId30" Type="http://schemas.openxmlformats.org/officeDocument/2006/relationships/image" Target="../media/image2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1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9.png"/><Relationship Id="rId9" Type="http://schemas.openxmlformats.org/officeDocument/2006/relationships/image" Target="../media/image178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6.png"/><Relationship Id="rId21" Type="http://schemas.openxmlformats.org/officeDocument/2006/relationships/image" Target="../media/image189.png"/><Relationship Id="rId17" Type="http://schemas.openxmlformats.org/officeDocument/2006/relationships/image" Target="../media/image18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4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93.png"/><Relationship Id="rId15" Type="http://schemas.openxmlformats.org/officeDocument/2006/relationships/image" Target="../media/image183.png"/><Relationship Id="rId23" Type="http://schemas.openxmlformats.org/officeDocument/2006/relationships/image" Target="../media/image192.png"/><Relationship Id="rId19" Type="http://schemas.openxmlformats.org/officeDocument/2006/relationships/image" Target="../media/image187.png"/><Relationship Id="rId14" Type="http://schemas.openxmlformats.org/officeDocument/2006/relationships/image" Target="../media/image182.png"/><Relationship Id="rId22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1.png"/><Relationship Id="rId21" Type="http://schemas.openxmlformats.org/officeDocument/2006/relationships/image" Target="../media/image205.png"/><Relationship Id="rId12" Type="http://schemas.openxmlformats.org/officeDocument/2006/relationships/image" Target="../media/image196.png"/><Relationship Id="rId25" Type="http://schemas.openxmlformats.org/officeDocument/2006/relationships/image" Target="../media/image209.png"/><Relationship Id="rId20" Type="http://schemas.openxmlformats.org/officeDocument/2006/relationships/image" Target="../media/image204.png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08.png"/><Relationship Id="rId23" Type="http://schemas.openxmlformats.org/officeDocument/2006/relationships/image" Target="../media/image207.png"/><Relationship Id="rId10" Type="http://schemas.openxmlformats.org/officeDocument/2006/relationships/image" Target="../media/image194.png"/><Relationship Id="rId19" Type="http://schemas.openxmlformats.org/officeDocument/2006/relationships/image" Target="../media/image203.png"/><Relationship Id="rId22" Type="http://schemas.openxmlformats.org/officeDocument/2006/relationships/image" Target="../media/image2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8" Type="http://schemas.openxmlformats.org/officeDocument/2006/relationships/image" Target="../media/image248.png"/><Relationship Id="rId26" Type="http://schemas.openxmlformats.org/officeDocument/2006/relationships/image" Target="../media/image257.png"/><Relationship Id="rId21" Type="http://schemas.openxmlformats.org/officeDocument/2006/relationships/image" Target="../media/image252.png"/><Relationship Id="rId17" Type="http://schemas.openxmlformats.org/officeDocument/2006/relationships/image" Target="../media/image247.png"/><Relationship Id="rId25" Type="http://schemas.openxmlformats.org/officeDocument/2006/relationships/image" Target="../media/image256.png"/><Relationship Id="rId20" Type="http://schemas.openxmlformats.org/officeDocument/2006/relationships/image" Target="../media/image251.png"/><Relationship Id="rId29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5.png"/><Relationship Id="rId28" Type="http://schemas.openxmlformats.org/officeDocument/2006/relationships/image" Target="../media/image261.png"/><Relationship Id="rId10" Type="http://schemas.openxmlformats.org/officeDocument/2006/relationships/image" Target="../media/image219.png"/><Relationship Id="rId19" Type="http://schemas.openxmlformats.org/officeDocument/2006/relationships/image" Target="../media/image249.png"/><Relationship Id="rId9" Type="http://schemas.openxmlformats.org/officeDocument/2006/relationships/image" Target="../media/image218.png"/><Relationship Id="rId27" Type="http://schemas.openxmlformats.org/officeDocument/2006/relationships/image" Target="../media/image259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.png"/><Relationship Id="rId13" Type="http://schemas.openxmlformats.org/officeDocument/2006/relationships/image" Target="../media/image89.png"/><Relationship Id="rId21" Type="http://schemas.openxmlformats.org/officeDocument/2006/relationships/image" Target="../media/image265.png"/><Relationship Id="rId17" Type="http://schemas.openxmlformats.org/officeDocument/2006/relationships/image" Target="../media/image16.wmf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55.png"/><Relationship Id="rId1" Type="http://schemas.openxmlformats.org/officeDocument/2006/relationships/vmlDrawing" Target="../drawings/vmlDrawing1.vml"/><Relationship Id="rId11" Type="http://schemas.openxmlformats.org/officeDocument/2006/relationships/image" Target="../media/image87.png"/><Relationship Id="rId15" Type="http://schemas.openxmlformats.org/officeDocument/2006/relationships/image" Target="../media/image51.png"/><Relationship Id="rId19" Type="http://schemas.openxmlformats.org/officeDocument/2006/relationships/image" Target="../media/image53.png"/><Relationship Id="rId14" Type="http://schemas.openxmlformats.org/officeDocument/2006/relationships/image" Target="../media/image263.png"/><Relationship Id="rId22" Type="http://schemas.openxmlformats.org/officeDocument/2006/relationships/image" Target="../media/image2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7" Type="http://schemas.openxmlformats.org/officeDocument/2006/relationships/image" Target="../media/image27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1.wmf"/><Relationship Id="rId11" Type="http://schemas.openxmlformats.org/officeDocument/2006/relationships/image" Target="../media/image5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3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21.png"/><Relationship Id="rId3" Type="http://schemas.openxmlformats.org/officeDocument/2006/relationships/image" Target="../media/image150.png"/><Relationship Id="rId7" Type="http://schemas.openxmlformats.org/officeDocument/2006/relationships/image" Target="../media/image27.png"/><Relationship Id="rId12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19.png"/><Relationship Id="rId5" Type="http://schemas.openxmlformats.org/officeDocument/2006/relationships/image" Target="../media/image25.png"/><Relationship Id="rId10" Type="http://schemas.openxmlformats.org/officeDocument/2006/relationships/image" Target="../media/image118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0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0.png"/><Relationship Id="rId7" Type="http://schemas.openxmlformats.org/officeDocument/2006/relationships/image" Target="../media/image3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3" Type="http://schemas.openxmlformats.org/officeDocument/2006/relationships/image" Target="../media/image1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136.png"/><Relationship Id="rId4" Type="http://schemas.openxmlformats.org/officeDocument/2006/relationships/image" Target="../media/image38.png"/><Relationship Id="rId9" Type="http://schemas.openxmlformats.org/officeDocument/2006/relationships/image" Target="../media/image135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Support Vector Machine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0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SVM – gradient descent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75092" y="1904972"/>
                <a:ext cx="4845621" cy="4168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92" y="1904972"/>
                <a:ext cx="4845621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1607" y="1718504"/>
                <a:ext cx="3250313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07" y="1718504"/>
                <a:ext cx="3250313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509165" y="2888053"/>
                <a:ext cx="1353640" cy="738664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165" y="2888053"/>
                <a:ext cx="1353640" cy="738664"/>
              </a:xfrm>
              <a:prstGeom prst="rect">
                <a:avLst/>
              </a:prstGeom>
              <a:blipFill>
                <a:blip r:embed="rId24"/>
                <a:stretch>
                  <a:fillRect l="-881"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4695" y="2866637"/>
                <a:ext cx="5018169" cy="7814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5" y="2866637"/>
                <a:ext cx="5018169" cy="7814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6029" y="4168070"/>
                <a:ext cx="3513334" cy="919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0,1−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29" y="4168070"/>
                <a:ext cx="3513334" cy="9191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弧 11"/>
          <p:cNvSpPr/>
          <p:nvPr/>
        </p:nvSpPr>
        <p:spPr>
          <a:xfrm>
            <a:off x="3807510" y="4106526"/>
            <a:ext cx="338665" cy="1145384"/>
          </a:xfrm>
          <a:prstGeom prst="leftBrace">
            <a:avLst>
              <a:gd name="adj1" fmla="val 3741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074321" y="4088568"/>
                <a:ext cx="647165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1" y="4088568"/>
                <a:ext cx="647165" cy="369332"/>
              </a:xfrm>
              <a:prstGeom prst="rect">
                <a:avLst/>
              </a:prstGeom>
              <a:blipFill>
                <a:blip r:embed="rId17"/>
                <a:stretch>
                  <a:fillRect l="-1869" t="-18333" r="-42991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338752" y="4883016"/>
                <a:ext cx="23884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752" y="4883016"/>
                <a:ext cx="238848" cy="369332"/>
              </a:xfrm>
              <a:prstGeom prst="rect">
                <a:avLst/>
              </a:prstGeom>
              <a:blipFill>
                <a:blip r:embed="rId18"/>
                <a:stretch>
                  <a:fillRect l="-30769" r="-3076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5255552" y="4868948"/>
            <a:ext cx="125361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255552" y="4088568"/>
                <a:ext cx="193835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52" y="4088568"/>
                <a:ext cx="1938351" cy="369332"/>
              </a:xfrm>
              <a:prstGeom prst="rect">
                <a:avLst/>
              </a:prstGeom>
              <a:blipFill>
                <a:blip r:embed="rId22"/>
                <a:stretch>
                  <a:fillRect l="-9434" t="-26667" r="-4717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7551575" y="4342466"/>
            <a:ext cx="1227661" cy="504095"/>
            <a:chOff x="7287689" y="3784209"/>
            <a:chExt cx="1227661" cy="504095"/>
          </a:xfrm>
        </p:grpSpPr>
        <p:cxnSp>
          <p:nvCxnSpPr>
            <p:cNvPr id="18" name="直線接點 17"/>
            <p:cNvCxnSpPr/>
            <p:nvPr/>
          </p:nvCxnSpPr>
          <p:spPr>
            <a:xfrm flipH="1" flipV="1">
              <a:off x="7287689" y="3784209"/>
              <a:ext cx="501917" cy="50409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7789606" y="4288303"/>
              <a:ext cx="725744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55905" y="3039135"/>
                <a:ext cx="411716" cy="370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905" y="3039135"/>
                <a:ext cx="411716" cy="370614"/>
              </a:xfrm>
              <a:prstGeom prst="rect">
                <a:avLst/>
              </a:prstGeom>
              <a:blipFill>
                <a:blip r:embed="rId26"/>
                <a:stretch>
                  <a:fillRect l="-8824" r="-2941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910826" y="6135973"/>
                <a:ext cx="10642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26" y="6135973"/>
                <a:ext cx="106426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28650" y="5484684"/>
                <a:ext cx="4672369" cy="9026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84684"/>
                <a:ext cx="4672369" cy="90268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615071" y="5499369"/>
                <a:ext cx="3400803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71" y="5499369"/>
                <a:ext cx="3400803" cy="89620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/>
          <p:cNvCxnSpPr/>
          <p:nvPr/>
        </p:nvCxnSpPr>
        <p:spPr>
          <a:xfrm>
            <a:off x="2259590" y="6093772"/>
            <a:ext cx="26165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58176" y="2821304"/>
            <a:ext cx="1016725" cy="82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6029" y="1439050"/>
            <a:ext cx="369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Ignore regularization for simplicity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00180" y="4406576"/>
                <a:ext cx="24874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180" y="4406576"/>
                <a:ext cx="2487476" cy="461665"/>
              </a:xfrm>
              <a:prstGeom prst="rect">
                <a:avLst/>
              </a:prstGeom>
              <a:blipFill>
                <a:blip r:embed="rId27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24" grpId="0"/>
      <p:bldP spid="25" grpId="0"/>
      <p:bldP spid="26" grpId="0"/>
      <p:bldP spid="27" grpId="0"/>
      <p:bldP spid="17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SVM – another formulation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95432" y="3823703"/>
                <a:ext cx="3561809" cy="4168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432" y="3823703"/>
                <a:ext cx="356180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81774" y="5152925"/>
                <a:ext cx="95981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74" y="5152925"/>
                <a:ext cx="959814" cy="369332"/>
              </a:xfrm>
              <a:prstGeom prst="rect">
                <a:avLst/>
              </a:prstGeom>
              <a:blipFill>
                <a:blip r:embed="rId21"/>
                <a:stretch>
                  <a:fillRect l="-3797" r="-6962"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81774" y="5713234"/>
                <a:ext cx="24520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74" y="5713234"/>
                <a:ext cx="2452082" cy="369332"/>
              </a:xfrm>
              <a:prstGeom prst="rect">
                <a:avLst/>
              </a:prstGeom>
              <a:blipFill>
                <a:blip r:embed="rId22"/>
                <a:stretch>
                  <a:fillRect l="-1241" t="-16393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267480" y="5679816"/>
                <a:ext cx="245208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80" y="5679816"/>
                <a:ext cx="2452082" cy="369332"/>
              </a:xfrm>
              <a:prstGeom prst="rect">
                <a:avLst/>
              </a:prstGeom>
              <a:blipFill>
                <a:blip r:embed="rId23"/>
                <a:stretch>
                  <a:fillRect l="-2736" t="-18333" r="-249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539672" y="2374420"/>
            <a:ext cx="4385746" cy="896207"/>
            <a:chOff x="4145168" y="3800937"/>
            <a:chExt cx="4385746" cy="896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4145168" y="3800937"/>
                  <a:ext cx="3250313" cy="8962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168" y="3800937"/>
                  <a:ext cx="3250313" cy="8962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318594" y="4022695"/>
                  <a:ext cx="121232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594" y="4022695"/>
                  <a:ext cx="121232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15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/>
          <p:cNvSpPr txBox="1"/>
          <p:nvPr/>
        </p:nvSpPr>
        <p:spPr>
          <a:xfrm>
            <a:off x="994410" y="1760722"/>
            <a:ext cx="49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 loss function L: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083923" y="2539679"/>
            <a:ext cx="1629175" cy="478860"/>
            <a:chOff x="4139334" y="3188243"/>
            <a:chExt cx="1629175" cy="478860"/>
          </a:xfrm>
        </p:grpSpPr>
        <p:sp>
          <p:nvSpPr>
            <p:cNvPr id="14" name="矩形 13"/>
            <p:cNvSpPr/>
            <p:nvPr/>
          </p:nvSpPr>
          <p:spPr>
            <a:xfrm>
              <a:off x="4139334" y="3188243"/>
              <a:ext cx="1629175" cy="4788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773930" y="3247292"/>
                  <a:ext cx="38812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930" y="3247292"/>
                  <a:ext cx="38812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375" r="-31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箭號: 向右 15"/>
          <p:cNvSpPr/>
          <p:nvPr/>
        </p:nvSpPr>
        <p:spPr>
          <a:xfrm>
            <a:off x="3775185" y="5645716"/>
            <a:ext cx="364623" cy="5096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195432" y="3671670"/>
            <a:ext cx="3517245" cy="723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195430" y="5000908"/>
            <a:ext cx="5651803" cy="130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2659448" y="4458300"/>
            <a:ext cx="58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1066849" y="2194251"/>
            <a:ext cx="136686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06639" y="3548765"/>
                <a:ext cx="2301450" cy="369332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slack variable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39" y="3548765"/>
                <a:ext cx="230145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5106638" y="4035947"/>
            <a:ext cx="340871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Q</a:t>
            </a:r>
            <a:r>
              <a:rPr lang="zh-TW" altLang="en-US" sz="2400" dirty="0"/>
              <a:t>uadratic </a:t>
            </a:r>
            <a:r>
              <a:rPr lang="en-US" altLang="zh-TW" sz="2400" dirty="0"/>
              <a:t>P</a:t>
            </a:r>
            <a:r>
              <a:rPr lang="zh-TW" altLang="en-US" sz="2400" dirty="0"/>
              <a:t>rogramming </a:t>
            </a:r>
            <a:r>
              <a:rPr lang="en-US" altLang="zh-TW" sz="2400" dirty="0"/>
              <a:t>(QP)</a:t>
            </a:r>
            <a:r>
              <a:rPr lang="zh-TW" altLang="en-US" sz="2400" dirty="0"/>
              <a:t> </a:t>
            </a:r>
            <a:r>
              <a:rPr lang="en-US" altLang="zh-TW" sz="2400" dirty="0"/>
              <a:t>P</a:t>
            </a:r>
            <a:r>
              <a:rPr lang="zh-TW" altLang="en-US" sz="2400" dirty="0"/>
              <a:t>roblem</a:t>
            </a:r>
          </a:p>
        </p:txBody>
      </p:sp>
    </p:spTree>
    <p:extLst>
      <p:ext uri="{BB962C8B-B14F-4D97-AF65-F5344CB8AC3E}">
        <p14:creationId xmlns:p14="http://schemas.microsoft.com/office/powerpoint/2010/main" val="235041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 animBg="1"/>
      <p:bldP spid="17" grpId="0" animBg="1"/>
      <p:bldP spid="18" grpId="0" animBg="1"/>
      <p:bldP spid="19" grpId="0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145153" y="4443343"/>
            <a:ext cx="1722784" cy="17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Representation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396344" y="3545150"/>
                <a:ext cx="3209597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/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44" y="3545150"/>
                <a:ext cx="3209597" cy="89620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26915" y="1565590"/>
                <a:ext cx="295310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" y="1565590"/>
                <a:ext cx="2953108" cy="9885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562076" y="1779232"/>
            <a:ext cx="492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Linear combination of data points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26915" y="4441357"/>
                <a:ext cx="3400803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" y="4441357"/>
                <a:ext cx="3400803" cy="89620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 rot="5400000">
            <a:off x="998711" y="4165551"/>
            <a:ext cx="88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065870" y="5193588"/>
            <a:ext cx="75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54346" y="3326547"/>
                <a:ext cx="3568028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46" y="3326547"/>
                <a:ext cx="3568028" cy="8962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54345" y="5471821"/>
                <a:ext cx="3588162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45" y="5471821"/>
                <a:ext cx="3588162" cy="8962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大括弧 4"/>
          <p:cNvSpPr/>
          <p:nvPr/>
        </p:nvSpPr>
        <p:spPr>
          <a:xfrm>
            <a:off x="4170838" y="3503081"/>
            <a:ext cx="551543" cy="2820811"/>
          </a:xfrm>
          <a:prstGeom prst="rightBrace">
            <a:avLst>
              <a:gd name="adj1" fmla="val 2938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829111" y="4316753"/>
                <a:ext cx="10642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111" y="4316753"/>
                <a:ext cx="1064266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839524" y="4835587"/>
                <a:ext cx="2342821" cy="873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24" y="4835587"/>
                <a:ext cx="2342821" cy="87382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82345" y="4835587"/>
            <a:ext cx="164516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Hinge loss: usually zero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69032" y="2586875"/>
                <a:ext cx="2429026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TW" sz="2400" dirty="0"/>
                  <a:t> may be sparse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" y="2586875"/>
                <a:ext cx="2429026" cy="471283"/>
              </a:xfrm>
              <a:prstGeom prst="rect">
                <a:avLst/>
              </a:prstGeom>
              <a:blipFill>
                <a:blip r:embed="rId31"/>
                <a:stretch>
                  <a:fillRect t="-10256" r="-1005" b="-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364962" y="2583203"/>
                <a:ext cx="5375096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/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with non-zero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TW" sz="2400" dirty="0"/>
                  <a:t> are support vectors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62" y="2583203"/>
                <a:ext cx="5375096" cy="471283"/>
              </a:xfrm>
              <a:prstGeom prst="rect">
                <a:avLst/>
              </a:prstGeom>
              <a:blipFill>
                <a:blip r:embed="rId32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/>
          <p:cNvSpPr/>
          <p:nvPr/>
        </p:nvSpPr>
        <p:spPr>
          <a:xfrm>
            <a:off x="2898058" y="2594636"/>
            <a:ext cx="466904" cy="4712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898049" y="5810127"/>
            <a:ext cx="380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c.f. for logistic regression, it is always non-zero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54507" y="3148101"/>
            <a:ext cx="269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 initialized as </a:t>
            </a:r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7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3" grpId="0"/>
      <p:bldP spid="9" grpId="0"/>
      <p:bldP spid="4" grpId="0"/>
      <p:bldP spid="11" grpId="0"/>
      <p:bldP spid="12" grpId="0"/>
      <p:bldP spid="13" grpId="0"/>
      <p:bldP spid="5" grpId="0" animBg="1"/>
      <p:bldP spid="15" grpId="0"/>
      <p:bldP spid="16" grpId="0"/>
      <p:bldP spid="6" grpId="0" animBg="1"/>
      <p:bldP spid="19" grpId="0"/>
      <p:bldP spid="20" grpId="0"/>
      <p:bldP spid="8" grpId="0" animBg="1"/>
      <p:bldP spid="2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Representation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36546" y="1705996"/>
                <a:ext cx="2953108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46" y="1705996"/>
                <a:ext cx="2953108" cy="9885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632656" y="1947796"/>
                <a:ext cx="1154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56" y="1947796"/>
                <a:ext cx="115467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08703" y="1831456"/>
                <a:ext cx="391947" cy="8132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03" y="1831456"/>
                <a:ext cx="391947" cy="813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73341" y="1831456"/>
                <a:ext cx="391947" cy="8132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41" y="1831456"/>
                <a:ext cx="391947" cy="813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83875" y="1835610"/>
                <a:ext cx="391947" cy="8132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75" y="1835610"/>
                <a:ext cx="391947" cy="813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5702044" y="1978663"/>
            <a:ext cx="70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28" y="1963174"/>
                <a:ext cx="1154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28" y="1963174"/>
                <a:ext cx="115467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969261" y="1467525"/>
                <a:ext cx="1693581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261" y="1467525"/>
                <a:ext cx="1693581" cy="14529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661211" y="1719709"/>
            <a:ext cx="2208153" cy="10367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52193" y="338247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38093" y="3420030"/>
                <a:ext cx="1709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093" y="3420030"/>
                <a:ext cx="1709186" cy="369332"/>
              </a:xfrm>
              <a:prstGeom prst="rect">
                <a:avLst/>
              </a:prstGeom>
              <a:blipFill>
                <a:blip r:embed="rId23"/>
                <a:stretch>
                  <a:fillRect l="-464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號: 向右 17"/>
          <p:cNvSpPr/>
          <p:nvPr/>
        </p:nvSpPr>
        <p:spPr>
          <a:xfrm>
            <a:off x="3883322" y="3426455"/>
            <a:ext cx="1049283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675614" y="2924115"/>
                <a:ext cx="1329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sz="2400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14" y="2924115"/>
                <a:ext cx="132906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168648" y="3454489"/>
                <a:ext cx="1984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648" y="3454489"/>
                <a:ext cx="1984261" cy="369332"/>
              </a:xfrm>
              <a:prstGeom prst="rect">
                <a:avLst/>
              </a:prstGeom>
              <a:blipFill>
                <a:blip r:embed="rId25"/>
                <a:stretch>
                  <a:fillRect l="-5231" t="-1667" r="-153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/>
          <p:cNvGrpSpPr/>
          <p:nvPr/>
        </p:nvGrpSpPr>
        <p:grpSpPr>
          <a:xfrm>
            <a:off x="6797782" y="4314968"/>
            <a:ext cx="1104845" cy="1687722"/>
            <a:chOff x="4597199" y="4380644"/>
            <a:chExt cx="1104845" cy="1687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4597199" y="4380644"/>
                  <a:ext cx="1104845" cy="3499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199" y="4380644"/>
                  <a:ext cx="1104845" cy="3499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/>
            <p:cNvSpPr txBox="1"/>
            <p:nvPr/>
          </p:nvSpPr>
          <p:spPr>
            <a:xfrm rot="5400000">
              <a:off x="4847162" y="5231765"/>
              <a:ext cx="706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4597199" y="4843251"/>
                  <a:ext cx="1104845" cy="3499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199" y="4843251"/>
                  <a:ext cx="1104845" cy="3499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4597199" y="5718373"/>
                  <a:ext cx="1104845" cy="349993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199" y="5718373"/>
                  <a:ext cx="1104845" cy="3499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8192984" y="4227267"/>
                <a:ext cx="405460" cy="103946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984" y="4227267"/>
                <a:ext cx="405460" cy="103946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867067" y="5019141"/>
                <a:ext cx="1404494" cy="150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67" y="5019141"/>
                <a:ext cx="1404494" cy="15034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236739" y="4177654"/>
                <a:ext cx="1693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39" y="4177654"/>
                <a:ext cx="1693581" cy="461665"/>
              </a:xfrm>
              <a:prstGeom prst="rect">
                <a:avLst/>
              </a:prstGeom>
              <a:blipFill>
                <a:blip r:embed="rId28"/>
                <a:stretch>
                  <a:fillRect r="-79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18376" y="4431567"/>
                <a:ext cx="295497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76" y="4431567"/>
                <a:ext cx="2954976" cy="8962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720526" y="5521875"/>
                <a:ext cx="229870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526" y="5521875"/>
                <a:ext cx="2298706" cy="89620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6664761" y="4227267"/>
            <a:ext cx="1337664" cy="19337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5373341" y="3795787"/>
            <a:ext cx="1010534" cy="4314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664761" y="3789362"/>
            <a:ext cx="668832" cy="412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44" idx="0"/>
          </p:cNvCxnSpPr>
          <p:nvPr/>
        </p:nvCxnSpPr>
        <p:spPr>
          <a:xfrm>
            <a:off x="7023186" y="3768490"/>
            <a:ext cx="1372528" cy="4587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6122325" y="5494363"/>
            <a:ext cx="412623" cy="25604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3" grpId="0" animBg="1"/>
      <p:bldP spid="25" grpId="0" animBg="1"/>
      <p:bldP spid="26" grpId="0" animBg="1"/>
      <p:bldP spid="9" grpId="0"/>
      <p:bldP spid="27" grpId="0"/>
      <p:bldP spid="28" grpId="0"/>
      <p:bldP spid="10" grpId="0" animBg="1"/>
      <p:bldP spid="29" grpId="0"/>
      <p:bldP spid="30" grpId="0"/>
      <p:bldP spid="18" grpId="0" animBg="1"/>
      <p:bldP spid="33" grpId="0"/>
      <p:bldP spid="34" grpId="0"/>
      <p:bldP spid="44" grpId="0" animBg="1"/>
      <p:bldP spid="45" grpId="0"/>
      <p:bldP spid="46" grpId="0"/>
      <p:bldP spid="47" grpId="0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Dual Representation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951317" y="2866322"/>
                <a:ext cx="336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17" y="2866322"/>
                <a:ext cx="3361672" cy="461665"/>
              </a:xfrm>
              <a:prstGeom prst="rect">
                <a:avLst/>
              </a:prstGeom>
              <a:blipFill>
                <a:blip r:embed="rId8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127424" y="2866321"/>
            <a:ext cx="343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 loss function L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5642" y="282802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2,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0594" y="4944469"/>
                <a:ext cx="4322465" cy="9943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4" y="4944469"/>
                <a:ext cx="4322465" cy="994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508461" y="183462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1793" y="1720553"/>
                <a:ext cx="3100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93" y="1720553"/>
                <a:ext cx="3100721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70594" y="3821421"/>
                <a:ext cx="3250313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4" y="3821421"/>
                <a:ext cx="3250313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2322287" y="4412344"/>
            <a:ext cx="79828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748972" y="5953358"/>
            <a:ext cx="2286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127424" y="3545021"/>
            <a:ext cx="3106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don’t really need to know vector x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27424" y="4358950"/>
            <a:ext cx="3961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only need to know the inner project between a pair of vectors x and z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355760" y="5406982"/>
                <a:ext cx="1174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60" y="5406982"/>
                <a:ext cx="117410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909981" y="5953358"/>
            <a:ext cx="1872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Kernel Trick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52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5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Trick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886573" y="427742"/>
                <a:ext cx="4847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Directly computing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faster than “feature transformation + inner product” sometimes.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73" y="427742"/>
                <a:ext cx="4847771" cy="1200329"/>
              </a:xfrm>
              <a:prstGeom prst="rect">
                <a:avLst/>
              </a:prstGeom>
              <a:blipFill>
                <a:blip r:embed="rId14"/>
                <a:stretch>
                  <a:fillRect l="-2013" t="-4061" r="-163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0421" y="3747840"/>
                <a:ext cx="1169807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21" y="3747840"/>
                <a:ext cx="1169807" cy="6149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52088" y="4837398"/>
                <a:ext cx="2336281" cy="1238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8" y="4837398"/>
                <a:ext cx="2336281" cy="12388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56937" y="3080469"/>
                <a:ext cx="15635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37" y="3080469"/>
                <a:ext cx="1563569" cy="369332"/>
              </a:xfrm>
              <a:prstGeom prst="rect">
                <a:avLst/>
              </a:prstGeom>
              <a:blipFill>
                <a:blip r:embed="rId17"/>
                <a:stretch>
                  <a:fillRect l="-625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48473" y="4123718"/>
                <a:ext cx="4176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473" y="4123718"/>
                <a:ext cx="4176721" cy="369332"/>
              </a:xfrm>
              <a:prstGeom prst="rect">
                <a:avLst/>
              </a:prstGeom>
              <a:blipFill>
                <a:blip r:embed="rId18"/>
                <a:stretch>
                  <a:fillRect l="-292" r="-2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48473" y="4996673"/>
                <a:ext cx="2308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473" y="4996673"/>
                <a:ext cx="2308068" cy="369332"/>
              </a:xfrm>
              <a:prstGeom prst="rect">
                <a:avLst/>
              </a:prstGeom>
              <a:blipFill>
                <a:blip r:embed="rId19"/>
                <a:stretch>
                  <a:fillRect l="-1055" t="-1667" r="-79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56541" y="4837398"/>
                <a:ext cx="2088264" cy="687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541" y="4837398"/>
                <a:ext cx="2088264" cy="68788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61173" y="5812766"/>
                <a:ext cx="1332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73" y="5812766"/>
                <a:ext cx="1332224" cy="369332"/>
              </a:xfrm>
              <a:prstGeom prst="rect">
                <a:avLst/>
              </a:prstGeom>
              <a:blipFill>
                <a:blip r:embed="rId21"/>
                <a:stretch>
                  <a:fillRect l="-1826" t="-1667" r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28650" y="2011126"/>
                <a:ext cx="7664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Kernel trick is useful when we transform all x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11126"/>
                <a:ext cx="7664450" cy="461665"/>
              </a:xfrm>
              <a:prstGeom prst="rect">
                <a:avLst/>
              </a:prstGeom>
              <a:blipFill>
                <a:blip r:embed="rId22"/>
                <a:stretch>
                  <a:fillRect l="-1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852798" y="3095908"/>
                <a:ext cx="1304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798" y="3095908"/>
                <a:ext cx="1304139" cy="369332"/>
              </a:xfrm>
              <a:prstGeom prst="rect">
                <a:avLst/>
              </a:prstGeom>
              <a:blipFill>
                <a:blip r:embed="rId23"/>
                <a:stretch>
                  <a:fillRect l="-5140" r="-186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20506" y="2667391"/>
                <a:ext cx="3013838" cy="1238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06" y="2667391"/>
                <a:ext cx="3013838" cy="12388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8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Trick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881045" y="1913226"/>
                <a:ext cx="1203599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45" y="1913226"/>
                <a:ext cx="1203599" cy="9777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894414" y="3200350"/>
                <a:ext cx="2380459" cy="3068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14" y="3200350"/>
                <a:ext cx="2380459" cy="306814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54866" y="1909167"/>
                <a:ext cx="1166217" cy="975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866" y="1909167"/>
                <a:ext cx="1166217" cy="975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55147" y="2832804"/>
                <a:ext cx="3953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7" y="2832804"/>
                <a:ext cx="3953198" cy="369332"/>
              </a:xfrm>
              <a:prstGeom prst="rect">
                <a:avLst/>
              </a:prstGeom>
              <a:blipFill>
                <a:blip r:embed="rId20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55147" y="2213888"/>
                <a:ext cx="989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7" y="2213888"/>
                <a:ext cx="989438" cy="369332"/>
              </a:xfrm>
              <a:prstGeom prst="rect">
                <a:avLst/>
              </a:prstGeom>
              <a:blipFill>
                <a:blip r:embed="rId21"/>
                <a:stretch>
                  <a:fillRect l="-679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44585" y="2213888"/>
                <a:ext cx="13322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585" y="2213888"/>
                <a:ext cx="1332224" cy="369332"/>
              </a:xfrm>
              <a:prstGeom prst="rect">
                <a:avLst/>
              </a:prstGeom>
              <a:blipFill>
                <a:blip r:embed="rId22"/>
                <a:stretch>
                  <a:fillRect l="-1826" r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886573" y="427742"/>
                <a:ext cx="48477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Directly computing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can be faster than “feature transformation + inner product” sometimes.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73" y="427742"/>
                <a:ext cx="4847771" cy="1200329"/>
              </a:xfrm>
              <a:prstGeom prst="rect">
                <a:avLst/>
              </a:prstGeom>
              <a:blipFill>
                <a:blip r:embed="rId16"/>
                <a:stretch>
                  <a:fillRect l="-2013" t="-4061" r="-1635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055147" y="3538883"/>
                <a:ext cx="44152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7" y="3538883"/>
                <a:ext cx="4415248" cy="369332"/>
              </a:xfrm>
              <a:prstGeom prst="rect">
                <a:avLst/>
              </a:prstGeom>
              <a:blipFill>
                <a:blip r:embed="rId23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55147" y="4244962"/>
                <a:ext cx="4033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47" y="4244962"/>
                <a:ext cx="4033604" cy="369332"/>
              </a:xfrm>
              <a:prstGeom prst="rect">
                <a:avLst/>
              </a:prstGeom>
              <a:blipFill>
                <a:blip r:embed="rId24"/>
                <a:stretch>
                  <a:fillRect l="-15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4699" y="4951041"/>
                <a:ext cx="4040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99" y="4951041"/>
                <a:ext cx="4040722" cy="369332"/>
              </a:xfrm>
              <a:prstGeom prst="rect">
                <a:avLst/>
              </a:prstGeom>
              <a:blipFill>
                <a:blip r:embed="rId25"/>
                <a:stretch>
                  <a:fillRect l="-30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105449" y="5658906"/>
                <a:ext cx="1878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49" y="5658906"/>
                <a:ext cx="1878271" cy="369332"/>
              </a:xfrm>
              <a:prstGeom prst="rect">
                <a:avLst/>
              </a:prstGeom>
              <a:blipFill>
                <a:blip r:embed="rId26"/>
                <a:stretch>
                  <a:fillRect l="-1299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/>
          <p:cNvCxnSpPr/>
          <p:nvPr/>
        </p:nvCxnSpPr>
        <p:spPr>
          <a:xfrm>
            <a:off x="1465943" y="3955630"/>
            <a:ext cx="36285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694668" y="3958595"/>
            <a:ext cx="36285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494893" y="3932985"/>
            <a:ext cx="36285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504043" y="4633344"/>
            <a:ext cx="6105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189968" y="4647063"/>
            <a:ext cx="6105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523546" y="5347811"/>
            <a:ext cx="6105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189968" y="5334184"/>
            <a:ext cx="61050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881753" y="3955630"/>
            <a:ext cx="362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144012" y="3964315"/>
            <a:ext cx="362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913992" y="3932985"/>
            <a:ext cx="3628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134053" y="4642869"/>
            <a:ext cx="560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819525" y="4652394"/>
            <a:ext cx="560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143125" y="5343709"/>
            <a:ext cx="560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819525" y="5343709"/>
            <a:ext cx="5606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4" grpId="0"/>
      <p:bldP spid="16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41800" y="1038685"/>
                <a:ext cx="989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0" y="1038685"/>
                <a:ext cx="989438" cy="369332"/>
              </a:xfrm>
              <a:prstGeom prst="rect">
                <a:avLst/>
              </a:prstGeom>
              <a:blipFill>
                <a:blip r:embed="rId8"/>
                <a:stretch>
                  <a:fillRect l="-740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31238" y="808429"/>
                <a:ext cx="294221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38" y="808429"/>
                <a:ext cx="294221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458835" y="1026175"/>
                <a:ext cx="200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35" y="1026175"/>
                <a:ext cx="2008114" cy="369332"/>
              </a:xfrm>
              <a:prstGeom prst="rect">
                <a:avLst/>
              </a:prstGeom>
              <a:blipFill>
                <a:blip r:embed="rId10"/>
                <a:stretch>
                  <a:fillRect l="-1212" r="-3030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04535" y="1620357"/>
                <a:ext cx="236340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</a:t>
                </a:r>
                <a:r>
                  <a:rPr lang="en-US" altLang="zh-TW" sz="2400" dirty="0" err="1"/>
                  <a:t>inf</a:t>
                </a:r>
                <a:r>
                  <a:rPr lang="en-US" altLang="zh-TW" sz="2400" dirty="0"/>
                  <a:t> dim!!!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35" y="1620357"/>
                <a:ext cx="2363404" cy="369332"/>
              </a:xfrm>
              <a:prstGeom prst="rect">
                <a:avLst/>
              </a:prstGeom>
              <a:blipFill>
                <a:blip r:embed="rId27"/>
                <a:stretch>
                  <a:fillRect l="-5913" t="-26230" r="-6170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63773" y="1728380"/>
                <a:ext cx="454810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3" y="1728380"/>
                <a:ext cx="4548105" cy="8298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35977" y="2681180"/>
                <a:ext cx="584121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77" y="2681180"/>
                <a:ext cx="5841214" cy="8298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421174" y="2911435"/>
                <a:ext cx="2301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74" y="2911435"/>
                <a:ext cx="2301527" cy="369332"/>
              </a:xfrm>
              <a:prstGeom prst="rect">
                <a:avLst/>
              </a:prstGeom>
              <a:blipFill>
                <a:blip r:embed="rId19"/>
                <a:stretch>
                  <a:fillRect l="-105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24779" y="3697693"/>
                <a:ext cx="2420021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79" y="3697693"/>
                <a:ext cx="2420021" cy="100732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29279" y="89202"/>
            <a:ext cx="4931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Radial Basis Function Kernel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944800" y="3843896"/>
                <a:ext cx="531947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800" y="3843896"/>
                <a:ext cx="5319470" cy="6914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94623" y="249438"/>
                <a:ext cx="1181221" cy="915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23" y="249438"/>
                <a:ext cx="1181221" cy="91525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692351" y="249437"/>
                <a:ext cx="1143838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51" y="249437"/>
                <a:ext cx="1143838" cy="91275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04939" y="5333560"/>
                <a:ext cx="16595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39" y="5333560"/>
                <a:ext cx="1659517" cy="369332"/>
              </a:xfrm>
              <a:prstGeom prst="rect">
                <a:avLst/>
              </a:prstGeom>
              <a:blipFill>
                <a:blip r:embed="rId2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455274" y="5098496"/>
                <a:ext cx="2239055" cy="102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74" y="5098496"/>
                <a:ext cx="2239055" cy="102547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16001" y="4868240"/>
                <a:ext cx="4330649" cy="1423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001" y="4868240"/>
                <a:ext cx="4330649" cy="1423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>
            <a:endCxn id="22" idx="0"/>
          </p:cNvCxnSpPr>
          <p:nvPr/>
        </p:nvCxnSpPr>
        <p:spPr>
          <a:xfrm flipH="1">
            <a:off x="1434698" y="4459415"/>
            <a:ext cx="1974028" cy="8741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3599545" y="4409318"/>
            <a:ext cx="1265231" cy="7546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6981325" y="4459415"/>
            <a:ext cx="159704" cy="6390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: 圖案 33"/>
          <p:cNvSpPr/>
          <p:nvPr/>
        </p:nvSpPr>
        <p:spPr>
          <a:xfrm>
            <a:off x="1001486" y="4955273"/>
            <a:ext cx="2046514" cy="1452999"/>
          </a:xfrm>
          <a:custGeom>
            <a:avLst/>
            <a:gdLst>
              <a:gd name="connsiteX0" fmla="*/ 0 w 2046514"/>
              <a:gd name="connsiteY0" fmla="*/ 835927 h 1452999"/>
              <a:gd name="connsiteX1" fmla="*/ 333828 w 2046514"/>
              <a:gd name="connsiteY1" fmla="*/ 1314898 h 1452999"/>
              <a:gd name="connsiteX2" fmla="*/ 798285 w 2046514"/>
              <a:gd name="connsiteY2" fmla="*/ 1445527 h 1452999"/>
              <a:gd name="connsiteX3" fmla="*/ 1277257 w 2046514"/>
              <a:gd name="connsiteY3" fmla="*/ 1140727 h 1452999"/>
              <a:gd name="connsiteX4" fmla="*/ 1320800 w 2046514"/>
              <a:gd name="connsiteY4" fmla="*/ 574670 h 1452999"/>
              <a:gd name="connsiteX5" fmla="*/ 1451428 w 2046514"/>
              <a:gd name="connsiteY5" fmla="*/ 81184 h 1452999"/>
              <a:gd name="connsiteX6" fmla="*/ 1930400 w 2046514"/>
              <a:gd name="connsiteY6" fmla="*/ 8613 h 1452999"/>
              <a:gd name="connsiteX7" fmla="*/ 2046514 w 2046514"/>
              <a:gd name="connsiteY7" fmla="*/ 168270 h 14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14" h="1452999">
                <a:moveTo>
                  <a:pt x="0" y="835927"/>
                </a:moveTo>
                <a:cubicBezTo>
                  <a:pt x="100390" y="1024612"/>
                  <a:pt x="200781" y="1213298"/>
                  <a:pt x="333828" y="1314898"/>
                </a:cubicBezTo>
                <a:cubicBezTo>
                  <a:pt x="466876" y="1416498"/>
                  <a:pt x="641047" y="1474555"/>
                  <a:pt x="798285" y="1445527"/>
                </a:cubicBezTo>
                <a:cubicBezTo>
                  <a:pt x="955523" y="1416499"/>
                  <a:pt x="1190171" y="1285870"/>
                  <a:pt x="1277257" y="1140727"/>
                </a:cubicBezTo>
                <a:cubicBezTo>
                  <a:pt x="1364343" y="995584"/>
                  <a:pt x="1291772" y="751260"/>
                  <a:pt x="1320800" y="574670"/>
                </a:cubicBezTo>
                <a:cubicBezTo>
                  <a:pt x="1349828" y="398080"/>
                  <a:pt x="1349828" y="175527"/>
                  <a:pt x="1451428" y="81184"/>
                </a:cubicBezTo>
                <a:cubicBezTo>
                  <a:pt x="1553028" y="-13159"/>
                  <a:pt x="1831219" y="-5901"/>
                  <a:pt x="1930400" y="8613"/>
                </a:cubicBezTo>
                <a:cubicBezTo>
                  <a:pt x="2029581" y="23127"/>
                  <a:pt x="2038047" y="95698"/>
                  <a:pt x="2046514" y="16827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: 圖案 34"/>
          <p:cNvSpPr/>
          <p:nvPr/>
        </p:nvSpPr>
        <p:spPr>
          <a:xfrm>
            <a:off x="3062514" y="4648490"/>
            <a:ext cx="2946400" cy="1859021"/>
          </a:xfrm>
          <a:custGeom>
            <a:avLst/>
            <a:gdLst>
              <a:gd name="connsiteX0" fmla="*/ 0 w 2946400"/>
              <a:gd name="connsiteY0" fmla="*/ 1476539 h 1859021"/>
              <a:gd name="connsiteX1" fmla="*/ 101600 w 2946400"/>
              <a:gd name="connsiteY1" fmla="*/ 1694253 h 1859021"/>
              <a:gd name="connsiteX2" fmla="*/ 493486 w 2946400"/>
              <a:gd name="connsiteY2" fmla="*/ 1853910 h 1859021"/>
              <a:gd name="connsiteX3" fmla="*/ 986972 w 2946400"/>
              <a:gd name="connsiteY3" fmla="*/ 1795853 h 1859021"/>
              <a:gd name="connsiteX4" fmla="*/ 1509486 w 2946400"/>
              <a:gd name="connsiteY4" fmla="*/ 1563624 h 1859021"/>
              <a:gd name="connsiteX5" fmla="*/ 1640115 w 2946400"/>
              <a:gd name="connsiteY5" fmla="*/ 1447510 h 1859021"/>
              <a:gd name="connsiteX6" fmla="*/ 1698172 w 2946400"/>
              <a:gd name="connsiteY6" fmla="*/ 736310 h 1859021"/>
              <a:gd name="connsiteX7" fmla="*/ 1741715 w 2946400"/>
              <a:gd name="connsiteY7" fmla="*/ 68653 h 1859021"/>
              <a:gd name="connsiteX8" fmla="*/ 2481943 w 2946400"/>
              <a:gd name="connsiteY8" fmla="*/ 39624 h 1859021"/>
              <a:gd name="connsiteX9" fmla="*/ 2946400 w 2946400"/>
              <a:gd name="connsiteY9" fmla="*/ 228310 h 185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6400" h="1859021">
                <a:moveTo>
                  <a:pt x="0" y="1476539"/>
                </a:moveTo>
                <a:cubicBezTo>
                  <a:pt x="9676" y="1553948"/>
                  <a:pt x="19352" y="1631358"/>
                  <a:pt x="101600" y="1694253"/>
                </a:cubicBezTo>
                <a:cubicBezTo>
                  <a:pt x="183848" y="1757148"/>
                  <a:pt x="345924" y="1836977"/>
                  <a:pt x="493486" y="1853910"/>
                </a:cubicBezTo>
                <a:cubicBezTo>
                  <a:pt x="641048" y="1870843"/>
                  <a:pt x="817639" y="1844234"/>
                  <a:pt x="986972" y="1795853"/>
                </a:cubicBezTo>
                <a:cubicBezTo>
                  <a:pt x="1156305" y="1747472"/>
                  <a:pt x="1400629" y="1621681"/>
                  <a:pt x="1509486" y="1563624"/>
                </a:cubicBezTo>
                <a:cubicBezTo>
                  <a:pt x="1618343" y="1505567"/>
                  <a:pt x="1608667" y="1585396"/>
                  <a:pt x="1640115" y="1447510"/>
                </a:cubicBezTo>
                <a:cubicBezTo>
                  <a:pt x="1671563" y="1309624"/>
                  <a:pt x="1681239" y="966119"/>
                  <a:pt x="1698172" y="736310"/>
                </a:cubicBezTo>
                <a:cubicBezTo>
                  <a:pt x="1715105" y="506501"/>
                  <a:pt x="1611087" y="184767"/>
                  <a:pt x="1741715" y="68653"/>
                </a:cubicBezTo>
                <a:cubicBezTo>
                  <a:pt x="1872343" y="-47461"/>
                  <a:pt x="2281162" y="13015"/>
                  <a:pt x="2481943" y="39624"/>
                </a:cubicBezTo>
                <a:cubicBezTo>
                  <a:pt x="2682724" y="66233"/>
                  <a:pt x="2814562" y="147271"/>
                  <a:pt x="2946400" y="22831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5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2" grpId="0"/>
      <p:bldP spid="13" grpId="0"/>
      <p:bldP spid="15" grpId="0"/>
      <p:bldP spid="17" grpId="0"/>
      <p:bldP spid="22" grpId="0"/>
      <p:bldP spid="23" grpId="0"/>
      <p:bldP spid="24" grpId="0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Sigmoid Kernel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When using sigmoid kernel, we have a 1 hidden layer network.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895910" y="826921"/>
                <a:ext cx="2842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910" y="826921"/>
                <a:ext cx="2842060" cy="369332"/>
              </a:xfrm>
              <a:prstGeom prst="rect">
                <a:avLst/>
              </a:prstGeom>
              <a:blipFill>
                <a:blip r:embed="rId14"/>
                <a:stretch>
                  <a:fillRect l="-1931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358933" y="2464063"/>
                <a:ext cx="284597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33" y="2464063"/>
                <a:ext cx="2845972" cy="8962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5820228" y="3774108"/>
            <a:ext cx="574158" cy="574158"/>
            <a:chOff x="4040881" y="3471789"/>
            <a:chExt cx="574158" cy="574158"/>
          </a:xfrm>
        </p:grpSpPr>
        <p:sp>
          <p:nvSpPr>
            <p:cNvPr id="6" name="橢圓 5"/>
            <p:cNvSpPr/>
            <p:nvPr/>
          </p:nvSpPr>
          <p:spPr>
            <a:xfrm>
              <a:off x="4040881" y="3471789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103"/>
            <p:cNvSpPr/>
            <p:nvPr/>
          </p:nvSpPr>
          <p:spPr>
            <a:xfrm>
              <a:off x="4107197" y="359760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765810" y="4976634"/>
            <a:ext cx="315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number of support vectors is the number of neurons.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835468" y="4558916"/>
            <a:ext cx="574158" cy="574158"/>
            <a:chOff x="4040881" y="3471789"/>
            <a:chExt cx="574158" cy="574158"/>
          </a:xfrm>
        </p:grpSpPr>
        <p:sp>
          <p:nvSpPr>
            <p:cNvPr id="12" name="橢圓 11"/>
            <p:cNvSpPr/>
            <p:nvPr/>
          </p:nvSpPr>
          <p:spPr>
            <a:xfrm>
              <a:off x="4040881" y="3471789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03"/>
            <p:cNvSpPr/>
            <p:nvPr/>
          </p:nvSpPr>
          <p:spPr>
            <a:xfrm>
              <a:off x="4107197" y="359760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834415" y="5853993"/>
            <a:ext cx="574158" cy="574158"/>
            <a:chOff x="4040881" y="3471789"/>
            <a:chExt cx="574158" cy="574158"/>
          </a:xfrm>
        </p:grpSpPr>
        <p:sp>
          <p:nvSpPr>
            <p:cNvPr id="15" name="橢圓 14"/>
            <p:cNvSpPr/>
            <p:nvPr/>
          </p:nvSpPr>
          <p:spPr>
            <a:xfrm>
              <a:off x="4040881" y="3471789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手繪多邊形 103"/>
            <p:cNvSpPr/>
            <p:nvPr/>
          </p:nvSpPr>
          <p:spPr>
            <a:xfrm>
              <a:off x="4107197" y="359760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 rot="5400000">
            <a:off x="5873011" y="5380145"/>
            <a:ext cx="69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737970" y="4885867"/>
            <a:ext cx="5618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5" idx="6"/>
          </p:cNvCxnSpPr>
          <p:nvPr/>
        </p:nvCxnSpPr>
        <p:spPr>
          <a:xfrm flipV="1">
            <a:off x="6408573" y="4937452"/>
            <a:ext cx="880069" cy="1203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6"/>
          </p:cNvCxnSpPr>
          <p:nvPr/>
        </p:nvCxnSpPr>
        <p:spPr>
          <a:xfrm>
            <a:off x="6394386" y="4061187"/>
            <a:ext cx="913714" cy="728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7336762" y="4635524"/>
            <a:ext cx="439530" cy="439530"/>
            <a:chOff x="3371313" y="3530847"/>
            <a:chExt cx="439530" cy="439530"/>
          </a:xfrm>
        </p:grpSpPr>
        <p:sp>
          <p:nvSpPr>
            <p:cNvPr id="27" name="矩形 26"/>
            <p:cNvSpPr/>
            <p:nvPr/>
          </p:nvSpPr>
          <p:spPr>
            <a:xfrm>
              <a:off x="3371313" y="3530847"/>
              <a:ext cx="439530" cy="4395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8" name="Object 12"/>
            <p:cNvGraphicFramePr>
              <a:graphicFrameLocks noChangeAspect="1"/>
            </p:cNvGraphicFramePr>
            <p:nvPr/>
          </p:nvGraphicFramePr>
          <p:xfrm>
            <a:off x="3409193" y="3546688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8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193" y="3546688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4" name="直線單箭頭接點 23"/>
          <p:cNvCxnSpPr>
            <a:stCxn id="12" idx="6"/>
          </p:cNvCxnSpPr>
          <p:nvPr/>
        </p:nvCxnSpPr>
        <p:spPr>
          <a:xfrm>
            <a:off x="6409626" y="4845995"/>
            <a:ext cx="905446" cy="25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299820" y="4670623"/>
                <a:ext cx="6761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0" y="4670623"/>
                <a:ext cx="676147" cy="369332"/>
              </a:xfrm>
              <a:prstGeom prst="rect">
                <a:avLst/>
              </a:prstGeom>
              <a:blipFill>
                <a:blip r:embed="rId7"/>
                <a:stretch>
                  <a:fillRect l="-1636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780993" y="3920002"/>
            <a:ext cx="315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 of each neuron is a data point</a:t>
            </a:r>
            <a:endParaRPr lang="zh-TW" altLang="en-US" sz="2400" dirty="0"/>
          </a:p>
        </p:txBody>
      </p:sp>
      <p:cxnSp>
        <p:nvCxnSpPr>
          <p:cNvPr id="37" name="直線單箭頭接點 36"/>
          <p:cNvCxnSpPr>
            <a:endCxn id="6" idx="2"/>
          </p:cNvCxnSpPr>
          <p:nvPr/>
        </p:nvCxnSpPr>
        <p:spPr>
          <a:xfrm flipV="1">
            <a:off x="4433952" y="4061187"/>
            <a:ext cx="1386276" cy="3627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" idx="2"/>
          </p:cNvCxnSpPr>
          <p:nvPr/>
        </p:nvCxnSpPr>
        <p:spPr>
          <a:xfrm flipV="1">
            <a:off x="4433952" y="4061187"/>
            <a:ext cx="1386276" cy="765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6" idx="2"/>
          </p:cNvCxnSpPr>
          <p:nvPr/>
        </p:nvCxnSpPr>
        <p:spPr>
          <a:xfrm flipV="1">
            <a:off x="4446585" y="4061187"/>
            <a:ext cx="1373643" cy="1469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12" idx="2"/>
          </p:cNvCxnSpPr>
          <p:nvPr/>
        </p:nvCxnSpPr>
        <p:spPr>
          <a:xfrm>
            <a:off x="4446585" y="4423980"/>
            <a:ext cx="1388883" cy="42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12" idx="2"/>
          </p:cNvCxnSpPr>
          <p:nvPr/>
        </p:nvCxnSpPr>
        <p:spPr>
          <a:xfrm flipV="1">
            <a:off x="4482072" y="4845995"/>
            <a:ext cx="1353396" cy="9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2" idx="2"/>
          </p:cNvCxnSpPr>
          <p:nvPr/>
        </p:nvCxnSpPr>
        <p:spPr>
          <a:xfrm flipV="1">
            <a:off x="4456798" y="4845995"/>
            <a:ext cx="1378670" cy="708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15" idx="2"/>
          </p:cNvCxnSpPr>
          <p:nvPr/>
        </p:nvCxnSpPr>
        <p:spPr>
          <a:xfrm>
            <a:off x="4456798" y="4411700"/>
            <a:ext cx="1377617" cy="1729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15" idx="2"/>
          </p:cNvCxnSpPr>
          <p:nvPr/>
        </p:nvCxnSpPr>
        <p:spPr>
          <a:xfrm>
            <a:off x="4476857" y="4839207"/>
            <a:ext cx="1357558" cy="1301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15" idx="2"/>
          </p:cNvCxnSpPr>
          <p:nvPr/>
        </p:nvCxnSpPr>
        <p:spPr>
          <a:xfrm>
            <a:off x="4476857" y="5573241"/>
            <a:ext cx="1357558" cy="567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15262" y="4142670"/>
            <a:ext cx="339905" cy="1776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6836230" y="3920002"/>
                <a:ext cx="387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30" y="3920002"/>
                <a:ext cx="387732" cy="369332"/>
              </a:xfrm>
              <a:prstGeom prst="rect">
                <a:avLst/>
              </a:prstGeom>
              <a:blipFill>
                <a:blip r:embed="rId18"/>
                <a:stretch>
                  <a:fillRect l="-9375" r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6582231" y="4449773"/>
                <a:ext cx="387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231" y="4449773"/>
                <a:ext cx="387732" cy="369332"/>
              </a:xfrm>
              <a:prstGeom prst="rect">
                <a:avLst/>
              </a:prstGeom>
              <a:blipFill>
                <a:blip r:embed="rId19"/>
                <a:stretch>
                  <a:fillRect l="-12698" r="-793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792440" y="5520475"/>
                <a:ext cx="3877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40" y="5520475"/>
                <a:ext cx="387732" cy="369332"/>
              </a:xfrm>
              <a:prstGeom prst="rect">
                <a:avLst/>
              </a:prstGeom>
              <a:blipFill>
                <a:blip r:embed="rId20"/>
                <a:stretch>
                  <a:fillRect l="-12500" r="-625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4346643" y="30586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346643" y="30586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5517137" y="436175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137" y="4361759"/>
                <a:ext cx="391838" cy="369332"/>
              </a:xfrm>
              <a:prstGeom prst="rect">
                <a:avLst/>
              </a:prstGeom>
              <a:blipFill>
                <a:blip r:embed="rId11"/>
                <a:stretch>
                  <a:fillRect l="-9375" t="-1667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5507564" y="3631962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64" y="3631962"/>
                <a:ext cx="385234" cy="369332"/>
              </a:xfrm>
              <a:prstGeom prst="rect">
                <a:avLst/>
              </a:prstGeom>
              <a:blipFill>
                <a:blip r:embed="rId21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580529" y="5484661"/>
                <a:ext cx="4117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529" y="5484661"/>
                <a:ext cx="411716" cy="369332"/>
              </a:xfrm>
              <a:prstGeom prst="rect">
                <a:avLst/>
              </a:prstGeom>
              <a:blipFill>
                <a:blip r:embed="rId13"/>
                <a:stretch>
                  <a:fillRect l="-8824" r="-2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2331912" y="2453786"/>
                <a:ext cx="3100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12" y="2453786"/>
                <a:ext cx="3100721" cy="8962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  <p:bldP spid="17" grpId="0"/>
      <p:bldP spid="33" grpId="0"/>
      <p:bldP spid="34" grpId="0"/>
      <p:bldP spid="35" grpId="0" animBg="1"/>
      <p:bldP spid="61" grpId="0"/>
      <p:bldP spid="62" grpId="0"/>
      <p:bldP spid="63" grpId="0"/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145153" y="1825625"/>
            <a:ext cx="1722784" cy="17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94531" y="2285065"/>
            <a:ext cx="233615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群組 106"/>
          <p:cNvGrpSpPr>
            <a:grpSpLocks/>
          </p:cNvGrpSpPr>
          <p:nvPr/>
        </p:nvGrpSpPr>
        <p:grpSpPr bwMode="auto">
          <a:xfrm>
            <a:off x="4642801" y="4499042"/>
            <a:ext cx="3502025" cy="793750"/>
            <a:chOff x="467932" y="3914400"/>
            <a:chExt cx="2909888" cy="576263"/>
          </a:xfrm>
        </p:grpSpPr>
        <p:pic>
          <p:nvPicPr>
            <p:cNvPr id="39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694870" y="3991109"/>
            <a:ext cx="2160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90336" y="3991109"/>
            <a:ext cx="2160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5802" y="3991109"/>
            <a:ext cx="2160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081268" y="3991109"/>
            <a:ext cx="2160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76736" y="3991109"/>
            <a:ext cx="216024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695985" y="1395130"/>
            <a:ext cx="21602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3695985" y="1980299"/>
            <a:ext cx="21602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3695985" y="2549636"/>
            <a:ext cx="21602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3695985" y="3118973"/>
            <a:ext cx="21602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694870" y="345619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77064" y="345295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85802" y="345295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081268" y="345295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876736" y="3452959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694870" y="285917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477064" y="285593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85802" y="285593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81268" y="285593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876736" y="285593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694870" y="2285938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477064" y="2282701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285802" y="2282701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081268" y="2282701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876736" y="2282701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694870" y="1700692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477064" y="169745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285802" y="169745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1268" y="169745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876736" y="1697455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13" idx="7"/>
          </p:cNvCxnSpPr>
          <p:nvPr/>
        </p:nvCxnSpPr>
        <p:spPr>
          <a:xfrm flipV="1">
            <a:off x="4879258" y="3053692"/>
            <a:ext cx="597806" cy="43414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5690542" y="2431154"/>
            <a:ext cx="597806" cy="43414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6" idx="3"/>
          </p:cNvCxnSpPr>
          <p:nvPr/>
        </p:nvCxnSpPr>
        <p:spPr>
          <a:xfrm>
            <a:off x="6438954" y="2422741"/>
            <a:ext cx="6739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7288111" y="1886236"/>
            <a:ext cx="597806" cy="43414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4586858" y="3354176"/>
            <a:ext cx="43204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768724" y="1606290"/>
            <a:ext cx="43204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361999" y="467171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Audio Segment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878209" y="375572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Audio Segment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27258" y="5439820"/>
            <a:ext cx="8547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Hiroshi 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Shimodaira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, Ken-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ichi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 Noma, Mitsuru 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Nakai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, Shigeki 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Sagayama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, “Dynamic Time-Alignment Kernel in Support Vector Machine”, NIPS, 2002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7258" y="6039145"/>
            <a:ext cx="8547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Marco 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Cuturi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, Jean-Philippe Vert, 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Oystein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 Birkenes, Tomoko Matsui, A kernel for time series based on global alignments, ICASSP, 2007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51073" y="184331"/>
                <a:ext cx="8099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You can directly design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instead of considering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3" y="184331"/>
                <a:ext cx="8099910" cy="369332"/>
              </a:xfrm>
              <a:prstGeom prst="rect">
                <a:avLst/>
              </a:prstGeom>
              <a:blipFill>
                <a:blip r:embed="rId3"/>
                <a:stretch>
                  <a:fillRect l="-2257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461745" y="548397"/>
            <a:ext cx="631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 is structured object like sequence,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913056" y="596030"/>
                <a:ext cx="25003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hard to design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56" y="596030"/>
                <a:ext cx="2500300" cy="369332"/>
              </a:xfrm>
              <a:prstGeom prst="rect">
                <a:avLst/>
              </a:prstGeom>
              <a:blipFill>
                <a:blip r:embed="rId7"/>
                <a:stretch>
                  <a:fillRect l="-7561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51073" y="1075523"/>
                <a:ext cx="4276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something like similarity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73" y="1075523"/>
                <a:ext cx="4276812" cy="369332"/>
              </a:xfrm>
              <a:prstGeom prst="rect">
                <a:avLst/>
              </a:prstGeom>
              <a:blipFill>
                <a:blip r:embed="rId5"/>
                <a:stretch>
                  <a:fillRect l="-2422" t="-24590" r="-3276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字方塊 51"/>
          <p:cNvSpPr txBox="1"/>
          <p:nvPr/>
        </p:nvSpPr>
        <p:spPr>
          <a:xfrm>
            <a:off x="4946963" y="1078373"/>
            <a:ext cx="34758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b="0" dirty="0"/>
              <a:t>(Mercer’s theory can check)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1742" y="4260996"/>
            <a:ext cx="2304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More about kernel design in [Bishop chapter 6.2]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97476" y="2189037"/>
                <a:ext cx="29453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Evaluate the similarity between sequences as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6" y="2189037"/>
                <a:ext cx="2945347" cy="1200329"/>
              </a:xfrm>
              <a:prstGeom prst="rect">
                <a:avLst/>
              </a:prstGeom>
              <a:blipFill>
                <a:blip r:embed="rId6"/>
                <a:stretch>
                  <a:fillRect l="-3313" t="-4061" r="-4348" b="-10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 related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Support Vector Regression (SVR)</a:t>
            </a:r>
          </a:p>
          <a:p>
            <a:pPr lvl="1"/>
            <a:r>
              <a:rPr lang="en-US" altLang="zh-TW" sz="2800" dirty="0"/>
              <a:t>[Bishop chapter 7.1.4]</a:t>
            </a:r>
          </a:p>
          <a:p>
            <a:r>
              <a:rPr lang="en-US" altLang="zh-TW" dirty="0"/>
              <a:t>Ranking SVM</a:t>
            </a:r>
          </a:p>
          <a:p>
            <a:pPr lvl="1"/>
            <a:r>
              <a:rPr lang="en-US" altLang="zh-TW" sz="2800" dirty="0"/>
              <a:t>[</a:t>
            </a:r>
            <a:r>
              <a:rPr lang="en-US" altLang="zh-TW" sz="2800" dirty="0" err="1"/>
              <a:t>Alpaydin</a:t>
            </a:r>
            <a:r>
              <a:rPr lang="en-US" altLang="zh-TW" sz="2800" dirty="0"/>
              <a:t>, Chapter 13.11]</a:t>
            </a:r>
          </a:p>
          <a:p>
            <a:r>
              <a:rPr lang="en-US" altLang="zh-TW" dirty="0"/>
              <a:t>One-class SVM</a:t>
            </a:r>
          </a:p>
          <a:p>
            <a:pPr lvl="1"/>
            <a:r>
              <a:rPr lang="en-US" altLang="zh-TW" sz="2800" dirty="0"/>
              <a:t>[</a:t>
            </a:r>
            <a:r>
              <a:rPr lang="en-US" altLang="zh-TW" sz="2800" dirty="0" err="1"/>
              <a:t>Alpaydin</a:t>
            </a:r>
            <a:r>
              <a:rPr lang="en-US" altLang="zh-TW" sz="2800" dirty="0"/>
              <a:t>, Chapter 13.11]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575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6343124" y="1142388"/>
            <a:ext cx="746342" cy="23397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948" name="Picture 4" descr="http://i.imgur.com/Wuxy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46" y="3627922"/>
            <a:ext cx="5112320" cy="286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423246" y="3732055"/>
            <a:ext cx="183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Based on kernel function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8203" y="3654442"/>
            <a:ext cx="129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0000FF"/>
                </a:solidFill>
              </a:rPr>
              <a:t>SVM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94266" y="4960608"/>
            <a:ext cx="134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classifier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613480" y="4894507"/>
            <a:ext cx="758696" cy="601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53213" y="93408"/>
            <a:ext cx="326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solidFill>
                  <a:srgbClr val="0000FF"/>
                </a:solidFill>
              </a:rPr>
              <a:t>Deep Learning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97627" y="1145595"/>
            <a:ext cx="498951" cy="2363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606350" y="1198013"/>
            <a:ext cx="746342" cy="2284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834848" y="1225654"/>
            <a:ext cx="746342" cy="22838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423247" y="1225654"/>
            <a:ext cx="498951" cy="22402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671139" y="2246433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780455" y="3168473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647255" y="1467630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91635" y="194334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497453" y="137301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1510152" y="1277768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52" y="1277768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515448" y="186049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48" y="186049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橢圓 28"/>
          <p:cNvSpPr/>
          <p:nvPr/>
        </p:nvSpPr>
        <p:spPr>
          <a:xfrm>
            <a:off x="2703460" y="120901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705802" y="198758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694169" y="289174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 rot="5400000">
            <a:off x="2690010" y="24454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501160" y="301725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1498044" y="2921000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方程式" r:id="rId9" imgW="190440" imgH="228600" progId="Equation.3">
                  <p:embed/>
                </p:oleObj>
              </mc:Choice>
              <mc:Fallback>
                <p:oleObj name="方程式" r:id="rId9" imgW="190440" imgH="22860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44" y="2921000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 rot="5400000">
            <a:off x="1357695" y="24550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0" name="橢圓 39"/>
          <p:cNvSpPr/>
          <p:nvPr/>
        </p:nvSpPr>
        <p:spPr>
          <a:xfrm>
            <a:off x="6360176" y="118990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362518" y="194981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369546" y="287263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6340950" y="244547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47" name="直線單箭頭接點 46"/>
          <p:cNvCxnSpPr>
            <a:stCxn id="29" idx="6"/>
          </p:cNvCxnSpPr>
          <p:nvPr/>
        </p:nvCxnSpPr>
        <p:spPr>
          <a:xfrm>
            <a:off x="3277618" y="149609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277618" y="228784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268327" y="31859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0" idx="6"/>
          </p:cNvCxnSpPr>
          <p:nvPr/>
        </p:nvCxnSpPr>
        <p:spPr>
          <a:xfrm flipV="1">
            <a:off x="3279960" y="1496094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9" idx="6"/>
          </p:cNvCxnSpPr>
          <p:nvPr/>
        </p:nvCxnSpPr>
        <p:spPr>
          <a:xfrm>
            <a:off x="3277618" y="1496094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9" idx="6"/>
          </p:cNvCxnSpPr>
          <p:nvPr/>
        </p:nvCxnSpPr>
        <p:spPr>
          <a:xfrm>
            <a:off x="3277618" y="1496094"/>
            <a:ext cx="732113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0" idx="6"/>
          </p:cNvCxnSpPr>
          <p:nvPr/>
        </p:nvCxnSpPr>
        <p:spPr>
          <a:xfrm>
            <a:off x="3279960" y="2274664"/>
            <a:ext cx="729771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1" idx="6"/>
          </p:cNvCxnSpPr>
          <p:nvPr/>
        </p:nvCxnSpPr>
        <p:spPr>
          <a:xfrm flipV="1">
            <a:off x="3268327" y="1496094"/>
            <a:ext cx="750695" cy="168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6"/>
          </p:cNvCxnSpPr>
          <p:nvPr/>
        </p:nvCxnSpPr>
        <p:spPr>
          <a:xfrm flipV="1">
            <a:off x="3268327" y="2274664"/>
            <a:ext cx="753037" cy="904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2"/>
          </p:cNvCxnSpPr>
          <p:nvPr/>
        </p:nvCxnSpPr>
        <p:spPr>
          <a:xfrm flipV="1">
            <a:off x="1844060" y="1496094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6" idx="3"/>
            <a:endCxn id="30" idx="2"/>
          </p:cNvCxnSpPr>
          <p:nvPr/>
        </p:nvCxnSpPr>
        <p:spPr>
          <a:xfrm>
            <a:off x="1840353" y="1544468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26" idx="3"/>
            <a:endCxn id="31" idx="2"/>
          </p:cNvCxnSpPr>
          <p:nvPr/>
        </p:nvCxnSpPr>
        <p:spPr>
          <a:xfrm>
            <a:off x="1840353" y="1544468"/>
            <a:ext cx="853816" cy="163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3"/>
            <a:endCxn id="29" idx="2"/>
          </p:cNvCxnSpPr>
          <p:nvPr/>
        </p:nvCxnSpPr>
        <p:spPr>
          <a:xfrm flipV="1">
            <a:off x="1867873" y="1496094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3"/>
            <a:endCxn id="30" idx="2"/>
          </p:cNvCxnSpPr>
          <p:nvPr/>
        </p:nvCxnSpPr>
        <p:spPr>
          <a:xfrm>
            <a:off x="1834535" y="2114797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5" idx="3"/>
            <a:endCxn id="31" idx="2"/>
          </p:cNvCxnSpPr>
          <p:nvPr/>
        </p:nvCxnSpPr>
        <p:spPr>
          <a:xfrm>
            <a:off x="1834535" y="2114797"/>
            <a:ext cx="859634" cy="1064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4" idx="3"/>
            <a:endCxn id="29" idx="2"/>
          </p:cNvCxnSpPr>
          <p:nvPr/>
        </p:nvCxnSpPr>
        <p:spPr>
          <a:xfrm flipV="1">
            <a:off x="1906032" y="1496094"/>
            <a:ext cx="797428" cy="16693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34" idx="3"/>
            <a:endCxn id="30" idx="2"/>
          </p:cNvCxnSpPr>
          <p:nvPr/>
        </p:nvCxnSpPr>
        <p:spPr>
          <a:xfrm flipV="1">
            <a:off x="1906032" y="2274664"/>
            <a:ext cx="799770" cy="8908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4" idx="3"/>
            <a:endCxn id="31" idx="2"/>
          </p:cNvCxnSpPr>
          <p:nvPr/>
        </p:nvCxnSpPr>
        <p:spPr>
          <a:xfrm>
            <a:off x="1879663" y="3165420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 rot="5400000">
            <a:off x="7639815" y="247479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708910" y="112777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697627" y="1925990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697627" y="2868372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84" name="橢圓 83"/>
          <p:cNvSpPr/>
          <p:nvPr/>
        </p:nvSpPr>
        <p:spPr>
          <a:xfrm>
            <a:off x="4925260" y="116973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927602" y="194830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4915969" y="285246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 rot="5400000">
            <a:off x="4928821" y="242585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603008" y="147554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603008" y="226730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593717" y="316542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605350" y="1475549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5603008" y="1475549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5603008" y="1475549"/>
            <a:ext cx="706655" cy="1703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605350" y="2254119"/>
            <a:ext cx="737774" cy="9247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5603008" y="1475549"/>
            <a:ext cx="741404" cy="1663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5603008" y="2254119"/>
            <a:ext cx="743746" cy="931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084180" y="11697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063249" y="19483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077127" y="281048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3" name="文字方塊 82952"/>
              <p:cNvSpPr txBox="1"/>
              <p:nvPr/>
            </p:nvSpPr>
            <p:spPr>
              <a:xfrm>
                <a:off x="701966" y="1984823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953" name="文字方塊 829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" y="1984823"/>
                <a:ext cx="64907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535199" y="614920"/>
                <a:ext cx="6490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99" y="614920"/>
                <a:ext cx="649077" cy="523220"/>
              </a:xfrm>
              <a:prstGeom prst="rect">
                <a:avLst/>
              </a:prstGeom>
              <a:blipFill>
                <a:blip r:embed="rId12"/>
                <a:stretch>
                  <a:fillRect r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線單箭頭接點 105"/>
          <p:cNvCxnSpPr/>
          <p:nvPr/>
        </p:nvCxnSpPr>
        <p:spPr>
          <a:xfrm flipH="1">
            <a:off x="6647257" y="869304"/>
            <a:ext cx="336279" cy="311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6991483" y="447558"/>
            <a:ext cx="204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classifier</a:t>
            </a:r>
            <a:endParaRPr lang="zh-TW" altLang="en-US" sz="2400" dirty="0"/>
          </a:p>
        </p:txBody>
      </p:sp>
      <p:sp>
        <p:nvSpPr>
          <p:cNvPr id="82958" name="左大括弧 82957"/>
          <p:cNvSpPr/>
          <p:nvPr/>
        </p:nvSpPr>
        <p:spPr>
          <a:xfrm rot="5400000">
            <a:off x="4016860" y="-424349"/>
            <a:ext cx="160984" cy="3133695"/>
          </a:xfrm>
          <a:prstGeom prst="leftBrace">
            <a:avLst>
              <a:gd name="adj1" fmla="val 1717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2338978" y="462326"/>
            <a:ext cx="33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 transformation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111892" y="3924863"/>
                <a:ext cx="91553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2" y="3924863"/>
                <a:ext cx="91553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字方塊 76"/>
          <p:cNvSpPr txBox="1"/>
          <p:nvPr/>
        </p:nvSpPr>
        <p:spPr>
          <a:xfrm>
            <a:off x="99762" y="5597732"/>
            <a:ext cx="264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Multiple Kernel learning [</a:t>
            </a:r>
            <a:r>
              <a:rPr lang="en-US" altLang="zh-TW" sz="2400" dirty="0" err="1"/>
              <a:t>Alpaydin</a:t>
            </a:r>
            <a:r>
              <a:rPr lang="en-US" altLang="zh-TW" sz="2400" dirty="0"/>
              <a:t>, Chapter 13.8]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7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5" grpId="0"/>
      <p:bldP spid="110" grpId="0"/>
      <p:bldP spid="82958" grpId="0" animBg="1"/>
      <p:bldP spid="113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Step 1: Function set (Model)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2: 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3: Training by gradient descent is difficult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02909" y="3991127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09" y="3991127"/>
                <a:ext cx="4073038" cy="104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/>
          <p:cNvGrpSpPr/>
          <p:nvPr/>
        </p:nvGrpSpPr>
        <p:grpSpPr>
          <a:xfrm>
            <a:off x="4403879" y="2338386"/>
            <a:ext cx="3425396" cy="965797"/>
            <a:chOff x="4546239" y="2488431"/>
            <a:chExt cx="3425396" cy="965797"/>
          </a:xfrm>
        </p:grpSpPr>
        <p:sp>
          <p:nvSpPr>
            <p:cNvPr id="5" name="矩形 4"/>
            <p:cNvSpPr/>
            <p:nvPr/>
          </p:nvSpPr>
          <p:spPr>
            <a:xfrm>
              <a:off x="4546769" y="2488431"/>
              <a:ext cx="3411259" cy="9657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006983" y="2540948"/>
              <a:ext cx="195104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2400" dirty="0"/>
                <a:t>Output = 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561115" y="2494008"/>
                  <a:ext cx="14325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115" y="2494008"/>
                  <a:ext cx="143250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1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4546239" y="2942759"/>
                  <a:ext cx="14325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239" y="2942759"/>
                  <a:ext cx="143250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26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5966973" y="2997662"/>
              <a:ext cx="200466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2400" dirty="0"/>
                <a:t>Output = -1</a:t>
              </a: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313698" y="3961357"/>
            <a:ext cx="309906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g get incorrect results on training data.</a:t>
            </a:r>
            <a:endParaRPr lang="zh-TW" altLang="en-US" sz="24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601369" y="324125"/>
            <a:ext cx="3218765" cy="1177280"/>
            <a:chOff x="5531341" y="282224"/>
            <a:chExt cx="3218765" cy="1177280"/>
          </a:xfrm>
        </p:grpSpPr>
        <p:grpSp>
          <p:nvGrpSpPr>
            <p:cNvPr id="16" name="群組 15"/>
            <p:cNvGrpSpPr/>
            <p:nvPr/>
          </p:nvGrpSpPr>
          <p:grpSpPr>
            <a:xfrm>
              <a:off x="5531341" y="282224"/>
              <a:ext cx="3218765" cy="1177280"/>
              <a:chOff x="2991254" y="2345483"/>
              <a:chExt cx="3218765" cy="1177280"/>
            </a:xfrm>
          </p:grpSpPr>
          <p:grpSp>
            <p:nvGrpSpPr>
              <p:cNvPr id="17" name="群組 16"/>
              <p:cNvGrpSpPr/>
              <p:nvPr/>
            </p:nvGrpSpPr>
            <p:grpSpPr>
              <a:xfrm>
                <a:off x="3225259" y="2506218"/>
                <a:ext cx="2760778" cy="845607"/>
                <a:chOff x="-346077" y="3525431"/>
                <a:chExt cx="2760778" cy="8456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字方塊 18"/>
                    <p:cNvSpPr txBox="1"/>
                    <p:nvPr/>
                  </p:nvSpPr>
                  <p:spPr>
                    <a:xfrm>
                      <a:off x="-346077" y="3537241"/>
                      <a:ext cx="3852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19" name="文字方塊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46077" y="3537241"/>
                      <a:ext cx="38523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524" r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字方塊 19"/>
                    <p:cNvSpPr txBox="1"/>
                    <p:nvPr/>
                  </p:nvSpPr>
                  <p:spPr>
                    <a:xfrm>
                      <a:off x="472431" y="3525431"/>
                      <a:ext cx="3918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0" name="文字方塊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431" y="3525431"/>
                      <a:ext cx="3918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938" t="-1667" r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字方塊 20"/>
                    <p:cNvSpPr txBox="1"/>
                    <p:nvPr/>
                  </p:nvSpPr>
                  <p:spPr>
                    <a:xfrm>
                      <a:off x="1242379" y="3537241"/>
                      <a:ext cx="3918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1" name="文字方塊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2379" y="3537241"/>
                      <a:ext cx="3918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38" r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/>
                    <p:cNvSpPr txBox="1"/>
                    <p:nvPr/>
                  </p:nvSpPr>
                  <p:spPr>
                    <a:xfrm>
                      <a:off x="1832810" y="3710097"/>
                      <a:ext cx="5818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文字方塊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2810" y="3710097"/>
                      <a:ext cx="58189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字方塊 22"/>
                    <p:cNvSpPr txBox="1"/>
                    <p:nvPr/>
                  </p:nvSpPr>
                  <p:spPr>
                    <a:xfrm>
                      <a:off x="-344902" y="4001706"/>
                      <a:ext cx="3914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文字方塊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44902" y="4001706"/>
                      <a:ext cx="39145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462" t="-18333" r="-4769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矩形 17"/>
              <p:cNvSpPr/>
              <p:nvPr/>
            </p:nvSpPr>
            <p:spPr>
              <a:xfrm>
                <a:off x="2991254" y="2345483"/>
                <a:ext cx="3218765" cy="1177280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6580921" y="923719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921" y="923719"/>
                  <a:ext cx="39805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462" t="-16393" r="-4923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7361189" y="912145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89" y="912145"/>
                  <a:ext cx="39805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8462" t="-18333" r="-4923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345642" y="1618309"/>
                <a:ext cx="173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=+1,−1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642" y="1618309"/>
                <a:ext cx="1730217" cy="369332"/>
              </a:xfrm>
              <a:prstGeom prst="rect">
                <a:avLst/>
              </a:prstGeom>
              <a:blipFill>
                <a:blip r:embed="rId13"/>
                <a:stretch>
                  <a:fillRect l="-3873" t="-16393" r="-352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888665" y="4740718"/>
                <a:ext cx="1951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65" y="4740718"/>
                <a:ext cx="195124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082261" y="2542903"/>
                <a:ext cx="1359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61" y="2542903"/>
                <a:ext cx="1359346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>
            <a:endCxn id="13" idx="3"/>
          </p:cNvCxnSpPr>
          <p:nvPr/>
        </p:nvCxnSpPr>
        <p:spPr>
          <a:xfrm>
            <a:off x="2672861" y="4457627"/>
            <a:ext cx="2403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7971040-C01E-8260-898D-77EB43702CE2}"/>
                  </a:ext>
                </a:extLst>
              </p:cNvPr>
              <p:cNvSpPr txBox="1"/>
              <p:nvPr/>
            </p:nvSpPr>
            <p:spPr>
              <a:xfrm>
                <a:off x="5170602" y="6103856"/>
                <a:ext cx="37474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7971040-C01E-8260-898D-77EB4370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602" y="6103856"/>
                <a:ext cx="3747436" cy="617861"/>
              </a:xfrm>
              <a:prstGeom prst="rect">
                <a:avLst/>
              </a:prstGeom>
              <a:blipFill>
                <a:blip r:embed="rId16"/>
                <a:stretch>
                  <a:fillRect l="-1351" t="-224000" b="-3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  <p:bldP spid="26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0" y="1859085"/>
            <a:ext cx="7816020" cy="424412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922887" y="89153"/>
            <a:ext cx="3234879" cy="910416"/>
            <a:chOff x="4560307" y="2494008"/>
            <a:chExt cx="3234879" cy="910416"/>
          </a:xfrm>
        </p:grpSpPr>
        <p:sp>
          <p:nvSpPr>
            <p:cNvPr id="9" name="矩形 8"/>
            <p:cNvSpPr/>
            <p:nvPr/>
          </p:nvSpPr>
          <p:spPr>
            <a:xfrm>
              <a:off x="4560307" y="2544888"/>
              <a:ext cx="3234879" cy="83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6983" y="2540948"/>
              <a:ext cx="178820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2400" dirty="0"/>
                <a:t>Output = +1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561115" y="2494008"/>
                  <a:ext cx="14325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115" y="2494008"/>
                  <a:ext cx="143250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1" b="-18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560307" y="2942759"/>
                  <a:ext cx="14325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307" y="2942759"/>
                  <a:ext cx="143250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51" b="-171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字方塊 12"/>
            <p:cNvSpPr txBox="1"/>
            <p:nvPr/>
          </p:nvSpPr>
          <p:spPr>
            <a:xfrm>
              <a:off x="5966973" y="2997662"/>
              <a:ext cx="18282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TW" sz="2400" dirty="0"/>
                <a:t>Output = 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46783" y="315221"/>
                <a:ext cx="1189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83" y="315221"/>
                <a:ext cx="1189364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12261" y="1510652"/>
                <a:ext cx="3505447" cy="8962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61" y="1510652"/>
                <a:ext cx="3505447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blipFill>
                <a:blip r:embed="rId8"/>
                <a:stretch>
                  <a:fillRect l="-6122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99330" y="4501662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2680" y="5765410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62958" y="4039997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882625" y="6036217"/>
            <a:ext cx="4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 value, smaller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8650" y="1031209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92640" y="1510651"/>
                <a:ext cx="3250313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40" y="1510651"/>
                <a:ext cx="3250313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4833660" y="1057877"/>
            <a:ext cx="221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Approximation:</a:t>
            </a:r>
            <a:endParaRPr lang="zh-TW" altLang="en-US" sz="2400" dirty="0"/>
          </a:p>
        </p:txBody>
      </p:sp>
      <p:sp>
        <p:nvSpPr>
          <p:cNvPr id="26" name="箭號: 向右 25"/>
          <p:cNvSpPr/>
          <p:nvPr/>
        </p:nvSpPr>
        <p:spPr>
          <a:xfrm>
            <a:off x="4473340" y="1690590"/>
            <a:ext cx="720640" cy="58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07706" y="2586082"/>
                <a:ext cx="1856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06" y="2586082"/>
                <a:ext cx="1856597" cy="461665"/>
              </a:xfrm>
              <a:prstGeom prst="rect">
                <a:avLst/>
              </a:prstGeom>
              <a:blipFill>
                <a:blip r:embed="rId10"/>
                <a:stretch>
                  <a:fillRect t="-3947" r="-328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22443" y="4001294"/>
                <a:ext cx="222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43" y="4001294"/>
                <a:ext cx="2226443" cy="461665"/>
              </a:xfrm>
              <a:prstGeom prst="rect">
                <a:avLst/>
              </a:prstGeom>
              <a:blipFill>
                <a:blip r:embed="rId11"/>
                <a:stretch>
                  <a:fillRect t="-3947" r="-2466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/>
      <p:bldP spid="23" grpId="0"/>
      <p:bldP spid="24" grpId="0"/>
      <p:bldP spid="4" grpId="0" animBg="1"/>
      <p:bldP spid="25" grpId="0"/>
      <p:bldP spid="26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0" y="1859085"/>
            <a:ext cx="7816020" cy="42441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blipFill>
                <a:blip r:embed="rId3"/>
                <a:stretch>
                  <a:fillRect l="-6122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99330" y="4501662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2680" y="5765410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47110" y="4039997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5211" y="3350582"/>
            <a:ext cx="171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Square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2625" y="6036217"/>
            <a:ext cx="4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Larger value, smaller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84028" y="1772714"/>
                <a:ext cx="4201278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28" y="1772714"/>
                <a:ext cx="4201278" cy="369332"/>
              </a:xfrm>
              <a:prstGeom prst="rect">
                <a:avLst/>
              </a:prstGeom>
              <a:blipFill>
                <a:blip r:embed="rId10"/>
                <a:stretch>
                  <a:fillRect l="-1304" t="-18033" r="-145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2722687" y="690056"/>
            <a:ext cx="168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Square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607706" y="2586082"/>
                <a:ext cx="1856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06" y="2586082"/>
                <a:ext cx="1856597" cy="461665"/>
              </a:xfrm>
              <a:prstGeom prst="rect">
                <a:avLst/>
              </a:prstGeom>
              <a:blipFill>
                <a:blip r:embed="rId5"/>
                <a:stretch>
                  <a:fillRect t="-3947" r="-3289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233371" y="422747"/>
                <a:ext cx="2066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close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71" y="422747"/>
                <a:ext cx="2066463" cy="461665"/>
              </a:xfrm>
              <a:prstGeom prst="rect">
                <a:avLst/>
              </a:prstGeom>
              <a:blipFill>
                <a:blip r:embed="rId6"/>
                <a:stretch>
                  <a:fillRect l="-265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語音泡泡: 圓角矩形 17"/>
          <p:cNvSpPr/>
          <p:nvPr/>
        </p:nvSpPr>
        <p:spPr>
          <a:xfrm>
            <a:off x="5491802" y="3900853"/>
            <a:ext cx="1680496" cy="731520"/>
          </a:xfrm>
          <a:prstGeom prst="wedgeRoundRectCallout">
            <a:avLst>
              <a:gd name="adj1" fmla="val 36090"/>
              <a:gd name="adj2" fmla="val -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不合理 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33371" y="928715"/>
                <a:ext cx="22956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TW" altLang="en-US" sz="2400" dirty="0"/>
                      <m:t> </m:t>
                    </m:r>
                  </m:oMath>
                </a14:m>
                <a:r>
                  <a:rPr lang="en-US" altLang="zh-TW" sz="2400" dirty="0"/>
                  <a:t>close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71" y="928715"/>
                <a:ext cx="2295693" cy="461665"/>
              </a:xfrm>
              <a:prstGeom prst="rect">
                <a:avLst/>
              </a:prstGeom>
              <a:blipFill>
                <a:blip r:embed="rId7"/>
                <a:stretch>
                  <a:fillRect l="-239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94809" y="442412"/>
                <a:ext cx="1421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09" y="442412"/>
                <a:ext cx="1421158" cy="461665"/>
              </a:xfrm>
              <a:prstGeom prst="rect">
                <a:avLst/>
              </a:prstGeom>
              <a:blipFill>
                <a:blip r:embed="rId8"/>
                <a:stretch>
                  <a:fillRect l="-6438" t="-10667" r="-557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494809" y="944631"/>
                <a:ext cx="1650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09" y="944631"/>
                <a:ext cx="1650388" cy="461665"/>
              </a:xfrm>
              <a:prstGeom prst="rect">
                <a:avLst/>
              </a:prstGeom>
              <a:blipFill>
                <a:blip r:embed="rId9"/>
                <a:stretch>
                  <a:fillRect l="-5535" t="-10526" r="-479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855577" y="1482280"/>
                <a:ext cx="1849096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77" y="1482280"/>
                <a:ext cx="1849096" cy="369332"/>
              </a:xfrm>
              <a:prstGeom prst="rect">
                <a:avLst/>
              </a:prstGeom>
              <a:blipFill>
                <a:blip r:embed="rId11"/>
                <a:stretch>
                  <a:fillRect r="-987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13271" y="2024664"/>
                <a:ext cx="2078326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71" y="2024664"/>
                <a:ext cx="2078326" cy="369332"/>
              </a:xfrm>
              <a:prstGeom prst="rect">
                <a:avLst/>
              </a:prstGeom>
              <a:blipFill>
                <a:blip r:embed="rId12"/>
                <a:stretch>
                  <a:fillRect r="-585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172298" y="2004827"/>
                <a:ext cx="1849096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298" y="2004827"/>
                <a:ext cx="1849096" cy="369332"/>
              </a:xfrm>
              <a:prstGeom prst="rect">
                <a:avLst/>
              </a:prstGeom>
              <a:blipFill>
                <a:blip r:embed="rId13"/>
                <a:stretch>
                  <a:fillRect r="-987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 animBg="1"/>
      <p:bldP spid="25" grpId="0"/>
      <p:bldP spid="2" grpId="0"/>
      <p:bldP spid="18" grpId="0" animBg="1"/>
      <p:bldP spid="24" grpId="0"/>
      <p:bldP spid="5" grpId="0"/>
      <p:bldP spid="26" grpId="0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0" y="1859085"/>
            <a:ext cx="7816020" cy="42441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blipFill>
                <a:blip r:embed="rId3"/>
                <a:stretch>
                  <a:fillRect l="-6122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99330" y="4501662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2680" y="5765410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47110" y="4039997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5211" y="3350582"/>
            <a:ext cx="171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Square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2625" y="6036217"/>
            <a:ext cx="4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value, smaller loss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25077" y="1717257"/>
                <a:ext cx="4616905" cy="4898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7" y="1717257"/>
                <a:ext cx="4616905" cy="489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1817526" y="4757116"/>
            <a:ext cx="163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Sigmoid + Square loss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20837" y="690056"/>
            <a:ext cx="29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 + Square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205235" y="380543"/>
                <a:ext cx="25299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close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35" y="380543"/>
                <a:ext cx="2529988" cy="509178"/>
              </a:xfrm>
              <a:prstGeom prst="rect">
                <a:avLst/>
              </a:prstGeom>
              <a:blipFill>
                <a:blip r:embed="rId5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5235" y="886511"/>
                <a:ext cx="252998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/>
                  <a:t> close to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35" y="886511"/>
                <a:ext cx="2529988" cy="509178"/>
              </a:xfrm>
              <a:prstGeom prst="rect">
                <a:avLst/>
              </a:prstGeom>
              <a:blipFill>
                <a:blip r:embed="rId6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494809" y="442412"/>
                <a:ext cx="1421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09" y="442412"/>
                <a:ext cx="1421158" cy="461665"/>
              </a:xfrm>
              <a:prstGeom prst="rect">
                <a:avLst/>
              </a:prstGeom>
              <a:blipFill>
                <a:blip r:embed="rId7"/>
                <a:stretch>
                  <a:fillRect l="-6438" t="-10667" r="-557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494809" y="944631"/>
                <a:ext cx="1650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809" y="944631"/>
                <a:ext cx="1650388" cy="461665"/>
              </a:xfrm>
              <a:prstGeom prst="rect">
                <a:avLst/>
              </a:prstGeom>
              <a:blipFill>
                <a:blip r:embed="rId8"/>
                <a:stretch>
                  <a:fillRect l="-5535" t="-10526" r="-479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853926" y="1493593"/>
                <a:ext cx="2264723" cy="4898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26" y="1493593"/>
                <a:ext cx="2264723" cy="4898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58811" y="2366548"/>
                <a:ext cx="2493952" cy="4898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11" y="2366548"/>
                <a:ext cx="2493952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092715" y="2381319"/>
                <a:ext cx="2800703" cy="4898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15" y="2381319"/>
                <a:ext cx="2800703" cy="489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054077" y="2298613"/>
                <a:ext cx="1754006" cy="62568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77" y="2298613"/>
                <a:ext cx="1754006" cy="625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25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0" y="1859085"/>
            <a:ext cx="7816020" cy="42441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84" y="5992297"/>
                <a:ext cx="1195135" cy="369332"/>
              </a:xfrm>
              <a:prstGeom prst="rect">
                <a:avLst/>
              </a:prstGeom>
              <a:blipFill>
                <a:blip r:embed="rId3"/>
                <a:stretch>
                  <a:fillRect l="-6122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99330" y="4501662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2680" y="5765410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47110" y="4039997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5211" y="3350582"/>
            <a:ext cx="171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Square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82625" y="6036217"/>
            <a:ext cx="4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value, smaller loss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35166" y="217941"/>
            <a:ext cx="362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Sigmoid + cross entropy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777204" y="2082240"/>
                <a:ext cx="3621920" cy="91352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04" y="2082240"/>
                <a:ext cx="3621920" cy="913520"/>
              </a:xfrm>
              <a:prstGeom prst="rect">
                <a:avLst/>
              </a:prstGeom>
              <a:blipFill>
                <a:blip r:embed="rId4"/>
                <a:stretch>
                  <a:fillRect l="-2353" t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01215" y="4692224"/>
            <a:ext cx="163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Sigmoid + Square loss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33343" y="2743344"/>
            <a:ext cx="196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Sigmoid + cross entropy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564445" y="242459"/>
            <a:ext cx="269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(logistic regression)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1998119" y="4582675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259540" y="4781492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287315" y="3309302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988227" y="1785336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語音泡泡: 圓角矩形 3"/>
          <p:cNvSpPr/>
          <p:nvPr/>
        </p:nvSpPr>
        <p:spPr>
          <a:xfrm>
            <a:off x="2675973" y="2082240"/>
            <a:ext cx="1680496" cy="731520"/>
          </a:xfrm>
          <a:prstGeom prst="wedgeRoundRectCallout">
            <a:avLst>
              <a:gd name="adj1" fmla="val -39250"/>
              <a:gd name="adj2" fmla="val 701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努力可以</a:t>
            </a:r>
            <a:endParaRPr lang="en-US" altLang="zh-TW" sz="2400" dirty="0"/>
          </a:p>
          <a:p>
            <a:pPr algn="ctr"/>
            <a:r>
              <a:rPr lang="zh-TW" altLang="en-US" sz="2400" dirty="0"/>
              <a:t>有回報</a:t>
            </a:r>
          </a:p>
        </p:txBody>
      </p:sp>
      <p:sp>
        <p:nvSpPr>
          <p:cNvPr id="31" name="語音泡泡: 圓角矩形 30"/>
          <p:cNvSpPr/>
          <p:nvPr/>
        </p:nvSpPr>
        <p:spPr>
          <a:xfrm>
            <a:off x="1837493" y="5157461"/>
            <a:ext cx="1680496" cy="731520"/>
          </a:xfrm>
          <a:prstGeom prst="wedgeRoundRectCallout">
            <a:avLst>
              <a:gd name="adj1" fmla="val -6603"/>
              <a:gd name="adj2" fmla="val -10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沒有回報</a:t>
            </a:r>
            <a:endParaRPr lang="en-US" altLang="zh-TW" sz="2400" dirty="0"/>
          </a:p>
          <a:p>
            <a:pPr algn="ctr"/>
            <a:r>
              <a:rPr lang="zh-TW" altLang="en-US" sz="2400" dirty="0"/>
              <a:t>不想努力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365701" y="4749747"/>
            <a:ext cx="177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Divided by ln2 here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247663" y="767419"/>
                <a:ext cx="149432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3" y="767419"/>
                <a:ext cx="149432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785193" y="784302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3" y="784302"/>
                <a:ext cx="1401922" cy="461665"/>
              </a:xfrm>
              <a:prstGeom prst="rect">
                <a:avLst/>
              </a:prstGeom>
              <a:blipFill>
                <a:blip r:embed="rId6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85193" y="1216872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3" y="1216872"/>
                <a:ext cx="1401922" cy="461665"/>
              </a:xfrm>
              <a:prstGeom prst="rect">
                <a:avLst/>
              </a:prstGeom>
              <a:blipFill>
                <a:blip r:embed="rId7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2181964" y="781052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84540" y="891276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199395" y="1308294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717389" y="1231079"/>
                <a:ext cx="203029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89" y="1231079"/>
                <a:ext cx="2030299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>
            <a:off x="6149259" y="779666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138684" y="935714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851854" y="1155248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617989" y="796559"/>
            <a:ext cx="115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</a:t>
            </a:r>
          </a:p>
          <a:p>
            <a:pPr algn="ctr"/>
            <a:r>
              <a:rPr lang="en-US" altLang="zh-TW" sz="2400" dirty="0"/>
              <a:t>Truth</a:t>
            </a:r>
            <a:endParaRPr lang="zh-TW" altLang="en-US" sz="2400" dirty="0"/>
          </a:p>
        </p:txBody>
      </p:sp>
      <p:sp>
        <p:nvSpPr>
          <p:cNvPr id="12" name="箭號: 左-右雙向 11"/>
          <p:cNvSpPr/>
          <p:nvPr/>
        </p:nvSpPr>
        <p:spPr>
          <a:xfrm>
            <a:off x="4642680" y="836688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4370732" y="1025258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458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15" grpId="0"/>
      <p:bldP spid="18" grpId="0"/>
      <p:bldP spid="2" grpId="0" animBg="1"/>
      <p:bldP spid="24" grpId="0" animBg="1"/>
      <p:bldP spid="26" grpId="0" animBg="1"/>
      <p:bldP spid="28" grpId="0" animBg="1"/>
      <p:bldP spid="4" grpId="0" animBg="1"/>
      <p:bldP spid="31" grpId="0" animBg="1"/>
      <p:bldP spid="29" grpId="0"/>
      <p:bldP spid="30" grpId="0"/>
      <p:bldP spid="32" grpId="0"/>
      <p:bldP spid="9" grpId="0" animBg="1"/>
      <p:bldP spid="33" grpId="0" animBg="1"/>
      <p:bldP spid="34" grpId="0"/>
      <p:bldP spid="42" grpId="0" animBg="1"/>
      <p:bldP spid="10" grpId="0"/>
      <p:bldP spid="11" grpId="0"/>
      <p:bldP spid="12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0" y="1859085"/>
            <a:ext cx="7816020" cy="424412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26225" y="5193549"/>
                <a:ext cx="11951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25" y="5193549"/>
                <a:ext cx="1195135" cy="369332"/>
              </a:xfrm>
              <a:prstGeom prst="rect">
                <a:avLst/>
              </a:prstGeom>
              <a:blipFill>
                <a:blip r:embed="rId4"/>
                <a:stretch>
                  <a:fillRect l="-6122" t="-1803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>
            <a:off x="699330" y="4501662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642680" y="5765410"/>
            <a:ext cx="38726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47110" y="4039997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5211" y="3350582"/>
            <a:ext cx="171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Square loss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8064" y="6053760"/>
            <a:ext cx="4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value, smaller loss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07691" y="223776"/>
                <a:ext cx="4845622" cy="41684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691" y="223776"/>
                <a:ext cx="4845622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01215" y="4692224"/>
            <a:ext cx="1636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Sigmoid + Square loss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33343" y="2743344"/>
            <a:ext cx="196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Sigmoid + cross entropy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5374" y="1916861"/>
            <a:ext cx="1377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7030A0"/>
                </a:solidFill>
              </a:rPr>
              <a:t>Hinge Loss</a:t>
            </a:r>
            <a:endParaRPr lang="zh-TW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 flipV="1">
            <a:off x="1789390" y="1659988"/>
            <a:ext cx="4087685" cy="41054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5877075" y="5765410"/>
            <a:ext cx="263827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5935139" y="5162155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019180" y="5416289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947755" y="5664772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019180" y="5650275"/>
            <a:ext cx="201276" cy="2012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語音泡泡: 圓角矩形 35"/>
          <p:cNvSpPr/>
          <p:nvPr/>
        </p:nvSpPr>
        <p:spPr>
          <a:xfrm>
            <a:off x="3833232" y="2360886"/>
            <a:ext cx="1680496" cy="731520"/>
          </a:xfrm>
          <a:prstGeom prst="wedgeRoundRectCallout">
            <a:avLst>
              <a:gd name="adj1" fmla="val -66875"/>
              <a:gd name="adj2" fmla="val -336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及格就好</a:t>
            </a:r>
          </a:p>
        </p:txBody>
      </p:sp>
      <p:sp>
        <p:nvSpPr>
          <p:cNvPr id="37" name="語音泡泡: 圓角矩形 36"/>
          <p:cNvSpPr/>
          <p:nvPr/>
        </p:nvSpPr>
        <p:spPr>
          <a:xfrm>
            <a:off x="2591251" y="3627786"/>
            <a:ext cx="1826003" cy="731520"/>
          </a:xfrm>
          <a:prstGeom prst="wedgeRoundRectCallout">
            <a:avLst>
              <a:gd name="adj1" fmla="val -70223"/>
              <a:gd name="adj2" fmla="val -586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好還要更好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354492" y="813538"/>
                <a:ext cx="2493440" cy="41684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92" y="813538"/>
                <a:ext cx="2493440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08149" y="813753"/>
                <a:ext cx="1421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9" y="813753"/>
                <a:ext cx="1421158" cy="461665"/>
              </a:xfrm>
              <a:prstGeom prst="rect">
                <a:avLst/>
              </a:prstGeom>
              <a:blipFill>
                <a:blip r:embed="rId9"/>
                <a:stretch>
                  <a:fillRect l="-6438" t="-10526" r="-557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08149" y="1315972"/>
                <a:ext cx="16503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sz="2400" dirty="0"/>
                  <a:t>,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9" y="1315972"/>
                <a:ext cx="1650388" cy="461665"/>
              </a:xfrm>
              <a:prstGeom prst="rect">
                <a:avLst/>
              </a:prstGeom>
              <a:blipFill>
                <a:blip r:embed="rId10"/>
                <a:stretch>
                  <a:fillRect l="-5535" t="-10526" r="-479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5178922" y="841574"/>
                <a:ext cx="195380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22" y="841574"/>
                <a:ext cx="1953805" cy="369332"/>
              </a:xfrm>
              <a:prstGeom prst="rect">
                <a:avLst/>
              </a:prstGeom>
              <a:blipFill>
                <a:blip r:embed="rId11"/>
                <a:stretch>
                  <a:fillRect l="-3427" r="-3115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287339" y="830343"/>
                <a:ext cx="141782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9" y="830343"/>
                <a:ext cx="1417824" cy="369332"/>
              </a:xfrm>
              <a:prstGeom prst="rect">
                <a:avLst/>
              </a:prstGeom>
              <a:blipFill>
                <a:blip r:embed="rId12"/>
                <a:stretch>
                  <a:fillRect l="-6838" r="-4274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354492" y="1290434"/>
                <a:ext cx="2493440" cy="41684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92" y="1290434"/>
                <a:ext cx="2493440" cy="4168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178922" y="1318470"/>
                <a:ext cx="195380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22" y="1318470"/>
                <a:ext cx="1953805" cy="369332"/>
              </a:xfrm>
              <a:prstGeom prst="rect">
                <a:avLst/>
              </a:prstGeom>
              <a:blipFill>
                <a:blip r:embed="rId14"/>
                <a:stretch>
                  <a:fillRect l="-3427" r="-3115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287339" y="1307239"/>
                <a:ext cx="164705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39" y="1307239"/>
                <a:ext cx="1647054" cy="369332"/>
              </a:xfrm>
              <a:prstGeom prst="rect">
                <a:avLst/>
              </a:prstGeom>
              <a:blipFill>
                <a:blip r:embed="rId15"/>
                <a:stretch>
                  <a:fillRect l="-5882" r="-3676" b="-322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>
            <a:off x="4673480" y="6103214"/>
            <a:ext cx="120359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916223" y="6103214"/>
            <a:ext cx="261895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525792" y="6134964"/>
            <a:ext cx="149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penalty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168298" y="6138630"/>
            <a:ext cx="2104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 enough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31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4" grpId="0" animBg="1"/>
      <p:bldP spid="26" grpId="0"/>
      <p:bldP spid="28" grpId="0"/>
      <p:bldP spid="38" grpId="0" animBg="1"/>
      <p:bldP spid="39" grpId="0" animBg="1"/>
      <p:bldP spid="40" grpId="0" animBg="1"/>
      <p:bldP spid="41" grpId="0" animBg="1"/>
      <p:bldP spid="42" grpId="0" animBg="1"/>
      <p:bldP spid="6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597"/>
          </a:xfrm>
        </p:spPr>
        <p:txBody>
          <a:bodyPr/>
          <a:lstStyle/>
          <a:p>
            <a:r>
              <a:rPr lang="en-US" altLang="zh-TW" dirty="0"/>
              <a:t>Step 1: Function (Model)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2: Loss function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Step 3: gradient descent?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8950" y="122345"/>
            <a:ext cx="497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Compared with logistic regression, linear SVM</a:t>
            </a:r>
            <a:r>
              <a:rPr lang="zh-TW" altLang="en-US" sz="2400" dirty="0"/>
              <a:t> </a:t>
            </a:r>
            <a:r>
              <a:rPr lang="en-US" altLang="zh-TW" sz="2400" dirty="0"/>
              <a:t>has different loss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44740" y="2565564"/>
                <a:ext cx="26510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40" y="2565564"/>
                <a:ext cx="26510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45488" y="2695766"/>
                <a:ext cx="1466106" cy="5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88" y="2695766"/>
                <a:ext cx="1466106" cy="5520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529323" y="2235520"/>
            <a:ext cx="103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New w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80976" y="2670836"/>
            <a:ext cx="483111" cy="6856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8541" y="3355079"/>
            <a:ext cx="103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528771" y="2659076"/>
            <a:ext cx="483111" cy="6856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35689" y="2795911"/>
                <a:ext cx="9602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89" y="2795911"/>
                <a:ext cx="960263" cy="369332"/>
              </a:xfrm>
              <a:prstGeom prst="rect">
                <a:avLst/>
              </a:prstGeom>
              <a:blipFill>
                <a:blip r:embed="rId5"/>
                <a:stretch>
                  <a:fillRect l="-3185" t="-1667" r="-3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145169" y="4925781"/>
                <a:ext cx="4845622" cy="4168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69" y="4925781"/>
                <a:ext cx="4845622" cy="4168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145168" y="3800937"/>
                <a:ext cx="3250313" cy="8962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68" y="3800937"/>
                <a:ext cx="3250313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4777506" y="5382091"/>
            <a:ext cx="375340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Recall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maxout</a:t>
            </a:r>
            <a:r>
              <a:rPr lang="en-US" altLang="zh-TW" sz="2400" dirty="0"/>
              <a:t> network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246055" y="4501691"/>
            <a:ext cx="553466" cy="289152"/>
            <a:chOff x="3327037" y="4115402"/>
            <a:chExt cx="553466" cy="289152"/>
          </a:xfrm>
        </p:grpSpPr>
        <p:cxnSp>
          <p:nvCxnSpPr>
            <p:cNvPr id="19" name="直線接點 18"/>
            <p:cNvCxnSpPr/>
            <p:nvPr/>
          </p:nvCxnSpPr>
          <p:spPr>
            <a:xfrm flipH="1" flipV="1">
              <a:off x="3327037" y="4115402"/>
              <a:ext cx="206130" cy="2891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3533166" y="4395781"/>
              <a:ext cx="347337" cy="877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473560" y="4385700"/>
            <a:ext cx="1937248" cy="956926"/>
            <a:chOff x="1344747" y="4312212"/>
            <a:chExt cx="1937248" cy="956926"/>
          </a:xfrm>
        </p:grpSpPr>
        <p:cxnSp>
          <p:nvCxnSpPr>
            <p:cNvPr id="21" name="直線接點 20"/>
            <p:cNvCxnSpPr/>
            <p:nvPr/>
          </p:nvCxnSpPr>
          <p:spPr>
            <a:xfrm flipH="1" flipV="1">
              <a:off x="1344747" y="4523777"/>
              <a:ext cx="287105" cy="40200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 flipV="1">
              <a:off x="1631853" y="4925782"/>
              <a:ext cx="479514" cy="20842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 flipV="1">
              <a:off x="2111367" y="5134204"/>
              <a:ext cx="537387" cy="13493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2638715" y="4951838"/>
              <a:ext cx="431548" cy="31730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3053426" y="4623656"/>
              <a:ext cx="214501" cy="33403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3263733" y="4312212"/>
              <a:ext cx="18262" cy="33403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5995452" y="961771"/>
            <a:ext cx="2978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Yichuan</a:t>
            </a:r>
            <a:r>
              <a:rPr lang="en-US" altLang="zh-TW" dirty="0"/>
              <a:t> Tang , “Deep Learning using Linear Support Vector Machines”,  ICML 2013 Challenges in Representation Learning Workshop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18594" y="4022695"/>
                <a:ext cx="121232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594" y="4022695"/>
                <a:ext cx="1212320" cy="369332"/>
              </a:xfrm>
              <a:prstGeom prst="rect">
                <a:avLst/>
              </a:prstGeom>
              <a:blipFill>
                <a:blip r:embed="rId8"/>
                <a:stretch>
                  <a:fillRect l="-303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手繪多邊形: 圖案 23"/>
          <p:cNvSpPr/>
          <p:nvPr/>
        </p:nvSpPr>
        <p:spPr>
          <a:xfrm>
            <a:off x="7581900" y="4457700"/>
            <a:ext cx="929640" cy="359100"/>
          </a:xfrm>
          <a:custGeom>
            <a:avLst/>
            <a:gdLst>
              <a:gd name="connsiteX0" fmla="*/ 0 w 929640"/>
              <a:gd name="connsiteY0" fmla="*/ 7620 h 359100"/>
              <a:gd name="connsiteX1" fmla="*/ 266700 w 929640"/>
              <a:gd name="connsiteY1" fmla="*/ 274320 h 359100"/>
              <a:gd name="connsiteX2" fmla="*/ 472440 w 929640"/>
              <a:gd name="connsiteY2" fmla="*/ 358140 h 359100"/>
              <a:gd name="connsiteX3" fmla="*/ 685800 w 929640"/>
              <a:gd name="connsiteY3" fmla="*/ 297180 h 359100"/>
              <a:gd name="connsiteX4" fmla="*/ 929640 w 929640"/>
              <a:gd name="connsiteY4" fmla="*/ 0 h 3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359100">
                <a:moveTo>
                  <a:pt x="0" y="7620"/>
                </a:moveTo>
                <a:cubicBezTo>
                  <a:pt x="93980" y="111760"/>
                  <a:pt x="187960" y="215900"/>
                  <a:pt x="266700" y="274320"/>
                </a:cubicBezTo>
                <a:cubicBezTo>
                  <a:pt x="345440" y="332740"/>
                  <a:pt x="402590" y="354330"/>
                  <a:pt x="472440" y="358140"/>
                </a:cubicBezTo>
                <a:cubicBezTo>
                  <a:pt x="542290" y="361950"/>
                  <a:pt x="609600" y="356870"/>
                  <a:pt x="685800" y="297180"/>
                </a:cubicBezTo>
                <a:cubicBezTo>
                  <a:pt x="762000" y="237490"/>
                  <a:pt x="845820" y="118745"/>
                  <a:pt x="92964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>
            <a:stCxn id="15" idx="1"/>
          </p:cNvCxnSpPr>
          <p:nvPr/>
        </p:nvCxnSpPr>
        <p:spPr>
          <a:xfrm flipH="1">
            <a:off x="3556000" y="4249041"/>
            <a:ext cx="589168" cy="3882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760665" y="4457700"/>
            <a:ext cx="130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convex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102835" y="1004643"/>
            <a:ext cx="2978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Deep version: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535024" y="5955111"/>
            <a:ext cx="6295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Shai </a:t>
            </a:r>
            <a:r>
              <a:rPr lang="en-US" altLang="zh-TW" dirty="0" err="1"/>
              <a:t>Shalev-Shwartz</a:t>
            </a:r>
            <a:r>
              <a:rPr lang="en-US" altLang="zh-TW" dirty="0"/>
              <a:t>, </a:t>
            </a:r>
            <a:r>
              <a:rPr lang="en-US" altLang="zh-TW" dirty="0" err="1"/>
              <a:t>Yoram</a:t>
            </a:r>
            <a:r>
              <a:rPr lang="en-US" altLang="zh-TW" dirty="0"/>
              <a:t> Singer, Nathan </a:t>
            </a:r>
            <a:r>
              <a:rPr lang="en-US" altLang="zh-TW" dirty="0" err="1"/>
              <a:t>Srebro</a:t>
            </a:r>
            <a:r>
              <a:rPr lang="en-US" altLang="zh-TW" dirty="0"/>
              <a:t>, “</a:t>
            </a:r>
            <a:r>
              <a:rPr lang="en-US" altLang="zh-TW" dirty="0" err="1"/>
              <a:t>Pegasos</a:t>
            </a:r>
            <a:r>
              <a:rPr lang="en-US" altLang="zh-TW" dirty="0"/>
              <a:t>: Primal Estimated sub-</a:t>
            </a:r>
            <a:r>
              <a:rPr lang="en-US" altLang="zh-TW" dirty="0" err="1"/>
              <a:t>GrAdient</a:t>
            </a:r>
            <a:r>
              <a:rPr lang="en-US" altLang="zh-TW" dirty="0"/>
              <a:t> </a:t>
            </a:r>
            <a:r>
              <a:rPr lang="en-US" altLang="zh-TW" dirty="0" err="1"/>
              <a:t>SOlver</a:t>
            </a:r>
            <a:r>
              <a:rPr lang="en-US" altLang="zh-TW" dirty="0"/>
              <a:t> for SVM“, ICML, 2007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7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/>
      <p:bldP spid="11" grpId="0" animBg="1"/>
      <p:bldP spid="13" grpId="0"/>
      <p:bldP spid="14" grpId="0"/>
      <p:bldP spid="15" grpId="0"/>
      <p:bldP spid="17" grpId="0" animBg="1"/>
      <p:bldP spid="8" grpId="0"/>
      <p:bldP spid="27" grpId="0"/>
      <p:bldP spid="24" grpId="0" animBg="1"/>
      <p:bldP spid="31" grpId="0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3562</TotalTime>
  <Words>1403</Words>
  <Application>Microsoft Macintosh PowerPoint</Application>
  <PresentationFormat>全屏显示(4:3)</PresentationFormat>
  <Paragraphs>344</Paragraphs>
  <Slides>22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Cambria Math</vt:lpstr>
      <vt:lpstr>Office 佈景主題</vt:lpstr>
      <vt:lpstr>方程式</vt:lpstr>
      <vt:lpstr>Support Vector Machine</vt:lpstr>
      <vt:lpstr>Outline</vt:lpstr>
      <vt:lpstr>Binary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 SVM</vt:lpstr>
      <vt:lpstr>Linear SVM – gradient descent</vt:lpstr>
      <vt:lpstr>Linear SVM – another formulation</vt:lpstr>
      <vt:lpstr>Outline</vt:lpstr>
      <vt:lpstr>Dual Representation</vt:lpstr>
      <vt:lpstr>Dual Representation</vt:lpstr>
      <vt:lpstr>Dual Representation</vt:lpstr>
      <vt:lpstr>Kernel Trick</vt:lpstr>
      <vt:lpstr>Kernel Trick</vt:lpstr>
      <vt:lpstr>PowerPoint 演示文稿</vt:lpstr>
      <vt:lpstr>Sigmoid Kernel</vt:lpstr>
      <vt:lpstr>PowerPoint 演示文稿</vt:lpstr>
      <vt:lpstr>SVM related methods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Microsoft Office User</cp:lastModifiedBy>
  <cp:revision>106</cp:revision>
  <dcterms:created xsi:type="dcterms:W3CDTF">2016-12-05T13:16:20Z</dcterms:created>
  <dcterms:modified xsi:type="dcterms:W3CDTF">2025-02-04T03:31:51Z</dcterms:modified>
</cp:coreProperties>
</file>