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6" r:id="rId2"/>
    <p:sldId id="287" r:id="rId3"/>
    <p:sldId id="288" r:id="rId4"/>
    <p:sldId id="540" r:id="rId5"/>
    <p:sldId id="289" r:id="rId6"/>
    <p:sldId id="487" r:id="rId7"/>
    <p:sldId id="489" r:id="rId8"/>
    <p:sldId id="490" r:id="rId9"/>
    <p:sldId id="330" r:id="rId10"/>
    <p:sldId id="333" r:id="rId11"/>
    <p:sldId id="334" r:id="rId12"/>
    <p:sldId id="331" r:id="rId13"/>
    <p:sldId id="457" r:id="rId14"/>
    <p:sldId id="458" r:id="rId15"/>
    <p:sldId id="492" r:id="rId16"/>
    <p:sldId id="291" r:id="rId17"/>
    <p:sldId id="319" r:id="rId18"/>
    <p:sldId id="320" r:id="rId19"/>
    <p:sldId id="327" r:id="rId20"/>
    <p:sldId id="483" r:id="rId21"/>
    <p:sldId id="491" r:id="rId22"/>
    <p:sldId id="541" r:id="rId23"/>
    <p:sldId id="493" r:id="rId24"/>
    <p:sldId id="494" r:id="rId25"/>
    <p:sldId id="495" r:id="rId26"/>
    <p:sldId id="496" r:id="rId27"/>
    <p:sldId id="499" r:id="rId28"/>
    <p:sldId id="500" r:id="rId29"/>
    <p:sldId id="501" r:id="rId30"/>
    <p:sldId id="502" r:id="rId31"/>
    <p:sldId id="503" r:id="rId32"/>
    <p:sldId id="504" r:id="rId33"/>
    <p:sldId id="505" r:id="rId34"/>
    <p:sldId id="506" r:id="rId35"/>
    <p:sldId id="507" r:id="rId36"/>
    <p:sldId id="508" r:id="rId37"/>
    <p:sldId id="509" r:id="rId38"/>
    <p:sldId id="510" r:id="rId39"/>
    <p:sldId id="511" r:id="rId40"/>
    <p:sldId id="512" r:id="rId41"/>
    <p:sldId id="513" r:id="rId42"/>
    <p:sldId id="514" r:id="rId43"/>
    <p:sldId id="515" r:id="rId44"/>
    <p:sldId id="516" r:id="rId45"/>
    <p:sldId id="517" r:id="rId46"/>
    <p:sldId id="520" r:id="rId47"/>
    <p:sldId id="518" r:id="rId48"/>
    <p:sldId id="519" r:id="rId49"/>
    <p:sldId id="521" r:id="rId50"/>
    <p:sldId id="522" r:id="rId51"/>
    <p:sldId id="523" r:id="rId52"/>
    <p:sldId id="524" r:id="rId53"/>
    <p:sldId id="525" r:id="rId54"/>
    <p:sldId id="526" r:id="rId55"/>
    <p:sldId id="527" r:id="rId56"/>
    <p:sldId id="528" r:id="rId57"/>
    <p:sldId id="529" r:id="rId58"/>
    <p:sldId id="530" r:id="rId59"/>
    <p:sldId id="531" r:id="rId60"/>
    <p:sldId id="532" r:id="rId61"/>
    <p:sldId id="533" r:id="rId62"/>
    <p:sldId id="534" r:id="rId63"/>
    <p:sldId id="535" r:id="rId64"/>
    <p:sldId id="536" r:id="rId65"/>
    <p:sldId id="537" r:id="rId66"/>
    <p:sldId id="538" r:id="rId67"/>
    <p:sldId id="539" r:id="rId6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75114" autoAdjust="0"/>
  </p:normalViewPr>
  <p:slideViewPr>
    <p:cSldViewPr snapToGrid="0">
      <p:cViewPr varScale="1">
        <p:scale>
          <a:sx n="114" d="100"/>
          <a:sy n="114" d="100"/>
        </p:scale>
        <p:origin x="1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/>
            <a:t>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Find a function F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/>
            <a:t>Inference (Testing)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7FEAE1CC-6AD9-4DDE-A717-271EAD0BBA84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F(</a:t>
          </a:r>
          <a:r>
            <a:rPr lang="en-US" altLang="zh-TW" sz="2400" dirty="0" err="1"/>
            <a:t>x,y</a:t>
          </a:r>
          <a:r>
            <a:rPr lang="en-US" altLang="zh-TW" sz="2400" dirty="0"/>
            <a:t>): evaluate how compatible the objects x and y is</a:t>
          </a:r>
          <a:endParaRPr lang="zh-TW" altLang="en-US" sz="2400" dirty="0"/>
        </a:p>
      </dgm:t>
    </dgm:pt>
    <dgm:pt modelId="{581F2093-6720-4E95-BFF7-1D5F71DD914E}" type="par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7FF0B6C0-FA8D-41AB-A8A8-D086586DBF00}" type="sib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92087D4F-269E-4932-9002-3AB0A3D6E103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D3F08EC7-05CD-4150-8374-889E714AE78D}" type="par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05F05C32-4850-465C-BE8E-EFDE1D3480C4}" type="sib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</dgm:pt>
    <dgm:pt modelId="{68CB2C07-6FB4-43B7-90A6-6102B894FE03}" type="pres">
      <dgm:prSet presAssocID="{9E9874CF-1983-4284-9902-3A937231DE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</dgm:pt>
    <dgm:pt modelId="{3B277155-0BDC-4129-93DC-7CA37B78CDAF}" type="pres">
      <dgm:prSet presAssocID="{FFDB51D0-6B1D-43D3-8E73-ECD7471A4D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-9117" custLinFactNeighborY="5683">
        <dgm:presLayoutVars>
          <dgm:bulletEnabled val="1"/>
        </dgm:presLayoutVars>
      </dgm:prSet>
      <dgm:spPr/>
    </dgm:pt>
  </dgm:ptLst>
  <dgm:cxnLst>
    <dgm:cxn modelId="{C6AFDE04-F384-465C-A228-C26019E61101}" type="presOf" srcId="{9E9874CF-1983-4284-9902-3A937231DEB8}" destId="{68CB2C07-6FB4-43B7-90A6-6102B894FE03}" srcOrd="1" destOrd="0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2A02411C-2F62-499E-89A1-ADF728A1EE9C}" srcId="{FFDB51D0-6B1D-43D3-8E73-ECD7471A4D01}" destId="{5DBD6C8D-BECC-48E9-899C-53A4492E616B}" srcOrd="1" destOrd="0" parTransId="{7FBDD872-5C76-46C4-A4D3-275F20B17780}" sibTransId="{BCE5D146-B5AC-452E-A25C-C0DB6E7ED8E7}"/>
    <dgm:cxn modelId="{4BA1F61F-9E97-4CED-B370-94B3375CBAB7}" type="presOf" srcId="{4035ACF0-760C-45C9-B54D-7153FB673A6A}" destId="{D19E3202-A4D6-4896-A660-41FC5C701937}" srcOrd="0" destOrd="0" presId="urn:microsoft.com/office/officeart/2005/8/layout/list1"/>
    <dgm:cxn modelId="{ED845626-BB77-4794-A6E0-016A8B2C869D}" type="presOf" srcId="{5DBD6C8D-BECC-48E9-899C-53A4492E616B}" destId="{D19E3202-A4D6-4896-A660-41FC5C701937}" srcOrd="0" destOrd="1" presId="urn:microsoft.com/office/officeart/2005/8/layout/list1"/>
    <dgm:cxn modelId="{2301E92B-1438-40D5-8D81-A1C0F11D8C30}" type="presOf" srcId="{FFDB51D0-6B1D-43D3-8E73-ECD7471A4D01}" destId="{3B277155-0BDC-4129-93DC-7CA37B78CDAF}" srcOrd="1" destOrd="0" presId="urn:microsoft.com/office/officeart/2005/8/layout/list1"/>
    <dgm:cxn modelId="{0453A036-41F9-4900-B3C5-AEA844FA5F9D}" type="presOf" srcId="{9E9874CF-1983-4284-9902-3A937231DEB8}" destId="{50D3F575-46BD-4A51-9AB7-79A1B5CBDC90}" srcOrd="0" destOrd="0" presId="urn:microsoft.com/office/officeart/2005/8/layout/list1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A1A8DD4B-32E6-409F-8C8A-62259E19FB34}" type="presOf" srcId="{92087D4F-269E-4932-9002-3AB0A3D6E103}" destId="{6733F149-A598-45D9-8D73-E9E4DA20EB7D}" srcOrd="0" destOrd="1" presId="urn:microsoft.com/office/officeart/2005/8/layout/list1"/>
    <dgm:cxn modelId="{35BB3962-B8FC-4CE7-981A-DACABDB1EED6}" type="presOf" srcId="{7FEAE1CC-6AD9-4DDE-A717-271EAD0BBA84}" destId="{6733F149-A598-45D9-8D73-E9E4DA20EB7D}" srcOrd="0" destOrd="2" presId="urn:microsoft.com/office/officeart/2005/8/layout/list1"/>
    <dgm:cxn modelId="{E7802863-6352-4005-AE63-FAA1195B1606}" srcId="{9E9874CF-1983-4284-9902-3A937231DEB8}" destId="{92087D4F-269E-4932-9002-3AB0A3D6E103}" srcOrd="1" destOrd="0" parTransId="{D3F08EC7-05CD-4150-8374-889E714AE78D}" sibTransId="{05F05C32-4850-465C-BE8E-EFDE1D3480C4}"/>
    <dgm:cxn modelId="{8AE4F370-3CD5-4DEA-8996-344E7469EB95}" type="presOf" srcId="{76DBAD82-5522-406D-90B7-E01561ACB68A}" destId="{6733F149-A598-45D9-8D73-E9E4DA20EB7D}" srcOrd="0" destOrd="0" presId="urn:microsoft.com/office/officeart/2005/8/layout/list1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5915A87B-9EBC-4B95-A036-8485A6CD2DE5}" type="presOf" srcId="{9F12D42D-88AA-413A-8637-2DD3F3F70319}" destId="{E0F120CA-8905-417C-A334-980514E77545}" srcOrd="0" destOrd="0" presId="urn:microsoft.com/office/officeart/2005/8/layout/list1"/>
    <dgm:cxn modelId="{D1AD128E-4498-4D44-9D03-0D733E1780BB}" type="presOf" srcId="{FFDB51D0-6B1D-43D3-8E73-ECD7471A4D01}" destId="{FDF0F71C-270F-4095-8BE8-C8F869D73701}" srcOrd="0" destOrd="0" presId="urn:microsoft.com/office/officeart/2005/8/layout/list1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B21A8CD8-53D6-451C-A872-58F0319678C6}" srcId="{9E9874CF-1983-4284-9902-3A937231DEB8}" destId="{7FEAE1CC-6AD9-4DDE-A717-271EAD0BBA84}" srcOrd="2" destOrd="0" parTransId="{581F2093-6720-4E95-BFF7-1D5F71DD914E}" sibTransId="{7FF0B6C0-FA8D-41AB-A8A8-D086586DBF00}"/>
    <dgm:cxn modelId="{56300E79-3FE5-47F8-A910-68CB12CD932A}" type="presParOf" srcId="{E0F120CA-8905-417C-A334-980514E77545}" destId="{231AE18B-EBC9-4452-B8FE-7C10AF8C3D99}" srcOrd="0" destOrd="0" presId="urn:microsoft.com/office/officeart/2005/8/layout/list1"/>
    <dgm:cxn modelId="{838445DD-6601-4915-80E3-F4069FBC3CF1}" type="presParOf" srcId="{231AE18B-EBC9-4452-B8FE-7C10AF8C3D99}" destId="{50D3F575-46BD-4A51-9AB7-79A1B5CBDC90}" srcOrd="0" destOrd="0" presId="urn:microsoft.com/office/officeart/2005/8/layout/list1"/>
    <dgm:cxn modelId="{D0DD64C8-114A-4AD8-B8FC-D772F4955D12}" type="presParOf" srcId="{231AE18B-EBC9-4452-B8FE-7C10AF8C3D99}" destId="{68CB2C07-6FB4-43B7-90A6-6102B894FE03}" srcOrd="1" destOrd="0" presId="urn:microsoft.com/office/officeart/2005/8/layout/list1"/>
    <dgm:cxn modelId="{0A83FF61-67A9-41F5-AFCC-F0619A5A9844}" type="presParOf" srcId="{E0F120CA-8905-417C-A334-980514E77545}" destId="{884D52F0-3294-44A2-9D5C-6F850FA628DE}" srcOrd="1" destOrd="0" presId="urn:microsoft.com/office/officeart/2005/8/layout/list1"/>
    <dgm:cxn modelId="{081ACCD3-47CA-4883-ABDB-764005C8A8A1}" type="presParOf" srcId="{E0F120CA-8905-417C-A334-980514E77545}" destId="{6733F149-A598-45D9-8D73-E9E4DA20EB7D}" srcOrd="2" destOrd="0" presId="urn:microsoft.com/office/officeart/2005/8/layout/list1"/>
    <dgm:cxn modelId="{62E83FA3-6DA6-4965-B7DA-1DD44A16576C}" type="presParOf" srcId="{E0F120CA-8905-417C-A334-980514E77545}" destId="{C392A045-7BA1-47A5-AFB1-CEB7DADB0811}" srcOrd="3" destOrd="0" presId="urn:microsoft.com/office/officeart/2005/8/layout/list1"/>
    <dgm:cxn modelId="{A1A58469-68BD-48C1-8DC2-91BA004A3C5F}" type="presParOf" srcId="{E0F120CA-8905-417C-A334-980514E77545}" destId="{B37B1F0C-8B76-49E2-B748-B1E108DF2203}" srcOrd="4" destOrd="0" presId="urn:microsoft.com/office/officeart/2005/8/layout/list1"/>
    <dgm:cxn modelId="{309CB4F8-78D8-41FC-AF8E-DB100BE3088D}" type="presParOf" srcId="{B37B1F0C-8B76-49E2-B748-B1E108DF2203}" destId="{FDF0F71C-270F-4095-8BE8-C8F869D73701}" srcOrd="0" destOrd="0" presId="urn:microsoft.com/office/officeart/2005/8/layout/list1"/>
    <dgm:cxn modelId="{D822AA53-A4B5-4C6C-9348-167B37B58034}" type="presParOf" srcId="{B37B1F0C-8B76-49E2-B748-B1E108DF2203}" destId="{3B277155-0BDC-4129-93DC-7CA37B78CDAF}" srcOrd="1" destOrd="0" presId="urn:microsoft.com/office/officeart/2005/8/layout/list1"/>
    <dgm:cxn modelId="{084EE9AF-B665-4440-A190-64EE1FF7F77B}" type="presParOf" srcId="{E0F120CA-8905-417C-A334-980514E77545}" destId="{E9B5DEB4-8473-44D4-BA8F-FD3AA2EB169A}" srcOrd="5" destOrd="0" presId="urn:microsoft.com/office/officeart/2005/8/layout/list1"/>
    <dgm:cxn modelId="{EF8BCDF8-D7B1-4691-BDAD-5E448C3E088D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A0FA28-2818-405F-8330-1628FE77523B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C8FC24A-98B3-42A9-B73B-E58568D91077}">
      <dgm:prSet phldrT="[文字]" custT="1"/>
      <dgm:spPr/>
      <dgm:t>
        <a:bodyPr/>
        <a:lstStyle/>
        <a:p>
          <a:r>
            <a:rPr lang="en-US" altLang="zh-TW" sz="2400" dirty="0"/>
            <a:t>Problem 1: Evaluation</a:t>
          </a:r>
          <a:endParaRPr lang="zh-TW" altLang="en-US" sz="2400" dirty="0"/>
        </a:p>
      </dgm:t>
    </dgm:pt>
    <dgm:pt modelId="{3FBC2E5D-4844-44CE-BFC2-057E94FA1366}" type="par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71EB5960-47DF-4050-B754-EF079C6E81B1}" type="sib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E6126381-FEA6-42C2-B4DA-55A2225C4033}">
      <dgm:prSet phldrT="[文字]" custT="1"/>
      <dgm:spPr/>
      <dgm:t>
        <a:bodyPr/>
        <a:lstStyle/>
        <a:p>
          <a:r>
            <a:rPr lang="en-US" altLang="zh-TW" sz="2400" dirty="0"/>
            <a:t>Problem 2: Inference</a:t>
          </a:r>
          <a:endParaRPr lang="zh-TW" altLang="en-US" sz="2400" dirty="0"/>
        </a:p>
      </dgm:t>
    </dgm:pt>
    <dgm:pt modelId="{EAC3387D-C2E4-4959-AE1F-C7373D2F94B6}" type="par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D604F41C-C7DE-4E9E-A5C0-8BD081DCD4DE}" type="sib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CBF58472-CB47-4CDC-B406-59ACCFEC7AC8}">
      <dgm:prSet phldrT="[文字]" custT="1"/>
      <dgm:spPr/>
      <dgm:t>
        <a:bodyPr/>
        <a:lstStyle/>
        <a:p>
          <a:r>
            <a:rPr lang="en-US" altLang="zh-TW" sz="2400" dirty="0"/>
            <a:t>Problem 3: Training</a:t>
          </a:r>
          <a:endParaRPr lang="zh-TW" altLang="en-US" sz="2400" dirty="0"/>
        </a:p>
      </dgm:t>
    </dgm:pt>
    <dgm:pt modelId="{63703F06-DF77-42BD-B522-645A1DF5232D}" type="par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E99D2AFF-1F37-4E62-AD33-51ADCD5C026A}" type="sib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9491E6FD-75D8-4F8F-A2D8-676337F2C604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What does F(</a:t>
          </a:r>
          <a:r>
            <a:rPr lang="en-US" altLang="zh-TW" sz="2400" dirty="0" err="1"/>
            <a:t>x,y</a:t>
          </a:r>
          <a:r>
            <a:rPr lang="en-US" altLang="zh-TW" sz="2400" dirty="0"/>
            <a:t>) look like?</a:t>
          </a:r>
          <a:endParaRPr lang="zh-TW" altLang="en-US" sz="2400" dirty="0"/>
        </a:p>
      </dgm:t>
    </dgm:pt>
    <dgm:pt modelId="{90D37C4E-EA99-4BE9-A1E9-FF508F4F6E6D}" type="par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B4C0B9E-7FF8-4A28-905F-EB4B194403F2}" type="sib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E92AF34-F9E6-4388-AF2A-CF3EF1584C1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training data, how to find F(</a:t>
          </a:r>
          <a:r>
            <a:rPr lang="en-US" altLang="zh-TW" sz="2400" dirty="0" err="1"/>
            <a:t>x,y</a:t>
          </a:r>
          <a:r>
            <a:rPr lang="en-US" altLang="zh-TW" sz="2400" dirty="0"/>
            <a:t>)</a:t>
          </a:r>
          <a:endParaRPr lang="zh-TW" altLang="en-US" sz="2400" dirty="0"/>
        </a:p>
      </dgm:t>
    </dgm:pt>
    <dgm:pt modelId="{4133A273-C2CE-4E26-9935-F2E839078AF9}" type="sib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FDC78129-C5C8-4EE7-B64F-87BC7BF61237}" type="par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87DFDA80-A9C9-4491-9026-F8FA22BFFCA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0CAC8A24-460B-401F-B325-5C9524114DFE}" type="sib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16B1F572-501A-49DF-925D-A700C783ABC0}" type="par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5276CFF9-C393-455C-AFD2-DE107E59EA25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49562671-8F50-4C62-91AB-019227E8FB63}" type="sib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8F811F7-E1FF-4EE6-A783-EF5DDD42FC4B}" type="par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7FDADD8-0AA0-4C28-AF11-7D00EBB05AE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How to solve the “</a:t>
          </a:r>
          <a:r>
            <a:rPr lang="en-US" altLang="zh-TW" sz="2400" dirty="0" err="1"/>
            <a:t>arg</a:t>
          </a:r>
          <a:r>
            <a:rPr lang="en-US" altLang="zh-TW" sz="2400" dirty="0"/>
            <a:t> max” problem</a:t>
          </a:r>
          <a:endParaRPr lang="zh-TW" altLang="en-US" sz="2400" dirty="0"/>
        </a:p>
      </dgm:t>
    </dgm:pt>
    <dgm:pt modelId="{A55B5796-F3B0-46DE-B2FF-0824023BD70B}" type="sib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09517973-EC7A-449E-B00C-D4963875F322}" type="par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4179D9DA-6134-4814-A5A8-69B41E8D2F8B}" type="pres">
      <dgm:prSet presAssocID="{5BA0FA28-2818-405F-8330-1628FE77523B}" presName="linear" presStyleCnt="0">
        <dgm:presLayoutVars>
          <dgm:dir/>
          <dgm:animLvl val="lvl"/>
          <dgm:resizeHandles val="exact"/>
        </dgm:presLayoutVars>
      </dgm:prSet>
      <dgm:spPr/>
    </dgm:pt>
    <dgm:pt modelId="{5D371B89-AC10-4DC4-BC80-E9858BDB835E}" type="pres">
      <dgm:prSet presAssocID="{8C8FC24A-98B3-42A9-B73B-E58568D91077}" presName="parentLin" presStyleCnt="0"/>
      <dgm:spPr/>
    </dgm:pt>
    <dgm:pt modelId="{D0606D4B-A512-472A-8D93-3EE9498764C6}" type="pres">
      <dgm:prSet presAssocID="{8C8FC24A-98B3-42A9-B73B-E58568D91077}" presName="parentLeftMargin" presStyleLbl="node1" presStyleIdx="0" presStyleCnt="3"/>
      <dgm:spPr/>
    </dgm:pt>
    <dgm:pt modelId="{F2CC8F88-1DDE-4179-9925-87ECEBEEA36E}" type="pres">
      <dgm:prSet presAssocID="{8C8FC24A-98B3-42A9-B73B-E58568D910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686F88-AF86-4F31-B0CE-C3576E7DD362}" type="pres">
      <dgm:prSet presAssocID="{8C8FC24A-98B3-42A9-B73B-E58568D91077}" presName="negativeSpace" presStyleCnt="0"/>
      <dgm:spPr/>
    </dgm:pt>
    <dgm:pt modelId="{E98E6051-CEA2-4B2D-9CC2-D9D66B04CCD9}" type="pres">
      <dgm:prSet presAssocID="{8C8FC24A-98B3-42A9-B73B-E58568D91077}" presName="childText" presStyleLbl="conFgAcc1" presStyleIdx="0" presStyleCnt="3">
        <dgm:presLayoutVars>
          <dgm:bulletEnabled val="1"/>
        </dgm:presLayoutVars>
      </dgm:prSet>
      <dgm:spPr/>
    </dgm:pt>
    <dgm:pt modelId="{CB705391-3761-490F-99AE-B6CC73F7F37A}" type="pres">
      <dgm:prSet presAssocID="{71EB5960-47DF-4050-B754-EF079C6E81B1}" presName="spaceBetweenRectangles" presStyleCnt="0"/>
      <dgm:spPr/>
    </dgm:pt>
    <dgm:pt modelId="{99057CD4-AE21-4F0A-AE0B-30D1D9B8DC51}" type="pres">
      <dgm:prSet presAssocID="{E6126381-FEA6-42C2-B4DA-55A2225C4033}" presName="parentLin" presStyleCnt="0"/>
      <dgm:spPr/>
    </dgm:pt>
    <dgm:pt modelId="{65374AD6-C596-4C7E-A6BC-8CAEAE6AC668}" type="pres">
      <dgm:prSet presAssocID="{E6126381-FEA6-42C2-B4DA-55A2225C4033}" presName="parentLeftMargin" presStyleLbl="node1" presStyleIdx="0" presStyleCnt="3"/>
      <dgm:spPr/>
    </dgm:pt>
    <dgm:pt modelId="{426AFD05-EDD0-4DFF-84BB-7CFC7D97A722}" type="pres">
      <dgm:prSet presAssocID="{E6126381-FEA6-42C2-B4DA-55A2225C40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EDF325-B978-4C00-8EEB-56F8364B5B22}" type="pres">
      <dgm:prSet presAssocID="{E6126381-FEA6-42C2-B4DA-55A2225C4033}" presName="negativeSpace" presStyleCnt="0"/>
      <dgm:spPr/>
    </dgm:pt>
    <dgm:pt modelId="{547E7A61-A93C-4FFB-BAEA-5A39CE04E726}" type="pres">
      <dgm:prSet presAssocID="{E6126381-FEA6-42C2-B4DA-55A2225C4033}" presName="childText" presStyleLbl="conFgAcc1" presStyleIdx="1" presStyleCnt="3">
        <dgm:presLayoutVars>
          <dgm:bulletEnabled val="1"/>
        </dgm:presLayoutVars>
      </dgm:prSet>
      <dgm:spPr/>
    </dgm:pt>
    <dgm:pt modelId="{C7424F1E-D72B-4D7C-99EA-11E2BD4A0D8D}" type="pres">
      <dgm:prSet presAssocID="{D604F41C-C7DE-4E9E-A5C0-8BD081DCD4DE}" presName="spaceBetweenRectangles" presStyleCnt="0"/>
      <dgm:spPr/>
    </dgm:pt>
    <dgm:pt modelId="{F4779A7B-D331-4920-AD03-D93F3E7E63FD}" type="pres">
      <dgm:prSet presAssocID="{CBF58472-CB47-4CDC-B406-59ACCFEC7AC8}" presName="parentLin" presStyleCnt="0"/>
      <dgm:spPr/>
    </dgm:pt>
    <dgm:pt modelId="{946BBAFD-B004-449D-AB22-3CD75A0402D3}" type="pres">
      <dgm:prSet presAssocID="{CBF58472-CB47-4CDC-B406-59ACCFEC7AC8}" presName="parentLeftMargin" presStyleLbl="node1" presStyleIdx="1" presStyleCnt="3"/>
      <dgm:spPr/>
    </dgm:pt>
    <dgm:pt modelId="{6AE1192B-8224-4641-A190-32BF176B4BD3}" type="pres">
      <dgm:prSet presAssocID="{CBF58472-CB47-4CDC-B406-59ACCFEC7AC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354508-1501-4C42-AE72-E7E8FB381E2F}" type="pres">
      <dgm:prSet presAssocID="{CBF58472-CB47-4CDC-B406-59ACCFEC7AC8}" presName="negativeSpace" presStyleCnt="0"/>
      <dgm:spPr/>
    </dgm:pt>
    <dgm:pt modelId="{9F48C664-FFBC-4894-8A20-68F9CE8E9C2D}" type="pres">
      <dgm:prSet presAssocID="{CBF58472-CB47-4CDC-B406-59ACCFEC7AC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08D6A01-17BD-434B-8BCC-1FD9E7AF572F}" type="presOf" srcId="{CBF58472-CB47-4CDC-B406-59ACCFEC7AC8}" destId="{946BBAFD-B004-449D-AB22-3CD75A0402D3}" srcOrd="0" destOrd="0" presId="urn:microsoft.com/office/officeart/2005/8/layout/list1"/>
    <dgm:cxn modelId="{B958C711-DE8A-405D-9ED5-44A6B8C9AA6F}" type="presOf" srcId="{8C8FC24A-98B3-42A9-B73B-E58568D91077}" destId="{D0606D4B-A512-472A-8D93-3EE9498764C6}" srcOrd="0" destOrd="0" presId="urn:microsoft.com/office/officeart/2005/8/layout/list1"/>
    <dgm:cxn modelId="{8ECD4D15-4796-4698-8E53-7C9F57057D79}" srcId="{CBF58472-CB47-4CDC-B406-59ACCFEC7AC8}" destId="{0E92AF34-F9E6-4388-AF2A-CF3EF1584C18}" srcOrd="0" destOrd="0" parTransId="{FDC78129-C5C8-4EE7-B64F-87BC7BF61237}" sibTransId="{4133A273-C2CE-4E26-9935-F2E839078AF9}"/>
    <dgm:cxn modelId="{F4B90C2D-8B91-430C-AE06-0DFB9C93B10C}" srcId="{5BA0FA28-2818-405F-8330-1628FE77523B}" destId="{8C8FC24A-98B3-42A9-B73B-E58568D91077}" srcOrd="0" destOrd="0" parTransId="{3FBC2E5D-4844-44CE-BFC2-057E94FA1366}" sibTransId="{71EB5960-47DF-4050-B754-EF079C6E81B1}"/>
    <dgm:cxn modelId="{59A13D3B-1EA2-4AAD-9BB4-638A3FB07F9A}" type="presOf" srcId="{CBF58472-CB47-4CDC-B406-59ACCFEC7AC8}" destId="{6AE1192B-8224-4641-A190-32BF176B4BD3}" srcOrd="1" destOrd="0" presId="urn:microsoft.com/office/officeart/2005/8/layout/list1"/>
    <dgm:cxn modelId="{DC913441-5317-4A06-A10E-9532014BADE0}" srcId="{5BA0FA28-2818-405F-8330-1628FE77523B}" destId="{E6126381-FEA6-42C2-B4DA-55A2225C4033}" srcOrd="1" destOrd="0" parTransId="{EAC3387D-C2E4-4959-AE1F-C7373D2F94B6}" sibTransId="{D604F41C-C7DE-4E9E-A5C0-8BD081DCD4DE}"/>
    <dgm:cxn modelId="{28283947-5D8B-455D-9FE8-B5B0F043DDB8}" srcId="{8C8FC24A-98B3-42A9-B73B-E58568D91077}" destId="{9491E6FD-75D8-4F8F-A2D8-676337F2C604}" srcOrd="0" destOrd="0" parTransId="{90D37C4E-EA99-4BE9-A1E9-FF508F4F6E6D}" sibTransId="{0B4C0B9E-7FF8-4A28-905F-EB4B194403F2}"/>
    <dgm:cxn modelId="{BFD66959-1B16-4768-80DD-F9AF868C5652}" type="presOf" srcId="{0E92AF34-F9E6-4388-AF2A-CF3EF1584C18}" destId="{9F48C664-FFBC-4894-8A20-68F9CE8E9C2D}" srcOrd="0" destOrd="0" presId="urn:microsoft.com/office/officeart/2005/8/layout/list1"/>
    <dgm:cxn modelId="{AF4BC467-384A-4266-8EBB-C70B507D45A8}" type="presOf" srcId="{8C8FC24A-98B3-42A9-B73B-E58568D91077}" destId="{F2CC8F88-1DDE-4179-9925-87ECEBEEA36E}" srcOrd="1" destOrd="0" presId="urn:microsoft.com/office/officeart/2005/8/layout/list1"/>
    <dgm:cxn modelId="{CC695F74-036A-4D4A-BEDF-8995DCBC5A5A}" type="presOf" srcId="{9491E6FD-75D8-4F8F-A2D8-676337F2C604}" destId="{E98E6051-CEA2-4B2D-9CC2-D9D66B04CCD9}" srcOrd="0" destOrd="0" presId="urn:microsoft.com/office/officeart/2005/8/layout/list1"/>
    <dgm:cxn modelId="{D59AC17C-81A4-4D3E-83E3-A4F473D28BE5}" srcId="{E6126381-FEA6-42C2-B4DA-55A2225C4033}" destId="{5276CFF9-C393-455C-AFD2-DE107E59EA25}" srcOrd="1" destOrd="0" parTransId="{78F811F7-E1FF-4EE6-A783-EF5DDD42FC4B}" sibTransId="{49562671-8F50-4C62-91AB-019227E8FB63}"/>
    <dgm:cxn modelId="{86D71A81-D744-49A0-B9C5-654048A4B2E8}" srcId="{E6126381-FEA6-42C2-B4DA-55A2225C4033}" destId="{77FDADD8-0AA0-4C28-AF11-7D00EBB05AED}" srcOrd="0" destOrd="0" parTransId="{09517973-EC7A-449E-B00C-D4963875F322}" sibTransId="{A55B5796-F3B0-46DE-B2FF-0824023BD70B}"/>
    <dgm:cxn modelId="{60FAC389-EC11-40E0-A252-F0A2431A42FB}" type="presOf" srcId="{87DFDA80-A9C9-4491-9026-F8FA22BFFCA3}" destId="{547E7A61-A93C-4FFB-BAEA-5A39CE04E726}" srcOrd="0" destOrd="2" presId="urn:microsoft.com/office/officeart/2005/8/layout/list1"/>
    <dgm:cxn modelId="{B1F3778E-CA5A-464B-8F96-50EC559AD9C8}" type="presOf" srcId="{E6126381-FEA6-42C2-B4DA-55A2225C4033}" destId="{426AFD05-EDD0-4DFF-84BB-7CFC7D97A722}" srcOrd="1" destOrd="0" presId="urn:microsoft.com/office/officeart/2005/8/layout/list1"/>
    <dgm:cxn modelId="{977C609B-F632-454B-AEFB-2A1C9B73F814}" type="presOf" srcId="{77FDADD8-0AA0-4C28-AF11-7D00EBB05AED}" destId="{547E7A61-A93C-4FFB-BAEA-5A39CE04E726}" srcOrd="0" destOrd="0" presId="urn:microsoft.com/office/officeart/2005/8/layout/list1"/>
    <dgm:cxn modelId="{5BFC1EA7-BBCE-4EE8-BA57-67C21E16BE4A}" type="presOf" srcId="{5276CFF9-C393-455C-AFD2-DE107E59EA25}" destId="{547E7A61-A93C-4FFB-BAEA-5A39CE04E726}" srcOrd="0" destOrd="1" presId="urn:microsoft.com/office/officeart/2005/8/layout/list1"/>
    <dgm:cxn modelId="{01357CAB-ABC8-40B6-AE49-54C20AE11C7E}" type="presOf" srcId="{E6126381-FEA6-42C2-B4DA-55A2225C4033}" destId="{65374AD6-C596-4C7E-A6BC-8CAEAE6AC668}" srcOrd="0" destOrd="0" presId="urn:microsoft.com/office/officeart/2005/8/layout/list1"/>
    <dgm:cxn modelId="{630675C3-E298-43D8-87CA-99ACC6E7CD5D}" type="presOf" srcId="{5BA0FA28-2818-405F-8330-1628FE77523B}" destId="{4179D9DA-6134-4814-A5A8-69B41E8D2F8B}" srcOrd="0" destOrd="0" presId="urn:microsoft.com/office/officeart/2005/8/layout/list1"/>
    <dgm:cxn modelId="{93E4EBCF-79F9-466D-83AF-F3D134B65DC6}" srcId="{E6126381-FEA6-42C2-B4DA-55A2225C4033}" destId="{87DFDA80-A9C9-4491-9026-F8FA22BFFCA3}" srcOrd="2" destOrd="0" parTransId="{16B1F572-501A-49DF-925D-A700C783ABC0}" sibTransId="{0CAC8A24-460B-401F-B325-5C9524114DFE}"/>
    <dgm:cxn modelId="{CAD26BD8-7BBB-4F94-AC4F-EA6B64A49F8E}" srcId="{5BA0FA28-2818-405F-8330-1628FE77523B}" destId="{CBF58472-CB47-4CDC-B406-59ACCFEC7AC8}" srcOrd="2" destOrd="0" parTransId="{63703F06-DF77-42BD-B522-645A1DF5232D}" sibTransId="{E99D2AFF-1F37-4E62-AD33-51ADCD5C026A}"/>
    <dgm:cxn modelId="{B82898D2-1183-4BB6-BC59-11676DBA235F}" type="presParOf" srcId="{4179D9DA-6134-4814-A5A8-69B41E8D2F8B}" destId="{5D371B89-AC10-4DC4-BC80-E9858BDB835E}" srcOrd="0" destOrd="0" presId="urn:microsoft.com/office/officeart/2005/8/layout/list1"/>
    <dgm:cxn modelId="{C8C34B9E-C5AD-4B84-8248-AA9D70AE5FA7}" type="presParOf" srcId="{5D371B89-AC10-4DC4-BC80-E9858BDB835E}" destId="{D0606D4B-A512-472A-8D93-3EE9498764C6}" srcOrd="0" destOrd="0" presId="urn:microsoft.com/office/officeart/2005/8/layout/list1"/>
    <dgm:cxn modelId="{D711B5A7-8268-4CE8-BCE8-78C250AC8D65}" type="presParOf" srcId="{5D371B89-AC10-4DC4-BC80-E9858BDB835E}" destId="{F2CC8F88-1DDE-4179-9925-87ECEBEEA36E}" srcOrd="1" destOrd="0" presId="urn:microsoft.com/office/officeart/2005/8/layout/list1"/>
    <dgm:cxn modelId="{3BCA0A14-B6DA-4EAD-A5BC-7900F87BD23B}" type="presParOf" srcId="{4179D9DA-6134-4814-A5A8-69B41E8D2F8B}" destId="{69686F88-AF86-4F31-B0CE-C3576E7DD362}" srcOrd="1" destOrd="0" presId="urn:microsoft.com/office/officeart/2005/8/layout/list1"/>
    <dgm:cxn modelId="{444ED498-8A5E-425C-862E-B97534807C4E}" type="presParOf" srcId="{4179D9DA-6134-4814-A5A8-69B41E8D2F8B}" destId="{E98E6051-CEA2-4B2D-9CC2-D9D66B04CCD9}" srcOrd="2" destOrd="0" presId="urn:microsoft.com/office/officeart/2005/8/layout/list1"/>
    <dgm:cxn modelId="{C2B21A83-F689-4E78-9EF6-82AF11F0A030}" type="presParOf" srcId="{4179D9DA-6134-4814-A5A8-69B41E8D2F8B}" destId="{CB705391-3761-490F-99AE-B6CC73F7F37A}" srcOrd="3" destOrd="0" presId="urn:microsoft.com/office/officeart/2005/8/layout/list1"/>
    <dgm:cxn modelId="{475338CA-E517-40A0-9441-8F26A9F79397}" type="presParOf" srcId="{4179D9DA-6134-4814-A5A8-69B41E8D2F8B}" destId="{99057CD4-AE21-4F0A-AE0B-30D1D9B8DC51}" srcOrd="4" destOrd="0" presId="urn:microsoft.com/office/officeart/2005/8/layout/list1"/>
    <dgm:cxn modelId="{E65F7C44-8D47-4B7A-A9C0-6433DD4B0139}" type="presParOf" srcId="{99057CD4-AE21-4F0A-AE0B-30D1D9B8DC51}" destId="{65374AD6-C596-4C7E-A6BC-8CAEAE6AC668}" srcOrd="0" destOrd="0" presId="urn:microsoft.com/office/officeart/2005/8/layout/list1"/>
    <dgm:cxn modelId="{2ED7497C-D4CF-4BBE-842F-29447EA8570B}" type="presParOf" srcId="{99057CD4-AE21-4F0A-AE0B-30D1D9B8DC51}" destId="{426AFD05-EDD0-4DFF-84BB-7CFC7D97A722}" srcOrd="1" destOrd="0" presId="urn:microsoft.com/office/officeart/2005/8/layout/list1"/>
    <dgm:cxn modelId="{264339C2-A1AB-482F-9C94-04A12AADFAA0}" type="presParOf" srcId="{4179D9DA-6134-4814-A5A8-69B41E8D2F8B}" destId="{EDEDF325-B978-4C00-8EEB-56F8364B5B22}" srcOrd="5" destOrd="0" presId="urn:microsoft.com/office/officeart/2005/8/layout/list1"/>
    <dgm:cxn modelId="{ACFEF680-9473-4EE2-BE20-8D14FBD51786}" type="presParOf" srcId="{4179D9DA-6134-4814-A5A8-69B41E8D2F8B}" destId="{547E7A61-A93C-4FFB-BAEA-5A39CE04E726}" srcOrd="6" destOrd="0" presId="urn:microsoft.com/office/officeart/2005/8/layout/list1"/>
    <dgm:cxn modelId="{BC1F01A0-6924-42CC-BD0C-6ED20567A28F}" type="presParOf" srcId="{4179D9DA-6134-4814-A5A8-69B41E8D2F8B}" destId="{C7424F1E-D72B-4D7C-99EA-11E2BD4A0D8D}" srcOrd="7" destOrd="0" presId="urn:microsoft.com/office/officeart/2005/8/layout/list1"/>
    <dgm:cxn modelId="{202EBF83-E67A-452E-A3EA-A1BCC1B19A23}" type="presParOf" srcId="{4179D9DA-6134-4814-A5A8-69B41E8D2F8B}" destId="{F4779A7B-D331-4920-AD03-D93F3E7E63FD}" srcOrd="8" destOrd="0" presId="urn:microsoft.com/office/officeart/2005/8/layout/list1"/>
    <dgm:cxn modelId="{B56D1D11-9732-4ACE-A86D-CF76CDD96DF7}" type="presParOf" srcId="{F4779A7B-D331-4920-AD03-D93F3E7E63FD}" destId="{946BBAFD-B004-449D-AB22-3CD75A0402D3}" srcOrd="0" destOrd="0" presId="urn:microsoft.com/office/officeart/2005/8/layout/list1"/>
    <dgm:cxn modelId="{BE187AE6-E431-46C3-A3F0-7626A4265DDC}" type="presParOf" srcId="{F4779A7B-D331-4920-AD03-D93F3E7E63FD}" destId="{6AE1192B-8224-4641-A190-32BF176B4BD3}" srcOrd="1" destOrd="0" presId="urn:microsoft.com/office/officeart/2005/8/layout/list1"/>
    <dgm:cxn modelId="{4CB415C1-FDBB-4459-AF7E-52DC94782058}" type="presParOf" srcId="{4179D9DA-6134-4814-A5A8-69B41E8D2F8B}" destId="{57354508-1501-4C42-AE72-E7E8FB381E2F}" srcOrd="9" destOrd="0" presId="urn:microsoft.com/office/officeart/2005/8/layout/list1"/>
    <dgm:cxn modelId="{5197DFB5-E8CE-4523-89E5-4A5AAD65F6E6}" type="presParOf" srcId="{4179D9DA-6134-4814-A5A8-69B41E8D2F8B}" destId="{9F48C664-FFBC-4894-8A20-68F9CE8E9C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51E8192-C10B-446D-90AA-2C5519CF0A75}" type="doc">
      <dgm:prSet loTypeId="urn:microsoft.com/office/officeart/2005/8/layout/target1" loCatId="relationship" qsTypeId="urn:microsoft.com/office/officeart/2005/8/quickstyle/simple5" qsCatId="simple" csTypeId="urn:microsoft.com/office/officeart/2005/8/colors/colorful4" csCatId="colorful" phldr="1"/>
      <dgm:spPr/>
    </dgm:pt>
    <dgm:pt modelId="{A4F7FA2A-B4DD-4609-A027-7832442A091E}">
      <dgm:prSet phldrT="[文字]" custT="1"/>
      <dgm:spPr/>
      <dgm:t>
        <a:bodyPr/>
        <a:lstStyle/>
        <a:p>
          <a:endParaRPr lang="zh-TW" altLang="en-US" sz="2400" dirty="0"/>
        </a:p>
      </dgm:t>
    </dgm:pt>
    <dgm:pt modelId="{8414AF80-67E9-4A2B-BA60-D1B2D69AAF55}" type="parTrans" cxnId="{6557C76A-C235-439F-BE57-8C906B3B5847}">
      <dgm:prSet/>
      <dgm:spPr/>
      <dgm:t>
        <a:bodyPr/>
        <a:lstStyle/>
        <a:p>
          <a:endParaRPr lang="zh-TW" altLang="en-US" sz="2400"/>
        </a:p>
      </dgm:t>
    </dgm:pt>
    <dgm:pt modelId="{8134794A-5679-4327-AF17-1A25F5A5464B}" type="sibTrans" cxnId="{6557C76A-C235-439F-BE57-8C906B3B5847}">
      <dgm:prSet/>
      <dgm:spPr/>
      <dgm:t>
        <a:bodyPr/>
        <a:lstStyle/>
        <a:p>
          <a:endParaRPr lang="zh-TW" altLang="en-US" sz="2400"/>
        </a:p>
      </dgm:t>
    </dgm:pt>
    <dgm:pt modelId="{18E86721-409F-48C8-AEC5-6DB31DAD5752}">
      <dgm:prSet phldrT="[文字]" custT="1"/>
      <dgm:spPr/>
      <dgm:t>
        <a:bodyPr/>
        <a:lstStyle/>
        <a:p>
          <a:endParaRPr lang="zh-TW" altLang="en-US" sz="2400" dirty="0"/>
        </a:p>
      </dgm:t>
    </dgm:pt>
    <dgm:pt modelId="{6389CC61-B522-4D48-8D18-2065858F9DA8}" type="parTrans" cxnId="{AADD0983-835F-4B34-BCB4-4D05473BC59A}">
      <dgm:prSet/>
      <dgm:spPr/>
      <dgm:t>
        <a:bodyPr/>
        <a:lstStyle/>
        <a:p>
          <a:endParaRPr lang="zh-TW" altLang="en-US" sz="2400"/>
        </a:p>
      </dgm:t>
    </dgm:pt>
    <dgm:pt modelId="{FAC84C86-BEE4-402A-8158-FF4CA3C988C2}" type="sibTrans" cxnId="{AADD0983-835F-4B34-BCB4-4D05473BC59A}">
      <dgm:prSet/>
      <dgm:spPr/>
      <dgm:t>
        <a:bodyPr/>
        <a:lstStyle/>
        <a:p>
          <a:endParaRPr lang="zh-TW" altLang="en-US" sz="2400"/>
        </a:p>
      </dgm:t>
    </dgm:pt>
    <dgm:pt modelId="{0D6F84C7-B9C0-44E1-922F-FE870948B5C5}">
      <dgm:prSet phldrT="[文字]" custT="1"/>
      <dgm:spPr/>
      <dgm:t>
        <a:bodyPr/>
        <a:lstStyle/>
        <a:p>
          <a:endParaRPr lang="zh-TW" altLang="en-US" sz="2400" dirty="0"/>
        </a:p>
      </dgm:t>
    </dgm:pt>
    <dgm:pt modelId="{7FD7644D-795E-4E18-A74F-7CCC9CC30142}" type="parTrans" cxnId="{62429599-8247-46E8-87AB-1D2317217E85}">
      <dgm:prSet/>
      <dgm:spPr/>
      <dgm:t>
        <a:bodyPr/>
        <a:lstStyle/>
        <a:p>
          <a:endParaRPr lang="zh-TW" altLang="en-US" sz="2400"/>
        </a:p>
      </dgm:t>
    </dgm:pt>
    <dgm:pt modelId="{1D4D144D-60C5-42E2-BE5C-85A9D5D67281}" type="sibTrans" cxnId="{62429599-8247-46E8-87AB-1D2317217E85}">
      <dgm:prSet/>
      <dgm:spPr/>
      <dgm:t>
        <a:bodyPr/>
        <a:lstStyle/>
        <a:p>
          <a:endParaRPr lang="zh-TW" altLang="en-US" sz="2400"/>
        </a:p>
      </dgm:t>
    </dgm:pt>
    <dgm:pt modelId="{3D09DA1C-F131-44E6-A36E-58EE468CFC2D}">
      <dgm:prSet phldrT="[文字]" custT="1"/>
      <dgm:spPr/>
      <dgm:t>
        <a:bodyPr/>
        <a:lstStyle/>
        <a:p>
          <a:endParaRPr lang="zh-TW" altLang="en-US" sz="2400" dirty="0"/>
        </a:p>
      </dgm:t>
    </dgm:pt>
    <dgm:pt modelId="{1F9D48D6-478B-4D12-BDD0-CECA54189323}" type="parTrans" cxnId="{49CE1C0B-D72D-450E-8713-5BE289F2C533}">
      <dgm:prSet/>
      <dgm:spPr/>
      <dgm:t>
        <a:bodyPr/>
        <a:lstStyle/>
        <a:p>
          <a:endParaRPr lang="zh-TW" altLang="en-US" sz="2400"/>
        </a:p>
      </dgm:t>
    </dgm:pt>
    <dgm:pt modelId="{2BDE893C-17B5-4095-ABCA-BEC6C39C0A37}" type="sibTrans" cxnId="{49CE1C0B-D72D-450E-8713-5BE289F2C533}">
      <dgm:prSet/>
      <dgm:spPr/>
      <dgm:t>
        <a:bodyPr/>
        <a:lstStyle/>
        <a:p>
          <a:endParaRPr lang="zh-TW" altLang="en-US" sz="2400"/>
        </a:p>
      </dgm:t>
    </dgm:pt>
    <dgm:pt modelId="{29B145E9-589C-43C9-A9A0-53363AB834D2}">
      <dgm:prSet phldrT="[文字]" custT="1"/>
      <dgm:spPr/>
      <dgm:t>
        <a:bodyPr/>
        <a:lstStyle/>
        <a:p>
          <a:endParaRPr lang="zh-TW" altLang="en-US" sz="2400" dirty="0"/>
        </a:p>
      </dgm:t>
    </dgm:pt>
    <dgm:pt modelId="{FB515A26-9AF9-4D5B-BBF3-094260554594}" type="sibTrans" cxnId="{24B18D2A-9262-4A32-81D7-E86F6A3631F5}">
      <dgm:prSet/>
      <dgm:spPr/>
      <dgm:t>
        <a:bodyPr/>
        <a:lstStyle/>
        <a:p>
          <a:endParaRPr lang="zh-TW" altLang="en-US" sz="2400"/>
        </a:p>
      </dgm:t>
    </dgm:pt>
    <dgm:pt modelId="{D30FB058-BA34-4EB5-94FE-732817E82D12}" type="parTrans" cxnId="{24B18D2A-9262-4A32-81D7-E86F6A3631F5}">
      <dgm:prSet/>
      <dgm:spPr/>
      <dgm:t>
        <a:bodyPr/>
        <a:lstStyle/>
        <a:p>
          <a:endParaRPr lang="zh-TW" altLang="en-US" sz="2400"/>
        </a:p>
      </dgm:t>
    </dgm:pt>
    <dgm:pt modelId="{9449A1FF-248C-42F2-BD9D-1F1AD35F39E3}" type="pres">
      <dgm:prSet presAssocID="{851E8192-C10B-446D-90AA-2C5519CF0A75}" presName="composite" presStyleCnt="0">
        <dgm:presLayoutVars>
          <dgm:chMax val="5"/>
          <dgm:dir/>
          <dgm:resizeHandles val="exact"/>
        </dgm:presLayoutVars>
      </dgm:prSet>
      <dgm:spPr/>
    </dgm:pt>
    <dgm:pt modelId="{058952CE-67F9-43AB-A4EB-DB8DF45815FF}" type="pres">
      <dgm:prSet presAssocID="{A4F7FA2A-B4DD-4609-A027-7832442A091E}" presName="circle1" presStyleLbl="lnNode1" presStyleIdx="0" presStyleCnt="5"/>
      <dgm:spPr/>
    </dgm:pt>
    <dgm:pt modelId="{8204374D-FDC7-4690-AE19-E4AEF2E24B7C}" type="pres">
      <dgm:prSet presAssocID="{A4F7FA2A-B4DD-4609-A027-7832442A091E}" presName="text1" presStyleLbl="revTx" presStyleIdx="0" presStyleCnt="5">
        <dgm:presLayoutVars>
          <dgm:bulletEnabled val="1"/>
        </dgm:presLayoutVars>
      </dgm:prSet>
      <dgm:spPr/>
    </dgm:pt>
    <dgm:pt modelId="{D777A511-B217-4947-8930-A7CAE29BB739}" type="pres">
      <dgm:prSet presAssocID="{A4F7FA2A-B4DD-4609-A027-7832442A091E}" presName="line1" presStyleLbl="callout" presStyleIdx="0" presStyleCnt="10"/>
      <dgm:spPr>
        <a:ln w="28575">
          <a:solidFill>
            <a:schemeClr val="tx1"/>
          </a:solidFill>
        </a:ln>
      </dgm:spPr>
    </dgm:pt>
    <dgm:pt modelId="{371B92AE-99A5-474A-A55F-0522AE6F8A98}" type="pres">
      <dgm:prSet presAssocID="{A4F7FA2A-B4DD-4609-A027-7832442A091E}" presName="d1" presStyleLbl="callout" presStyleIdx="1" presStyleCnt="10"/>
      <dgm:spPr>
        <a:ln w="28575">
          <a:solidFill>
            <a:schemeClr val="tx1"/>
          </a:solidFill>
        </a:ln>
      </dgm:spPr>
    </dgm:pt>
    <dgm:pt modelId="{A2346748-9754-40DD-94D2-706AA010C899}" type="pres">
      <dgm:prSet presAssocID="{18E86721-409F-48C8-AEC5-6DB31DAD5752}" presName="circle2" presStyleLbl="lnNode1" presStyleIdx="1" presStyleCnt="5"/>
      <dgm:spPr/>
    </dgm:pt>
    <dgm:pt modelId="{25579ED5-2752-42DB-8F41-497D73FA1370}" type="pres">
      <dgm:prSet presAssocID="{18E86721-409F-48C8-AEC5-6DB31DAD5752}" presName="text2" presStyleLbl="revTx" presStyleIdx="1" presStyleCnt="5">
        <dgm:presLayoutVars>
          <dgm:bulletEnabled val="1"/>
        </dgm:presLayoutVars>
      </dgm:prSet>
      <dgm:spPr/>
    </dgm:pt>
    <dgm:pt modelId="{9269FC93-9AC6-4A27-8DC0-AEC66AC6ECA3}" type="pres">
      <dgm:prSet presAssocID="{18E86721-409F-48C8-AEC5-6DB31DAD5752}" presName="line2" presStyleLbl="callout" presStyleIdx="2" presStyleCnt="10"/>
      <dgm:spPr>
        <a:ln w="28575">
          <a:solidFill>
            <a:schemeClr val="tx1"/>
          </a:solidFill>
        </a:ln>
      </dgm:spPr>
    </dgm:pt>
    <dgm:pt modelId="{584A464A-A8E3-470E-9602-2B173E0C7707}" type="pres">
      <dgm:prSet presAssocID="{18E86721-409F-48C8-AEC5-6DB31DAD5752}" presName="d2" presStyleLbl="callout" presStyleIdx="3" presStyleCnt="10"/>
      <dgm:spPr>
        <a:ln w="28575">
          <a:solidFill>
            <a:schemeClr val="tx1"/>
          </a:solidFill>
        </a:ln>
      </dgm:spPr>
    </dgm:pt>
    <dgm:pt modelId="{A6F03862-E945-46C9-BC66-09D02ABDC15F}" type="pres">
      <dgm:prSet presAssocID="{0D6F84C7-B9C0-44E1-922F-FE870948B5C5}" presName="circle3" presStyleLbl="lnNode1" presStyleIdx="2" presStyleCnt="5"/>
      <dgm:spPr/>
    </dgm:pt>
    <dgm:pt modelId="{0467BB4C-D585-4D60-9F51-C7423A2CD115}" type="pres">
      <dgm:prSet presAssocID="{0D6F84C7-B9C0-44E1-922F-FE870948B5C5}" presName="text3" presStyleLbl="revTx" presStyleIdx="2" presStyleCnt="5">
        <dgm:presLayoutVars>
          <dgm:bulletEnabled val="1"/>
        </dgm:presLayoutVars>
      </dgm:prSet>
      <dgm:spPr/>
    </dgm:pt>
    <dgm:pt modelId="{85565BB1-E03C-452F-8BF1-8F9C4140F4E6}" type="pres">
      <dgm:prSet presAssocID="{0D6F84C7-B9C0-44E1-922F-FE870948B5C5}" presName="line3" presStyleLbl="callout" presStyleIdx="4" presStyleCnt="10"/>
      <dgm:spPr>
        <a:ln w="28575">
          <a:solidFill>
            <a:schemeClr val="tx1"/>
          </a:solidFill>
        </a:ln>
      </dgm:spPr>
    </dgm:pt>
    <dgm:pt modelId="{055C064F-6C9D-43DF-A9FB-41D40EB266AD}" type="pres">
      <dgm:prSet presAssocID="{0D6F84C7-B9C0-44E1-922F-FE870948B5C5}" presName="d3" presStyleLbl="callout" presStyleIdx="5" presStyleCnt="10"/>
      <dgm:spPr>
        <a:ln w="28575">
          <a:solidFill>
            <a:schemeClr val="tx1"/>
          </a:solidFill>
        </a:ln>
      </dgm:spPr>
    </dgm:pt>
    <dgm:pt modelId="{E4B9CA9B-478A-48A9-8292-7C5BE8797C3B}" type="pres">
      <dgm:prSet presAssocID="{3D09DA1C-F131-44E6-A36E-58EE468CFC2D}" presName="circle4" presStyleLbl="lnNode1" presStyleIdx="3" presStyleCnt="5"/>
      <dgm:spPr/>
    </dgm:pt>
    <dgm:pt modelId="{E66D3523-6660-4C9F-BE7D-AE9870DDEA86}" type="pres">
      <dgm:prSet presAssocID="{3D09DA1C-F131-44E6-A36E-58EE468CFC2D}" presName="text4" presStyleLbl="revTx" presStyleIdx="3" presStyleCnt="5">
        <dgm:presLayoutVars>
          <dgm:bulletEnabled val="1"/>
        </dgm:presLayoutVars>
      </dgm:prSet>
      <dgm:spPr/>
    </dgm:pt>
    <dgm:pt modelId="{B4178B98-D202-47BC-B6FE-6FC333A8CDF5}" type="pres">
      <dgm:prSet presAssocID="{3D09DA1C-F131-44E6-A36E-58EE468CFC2D}" presName="line4" presStyleLbl="callout" presStyleIdx="6" presStyleCnt="10"/>
      <dgm:spPr>
        <a:ln w="28575">
          <a:solidFill>
            <a:schemeClr val="tx1"/>
          </a:solidFill>
        </a:ln>
      </dgm:spPr>
    </dgm:pt>
    <dgm:pt modelId="{58641CFF-BFBF-492B-AFF1-89111C9E2FF4}" type="pres">
      <dgm:prSet presAssocID="{3D09DA1C-F131-44E6-A36E-58EE468CFC2D}" presName="d4" presStyleLbl="callout" presStyleIdx="7" presStyleCnt="10"/>
      <dgm:spPr>
        <a:ln w="28575">
          <a:solidFill>
            <a:schemeClr val="tx1"/>
          </a:solidFill>
        </a:ln>
      </dgm:spPr>
    </dgm:pt>
    <dgm:pt modelId="{FC8A963F-264D-4F86-999C-CCCAC605894E}" type="pres">
      <dgm:prSet presAssocID="{29B145E9-589C-43C9-A9A0-53363AB834D2}" presName="circle5" presStyleLbl="lnNode1" presStyleIdx="4" presStyleCnt="5"/>
      <dgm:spPr/>
    </dgm:pt>
    <dgm:pt modelId="{3D79CE36-BD9F-40A9-BF51-FB00B8BA655D}" type="pres">
      <dgm:prSet presAssocID="{29B145E9-589C-43C9-A9A0-53363AB834D2}" presName="text5" presStyleLbl="revTx" presStyleIdx="4" presStyleCnt="5" custScaleX="270801" custLinFactNeighborX="1875" custLinFactNeighborY="21749">
        <dgm:presLayoutVars>
          <dgm:bulletEnabled val="1"/>
        </dgm:presLayoutVars>
      </dgm:prSet>
      <dgm:spPr/>
    </dgm:pt>
    <dgm:pt modelId="{5BFD693D-9E40-4692-B111-2917032D4844}" type="pres">
      <dgm:prSet presAssocID="{29B145E9-589C-43C9-A9A0-53363AB834D2}" presName="line5" presStyleLbl="callout" presStyleIdx="8" presStyleCnt="10"/>
      <dgm:spPr>
        <a:ln w="28575">
          <a:solidFill>
            <a:schemeClr val="tx1"/>
          </a:solidFill>
        </a:ln>
      </dgm:spPr>
    </dgm:pt>
    <dgm:pt modelId="{B92ABB87-2922-4349-BDB4-66E4B6649DFC}" type="pres">
      <dgm:prSet presAssocID="{29B145E9-589C-43C9-A9A0-53363AB834D2}" presName="d5" presStyleLbl="callout" presStyleIdx="9" presStyleCnt="10"/>
      <dgm:spPr>
        <a:ln w="28575">
          <a:solidFill>
            <a:schemeClr val="tx1"/>
          </a:solidFill>
        </a:ln>
      </dgm:spPr>
    </dgm:pt>
  </dgm:ptLst>
  <dgm:cxnLst>
    <dgm:cxn modelId="{49CE1C0B-D72D-450E-8713-5BE289F2C533}" srcId="{851E8192-C10B-446D-90AA-2C5519CF0A75}" destId="{3D09DA1C-F131-44E6-A36E-58EE468CFC2D}" srcOrd="3" destOrd="0" parTransId="{1F9D48D6-478B-4D12-BDD0-CECA54189323}" sibTransId="{2BDE893C-17B5-4095-ABCA-BEC6C39C0A37}"/>
    <dgm:cxn modelId="{24B18D2A-9262-4A32-81D7-E86F6A3631F5}" srcId="{851E8192-C10B-446D-90AA-2C5519CF0A75}" destId="{29B145E9-589C-43C9-A9A0-53363AB834D2}" srcOrd="4" destOrd="0" parTransId="{D30FB058-BA34-4EB5-94FE-732817E82D12}" sibTransId="{FB515A26-9AF9-4D5B-BBF3-094260554594}"/>
    <dgm:cxn modelId="{D35FF333-1178-45AB-80C9-1CA6AD3B9EA5}" type="presOf" srcId="{A4F7FA2A-B4DD-4609-A027-7832442A091E}" destId="{8204374D-FDC7-4690-AE19-E4AEF2E24B7C}" srcOrd="0" destOrd="0" presId="urn:microsoft.com/office/officeart/2005/8/layout/target1"/>
    <dgm:cxn modelId="{B43D7955-04E1-497C-852B-E1BA58DB03B7}" type="presOf" srcId="{18E86721-409F-48C8-AEC5-6DB31DAD5752}" destId="{25579ED5-2752-42DB-8F41-497D73FA1370}" srcOrd="0" destOrd="0" presId="urn:microsoft.com/office/officeart/2005/8/layout/target1"/>
    <dgm:cxn modelId="{0D0CDF68-883C-4377-A46F-3F374A9DCADC}" type="presOf" srcId="{851E8192-C10B-446D-90AA-2C5519CF0A75}" destId="{9449A1FF-248C-42F2-BD9D-1F1AD35F39E3}" srcOrd="0" destOrd="0" presId="urn:microsoft.com/office/officeart/2005/8/layout/target1"/>
    <dgm:cxn modelId="{6557C76A-C235-439F-BE57-8C906B3B5847}" srcId="{851E8192-C10B-446D-90AA-2C5519CF0A75}" destId="{A4F7FA2A-B4DD-4609-A027-7832442A091E}" srcOrd="0" destOrd="0" parTransId="{8414AF80-67E9-4A2B-BA60-D1B2D69AAF55}" sibTransId="{8134794A-5679-4327-AF17-1A25F5A5464B}"/>
    <dgm:cxn modelId="{AADD0983-835F-4B34-BCB4-4D05473BC59A}" srcId="{851E8192-C10B-446D-90AA-2C5519CF0A75}" destId="{18E86721-409F-48C8-AEC5-6DB31DAD5752}" srcOrd="1" destOrd="0" parTransId="{6389CC61-B522-4D48-8D18-2065858F9DA8}" sibTransId="{FAC84C86-BEE4-402A-8158-FF4CA3C988C2}"/>
    <dgm:cxn modelId="{62429599-8247-46E8-87AB-1D2317217E85}" srcId="{851E8192-C10B-446D-90AA-2C5519CF0A75}" destId="{0D6F84C7-B9C0-44E1-922F-FE870948B5C5}" srcOrd="2" destOrd="0" parTransId="{7FD7644D-795E-4E18-A74F-7CCC9CC30142}" sibTransId="{1D4D144D-60C5-42E2-BE5C-85A9D5D67281}"/>
    <dgm:cxn modelId="{BF0BCFA1-B73E-43F7-A393-00DAAE3EB6CC}" type="presOf" srcId="{3D09DA1C-F131-44E6-A36E-58EE468CFC2D}" destId="{E66D3523-6660-4C9F-BE7D-AE9870DDEA86}" srcOrd="0" destOrd="0" presId="urn:microsoft.com/office/officeart/2005/8/layout/target1"/>
    <dgm:cxn modelId="{BFCF30BD-23DB-4839-8B5D-F45EE880A360}" type="presOf" srcId="{29B145E9-589C-43C9-A9A0-53363AB834D2}" destId="{3D79CE36-BD9F-40A9-BF51-FB00B8BA655D}" srcOrd="0" destOrd="0" presId="urn:microsoft.com/office/officeart/2005/8/layout/target1"/>
    <dgm:cxn modelId="{EF9EABEE-7765-44AD-AA82-78A021F51054}" type="presOf" srcId="{0D6F84C7-B9C0-44E1-922F-FE870948B5C5}" destId="{0467BB4C-D585-4D60-9F51-C7423A2CD115}" srcOrd="0" destOrd="0" presId="urn:microsoft.com/office/officeart/2005/8/layout/target1"/>
    <dgm:cxn modelId="{6904102F-49B8-4AB3-95F3-FE222CC71E2B}" type="presParOf" srcId="{9449A1FF-248C-42F2-BD9D-1F1AD35F39E3}" destId="{058952CE-67F9-43AB-A4EB-DB8DF45815FF}" srcOrd="0" destOrd="0" presId="urn:microsoft.com/office/officeart/2005/8/layout/target1"/>
    <dgm:cxn modelId="{0A194B06-7496-450D-BB05-5DA5C237E2AA}" type="presParOf" srcId="{9449A1FF-248C-42F2-BD9D-1F1AD35F39E3}" destId="{8204374D-FDC7-4690-AE19-E4AEF2E24B7C}" srcOrd="1" destOrd="0" presId="urn:microsoft.com/office/officeart/2005/8/layout/target1"/>
    <dgm:cxn modelId="{D2F9F083-6492-4E7E-B885-21A1395E61B1}" type="presParOf" srcId="{9449A1FF-248C-42F2-BD9D-1F1AD35F39E3}" destId="{D777A511-B217-4947-8930-A7CAE29BB739}" srcOrd="2" destOrd="0" presId="urn:microsoft.com/office/officeart/2005/8/layout/target1"/>
    <dgm:cxn modelId="{E3BAAF4E-082B-4A51-820D-ADEFF0F45706}" type="presParOf" srcId="{9449A1FF-248C-42F2-BD9D-1F1AD35F39E3}" destId="{371B92AE-99A5-474A-A55F-0522AE6F8A98}" srcOrd="3" destOrd="0" presId="urn:microsoft.com/office/officeart/2005/8/layout/target1"/>
    <dgm:cxn modelId="{76874F67-7FD2-4E6B-BE94-260150874B50}" type="presParOf" srcId="{9449A1FF-248C-42F2-BD9D-1F1AD35F39E3}" destId="{A2346748-9754-40DD-94D2-706AA010C899}" srcOrd="4" destOrd="0" presId="urn:microsoft.com/office/officeart/2005/8/layout/target1"/>
    <dgm:cxn modelId="{D8466F83-AE7E-4FEC-8688-231DAB534CDD}" type="presParOf" srcId="{9449A1FF-248C-42F2-BD9D-1F1AD35F39E3}" destId="{25579ED5-2752-42DB-8F41-497D73FA1370}" srcOrd="5" destOrd="0" presId="urn:microsoft.com/office/officeart/2005/8/layout/target1"/>
    <dgm:cxn modelId="{A2BF43BC-3523-4244-87E3-E372E3FCCB59}" type="presParOf" srcId="{9449A1FF-248C-42F2-BD9D-1F1AD35F39E3}" destId="{9269FC93-9AC6-4A27-8DC0-AEC66AC6ECA3}" srcOrd="6" destOrd="0" presId="urn:microsoft.com/office/officeart/2005/8/layout/target1"/>
    <dgm:cxn modelId="{E349618B-A365-4EA4-B562-89AB1B216B19}" type="presParOf" srcId="{9449A1FF-248C-42F2-BD9D-1F1AD35F39E3}" destId="{584A464A-A8E3-470E-9602-2B173E0C7707}" srcOrd="7" destOrd="0" presId="urn:microsoft.com/office/officeart/2005/8/layout/target1"/>
    <dgm:cxn modelId="{8E3D6279-C532-468F-96E0-E7C6B56A018C}" type="presParOf" srcId="{9449A1FF-248C-42F2-BD9D-1F1AD35F39E3}" destId="{A6F03862-E945-46C9-BC66-09D02ABDC15F}" srcOrd="8" destOrd="0" presId="urn:microsoft.com/office/officeart/2005/8/layout/target1"/>
    <dgm:cxn modelId="{59454939-7B5A-4084-A3FE-6ED225914320}" type="presParOf" srcId="{9449A1FF-248C-42F2-BD9D-1F1AD35F39E3}" destId="{0467BB4C-D585-4D60-9F51-C7423A2CD115}" srcOrd="9" destOrd="0" presId="urn:microsoft.com/office/officeart/2005/8/layout/target1"/>
    <dgm:cxn modelId="{62ABA71B-7AFE-4C2F-9C65-83E40CAE5D41}" type="presParOf" srcId="{9449A1FF-248C-42F2-BD9D-1F1AD35F39E3}" destId="{85565BB1-E03C-452F-8BF1-8F9C4140F4E6}" srcOrd="10" destOrd="0" presId="urn:microsoft.com/office/officeart/2005/8/layout/target1"/>
    <dgm:cxn modelId="{98603E41-58CE-4055-B1AB-B14995362096}" type="presParOf" srcId="{9449A1FF-248C-42F2-BD9D-1F1AD35F39E3}" destId="{055C064F-6C9D-43DF-A9FB-41D40EB266AD}" srcOrd="11" destOrd="0" presId="urn:microsoft.com/office/officeart/2005/8/layout/target1"/>
    <dgm:cxn modelId="{0405AFC5-DBEF-42ED-9C6E-4C3E96630C86}" type="presParOf" srcId="{9449A1FF-248C-42F2-BD9D-1F1AD35F39E3}" destId="{E4B9CA9B-478A-48A9-8292-7C5BE8797C3B}" srcOrd="12" destOrd="0" presId="urn:microsoft.com/office/officeart/2005/8/layout/target1"/>
    <dgm:cxn modelId="{B29DF03F-8183-4FBA-A0A2-41FBB1C6E435}" type="presParOf" srcId="{9449A1FF-248C-42F2-BD9D-1F1AD35F39E3}" destId="{E66D3523-6660-4C9F-BE7D-AE9870DDEA86}" srcOrd="13" destOrd="0" presId="urn:microsoft.com/office/officeart/2005/8/layout/target1"/>
    <dgm:cxn modelId="{A5E6E047-4344-4667-BFAE-181E6982FFA9}" type="presParOf" srcId="{9449A1FF-248C-42F2-BD9D-1F1AD35F39E3}" destId="{B4178B98-D202-47BC-B6FE-6FC333A8CDF5}" srcOrd="14" destOrd="0" presId="urn:microsoft.com/office/officeart/2005/8/layout/target1"/>
    <dgm:cxn modelId="{850DE0BC-E98B-4F7F-9FA7-88C106D3267B}" type="presParOf" srcId="{9449A1FF-248C-42F2-BD9D-1F1AD35F39E3}" destId="{58641CFF-BFBF-492B-AFF1-89111C9E2FF4}" srcOrd="15" destOrd="0" presId="urn:microsoft.com/office/officeart/2005/8/layout/target1"/>
    <dgm:cxn modelId="{7C4D97F3-FE30-4118-AFFD-12CD4B400648}" type="presParOf" srcId="{9449A1FF-248C-42F2-BD9D-1F1AD35F39E3}" destId="{FC8A963F-264D-4F86-999C-CCCAC605894E}" srcOrd="16" destOrd="0" presId="urn:microsoft.com/office/officeart/2005/8/layout/target1"/>
    <dgm:cxn modelId="{6F645C34-3CE7-4657-8B02-061124AE9242}" type="presParOf" srcId="{9449A1FF-248C-42F2-BD9D-1F1AD35F39E3}" destId="{3D79CE36-BD9F-40A9-BF51-FB00B8BA655D}" srcOrd="17" destOrd="0" presId="urn:microsoft.com/office/officeart/2005/8/layout/target1"/>
    <dgm:cxn modelId="{5BCC4BD6-A3E1-444D-9B48-062A9AECDF8F}" type="presParOf" srcId="{9449A1FF-248C-42F2-BD9D-1F1AD35F39E3}" destId="{5BFD693D-9E40-4692-B111-2917032D4844}" srcOrd="18" destOrd="0" presId="urn:microsoft.com/office/officeart/2005/8/layout/target1"/>
    <dgm:cxn modelId="{57B8A57B-C5E4-4A4E-BEF5-B54E3EF58E19}" type="presParOf" srcId="{9449A1FF-248C-42F2-BD9D-1F1AD35F39E3}" destId="{B92ABB87-2922-4349-BDB4-66E4B6649DFC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/>
            <a:t>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Estimate the probability P(</a:t>
          </a:r>
          <a:r>
            <a:rPr lang="en-US" altLang="zh-TW" sz="2400" dirty="0" err="1"/>
            <a:t>x,y</a:t>
          </a:r>
          <a:r>
            <a:rPr lang="en-US" altLang="zh-TW" sz="2400" dirty="0"/>
            <a:t>)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/>
            <a:t>Inference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F2FF51FB-2F36-4DB7-860B-47737E2A151E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A6686763-A272-4F7F-BD83-F9CBA6477006}" type="parTrans" cxnId="{85383529-118A-40E9-AEFA-14F7B1B908B0}">
      <dgm:prSet/>
      <dgm:spPr/>
      <dgm:t>
        <a:bodyPr/>
        <a:lstStyle/>
        <a:p>
          <a:endParaRPr lang="zh-TW" altLang="en-US"/>
        </a:p>
      </dgm:t>
    </dgm:pt>
    <dgm:pt modelId="{152FC8E8-BB21-44EF-8A7F-5550513AA1F6}" type="sibTrans" cxnId="{85383529-118A-40E9-AEFA-14F7B1B908B0}">
      <dgm:prSet/>
      <dgm:spPr/>
      <dgm:t>
        <a:bodyPr/>
        <a:lstStyle/>
        <a:p>
          <a:endParaRPr lang="zh-TW" altLang="en-US"/>
        </a:p>
      </dgm:t>
    </dgm:pt>
    <dgm:pt modelId="{C0654F53-D694-4BA8-9068-2EAC60EE191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17BC6432-C868-481F-A3CB-15B9DE12BC45}" type="parTrans" cxnId="{CC2F8A29-B300-4BA8-A583-CBDED2FA7B3B}">
      <dgm:prSet/>
      <dgm:spPr/>
      <dgm:t>
        <a:bodyPr/>
        <a:lstStyle/>
        <a:p>
          <a:endParaRPr lang="zh-TW" altLang="en-US"/>
        </a:p>
      </dgm:t>
    </dgm:pt>
    <dgm:pt modelId="{88A5F33B-056B-4128-A845-5722A4B3547E}" type="sibTrans" cxnId="{CC2F8A29-B300-4BA8-A583-CBDED2FA7B3B}">
      <dgm:prSet/>
      <dgm:spPr/>
      <dgm:t>
        <a:bodyPr/>
        <a:lstStyle/>
        <a:p>
          <a:endParaRPr lang="zh-TW" altLang="en-US"/>
        </a:p>
      </dgm:t>
    </dgm:pt>
    <dgm:pt modelId="{40AB946A-C638-4522-B602-A75E60BE419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2DE80C3-706B-4C3A-9246-AE50048393F4}" type="parTrans" cxnId="{D1AB81AE-1DC0-4EBB-9218-4839505F9AEF}">
      <dgm:prSet/>
      <dgm:spPr/>
      <dgm:t>
        <a:bodyPr/>
        <a:lstStyle/>
        <a:p>
          <a:endParaRPr lang="zh-TW" altLang="en-US"/>
        </a:p>
      </dgm:t>
    </dgm:pt>
    <dgm:pt modelId="{854A27DE-41C7-4907-AF14-7985E83909F5}" type="sibTrans" cxnId="{D1AB81AE-1DC0-4EBB-9218-4839505F9AEF}">
      <dgm:prSet/>
      <dgm:spPr/>
      <dgm:t>
        <a:bodyPr/>
        <a:lstStyle/>
        <a:p>
          <a:endParaRPr lang="zh-TW" altLang="en-US"/>
        </a:p>
      </dgm:t>
    </dgm:pt>
    <dgm:pt modelId="{6003DAA0-9C82-44B7-AB65-A049B4D23AAC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5B35FDB-A968-4454-9807-D296F254542C}" type="parTrans" cxnId="{71B93DF8-E515-4314-A15C-0C6C5C6CBE5A}">
      <dgm:prSet/>
      <dgm:spPr/>
      <dgm:t>
        <a:bodyPr/>
        <a:lstStyle/>
        <a:p>
          <a:endParaRPr lang="zh-TW" altLang="en-US"/>
        </a:p>
      </dgm:t>
    </dgm:pt>
    <dgm:pt modelId="{2F3C4F88-362A-44A2-B60B-48C06205DC84}" type="sibTrans" cxnId="{71B93DF8-E515-4314-A15C-0C6C5C6CBE5A}">
      <dgm:prSet/>
      <dgm:spPr/>
      <dgm:t>
        <a:bodyPr/>
        <a:lstStyle/>
        <a:p>
          <a:endParaRPr lang="zh-TW" altLang="en-US"/>
        </a:p>
      </dgm:t>
    </dgm:pt>
    <dgm:pt modelId="{71E09C4F-BDE0-46AA-97FB-E714A98E72C7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0AEC932-062D-4E85-8646-4DA690B13E3B}" type="parTrans" cxnId="{746018BB-72F0-4FAF-B42E-E0BCBBA52A83}">
      <dgm:prSet/>
      <dgm:spPr/>
      <dgm:t>
        <a:bodyPr/>
        <a:lstStyle/>
        <a:p>
          <a:endParaRPr lang="zh-TW" altLang="en-US"/>
        </a:p>
      </dgm:t>
    </dgm:pt>
    <dgm:pt modelId="{5FE420CA-A493-4103-8EE8-D0D1A5E33C1B}" type="sibTrans" cxnId="{746018BB-72F0-4FAF-B42E-E0BCBBA52A83}">
      <dgm:prSet/>
      <dgm:spPr/>
      <dgm:t>
        <a:bodyPr/>
        <a:lstStyle/>
        <a:p>
          <a:endParaRPr lang="zh-TW" altLang="en-US"/>
        </a:p>
      </dgm:t>
    </dgm:pt>
    <dgm:pt modelId="{F7BFB533-B946-4AFA-AB78-1519761CD0D1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D8A3A68-032C-4867-AF9C-7CA83B2EE1B6}" type="parTrans" cxnId="{8A595E78-8AFC-48DB-B208-4F713AB85B7E}">
      <dgm:prSet/>
      <dgm:spPr/>
      <dgm:t>
        <a:bodyPr/>
        <a:lstStyle/>
        <a:p>
          <a:endParaRPr lang="zh-TW" altLang="en-US"/>
        </a:p>
      </dgm:t>
    </dgm:pt>
    <dgm:pt modelId="{CF92C13D-261A-4082-A5F6-C6754DAD6E15}" type="sibTrans" cxnId="{8A595E78-8AFC-48DB-B208-4F713AB85B7E}">
      <dgm:prSet/>
      <dgm:spPr/>
      <dgm:t>
        <a:bodyPr/>
        <a:lstStyle/>
        <a:p>
          <a:endParaRPr lang="zh-TW" altLang="en-US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</dgm:pt>
    <dgm:pt modelId="{68CB2C07-6FB4-43B7-90A6-6102B894FE03}" type="pres">
      <dgm:prSet presAssocID="{9E9874CF-1983-4284-9902-3A937231DEB8}" presName="parentText" presStyleLbl="node1" presStyleIdx="0" presStyleCnt="2" custScaleY="48889">
        <dgm:presLayoutVars>
          <dgm:chMax val="0"/>
          <dgm:bulletEnabled val="1"/>
        </dgm:presLayoutVars>
      </dgm:prSet>
      <dgm:spPr/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</dgm:pt>
    <dgm:pt modelId="{3B277155-0BDC-4129-93DC-7CA37B78CDAF}" type="pres">
      <dgm:prSet presAssocID="{FFDB51D0-6B1D-43D3-8E73-ECD7471A4D01}" presName="parentText" presStyleLbl="node1" presStyleIdx="1" presStyleCnt="2" custScaleY="56582">
        <dgm:presLayoutVars>
          <dgm:chMax val="0"/>
          <dgm:bulletEnabled val="1"/>
        </dgm:presLayoutVars>
      </dgm:prSet>
      <dgm:spPr/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298" custLinFactNeighborY="5683">
        <dgm:presLayoutVars>
          <dgm:bulletEnabled val="1"/>
        </dgm:presLayoutVars>
      </dgm:prSet>
      <dgm:spPr/>
    </dgm:pt>
  </dgm:ptLst>
  <dgm:cxnLst>
    <dgm:cxn modelId="{B2D70803-BCEE-4887-8705-83B4ECFBAB9C}" type="presOf" srcId="{F7BFB533-B946-4AFA-AB78-1519761CD0D1}" destId="{6733F149-A598-45D9-8D73-E9E4DA20EB7D}" srcOrd="0" destOrd="1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6134CE18-E953-4D6E-ABD2-C41F90B77850}" type="presOf" srcId="{9E9874CF-1983-4284-9902-3A937231DEB8}" destId="{50D3F575-46BD-4A51-9AB7-79A1B5CBDC90}" srcOrd="0" destOrd="0" presId="urn:microsoft.com/office/officeart/2005/8/layout/list1"/>
    <dgm:cxn modelId="{2A02411C-2F62-499E-89A1-ADF728A1EE9C}" srcId="{FFDB51D0-6B1D-43D3-8E73-ECD7471A4D01}" destId="{5DBD6C8D-BECC-48E9-899C-53A4492E616B}" srcOrd="6" destOrd="0" parTransId="{7FBDD872-5C76-46C4-A4D3-275F20B17780}" sibTransId="{BCE5D146-B5AC-452E-A25C-C0DB6E7ED8E7}"/>
    <dgm:cxn modelId="{85383529-118A-40E9-AEFA-14F7B1B908B0}" srcId="{FFDB51D0-6B1D-43D3-8E73-ECD7471A4D01}" destId="{F2FF51FB-2F36-4DB7-860B-47737E2A151E}" srcOrd="5" destOrd="0" parTransId="{A6686763-A272-4F7F-BD83-F9CBA6477006}" sibTransId="{152FC8E8-BB21-44EF-8A7F-5550513AA1F6}"/>
    <dgm:cxn modelId="{CC2F8A29-B300-4BA8-A583-CBDED2FA7B3B}" srcId="{FFDB51D0-6B1D-43D3-8E73-ECD7471A4D01}" destId="{C0654F53-D694-4BA8-9068-2EAC60EE191B}" srcOrd="1" destOrd="0" parTransId="{17BC6432-C868-481F-A3CB-15B9DE12BC45}" sibTransId="{88A5F33B-056B-4128-A845-5722A4B3547E}"/>
    <dgm:cxn modelId="{A8E60634-E1A4-45C5-8EBA-1023637F5675}" type="presOf" srcId="{5DBD6C8D-BECC-48E9-899C-53A4492E616B}" destId="{D19E3202-A4D6-4896-A660-41FC5C701937}" srcOrd="0" destOrd="6" presId="urn:microsoft.com/office/officeart/2005/8/layout/list1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AC5C1847-3DE2-4C8B-B59D-13C04592B073}" type="presOf" srcId="{F2FF51FB-2F36-4DB7-860B-47737E2A151E}" destId="{D19E3202-A4D6-4896-A660-41FC5C701937}" srcOrd="0" destOrd="5" presId="urn:microsoft.com/office/officeart/2005/8/layout/list1"/>
    <dgm:cxn modelId="{2508C960-67AD-43C2-B489-CE25762CC579}" type="presOf" srcId="{9F12D42D-88AA-413A-8637-2DD3F3F70319}" destId="{E0F120CA-8905-417C-A334-980514E77545}" srcOrd="0" destOrd="0" presId="urn:microsoft.com/office/officeart/2005/8/layout/list1"/>
    <dgm:cxn modelId="{11E6BB67-8A54-4E64-9755-1393A0A5012E}" type="presOf" srcId="{6003DAA0-9C82-44B7-AB65-A049B4D23AAC}" destId="{D19E3202-A4D6-4896-A660-41FC5C701937}" srcOrd="0" destOrd="3" presId="urn:microsoft.com/office/officeart/2005/8/layout/list1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28EFCE74-3446-448C-ADF4-2BF94DDF0F6C}" type="presOf" srcId="{FFDB51D0-6B1D-43D3-8E73-ECD7471A4D01}" destId="{FDF0F71C-270F-4095-8BE8-C8F869D73701}" srcOrd="0" destOrd="0" presId="urn:microsoft.com/office/officeart/2005/8/layout/list1"/>
    <dgm:cxn modelId="{8A595E78-8AFC-48DB-B208-4F713AB85B7E}" srcId="{9E9874CF-1983-4284-9902-3A937231DEB8}" destId="{F7BFB533-B946-4AFA-AB78-1519761CD0D1}" srcOrd="1" destOrd="0" parTransId="{9D8A3A68-032C-4867-AF9C-7CA83B2EE1B6}" sibTransId="{CF92C13D-261A-4082-A5F6-C6754DAD6E15}"/>
    <dgm:cxn modelId="{DB26E68C-D0BC-45BB-9B72-20A2C0180CDA}" type="presOf" srcId="{76DBAD82-5522-406D-90B7-E01561ACB68A}" destId="{6733F149-A598-45D9-8D73-E9E4DA20EB7D}" srcOrd="0" destOrd="0" presId="urn:microsoft.com/office/officeart/2005/8/layout/list1"/>
    <dgm:cxn modelId="{1968FD95-8454-4D69-B725-54A2C6BAC44B}" type="presOf" srcId="{71E09C4F-BDE0-46AA-97FB-E714A98E72C7}" destId="{D19E3202-A4D6-4896-A660-41FC5C701937}" srcOrd="0" destOrd="4" presId="urn:microsoft.com/office/officeart/2005/8/layout/list1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D1AB81AE-1DC0-4EBB-9218-4839505F9AEF}" srcId="{FFDB51D0-6B1D-43D3-8E73-ECD7471A4D01}" destId="{40AB946A-C638-4522-B602-A75E60BE419B}" srcOrd="2" destOrd="0" parTransId="{92DE80C3-706B-4C3A-9246-AE50048393F4}" sibTransId="{854A27DE-41C7-4907-AF14-7985E83909F5}"/>
    <dgm:cxn modelId="{97D2ECBA-CAE5-4BB0-B723-9EB9BD535723}" type="presOf" srcId="{9E9874CF-1983-4284-9902-3A937231DEB8}" destId="{68CB2C07-6FB4-43B7-90A6-6102B894FE03}" srcOrd="1" destOrd="0" presId="urn:microsoft.com/office/officeart/2005/8/layout/list1"/>
    <dgm:cxn modelId="{746018BB-72F0-4FAF-B42E-E0BCBBA52A83}" srcId="{FFDB51D0-6B1D-43D3-8E73-ECD7471A4D01}" destId="{71E09C4F-BDE0-46AA-97FB-E714A98E72C7}" srcOrd="4" destOrd="0" parTransId="{90AEC932-062D-4E85-8646-4DA690B13E3B}" sibTransId="{5FE420CA-A493-4103-8EE8-D0D1A5E33C1B}"/>
    <dgm:cxn modelId="{CE638EE0-AECF-470B-932C-CAD25967BDAF}" type="presOf" srcId="{FFDB51D0-6B1D-43D3-8E73-ECD7471A4D01}" destId="{3B277155-0BDC-4129-93DC-7CA37B78CDAF}" srcOrd="1" destOrd="0" presId="urn:microsoft.com/office/officeart/2005/8/layout/list1"/>
    <dgm:cxn modelId="{890D6BE9-E51F-4B22-AB32-4B716929A32D}" type="presOf" srcId="{4035ACF0-760C-45C9-B54D-7153FB673A6A}" destId="{D19E3202-A4D6-4896-A660-41FC5C701937}" srcOrd="0" destOrd="0" presId="urn:microsoft.com/office/officeart/2005/8/layout/list1"/>
    <dgm:cxn modelId="{9B4217F8-5367-4860-9FC7-EB147DA0F7B2}" type="presOf" srcId="{40AB946A-C638-4522-B602-A75E60BE419B}" destId="{D19E3202-A4D6-4896-A660-41FC5C701937}" srcOrd="0" destOrd="2" presId="urn:microsoft.com/office/officeart/2005/8/layout/list1"/>
    <dgm:cxn modelId="{71B93DF8-E515-4314-A15C-0C6C5C6CBE5A}" srcId="{FFDB51D0-6B1D-43D3-8E73-ECD7471A4D01}" destId="{6003DAA0-9C82-44B7-AB65-A049B4D23AAC}" srcOrd="3" destOrd="0" parTransId="{95B35FDB-A968-4454-9807-D296F254542C}" sibTransId="{2F3C4F88-362A-44A2-B60B-48C06205DC84}"/>
    <dgm:cxn modelId="{D882BDFA-6447-4DD8-9D92-D36688B56C2F}" type="presOf" srcId="{C0654F53-D694-4BA8-9068-2EAC60EE191B}" destId="{D19E3202-A4D6-4896-A660-41FC5C701937}" srcOrd="0" destOrd="1" presId="urn:microsoft.com/office/officeart/2005/8/layout/list1"/>
    <dgm:cxn modelId="{CDEDE9D0-97C3-445E-B3CD-9550F1914F1E}" type="presParOf" srcId="{E0F120CA-8905-417C-A334-980514E77545}" destId="{231AE18B-EBC9-4452-B8FE-7C10AF8C3D99}" srcOrd="0" destOrd="0" presId="urn:microsoft.com/office/officeart/2005/8/layout/list1"/>
    <dgm:cxn modelId="{608B338A-DB07-4BAA-BA4C-B2F0A2BC028F}" type="presParOf" srcId="{231AE18B-EBC9-4452-B8FE-7C10AF8C3D99}" destId="{50D3F575-46BD-4A51-9AB7-79A1B5CBDC90}" srcOrd="0" destOrd="0" presId="urn:microsoft.com/office/officeart/2005/8/layout/list1"/>
    <dgm:cxn modelId="{0F18A98B-E366-4DA4-888B-22D558774F75}" type="presParOf" srcId="{231AE18B-EBC9-4452-B8FE-7C10AF8C3D99}" destId="{68CB2C07-6FB4-43B7-90A6-6102B894FE03}" srcOrd="1" destOrd="0" presId="urn:microsoft.com/office/officeart/2005/8/layout/list1"/>
    <dgm:cxn modelId="{0E64D0A2-C69F-412A-AABA-43CBD835EE50}" type="presParOf" srcId="{E0F120CA-8905-417C-A334-980514E77545}" destId="{884D52F0-3294-44A2-9D5C-6F850FA628DE}" srcOrd="1" destOrd="0" presId="urn:microsoft.com/office/officeart/2005/8/layout/list1"/>
    <dgm:cxn modelId="{6A92D5E5-174B-43DC-A02B-7E87C681D9E6}" type="presParOf" srcId="{E0F120CA-8905-417C-A334-980514E77545}" destId="{6733F149-A598-45D9-8D73-E9E4DA20EB7D}" srcOrd="2" destOrd="0" presId="urn:microsoft.com/office/officeart/2005/8/layout/list1"/>
    <dgm:cxn modelId="{D7765B17-2B86-48D6-99C1-9EBAE12EE9F5}" type="presParOf" srcId="{E0F120CA-8905-417C-A334-980514E77545}" destId="{C392A045-7BA1-47A5-AFB1-CEB7DADB0811}" srcOrd="3" destOrd="0" presId="urn:microsoft.com/office/officeart/2005/8/layout/list1"/>
    <dgm:cxn modelId="{938A6A77-6497-4F60-886A-6EEE0D314FA9}" type="presParOf" srcId="{E0F120CA-8905-417C-A334-980514E77545}" destId="{B37B1F0C-8B76-49E2-B748-B1E108DF2203}" srcOrd="4" destOrd="0" presId="urn:microsoft.com/office/officeart/2005/8/layout/list1"/>
    <dgm:cxn modelId="{52242DF6-0D18-4FF4-A306-CD0C09F8315C}" type="presParOf" srcId="{B37B1F0C-8B76-49E2-B748-B1E108DF2203}" destId="{FDF0F71C-270F-4095-8BE8-C8F869D73701}" srcOrd="0" destOrd="0" presId="urn:microsoft.com/office/officeart/2005/8/layout/list1"/>
    <dgm:cxn modelId="{DC485C8E-F722-4D18-8373-269DC4A3091E}" type="presParOf" srcId="{B37B1F0C-8B76-49E2-B748-B1E108DF2203}" destId="{3B277155-0BDC-4129-93DC-7CA37B78CDAF}" srcOrd="1" destOrd="0" presId="urn:microsoft.com/office/officeart/2005/8/layout/list1"/>
    <dgm:cxn modelId="{5C120D9E-F1AA-4B94-8304-575EC42C4D57}" type="presParOf" srcId="{E0F120CA-8905-417C-A334-980514E77545}" destId="{E9B5DEB4-8473-44D4-BA8F-FD3AA2EB169A}" srcOrd="5" destOrd="0" presId="urn:microsoft.com/office/officeart/2005/8/layout/list1"/>
    <dgm:cxn modelId="{D9577DDA-2967-4E58-B0F2-2C45004C61AA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/>
            <a:t>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Find a function F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/>
            <a:t>Inference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7FEAE1CC-6AD9-4DDE-A717-271EAD0BBA84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F(</a:t>
          </a:r>
          <a:r>
            <a:rPr lang="en-US" altLang="zh-TW" sz="2400" dirty="0" err="1"/>
            <a:t>x,y</a:t>
          </a:r>
          <a:r>
            <a:rPr lang="en-US" altLang="zh-TW" sz="2400" dirty="0"/>
            <a:t>): evaluate how compatible the objects x and y is</a:t>
          </a:r>
          <a:endParaRPr lang="zh-TW" altLang="en-US" sz="2400" dirty="0"/>
        </a:p>
      </dgm:t>
    </dgm:pt>
    <dgm:pt modelId="{581F2093-6720-4E95-BFF7-1D5F71DD914E}" type="par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7FF0B6C0-FA8D-41AB-A8A8-D086586DBF00}" type="sib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92087D4F-269E-4932-9002-3AB0A3D6E103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D3F08EC7-05CD-4150-8374-889E714AE78D}" type="par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05F05C32-4850-465C-BE8E-EFDE1D3480C4}" type="sib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</dgm:pt>
    <dgm:pt modelId="{68CB2C07-6FB4-43B7-90A6-6102B894FE03}" type="pres">
      <dgm:prSet presAssocID="{9E9874CF-1983-4284-9902-3A937231DE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</dgm:pt>
    <dgm:pt modelId="{3B277155-0BDC-4129-93DC-7CA37B78CDAF}" type="pres">
      <dgm:prSet presAssocID="{FFDB51D0-6B1D-43D3-8E73-ECD7471A4D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298" custLinFactNeighborY="5683">
        <dgm:presLayoutVars>
          <dgm:bulletEnabled val="1"/>
        </dgm:presLayoutVars>
      </dgm:prSet>
      <dgm:spPr/>
    </dgm:pt>
  </dgm:ptLst>
  <dgm:cxnLst>
    <dgm:cxn modelId="{03ED3503-6FD9-4639-BDA2-AEF1F4F564FA}" type="presOf" srcId="{9E9874CF-1983-4284-9902-3A937231DEB8}" destId="{68CB2C07-6FB4-43B7-90A6-6102B894FE03}" srcOrd="1" destOrd="0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2A02411C-2F62-499E-89A1-ADF728A1EE9C}" srcId="{FFDB51D0-6B1D-43D3-8E73-ECD7471A4D01}" destId="{5DBD6C8D-BECC-48E9-899C-53A4492E616B}" srcOrd="1" destOrd="0" parTransId="{7FBDD872-5C76-46C4-A4D3-275F20B17780}" sibTransId="{BCE5D146-B5AC-452E-A25C-C0DB6E7ED8E7}"/>
    <dgm:cxn modelId="{C7434C27-DE4C-46DB-993C-5DE7CD79C05A}" type="presOf" srcId="{FFDB51D0-6B1D-43D3-8E73-ECD7471A4D01}" destId="{FDF0F71C-270F-4095-8BE8-C8F869D73701}" srcOrd="0" destOrd="0" presId="urn:microsoft.com/office/officeart/2005/8/layout/list1"/>
    <dgm:cxn modelId="{A124342A-0D20-48AB-BE37-83F552978723}" type="presOf" srcId="{9E9874CF-1983-4284-9902-3A937231DEB8}" destId="{50D3F575-46BD-4A51-9AB7-79A1B5CBDC90}" srcOrd="0" destOrd="0" presId="urn:microsoft.com/office/officeart/2005/8/layout/list1"/>
    <dgm:cxn modelId="{FD31783B-B180-4A7D-B40E-677150B421B7}" type="presOf" srcId="{92087D4F-269E-4932-9002-3AB0A3D6E103}" destId="{6733F149-A598-45D9-8D73-E9E4DA20EB7D}" srcOrd="0" destOrd="1" presId="urn:microsoft.com/office/officeart/2005/8/layout/list1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277E384E-56CE-427D-83A9-6F534FC1AC6C}" type="presOf" srcId="{5DBD6C8D-BECC-48E9-899C-53A4492E616B}" destId="{D19E3202-A4D6-4896-A660-41FC5C701937}" srcOrd="0" destOrd="1" presId="urn:microsoft.com/office/officeart/2005/8/layout/list1"/>
    <dgm:cxn modelId="{9D0AE04F-15AF-4DB5-9C21-E99FD4A5189D}" type="presOf" srcId="{FFDB51D0-6B1D-43D3-8E73-ECD7471A4D01}" destId="{3B277155-0BDC-4129-93DC-7CA37B78CDAF}" srcOrd="1" destOrd="0" presId="urn:microsoft.com/office/officeart/2005/8/layout/list1"/>
    <dgm:cxn modelId="{E7802863-6352-4005-AE63-FAA1195B1606}" srcId="{9E9874CF-1983-4284-9902-3A937231DEB8}" destId="{92087D4F-269E-4932-9002-3AB0A3D6E103}" srcOrd="1" destOrd="0" parTransId="{D3F08EC7-05CD-4150-8374-889E714AE78D}" sibTransId="{05F05C32-4850-465C-BE8E-EFDE1D3480C4}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FF889E7C-D6AC-4F93-817E-2BFF62BF6809}" type="presOf" srcId="{9F12D42D-88AA-413A-8637-2DD3F3F70319}" destId="{E0F120CA-8905-417C-A334-980514E77545}" srcOrd="0" destOrd="0" presId="urn:microsoft.com/office/officeart/2005/8/layout/list1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2F29ABCF-73C4-42A5-85A3-2385A7C77368}" type="presOf" srcId="{4035ACF0-760C-45C9-B54D-7153FB673A6A}" destId="{D19E3202-A4D6-4896-A660-41FC5C701937}" srcOrd="0" destOrd="0" presId="urn:microsoft.com/office/officeart/2005/8/layout/list1"/>
    <dgm:cxn modelId="{527BB5D6-BB3C-4CC3-8884-A96B5979EBD3}" type="presOf" srcId="{7FEAE1CC-6AD9-4DDE-A717-271EAD0BBA84}" destId="{6733F149-A598-45D9-8D73-E9E4DA20EB7D}" srcOrd="0" destOrd="2" presId="urn:microsoft.com/office/officeart/2005/8/layout/list1"/>
    <dgm:cxn modelId="{B21A8CD8-53D6-451C-A872-58F0319678C6}" srcId="{9E9874CF-1983-4284-9902-3A937231DEB8}" destId="{7FEAE1CC-6AD9-4DDE-A717-271EAD0BBA84}" srcOrd="2" destOrd="0" parTransId="{581F2093-6720-4E95-BFF7-1D5F71DD914E}" sibTransId="{7FF0B6C0-FA8D-41AB-A8A8-D086586DBF00}"/>
    <dgm:cxn modelId="{F56038FE-531F-46BE-90EA-92C4B4D8E3A3}" type="presOf" srcId="{76DBAD82-5522-406D-90B7-E01561ACB68A}" destId="{6733F149-A598-45D9-8D73-E9E4DA20EB7D}" srcOrd="0" destOrd="0" presId="urn:microsoft.com/office/officeart/2005/8/layout/list1"/>
    <dgm:cxn modelId="{5792E93D-C35E-47D7-A0C8-5351D7418CC9}" type="presParOf" srcId="{E0F120CA-8905-417C-A334-980514E77545}" destId="{231AE18B-EBC9-4452-B8FE-7C10AF8C3D99}" srcOrd="0" destOrd="0" presId="urn:microsoft.com/office/officeart/2005/8/layout/list1"/>
    <dgm:cxn modelId="{D953E1A8-17B7-4194-8BC9-EC2916FECD21}" type="presParOf" srcId="{231AE18B-EBC9-4452-B8FE-7C10AF8C3D99}" destId="{50D3F575-46BD-4A51-9AB7-79A1B5CBDC90}" srcOrd="0" destOrd="0" presId="urn:microsoft.com/office/officeart/2005/8/layout/list1"/>
    <dgm:cxn modelId="{C72A7085-1090-4DEF-9CF0-77C216A792D2}" type="presParOf" srcId="{231AE18B-EBC9-4452-B8FE-7C10AF8C3D99}" destId="{68CB2C07-6FB4-43B7-90A6-6102B894FE03}" srcOrd="1" destOrd="0" presId="urn:microsoft.com/office/officeart/2005/8/layout/list1"/>
    <dgm:cxn modelId="{13395688-F73B-4B84-B5C0-F6EF330998A9}" type="presParOf" srcId="{E0F120CA-8905-417C-A334-980514E77545}" destId="{884D52F0-3294-44A2-9D5C-6F850FA628DE}" srcOrd="1" destOrd="0" presId="urn:microsoft.com/office/officeart/2005/8/layout/list1"/>
    <dgm:cxn modelId="{B37DB80B-BB34-4B7D-9788-7AD93EB12ECF}" type="presParOf" srcId="{E0F120CA-8905-417C-A334-980514E77545}" destId="{6733F149-A598-45D9-8D73-E9E4DA20EB7D}" srcOrd="2" destOrd="0" presId="urn:microsoft.com/office/officeart/2005/8/layout/list1"/>
    <dgm:cxn modelId="{62EEC750-8DCF-4C9B-B2EB-A89E471173FD}" type="presParOf" srcId="{E0F120CA-8905-417C-A334-980514E77545}" destId="{C392A045-7BA1-47A5-AFB1-CEB7DADB0811}" srcOrd="3" destOrd="0" presId="urn:microsoft.com/office/officeart/2005/8/layout/list1"/>
    <dgm:cxn modelId="{E4E098B0-7EA8-4284-AF99-D28C8D19B72E}" type="presParOf" srcId="{E0F120CA-8905-417C-A334-980514E77545}" destId="{B37B1F0C-8B76-49E2-B748-B1E108DF2203}" srcOrd="4" destOrd="0" presId="urn:microsoft.com/office/officeart/2005/8/layout/list1"/>
    <dgm:cxn modelId="{F3FB7B20-0C8C-4CA7-ADEA-E6B65A287332}" type="presParOf" srcId="{B37B1F0C-8B76-49E2-B748-B1E108DF2203}" destId="{FDF0F71C-270F-4095-8BE8-C8F869D73701}" srcOrd="0" destOrd="0" presId="urn:microsoft.com/office/officeart/2005/8/layout/list1"/>
    <dgm:cxn modelId="{51E3AFEB-8E0D-422D-B850-4EB0ABB11869}" type="presParOf" srcId="{B37B1F0C-8B76-49E2-B748-B1E108DF2203}" destId="{3B277155-0BDC-4129-93DC-7CA37B78CDAF}" srcOrd="1" destOrd="0" presId="urn:microsoft.com/office/officeart/2005/8/layout/list1"/>
    <dgm:cxn modelId="{7C4C434D-F3E9-4929-81EC-254D97A33391}" type="presParOf" srcId="{E0F120CA-8905-417C-A334-980514E77545}" destId="{E9B5DEB4-8473-44D4-BA8F-FD3AA2EB169A}" srcOrd="5" destOrd="0" presId="urn:microsoft.com/office/officeart/2005/8/layout/list1"/>
    <dgm:cxn modelId="{24E8FD81-4B31-487F-9145-1C3DCF134112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/>
            <a:t>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Estimate the probability P(</a:t>
          </a:r>
          <a:r>
            <a:rPr lang="en-US" altLang="zh-TW" sz="2400" dirty="0" err="1"/>
            <a:t>x,y</a:t>
          </a:r>
          <a:r>
            <a:rPr lang="en-US" altLang="zh-TW" sz="2400" dirty="0"/>
            <a:t>)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/>
            <a:t>Inference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F2FF51FB-2F36-4DB7-860B-47737E2A151E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A6686763-A272-4F7F-BD83-F9CBA6477006}" type="parTrans" cxnId="{85383529-118A-40E9-AEFA-14F7B1B908B0}">
      <dgm:prSet/>
      <dgm:spPr/>
      <dgm:t>
        <a:bodyPr/>
        <a:lstStyle/>
        <a:p>
          <a:endParaRPr lang="zh-TW" altLang="en-US"/>
        </a:p>
      </dgm:t>
    </dgm:pt>
    <dgm:pt modelId="{152FC8E8-BB21-44EF-8A7F-5550513AA1F6}" type="sibTrans" cxnId="{85383529-118A-40E9-AEFA-14F7B1B908B0}">
      <dgm:prSet/>
      <dgm:spPr/>
      <dgm:t>
        <a:bodyPr/>
        <a:lstStyle/>
        <a:p>
          <a:endParaRPr lang="zh-TW" altLang="en-US"/>
        </a:p>
      </dgm:t>
    </dgm:pt>
    <dgm:pt modelId="{C0654F53-D694-4BA8-9068-2EAC60EE191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17BC6432-C868-481F-A3CB-15B9DE12BC45}" type="parTrans" cxnId="{CC2F8A29-B300-4BA8-A583-CBDED2FA7B3B}">
      <dgm:prSet/>
      <dgm:spPr/>
      <dgm:t>
        <a:bodyPr/>
        <a:lstStyle/>
        <a:p>
          <a:endParaRPr lang="zh-TW" altLang="en-US"/>
        </a:p>
      </dgm:t>
    </dgm:pt>
    <dgm:pt modelId="{88A5F33B-056B-4128-A845-5722A4B3547E}" type="sibTrans" cxnId="{CC2F8A29-B300-4BA8-A583-CBDED2FA7B3B}">
      <dgm:prSet/>
      <dgm:spPr/>
      <dgm:t>
        <a:bodyPr/>
        <a:lstStyle/>
        <a:p>
          <a:endParaRPr lang="zh-TW" altLang="en-US"/>
        </a:p>
      </dgm:t>
    </dgm:pt>
    <dgm:pt modelId="{40AB946A-C638-4522-B602-A75E60BE419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2DE80C3-706B-4C3A-9246-AE50048393F4}" type="parTrans" cxnId="{D1AB81AE-1DC0-4EBB-9218-4839505F9AEF}">
      <dgm:prSet/>
      <dgm:spPr/>
      <dgm:t>
        <a:bodyPr/>
        <a:lstStyle/>
        <a:p>
          <a:endParaRPr lang="zh-TW" altLang="en-US"/>
        </a:p>
      </dgm:t>
    </dgm:pt>
    <dgm:pt modelId="{854A27DE-41C7-4907-AF14-7985E83909F5}" type="sibTrans" cxnId="{D1AB81AE-1DC0-4EBB-9218-4839505F9AEF}">
      <dgm:prSet/>
      <dgm:spPr/>
      <dgm:t>
        <a:bodyPr/>
        <a:lstStyle/>
        <a:p>
          <a:endParaRPr lang="zh-TW" altLang="en-US"/>
        </a:p>
      </dgm:t>
    </dgm:pt>
    <dgm:pt modelId="{6003DAA0-9C82-44B7-AB65-A049B4D23AAC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5B35FDB-A968-4454-9807-D296F254542C}" type="parTrans" cxnId="{71B93DF8-E515-4314-A15C-0C6C5C6CBE5A}">
      <dgm:prSet/>
      <dgm:spPr/>
      <dgm:t>
        <a:bodyPr/>
        <a:lstStyle/>
        <a:p>
          <a:endParaRPr lang="zh-TW" altLang="en-US"/>
        </a:p>
      </dgm:t>
    </dgm:pt>
    <dgm:pt modelId="{2F3C4F88-362A-44A2-B60B-48C06205DC84}" type="sibTrans" cxnId="{71B93DF8-E515-4314-A15C-0C6C5C6CBE5A}">
      <dgm:prSet/>
      <dgm:spPr/>
      <dgm:t>
        <a:bodyPr/>
        <a:lstStyle/>
        <a:p>
          <a:endParaRPr lang="zh-TW" altLang="en-US"/>
        </a:p>
      </dgm:t>
    </dgm:pt>
    <dgm:pt modelId="{71E09C4F-BDE0-46AA-97FB-E714A98E72C7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0AEC932-062D-4E85-8646-4DA690B13E3B}" type="parTrans" cxnId="{746018BB-72F0-4FAF-B42E-E0BCBBA52A83}">
      <dgm:prSet/>
      <dgm:spPr/>
      <dgm:t>
        <a:bodyPr/>
        <a:lstStyle/>
        <a:p>
          <a:endParaRPr lang="zh-TW" altLang="en-US"/>
        </a:p>
      </dgm:t>
    </dgm:pt>
    <dgm:pt modelId="{5FE420CA-A493-4103-8EE8-D0D1A5E33C1B}" type="sibTrans" cxnId="{746018BB-72F0-4FAF-B42E-E0BCBBA52A83}">
      <dgm:prSet/>
      <dgm:spPr/>
      <dgm:t>
        <a:bodyPr/>
        <a:lstStyle/>
        <a:p>
          <a:endParaRPr lang="zh-TW" altLang="en-US"/>
        </a:p>
      </dgm:t>
    </dgm:pt>
    <dgm:pt modelId="{F7BFB533-B946-4AFA-AB78-1519761CD0D1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D8A3A68-032C-4867-AF9C-7CA83B2EE1B6}" type="parTrans" cxnId="{8A595E78-8AFC-48DB-B208-4F713AB85B7E}">
      <dgm:prSet/>
      <dgm:spPr/>
      <dgm:t>
        <a:bodyPr/>
        <a:lstStyle/>
        <a:p>
          <a:endParaRPr lang="zh-TW" altLang="en-US"/>
        </a:p>
      </dgm:t>
    </dgm:pt>
    <dgm:pt modelId="{CF92C13D-261A-4082-A5F6-C6754DAD6E15}" type="sibTrans" cxnId="{8A595E78-8AFC-48DB-B208-4F713AB85B7E}">
      <dgm:prSet/>
      <dgm:spPr/>
      <dgm:t>
        <a:bodyPr/>
        <a:lstStyle/>
        <a:p>
          <a:endParaRPr lang="zh-TW" altLang="en-US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</dgm:pt>
    <dgm:pt modelId="{68CB2C07-6FB4-43B7-90A6-6102B894FE03}" type="pres">
      <dgm:prSet presAssocID="{9E9874CF-1983-4284-9902-3A937231DEB8}" presName="parentText" presStyleLbl="node1" presStyleIdx="0" presStyleCnt="2" custScaleY="48889">
        <dgm:presLayoutVars>
          <dgm:chMax val="0"/>
          <dgm:bulletEnabled val="1"/>
        </dgm:presLayoutVars>
      </dgm:prSet>
      <dgm:spPr/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</dgm:pt>
    <dgm:pt modelId="{3B277155-0BDC-4129-93DC-7CA37B78CDAF}" type="pres">
      <dgm:prSet presAssocID="{FFDB51D0-6B1D-43D3-8E73-ECD7471A4D01}" presName="parentText" presStyleLbl="node1" presStyleIdx="1" presStyleCnt="2" custScaleY="56582">
        <dgm:presLayoutVars>
          <dgm:chMax val="0"/>
          <dgm:bulletEnabled val="1"/>
        </dgm:presLayoutVars>
      </dgm:prSet>
      <dgm:spPr/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298" custLinFactNeighborY="5683">
        <dgm:presLayoutVars>
          <dgm:bulletEnabled val="1"/>
        </dgm:presLayoutVars>
      </dgm:prSet>
      <dgm:spPr/>
    </dgm:pt>
  </dgm:ptLst>
  <dgm:cxnLst>
    <dgm:cxn modelId="{CD687803-F893-4E84-95DA-A7D10A5B5400}" type="presOf" srcId="{40AB946A-C638-4522-B602-A75E60BE419B}" destId="{D19E3202-A4D6-4896-A660-41FC5C701937}" srcOrd="0" destOrd="2" presId="urn:microsoft.com/office/officeart/2005/8/layout/list1"/>
    <dgm:cxn modelId="{E23BF903-7961-4DD6-A9DF-200CE0A90CB1}" type="presOf" srcId="{9E9874CF-1983-4284-9902-3A937231DEB8}" destId="{50D3F575-46BD-4A51-9AB7-79A1B5CBDC90}" srcOrd="0" destOrd="0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562A6919-87FC-4514-AE74-5BCDC8CA0C49}" type="presOf" srcId="{4035ACF0-760C-45C9-B54D-7153FB673A6A}" destId="{D19E3202-A4D6-4896-A660-41FC5C701937}" srcOrd="0" destOrd="0" presId="urn:microsoft.com/office/officeart/2005/8/layout/list1"/>
    <dgm:cxn modelId="{2A02411C-2F62-499E-89A1-ADF728A1EE9C}" srcId="{FFDB51D0-6B1D-43D3-8E73-ECD7471A4D01}" destId="{5DBD6C8D-BECC-48E9-899C-53A4492E616B}" srcOrd="6" destOrd="0" parTransId="{7FBDD872-5C76-46C4-A4D3-275F20B17780}" sibTransId="{BCE5D146-B5AC-452E-A25C-C0DB6E7ED8E7}"/>
    <dgm:cxn modelId="{85383529-118A-40E9-AEFA-14F7B1B908B0}" srcId="{FFDB51D0-6B1D-43D3-8E73-ECD7471A4D01}" destId="{F2FF51FB-2F36-4DB7-860B-47737E2A151E}" srcOrd="5" destOrd="0" parTransId="{A6686763-A272-4F7F-BD83-F9CBA6477006}" sibTransId="{152FC8E8-BB21-44EF-8A7F-5550513AA1F6}"/>
    <dgm:cxn modelId="{CC2F8A29-B300-4BA8-A583-CBDED2FA7B3B}" srcId="{FFDB51D0-6B1D-43D3-8E73-ECD7471A4D01}" destId="{C0654F53-D694-4BA8-9068-2EAC60EE191B}" srcOrd="1" destOrd="0" parTransId="{17BC6432-C868-481F-A3CB-15B9DE12BC45}" sibTransId="{88A5F33B-056B-4128-A845-5722A4B3547E}"/>
    <dgm:cxn modelId="{B9B8D52E-2CF9-44B4-A664-CF789ABD141B}" type="presOf" srcId="{5DBD6C8D-BECC-48E9-899C-53A4492E616B}" destId="{D19E3202-A4D6-4896-A660-41FC5C701937}" srcOrd="0" destOrd="6" presId="urn:microsoft.com/office/officeart/2005/8/layout/list1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8A595E78-8AFC-48DB-B208-4F713AB85B7E}" srcId="{9E9874CF-1983-4284-9902-3A937231DEB8}" destId="{F7BFB533-B946-4AFA-AB78-1519761CD0D1}" srcOrd="1" destOrd="0" parTransId="{9D8A3A68-032C-4867-AF9C-7CA83B2EE1B6}" sibTransId="{CF92C13D-261A-4082-A5F6-C6754DAD6E15}"/>
    <dgm:cxn modelId="{CF2CB986-DBF3-43A7-BA6D-77BE23464E5D}" type="presOf" srcId="{9E9874CF-1983-4284-9902-3A937231DEB8}" destId="{68CB2C07-6FB4-43B7-90A6-6102B894FE03}" srcOrd="1" destOrd="0" presId="urn:microsoft.com/office/officeart/2005/8/layout/list1"/>
    <dgm:cxn modelId="{4EB3BE8B-BC14-4A1A-BCCD-44207350B968}" type="presOf" srcId="{6003DAA0-9C82-44B7-AB65-A049B4D23AAC}" destId="{D19E3202-A4D6-4896-A660-41FC5C701937}" srcOrd="0" destOrd="3" presId="urn:microsoft.com/office/officeart/2005/8/layout/list1"/>
    <dgm:cxn modelId="{E632E98E-40F8-487E-8180-14FD636EDA8F}" type="presOf" srcId="{F2FF51FB-2F36-4DB7-860B-47737E2A151E}" destId="{D19E3202-A4D6-4896-A660-41FC5C701937}" srcOrd="0" destOrd="5" presId="urn:microsoft.com/office/officeart/2005/8/layout/list1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2789B4A0-AE24-41F4-AE0E-0D7431BEA3C9}" type="presOf" srcId="{76DBAD82-5522-406D-90B7-E01561ACB68A}" destId="{6733F149-A598-45D9-8D73-E9E4DA20EB7D}" srcOrd="0" destOrd="0" presId="urn:microsoft.com/office/officeart/2005/8/layout/list1"/>
    <dgm:cxn modelId="{8A7580A9-6170-4671-ACA7-AE3C0AFA044C}" type="presOf" srcId="{C0654F53-D694-4BA8-9068-2EAC60EE191B}" destId="{D19E3202-A4D6-4896-A660-41FC5C701937}" srcOrd="0" destOrd="1" presId="urn:microsoft.com/office/officeart/2005/8/layout/list1"/>
    <dgm:cxn modelId="{D1AB81AE-1DC0-4EBB-9218-4839505F9AEF}" srcId="{FFDB51D0-6B1D-43D3-8E73-ECD7471A4D01}" destId="{40AB946A-C638-4522-B602-A75E60BE419B}" srcOrd="2" destOrd="0" parTransId="{92DE80C3-706B-4C3A-9246-AE50048393F4}" sibTransId="{854A27DE-41C7-4907-AF14-7985E83909F5}"/>
    <dgm:cxn modelId="{746018BB-72F0-4FAF-B42E-E0BCBBA52A83}" srcId="{FFDB51D0-6B1D-43D3-8E73-ECD7471A4D01}" destId="{71E09C4F-BDE0-46AA-97FB-E714A98E72C7}" srcOrd="4" destOrd="0" parTransId="{90AEC932-062D-4E85-8646-4DA690B13E3B}" sibTransId="{5FE420CA-A493-4103-8EE8-D0D1A5E33C1B}"/>
    <dgm:cxn modelId="{73FCD8BD-11F5-42CD-8444-55DB9E9C021C}" type="presOf" srcId="{F7BFB533-B946-4AFA-AB78-1519761CD0D1}" destId="{6733F149-A598-45D9-8D73-E9E4DA20EB7D}" srcOrd="0" destOrd="1" presId="urn:microsoft.com/office/officeart/2005/8/layout/list1"/>
    <dgm:cxn modelId="{0F0CB9DB-2D6E-4715-AB45-836C75891E53}" type="presOf" srcId="{9F12D42D-88AA-413A-8637-2DD3F3F70319}" destId="{E0F120CA-8905-417C-A334-980514E77545}" srcOrd="0" destOrd="0" presId="urn:microsoft.com/office/officeart/2005/8/layout/list1"/>
    <dgm:cxn modelId="{0B2188F5-9343-45DA-988A-F15B14CF033F}" type="presOf" srcId="{71E09C4F-BDE0-46AA-97FB-E714A98E72C7}" destId="{D19E3202-A4D6-4896-A660-41FC5C701937}" srcOrd="0" destOrd="4" presId="urn:microsoft.com/office/officeart/2005/8/layout/list1"/>
    <dgm:cxn modelId="{71B93DF8-E515-4314-A15C-0C6C5C6CBE5A}" srcId="{FFDB51D0-6B1D-43D3-8E73-ECD7471A4D01}" destId="{6003DAA0-9C82-44B7-AB65-A049B4D23AAC}" srcOrd="3" destOrd="0" parTransId="{95B35FDB-A968-4454-9807-D296F254542C}" sibTransId="{2F3C4F88-362A-44A2-B60B-48C06205DC84}"/>
    <dgm:cxn modelId="{F6546FFB-EAA6-46DC-97C4-6A90F4315ABA}" type="presOf" srcId="{FFDB51D0-6B1D-43D3-8E73-ECD7471A4D01}" destId="{3B277155-0BDC-4129-93DC-7CA37B78CDAF}" srcOrd="1" destOrd="0" presId="urn:microsoft.com/office/officeart/2005/8/layout/list1"/>
    <dgm:cxn modelId="{8168F6FD-42AD-47F3-9DC8-681399D1926F}" type="presOf" srcId="{FFDB51D0-6B1D-43D3-8E73-ECD7471A4D01}" destId="{FDF0F71C-270F-4095-8BE8-C8F869D73701}" srcOrd="0" destOrd="0" presId="urn:microsoft.com/office/officeart/2005/8/layout/list1"/>
    <dgm:cxn modelId="{D081286A-BB15-4BF8-9883-1D559C1374B8}" type="presParOf" srcId="{E0F120CA-8905-417C-A334-980514E77545}" destId="{231AE18B-EBC9-4452-B8FE-7C10AF8C3D99}" srcOrd="0" destOrd="0" presId="urn:microsoft.com/office/officeart/2005/8/layout/list1"/>
    <dgm:cxn modelId="{5A943417-AEE1-4520-8BC4-2E62BEFA4232}" type="presParOf" srcId="{231AE18B-EBC9-4452-B8FE-7C10AF8C3D99}" destId="{50D3F575-46BD-4A51-9AB7-79A1B5CBDC90}" srcOrd="0" destOrd="0" presId="urn:microsoft.com/office/officeart/2005/8/layout/list1"/>
    <dgm:cxn modelId="{CB998617-7C92-4365-906A-D85A504869FA}" type="presParOf" srcId="{231AE18B-EBC9-4452-B8FE-7C10AF8C3D99}" destId="{68CB2C07-6FB4-43B7-90A6-6102B894FE03}" srcOrd="1" destOrd="0" presId="urn:microsoft.com/office/officeart/2005/8/layout/list1"/>
    <dgm:cxn modelId="{8210AD04-4C3F-4885-890E-3C977C1732FE}" type="presParOf" srcId="{E0F120CA-8905-417C-A334-980514E77545}" destId="{884D52F0-3294-44A2-9D5C-6F850FA628DE}" srcOrd="1" destOrd="0" presId="urn:microsoft.com/office/officeart/2005/8/layout/list1"/>
    <dgm:cxn modelId="{E657D30A-07EA-4EF6-BBFB-6A28FEC95B62}" type="presParOf" srcId="{E0F120CA-8905-417C-A334-980514E77545}" destId="{6733F149-A598-45D9-8D73-E9E4DA20EB7D}" srcOrd="2" destOrd="0" presId="urn:microsoft.com/office/officeart/2005/8/layout/list1"/>
    <dgm:cxn modelId="{C75C07AE-233B-4E2C-8D64-16BECC44CEAC}" type="presParOf" srcId="{E0F120CA-8905-417C-A334-980514E77545}" destId="{C392A045-7BA1-47A5-AFB1-CEB7DADB0811}" srcOrd="3" destOrd="0" presId="urn:microsoft.com/office/officeart/2005/8/layout/list1"/>
    <dgm:cxn modelId="{D5BE5D47-1CA8-4245-935E-3F5FF3236274}" type="presParOf" srcId="{E0F120CA-8905-417C-A334-980514E77545}" destId="{B37B1F0C-8B76-49E2-B748-B1E108DF2203}" srcOrd="4" destOrd="0" presId="urn:microsoft.com/office/officeart/2005/8/layout/list1"/>
    <dgm:cxn modelId="{7471784E-02DD-4D79-BD3E-0F65734B6F6D}" type="presParOf" srcId="{B37B1F0C-8B76-49E2-B748-B1E108DF2203}" destId="{FDF0F71C-270F-4095-8BE8-C8F869D73701}" srcOrd="0" destOrd="0" presId="urn:microsoft.com/office/officeart/2005/8/layout/list1"/>
    <dgm:cxn modelId="{362B10C7-75A7-4526-920B-5FE9F598473E}" type="presParOf" srcId="{B37B1F0C-8B76-49E2-B748-B1E108DF2203}" destId="{3B277155-0BDC-4129-93DC-7CA37B78CDAF}" srcOrd="1" destOrd="0" presId="urn:microsoft.com/office/officeart/2005/8/layout/list1"/>
    <dgm:cxn modelId="{7A5168C4-26FD-4D4D-BB6B-F12E9E55A4BB}" type="presParOf" srcId="{E0F120CA-8905-417C-A334-980514E77545}" destId="{E9B5DEB4-8473-44D4-BA8F-FD3AA2EB169A}" srcOrd="5" destOrd="0" presId="urn:microsoft.com/office/officeart/2005/8/layout/list1"/>
    <dgm:cxn modelId="{C2770EFB-5930-49CD-9F7E-C6807E1375B8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/>
            <a:t>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Find a function F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/>
            <a:t>Inference (Testing)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7FEAE1CC-6AD9-4DDE-A717-271EAD0BBA84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F(</a:t>
          </a:r>
          <a:r>
            <a:rPr lang="en-US" altLang="zh-TW" sz="2400" dirty="0" err="1"/>
            <a:t>x,y</a:t>
          </a:r>
          <a:r>
            <a:rPr lang="en-US" altLang="zh-TW" sz="2400" dirty="0"/>
            <a:t>): evaluate how compatible the objects x and y is</a:t>
          </a:r>
          <a:endParaRPr lang="zh-TW" altLang="en-US" sz="2400" dirty="0"/>
        </a:p>
      </dgm:t>
    </dgm:pt>
    <dgm:pt modelId="{581F2093-6720-4E95-BFF7-1D5F71DD914E}" type="par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7FF0B6C0-FA8D-41AB-A8A8-D086586DBF00}" type="sib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92087D4F-269E-4932-9002-3AB0A3D6E103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D3F08EC7-05CD-4150-8374-889E714AE78D}" type="par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05F05C32-4850-465C-BE8E-EFDE1D3480C4}" type="sib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</dgm:pt>
    <dgm:pt modelId="{68CB2C07-6FB4-43B7-90A6-6102B894FE03}" type="pres">
      <dgm:prSet presAssocID="{9E9874CF-1983-4284-9902-3A937231DE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</dgm:pt>
    <dgm:pt modelId="{3B277155-0BDC-4129-93DC-7CA37B78CDAF}" type="pres">
      <dgm:prSet presAssocID="{FFDB51D0-6B1D-43D3-8E73-ECD7471A4D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-9117" custLinFactNeighborY="5683">
        <dgm:presLayoutVars>
          <dgm:bulletEnabled val="1"/>
        </dgm:presLayoutVars>
      </dgm:prSet>
      <dgm:spPr/>
    </dgm:pt>
  </dgm:ptLst>
  <dgm:cxnLst>
    <dgm:cxn modelId="{C6AFDE04-F384-465C-A228-C26019E61101}" type="presOf" srcId="{9E9874CF-1983-4284-9902-3A937231DEB8}" destId="{68CB2C07-6FB4-43B7-90A6-6102B894FE03}" srcOrd="1" destOrd="0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2A02411C-2F62-499E-89A1-ADF728A1EE9C}" srcId="{FFDB51D0-6B1D-43D3-8E73-ECD7471A4D01}" destId="{5DBD6C8D-BECC-48E9-899C-53A4492E616B}" srcOrd="1" destOrd="0" parTransId="{7FBDD872-5C76-46C4-A4D3-275F20B17780}" sibTransId="{BCE5D146-B5AC-452E-A25C-C0DB6E7ED8E7}"/>
    <dgm:cxn modelId="{4BA1F61F-9E97-4CED-B370-94B3375CBAB7}" type="presOf" srcId="{4035ACF0-760C-45C9-B54D-7153FB673A6A}" destId="{D19E3202-A4D6-4896-A660-41FC5C701937}" srcOrd="0" destOrd="0" presId="urn:microsoft.com/office/officeart/2005/8/layout/list1"/>
    <dgm:cxn modelId="{ED845626-BB77-4794-A6E0-016A8B2C869D}" type="presOf" srcId="{5DBD6C8D-BECC-48E9-899C-53A4492E616B}" destId="{D19E3202-A4D6-4896-A660-41FC5C701937}" srcOrd="0" destOrd="1" presId="urn:microsoft.com/office/officeart/2005/8/layout/list1"/>
    <dgm:cxn modelId="{2301E92B-1438-40D5-8D81-A1C0F11D8C30}" type="presOf" srcId="{FFDB51D0-6B1D-43D3-8E73-ECD7471A4D01}" destId="{3B277155-0BDC-4129-93DC-7CA37B78CDAF}" srcOrd="1" destOrd="0" presId="urn:microsoft.com/office/officeart/2005/8/layout/list1"/>
    <dgm:cxn modelId="{0453A036-41F9-4900-B3C5-AEA844FA5F9D}" type="presOf" srcId="{9E9874CF-1983-4284-9902-3A937231DEB8}" destId="{50D3F575-46BD-4A51-9AB7-79A1B5CBDC90}" srcOrd="0" destOrd="0" presId="urn:microsoft.com/office/officeart/2005/8/layout/list1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A1A8DD4B-32E6-409F-8C8A-62259E19FB34}" type="presOf" srcId="{92087D4F-269E-4932-9002-3AB0A3D6E103}" destId="{6733F149-A598-45D9-8D73-E9E4DA20EB7D}" srcOrd="0" destOrd="1" presId="urn:microsoft.com/office/officeart/2005/8/layout/list1"/>
    <dgm:cxn modelId="{35BB3962-B8FC-4CE7-981A-DACABDB1EED6}" type="presOf" srcId="{7FEAE1CC-6AD9-4DDE-A717-271EAD0BBA84}" destId="{6733F149-A598-45D9-8D73-E9E4DA20EB7D}" srcOrd="0" destOrd="2" presId="urn:microsoft.com/office/officeart/2005/8/layout/list1"/>
    <dgm:cxn modelId="{E7802863-6352-4005-AE63-FAA1195B1606}" srcId="{9E9874CF-1983-4284-9902-3A937231DEB8}" destId="{92087D4F-269E-4932-9002-3AB0A3D6E103}" srcOrd="1" destOrd="0" parTransId="{D3F08EC7-05CD-4150-8374-889E714AE78D}" sibTransId="{05F05C32-4850-465C-BE8E-EFDE1D3480C4}"/>
    <dgm:cxn modelId="{8AE4F370-3CD5-4DEA-8996-344E7469EB95}" type="presOf" srcId="{76DBAD82-5522-406D-90B7-E01561ACB68A}" destId="{6733F149-A598-45D9-8D73-E9E4DA20EB7D}" srcOrd="0" destOrd="0" presId="urn:microsoft.com/office/officeart/2005/8/layout/list1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5915A87B-9EBC-4B95-A036-8485A6CD2DE5}" type="presOf" srcId="{9F12D42D-88AA-413A-8637-2DD3F3F70319}" destId="{E0F120CA-8905-417C-A334-980514E77545}" srcOrd="0" destOrd="0" presId="urn:microsoft.com/office/officeart/2005/8/layout/list1"/>
    <dgm:cxn modelId="{D1AD128E-4498-4D44-9D03-0D733E1780BB}" type="presOf" srcId="{FFDB51D0-6B1D-43D3-8E73-ECD7471A4D01}" destId="{FDF0F71C-270F-4095-8BE8-C8F869D73701}" srcOrd="0" destOrd="0" presId="urn:microsoft.com/office/officeart/2005/8/layout/list1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B21A8CD8-53D6-451C-A872-58F0319678C6}" srcId="{9E9874CF-1983-4284-9902-3A937231DEB8}" destId="{7FEAE1CC-6AD9-4DDE-A717-271EAD0BBA84}" srcOrd="2" destOrd="0" parTransId="{581F2093-6720-4E95-BFF7-1D5F71DD914E}" sibTransId="{7FF0B6C0-FA8D-41AB-A8A8-D086586DBF00}"/>
    <dgm:cxn modelId="{56300E79-3FE5-47F8-A910-68CB12CD932A}" type="presParOf" srcId="{E0F120CA-8905-417C-A334-980514E77545}" destId="{231AE18B-EBC9-4452-B8FE-7C10AF8C3D99}" srcOrd="0" destOrd="0" presId="urn:microsoft.com/office/officeart/2005/8/layout/list1"/>
    <dgm:cxn modelId="{838445DD-6601-4915-80E3-F4069FBC3CF1}" type="presParOf" srcId="{231AE18B-EBC9-4452-B8FE-7C10AF8C3D99}" destId="{50D3F575-46BD-4A51-9AB7-79A1B5CBDC90}" srcOrd="0" destOrd="0" presId="urn:microsoft.com/office/officeart/2005/8/layout/list1"/>
    <dgm:cxn modelId="{D0DD64C8-114A-4AD8-B8FC-D772F4955D12}" type="presParOf" srcId="{231AE18B-EBC9-4452-B8FE-7C10AF8C3D99}" destId="{68CB2C07-6FB4-43B7-90A6-6102B894FE03}" srcOrd="1" destOrd="0" presId="urn:microsoft.com/office/officeart/2005/8/layout/list1"/>
    <dgm:cxn modelId="{0A83FF61-67A9-41F5-AFCC-F0619A5A9844}" type="presParOf" srcId="{E0F120CA-8905-417C-A334-980514E77545}" destId="{884D52F0-3294-44A2-9D5C-6F850FA628DE}" srcOrd="1" destOrd="0" presId="urn:microsoft.com/office/officeart/2005/8/layout/list1"/>
    <dgm:cxn modelId="{081ACCD3-47CA-4883-ABDB-764005C8A8A1}" type="presParOf" srcId="{E0F120CA-8905-417C-A334-980514E77545}" destId="{6733F149-A598-45D9-8D73-E9E4DA20EB7D}" srcOrd="2" destOrd="0" presId="urn:microsoft.com/office/officeart/2005/8/layout/list1"/>
    <dgm:cxn modelId="{62E83FA3-6DA6-4965-B7DA-1DD44A16576C}" type="presParOf" srcId="{E0F120CA-8905-417C-A334-980514E77545}" destId="{C392A045-7BA1-47A5-AFB1-CEB7DADB0811}" srcOrd="3" destOrd="0" presId="urn:microsoft.com/office/officeart/2005/8/layout/list1"/>
    <dgm:cxn modelId="{A1A58469-68BD-48C1-8DC2-91BA004A3C5F}" type="presParOf" srcId="{E0F120CA-8905-417C-A334-980514E77545}" destId="{B37B1F0C-8B76-49E2-B748-B1E108DF2203}" srcOrd="4" destOrd="0" presId="urn:microsoft.com/office/officeart/2005/8/layout/list1"/>
    <dgm:cxn modelId="{309CB4F8-78D8-41FC-AF8E-DB100BE3088D}" type="presParOf" srcId="{B37B1F0C-8B76-49E2-B748-B1E108DF2203}" destId="{FDF0F71C-270F-4095-8BE8-C8F869D73701}" srcOrd="0" destOrd="0" presId="urn:microsoft.com/office/officeart/2005/8/layout/list1"/>
    <dgm:cxn modelId="{D822AA53-A4B5-4C6C-9348-167B37B58034}" type="presParOf" srcId="{B37B1F0C-8B76-49E2-B748-B1E108DF2203}" destId="{3B277155-0BDC-4129-93DC-7CA37B78CDAF}" srcOrd="1" destOrd="0" presId="urn:microsoft.com/office/officeart/2005/8/layout/list1"/>
    <dgm:cxn modelId="{084EE9AF-B665-4440-A190-64EE1FF7F77B}" type="presParOf" srcId="{E0F120CA-8905-417C-A334-980514E77545}" destId="{E9B5DEB4-8473-44D4-BA8F-FD3AA2EB169A}" srcOrd="5" destOrd="0" presId="urn:microsoft.com/office/officeart/2005/8/layout/list1"/>
    <dgm:cxn modelId="{EF8BCDF8-D7B1-4691-BDAD-5E448C3E088D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A0FA28-2818-405F-8330-1628FE77523B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C8FC24A-98B3-42A9-B73B-E58568D91077}">
      <dgm:prSet phldrT="[文字]" custT="1"/>
      <dgm:spPr/>
      <dgm:t>
        <a:bodyPr/>
        <a:lstStyle/>
        <a:p>
          <a:r>
            <a:rPr lang="en-US" altLang="zh-TW" sz="2400" dirty="0"/>
            <a:t>Problem 1: Evaluation</a:t>
          </a:r>
          <a:endParaRPr lang="zh-TW" altLang="en-US" sz="2400" dirty="0"/>
        </a:p>
      </dgm:t>
    </dgm:pt>
    <dgm:pt modelId="{3FBC2E5D-4844-44CE-BFC2-057E94FA1366}" type="par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71EB5960-47DF-4050-B754-EF079C6E81B1}" type="sib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E6126381-FEA6-42C2-B4DA-55A2225C4033}">
      <dgm:prSet phldrT="[文字]" custT="1"/>
      <dgm:spPr/>
      <dgm:t>
        <a:bodyPr/>
        <a:lstStyle/>
        <a:p>
          <a:r>
            <a:rPr lang="en-US" altLang="zh-TW" sz="2400" dirty="0"/>
            <a:t>Problem 2: Inference</a:t>
          </a:r>
          <a:endParaRPr lang="zh-TW" altLang="en-US" sz="2400" dirty="0"/>
        </a:p>
      </dgm:t>
    </dgm:pt>
    <dgm:pt modelId="{EAC3387D-C2E4-4959-AE1F-C7373D2F94B6}" type="par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D604F41C-C7DE-4E9E-A5C0-8BD081DCD4DE}" type="sib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CBF58472-CB47-4CDC-B406-59ACCFEC7AC8}">
      <dgm:prSet phldrT="[文字]" custT="1"/>
      <dgm:spPr/>
      <dgm:t>
        <a:bodyPr/>
        <a:lstStyle/>
        <a:p>
          <a:r>
            <a:rPr lang="en-US" altLang="zh-TW" sz="2400" dirty="0"/>
            <a:t>Problem 3: Training</a:t>
          </a:r>
          <a:endParaRPr lang="zh-TW" altLang="en-US" sz="2400" dirty="0"/>
        </a:p>
      </dgm:t>
    </dgm:pt>
    <dgm:pt modelId="{63703F06-DF77-42BD-B522-645A1DF5232D}" type="par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E99D2AFF-1F37-4E62-AD33-51ADCD5C026A}" type="sib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9491E6FD-75D8-4F8F-A2D8-676337F2C604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What does F(</a:t>
          </a:r>
          <a:r>
            <a:rPr lang="en-US" altLang="zh-TW" sz="2400" dirty="0" err="1"/>
            <a:t>x,y</a:t>
          </a:r>
          <a:r>
            <a:rPr lang="en-US" altLang="zh-TW" sz="2400" dirty="0"/>
            <a:t>) look like?</a:t>
          </a:r>
          <a:endParaRPr lang="zh-TW" altLang="en-US" sz="2400" dirty="0"/>
        </a:p>
      </dgm:t>
    </dgm:pt>
    <dgm:pt modelId="{90D37C4E-EA99-4BE9-A1E9-FF508F4F6E6D}" type="par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B4C0B9E-7FF8-4A28-905F-EB4B194403F2}" type="sib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E92AF34-F9E6-4388-AF2A-CF3EF1584C1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training data, how to find F(</a:t>
          </a:r>
          <a:r>
            <a:rPr lang="en-US" altLang="zh-TW" sz="2400" dirty="0" err="1"/>
            <a:t>x,y</a:t>
          </a:r>
          <a:r>
            <a:rPr lang="en-US" altLang="zh-TW" sz="2400" dirty="0"/>
            <a:t>)</a:t>
          </a:r>
          <a:endParaRPr lang="zh-TW" altLang="en-US" sz="2400" dirty="0"/>
        </a:p>
      </dgm:t>
    </dgm:pt>
    <dgm:pt modelId="{4133A273-C2CE-4E26-9935-F2E839078AF9}" type="sib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FDC78129-C5C8-4EE7-B64F-87BC7BF61237}" type="par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87DFDA80-A9C9-4491-9026-F8FA22BFFCA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0CAC8A24-460B-401F-B325-5C9524114DFE}" type="sib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16B1F572-501A-49DF-925D-A700C783ABC0}" type="par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5276CFF9-C393-455C-AFD2-DE107E59EA25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49562671-8F50-4C62-91AB-019227E8FB63}" type="sib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8F811F7-E1FF-4EE6-A783-EF5DDD42FC4B}" type="par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7FDADD8-0AA0-4C28-AF11-7D00EBB05AE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How to solve the “</a:t>
          </a:r>
          <a:r>
            <a:rPr lang="en-US" altLang="zh-TW" sz="2400" dirty="0" err="1"/>
            <a:t>arg</a:t>
          </a:r>
          <a:r>
            <a:rPr lang="en-US" altLang="zh-TW" sz="2400" dirty="0"/>
            <a:t> max” problem</a:t>
          </a:r>
          <a:endParaRPr lang="zh-TW" altLang="en-US" sz="2400" dirty="0"/>
        </a:p>
      </dgm:t>
    </dgm:pt>
    <dgm:pt modelId="{A55B5796-F3B0-46DE-B2FF-0824023BD70B}" type="sib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09517973-EC7A-449E-B00C-D4963875F322}" type="par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4179D9DA-6134-4814-A5A8-69B41E8D2F8B}" type="pres">
      <dgm:prSet presAssocID="{5BA0FA28-2818-405F-8330-1628FE77523B}" presName="linear" presStyleCnt="0">
        <dgm:presLayoutVars>
          <dgm:dir/>
          <dgm:animLvl val="lvl"/>
          <dgm:resizeHandles val="exact"/>
        </dgm:presLayoutVars>
      </dgm:prSet>
      <dgm:spPr/>
    </dgm:pt>
    <dgm:pt modelId="{5D371B89-AC10-4DC4-BC80-E9858BDB835E}" type="pres">
      <dgm:prSet presAssocID="{8C8FC24A-98B3-42A9-B73B-E58568D91077}" presName="parentLin" presStyleCnt="0"/>
      <dgm:spPr/>
    </dgm:pt>
    <dgm:pt modelId="{D0606D4B-A512-472A-8D93-3EE9498764C6}" type="pres">
      <dgm:prSet presAssocID="{8C8FC24A-98B3-42A9-B73B-E58568D91077}" presName="parentLeftMargin" presStyleLbl="node1" presStyleIdx="0" presStyleCnt="3"/>
      <dgm:spPr/>
    </dgm:pt>
    <dgm:pt modelId="{F2CC8F88-1DDE-4179-9925-87ECEBEEA36E}" type="pres">
      <dgm:prSet presAssocID="{8C8FC24A-98B3-42A9-B73B-E58568D910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686F88-AF86-4F31-B0CE-C3576E7DD362}" type="pres">
      <dgm:prSet presAssocID="{8C8FC24A-98B3-42A9-B73B-E58568D91077}" presName="negativeSpace" presStyleCnt="0"/>
      <dgm:spPr/>
    </dgm:pt>
    <dgm:pt modelId="{E98E6051-CEA2-4B2D-9CC2-D9D66B04CCD9}" type="pres">
      <dgm:prSet presAssocID="{8C8FC24A-98B3-42A9-B73B-E58568D91077}" presName="childText" presStyleLbl="conFgAcc1" presStyleIdx="0" presStyleCnt="3">
        <dgm:presLayoutVars>
          <dgm:bulletEnabled val="1"/>
        </dgm:presLayoutVars>
      </dgm:prSet>
      <dgm:spPr/>
    </dgm:pt>
    <dgm:pt modelId="{CB705391-3761-490F-99AE-B6CC73F7F37A}" type="pres">
      <dgm:prSet presAssocID="{71EB5960-47DF-4050-B754-EF079C6E81B1}" presName="spaceBetweenRectangles" presStyleCnt="0"/>
      <dgm:spPr/>
    </dgm:pt>
    <dgm:pt modelId="{99057CD4-AE21-4F0A-AE0B-30D1D9B8DC51}" type="pres">
      <dgm:prSet presAssocID="{E6126381-FEA6-42C2-B4DA-55A2225C4033}" presName="parentLin" presStyleCnt="0"/>
      <dgm:spPr/>
    </dgm:pt>
    <dgm:pt modelId="{65374AD6-C596-4C7E-A6BC-8CAEAE6AC668}" type="pres">
      <dgm:prSet presAssocID="{E6126381-FEA6-42C2-B4DA-55A2225C4033}" presName="parentLeftMargin" presStyleLbl="node1" presStyleIdx="0" presStyleCnt="3"/>
      <dgm:spPr/>
    </dgm:pt>
    <dgm:pt modelId="{426AFD05-EDD0-4DFF-84BB-7CFC7D97A722}" type="pres">
      <dgm:prSet presAssocID="{E6126381-FEA6-42C2-B4DA-55A2225C40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EDF325-B978-4C00-8EEB-56F8364B5B22}" type="pres">
      <dgm:prSet presAssocID="{E6126381-FEA6-42C2-B4DA-55A2225C4033}" presName="negativeSpace" presStyleCnt="0"/>
      <dgm:spPr/>
    </dgm:pt>
    <dgm:pt modelId="{547E7A61-A93C-4FFB-BAEA-5A39CE04E726}" type="pres">
      <dgm:prSet presAssocID="{E6126381-FEA6-42C2-B4DA-55A2225C4033}" presName="childText" presStyleLbl="conFgAcc1" presStyleIdx="1" presStyleCnt="3">
        <dgm:presLayoutVars>
          <dgm:bulletEnabled val="1"/>
        </dgm:presLayoutVars>
      </dgm:prSet>
      <dgm:spPr/>
    </dgm:pt>
    <dgm:pt modelId="{C7424F1E-D72B-4D7C-99EA-11E2BD4A0D8D}" type="pres">
      <dgm:prSet presAssocID="{D604F41C-C7DE-4E9E-A5C0-8BD081DCD4DE}" presName="spaceBetweenRectangles" presStyleCnt="0"/>
      <dgm:spPr/>
    </dgm:pt>
    <dgm:pt modelId="{F4779A7B-D331-4920-AD03-D93F3E7E63FD}" type="pres">
      <dgm:prSet presAssocID="{CBF58472-CB47-4CDC-B406-59ACCFEC7AC8}" presName="parentLin" presStyleCnt="0"/>
      <dgm:spPr/>
    </dgm:pt>
    <dgm:pt modelId="{946BBAFD-B004-449D-AB22-3CD75A0402D3}" type="pres">
      <dgm:prSet presAssocID="{CBF58472-CB47-4CDC-B406-59ACCFEC7AC8}" presName="parentLeftMargin" presStyleLbl="node1" presStyleIdx="1" presStyleCnt="3"/>
      <dgm:spPr/>
    </dgm:pt>
    <dgm:pt modelId="{6AE1192B-8224-4641-A190-32BF176B4BD3}" type="pres">
      <dgm:prSet presAssocID="{CBF58472-CB47-4CDC-B406-59ACCFEC7AC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354508-1501-4C42-AE72-E7E8FB381E2F}" type="pres">
      <dgm:prSet presAssocID="{CBF58472-CB47-4CDC-B406-59ACCFEC7AC8}" presName="negativeSpace" presStyleCnt="0"/>
      <dgm:spPr/>
    </dgm:pt>
    <dgm:pt modelId="{9F48C664-FFBC-4894-8A20-68F9CE8E9C2D}" type="pres">
      <dgm:prSet presAssocID="{CBF58472-CB47-4CDC-B406-59ACCFEC7AC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ECD4D15-4796-4698-8E53-7C9F57057D79}" srcId="{CBF58472-CB47-4CDC-B406-59ACCFEC7AC8}" destId="{0E92AF34-F9E6-4388-AF2A-CF3EF1584C18}" srcOrd="0" destOrd="0" parTransId="{FDC78129-C5C8-4EE7-B64F-87BC7BF61237}" sibTransId="{4133A273-C2CE-4E26-9935-F2E839078AF9}"/>
    <dgm:cxn modelId="{D7286717-FC07-4740-A216-AF53CC2CEC0E}" type="presOf" srcId="{CBF58472-CB47-4CDC-B406-59ACCFEC7AC8}" destId="{6AE1192B-8224-4641-A190-32BF176B4BD3}" srcOrd="1" destOrd="0" presId="urn:microsoft.com/office/officeart/2005/8/layout/list1"/>
    <dgm:cxn modelId="{02791018-875C-4D84-9507-0D49978CAE0E}" type="presOf" srcId="{5BA0FA28-2818-405F-8330-1628FE77523B}" destId="{4179D9DA-6134-4814-A5A8-69B41E8D2F8B}" srcOrd="0" destOrd="0" presId="urn:microsoft.com/office/officeart/2005/8/layout/list1"/>
    <dgm:cxn modelId="{7AED2323-55B3-44BD-8767-44152D24ADF5}" type="presOf" srcId="{8C8FC24A-98B3-42A9-B73B-E58568D91077}" destId="{F2CC8F88-1DDE-4179-9925-87ECEBEEA36E}" srcOrd="1" destOrd="0" presId="urn:microsoft.com/office/officeart/2005/8/layout/list1"/>
    <dgm:cxn modelId="{F4B90C2D-8B91-430C-AE06-0DFB9C93B10C}" srcId="{5BA0FA28-2818-405F-8330-1628FE77523B}" destId="{8C8FC24A-98B3-42A9-B73B-E58568D91077}" srcOrd="0" destOrd="0" parTransId="{3FBC2E5D-4844-44CE-BFC2-057E94FA1366}" sibTransId="{71EB5960-47DF-4050-B754-EF079C6E81B1}"/>
    <dgm:cxn modelId="{DC913441-5317-4A06-A10E-9532014BADE0}" srcId="{5BA0FA28-2818-405F-8330-1628FE77523B}" destId="{E6126381-FEA6-42C2-B4DA-55A2225C4033}" srcOrd="1" destOrd="0" parTransId="{EAC3387D-C2E4-4959-AE1F-C7373D2F94B6}" sibTransId="{D604F41C-C7DE-4E9E-A5C0-8BD081DCD4DE}"/>
    <dgm:cxn modelId="{28283947-5D8B-455D-9FE8-B5B0F043DDB8}" srcId="{8C8FC24A-98B3-42A9-B73B-E58568D91077}" destId="{9491E6FD-75D8-4F8F-A2D8-676337F2C604}" srcOrd="0" destOrd="0" parTransId="{90D37C4E-EA99-4BE9-A1E9-FF508F4F6E6D}" sibTransId="{0B4C0B9E-7FF8-4A28-905F-EB4B194403F2}"/>
    <dgm:cxn modelId="{D59AC17C-81A4-4D3E-83E3-A4F473D28BE5}" srcId="{E6126381-FEA6-42C2-B4DA-55A2225C4033}" destId="{5276CFF9-C393-455C-AFD2-DE107E59EA25}" srcOrd="1" destOrd="0" parTransId="{78F811F7-E1FF-4EE6-A783-EF5DDD42FC4B}" sibTransId="{49562671-8F50-4C62-91AB-019227E8FB63}"/>
    <dgm:cxn modelId="{86D71A81-D744-49A0-B9C5-654048A4B2E8}" srcId="{E6126381-FEA6-42C2-B4DA-55A2225C4033}" destId="{77FDADD8-0AA0-4C28-AF11-7D00EBB05AED}" srcOrd="0" destOrd="0" parTransId="{09517973-EC7A-449E-B00C-D4963875F322}" sibTransId="{A55B5796-F3B0-46DE-B2FF-0824023BD70B}"/>
    <dgm:cxn modelId="{D7299786-014D-494E-B10A-E4A3CA4EF4F2}" type="presOf" srcId="{E6126381-FEA6-42C2-B4DA-55A2225C4033}" destId="{65374AD6-C596-4C7E-A6BC-8CAEAE6AC668}" srcOrd="0" destOrd="0" presId="urn:microsoft.com/office/officeart/2005/8/layout/list1"/>
    <dgm:cxn modelId="{472D8198-069D-416F-AACB-B71D0AC0743D}" type="presOf" srcId="{5276CFF9-C393-455C-AFD2-DE107E59EA25}" destId="{547E7A61-A93C-4FFB-BAEA-5A39CE04E726}" srcOrd="0" destOrd="1" presId="urn:microsoft.com/office/officeart/2005/8/layout/list1"/>
    <dgm:cxn modelId="{D9B635A0-02C1-4D81-8612-0584307A59F1}" type="presOf" srcId="{8C8FC24A-98B3-42A9-B73B-E58568D91077}" destId="{D0606D4B-A512-472A-8D93-3EE9498764C6}" srcOrd="0" destOrd="0" presId="urn:microsoft.com/office/officeart/2005/8/layout/list1"/>
    <dgm:cxn modelId="{84BAD5A3-7D64-4267-A1BD-6A4D23209535}" type="presOf" srcId="{77FDADD8-0AA0-4C28-AF11-7D00EBB05AED}" destId="{547E7A61-A93C-4FFB-BAEA-5A39CE04E726}" srcOrd="0" destOrd="0" presId="urn:microsoft.com/office/officeart/2005/8/layout/list1"/>
    <dgm:cxn modelId="{A505B0B5-2309-4F40-A2A4-F72BDC3020B8}" type="presOf" srcId="{0E92AF34-F9E6-4388-AF2A-CF3EF1584C18}" destId="{9F48C664-FFBC-4894-8A20-68F9CE8E9C2D}" srcOrd="0" destOrd="0" presId="urn:microsoft.com/office/officeart/2005/8/layout/list1"/>
    <dgm:cxn modelId="{B5A525C1-7844-48CF-B60B-12306B8BDCC6}" type="presOf" srcId="{9491E6FD-75D8-4F8F-A2D8-676337F2C604}" destId="{E98E6051-CEA2-4B2D-9CC2-D9D66B04CCD9}" srcOrd="0" destOrd="0" presId="urn:microsoft.com/office/officeart/2005/8/layout/list1"/>
    <dgm:cxn modelId="{93E4EBCF-79F9-466D-83AF-F3D134B65DC6}" srcId="{E6126381-FEA6-42C2-B4DA-55A2225C4033}" destId="{87DFDA80-A9C9-4491-9026-F8FA22BFFCA3}" srcOrd="2" destOrd="0" parTransId="{16B1F572-501A-49DF-925D-A700C783ABC0}" sibTransId="{0CAC8A24-460B-401F-B325-5C9524114DFE}"/>
    <dgm:cxn modelId="{6B81DFD3-AAB9-4285-850D-57B9D4A42669}" type="presOf" srcId="{87DFDA80-A9C9-4491-9026-F8FA22BFFCA3}" destId="{547E7A61-A93C-4FFB-BAEA-5A39CE04E726}" srcOrd="0" destOrd="2" presId="urn:microsoft.com/office/officeart/2005/8/layout/list1"/>
    <dgm:cxn modelId="{CAD26BD8-7BBB-4F94-AC4F-EA6B64A49F8E}" srcId="{5BA0FA28-2818-405F-8330-1628FE77523B}" destId="{CBF58472-CB47-4CDC-B406-59ACCFEC7AC8}" srcOrd="2" destOrd="0" parTransId="{63703F06-DF77-42BD-B522-645A1DF5232D}" sibTransId="{E99D2AFF-1F37-4E62-AD33-51ADCD5C026A}"/>
    <dgm:cxn modelId="{BC793CD9-69BA-4A8D-8144-E77803AE501B}" type="presOf" srcId="{E6126381-FEA6-42C2-B4DA-55A2225C4033}" destId="{426AFD05-EDD0-4DFF-84BB-7CFC7D97A722}" srcOrd="1" destOrd="0" presId="urn:microsoft.com/office/officeart/2005/8/layout/list1"/>
    <dgm:cxn modelId="{282420DE-ED86-419E-8E93-B271A28E1AD6}" type="presOf" srcId="{CBF58472-CB47-4CDC-B406-59ACCFEC7AC8}" destId="{946BBAFD-B004-449D-AB22-3CD75A0402D3}" srcOrd="0" destOrd="0" presId="urn:microsoft.com/office/officeart/2005/8/layout/list1"/>
    <dgm:cxn modelId="{97D8F90B-9BAA-4093-BBCE-80A21D5432A7}" type="presParOf" srcId="{4179D9DA-6134-4814-A5A8-69B41E8D2F8B}" destId="{5D371B89-AC10-4DC4-BC80-E9858BDB835E}" srcOrd="0" destOrd="0" presId="urn:microsoft.com/office/officeart/2005/8/layout/list1"/>
    <dgm:cxn modelId="{2C2C9F89-BF9C-4156-8E5A-2C7FCD71FE25}" type="presParOf" srcId="{5D371B89-AC10-4DC4-BC80-E9858BDB835E}" destId="{D0606D4B-A512-472A-8D93-3EE9498764C6}" srcOrd="0" destOrd="0" presId="urn:microsoft.com/office/officeart/2005/8/layout/list1"/>
    <dgm:cxn modelId="{BD971788-D568-4275-AA2D-820F6D6A4FA4}" type="presParOf" srcId="{5D371B89-AC10-4DC4-BC80-E9858BDB835E}" destId="{F2CC8F88-1DDE-4179-9925-87ECEBEEA36E}" srcOrd="1" destOrd="0" presId="urn:microsoft.com/office/officeart/2005/8/layout/list1"/>
    <dgm:cxn modelId="{E6439A74-E1C5-4D2A-8531-432F694723A5}" type="presParOf" srcId="{4179D9DA-6134-4814-A5A8-69B41E8D2F8B}" destId="{69686F88-AF86-4F31-B0CE-C3576E7DD362}" srcOrd="1" destOrd="0" presId="urn:microsoft.com/office/officeart/2005/8/layout/list1"/>
    <dgm:cxn modelId="{0691123B-F1A3-4753-9F10-84C0BEECEDE4}" type="presParOf" srcId="{4179D9DA-6134-4814-A5A8-69B41E8D2F8B}" destId="{E98E6051-CEA2-4B2D-9CC2-D9D66B04CCD9}" srcOrd="2" destOrd="0" presId="urn:microsoft.com/office/officeart/2005/8/layout/list1"/>
    <dgm:cxn modelId="{295B9724-C4F6-4A0B-A499-9DC8A1B20142}" type="presParOf" srcId="{4179D9DA-6134-4814-A5A8-69B41E8D2F8B}" destId="{CB705391-3761-490F-99AE-B6CC73F7F37A}" srcOrd="3" destOrd="0" presId="urn:microsoft.com/office/officeart/2005/8/layout/list1"/>
    <dgm:cxn modelId="{6D0BB4B7-8434-4FF6-919F-837E3F176524}" type="presParOf" srcId="{4179D9DA-6134-4814-A5A8-69B41E8D2F8B}" destId="{99057CD4-AE21-4F0A-AE0B-30D1D9B8DC51}" srcOrd="4" destOrd="0" presId="urn:microsoft.com/office/officeart/2005/8/layout/list1"/>
    <dgm:cxn modelId="{36B06DFE-12AE-4BD2-B7A8-0D676A0A06B2}" type="presParOf" srcId="{99057CD4-AE21-4F0A-AE0B-30D1D9B8DC51}" destId="{65374AD6-C596-4C7E-A6BC-8CAEAE6AC668}" srcOrd="0" destOrd="0" presId="urn:microsoft.com/office/officeart/2005/8/layout/list1"/>
    <dgm:cxn modelId="{12C7AF07-C684-4D81-8F8B-1974B12E0A04}" type="presParOf" srcId="{99057CD4-AE21-4F0A-AE0B-30D1D9B8DC51}" destId="{426AFD05-EDD0-4DFF-84BB-7CFC7D97A722}" srcOrd="1" destOrd="0" presId="urn:microsoft.com/office/officeart/2005/8/layout/list1"/>
    <dgm:cxn modelId="{419D3249-B4C1-4F97-9357-159BB8200895}" type="presParOf" srcId="{4179D9DA-6134-4814-A5A8-69B41E8D2F8B}" destId="{EDEDF325-B978-4C00-8EEB-56F8364B5B22}" srcOrd="5" destOrd="0" presId="urn:microsoft.com/office/officeart/2005/8/layout/list1"/>
    <dgm:cxn modelId="{ECDE8FB2-5AE6-47AB-BA99-FABB1086DBCC}" type="presParOf" srcId="{4179D9DA-6134-4814-A5A8-69B41E8D2F8B}" destId="{547E7A61-A93C-4FFB-BAEA-5A39CE04E726}" srcOrd="6" destOrd="0" presId="urn:microsoft.com/office/officeart/2005/8/layout/list1"/>
    <dgm:cxn modelId="{8AE8D71C-1E51-414A-A9A7-2D9B4DD9FB92}" type="presParOf" srcId="{4179D9DA-6134-4814-A5A8-69B41E8D2F8B}" destId="{C7424F1E-D72B-4D7C-99EA-11E2BD4A0D8D}" srcOrd="7" destOrd="0" presId="urn:microsoft.com/office/officeart/2005/8/layout/list1"/>
    <dgm:cxn modelId="{D843C2CC-F9E9-4A9C-8871-A906B3EE5502}" type="presParOf" srcId="{4179D9DA-6134-4814-A5A8-69B41E8D2F8B}" destId="{F4779A7B-D331-4920-AD03-D93F3E7E63FD}" srcOrd="8" destOrd="0" presId="urn:microsoft.com/office/officeart/2005/8/layout/list1"/>
    <dgm:cxn modelId="{20816E03-52BF-4794-8000-0342D4E10B53}" type="presParOf" srcId="{F4779A7B-D331-4920-AD03-D93F3E7E63FD}" destId="{946BBAFD-B004-449D-AB22-3CD75A0402D3}" srcOrd="0" destOrd="0" presId="urn:microsoft.com/office/officeart/2005/8/layout/list1"/>
    <dgm:cxn modelId="{E0D31AEF-F03B-4386-87D2-055D57035435}" type="presParOf" srcId="{F4779A7B-D331-4920-AD03-D93F3E7E63FD}" destId="{6AE1192B-8224-4641-A190-32BF176B4BD3}" srcOrd="1" destOrd="0" presId="urn:microsoft.com/office/officeart/2005/8/layout/list1"/>
    <dgm:cxn modelId="{E91BEBD5-11E5-4683-A6C4-23C8D752595D}" type="presParOf" srcId="{4179D9DA-6134-4814-A5A8-69B41E8D2F8B}" destId="{57354508-1501-4C42-AE72-E7E8FB381E2F}" srcOrd="9" destOrd="0" presId="urn:microsoft.com/office/officeart/2005/8/layout/list1"/>
    <dgm:cxn modelId="{ED300B9F-A9E3-4A58-AEED-8197AD5BCD78}" type="presParOf" srcId="{4179D9DA-6134-4814-A5A8-69B41E8D2F8B}" destId="{9F48C664-FFBC-4894-8A20-68F9CE8E9C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A0FA28-2818-405F-8330-1628FE77523B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C8FC24A-98B3-42A9-B73B-E58568D91077}">
      <dgm:prSet phldrT="[文字]" custT="1"/>
      <dgm:spPr/>
      <dgm:t>
        <a:bodyPr/>
        <a:lstStyle/>
        <a:p>
          <a:r>
            <a:rPr lang="en-US" altLang="zh-TW" sz="2400" dirty="0"/>
            <a:t>Problem 1: Evaluation</a:t>
          </a:r>
          <a:endParaRPr lang="zh-TW" altLang="en-US" sz="2400" dirty="0"/>
        </a:p>
      </dgm:t>
    </dgm:pt>
    <dgm:pt modelId="{3FBC2E5D-4844-44CE-BFC2-057E94FA1366}" type="par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71EB5960-47DF-4050-B754-EF079C6E81B1}" type="sib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E6126381-FEA6-42C2-B4DA-55A2225C4033}">
      <dgm:prSet phldrT="[文字]" custT="1"/>
      <dgm:spPr/>
      <dgm:t>
        <a:bodyPr/>
        <a:lstStyle/>
        <a:p>
          <a:r>
            <a:rPr lang="en-US" altLang="zh-TW" sz="2400" dirty="0"/>
            <a:t>Problem 2: Inference</a:t>
          </a:r>
          <a:endParaRPr lang="zh-TW" altLang="en-US" sz="2400" dirty="0"/>
        </a:p>
      </dgm:t>
    </dgm:pt>
    <dgm:pt modelId="{EAC3387D-C2E4-4959-AE1F-C7373D2F94B6}" type="par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D604F41C-C7DE-4E9E-A5C0-8BD081DCD4DE}" type="sib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CBF58472-CB47-4CDC-B406-59ACCFEC7AC8}">
      <dgm:prSet phldrT="[文字]" custT="1"/>
      <dgm:spPr/>
      <dgm:t>
        <a:bodyPr/>
        <a:lstStyle/>
        <a:p>
          <a:r>
            <a:rPr lang="en-US" altLang="zh-TW" sz="2400" dirty="0"/>
            <a:t>Problem 3: Training</a:t>
          </a:r>
          <a:endParaRPr lang="zh-TW" altLang="en-US" sz="2400" dirty="0"/>
        </a:p>
      </dgm:t>
    </dgm:pt>
    <dgm:pt modelId="{63703F06-DF77-42BD-B522-645A1DF5232D}" type="par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E99D2AFF-1F37-4E62-AD33-51ADCD5C026A}" type="sib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9491E6FD-75D8-4F8F-A2D8-676337F2C604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What does F(</a:t>
          </a:r>
          <a:r>
            <a:rPr lang="en-US" altLang="zh-TW" sz="2400" dirty="0" err="1"/>
            <a:t>x,y</a:t>
          </a:r>
          <a:r>
            <a:rPr lang="en-US" altLang="zh-TW" sz="2400" dirty="0"/>
            <a:t>) look like?</a:t>
          </a:r>
          <a:endParaRPr lang="zh-TW" altLang="en-US" sz="2400" dirty="0"/>
        </a:p>
      </dgm:t>
    </dgm:pt>
    <dgm:pt modelId="{90D37C4E-EA99-4BE9-A1E9-FF508F4F6E6D}" type="par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B4C0B9E-7FF8-4A28-905F-EB4B194403F2}" type="sib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E92AF34-F9E6-4388-AF2A-CF3EF1584C1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training data, how to find F(</a:t>
          </a:r>
          <a:r>
            <a:rPr lang="en-US" altLang="zh-TW" sz="2400" dirty="0" err="1"/>
            <a:t>x,y</a:t>
          </a:r>
          <a:r>
            <a:rPr lang="en-US" altLang="zh-TW" sz="2400" dirty="0"/>
            <a:t>)</a:t>
          </a:r>
          <a:endParaRPr lang="zh-TW" altLang="en-US" sz="2400" dirty="0"/>
        </a:p>
      </dgm:t>
    </dgm:pt>
    <dgm:pt modelId="{4133A273-C2CE-4E26-9935-F2E839078AF9}" type="sib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FDC78129-C5C8-4EE7-B64F-87BC7BF61237}" type="par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87DFDA80-A9C9-4491-9026-F8FA22BFFCA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0CAC8A24-460B-401F-B325-5C9524114DFE}" type="sib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16B1F572-501A-49DF-925D-A700C783ABC0}" type="par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5276CFF9-C393-455C-AFD2-DE107E59EA25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49562671-8F50-4C62-91AB-019227E8FB63}" type="sib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8F811F7-E1FF-4EE6-A783-EF5DDD42FC4B}" type="par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7FDADD8-0AA0-4C28-AF11-7D00EBB05AE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How to solve the “</a:t>
          </a:r>
          <a:r>
            <a:rPr lang="en-US" altLang="zh-TW" sz="2400" dirty="0" err="1"/>
            <a:t>arg</a:t>
          </a:r>
          <a:r>
            <a:rPr lang="en-US" altLang="zh-TW" sz="2400" dirty="0"/>
            <a:t> max” problem</a:t>
          </a:r>
          <a:endParaRPr lang="zh-TW" altLang="en-US" sz="2400" dirty="0"/>
        </a:p>
      </dgm:t>
    </dgm:pt>
    <dgm:pt modelId="{A55B5796-F3B0-46DE-B2FF-0824023BD70B}" type="sib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09517973-EC7A-449E-B00C-D4963875F322}" type="par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4179D9DA-6134-4814-A5A8-69B41E8D2F8B}" type="pres">
      <dgm:prSet presAssocID="{5BA0FA28-2818-405F-8330-1628FE77523B}" presName="linear" presStyleCnt="0">
        <dgm:presLayoutVars>
          <dgm:dir/>
          <dgm:animLvl val="lvl"/>
          <dgm:resizeHandles val="exact"/>
        </dgm:presLayoutVars>
      </dgm:prSet>
      <dgm:spPr/>
    </dgm:pt>
    <dgm:pt modelId="{5D371B89-AC10-4DC4-BC80-E9858BDB835E}" type="pres">
      <dgm:prSet presAssocID="{8C8FC24A-98B3-42A9-B73B-E58568D91077}" presName="parentLin" presStyleCnt="0"/>
      <dgm:spPr/>
    </dgm:pt>
    <dgm:pt modelId="{D0606D4B-A512-472A-8D93-3EE9498764C6}" type="pres">
      <dgm:prSet presAssocID="{8C8FC24A-98B3-42A9-B73B-E58568D91077}" presName="parentLeftMargin" presStyleLbl="node1" presStyleIdx="0" presStyleCnt="3"/>
      <dgm:spPr/>
    </dgm:pt>
    <dgm:pt modelId="{F2CC8F88-1DDE-4179-9925-87ECEBEEA36E}" type="pres">
      <dgm:prSet presAssocID="{8C8FC24A-98B3-42A9-B73B-E58568D910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686F88-AF86-4F31-B0CE-C3576E7DD362}" type="pres">
      <dgm:prSet presAssocID="{8C8FC24A-98B3-42A9-B73B-E58568D91077}" presName="negativeSpace" presStyleCnt="0"/>
      <dgm:spPr/>
    </dgm:pt>
    <dgm:pt modelId="{E98E6051-CEA2-4B2D-9CC2-D9D66B04CCD9}" type="pres">
      <dgm:prSet presAssocID="{8C8FC24A-98B3-42A9-B73B-E58568D91077}" presName="childText" presStyleLbl="conFgAcc1" presStyleIdx="0" presStyleCnt="3">
        <dgm:presLayoutVars>
          <dgm:bulletEnabled val="1"/>
        </dgm:presLayoutVars>
      </dgm:prSet>
      <dgm:spPr/>
    </dgm:pt>
    <dgm:pt modelId="{CB705391-3761-490F-99AE-B6CC73F7F37A}" type="pres">
      <dgm:prSet presAssocID="{71EB5960-47DF-4050-B754-EF079C6E81B1}" presName="spaceBetweenRectangles" presStyleCnt="0"/>
      <dgm:spPr/>
    </dgm:pt>
    <dgm:pt modelId="{99057CD4-AE21-4F0A-AE0B-30D1D9B8DC51}" type="pres">
      <dgm:prSet presAssocID="{E6126381-FEA6-42C2-B4DA-55A2225C4033}" presName="parentLin" presStyleCnt="0"/>
      <dgm:spPr/>
    </dgm:pt>
    <dgm:pt modelId="{65374AD6-C596-4C7E-A6BC-8CAEAE6AC668}" type="pres">
      <dgm:prSet presAssocID="{E6126381-FEA6-42C2-B4DA-55A2225C4033}" presName="parentLeftMargin" presStyleLbl="node1" presStyleIdx="0" presStyleCnt="3"/>
      <dgm:spPr/>
    </dgm:pt>
    <dgm:pt modelId="{426AFD05-EDD0-4DFF-84BB-7CFC7D97A722}" type="pres">
      <dgm:prSet presAssocID="{E6126381-FEA6-42C2-B4DA-55A2225C40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EDF325-B978-4C00-8EEB-56F8364B5B22}" type="pres">
      <dgm:prSet presAssocID="{E6126381-FEA6-42C2-B4DA-55A2225C4033}" presName="negativeSpace" presStyleCnt="0"/>
      <dgm:spPr/>
    </dgm:pt>
    <dgm:pt modelId="{547E7A61-A93C-4FFB-BAEA-5A39CE04E726}" type="pres">
      <dgm:prSet presAssocID="{E6126381-FEA6-42C2-B4DA-55A2225C4033}" presName="childText" presStyleLbl="conFgAcc1" presStyleIdx="1" presStyleCnt="3">
        <dgm:presLayoutVars>
          <dgm:bulletEnabled val="1"/>
        </dgm:presLayoutVars>
      </dgm:prSet>
      <dgm:spPr/>
    </dgm:pt>
    <dgm:pt modelId="{C7424F1E-D72B-4D7C-99EA-11E2BD4A0D8D}" type="pres">
      <dgm:prSet presAssocID="{D604F41C-C7DE-4E9E-A5C0-8BD081DCD4DE}" presName="spaceBetweenRectangles" presStyleCnt="0"/>
      <dgm:spPr/>
    </dgm:pt>
    <dgm:pt modelId="{F4779A7B-D331-4920-AD03-D93F3E7E63FD}" type="pres">
      <dgm:prSet presAssocID="{CBF58472-CB47-4CDC-B406-59ACCFEC7AC8}" presName="parentLin" presStyleCnt="0"/>
      <dgm:spPr/>
    </dgm:pt>
    <dgm:pt modelId="{946BBAFD-B004-449D-AB22-3CD75A0402D3}" type="pres">
      <dgm:prSet presAssocID="{CBF58472-CB47-4CDC-B406-59ACCFEC7AC8}" presName="parentLeftMargin" presStyleLbl="node1" presStyleIdx="1" presStyleCnt="3"/>
      <dgm:spPr/>
    </dgm:pt>
    <dgm:pt modelId="{6AE1192B-8224-4641-A190-32BF176B4BD3}" type="pres">
      <dgm:prSet presAssocID="{CBF58472-CB47-4CDC-B406-59ACCFEC7AC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354508-1501-4C42-AE72-E7E8FB381E2F}" type="pres">
      <dgm:prSet presAssocID="{CBF58472-CB47-4CDC-B406-59ACCFEC7AC8}" presName="negativeSpace" presStyleCnt="0"/>
      <dgm:spPr/>
    </dgm:pt>
    <dgm:pt modelId="{9F48C664-FFBC-4894-8A20-68F9CE8E9C2D}" type="pres">
      <dgm:prSet presAssocID="{CBF58472-CB47-4CDC-B406-59ACCFEC7AC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E499A04-9B24-4D73-91B8-2EA2BE64B1FA}" type="presOf" srcId="{E6126381-FEA6-42C2-B4DA-55A2225C4033}" destId="{65374AD6-C596-4C7E-A6BC-8CAEAE6AC668}" srcOrd="0" destOrd="0" presId="urn:microsoft.com/office/officeart/2005/8/layout/list1"/>
    <dgm:cxn modelId="{8ECD4D15-4796-4698-8E53-7C9F57057D79}" srcId="{CBF58472-CB47-4CDC-B406-59ACCFEC7AC8}" destId="{0E92AF34-F9E6-4388-AF2A-CF3EF1584C18}" srcOrd="0" destOrd="0" parTransId="{FDC78129-C5C8-4EE7-B64F-87BC7BF61237}" sibTransId="{4133A273-C2CE-4E26-9935-F2E839078AF9}"/>
    <dgm:cxn modelId="{F4B90C2D-8B91-430C-AE06-0DFB9C93B10C}" srcId="{5BA0FA28-2818-405F-8330-1628FE77523B}" destId="{8C8FC24A-98B3-42A9-B73B-E58568D91077}" srcOrd="0" destOrd="0" parTransId="{3FBC2E5D-4844-44CE-BFC2-057E94FA1366}" sibTransId="{71EB5960-47DF-4050-B754-EF079C6E81B1}"/>
    <dgm:cxn modelId="{DC913441-5317-4A06-A10E-9532014BADE0}" srcId="{5BA0FA28-2818-405F-8330-1628FE77523B}" destId="{E6126381-FEA6-42C2-B4DA-55A2225C4033}" srcOrd="1" destOrd="0" parTransId="{EAC3387D-C2E4-4959-AE1F-C7373D2F94B6}" sibTransId="{D604F41C-C7DE-4E9E-A5C0-8BD081DCD4DE}"/>
    <dgm:cxn modelId="{90AA2844-A91D-4993-9A5C-FFE1A93C9ABB}" type="presOf" srcId="{0E92AF34-F9E6-4388-AF2A-CF3EF1584C18}" destId="{9F48C664-FFBC-4894-8A20-68F9CE8E9C2D}" srcOrd="0" destOrd="0" presId="urn:microsoft.com/office/officeart/2005/8/layout/list1"/>
    <dgm:cxn modelId="{28283947-5D8B-455D-9FE8-B5B0F043DDB8}" srcId="{8C8FC24A-98B3-42A9-B73B-E58568D91077}" destId="{9491E6FD-75D8-4F8F-A2D8-676337F2C604}" srcOrd="0" destOrd="0" parTransId="{90D37C4E-EA99-4BE9-A1E9-FF508F4F6E6D}" sibTransId="{0B4C0B9E-7FF8-4A28-905F-EB4B194403F2}"/>
    <dgm:cxn modelId="{E3934748-D306-4A1F-AC39-7223B65E02DA}" type="presOf" srcId="{E6126381-FEA6-42C2-B4DA-55A2225C4033}" destId="{426AFD05-EDD0-4DFF-84BB-7CFC7D97A722}" srcOrd="1" destOrd="0" presId="urn:microsoft.com/office/officeart/2005/8/layout/list1"/>
    <dgm:cxn modelId="{D59AC17C-81A4-4D3E-83E3-A4F473D28BE5}" srcId="{E6126381-FEA6-42C2-B4DA-55A2225C4033}" destId="{5276CFF9-C393-455C-AFD2-DE107E59EA25}" srcOrd="1" destOrd="0" parTransId="{78F811F7-E1FF-4EE6-A783-EF5DDD42FC4B}" sibTransId="{49562671-8F50-4C62-91AB-019227E8FB63}"/>
    <dgm:cxn modelId="{2ED25480-BC3E-48A9-AE13-04381B2347F0}" type="presOf" srcId="{CBF58472-CB47-4CDC-B406-59ACCFEC7AC8}" destId="{946BBAFD-B004-449D-AB22-3CD75A0402D3}" srcOrd="0" destOrd="0" presId="urn:microsoft.com/office/officeart/2005/8/layout/list1"/>
    <dgm:cxn modelId="{86D71A81-D744-49A0-B9C5-654048A4B2E8}" srcId="{E6126381-FEA6-42C2-B4DA-55A2225C4033}" destId="{77FDADD8-0AA0-4C28-AF11-7D00EBB05AED}" srcOrd="0" destOrd="0" parTransId="{09517973-EC7A-449E-B00C-D4963875F322}" sibTransId="{A55B5796-F3B0-46DE-B2FF-0824023BD70B}"/>
    <dgm:cxn modelId="{C96B179D-A5A5-465E-9FD0-5D50969B60BF}" type="presOf" srcId="{5276CFF9-C393-455C-AFD2-DE107E59EA25}" destId="{547E7A61-A93C-4FFB-BAEA-5A39CE04E726}" srcOrd="0" destOrd="1" presId="urn:microsoft.com/office/officeart/2005/8/layout/list1"/>
    <dgm:cxn modelId="{5BF925A1-DFB3-4894-8F8D-9EC83F7D3B29}" type="presOf" srcId="{9491E6FD-75D8-4F8F-A2D8-676337F2C604}" destId="{E98E6051-CEA2-4B2D-9CC2-D9D66B04CCD9}" srcOrd="0" destOrd="0" presId="urn:microsoft.com/office/officeart/2005/8/layout/list1"/>
    <dgm:cxn modelId="{E481A1B8-1144-456F-B15C-2AC3DF61CD6D}" type="presOf" srcId="{5BA0FA28-2818-405F-8330-1628FE77523B}" destId="{4179D9DA-6134-4814-A5A8-69B41E8D2F8B}" srcOrd="0" destOrd="0" presId="urn:microsoft.com/office/officeart/2005/8/layout/list1"/>
    <dgm:cxn modelId="{AB19B8BC-56EA-4027-9F1A-588496E27B68}" type="presOf" srcId="{87DFDA80-A9C9-4491-9026-F8FA22BFFCA3}" destId="{547E7A61-A93C-4FFB-BAEA-5A39CE04E726}" srcOrd="0" destOrd="2" presId="urn:microsoft.com/office/officeart/2005/8/layout/list1"/>
    <dgm:cxn modelId="{205F5ACC-25AB-4422-9A0C-68FCEEDEDFB8}" type="presOf" srcId="{77FDADD8-0AA0-4C28-AF11-7D00EBB05AED}" destId="{547E7A61-A93C-4FFB-BAEA-5A39CE04E726}" srcOrd="0" destOrd="0" presId="urn:microsoft.com/office/officeart/2005/8/layout/list1"/>
    <dgm:cxn modelId="{93E4EBCF-79F9-466D-83AF-F3D134B65DC6}" srcId="{E6126381-FEA6-42C2-B4DA-55A2225C4033}" destId="{87DFDA80-A9C9-4491-9026-F8FA22BFFCA3}" srcOrd="2" destOrd="0" parTransId="{16B1F572-501A-49DF-925D-A700C783ABC0}" sibTransId="{0CAC8A24-460B-401F-B325-5C9524114DFE}"/>
    <dgm:cxn modelId="{0C87D3D6-ACAB-41DF-899F-C9FBB0952123}" type="presOf" srcId="{8C8FC24A-98B3-42A9-B73B-E58568D91077}" destId="{F2CC8F88-1DDE-4179-9925-87ECEBEEA36E}" srcOrd="1" destOrd="0" presId="urn:microsoft.com/office/officeart/2005/8/layout/list1"/>
    <dgm:cxn modelId="{CAD26BD8-7BBB-4F94-AC4F-EA6B64A49F8E}" srcId="{5BA0FA28-2818-405F-8330-1628FE77523B}" destId="{CBF58472-CB47-4CDC-B406-59ACCFEC7AC8}" srcOrd="2" destOrd="0" parTransId="{63703F06-DF77-42BD-B522-645A1DF5232D}" sibTransId="{E99D2AFF-1F37-4E62-AD33-51ADCD5C026A}"/>
    <dgm:cxn modelId="{30EAD3EA-DAED-42C2-9163-F55051A29CB2}" type="presOf" srcId="{CBF58472-CB47-4CDC-B406-59ACCFEC7AC8}" destId="{6AE1192B-8224-4641-A190-32BF176B4BD3}" srcOrd="1" destOrd="0" presId="urn:microsoft.com/office/officeart/2005/8/layout/list1"/>
    <dgm:cxn modelId="{C3A294EF-A8EC-4832-9B60-7B6AC2583769}" type="presOf" srcId="{8C8FC24A-98B3-42A9-B73B-E58568D91077}" destId="{D0606D4B-A512-472A-8D93-3EE9498764C6}" srcOrd="0" destOrd="0" presId="urn:microsoft.com/office/officeart/2005/8/layout/list1"/>
    <dgm:cxn modelId="{A51ECDC1-D68E-450D-B95A-16758E49C7E0}" type="presParOf" srcId="{4179D9DA-6134-4814-A5A8-69B41E8D2F8B}" destId="{5D371B89-AC10-4DC4-BC80-E9858BDB835E}" srcOrd="0" destOrd="0" presId="urn:microsoft.com/office/officeart/2005/8/layout/list1"/>
    <dgm:cxn modelId="{8B61A8AA-3B37-495D-9530-E69FA1EA9865}" type="presParOf" srcId="{5D371B89-AC10-4DC4-BC80-E9858BDB835E}" destId="{D0606D4B-A512-472A-8D93-3EE9498764C6}" srcOrd="0" destOrd="0" presId="urn:microsoft.com/office/officeart/2005/8/layout/list1"/>
    <dgm:cxn modelId="{ABB6DDE4-CA39-44DC-A023-9281C0DC3C4C}" type="presParOf" srcId="{5D371B89-AC10-4DC4-BC80-E9858BDB835E}" destId="{F2CC8F88-1DDE-4179-9925-87ECEBEEA36E}" srcOrd="1" destOrd="0" presId="urn:microsoft.com/office/officeart/2005/8/layout/list1"/>
    <dgm:cxn modelId="{8AAD0032-B14C-4658-BF2B-2989B888D3F5}" type="presParOf" srcId="{4179D9DA-6134-4814-A5A8-69B41E8D2F8B}" destId="{69686F88-AF86-4F31-B0CE-C3576E7DD362}" srcOrd="1" destOrd="0" presId="urn:microsoft.com/office/officeart/2005/8/layout/list1"/>
    <dgm:cxn modelId="{99EEA96C-77F4-4DA7-B7C1-3BBD9D9F1168}" type="presParOf" srcId="{4179D9DA-6134-4814-A5A8-69B41E8D2F8B}" destId="{E98E6051-CEA2-4B2D-9CC2-D9D66B04CCD9}" srcOrd="2" destOrd="0" presId="urn:microsoft.com/office/officeart/2005/8/layout/list1"/>
    <dgm:cxn modelId="{48195597-2190-469B-A297-3406A701B8D5}" type="presParOf" srcId="{4179D9DA-6134-4814-A5A8-69B41E8D2F8B}" destId="{CB705391-3761-490F-99AE-B6CC73F7F37A}" srcOrd="3" destOrd="0" presId="urn:microsoft.com/office/officeart/2005/8/layout/list1"/>
    <dgm:cxn modelId="{5DFA2F42-AF63-45F1-A252-1F6BA28139BD}" type="presParOf" srcId="{4179D9DA-6134-4814-A5A8-69B41E8D2F8B}" destId="{99057CD4-AE21-4F0A-AE0B-30D1D9B8DC51}" srcOrd="4" destOrd="0" presId="urn:microsoft.com/office/officeart/2005/8/layout/list1"/>
    <dgm:cxn modelId="{33CB22B2-E5A0-4CD9-BE40-69D4E636CE56}" type="presParOf" srcId="{99057CD4-AE21-4F0A-AE0B-30D1D9B8DC51}" destId="{65374AD6-C596-4C7E-A6BC-8CAEAE6AC668}" srcOrd="0" destOrd="0" presId="urn:microsoft.com/office/officeart/2005/8/layout/list1"/>
    <dgm:cxn modelId="{6A9DFABF-8105-4E9A-B505-38B29803E210}" type="presParOf" srcId="{99057CD4-AE21-4F0A-AE0B-30D1D9B8DC51}" destId="{426AFD05-EDD0-4DFF-84BB-7CFC7D97A722}" srcOrd="1" destOrd="0" presId="urn:microsoft.com/office/officeart/2005/8/layout/list1"/>
    <dgm:cxn modelId="{E617DF6C-79D7-40F1-91DA-EF97253F2CFB}" type="presParOf" srcId="{4179D9DA-6134-4814-A5A8-69B41E8D2F8B}" destId="{EDEDF325-B978-4C00-8EEB-56F8364B5B22}" srcOrd="5" destOrd="0" presId="urn:microsoft.com/office/officeart/2005/8/layout/list1"/>
    <dgm:cxn modelId="{95227551-48C2-49E4-8D51-BB1B1AEC047F}" type="presParOf" srcId="{4179D9DA-6134-4814-A5A8-69B41E8D2F8B}" destId="{547E7A61-A93C-4FFB-BAEA-5A39CE04E726}" srcOrd="6" destOrd="0" presId="urn:microsoft.com/office/officeart/2005/8/layout/list1"/>
    <dgm:cxn modelId="{F2F695D4-5D7D-4279-91B9-70BAD18DBFE6}" type="presParOf" srcId="{4179D9DA-6134-4814-A5A8-69B41E8D2F8B}" destId="{C7424F1E-D72B-4D7C-99EA-11E2BD4A0D8D}" srcOrd="7" destOrd="0" presId="urn:microsoft.com/office/officeart/2005/8/layout/list1"/>
    <dgm:cxn modelId="{89BF5D63-69F6-45C2-912E-45ECC07B8783}" type="presParOf" srcId="{4179D9DA-6134-4814-A5A8-69B41E8D2F8B}" destId="{F4779A7B-D331-4920-AD03-D93F3E7E63FD}" srcOrd="8" destOrd="0" presId="urn:microsoft.com/office/officeart/2005/8/layout/list1"/>
    <dgm:cxn modelId="{81498252-D639-45CA-96FA-069BC64C0B20}" type="presParOf" srcId="{F4779A7B-D331-4920-AD03-D93F3E7E63FD}" destId="{946BBAFD-B004-449D-AB22-3CD75A0402D3}" srcOrd="0" destOrd="0" presId="urn:microsoft.com/office/officeart/2005/8/layout/list1"/>
    <dgm:cxn modelId="{51E345CB-AC37-41FC-87F4-6DE83C47A0C7}" type="presParOf" srcId="{F4779A7B-D331-4920-AD03-D93F3E7E63FD}" destId="{6AE1192B-8224-4641-A190-32BF176B4BD3}" srcOrd="1" destOrd="0" presId="urn:microsoft.com/office/officeart/2005/8/layout/list1"/>
    <dgm:cxn modelId="{27BE3CDC-EECB-498B-B121-1D119570906D}" type="presParOf" srcId="{4179D9DA-6134-4814-A5A8-69B41E8D2F8B}" destId="{57354508-1501-4C42-AE72-E7E8FB381E2F}" srcOrd="9" destOrd="0" presId="urn:microsoft.com/office/officeart/2005/8/layout/list1"/>
    <dgm:cxn modelId="{6F530D74-D916-4EA1-8ED1-639825690D04}" type="presParOf" srcId="{4179D9DA-6134-4814-A5A8-69B41E8D2F8B}" destId="{9F48C664-FFBC-4894-8A20-68F9CE8E9C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EF714C-EBC7-45B9-891A-B95C219289EB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74D727F3-4C01-4633-90B7-6908AD106C8B}">
      <dgm:prSet phldrT="[文字]" custT="1"/>
      <dgm:spPr/>
      <dgm:t>
        <a:bodyPr/>
        <a:lstStyle/>
        <a:p>
          <a:r>
            <a:rPr lang="en-US" altLang="zh-TW" sz="2800" dirty="0"/>
            <a:t>Problem 1: Evaluation</a:t>
          </a:r>
          <a:endParaRPr lang="zh-TW" altLang="en-US" sz="2800" dirty="0"/>
        </a:p>
      </dgm:t>
    </dgm:pt>
    <dgm:pt modelId="{C5565E6D-0F56-48F7-8A28-E986B41EBEA2}" type="parTrans" cxnId="{43D0DC6B-571D-4827-98B7-BF28E7C3A9CD}">
      <dgm:prSet/>
      <dgm:spPr/>
      <dgm:t>
        <a:bodyPr/>
        <a:lstStyle/>
        <a:p>
          <a:endParaRPr lang="zh-TW" altLang="en-US" sz="2800"/>
        </a:p>
      </dgm:t>
    </dgm:pt>
    <dgm:pt modelId="{1E3CC008-8749-4527-8BDD-7281F1335803}" type="sibTrans" cxnId="{43D0DC6B-571D-4827-98B7-BF28E7C3A9CD}">
      <dgm:prSet/>
      <dgm:spPr/>
      <dgm:t>
        <a:bodyPr/>
        <a:lstStyle/>
        <a:p>
          <a:endParaRPr lang="zh-TW" altLang="en-US" sz="2800"/>
        </a:p>
      </dgm:t>
    </dgm:pt>
    <dgm:pt modelId="{0F0D9B28-C6E6-4E3B-AEA6-452833C1A298}">
      <dgm:prSet phldrT="[文字]" custT="1"/>
      <dgm:spPr/>
      <dgm:t>
        <a:bodyPr/>
        <a:lstStyle/>
        <a:p>
          <a:r>
            <a:rPr lang="en-US" altLang="zh-TW" sz="2800" dirty="0"/>
            <a:t>How to define F(</a:t>
          </a:r>
          <a:r>
            <a:rPr lang="en-US" altLang="zh-TW" sz="2800" dirty="0" err="1"/>
            <a:t>x,y</a:t>
          </a:r>
          <a:r>
            <a:rPr lang="en-US" altLang="zh-TW" sz="2800" dirty="0"/>
            <a:t>)</a:t>
          </a:r>
          <a:endParaRPr lang="zh-TW" altLang="en-US" sz="2800" dirty="0"/>
        </a:p>
      </dgm:t>
    </dgm:pt>
    <dgm:pt modelId="{051EF89A-7CC7-4A2A-9C46-C0D58C3B3C1B}" type="parTrans" cxnId="{A31763A6-2150-460E-B949-B7BA838B507E}">
      <dgm:prSet/>
      <dgm:spPr/>
      <dgm:t>
        <a:bodyPr/>
        <a:lstStyle/>
        <a:p>
          <a:endParaRPr lang="zh-TW" altLang="en-US" sz="2800"/>
        </a:p>
      </dgm:t>
    </dgm:pt>
    <dgm:pt modelId="{6782E0FD-A020-4634-BB7B-CAFC5C98D66A}" type="sibTrans" cxnId="{A31763A6-2150-460E-B949-B7BA838B507E}">
      <dgm:prSet/>
      <dgm:spPr/>
      <dgm:t>
        <a:bodyPr/>
        <a:lstStyle/>
        <a:p>
          <a:endParaRPr lang="zh-TW" altLang="en-US" sz="2800"/>
        </a:p>
      </dgm:t>
    </dgm:pt>
    <dgm:pt modelId="{A463C49D-EB75-4407-A2D0-3A47801BA33E}">
      <dgm:prSet phldrT="[文字]" custT="1"/>
      <dgm:spPr/>
      <dgm:t>
        <a:bodyPr/>
        <a:lstStyle/>
        <a:p>
          <a:r>
            <a:rPr lang="en-US" altLang="zh-TW" sz="2800" dirty="0"/>
            <a:t>Problem 2: Inference</a:t>
          </a:r>
          <a:endParaRPr lang="zh-TW" altLang="en-US" sz="2800" dirty="0"/>
        </a:p>
      </dgm:t>
    </dgm:pt>
    <dgm:pt modelId="{8EE56B7A-C035-4EB2-98AB-FD8C1311654A}" type="parTrans" cxnId="{B81A4FA3-ACBE-4A9E-B882-89084C99B313}">
      <dgm:prSet/>
      <dgm:spPr/>
      <dgm:t>
        <a:bodyPr/>
        <a:lstStyle/>
        <a:p>
          <a:endParaRPr lang="zh-TW" altLang="en-US" sz="2800"/>
        </a:p>
      </dgm:t>
    </dgm:pt>
    <dgm:pt modelId="{30CD7138-581C-4CB7-8D82-5A2A905F7C1B}" type="sibTrans" cxnId="{B81A4FA3-ACBE-4A9E-B882-89084C99B313}">
      <dgm:prSet/>
      <dgm:spPr/>
      <dgm:t>
        <a:bodyPr/>
        <a:lstStyle/>
        <a:p>
          <a:endParaRPr lang="zh-TW" altLang="en-US" sz="2800"/>
        </a:p>
      </dgm:t>
    </dgm:pt>
    <dgm:pt modelId="{CD9AAB93-3B19-4E42-BA15-821D236D756C}">
      <dgm:prSet phldrT="[文字]" custT="1"/>
      <dgm:spPr/>
      <dgm:t>
        <a:bodyPr/>
        <a:lstStyle/>
        <a:p>
          <a:r>
            <a:rPr lang="en-US" altLang="zh-TW" sz="2800" dirty="0"/>
            <a:t>How to find the y with the largest F(</a:t>
          </a:r>
          <a:r>
            <a:rPr lang="en-US" altLang="zh-TW" sz="2800" dirty="0" err="1"/>
            <a:t>x,y</a:t>
          </a:r>
          <a:r>
            <a:rPr lang="en-US" altLang="zh-TW" sz="2800" dirty="0"/>
            <a:t>)</a:t>
          </a:r>
          <a:endParaRPr lang="zh-TW" altLang="en-US" sz="2800" dirty="0"/>
        </a:p>
      </dgm:t>
    </dgm:pt>
    <dgm:pt modelId="{09629F07-EA83-47C2-B981-88D137543E1D}" type="parTrans" cxnId="{3ED86206-64A1-45D9-966F-520652CF370F}">
      <dgm:prSet/>
      <dgm:spPr/>
      <dgm:t>
        <a:bodyPr/>
        <a:lstStyle/>
        <a:p>
          <a:endParaRPr lang="zh-TW" altLang="en-US" sz="2800"/>
        </a:p>
      </dgm:t>
    </dgm:pt>
    <dgm:pt modelId="{C1EBC213-4F2E-4EA0-B5C4-BDE939E08919}" type="sibTrans" cxnId="{3ED86206-64A1-45D9-966F-520652CF370F}">
      <dgm:prSet/>
      <dgm:spPr/>
      <dgm:t>
        <a:bodyPr/>
        <a:lstStyle/>
        <a:p>
          <a:endParaRPr lang="zh-TW" altLang="en-US" sz="2800"/>
        </a:p>
      </dgm:t>
    </dgm:pt>
    <dgm:pt modelId="{B03722EC-709B-4B17-8818-A9FBB9989D19}">
      <dgm:prSet phldrT="[文字]" custT="1"/>
      <dgm:spPr/>
      <dgm:t>
        <a:bodyPr/>
        <a:lstStyle/>
        <a:p>
          <a:r>
            <a:rPr lang="en-US" altLang="zh-TW" sz="2800" dirty="0"/>
            <a:t>Problem 3: Training</a:t>
          </a:r>
          <a:endParaRPr lang="zh-TW" altLang="en-US" sz="2800" dirty="0"/>
        </a:p>
      </dgm:t>
    </dgm:pt>
    <dgm:pt modelId="{F7FA2315-D72B-43B6-85C1-3D26F600426F}" type="parTrans" cxnId="{B5B3396C-1720-441E-80DB-56CF657AB63F}">
      <dgm:prSet/>
      <dgm:spPr/>
      <dgm:t>
        <a:bodyPr/>
        <a:lstStyle/>
        <a:p>
          <a:endParaRPr lang="zh-TW" altLang="en-US" sz="2800"/>
        </a:p>
      </dgm:t>
    </dgm:pt>
    <dgm:pt modelId="{F51E3431-558E-4E68-A493-5CEC6BA47EA1}" type="sibTrans" cxnId="{B5B3396C-1720-441E-80DB-56CF657AB63F}">
      <dgm:prSet/>
      <dgm:spPr/>
      <dgm:t>
        <a:bodyPr/>
        <a:lstStyle/>
        <a:p>
          <a:endParaRPr lang="zh-TW" altLang="en-US" sz="2800"/>
        </a:p>
      </dgm:t>
    </dgm:pt>
    <dgm:pt modelId="{4470ABFA-F703-4851-8159-23D111E84CFA}">
      <dgm:prSet phldrT="[文字]" custT="1"/>
      <dgm:spPr/>
      <dgm:t>
        <a:bodyPr/>
        <a:lstStyle/>
        <a:p>
          <a:r>
            <a:rPr lang="en-US" altLang="zh-TW" sz="2800" dirty="0"/>
            <a:t>How to learn F(</a:t>
          </a:r>
          <a:r>
            <a:rPr lang="en-US" altLang="zh-TW" sz="2800" dirty="0" err="1"/>
            <a:t>x,y</a:t>
          </a:r>
          <a:r>
            <a:rPr lang="en-US" altLang="zh-TW" sz="2800" dirty="0"/>
            <a:t>)</a:t>
          </a:r>
          <a:endParaRPr lang="zh-TW" altLang="en-US" sz="2800" dirty="0"/>
        </a:p>
      </dgm:t>
    </dgm:pt>
    <dgm:pt modelId="{081C4B7A-1E36-4826-8884-7237D282FA8E}" type="parTrans" cxnId="{D0C5132F-E9EA-476F-9C1F-E696B137948C}">
      <dgm:prSet/>
      <dgm:spPr/>
      <dgm:t>
        <a:bodyPr/>
        <a:lstStyle/>
        <a:p>
          <a:endParaRPr lang="zh-TW" altLang="en-US" sz="2800"/>
        </a:p>
      </dgm:t>
    </dgm:pt>
    <dgm:pt modelId="{6636418F-FB02-42FB-95DB-1099C5AA6553}" type="sibTrans" cxnId="{D0C5132F-E9EA-476F-9C1F-E696B137948C}">
      <dgm:prSet/>
      <dgm:spPr/>
      <dgm:t>
        <a:bodyPr/>
        <a:lstStyle/>
        <a:p>
          <a:endParaRPr lang="zh-TW" altLang="en-US" sz="2800"/>
        </a:p>
      </dgm:t>
    </dgm:pt>
    <dgm:pt modelId="{B435E3B2-34E4-4584-B848-464714FDABC1}" type="pres">
      <dgm:prSet presAssocID="{1EEF714C-EBC7-45B9-891A-B95C219289EB}" presName="linear" presStyleCnt="0">
        <dgm:presLayoutVars>
          <dgm:animLvl val="lvl"/>
          <dgm:resizeHandles val="exact"/>
        </dgm:presLayoutVars>
      </dgm:prSet>
      <dgm:spPr/>
    </dgm:pt>
    <dgm:pt modelId="{64298A5D-7E63-44A6-BDF5-826C2D8D737D}" type="pres">
      <dgm:prSet presAssocID="{74D727F3-4C01-4633-90B7-6908AD106C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9CDCCB-AFF0-44A3-8577-5C7C0C5F40C3}" type="pres">
      <dgm:prSet presAssocID="{74D727F3-4C01-4633-90B7-6908AD106C8B}" presName="childText" presStyleLbl="revTx" presStyleIdx="0" presStyleCnt="3">
        <dgm:presLayoutVars>
          <dgm:bulletEnabled val="1"/>
        </dgm:presLayoutVars>
      </dgm:prSet>
      <dgm:spPr/>
    </dgm:pt>
    <dgm:pt modelId="{DD8E7F8B-9E75-4792-979F-7A3E16D3C45A}" type="pres">
      <dgm:prSet presAssocID="{A463C49D-EB75-4407-A2D0-3A47801BA3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B164B8-01AC-4135-A1DC-C28BF8C93EEC}" type="pres">
      <dgm:prSet presAssocID="{A463C49D-EB75-4407-A2D0-3A47801BA33E}" presName="childText" presStyleLbl="revTx" presStyleIdx="1" presStyleCnt="3">
        <dgm:presLayoutVars>
          <dgm:bulletEnabled val="1"/>
        </dgm:presLayoutVars>
      </dgm:prSet>
      <dgm:spPr/>
    </dgm:pt>
    <dgm:pt modelId="{31551F5D-8B53-4515-BD2C-4D5C49389942}" type="pres">
      <dgm:prSet presAssocID="{B03722EC-709B-4B17-8818-A9FBB9989D1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E7875F4-B0AB-4F63-85B8-525389E03E38}" type="pres">
      <dgm:prSet presAssocID="{B03722EC-709B-4B17-8818-A9FBB9989D1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ED86206-64A1-45D9-966F-520652CF370F}" srcId="{A463C49D-EB75-4407-A2D0-3A47801BA33E}" destId="{CD9AAB93-3B19-4E42-BA15-821D236D756C}" srcOrd="0" destOrd="0" parTransId="{09629F07-EA83-47C2-B981-88D137543E1D}" sibTransId="{C1EBC213-4F2E-4EA0-B5C4-BDE939E08919}"/>
    <dgm:cxn modelId="{FBF30412-14FA-4504-A3E6-CCFFBF645D4E}" type="presOf" srcId="{B03722EC-709B-4B17-8818-A9FBB9989D19}" destId="{31551F5D-8B53-4515-BD2C-4D5C49389942}" srcOrd="0" destOrd="0" presId="urn:microsoft.com/office/officeart/2005/8/layout/vList2"/>
    <dgm:cxn modelId="{E1689917-2B0A-41E7-945D-C03C7B0B8752}" type="presOf" srcId="{CD9AAB93-3B19-4E42-BA15-821D236D756C}" destId="{3DB164B8-01AC-4135-A1DC-C28BF8C93EEC}" srcOrd="0" destOrd="0" presId="urn:microsoft.com/office/officeart/2005/8/layout/vList2"/>
    <dgm:cxn modelId="{D0C5132F-E9EA-476F-9C1F-E696B137948C}" srcId="{B03722EC-709B-4B17-8818-A9FBB9989D19}" destId="{4470ABFA-F703-4851-8159-23D111E84CFA}" srcOrd="0" destOrd="0" parTransId="{081C4B7A-1E36-4826-8884-7237D282FA8E}" sibTransId="{6636418F-FB02-42FB-95DB-1099C5AA6553}"/>
    <dgm:cxn modelId="{856DA145-D601-40F6-8254-A00B9E84A356}" type="presOf" srcId="{A463C49D-EB75-4407-A2D0-3A47801BA33E}" destId="{DD8E7F8B-9E75-4792-979F-7A3E16D3C45A}" srcOrd="0" destOrd="0" presId="urn:microsoft.com/office/officeart/2005/8/layout/vList2"/>
    <dgm:cxn modelId="{43D0DC6B-571D-4827-98B7-BF28E7C3A9CD}" srcId="{1EEF714C-EBC7-45B9-891A-B95C219289EB}" destId="{74D727F3-4C01-4633-90B7-6908AD106C8B}" srcOrd="0" destOrd="0" parTransId="{C5565E6D-0F56-48F7-8A28-E986B41EBEA2}" sibTransId="{1E3CC008-8749-4527-8BDD-7281F1335803}"/>
    <dgm:cxn modelId="{B5B3396C-1720-441E-80DB-56CF657AB63F}" srcId="{1EEF714C-EBC7-45B9-891A-B95C219289EB}" destId="{B03722EC-709B-4B17-8818-A9FBB9989D19}" srcOrd="2" destOrd="0" parTransId="{F7FA2315-D72B-43B6-85C1-3D26F600426F}" sibTransId="{F51E3431-558E-4E68-A493-5CEC6BA47EA1}"/>
    <dgm:cxn modelId="{E474D28A-61A3-4BB3-88AC-75EA11DAA368}" type="presOf" srcId="{74D727F3-4C01-4633-90B7-6908AD106C8B}" destId="{64298A5D-7E63-44A6-BDF5-826C2D8D737D}" srcOrd="0" destOrd="0" presId="urn:microsoft.com/office/officeart/2005/8/layout/vList2"/>
    <dgm:cxn modelId="{B81A4FA3-ACBE-4A9E-B882-89084C99B313}" srcId="{1EEF714C-EBC7-45B9-891A-B95C219289EB}" destId="{A463C49D-EB75-4407-A2D0-3A47801BA33E}" srcOrd="1" destOrd="0" parTransId="{8EE56B7A-C035-4EB2-98AB-FD8C1311654A}" sibTransId="{30CD7138-581C-4CB7-8D82-5A2A905F7C1B}"/>
    <dgm:cxn modelId="{A31763A6-2150-460E-B949-B7BA838B507E}" srcId="{74D727F3-4C01-4633-90B7-6908AD106C8B}" destId="{0F0D9B28-C6E6-4E3B-AEA6-452833C1A298}" srcOrd="0" destOrd="0" parTransId="{051EF89A-7CC7-4A2A-9C46-C0D58C3B3C1B}" sibTransId="{6782E0FD-A020-4634-BB7B-CAFC5C98D66A}"/>
    <dgm:cxn modelId="{E180BBB9-3F75-4926-9354-22B772B28C5D}" type="presOf" srcId="{1EEF714C-EBC7-45B9-891A-B95C219289EB}" destId="{B435E3B2-34E4-4584-B848-464714FDABC1}" srcOrd="0" destOrd="0" presId="urn:microsoft.com/office/officeart/2005/8/layout/vList2"/>
    <dgm:cxn modelId="{B55E28C3-3430-45C4-8C90-EA8793818C16}" type="presOf" srcId="{0F0D9B28-C6E6-4E3B-AEA6-452833C1A298}" destId="{DF9CDCCB-AFF0-44A3-8577-5C7C0C5F40C3}" srcOrd="0" destOrd="0" presId="urn:microsoft.com/office/officeart/2005/8/layout/vList2"/>
    <dgm:cxn modelId="{09A442CE-3D86-4BA0-BE66-540720896349}" type="presOf" srcId="{4470ABFA-F703-4851-8159-23D111E84CFA}" destId="{FE7875F4-B0AB-4F63-85B8-525389E03E38}" srcOrd="0" destOrd="0" presId="urn:microsoft.com/office/officeart/2005/8/layout/vList2"/>
    <dgm:cxn modelId="{67281F62-6F70-4333-B1E9-F0746FBBED8A}" type="presParOf" srcId="{B435E3B2-34E4-4584-B848-464714FDABC1}" destId="{64298A5D-7E63-44A6-BDF5-826C2D8D737D}" srcOrd="0" destOrd="0" presId="urn:microsoft.com/office/officeart/2005/8/layout/vList2"/>
    <dgm:cxn modelId="{590D60B6-74C3-4057-88C1-16D10201C2B8}" type="presParOf" srcId="{B435E3B2-34E4-4584-B848-464714FDABC1}" destId="{DF9CDCCB-AFF0-44A3-8577-5C7C0C5F40C3}" srcOrd="1" destOrd="0" presId="urn:microsoft.com/office/officeart/2005/8/layout/vList2"/>
    <dgm:cxn modelId="{D1FD662D-A20C-495C-B631-C6568E5A989D}" type="presParOf" srcId="{B435E3B2-34E4-4584-B848-464714FDABC1}" destId="{DD8E7F8B-9E75-4792-979F-7A3E16D3C45A}" srcOrd="2" destOrd="0" presId="urn:microsoft.com/office/officeart/2005/8/layout/vList2"/>
    <dgm:cxn modelId="{BFB03CBF-8467-401E-9D89-3B7C0E3E29BC}" type="presParOf" srcId="{B435E3B2-34E4-4584-B848-464714FDABC1}" destId="{3DB164B8-01AC-4135-A1DC-C28BF8C93EEC}" srcOrd="3" destOrd="0" presId="urn:microsoft.com/office/officeart/2005/8/layout/vList2"/>
    <dgm:cxn modelId="{CBB584E6-C2A0-4062-9881-8819D91FC8DC}" type="presParOf" srcId="{B435E3B2-34E4-4584-B848-464714FDABC1}" destId="{31551F5D-8B53-4515-BD2C-4D5C49389942}" srcOrd="4" destOrd="0" presId="urn:microsoft.com/office/officeart/2005/8/layout/vList2"/>
    <dgm:cxn modelId="{79BD90AE-9CE2-4408-8792-A2CF30E3C7C3}" type="presParOf" srcId="{B435E3B2-34E4-4584-B848-464714FDABC1}" destId="{FE7875F4-B0AB-4F63-85B8-525389E03E3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EF714C-EBC7-45B9-891A-B95C219289EB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74D727F3-4C01-4633-90B7-6908AD106C8B}">
      <dgm:prSet phldrT="[文字]" custT="1"/>
      <dgm:spPr/>
      <dgm:t>
        <a:bodyPr/>
        <a:lstStyle/>
        <a:p>
          <a:r>
            <a:rPr lang="en-US" altLang="zh-TW" sz="2800" dirty="0"/>
            <a:t>Problem A: Feature</a:t>
          </a:r>
          <a:endParaRPr lang="zh-TW" altLang="en-US" sz="2800" dirty="0"/>
        </a:p>
      </dgm:t>
    </dgm:pt>
    <dgm:pt modelId="{C5565E6D-0F56-48F7-8A28-E986B41EBEA2}" type="parTrans" cxnId="{43D0DC6B-571D-4827-98B7-BF28E7C3A9CD}">
      <dgm:prSet/>
      <dgm:spPr/>
      <dgm:t>
        <a:bodyPr/>
        <a:lstStyle/>
        <a:p>
          <a:endParaRPr lang="zh-TW" altLang="en-US" sz="2800"/>
        </a:p>
      </dgm:t>
    </dgm:pt>
    <dgm:pt modelId="{1E3CC008-8749-4527-8BDD-7281F1335803}" type="sibTrans" cxnId="{43D0DC6B-571D-4827-98B7-BF28E7C3A9CD}">
      <dgm:prSet/>
      <dgm:spPr/>
      <dgm:t>
        <a:bodyPr/>
        <a:lstStyle/>
        <a:p>
          <a:endParaRPr lang="zh-TW" altLang="en-US" sz="2800"/>
        </a:p>
      </dgm:t>
    </dgm:pt>
    <dgm:pt modelId="{0F0D9B28-C6E6-4E3B-AEA6-452833C1A298}">
      <dgm:prSet phldrT="[文字]" custT="1"/>
      <dgm:spPr/>
      <dgm:t>
        <a:bodyPr/>
        <a:lstStyle/>
        <a:p>
          <a:r>
            <a:rPr lang="en-US" altLang="zh-TW" sz="2800" dirty="0"/>
            <a:t>How to define </a:t>
          </a:r>
          <a:r>
            <a:rPr lang="el-GR" altLang="zh-TW" sz="2800" dirty="0"/>
            <a:t>φ</a:t>
          </a:r>
          <a:r>
            <a:rPr lang="en-US" altLang="zh-TW" sz="2800" dirty="0"/>
            <a:t>(</a:t>
          </a:r>
          <a:r>
            <a:rPr lang="en-US" altLang="zh-TW" sz="2800" dirty="0" err="1"/>
            <a:t>x,y</a:t>
          </a:r>
          <a:r>
            <a:rPr lang="en-US" altLang="zh-TW" sz="2800" dirty="0"/>
            <a:t>)</a:t>
          </a:r>
          <a:endParaRPr lang="zh-TW" altLang="en-US" sz="2800" dirty="0"/>
        </a:p>
      </dgm:t>
    </dgm:pt>
    <dgm:pt modelId="{051EF89A-7CC7-4A2A-9C46-C0D58C3B3C1B}" type="parTrans" cxnId="{A31763A6-2150-460E-B949-B7BA838B507E}">
      <dgm:prSet/>
      <dgm:spPr/>
      <dgm:t>
        <a:bodyPr/>
        <a:lstStyle/>
        <a:p>
          <a:endParaRPr lang="zh-TW" altLang="en-US" sz="2800"/>
        </a:p>
      </dgm:t>
    </dgm:pt>
    <dgm:pt modelId="{6782E0FD-A020-4634-BB7B-CAFC5C98D66A}" type="sibTrans" cxnId="{A31763A6-2150-460E-B949-B7BA838B507E}">
      <dgm:prSet/>
      <dgm:spPr/>
      <dgm:t>
        <a:bodyPr/>
        <a:lstStyle/>
        <a:p>
          <a:endParaRPr lang="zh-TW" altLang="en-US" sz="2800"/>
        </a:p>
      </dgm:t>
    </dgm:pt>
    <dgm:pt modelId="{A463C49D-EB75-4407-A2D0-3A47801BA33E}">
      <dgm:prSet phldrT="[文字]" custT="1"/>
      <dgm:spPr/>
      <dgm:t>
        <a:bodyPr/>
        <a:lstStyle/>
        <a:p>
          <a:r>
            <a:rPr lang="en-US" altLang="zh-TW" sz="2800" dirty="0"/>
            <a:t>Problem B: Inference</a:t>
          </a:r>
          <a:endParaRPr lang="zh-TW" altLang="en-US" sz="2800" dirty="0"/>
        </a:p>
      </dgm:t>
    </dgm:pt>
    <dgm:pt modelId="{8EE56B7A-C035-4EB2-98AB-FD8C1311654A}" type="parTrans" cxnId="{B81A4FA3-ACBE-4A9E-B882-89084C99B313}">
      <dgm:prSet/>
      <dgm:spPr/>
      <dgm:t>
        <a:bodyPr/>
        <a:lstStyle/>
        <a:p>
          <a:endParaRPr lang="zh-TW" altLang="en-US" sz="2800"/>
        </a:p>
      </dgm:t>
    </dgm:pt>
    <dgm:pt modelId="{30CD7138-581C-4CB7-8D82-5A2A905F7C1B}" type="sibTrans" cxnId="{B81A4FA3-ACBE-4A9E-B882-89084C99B313}">
      <dgm:prSet/>
      <dgm:spPr/>
      <dgm:t>
        <a:bodyPr/>
        <a:lstStyle/>
        <a:p>
          <a:endParaRPr lang="zh-TW" altLang="en-US" sz="2800"/>
        </a:p>
      </dgm:t>
    </dgm:pt>
    <dgm:pt modelId="{CD9AAB93-3B19-4E42-BA15-821D236D756C}">
      <dgm:prSet phldrT="[文字]" custT="1"/>
      <dgm:spPr/>
      <dgm:t>
        <a:bodyPr/>
        <a:lstStyle/>
        <a:p>
          <a:r>
            <a:rPr lang="en-US" altLang="zh-TW" sz="2800" dirty="0"/>
            <a:t>How to find the y with the largest w</a:t>
          </a:r>
          <a:r>
            <a:rPr lang="en-US" altLang="zh-TW" sz="2800" dirty="0">
              <a:latin typeface="Calibri" panose="020F0502020204030204" pitchFamily="34" charset="0"/>
            </a:rPr>
            <a:t>·</a:t>
          </a:r>
          <a:r>
            <a:rPr lang="el-GR" altLang="zh-TW" sz="2800" dirty="0"/>
            <a:t>φ</a:t>
          </a:r>
          <a:r>
            <a:rPr lang="en-US" altLang="zh-TW" sz="2800" dirty="0"/>
            <a:t>(</a:t>
          </a:r>
          <a:r>
            <a:rPr lang="en-US" altLang="zh-TW" sz="2800" dirty="0" err="1"/>
            <a:t>x,y</a:t>
          </a:r>
          <a:r>
            <a:rPr lang="en-US" altLang="zh-TW" sz="2800" dirty="0"/>
            <a:t>)</a:t>
          </a:r>
          <a:endParaRPr lang="zh-TW" altLang="en-US" sz="2800" dirty="0"/>
        </a:p>
      </dgm:t>
    </dgm:pt>
    <dgm:pt modelId="{09629F07-EA83-47C2-B981-88D137543E1D}" type="parTrans" cxnId="{3ED86206-64A1-45D9-966F-520652CF370F}">
      <dgm:prSet/>
      <dgm:spPr/>
      <dgm:t>
        <a:bodyPr/>
        <a:lstStyle/>
        <a:p>
          <a:endParaRPr lang="zh-TW" altLang="en-US" sz="2800"/>
        </a:p>
      </dgm:t>
    </dgm:pt>
    <dgm:pt modelId="{C1EBC213-4F2E-4EA0-B5C4-BDE939E08919}" type="sibTrans" cxnId="{3ED86206-64A1-45D9-966F-520652CF370F}">
      <dgm:prSet/>
      <dgm:spPr/>
      <dgm:t>
        <a:bodyPr/>
        <a:lstStyle/>
        <a:p>
          <a:endParaRPr lang="zh-TW" altLang="en-US" sz="2800"/>
        </a:p>
      </dgm:t>
    </dgm:pt>
    <dgm:pt modelId="{B435E3B2-34E4-4584-B848-464714FDABC1}" type="pres">
      <dgm:prSet presAssocID="{1EEF714C-EBC7-45B9-891A-B95C219289EB}" presName="linear" presStyleCnt="0">
        <dgm:presLayoutVars>
          <dgm:animLvl val="lvl"/>
          <dgm:resizeHandles val="exact"/>
        </dgm:presLayoutVars>
      </dgm:prSet>
      <dgm:spPr/>
    </dgm:pt>
    <dgm:pt modelId="{64298A5D-7E63-44A6-BDF5-826C2D8D737D}" type="pres">
      <dgm:prSet presAssocID="{74D727F3-4C01-4633-90B7-6908AD106C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9CDCCB-AFF0-44A3-8577-5C7C0C5F40C3}" type="pres">
      <dgm:prSet presAssocID="{74D727F3-4C01-4633-90B7-6908AD106C8B}" presName="childText" presStyleLbl="revTx" presStyleIdx="0" presStyleCnt="2">
        <dgm:presLayoutVars>
          <dgm:bulletEnabled val="1"/>
        </dgm:presLayoutVars>
      </dgm:prSet>
      <dgm:spPr/>
    </dgm:pt>
    <dgm:pt modelId="{DD8E7F8B-9E75-4792-979F-7A3E16D3C45A}" type="pres">
      <dgm:prSet presAssocID="{A463C49D-EB75-4407-A2D0-3A47801BA33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DB164B8-01AC-4135-A1DC-C28BF8C93EEC}" type="pres">
      <dgm:prSet presAssocID="{A463C49D-EB75-4407-A2D0-3A47801BA33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ED86206-64A1-45D9-966F-520652CF370F}" srcId="{A463C49D-EB75-4407-A2D0-3A47801BA33E}" destId="{CD9AAB93-3B19-4E42-BA15-821D236D756C}" srcOrd="0" destOrd="0" parTransId="{09629F07-EA83-47C2-B981-88D137543E1D}" sibTransId="{C1EBC213-4F2E-4EA0-B5C4-BDE939E08919}"/>
    <dgm:cxn modelId="{4C5B4C5E-BF3B-49B4-9D4C-F6664E873588}" type="presOf" srcId="{A463C49D-EB75-4407-A2D0-3A47801BA33E}" destId="{DD8E7F8B-9E75-4792-979F-7A3E16D3C45A}" srcOrd="0" destOrd="0" presId="urn:microsoft.com/office/officeart/2005/8/layout/vList2"/>
    <dgm:cxn modelId="{F450776B-9C76-453B-A0F5-3FB018C2DFD0}" type="presOf" srcId="{1EEF714C-EBC7-45B9-891A-B95C219289EB}" destId="{B435E3B2-34E4-4584-B848-464714FDABC1}" srcOrd="0" destOrd="0" presId="urn:microsoft.com/office/officeart/2005/8/layout/vList2"/>
    <dgm:cxn modelId="{43D0DC6B-571D-4827-98B7-BF28E7C3A9CD}" srcId="{1EEF714C-EBC7-45B9-891A-B95C219289EB}" destId="{74D727F3-4C01-4633-90B7-6908AD106C8B}" srcOrd="0" destOrd="0" parTransId="{C5565E6D-0F56-48F7-8A28-E986B41EBEA2}" sibTransId="{1E3CC008-8749-4527-8BDD-7281F1335803}"/>
    <dgm:cxn modelId="{B81A4FA3-ACBE-4A9E-B882-89084C99B313}" srcId="{1EEF714C-EBC7-45B9-891A-B95C219289EB}" destId="{A463C49D-EB75-4407-A2D0-3A47801BA33E}" srcOrd="1" destOrd="0" parTransId="{8EE56B7A-C035-4EB2-98AB-FD8C1311654A}" sibTransId="{30CD7138-581C-4CB7-8D82-5A2A905F7C1B}"/>
    <dgm:cxn modelId="{A31763A6-2150-460E-B949-B7BA838B507E}" srcId="{74D727F3-4C01-4633-90B7-6908AD106C8B}" destId="{0F0D9B28-C6E6-4E3B-AEA6-452833C1A298}" srcOrd="0" destOrd="0" parTransId="{051EF89A-7CC7-4A2A-9C46-C0D58C3B3C1B}" sibTransId="{6782E0FD-A020-4634-BB7B-CAFC5C98D66A}"/>
    <dgm:cxn modelId="{FE221EC6-FCC1-4CCD-8D03-79279EA1DBB5}" type="presOf" srcId="{0F0D9B28-C6E6-4E3B-AEA6-452833C1A298}" destId="{DF9CDCCB-AFF0-44A3-8577-5C7C0C5F40C3}" srcOrd="0" destOrd="0" presId="urn:microsoft.com/office/officeart/2005/8/layout/vList2"/>
    <dgm:cxn modelId="{31C8B8E1-C7CA-4822-8680-ED700C3B1A9D}" type="presOf" srcId="{74D727F3-4C01-4633-90B7-6908AD106C8B}" destId="{64298A5D-7E63-44A6-BDF5-826C2D8D737D}" srcOrd="0" destOrd="0" presId="urn:microsoft.com/office/officeart/2005/8/layout/vList2"/>
    <dgm:cxn modelId="{0DBA8FF1-873B-48C6-9A0B-C8D0C910302C}" type="presOf" srcId="{CD9AAB93-3B19-4E42-BA15-821D236D756C}" destId="{3DB164B8-01AC-4135-A1DC-C28BF8C93EEC}" srcOrd="0" destOrd="0" presId="urn:microsoft.com/office/officeart/2005/8/layout/vList2"/>
    <dgm:cxn modelId="{FF431195-5516-449F-A3A7-849E0FED96DF}" type="presParOf" srcId="{B435E3B2-34E4-4584-B848-464714FDABC1}" destId="{64298A5D-7E63-44A6-BDF5-826C2D8D737D}" srcOrd="0" destOrd="0" presId="urn:microsoft.com/office/officeart/2005/8/layout/vList2"/>
    <dgm:cxn modelId="{2833F1D2-EAB7-4CEF-B663-EB7D0B8C9560}" type="presParOf" srcId="{B435E3B2-34E4-4584-B848-464714FDABC1}" destId="{DF9CDCCB-AFF0-44A3-8577-5C7C0C5F40C3}" srcOrd="1" destOrd="0" presId="urn:microsoft.com/office/officeart/2005/8/layout/vList2"/>
    <dgm:cxn modelId="{3E9E91DF-4448-48C8-B8BD-2592894694C6}" type="presParOf" srcId="{B435E3B2-34E4-4584-B848-464714FDABC1}" destId="{DD8E7F8B-9E75-4792-979F-7A3E16D3C45A}" srcOrd="2" destOrd="0" presId="urn:microsoft.com/office/officeart/2005/8/layout/vList2"/>
    <dgm:cxn modelId="{E7205FA6-B0EA-4DC3-9C86-64107C2F5BB4}" type="presParOf" srcId="{B435E3B2-34E4-4584-B848-464714FDABC1}" destId="{3DB164B8-01AC-4135-A1DC-C28BF8C93EE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353045"/>
          <a:ext cx="5817678" cy="208372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Find a function F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): evaluate how compatible the objects x and y is</a:t>
          </a:r>
          <a:endParaRPr lang="zh-TW" altLang="en-US" sz="2400" kern="1200" dirty="0"/>
        </a:p>
      </dsp:txBody>
      <dsp:txXfrm>
        <a:off x="0" y="353045"/>
        <a:ext cx="5817678" cy="2083725"/>
      </dsp:txXfrm>
    </dsp:sp>
    <dsp:sp modelId="{68CB2C07-6FB4-43B7-90A6-6102B894FE03}">
      <dsp:nvSpPr>
        <dsp:cNvPr id="0" name=""/>
        <dsp:cNvSpPr/>
      </dsp:nvSpPr>
      <dsp:spPr>
        <a:xfrm>
          <a:off x="290883" y="43085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Training</a:t>
          </a:r>
          <a:endParaRPr lang="zh-TW" altLang="en-US" sz="2400" kern="1200" dirty="0"/>
        </a:p>
      </dsp:txBody>
      <dsp:txXfrm>
        <a:off x="321145" y="73347"/>
        <a:ext cx="4011850" cy="559396"/>
      </dsp:txXfrm>
    </dsp:sp>
    <dsp:sp modelId="{D19E3202-A4D6-4896-A660-41FC5C701937}">
      <dsp:nvSpPr>
        <dsp:cNvPr id="0" name=""/>
        <dsp:cNvSpPr/>
      </dsp:nvSpPr>
      <dsp:spPr>
        <a:xfrm>
          <a:off x="0" y="2877745"/>
          <a:ext cx="5817678" cy="1495669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877745"/>
        <a:ext cx="5817678" cy="1495669"/>
      </dsp:txXfrm>
    </dsp:sp>
    <dsp:sp modelId="{3B277155-0BDC-4129-93DC-7CA37B78CDAF}">
      <dsp:nvSpPr>
        <dsp:cNvPr id="0" name=""/>
        <dsp:cNvSpPr/>
      </dsp:nvSpPr>
      <dsp:spPr>
        <a:xfrm>
          <a:off x="290883" y="2550170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Inference (Testing)</a:t>
          </a:r>
          <a:endParaRPr lang="zh-TW" altLang="en-US" sz="2400" kern="1200" dirty="0"/>
        </a:p>
      </dsp:txBody>
      <dsp:txXfrm>
        <a:off x="321145" y="2580432"/>
        <a:ext cx="4011850" cy="5593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E6051-CEA2-4B2D-9CC2-D9D66B04CCD9}">
      <dsp:nvSpPr>
        <dsp:cNvPr id="0" name=""/>
        <dsp:cNvSpPr/>
      </dsp:nvSpPr>
      <dsp:spPr>
        <a:xfrm>
          <a:off x="0" y="351025"/>
          <a:ext cx="7886700" cy="959175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What does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 look like?</a:t>
          </a:r>
          <a:endParaRPr lang="zh-TW" altLang="en-US" sz="2400" kern="1200" dirty="0"/>
        </a:p>
      </dsp:txBody>
      <dsp:txXfrm>
        <a:off x="0" y="351025"/>
        <a:ext cx="7886700" cy="959175"/>
      </dsp:txXfrm>
    </dsp:sp>
    <dsp:sp modelId="{F2CC8F88-1DDE-4179-9925-87ECEBEEA36E}">
      <dsp:nvSpPr>
        <dsp:cNvPr id="0" name=""/>
        <dsp:cNvSpPr/>
      </dsp:nvSpPr>
      <dsp:spPr>
        <a:xfrm>
          <a:off x="394335" y="4106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1: Evaluation</a:t>
          </a:r>
          <a:endParaRPr lang="zh-TW" altLang="en-US" sz="2400" kern="1200" dirty="0"/>
        </a:p>
      </dsp:txBody>
      <dsp:txXfrm>
        <a:off x="424597" y="71327"/>
        <a:ext cx="5460166" cy="559396"/>
      </dsp:txXfrm>
    </dsp:sp>
    <dsp:sp modelId="{547E7A61-A93C-4FFB-BAEA-5A39CE04E726}">
      <dsp:nvSpPr>
        <dsp:cNvPr id="0" name=""/>
        <dsp:cNvSpPr/>
      </dsp:nvSpPr>
      <dsp:spPr>
        <a:xfrm>
          <a:off x="0" y="1733560"/>
          <a:ext cx="7886700" cy="175297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How to solve the “</a:t>
          </a:r>
          <a:r>
            <a:rPr lang="en-US" altLang="zh-TW" sz="2400" kern="1200" dirty="0" err="1"/>
            <a:t>arg</a:t>
          </a:r>
          <a:r>
            <a:rPr lang="en-US" altLang="zh-TW" sz="2400" kern="1200" dirty="0"/>
            <a:t> max” problem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1733560"/>
        <a:ext cx="7886700" cy="1752975"/>
      </dsp:txXfrm>
    </dsp:sp>
    <dsp:sp modelId="{426AFD05-EDD0-4DFF-84BB-7CFC7D97A722}">
      <dsp:nvSpPr>
        <dsp:cNvPr id="0" name=""/>
        <dsp:cNvSpPr/>
      </dsp:nvSpPr>
      <dsp:spPr>
        <a:xfrm>
          <a:off x="394335" y="1423600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2: Inference</a:t>
          </a:r>
          <a:endParaRPr lang="zh-TW" altLang="en-US" sz="2400" kern="1200" dirty="0"/>
        </a:p>
      </dsp:txBody>
      <dsp:txXfrm>
        <a:off x="424597" y="1453862"/>
        <a:ext cx="5460166" cy="559396"/>
      </dsp:txXfrm>
    </dsp:sp>
    <dsp:sp modelId="{9F48C664-FFBC-4894-8A20-68F9CE8E9C2D}">
      <dsp:nvSpPr>
        <dsp:cNvPr id="0" name=""/>
        <dsp:cNvSpPr/>
      </dsp:nvSpPr>
      <dsp:spPr>
        <a:xfrm>
          <a:off x="0" y="3909895"/>
          <a:ext cx="7886700" cy="95917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training data, how to find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</a:t>
          </a:r>
          <a:endParaRPr lang="zh-TW" altLang="en-US" sz="2400" kern="1200" dirty="0"/>
        </a:p>
      </dsp:txBody>
      <dsp:txXfrm>
        <a:off x="0" y="3909895"/>
        <a:ext cx="7886700" cy="959175"/>
      </dsp:txXfrm>
    </dsp:sp>
    <dsp:sp modelId="{6AE1192B-8224-4641-A190-32BF176B4BD3}">
      <dsp:nvSpPr>
        <dsp:cNvPr id="0" name=""/>
        <dsp:cNvSpPr/>
      </dsp:nvSpPr>
      <dsp:spPr>
        <a:xfrm>
          <a:off x="394335" y="359993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3: Training</a:t>
          </a:r>
          <a:endParaRPr lang="zh-TW" altLang="en-US" sz="2400" kern="1200" dirty="0"/>
        </a:p>
      </dsp:txBody>
      <dsp:txXfrm>
        <a:off x="424597" y="3630197"/>
        <a:ext cx="5460166" cy="5593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A963F-264D-4F86-999C-CCCAC605894E}">
      <dsp:nvSpPr>
        <dsp:cNvPr id="0" name=""/>
        <dsp:cNvSpPr/>
      </dsp:nvSpPr>
      <dsp:spPr>
        <a:xfrm>
          <a:off x="-394190" y="1211063"/>
          <a:ext cx="4164592" cy="4164592"/>
        </a:xfrm>
        <a:prstGeom prst="ellipse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B9CA9B-478A-48A9-8292-7C5BE8797C3B}">
      <dsp:nvSpPr>
        <dsp:cNvPr id="0" name=""/>
        <dsp:cNvSpPr/>
      </dsp:nvSpPr>
      <dsp:spPr>
        <a:xfrm>
          <a:off x="68425" y="1673680"/>
          <a:ext cx="3239358" cy="3239358"/>
        </a:xfrm>
        <a:prstGeom prst="ellipse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F03862-E945-46C9-BC66-09D02ABDC15F}">
      <dsp:nvSpPr>
        <dsp:cNvPr id="0" name=""/>
        <dsp:cNvSpPr/>
      </dsp:nvSpPr>
      <dsp:spPr>
        <a:xfrm>
          <a:off x="531042" y="2136297"/>
          <a:ext cx="2314125" cy="2314125"/>
        </a:xfrm>
        <a:prstGeom prst="ellipse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346748-9754-40DD-94D2-706AA010C899}">
      <dsp:nvSpPr>
        <dsp:cNvPr id="0" name=""/>
        <dsp:cNvSpPr/>
      </dsp:nvSpPr>
      <dsp:spPr>
        <a:xfrm>
          <a:off x="994006" y="2599260"/>
          <a:ext cx="1388197" cy="1388197"/>
        </a:xfrm>
        <a:prstGeom prst="ellipse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8952CE-67F9-43AB-A4EB-DB8DF45815FF}">
      <dsp:nvSpPr>
        <dsp:cNvPr id="0" name=""/>
        <dsp:cNvSpPr/>
      </dsp:nvSpPr>
      <dsp:spPr>
        <a:xfrm>
          <a:off x="1456623" y="3061877"/>
          <a:ext cx="462963" cy="46296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04374D-FDC7-4690-AE19-E4AEF2E24B7C}">
      <dsp:nvSpPr>
        <dsp:cNvPr id="0" name=""/>
        <dsp:cNvSpPr/>
      </dsp:nvSpPr>
      <dsp:spPr>
        <a:xfrm>
          <a:off x="4464500" y="177134"/>
          <a:ext cx="2082296" cy="73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 dirty="0"/>
        </a:p>
      </dsp:txBody>
      <dsp:txXfrm>
        <a:off x="4464500" y="177134"/>
        <a:ext cx="2082296" cy="735189"/>
      </dsp:txXfrm>
    </dsp:sp>
    <dsp:sp modelId="{D777A511-B217-4947-8930-A7CAE29BB739}">
      <dsp:nvSpPr>
        <dsp:cNvPr id="0" name=""/>
        <dsp:cNvSpPr/>
      </dsp:nvSpPr>
      <dsp:spPr>
        <a:xfrm>
          <a:off x="3943926" y="544728"/>
          <a:ext cx="520574" cy="0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71B92AE-99A5-474A-A55F-0522AE6F8A98}">
      <dsp:nvSpPr>
        <dsp:cNvPr id="0" name=""/>
        <dsp:cNvSpPr/>
      </dsp:nvSpPr>
      <dsp:spPr>
        <a:xfrm rot="5400000">
          <a:off x="1439964" y="792869"/>
          <a:ext cx="2748631" cy="2252350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25579ED5-2752-42DB-8F41-497D73FA1370}">
      <dsp:nvSpPr>
        <dsp:cNvPr id="0" name=""/>
        <dsp:cNvSpPr/>
      </dsp:nvSpPr>
      <dsp:spPr>
        <a:xfrm>
          <a:off x="4464500" y="954524"/>
          <a:ext cx="2082296" cy="73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 dirty="0"/>
        </a:p>
      </dsp:txBody>
      <dsp:txXfrm>
        <a:off x="4464500" y="954524"/>
        <a:ext cx="2082296" cy="735189"/>
      </dsp:txXfrm>
    </dsp:sp>
    <dsp:sp modelId="{9269FC93-9AC6-4A27-8DC0-AEC66AC6ECA3}">
      <dsp:nvSpPr>
        <dsp:cNvPr id="0" name=""/>
        <dsp:cNvSpPr/>
      </dsp:nvSpPr>
      <dsp:spPr>
        <a:xfrm>
          <a:off x="3943926" y="1322119"/>
          <a:ext cx="520574" cy="0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4A464A-A8E3-470E-9602-2B173E0C7707}">
      <dsp:nvSpPr>
        <dsp:cNvPr id="0" name=""/>
        <dsp:cNvSpPr/>
      </dsp:nvSpPr>
      <dsp:spPr>
        <a:xfrm rot="5400000">
          <a:off x="1843861" y="1511191"/>
          <a:ext cx="2288582" cy="1908771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467BB4C-D585-4D60-9F51-C7423A2CD115}">
      <dsp:nvSpPr>
        <dsp:cNvPr id="0" name=""/>
        <dsp:cNvSpPr/>
      </dsp:nvSpPr>
      <dsp:spPr>
        <a:xfrm>
          <a:off x="4464500" y="1731915"/>
          <a:ext cx="2082296" cy="73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 dirty="0"/>
        </a:p>
      </dsp:txBody>
      <dsp:txXfrm>
        <a:off x="4464500" y="1731915"/>
        <a:ext cx="2082296" cy="735189"/>
      </dsp:txXfrm>
    </dsp:sp>
    <dsp:sp modelId="{85565BB1-E03C-452F-8BF1-8F9C4140F4E6}">
      <dsp:nvSpPr>
        <dsp:cNvPr id="0" name=""/>
        <dsp:cNvSpPr/>
      </dsp:nvSpPr>
      <dsp:spPr>
        <a:xfrm>
          <a:off x="3943926" y="2099509"/>
          <a:ext cx="520574" cy="0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055C064F-6C9D-43DF-A9FB-41D40EB266AD}">
      <dsp:nvSpPr>
        <dsp:cNvPr id="0" name=""/>
        <dsp:cNvSpPr/>
      </dsp:nvSpPr>
      <dsp:spPr>
        <a:xfrm rot="5400000">
          <a:off x="2239913" y="2200154"/>
          <a:ext cx="1804656" cy="1603368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66D3523-6660-4C9F-BE7D-AE9870DDEA86}">
      <dsp:nvSpPr>
        <dsp:cNvPr id="0" name=""/>
        <dsp:cNvSpPr/>
      </dsp:nvSpPr>
      <dsp:spPr>
        <a:xfrm>
          <a:off x="4464500" y="2492647"/>
          <a:ext cx="2082296" cy="73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 dirty="0"/>
        </a:p>
      </dsp:txBody>
      <dsp:txXfrm>
        <a:off x="4464500" y="2492647"/>
        <a:ext cx="2082296" cy="735189"/>
      </dsp:txXfrm>
    </dsp:sp>
    <dsp:sp modelId="{B4178B98-D202-47BC-B6FE-6FC333A8CDF5}">
      <dsp:nvSpPr>
        <dsp:cNvPr id="0" name=""/>
        <dsp:cNvSpPr/>
      </dsp:nvSpPr>
      <dsp:spPr>
        <a:xfrm>
          <a:off x="3943926" y="2860242"/>
          <a:ext cx="520574" cy="0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641CFF-BFBF-492B-AFF1-89111C9E2FF4}">
      <dsp:nvSpPr>
        <dsp:cNvPr id="0" name=""/>
        <dsp:cNvSpPr/>
      </dsp:nvSpPr>
      <dsp:spPr>
        <a:xfrm rot="5400000">
          <a:off x="2634161" y="2927569"/>
          <a:ext cx="1377091" cy="1242436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D79CE36-BD9F-40A9-BF51-FB00B8BA655D}">
      <dsp:nvSpPr>
        <dsp:cNvPr id="0" name=""/>
        <dsp:cNvSpPr/>
      </dsp:nvSpPr>
      <dsp:spPr>
        <a:xfrm>
          <a:off x="2686208" y="3391064"/>
          <a:ext cx="5638879" cy="73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3048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400" kern="1200" dirty="0"/>
        </a:p>
      </dsp:txBody>
      <dsp:txXfrm>
        <a:off x="2686208" y="3391064"/>
        <a:ext cx="5638879" cy="735189"/>
      </dsp:txXfrm>
    </dsp:sp>
    <dsp:sp modelId="{5BFD693D-9E40-4692-B111-2917032D4844}">
      <dsp:nvSpPr>
        <dsp:cNvPr id="0" name=""/>
        <dsp:cNvSpPr/>
      </dsp:nvSpPr>
      <dsp:spPr>
        <a:xfrm>
          <a:off x="3943926" y="3598763"/>
          <a:ext cx="520574" cy="0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B92ABB87-2922-4349-BDB4-66E4B6649DFC}">
      <dsp:nvSpPr>
        <dsp:cNvPr id="0" name=""/>
        <dsp:cNvSpPr/>
      </dsp:nvSpPr>
      <dsp:spPr>
        <a:xfrm rot="5400000">
          <a:off x="3006892" y="3633468"/>
          <a:ext cx="971738" cy="902328"/>
        </a:xfrm>
        <a:prstGeom prst="line">
          <a:avLst/>
        </a:prstGeom>
        <a:noFill/>
        <a:ln w="2857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25011"/>
          <a:ext cx="4312930" cy="2148300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34731" tIns="916432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Estimate the probability P(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5011"/>
        <a:ext cx="4312930" cy="2148300"/>
      </dsp:txXfrm>
    </dsp:sp>
    <dsp:sp modelId="{68CB2C07-6FB4-43B7-90A6-6102B894FE03}">
      <dsp:nvSpPr>
        <dsp:cNvPr id="0" name=""/>
        <dsp:cNvSpPr/>
      </dsp:nvSpPr>
      <dsp:spPr>
        <a:xfrm>
          <a:off x="215646" y="39442"/>
          <a:ext cx="3019051" cy="6350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Training</a:t>
          </a:r>
          <a:endParaRPr lang="zh-TW" altLang="en-US" sz="2400" kern="1200" dirty="0"/>
        </a:p>
      </dsp:txBody>
      <dsp:txXfrm>
        <a:off x="246645" y="70441"/>
        <a:ext cx="2957053" cy="573011"/>
      </dsp:txXfrm>
    </dsp:sp>
    <dsp:sp modelId="{D19E3202-A4D6-4896-A660-41FC5C701937}">
      <dsp:nvSpPr>
        <dsp:cNvPr id="0" name=""/>
        <dsp:cNvSpPr/>
      </dsp:nvSpPr>
      <dsp:spPr>
        <a:xfrm>
          <a:off x="0" y="2521415"/>
          <a:ext cx="4312930" cy="420385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4731" tIns="916432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521415"/>
        <a:ext cx="4312930" cy="4203855"/>
      </dsp:txXfrm>
    </dsp:sp>
    <dsp:sp modelId="{3B277155-0BDC-4129-93DC-7CA37B78CDAF}">
      <dsp:nvSpPr>
        <dsp:cNvPr id="0" name=""/>
        <dsp:cNvSpPr/>
      </dsp:nvSpPr>
      <dsp:spPr>
        <a:xfrm>
          <a:off x="215646" y="2410911"/>
          <a:ext cx="3019051" cy="734932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Inference</a:t>
          </a:r>
          <a:endParaRPr lang="zh-TW" altLang="en-US" sz="2400" kern="1200" dirty="0"/>
        </a:p>
      </dsp:txBody>
      <dsp:txXfrm>
        <a:off x="251522" y="2446787"/>
        <a:ext cx="2947299" cy="663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281459"/>
          <a:ext cx="4312930" cy="2356200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34731" tIns="354076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Find a function F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): evaluate how compatible the objects x and y is</a:t>
          </a:r>
          <a:endParaRPr lang="zh-TW" altLang="en-US" sz="2400" kern="1200" dirty="0"/>
        </a:p>
      </dsp:txBody>
      <dsp:txXfrm>
        <a:off x="0" y="281459"/>
        <a:ext cx="4312930" cy="2356200"/>
      </dsp:txXfrm>
    </dsp:sp>
    <dsp:sp modelId="{68CB2C07-6FB4-43B7-90A6-6102B894FE03}">
      <dsp:nvSpPr>
        <dsp:cNvPr id="0" name=""/>
        <dsp:cNvSpPr/>
      </dsp:nvSpPr>
      <dsp:spPr>
        <a:xfrm>
          <a:off x="215646" y="30539"/>
          <a:ext cx="3019051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Training</a:t>
          </a:r>
          <a:endParaRPr lang="zh-TW" altLang="en-US" sz="2400" kern="1200" dirty="0"/>
        </a:p>
      </dsp:txBody>
      <dsp:txXfrm>
        <a:off x="240144" y="55037"/>
        <a:ext cx="2970055" cy="452844"/>
      </dsp:txXfrm>
    </dsp:sp>
    <dsp:sp modelId="{D19E3202-A4D6-4896-A660-41FC5C701937}">
      <dsp:nvSpPr>
        <dsp:cNvPr id="0" name=""/>
        <dsp:cNvSpPr/>
      </dsp:nvSpPr>
      <dsp:spPr>
        <a:xfrm>
          <a:off x="0" y="2994639"/>
          <a:ext cx="4312930" cy="138796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4731" tIns="354076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994639"/>
        <a:ext cx="4312930" cy="1387967"/>
      </dsp:txXfrm>
    </dsp:sp>
    <dsp:sp modelId="{3B277155-0BDC-4129-93DC-7CA37B78CDAF}">
      <dsp:nvSpPr>
        <dsp:cNvPr id="0" name=""/>
        <dsp:cNvSpPr/>
      </dsp:nvSpPr>
      <dsp:spPr>
        <a:xfrm>
          <a:off x="215646" y="2729459"/>
          <a:ext cx="3019051" cy="50184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Inference</a:t>
          </a:r>
          <a:endParaRPr lang="zh-TW" altLang="en-US" sz="2400" kern="1200" dirty="0"/>
        </a:p>
      </dsp:txBody>
      <dsp:txXfrm>
        <a:off x="240144" y="2753957"/>
        <a:ext cx="2970055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25011"/>
          <a:ext cx="4312930" cy="2148300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34731" tIns="916432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Estimate the probability P(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5011"/>
        <a:ext cx="4312930" cy="2148300"/>
      </dsp:txXfrm>
    </dsp:sp>
    <dsp:sp modelId="{68CB2C07-6FB4-43B7-90A6-6102B894FE03}">
      <dsp:nvSpPr>
        <dsp:cNvPr id="0" name=""/>
        <dsp:cNvSpPr/>
      </dsp:nvSpPr>
      <dsp:spPr>
        <a:xfrm>
          <a:off x="215646" y="39442"/>
          <a:ext cx="3019051" cy="6350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Training</a:t>
          </a:r>
          <a:endParaRPr lang="zh-TW" altLang="en-US" sz="2400" kern="1200" dirty="0"/>
        </a:p>
      </dsp:txBody>
      <dsp:txXfrm>
        <a:off x="246645" y="70441"/>
        <a:ext cx="2957053" cy="573011"/>
      </dsp:txXfrm>
    </dsp:sp>
    <dsp:sp modelId="{D19E3202-A4D6-4896-A660-41FC5C701937}">
      <dsp:nvSpPr>
        <dsp:cNvPr id="0" name=""/>
        <dsp:cNvSpPr/>
      </dsp:nvSpPr>
      <dsp:spPr>
        <a:xfrm>
          <a:off x="0" y="2521415"/>
          <a:ext cx="4312930" cy="420385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4731" tIns="916432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521415"/>
        <a:ext cx="4312930" cy="4203855"/>
      </dsp:txXfrm>
    </dsp:sp>
    <dsp:sp modelId="{3B277155-0BDC-4129-93DC-7CA37B78CDAF}">
      <dsp:nvSpPr>
        <dsp:cNvPr id="0" name=""/>
        <dsp:cNvSpPr/>
      </dsp:nvSpPr>
      <dsp:spPr>
        <a:xfrm>
          <a:off x="215646" y="2410911"/>
          <a:ext cx="3019051" cy="734932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Inference</a:t>
          </a:r>
          <a:endParaRPr lang="zh-TW" altLang="en-US" sz="2400" kern="1200" dirty="0"/>
        </a:p>
      </dsp:txBody>
      <dsp:txXfrm>
        <a:off x="251522" y="2446787"/>
        <a:ext cx="2947299" cy="6631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353045"/>
          <a:ext cx="5817678" cy="208372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Find a function F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): evaluate how compatible the objects x and y is</a:t>
          </a:r>
          <a:endParaRPr lang="zh-TW" altLang="en-US" sz="2400" kern="1200" dirty="0"/>
        </a:p>
      </dsp:txBody>
      <dsp:txXfrm>
        <a:off x="0" y="353045"/>
        <a:ext cx="5817678" cy="2083725"/>
      </dsp:txXfrm>
    </dsp:sp>
    <dsp:sp modelId="{68CB2C07-6FB4-43B7-90A6-6102B894FE03}">
      <dsp:nvSpPr>
        <dsp:cNvPr id="0" name=""/>
        <dsp:cNvSpPr/>
      </dsp:nvSpPr>
      <dsp:spPr>
        <a:xfrm>
          <a:off x="290883" y="43085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Training</a:t>
          </a:r>
          <a:endParaRPr lang="zh-TW" altLang="en-US" sz="2400" kern="1200" dirty="0"/>
        </a:p>
      </dsp:txBody>
      <dsp:txXfrm>
        <a:off x="321145" y="73347"/>
        <a:ext cx="4011850" cy="559396"/>
      </dsp:txXfrm>
    </dsp:sp>
    <dsp:sp modelId="{D19E3202-A4D6-4896-A660-41FC5C701937}">
      <dsp:nvSpPr>
        <dsp:cNvPr id="0" name=""/>
        <dsp:cNvSpPr/>
      </dsp:nvSpPr>
      <dsp:spPr>
        <a:xfrm>
          <a:off x="0" y="2877745"/>
          <a:ext cx="5817678" cy="1495669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877745"/>
        <a:ext cx="5817678" cy="1495669"/>
      </dsp:txXfrm>
    </dsp:sp>
    <dsp:sp modelId="{3B277155-0BDC-4129-93DC-7CA37B78CDAF}">
      <dsp:nvSpPr>
        <dsp:cNvPr id="0" name=""/>
        <dsp:cNvSpPr/>
      </dsp:nvSpPr>
      <dsp:spPr>
        <a:xfrm>
          <a:off x="290883" y="2550170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Inference (Testing)</a:t>
          </a:r>
          <a:endParaRPr lang="zh-TW" altLang="en-US" sz="2400" kern="1200" dirty="0"/>
        </a:p>
      </dsp:txBody>
      <dsp:txXfrm>
        <a:off x="321145" y="2580432"/>
        <a:ext cx="4011850" cy="5593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E6051-CEA2-4B2D-9CC2-D9D66B04CCD9}">
      <dsp:nvSpPr>
        <dsp:cNvPr id="0" name=""/>
        <dsp:cNvSpPr/>
      </dsp:nvSpPr>
      <dsp:spPr>
        <a:xfrm>
          <a:off x="0" y="351025"/>
          <a:ext cx="7886700" cy="959175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What does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 look like?</a:t>
          </a:r>
          <a:endParaRPr lang="zh-TW" altLang="en-US" sz="2400" kern="1200" dirty="0"/>
        </a:p>
      </dsp:txBody>
      <dsp:txXfrm>
        <a:off x="0" y="351025"/>
        <a:ext cx="7886700" cy="959175"/>
      </dsp:txXfrm>
    </dsp:sp>
    <dsp:sp modelId="{F2CC8F88-1DDE-4179-9925-87ECEBEEA36E}">
      <dsp:nvSpPr>
        <dsp:cNvPr id="0" name=""/>
        <dsp:cNvSpPr/>
      </dsp:nvSpPr>
      <dsp:spPr>
        <a:xfrm>
          <a:off x="394335" y="4106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1: Evaluation</a:t>
          </a:r>
          <a:endParaRPr lang="zh-TW" altLang="en-US" sz="2400" kern="1200" dirty="0"/>
        </a:p>
      </dsp:txBody>
      <dsp:txXfrm>
        <a:off x="424597" y="71327"/>
        <a:ext cx="5460166" cy="559396"/>
      </dsp:txXfrm>
    </dsp:sp>
    <dsp:sp modelId="{547E7A61-A93C-4FFB-BAEA-5A39CE04E726}">
      <dsp:nvSpPr>
        <dsp:cNvPr id="0" name=""/>
        <dsp:cNvSpPr/>
      </dsp:nvSpPr>
      <dsp:spPr>
        <a:xfrm>
          <a:off x="0" y="1733560"/>
          <a:ext cx="7886700" cy="175297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How to solve the “</a:t>
          </a:r>
          <a:r>
            <a:rPr lang="en-US" altLang="zh-TW" sz="2400" kern="1200" dirty="0" err="1"/>
            <a:t>arg</a:t>
          </a:r>
          <a:r>
            <a:rPr lang="en-US" altLang="zh-TW" sz="2400" kern="1200" dirty="0"/>
            <a:t> max” problem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1733560"/>
        <a:ext cx="7886700" cy="1752975"/>
      </dsp:txXfrm>
    </dsp:sp>
    <dsp:sp modelId="{426AFD05-EDD0-4DFF-84BB-7CFC7D97A722}">
      <dsp:nvSpPr>
        <dsp:cNvPr id="0" name=""/>
        <dsp:cNvSpPr/>
      </dsp:nvSpPr>
      <dsp:spPr>
        <a:xfrm>
          <a:off x="394335" y="1423600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2: Inference</a:t>
          </a:r>
          <a:endParaRPr lang="zh-TW" altLang="en-US" sz="2400" kern="1200" dirty="0"/>
        </a:p>
      </dsp:txBody>
      <dsp:txXfrm>
        <a:off x="424597" y="1453862"/>
        <a:ext cx="5460166" cy="559396"/>
      </dsp:txXfrm>
    </dsp:sp>
    <dsp:sp modelId="{9F48C664-FFBC-4894-8A20-68F9CE8E9C2D}">
      <dsp:nvSpPr>
        <dsp:cNvPr id="0" name=""/>
        <dsp:cNvSpPr/>
      </dsp:nvSpPr>
      <dsp:spPr>
        <a:xfrm>
          <a:off x="0" y="3909895"/>
          <a:ext cx="7886700" cy="95917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training data, how to find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</a:t>
          </a:r>
          <a:endParaRPr lang="zh-TW" altLang="en-US" sz="2400" kern="1200" dirty="0"/>
        </a:p>
      </dsp:txBody>
      <dsp:txXfrm>
        <a:off x="0" y="3909895"/>
        <a:ext cx="7886700" cy="959175"/>
      </dsp:txXfrm>
    </dsp:sp>
    <dsp:sp modelId="{6AE1192B-8224-4641-A190-32BF176B4BD3}">
      <dsp:nvSpPr>
        <dsp:cNvPr id="0" name=""/>
        <dsp:cNvSpPr/>
      </dsp:nvSpPr>
      <dsp:spPr>
        <a:xfrm>
          <a:off x="394335" y="359993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3: Training</a:t>
          </a:r>
          <a:endParaRPr lang="zh-TW" altLang="en-US" sz="2400" kern="1200" dirty="0"/>
        </a:p>
      </dsp:txBody>
      <dsp:txXfrm>
        <a:off x="424597" y="3630197"/>
        <a:ext cx="5460166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E6051-CEA2-4B2D-9CC2-D9D66B04CCD9}">
      <dsp:nvSpPr>
        <dsp:cNvPr id="0" name=""/>
        <dsp:cNvSpPr/>
      </dsp:nvSpPr>
      <dsp:spPr>
        <a:xfrm>
          <a:off x="0" y="351025"/>
          <a:ext cx="7886700" cy="959175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What does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 look like?</a:t>
          </a:r>
          <a:endParaRPr lang="zh-TW" altLang="en-US" sz="2400" kern="1200" dirty="0"/>
        </a:p>
      </dsp:txBody>
      <dsp:txXfrm>
        <a:off x="0" y="351025"/>
        <a:ext cx="7886700" cy="959175"/>
      </dsp:txXfrm>
    </dsp:sp>
    <dsp:sp modelId="{F2CC8F88-1DDE-4179-9925-87ECEBEEA36E}">
      <dsp:nvSpPr>
        <dsp:cNvPr id="0" name=""/>
        <dsp:cNvSpPr/>
      </dsp:nvSpPr>
      <dsp:spPr>
        <a:xfrm>
          <a:off x="394335" y="4106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1: Evaluation</a:t>
          </a:r>
          <a:endParaRPr lang="zh-TW" altLang="en-US" sz="2400" kern="1200" dirty="0"/>
        </a:p>
      </dsp:txBody>
      <dsp:txXfrm>
        <a:off x="424597" y="71327"/>
        <a:ext cx="5460166" cy="559396"/>
      </dsp:txXfrm>
    </dsp:sp>
    <dsp:sp modelId="{547E7A61-A93C-4FFB-BAEA-5A39CE04E726}">
      <dsp:nvSpPr>
        <dsp:cNvPr id="0" name=""/>
        <dsp:cNvSpPr/>
      </dsp:nvSpPr>
      <dsp:spPr>
        <a:xfrm>
          <a:off x="0" y="1733560"/>
          <a:ext cx="7886700" cy="175297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How to solve the “</a:t>
          </a:r>
          <a:r>
            <a:rPr lang="en-US" altLang="zh-TW" sz="2400" kern="1200" dirty="0" err="1"/>
            <a:t>arg</a:t>
          </a:r>
          <a:r>
            <a:rPr lang="en-US" altLang="zh-TW" sz="2400" kern="1200" dirty="0"/>
            <a:t> max” problem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1733560"/>
        <a:ext cx="7886700" cy="1752975"/>
      </dsp:txXfrm>
    </dsp:sp>
    <dsp:sp modelId="{426AFD05-EDD0-4DFF-84BB-7CFC7D97A722}">
      <dsp:nvSpPr>
        <dsp:cNvPr id="0" name=""/>
        <dsp:cNvSpPr/>
      </dsp:nvSpPr>
      <dsp:spPr>
        <a:xfrm>
          <a:off x="394335" y="1423600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2: Inference</a:t>
          </a:r>
          <a:endParaRPr lang="zh-TW" altLang="en-US" sz="2400" kern="1200" dirty="0"/>
        </a:p>
      </dsp:txBody>
      <dsp:txXfrm>
        <a:off x="424597" y="1453862"/>
        <a:ext cx="5460166" cy="559396"/>
      </dsp:txXfrm>
    </dsp:sp>
    <dsp:sp modelId="{9F48C664-FFBC-4894-8A20-68F9CE8E9C2D}">
      <dsp:nvSpPr>
        <dsp:cNvPr id="0" name=""/>
        <dsp:cNvSpPr/>
      </dsp:nvSpPr>
      <dsp:spPr>
        <a:xfrm>
          <a:off x="0" y="3909895"/>
          <a:ext cx="7886700" cy="95917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training data, how to find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</a:t>
          </a:r>
          <a:endParaRPr lang="zh-TW" altLang="en-US" sz="2400" kern="1200" dirty="0"/>
        </a:p>
      </dsp:txBody>
      <dsp:txXfrm>
        <a:off x="0" y="3909895"/>
        <a:ext cx="7886700" cy="959175"/>
      </dsp:txXfrm>
    </dsp:sp>
    <dsp:sp modelId="{6AE1192B-8224-4641-A190-32BF176B4BD3}">
      <dsp:nvSpPr>
        <dsp:cNvPr id="0" name=""/>
        <dsp:cNvSpPr/>
      </dsp:nvSpPr>
      <dsp:spPr>
        <a:xfrm>
          <a:off x="394335" y="359993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3: Training</a:t>
          </a:r>
          <a:endParaRPr lang="zh-TW" altLang="en-US" sz="2400" kern="1200" dirty="0"/>
        </a:p>
      </dsp:txBody>
      <dsp:txXfrm>
        <a:off x="424597" y="3630197"/>
        <a:ext cx="5460166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98A5D-7E63-44A6-BDF5-826C2D8D737D}">
      <dsp:nvSpPr>
        <dsp:cNvPr id="0" name=""/>
        <dsp:cNvSpPr/>
      </dsp:nvSpPr>
      <dsp:spPr>
        <a:xfrm>
          <a:off x="0" y="785"/>
          <a:ext cx="3943350" cy="7300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Problem 1: Evaluation</a:t>
          </a:r>
          <a:endParaRPr lang="zh-TW" altLang="en-US" sz="2800" kern="1200" dirty="0"/>
        </a:p>
      </dsp:txBody>
      <dsp:txXfrm>
        <a:off x="35640" y="36425"/>
        <a:ext cx="3872070" cy="658800"/>
      </dsp:txXfrm>
    </dsp:sp>
    <dsp:sp modelId="{DF9CDCCB-AFF0-44A3-8577-5C7C0C5F40C3}">
      <dsp:nvSpPr>
        <dsp:cNvPr id="0" name=""/>
        <dsp:cNvSpPr/>
      </dsp:nvSpPr>
      <dsp:spPr>
        <a:xfrm>
          <a:off x="0" y="730865"/>
          <a:ext cx="394335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0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How to define F(</a:t>
          </a:r>
          <a:r>
            <a:rPr lang="en-US" altLang="zh-TW" sz="2800" kern="1200" dirty="0" err="1"/>
            <a:t>x,y</a:t>
          </a:r>
          <a:r>
            <a:rPr lang="en-US" altLang="zh-TW" sz="2800" kern="1200" dirty="0"/>
            <a:t>)</a:t>
          </a:r>
          <a:endParaRPr lang="zh-TW" altLang="en-US" sz="2800" kern="1200" dirty="0"/>
        </a:p>
      </dsp:txBody>
      <dsp:txXfrm>
        <a:off x="0" y="730865"/>
        <a:ext cx="3943350" cy="645840"/>
      </dsp:txXfrm>
    </dsp:sp>
    <dsp:sp modelId="{DD8E7F8B-9E75-4792-979F-7A3E16D3C45A}">
      <dsp:nvSpPr>
        <dsp:cNvPr id="0" name=""/>
        <dsp:cNvSpPr/>
      </dsp:nvSpPr>
      <dsp:spPr>
        <a:xfrm>
          <a:off x="0" y="1376705"/>
          <a:ext cx="3943350" cy="73008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Problem 2: Inference</a:t>
          </a:r>
          <a:endParaRPr lang="zh-TW" altLang="en-US" sz="2800" kern="1200" dirty="0"/>
        </a:p>
      </dsp:txBody>
      <dsp:txXfrm>
        <a:off x="35640" y="1412345"/>
        <a:ext cx="3872070" cy="658800"/>
      </dsp:txXfrm>
    </dsp:sp>
    <dsp:sp modelId="{3DB164B8-01AC-4135-A1DC-C28BF8C93EEC}">
      <dsp:nvSpPr>
        <dsp:cNvPr id="0" name=""/>
        <dsp:cNvSpPr/>
      </dsp:nvSpPr>
      <dsp:spPr>
        <a:xfrm>
          <a:off x="0" y="2106785"/>
          <a:ext cx="3943350" cy="86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0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How to find the y with the largest F(</a:t>
          </a:r>
          <a:r>
            <a:rPr lang="en-US" altLang="zh-TW" sz="2800" kern="1200" dirty="0" err="1"/>
            <a:t>x,y</a:t>
          </a:r>
          <a:r>
            <a:rPr lang="en-US" altLang="zh-TW" sz="2800" kern="1200" dirty="0"/>
            <a:t>)</a:t>
          </a:r>
          <a:endParaRPr lang="zh-TW" altLang="en-US" sz="2800" kern="1200" dirty="0"/>
        </a:p>
      </dsp:txBody>
      <dsp:txXfrm>
        <a:off x="0" y="2106785"/>
        <a:ext cx="3943350" cy="867847"/>
      </dsp:txXfrm>
    </dsp:sp>
    <dsp:sp modelId="{31551F5D-8B53-4515-BD2C-4D5C49389942}">
      <dsp:nvSpPr>
        <dsp:cNvPr id="0" name=""/>
        <dsp:cNvSpPr/>
      </dsp:nvSpPr>
      <dsp:spPr>
        <a:xfrm>
          <a:off x="0" y="2974632"/>
          <a:ext cx="3943350" cy="73008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Problem 3: Training</a:t>
          </a:r>
          <a:endParaRPr lang="zh-TW" altLang="en-US" sz="2800" kern="1200" dirty="0"/>
        </a:p>
      </dsp:txBody>
      <dsp:txXfrm>
        <a:off x="35640" y="3010272"/>
        <a:ext cx="3872070" cy="658800"/>
      </dsp:txXfrm>
    </dsp:sp>
    <dsp:sp modelId="{FE7875F4-B0AB-4F63-85B8-525389E03E38}">
      <dsp:nvSpPr>
        <dsp:cNvPr id="0" name=""/>
        <dsp:cNvSpPr/>
      </dsp:nvSpPr>
      <dsp:spPr>
        <a:xfrm>
          <a:off x="0" y="3704712"/>
          <a:ext cx="394335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201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How to learn F(</a:t>
          </a:r>
          <a:r>
            <a:rPr lang="en-US" altLang="zh-TW" sz="2800" kern="1200" dirty="0" err="1"/>
            <a:t>x,y</a:t>
          </a:r>
          <a:r>
            <a:rPr lang="en-US" altLang="zh-TW" sz="2800" kern="1200" dirty="0"/>
            <a:t>)</a:t>
          </a:r>
          <a:endParaRPr lang="zh-TW" altLang="en-US" sz="2800" kern="1200" dirty="0"/>
        </a:p>
      </dsp:txBody>
      <dsp:txXfrm>
        <a:off x="0" y="3704712"/>
        <a:ext cx="3943350" cy="6458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98A5D-7E63-44A6-BDF5-826C2D8D737D}">
      <dsp:nvSpPr>
        <dsp:cNvPr id="0" name=""/>
        <dsp:cNvSpPr/>
      </dsp:nvSpPr>
      <dsp:spPr>
        <a:xfrm>
          <a:off x="0" y="6295"/>
          <a:ext cx="3657600" cy="7862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Problem A: Feature</a:t>
          </a:r>
          <a:endParaRPr lang="zh-TW" altLang="en-US" sz="2800" kern="1200" dirty="0"/>
        </a:p>
      </dsp:txBody>
      <dsp:txXfrm>
        <a:off x="38381" y="44676"/>
        <a:ext cx="3580838" cy="709478"/>
      </dsp:txXfrm>
    </dsp:sp>
    <dsp:sp modelId="{DF9CDCCB-AFF0-44A3-8577-5C7C0C5F40C3}">
      <dsp:nvSpPr>
        <dsp:cNvPr id="0" name=""/>
        <dsp:cNvSpPr/>
      </dsp:nvSpPr>
      <dsp:spPr>
        <a:xfrm>
          <a:off x="0" y="792535"/>
          <a:ext cx="3657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12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How to define </a:t>
          </a:r>
          <a:r>
            <a:rPr lang="el-GR" altLang="zh-TW" sz="2800" kern="1200" dirty="0"/>
            <a:t>φ</a:t>
          </a:r>
          <a:r>
            <a:rPr lang="en-US" altLang="zh-TW" sz="2800" kern="1200" dirty="0"/>
            <a:t>(</a:t>
          </a:r>
          <a:r>
            <a:rPr lang="en-US" altLang="zh-TW" sz="2800" kern="1200" dirty="0" err="1"/>
            <a:t>x,y</a:t>
          </a:r>
          <a:r>
            <a:rPr lang="en-US" altLang="zh-TW" sz="2800" kern="1200" dirty="0"/>
            <a:t>)</a:t>
          </a:r>
          <a:endParaRPr lang="zh-TW" altLang="en-US" sz="2800" kern="1200" dirty="0"/>
        </a:p>
      </dsp:txBody>
      <dsp:txXfrm>
        <a:off x="0" y="792535"/>
        <a:ext cx="3657600" cy="695520"/>
      </dsp:txXfrm>
    </dsp:sp>
    <dsp:sp modelId="{DD8E7F8B-9E75-4792-979F-7A3E16D3C45A}">
      <dsp:nvSpPr>
        <dsp:cNvPr id="0" name=""/>
        <dsp:cNvSpPr/>
      </dsp:nvSpPr>
      <dsp:spPr>
        <a:xfrm>
          <a:off x="0" y="1488055"/>
          <a:ext cx="3657600" cy="786240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Problem B: Inference</a:t>
          </a:r>
          <a:endParaRPr lang="zh-TW" altLang="en-US" sz="2800" kern="1200" dirty="0"/>
        </a:p>
      </dsp:txBody>
      <dsp:txXfrm>
        <a:off x="38381" y="1526436"/>
        <a:ext cx="3580838" cy="709478"/>
      </dsp:txXfrm>
    </dsp:sp>
    <dsp:sp modelId="{3DB164B8-01AC-4135-A1DC-C28BF8C93EEC}">
      <dsp:nvSpPr>
        <dsp:cNvPr id="0" name=""/>
        <dsp:cNvSpPr/>
      </dsp:nvSpPr>
      <dsp:spPr>
        <a:xfrm>
          <a:off x="0" y="2274296"/>
          <a:ext cx="3657600" cy="1260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12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2800" kern="1200" dirty="0"/>
            <a:t>How to find the y with the largest w</a:t>
          </a:r>
          <a:r>
            <a:rPr lang="en-US" altLang="zh-TW" sz="2800" kern="1200" dirty="0">
              <a:latin typeface="Calibri" panose="020F0502020204030204" pitchFamily="34" charset="0"/>
            </a:rPr>
            <a:t>·</a:t>
          </a:r>
          <a:r>
            <a:rPr lang="el-GR" altLang="zh-TW" sz="2800" kern="1200" dirty="0"/>
            <a:t>φ</a:t>
          </a:r>
          <a:r>
            <a:rPr lang="en-US" altLang="zh-TW" sz="2800" kern="1200" dirty="0"/>
            <a:t>(</a:t>
          </a:r>
          <a:r>
            <a:rPr lang="en-US" altLang="zh-TW" sz="2800" kern="1200" dirty="0" err="1"/>
            <a:t>x,y</a:t>
          </a:r>
          <a:r>
            <a:rPr lang="en-US" altLang="zh-TW" sz="2800" kern="1200" dirty="0"/>
            <a:t>)</a:t>
          </a:r>
          <a:endParaRPr lang="zh-TW" altLang="en-US" sz="2800" kern="1200" dirty="0"/>
        </a:p>
      </dsp:txBody>
      <dsp:txXfrm>
        <a:off x="0" y="2274296"/>
        <a:ext cx="3657600" cy="1260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2.wmf"/><Relationship Id="rId1" Type="http://schemas.openxmlformats.org/officeDocument/2006/relationships/image" Target="../media/image28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84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84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95.wmf"/><Relationship Id="rId7" Type="http://schemas.openxmlformats.org/officeDocument/2006/relationships/image" Target="../media/image81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10" Type="http://schemas.openxmlformats.org/officeDocument/2006/relationships/image" Target="../media/image84.wmf"/><Relationship Id="rId4" Type="http://schemas.openxmlformats.org/officeDocument/2006/relationships/image" Target="../media/image96.wmf"/><Relationship Id="rId9" Type="http://schemas.openxmlformats.org/officeDocument/2006/relationships/image" Target="../media/image8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101.wmf"/><Relationship Id="rId7" Type="http://schemas.openxmlformats.org/officeDocument/2006/relationships/image" Target="../media/image8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103.wmf"/><Relationship Id="rId10" Type="http://schemas.openxmlformats.org/officeDocument/2006/relationships/image" Target="../media/image84.wmf"/><Relationship Id="rId4" Type="http://schemas.openxmlformats.org/officeDocument/2006/relationships/image" Target="../media/image102.wmf"/><Relationship Id="rId9" Type="http://schemas.openxmlformats.org/officeDocument/2006/relationships/image" Target="../media/image8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82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12" Type="http://schemas.openxmlformats.org/officeDocument/2006/relationships/image" Target="../media/image81.wmf"/><Relationship Id="rId17" Type="http://schemas.openxmlformats.org/officeDocument/2006/relationships/image" Target="../media/image87.wmf"/><Relationship Id="rId2" Type="http://schemas.openxmlformats.org/officeDocument/2006/relationships/image" Target="../media/image104.wmf"/><Relationship Id="rId16" Type="http://schemas.openxmlformats.org/officeDocument/2006/relationships/image" Target="../media/image86.wmf"/><Relationship Id="rId1" Type="http://schemas.openxmlformats.org/officeDocument/2006/relationships/image" Target="../media/image98.wmf"/><Relationship Id="rId6" Type="http://schemas.openxmlformats.org/officeDocument/2006/relationships/image" Target="../media/image108.wmf"/><Relationship Id="rId11" Type="http://schemas.openxmlformats.org/officeDocument/2006/relationships/image" Target="../media/image113.wmf"/><Relationship Id="rId5" Type="http://schemas.openxmlformats.org/officeDocument/2006/relationships/image" Target="../media/image107.wmf"/><Relationship Id="rId15" Type="http://schemas.openxmlformats.org/officeDocument/2006/relationships/image" Target="../media/image84.wmf"/><Relationship Id="rId10" Type="http://schemas.openxmlformats.org/officeDocument/2006/relationships/image" Target="../media/image112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Relationship Id="rId14" Type="http://schemas.openxmlformats.org/officeDocument/2006/relationships/image" Target="../media/image8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7.wmf"/><Relationship Id="rId7" Type="http://schemas.openxmlformats.org/officeDocument/2006/relationships/image" Target="../media/image140.wmf"/><Relationship Id="rId12" Type="http://schemas.openxmlformats.org/officeDocument/2006/relationships/image" Target="../media/image127.wmf"/><Relationship Id="rId2" Type="http://schemas.openxmlformats.org/officeDocument/2006/relationships/image" Target="../media/image132.wmf"/><Relationship Id="rId1" Type="http://schemas.openxmlformats.org/officeDocument/2006/relationships/image" Target="../media/image136.wmf"/><Relationship Id="rId6" Type="http://schemas.openxmlformats.org/officeDocument/2006/relationships/image" Target="../media/image139.wmf"/><Relationship Id="rId11" Type="http://schemas.openxmlformats.org/officeDocument/2006/relationships/image" Target="../media/image128.wmf"/><Relationship Id="rId5" Type="http://schemas.openxmlformats.org/officeDocument/2006/relationships/image" Target="../media/image138.wmf"/><Relationship Id="rId10" Type="http://schemas.openxmlformats.org/officeDocument/2006/relationships/image" Target="../media/image143.wmf"/><Relationship Id="rId4" Type="http://schemas.openxmlformats.org/officeDocument/2006/relationships/image" Target="../media/image135.wmf"/><Relationship Id="rId9" Type="http://schemas.openxmlformats.org/officeDocument/2006/relationships/image" Target="../media/image14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image" Target="../media/image127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12" Type="http://schemas.openxmlformats.org/officeDocument/2006/relationships/image" Target="../media/image135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11" Type="http://schemas.openxmlformats.org/officeDocument/2006/relationships/image" Target="../media/image154.wmf"/><Relationship Id="rId5" Type="http://schemas.openxmlformats.org/officeDocument/2006/relationships/image" Target="../media/image148.wmf"/><Relationship Id="rId10" Type="http://schemas.openxmlformats.org/officeDocument/2006/relationships/image" Target="../media/image153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40.wmf"/><Relationship Id="rId1" Type="http://schemas.openxmlformats.org/officeDocument/2006/relationships/image" Target="../media/image147.wmf"/><Relationship Id="rId6" Type="http://schemas.openxmlformats.org/officeDocument/2006/relationships/image" Target="../media/image158.wmf"/><Relationship Id="rId11" Type="http://schemas.openxmlformats.org/officeDocument/2006/relationships/image" Target="../media/image135.wmf"/><Relationship Id="rId5" Type="http://schemas.openxmlformats.org/officeDocument/2006/relationships/image" Target="../media/image157.wmf"/><Relationship Id="rId10" Type="http://schemas.openxmlformats.org/officeDocument/2006/relationships/image" Target="../media/image162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176.wmf"/><Relationship Id="rId5" Type="http://schemas.openxmlformats.org/officeDocument/2006/relationships/image" Target="../media/image92.wmf"/><Relationship Id="rId4" Type="http://schemas.openxmlformats.org/officeDocument/2006/relationships/image" Target="../media/image17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.wmf"/><Relationship Id="rId1" Type="http://schemas.openxmlformats.org/officeDocument/2006/relationships/image" Target="../media/image28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29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5B507-FB35-4DF2-BE40-EF9CE67817BF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F74E8-D2D3-41D0-B360-93DC08162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72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Can DNN</a:t>
            </a:r>
            <a:r>
              <a:rPr lang="zh-TW" altLang="en-US" baseline="0" dirty="0"/>
              <a:t> </a:t>
            </a:r>
            <a:r>
              <a:rPr lang="en-US" altLang="zh-TW" baseline="0" dirty="0"/>
              <a:t>do that?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390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F?</a:t>
            </a:r>
            <a:r>
              <a:rPr lang="en-US" altLang="zh-TW" baseline="0" dirty="0"/>
              <a:t> different people give it different name, Yan </a:t>
            </a:r>
            <a:r>
              <a:rPr lang="en-US" altLang="zh-TW" baseline="0" dirty="0" err="1"/>
              <a:t>LaCu</a:t>
            </a:r>
            <a:r>
              <a:rPr lang="en-US" altLang="zh-TW" baseline="0" dirty="0"/>
              <a:t> call it </a:t>
            </a:r>
            <a:r>
              <a:rPr lang="en-US" altLang="zh-TW" baseline="0" dirty="0" err="1"/>
              <a:t>Enerygy</a:t>
            </a:r>
            <a:r>
              <a:rPr lang="en-US" altLang="zh-TW" baseline="0" dirty="0"/>
              <a:t> model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This framework is every where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90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27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Have you</a:t>
            </a:r>
            <a:r>
              <a:rPr lang="en-US" altLang="zh-TW" baseline="0" dirty="0"/>
              <a:t> ever heard this three questions before</a:t>
            </a:r>
          </a:p>
          <a:p>
            <a:endParaRPr lang="en-US" altLang="zh-TW" dirty="0"/>
          </a:p>
          <a:p>
            <a:r>
              <a:rPr lang="en-US" altLang="zh-TW" dirty="0"/>
              <a:t>No general task dependent</a:t>
            </a: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141823"/>
                </a:solidFill>
                <a:latin typeface="Helvetica" panose="020B0604020202020204" pitchFamily="34" charset="0"/>
              </a:rPr>
              <a:t>Ring a bell!!!!!!!!!!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439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Can you answer the three problems for DNN?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624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Which</a:t>
            </a:r>
            <a:r>
              <a:rPr lang="en-US" altLang="zh-TW" baseline="0" dirty="0"/>
              <a:t> one is the easiest? </a:t>
            </a:r>
          </a:p>
          <a:p>
            <a:r>
              <a:rPr lang="en-US" altLang="zh-TW" baseline="0" dirty="0" err="1"/>
              <a:t>Strucutred</a:t>
            </a:r>
            <a:r>
              <a:rPr lang="en-US" altLang="zh-TW" baseline="0" dirty="0"/>
              <a:t> Linear model delete the hardest one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F7E21-C48D-47A2-8A18-94AC176DFF2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296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Characteristics</a:t>
            </a:r>
          </a:p>
          <a:p>
            <a:endParaRPr lang="en-US" altLang="zh-TW" dirty="0"/>
          </a:p>
          <a:p>
            <a:r>
              <a:rPr lang="en-US" altLang="zh-TW" dirty="0"/>
              <a:t>weights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901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Phi can be</a:t>
            </a:r>
            <a:r>
              <a:rPr lang="en-US" altLang="zh-TW" baseline="0" dirty="0"/>
              <a:t> the output of very complex model, detector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763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200" dirty="0">
                <a:latin typeface="+mn-lt"/>
                <a:ea typeface="+mn-ea"/>
              </a:rPr>
              <a:t>1000-dim vector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200" dirty="0">
                <a:latin typeface="+mn-lt"/>
                <a:ea typeface="+mn-ea"/>
              </a:rPr>
              <a:t>before </a:t>
            </a:r>
            <a:r>
              <a:rPr kumimoji="0" lang="en-US" altLang="zh-TW" sz="1200" dirty="0" err="1">
                <a:latin typeface="+mn-lt"/>
                <a:ea typeface="+mn-ea"/>
              </a:rPr>
              <a:t>softmax</a:t>
            </a:r>
            <a:endParaRPr kumimoji="0" lang="zh-TW" altLang="en-US" sz="1200" dirty="0">
              <a:latin typeface="+mn-lt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803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If we can solve question 2, then we can solve question 3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753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Structured Perceptron Learning Algorithm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485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/>
              <a:t>Translation:  http://citeseerx.ist.psu.edu/viewdoc/download?doi=10.1.1.377.8742&amp;rep=rep1&amp;type=pdf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623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Question 1 and 2 is solved.</a:t>
            </a:r>
          </a:p>
          <a:p>
            <a:endParaRPr lang="en-US" altLang="zh-TW" dirty="0"/>
          </a:p>
          <a:p>
            <a:r>
              <a:rPr lang="en-US" altLang="zh-TW" dirty="0"/>
              <a:t>Important:</a:t>
            </a:r>
            <a:r>
              <a:rPr lang="en-US" altLang="zh-TW" baseline="0" dirty="0"/>
              <a:t> if the weight if not update, end the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388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If we can then we are done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Can structured perceptron algorithm achieve that?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Can structured perceptron find the weight w having the same direction as w*?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If there</a:t>
            </a:r>
            <a:r>
              <a:rPr lang="en-US" altLang="zh-TW" sz="1200" baseline="0" dirty="0"/>
              <a:t> is not w*, may be you should redesign your </a:t>
            </a:r>
            <a:r>
              <a:rPr lang="en-US" altLang="zh-TW" sz="1200" baseline="0" dirty="0" err="1"/>
              <a:t>ph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475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It is not update every time (some of them is not updated when seeing the enough examples)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827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It is not update every time (some of them is not updated when seeing the enough examples)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931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 = a + b</a:t>
            </a:r>
          </a:p>
          <a:p>
            <a:r>
              <a:rPr lang="en-US" altLang="zh-TW" dirty="0"/>
              <a:t>||x||2 = (</a:t>
            </a:r>
            <a:r>
              <a:rPr lang="en-US" altLang="zh-TW" dirty="0" err="1"/>
              <a:t>a+b</a:t>
            </a:r>
            <a:r>
              <a:rPr lang="en-US" altLang="zh-TW" dirty="0"/>
              <a:t>)T(</a:t>
            </a:r>
            <a:r>
              <a:rPr lang="en-US" altLang="zh-TW" dirty="0" err="1"/>
              <a:t>a+b</a:t>
            </a:r>
            <a:r>
              <a:rPr lang="en-US" altLang="zh-TW" dirty="0"/>
              <a:t>) = (</a:t>
            </a:r>
            <a:r>
              <a:rPr lang="en-US" altLang="zh-TW" dirty="0" err="1"/>
              <a:t>aT</a:t>
            </a:r>
            <a:r>
              <a:rPr lang="en-US" altLang="zh-TW" dirty="0"/>
              <a:t> + </a:t>
            </a:r>
            <a:r>
              <a:rPr lang="en-US" altLang="zh-TW" dirty="0" err="1"/>
              <a:t>bT</a:t>
            </a:r>
            <a:r>
              <a:rPr lang="en-US" altLang="zh-TW" dirty="0"/>
              <a:t>) (a + b)</a:t>
            </a:r>
          </a:p>
          <a:p>
            <a:r>
              <a:rPr lang="en-US" altLang="zh-TW" dirty="0"/>
              <a:t>= </a:t>
            </a:r>
            <a:r>
              <a:rPr lang="en-US" altLang="zh-TW" dirty="0" err="1"/>
              <a:t>aTa</a:t>
            </a:r>
            <a:r>
              <a:rPr lang="en-US" altLang="zh-TW" dirty="0"/>
              <a:t> + </a:t>
            </a:r>
            <a:r>
              <a:rPr lang="en-US" altLang="zh-TW" dirty="0" err="1"/>
              <a:t>bTb</a:t>
            </a:r>
            <a:r>
              <a:rPr lang="en-US" altLang="zh-TW" dirty="0"/>
              <a:t> + 2 a dot 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589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791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MRF &lt;&gt; Hammersley–Clifford theorem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Graphical model</a:t>
                </a:r>
              </a:p>
              <a:p>
                <a:pPr lvl="1"/>
                <a:r>
                  <a:rPr lang="en-US" altLang="zh-TW" sz="2800" dirty="0"/>
                  <a:t>Provide an intuitive way to define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800" dirty="0"/>
                  <a:t> </a:t>
                </a:r>
              </a:p>
              <a:p>
                <a:pPr lvl="1"/>
                <a:r>
                  <a:rPr lang="en-US" altLang="zh-TW" sz="2800" dirty="0"/>
                  <a:t>Make the meaning of a defined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easy to be interpreted</a:t>
                </a:r>
                <a:endParaRPr lang="zh-TW" altLang="en-US" sz="2800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For structured learning like structured perceptron, know how to inference solve the problem</a:t>
                </a:r>
              </a:p>
              <a:p>
                <a:r>
                  <a:rPr lang="en-US" altLang="zh-TW" dirty="0"/>
                  <a:t>Inference for everyone when</a:t>
                </a:r>
                <a:r>
                  <a:rPr lang="en-US" altLang="zh-TW" baseline="0" dirty="0"/>
                  <a:t> using MRF</a:t>
                </a:r>
              </a:p>
              <a:p>
                <a:endParaRPr lang="en-US" altLang="zh-TW" baseline="0" dirty="0"/>
              </a:p>
              <a:p>
                <a:r>
                  <a:rPr lang="en-US" altLang="zh-TW" baseline="0" dirty="0"/>
                  <a:t>Outline:</a:t>
                </a:r>
              </a:p>
              <a:p>
                <a:r>
                  <a:rPr lang="en-US" altLang="zh-TW" baseline="0" dirty="0"/>
                  <a:t>	1. decomposed</a:t>
                </a:r>
              </a:p>
              <a:p>
                <a:r>
                  <a:rPr lang="en-US" altLang="zh-TW" baseline="0" dirty="0"/>
                  <a:t>	2. factor</a:t>
                </a:r>
              </a:p>
              <a:p>
                <a:r>
                  <a:rPr lang="en-US" altLang="zh-TW" baseline="0" dirty="0"/>
                  <a:t>	3. factor to MRF</a:t>
                </a:r>
              </a:p>
              <a:p>
                <a:r>
                  <a:rPr lang="en-US" altLang="zh-TW" baseline="0" dirty="0"/>
                  <a:t>	4. how to train it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Graphical model</a:t>
                </a:r>
              </a:p>
              <a:p>
                <a:pPr lvl="1"/>
                <a:r>
                  <a:rPr lang="en-US" altLang="zh-TW" sz="2800" dirty="0" smtClean="0"/>
                  <a:t>Provide an intuitive way to define </a:t>
                </a:r>
                <a:r>
                  <a:rPr lang="en-US" altLang="zh-TW" sz="2800" i="0">
                    <a:latin typeface="Cambria Math" panose="02040503050406030204" pitchFamily="18" charset="0"/>
                  </a:rPr>
                  <a:t>𝐹(𝑥,𝑦)</a:t>
                </a:r>
                <a:r>
                  <a:rPr lang="en-US" altLang="zh-TW" sz="2800" dirty="0"/>
                  <a:t> </a:t>
                </a:r>
              </a:p>
              <a:p>
                <a:pPr lvl="1"/>
                <a:r>
                  <a:rPr lang="en-US" altLang="zh-TW" sz="2800" dirty="0" smtClean="0"/>
                  <a:t>Make the meaning of a defined </a:t>
                </a:r>
                <a:r>
                  <a:rPr lang="en-US" altLang="zh-TW" sz="2800" i="0">
                    <a:latin typeface="Cambria Math" panose="02040503050406030204" pitchFamily="18" charset="0"/>
                  </a:rPr>
                  <a:t>𝐹(𝑥,𝑦)</a:t>
                </a:r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easy to be interpreted</a:t>
                </a:r>
                <a:endParaRPr lang="zh-TW" altLang="en-US" sz="2800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For </a:t>
                </a:r>
                <a:r>
                  <a:rPr lang="en-US" altLang="zh-TW" dirty="0" smtClean="0"/>
                  <a:t>structured learning like structured perceptron, know how to inference solve the problem</a:t>
                </a:r>
              </a:p>
              <a:p>
                <a:r>
                  <a:rPr lang="en-US" altLang="zh-TW" dirty="0" smtClean="0"/>
                  <a:t>Inference for everyone when</a:t>
                </a:r>
                <a:r>
                  <a:rPr lang="en-US" altLang="zh-TW" baseline="0" dirty="0" smtClean="0"/>
                  <a:t> using </a:t>
                </a:r>
                <a:r>
                  <a:rPr lang="en-US" altLang="zh-TW" baseline="0" dirty="0" smtClean="0"/>
                  <a:t>MRF</a:t>
                </a:r>
              </a:p>
              <a:p>
                <a:endParaRPr lang="en-US" altLang="zh-TW" baseline="0" dirty="0" smtClean="0"/>
              </a:p>
              <a:p>
                <a:r>
                  <a:rPr lang="en-US" altLang="zh-TW" baseline="0" dirty="0" smtClean="0"/>
                  <a:t>Outline:</a:t>
                </a:r>
              </a:p>
              <a:p>
                <a:r>
                  <a:rPr lang="en-US" altLang="zh-TW" baseline="0" dirty="0" smtClean="0"/>
                  <a:t>	1. decomposed</a:t>
                </a:r>
              </a:p>
              <a:p>
                <a:r>
                  <a:rPr lang="en-US" altLang="zh-TW" baseline="0" dirty="0" smtClean="0"/>
                  <a:t>	2. factor</a:t>
                </a:r>
              </a:p>
              <a:p>
                <a:r>
                  <a:rPr lang="en-US" altLang="zh-TW" baseline="0" dirty="0" smtClean="0"/>
                  <a:t>	3. factor to MRF</a:t>
                </a:r>
              </a:p>
              <a:p>
                <a:r>
                  <a:rPr lang="en-US" altLang="zh-TW" baseline="0" dirty="0" smtClean="0"/>
                  <a:t>	4. how to train it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219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FF0000"/>
                </a:solidFill>
              </a:rPr>
              <a:t>can not use it casually?</a:t>
            </a:r>
            <a:endParaRPr lang="zh-TW" altLang="en-US" sz="1200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02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Define easily and Understand others’ evaluation function F(</a:t>
            </a:r>
            <a:r>
              <a:rPr lang="en-US" altLang="zh-TW" dirty="0" err="1"/>
              <a:t>x,y</a:t>
            </a:r>
            <a:r>
              <a:rPr lang="en-US" altLang="zh-TW" dirty="0"/>
              <a:t>) easily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9322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/>
              <a:t>represent a factor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806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F(</a:t>
            </a:r>
            <a:r>
              <a:rPr lang="en-US" altLang="zh-TW" dirty="0" err="1"/>
              <a:t>x,y</a:t>
            </a:r>
            <a:r>
              <a:rPr lang="en-US" altLang="zh-TW" dirty="0"/>
              <a:t>): evaluate how compatible the objects x and y is</a:t>
            </a:r>
          </a:p>
          <a:p>
            <a:r>
              <a:rPr lang="en-US" altLang="zh-TW" dirty="0"/>
              <a:t>F(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r>
              <a:rPr lang="zh-CN" altLang="en-US" dirty="0"/>
              <a:t>评估对象 </a:t>
            </a:r>
            <a:r>
              <a:rPr lang="en-US" altLang="zh-TW" dirty="0"/>
              <a:t>x </a:t>
            </a:r>
            <a:r>
              <a:rPr lang="zh-CN" altLang="en-US" dirty="0"/>
              <a:t>和 </a:t>
            </a:r>
            <a:r>
              <a:rPr lang="en-US" altLang="zh-TW" dirty="0"/>
              <a:t>y </a:t>
            </a:r>
            <a:r>
              <a:rPr lang="zh-CN" altLang="en-US"/>
              <a:t>的兼容性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157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樣本空間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3774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This is factor graph.</a:t>
            </a:r>
          </a:p>
          <a:p>
            <a:endParaRPr lang="en-US" altLang="zh-TW" dirty="0"/>
          </a:p>
          <a:p>
            <a:r>
              <a:rPr lang="en-US" altLang="zh-TW" dirty="0"/>
              <a:t>Factor defined first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8663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If you think </a:t>
            </a:r>
            <a:r>
              <a:rPr lang="en-US" altLang="zh-TW" dirty="0" err="1"/>
              <a:t>democe</a:t>
            </a:r>
            <a:r>
              <a:rPr lang="en-US" altLang="zh-TW" dirty="0"/>
              <a:t> is not cool, …..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http://www.mathworks.com/help/images/ref/imnoise.html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8611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 is still bipartite</a:t>
            </a:r>
          </a:p>
          <a:p>
            <a:endParaRPr lang="en-US" altLang="zh-TW" dirty="0"/>
          </a:p>
          <a:p>
            <a:r>
              <a:rPr lang="en-US" altLang="zh-TW" dirty="0"/>
              <a:t>How about x</a:t>
            </a:r>
          </a:p>
          <a:p>
            <a:endParaRPr lang="en-US" altLang="zh-TW" dirty="0"/>
          </a:p>
          <a:p>
            <a:r>
              <a:rPr lang="en-US" altLang="zh-TW" dirty="0"/>
              <a:t>Should</a:t>
            </a:r>
            <a:r>
              <a:rPr lang="en-US" altLang="zh-TW" baseline="0" dirty="0"/>
              <a:t> it be zero-one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3514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 is still bipartite</a:t>
            </a:r>
          </a:p>
          <a:p>
            <a:endParaRPr lang="en-US" altLang="zh-TW" dirty="0"/>
          </a:p>
          <a:p>
            <a:r>
              <a:rPr lang="en-US" altLang="zh-TW" dirty="0"/>
              <a:t>How about x</a:t>
            </a:r>
          </a:p>
          <a:p>
            <a:endParaRPr lang="en-US" altLang="zh-TW" dirty="0"/>
          </a:p>
          <a:p>
            <a:r>
              <a:rPr lang="en-US" altLang="zh-TW" dirty="0"/>
              <a:t>Should</a:t>
            </a:r>
            <a:r>
              <a:rPr lang="en-US" altLang="zh-TW" baseline="0" dirty="0"/>
              <a:t> it be zero-one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5609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about x</a:t>
            </a:r>
          </a:p>
          <a:p>
            <a:endParaRPr lang="en-US" altLang="zh-TW" dirty="0"/>
          </a:p>
          <a:p>
            <a:r>
              <a:rPr lang="en-US" altLang="zh-TW" dirty="0"/>
              <a:t>Should</a:t>
            </a:r>
            <a:r>
              <a:rPr lang="en-US" altLang="zh-TW" baseline="0" dirty="0"/>
              <a:t> it be zero-one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1391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</a:t>
            </a:r>
            <a:r>
              <a:rPr lang="en-US" altLang="zh-TW" baseline="0" dirty="0"/>
              <a:t> if we have duplicate …..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0057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8893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4110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Maybe</a:t>
            </a:r>
            <a:r>
              <a:rPr lang="en-US" altLang="zh-TW" baseline="0" dirty="0"/>
              <a:t> I have to mention some more examples in the next pages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EB25-FDCD-4497-A3A5-16276CC83FDA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33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7187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contrastive</a:t>
            </a:r>
          </a:p>
          <a:p>
            <a:endParaRPr lang="en-US" altLang="zh-TW" dirty="0"/>
          </a:p>
          <a:p>
            <a:r>
              <a:rPr lang="en-US" altLang="zh-TW" dirty="0"/>
              <a:t>Question 1 and 2 is solved.</a:t>
            </a:r>
          </a:p>
          <a:p>
            <a:endParaRPr lang="en-US" altLang="zh-TW" dirty="0"/>
          </a:p>
          <a:p>
            <a:r>
              <a:rPr lang="en-US" altLang="zh-TW" dirty="0"/>
              <a:t>Important:</a:t>
            </a:r>
            <a:r>
              <a:rPr lang="en-US" altLang="zh-TW" baseline="0" dirty="0"/>
              <a:t> if the weight if not update, end the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400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080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440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2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97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Statistics give unnecessary constraint. 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Constraint:</a:t>
            </a:r>
            <a:r>
              <a:rPr lang="en-US" altLang="zh-TW" baseline="0" dirty="0"/>
              <a:t> output 0 – 1 is difficult</a:t>
            </a:r>
          </a:p>
          <a:p>
            <a:pPr marL="228600" indent="-228600">
              <a:buAutoNum type="arabicPeriod"/>
            </a:pPr>
            <a:r>
              <a:rPr lang="en-US" altLang="zh-TW" baseline="0" dirty="0"/>
              <a:t>Probability cannot explain everything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x=keyword, y=search results, what is the meaning of P(</a:t>
            </a:r>
            <a:r>
              <a:rPr lang="en-US" altLang="zh-TW" sz="1200" dirty="0" err="1"/>
              <a:t>x,y</a:t>
            </a:r>
            <a:r>
              <a:rPr lang="en-US" altLang="zh-TW" sz="1200" dirty="0"/>
              <a:t>)?</a:t>
            </a:r>
            <a:endParaRPr lang="zh-TW" altLang="en-US" sz="1200" dirty="0"/>
          </a:p>
          <a:p>
            <a:pPr marL="228600" indent="-228600">
              <a:buAutoNum type="arabicPeriod"/>
            </a:pPr>
            <a:endParaRPr lang="en-US" altLang="zh-TW" baseline="0" dirty="0"/>
          </a:p>
          <a:p>
            <a:pPr marL="228600" indent="-228600">
              <a:buAutoNum type="arabicPeriod"/>
            </a:pPr>
            <a:endParaRPr lang="en-US" altLang="zh-TW" baseline="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dirty="0"/>
              <a:t>It is hard to estimate the probability</a:t>
            </a:r>
            <a:endParaRPr lang="zh-TW" altLang="en-US" sz="1200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dirty="0"/>
              <a:t>Can not observe the same object twice</a:t>
            </a:r>
            <a:endParaRPr lang="zh-TW" altLang="en-US" sz="1200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01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83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69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90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2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60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26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75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41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19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3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0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3829-5493-4DDE-A4BA-026E127DFDE3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8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19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0.wmf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17" Type="http://schemas.openxmlformats.org/officeDocument/2006/relationships/image" Target="../media/image2.wmf"/><Relationship Id="rId25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6.v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24" Type="http://schemas.openxmlformats.org/officeDocument/2006/relationships/oleObject" Target="../embeddings/oleObject17.bin"/><Relationship Id="rId5" Type="http://schemas.openxmlformats.org/officeDocument/2006/relationships/diagramLayout" Target="../diagrams/layout2.xml"/><Relationship Id="rId15" Type="http://schemas.openxmlformats.org/officeDocument/2006/relationships/image" Target="../media/image28.wmf"/><Relationship Id="rId23" Type="http://schemas.openxmlformats.org/officeDocument/2006/relationships/image" Target="../media/image31.wmf"/><Relationship Id="rId10" Type="http://schemas.openxmlformats.org/officeDocument/2006/relationships/diagramLayout" Target="../diagrams/layout3.xml"/><Relationship Id="rId19" Type="http://schemas.openxmlformats.org/officeDocument/2006/relationships/image" Target="../media/image29.wmf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37.wmf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4.xml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7.vml"/><Relationship Id="rId6" Type="http://schemas.openxmlformats.org/officeDocument/2006/relationships/diagramQuickStyle" Target="../diagrams/quickStyle4.xml"/><Relationship Id="rId11" Type="http://schemas.openxmlformats.org/officeDocument/2006/relationships/oleObject" Target="../embeddings/oleObject20.bin"/><Relationship Id="rId5" Type="http://schemas.openxmlformats.org/officeDocument/2006/relationships/diagramLayout" Target="../diagrams/layout4.xml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9.wmf"/><Relationship Id="rId4" Type="http://schemas.openxmlformats.org/officeDocument/2006/relationships/diagramData" Target="../diagrams/data4.xml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10.xml"/><Relationship Id="rId7" Type="http://schemas.openxmlformats.org/officeDocument/2006/relationships/diagramColors" Target="../diagrams/colors5.xml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diagramQuickStyle" Target="../diagrams/quickStyle5.xml"/><Relationship Id="rId11" Type="http://schemas.openxmlformats.org/officeDocument/2006/relationships/oleObject" Target="../embeddings/oleObject3.bin"/><Relationship Id="rId5" Type="http://schemas.openxmlformats.org/officeDocument/2006/relationships/diagramLayout" Target="../diagrams/layout5.xml"/><Relationship Id="rId10" Type="http://schemas.openxmlformats.org/officeDocument/2006/relationships/image" Target="../media/image2.wmf"/><Relationship Id="rId4" Type="http://schemas.openxmlformats.org/officeDocument/2006/relationships/diagramData" Target="../diagrams/data5.xml"/><Relationship Id="rId9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32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49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openxmlformats.org/officeDocument/2006/relationships/image" Target="../media/image53.jpeg"/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6.xml"/><Relationship Id="rId12" Type="http://schemas.openxmlformats.org/officeDocument/2006/relationships/image" Target="../media/image5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51.jpeg"/><Relationship Id="rId5" Type="http://schemas.openxmlformats.org/officeDocument/2006/relationships/diagramLayout" Target="../diagrams/layout6.xml"/><Relationship Id="rId10" Type="http://schemas.openxmlformats.org/officeDocument/2006/relationships/image" Target="../media/image40.wmf"/><Relationship Id="rId4" Type="http://schemas.openxmlformats.org/officeDocument/2006/relationships/diagramData" Target="../diagrams/data6.xml"/><Relationship Id="rId9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.wmf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1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39.bin"/><Relationship Id="rId5" Type="http://schemas.openxmlformats.org/officeDocument/2006/relationships/image" Target="../media/image28.wmf"/><Relationship Id="rId15" Type="http://schemas.openxmlformats.org/officeDocument/2006/relationships/image" Target="../media/image57.png"/><Relationship Id="rId10" Type="http://schemas.openxmlformats.org/officeDocument/2006/relationships/image" Target="../media/image56.png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6.wmf"/><Relationship Id="rId14" Type="http://schemas.openxmlformats.org/officeDocument/2006/relationships/image" Target="../media/image5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14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10" Type="http://schemas.openxmlformats.org/officeDocument/2006/relationships/image" Target="../media/image40.wmf"/><Relationship Id="rId4" Type="http://schemas.openxmlformats.org/officeDocument/2006/relationships/diagramData" Target="../diagrams/data7.xml"/><Relationship Id="rId9" Type="http://schemas.openxmlformats.org/officeDocument/2006/relationships/oleObject" Target="../embeddings/oleObject4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50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67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5" Type="http://schemas.openxmlformats.org/officeDocument/2006/relationships/image" Target="../media/image64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66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4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7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6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2.bin"/><Relationship Id="rId5" Type="http://schemas.openxmlformats.org/officeDocument/2006/relationships/image" Target="NULL"/><Relationship Id="rId4" Type="http://schemas.openxmlformats.org/officeDocument/2006/relationships/image" Target="../media/image68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7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7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8" Type="http://schemas.openxmlformats.org/officeDocument/2006/relationships/image" Target="NULL"/><Relationship Id="rId3" Type="http://schemas.openxmlformats.org/officeDocument/2006/relationships/image" Target="../media/image79.jpeg"/><Relationship Id="rId7" Type="http://schemas.openxmlformats.org/officeDocument/2006/relationships/image" Target="../media/image77.wmf"/><Relationship Id="rId17" Type="http://schemas.openxmlformats.org/officeDocument/2006/relationships/image" Target="../media/image80.jpeg"/><Relationship Id="rId2" Type="http://schemas.openxmlformats.org/officeDocument/2006/relationships/slideLayout" Target="../slideLayouts/slideLayout2.xml"/><Relationship Id="rId16" Type="http://schemas.openxmlformats.org/officeDocument/2006/relationships/image" Target="NUL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0.bin"/><Relationship Id="rId5" Type="http://schemas.openxmlformats.org/officeDocument/2006/relationships/image" Target="NULL"/><Relationship Id="rId15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78.wmf"/><Relationship Id="rId1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image" Target="NUL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2.wmf"/><Relationship Id="rId11" Type="http://schemas.openxmlformats.org/officeDocument/2006/relationships/image" Target="../media/image79.jpeg"/><Relationship Id="rId5" Type="http://schemas.openxmlformats.org/officeDocument/2006/relationships/oleObject" Target="../embeddings/oleObject63.bin"/><Relationship Id="rId15" Type="http://schemas.openxmlformats.org/officeDocument/2006/relationships/image" Target="NULL"/><Relationship Id="rId10" Type="http://schemas.openxmlformats.org/officeDocument/2006/relationships/image" Target="../media/image84.wmf"/><Relationship Id="rId19" Type="http://schemas.openxmlformats.org/officeDocument/2006/relationships/image" Target="NULL"/><Relationship Id="rId4" Type="http://schemas.openxmlformats.org/officeDocument/2006/relationships/image" Target="../media/image81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80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8" Type="http://schemas.openxmlformats.org/officeDocument/2006/relationships/image" Target="NULL"/><Relationship Id="rId26" Type="http://schemas.openxmlformats.org/officeDocument/2006/relationships/image" Target="../media/image82.wmf"/><Relationship Id="rId3" Type="http://schemas.openxmlformats.org/officeDocument/2006/relationships/oleObject" Target="../embeddings/oleObject66.bin"/><Relationship Id="rId21" Type="http://schemas.openxmlformats.org/officeDocument/2006/relationships/image" Target="NULL"/><Relationship Id="rId7" Type="http://schemas.openxmlformats.org/officeDocument/2006/relationships/oleObject" Target="../embeddings/oleObject68.bin"/><Relationship Id="rId25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80.jpeg"/><Relationship Id="rId29" Type="http://schemas.openxmlformats.org/officeDocument/2006/relationships/oleObject" Target="../embeddings/oleObject72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6.wmf"/><Relationship Id="rId24" Type="http://schemas.openxmlformats.org/officeDocument/2006/relationships/image" Target="../media/image81.wmf"/><Relationship Id="rId5" Type="http://schemas.openxmlformats.org/officeDocument/2006/relationships/oleObject" Target="../embeddings/oleObject67.bin"/><Relationship Id="rId23" Type="http://schemas.openxmlformats.org/officeDocument/2006/relationships/oleObject" Target="../embeddings/oleObject69.bin"/><Relationship Id="rId28" Type="http://schemas.openxmlformats.org/officeDocument/2006/relationships/image" Target="../media/image83.wmf"/><Relationship Id="rId19" Type="http://schemas.openxmlformats.org/officeDocument/2006/relationships/image" Target="NULL"/><Relationship Id="rId4" Type="http://schemas.openxmlformats.org/officeDocument/2006/relationships/image" Target="../media/image85.wmf"/><Relationship Id="rId9" Type="http://schemas.openxmlformats.org/officeDocument/2006/relationships/image" Target="../media/image79.jpeg"/><Relationship Id="rId22" Type="http://schemas.openxmlformats.org/officeDocument/2006/relationships/image" Target="NULL"/><Relationship Id="rId27" Type="http://schemas.openxmlformats.org/officeDocument/2006/relationships/oleObject" Target="../embeddings/oleObject71.bin"/><Relationship Id="rId30" Type="http://schemas.openxmlformats.org/officeDocument/2006/relationships/image" Target="../media/image84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77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90.wmf"/><Relationship Id="rId4" Type="http://schemas.openxmlformats.org/officeDocument/2006/relationships/image" Target="NULL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9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image" Target="NULL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0.jpeg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6.wmf"/><Relationship Id="rId11" Type="http://schemas.openxmlformats.org/officeDocument/2006/relationships/image" Target="NULL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1.bin"/><Relationship Id="rId10" Type="http://schemas.openxmlformats.org/officeDocument/2006/relationships/image" Target="NULL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85.wmf"/><Relationship Id="rId9" Type="http://schemas.openxmlformats.org/officeDocument/2006/relationships/image" Target="../media/image79.jpeg"/><Relationship Id="rId14" Type="http://schemas.openxmlformats.org/officeDocument/2006/relationships/image" Target="NULL"/><Relationship Id="rId22" Type="http://schemas.openxmlformats.org/officeDocument/2006/relationships/image" Target="../media/image8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3.bin"/><Relationship Id="rId7" Type="http://schemas.openxmlformats.org/officeDocument/2006/relationships/image" Target="NULL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8.wmf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7.wmf"/><Relationship Id="rId22" Type="http://schemas.openxmlformats.org/officeDocument/2006/relationships/image" Target="../media/image8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0.bin"/><Relationship Id="rId18" Type="http://schemas.openxmlformats.org/officeDocument/2006/relationships/oleObject" Target="../embeddings/oleObject103.bin"/><Relationship Id="rId3" Type="http://schemas.openxmlformats.org/officeDocument/2006/relationships/oleObject" Target="../embeddings/oleObject95.bin"/><Relationship Id="rId21" Type="http://schemas.openxmlformats.org/officeDocument/2006/relationships/image" Target="../media/image83.wmf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3.wmf"/><Relationship Id="rId17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2.bin"/><Relationship Id="rId20" Type="http://schemas.openxmlformats.org/officeDocument/2006/relationships/oleObject" Target="../embeddings/oleObject104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image" Target="../media/image84.wmf"/><Relationship Id="rId10" Type="http://schemas.openxmlformats.org/officeDocument/2006/relationships/image" Target="../media/image102.wmf"/><Relationship Id="rId19" Type="http://schemas.openxmlformats.org/officeDocument/2006/relationships/image" Target="../media/image8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8.wmf"/><Relationship Id="rId22" Type="http://schemas.openxmlformats.org/officeDocument/2006/relationships/oleObject" Target="../embeddings/oleObject105.bin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0.wmf"/><Relationship Id="rId26" Type="http://schemas.openxmlformats.org/officeDocument/2006/relationships/image" Target="../media/image81.w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34" Type="http://schemas.openxmlformats.org/officeDocument/2006/relationships/image" Target="../media/image86.wmf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13.bin"/><Relationship Id="rId25" Type="http://schemas.openxmlformats.org/officeDocument/2006/relationships/oleObject" Target="../embeddings/oleObject117.bin"/><Relationship Id="rId33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29" Type="http://schemas.openxmlformats.org/officeDocument/2006/relationships/oleObject" Target="../embeddings/oleObject119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113.wmf"/><Relationship Id="rId32" Type="http://schemas.openxmlformats.org/officeDocument/2006/relationships/image" Target="../media/image84.wmf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28" Type="http://schemas.openxmlformats.org/officeDocument/2006/relationships/image" Target="../media/image82.wmf"/><Relationship Id="rId36" Type="http://schemas.openxmlformats.org/officeDocument/2006/relationships/image" Target="../media/image87.wmf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14.bin"/><Relationship Id="rId31" Type="http://schemas.openxmlformats.org/officeDocument/2006/relationships/oleObject" Target="../embeddings/oleObject120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8.wmf"/><Relationship Id="rId22" Type="http://schemas.openxmlformats.org/officeDocument/2006/relationships/image" Target="../media/image112.wmf"/><Relationship Id="rId27" Type="http://schemas.openxmlformats.org/officeDocument/2006/relationships/oleObject" Target="../embeddings/oleObject118.bin"/><Relationship Id="rId30" Type="http://schemas.openxmlformats.org/officeDocument/2006/relationships/image" Target="../media/image83.wmf"/><Relationship Id="rId35" Type="http://schemas.openxmlformats.org/officeDocument/2006/relationships/oleObject" Target="../embeddings/oleObject122.bin"/><Relationship Id="rId8" Type="http://schemas.openxmlformats.org/officeDocument/2006/relationships/image" Target="../media/image10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27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16.wmf"/><Relationship Id="rId4" Type="http://schemas.openxmlformats.org/officeDocument/2006/relationships/image" Target="NULL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18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123.wmf"/><Relationship Id="rId18" Type="http://schemas.openxmlformats.org/officeDocument/2006/relationships/oleObject" Target="../embeddings/oleObject136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oleObject" Target="../embeddings/oleObject133.bin"/><Relationship Id="rId17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5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0.wmf"/><Relationship Id="rId11" Type="http://schemas.openxmlformats.org/officeDocument/2006/relationships/image" Target="../media/image122.wmf"/><Relationship Id="rId5" Type="http://schemas.openxmlformats.org/officeDocument/2006/relationships/oleObject" Target="../embeddings/oleObject129.bin"/><Relationship Id="rId15" Type="http://schemas.openxmlformats.org/officeDocument/2006/relationships/image" Target="../media/image124.wmf"/><Relationship Id="rId10" Type="http://schemas.openxmlformats.org/officeDocument/2006/relationships/oleObject" Target="../embeddings/oleObject132.bin"/><Relationship Id="rId19" Type="http://schemas.openxmlformats.org/officeDocument/2006/relationships/image" Target="../media/image126.wmf"/><Relationship Id="rId4" Type="http://schemas.openxmlformats.org/officeDocument/2006/relationships/image" Target="../media/image119.wmf"/><Relationship Id="rId9" Type="http://schemas.openxmlformats.org/officeDocument/2006/relationships/image" Target="../media/image121.wmf"/><Relationship Id="rId14" Type="http://schemas.openxmlformats.org/officeDocument/2006/relationships/oleObject" Target="../embeddings/oleObject13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image" Target="../media/image131.wmf"/><Relationship Id="rId18" Type="http://schemas.openxmlformats.org/officeDocument/2006/relationships/oleObject" Target="../embeddings/oleObject144.bin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135.wmf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141.bin"/><Relationship Id="rId17" Type="http://schemas.openxmlformats.org/officeDocument/2006/relationships/image" Target="../media/image1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3.bin"/><Relationship Id="rId20" Type="http://schemas.openxmlformats.org/officeDocument/2006/relationships/oleObject" Target="../embeddings/oleObject145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30.wmf"/><Relationship Id="rId5" Type="http://schemas.openxmlformats.org/officeDocument/2006/relationships/image" Target="../media/image127.wmf"/><Relationship Id="rId15" Type="http://schemas.openxmlformats.org/officeDocument/2006/relationships/image" Target="../media/image132.wmf"/><Relationship Id="rId10" Type="http://schemas.openxmlformats.org/officeDocument/2006/relationships/oleObject" Target="../embeddings/oleObject140.bin"/><Relationship Id="rId19" Type="http://schemas.openxmlformats.org/officeDocument/2006/relationships/image" Target="../media/image134.wmf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29.wmf"/><Relationship Id="rId14" Type="http://schemas.openxmlformats.org/officeDocument/2006/relationships/oleObject" Target="../embeddings/oleObject14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38.wmf"/><Relationship Id="rId18" Type="http://schemas.openxmlformats.org/officeDocument/2006/relationships/oleObject" Target="../embeddings/oleObject153.bin"/><Relationship Id="rId26" Type="http://schemas.openxmlformats.org/officeDocument/2006/relationships/image" Target="../media/image128.wmf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142.wmf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140.wmf"/><Relationship Id="rId25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2.bin"/><Relationship Id="rId20" Type="http://schemas.openxmlformats.org/officeDocument/2006/relationships/oleObject" Target="../embeddings/oleObject154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35.wmf"/><Relationship Id="rId24" Type="http://schemas.openxmlformats.org/officeDocument/2006/relationships/oleObject" Target="../embeddings/oleObject156.bin"/><Relationship Id="rId5" Type="http://schemas.openxmlformats.org/officeDocument/2006/relationships/image" Target="../media/image136.wmf"/><Relationship Id="rId15" Type="http://schemas.openxmlformats.org/officeDocument/2006/relationships/image" Target="../media/image139.wmf"/><Relationship Id="rId23" Type="http://schemas.openxmlformats.org/officeDocument/2006/relationships/image" Target="../media/image143.wmf"/><Relationship Id="rId28" Type="http://schemas.openxmlformats.org/officeDocument/2006/relationships/image" Target="../media/image127.wmf"/><Relationship Id="rId10" Type="http://schemas.openxmlformats.org/officeDocument/2006/relationships/oleObject" Target="../embeddings/oleObject149.bin"/><Relationship Id="rId19" Type="http://schemas.openxmlformats.org/officeDocument/2006/relationships/image" Target="../media/image141.w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37.wmf"/><Relationship Id="rId14" Type="http://schemas.openxmlformats.org/officeDocument/2006/relationships/oleObject" Target="../embeddings/oleObject151.bin"/><Relationship Id="rId22" Type="http://schemas.openxmlformats.org/officeDocument/2006/relationships/oleObject" Target="../embeddings/oleObject155.bin"/><Relationship Id="rId27" Type="http://schemas.openxmlformats.org/officeDocument/2006/relationships/oleObject" Target="../embeddings/oleObject158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image" Target="../media/image148.wmf"/><Relationship Id="rId18" Type="http://schemas.openxmlformats.org/officeDocument/2006/relationships/oleObject" Target="../embeddings/oleObject166.bin"/><Relationship Id="rId26" Type="http://schemas.openxmlformats.org/officeDocument/2006/relationships/oleObject" Target="../embeddings/oleObject170.bin"/><Relationship Id="rId3" Type="http://schemas.openxmlformats.org/officeDocument/2006/relationships/notesSlide" Target="../notesSlides/notesSlide24.xml"/><Relationship Id="rId21" Type="http://schemas.openxmlformats.org/officeDocument/2006/relationships/image" Target="../media/image152.wmf"/><Relationship Id="rId7" Type="http://schemas.openxmlformats.org/officeDocument/2006/relationships/image" Target="../media/image145.wmf"/><Relationship Id="rId12" Type="http://schemas.openxmlformats.org/officeDocument/2006/relationships/oleObject" Target="../embeddings/oleObject163.bin"/><Relationship Id="rId17" Type="http://schemas.openxmlformats.org/officeDocument/2006/relationships/image" Target="../media/image150.wmf"/><Relationship Id="rId25" Type="http://schemas.openxmlformats.org/officeDocument/2006/relationships/image" Target="../media/image15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5.bin"/><Relationship Id="rId20" Type="http://schemas.openxmlformats.org/officeDocument/2006/relationships/oleObject" Target="../embeddings/oleObject167.bin"/><Relationship Id="rId29" Type="http://schemas.openxmlformats.org/officeDocument/2006/relationships/image" Target="../media/image127.wmf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60.bin"/><Relationship Id="rId11" Type="http://schemas.openxmlformats.org/officeDocument/2006/relationships/image" Target="../media/image147.wmf"/><Relationship Id="rId24" Type="http://schemas.openxmlformats.org/officeDocument/2006/relationships/oleObject" Target="../embeddings/oleObject169.bin"/><Relationship Id="rId5" Type="http://schemas.openxmlformats.org/officeDocument/2006/relationships/image" Target="../media/image144.wmf"/><Relationship Id="rId15" Type="http://schemas.openxmlformats.org/officeDocument/2006/relationships/image" Target="../media/image149.wmf"/><Relationship Id="rId23" Type="http://schemas.openxmlformats.org/officeDocument/2006/relationships/image" Target="../media/image153.wmf"/><Relationship Id="rId28" Type="http://schemas.openxmlformats.org/officeDocument/2006/relationships/oleObject" Target="../embeddings/oleObject171.bin"/><Relationship Id="rId10" Type="http://schemas.openxmlformats.org/officeDocument/2006/relationships/oleObject" Target="../embeddings/oleObject162.bin"/><Relationship Id="rId19" Type="http://schemas.openxmlformats.org/officeDocument/2006/relationships/image" Target="../media/image151.wmf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46.wmf"/><Relationship Id="rId14" Type="http://schemas.openxmlformats.org/officeDocument/2006/relationships/oleObject" Target="../embeddings/oleObject164.bin"/><Relationship Id="rId22" Type="http://schemas.openxmlformats.org/officeDocument/2006/relationships/oleObject" Target="../embeddings/oleObject168.bin"/><Relationship Id="rId27" Type="http://schemas.openxmlformats.org/officeDocument/2006/relationships/image" Target="../media/image13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13" Type="http://schemas.openxmlformats.org/officeDocument/2006/relationships/image" Target="../media/image157.wmf"/><Relationship Id="rId18" Type="http://schemas.openxmlformats.org/officeDocument/2006/relationships/oleObject" Target="../embeddings/oleObject179.bin"/><Relationship Id="rId3" Type="http://schemas.openxmlformats.org/officeDocument/2006/relationships/image" Target="../media/image163.png"/><Relationship Id="rId21" Type="http://schemas.openxmlformats.org/officeDocument/2006/relationships/image" Target="../media/image161.wmf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176.bin"/><Relationship Id="rId17" Type="http://schemas.openxmlformats.org/officeDocument/2006/relationships/image" Target="../media/image159.wmf"/><Relationship Id="rId25" Type="http://schemas.openxmlformats.org/officeDocument/2006/relationships/image" Target="../media/image1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8.bin"/><Relationship Id="rId20" Type="http://schemas.openxmlformats.org/officeDocument/2006/relationships/oleObject" Target="../embeddings/oleObject180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56.wmf"/><Relationship Id="rId24" Type="http://schemas.openxmlformats.org/officeDocument/2006/relationships/oleObject" Target="../embeddings/oleObject182.bin"/><Relationship Id="rId5" Type="http://schemas.openxmlformats.org/officeDocument/2006/relationships/image" Target="../media/image147.wmf"/><Relationship Id="rId15" Type="http://schemas.openxmlformats.org/officeDocument/2006/relationships/image" Target="../media/image158.wmf"/><Relationship Id="rId23" Type="http://schemas.openxmlformats.org/officeDocument/2006/relationships/image" Target="../media/image162.wmf"/><Relationship Id="rId10" Type="http://schemas.openxmlformats.org/officeDocument/2006/relationships/oleObject" Target="../embeddings/oleObject175.bin"/><Relationship Id="rId19" Type="http://schemas.openxmlformats.org/officeDocument/2006/relationships/image" Target="../media/image160.wmf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55.wmf"/><Relationship Id="rId14" Type="http://schemas.openxmlformats.org/officeDocument/2006/relationships/oleObject" Target="../embeddings/oleObject177.bin"/><Relationship Id="rId22" Type="http://schemas.openxmlformats.org/officeDocument/2006/relationships/oleObject" Target="../embeddings/oleObject181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87.bin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66.wmf"/><Relationship Id="rId4" Type="http://schemas.openxmlformats.org/officeDocument/2006/relationships/image" Target="../media/image169.png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6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notesSlide" Target="../notesSlides/notesSlide27.xml"/><Relationship Id="rId7" Type="http://schemas.openxmlformats.org/officeDocument/2006/relationships/diagramColors" Target="../diagrams/colors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diagramQuickStyle" Target="../diagrams/quickStyle10.xml"/><Relationship Id="rId11" Type="http://schemas.openxmlformats.org/officeDocument/2006/relationships/image" Target="NULL"/><Relationship Id="rId5" Type="http://schemas.openxmlformats.org/officeDocument/2006/relationships/diagramLayout" Target="../diagrams/layout10.xml"/><Relationship Id="rId10" Type="http://schemas.openxmlformats.org/officeDocument/2006/relationships/image" Target="../media/image40.wmf"/><Relationship Id="rId4" Type="http://schemas.openxmlformats.org/officeDocument/2006/relationships/diagramData" Target="../diagrams/data10.xml"/><Relationship Id="rId9" Type="http://schemas.openxmlformats.org/officeDocument/2006/relationships/oleObject" Target="../embeddings/oleObject188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70.jpe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oleObject" Target="../embeddings/oleObject3.bin"/><Relationship Id="rId5" Type="http://schemas.openxmlformats.org/officeDocument/2006/relationships/diagramLayout" Target="../diagrams/layout1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.w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cs.stanford.edu/people/karpathy/visml/ising_example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7.jpe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7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93.bin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75.wmf"/><Relationship Id="rId17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6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10" Type="http://schemas.openxmlformats.org/officeDocument/2006/relationships/image" Target="../media/image174.wmf"/><Relationship Id="rId4" Type="http://schemas.openxmlformats.org/officeDocument/2006/relationships/image" Target="NULL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92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 of </a:t>
            </a:r>
            <a:br>
              <a:rPr lang="en-US" altLang="zh-TW" dirty="0"/>
            </a:br>
            <a:r>
              <a:rPr lang="en-US" altLang="zh-TW" dirty="0"/>
              <a:t>Structured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Hung-yi Lee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979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- Summarization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63917" y="1815623"/>
            <a:ext cx="3463266" cy="619920"/>
            <a:chOff x="247376" y="43085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5" name="圓角矩形 4"/>
            <p:cNvSpPr/>
            <p:nvPr/>
          </p:nvSpPr>
          <p:spPr>
            <a:xfrm>
              <a:off x="247376" y="43085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/>
            <p:nvPr/>
          </p:nvSpPr>
          <p:spPr>
            <a:xfrm>
              <a:off x="277638" y="73347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/>
                <a:t>Training</a:t>
              </a:r>
              <a:endParaRPr lang="zh-TW" altLang="en-US" sz="2400" kern="1200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4918734" y="1798998"/>
            <a:ext cx="3463266" cy="619920"/>
            <a:chOff x="247376" y="2550170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8" name="圓角矩形 7"/>
            <p:cNvSpPr/>
            <p:nvPr/>
          </p:nvSpPr>
          <p:spPr>
            <a:xfrm>
              <a:off x="247376" y="2550170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2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圓角矩形 6"/>
            <p:cNvSpPr/>
            <p:nvPr/>
          </p:nvSpPr>
          <p:spPr>
            <a:xfrm>
              <a:off x="277638" y="2580432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/>
                <a:t>Inference</a:t>
              </a:r>
              <a:endParaRPr lang="zh-TW" altLang="en-US" sz="2400" kern="1200" dirty="0"/>
            </a:p>
          </p:txBody>
        </p:sp>
      </p:grpSp>
      <p:cxnSp>
        <p:nvCxnSpPr>
          <p:cNvPr id="10" name="直線單箭頭接點 9"/>
          <p:cNvCxnSpPr/>
          <p:nvPr/>
        </p:nvCxnSpPr>
        <p:spPr>
          <a:xfrm flipV="1">
            <a:off x="1295854" y="3059084"/>
            <a:ext cx="0" cy="349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12120" y="2577215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053236" y="4937868"/>
            <a:ext cx="2388233" cy="1101024"/>
            <a:chOff x="1053236" y="4937868"/>
            <a:chExt cx="2388233" cy="1101024"/>
          </a:xfrm>
        </p:grpSpPr>
        <p:grpSp>
          <p:nvGrpSpPr>
            <p:cNvPr id="44" name="群組 43"/>
            <p:cNvGrpSpPr/>
            <p:nvPr/>
          </p:nvGrpSpPr>
          <p:grpSpPr>
            <a:xfrm>
              <a:off x="1643786" y="4937868"/>
              <a:ext cx="1797683" cy="1101024"/>
              <a:chOff x="1492625" y="5551020"/>
              <a:chExt cx="1797683" cy="1101024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492625" y="5551020"/>
                <a:ext cx="1797683" cy="107155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0" name="群組 29"/>
              <p:cNvGrpSpPr/>
              <p:nvPr/>
            </p:nvGrpSpPr>
            <p:grpSpPr>
              <a:xfrm>
                <a:off x="1574570" y="5652159"/>
                <a:ext cx="1523106" cy="999885"/>
                <a:chOff x="1773095" y="5579171"/>
                <a:chExt cx="1523106" cy="999885"/>
              </a:xfrm>
            </p:grpSpPr>
            <p:pic>
              <p:nvPicPr>
                <p:cNvPr id="31" name="圖片 3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73095" y="5579171"/>
                  <a:ext cx="645689" cy="665426"/>
                </a:xfrm>
                <a:prstGeom prst="rect">
                  <a:avLst/>
                </a:prstGeom>
              </p:spPr>
            </p:pic>
            <p:pic>
              <p:nvPicPr>
                <p:cNvPr id="32" name="圖片 3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67526" y="5609655"/>
                  <a:ext cx="828675" cy="847725"/>
                </a:xfrm>
                <a:prstGeom prst="rect">
                  <a:avLst/>
                </a:prstGeom>
              </p:spPr>
            </p:pic>
            <p:grpSp>
              <p:nvGrpSpPr>
                <p:cNvPr id="33" name="群組 32"/>
                <p:cNvGrpSpPr/>
                <p:nvPr/>
              </p:nvGrpSpPr>
              <p:grpSpPr>
                <a:xfrm>
                  <a:off x="2615553" y="5898028"/>
                  <a:ext cx="385004" cy="385005"/>
                  <a:chOff x="4802138" y="5090159"/>
                  <a:chExt cx="385004" cy="385005"/>
                </a:xfrm>
              </p:grpSpPr>
              <p:cxnSp>
                <p:nvCxnSpPr>
                  <p:cNvPr id="35" name="直線接點 34"/>
                  <p:cNvCxnSpPr/>
                  <p:nvPr/>
                </p:nvCxnSpPr>
                <p:spPr>
                  <a:xfrm>
                    <a:off x="4815993" y="5104015"/>
                    <a:ext cx="371149" cy="371149"/>
                  </a:xfrm>
                  <a:prstGeom prst="line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線接點 35"/>
                  <p:cNvCxnSpPr/>
                  <p:nvPr/>
                </p:nvCxnSpPr>
                <p:spPr>
                  <a:xfrm rot="5400000">
                    <a:off x="4802138" y="5090159"/>
                    <a:ext cx="371149" cy="371149"/>
                  </a:xfrm>
                  <a:prstGeom prst="line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文字方塊 33"/>
                <p:cNvSpPr txBox="1"/>
                <p:nvPr/>
              </p:nvSpPr>
              <p:spPr>
                <a:xfrm>
                  <a:off x="1842311" y="6117391"/>
                  <a:ext cx="5486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d</a:t>
                  </a:r>
                  <a:r>
                    <a:rPr lang="en-US" altLang="zh-TW" sz="2400" baseline="-25000" dirty="0"/>
                    <a:t>1</a:t>
                  </a:r>
                  <a:endParaRPr lang="zh-TW" altLang="en-US" sz="2400" baseline="-25000" dirty="0"/>
                </a:p>
              </p:txBody>
            </p:sp>
          </p:grpSp>
        </p:grpSp>
        <p:cxnSp>
          <p:nvCxnSpPr>
            <p:cNvPr id="56" name="直線接點 55"/>
            <p:cNvCxnSpPr/>
            <p:nvPr/>
          </p:nvCxnSpPr>
          <p:spPr>
            <a:xfrm>
              <a:off x="1053236" y="5440666"/>
              <a:ext cx="55245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/>
          <p:cNvGrpSpPr/>
          <p:nvPr/>
        </p:nvGrpSpPr>
        <p:grpSpPr>
          <a:xfrm>
            <a:off x="1029437" y="5220037"/>
            <a:ext cx="3120678" cy="1071559"/>
            <a:chOff x="-3410690" y="5504265"/>
            <a:chExt cx="3120678" cy="1071559"/>
          </a:xfrm>
        </p:grpSpPr>
        <p:grpSp>
          <p:nvGrpSpPr>
            <p:cNvPr id="45" name="群組 44"/>
            <p:cNvGrpSpPr/>
            <p:nvPr/>
          </p:nvGrpSpPr>
          <p:grpSpPr>
            <a:xfrm>
              <a:off x="-2087695" y="5504265"/>
              <a:ext cx="1797683" cy="1071559"/>
              <a:chOff x="3972897" y="5570725"/>
              <a:chExt cx="1797683" cy="107155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3972897" y="5570725"/>
                <a:ext cx="1797683" cy="107155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9" name="群組 28"/>
              <p:cNvGrpSpPr/>
              <p:nvPr/>
            </p:nvGrpSpPr>
            <p:grpSpPr>
              <a:xfrm>
                <a:off x="4227183" y="5606562"/>
                <a:ext cx="1473231" cy="999885"/>
                <a:chOff x="1773095" y="5579171"/>
                <a:chExt cx="1473231" cy="999885"/>
              </a:xfrm>
            </p:grpSpPr>
            <p:pic>
              <p:nvPicPr>
                <p:cNvPr id="14" name="圖片 1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73095" y="5579171"/>
                  <a:ext cx="645689" cy="665426"/>
                </a:xfrm>
                <a:prstGeom prst="rect">
                  <a:avLst/>
                </a:prstGeom>
              </p:spPr>
            </p:pic>
            <p:pic>
              <p:nvPicPr>
                <p:cNvPr id="16" name="圖片 1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17651" y="5609655"/>
                  <a:ext cx="828675" cy="847725"/>
                </a:xfrm>
                <a:prstGeom prst="rect">
                  <a:avLst/>
                </a:prstGeom>
              </p:spPr>
            </p:pic>
            <p:grpSp>
              <p:nvGrpSpPr>
                <p:cNvPr id="22" name="群組 21"/>
                <p:cNvGrpSpPr/>
                <p:nvPr/>
              </p:nvGrpSpPr>
              <p:grpSpPr>
                <a:xfrm>
                  <a:off x="2615554" y="5898028"/>
                  <a:ext cx="385004" cy="385005"/>
                  <a:chOff x="4802139" y="5090159"/>
                  <a:chExt cx="385004" cy="385005"/>
                </a:xfrm>
              </p:grpSpPr>
              <p:cxnSp>
                <p:nvCxnSpPr>
                  <p:cNvPr id="18" name="直線接點 17"/>
                  <p:cNvCxnSpPr/>
                  <p:nvPr/>
                </p:nvCxnSpPr>
                <p:spPr>
                  <a:xfrm>
                    <a:off x="4815994" y="5104015"/>
                    <a:ext cx="371149" cy="371149"/>
                  </a:xfrm>
                  <a:prstGeom prst="line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接點 20"/>
                  <p:cNvCxnSpPr/>
                  <p:nvPr/>
                </p:nvCxnSpPr>
                <p:spPr>
                  <a:xfrm rot="5400000">
                    <a:off x="4802139" y="5090159"/>
                    <a:ext cx="371149" cy="371149"/>
                  </a:xfrm>
                  <a:prstGeom prst="line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文字方塊 24"/>
                <p:cNvSpPr txBox="1"/>
                <p:nvPr/>
              </p:nvSpPr>
              <p:spPr>
                <a:xfrm>
                  <a:off x="1842311" y="6117391"/>
                  <a:ext cx="5486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d</a:t>
                  </a:r>
                  <a:r>
                    <a:rPr lang="en-US" altLang="zh-TW" sz="2400" baseline="-25000" dirty="0"/>
                    <a:t>2</a:t>
                  </a:r>
                  <a:endParaRPr lang="zh-TW" altLang="en-US" sz="2400" baseline="-25000" dirty="0"/>
                </a:p>
              </p:txBody>
            </p:sp>
          </p:grpSp>
        </p:grpSp>
        <p:cxnSp>
          <p:nvCxnSpPr>
            <p:cNvPr id="57" name="直線接點 56"/>
            <p:cNvCxnSpPr/>
            <p:nvPr/>
          </p:nvCxnSpPr>
          <p:spPr>
            <a:xfrm>
              <a:off x="-3410690" y="6019245"/>
              <a:ext cx="1316222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6345567" y="4199906"/>
            <a:ext cx="2526558" cy="1109041"/>
            <a:chOff x="6345567" y="4199906"/>
            <a:chExt cx="2526558" cy="1109041"/>
          </a:xfrm>
        </p:grpSpPr>
        <p:grpSp>
          <p:nvGrpSpPr>
            <p:cNvPr id="68" name="群組 67"/>
            <p:cNvGrpSpPr/>
            <p:nvPr/>
          </p:nvGrpSpPr>
          <p:grpSpPr>
            <a:xfrm>
              <a:off x="6345567" y="4199906"/>
              <a:ext cx="1473231" cy="999885"/>
              <a:chOff x="5456834" y="4270100"/>
              <a:chExt cx="1473231" cy="999885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6834" y="4270100"/>
                <a:ext cx="645689" cy="665426"/>
              </a:xfrm>
              <a:prstGeom prst="rect">
                <a:avLst/>
              </a:prstGeom>
            </p:spPr>
          </p:pic>
          <p:pic>
            <p:nvPicPr>
              <p:cNvPr id="70" name="圖片 6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1390" y="4300584"/>
                <a:ext cx="828675" cy="847725"/>
              </a:xfrm>
              <a:prstGeom prst="rect">
                <a:avLst/>
              </a:prstGeom>
            </p:spPr>
          </p:pic>
          <p:sp>
            <p:nvSpPr>
              <p:cNvPr id="71" name="文字方塊 70"/>
              <p:cNvSpPr txBox="1"/>
              <p:nvPr/>
            </p:nvSpPr>
            <p:spPr>
              <a:xfrm>
                <a:off x="5526050" y="4808320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d’</a:t>
                </a:r>
                <a:endParaRPr lang="zh-TW" altLang="en-US" sz="2400" baseline="-25000" dirty="0"/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7496521" y="4847282"/>
              <a:ext cx="1375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{s</a:t>
              </a:r>
              <a:r>
                <a:rPr lang="en-US" altLang="zh-TW" sz="2400" baseline="-25000" dirty="0"/>
                <a:t>2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4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6</a:t>
              </a:r>
              <a:r>
                <a:rPr lang="en-US" altLang="zh-TW" sz="2400" dirty="0"/>
                <a:t>}</a:t>
              </a: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6345567" y="5473781"/>
            <a:ext cx="2493633" cy="1230717"/>
            <a:chOff x="6345567" y="5473781"/>
            <a:chExt cx="2493633" cy="1230717"/>
          </a:xfrm>
        </p:grpSpPr>
        <p:grpSp>
          <p:nvGrpSpPr>
            <p:cNvPr id="72" name="群組 71"/>
            <p:cNvGrpSpPr/>
            <p:nvPr/>
          </p:nvGrpSpPr>
          <p:grpSpPr>
            <a:xfrm>
              <a:off x="6345567" y="5473781"/>
              <a:ext cx="1473231" cy="999885"/>
              <a:chOff x="5456834" y="4270100"/>
              <a:chExt cx="1473231" cy="999885"/>
            </a:xfrm>
          </p:grpSpPr>
          <p:pic>
            <p:nvPicPr>
              <p:cNvPr id="73" name="圖片 7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6834" y="4270100"/>
                <a:ext cx="645689" cy="665426"/>
              </a:xfrm>
              <a:prstGeom prst="rect">
                <a:avLst/>
              </a:prstGeom>
            </p:spPr>
          </p:pic>
          <p:pic>
            <p:nvPicPr>
              <p:cNvPr id="74" name="圖片 7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1390" y="4300584"/>
                <a:ext cx="828675" cy="847725"/>
              </a:xfrm>
              <a:prstGeom prst="rect">
                <a:avLst/>
              </a:prstGeom>
            </p:spPr>
          </p:pic>
          <p:sp>
            <p:nvSpPr>
              <p:cNvPr id="75" name="文字方塊 74"/>
              <p:cNvSpPr txBox="1"/>
              <p:nvPr/>
            </p:nvSpPr>
            <p:spPr>
              <a:xfrm>
                <a:off x="5526050" y="4808320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d’</a:t>
                </a:r>
                <a:endParaRPr lang="zh-TW" altLang="en-US" sz="2400" baseline="-25000" dirty="0"/>
              </a:p>
            </p:txBody>
          </p:sp>
        </p:grpSp>
        <p:sp>
          <p:nvSpPr>
            <p:cNvPr id="79" name="文字方塊 78"/>
            <p:cNvSpPr txBox="1"/>
            <p:nvPr/>
          </p:nvSpPr>
          <p:spPr>
            <a:xfrm>
              <a:off x="7463596" y="6242833"/>
              <a:ext cx="1375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{s</a:t>
              </a:r>
              <a:r>
                <a:rPr lang="en-US" altLang="zh-TW" sz="2400" baseline="-25000" dirty="0"/>
                <a:t>3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6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9</a:t>
              </a:r>
              <a:r>
                <a:rPr lang="en-US" altLang="zh-TW" sz="2400" dirty="0"/>
                <a:t>}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345567" y="2593136"/>
            <a:ext cx="2526558" cy="1424179"/>
            <a:chOff x="6345567" y="2593136"/>
            <a:chExt cx="2526558" cy="1424179"/>
          </a:xfrm>
        </p:grpSpPr>
        <p:grpSp>
          <p:nvGrpSpPr>
            <p:cNvPr id="67" name="群組 66"/>
            <p:cNvGrpSpPr/>
            <p:nvPr/>
          </p:nvGrpSpPr>
          <p:grpSpPr>
            <a:xfrm>
              <a:off x="6345567" y="2946335"/>
              <a:ext cx="1473231" cy="999885"/>
              <a:chOff x="5456834" y="4270100"/>
              <a:chExt cx="1473231" cy="999885"/>
            </a:xfrm>
          </p:grpSpPr>
          <p:pic>
            <p:nvPicPr>
              <p:cNvPr id="61" name="圖片 6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6834" y="4270100"/>
                <a:ext cx="645689" cy="665426"/>
              </a:xfrm>
              <a:prstGeom prst="rect">
                <a:avLst/>
              </a:prstGeom>
            </p:spPr>
          </p:pic>
          <p:pic>
            <p:nvPicPr>
              <p:cNvPr id="62" name="圖片 6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1390" y="4300584"/>
                <a:ext cx="828675" cy="847725"/>
              </a:xfrm>
              <a:prstGeom prst="rect">
                <a:avLst/>
              </a:prstGeom>
            </p:spPr>
          </p:pic>
          <p:sp>
            <p:nvSpPr>
              <p:cNvPr id="64" name="文字方塊 63"/>
              <p:cNvSpPr txBox="1"/>
              <p:nvPr/>
            </p:nvSpPr>
            <p:spPr>
              <a:xfrm>
                <a:off x="5526050" y="4808320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d’</a:t>
                </a:r>
                <a:endParaRPr lang="zh-TW" altLang="en-US" sz="2400" baseline="-25000" dirty="0"/>
              </a:p>
            </p:txBody>
          </p:sp>
        </p:grpSp>
        <p:sp>
          <p:nvSpPr>
            <p:cNvPr id="77" name="文字方塊 76"/>
            <p:cNvSpPr txBox="1"/>
            <p:nvPr/>
          </p:nvSpPr>
          <p:spPr>
            <a:xfrm>
              <a:off x="7496521" y="3555650"/>
              <a:ext cx="1375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{s</a:t>
              </a:r>
              <a:r>
                <a:rPr lang="en-US" altLang="zh-TW" sz="2400" baseline="-25000" dirty="0"/>
                <a:t>1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3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5</a:t>
              </a:r>
              <a:r>
                <a:rPr lang="en-US" altLang="zh-TW" sz="2400" dirty="0"/>
                <a:t>}</a:t>
              </a: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496139" y="2593136"/>
              <a:ext cx="40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7296496" y="2600576"/>
              <a:ext cx="40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endParaRPr lang="zh-TW" altLang="en-US" sz="2400" dirty="0"/>
            </a:p>
          </p:txBody>
        </p:sp>
      </p:grpSp>
      <p:cxnSp>
        <p:nvCxnSpPr>
          <p:cNvPr id="85" name="直線單箭頭接點 84"/>
          <p:cNvCxnSpPr/>
          <p:nvPr/>
        </p:nvCxnSpPr>
        <p:spPr>
          <a:xfrm flipV="1">
            <a:off x="5465773" y="3059084"/>
            <a:ext cx="0" cy="349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4982039" y="2577215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88" name="直線接點 87"/>
          <p:cNvCxnSpPr/>
          <p:nvPr/>
        </p:nvCxnSpPr>
        <p:spPr>
          <a:xfrm flipV="1">
            <a:off x="5149026" y="3279048"/>
            <a:ext cx="1196541" cy="667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>
            <a:endCxn id="69" idx="1"/>
          </p:cNvCxnSpPr>
          <p:nvPr/>
        </p:nvCxnSpPr>
        <p:spPr>
          <a:xfrm flipV="1">
            <a:off x="5149026" y="4532619"/>
            <a:ext cx="1196541" cy="121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>
            <a:endCxn id="73" idx="1"/>
          </p:cNvCxnSpPr>
          <p:nvPr/>
        </p:nvCxnSpPr>
        <p:spPr>
          <a:xfrm>
            <a:off x="5149026" y="5446610"/>
            <a:ext cx="1196541" cy="359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6234638" y="2708119"/>
            <a:ext cx="2666853" cy="1309196"/>
            <a:chOff x="6234638" y="2708119"/>
            <a:chExt cx="2666853" cy="1309196"/>
          </a:xfrm>
        </p:grpSpPr>
        <p:sp>
          <p:nvSpPr>
            <p:cNvPr id="87" name="矩形 86"/>
            <p:cNvSpPr/>
            <p:nvPr/>
          </p:nvSpPr>
          <p:spPr>
            <a:xfrm>
              <a:off x="6234638" y="2708119"/>
              <a:ext cx="2666853" cy="13091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9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9118" y="2882065"/>
              <a:ext cx="739135" cy="55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群組 2"/>
          <p:cNvGrpSpPr/>
          <p:nvPr/>
        </p:nvGrpSpPr>
        <p:grpSpPr>
          <a:xfrm>
            <a:off x="1019629" y="2792443"/>
            <a:ext cx="2421840" cy="1524797"/>
            <a:chOff x="1019629" y="2792443"/>
            <a:chExt cx="2421840" cy="1524797"/>
          </a:xfrm>
        </p:grpSpPr>
        <p:sp>
          <p:nvSpPr>
            <p:cNvPr id="39" name="矩形 38"/>
            <p:cNvSpPr/>
            <p:nvPr/>
          </p:nvSpPr>
          <p:spPr>
            <a:xfrm>
              <a:off x="1643786" y="3232409"/>
              <a:ext cx="1797683" cy="10715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8" name="群組 37"/>
            <p:cNvGrpSpPr/>
            <p:nvPr/>
          </p:nvGrpSpPr>
          <p:grpSpPr>
            <a:xfrm>
              <a:off x="1779588" y="3324293"/>
              <a:ext cx="1528974" cy="992947"/>
              <a:chOff x="1779588" y="3324293"/>
              <a:chExt cx="1528974" cy="992947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9588" y="3324293"/>
                <a:ext cx="633856" cy="653231"/>
              </a:xfrm>
              <a:prstGeom prst="rect">
                <a:avLst/>
              </a:prstGeom>
            </p:spPr>
          </p:pic>
          <p:pic>
            <p:nvPicPr>
              <p:cNvPr id="13" name="Picture 4" descr="http://ingilizcebankasi.com/wp-content/uploads/summary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5868" y="3324293"/>
                <a:ext cx="862694" cy="8626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文字方塊 23"/>
              <p:cNvSpPr txBox="1"/>
              <p:nvPr/>
            </p:nvSpPr>
            <p:spPr>
              <a:xfrm>
                <a:off x="1802842" y="3855575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</a:t>
                </a:r>
                <a:r>
                  <a:rPr lang="en-US" altLang="zh-TW" sz="2400" baseline="-25000" dirty="0"/>
                  <a:t>1</a:t>
                </a:r>
                <a:endParaRPr lang="zh-TW" altLang="en-US" sz="2400" baseline="-25000" dirty="0"/>
              </a:p>
            </p:txBody>
          </p:sp>
        </p:grpSp>
        <p:cxnSp>
          <p:nvCxnSpPr>
            <p:cNvPr id="47" name="直線接點 46"/>
            <p:cNvCxnSpPr/>
            <p:nvPr/>
          </p:nvCxnSpPr>
          <p:spPr>
            <a:xfrm>
              <a:off x="1019629" y="3810295"/>
              <a:ext cx="5524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/>
            <p:cNvSpPr txBox="1"/>
            <p:nvPr/>
          </p:nvSpPr>
          <p:spPr>
            <a:xfrm>
              <a:off x="1896187" y="2823103"/>
              <a:ext cx="40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2696544" y="2792443"/>
              <a:ext cx="40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endParaRPr lang="zh-TW" altLang="en-US" sz="2400" dirty="0"/>
            </a:p>
          </p:txBody>
        </p:sp>
        <p:pic>
          <p:nvPicPr>
            <p:cNvPr id="90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946" y="3665422"/>
              <a:ext cx="415241" cy="312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群組 16"/>
          <p:cNvGrpSpPr/>
          <p:nvPr/>
        </p:nvGrpSpPr>
        <p:grpSpPr>
          <a:xfrm>
            <a:off x="1016196" y="3514578"/>
            <a:ext cx="3120678" cy="1071559"/>
            <a:chOff x="-2471642" y="3833923"/>
            <a:chExt cx="3120678" cy="1071559"/>
          </a:xfrm>
        </p:grpSpPr>
        <p:grpSp>
          <p:nvGrpSpPr>
            <p:cNvPr id="43" name="群組 42"/>
            <p:cNvGrpSpPr/>
            <p:nvPr/>
          </p:nvGrpSpPr>
          <p:grpSpPr>
            <a:xfrm>
              <a:off x="-1148647" y="3833923"/>
              <a:ext cx="1797683" cy="1071559"/>
              <a:chOff x="3902731" y="4040970"/>
              <a:chExt cx="1797683" cy="1071559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3902731" y="4040970"/>
                <a:ext cx="1797683" cy="107155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7" name="群組 36"/>
              <p:cNvGrpSpPr/>
              <p:nvPr/>
            </p:nvGrpSpPr>
            <p:grpSpPr>
              <a:xfrm>
                <a:off x="4109695" y="4095178"/>
                <a:ext cx="1528975" cy="992947"/>
                <a:chOff x="1773095" y="4373799"/>
                <a:chExt cx="1528975" cy="992947"/>
              </a:xfrm>
            </p:grpSpPr>
            <p:pic>
              <p:nvPicPr>
                <p:cNvPr id="26" name="圖片 2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73095" y="4373799"/>
                  <a:ext cx="633856" cy="653231"/>
                </a:xfrm>
                <a:prstGeom prst="rect">
                  <a:avLst/>
                </a:prstGeom>
              </p:spPr>
            </p:pic>
            <p:pic>
              <p:nvPicPr>
                <p:cNvPr id="27" name="Picture 4" descr="http://ingilizcebankasi.com/wp-content/uploads/summary.jp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39376" y="4373799"/>
                  <a:ext cx="862694" cy="8626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文字方塊 27"/>
                <p:cNvSpPr txBox="1"/>
                <p:nvPr/>
              </p:nvSpPr>
              <p:spPr>
                <a:xfrm>
                  <a:off x="1796349" y="4905081"/>
                  <a:ext cx="5486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d</a:t>
                  </a:r>
                  <a:r>
                    <a:rPr lang="en-US" altLang="zh-TW" sz="2400" baseline="-25000" dirty="0"/>
                    <a:t>2</a:t>
                  </a:r>
                  <a:endParaRPr lang="zh-TW" altLang="en-US" sz="2400" baseline="-25000" dirty="0"/>
                </a:p>
              </p:txBody>
            </p:sp>
          </p:grpSp>
        </p:grpSp>
        <p:cxnSp>
          <p:nvCxnSpPr>
            <p:cNvPr id="49" name="直線接點 48"/>
            <p:cNvCxnSpPr/>
            <p:nvPr/>
          </p:nvCxnSpPr>
          <p:spPr>
            <a:xfrm>
              <a:off x="-2471642" y="4383704"/>
              <a:ext cx="13162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4717" y="4240030"/>
              <a:ext cx="412469" cy="310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626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- Retrieval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Task description</a:t>
            </a:r>
          </a:p>
          <a:p>
            <a:pPr lvl="1"/>
            <a:r>
              <a:rPr lang="en-US" altLang="zh-TW" dirty="0"/>
              <a:t>User input a keyword Q</a:t>
            </a:r>
          </a:p>
          <a:p>
            <a:pPr lvl="1"/>
            <a:r>
              <a:rPr lang="en-US" altLang="zh-TW" dirty="0"/>
              <a:t>System returns a </a:t>
            </a:r>
            <a:r>
              <a:rPr lang="en-US" altLang="zh-TW" b="1" i="1" dirty="0"/>
              <a:t>list</a:t>
            </a:r>
            <a:r>
              <a:rPr lang="en-US" altLang="zh-TW" dirty="0"/>
              <a:t> of web pages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87" y="4017032"/>
            <a:ext cx="4616239" cy="1882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1650527" y="4624072"/>
            <a:ext cx="1357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(keyword)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40706" y="4027411"/>
            <a:ext cx="173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d10011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02842" y="4171238"/>
            <a:ext cx="169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“Obama”</a:t>
            </a:r>
            <a:endParaRPr lang="zh-TW" altLang="en-US" sz="2800" dirty="0"/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960786"/>
              </p:ext>
            </p:extLst>
          </p:nvPr>
        </p:nvGraphicFramePr>
        <p:xfrm>
          <a:off x="2117873" y="3283466"/>
          <a:ext cx="5397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0" name="方程式" r:id="rId4" imgW="177480" imgH="164880" progId="Equation.3">
                  <p:embed/>
                </p:oleObj>
              </mc:Choice>
              <mc:Fallback>
                <p:oleObj name="方程式" r:id="rId4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873" y="3283466"/>
                        <a:ext cx="539750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721282"/>
              </p:ext>
            </p:extLst>
          </p:nvPr>
        </p:nvGraphicFramePr>
        <p:xfrm>
          <a:off x="5521316" y="3342294"/>
          <a:ext cx="5016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61" name="方程式" r:id="rId6" imgW="164880" imgH="164880" progId="Equation.3">
                  <p:embed/>
                </p:oleObj>
              </mc:Choice>
              <mc:Fallback>
                <p:oleObj name="方程式" r:id="rId6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16" y="3342294"/>
                        <a:ext cx="501650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線單箭頭接點 12"/>
          <p:cNvCxnSpPr/>
          <p:nvPr/>
        </p:nvCxnSpPr>
        <p:spPr>
          <a:xfrm>
            <a:off x="3188153" y="4684054"/>
            <a:ext cx="135446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238939" y="4890043"/>
            <a:ext cx="173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d98776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46616" y="6036191"/>
            <a:ext cx="440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list of web pages (Search Result)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 rot="5400000">
            <a:off x="4345387" y="5454175"/>
            <a:ext cx="173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488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/>
      <p:bldP spid="10" grpId="0"/>
      <p:bldP spid="17" grpId="0"/>
      <p:bldP spid="18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- Retrieval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63917" y="1815623"/>
            <a:ext cx="3463266" cy="619920"/>
            <a:chOff x="247376" y="43085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5" name="圓角矩形 4"/>
            <p:cNvSpPr/>
            <p:nvPr/>
          </p:nvSpPr>
          <p:spPr>
            <a:xfrm>
              <a:off x="247376" y="43085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/>
            <p:nvPr/>
          </p:nvSpPr>
          <p:spPr>
            <a:xfrm>
              <a:off x="277638" y="73347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/>
                <a:t>Training</a:t>
              </a:r>
              <a:endParaRPr lang="zh-TW" altLang="en-US" sz="2400" kern="1200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4918734" y="1798998"/>
            <a:ext cx="3463266" cy="619920"/>
            <a:chOff x="247376" y="2550170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8" name="圓角矩形 7"/>
            <p:cNvSpPr/>
            <p:nvPr/>
          </p:nvSpPr>
          <p:spPr>
            <a:xfrm>
              <a:off x="247376" y="2550170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2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圓角矩形 6"/>
            <p:cNvSpPr/>
            <p:nvPr/>
          </p:nvSpPr>
          <p:spPr>
            <a:xfrm>
              <a:off x="277638" y="2580432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/>
                <a:t>Inference</a:t>
              </a:r>
              <a:endParaRPr lang="zh-TW" altLang="en-US" sz="2400" kern="1200" dirty="0"/>
            </a:p>
          </p:txBody>
        </p:sp>
      </p:grpSp>
      <p:cxnSp>
        <p:nvCxnSpPr>
          <p:cNvPr id="10" name="直線單箭頭接點 9"/>
          <p:cNvCxnSpPr/>
          <p:nvPr/>
        </p:nvCxnSpPr>
        <p:spPr>
          <a:xfrm flipV="1">
            <a:off x="933904" y="3059084"/>
            <a:ext cx="0" cy="349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50170" y="2577215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5465773" y="3059084"/>
            <a:ext cx="0" cy="349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4982039" y="2577215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615862" y="4921552"/>
            <a:ext cx="3669064" cy="1168300"/>
            <a:chOff x="784634" y="4861885"/>
            <a:chExt cx="3669064" cy="1168300"/>
          </a:xfrm>
        </p:grpSpPr>
        <p:grpSp>
          <p:nvGrpSpPr>
            <p:cNvPr id="66561" name="群組 66560"/>
            <p:cNvGrpSpPr/>
            <p:nvPr/>
          </p:nvGrpSpPr>
          <p:grpSpPr>
            <a:xfrm>
              <a:off x="1339307" y="4861885"/>
              <a:ext cx="3114391" cy="1168300"/>
              <a:chOff x="4009259" y="5440975"/>
              <a:chExt cx="3114391" cy="1168300"/>
            </a:xfrm>
          </p:grpSpPr>
          <p:grpSp>
            <p:nvGrpSpPr>
              <p:cNvPr id="89" name="群組 88"/>
              <p:cNvGrpSpPr/>
              <p:nvPr/>
            </p:nvGrpSpPr>
            <p:grpSpPr>
              <a:xfrm>
                <a:off x="4009259" y="5440975"/>
                <a:ext cx="3114391" cy="1168300"/>
                <a:chOff x="4009259" y="5440975"/>
                <a:chExt cx="3114391" cy="1168300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009259" y="5440975"/>
                  <a:ext cx="3114391" cy="11683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91" name="群組 90"/>
                <p:cNvGrpSpPr/>
                <p:nvPr/>
              </p:nvGrpSpPr>
              <p:grpSpPr>
                <a:xfrm>
                  <a:off x="4013086" y="5568467"/>
                  <a:ext cx="2824205" cy="971550"/>
                  <a:chOff x="1779588" y="4550855"/>
                  <a:chExt cx="2824205" cy="971550"/>
                </a:xfrm>
              </p:grpSpPr>
              <p:sp>
                <p:nvSpPr>
                  <p:cNvPr id="92" name="文字方塊 91"/>
                  <p:cNvSpPr txBox="1"/>
                  <p:nvPr/>
                </p:nvSpPr>
                <p:spPr>
                  <a:xfrm>
                    <a:off x="1779588" y="4807970"/>
                    <a:ext cx="169070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/>
                      <a:t>x=“Obama”,</a:t>
                    </a:r>
                    <a:endParaRPr lang="zh-TW" altLang="en-US" sz="2000" dirty="0"/>
                  </a:p>
                </p:txBody>
              </p:sp>
              <p:sp>
                <p:nvSpPr>
                  <p:cNvPr id="93" name="文字方塊 92"/>
                  <p:cNvSpPr txBox="1"/>
                  <p:nvPr/>
                </p:nvSpPr>
                <p:spPr>
                  <a:xfrm>
                    <a:off x="3151864" y="4788920"/>
                    <a:ext cx="1451929" cy="411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/>
                      <a:t>y=</a:t>
                    </a:r>
                    <a:endParaRPr lang="zh-TW" altLang="en-US" sz="2000" dirty="0"/>
                  </a:p>
                </p:txBody>
              </p:sp>
              <p:sp>
                <p:nvSpPr>
                  <p:cNvPr id="94" name="流程圖: 文件 93"/>
                  <p:cNvSpPr/>
                  <p:nvPr/>
                </p:nvSpPr>
                <p:spPr>
                  <a:xfrm>
                    <a:off x="3576565" y="4550855"/>
                    <a:ext cx="726625" cy="971550"/>
                  </a:xfrm>
                  <a:prstGeom prst="flowChartDocumen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d666</a:t>
                    </a:r>
                  </a:p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d444</a:t>
                    </a:r>
                  </a:p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……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07" name="群組 106"/>
              <p:cNvGrpSpPr/>
              <p:nvPr/>
            </p:nvGrpSpPr>
            <p:grpSpPr>
              <a:xfrm>
                <a:off x="6366936" y="5770900"/>
                <a:ext cx="385004" cy="385005"/>
                <a:chOff x="3447105" y="5582583"/>
                <a:chExt cx="385004" cy="385005"/>
              </a:xfrm>
            </p:grpSpPr>
            <p:cxnSp>
              <p:nvCxnSpPr>
                <p:cNvPr id="108" name="直線接點 107"/>
                <p:cNvCxnSpPr/>
                <p:nvPr/>
              </p:nvCxnSpPr>
              <p:spPr>
                <a:xfrm>
                  <a:off x="3460960" y="5596439"/>
                  <a:ext cx="371149" cy="371149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接點 108"/>
                <p:cNvCxnSpPr/>
                <p:nvPr/>
              </p:nvCxnSpPr>
              <p:spPr>
                <a:xfrm rot="5400000">
                  <a:off x="3447105" y="5582583"/>
                  <a:ext cx="371149" cy="371149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1" name="直線接點 110"/>
            <p:cNvCxnSpPr/>
            <p:nvPr/>
          </p:nvCxnSpPr>
          <p:spPr>
            <a:xfrm>
              <a:off x="784634" y="5399321"/>
              <a:ext cx="55245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文字方塊 114"/>
          <p:cNvSpPr txBox="1"/>
          <p:nvPr/>
        </p:nvSpPr>
        <p:spPr>
          <a:xfrm>
            <a:off x="5958892" y="3313048"/>
            <a:ext cx="139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x=“</a:t>
            </a:r>
            <a:r>
              <a:rPr lang="en-US" altLang="zh-TW" dirty="0" err="1">
                <a:latin typeface="arial" panose="020B0604020202020204" pitchFamily="34" charset="0"/>
              </a:rPr>
              <a:t>Haruhi</a:t>
            </a:r>
            <a:r>
              <a:rPr lang="en-US" altLang="zh-TW" dirty="0"/>
              <a:t>”,</a:t>
            </a:r>
            <a:endParaRPr lang="zh-TW" altLang="en-US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7154474" y="3283970"/>
            <a:ext cx="1451929" cy="41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y=</a:t>
            </a:r>
            <a:endParaRPr lang="zh-TW" altLang="en-US" sz="2000" dirty="0"/>
          </a:p>
        </p:txBody>
      </p:sp>
      <p:sp>
        <p:nvSpPr>
          <p:cNvPr id="117" name="流程圖: 文件 116"/>
          <p:cNvSpPr/>
          <p:nvPr/>
        </p:nvSpPr>
        <p:spPr>
          <a:xfrm>
            <a:off x="7579175" y="3007805"/>
            <a:ext cx="726625" cy="971550"/>
          </a:xfrm>
          <a:prstGeom prst="flowChartDocumen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d203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d330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……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5958892" y="4585636"/>
            <a:ext cx="139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x=“</a:t>
            </a:r>
            <a:r>
              <a:rPr lang="en-US" altLang="zh-TW" dirty="0" err="1">
                <a:latin typeface="arial" panose="020B0604020202020204" pitchFamily="34" charset="0"/>
              </a:rPr>
              <a:t>Haruhi</a:t>
            </a:r>
            <a:r>
              <a:rPr lang="en-US" altLang="zh-TW" dirty="0"/>
              <a:t>”,</a:t>
            </a:r>
            <a:endParaRPr lang="zh-TW" altLang="en-US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7154474" y="4556558"/>
            <a:ext cx="1451929" cy="41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y=</a:t>
            </a:r>
            <a:endParaRPr lang="zh-TW" altLang="en-US" sz="2000" dirty="0"/>
          </a:p>
        </p:txBody>
      </p:sp>
      <p:sp>
        <p:nvSpPr>
          <p:cNvPr id="120" name="流程圖: 文件 119"/>
          <p:cNvSpPr/>
          <p:nvPr/>
        </p:nvSpPr>
        <p:spPr>
          <a:xfrm>
            <a:off x="7579175" y="4280393"/>
            <a:ext cx="726625" cy="971550"/>
          </a:xfrm>
          <a:prstGeom prst="flowChartDocumen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d103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d304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……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5958892" y="5860572"/>
            <a:ext cx="139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x=“</a:t>
            </a:r>
            <a:r>
              <a:rPr lang="en-US" altLang="zh-TW" dirty="0" err="1">
                <a:latin typeface="arial" panose="020B0604020202020204" pitchFamily="34" charset="0"/>
              </a:rPr>
              <a:t>Haruhi</a:t>
            </a:r>
            <a:r>
              <a:rPr lang="en-US" altLang="zh-TW" dirty="0"/>
              <a:t>”,</a:t>
            </a:r>
            <a:endParaRPr lang="zh-TW" altLang="en-US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7154474" y="5831494"/>
            <a:ext cx="1451929" cy="41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y=</a:t>
            </a:r>
            <a:endParaRPr lang="zh-TW" altLang="en-US" sz="2000" dirty="0"/>
          </a:p>
        </p:txBody>
      </p:sp>
      <p:sp>
        <p:nvSpPr>
          <p:cNvPr id="123" name="流程圖: 文件 122"/>
          <p:cNvSpPr/>
          <p:nvPr/>
        </p:nvSpPr>
        <p:spPr>
          <a:xfrm>
            <a:off x="7579175" y="5555329"/>
            <a:ext cx="726625" cy="971550"/>
          </a:xfrm>
          <a:prstGeom prst="flowChartDocumen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d103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d305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……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5" name="直線接點 124"/>
          <p:cNvCxnSpPr>
            <a:endCxn id="115" idx="1"/>
          </p:cNvCxnSpPr>
          <p:nvPr/>
        </p:nvCxnSpPr>
        <p:spPr>
          <a:xfrm flipV="1">
            <a:off x="5091267" y="3497714"/>
            <a:ext cx="867625" cy="3427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/>
          <p:nvPr/>
        </p:nvCxnSpPr>
        <p:spPr>
          <a:xfrm flipV="1">
            <a:off x="5232328" y="4770302"/>
            <a:ext cx="712803" cy="52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endCxn id="121" idx="1"/>
          </p:cNvCxnSpPr>
          <p:nvPr/>
        </p:nvCxnSpPr>
        <p:spPr>
          <a:xfrm>
            <a:off x="5149026" y="5446610"/>
            <a:ext cx="809866" cy="598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610476" y="3243838"/>
            <a:ext cx="3967050" cy="1168300"/>
            <a:chOff x="610476" y="3243838"/>
            <a:chExt cx="3967050" cy="1168300"/>
          </a:xfrm>
        </p:grpSpPr>
        <p:grpSp>
          <p:nvGrpSpPr>
            <p:cNvPr id="12" name="群組 11"/>
            <p:cNvGrpSpPr/>
            <p:nvPr/>
          </p:nvGrpSpPr>
          <p:grpSpPr>
            <a:xfrm>
              <a:off x="610476" y="3243838"/>
              <a:ext cx="3674450" cy="1168300"/>
              <a:chOff x="752759" y="3099819"/>
              <a:chExt cx="3674450" cy="116830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305209" y="3099819"/>
                <a:ext cx="3122000" cy="11683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72" name="群組 71"/>
              <p:cNvGrpSpPr/>
              <p:nvPr/>
            </p:nvGrpSpPr>
            <p:grpSpPr>
              <a:xfrm>
                <a:off x="1337084" y="3217355"/>
                <a:ext cx="2824205" cy="971550"/>
                <a:chOff x="1779588" y="4550855"/>
                <a:chExt cx="2824205" cy="971550"/>
              </a:xfrm>
            </p:grpSpPr>
            <p:sp>
              <p:nvSpPr>
                <p:cNvPr id="69" name="文字方塊 68"/>
                <p:cNvSpPr txBox="1"/>
                <p:nvPr/>
              </p:nvSpPr>
              <p:spPr>
                <a:xfrm>
                  <a:off x="1779588" y="4807970"/>
                  <a:ext cx="16907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/>
                    <a:t>x=“Obama”,</a:t>
                  </a:r>
                  <a:endParaRPr lang="zh-TW" altLang="en-US" sz="2000" dirty="0"/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3151864" y="4788920"/>
                  <a:ext cx="1451929" cy="411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/>
                    <a:t>y=</a:t>
                  </a:r>
                  <a:endParaRPr lang="zh-TW" altLang="en-US" sz="2000" dirty="0"/>
                </a:p>
              </p:txBody>
            </p:sp>
            <p:sp>
              <p:nvSpPr>
                <p:cNvPr id="71" name="流程圖: 文件 70"/>
                <p:cNvSpPr/>
                <p:nvPr/>
              </p:nvSpPr>
              <p:spPr>
                <a:xfrm>
                  <a:off x="3576565" y="4550855"/>
                  <a:ext cx="726625" cy="971550"/>
                </a:xfrm>
                <a:prstGeom prst="flowChartDocumen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d103</a:t>
                  </a:r>
                </a:p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d300</a:t>
                  </a:r>
                </a:p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……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13" name="直線接點 112"/>
              <p:cNvCxnSpPr/>
              <p:nvPr/>
            </p:nvCxnSpPr>
            <p:spPr>
              <a:xfrm>
                <a:off x="752759" y="3752314"/>
                <a:ext cx="552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5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391" y="3527530"/>
              <a:ext cx="739135" cy="55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群組 14"/>
          <p:cNvGrpSpPr/>
          <p:nvPr/>
        </p:nvGrpSpPr>
        <p:grpSpPr>
          <a:xfrm>
            <a:off x="590070" y="3489835"/>
            <a:ext cx="4273542" cy="1168300"/>
            <a:chOff x="-4495740" y="3380987"/>
            <a:chExt cx="4273542" cy="1168300"/>
          </a:xfrm>
        </p:grpSpPr>
        <p:grpSp>
          <p:nvGrpSpPr>
            <p:cNvPr id="3" name="群組 2"/>
            <p:cNvGrpSpPr/>
            <p:nvPr/>
          </p:nvGrpSpPr>
          <p:grpSpPr>
            <a:xfrm>
              <a:off x="-4495740" y="3380987"/>
              <a:ext cx="4001841" cy="1168300"/>
              <a:chOff x="673274" y="3531969"/>
              <a:chExt cx="4001841" cy="1168300"/>
            </a:xfrm>
          </p:grpSpPr>
          <p:grpSp>
            <p:nvGrpSpPr>
              <p:cNvPr id="73" name="群組 72"/>
              <p:cNvGrpSpPr/>
              <p:nvPr/>
            </p:nvGrpSpPr>
            <p:grpSpPr>
              <a:xfrm>
                <a:off x="1790532" y="3531969"/>
                <a:ext cx="2884583" cy="1168300"/>
                <a:chOff x="1900157" y="4255520"/>
                <a:chExt cx="2884583" cy="1168300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1900157" y="4255520"/>
                  <a:ext cx="2884583" cy="11683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74" name="群組 73"/>
                <p:cNvGrpSpPr/>
                <p:nvPr/>
              </p:nvGrpSpPr>
              <p:grpSpPr>
                <a:xfrm>
                  <a:off x="1964339" y="4360806"/>
                  <a:ext cx="2662484" cy="971550"/>
                  <a:chOff x="1779588" y="4522517"/>
                  <a:chExt cx="2662484" cy="971550"/>
                </a:xfrm>
              </p:grpSpPr>
              <p:sp>
                <p:nvSpPr>
                  <p:cNvPr id="75" name="文字方塊 74"/>
                  <p:cNvSpPr txBox="1"/>
                  <p:nvPr/>
                </p:nvSpPr>
                <p:spPr>
                  <a:xfrm>
                    <a:off x="1779588" y="4807970"/>
                    <a:ext cx="169070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/>
                      <a:t>x=“Trump”,</a:t>
                    </a:r>
                    <a:endParaRPr lang="zh-TW" altLang="en-US" sz="2000" dirty="0"/>
                  </a:p>
                </p:txBody>
              </p:sp>
              <p:sp>
                <p:nvSpPr>
                  <p:cNvPr id="76" name="文字方塊 75"/>
                  <p:cNvSpPr txBox="1"/>
                  <p:nvPr/>
                </p:nvSpPr>
                <p:spPr>
                  <a:xfrm>
                    <a:off x="2990143" y="4798682"/>
                    <a:ext cx="1451929" cy="411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/>
                      <a:t>y=</a:t>
                    </a:r>
                    <a:endParaRPr lang="zh-TW" altLang="en-US" sz="2000" dirty="0"/>
                  </a:p>
                </p:txBody>
              </p:sp>
              <p:sp>
                <p:nvSpPr>
                  <p:cNvPr id="77" name="流程圖: 文件 76"/>
                  <p:cNvSpPr/>
                  <p:nvPr/>
                </p:nvSpPr>
                <p:spPr>
                  <a:xfrm>
                    <a:off x="3414844" y="4522517"/>
                    <a:ext cx="726625" cy="971550"/>
                  </a:xfrm>
                  <a:prstGeom prst="flowChartDocumen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d103</a:t>
                    </a:r>
                  </a:p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d300</a:t>
                    </a:r>
                  </a:p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……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14" name="直線接點 113"/>
              <p:cNvCxnSpPr/>
              <p:nvPr/>
            </p:nvCxnSpPr>
            <p:spPr>
              <a:xfrm>
                <a:off x="673274" y="4151862"/>
                <a:ext cx="111725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61333" y="3646472"/>
              <a:ext cx="739135" cy="55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群組 16"/>
          <p:cNvGrpSpPr/>
          <p:nvPr/>
        </p:nvGrpSpPr>
        <p:grpSpPr>
          <a:xfrm>
            <a:off x="610476" y="5221921"/>
            <a:ext cx="3991198" cy="1168300"/>
            <a:chOff x="-4249264" y="6695768"/>
            <a:chExt cx="3991198" cy="1168300"/>
          </a:xfrm>
        </p:grpSpPr>
        <p:grpSp>
          <p:nvGrpSpPr>
            <p:cNvPr id="96" name="群組 95"/>
            <p:cNvGrpSpPr/>
            <p:nvPr/>
          </p:nvGrpSpPr>
          <p:grpSpPr>
            <a:xfrm>
              <a:off x="-3114390" y="6695768"/>
              <a:ext cx="2856324" cy="1168300"/>
              <a:chOff x="1900158" y="4255520"/>
              <a:chExt cx="2856324" cy="1168300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1900158" y="4255520"/>
                <a:ext cx="2856324" cy="11683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8" name="群組 97"/>
              <p:cNvGrpSpPr/>
              <p:nvPr/>
            </p:nvGrpSpPr>
            <p:grpSpPr>
              <a:xfrm>
                <a:off x="1964339" y="4360806"/>
                <a:ext cx="2700584" cy="971550"/>
                <a:chOff x="1779588" y="4522517"/>
                <a:chExt cx="2700584" cy="971550"/>
              </a:xfrm>
            </p:grpSpPr>
            <p:sp>
              <p:nvSpPr>
                <p:cNvPr id="99" name="文字方塊 98"/>
                <p:cNvSpPr txBox="1"/>
                <p:nvPr/>
              </p:nvSpPr>
              <p:spPr>
                <a:xfrm>
                  <a:off x="1779588" y="4807970"/>
                  <a:ext cx="16907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/>
                    <a:t>x=“Trump”,</a:t>
                  </a:r>
                  <a:endParaRPr lang="zh-TW" altLang="en-US" sz="2000" dirty="0"/>
                </a:p>
              </p:txBody>
            </p:sp>
            <p:sp>
              <p:nvSpPr>
                <p:cNvPr id="100" name="文字方塊 99"/>
                <p:cNvSpPr txBox="1"/>
                <p:nvPr/>
              </p:nvSpPr>
              <p:spPr>
                <a:xfrm>
                  <a:off x="3028243" y="4798682"/>
                  <a:ext cx="1451929" cy="411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/>
                    <a:t>y=</a:t>
                  </a:r>
                  <a:endParaRPr lang="zh-TW" altLang="en-US" sz="2000" dirty="0"/>
                </a:p>
              </p:txBody>
            </p:sp>
            <p:sp>
              <p:nvSpPr>
                <p:cNvPr id="101" name="流程圖: 文件 100"/>
                <p:cNvSpPr/>
                <p:nvPr/>
              </p:nvSpPr>
              <p:spPr>
                <a:xfrm>
                  <a:off x="3452944" y="4522517"/>
                  <a:ext cx="726625" cy="971550"/>
                </a:xfrm>
                <a:prstGeom prst="flowChartDocumen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d133</a:t>
                  </a:r>
                </a:p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d220</a:t>
                  </a:r>
                </a:p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……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560" name="群組 66559"/>
            <p:cNvGrpSpPr/>
            <p:nvPr/>
          </p:nvGrpSpPr>
          <p:grpSpPr>
            <a:xfrm>
              <a:off x="-787867" y="7075482"/>
              <a:ext cx="385004" cy="385005"/>
              <a:chOff x="3250524" y="5580846"/>
              <a:chExt cx="385004" cy="385005"/>
            </a:xfrm>
          </p:grpSpPr>
          <p:cxnSp>
            <p:nvCxnSpPr>
              <p:cNvPr id="104" name="直線接點 103"/>
              <p:cNvCxnSpPr/>
              <p:nvPr/>
            </p:nvCxnSpPr>
            <p:spPr>
              <a:xfrm>
                <a:off x="3264379" y="5594702"/>
                <a:ext cx="371149" cy="371149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 rot="5400000">
                <a:off x="3250524" y="5580846"/>
                <a:ext cx="371149" cy="371149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線接點 111"/>
            <p:cNvCxnSpPr/>
            <p:nvPr/>
          </p:nvCxnSpPr>
          <p:spPr>
            <a:xfrm>
              <a:off x="-4249264" y="7315065"/>
              <a:ext cx="1120683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群組 79"/>
          <p:cNvGrpSpPr/>
          <p:nvPr/>
        </p:nvGrpSpPr>
        <p:grpSpPr>
          <a:xfrm>
            <a:off x="6006432" y="2903835"/>
            <a:ext cx="2931296" cy="1161081"/>
            <a:chOff x="6006432" y="2903835"/>
            <a:chExt cx="2931296" cy="1161081"/>
          </a:xfrm>
        </p:grpSpPr>
        <p:sp>
          <p:nvSpPr>
            <p:cNvPr id="81" name="矩形 80"/>
            <p:cNvSpPr/>
            <p:nvPr/>
          </p:nvSpPr>
          <p:spPr>
            <a:xfrm>
              <a:off x="6006432" y="2903835"/>
              <a:ext cx="2666853" cy="11610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2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93" y="3261485"/>
              <a:ext cx="739135" cy="55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948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4" grpId="0"/>
      <p:bldP spid="115" grpId="0"/>
      <p:bldP spid="116" grpId="0"/>
      <p:bldP spid="117" grpId="0" animBg="1"/>
      <p:bldP spid="118" grpId="0"/>
      <p:bldP spid="119" grpId="0"/>
      <p:bldP spid="120" grpId="0" animBg="1"/>
      <p:bldP spid="121" grpId="0"/>
      <p:bldP spid="122" grpId="0"/>
      <p:bldP spid="1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資料庫圖表 26"/>
          <p:cNvGraphicFramePr/>
          <p:nvPr>
            <p:extLst>
              <p:ext uri="{D42A27DB-BD31-4B8C-83A1-F6EECF244321}">
                <p14:modId xmlns:p14="http://schemas.microsoft.com/office/powerpoint/2010/main" val="3433283760"/>
              </p:ext>
            </p:extLst>
          </p:nvPr>
        </p:nvGraphicFramePr>
        <p:xfrm>
          <a:off x="4654637" y="57567"/>
          <a:ext cx="4312930" cy="6725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141883" y="1377533"/>
            <a:ext cx="4312930" cy="4398886"/>
            <a:chOff x="162231" y="1894270"/>
            <a:chExt cx="4312930" cy="4398886"/>
          </a:xfrm>
        </p:grpSpPr>
        <p:graphicFrame>
          <p:nvGraphicFramePr>
            <p:cNvPr id="4" name="資料庫圖表 3"/>
            <p:cNvGraphicFramePr/>
            <p:nvPr>
              <p:extLst>
                <p:ext uri="{D42A27DB-BD31-4B8C-83A1-F6EECF244321}">
                  <p14:modId xmlns:p14="http://schemas.microsoft.com/office/powerpoint/2010/main" val="2126830247"/>
                </p:ext>
              </p:extLst>
            </p:nvPr>
          </p:nvGraphicFramePr>
          <p:xfrm>
            <a:off x="162231" y="1894270"/>
            <a:ext cx="4312930" cy="43988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graphicFrame>
          <p:nvGraphicFramePr>
            <p:cNvPr id="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4849636"/>
                </p:ext>
              </p:extLst>
            </p:nvPr>
          </p:nvGraphicFramePr>
          <p:xfrm>
            <a:off x="825734" y="5475763"/>
            <a:ext cx="3362554" cy="809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43" name="方程式" r:id="rId14" imgW="1218960" imgH="291960" progId="Equation.3">
                    <p:embed/>
                  </p:oleObj>
                </mc:Choice>
                <mc:Fallback>
                  <p:oleObj name="方程式" r:id="rId14" imgW="12189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734" y="5475763"/>
                          <a:ext cx="3362554" cy="80970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2"/>
            <p:cNvGraphicFramePr>
              <a:graphicFrameLocks noChangeAspect="1"/>
            </p:cNvGraphicFramePr>
            <p:nvPr/>
          </p:nvGraphicFramePr>
          <p:xfrm>
            <a:off x="1202074" y="2850301"/>
            <a:ext cx="2290543" cy="459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44" name="方程式" r:id="rId16" imgW="888840" imgH="177480" progId="Equation.3">
                    <p:embed/>
                  </p:oleObj>
                </mc:Choice>
                <mc:Fallback>
                  <p:oleObj name="方程式" r:id="rId16" imgW="8888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074" y="2850301"/>
                          <a:ext cx="2290543" cy="45993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文字方塊 23"/>
          <p:cNvSpPr txBox="1"/>
          <p:nvPr/>
        </p:nvSpPr>
        <p:spPr>
          <a:xfrm>
            <a:off x="141883" y="62011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u="sng" dirty="0"/>
              <a:t>Unified Framework</a:t>
            </a:r>
            <a:endParaRPr lang="zh-TW" altLang="en-US" sz="3600" b="1" i="1" u="sng" dirty="0"/>
          </a:p>
        </p:txBody>
      </p:sp>
      <p:graphicFrame>
        <p:nvGraphicFramePr>
          <p:cNvPr id="29" name="Object 12"/>
          <p:cNvGraphicFramePr>
            <a:graphicFrameLocks noChangeAspect="1"/>
          </p:cNvGraphicFramePr>
          <p:nvPr/>
        </p:nvGraphicFramePr>
        <p:xfrm>
          <a:off x="5611813" y="1622425"/>
          <a:ext cx="26495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5" name="方程式" r:id="rId18" imgW="1028520" imgH="215640" progId="Equation.3">
                  <p:embed/>
                </p:oleObj>
              </mc:Choice>
              <mc:Fallback>
                <p:oleObj name="方程式" r:id="rId18" imgW="102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1622425"/>
                        <a:ext cx="2649537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287795"/>
              </p:ext>
            </p:extLst>
          </p:nvPr>
        </p:nvGraphicFramePr>
        <p:xfrm>
          <a:off x="5579504" y="4621818"/>
          <a:ext cx="30114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6" name="方程式" r:id="rId20" imgW="1091880" imgH="419040" progId="Equation.3">
                  <p:embed/>
                </p:oleObj>
              </mc:Choice>
              <mc:Fallback>
                <p:oleObj name="方程式" r:id="rId20" imgW="1091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04" y="4621818"/>
                        <a:ext cx="3011488" cy="1162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365066"/>
              </p:ext>
            </p:extLst>
          </p:nvPr>
        </p:nvGraphicFramePr>
        <p:xfrm>
          <a:off x="5579504" y="5920826"/>
          <a:ext cx="29416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7" name="方程式" r:id="rId22" imgW="1066680" imgH="291960" progId="Equation.3">
                  <p:embed/>
                </p:oleObj>
              </mc:Choice>
              <mc:Fallback>
                <p:oleObj name="方程式" r:id="rId22" imgW="1066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04" y="5920826"/>
                        <a:ext cx="2941638" cy="809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693304" y="40263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u="sng" dirty="0"/>
              <a:t>Statistics</a:t>
            </a:r>
            <a:endParaRPr lang="zh-TW" altLang="en-US" sz="3600" b="1" i="1" u="sng" dirty="0"/>
          </a:p>
        </p:txBody>
      </p:sp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040632"/>
              </p:ext>
            </p:extLst>
          </p:nvPr>
        </p:nvGraphicFramePr>
        <p:xfrm>
          <a:off x="969684" y="5920826"/>
          <a:ext cx="27146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8" name="方程式" r:id="rId24" imgW="1054080" imgH="215640" progId="Equation.3">
                  <p:embed/>
                </p:oleObj>
              </mc:Choice>
              <mc:Fallback>
                <p:oleObj name="方程式" r:id="rId24" imgW="1054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84" y="5920826"/>
                        <a:ext cx="2714625" cy="661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向右箭號 33"/>
          <p:cNvSpPr/>
          <p:nvPr/>
        </p:nvSpPr>
        <p:spPr>
          <a:xfrm rot="19100213">
            <a:off x="3853046" y="1841132"/>
            <a:ext cx="1294448" cy="5198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9100213">
            <a:off x="3924919" y="4096807"/>
            <a:ext cx="1294448" cy="5198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908008"/>
              </p:ext>
            </p:extLst>
          </p:nvPr>
        </p:nvGraphicFramePr>
        <p:xfrm>
          <a:off x="5238750" y="3886200"/>
          <a:ext cx="33988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9" name="方程式" r:id="rId26" imgW="1231560" imgH="291960" progId="Equation.3">
                  <p:embed/>
                </p:oleObj>
              </mc:Choice>
              <mc:Fallback>
                <p:oleObj name="方程式" r:id="rId26" imgW="12315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3886200"/>
                        <a:ext cx="3398838" cy="809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32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  <p:bldP spid="32" grpId="0"/>
      <p:bldP spid="34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資料庫圖表 26"/>
          <p:cNvGraphicFramePr/>
          <p:nvPr>
            <p:extLst>
              <p:ext uri="{D42A27DB-BD31-4B8C-83A1-F6EECF244321}">
                <p14:modId xmlns:p14="http://schemas.microsoft.com/office/powerpoint/2010/main" val="469585682"/>
              </p:ext>
            </p:extLst>
          </p:nvPr>
        </p:nvGraphicFramePr>
        <p:xfrm>
          <a:off x="4654637" y="57567"/>
          <a:ext cx="4312930" cy="6725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/>
        </p:nvGraphicFramePr>
        <p:xfrm>
          <a:off x="5611813" y="1622425"/>
          <a:ext cx="26495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7" name="方程式" r:id="rId9" imgW="1028520" imgH="215640" progId="Equation.3">
                  <p:embed/>
                </p:oleObj>
              </mc:Choice>
              <mc:Fallback>
                <p:oleObj name="方程式" r:id="rId9" imgW="102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1622425"/>
                        <a:ext cx="2649537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753022"/>
              </p:ext>
            </p:extLst>
          </p:nvPr>
        </p:nvGraphicFramePr>
        <p:xfrm>
          <a:off x="5579504" y="4621818"/>
          <a:ext cx="30114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8" name="方程式" r:id="rId11" imgW="1091880" imgH="419040" progId="Equation.3">
                  <p:embed/>
                </p:oleObj>
              </mc:Choice>
              <mc:Fallback>
                <p:oleObj name="方程式" r:id="rId11" imgW="1091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04" y="4621818"/>
                        <a:ext cx="3011488" cy="1162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895847"/>
              </p:ext>
            </p:extLst>
          </p:nvPr>
        </p:nvGraphicFramePr>
        <p:xfrm>
          <a:off x="5579504" y="5920826"/>
          <a:ext cx="29416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9" name="方程式" r:id="rId13" imgW="1066680" imgH="291960" progId="Equation.3">
                  <p:embed/>
                </p:oleObj>
              </mc:Choice>
              <mc:Fallback>
                <p:oleObj name="方程式" r:id="rId13" imgW="1066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04" y="5920826"/>
                        <a:ext cx="2941638" cy="809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693304" y="40263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u="sng" dirty="0"/>
              <a:t>Statistics</a:t>
            </a:r>
            <a:endParaRPr lang="zh-TW" altLang="en-US" sz="3600" b="1" i="1" u="sng" dirty="0"/>
          </a:p>
        </p:txBody>
      </p:sp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598619"/>
              </p:ext>
            </p:extLst>
          </p:nvPr>
        </p:nvGraphicFramePr>
        <p:xfrm>
          <a:off x="906558" y="1310797"/>
          <a:ext cx="27146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0" name="方程式" r:id="rId15" imgW="1054080" imgH="215640" progId="Equation.3">
                  <p:embed/>
                </p:oleObj>
              </mc:Choice>
              <mc:Fallback>
                <p:oleObj name="方程式" r:id="rId15" imgW="1054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558" y="1310797"/>
                        <a:ext cx="2714625" cy="661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616045" y="2658206"/>
            <a:ext cx="3295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Probability cannot explain everything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16045" y="3429393"/>
            <a:ext cx="3536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0-1 constraint is not necessary</a:t>
            </a:r>
            <a:endParaRPr lang="zh-TW" altLang="en-US" sz="2400" dirty="0"/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745091"/>
              </p:ext>
            </p:extLst>
          </p:nvPr>
        </p:nvGraphicFramePr>
        <p:xfrm>
          <a:off x="5238750" y="3886200"/>
          <a:ext cx="33988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1" name="方程式" r:id="rId17" imgW="1231560" imgH="291960" progId="Equation.3">
                  <p:embed/>
                </p:oleObj>
              </mc:Choice>
              <mc:Fallback>
                <p:oleObj name="方程式" r:id="rId17" imgW="12315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3886200"/>
                        <a:ext cx="3398838" cy="809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413102" y="4241610"/>
            <a:ext cx="33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Strength for probability</a:t>
            </a:r>
            <a:endParaRPr lang="zh-TW" altLang="en-US" sz="2400" b="1" i="1" u="sng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13102" y="2136937"/>
            <a:ext cx="33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Drawback for probability</a:t>
            </a:r>
            <a:endParaRPr lang="zh-TW" altLang="en-US" sz="2400" b="1" i="1" u="sng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36029" y="4781964"/>
            <a:ext cx="2537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Meaningful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41883" y="62011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u="sng" dirty="0"/>
              <a:t>Unified Framework</a:t>
            </a:r>
            <a:endParaRPr lang="zh-TW" altLang="en-US" sz="3600" b="1" i="1" u="sng" dirty="0"/>
          </a:p>
        </p:txBody>
      </p:sp>
      <p:sp>
        <p:nvSpPr>
          <p:cNvPr id="19" name="矩形 18"/>
          <p:cNvSpPr/>
          <p:nvPr/>
        </p:nvSpPr>
        <p:spPr>
          <a:xfrm>
            <a:off x="912848" y="5341401"/>
            <a:ext cx="3115235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Energy-based Model: </a:t>
            </a:r>
            <a:r>
              <a:rPr lang="zh-TW" altLang="en-US" sz="2400" dirty="0"/>
              <a:t>http://www.cs.nyu.edu/~yann/research/ebm/</a:t>
            </a:r>
          </a:p>
        </p:txBody>
      </p:sp>
    </p:spTree>
    <p:extLst>
      <p:ext uri="{BB962C8B-B14F-4D97-AF65-F5344CB8AC3E}">
        <p14:creationId xmlns:p14="http://schemas.microsoft.com/office/powerpoint/2010/main" val="125337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5" grpId="0"/>
      <p:bldP spid="16" grpId="0"/>
      <p:bldP spid="22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</a:t>
            </a:r>
            <a:endParaRPr lang="zh-TW" altLang="en-US" dirty="0"/>
          </a:p>
        </p:txBody>
      </p:sp>
      <p:graphicFrame>
        <p:nvGraphicFramePr>
          <p:cNvPr id="6" name="資料庫圖表 5"/>
          <p:cNvGraphicFramePr/>
          <p:nvPr/>
        </p:nvGraphicFramePr>
        <p:xfrm>
          <a:off x="1531285" y="1460239"/>
          <a:ext cx="5817678" cy="4398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3445527" y="2542676"/>
          <a:ext cx="2290543" cy="45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6" name="方程式" r:id="rId9" imgW="888840" imgH="177480" progId="Equation.3">
                  <p:embed/>
                </p:oleObj>
              </mc:Choice>
              <mc:Fallback>
                <p:oleObj name="方程式" r:id="rId9" imgW="888840" imgH="17748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527" y="2542676"/>
                        <a:ext cx="2290543" cy="459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2909521" y="5026162"/>
          <a:ext cx="3362554" cy="80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7" name="方程式" r:id="rId11" imgW="1218960" imgH="291960" progId="Equation.3">
                  <p:embed/>
                </p:oleObj>
              </mc:Choice>
              <mc:Fallback>
                <p:oleObj name="方程式" r:id="rId11" imgW="1218960" imgH="29196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521" y="5026162"/>
                        <a:ext cx="3362554" cy="809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626499" y="6053631"/>
            <a:ext cx="788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There are three problems in this framework.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01098" y="712033"/>
            <a:ext cx="2591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That’s it!?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80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Problem 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0000FF"/>
                </a:solidFill>
              </a:rPr>
              <a:t>Evaluation</a:t>
            </a:r>
            <a:r>
              <a:rPr lang="en-US" altLang="zh-TW" dirty="0"/>
              <a:t>: What does F(</a:t>
            </a:r>
            <a:r>
              <a:rPr lang="en-US" altLang="zh-TW" dirty="0" err="1"/>
              <a:t>x,y</a:t>
            </a:r>
            <a:r>
              <a:rPr lang="en-US" altLang="zh-TW" dirty="0"/>
              <a:t>) look like?</a:t>
            </a:r>
          </a:p>
          <a:p>
            <a:pPr lvl="1"/>
            <a:r>
              <a:rPr lang="en-US" altLang="zh-TW" sz="2800" dirty="0"/>
              <a:t>How F(</a:t>
            </a:r>
            <a:r>
              <a:rPr lang="en-US" altLang="zh-TW" sz="2800" dirty="0" err="1"/>
              <a:t>x,y</a:t>
            </a:r>
            <a:r>
              <a:rPr lang="en-US" altLang="zh-TW" sz="2800" dirty="0"/>
              <a:t>) compute the “compatibility” of objects x and y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272006" y="3373161"/>
            <a:ext cx="494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F(x=                         , y=                         )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72006" y="4418066"/>
            <a:ext cx="589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F(x=                          , y=                 )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118" y="4174561"/>
            <a:ext cx="862727" cy="889098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5343613" y="4970993"/>
            <a:ext cx="287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(a short paragraph)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981" y="5535018"/>
            <a:ext cx="2167618" cy="883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字方塊 17"/>
          <p:cNvSpPr txBox="1"/>
          <p:nvPr/>
        </p:nvSpPr>
        <p:spPr>
          <a:xfrm>
            <a:off x="4057763" y="6097711"/>
            <a:ext cx="135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(keyword)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462995" y="6383850"/>
            <a:ext cx="173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(Search Result)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55797" y="3281899"/>
            <a:ext cx="27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Object Detection:</a:t>
            </a:r>
            <a:endParaRPr lang="zh-TW" altLang="en-US" sz="2400" b="1" i="1" u="sng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15984" y="4432394"/>
            <a:ext cx="24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Summarization:</a:t>
            </a:r>
            <a:endParaRPr lang="zh-TW" altLang="en-US" sz="2400" b="1" i="1" u="sng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703802" y="5721017"/>
            <a:ext cx="24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Retrieval:</a:t>
            </a:r>
            <a:endParaRPr lang="zh-TW" altLang="en-US" sz="2400" b="1" i="1" u="sng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274950" y="4988192"/>
            <a:ext cx="25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(a long document)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12658" y="5736099"/>
            <a:ext cx="589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F(x= “Obama”       , y=                                     )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883" y="4152812"/>
            <a:ext cx="809625" cy="88582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99" y="3133859"/>
            <a:ext cx="1421600" cy="8885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828754" y="3133859"/>
            <a:ext cx="683808" cy="834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1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4" grpId="0"/>
      <p:bldP spid="18" grpId="0"/>
      <p:bldP spid="19" grpId="0"/>
      <p:bldP spid="16" grpId="0"/>
      <p:bldP spid="21" grpId="0"/>
      <p:bldP spid="22" grpId="0"/>
      <p:bldP spid="23" grpId="0"/>
      <p:bldP spid="24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Problem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00FF"/>
                </a:solidFill>
              </a:rPr>
              <a:t>Inference</a:t>
            </a:r>
            <a:r>
              <a:rPr lang="en-US" altLang="zh-TW" dirty="0"/>
              <a:t>: How to solve the “</a:t>
            </a:r>
            <a:r>
              <a:rPr lang="en-US" altLang="zh-TW" dirty="0" err="1"/>
              <a:t>arg</a:t>
            </a:r>
            <a:r>
              <a:rPr lang="en-US" altLang="zh-TW" dirty="0"/>
              <a:t> max” problem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784232"/>
              </p:ext>
            </p:extLst>
          </p:nvPr>
        </p:nvGraphicFramePr>
        <p:xfrm>
          <a:off x="2733788" y="2401910"/>
          <a:ext cx="3647396" cy="87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" name="方程式" r:id="rId3" imgW="1218960" imgH="291960" progId="Equation.3">
                  <p:embed/>
                </p:oleObj>
              </mc:Choice>
              <mc:Fallback>
                <p:oleObj name="方程式" r:id="rId3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788" y="2401910"/>
                        <a:ext cx="3647396" cy="8782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821543" y="32337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space </a:t>
            </a:r>
            <a:r>
              <a:rPr lang="en-US" altLang="zh-TW" sz="2800" i="1" dirty="0"/>
              <a:t>Y</a:t>
            </a:r>
            <a:r>
              <a:rPr lang="en-US" altLang="zh-TW" sz="2800" dirty="0"/>
              <a:t> can be extremely large!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0550" y="4144334"/>
            <a:ext cx="273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Object Detection:</a:t>
            </a:r>
            <a:endParaRPr lang="zh-TW" altLang="en-US" sz="2400" b="1" i="1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5615" y="4770800"/>
            <a:ext cx="24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Summarization:</a:t>
            </a:r>
            <a:endParaRPr lang="zh-TW" altLang="en-US" sz="2400" b="1" i="1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078844" y="4157494"/>
            <a:ext cx="494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Y</a:t>
            </a:r>
            <a:r>
              <a:rPr lang="en-US" altLang="zh-TW" sz="2400" dirty="0"/>
              <a:t>=All possible bounding box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78844" y="4794626"/>
            <a:ext cx="5274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Y</a:t>
            </a:r>
            <a:r>
              <a:rPr lang="en-US" altLang="zh-TW" sz="2400" dirty="0"/>
              <a:t>=All combination of sentence set in a document …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243511" y="5723691"/>
            <a:ext cx="24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Retrieval:</a:t>
            </a:r>
            <a:endParaRPr lang="zh-TW" altLang="en-US" sz="2400" b="1" i="1" u="sng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093358" y="5723691"/>
            <a:ext cx="527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Y</a:t>
            </a:r>
            <a:r>
              <a:rPr lang="en-US" altLang="zh-TW" sz="2400" dirty="0"/>
              <a:t>=All possible webpage ranking ….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641193" y="4170654"/>
            <a:ext cx="242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(maybe tractable)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939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3" grpId="0"/>
      <p:bldP spid="14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Problem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i="1" dirty="0">
                <a:solidFill>
                  <a:srgbClr val="0000FF"/>
                </a:solidFill>
              </a:rPr>
              <a:t>Training</a:t>
            </a:r>
            <a:r>
              <a:rPr lang="en-US" altLang="zh-TW" dirty="0"/>
              <a:t>: Given training data, how to find F(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925748" y="2923801"/>
            <a:ext cx="6822202" cy="546100"/>
            <a:chOff x="951605" y="2626782"/>
            <a:chExt cx="6822202" cy="546100"/>
          </a:xfrm>
        </p:grpSpPr>
        <p:graphicFrame>
          <p:nvGraphicFramePr>
            <p:cNvPr id="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369699"/>
                </p:ext>
              </p:extLst>
            </p:nvPr>
          </p:nvGraphicFramePr>
          <p:xfrm>
            <a:off x="3290707" y="2626782"/>
            <a:ext cx="4483100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75" name="方程式" r:id="rId4" imgW="1879560" imgH="228600" progId="Equation.3">
                    <p:embed/>
                  </p:oleObj>
                </mc:Choice>
                <mc:Fallback>
                  <p:oleObj name="方程式" r:id="rId4" imgW="1879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0707" y="2626782"/>
                          <a:ext cx="4483100" cy="546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951605" y="2642053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zh-TW" sz="2400" dirty="0"/>
                <a:t>Training data:</a:t>
              </a:r>
              <a:endParaRPr lang="zh-TW" altLang="en-US" sz="2400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867688" y="2393148"/>
            <a:ext cx="273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Principle</a:t>
            </a:r>
            <a:endParaRPr lang="zh-TW" altLang="en-US" sz="2800" b="1" i="1" u="sng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07885" y="3520925"/>
            <a:ext cx="486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should find 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 such that ……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579184" y="4228095"/>
            <a:ext cx="0" cy="2133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448555" y="4535841"/>
            <a:ext cx="2514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448555" y="5101900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448555" y="5232529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448555" y="5537329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453478" y="5937604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237967"/>
              </p:ext>
            </p:extLst>
          </p:nvPr>
        </p:nvGraphicFramePr>
        <p:xfrm>
          <a:off x="1360488" y="4305300"/>
          <a:ext cx="1057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76" name="方程式" r:id="rId6" imgW="533160" imgH="228600" progId="Equation.3">
                  <p:embed/>
                </p:oleObj>
              </mc:Choice>
              <mc:Fallback>
                <p:oleObj name="方程式" r:id="rId6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305300"/>
                        <a:ext cx="105727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5088483" y="5133541"/>
            <a:ext cx="71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637192" y="5158535"/>
            <a:ext cx="71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1" name="左大括弧 50"/>
          <p:cNvSpPr/>
          <p:nvPr/>
        </p:nvSpPr>
        <p:spPr>
          <a:xfrm>
            <a:off x="2213285" y="4925603"/>
            <a:ext cx="223075" cy="1312204"/>
          </a:xfrm>
          <a:prstGeom prst="leftBrace">
            <a:avLst>
              <a:gd name="adj1" fmla="val 46762"/>
              <a:gd name="adj2" fmla="val 50000"/>
            </a:avLst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" name="群組 52"/>
          <p:cNvGrpSpPr/>
          <p:nvPr/>
        </p:nvGrpSpPr>
        <p:grpSpPr>
          <a:xfrm>
            <a:off x="1090089" y="4997450"/>
            <a:ext cx="1096462" cy="1128713"/>
            <a:chOff x="511633" y="5263409"/>
            <a:chExt cx="1096462" cy="1128713"/>
          </a:xfrm>
        </p:grpSpPr>
        <p:graphicFrame>
          <p:nvGraphicFramePr>
            <p:cNvPr id="4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8420977"/>
                </p:ext>
              </p:extLst>
            </p:nvPr>
          </p:nvGraphicFramePr>
          <p:xfrm>
            <a:off x="596294" y="5263409"/>
            <a:ext cx="955675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77" name="方程式" r:id="rId8" imgW="482400" imgH="228600" progId="Equation.3">
                    <p:embed/>
                  </p:oleObj>
                </mc:Choice>
                <mc:Fallback>
                  <p:oleObj name="方程式" r:id="rId8" imgW="482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294" y="5263409"/>
                          <a:ext cx="955675" cy="4524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1389265"/>
                </p:ext>
              </p:extLst>
            </p:nvPr>
          </p:nvGraphicFramePr>
          <p:xfrm>
            <a:off x="664557" y="5938097"/>
            <a:ext cx="8302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78" name="方程式" r:id="rId10" imgW="419040" imgH="228600" progId="Equation.3">
                    <p:embed/>
                  </p:oleObj>
                </mc:Choice>
                <mc:Fallback>
                  <p:oleObj name="方程式" r:id="rId10" imgW="419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557" y="5938097"/>
                          <a:ext cx="830262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文字方塊 51"/>
            <p:cNvSpPr txBox="1"/>
            <p:nvPr/>
          </p:nvSpPr>
          <p:spPr>
            <a:xfrm>
              <a:off x="511633" y="5635120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for all</a:t>
              </a:r>
              <a:endParaRPr lang="zh-TW" altLang="en-US" sz="2400" dirty="0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186333" y="4228095"/>
            <a:ext cx="1550934" cy="2133600"/>
            <a:chOff x="3017757" y="4291138"/>
            <a:chExt cx="1550934" cy="21336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4442986" y="4291138"/>
              <a:ext cx="0" cy="2133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4317280" y="4640260"/>
              <a:ext cx="25141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4312357" y="5206319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4317280" y="6193291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4312357" y="5641748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4317280" y="604202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3158190"/>
                </p:ext>
              </p:extLst>
            </p:nvPr>
          </p:nvGraphicFramePr>
          <p:xfrm>
            <a:off x="3165174" y="4422318"/>
            <a:ext cx="1131888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79" name="方程式" r:id="rId12" imgW="571320" imgH="228600" progId="Equation.3">
                    <p:embed/>
                  </p:oleObj>
                </mc:Choice>
                <mc:Fallback>
                  <p:oleObj name="方程式" r:id="rId12" imgW="571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5174" y="4422318"/>
                          <a:ext cx="1131888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6212654"/>
                </p:ext>
              </p:extLst>
            </p:nvPr>
          </p:nvGraphicFramePr>
          <p:xfrm>
            <a:off x="3115962" y="5157331"/>
            <a:ext cx="981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80" name="方程式" r:id="rId14" imgW="495000" imgH="228600" progId="Equation.3">
                    <p:embed/>
                  </p:oleObj>
                </mc:Choice>
                <mc:Fallback>
                  <p:oleObj name="方程式" r:id="rId14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5962" y="5157331"/>
                          <a:ext cx="981075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1287712"/>
                </p:ext>
              </p:extLst>
            </p:nvPr>
          </p:nvGraphicFramePr>
          <p:xfrm>
            <a:off x="3150887" y="5851068"/>
            <a:ext cx="854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81" name="方程式" r:id="rId16" imgW="431640" imgH="228600" progId="Equation.3">
                    <p:embed/>
                  </p:oleObj>
                </mc:Choice>
                <mc:Fallback>
                  <p:oleObj name="方程式" r:id="rId16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887" y="5851068"/>
                          <a:ext cx="854075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左大括弧 53"/>
            <p:cNvSpPr/>
            <p:nvPr/>
          </p:nvSpPr>
          <p:spPr>
            <a:xfrm>
              <a:off x="4089282" y="5092236"/>
              <a:ext cx="223075" cy="1312204"/>
            </a:xfrm>
            <a:prstGeom prst="leftBrace">
              <a:avLst>
                <a:gd name="adj1" fmla="val 46762"/>
                <a:gd name="adj2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017757" y="5524464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for all</a:t>
              </a:r>
              <a:endParaRPr lang="zh-TW" altLang="en-US" sz="2400" dirty="0"/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5802354" y="4245051"/>
            <a:ext cx="1587037" cy="2133600"/>
            <a:chOff x="5684368" y="4426078"/>
            <a:chExt cx="1587037" cy="2133600"/>
          </a:xfrm>
        </p:grpSpPr>
        <p:cxnSp>
          <p:nvCxnSpPr>
            <p:cNvPr id="15" name="直線單箭頭接點 14"/>
            <p:cNvCxnSpPr/>
            <p:nvPr/>
          </p:nvCxnSpPr>
          <p:spPr>
            <a:xfrm flipV="1">
              <a:off x="7145700" y="4426078"/>
              <a:ext cx="0" cy="2133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7019994" y="4775200"/>
              <a:ext cx="25141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7015071" y="5093384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7015071" y="522401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7015071" y="552881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7019994" y="617696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5638397"/>
                </p:ext>
              </p:extLst>
            </p:nvPr>
          </p:nvGraphicFramePr>
          <p:xfrm>
            <a:off x="5882764" y="4567290"/>
            <a:ext cx="1108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82" name="方程式" r:id="rId18" imgW="558720" imgH="228600" progId="Equation.3">
                    <p:embed/>
                  </p:oleObj>
                </mc:Choice>
                <mc:Fallback>
                  <p:oleObj name="方程式" r:id="rId18" imgW="5587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2764" y="4567290"/>
                          <a:ext cx="1108075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8087700"/>
                </p:ext>
              </p:extLst>
            </p:nvPr>
          </p:nvGraphicFramePr>
          <p:xfrm>
            <a:off x="5754177" y="5146727"/>
            <a:ext cx="979487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83" name="方程式" r:id="rId20" imgW="495000" imgH="228600" progId="Equation.3">
                    <p:embed/>
                  </p:oleObj>
                </mc:Choice>
                <mc:Fallback>
                  <p:oleObj name="方程式" r:id="rId20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4177" y="5146727"/>
                          <a:ext cx="979487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2660357"/>
                </p:ext>
              </p:extLst>
            </p:nvPr>
          </p:nvGraphicFramePr>
          <p:xfrm>
            <a:off x="5814502" y="5815065"/>
            <a:ext cx="8556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84" name="方程式" r:id="rId22" imgW="431640" imgH="228600" progId="Equation.3">
                    <p:embed/>
                  </p:oleObj>
                </mc:Choice>
                <mc:Fallback>
                  <p:oleObj name="方程式" r:id="rId22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4502" y="5815065"/>
                          <a:ext cx="855662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左大括弧 56"/>
            <p:cNvSpPr/>
            <p:nvPr/>
          </p:nvSpPr>
          <p:spPr>
            <a:xfrm>
              <a:off x="6772903" y="5022348"/>
              <a:ext cx="223075" cy="1312204"/>
            </a:xfrm>
            <a:prstGeom prst="leftBrace">
              <a:avLst>
                <a:gd name="adj1" fmla="val 46762"/>
                <a:gd name="adj2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684368" y="5469983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for all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997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8" grpId="0"/>
      <p:bldP spid="39" grpId="0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709679"/>
              </p:ext>
            </p:extLst>
          </p:nvPr>
        </p:nvGraphicFramePr>
        <p:xfrm>
          <a:off x="691243" y="1592264"/>
          <a:ext cx="7886700" cy="4910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223260"/>
              </p:ext>
            </p:extLst>
          </p:nvPr>
        </p:nvGraphicFramePr>
        <p:xfrm>
          <a:off x="3197338" y="4172651"/>
          <a:ext cx="3210492" cy="77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5" name="方程式" r:id="rId9" imgW="1218960" imgH="291960" progId="Equation.3">
                  <p:embed/>
                </p:oleObj>
              </mc:Choice>
              <mc:Fallback>
                <p:oleObj name="方程式" r:id="rId9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338" y="4172651"/>
                        <a:ext cx="3210492" cy="773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77" name="Picture 237" descr="http://image.wangchao.net.cn/baike/1268365294455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055" y="3571382"/>
            <a:ext cx="808265" cy="120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9" name="Picture 239" descr="http://5.blog.xuite.net/5/6/6/c/23017088/blog_1875748/txt/30287010/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69" y="1618594"/>
            <a:ext cx="831696" cy="120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1" name="Picture 241" descr="http://5.blog.xuite.net/5/6/6/c/23017088/blog_1875748/txt/30287010/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055" y="5263150"/>
            <a:ext cx="825910" cy="119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14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need a more powerful function </a:t>
            </a:r>
            <a:r>
              <a:rPr lang="en-US" altLang="zh-TW" i="1" dirty="0"/>
              <a:t>f</a:t>
            </a:r>
          </a:p>
          <a:p>
            <a:pPr lvl="1"/>
            <a:r>
              <a:rPr lang="en-US" altLang="zh-TW" sz="2800" dirty="0"/>
              <a:t>Input and output are both objects with structures</a:t>
            </a:r>
          </a:p>
          <a:p>
            <a:pPr lvl="1"/>
            <a:r>
              <a:rPr lang="en-US" altLang="zh-TW" sz="2800" i="1" dirty="0"/>
              <a:t>Object</a:t>
            </a:r>
            <a:r>
              <a:rPr lang="en-US" altLang="zh-TW" sz="2800" dirty="0"/>
              <a:t>: sequence, list, tree, bounding box …</a:t>
            </a:r>
            <a:endParaRPr lang="zh-TW" altLang="en-US" sz="2800" dirty="0"/>
          </a:p>
          <a:p>
            <a:pPr lvl="1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89386" y="4941764"/>
            <a:ext cx="295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X</a:t>
            </a:r>
            <a:r>
              <a:rPr lang="en-US" altLang="zh-TW" sz="2800" dirty="0"/>
              <a:t> is the space of one kind of object 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65670" y="4934392"/>
            <a:ext cx="3532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Y</a:t>
            </a:r>
            <a:r>
              <a:rPr lang="en-US" altLang="zh-TW" sz="2800" dirty="0"/>
              <a:t> is the space of another kind of object </a:t>
            </a:r>
            <a:endParaRPr lang="zh-TW" altLang="en-US" sz="2800" dirty="0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175159"/>
              </p:ext>
            </p:extLst>
          </p:nvPr>
        </p:nvGraphicFramePr>
        <p:xfrm>
          <a:off x="2609706" y="3612910"/>
          <a:ext cx="31369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2" name="方程式" r:id="rId4" imgW="685800" imgH="203040" progId="Equation.3">
                  <p:embed/>
                </p:oleObj>
              </mc:Choice>
              <mc:Fallback>
                <p:oleObj name="方程式" r:id="rId4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706" y="3612910"/>
                        <a:ext cx="3136900" cy="931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線單箭頭接點 4"/>
          <p:cNvCxnSpPr>
            <a:endCxn id="9" idx="0"/>
          </p:cNvCxnSpPr>
          <p:nvPr/>
        </p:nvCxnSpPr>
        <p:spPr>
          <a:xfrm flipH="1">
            <a:off x="2968482" y="4389104"/>
            <a:ext cx="836840" cy="55266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379214" y="4362192"/>
            <a:ext cx="681519" cy="57957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613410" y="6100763"/>
            <a:ext cx="8195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In the previous lectures, the input and output are both vectors.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41" y="365126"/>
            <a:ext cx="5111844" cy="387418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565" y="2552406"/>
            <a:ext cx="5442577" cy="346345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矩形 5"/>
          <p:cNvSpPr/>
          <p:nvPr/>
        </p:nvSpPr>
        <p:spPr>
          <a:xfrm>
            <a:off x="5740494" y="1027907"/>
            <a:ext cx="321014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141823"/>
                </a:solidFill>
                <a:latin typeface="Helvetica" panose="020B0604020202020204" pitchFamily="34" charset="0"/>
              </a:rPr>
              <a:t>Have you heard the three problems elsewhere?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37860" y="6277226"/>
            <a:ext cx="2991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/>
              <a:t>From </a:t>
            </a:r>
            <a:r>
              <a:rPr lang="zh-TW" altLang="en-US" sz="2400" b="1" i="1" dirty="0"/>
              <a:t>數位語音處理</a:t>
            </a:r>
          </a:p>
        </p:txBody>
      </p:sp>
    </p:spTree>
    <p:extLst>
      <p:ext uri="{BB962C8B-B14F-4D97-AF65-F5344CB8AC3E}">
        <p14:creationId xmlns:p14="http://schemas.microsoft.com/office/powerpoint/2010/main" val="321115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173092" y="4561628"/>
            <a:ext cx="2971200" cy="389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1146925" y="3642011"/>
            <a:ext cx="2778444" cy="25539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 to DNN?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95126" y="5037879"/>
            <a:ext cx="1193960" cy="934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DNN</a:t>
            </a:r>
            <a:endParaRPr lang="zh-TW" altLang="en-US" sz="2800" dirty="0"/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4866600" y="2372899"/>
          <a:ext cx="3362554" cy="80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8" name="方程式" r:id="rId4" imgW="1218960" imgH="291960" progId="Equation.3">
                  <p:embed/>
                </p:oleObj>
              </mc:Choice>
              <mc:Fallback>
                <p:oleObj name="方程式" r:id="rId4" imgW="1218960" imgH="29196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600" y="2372899"/>
                        <a:ext cx="3362554" cy="809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1477038" y="2320443"/>
          <a:ext cx="2290543" cy="45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9" name="方程式" r:id="rId6" imgW="888840" imgH="177480" progId="Equation.3">
                  <p:embed/>
                </p:oleObj>
              </mc:Choice>
              <mc:Fallback>
                <p:oleObj name="方程式" r:id="rId6" imgW="888840" imgH="17748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038" y="2320443"/>
                        <a:ext cx="2290543" cy="459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786315"/>
              </p:ext>
            </p:extLst>
          </p:nvPr>
        </p:nvGraphicFramePr>
        <p:xfrm>
          <a:off x="1047750" y="2895600"/>
          <a:ext cx="31591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0" name="方程式" r:id="rId8" imgW="1409400" imgH="215640" progId="Equation.3">
                  <p:embed/>
                </p:oleObj>
              </mc:Choice>
              <mc:Fallback>
                <p:oleObj name="方程式" r:id="rId8" imgW="1409400" imgH="2156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2895600"/>
                        <a:ext cx="3159125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990814" y="1588724"/>
            <a:ext cx="3463266" cy="619920"/>
            <a:chOff x="247376" y="43085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11" name="圓角矩形 10"/>
            <p:cNvSpPr/>
            <p:nvPr/>
          </p:nvSpPr>
          <p:spPr>
            <a:xfrm>
              <a:off x="247376" y="43085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圓角矩形 4"/>
            <p:cNvSpPr/>
            <p:nvPr/>
          </p:nvSpPr>
          <p:spPr>
            <a:xfrm>
              <a:off x="277638" y="73347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/>
                <a:t>Training</a:t>
              </a:r>
              <a:endParaRPr lang="zh-TW" altLang="en-US" sz="2400" kern="1200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816244" y="1588679"/>
            <a:ext cx="3463266" cy="619920"/>
            <a:chOff x="247376" y="2550170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14" name="圓角矩形 13"/>
            <p:cNvSpPr/>
            <p:nvPr/>
          </p:nvSpPr>
          <p:spPr>
            <a:xfrm>
              <a:off x="247376" y="2550170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2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圓角矩形 6"/>
            <p:cNvSpPr/>
            <p:nvPr/>
          </p:nvSpPr>
          <p:spPr>
            <a:xfrm>
              <a:off x="277638" y="2580432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/>
                <a:t>Inference</a:t>
              </a:r>
              <a:endParaRPr lang="zh-TW" altLang="en-US" sz="24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667818" y="6300161"/>
                <a:ext cx="517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818" y="6300161"/>
                <a:ext cx="517585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3361207" y="6351198"/>
          <a:ext cx="3175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1" name="方程式" r:id="rId11" imgW="139680" imgH="164880" progId="Equation.3">
                  <p:embed/>
                </p:oleObj>
              </mc:Choice>
              <mc:Fallback>
                <p:oleObj name="方程式" r:id="rId11" imgW="139680" imgH="164880" progId="Equation.3">
                  <p:embed/>
                  <p:pic>
                    <p:nvPicPr>
                      <p:cNvPr id="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207" y="6351198"/>
                        <a:ext cx="317500" cy="376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1472066" y="4376744"/>
            <a:ext cx="843057" cy="461665"/>
            <a:chOff x="1334042" y="4601033"/>
            <a:chExt cx="843057" cy="461665"/>
          </a:xfrm>
        </p:grpSpPr>
        <p:sp>
          <p:nvSpPr>
            <p:cNvPr id="25" name="矩形 24"/>
            <p:cNvSpPr/>
            <p:nvPr/>
          </p:nvSpPr>
          <p:spPr>
            <a:xfrm>
              <a:off x="1334042" y="4696125"/>
              <a:ext cx="840079" cy="27148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344014" y="4601033"/>
              <a:ext cx="833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N(x)</a:t>
              </a:r>
              <a:endParaRPr lang="zh-TW" altLang="en-US" sz="2400" dirty="0"/>
            </a:p>
          </p:txBody>
        </p:sp>
      </p:grpSp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25484"/>
              </p:ext>
            </p:extLst>
          </p:nvPr>
        </p:nvGraphicFramePr>
        <p:xfrm>
          <a:off x="1768140" y="3685957"/>
          <a:ext cx="17589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2" name="方程式" r:id="rId13" imgW="774360" imgH="215640" progId="Equation.3">
                  <p:embed/>
                </p:oleObj>
              </mc:Choice>
              <mc:Fallback>
                <p:oleObj name="方程式" r:id="rId13" imgW="774360" imgH="21564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140" y="3685957"/>
                        <a:ext cx="1758950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線單箭頭接點 4"/>
          <p:cNvCxnSpPr/>
          <p:nvPr/>
        </p:nvCxnSpPr>
        <p:spPr>
          <a:xfrm flipV="1">
            <a:off x="1881365" y="5903457"/>
            <a:ext cx="1036" cy="4612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1881365" y="4764333"/>
            <a:ext cx="0" cy="2735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536147" y="3325957"/>
            <a:ext cx="0" cy="36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0" idx="0"/>
          </p:cNvCxnSpPr>
          <p:nvPr/>
        </p:nvCxnSpPr>
        <p:spPr>
          <a:xfrm flipH="1" flipV="1">
            <a:off x="2748881" y="4116147"/>
            <a:ext cx="771076" cy="22350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1858108" y="4172608"/>
            <a:ext cx="466987" cy="27821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188131" y="5751501"/>
            <a:ext cx="1188984" cy="9316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423818" y="3218143"/>
            <a:ext cx="4383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 handwriting digit classification, there are only 10 possible y.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207598" y="4099963"/>
            <a:ext cx="384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[ 1   0   0   0   ……   ]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207598" y="4489819"/>
            <a:ext cx="384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[ 0   1   0   0   ……   ]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207598" y="4865468"/>
            <a:ext cx="384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[ 0   0   1   0   ……   ]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 rot="5400000">
            <a:off x="6191133" y="5207424"/>
            <a:ext cx="85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7377115" y="6220196"/>
            <a:ext cx="4509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5737162" y="6013276"/>
            <a:ext cx="4509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331737" y="5751501"/>
                <a:ext cx="517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737" y="5751501"/>
                <a:ext cx="517585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單箭頭接點 36"/>
          <p:cNvCxnSpPr/>
          <p:nvPr/>
        </p:nvCxnSpPr>
        <p:spPr>
          <a:xfrm>
            <a:off x="5737162" y="6458064"/>
            <a:ext cx="4509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5370882" y="6313740"/>
          <a:ext cx="3175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3" name="方程式" r:id="rId16" imgW="139680" imgH="164880" progId="Equation.3">
                  <p:embed/>
                </p:oleObj>
              </mc:Choice>
              <mc:Fallback>
                <p:oleObj name="方程式" r:id="rId16" imgW="139680" imgH="164880" progId="Equation.3">
                  <p:embed/>
                  <p:pic>
                    <p:nvPicPr>
                      <p:cNvPr id="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882" y="6313740"/>
                        <a:ext cx="317500" cy="376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左大括弧 20"/>
          <p:cNvSpPr/>
          <p:nvPr/>
        </p:nvSpPr>
        <p:spPr>
          <a:xfrm>
            <a:off x="4909556" y="4137047"/>
            <a:ext cx="352424" cy="1456842"/>
          </a:xfrm>
          <a:prstGeom prst="leftBrace">
            <a:avLst>
              <a:gd name="adj1" fmla="val 65902"/>
              <a:gd name="adj2" fmla="val 50000"/>
            </a:avLst>
          </a:prstGeom>
          <a:noFill/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4680356" y="4865467"/>
            <a:ext cx="695580" cy="1574391"/>
          </a:xfrm>
          <a:custGeom>
            <a:avLst/>
            <a:gdLst>
              <a:gd name="connsiteX0" fmla="*/ 149480 w 695580"/>
              <a:gd name="connsiteY0" fmla="*/ 0 h 1651000"/>
              <a:gd name="connsiteX1" fmla="*/ 35180 w 695580"/>
              <a:gd name="connsiteY1" fmla="*/ 939800 h 1651000"/>
              <a:gd name="connsiteX2" fmla="*/ 695580 w 695580"/>
              <a:gd name="connsiteY2" fmla="*/ 1651000 h 16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580" h="1651000">
                <a:moveTo>
                  <a:pt x="149480" y="0"/>
                </a:moveTo>
                <a:cubicBezTo>
                  <a:pt x="46821" y="332316"/>
                  <a:pt x="-55837" y="664633"/>
                  <a:pt x="35180" y="939800"/>
                </a:cubicBezTo>
                <a:cubicBezTo>
                  <a:pt x="126197" y="1214967"/>
                  <a:pt x="695580" y="1651000"/>
                  <a:pt x="695580" y="165100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7605015" y="5258313"/>
            <a:ext cx="148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Find max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688382" y="342183"/>
            <a:ext cx="3033015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 same as what we have learned.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0847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8" grpId="0" animBg="1"/>
      <p:bldP spid="4" grpId="0" animBg="1"/>
      <p:bldP spid="16" grpId="0"/>
      <p:bldP spid="52" grpId="0" animBg="1"/>
      <p:bldP spid="3" grpId="0"/>
      <p:bldP spid="30" grpId="0"/>
      <p:bldP spid="32" grpId="0"/>
      <p:bldP spid="33" grpId="0"/>
      <p:bldP spid="34" grpId="0"/>
      <p:bldP spid="36" grpId="0"/>
      <p:bldP spid="21" grpId="0" animBg="1"/>
      <p:bldP spid="22" grpId="0" animBg="1"/>
      <p:bldP spid="40" grpId="0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 of </a:t>
            </a:r>
            <a:br>
              <a:rPr lang="en-US" altLang="zh-TW" dirty="0"/>
            </a:br>
            <a:r>
              <a:rPr lang="en-US" altLang="zh-TW" dirty="0"/>
              <a:t>Structured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0000FF"/>
                </a:solidFill>
              </a:rPr>
              <a:t>Linear Model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282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/>
        </p:nvGraphicFramePr>
        <p:xfrm>
          <a:off x="691243" y="1592264"/>
          <a:ext cx="7886700" cy="4910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3197338" y="4172651"/>
          <a:ext cx="3210492" cy="77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1" name="方程式" r:id="rId9" imgW="1218960" imgH="291960" progId="Equation.3">
                  <p:embed/>
                </p:oleObj>
              </mc:Choice>
              <mc:Fallback>
                <p:oleObj name="方程式" r:id="rId9" imgW="1218960" imgH="29196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338" y="4172651"/>
                        <a:ext cx="3210492" cy="773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群組 12"/>
          <p:cNvGrpSpPr/>
          <p:nvPr/>
        </p:nvGrpSpPr>
        <p:grpSpPr>
          <a:xfrm>
            <a:off x="628650" y="5331776"/>
            <a:ext cx="7964533" cy="1223782"/>
            <a:chOff x="628650" y="5331776"/>
            <a:chExt cx="7964533" cy="1223782"/>
          </a:xfrm>
        </p:grpSpPr>
        <p:cxnSp>
          <p:nvCxnSpPr>
            <p:cNvPr id="8" name="直線接點 7"/>
            <p:cNvCxnSpPr/>
            <p:nvPr/>
          </p:nvCxnSpPr>
          <p:spPr>
            <a:xfrm>
              <a:off x="628650" y="5377496"/>
              <a:ext cx="7949293" cy="117806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643890" y="5331776"/>
              <a:ext cx="7949293" cy="117806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5541982" y="2214308"/>
            <a:ext cx="2660152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sz="2800" dirty="0"/>
              <a:t>in a specific form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5010475" y="2312535"/>
            <a:ext cx="436582" cy="3753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93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Evaluation</a:t>
            </a:r>
            <a:r>
              <a:rPr lang="en-US" altLang="zh-TW" dirty="0"/>
              <a:t>: What does F(</a:t>
            </a:r>
            <a:r>
              <a:rPr lang="en-US" altLang="zh-TW" dirty="0" err="1"/>
              <a:t>x,y</a:t>
            </a:r>
            <a:r>
              <a:rPr lang="en-US" altLang="zh-TW" dirty="0"/>
              <a:t>) look like?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755836" y="2785510"/>
            <a:ext cx="1868856" cy="1200329"/>
            <a:chOff x="880408" y="2806396"/>
            <a:chExt cx="1868856" cy="1200329"/>
          </a:xfrm>
        </p:grpSpPr>
        <p:sp>
          <p:nvSpPr>
            <p:cNvPr id="7" name="矩形 6"/>
            <p:cNvSpPr/>
            <p:nvPr/>
          </p:nvSpPr>
          <p:spPr>
            <a:xfrm>
              <a:off x="904634" y="3073490"/>
              <a:ext cx="1828302" cy="8729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880408" y="2806396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/>
                <a:t>x</a:t>
              </a:r>
              <a:endParaRPr lang="zh-TW" altLang="en-US" sz="7200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1859357" y="2806396"/>
              <a:ext cx="8899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7200" dirty="0"/>
                <a:t>y</a:t>
              </a:r>
              <a:endParaRPr lang="zh-TW" altLang="en-US" sz="7200" dirty="0"/>
            </a:p>
          </p:txBody>
        </p:sp>
      </p:grpSp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3090183" y="2584394"/>
          <a:ext cx="1128750" cy="52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3" name="方程式" r:id="rId4" imgW="469800" imgH="215640" progId="Equation.3">
                  <p:embed/>
                </p:oleObj>
              </mc:Choice>
              <mc:Fallback>
                <p:oleObj name="方程式" r:id="rId4" imgW="469800" imgH="215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183" y="2584394"/>
                        <a:ext cx="1128750" cy="5210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3090183" y="3123537"/>
          <a:ext cx="1158527" cy="507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4" name="方程式" r:id="rId6" imgW="495000" imgH="215640" progId="Equation.3">
                  <p:embed/>
                </p:oleObj>
              </mc:Choice>
              <mc:Fallback>
                <p:oleObj name="方程式" r:id="rId6" imgW="495000" imgH="2156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183" y="3123537"/>
                        <a:ext cx="1158527" cy="507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3093499" y="3654126"/>
          <a:ext cx="1158527" cy="551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5" name="方程式" r:id="rId8" imgW="482400" imgH="228600" progId="Equation.3">
                  <p:embed/>
                </p:oleObj>
              </mc:Choice>
              <mc:Fallback>
                <p:oleObj name="方程式" r:id="rId8" imgW="482400" imgH="22860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499" y="3654126"/>
                        <a:ext cx="1158527" cy="551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809857" y="4857138"/>
          <a:ext cx="3762143" cy="1805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6" name="方程式" r:id="rId10" imgW="1434960" imgH="685800" progId="Equation.3">
                  <p:embed/>
                </p:oleObj>
              </mc:Choice>
              <mc:Fallback>
                <p:oleObj name="方程式" r:id="rId10" imgW="1434960" imgH="68580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857" y="4857138"/>
                        <a:ext cx="3762143" cy="1805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4719957" y="2539283"/>
          <a:ext cx="4151209" cy="2480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7" name="方程式" r:id="rId12" imgW="1536480" imgH="914400" progId="Equation.3">
                  <p:embed/>
                </p:oleObj>
              </mc:Choice>
              <mc:Fallback>
                <p:oleObj name="方程式" r:id="rId12" imgW="1536480" imgH="91440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957" y="2539283"/>
                        <a:ext cx="4151209" cy="2480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753207" y="5857395"/>
          <a:ext cx="3199613" cy="593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8" name="方程式" r:id="rId14" imgW="1168200" imgH="215640" progId="Equation.3">
                  <p:embed/>
                </p:oleObj>
              </mc:Choice>
              <mc:Fallback>
                <p:oleObj name="方程式" r:id="rId14" imgW="1168200" imgH="215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3207" y="5857395"/>
                        <a:ext cx="3199613" cy="5937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向下箭號 14"/>
          <p:cNvSpPr/>
          <p:nvPr/>
        </p:nvSpPr>
        <p:spPr>
          <a:xfrm>
            <a:off x="5089806" y="4151379"/>
            <a:ext cx="526668" cy="164758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31484" y="5566212"/>
            <a:ext cx="140230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Learning from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04310" y="4857138"/>
            <a:ext cx="444954" cy="1805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3578165" y="4151378"/>
          <a:ext cx="1825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9" name="方程式" r:id="rId16" imgW="75960" imgH="190440" progId="Equation.3">
                  <p:embed/>
                </p:oleObj>
              </mc:Choice>
              <mc:Fallback>
                <p:oleObj name="方程式" r:id="rId16" imgW="75960" imgH="19044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165" y="4151378"/>
                        <a:ext cx="182562" cy="455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單箭頭接點 20"/>
          <p:cNvCxnSpPr>
            <a:stCxn id="7" idx="3"/>
          </p:cNvCxnSpPr>
          <p:nvPr/>
        </p:nvCxnSpPr>
        <p:spPr>
          <a:xfrm flipV="1">
            <a:off x="2608364" y="2844924"/>
            <a:ext cx="481819" cy="644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3"/>
            <a:endCxn id="9" idx="1"/>
          </p:cNvCxnSpPr>
          <p:nvPr/>
        </p:nvCxnSpPr>
        <p:spPr>
          <a:xfrm flipV="1">
            <a:off x="2608364" y="3377197"/>
            <a:ext cx="481819" cy="111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3"/>
            <a:endCxn id="10" idx="1"/>
          </p:cNvCxnSpPr>
          <p:nvPr/>
        </p:nvCxnSpPr>
        <p:spPr>
          <a:xfrm>
            <a:off x="2608364" y="3489066"/>
            <a:ext cx="485135" cy="440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6423059" y="5019412"/>
          <a:ext cx="4175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0" name="方程式" r:id="rId18" imgW="152280" imgH="139680" progId="Equation.3">
                  <p:embed/>
                </p:oleObj>
              </mc:Choice>
              <mc:Fallback>
                <p:oleObj name="方程式" r:id="rId18" imgW="152280" imgH="13968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59" y="5019412"/>
                        <a:ext cx="417512" cy="384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7378279" y="4945995"/>
          <a:ext cx="12176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1" name="方程式" r:id="rId20" imgW="444240" imgH="215640" progId="Equation.3">
                  <p:embed/>
                </p:oleObj>
              </mc:Choice>
              <mc:Fallback>
                <p:oleObj name="方程式" r:id="rId20" imgW="444240" imgH="21564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279" y="4945995"/>
                        <a:ext cx="1217612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723041" y="2231650"/>
            <a:ext cx="202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Characteristics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Evaluation</a:t>
            </a:r>
            <a:r>
              <a:rPr lang="en-US" altLang="zh-TW" dirty="0"/>
              <a:t>: What does F(</a:t>
            </a:r>
            <a:r>
              <a:rPr lang="en-US" altLang="zh-TW" dirty="0" err="1"/>
              <a:t>x,y</a:t>
            </a:r>
            <a:r>
              <a:rPr lang="en-US" altLang="zh-TW" dirty="0"/>
              <a:t>) look like?</a:t>
            </a:r>
          </a:p>
          <a:p>
            <a:r>
              <a:rPr lang="en-US" altLang="zh-TW" dirty="0"/>
              <a:t>Example: </a:t>
            </a:r>
            <a:r>
              <a:rPr lang="en-US" altLang="zh-TW" b="1" i="1" u="sng" dirty="0"/>
              <a:t>Object Detection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endParaRPr lang="zh-TW" altLang="en-US" dirty="0"/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4" y="3438284"/>
            <a:ext cx="5073191" cy="3170745"/>
          </a:xfrm>
          <a:prstGeom prst="rect">
            <a:avLst/>
          </a:prstGeom>
          <a:ln w="38100">
            <a:noFill/>
          </a:ln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" y="3438284"/>
            <a:ext cx="5073192" cy="3170745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1947304" y="3977711"/>
            <a:ext cx="2589176" cy="20918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54710" y="2331038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percentage of color </a:t>
            </a:r>
            <a:r>
              <a:rPr lang="en-US" altLang="zh-TW" sz="2000" dirty="0">
                <a:solidFill>
                  <a:srgbClr val="FF0000"/>
                </a:solidFill>
              </a:rPr>
              <a:t>red</a:t>
            </a:r>
            <a:r>
              <a:rPr lang="en-US" altLang="zh-TW" sz="2000" dirty="0"/>
              <a:t> in box y</a:t>
            </a:r>
            <a:endParaRPr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1801915" y="2843153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915" y="2843153"/>
                <a:ext cx="28341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4255054" y="2843153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054" y="2843153"/>
                <a:ext cx="28828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-40178" y="4854543"/>
                <a:ext cx="6131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178" y="4854543"/>
                <a:ext cx="6131037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單箭頭接點 74"/>
          <p:cNvCxnSpPr/>
          <p:nvPr/>
        </p:nvCxnSpPr>
        <p:spPr>
          <a:xfrm flipH="1" flipV="1">
            <a:off x="1943620" y="3212244"/>
            <a:ext cx="258026" cy="339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72" idx="2"/>
          </p:cNvCxnSpPr>
          <p:nvPr/>
        </p:nvCxnSpPr>
        <p:spPr>
          <a:xfrm flipV="1">
            <a:off x="3752907" y="3274040"/>
            <a:ext cx="646289" cy="703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5952132" y="4826832"/>
            <a:ext cx="6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83" name="左中括弧 82"/>
          <p:cNvSpPr/>
          <p:nvPr/>
        </p:nvSpPr>
        <p:spPr>
          <a:xfrm>
            <a:off x="6319972" y="2262713"/>
            <a:ext cx="298698" cy="4346317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左中括弧 83"/>
          <p:cNvSpPr/>
          <p:nvPr/>
        </p:nvSpPr>
        <p:spPr>
          <a:xfrm flipH="1">
            <a:off x="8527398" y="2262712"/>
            <a:ext cx="298698" cy="4346317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/>
        </p:nvSpPr>
        <p:spPr>
          <a:xfrm>
            <a:off x="6454708" y="4412970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percentage of color </a:t>
            </a:r>
            <a:r>
              <a:rPr lang="en-US" altLang="zh-TW" sz="2000" dirty="0">
                <a:solidFill>
                  <a:srgbClr val="FF0000"/>
                </a:solidFill>
              </a:rPr>
              <a:t>red</a:t>
            </a:r>
            <a:r>
              <a:rPr lang="en-US" altLang="zh-TW" sz="2000" dirty="0"/>
              <a:t> out of  box y</a:t>
            </a:r>
            <a:endParaRPr lang="zh-TW" altLang="en-US" sz="2000" dirty="0"/>
          </a:p>
        </p:txBody>
      </p:sp>
      <p:sp>
        <p:nvSpPr>
          <p:cNvPr id="86" name="矩形 85"/>
          <p:cNvSpPr/>
          <p:nvPr/>
        </p:nvSpPr>
        <p:spPr>
          <a:xfrm>
            <a:off x="6061245" y="5317882"/>
            <a:ext cx="23461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area of box y</a:t>
            </a:r>
            <a:endParaRPr lang="zh-TW" altLang="en-US" sz="2000" dirty="0"/>
          </a:p>
        </p:txBody>
      </p:sp>
      <p:sp>
        <p:nvSpPr>
          <p:cNvPr id="87" name="矩形 86"/>
          <p:cNvSpPr/>
          <p:nvPr/>
        </p:nvSpPr>
        <p:spPr>
          <a:xfrm>
            <a:off x="6479915" y="5660465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number of specific patterns in box y</a:t>
            </a:r>
            <a:endParaRPr lang="zh-TW" altLang="en-US" sz="2000" dirty="0"/>
          </a:p>
        </p:txBody>
      </p:sp>
      <p:sp>
        <p:nvSpPr>
          <p:cNvPr id="88" name="矩形 87"/>
          <p:cNvSpPr/>
          <p:nvPr/>
        </p:nvSpPr>
        <p:spPr>
          <a:xfrm>
            <a:off x="6463111" y="3050023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percentage of color </a:t>
            </a:r>
            <a:r>
              <a:rPr lang="en-US" altLang="zh-TW" sz="2000" dirty="0">
                <a:solidFill>
                  <a:srgbClr val="00B050"/>
                </a:solidFill>
              </a:rPr>
              <a:t>green</a:t>
            </a:r>
            <a:r>
              <a:rPr lang="en-US" altLang="zh-TW" sz="2000" dirty="0"/>
              <a:t> in box y</a:t>
            </a:r>
            <a:endParaRPr lang="zh-TW" altLang="en-US" sz="2000" dirty="0"/>
          </a:p>
        </p:txBody>
      </p:sp>
      <p:sp>
        <p:nvSpPr>
          <p:cNvPr id="89" name="矩形 88"/>
          <p:cNvSpPr/>
          <p:nvPr/>
        </p:nvSpPr>
        <p:spPr>
          <a:xfrm>
            <a:off x="6456068" y="3737527"/>
            <a:ext cx="23461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percentage of color </a:t>
            </a:r>
            <a:r>
              <a:rPr lang="en-US" altLang="zh-TW" sz="2000" dirty="0">
                <a:solidFill>
                  <a:srgbClr val="0000FF"/>
                </a:solidFill>
              </a:rPr>
              <a:t>blue</a:t>
            </a:r>
            <a:r>
              <a:rPr lang="en-US" altLang="zh-TW" sz="2000" dirty="0"/>
              <a:t> in box y</a:t>
            </a:r>
            <a:endParaRPr lang="zh-TW" altLang="en-US" sz="2000" dirty="0"/>
          </a:p>
        </p:txBody>
      </p:sp>
      <p:sp>
        <p:nvSpPr>
          <p:cNvPr id="90" name="矩形 89"/>
          <p:cNvSpPr/>
          <p:nvPr/>
        </p:nvSpPr>
        <p:spPr>
          <a:xfrm>
            <a:off x="6393080" y="5004802"/>
            <a:ext cx="2287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……</a:t>
            </a:r>
            <a:endParaRPr lang="zh-TW" altLang="en-US" sz="2000" dirty="0"/>
          </a:p>
        </p:txBody>
      </p:sp>
      <p:sp>
        <p:nvSpPr>
          <p:cNvPr id="91" name="矩形 90"/>
          <p:cNvSpPr/>
          <p:nvPr/>
        </p:nvSpPr>
        <p:spPr>
          <a:xfrm>
            <a:off x="6454708" y="6233857"/>
            <a:ext cx="22878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/>
              <a:t>……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0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/>
      <p:bldP spid="71" grpId="0"/>
      <p:bldP spid="72" grpId="0"/>
      <p:bldP spid="73" grpId="0"/>
      <p:bldP spid="82" grpId="0"/>
      <p:bldP spid="83" grpId="0" animBg="1"/>
      <p:bldP spid="84" grpId="0" animBg="1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i="1" u="sng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4" y="3438284"/>
            <a:ext cx="5073191" cy="3170745"/>
          </a:xfrm>
          <a:prstGeom prst="rect">
            <a:avLst/>
          </a:prstGeom>
          <a:ln w="38100">
            <a:noFill/>
          </a:ln>
        </p:spPr>
      </p:pic>
      <p:sp>
        <p:nvSpPr>
          <p:cNvPr id="69" name="矩形 68"/>
          <p:cNvSpPr/>
          <p:nvPr/>
        </p:nvSpPr>
        <p:spPr>
          <a:xfrm>
            <a:off x="1947304" y="3977711"/>
            <a:ext cx="2589176" cy="209188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-40178" y="4854543"/>
                <a:ext cx="6131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178" y="4854543"/>
                <a:ext cx="613103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圓角矩形 59"/>
          <p:cNvSpPr/>
          <p:nvPr/>
        </p:nvSpPr>
        <p:spPr>
          <a:xfrm rot="2688347">
            <a:off x="6897576" y="1470328"/>
            <a:ext cx="1542359" cy="41744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800">
              <a:solidFill>
                <a:prstClr val="white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2549269" y="783412"/>
            <a:ext cx="5966081" cy="2421810"/>
            <a:chOff x="2549269" y="783412"/>
            <a:chExt cx="5966081" cy="2421810"/>
          </a:xfrm>
        </p:grpSpPr>
        <p:sp>
          <p:nvSpPr>
            <p:cNvPr id="28" name="矩形 27"/>
            <p:cNvSpPr/>
            <p:nvPr/>
          </p:nvSpPr>
          <p:spPr>
            <a:xfrm>
              <a:off x="4054232" y="1022308"/>
              <a:ext cx="540000" cy="54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206632" y="1174708"/>
              <a:ext cx="540000" cy="54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359032" y="1327108"/>
              <a:ext cx="540000" cy="54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511432" y="1479508"/>
              <a:ext cx="540000" cy="54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663832" y="1631908"/>
              <a:ext cx="540000" cy="5400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3" name="流程圖: 接點 32"/>
            <p:cNvSpPr/>
            <p:nvPr/>
          </p:nvSpPr>
          <p:spPr>
            <a:xfrm>
              <a:off x="5469540" y="8975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4" name="流程圖: 接點 33"/>
            <p:cNvSpPr/>
            <p:nvPr/>
          </p:nvSpPr>
          <p:spPr>
            <a:xfrm>
              <a:off x="5621940" y="10499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5" name="流程圖: 接點 34"/>
            <p:cNvSpPr/>
            <p:nvPr/>
          </p:nvSpPr>
          <p:spPr>
            <a:xfrm>
              <a:off x="5774340" y="12023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6" name="流程圖: 接點 35"/>
            <p:cNvSpPr/>
            <p:nvPr/>
          </p:nvSpPr>
          <p:spPr>
            <a:xfrm>
              <a:off x="5926740" y="13547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7" name="流程圖: 接點 36"/>
            <p:cNvSpPr/>
            <p:nvPr/>
          </p:nvSpPr>
          <p:spPr>
            <a:xfrm>
              <a:off x="6079140" y="15071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8" name="流程圖: 接點 37"/>
            <p:cNvSpPr/>
            <p:nvPr/>
          </p:nvSpPr>
          <p:spPr>
            <a:xfrm>
              <a:off x="6231540" y="16595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9" name="流程圖: 接點 38"/>
            <p:cNvSpPr/>
            <p:nvPr/>
          </p:nvSpPr>
          <p:spPr>
            <a:xfrm>
              <a:off x="6383940" y="18119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0" name="流程圖: 接點 39"/>
            <p:cNvSpPr/>
            <p:nvPr/>
          </p:nvSpPr>
          <p:spPr>
            <a:xfrm>
              <a:off x="6536340" y="19643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1" name="流程圖: 接點 40"/>
            <p:cNvSpPr/>
            <p:nvPr/>
          </p:nvSpPr>
          <p:spPr>
            <a:xfrm>
              <a:off x="6688740" y="2116708"/>
              <a:ext cx="360000" cy="360000"/>
            </a:xfrm>
            <a:prstGeom prst="flowChartConnector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cxnSp>
          <p:nvCxnSpPr>
            <p:cNvPr id="42" name="直線接點 41"/>
            <p:cNvCxnSpPr>
              <a:endCxn id="33" idx="1"/>
            </p:cNvCxnSpPr>
            <p:nvPr/>
          </p:nvCxnSpPr>
          <p:spPr>
            <a:xfrm flipV="1">
              <a:off x="4591753" y="950229"/>
              <a:ext cx="930508" cy="72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endCxn id="41" idx="3"/>
            </p:cNvCxnSpPr>
            <p:nvPr/>
          </p:nvCxnSpPr>
          <p:spPr>
            <a:xfrm>
              <a:off x="4594232" y="1022308"/>
              <a:ext cx="2147229" cy="1401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>
              <a:endCxn id="33" idx="1"/>
            </p:cNvCxnSpPr>
            <p:nvPr/>
          </p:nvCxnSpPr>
          <p:spPr>
            <a:xfrm flipV="1">
              <a:off x="5203832" y="950229"/>
              <a:ext cx="318429" cy="12216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endCxn id="41" idx="3"/>
            </p:cNvCxnSpPr>
            <p:nvPr/>
          </p:nvCxnSpPr>
          <p:spPr>
            <a:xfrm>
              <a:off x="5203832" y="2171291"/>
              <a:ext cx="1537629" cy="2526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流程圖: 接點 45"/>
            <p:cNvSpPr/>
            <p:nvPr/>
          </p:nvSpPr>
          <p:spPr>
            <a:xfrm>
              <a:off x="7100270" y="11051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7" name="流程圖: 接點 46"/>
            <p:cNvSpPr/>
            <p:nvPr/>
          </p:nvSpPr>
          <p:spPr>
            <a:xfrm>
              <a:off x="7252670" y="12575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8" name="流程圖: 接點 47"/>
            <p:cNvSpPr/>
            <p:nvPr/>
          </p:nvSpPr>
          <p:spPr>
            <a:xfrm>
              <a:off x="7405070" y="14099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49" name="流程圖: 接點 48"/>
            <p:cNvSpPr/>
            <p:nvPr/>
          </p:nvSpPr>
          <p:spPr>
            <a:xfrm>
              <a:off x="7557470" y="15623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0" name="流程圖: 接點 49"/>
            <p:cNvSpPr/>
            <p:nvPr/>
          </p:nvSpPr>
          <p:spPr>
            <a:xfrm>
              <a:off x="7709870" y="17147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1" name="流程圖: 接點 50"/>
            <p:cNvSpPr/>
            <p:nvPr/>
          </p:nvSpPr>
          <p:spPr>
            <a:xfrm>
              <a:off x="7862270" y="1867108"/>
              <a:ext cx="360000" cy="360000"/>
            </a:xfrm>
            <a:prstGeom prst="flowChartConnector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cxnSp>
          <p:nvCxnSpPr>
            <p:cNvPr id="52" name="直線接點 51"/>
            <p:cNvCxnSpPr>
              <a:stCxn id="33" idx="0"/>
              <a:endCxn id="46" idx="2"/>
            </p:cNvCxnSpPr>
            <p:nvPr/>
          </p:nvCxnSpPr>
          <p:spPr>
            <a:xfrm>
              <a:off x="5649540" y="897508"/>
              <a:ext cx="1450730" cy="387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33" idx="0"/>
              <a:endCxn id="51" idx="3"/>
            </p:cNvCxnSpPr>
            <p:nvPr/>
          </p:nvCxnSpPr>
          <p:spPr>
            <a:xfrm>
              <a:off x="5649540" y="897508"/>
              <a:ext cx="2265451" cy="12768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>
              <a:stCxn id="41" idx="5"/>
              <a:endCxn id="51" idx="3"/>
            </p:cNvCxnSpPr>
            <p:nvPr/>
          </p:nvCxnSpPr>
          <p:spPr>
            <a:xfrm flipV="1">
              <a:off x="6996019" y="2174387"/>
              <a:ext cx="918972" cy="249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>
              <a:stCxn id="41" idx="5"/>
              <a:endCxn id="46" idx="2"/>
            </p:cNvCxnSpPr>
            <p:nvPr/>
          </p:nvCxnSpPr>
          <p:spPr>
            <a:xfrm flipV="1">
              <a:off x="6996019" y="1285108"/>
              <a:ext cx="104251" cy="11388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字方塊 55"/>
            <p:cNvSpPr txBox="1"/>
            <p:nvPr/>
          </p:nvSpPr>
          <p:spPr>
            <a:xfrm>
              <a:off x="7575669" y="2535342"/>
              <a:ext cx="939681" cy="646331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Output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</a:t>
              </a:r>
              <a:endParaRPr kumimoji="0" lang="zh-TW" altLang="en-US" sz="1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5830759" y="2535342"/>
              <a:ext cx="1679049" cy="646331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Fully-connected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</a:t>
              </a:r>
              <a:endParaRPr kumimoji="0" lang="zh-TW" altLang="en-US" sz="1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4256764" y="2558891"/>
              <a:ext cx="1455848" cy="64633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Sub-sampling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</a:t>
              </a:r>
              <a:endParaRPr kumimoji="0" lang="zh-TW" altLang="en-US" sz="1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49269" y="783412"/>
              <a:ext cx="1080000" cy="10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701669" y="935812"/>
              <a:ext cx="1080000" cy="10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854069" y="1088212"/>
              <a:ext cx="1080000" cy="10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006469" y="1240612"/>
              <a:ext cx="1080000" cy="108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158869" y="1393012"/>
              <a:ext cx="1080000" cy="1080000"/>
            </a:xfrm>
            <a:prstGeom prst="rect">
              <a:avLst/>
            </a:prstGeom>
            <a:solidFill>
              <a:schemeClr val="tx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2706905" y="2538916"/>
              <a:ext cx="1495859" cy="64633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Convolutional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8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Layer</a:t>
              </a:r>
              <a:endParaRPr kumimoji="0" lang="zh-TW" altLang="en-US" sz="1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  <p:graphicFrame>
        <p:nvGraphicFramePr>
          <p:cNvPr id="62" name="Object 12"/>
          <p:cNvGraphicFramePr>
            <a:graphicFrameLocks noChangeAspect="1"/>
          </p:cNvGraphicFramePr>
          <p:nvPr/>
        </p:nvGraphicFramePr>
        <p:xfrm>
          <a:off x="7294247" y="199350"/>
          <a:ext cx="1765721" cy="860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9" name="方程式" r:id="rId6" imgW="444240" imgH="215640" progId="Equation.3">
                  <p:embed/>
                </p:oleObj>
              </mc:Choice>
              <mc:Fallback>
                <p:oleObj name="方程式" r:id="rId6" imgW="444240" imgH="215640" progId="Equation.3">
                  <p:embed/>
                  <p:pic>
                    <p:nvPicPr>
                      <p:cNvPr id="6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247" y="199350"/>
                        <a:ext cx="1765721" cy="8609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弧形向右箭號 4"/>
          <p:cNvSpPr/>
          <p:nvPr/>
        </p:nvSpPr>
        <p:spPr>
          <a:xfrm flipV="1">
            <a:off x="1298523" y="1617508"/>
            <a:ext cx="1356852" cy="31687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8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00FF"/>
                </a:solidFill>
              </a:rPr>
              <a:t>Inference</a:t>
            </a:r>
            <a:r>
              <a:rPr lang="en-US" altLang="zh-TW" dirty="0"/>
              <a:t>: How to solve the “</a:t>
            </a:r>
            <a:r>
              <a:rPr lang="en-US" altLang="zh-TW" dirty="0" err="1"/>
              <a:t>arg</a:t>
            </a:r>
            <a:r>
              <a:rPr lang="en-US" altLang="zh-TW" dirty="0"/>
              <a:t> max” problem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2705100" y="2721202"/>
          <a:ext cx="353377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3" name="方程式" r:id="rId3" imgW="1180800" imgH="291960" progId="Equation.3">
                  <p:embed/>
                </p:oleObj>
              </mc:Choice>
              <mc:Fallback>
                <p:oleObj name="方程式" r:id="rId3" imgW="1180800" imgH="29196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2721202"/>
                        <a:ext cx="3533775" cy="877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628650" y="3923621"/>
          <a:ext cx="34956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4" name="方程式" r:id="rId5" imgW="1168200" imgH="215640" progId="Equation.3">
                  <p:embed/>
                </p:oleObj>
              </mc:Choice>
              <mc:Fallback>
                <p:oleObj name="方程式" r:id="rId5" imgW="116820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923621"/>
                        <a:ext cx="3495675" cy="649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4697413" y="3894488"/>
          <a:ext cx="410368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5" name="方程式" r:id="rId7" imgW="1371600" imgH="291960" progId="Equation.3">
                  <p:embed/>
                </p:oleObj>
              </mc:Choice>
              <mc:Fallback>
                <p:oleObj name="方程式" r:id="rId7" imgW="1371600" imgH="29196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413" y="3894488"/>
                        <a:ext cx="4103687" cy="877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向右箭號 7"/>
          <p:cNvSpPr/>
          <p:nvPr/>
        </p:nvSpPr>
        <p:spPr>
          <a:xfrm>
            <a:off x="4162425" y="3923621"/>
            <a:ext cx="534988" cy="649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500131" y="5213059"/>
            <a:ext cx="6175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rgbClr val="0000FF"/>
                </a:solidFill>
              </a:rPr>
              <a:t>Assume we have solved this question.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1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997588" y="4168086"/>
            <a:ext cx="5179585" cy="22435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Training: Given training data, how to learn F(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sz="2800" dirty="0"/>
              <a:t>F(</a:t>
            </a:r>
            <a:r>
              <a:rPr lang="en-US" altLang="zh-TW" sz="2800" dirty="0" err="1"/>
              <a:t>x,y</a:t>
            </a:r>
            <a:r>
              <a:rPr lang="en-US" altLang="zh-TW" sz="2800" dirty="0"/>
              <a:t>) = w</a:t>
            </a:r>
            <a:r>
              <a:rPr lang="en-US" altLang="zh-TW" sz="2800" dirty="0">
                <a:latin typeface="Calibri" panose="020F0502020204030204" pitchFamily="34" charset="0"/>
              </a:rPr>
              <a:t>·</a:t>
            </a:r>
            <a:r>
              <a:rPr lang="el-GR" altLang="zh-TW" sz="2800" dirty="0">
                <a:latin typeface="Calibri" panose="020F0502020204030204" pitchFamily="34" charset="0"/>
              </a:rPr>
              <a:t>φ</a:t>
            </a:r>
            <a:r>
              <a:rPr lang="en-US" altLang="zh-TW" sz="2800" dirty="0">
                <a:latin typeface="Calibri" panose="020F0502020204030204" pitchFamily="34" charset="0"/>
              </a:rPr>
              <a:t>(</a:t>
            </a:r>
            <a:r>
              <a:rPr lang="en-US" altLang="zh-TW" sz="2800" dirty="0" err="1">
                <a:latin typeface="Calibri" panose="020F0502020204030204" pitchFamily="34" charset="0"/>
              </a:rPr>
              <a:t>x,y</a:t>
            </a:r>
            <a:r>
              <a:rPr lang="en-US" altLang="zh-TW" sz="2800" dirty="0">
                <a:latin typeface="Calibri" panose="020F0502020204030204" pitchFamily="34" charset="0"/>
              </a:rPr>
              <a:t>), so what we have to learn is w</a:t>
            </a:r>
            <a:endParaRPr lang="en-US" altLang="zh-TW" sz="2800" dirty="0"/>
          </a:p>
          <a:p>
            <a:pPr lvl="1"/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621451" y="2912287"/>
            <a:ext cx="7080464" cy="567513"/>
            <a:chOff x="951605" y="2642053"/>
            <a:chExt cx="7080464" cy="567513"/>
          </a:xfrm>
        </p:grpSpPr>
        <p:graphicFrame>
          <p:nvGraphicFramePr>
            <p:cNvPr id="5" name="Object 12"/>
            <p:cNvGraphicFramePr>
              <a:graphicFrameLocks noChangeAspect="1"/>
            </p:cNvGraphicFramePr>
            <p:nvPr/>
          </p:nvGraphicFramePr>
          <p:xfrm>
            <a:off x="3548969" y="2661879"/>
            <a:ext cx="4483100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98" name="方程式" r:id="rId4" imgW="1879560" imgH="228600" progId="Equation.3">
                    <p:embed/>
                  </p:oleObj>
                </mc:Choice>
                <mc:Fallback>
                  <p:oleObj name="方程式" r:id="rId4" imgW="1879560" imgH="228600" progId="Equation.3">
                    <p:embed/>
                    <p:pic>
                      <p:nvPicPr>
                        <p:cNvPr id="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969" y="2661879"/>
                          <a:ext cx="4483100" cy="5476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951605" y="2642053"/>
              <a:ext cx="26207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zh-TW" sz="2800" dirty="0"/>
                <a:t>Training data:</a:t>
              </a:r>
              <a:endParaRPr lang="zh-TW" altLang="en-US" sz="2800" dirty="0"/>
            </a:p>
          </p:txBody>
        </p:sp>
      </p:grpSp>
      <p:sp>
        <p:nvSpPr>
          <p:cNvPr id="7" name="文字方塊 6"/>
          <p:cNvSpPr txBox="1"/>
          <p:nvPr/>
        </p:nvSpPr>
        <p:spPr>
          <a:xfrm>
            <a:off x="1092387" y="3542041"/>
            <a:ext cx="4862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We should find w such that</a:t>
            </a:r>
            <a:endParaRPr lang="zh-TW" altLang="en-US" sz="2800" dirty="0"/>
          </a:p>
        </p:txBody>
      </p:sp>
      <p:graphicFrame>
        <p:nvGraphicFramePr>
          <p:cNvPr id="47" name="Object 12"/>
          <p:cNvGraphicFramePr>
            <a:graphicFrameLocks noChangeAspect="1"/>
          </p:cNvGraphicFramePr>
          <p:nvPr/>
        </p:nvGraphicFramePr>
        <p:xfrm>
          <a:off x="2881313" y="5673725"/>
          <a:ext cx="39798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9" name="方程式" r:id="rId6" imgW="1511280" imgH="228600" progId="Equation.3">
                  <p:embed/>
                </p:oleObj>
              </mc:Choice>
              <mc:Fallback>
                <p:oleObj name="方程式" r:id="rId6" imgW="1511280" imgH="228600" progId="Equation.3">
                  <p:embed/>
                  <p:pic>
                    <p:nvPicPr>
                      <p:cNvPr id="4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5673725"/>
                        <a:ext cx="3979862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2"/>
          <p:cNvGraphicFramePr>
            <a:graphicFrameLocks noChangeAspect="1"/>
          </p:cNvGraphicFramePr>
          <p:nvPr/>
        </p:nvGraphicFramePr>
        <p:xfrm>
          <a:off x="2132013" y="4926013"/>
          <a:ext cx="227488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0" name="方程式" r:id="rId8" imgW="863280" imgH="228600" progId="Equation.3">
                  <p:embed/>
                </p:oleObj>
              </mc:Choice>
              <mc:Fallback>
                <p:oleObj name="方程式" r:id="rId8" imgW="863280" imgH="228600" progId="Equation.3">
                  <p:embed/>
                  <p:pic>
                    <p:nvPicPr>
                      <p:cNvPr id="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4926013"/>
                        <a:ext cx="2274887" cy="601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文字方塊 48"/>
          <p:cNvSpPr txBox="1"/>
          <p:nvPr/>
        </p:nvSpPr>
        <p:spPr>
          <a:xfrm>
            <a:off x="4383306" y="4805894"/>
            <a:ext cx="2793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(All incorrect label for r-</a:t>
            </a:r>
            <a:r>
              <a:rPr lang="en-US" altLang="zh-TW" sz="2400" dirty="0" err="1">
                <a:solidFill>
                  <a:srgbClr val="0000FF"/>
                </a:solidFill>
              </a:rPr>
              <a:t>th</a:t>
            </a:r>
            <a:r>
              <a:rPr lang="en-US" altLang="zh-TW" sz="2400" dirty="0">
                <a:solidFill>
                  <a:srgbClr val="0000FF"/>
                </a:solidFill>
              </a:rPr>
              <a:t> example)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50" name="Object 12"/>
          <p:cNvGraphicFramePr>
            <a:graphicFrameLocks noChangeAspect="1"/>
          </p:cNvGraphicFramePr>
          <p:nvPr/>
        </p:nvGraphicFramePr>
        <p:xfrm>
          <a:off x="2129064" y="4338182"/>
          <a:ext cx="5683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1" name="方程式" r:id="rId10" imgW="215640" imgH="164880" progId="Equation.3">
                  <p:embed/>
                </p:oleObj>
              </mc:Choice>
              <mc:Fallback>
                <p:oleObj name="方程式" r:id="rId10" imgW="215640" imgH="164880" progId="Equation.3">
                  <p:embed/>
                  <p:pic>
                    <p:nvPicPr>
                      <p:cNvPr id="5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064" y="4338182"/>
                        <a:ext cx="568325" cy="436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字方塊 50"/>
          <p:cNvSpPr txBox="1"/>
          <p:nvPr/>
        </p:nvSpPr>
        <p:spPr>
          <a:xfrm>
            <a:off x="2633499" y="4341561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(All training examples)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2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7" grpId="0"/>
      <p:bldP spid="49" grpId="0"/>
      <p:bldP spid="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4978896" y="3013487"/>
            <a:ext cx="944090" cy="356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endCxn id="51" idx="1"/>
          </p:cNvCxnSpPr>
          <p:nvPr/>
        </p:nvCxnSpPr>
        <p:spPr>
          <a:xfrm>
            <a:off x="5033951" y="4155648"/>
            <a:ext cx="432801" cy="2709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endCxn id="52" idx="1"/>
          </p:cNvCxnSpPr>
          <p:nvPr/>
        </p:nvCxnSpPr>
        <p:spPr>
          <a:xfrm>
            <a:off x="4553644" y="5224999"/>
            <a:ext cx="1474635" cy="36056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8" y="2055048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t="-1667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1413339" y="2073061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3947" r="-16842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1390650" y="425926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0" name="方程式" r:id="rId6" imgW="533160" imgH="228600" progId="Equation.3">
                  <p:embed/>
                </p:oleObj>
              </mc:Choice>
              <mc:Fallback>
                <p:oleObj name="方程式" r:id="rId6" imgW="533160" imgH="22860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259263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1398588" y="480060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1" name="方程式" r:id="rId8" imgW="482400" imgH="228600" progId="Equation.3">
                  <p:embed/>
                </p:oleObj>
              </mc:Choice>
              <mc:Fallback>
                <p:oleObj name="方程式" r:id="rId8" imgW="482400" imgH="228600" progId="Equation.3">
                  <p:embed/>
                  <p:pic>
                    <p:nvPicPr>
                      <p:cNvPr id="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4800600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橢圓 41"/>
          <p:cNvSpPr/>
          <p:nvPr/>
        </p:nvSpPr>
        <p:spPr>
          <a:xfrm>
            <a:off x="1166807" y="441755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1164642" y="497762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4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499" y="2283525"/>
            <a:ext cx="1795019" cy="1121887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7217810" y="2301538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46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635" y="3577559"/>
            <a:ext cx="1795019" cy="1121887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>
            <a:off x="6352968" y="3590809"/>
            <a:ext cx="1099708" cy="74587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979304" y="2687357"/>
                <a:ext cx="2674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304" y="2687357"/>
                <a:ext cx="2674963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783" y="5019543"/>
            <a:ext cx="1795019" cy="1121887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6652593" y="5621948"/>
            <a:ext cx="460972" cy="45703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5466752" y="3967295"/>
                <a:ext cx="2674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752" y="3967295"/>
                <a:ext cx="2674963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6028279" y="5370118"/>
                <a:ext cx="2674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79" y="5370118"/>
                <a:ext cx="2674963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圖片 2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93" y="2830579"/>
            <a:ext cx="1815064" cy="113441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969991" y="2834986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  <a:blipFill rotWithShape="0">
                <a:blip r:embed="rId18"/>
                <a:stretch>
                  <a:fillRect t="-3947" r="-16842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9231" t="-1667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4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25" grpId="0"/>
      <p:bldP spid="26" grpId="0" animBg="1"/>
      <p:bldP spid="27" grpId="0"/>
      <p:bldP spid="45" grpId="0" animBg="1"/>
      <p:bldP spid="47" grpId="0" animBg="1"/>
      <p:bldP spid="48" grpId="0"/>
      <p:bldP spid="50" grpId="0" animBg="1"/>
      <p:bldP spid="51" grpId="0"/>
      <p:bldP spid="52" grpId="0"/>
      <p:bldP spid="23" grpId="0" animBg="1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9278" y="1362023"/>
            <a:ext cx="7886700" cy="5395233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Speech recognition</a:t>
            </a:r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Speech signal (sequence) → </a:t>
            </a:r>
            <a:r>
              <a:rPr lang="en-US" altLang="zh-TW" i="1" dirty="0"/>
              <a:t>Y</a:t>
            </a:r>
            <a:r>
              <a:rPr lang="en-US" altLang="zh-TW" dirty="0"/>
              <a:t>: text (sequence)</a:t>
            </a:r>
          </a:p>
          <a:p>
            <a:r>
              <a:rPr lang="en-US" altLang="zh-TW" sz="2400" b="1" dirty="0"/>
              <a:t>Translation</a:t>
            </a:r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Mandarin sentence (sequence) → </a:t>
            </a:r>
            <a:r>
              <a:rPr lang="en-US" altLang="zh-TW" i="1" dirty="0"/>
              <a:t>Y</a:t>
            </a:r>
            <a:r>
              <a:rPr lang="en-US" altLang="zh-TW" dirty="0"/>
              <a:t>: English sentence (sequence)</a:t>
            </a:r>
          </a:p>
          <a:p>
            <a:r>
              <a:rPr lang="en-US" altLang="zh-TW" sz="2400" b="1" dirty="0"/>
              <a:t>Syntactic Paring</a:t>
            </a:r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sentence → </a:t>
            </a:r>
            <a:r>
              <a:rPr lang="en-US" altLang="zh-TW" i="1" dirty="0"/>
              <a:t>Y</a:t>
            </a:r>
            <a:r>
              <a:rPr lang="en-US" altLang="zh-TW" dirty="0"/>
              <a:t>: parsing tree (tree structure) </a:t>
            </a:r>
          </a:p>
          <a:p>
            <a:r>
              <a:rPr lang="en-US" altLang="zh-TW" sz="2400" b="1" dirty="0"/>
              <a:t>Object Detection</a:t>
            </a:r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Image → </a:t>
            </a:r>
            <a:r>
              <a:rPr lang="en-US" altLang="zh-TW" i="1" dirty="0"/>
              <a:t>Y</a:t>
            </a:r>
            <a:r>
              <a:rPr lang="en-US" altLang="zh-TW" dirty="0"/>
              <a:t>: bounding box</a:t>
            </a:r>
          </a:p>
          <a:p>
            <a:r>
              <a:rPr lang="en-US" altLang="zh-TW" sz="2400" b="1" dirty="0"/>
              <a:t>Summarization</a:t>
            </a:r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long document → </a:t>
            </a:r>
            <a:r>
              <a:rPr lang="en-US" altLang="zh-TW" i="1" dirty="0"/>
              <a:t>Y</a:t>
            </a:r>
            <a:r>
              <a:rPr lang="en-US" altLang="zh-TW" dirty="0"/>
              <a:t>: summary (short paragraph)</a:t>
            </a:r>
          </a:p>
          <a:p>
            <a:r>
              <a:rPr lang="en-US" altLang="zh-TW" sz="2400" b="1" dirty="0"/>
              <a:t>Retrieval</a:t>
            </a:r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keyword → </a:t>
            </a:r>
            <a:r>
              <a:rPr lang="en-US" altLang="zh-TW" i="1" dirty="0"/>
              <a:t>Y</a:t>
            </a:r>
            <a:r>
              <a:rPr lang="en-US" altLang="zh-TW" dirty="0"/>
              <a:t>: search result (a list of webpage)</a:t>
            </a:r>
          </a:p>
          <a:p>
            <a:pPr lvl="1"/>
            <a:endParaRPr lang="en-US" altLang="zh-TW" sz="2000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764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6917012" y="4257943"/>
            <a:ext cx="675680" cy="27352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5339016" y="5142052"/>
            <a:ext cx="1413187" cy="25473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 flipV="1">
            <a:off x="7427836" y="2123964"/>
            <a:ext cx="329713" cy="481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五角星形 35"/>
          <p:cNvSpPr/>
          <p:nvPr/>
        </p:nvSpPr>
        <p:spPr>
          <a:xfrm>
            <a:off x="1107325" y="549596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1119702" y="608156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8" name="Object 12"/>
          <p:cNvGraphicFramePr>
            <a:graphicFrameLocks noChangeAspect="1"/>
          </p:cNvGraphicFramePr>
          <p:nvPr/>
        </p:nvGraphicFramePr>
        <p:xfrm>
          <a:off x="1350963" y="542766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6" name="方程式" r:id="rId3" imgW="558720" imgH="228600" progId="Equation.3">
                  <p:embed/>
                </p:oleObj>
              </mc:Choice>
              <mc:Fallback>
                <p:oleObj name="方程式" r:id="rId3" imgW="558720" imgH="228600" progId="Equation.3">
                  <p:embed/>
                  <p:pic>
                    <p:nvPicPr>
                      <p:cNvPr id="3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5427663"/>
                        <a:ext cx="11414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1371600" y="596900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7" name="方程式" r:id="rId5" imgW="495000" imgH="228600" progId="Equation.3">
                  <p:embed/>
                </p:oleObj>
              </mc:Choice>
              <mc:Fallback>
                <p:oleObj name="方程式" r:id="rId5" imgW="495000" imgH="228600" progId="Equation.3">
                  <p:embed/>
                  <p:pic>
                    <p:nvPicPr>
                      <p:cNvPr id="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969000"/>
                        <a:ext cx="10414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2"/>
          <p:cNvGraphicFramePr>
            <a:graphicFrameLocks noChangeAspect="1"/>
          </p:cNvGraphicFramePr>
          <p:nvPr/>
        </p:nvGraphicFramePr>
        <p:xfrm>
          <a:off x="1390650" y="425926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8" name="方程式" r:id="rId7" imgW="533160" imgH="228600" progId="Equation.3">
                  <p:embed/>
                </p:oleObj>
              </mc:Choice>
              <mc:Fallback>
                <p:oleObj name="方程式" r:id="rId7" imgW="533160" imgH="228600" progId="Equation.3">
                  <p:embed/>
                  <p:pic>
                    <p:nvPicPr>
                      <p:cNvPr id="4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259263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2"/>
          <p:cNvGraphicFramePr>
            <a:graphicFrameLocks noChangeAspect="1"/>
          </p:cNvGraphicFramePr>
          <p:nvPr/>
        </p:nvGraphicFramePr>
        <p:xfrm>
          <a:off x="1398588" y="480060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9" name="方程式" r:id="rId9" imgW="482400" imgH="228600" progId="Equation.3">
                  <p:embed/>
                </p:oleObj>
              </mc:Choice>
              <mc:Fallback>
                <p:oleObj name="方程式" r:id="rId9" imgW="482400" imgH="22860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4800600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橢圓 47"/>
          <p:cNvSpPr/>
          <p:nvPr/>
        </p:nvSpPr>
        <p:spPr>
          <a:xfrm>
            <a:off x="1166807" y="441755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1164642" y="497762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7" name="內容版面配置區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8" y="2055048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1111" t="-1667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 68"/>
          <p:cNvSpPr/>
          <p:nvPr/>
        </p:nvSpPr>
        <p:spPr>
          <a:xfrm>
            <a:off x="1413339" y="2073061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  <a:blipFill rotWithShape="0">
                <a:blip r:embed="rId13"/>
                <a:stretch>
                  <a:fillRect t="-3947" r="-16842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圖片 7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93" y="2830579"/>
            <a:ext cx="1815064" cy="1134415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1969991" y="2834986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  <a:blipFill rotWithShape="0">
                <a:blip r:embed="rId15"/>
                <a:stretch>
                  <a:fillRect t="-3947" r="-16842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9231" t="-1667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5932820" y="978060"/>
            <a:ext cx="2674963" cy="1134415"/>
            <a:chOff x="5932820" y="978060"/>
            <a:chExt cx="2674963" cy="1134415"/>
          </a:xfrm>
        </p:grpSpPr>
        <p:pic>
          <p:nvPicPr>
            <p:cNvPr id="75" name="圖片 74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304" y="978060"/>
              <a:ext cx="1815064" cy="1134415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6989402" y="982467"/>
              <a:ext cx="909913" cy="10953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5932820" y="1297939"/>
                  <a:ext cx="2674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1" name="文字方塊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2820" y="1297939"/>
                  <a:ext cx="2674963" cy="43088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群組 3"/>
          <p:cNvGrpSpPr/>
          <p:nvPr/>
        </p:nvGrpSpPr>
        <p:grpSpPr>
          <a:xfrm>
            <a:off x="6298311" y="3060761"/>
            <a:ext cx="2674963" cy="1134415"/>
            <a:chOff x="7444358" y="3579376"/>
            <a:chExt cx="2674963" cy="1134415"/>
          </a:xfrm>
        </p:grpSpPr>
        <p:pic>
          <p:nvPicPr>
            <p:cNvPr id="77" name="圖片 7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8362" y="3579376"/>
              <a:ext cx="1815064" cy="1134415"/>
            </a:xfrm>
            <a:prstGeom prst="rect">
              <a:avLst/>
            </a:prstGeom>
          </p:spPr>
        </p:pic>
        <p:sp>
          <p:nvSpPr>
            <p:cNvPr id="78" name="矩形 77"/>
            <p:cNvSpPr/>
            <p:nvPr/>
          </p:nvSpPr>
          <p:spPr>
            <a:xfrm>
              <a:off x="8838352" y="3648289"/>
              <a:ext cx="646644" cy="63340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字方塊 81"/>
                <p:cNvSpPr txBox="1"/>
                <p:nvPr/>
              </p:nvSpPr>
              <p:spPr>
                <a:xfrm>
                  <a:off x="7444358" y="3944045"/>
                  <a:ext cx="2674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2" name="文字方塊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358" y="3944045"/>
                  <a:ext cx="2674963" cy="43088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群組 5"/>
          <p:cNvGrpSpPr/>
          <p:nvPr/>
        </p:nvGrpSpPr>
        <p:grpSpPr>
          <a:xfrm>
            <a:off x="6412365" y="5105341"/>
            <a:ext cx="2674963" cy="1134415"/>
            <a:chOff x="6749626" y="5184954"/>
            <a:chExt cx="2674963" cy="1134415"/>
          </a:xfrm>
        </p:grpSpPr>
        <p:pic>
          <p:nvPicPr>
            <p:cNvPr id="79" name="圖片 7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0302" y="5184954"/>
              <a:ext cx="1815064" cy="1134415"/>
            </a:xfrm>
            <a:prstGeom prst="rect">
              <a:avLst/>
            </a:prstGeom>
          </p:spPr>
        </p:pic>
        <p:sp>
          <p:nvSpPr>
            <p:cNvPr id="80" name="矩形 79"/>
            <p:cNvSpPr/>
            <p:nvPr/>
          </p:nvSpPr>
          <p:spPr>
            <a:xfrm>
              <a:off x="7427836" y="5752161"/>
              <a:ext cx="909913" cy="402491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/>
                <p:cNvSpPr txBox="1"/>
                <p:nvPr/>
              </p:nvSpPr>
              <p:spPr>
                <a:xfrm>
                  <a:off x="6749626" y="5498164"/>
                  <a:ext cx="26749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3" name="文字方塊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626" y="5498164"/>
                  <a:ext cx="2674963" cy="43088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936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2" grpId="0" animBg="1"/>
      <p:bldP spid="33" grpId="0" animBg="1"/>
      <p:bldP spid="36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Problem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3848099" y="2004434"/>
            <a:ext cx="3733183" cy="41448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>
            <a:off x="3793588" y="5496531"/>
            <a:ext cx="630861" cy="70042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12"/>
          <p:cNvGraphicFramePr>
            <a:graphicFrameLocks noChangeAspect="1"/>
          </p:cNvGraphicFramePr>
          <p:nvPr/>
        </p:nvGraphicFramePr>
        <p:xfrm>
          <a:off x="4179888" y="5754688"/>
          <a:ext cx="4000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3" name="方程式" r:id="rId3" imgW="152280" imgH="139680" progId="Equation.3">
                  <p:embed/>
                </p:oleObj>
              </mc:Choice>
              <mc:Fallback>
                <p:oleObj name="方程式" r:id="rId3" imgW="152280" imgH="139680" progId="Equation.3">
                  <p:embed/>
                  <p:pic>
                    <p:nvPicPr>
                      <p:cNvPr id="4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5754688"/>
                        <a:ext cx="400050" cy="366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線接點 42"/>
          <p:cNvCxnSpPr/>
          <p:nvPr/>
        </p:nvCxnSpPr>
        <p:spPr>
          <a:xfrm>
            <a:off x="4999093" y="3453982"/>
            <a:ext cx="649375" cy="6493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012370" y="4235652"/>
            <a:ext cx="293891" cy="290753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648468" y="241182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379688" y="2272220"/>
            <a:ext cx="342210" cy="33059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053865" y="375419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6" name="Object 12"/>
          <p:cNvGraphicFramePr>
            <a:graphicFrameLocks noChangeAspect="1"/>
          </p:cNvGraphicFramePr>
          <p:nvPr/>
        </p:nvGraphicFramePr>
        <p:xfrm>
          <a:off x="7192963" y="4427538"/>
          <a:ext cx="15875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4" name="方程式" r:id="rId5" imgW="774360" imgH="482400" progId="Equation.3">
                  <p:embed/>
                </p:oleObj>
              </mc:Choice>
              <mc:Fallback>
                <p:oleObj name="方程式" r:id="rId5" imgW="774360" imgH="482400" progId="Equation.3">
                  <p:embed/>
                  <p:pic>
                    <p:nvPicPr>
                      <p:cNvPr id="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4427538"/>
                        <a:ext cx="158750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五角星形 37"/>
          <p:cNvSpPr/>
          <p:nvPr/>
        </p:nvSpPr>
        <p:spPr>
          <a:xfrm>
            <a:off x="1107325" y="549596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五角星形 39"/>
          <p:cNvSpPr/>
          <p:nvPr/>
        </p:nvSpPr>
        <p:spPr>
          <a:xfrm>
            <a:off x="1119702" y="608156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1166807" y="441755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1164642" y="497762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8" name="Object 12"/>
          <p:cNvGraphicFramePr>
            <a:graphicFrameLocks noChangeAspect="1"/>
          </p:cNvGraphicFramePr>
          <p:nvPr/>
        </p:nvGraphicFramePr>
        <p:xfrm>
          <a:off x="7213600" y="5470525"/>
          <a:ext cx="16113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5" name="方程式" r:id="rId7" imgW="787320" imgH="482400" progId="Equation.3">
                  <p:embed/>
                </p:oleObj>
              </mc:Choice>
              <mc:Fallback>
                <p:oleObj name="方程式" r:id="rId7" imgW="787320" imgH="482400" progId="Equation.3">
                  <p:embed/>
                  <p:pic>
                    <p:nvPicPr>
                      <p:cNvPr id="5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5470525"/>
                        <a:ext cx="1611313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橢圓 33"/>
          <p:cNvSpPr/>
          <p:nvPr/>
        </p:nvSpPr>
        <p:spPr>
          <a:xfrm>
            <a:off x="1166807" y="441755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" name="內容版面配置區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8" y="2055048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86" y="2807603"/>
                <a:ext cx="385234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11111" t="-1667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1413339" y="2073061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764" y="1989516"/>
                <a:ext cx="576120" cy="461665"/>
              </a:xfrm>
              <a:prstGeom prst="rect">
                <a:avLst/>
              </a:prstGeom>
              <a:blipFill rotWithShape="0">
                <a:blip r:embed="rId19"/>
                <a:stretch>
                  <a:fillRect t="-3947" r="-16842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圖片 6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93" y="2830579"/>
            <a:ext cx="1815064" cy="1134415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1969991" y="2834986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946" y="2760096"/>
                <a:ext cx="582724" cy="461665"/>
              </a:xfrm>
              <a:prstGeom prst="rect">
                <a:avLst/>
              </a:prstGeom>
              <a:blipFill rotWithShape="0">
                <a:blip r:embed="rId21"/>
                <a:stretch>
                  <a:fillRect t="-3947" r="-16842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600" y="3624674"/>
                <a:ext cx="391838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9231" t="-1667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Object 12"/>
          <p:cNvGraphicFramePr>
            <a:graphicFrameLocks noChangeAspect="1"/>
          </p:cNvGraphicFramePr>
          <p:nvPr/>
        </p:nvGraphicFramePr>
        <p:xfrm>
          <a:off x="1350963" y="542766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6" name="方程式" r:id="rId23" imgW="558720" imgH="228600" progId="Equation.3">
                  <p:embed/>
                </p:oleObj>
              </mc:Choice>
              <mc:Fallback>
                <p:oleObj name="方程式" r:id="rId23" imgW="558720" imgH="228600" progId="Equation.3">
                  <p:embed/>
                  <p:pic>
                    <p:nvPicPr>
                      <p:cNvPr id="5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5427663"/>
                        <a:ext cx="11414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2"/>
          <p:cNvGraphicFramePr>
            <a:graphicFrameLocks noChangeAspect="1"/>
          </p:cNvGraphicFramePr>
          <p:nvPr/>
        </p:nvGraphicFramePr>
        <p:xfrm>
          <a:off x="1371600" y="596900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7" name="方程式" r:id="rId25" imgW="495000" imgH="228600" progId="Equation.3">
                  <p:embed/>
                </p:oleObj>
              </mc:Choice>
              <mc:Fallback>
                <p:oleObj name="方程式" r:id="rId25" imgW="495000" imgH="228600" progId="Equation.3">
                  <p:embed/>
                  <p:pic>
                    <p:nvPicPr>
                      <p:cNvPr id="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969000"/>
                        <a:ext cx="10414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2"/>
          <p:cNvGraphicFramePr>
            <a:graphicFrameLocks noChangeAspect="1"/>
          </p:cNvGraphicFramePr>
          <p:nvPr/>
        </p:nvGraphicFramePr>
        <p:xfrm>
          <a:off x="1390650" y="425926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8" name="方程式" r:id="rId27" imgW="533160" imgH="228600" progId="Equation.3">
                  <p:embed/>
                </p:oleObj>
              </mc:Choice>
              <mc:Fallback>
                <p:oleObj name="方程式" r:id="rId27" imgW="533160" imgH="228600" progId="Equation.3">
                  <p:embed/>
                  <p:pic>
                    <p:nvPicPr>
                      <p:cNvPr id="5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259263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2"/>
          <p:cNvGraphicFramePr>
            <a:graphicFrameLocks noChangeAspect="1"/>
          </p:cNvGraphicFramePr>
          <p:nvPr/>
        </p:nvGraphicFramePr>
        <p:xfrm>
          <a:off x="1398588" y="480060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9" name="方程式" r:id="rId29" imgW="482400" imgH="228600" progId="Equation.3">
                  <p:embed/>
                </p:oleObj>
              </mc:Choice>
              <mc:Fallback>
                <p:oleObj name="方程式" r:id="rId29" imgW="482400" imgH="228600" progId="Equation.3">
                  <p:embed/>
                  <p:pic>
                    <p:nvPicPr>
                      <p:cNvPr id="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4800600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01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781700"/>
            <a:ext cx="7772400" cy="2387600"/>
          </a:xfrm>
        </p:spPr>
        <p:txBody>
          <a:bodyPr/>
          <a:lstStyle/>
          <a:p>
            <a:r>
              <a:rPr lang="en-US" altLang="zh-TW" dirty="0"/>
              <a:t>Solution of Problem 3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261375"/>
            <a:ext cx="6858000" cy="1655762"/>
          </a:xfrm>
        </p:spPr>
        <p:txBody>
          <a:bodyPr>
            <a:noAutofit/>
          </a:bodyPr>
          <a:lstStyle/>
          <a:p>
            <a:r>
              <a:rPr lang="en-US" altLang="zh-TW" sz="4800" dirty="0">
                <a:solidFill>
                  <a:srgbClr val="FF0000"/>
                </a:solidFill>
              </a:rPr>
              <a:t>Difficult?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017496" y="4089256"/>
            <a:ext cx="7104529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>
                <a:solidFill>
                  <a:srgbClr val="0000FF"/>
                </a:solidFill>
              </a:rPr>
              <a:t>Not as difficult as expected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7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99640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b="1" u="sng" dirty="0"/>
                  <a:t>Input</a:t>
                </a:r>
                <a:r>
                  <a:rPr lang="en-US" altLang="zh-TW" sz="2400" dirty="0"/>
                  <a:t>: training data set</a:t>
                </a:r>
              </a:p>
              <a:p>
                <a:r>
                  <a:rPr lang="en-US" altLang="zh-TW" sz="2400" b="1" u="sng" dirty="0"/>
                  <a:t>Output</a:t>
                </a:r>
                <a:r>
                  <a:rPr lang="en-US" altLang="zh-TW" sz="2400" dirty="0"/>
                  <a:t>: weight vector w</a:t>
                </a:r>
              </a:p>
              <a:p>
                <a:r>
                  <a:rPr lang="en-US" altLang="zh-TW" sz="2400" b="1" u="sng" dirty="0"/>
                  <a:t>Algorithm</a:t>
                </a:r>
                <a:r>
                  <a:rPr lang="en-US" altLang="zh-TW" sz="2400" dirty="0"/>
                  <a:t>: Initialize w = 0 </a:t>
                </a:r>
              </a:p>
              <a:p>
                <a:pPr lvl="1"/>
                <a:r>
                  <a:rPr lang="en-US" altLang="zh-TW" dirty="0">
                    <a:solidFill>
                      <a:srgbClr val="00B050"/>
                    </a:solidFill>
                  </a:rPr>
                  <a:t>do</a:t>
                </a:r>
              </a:p>
              <a:p>
                <a:pPr lvl="2"/>
                <a:r>
                  <a:rPr lang="en-US" altLang="zh-TW" sz="2400" dirty="0">
                    <a:solidFill>
                      <a:srgbClr val="0000FF"/>
                    </a:solidFill>
                  </a:rPr>
                  <a:t>For each pair of training example</a:t>
                </a:r>
              </a:p>
              <a:p>
                <a:pPr lvl="3"/>
                <a:r>
                  <a:rPr lang="en-US" altLang="zh-TW" sz="2400" dirty="0"/>
                  <a:t>Find the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TW" sz="2400" dirty="0"/>
                  <a:t> maximizing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pPr lvl="3"/>
                <a:endParaRPr lang="en-US" altLang="zh-TW" sz="2400" dirty="0"/>
              </a:p>
              <a:p>
                <a:pPr lvl="3"/>
                <a:endParaRPr lang="en-US" altLang="zh-TW" sz="2400" dirty="0"/>
              </a:p>
              <a:p>
                <a:pPr lvl="3"/>
                <a:r>
                  <a:rPr lang="en-US" altLang="zh-TW" sz="2400" dirty="0"/>
                  <a:t>If                  , update w</a:t>
                </a:r>
              </a:p>
              <a:p>
                <a:pPr lvl="3"/>
                <a:endParaRPr lang="en-US" altLang="zh-TW" sz="2400" dirty="0"/>
              </a:p>
              <a:p>
                <a:pPr lvl="1"/>
                <a:endParaRPr lang="en-US" altLang="zh-TW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zh-TW" dirty="0">
                    <a:solidFill>
                      <a:srgbClr val="00B050"/>
                    </a:solidFill>
                  </a:rPr>
                  <a:t>until w is not updated</a:t>
                </a:r>
              </a:p>
              <a:p>
                <a:pPr marL="1371600" lvl="3" indent="0">
                  <a:buNone/>
                </a:pPr>
                <a:r>
                  <a:rPr lang="en-US" altLang="zh-TW" sz="2400" dirty="0"/>
                  <a:t> 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99640"/>
              </a:xfrm>
              <a:blipFill rotWithShape="0">
                <a:blip r:embed="rId4"/>
                <a:stretch>
                  <a:fillRect l="-1005" t="-1741" b="-21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3822065" y="1779588"/>
          <a:ext cx="41259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5" name="方程式" r:id="rId5" imgW="1879560" imgH="228600" progId="Equation.3">
                  <p:embed/>
                </p:oleObj>
              </mc:Choice>
              <mc:Fallback>
                <p:oleObj name="方程式" r:id="rId5" imgW="1879560" imgH="22860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065" y="1779588"/>
                        <a:ext cx="4125913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5980113" y="3513138"/>
          <a:ext cx="9398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6" name="方程式" r:id="rId7" imgW="469800" imgH="228600" progId="Equation.3">
                  <p:embed/>
                </p:oleObj>
              </mc:Choice>
              <mc:Fallback>
                <p:oleObj name="方程式" r:id="rId7" imgW="469800" imgH="22860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3513138"/>
                        <a:ext cx="939800" cy="458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2947988" y="4338638"/>
          <a:ext cx="34290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7" name="方程式" r:id="rId9" imgW="1485720" imgH="304560" progId="Equation.3">
                  <p:embed/>
                </p:oleObj>
              </mc:Choice>
              <mc:Fallback>
                <p:oleObj name="方程式" r:id="rId9" imgW="1485720" imgH="30456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4338638"/>
                        <a:ext cx="3429000" cy="706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2969260" y="5560378"/>
          <a:ext cx="39338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8" name="方程式" r:id="rId11" imgW="1765080" imgH="228600" progId="Equation.3">
                  <p:embed/>
                </p:oleObj>
              </mc:Choice>
              <mc:Fallback>
                <p:oleObj name="方程式" r:id="rId11" imgW="1765080" imgH="22860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260" y="5560378"/>
                        <a:ext cx="3933825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2570163" y="4999038"/>
          <a:ext cx="11795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9" name="方程式" r:id="rId13" imgW="495000" imgH="228600" progId="Equation.3">
                  <p:embed/>
                </p:oleObj>
              </mc:Choice>
              <mc:Fallback>
                <p:oleObj name="方程式" r:id="rId13" imgW="495000" imgH="22860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4999038"/>
                        <a:ext cx="1179512" cy="547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311523" y="4385940"/>
            <a:ext cx="169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(question 2)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4261757" y="6299667"/>
            <a:ext cx="636814" cy="3309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898571" y="6243900"/>
            <a:ext cx="255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We are done!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593012" y="774949"/>
            <a:ext cx="306085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Will it terminate?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51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- Example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3848099" y="2004434"/>
            <a:ext cx="3733183" cy="41448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>
            <a:off x="3793588" y="5496531"/>
            <a:ext cx="630861" cy="70042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12"/>
          <p:cNvGraphicFramePr>
            <a:graphicFrameLocks noChangeAspect="1"/>
          </p:cNvGraphicFramePr>
          <p:nvPr/>
        </p:nvGraphicFramePr>
        <p:xfrm>
          <a:off x="4179888" y="5754688"/>
          <a:ext cx="4000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1" name="方程式" r:id="rId3" imgW="152280" imgH="139680" progId="Equation.3">
                  <p:embed/>
                </p:oleObj>
              </mc:Choice>
              <mc:Fallback>
                <p:oleObj name="方程式" r:id="rId3" imgW="152280" imgH="139680" progId="Equation.3">
                  <p:embed/>
                  <p:pic>
                    <p:nvPicPr>
                      <p:cNvPr id="4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5754688"/>
                        <a:ext cx="400050" cy="366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線接點 42"/>
          <p:cNvCxnSpPr/>
          <p:nvPr/>
        </p:nvCxnSpPr>
        <p:spPr>
          <a:xfrm>
            <a:off x="4999093" y="3453982"/>
            <a:ext cx="649375" cy="6493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012370" y="4235652"/>
            <a:ext cx="293891" cy="290753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648468" y="241182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379688" y="2272220"/>
            <a:ext cx="342210" cy="33059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053865" y="375419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9" name="Object 12"/>
          <p:cNvGraphicFramePr>
            <a:graphicFrameLocks noChangeAspect="1"/>
          </p:cNvGraphicFramePr>
          <p:nvPr/>
        </p:nvGraphicFramePr>
        <p:xfrm>
          <a:off x="7192963" y="4427538"/>
          <a:ext cx="15875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2" name="方程式" r:id="rId5" imgW="774360" imgH="482400" progId="Equation.3">
                  <p:embed/>
                </p:oleObj>
              </mc:Choice>
              <mc:Fallback>
                <p:oleObj name="方程式" r:id="rId5" imgW="774360" imgH="482400" progId="Equation.3">
                  <p:embed/>
                  <p:pic>
                    <p:nvPicPr>
                      <p:cNvPr id="5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4427538"/>
                        <a:ext cx="158750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2"/>
          <p:cNvGraphicFramePr>
            <a:graphicFrameLocks noChangeAspect="1"/>
          </p:cNvGraphicFramePr>
          <p:nvPr/>
        </p:nvGraphicFramePr>
        <p:xfrm>
          <a:off x="7213600" y="5470525"/>
          <a:ext cx="16113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3" name="方程式" r:id="rId7" imgW="787320" imgH="482400" progId="Equation.3">
                  <p:embed/>
                </p:oleObj>
              </mc:Choice>
              <mc:Fallback>
                <p:oleObj name="方程式" r:id="rId7" imgW="787320" imgH="482400" progId="Equation.3">
                  <p:embed/>
                  <p:pic>
                    <p:nvPicPr>
                      <p:cNvPr id="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5470525"/>
                        <a:ext cx="1611313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五角星形 60"/>
          <p:cNvSpPr/>
          <p:nvPr/>
        </p:nvSpPr>
        <p:spPr>
          <a:xfrm>
            <a:off x="1276701" y="5285169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五角星形 61"/>
          <p:cNvSpPr/>
          <p:nvPr/>
        </p:nvSpPr>
        <p:spPr>
          <a:xfrm>
            <a:off x="1289078" y="5870769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1336183" y="4206758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1334018" y="4766829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1336183" y="4206758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6" name="內容版面配置區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04" y="1844253"/>
            <a:ext cx="1795019" cy="1121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490362" y="2596808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62" y="2596808"/>
                <a:ext cx="38523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9375" r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 67"/>
          <p:cNvSpPr/>
          <p:nvPr/>
        </p:nvSpPr>
        <p:spPr>
          <a:xfrm>
            <a:off x="1582715" y="1862266"/>
            <a:ext cx="1099708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2645140" y="1778721"/>
                <a:ext cx="5761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140" y="1778721"/>
                <a:ext cx="576120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3947" r="-17021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圖片 6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69" y="2619784"/>
            <a:ext cx="1815064" cy="1134415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2139367" y="2624191"/>
            <a:ext cx="909913" cy="10953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3446322" y="2549301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322" y="2549301"/>
                <a:ext cx="582724" cy="461665"/>
              </a:xfrm>
              <a:prstGeom prst="rect">
                <a:avLst/>
              </a:prstGeom>
              <a:blipFill rotWithShape="0">
                <a:blip r:embed="rId13"/>
                <a:stretch>
                  <a:fillRect t="-3947" r="-1666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1298976" y="3413879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976" y="3413879"/>
                <a:ext cx="391838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9375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Object 12"/>
          <p:cNvGraphicFramePr>
            <a:graphicFrameLocks noChangeAspect="1"/>
          </p:cNvGraphicFramePr>
          <p:nvPr/>
        </p:nvGraphicFramePr>
        <p:xfrm>
          <a:off x="1520339" y="5216868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4" name="方程式" r:id="rId15" imgW="558720" imgH="228600" progId="Equation.3">
                  <p:embed/>
                </p:oleObj>
              </mc:Choice>
              <mc:Fallback>
                <p:oleObj name="方程式" r:id="rId15" imgW="558720" imgH="228600" progId="Equation.3">
                  <p:embed/>
                  <p:pic>
                    <p:nvPicPr>
                      <p:cNvPr id="7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339" y="5216868"/>
                        <a:ext cx="11414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2"/>
          <p:cNvGraphicFramePr>
            <a:graphicFrameLocks noChangeAspect="1"/>
          </p:cNvGraphicFramePr>
          <p:nvPr/>
        </p:nvGraphicFramePr>
        <p:xfrm>
          <a:off x="1540976" y="5758205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5" name="方程式" r:id="rId17" imgW="495000" imgH="228600" progId="Equation.3">
                  <p:embed/>
                </p:oleObj>
              </mc:Choice>
              <mc:Fallback>
                <p:oleObj name="方程式" r:id="rId17" imgW="495000" imgH="228600" progId="Equation.3">
                  <p:embed/>
                  <p:pic>
                    <p:nvPicPr>
                      <p:cNvPr id="7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976" y="5758205"/>
                        <a:ext cx="10414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2"/>
          <p:cNvGraphicFramePr>
            <a:graphicFrameLocks noChangeAspect="1"/>
          </p:cNvGraphicFramePr>
          <p:nvPr/>
        </p:nvGraphicFramePr>
        <p:xfrm>
          <a:off x="1560026" y="4048468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6" name="方程式" r:id="rId19" imgW="533160" imgH="228600" progId="Equation.3">
                  <p:embed/>
                </p:oleObj>
              </mc:Choice>
              <mc:Fallback>
                <p:oleObj name="方程式" r:id="rId19" imgW="533160" imgH="228600" progId="Equation.3">
                  <p:embed/>
                  <p:pic>
                    <p:nvPicPr>
                      <p:cNvPr id="7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026" y="4048468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2"/>
          <p:cNvGraphicFramePr>
            <a:graphicFrameLocks noChangeAspect="1"/>
          </p:cNvGraphicFramePr>
          <p:nvPr/>
        </p:nvGraphicFramePr>
        <p:xfrm>
          <a:off x="1567964" y="4589805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7" name="方程式" r:id="rId21" imgW="482400" imgH="228600" progId="Equation.3">
                  <p:embed/>
                </p:oleObj>
              </mc:Choice>
              <mc:Fallback>
                <p:oleObj name="方程式" r:id="rId21" imgW="482400" imgH="228600" progId="Equation.3">
                  <p:embed/>
                  <p:pic>
                    <p:nvPicPr>
                      <p:cNvPr id="7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964" y="4589805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1608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- Example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49863" y="1581443"/>
            <a:ext cx="2029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Initialize w = 0 </a:t>
            </a:r>
          </a:p>
        </p:txBody>
      </p:sp>
      <p:grpSp>
        <p:nvGrpSpPr>
          <p:cNvPr id="32" name="群組 31"/>
          <p:cNvGrpSpPr/>
          <p:nvPr/>
        </p:nvGrpSpPr>
        <p:grpSpPr>
          <a:xfrm>
            <a:off x="149863" y="2089150"/>
            <a:ext cx="1548762" cy="466725"/>
            <a:chOff x="2684597" y="2186474"/>
            <a:chExt cx="1548762" cy="466725"/>
          </a:xfrm>
        </p:grpSpPr>
        <p:sp>
          <p:nvSpPr>
            <p:cNvPr id="30" name="矩形 29"/>
            <p:cNvSpPr/>
            <p:nvPr/>
          </p:nvSpPr>
          <p:spPr>
            <a:xfrm>
              <a:off x="2684597" y="2188917"/>
              <a:ext cx="6864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pick</a:t>
              </a:r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/>
          </p:nvGraphicFramePr>
          <p:xfrm>
            <a:off x="3326897" y="2186474"/>
            <a:ext cx="906462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08" name="方程式" r:id="rId3" imgW="444240" imgH="228600" progId="Equation.3">
                    <p:embed/>
                  </p:oleObj>
                </mc:Choice>
                <mc:Fallback>
                  <p:oleObj name="方程式" r:id="rId3" imgW="444240" imgH="228600" progId="Equation.3">
                    <p:embed/>
                    <p:pic>
                      <p:nvPicPr>
                        <p:cNvPr id="3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6897" y="2186474"/>
                          <a:ext cx="906462" cy="4667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149225" y="2652713"/>
          <a:ext cx="32639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09" name="方程式" r:id="rId5" imgW="1460160" imgH="304560" progId="Equation.3">
                  <p:embed/>
                </p:oleObj>
              </mc:Choice>
              <mc:Fallback>
                <p:oleObj name="方程式" r:id="rId5" imgW="1460160" imgH="304560" progId="Equation.3">
                  <p:embed/>
                  <p:pic>
                    <p:nvPicPr>
                      <p:cNvPr id="3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2652713"/>
                        <a:ext cx="3263900" cy="684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640387" y="4689842"/>
                <a:ext cx="31624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Because w=0 at this time,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always 0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387" y="4689842"/>
                <a:ext cx="3162484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2890" t="-5839" r="-193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6545892" y="5581404"/>
                <a:ext cx="21470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Random pick one point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892" y="5581404"/>
                <a:ext cx="2147016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4545" t="-5882" r="-6534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向右箭號 35"/>
          <p:cNvSpPr/>
          <p:nvPr/>
        </p:nvSpPr>
        <p:spPr>
          <a:xfrm>
            <a:off x="5820229" y="5747741"/>
            <a:ext cx="564543" cy="4644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8" name="Object 12"/>
          <p:cNvGraphicFramePr>
            <a:graphicFrameLocks noChangeAspect="1"/>
          </p:cNvGraphicFramePr>
          <p:nvPr/>
        </p:nvGraphicFramePr>
        <p:xfrm>
          <a:off x="5081588" y="3873500"/>
          <a:ext cx="4095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0" name="方程式" r:id="rId9" imgW="177480" imgH="228600" progId="Equation.3">
                  <p:embed/>
                </p:oleObj>
              </mc:Choice>
              <mc:Fallback>
                <p:oleObj name="方程式" r:id="rId9" imgW="177480" imgH="228600" progId="Equation.3">
                  <p:embed/>
                  <p:pic>
                    <p:nvPicPr>
                      <p:cNvPr id="3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3873500"/>
                        <a:ext cx="409575" cy="530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481013" y="3924300"/>
          <a:ext cx="38179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1" name="方程式" r:id="rId11" imgW="1714320" imgH="228600" progId="Equation.3">
                  <p:embed/>
                </p:oleObj>
              </mc:Choice>
              <mc:Fallback>
                <p:oleObj name="方程式" r:id="rId11" imgW="1714320" imgH="228600" progId="Equation.3">
                  <p:embed/>
                  <p:pic>
                    <p:nvPicPr>
                      <p:cNvPr id="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3924300"/>
                        <a:ext cx="3817937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群組 42"/>
          <p:cNvGrpSpPr/>
          <p:nvPr/>
        </p:nvGrpSpPr>
        <p:grpSpPr>
          <a:xfrm>
            <a:off x="145321" y="3355975"/>
            <a:ext cx="3268464" cy="745061"/>
            <a:chOff x="1270583" y="5514442"/>
            <a:chExt cx="3268464" cy="745061"/>
          </a:xfrm>
        </p:grpSpPr>
        <p:sp>
          <p:nvSpPr>
            <p:cNvPr id="41" name="文字方塊 40"/>
            <p:cNvSpPr txBox="1"/>
            <p:nvPr/>
          </p:nvSpPr>
          <p:spPr>
            <a:xfrm>
              <a:off x="1270583" y="5520839"/>
              <a:ext cx="32684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/>
              <a:r>
                <a:rPr lang="en-US" altLang="zh-TW" sz="2400" dirty="0"/>
                <a:t>If                , update w</a:t>
              </a:r>
            </a:p>
            <a:p>
              <a:endParaRPr lang="zh-TW" altLang="en-US" dirty="0"/>
            </a:p>
          </p:txBody>
        </p:sp>
        <p:graphicFrame>
          <p:nvGraphicFramePr>
            <p:cNvPr id="42" name="Object 12"/>
            <p:cNvGraphicFramePr>
              <a:graphicFrameLocks noChangeAspect="1"/>
            </p:cNvGraphicFramePr>
            <p:nvPr/>
          </p:nvGraphicFramePr>
          <p:xfrm>
            <a:off x="1606275" y="5514442"/>
            <a:ext cx="1033462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12" name="方程式" r:id="rId13" imgW="469800" imgH="228600" progId="Equation.3">
                    <p:embed/>
                  </p:oleObj>
                </mc:Choice>
                <mc:Fallback>
                  <p:oleObj name="方程式" r:id="rId13" imgW="469800" imgH="228600" progId="Equation.3">
                    <p:embed/>
                    <p:pic>
                      <p:nvPicPr>
                        <p:cNvPr id="4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275" y="5514442"/>
                          <a:ext cx="1033462" cy="5064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4" name="直線接點 43"/>
          <p:cNvCxnSpPr>
            <a:endCxn id="8" idx="0"/>
          </p:cNvCxnSpPr>
          <p:nvPr/>
        </p:nvCxnSpPr>
        <p:spPr>
          <a:xfrm>
            <a:off x="4934348" y="3451780"/>
            <a:ext cx="19043" cy="63849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12"/>
          <p:cNvGraphicFramePr>
            <a:graphicFrameLocks noChangeAspect="1"/>
          </p:cNvGraphicFramePr>
          <p:nvPr/>
        </p:nvGraphicFramePr>
        <p:xfrm>
          <a:off x="4503540" y="3646379"/>
          <a:ext cx="400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3" name="方程式" r:id="rId15" imgW="152280" imgH="139680" progId="Equation.3">
                  <p:embed/>
                </p:oleObj>
              </mc:Choice>
              <mc:Fallback>
                <p:oleObj name="方程式" r:id="rId15" imgW="152280" imgH="139680" progId="Equation.3">
                  <p:embed/>
                  <p:pic>
                    <p:nvPicPr>
                      <p:cNvPr id="4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540" y="3646379"/>
                        <a:ext cx="400050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五角星形 61"/>
          <p:cNvSpPr/>
          <p:nvPr/>
        </p:nvSpPr>
        <p:spPr>
          <a:xfrm>
            <a:off x="7641249" y="134151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五角星形 62"/>
          <p:cNvSpPr/>
          <p:nvPr/>
        </p:nvSpPr>
        <p:spPr>
          <a:xfrm>
            <a:off x="7653626" y="192711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7698566" y="82317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7" name="Object 12"/>
          <p:cNvGraphicFramePr>
            <a:graphicFrameLocks noChangeAspect="1"/>
          </p:cNvGraphicFramePr>
          <p:nvPr/>
        </p:nvGraphicFramePr>
        <p:xfrm>
          <a:off x="7884887" y="127321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4" name="方程式" r:id="rId17" imgW="558720" imgH="228600" progId="Equation.3">
                  <p:embed/>
                </p:oleObj>
              </mc:Choice>
              <mc:Fallback>
                <p:oleObj name="方程式" r:id="rId17" imgW="558720" imgH="228600" progId="Equation.3">
                  <p:embed/>
                  <p:pic>
                    <p:nvPicPr>
                      <p:cNvPr id="6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887" y="1273213"/>
                        <a:ext cx="11414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2"/>
          <p:cNvGraphicFramePr>
            <a:graphicFrameLocks noChangeAspect="1"/>
          </p:cNvGraphicFramePr>
          <p:nvPr/>
        </p:nvGraphicFramePr>
        <p:xfrm>
          <a:off x="7905524" y="181455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5" name="方程式" r:id="rId19" imgW="495000" imgH="228600" progId="Equation.3">
                  <p:embed/>
                </p:oleObj>
              </mc:Choice>
              <mc:Fallback>
                <p:oleObj name="方程式" r:id="rId19" imgW="495000" imgH="228600" progId="Equation.3">
                  <p:embed/>
                  <p:pic>
                    <p:nvPicPr>
                      <p:cNvPr id="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524" y="1814550"/>
                        <a:ext cx="10414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2"/>
          <p:cNvGraphicFramePr>
            <a:graphicFrameLocks noChangeAspect="1"/>
          </p:cNvGraphicFramePr>
          <p:nvPr/>
        </p:nvGraphicFramePr>
        <p:xfrm>
          <a:off x="7924574" y="10481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6" name="方程式" r:id="rId21" imgW="533160" imgH="228600" progId="Equation.3">
                  <p:embed/>
                </p:oleObj>
              </mc:Choice>
              <mc:Fallback>
                <p:oleObj name="方程式" r:id="rId21" imgW="533160" imgH="228600" progId="Equation.3">
                  <p:embed/>
                  <p:pic>
                    <p:nvPicPr>
                      <p:cNvPr id="6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574" y="104813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2"/>
          <p:cNvGraphicFramePr>
            <a:graphicFrameLocks noChangeAspect="1"/>
          </p:cNvGraphicFramePr>
          <p:nvPr/>
        </p:nvGraphicFramePr>
        <p:xfrm>
          <a:off x="7932512" y="64615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17" name="方程式" r:id="rId23" imgW="482400" imgH="228600" progId="Equation.3">
                  <p:embed/>
                </p:oleObj>
              </mc:Choice>
              <mc:Fallback>
                <p:oleObj name="方程式" r:id="rId23" imgW="482400" imgH="228600" progId="Equation.3">
                  <p:embed/>
                  <p:pic>
                    <p:nvPicPr>
                      <p:cNvPr id="7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512" y="646150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256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9" grpId="0"/>
      <p:bldP spid="34" grpId="0"/>
      <p:bldP spid="35" grpId="0"/>
      <p:bldP spid="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接點 49"/>
          <p:cNvCxnSpPr/>
          <p:nvPr/>
        </p:nvCxnSpPr>
        <p:spPr>
          <a:xfrm>
            <a:off x="4878649" y="1523642"/>
            <a:ext cx="163677" cy="495998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- Example</a:t>
            </a:r>
            <a:endParaRPr lang="zh-TW" altLang="en-US" dirty="0"/>
          </a:p>
        </p:txBody>
      </p:sp>
      <p:grpSp>
        <p:nvGrpSpPr>
          <p:cNvPr id="32" name="群組 31"/>
          <p:cNvGrpSpPr/>
          <p:nvPr/>
        </p:nvGrpSpPr>
        <p:grpSpPr>
          <a:xfrm>
            <a:off x="125969" y="1511300"/>
            <a:ext cx="1586944" cy="468313"/>
            <a:chOff x="2684597" y="2186832"/>
            <a:chExt cx="1586944" cy="468313"/>
          </a:xfrm>
        </p:grpSpPr>
        <p:sp>
          <p:nvSpPr>
            <p:cNvPr id="30" name="矩形 29"/>
            <p:cNvSpPr/>
            <p:nvPr/>
          </p:nvSpPr>
          <p:spPr>
            <a:xfrm>
              <a:off x="2684597" y="2188917"/>
              <a:ext cx="68640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pick</a:t>
              </a:r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/>
          </p:nvGraphicFramePr>
          <p:xfrm>
            <a:off x="3288878" y="2186832"/>
            <a:ext cx="982663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43" name="方程式" r:id="rId3" imgW="482400" imgH="228600" progId="Equation.3">
                    <p:embed/>
                  </p:oleObj>
                </mc:Choice>
                <mc:Fallback>
                  <p:oleObj name="方程式" r:id="rId3" imgW="482400" imgH="228600" progId="Equation.3">
                    <p:embed/>
                    <p:pic>
                      <p:nvPicPr>
                        <p:cNvPr id="3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878" y="2186832"/>
                          <a:ext cx="982663" cy="468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136525" y="2038350"/>
          <a:ext cx="332263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44" name="方程式" r:id="rId5" imgW="1485720" imgH="304560" progId="Equation.3">
                  <p:embed/>
                </p:oleObj>
              </mc:Choice>
              <mc:Fallback>
                <p:oleObj name="方程式" r:id="rId5" imgW="1485720" imgH="304560" progId="Equation.3">
                  <p:embed/>
                  <p:pic>
                    <p:nvPicPr>
                      <p:cNvPr id="3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2038350"/>
                        <a:ext cx="3322638" cy="684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319088" y="3273425"/>
          <a:ext cx="39592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45" name="方程式" r:id="rId7" imgW="1777680" imgH="228600" progId="Equation.3">
                  <p:embed/>
                </p:oleObj>
              </mc:Choice>
              <mc:Fallback>
                <p:oleObj name="方程式" r:id="rId7" imgW="1777680" imgH="228600" progId="Equation.3">
                  <p:embed/>
                  <p:pic>
                    <p:nvPicPr>
                      <p:cNvPr id="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273425"/>
                        <a:ext cx="3959225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群組 42"/>
          <p:cNvGrpSpPr/>
          <p:nvPr/>
        </p:nvGrpSpPr>
        <p:grpSpPr>
          <a:xfrm>
            <a:off x="145321" y="2717800"/>
            <a:ext cx="3268464" cy="745813"/>
            <a:chOff x="1270583" y="5513690"/>
            <a:chExt cx="3268464" cy="745813"/>
          </a:xfrm>
        </p:grpSpPr>
        <p:sp>
          <p:nvSpPr>
            <p:cNvPr id="41" name="文字方塊 40"/>
            <p:cNvSpPr txBox="1"/>
            <p:nvPr/>
          </p:nvSpPr>
          <p:spPr>
            <a:xfrm>
              <a:off x="1270583" y="5520839"/>
              <a:ext cx="32684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3"/>
              <a:r>
                <a:rPr lang="en-US" altLang="zh-TW" sz="2400" dirty="0"/>
                <a:t>If                , update w</a:t>
              </a:r>
            </a:p>
            <a:p>
              <a:endParaRPr lang="zh-TW" altLang="en-US" dirty="0"/>
            </a:p>
          </p:txBody>
        </p:sp>
        <p:graphicFrame>
          <p:nvGraphicFramePr>
            <p:cNvPr id="42" name="Object 12"/>
            <p:cNvGraphicFramePr>
              <a:graphicFrameLocks noChangeAspect="1"/>
            </p:cNvGraphicFramePr>
            <p:nvPr/>
          </p:nvGraphicFramePr>
          <p:xfrm>
            <a:off x="1563412" y="5513690"/>
            <a:ext cx="1119188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46" name="方程式" r:id="rId9" imgW="507960" imgH="228600" progId="Equation.3">
                    <p:embed/>
                  </p:oleObj>
                </mc:Choice>
                <mc:Fallback>
                  <p:oleObj name="方程式" r:id="rId9" imgW="507960" imgH="228600" progId="Equation.3">
                    <p:embed/>
                    <p:pic>
                      <p:nvPicPr>
                        <p:cNvPr id="4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412" y="5513690"/>
                          <a:ext cx="1119188" cy="5064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4" name="直線接點 43"/>
          <p:cNvCxnSpPr/>
          <p:nvPr/>
        </p:nvCxnSpPr>
        <p:spPr>
          <a:xfrm>
            <a:off x="4934348" y="3451780"/>
            <a:ext cx="19043" cy="63849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五角星形 36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五角星形 39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五角星形 45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五角星形 46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五角星形 47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五角星形 48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 flipH="1">
            <a:off x="4892435" y="2410913"/>
            <a:ext cx="725446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4916020" y="2654998"/>
            <a:ext cx="2768507" cy="2971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V="1">
            <a:off x="4989515" y="4604124"/>
            <a:ext cx="1808833" cy="51759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12"/>
          <p:cNvGraphicFramePr>
            <a:graphicFrameLocks noChangeAspect="1"/>
          </p:cNvGraphicFramePr>
          <p:nvPr/>
        </p:nvGraphicFramePr>
        <p:xfrm>
          <a:off x="5341938" y="1798638"/>
          <a:ext cx="4683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47" name="方程式" r:id="rId11" imgW="203040" imgH="228600" progId="Equation.3">
                  <p:embed/>
                </p:oleObj>
              </mc:Choice>
              <mc:Fallback>
                <p:oleObj name="方程式" r:id="rId11" imgW="203040" imgH="228600" progId="Equation.3">
                  <p:embed/>
                  <p:pic>
                    <p:nvPicPr>
                      <p:cNvPr id="5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1798638"/>
                        <a:ext cx="468312" cy="530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2"/>
          <p:cNvGraphicFramePr>
            <a:graphicFrameLocks noChangeAspect="1"/>
          </p:cNvGraphicFramePr>
          <p:nvPr/>
        </p:nvGraphicFramePr>
        <p:xfrm>
          <a:off x="4503540" y="3646379"/>
          <a:ext cx="400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48" name="方程式" r:id="rId13" imgW="152280" imgH="139680" progId="Equation.3">
                  <p:embed/>
                </p:oleObj>
              </mc:Choice>
              <mc:Fallback>
                <p:oleObj name="方程式" r:id="rId13" imgW="152280" imgH="139680" progId="Equation.3">
                  <p:embed/>
                  <p:pic>
                    <p:nvPicPr>
                      <p:cNvPr id="5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540" y="3646379"/>
                        <a:ext cx="400050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直線接點 55"/>
          <p:cNvCxnSpPr>
            <a:stCxn id="37" idx="1"/>
          </p:cNvCxnSpPr>
          <p:nvPr/>
        </p:nvCxnSpPr>
        <p:spPr>
          <a:xfrm flipH="1" flipV="1">
            <a:off x="5626465" y="2423788"/>
            <a:ext cx="2009328" cy="180003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4964172" y="3530681"/>
            <a:ext cx="2009328" cy="180003"/>
          </a:xfrm>
          <a:prstGeom prst="line">
            <a:avLst/>
          </a:prstGeom>
          <a:ln w="381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>
            <a:off x="4989515" y="3710684"/>
            <a:ext cx="1983986" cy="379588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12"/>
          <p:cNvGraphicFramePr>
            <a:graphicFrameLocks noChangeAspect="1"/>
          </p:cNvGraphicFramePr>
          <p:nvPr/>
        </p:nvGraphicFramePr>
        <p:xfrm>
          <a:off x="5712186" y="3956111"/>
          <a:ext cx="400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49" name="方程式" r:id="rId15" imgW="152280" imgH="139680" progId="Equation.3">
                  <p:embed/>
                </p:oleObj>
              </mc:Choice>
              <mc:Fallback>
                <p:oleObj name="方程式" r:id="rId15" imgW="152280" imgH="139680" progId="Equation.3">
                  <p:embed/>
                  <p:pic>
                    <p:nvPicPr>
                      <p:cNvPr id="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186" y="3956111"/>
                        <a:ext cx="400050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五角星形 69"/>
          <p:cNvSpPr/>
          <p:nvPr/>
        </p:nvSpPr>
        <p:spPr>
          <a:xfrm>
            <a:off x="7641249" y="134151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五角星形 70"/>
          <p:cNvSpPr/>
          <p:nvPr/>
        </p:nvSpPr>
        <p:spPr>
          <a:xfrm>
            <a:off x="7653626" y="192711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7698566" y="82317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5" name="Object 12"/>
          <p:cNvGraphicFramePr>
            <a:graphicFrameLocks noChangeAspect="1"/>
          </p:cNvGraphicFramePr>
          <p:nvPr/>
        </p:nvGraphicFramePr>
        <p:xfrm>
          <a:off x="7884887" y="127321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0" name="方程式" r:id="rId16" imgW="558720" imgH="228600" progId="Equation.3">
                  <p:embed/>
                </p:oleObj>
              </mc:Choice>
              <mc:Fallback>
                <p:oleObj name="方程式" r:id="rId16" imgW="558720" imgH="228600" progId="Equation.3">
                  <p:embed/>
                  <p:pic>
                    <p:nvPicPr>
                      <p:cNvPr id="7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887" y="1273213"/>
                        <a:ext cx="11414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2"/>
          <p:cNvGraphicFramePr>
            <a:graphicFrameLocks noChangeAspect="1"/>
          </p:cNvGraphicFramePr>
          <p:nvPr/>
        </p:nvGraphicFramePr>
        <p:xfrm>
          <a:off x="7905524" y="181455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1" name="方程式" r:id="rId18" imgW="495000" imgH="228600" progId="Equation.3">
                  <p:embed/>
                </p:oleObj>
              </mc:Choice>
              <mc:Fallback>
                <p:oleObj name="方程式" r:id="rId18" imgW="495000" imgH="228600" progId="Equation.3">
                  <p:embed/>
                  <p:pic>
                    <p:nvPicPr>
                      <p:cNvPr id="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524" y="1814550"/>
                        <a:ext cx="10414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2"/>
          <p:cNvGraphicFramePr>
            <a:graphicFrameLocks noChangeAspect="1"/>
          </p:cNvGraphicFramePr>
          <p:nvPr/>
        </p:nvGraphicFramePr>
        <p:xfrm>
          <a:off x="7924574" y="10481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2" name="方程式" r:id="rId20" imgW="533160" imgH="228600" progId="Equation.3">
                  <p:embed/>
                </p:oleObj>
              </mc:Choice>
              <mc:Fallback>
                <p:oleObj name="方程式" r:id="rId20" imgW="533160" imgH="228600" progId="Equation.3">
                  <p:embed/>
                  <p:pic>
                    <p:nvPicPr>
                      <p:cNvPr id="7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574" y="104813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2"/>
          <p:cNvGraphicFramePr>
            <a:graphicFrameLocks noChangeAspect="1"/>
          </p:cNvGraphicFramePr>
          <p:nvPr/>
        </p:nvGraphicFramePr>
        <p:xfrm>
          <a:off x="7932512" y="64615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3" name="方程式" r:id="rId22" imgW="482400" imgH="228600" progId="Equation.3">
                  <p:embed/>
                </p:oleObj>
              </mc:Choice>
              <mc:Fallback>
                <p:oleObj name="方程式" r:id="rId22" imgW="482400" imgH="228600" progId="Equation.3">
                  <p:embed/>
                  <p:pic>
                    <p:nvPicPr>
                      <p:cNvPr id="7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512" y="646150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10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接點 15"/>
          <p:cNvCxnSpPr/>
          <p:nvPr/>
        </p:nvCxnSpPr>
        <p:spPr>
          <a:xfrm flipH="1">
            <a:off x="2572838" y="3311594"/>
            <a:ext cx="6386285" cy="125317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- Example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4989515" y="3710684"/>
            <a:ext cx="1983986" cy="379588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5712186" y="3956111"/>
          <a:ext cx="4000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33" name="方程式" r:id="rId3" imgW="152280" imgH="139680" progId="Equation.3">
                  <p:embed/>
                </p:oleObj>
              </mc:Choice>
              <mc:Fallback>
                <p:oleObj name="方程式" r:id="rId3" imgW="152280" imgH="13968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186" y="3956111"/>
                        <a:ext cx="400050" cy="368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橢圓 5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378171" y="1716088"/>
            <a:ext cx="2455224" cy="466725"/>
            <a:chOff x="2684597" y="2186581"/>
            <a:chExt cx="2455224" cy="466725"/>
          </a:xfrm>
        </p:grpSpPr>
        <p:sp>
          <p:nvSpPr>
            <p:cNvPr id="11" name="矩形 10"/>
            <p:cNvSpPr/>
            <p:nvPr/>
          </p:nvSpPr>
          <p:spPr>
            <a:xfrm>
              <a:off x="2684597" y="2188917"/>
              <a:ext cx="24552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pick                again</a:t>
              </a:r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3327189" y="2186581"/>
            <a:ext cx="906462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34" name="方程式" r:id="rId5" imgW="444240" imgH="228600" progId="Equation.3">
                    <p:embed/>
                  </p:oleObj>
                </mc:Choice>
                <mc:Fallback>
                  <p:oleObj name="方程式" r:id="rId5" imgW="444240" imgH="228600" progId="Equation.3">
                    <p:embed/>
                    <p:pic>
                      <p:nvPicPr>
                        <p:cNvPr id="1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7189" y="2186581"/>
                          <a:ext cx="906462" cy="4667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文字方塊 12"/>
          <p:cNvSpPr txBox="1"/>
          <p:nvPr/>
        </p:nvSpPr>
        <p:spPr>
          <a:xfrm>
            <a:off x="1865849" y="2997176"/>
            <a:ext cx="235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zh-TW" sz="2400" dirty="0"/>
              <a:t>do not update w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417513" y="2928938"/>
          <a:ext cx="10350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35" name="方程式" r:id="rId7" imgW="469800" imgH="228600" progId="Equation.3">
                  <p:embed/>
                </p:oleObj>
              </mc:Choice>
              <mc:Fallback>
                <p:oleObj name="方程式" r:id="rId7" imgW="469800" imgH="228600" progId="Equation.3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2928938"/>
                        <a:ext cx="1035050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409575" y="2279650"/>
          <a:ext cx="326548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36" name="方程式" r:id="rId9" imgW="1460160" imgH="304560" progId="Equation.3">
                  <p:embed/>
                </p:oleObj>
              </mc:Choice>
              <mc:Fallback>
                <p:oleObj name="方程式" r:id="rId9" imgW="1460160" imgH="30456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2279650"/>
                        <a:ext cx="3265488" cy="684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5019675" y="2903538"/>
          <a:ext cx="3984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37" name="方程式" r:id="rId11" imgW="177480" imgH="228600" progId="Equation.3">
                  <p:embed/>
                </p:oleObj>
              </mc:Choice>
              <mc:Fallback>
                <p:oleObj name="方程式" r:id="rId11" imgW="177480" imgH="22860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2903538"/>
                        <a:ext cx="398463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群組 19"/>
          <p:cNvGrpSpPr/>
          <p:nvPr/>
        </p:nvGrpSpPr>
        <p:grpSpPr>
          <a:xfrm>
            <a:off x="428046" y="4814888"/>
            <a:ext cx="2455224" cy="466725"/>
            <a:chOff x="2684597" y="2186205"/>
            <a:chExt cx="2455224" cy="466725"/>
          </a:xfrm>
        </p:grpSpPr>
        <p:sp>
          <p:nvSpPr>
            <p:cNvPr id="21" name="矩形 20"/>
            <p:cNvSpPr/>
            <p:nvPr/>
          </p:nvSpPr>
          <p:spPr>
            <a:xfrm>
              <a:off x="2684597" y="2188917"/>
              <a:ext cx="24552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pick                again</a:t>
              </a:r>
            </a:p>
          </p:txBody>
        </p:sp>
        <p:graphicFrame>
          <p:nvGraphicFramePr>
            <p:cNvPr id="22" name="Object 12"/>
            <p:cNvGraphicFramePr>
              <a:graphicFrameLocks noChangeAspect="1"/>
            </p:cNvGraphicFramePr>
            <p:nvPr/>
          </p:nvGraphicFramePr>
          <p:xfrm>
            <a:off x="3288426" y="2186205"/>
            <a:ext cx="982663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38" name="方程式" r:id="rId13" imgW="482400" imgH="228600" progId="Equation.3">
                    <p:embed/>
                  </p:oleObj>
                </mc:Choice>
                <mc:Fallback>
                  <p:oleObj name="方程式" r:id="rId13" imgW="482400" imgH="228600" progId="Equation.3">
                    <p:embed/>
                    <p:pic>
                      <p:nvPicPr>
                        <p:cNvPr id="2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426" y="2186205"/>
                          <a:ext cx="982663" cy="4667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文字方塊 22"/>
          <p:cNvSpPr txBox="1"/>
          <p:nvPr/>
        </p:nvSpPr>
        <p:spPr>
          <a:xfrm>
            <a:off x="1873775" y="6112886"/>
            <a:ext cx="3268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zh-TW" sz="2400" dirty="0"/>
              <a:t>do not update w</a:t>
            </a:r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433388" y="6065838"/>
          <a:ext cx="11176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39" name="方程式" r:id="rId15" imgW="507960" imgH="228600" progId="Equation.3">
                  <p:embed/>
                </p:oleObj>
              </mc:Choice>
              <mc:Fallback>
                <p:oleObj name="方程式" r:id="rId15" imgW="507960" imgH="22860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6065838"/>
                        <a:ext cx="1117600" cy="506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431800" y="5380038"/>
          <a:ext cx="332263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40" name="方程式" r:id="rId17" imgW="1485720" imgH="304560" progId="Equation.3">
                  <p:embed/>
                </p:oleObj>
              </mc:Choice>
              <mc:Fallback>
                <p:oleObj name="方程式" r:id="rId17" imgW="1485720" imgH="30456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5380038"/>
                        <a:ext cx="3322638" cy="684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五角星形 25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1610309" y="3027159"/>
            <a:ext cx="249919" cy="431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1610880" y="6122933"/>
            <a:ext cx="249919" cy="431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7408863" y="2771775"/>
          <a:ext cx="4460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41" name="方程式" r:id="rId19" imgW="203040" imgH="228600" progId="Equation.3">
                  <p:embed/>
                </p:oleObj>
              </mc:Choice>
              <mc:Fallback>
                <p:oleObj name="方程式" r:id="rId19" imgW="203040" imgH="22860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863" y="2771775"/>
                        <a:ext cx="446087" cy="506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/>
        </p:nvGraphicFramePr>
        <p:xfrm>
          <a:off x="5368925" y="2933700"/>
          <a:ext cx="6429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42" name="方程式" r:id="rId21" imgW="291960" imgH="228600" progId="Equation.3">
                  <p:embed/>
                </p:oleObj>
              </mc:Choice>
              <mc:Fallback>
                <p:oleObj name="方程式" r:id="rId21" imgW="291960" imgH="228600" progId="Equation.3">
                  <p:embed/>
                  <p:pic>
                    <p:nvPicPr>
                      <p:cNvPr id="3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25" y="2933700"/>
                        <a:ext cx="642938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7826375" y="2784475"/>
          <a:ext cx="6699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43" name="方程式" r:id="rId23" imgW="304560" imgH="228600" progId="Equation.3">
                  <p:embed/>
                </p:oleObj>
              </mc:Choice>
              <mc:Fallback>
                <p:oleObj name="方程式" r:id="rId23" imgW="304560" imgH="228600" progId="Equation.3">
                  <p:embed/>
                  <p:pic>
                    <p:nvPicPr>
                      <p:cNvPr id="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75" y="2784475"/>
                        <a:ext cx="669925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6379761" y="6064250"/>
            <a:ext cx="2504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So we are done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五角星形 47"/>
          <p:cNvSpPr/>
          <p:nvPr/>
        </p:nvSpPr>
        <p:spPr>
          <a:xfrm>
            <a:off x="7641249" y="1341514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五角星形 48"/>
          <p:cNvSpPr/>
          <p:nvPr/>
        </p:nvSpPr>
        <p:spPr>
          <a:xfrm>
            <a:off x="7653626" y="1927114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7698566" y="823174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7700731" y="263103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5" name="Object 12"/>
          <p:cNvGraphicFramePr>
            <a:graphicFrameLocks noChangeAspect="1"/>
          </p:cNvGraphicFramePr>
          <p:nvPr/>
        </p:nvGraphicFramePr>
        <p:xfrm>
          <a:off x="7884887" y="1273213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44" name="方程式" r:id="rId25" imgW="558720" imgH="228600" progId="Equation.3">
                  <p:embed/>
                </p:oleObj>
              </mc:Choice>
              <mc:Fallback>
                <p:oleObj name="方程式" r:id="rId25" imgW="558720" imgH="228600" progId="Equation.3">
                  <p:embed/>
                  <p:pic>
                    <p:nvPicPr>
                      <p:cNvPr id="5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887" y="1273213"/>
                        <a:ext cx="11414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2"/>
          <p:cNvGraphicFramePr>
            <a:graphicFrameLocks noChangeAspect="1"/>
          </p:cNvGraphicFramePr>
          <p:nvPr/>
        </p:nvGraphicFramePr>
        <p:xfrm>
          <a:off x="7905524" y="1814550"/>
          <a:ext cx="1041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45" name="方程式" r:id="rId27" imgW="495000" imgH="228600" progId="Equation.3">
                  <p:embed/>
                </p:oleObj>
              </mc:Choice>
              <mc:Fallback>
                <p:oleObj name="方程式" r:id="rId27" imgW="495000" imgH="228600" progId="Equation.3">
                  <p:embed/>
                  <p:pic>
                    <p:nvPicPr>
                      <p:cNvPr id="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524" y="1814550"/>
                        <a:ext cx="1041400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2"/>
          <p:cNvGraphicFramePr>
            <a:graphicFrameLocks noChangeAspect="1"/>
          </p:cNvGraphicFramePr>
          <p:nvPr/>
        </p:nvGraphicFramePr>
        <p:xfrm>
          <a:off x="7924574" y="104813"/>
          <a:ext cx="1087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46" name="方程式" r:id="rId29" imgW="533160" imgH="228600" progId="Equation.3">
                  <p:embed/>
                </p:oleObj>
              </mc:Choice>
              <mc:Fallback>
                <p:oleObj name="方程式" r:id="rId29" imgW="533160" imgH="228600" progId="Equation.3">
                  <p:embed/>
                  <p:pic>
                    <p:nvPicPr>
                      <p:cNvPr id="5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574" y="104813"/>
                        <a:ext cx="1087438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2"/>
          <p:cNvGraphicFramePr>
            <a:graphicFrameLocks noChangeAspect="1"/>
          </p:cNvGraphicFramePr>
          <p:nvPr/>
        </p:nvGraphicFramePr>
        <p:xfrm>
          <a:off x="7932512" y="646150"/>
          <a:ext cx="101441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47" name="方程式" r:id="rId31" imgW="482400" imgH="228600" progId="Equation.3">
                  <p:embed/>
                </p:oleObj>
              </mc:Choice>
              <mc:Fallback>
                <p:oleObj name="方程式" r:id="rId31" imgW="482400" imgH="228600" progId="Equation.3">
                  <p:embed/>
                  <p:pic>
                    <p:nvPicPr>
                      <p:cNvPr id="5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512" y="646150"/>
                        <a:ext cx="1014412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2"/>
          <p:cNvGraphicFramePr>
            <a:graphicFrameLocks noChangeAspect="1"/>
          </p:cNvGraphicFramePr>
          <p:nvPr/>
        </p:nvGraphicFramePr>
        <p:xfrm>
          <a:off x="7305018" y="3985990"/>
          <a:ext cx="15875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48" name="方程式" r:id="rId33" imgW="774360" imgH="482400" progId="Equation.3">
                  <p:embed/>
                </p:oleObj>
              </mc:Choice>
              <mc:Fallback>
                <p:oleObj name="方程式" r:id="rId33" imgW="774360" imgH="482400" progId="Equation.3">
                  <p:embed/>
                  <p:pic>
                    <p:nvPicPr>
                      <p:cNvPr id="5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5018" y="3985990"/>
                        <a:ext cx="1587500" cy="98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2"/>
          <p:cNvGraphicFramePr>
            <a:graphicFrameLocks noChangeAspect="1"/>
          </p:cNvGraphicFramePr>
          <p:nvPr/>
        </p:nvGraphicFramePr>
        <p:xfrm>
          <a:off x="7325655" y="5028977"/>
          <a:ext cx="16113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49" name="方程式" r:id="rId35" imgW="787320" imgH="482400" progId="Equation.3">
                  <p:embed/>
                </p:oleObj>
              </mc:Choice>
              <mc:Fallback>
                <p:oleObj name="方程式" r:id="rId35" imgW="787320" imgH="482400" progId="Equation.3">
                  <p:embed/>
                  <p:pic>
                    <p:nvPicPr>
                      <p:cNvPr id="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5655" y="5028977"/>
                        <a:ext cx="1611313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611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3" grpId="0"/>
      <p:bldP spid="23" grpId="0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Assumption: Separable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There exists a weight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2133600" y="5254625"/>
          <a:ext cx="454818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5" name="方程式" r:id="rId5" imgW="1726920" imgH="228600" progId="Equation.3">
                  <p:embed/>
                </p:oleObj>
              </mc:Choice>
              <mc:Fallback>
                <p:oleObj name="方程式" r:id="rId5" imgW="1726920" imgH="22860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254625"/>
                        <a:ext cx="4548188" cy="601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1036638" y="3389313"/>
          <a:ext cx="22733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6" name="方程式" r:id="rId7" imgW="863280" imgH="228600" progId="Equation.3">
                  <p:embed/>
                </p:oleObj>
              </mc:Choice>
              <mc:Fallback>
                <p:oleObj name="方程式" r:id="rId7" imgW="863280" imgH="22860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3389313"/>
                        <a:ext cx="2273300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274914" y="3459655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(All incorrect label for an example)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051983" y="2735792"/>
          <a:ext cx="5699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7" name="方程式" r:id="rId9" imgW="215640" imgH="164880" progId="Equation.3">
                  <p:embed/>
                </p:oleObj>
              </mc:Choice>
              <mc:Fallback>
                <p:oleObj name="方程式" r:id="rId9" imgW="215640" imgH="16488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983" y="2735792"/>
                        <a:ext cx="569913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1604864" y="2722262"/>
            <a:ext cx="454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(All training examples)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133600" y="4335463"/>
          <a:ext cx="39465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8" name="方程式" r:id="rId11" imgW="1498320" imgH="228600" progId="Equation.3">
                  <p:embed/>
                </p:oleObj>
              </mc:Choice>
              <mc:Fallback>
                <p:oleObj name="方程式" r:id="rId11" imgW="1498320" imgH="22860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35463"/>
                        <a:ext cx="3946525" cy="601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5589074" y="4462928"/>
            <a:ext cx="34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(The target exists)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弧形向右箭號 6"/>
          <p:cNvSpPr/>
          <p:nvPr/>
        </p:nvSpPr>
        <p:spPr>
          <a:xfrm>
            <a:off x="1512360" y="4537817"/>
            <a:ext cx="569913" cy="108124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6043492" y="1778197"/>
          <a:ext cx="11366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9" name="方程式" r:id="rId13" imgW="431640" imgH="253800" progId="Equation.3">
                  <p:embed/>
                </p:oleObj>
              </mc:Choice>
              <mc:Fallback>
                <p:oleObj name="方程式" r:id="rId13" imgW="431640" imgH="25380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492" y="1778197"/>
                        <a:ext cx="1136650" cy="668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453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Assumption: Separable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4864283" y="3314255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872831" y="4090272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392524" y="510534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7635793" y="2510778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6769320" y="445305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3880290" y="4049076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5496125" y="2267265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5184506" y="497500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5703530" y="5591852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3848099" y="2004434"/>
            <a:ext cx="3733183" cy="414481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5576805" y="4424363"/>
          <a:ext cx="579834" cy="40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3" name="方程式" r:id="rId3" imgW="253800" imgH="177480" progId="Equation.3">
                  <p:embed/>
                </p:oleObj>
              </mc:Choice>
              <mc:Fallback>
                <p:oleObj name="方程式" r:id="rId3" imgW="253800" imgH="17748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05" y="4424363"/>
                        <a:ext cx="579834" cy="407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線接點 38"/>
          <p:cNvCxnSpPr/>
          <p:nvPr/>
        </p:nvCxnSpPr>
        <p:spPr>
          <a:xfrm flipH="1">
            <a:off x="3793588" y="5496531"/>
            <a:ext cx="630861" cy="700422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12"/>
          <p:cNvGraphicFramePr>
            <a:graphicFrameLocks noChangeAspect="1"/>
          </p:cNvGraphicFramePr>
          <p:nvPr/>
        </p:nvGraphicFramePr>
        <p:xfrm>
          <a:off x="4131272" y="5670066"/>
          <a:ext cx="50006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4" name="方程式" r:id="rId5" imgW="190440" imgH="203040" progId="Equation.3">
                  <p:embed/>
                </p:oleObj>
              </mc:Choice>
              <mc:Fallback>
                <p:oleObj name="方程式" r:id="rId5" imgW="190440" imgH="203040" progId="Equation.3">
                  <p:embed/>
                  <p:pic>
                    <p:nvPicPr>
                      <p:cNvPr id="4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272" y="5670066"/>
                        <a:ext cx="500062" cy="534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線接點 42"/>
          <p:cNvCxnSpPr/>
          <p:nvPr/>
        </p:nvCxnSpPr>
        <p:spPr>
          <a:xfrm>
            <a:off x="4999093" y="3453982"/>
            <a:ext cx="649375" cy="6493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012370" y="4235652"/>
            <a:ext cx="293891" cy="290753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5648468" y="241182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7379688" y="2272220"/>
            <a:ext cx="342210" cy="33059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6053865" y="3754199"/>
            <a:ext cx="868446" cy="859174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大括弧 50"/>
          <p:cNvSpPr/>
          <p:nvPr/>
        </p:nvSpPr>
        <p:spPr>
          <a:xfrm rot="2417961">
            <a:off x="5504299" y="4154396"/>
            <a:ext cx="164032" cy="514760"/>
          </a:xfrm>
          <a:prstGeom prst="rightBrace">
            <a:avLst>
              <a:gd name="adj1" fmla="val 83743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右大括弧 51"/>
          <p:cNvSpPr/>
          <p:nvPr/>
        </p:nvSpPr>
        <p:spPr>
          <a:xfrm rot="2545835">
            <a:off x="6901797" y="2195066"/>
            <a:ext cx="179355" cy="1274958"/>
          </a:xfrm>
          <a:prstGeom prst="rightBrace">
            <a:avLst>
              <a:gd name="adj1" fmla="val 83743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3" name="Object 12"/>
          <p:cNvGraphicFramePr>
            <a:graphicFrameLocks noChangeAspect="1"/>
          </p:cNvGraphicFramePr>
          <p:nvPr/>
        </p:nvGraphicFramePr>
        <p:xfrm>
          <a:off x="6949138" y="2860363"/>
          <a:ext cx="579834" cy="40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5" name="方程式" r:id="rId7" imgW="253800" imgH="177480" progId="Equation.3">
                  <p:embed/>
                </p:oleObj>
              </mc:Choice>
              <mc:Fallback>
                <p:oleObj name="方程式" r:id="rId7" imgW="253800" imgH="177480" progId="Equation.3">
                  <p:embed/>
                  <p:pic>
                    <p:nvPicPr>
                      <p:cNvPr id="5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9138" y="2860363"/>
                        <a:ext cx="579834" cy="407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橢圓 56"/>
          <p:cNvSpPr/>
          <p:nvPr/>
        </p:nvSpPr>
        <p:spPr>
          <a:xfrm>
            <a:off x="3699202" y="4944221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1018187" y="3106507"/>
            <a:ext cx="161120" cy="1611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1016022" y="3666578"/>
            <a:ext cx="161120" cy="1611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五角星形 67"/>
          <p:cNvSpPr/>
          <p:nvPr/>
        </p:nvSpPr>
        <p:spPr>
          <a:xfrm>
            <a:off x="974825" y="4156891"/>
            <a:ext cx="243513" cy="24351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五角星形 68"/>
          <p:cNvSpPr/>
          <p:nvPr/>
        </p:nvSpPr>
        <p:spPr>
          <a:xfrm>
            <a:off x="987202" y="4742491"/>
            <a:ext cx="243513" cy="243513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0" name="Object 12"/>
          <p:cNvGraphicFramePr>
            <a:graphicFrameLocks noChangeAspect="1"/>
          </p:cNvGraphicFramePr>
          <p:nvPr/>
        </p:nvGraphicFramePr>
        <p:xfrm>
          <a:off x="1361349" y="5308830"/>
          <a:ext cx="666750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6" name="方程式" r:id="rId8" imgW="317160" imgH="75960" progId="Equation.3">
                  <p:embed/>
                </p:oleObj>
              </mc:Choice>
              <mc:Fallback>
                <p:oleObj name="方程式" r:id="rId8" imgW="317160" imgH="75960" progId="Equation.3">
                  <p:embed/>
                  <p:pic>
                    <p:nvPicPr>
                      <p:cNvPr id="7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349" y="5308830"/>
                        <a:ext cx="666750" cy="160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2"/>
          <p:cNvGraphicFramePr>
            <a:graphicFrameLocks noChangeAspect="1"/>
          </p:cNvGraphicFramePr>
          <p:nvPr/>
        </p:nvGraphicFramePr>
        <p:xfrm>
          <a:off x="1241425" y="2947988"/>
          <a:ext cx="10906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7" name="方程式" r:id="rId10" imgW="533160" imgH="228600" progId="Equation.3">
                  <p:embed/>
                </p:oleObj>
              </mc:Choice>
              <mc:Fallback>
                <p:oleObj name="方程式" r:id="rId10" imgW="533160" imgH="228600" progId="Equation.3">
                  <p:embed/>
                  <p:pic>
                    <p:nvPicPr>
                      <p:cNvPr id="7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2947988"/>
                        <a:ext cx="1090613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12"/>
          <p:cNvGraphicFramePr>
            <a:graphicFrameLocks noChangeAspect="1"/>
          </p:cNvGraphicFramePr>
          <p:nvPr/>
        </p:nvGraphicFramePr>
        <p:xfrm>
          <a:off x="1250950" y="3489325"/>
          <a:ext cx="10144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8" name="方程式" r:id="rId12" imgW="482400" imgH="228600" progId="Equation.3">
                  <p:embed/>
                </p:oleObj>
              </mc:Choice>
              <mc:Fallback>
                <p:oleObj name="方程式" r:id="rId12" imgW="482400" imgH="228600" progId="Equation.3">
                  <p:embed/>
                  <p:pic>
                    <p:nvPicPr>
                      <p:cNvPr id="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3489325"/>
                        <a:ext cx="1014413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2"/>
          <p:cNvGraphicFramePr>
            <a:graphicFrameLocks noChangeAspect="1"/>
          </p:cNvGraphicFramePr>
          <p:nvPr/>
        </p:nvGraphicFramePr>
        <p:xfrm>
          <a:off x="1220788" y="4087813"/>
          <a:ext cx="1139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9" name="方程式" r:id="rId14" imgW="558720" imgH="228600" progId="Equation.3">
                  <p:embed/>
                </p:oleObj>
              </mc:Choice>
              <mc:Fallback>
                <p:oleObj name="方程式" r:id="rId14" imgW="558720" imgH="228600" progId="Equation.3">
                  <p:embed/>
                  <p:pic>
                    <p:nvPicPr>
                      <p:cNvPr id="7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4087813"/>
                        <a:ext cx="1139825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2"/>
          <p:cNvGraphicFramePr>
            <a:graphicFrameLocks noChangeAspect="1"/>
          </p:cNvGraphicFramePr>
          <p:nvPr/>
        </p:nvGraphicFramePr>
        <p:xfrm>
          <a:off x="1239838" y="4629150"/>
          <a:ext cx="1041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0" name="方程式" r:id="rId16" imgW="495000" imgH="228600" progId="Equation.3">
                  <p:embed/>
                </p:oleObj>
              </mc:Choice>
              <mc:Fallback>
                <p:oleObj name="方程式" r:id="rId16" imgW="495000" imgH="228600" progId="Equation.3">
                  <p:embed/>
                  <p:pic>
                    <p:nvPicPr>
                      <p:cNvPr id="7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4629150"/>
                        <a:ext cx="1041400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606425" y="1784350"/>
          <a:ext cx="454818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01" name="方程式" r:id="rId18" imgW="1726920" imgH="228600" progId="Equation.3">
                  <p:embed/>
                </p:oleObj>
              </mc:Choice>
              <mc:Fallback>
                <p:oleObj name="方程式" r:id="rId18" imgW="1726920" imgH="22860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1784350"/>
                        <a:ext cx="4548188" cy="601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448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 of </a:t>
            </a:r>
            <a:br>
              <a:rPr lang="en-US" altLang="zh-TW" dirty="0"/>
            </a:br>
            <a:r>
              <a:rPr lang="en-US" altLang="zh-TW" dirty="0"/>
              <a:t>Structured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solidFill>
                  <a:srgbClr val="0000FF"/>
                </a:solidFill>
              </a:rPr>
              <a:t>Unified Framework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85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996950" y="2786063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7" name="方程式" r:id="rId4" imgW="1942920" imgH="228600" progId="Equation.3">
                  <p:embed/>
                </p:oleObj>
              </mc:Choice>
              <mc:Fallback>
                <p:oleObj name="方程式" r:id="rId4" imgW="1942920" imgH="22860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86063"/>
                        <a:ext cx="4330700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993311" y="2228976"/>
          <a:ext cx="6765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8" name="方程式" r:id="rId6" imgW="3035160" imgH="203040" progId="Equation.3">
                  <p:embed/>
                </p:oleObj>
              </mc:Choice>
              <mc:Fallback>
                <p:oleObj name="方程式" r:id="rId6" imgW="3035160" imgH="2030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11" y="2228976"/>
                        <a:ext cx="67659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750888" y="5176838"/>
          <a:ext cx="52911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9" name="方程式" r:id="rId8" imgW="2374560" imgH="228600" progId="Equation.3">
                  <p:embed/>
                </p:oleObj>
              </mc:Choice>
              <mc:Fallback>
                <p:oleObj name="方程式" r:id="rId8" imgW="2374560" imgH="22860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5176838"/>
                        <a:ext cx="5291137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1598613" y="5808663"/>
          <a:ext cx="50657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0" name="方程式" r:id="rId10" imgW="2273040" imgH="228600" progId="Equation.3">
                  <p:embed/>
                </p:oleObj>
              </mc:Choice>
              <mc:Fallback>
                <p:oleObj name="方程式" r:id="rId10" imgW="2273040" imgH="22860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5808663"/>
                        <a:ext cx="5065712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6692371" y="5820901"/>
          <a:ext cx="1839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1" name="方程式" r:id="rId12" imgW="825480" imgH="203040" progId="Equation.3">
                  <p:embed/>
                </p:oleObj>
              </mc:Choice>
              <mc:Fallback>
                <p:oleObj name="方程式" r:id="rId12" imgW="825480" imgH="20304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371" y="5820901"/>
                        <a:ext cx="1839912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530716" y="1760980"/>
            <a:ext cx="702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is updated </a:t>
            </a:r>
            <a:r>
              <a:rPr lang="en-US" altLang="zh-TW" sz="2400" dirty="0">
                <a:solidFill>
                  <a:srgbClr val="FF0000"/>
                </a:solidFill>
              </a:rPr>
              <a:t>once it sees a mistake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28650" y="3425939"/>
            <a:ext cx="7299919" cy="840775"/>
            <a:chOff x="1572723" y="2964919"/>
            <a:chExt cx="7299919" cy="840775"/>
          </a:xfrm>
        </p:grpSpPr>
        <p:sp>
          <p:nvSpPr>
            <p:cNvPr id="16" name="文字方塊 15"/>
            <p:cNvSpPr txBox="1"/>
            <p:nvPr/>
          </p:nvSpPr>
          <p:spPr>
            <a:xfrm>
              <a:off x="1572723" y="2964919"/>
              <a:ext cx="2494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Proof that:</a:t>
              </a:r>
              <a:endParaRPr lang="zh-TW" altLang="en-US" sz="2400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032126" y="2974697"/>
              <a:ext cx="5840516" cy="830997"/>
              <a:chOff x="3032126" y="2974697"/>
              <a:chExt cx="5840516" cy="830997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3032126" y="2974697"/>
                <a:ext cx="5840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angle </a:t>
                </a:r>
                <a:r>
                  <a:rPr lang="el-GR" altLang="zh-TW" sz="2400" dirty="0"/>
                  <a:t>ρ</a:t>
                </a:r>
                <a:r>
                  <a:rPr lang="en-US" altLang="zh-TW" sz="2400" baseline="-25000" dirty="0"/>
                  <a:t>k</a:t>
                </a:r>
                <a:r>
                  <a:rPr lang="en-US" altLang="zh-TW" sz="2400" dirty="0"/>
                  <a:t>  between        and </a:t>
                </a:r>
                <a:r>
                  <a:rPr lang="en-US" altLang="zh-TW" sz="2400" dirty="0" err="1"/>
                  <a:t>w</a:t>
                </a:r>
                <a:r>
                  <a:rPr lang="en-US" altLang="zh-TW" sz="2400" baseline="-25000" dirty="0" err="1"/>
                  <a:t>k</a:t>
                </a:r>
                <a:r>
                  <a:rPr lang="en-US" altLang="zh-TW" sz="2400" dirty="0"/>
                  <a:t> is smaller as k increases</a:t>
                </a:r>
                <a:endParaRPr lang="zh-TW" altLang="en-US" sz="2400" dirty="0"/>
              </a:p>
            </p:txBody>
          </p:sp>
          <p:graphicFrame>
            <p:nvGraphicFramePr>
              <p:cNvPr id="21" name="Object 12"/>
              <p:cNvGraphicFramePr>
                <a:graphicFrameLocks noChangeAspect="1"/>
              </p:cNvGraphicFramePr>
              <p:nvPr/>
            </p:nvGraphicFramePr>
            <p:xfrm>
              <a:off x="5969110" y="3021497"/>
              <a:ext cx="339725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722" name="方程式" r:id="rId14" imgW="152280" imgH="177480" progId="Equation.3">
                      <p:embed/>
                    </p:oleObj>
                  </mc:Choice>
                  <mc:Fallback>
                    <p:oleObj name="方程式" r:id="rId14" imgW="152280" imgH="177480" progId="Equation.3">
                      <p:embed/>
                      <p:pic>
                        <p:nvPicPr>
                          <p:cNvPr id="2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9110" y="3021497"/>
                            <a:ext cx="339725" cy="3968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2" name="矩形 21"/>
          <p:cNvSpPr/>
          <p:nvPr/>
        </p:nvSpPr>
        <p:spPr>
          <a:xfrm>
            <a:off x="5280094" y="2820939"/>
            <a:ext cx="36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(the relation of </a:t>
            </a:r>
            <a:r>
              <a:rPr lang="en-US" altLang="zh-TW" sz="2400" dirty="0" err="1">
                <a:solidFill>
                  <a:srgbClr val="0000FF"/>
                </a:solidFill>
              </a:rPr>
              <a:t>w</a:t>
            </a:r>
            <a:r>
              <a:rPr lang="en-US" altLang="zh-TW" sz="2400" baseline="30000" dirty="0" err="1">
                <a:solidFill>
                  <a:srgbClr val="0000FF"/>
                </a:solidFill>
              </a:rPr>
              <a:t>k</a:t>
            </a:r>
            <a:r>
              <a:rPr lang="en-US" altLang="zh-TW" sz="2400" dirty="0">
                <a:solidFill>
                  <a:srgbClr val="0000FF"/>
                </a:solidFill>
              </a:rPr>
              <a:t> and w</a:t>
            </a:r>
            <a:r>
              <a:rPr lang="en-US" altLang="zh-TW" sz="2400" baseline="30000" dirty="0">
                <a:solidFill>
                  <a:srgbClr val="0000FF"/>
                </a:solidFill>
              </a:rPr>
              <a:t>k-1</a:t>
            </a:r>
            <a:r>
              <a:rPr lang="en-US" altLang="zh-TW" sz="2400" dirty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4476814" y="6321199"/>
          <a:ext cx="56673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3" name="方程式" r:id="rId16" imgW="253800" imgH="177480" progId="Equation.3">
                  <p:embed/>
                </p:oleObj>
              </mc:Choice>
              <mc:Fallback>
                <p:oleObj name="方程式" r:id="rId16" imgW="253800" imgH="17748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814" y="6321199"/>
                        <a:ext cx="566738" cy="398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接點 24"/>
          <p:cNvCxnSpPr/>
          <p:nvPr/>
        </p:nvCxnSpPr>
        <p:spPr>
          <a:xfrm>
            <a:off x="3277028" y="6269406"/>
            <a:ext cx="32392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761882" y="4336893"/>
            <a:ext cx="4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Analysis </a:t>
            </a:r>
            <a:endParaRPr lang="zh-TW" altLang="en-US" sz="2400" dirty="0"/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1928815" y="4337580"/>
          <a:ext cx="9350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4" name="方程式" r:id="rId18" imgW="419040" imgH="228600" progId="Equation.3">
                  <p:embed/>
                </p:oleObj>
              </mc:Choice>
              <mc:Fallback>
                <p:oleObj name="方程式" r:id="rId18" imgW="419040" imgH="228600" progId="Equation.3">
                  <p:embed/>
                  <p:pic>
                    <p:nvPicPr>
                      <p:cNvPr id="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5" y="4337580"/>
                        <a:ext cx="935037" cy="512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777061" y="4342843"/>
            <a:ext cx="2570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(larger and larger?)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19487" y="4161253"/>
            <a:ext cx="1220198" cy="3430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025358" y="6272740"/>
            <a:ext cx="1609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(Separable)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5475288" y="4056063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25" name="方程式" r:id="rId20" imgW="1143000" imgH="495000" progId="Equation.3">
                  <p:embed/>
                </p:oleObj>
              </mc:Choice>
              <mc:Fallback>
                <p:oleObj name="方程式" r:id="rId20" imgW="1143000" imgH="49500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056063"/>
                        <a:ext cx="2547937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55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1" grpId="0" animBg="1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433998" y="4900705"/>
          <a:ext cx="2689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5" name="方程式" r:id="rId4" imgW="1206360" imgH="203040" progId="Equation.3">
                  <p:embed/>
                </p:oleObj>
              </mc:Choice>
              <mc:Fallback>
                <p:oleObj name="方程式" r:id="rId4" imgW="1206360" imgH="20304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4900705"/>
                        <a:ext cx="26892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群組 3"/>
          <p:cNvGrpSpPr/>
          <p:nvPr/>
        </p:nvGrpSpPr>
        <p:grpSpPr>
          <a:xfrm>
            <a:off x="628650" y="3425939"/>
            <a:ext cx="7299919" cy="840775"/>
            <a:chOff x="1572723" y="2964919"/>
            <a:chExt cx="7299919" cy="840775"/>
          </a:xfrm>
        </p:grpSpPr>
        <p:sp>
          <p:nvSpPr>
            <p:cNvPr id="16" name="文字方塊 15"/>
            <p:cNvSpPr txBox="1"/>
            <p:nvPr/>
          </p:nvSpPr>
          <p:spPr>
            <a:xfrm>
              <a:off x="1572723" y="2964919"/>
              <a:ext cx="2494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Proof that:</a:t>
              </a:r>
              <a:endParaRPr lang="zh-TW" altLang="en-US" sz="2400" dirty="0"/>
            </a:p>
          </p:txBody>
        </p:sp>
        <p:grpSp>
          <p:nvGrpSpPr>
            <p:cNvPr id="3" name="群組 2"/>
            <p:cNvGrpSpPr/>
            <p:nvPr/>
          </p:nvGrpSpPr>
          <p:grpSpPr>
            <a:xfrm>
              <a:off x="3032126" y="2974697"/>
              <a:ext cx="5840516" cy="830997"/>
              <a:chOff x="3032126" y="2974697"/>
              <a:chExt cx="5840516" cy="830997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3032126" y="2974697"/>
                <a:ext cx="58405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angle </a:t>
                </a:r>
                <a:r>
                  <a:rPr lang="el-GR" altLang="zh-TW" sz="2400" dirty="0"/>
                  <a:t>ρ</a:t>
                </a:r>
                <a:r>
                  <a:rPr lang="en-US" altLang="zh-TW" sz="2400" baseline="-25000" dirty="0"/>
                  <a:t>k</a:t>
                </a:r>
                <a:r>
                  <a:rPr lang="en-US" altLang="zh-TW" sz="2400" dirty="0"/>
                  <a:t>  between        and </a:t>
                </a:r>
                <a:r>
                  <a:rPr lang="en-US" altLang="zh-TW" sz="2400" dirty="0" err="1"/>
                  <a:t>w</a:t>
                </a:r>
                <a:r>
                  <a:rPr lang="en-US" altLang="zh-TW" sz="2400" baseline="-25000" dirty="0" err="1"/>
                  <a:t>k</a:t>
                </a:r>
                <a:r>
                  <a:rPr lang="en-US" altLang="zh-TW" sz="2400" dirty="0"/>
                  <a:t> is smaller as k increases</a:t>
                </a:r>
                <a:endParaRPr lang="zh-TW" altLang="en-US" sz="2400" dirty="0"/>
              </a:p>
            </p:txBody>
          </p:sp>
          <p:graphicFrame>
            <p:nvGraphicFramePr>
              <p:cNvPr id="21" name="Object 12"/>
              <p:cNvGraphicFramePr>
                <a:graphicFrameLocks noChangeAspect="1"/>
              </p:cNvGraphicFramePr>
              <p:nvPr/>
            </p:nvGraphicFramePr>
            <p:xfrm>
              <a:off x="5969110" y="3021497"/>
              <a:ext cx="339725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86" name="方程式" r:id="rId6" imgW="152280" imgH="177480" progId="Equation.3">
                      <p:embed/>
                    </p:oleObj>
                  </mc:Choice>
                  <mc:Fallback>
                    <p:oleObj name="方程式" r:id="rId6" imgW="152280" imgH="177480" progId="Equation.3">
                      <p:embed/>
                      <p:pic>
                        <p:nvPicPr>
                          <p:cNvPr id="2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9110" y="3021497"/>
                            <a:ext cx="339725" cy="3968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6" name="文字方塊 25"/>
          <p:cNvSpPr txBox="1"/>
          <p:nvPr/>
        </p:nvSpPr>
        <p:spPr>
          <a:xfrm>
            <a:off x="761882" y="4336893"/>
            <a:ext cx="4751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Analysis </a:t>
            </a:r>
            <a:endParaRPr lang="zh-TW" altLang="en-US" sz="2400" dirty="0"/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1928815" y="4337580"/>
          <a:ext cx="9350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7" name="方程式" r:id="rId8" imgW="419040" imgH="228600" progId="Equation.3">
                  <p:embed/>
                </p:oleObj>
              </mc:Choice>
              <mc:Fallback>
                <p:oleObj name="方程式" r:id="rId8" imgW="419040" imgH="228600" progId="Equation.3">
                  <p:embed/>
                  <p:pic>
                    <p:nvPicPr>
                      <p:cNvPr id="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5" y="4337580"/>
                        <a:ext cx="935037" cy="512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2777061" y="4342843"/>
            <a:ext cx="2570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(larger and larger?)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5475288" y="4056063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8" name="方程式" r:id="rId10" imgW="1143000" imgH="495000" progId="Equation.3">
                  <p:embed/>
                </p:oleObj>
              </mc:Choice>
              <mc:Fallback>
                <p:oleObj name="方程式" r:id="rId10" imgW="1143000" imgH="495000" progId="Equation.3">
                  <p:embed/>
                  <p:pic>
                    <p:nvPicPr>
                      <p:cNvPr id="3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056063"/>
                        <a:ext cx="2547937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6719487" y="4161253"/>
            <a:ext cx="1220198" cy="34301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433998" y="5664763"/>
          <a:ext cx="2435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9" name="方程式" r:id="rId12" imgW="1091880" imgH="203040" progId="Equation.3">
                  <p:embed/>
                </p:oleObj>
              </mc:Choice>
              <mc:Fallback>
                <p:oleObj name="方程式" r:id="rId12" imgW="1091880" imgH="20304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5664763"/>
                        <a:ext cx="24352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3187185" y="5664762"/>
          <a:ext cx="2463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0" name="方程式" r:id="rId14" imgW="1104840" imgH="203040" progId="Equation.3">
                  <p:embed/>
                </p:oleObj>
              </mc:Choice>
              <mc:Fallback>
                <p:oleObj name="方程式" r:id="rId14" imgW="1104840" imgH="20304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185" y="5664762"/>
                        <a:ext cx="2463800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/>
        </p:nvGraphicFramePr>
        <p:xfrm>
          <a:off x="7004923" y="5697484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1" name="方程式" r:id="rId16" imgW="711000" imgH="203040" progId="Equation.3">
                  <p:embed/>
                </p:oleObj>
              </mc:Choice>
              <mc:Fallback>
                <p:oleObj name="方程式" r:id="rId16" imgW="711000" imgH="203040" progId="Equation.3">
                  <p:embed/>
                  <p:pic>
                    <p:nvPicPr>
                      <p:cNvPr id="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923" y="5697484"/>
                        <a:ext cx="1585912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5685578" y="5854865"/>
          <a:ext cx="566738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2" name="方程式" r:id="rId18" imgW="253800" imgH="75960" progId="Equation.3">
                  <p:embed/>
                </p:oleObj>
              </mc:Choice>
              <mc:Fallback>
                <p:oleObj name="方程式" r:id="rId18" imgW="253800" imgH="75960" progId="Equation.3">
                  <p:embed/>
                  <p:pic>
                    <p:nvPicPr>
                      <p:cNvPr id="3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578" y="5854865"/>
                        <a:ext cx="566738" cy="169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"/>
          <p:cNvGraphicFramePr>
            <a:graphicFrameLocks noChangeAspect="1"/>
          </p:cNvGraphicFramePr>
          <p:nvPr/>
        </p:nvGraphicFramePr>
        <p:xfrm>
          <a:off x="433998" y="6209305"/>
          <a:ext cx="13874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3" name="方程式" r:id="rId20" imgW="622080" imgH="203040" progId="Equation.3">
                  <p:embed/>
                </p:oleObj>
              </mc:Choice>
              <mc:Fallback>
                <p:oleObj name="方程式" r:id="rId20" imgW="622080" imgH="203040" progId="Equation.3">
                  <p:embed/>
                  <p:pic>
                    <p:nvPicPr>
                      <p:cNvPr id="3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8" y="6209305"/>
                        <a:ext cx="138747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2"/>
          <p:cNvGraphicFramePr>
            <a:graphicFrameLocks noChangeAspect="1"/>
          </p:cNvGraphicFramePr>
          <p:nvPr/>
        </p:nvGraphicFramePr>
        <p:xfrm>
          <a:off x="3187185" y="6192372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4" name="方程式" r:id="rId22" imgW="711000" imgH="203040" progId="Equation.3">
                  <p:embed/>
                </p:oleObj>
              </mc:Choice>
              <mc:Fallback>
                <p:oleObj name="方程式" r:id="rId22" imgW="711000" imgH="203040" progId="Equation.3">
                  <p:embed/>
                  <p:pic>
                    <p:nvPicPr>
                      <p:cNvPr id="3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185" y="6192372"/>
                        <a:ext cx="1585912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5685578" y="6470672"/>
          <a:ext cx="566738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5" name="方程式" r:id="rId24" imgW="253800" imgH="75960" progId="Equation.3">
                  <p:embed/>
                </p:oleObj>
              </mc:Choice>
              <mc:Fallback>
                <p:oleObj name="方程式" r:id="rId24" imgW="253800" imgH="7596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578" y="6470672"/>
                        <a:ext cx="566738" cy="169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大括弧 5"/>
          <p:cNvSpPr/>
          <p:nvPr/>
        </p:nvSpPr>
        <p:spPr>
          <a:xfrm>
            <a:off x="6341747" y="5640310"/>
            <a:ext cx="299469" cy="1102886"/>
          </a:xfrm>
          <a:prstGeom prst="rightBrace">
            <a:avLst>
              <a:gd name="adj1" fmla="val 56679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167254" y="6172633"/>
            <a:ext cx="126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(so what)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7329586" y="4601196"/>
            <a:ext cx="679351" cy="49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993311" y="2228976"/>
          <a:ext cx="67659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6" name="方程式" r:id="rId25" imgW="3035160" imgH="203040" progId="Equation.3">
                  <p:embed/>
                </p:oleObj>
              </mc:Choice>
              <mc:Fallback>
                <p:oleObj name="方程式" r:id="rId25" imgW="3035160" imgH="203040" progId="Equation.3">
                  <p:embed/>
                  <p:pic>
                    <p:nvPicPr>
                      <p:cNvPr id="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11" y="2228976"/>
                        <a:ext cx="676592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字方塊 39"/>
          <p:cNvSpPr txBox="1"/>
          <p:nvPr/>
        </p:nvSpPr>
        <p:spPr>
          <a:xfrm>
            <a:off x="530716" y="1760980"/>
            <a:ext cx="7026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 is updated </a:t>
            </a:r>
            <a:r>
              <a:rPr lang="en-US" altLang="zh-TW" sz="2400" dirty="0">
                <a:solidFill>
                  <a:srgbClr val="FF0000"/>
                </a:solidFill>
              </a:rPr>
              <a:t>once it sees a mistake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80094" y="2820939"/>
            <a:ext cx="3622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(the relation of </a:t>
            </a:r>
            <a:r>
              <a:rPr lang="en-US" altLang="zh-TW" sz="2400" dirty="0" err="1">
                <a:solidFill>
                  <a:srgbClr val="0000FF"/>
                </a:solidFill>
              </a:rPr>
              <a:t>w</a:t>
            </a:r>
            <a:r>
              <a:rPr lang="en-US" altLang="zh-TW" sz="2400" baseline="30000" dirty="0" err="1">
                <a:solidFill>
                  <a:srgbClr val="0000FF"/>
                </a:solidFill>
              </a:rPr>
              <a:t>k</a:t>
            </a:r>
            <a:r>
              <a:rPr lang="en-US" altLang="zh-TW" sz="2400" dirty="0">
                <a:solidFill>
                  <a:srgbClr val="0000FF"/>
                </a:solidFill>
              </a:rPr>
              <a:t> and w</a:t>
            </a:r>
            <a:r>
              <a:rPr lang="en-US" altLang="zh-TW" sz="2400" baseline="30000" dirty="0">
                <a:solidFill>
                  <a:srgbClr val="0000FF"/>
                </a:solidFill>
              </a:rPr>
              <a:t>k-1</a:t>
            </a:r>
            <a:r>
              <a:rPr lang="en-US" altLang="zh-TW" sz="2400" dirty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880208" y="5346646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=0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50851" y="5346645"/>
            <a:ext cx="500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≥</a:t>
            </a:r>
            <a:r>
              <a:rPr lang="el-GR" altLang="zh-TW" sz="2400" dirty="0">
                <a:solidFill>
                  <a:srgbClr val="FF0000"/>
                </a:solidFill>
              </a:rPr>
              <a:t>δ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4" name="Object 12"/>
          <p:cNvGraphicFramePr>
            <a:graphicFrameLocks noChangeAspect="1"/>
          </p:cNvGraphicFramePr>
          <p:nvPr/>
        </p:nvGraphicFramePr>
        <p:xfrm>
          <a:off x="996950" y="2786063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7" name="方程式" r:id="rId27" imgW="1942920" imgH="228600" progId="Equation.3">
                  <p:embed/>
                </p:oleObj>
              </mc:Choice>
              <mc:Fallback>
                <p:oleObj name="方程式" r:id="rId27" imgW="1942920" imgH="228600" progId="Equation.3">
                  <p:embed/>
                  <p:pic>
                    <p:nvPicPr>
                      <p:cNvPr id="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786063"/>
                        <a:ext cx="4330700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240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37" grpId="0" animBg="1"/>
      <p:bldP spid="42" grpId="0"/>
      <p:bldP spid="4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231775" y="2854325"/>
          <a:ext cx="49514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9" name="方程式" r:id="rId4" imgW="2222280" imgH="317160" progId="Equation.3">
                  <p:embed/>
                </p:oleObj>
              </mc:Choice>
              <mc:Fallback>
                <p:oleObj name="方程式" r:id="rId4" imgW="2222280" imgH="31716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2854325"/>
                        <a:ext cx="4951413" cy="709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242888" y="3481388"/>
          <a:ext cx="85772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0" name="方程式" r:id="rId6" imgW="3848040" imgH="317160" progId="Equation.3">
                  <p:embed/>
                </p:oleObj>
              </mc:Choice>
              <mc:Fallback>
                <p:oleObj name="方程式" r:id="rId6" imgW="3848040" imgH="31716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3481388"/>
                        <a:ext cx="8577262" cy="708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接點 7"/>
          <p:cNvCxnSpPr/>
          <p:nvPr/>
        </p:nvCxnSpPr>
        <p:spPr>
          <a:xfrm>
            <a:off x="5026867" y="4103031"/>
            <a:ext cx="3736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347047" y="5855557"/>
          <a:ext cx="17843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1" name="方程式" r:id="rId8" imgW="799920" imgH="279360" progId="Equation.3">
                  <p:embed/>
                </p:oleObj>
              </mc:Choice>
              <mc:Fallback>
                <p:oleObj name="方程式" r:id="rId8" imgW="799920" imgH="27936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47" y="5855557"/>
                        <a:ext cx="1784350" cy="623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5212106" y="6124637"/>
          <a:ext cx="16700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2" name="方程式" r:id="rId10" imgW="749160" imgH="317160" progId="Equation.3">
                  <p:embed/>
                </p:oleObj>
              </mc:Choice>
              <mc:Fallback>
                <p:oleObj name="方程式" r:id="rId10" imgW="749160" imgH="31716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106" y="6124637"/>
                        <a:ext cx="1670050" cy="709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239367" y="2229711"/>
            <a:ext cx="679351" cy="490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882155" y="4118287"/>
          <a:ext cx="5381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3" name="方程式" r:id="rId12" imgW="241200" imgH="177480" progId="Equation.3">
                  <p:embed/>
                </p:oleObj>
              </mc:Choice>
              <mc:Fallback>
                <p:oleObj name="方程式" r:id="rId12" imgW="241200" imgH="17748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155" y="4118287"/>
                        <a:ext cx="538163" cy="39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1851868" y="4114940"/>
            <a:ext cx="25733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130131" y="4051767"/>
            <a:ext cx="32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6485780" y="4114940"/>
          <a:ext cx="5381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4" name="方程式" r:id="rId14" imgW="241200" imgH="177480" progId="Equation.3">
                  <p:embed/>
                </p:oleObj>
              </mc:Choice>
              <mc:Fallback>
                <p:oleObj name="方程式" r:id="rId14" imgW="241200" imgH="177480" progId="Equation.3">
                  <p:embed/>
                  <p:pic>
                    <p:nvPicPr>
                      <p:cNvPr id="2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780" y="4114940"/>
                        <a:ext cx="538163" cy="396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7023943" y="4093506"/>
            <a:ext cx="1332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(mistake)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531194" y="4522931"/>
            <a:ext cx="337289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Assume the distance between any two feature vector is smaller than R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5212106" y="4564696"/>
          <a:ext cx="2463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5" name="方程式" r:id="rId16" imgW="1104840" imgH="317160" progId="Equation.3">
                  <p:embed/>
                </p:oleObj>
              </mc:Choice>
              <mc:Fallback>
                <p:oleObj name="方程式" r:id="rId16" imgW="1104840" imgH="31716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2106" y="4564696"/>
                        <a:ext cx="2463800" cy="709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7675906" y="4642605"/>
          <a:ext cx="736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6" name="方程式" r:id="rId18" imgW="330120" imgH="190440" progId="Equation.3">
                  <p:embed/>
                </p:oleObj>
              </mc:Choice>
              <mc:Fallback>
                <p:oleObj name="方程式" r:id="rId18" imgW="330120" imgH="19044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906" y="4642605"/>
                        <a:ext cx="736600" cy="42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/>
        </p:nvGraphicFramePr>
        <p:xfrm>
          <a:off x="5203152" y="5196838"/>
          <a:ext cx="24638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7" name="方程式" r:id="rId20" imgW="1104840" imgH="317160" progId="Equation.3">
                  <p:embed/>
                </p:oleObj>
              </mc:Choice>
              <mc:Fallback>
                <p:oleObj name="方程式" r:id="rId20" imgW="1104840" imgH="31716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152" y="5196838"/>
                        <a:ext cx="2463800" cy="7096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7684758" y="5297810"/>
          <a:ext cx="9064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8" name="方程式" r:id="rId22" imgW="406080" imgH="190440" progId="Equation.3">
                  <p:embed/>
                </p:oleObj>
              </mc:Choice>
              <mc:Fallback>
                <p:oleObj name="方程式" r:id="rId22" imgW="406080" imgH="19044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4758" y="5297810"/>
                        <a:ext cx="906462" cy="42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5354191" y="5940713"/>
          <a:ext cx="39687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9" name="方程式" r:id="rId24" imgW="177480" imgH="88560" progId="Equation.3">
                  <p:embed/>
                </p:oleObj>
              </mc:Choice>
              <mc:Fallback>
                <p:oleObj name="方程式" r:id="rId24" imgW="177480" imgH="88560" progId="Equation.3">
                  <p:embed/>
                  <p:pic>
                    <p:nvPicPr>
                      <p:cNvPr id="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191" y="5940713"/>
                        <a:ext cx="396875" cy="198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/>
        </p:nvGraphicFramePr>
        <p:xfrm>
          <a:off x="406639" y="1689591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0" name="方程式" r:id="rId26" imgW="1143000" imgH="495000" progId="Equation.3">
                  <p:embed/>
                </p:oleObj>
              </mc:Choice>
              <mc:Fallback>
                <p:oleObj name="方程式" r:id="rId26" imgW="1143000" imgH="495000" progId="Equation.3">
                  <p:embed/>
                  <p:pic>
                    <p:nvPicPr>
                      <p:cNvPr id="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39" y="1689591"/>
                        <a:ext cx="2547937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3420318" y="1974924"/>
          <a:ext cx="43307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1" name="方程式" r:id="rId28" imgW="1942920" imgH="228600" progId="Equation.3">
                  <p:embed/>
                </p:oleObj>
              </mc:Choice>
              <mc:Fallback>
                <p:oleObj name="方程式" r:id="rId28" imgW="1942920" imgH="228600" progId="Equation.3">
                  <p:embed/>
                  <p:pic>
                    <p:nvPicPr>
                      <p:cNvPr id="3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318" y="1974924"/>
                        <a:ext cx="4330700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824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827" y="3526458"/>
            <a:ext cx="3825168" cy="28152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5995987" y="2083932"/>
          <a:ext cx="167005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1" name="方程式" r:id="rId4" imgW="749160" imgH="317160" progId="Equation.3">
                  <p:embed/>
                </p:oleObj>
              </mc:Choice>
              <mc:Fallback>
                <p:oleObj name="方程式" r:id="rId4" imgW="749160" imgH="31716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7" y="2083932"/>
                        <a:ext cx="1670050" cy="7096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3779044" y="2211727"/>
          <a:ext cx="1585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2" name="方程式" r:id="rId6" imgW="711000" imgH="203040" progId="Equation.3">
                  <p:embed/>
                </p:oleObj>
              </mc:Choice>
              <mc:Fallback>
                <p:oleObj name="方程式" r:id="rId6" imgW="711000" imgH="20304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044" y="2211727"/>
                        <a:ext cx="1585912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1636713" y="2974066"/>
          <a:ext cx="1187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3" name="方程式" r:id="rId8" imgW="533160" imgH="431640" progId="Equation.3">
                  <p:embed/>
                </p:oleObj>
              </mc:Choice>
              <mc:Fallback>
                <p:oleObj name="方程式" r:id="rId8" imgW="533160" imgH="431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2974066"/>
                        <a:ext cx="1187450" cy="968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824163" y="3016928"/>
          <a:ext cx="11303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4" name="方程式" r:id="rId10" imgW="507960" imgH="393480" progId="Equation.3">
                  <p:embed/>
                </p:oleObj>
              </mc:Choice>
              <mc:Fallback>
                <p:oleObj name="方程式" r:id="rId10" imgW="507960" imgH="39348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3016928"/>
                        <a:ext cx="1130300" cy="882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線單箭頭接點 10"/>
          <p:cNvCxnSpPr/>
          <p:nvPr/>
        </p:nvCxnSpPr>
        <p:spPr>
          <a:xfrm>
            <a:off x="4792437" y="6156948"/>
            <a:ext cx="394073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4925094" y="3431775"/>
            <a:ext cx="0" cy="290989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8188881" y="6218464"/>
          <a:ext cx="2825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5" name="方程式" r:id="rId12" imgW="126720" imgH="177480" progId="Equation.3">
                  <p:embed/>
                </p:oleObj>
              </mc:Choice>
              <mc:Fallback>
                <p:oleObj name="方程式" r:id="rId12" imgW="126720" imgH="177480" progId="Equation.3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8881" y="6218464"/>
                        <a:ext cx="282575" cy="398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4459163" y="2967941"/>
          <a:ext cx="9318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6" name="方程式" r:id="rId14" imgW="419040" imgH="228600" progId="Equation.3">
                  <p:embed/>
                </p:oleObj>
              </mc:Choice>
              <mc:Fallback>
                <p:oleObj name="方程式" r:id="rId14" imgW="419040" imgH="228600" progId="Equation.3">
                  <p:embed/>
                  <p:pic>
                    <p:nvPicPr>
                      <p:cNvPr id="1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163" y="2967941"/>
                        <a:ext cx="931862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6435403" y="4187989"/>
          <a:ext cx="8747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7" name="方程式" r:id="rId16" imgW="393480" imgH="393480" progId="Equation.3">
                  <p:embed/>
                </p:oleObj>
              </mc:Choice>
              <mc:Fallback>
                <p:oleObj name="方程式" r:id="rId16" imgW="393480" imgH="393480" progId="Equation.3">
                  <p:embed/>
                  <p:pic>
                    <p:nvPicPr>
                      <p:cNvPr id="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403" y="4187989"/>
                        <a:ext cx="874712" cy="882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群組 21"/>
          <p:cNvGrpSpPr/>
          <p:nvPr/>
        </p:nvGrpSpPr>
        <p:grpSpPr>
          <a:xfrm>
            <a:off x="4714046" y="3174341"/>
            <a:ext cx="3940730" cy="519876"/>
            <a:chOff x="4714046" y="3174341"/>
            <a:chExt cx="3940730" cy="519876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4714046" y="3694217"/>
              <a:ext cx="3940730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12"/>
            <p:cNvGraphicFramePr>
              <a:graphicFrameLocks noChangeAspect="1"/>
            </p:cNvGraphicFramePr>
            <p:nvPr/>
          </p:nvGraphicFramePr>
          <p:xfrm>
            <a:off x="6138862" y="3174341"/>
            <a:ext cx="138430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18" name="方程式" r:id="rId18" imgW="622080" imgH="228600" progId="Equation.3">
                    <p:embed/>
                  </p:oleObj>
                </mc:Choice>
                <mc:Fallback>
                  <p:oleObj name="方程式" r:id="rId18" imgW="622080" imgH="228600" progId="Equation.3">
                    <p:embed/>
                    <p:pic>
                      <p:nvPicPr>
                        <p:cNvPr id="2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8862" y="3174341"/>
                          <a:ext cx="1384300" cy="5111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1636713" y="4187989"/>
          <a:ext cx="13001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9" name="方程式" r:id="rId20" imgW="583920" imgH="393480" progId="Equation.3">
                  <p:embed/>
                </p:oleObj>
              </mc:Choice>
              <mc:Fallback>
                <p:oleObj name="方程式" r:id="rId20" imgW="583920" imgH="39348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187989"/>
                        <a:ext cx="1300163" cy="882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1622636" y="5202238"/>
          <a:ext cx="13287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0" name="方程式" r:id="rId22" imgW="596880" imgH="469800" progId="Equation.3">
                  <p:embed/>
                </p:oleObj>
              </mc:Choice>
              <mc:Fallback>
                <p:oleObj name="方程式" r:id="rId22" imgW="596880" imgH="46980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636" y="5202238"/>
                        <a:ext cx="1328738" cy="1052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600076" y="1797017"/>
          <a:ext cx="254793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1" name="方程式" r:id="rId24" imgW="1143000" imgH="495000" progId="Equation.3">
                  <p:embed/>
                </p:oleObj>
              </mc:Choice>
              <mc:Fallback>
                <p:oleObj name="方程式" r:id="rId24" imgW="1143000" imgH="49500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6" y="1797017"/>
                        <a:ext cx="2547937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92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827" y="4163125"/>
            <a:ext cx="2617694" cy="2537397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437" y="3101304"/>
            <a:ext cx="3836894" cy="371919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Termination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717281" y="1882812"/>
          <a:ext cx="13287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9" name="方程式" r:id="rId5" imgW="596880" imgH="469800" progId="Equation.3">
                  <p:embed/>
                </p:oleObj>
              </mc:Choice>
              <mc:Fallback>
                <p:oleObj name="方程式" r:id="rId5" imgW="596880" imgH="46980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81" y="1882812"/>
                        <a:ext cx="1328738" cy="1052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370582" y="2540383"/>
            <a:ext cx="401618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Margin: Is it easy to separable red points from the blue ones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37265" y="1801937"/>
            <a:ext cx="193115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Normalization</a:t>
            </a:r>
            <a:endParaRPr lang="zh-TW" altLang="en-US" sz="2400" dirty="0"/>
          </a:p>
        </p:txBody>
      </p:sp>
      <p:grpSp>
        <p:nvGrpSpPr>
          <p:cNvPr id="33" name="群組 32"/>
          <p:cNvGrpSpPr/>
          <p:nvPr/>
        </p:nvGrpSpPr>
        <p:grpSpPr>
          <a:xfrm>
            <a:off x="321346" y="4600575"/>
            <a:ext cx="1613817" cy="1419225"/>
            <a:chOff x="708140" y="4254520"/>
            <a:chExt cx="1613817" cy="1419225"/>
          </a:xfrm>
        </p:grpSpPr>
        <p:graphicFrame>
          <p:nvGraphicFramePr>
            <p:cNvPr id="22" name="Object 12"/>
            <p:cNvGraphicFramePr>
              <a:graphicFrameLocks noChangeAspect="1"/>
            </p:cNvGraphicFramePr>
            <p:nvPr/>
          </p:nvGraphicFramePr>
          <p:xfrm>
            <a:off x="961469" y="4254520"/>
            <a:ext cx="1360488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70" name="方程式" r:id="rId7" imgW="558720" imgH="228600" progId="Equation.3">
                    <p:embed/>
                  </p:oleObj>
                </mc:Choice>
                <mc:Fallback>
                  <p:oleObj name="方程式" r:id="rId7" imgW="558720" imgH="228600" progId="Equation.3">
                    <p:embed/>
                    <p:pic>
                      <p:nvPicPr>
                        <p:cNvPr id="2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1469" y="4254520"/>
                          <a:ext cx="1360488" cy="5588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2"/>
            <p:cNvGraphicFramePr>
              <a:graphicFrameLocks noChangeAspect="1"/>
            </p:cNvGraphicFramePr>
            <p:nvPr/>
          </p:nvGraphicFramePr>
          <p:xfrm>
            <a:off x="956707" y="5070495"/>
            <a:ext cx="1303337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71" name="方程式" r:id="rId9" imgW="495000" imgH="228600" progId="Equation.3">
                    <p:embed/>
                  </p:oleObj>
                </mc:Choice>
                <mc:Fallback>
                  <p:oleObj name="方程式" r:id="rId9" imgW="495000" imgH="228600" progId="Equation.3">
                    <p:embed/>
                    <p:pic>
                      <p:nvPicPr>
                        <p:cNvPr id="2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6707" y="5070495"/>
                          <a:ext cx="1303337" cy="6032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橢圓 23"/>
            <p:cNvSpPr/>
            <p:nvPr/>
          </p:nvSpPr>
          <p:spPr>
            <a:xfrm>
              <a:off x="727239" y="4470661"/>
              <a:ext cx="161120" cy="161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708140" y="5325848"/>
              <a:ext cx="161120" cy="1611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5" name="弧形箭號 (下彎) 34"/>
          <p:cNvSpPr/>
          <p:nvPr/>
        </p:nvSpPr>
        <p:spPr>
          <a:xfrm rot="19548703">
            <a:off x="4159463" y="3640097"/>
            <a:ext cx="1954306" cy="7565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331469" y="3486439"/>
            <a:ext cx="179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All feature times 2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7890879" y="4955247"/>
          <a:ext cx="891452" cy="716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2" name="方程式" r:id="rId11" imgW="253800" imgH="203040" progId="Equation.3">
                  <p:embed/>
                </p:oleObj>
              </mc:Choice>
              <mc:Fallback>
                <p:oleObj name="方程式" r:id="rId11" imgW="253800" imgH="2030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0879" y="4955247"/>
                        <a:ext cx="891452" cy="7166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/>
        </p:nvGraphicFramePr>
        <p:xfrm>
          <a:off x="7802844" y="5557188"/>
          <a:ext cx="97948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3" name="方程式" r:id="rId13" imgW="279360" imgH="203040" progId="Equation.3">
                  <p:embed/>
                </p:oleObj>
              </mc:Choice>
              <mc:Fallback>
                <p:oleObj name="方程式" r:id="rId13" imgW="279360" imgH="203040" progId="Equation.3">
                  <p:embed/>
                  <p:pic>
                    <p:nvPicPr>
                      <p:cNvPr id="3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844" y="5557188"/>
                        <a:ext cx="979487" cy="715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線單箭頭接點 39"/>
          <p:cNvCxnSpPr>
            <a:endCxn id="6" idx="1"/>
          </p:cNvCxnSpPr>
          <p:nvPr/>
        </p:nvCxnSpPr>
        <p:spPr>
          <a:xfrm>
            <a:off x="1775012" y="2688474"/>
            <a:ext cx="595570" cy="26740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6343636" y="2955880"/>
            <a:ext cx="442863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808670" y="2553541"/>
            <a:ext cx="206914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Larger margin, less update</a:t>
            </a:r>
            <a:endParaRPr lang="zh-TW" altLang="en-US" sz="2400" dirty="0"/>
          </a:p>
        </p:txBody>
      </p:sp>
      <p:cxnSp>
        <p:nvCxnSpPr>
          <p:cNvPr id="43" name="直線單箭頭接點 42"/>
          <p:cNvCxnSpPr>
            <a:endCxn id="44" idx="1"/>
          </p:cNvCxnSpPr>
          <p:nvPr/>
        </p:nvCxnSpPr>
        <p:spPr>
          <a:xfrm flipV="1">
            <a:off x="1789741" y="2004173"/>
            <a:ext cx="580841" cy="208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2370582" y="1588674"/>
            <a:ext cx="401618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largest distances between features</a:t>
            </a:r>
            <a:endParaRPr lang="zh-TW" altLang="en-US" sz="2400" dirty="0"/>
          </a:p>
        </p:txBody>
      </p:sp>
      <p:cxnSp>
        <p:nvCxnSpPr>
          <p:cNvPr id="45" name="直線單箭頭接點 44"/>
          <p:cNvCxnSpPr/>
          <p:nvPr/>
        </p:nvCxnSpPr>
        <p:spPr>
          <a:xfrm>
            <a:off x="6386770" y="2034535"/>
            <a:ext cx="4309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37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5" grpId="0" animBg="1"/>
      <p:bldP spid="36" grpId="0"/>
      <p:bldP spid="42" grpId="0" animBg="1"/>
      <p:bldP spid="4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Linear Model:</a:t>
            </a:r>
            <a:br>
              <a:rPr lang="en-US" altLang="zh-TW" dirty="0">
                <a:solidFill>
                  <a:srgbClr val="0000FF"/>
                </a:solidFill>
              </a:rPr>
            </a:br>
            <a:r>
              <a:rPr lang="en-US" altLang="zh-TW" dirty="0">
                <a:solidFill>
                  <a:srgbClr val="0000FF"/>
                </a:solidFill>
              </a:rPr>
              <a:t>Reduce 3 Problems to 2</a:t>
            </a:r>
            <a:endParaRPr lang="zh-TW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2" name="內容版面配置區 11"/>
          <p:cNvGraphicFramePr>
            <a:graphicFrameLocks noGrp="1"/>
          </p:cNvGraphicFramePr>
          <p:nvPr>
            <p:ph idx="1"/>
          </p:nvPr>
        </p:nvGraphicFramePr>
        <p:xfrm>
          <a:off x="422463" y="1997076"/>
          <a:ext cx="39433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內容版面配置區 11"/>
          <p:cNvGraphicFramePr>
            <a:graphicFrameLocks/>
          </p:cNvGraphicFramePr>
          <p:nvPr/>
        </p:nvGraphicFramePr>
        <p:xfrm>
          <a:off x="5175265" y="2693325"/>
          <a:ext cx="3657600" cy="3541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向右箭號 13"/>
          <p:cNvSpPr/>
          <p:nvPr/>
        </p:nvSpPr>
        <p:spPr>
          <a:xfrm>
            <a:off x="4461063" y="3409951"/>
            <a:ext cx="571500" cy="8953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704408" y="2027100"/>
            <a:ext cx="24497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2800" b="1" dirty="0">
                <a:solidFill>
                  <a:srgbClr val="FF0000"/>
                </a:solidFill>
              </a:rPr>
              <a:t>F(</a:t>
            </a:r>
            <a:r>
              <a:rPr lang="en-US" altLang="zh-TW" sz="2800" b="1" dirty="0" err="1">
                <a:solidFill>
                  <a:srgbClr val="FF0000"/>
                </a:solidFill>
              </a:rPr>
              <a:t>x,y</a:t>
            </a:r>
            <a:r>
              <a:rPr lang="en-US" altLang="zh-TW" sz="2800" b="1" dirty="0">
                <a:solidFill>
                  <a:srgbClr val="FF0000"/>
                </a:solidFill>
              </a:rPr>
              <a:t>)=w</a:t>
            </a:r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·</a:t>
            </a:r>
            <a:r>
              <a:rPr lang="el-GR" altLang="zh-TW" sz="2800" b="1" dirty="0">
                <a:solidFill>
                  <a:srgbClr val="FF0000"/>
                </a:solidFill>
              </a:rPr>
              <a:t>φ</a:t>
            </a:r>
            <a:r>
              <a:rPr lang="en-US" altLang="zh-TW" sz="2800" b="1" dirty="0">
                <a:solidFill>
                  <a:srgbClr val="FF0000"/>
                </a:solidFill>
              </a:rPr>
              <a:t>(</a:t>
            </a:r>
            <a:r>
              <a:rPr lang="en-US" altLang="zh-TW" sz="2800" b="1" dirty="0" err="1">
                <a:solidFill>
                  <a:srgbClr val="FF0000"/>
                </a:solidFill>
              </a:rPr>
              <a:t>x,y</a:t>
            </a:r>
            <a:r>
              <a:rPr lang="en-US" altLang="zh-TW" sz="2800" b="1" dirty="0">
                <a:solidFill>
                  <a:srgbClr val="FF0000"/>
                </a:solidFill>
              </a:rPr>
              <a:t>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14" grpId="0" animBg="1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068576"/>
            <a:ext cx="7772400" cy="2387600"/>
          </a:xfrm>
        </p:spPr>
        <p:txBody>
          <a:bodyPr/>
          <a:lstStyle/>
          <a:p>
            <a:r>
              <a:rPr lang="en-US" altLang="zh-TW" dirty="0"/>
              <a:t>Graphical Model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1143000" y="3548251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solidFill>
                  <a:srgbClr val="0000FF"/>
                </a:solidFill>
              </a:rPr>
              <a:t>A language which describes the evaluation function</a:t>
            </a:r>
            <a:endParaRPr lang="zh-TW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57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/>
        </p:nvGraphicFramePr>
        <p:xfrm>
          <a:off x="691243" y="1592264"/>
          <a:ext cx="7886700" cy="4910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3197338" y="4172651"/>
          <a:ext cx="3210492" cy="77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9" name="方程式" r:id="rId9" imgW="1218960" imgH="291960" progId="Equation.3">
                  <p:embed/>
                </p:oleObj>
              </mc:Choice>
              <mc:Fallback>
                <p:oleObj name="方程式" r:id="rId9" imgW="1218960" imgH="29196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338" y="4172651"/>
                        <a:ext cx="3210492" cy="773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001305" y="2337817"/>
                <a:ext cx="278307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305" y="2337817"/>
                <a:ext cx="278307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965" b="-311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6247885" y="5865224"/>
            <a:ext cx="276120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Structured SVM, etc.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09352" y="215200"/>
            <a:ext cx="2638269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We also know how to involve hidden information.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779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Difficulties</a:t>
            </a:r>
            <a:endParaRPr lang="zh-TW" altLang="en-US" dirty="0"/>
          </a:p>
        </p:txBody>
      </p:sp>
      <p:pic>
        <p:nvPicPr>
          <p:cNvPr id="4" name="Picture 2" descr="back up for structured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469" y="1280406"/>
            <a:ext cx="3700463" cy="304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628900" y="3617841"/>
                <a:ext cx="18208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800" dirty="0"/>
                  <a:t> 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00" y="3617841"/>
                <a:ext cx="182081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0385" y="2584576"/>
                <a:ext cx="38970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TW" altLang="en-US" sz="28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800" dirty="0"/>
                  <a:t> 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85" y="2584576"/>
                <a:ext cx="389702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228725" y="4285765"/>
            <a:ext cx="668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Hard to figure out? Hard to interpret the meaning?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628650" y="1513212"/>
            <a:ext cx="3544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Difficulty 1. Evaluation</a:t>
            </a:r>
            <a:endParaRPr lang="zh-TW" altLang="en-US" sz="2800" b="1" i="1" u="sng" dirty="0"/>
          </a:p>
        </p:txBody>
      </p:sp>
      <p:sp>
        <p:nvSpPr>
          <p:cNvPr id="9" name="矩形 8"/>
          <p:cNvSpPr/>
          <p:nvPr/>
        </p:nvSpPr>
        <p:spPr>
          <a:xfrm>
            <a:off x="680385" y="4982526"/>
            <a:ext cx="3362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Difficulty 2. Inference</a:t>
            </a:r>
            <a:endParaRPr lang="zh-TW" altLang="en-US" sz="2800" b="1" i="1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228725" y="5665952"/>
            <a:ext cx="6686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can use Viterbi algorithm to deal with sequence labeling. How about other cases?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732363" y="1452168"/>
            <a:ext cx="3057525" cy="637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Graphical Model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4730707" y="4925808"/>
            <a:ext cx="3057525" cy="6372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Gibbs Sampling</a:t>
            </a:r>
            <a:endParaRPr lang="zh-TW" altLang="en-US" sz="2800" dirty="0"/>
          </a:p>
        </p:txBody>
      </p:sp>
      <p:sp>
        <p:nvSpPr>
          <p:cNvPr id="13" name="向右箭號 12"/>
          <p:cNvSpPr/>
          <p:nvPr/>
        </p:nvSpPr>
        <p:spPr>
          <a:xfrm>
            <a:off x="4170276" y="1466531"/>
            <a:ext cx="476250" cy="6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4148618" y="4959482"/>
            <a:ext cx="476250" cy="608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75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 animBg="1"/>
      <p:bldP spid="12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Graphical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 lvl="1"/>
            <a:endParaRPr lang="en-US" altLang="zh-TW" sz="2800" dirty="0"/>
          </a:p>
          <a:p>
            <a:pPr lvl="1"/>
            <a:endParaRPr lang="en-US" altLang="zh-TW" sz="2800" dirty="0"/>
          </a:p>
          <a:p>
            <a:endParaRPr lang="en-US" altLang="zh-TW" dirty="0"/>
          </a:p>
          <a:p>
            <a:r>
              <a:rPr lang="en-US" altLang="zh-TW" dirty="0"/>
              <a:t>Define and describe your evaluation function F(</a:t>
            </a:r>
            <a:r>
              <a:rPr lang="en-US" altLang="zh-TW" dirty="0" err="1"/>
              <a:t>x,y</a:t>
            </a:r>
            <a:r>
              <a:rPr lang="en-US" altLang="zh-TW" dirty="0"/>
              <a:t>) by a graph</a:t>
            </a:r>
          </a:p>
          <a:p>
            <a:r>
              <a:rPr lang="en-US" altLang="zh-TW" dirty="0"/>
              <a:t>There are three kinds of graphical model.</a:t>
            </a:r>
          </a:p>
          <a:p>
            <a:pPr lvl="1"/>
            <a:r>
              <a:rPr lang="en-US" altLang="zh-TW" sz="2800" i="1" dirty="0"/>
              <a:t>Factor graph</a:t>
            </a:r>
            <a:r>
              <a:rPr lang="en-US" altLang="zh-TW" sz="2800" dirty="0"/>
              <a:t>, </a:t>
            </a:r>
            <a:r>
              <a:rPr lang="en-US" altLang="zh-TW" sz="2800" i="1" dirty="0"/>
              <a:t>Markov Random Field </a:t>
            </a:r>
            <a:r>
              <a:rPr lang="en-US" altLang="zh-TW" sz="2800" dirty="0"/>
              <a:t>(MRF) and </a:t>
            </a:r>
            <a:r>
              <a:rPr lang="en-US" altLang="zh-TW" sz="2800" i="1" dirty="0"/>
              <a:t>Bayesian Network </a:t>
            </a:r>
            <a:r>
              <a:rPr lang="en-US" altLang="zh-TW" sz="2800" dirty="0"/>
              <a:t>(BN)</a:t>
            </a:r>
            <a:endParaRPr lang="zh-TW" altLang="en-US" sz="2800" dirty="0"/>
          </a:p>
          <a:p>
            <a:pPr lvl="1"/>
            <a:r>
              <a:rPr lang="en-US" altLang="zh-TW" sz="2800" dirty="0"/>
              <a:t>Only </a:t>
            </a:r>
            <a:r>
              <a:rPr lang="en-US" altLang="zh-TW" sz="2800" i="1" dirty="0"/>
              <a:t>factor graph </a:t>
            </a:r>
            <a:r>
              <a:rPr lang="en-US" altLang="zh-TW" sz="2800" dirty="0"/>
              <a:t>and </a:t>
            </a:r>
            <a:r>
              <a:rPr lang="en-US" altLang="zh-TW" sz="2800" i="1" dirty="0"/>
              <a:t>MRF</a:t>
            </a:r>
            <a:r>
              <a:rPr lang="en-US" altLang="zh-TW" sz="2800" dirty="0"/>
              <a:t> will be briefly mentioned today.</a:t>
            </a:r>
            <a:endParaRPr lang="zh-TW" altLang="en-US" sz="2800" dirty="0"/>
          </a:p>
        </p:txBody>
      </p:sp>
      <p:grpSp>
        <p:nvGrpSpPr>
          <p:cNvPr id="8" name="群組 7"/>
          <p:cNvGrpSpPr/>
          <p:nvPr/>
        </p:nvGrpSpPr>
        <p:grpSpPr>
          <a:xfrm>
            <a:off x="2770849" y="2154438"/>
            <a:ext cx="3529149" cy="554328"/>
            <a:chOff x="2691562" y="1806966"/>
            <a:chExt cx="3529149" cy="554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/>
                <p:cNvSpPr txBox="1"/>
                <p:nvPr/>
              </p:nvSpPr>
              <p:spPr>
                <a:xfrm>
                  <a:off x="2691562" y="1859358"/>
                  <a:ext cx="115518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" name="文字方塊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562" y="1859358"/>
                  <a:ext cx="1155188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 4"/>
            <p:cNvSpPr/>
            <p:nvPr/>
          </p:nvSpPr>
          <p:spPr>
            <a:xfrm>
              <a:off x="4927294" y="1825625"/>
              <a:ext cx="1293417" cy="5356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Graph</a:t>
              </a:r>
              <a:endParaRPr lang="zh-TW" altLang="en-US" sz="2800" dirty="0"/>
            </a:p>
          </p:txBody>
        </p:sp>
        <p:sp>
          <p:nvSpPr>
            <p:cNvPr id="7" name="左-右雙向箭號 6"/>
            <p:cNvSpPr/>
            <p:nvPr/>
          </p:nvSpPr>
          <p:spPr>
            <a:xfrm>
              <a:off x="3916767" y="1806966"/>
              <a:ext cx="940510" cy="535669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32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</a:t>
            </a:r>
            <a:endParaRPr lang="zh-TW" altLang="en-US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2762998957"/>
              </p:ext>
            </p:extLst>
          </p:nvPr>
        </p:nvGraphicFramePr>
        <p:xfrm>
          <a:off x="1531285" y="1460239"/>
          <a:ext cx="5817678" cy="4398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920"/>
              </p:ext>
            </p:extLst>
          </p:nvPr>
        </p:nvGraphicFramePr>
        <p:xfrm>
          <a:off x="3445527" y="2542676"/>
          <a:ext cx="2290543" cy="45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2" name="方程式" r:id="rId9" imgW="888840" imgH="177480" progId="Equation.3">
                  <p:embed/>
                </p:oleObj>
              </mc:Choice>
              <mc:Fallback>
                <p:oleObj name="方程式" r:id="rId9" imgW="888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527" y="2542676"/>
                        <a:ext cx="2290543" cy="459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142246"/>
              </p:ext>
            </p:extLst>
          </p:nvPr>
        </p:nvGraphicFramePr>
        <p:xfrm>
          <a:off x="2909521" y="5026162"/>
          <a:ext cx="3362554" cy="80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3" name="方程式" r:id="rId11" imgW="1218960" imgH="291960" progId="Equation.3">
                  <p:embed/>
                </p:oleObj>
              </mc:Choice>
              <mc:Fallback>
                <p:oleObj name="方程式" r:id="rId11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521" y="5026162"/>
                        <a:ext cx="3362554" cy="809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412274"/>
              </p:ext>
            </p:extLst>
          </p:nvPr>
        </p:nvGraphicFramePr>
        <p:xfrm>
          <a:off x="3720761" y="5878579"/>
          <a:ext cx="45513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4" name="方程式" r:id="rId13" imgW="1650960" imgH="291960" progId="Equation.3">
                  <p:embed/>
                </p:oleObj>
              </mc:Choice>
              <mc:Fallback>
                <p:oleObj name="方程式" r:id="rId13" imgW="1650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0761" y="5878579"/>
                        <a:ext cx="4551362" cy="809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026966"/>
              </p:ext>
            </p:extLst>
          </p:nvPr>
        </p:nvGraphicFramePr>
        <p:xfrm>
          <a:off x="882304" y="5920301"/>
          <a:ext cx="2080987" cy="61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5" name="方程式" r:id="rId15" imgW="685800" imgH="203040" progId="Equation.3">
                  <p:embed/>
                </p:oleObj>
              </mc:Choice>
              <mc:Fallback>
                <p:oleObj name="方程式" r:id="rId15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304" y="5920301"/>
                        <a:ext cx="2080987" cy="618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向右箭號 26"/>
          <p:cNvSpPr/>
          <p:nvPr/>
        </p:nvSpPr>
        <p:spPr>
          <a:xfrm>
            <a:off x="3091407" y="6019606"/>
            <a:ext cx="535333" cy="3837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5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Decompose F(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originally a </a:t>
                </a:r>
                <a:r>
                  <a:rPr lang="en-US" altLang="zh-TW" b="1" i="1" u="sng" dirty="0"/>
                  <a:t>global</a:t>
                </a:r>
                <a:r>
                  <a:rPr lang="en-US" altLang="zh-TW" dirty="0"/>
                  <a:t> function</a:t>
                </a:r>
              </a:p>
              <a:p>
                <a:pPr lvl="1"/>
                <a:r>
                  <a:rPr lang="en-US" altLang="zh-TW" sz="2800" dirty="0"/>
                  <a:t>Define over the whole x and y</a:t>
                </a:r>
              </a:p>
              <a:p>
                <a:r>
                  <a:rPr lang="en-US" altLang="zh-TW" dirty="0"/>
                  <a:t>Based on graphical model,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dirty="0"/>
                  <a:t> is the composition of some </a:t>
                </a:r>
                <a:r>
                  <a:rPr lang="en-US" altLang="zh-TW" b="1" i="1" u="sng" dirty="0"/>
                  <a:t>local</a:t>
                </a:r>
                <a:r>
                  <a:rPr lang="en-US" altLang="zh-TW" dirty="0"/>
                  <a:t> functions</a:t>
                </a:r>
              </a:p>
              <a:p>
                <a:pPr lvl="1"/>
                <a:r>
                  <a:rPr lang="en-US" altLang="zh-TW" sz="2800" dirty="0"/>
                  <a:t>x and y are decomposed into smaller components</a:t>
                </a:r>
              </a:p>
              <a:p>
                <a:pPr lvl="1"/>
                <a:r>
                  <a:rPr lang="en-US" altLang="zh-TW" sz="2800" dirty="0"/>
                  <a:t>Each local function defines on only a few related components in x and y</a:t>
                </a:r>
              </a:p>
              <a:p>
                <a:pPr lvl="1"/>
                <a:r>
                  <a:rPr lang="en-US" altLang="zh-TW" sz="2800" dirty="0"/>
                  <a:t>Which components are related → defined by  Graphical model </a:t>
                </a:r>
                <a:r>
                  <a:rPr lang="en-US" altLang="zh-TW" dirty="0"/>
                  <a:t>	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 r="-1932" b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16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Decomposable x and 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 and y are decomposed into smaller components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66430" y="3858231"/>
            <a:ext cx="2693834" cy="5017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54057" y="2958186"/>
            <a:ext cx="1836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POS Tagging</a:t>
            </a:r>
            <a:endParaRPr lang="zh-TW" altLang="en-US" sz="2400" b="1" i="1" u="sng" dirty="0"/>
          </a:p>
        </p:txBody>
      </p:sp>
      <p:sp>
        <p:nvSpPr>
          <p:cNvPr id="6" name="矩形 5"/>
          <p:cNvSpPr/>
          <p:nvPr/>
        </p:nvSpPr>
        <p:spPr>
          <a:xfrm>
            <a:off x="1272419" y="5009172"/>
            <a:ext cx="2693834" cy="5017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72636" y="3889962"/>
            <a:ext cx="26159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400" b="0" dirty="0">
                <a:solidFill>
                  <a:srgbClr val="3333CC"/>
                </a:solidFill>
                <a:ea typeface="新細明體" panose="02020500000000000000" pitchFamily="18" charset="-120"/>
              </a:rPr>
              <a:t>John  saw  the  saw.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35708" y="5052713"/>
            <a:ext cx="231061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400" b="0" dirty="0">
                <a:solidFill>
                  <a:srgbClr val="CC0099"/>
                </a:solidFill>
                <a:ea typeface="新細明體" panose="02020500000000000000" pitchFamily="18" charset="-120"/>
              </a:rPr>
              <a:t>PN     V     D    N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28650" y="3878295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x:</a:t>
            </a:r>
            <a:endParaRPr lang="zh-TW" altLang="en-US" sz="2400" baseline="-25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4638" y="5029236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y:</a:t>
            </a:r>
            <a:endParaRPr lang="zh-TW" altLang="en-US" sz="2400" baseline="-25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79400" y="3858231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x: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685388" y="5009172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y:</a:t>
            </a:r>
            <a:endParaRPr lang="zh-TW" altLang="en-US" sz="2400" baseline="-25000" dirty="0"/>
          </a:p>
        </p:txBody>
      </p:sp>
      <p:sp>
        <p:nvSpPr>
          <p:cNvPr id="13" name="向右箭號 12"/>
          <p:cNvSpPr/>
          <p:nvPr/>
        </p:nvSpPr>
        <p:spPr>
          <a:xfrm>
            <a:off x="4248413" y="4298986"/>
            <a:ext cx="607781" cy="670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445580" y="3808960"/>
            <a:ext cx="627575" cy="6275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" name="橢圓 14"/>
          <p:cNvSpPr/>
          <p:nvPr/>
        </p:nvSpPr>
        <p:spPr>
          <a:xfrm>
            <a:off x="6186235" y="3795339"/>
            <a:ext cx="627575" cy="6275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6" name="橢圓 15"/>
          <p:cNvSpPr/>
          <p:nvPr/>
        </p:nvSpPr>
        <p:spPr>
          <a:xfrm>
            <a:off x="6926889" y="3808097"/>
            <a:ext cx="627575" cy="6275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17" name="橢圓 16"/>
          <p:cNvSpPr/>
          <p:nvPr/>
        </p:nvSpPr>
        <p:spPr>
          <a:xfrm>
            <a:off x="7664748" y="3808097"/>
            <a:ext cx="627575" cy="6275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18" name="橢圓 17"/>
          <p:cNvSpPr/>
          <p:nvPr/>
        </p:nvSpPr>
        <p:spPr>
          <a:xfrm>
            <a:off x="5445581" y="4883391"/>
            <a:ext cx="627575" cy="6275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9" name="橢圓 18"/>
          <p:cNvSpPr/>
          <p:nvPr/>
        </p:nvSpPr>
        <p:spPr>
          <a:xfrm>
            <a:off x="6186235" y="4870633"/>
            <a:ext cx="627575" cy="6275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0" name="橢圓 19"/>
          <p:cNvSpPr/>
          <p:nvPr/>
        </p:nvSpPr>
        <p:spPr>
          <a:xfrm>
            <a:off x="6926889" y="4883391"/>
            <a:ext cx="627575" cy="6275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21" name="橢圓 20"/>
          <p:cNvSpPr/>
          <p:nvPr/>
        </p:nvSpPr>
        <p:spPr>
          <a:xfrm>
            <a:off x="7664748" y="4883391"/>
            <a:ext cx="627575" cy="6275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909486" y="3134387"/>
            <a:ext cx="191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{word}</a:t>
            </a:r>
            <a:endParaRPr lang="zh-TW" altLang="en-US" dirty="0"/>
          </a:p>
        </p:txBody>
      </p:sp>
      <p:cxnSp>
        <p:nvCxnSpPr>
          <p:cNvPr id="23" name="直線單箭頭接點 22"/>
          <p:cNvCxnSpPr>
            <a:endCxn id="22" idx="2"/>
          </p:cNvCxnSpPr>
          <p:nvPr/>
        </p:nvCxnSpPr>
        <p:spPr>
          <a:xfrm flipV="1">
            <a:off x="6648755" y="3503719"/>
            <a:ext cx="220197" cy="331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6485508" y="5759505"/>
            <a:ext cx="88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{tags}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stCxn id="19" idx="4"/>
          </p:cNvCxnSpPr>
          <p:nvPr/>
        </p:nvCxnSpPr>
        <p:spPr>
          <a:xfrm>
            <a:off x="6500023" y="5498208"/>
            <a:ext cx="293870" cy="3030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1529133" y="3428297"/>
            <a:ext cx="5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159967" y="3438329"/>
            <a:ext cx="5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790480" y="3433680"/>
            <a:ext cx="5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388895" y="3435861"/>
            <a:ext cx="5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507751" y="4598698"/>
            <a:ext cx="5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138585" y="4608730"/>
            <a:ext cx="5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769098" y="4604081"/>
            <a:ext cx="5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367513" y="4606262"/>
            <a:ext cx="503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62945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 Graph</a:t>
            </a:r>
            <a:endParaRPr lang="zh-TW" altLang="en-US" dirty="0"/>
          </a:p>
        </p:txBody>
      </p:sp>
      <p:grpSp>
        <p:nvGrpSpPr>
          <p:cNvPr id="31" name="群組 30"/>
          <p:cNvGrpSpPr/>
          <p:nvPr/>
        </p:nvGrpSpPr>
        <p:grpSpPr>
          <a:xfrm>
            <a:off x="1562645" y="2167829"/>
            <a:ext cx="6051733" cy="972456"/>
            <a:chOff x="1578974" y="2494404"/>
            <a:chExt cx="6051733" cy="972456"/>
          </a:xfrm>
        </p:grpSpPr>
        <p:sp>
          <p:nvSpPr>
            <p:cNvPr id="9" name="矩形 8"/>
            <p:cNvSpPr/>
            <p:nvPr/>
          </p:nvSpPr>
          <p:spPr>
            <a:xfrm>
              <a:off x="4945564" y="2523432"/>
              <a:ext cx="2685143" cy="9434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Y</a:t>
              </a:r>
              <a:endParaRPr lang="zh-TW" altLang="en-US" sz="28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1578974" y="2494404"/>
              <a:ext cx="2685143" cy="94342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X</a:t>
              </a:r>
              <a:endParaRPr lang="zh-TW" altLang="en-US" sz="2800" dirty="0"/>
            </a:p>
          </p:txBody>
        </p:sp>
        <p:sp>
          <p:nvSpPr>
            <p:cNvPr id="4" name="橢圓 3"/>
            <p:cNvSpPr/>
            <p:nvPr/>
          </p:nvSpPr>
          <p:spPr>
            <a:xfrm>
              <a:off x="1854916" y="2659256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5" name="橢圓 4"/>
            <p:cNvSpPr/>
            <p:nvPr/>
          </p:nvSpPr>
          <p:spPr>
            <a:xfrm>
              <a:off x="5112843" y="2648364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6828652" y="2648364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3440016" y="2659256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236918" y="5123595"/>
                <a:ext cx="65955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918" y="5123595"/>
                <a:ext cx="659555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3963169" y="3684180"/>
            <a:ext cx="117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factor b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4432222" y="3522144"/>
            <a:ext cx="204951" cy="2308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644273" y="3697218"/>
            <a:ext cx="117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factor c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2713457" y="3522144"/>
            <a:ext cx="204951" cy="2308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056168" y="3555364"/>
            <a:ext cx="204951" cy="2308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>
            <a:stCxn id="12" idx="0"/>
            <a:endCxn id="7" idx="4"/>
          </p:cNvCxnSpPr>
          <p:nvPr/>
        </p:nvCxnSpPr>
        <p:spPr>
          <a:xfrm flipH="1" flipV="1">
            <a:off x="3730549" y="2946405"/>
            <a:ext cx="804149" cy="5757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4" idx="4"/>
            <a:endCxn id="14" idx="0"/>
          </p:cNvCxnSpPr>
          <p:nvPr/>
        </p:nvCxnSpPr>
        <p:spPr>
          <a:xfrm>
            <a:off x="2145449" y="2946405"/>
            <a:ext cx="670484" cy="5757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4" idx="0"/>
          </p:cNvCxnSpPr>
          <p:nvPr/>
        </p:nvCxnSpPr>
        <p:spPr>
          <a:xfrm flipV="1">
            <a:off x="2815933" y="2936568"/>
            <a:ext cx="2551858" cy="58557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5" idx="0"/>
            <a:endCxn id="6" idx="4"/>
          </p:cNvCxnSpPr>
          <p:nvPr/>
        </p:nvCxnSpPr>
        <p:spPr>
          <a:xfrm flipV="1">
            <a:off x="6158644" y="2935513"/>
            <a:ext cx="960541" cy="61985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110204" y="4093840"/>
                <a:ext cx="1300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204" y="4093840"/>
                <a:ext cx="130099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47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701033" y="4084667"/>
                <a:ext cx="17329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033" y="4084667"/>
                <a:ext cx="173291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63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706617" y="4094888"/>
                <a:ext cx="9151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617" y="4094888"/>
                <a:ext cx="91518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333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2292531" y="3708375"/>
            <a:ext cx="117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factor a</a:t>
            </a:r>
            <a:endParaRPr lang="zh-TW" altLang="en-US" sz="2400" dirty="0"/>
          </a:p>
        </p:txBody>
      </p:sp>
      <p:cxnSp>
        <p:nvCxnSpPr>
          <p:cNvPr id="24" name="直線接點 23"/>
          <p:cNvCxnSpPr>
            <a:stCxn id="12" idx="0"/>
            <a:endCxn id="5" idx="4"/>
          </p:cNvCxnSpPr>
          <p:nvPr/>
        </p:nvCxnSpPr>
        <p:spPr>
          <a:xfrm flipV="1">
            <a:off x="4534698" y="2935513"/>
            <a:ext cx="868678" cy="58663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2" idx="0"/>
            <a:endCxn id="6" idx="4"/>
          </p:cNvCxnSpPr>
          <p:nvPr/>
        </p:nvCxnSpPr>
        <p:spPr>
          <a:xfrm flipV="1">
            <a:off x="4534698" y="2935513"/>
            <a:ext cx="2584487" cy="58663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1075725" y="6119368"/>
            <a:ext cx="7044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local functions of the factors are learned from data.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488545" y="1056598"/>
            <a:ext cx="4429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factor corresponds to a local function.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488545" y="217142"/>
            <a:ext cx="4429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factor influences some components.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098839" y="5658497"/>
            <a:ext cx="7044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only have to define the factors.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542650" y="4510903"/>
            <a:ext cx="5779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Larger value means more compatible.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6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/>
      <p:bldP spid="14" grpId="0" animBg="1"/>
      <p:bldP spid="15" grpId="0" animBg="1"/>
      <p:bldP spid="20" grpId="0"/>
      <p:bldP spid="21" grpId="0"/>
      <p:bldP spid="22" grpId="0"/>
      <p:bldP spid="23" grpId="0"/>
      <p:bldP spid="27" grpId="0"/>
      <p:bldP spid="28" grpId="0"/>
      <p:bldP spid="30" grpId="0"/>
      <p:bldP spid="29" grpId="0"/>
      <p:bldP spid="3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 Graph -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u="sng" dirty="0"/>
              <a:t>Image De-noising</a:t>
            </a:r>
            <a:endParaRPr lang="zh-TW" altLang="en-US" b="1" i="1" u="sng" dirty="0"/>
          </a:p>
          <a:p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06947" y="3218129"/>
            <a:ext cx="1829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Noisy image x</a:t>
            </a:r>
            <a:endParaRPr lang="zh-TW" altLang="en-US" sz="24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90869" y="4752419"/>
            <a:ext cx="1848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Clean image y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563724" y="2342809"/>
            <a:ext cx="42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pixel is one component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3963356" y="3121950"/>
            <a:ext cx="88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{-1,1}</a:t>
            </a:r>
            <a:endParaRPr lang="zh-TW" altLang="en-US" dirty="0"/>
          </a:p>
        </p:txBody>
      </p:sp>
      <p:cxnSp>
        <p:nvCxnSpPr>
          <p:cNvPr id="42" name="直線單箭頭接點 41"/>
          <p:cNvCxnSpPr>
            <a:stCxn id="38" idx="1"/>
            <a:endCxn id="41" idx="2"/>
          </p:cNvCxnSpPr>
          <p:nvPr/>
        </p:nvCxnSpPr>
        <p:spPr>
          <a:xfrm flipH="1" flipV="1">
            <a:off x="4403774" y="3491282"/>
            <a:ext cx="298850" cy="331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4612746" y="2643479"/>
            <a:ext cx="4180698" cy="1703197"/>
            <a:chOff x="4612746" y="2643479"/>
            <a:chExt cx="4180698" cy="1703197"/>
          </a:xfrm>
        </p:grpSpPr>
        <p:sp>
          <p:nvSpPr>
            <p:cNvPr id="26" name="橢圓 25"/>
            <p:cNvSpPr/>
            <p:nvPr/>
          </p:nvSpPr>
          <p:spPr>
            <a:xfrm>
              <a:off x="5524139" y="3127496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7</a:t>
              </a:r>
              <a:endParaRPr lang="zh-TW" altLang="en-US" baseline="-25000" dirty="0"/>
            </a:p>
          </p:txBody>
        </p:sp>
        <p:sp>
          <p:nvSpPr>
            <p:cNvPr id="27" name="橢圓 26"/>
            <p:cNvSpPr/>
            <p:nvPr/>
          </p:nvSpPr>
          <p:spPr>
            <a:xfrm>
              <a:off x="6362339" y="3121950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8</a:t>
              </a:r>
              <a:endParaRPr lang="zh-TW" altLang="en-US" baseline="-25000" dirty="0"/>
            </a:p>
          </p:txBody>
        </p:sp>
        <p:sp>
          <p:nvSpPr>
            <p:cNvPr id="28" name="橢圓 27"/>
            <p:cNvSpPr/>
            <p:nvPr/>
          </p:nvSpPr>
          <p:spPr>
            <a:xfrm>
              <a:off x="7200539" y="3121950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9</a:t>
              </a:r>
              <a:endParaRPr lang="zh-TW" altLang="en-US" baseline="-25000" dirty="0"/>
            </a:p>
          </p:txBody>
        </p:sp>
        <p:sp>
          <p:nvSpPr>
            <p:cNvPr id="29" name="橢圓 28"/>
            <p:cNvSpPr/>
            <p:nvPr/>
          </p:nvSpPr>
          <p:spPr>
            <a:xfrm>
              <a:off x="5096089" y="3446207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4</a:t>
              </a:r>
              <a:endParaRPr lang="zh-TW" altLang="en-US" baseline="-25000" dirty="0"/>
            </a:p>
          </p:txBody>
        </p:sp>
        <p:sp>
          <p:nvSpPr>
            <p:cNvPr id="30" name="橢圓 29"/>
            <p:cNvSpPr/>
            <p:nvPr/>
          </p:nvSpPr>
          <p:spPr>
            <a:xfrm>
              <a:off x="5934289" y="3440661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5</a:t>
              </a:r>
              <a:endParaRPr lang="zh-TW" altLang="en-US" baseline="-25000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6772489" y="3440661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6</a:t>
              </a:r>
              <a:endParaRPr lang="zh-TW" altLang="en-US" baseline="-25000" dirty="0"/>
            </a:p>
          </p:txBody>
        </p:sp>
        <p:sp>
          <p:nvSpPr>
            <p:cNvPr id="38" name="橢圓 37"/>
            <p:cNvSpPr/>
            <p:nvPr/>
          </p:nvSpPr>
          <p:spPr>
            <a:xfrm>
              <a:off x="4612746" y="3732952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39" name="橢圓 38"/>
            <p:cNvSpPr/>
            <p:nvPr/>
          </p:nvSpPr>
          <p:spPr>
            <a:xfrm>
              <a:off x="5450946" y="3727406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40" name="橢圓 39"/>
            <p:cNvSpPr/>
            <p:nvPr/>
          </p:nvSpPr>
          <p:spPr>
            <a:xfrm>
              <a:off x="6289146" y="3727406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854875" y="3716443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7320618" y="3461926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7730768" y="3121950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46" name="文字方塊 45"/>
            <p:cNvSpPr txBox="1"/>
            <p:nvPr/>
          </p:nvSpPr>
          <p:spPr>
            <a:xfrm rot="19640083">
              <a:off x="7563454" y="2643479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  <p:sp>
          <p:nvSpPr>
            <p:cNvPr id="47" name="文字方塊 46"/>
            <p:cNvSpPr txBox="1"/>
            <p:nvPr/>
          </p:nvSpPr>
          <p:spPr>
            <a:xfrm rot="19640083">
              <a:off x="6750478" y="2664745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  <p:sp>
          <p:nvSpPr>
            <p:cNvPr id="48" name="文字方塊 47"/>
            <p:cNvSpPr txBox="1"/>
            <p:nvPr/>
          </p:nvSpPr>
          <p:spPr>
            <a:xfrm rot="19640083">
              <a:off x="5912277" y="2657451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</p:grpSp>
      <p:sp>
        <p:nvSpPr>
          <p:cNvPr id="58" name="文字方塊 57"/>
          <p:cNvSpPr txBox="1"/>
          <p:nvPr/>
        </p:nvSpPr>
        <p:spPr>
          <a:xfrm>
            <a:off x="3888104" y="4712969"/>
            <a:ext cx="88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{-1,1}</a:t>
            </a:r>
            <a:endParaRPr lang="zh-TW" altLang="en-US" dirty="0"/>
          </a:p>
        </p:txBody>
      </p:sp>
      <p:cxnSp>
        <p:nvCxnSpPr>
          <p:cNvPr id="59" name="直線單箭頭接點 58"/>
          <p:cNvCxnSpPr>
            <a:stCxn id="55" idx="1"/>
            <a:endCxn id="58" idx="2"/>
          </p:cNvCxnSpPr>
          <p:nvPr/>
        </p:nvCxnSpPr>
        <p:spPr>
          <a:xfrm flipH="1" flipV="1">
            <a:off x="4328522" y="5082301"/>
            <a:ext cx="298850" cy="3315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/>
          <p:cNvGrpSpPr/>
          <p:nvPr/>
        </p:nvGrpSpPr>
        <p:grpSpPr>
          <a:xfrm>
            <a:off x="4537494" y="4249876"/>
            <a:ext cx="4180698" cy="1687819"/>
            <a:chOff x="4537494" y="4249876"/>
            <a:chExt cx="4180698" cy="1687819"/>
          </a:xfrm>
        </p:grpSpPr>
        <p:sp>
          <p:nvSpPr>
            <p:cNvPr id="49" name="橢圓 48"/>
            <p:cNvSpPr/>
            <p:nvPr/>
          </p:nvSpPr>
          <p:spPr>
            <a:xfrm>
              <a:off x="5448887" y="4718515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7</a:t>
              </a:r>
              <a:endParaRPr lang="zh-TW" altLang="en-US" baseline="-25000" dirty="0"/>
            </a:p>
          </p:txBody>
        </p:sp>
        <p:sp>
          <p:nvSpPr>
            <p:cNvPr id="50" name="橢圓 49"/>
            <p:cNvSpPr/>
            <p:nvPr/>
          </p:nvSpPr>
          <p:spPr>
            <a:xfrm>
              <a:off x="6287087" y="4712969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8</a:t>
              </a:r>
              <a:endParaRPr lang="zh-TW" altLang="en-US" baseline="-25000" dirty="0"/>
            </a:p>
          </p:txBody>
        </p:sp>
        <p:sp>
          <p:nvSpPr>
            <p:cNvPr id="51" name="橢圓 50"/>
            <p:cNvSpPr/>
            <p:nvPr/>
          </p:nvSpPr>
          <p:spPr>
            <a:xfrm>
              <a:off x="7125287" y="4712969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9</a:t>
              </a:r>
              <a:endParaRPr lang="zh-TW" altLang="en-US" baseline="-25000" dirty="0"/>
            </a:p>
          </p:txBody>
        </p:sp>
        <p:sp>
          <p:nvSpPr>
            <p:cNvPr id="52" name="橢圓 51"/>
            <p:cNvSpPr/>
            <p:nvPr/>
          </p:nvSpPr>
          <p:spPr>
            <a:xfrm>
              <a:off x="5020837" y="5037226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4</a:t>
              </a:r>
              <a:endParaRPr lang="zh-TW" altLang="en-US" baseline="-25000" dirty="0"/>
            </a:p>
          </p:txBody>
        </p:sp>
        <p:sp>
          <p:nvSpPr>
            <p:cNvPr id="53" name="橢圓 52"/>
            <p:cNvSpPr/>
            <p:nvPr/>
          </p:nvSpPr>
          <p:spPr>
            <a:xfrm>
              <a:off x="5859037" y="5031680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5</a:t>
              </a:r>
              <a:endParaRPr lang="zh-TW" altLang="en-US" baseline="-25000" dirty="0"/>
            </a:p>
          </p:txBody>
        </p:sp>
        <p:sp>
          <p:nvSpPr>
            <p:cNvPr id="54" name="橢圓 53"/>
            <p:cNvSpPr/>
            <p:nvPr/>
          </p:nvSpPr>
          <p:spPr>
            <a:xfrm>
              <a:off x="6697237" y="5031680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6</a:t>
              </a:r>
              <a:endParaRPr lang="zh-TW" altLang="en-US" baseline="-25000" dirty="0"/>
            </a:p>
          </p:txBody>
        </p:sp>
        <p:sp>
          <p:nvSpPr>
            <p:cNvPr id="55" name="橢圓 54"/>
            <p:cNvSpPr/>
            <p:nvPr/>
          </p:nvSpPr>
          <p:spPr>
            <a:xfrm>
              <a:off x="4537494" y="5323971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56" name="橢圓 55"/>
            <p:cNvSpPr/>
            <p:nvPr/>
          </p:nvSpPr>
          <p:spPr>
            <a:xfrm>
              <a:off x="5375694" y="5318425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57" name="橢圓 56"/>
            <p:cNvSpPr/>
            <p:nvPr/>
          </p:nvSpPr>
          <p:spPr>
            <a:xfrm>
              <a:off x="6213894" y="5318425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3</a:t>
              </a:r>
              <a:endParaRPr lang="zh-TW" altLang="en-US" baseline="-25000" dirty="0"/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6779623" y="5307462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7245366" y="5052945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7655516" y="4712969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63" name="文字方塊 62"/>
            <p:cNvSpPr txBox="1"/>
            <p:nvPr/>
          </p:nvSpPr>
          <p:spPr>
            <a:xfrm rot="19640083">
              <a:off x="7471170" y="4249876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  <p:sp>
          <p:nvSpPr>
            <p:cNvPr id="64" name="文字方塊 63"/>
            <p:cNvSpPr txBox="1"/>
            <p:nvPr/>
          </p:nvSpPr>
          <p:spPr>
            <a:xfrm rot="19640083">
              <a:off x="6658194" y="4271142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  <p:sp>
          <p:nvSpPr>
            <p:cNvPr id="65" name="文字方塊 64"/>
            <p:cNvSpPr txBox="1"/>
            <p:nvPr/>
          </p:nvSpPr>
          <p:spPr>
            <a:xfrm rot="19640083">
              <a:off x="5819993" y="4263848"/>
              <a:ext cx="106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</a:t>
              </a:r>
              <a:endParaRPr lang="zh-TW" altLang="en-US" sz="2800" b="1" dirty="0"/>
            </a:p>
          </p:txBody>
        </p:sp>
      </p:grpSp>
      <p:sp>
        <p:nvSpPr>
          <p:cNvPr id="66" name="矩形 65"/>
          <p:cNvSpPr/>
          <p:nvPr/>
        </p:nvSpPr>
        <p:spPr>
          <a:xfrm>
            <a:off x="733003" y="6289070"/>
            <a:ext cx="77887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3"/>
              </a:rPr>
              <a:t>http://cs.stanford.edu/people/karpathy/visml/ising_example.html</a:t>
            </a:r>
            <a:endParaRPr lang="en-US" altLang="zh-TW" dirty="0"/>
          </a:p>
        </p:txBody>
      </p:sp>
      <p:pic>
        <p:nvPicPr>
          <p:cNvPr id="69" name="圖片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504" y="4432528"/>
            <a:ext cx="1500215" cy="1515369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849" y="2826787"/>
            <a:ext cx="1507781" cy="150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6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7" grpId="0"/>
      <p:bldP spid="41" grpId="0"/>
      <p:bldP spid="5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055125" y="3414949"/>
            <a:ext cx="544375" cy="2145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1" name="直線接點 110"/>
          <p:cNvCxnSpPr/>
          <p:nvPr/>
        </p:nvCxnSpPr>
        <p:spPr>
          <a:xfrm flipV="1">
            <a:off x="3277961" y="5482787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1887040" y="6274096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2932122" y="4379873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2587522" y="4210591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 Graph - Example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605462" y="1911837"/>
            <a:ext cx="3731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a</a:t>
            </a:r>
            <a:r>
              <a:rPr lang="en-US" altLang="zh-TW" sz="2400" dirty="0"/>
              <a:t>: the values of x</a:t>
            </a:r>
            <a:r>
              <a:rPr lang="en-US" altLang="zh-TW" sz="2400" baseline="-25000" dirty="0"/>
              <a:t>i</a:t>
            </a:r>
            <a:r>
              <a:rPr lang="en-US" altLang="zh-TW" sz="2400" dirty="0"/>
              <a:t> and </a:t>
            </a:r>
            <a:r>
              <a:rPr lang="en-US" altLang="zh-TW" sz="2400" dirty="0" err="1"/>
              <a:t>y</a:t>
            </a:r>
            <a:r>
              <a:rPr lang="en-US" altLang="zh-TW" sz="2400" baseline="-25000" dirty="0" err="1"/>
              <a:t>i</a:t>
            </a:r>
            <a:endParaRPr lang="zh-TW" altLang="en-US" sz="2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025827" y="2066012"/>
            <a:ext cx="1162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Factor:</a:t>
            </a:r>
            <a:endParaRPr lang="zh-TW" altLang="en-US" sz="2400" b="1" i="1" u="sng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5466" y="3879535"/>
            <a:ext cx="1190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noisy image</a:t>
            </a:r>
            <a:endParaRPr lang="zh-TW" altLang="en-US" sz="2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12761" y="5833667"/>
            <a:ext cx="1190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cleaned image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3613202" y="2719226"/>
            <a:ext cx="476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b</a:t>
            </a:r>
            <a:r>
              <a:rPr lang="en-US" altLang="zh-TW" sz="2400" dirty="0"/>
              <a:t>: the values of the neighboring </a:t>
            </a:r>
            <a:r>
              <a:rPr lang="en-US" altLang="zh-TW" sz="2400" dirty="0" err="1"/>
              <a:t>y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70" name="橢圓 69"/>
          <p:cNvSpPr/>
          <p:nvPr/>
        </p:nvSpPr>
        <p:spPr>
          <a:xfrm>
            <a:off x="2734434" y="3284329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en-US" altLang="zh-TW" baseline="-25000" dirty="0"/>
              <a:t>3</a:t>
            </a:r>
            <a:endParaRPr lang="zh-TW" altLang="en-US" baseline="-25000" dirty="0"/>
          </a:p>
        </p:txBody>
      </p:sp>
      <p:sp>
        <p:nvSpPr>
          <p:cNvPr id="71" name="橢圓 70"/>
          <p:cNvSpPr/>
          <p:nvPr/>
        </p:nvSpPr>
        <p:spPr>
          <a:xfrm>
            <a:off x="4449220" y="3284329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en-US" altLang="zh-TW" baseline="-25000" dirty="0"/>
              <a:t>4</a:t>
            </a:r>
            <a:endParaRPr lang="zh-TW" altLang="en-US" baseline="-25000" dirty="0"/>
          </a:p>
        </p:txBody>
      </p:sp>
      <p:sp>
        <p:nvSpPr>
          <p:cNvPr id="73" name="橢圓 72"/>
          <p:cNvSpPr/>
          <p:nvPr/>
        </p:nvSpPr>
        <p:spPr>
          <a:xfrm>
            <a:off x="1369594" y="4053252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74" name="橢圓 73"/>
          <p:cNvSpPr/>
          <p:nvPr/>
        </p:nvSpPr>
        <p:spPr>
          <a:xfrm>
            <a:off x="3084380" y="4053252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en-US" altLang="zh-TW" baseline="-25000" dirty="0"/>
              <a:t>2</a:t>
            </a:r>
            <a:endParaRPr lang="zh-TW" altLang="en-US" baseline="-25000" dirty="0"/>
          </a:p>
        </p:txBody>
      </p:sp>
      <p:sp>
        <p:nvSpPr>
          <p:cNvPr id="85" name="橢圓 84"/>
          <p:cNvSpPr/>
          <p:nvPr/>
        </p:nvSpPr>
        <p:spPr>
          <a:xfrm>
            <a:off x="2734434" y="5142250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r>
              <a:rPr lang="en-US" altLang="zh-TW" baseline="-25000" dirty="0"/>
              <a:t>3</a:t>
            </a:r>
            <a:endParaRPr lang="zh-TW" altLang="en-US" baseline="-25000" dirty="0"/>
          </a:p>
        </p:txBody>
      </p:sp>
      <p:sp>
        <p:nvSpPr>
          <p:cNvPr id="86" name="橢圓 85"/>
          <p:cNvSpPr/>
          <p:nvPr/>
        </p:nvSpPr>
        <p:spPr>
          <a:xfrm>
            <a:off x="4449220" y="5142250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r>
              <a:rPr lang="en-US" altLang="zh-TW" baseline="-25000" dirty="0"/>
              <a:t>4</a:t>
            </a:r>
            <a:endParaRPr lang="zh-TW" altLang="en-US" baseline="-25000" dirty="0"/>
          </a:p>
        </p:txBody>
      </p:sp>
      <p:sp>
        <p:nvSpPr>
          <p:cNvPr id="87" name="橢圓 86"/>
          <p:cNvSpPr/>
          <p:nvPr/>
        </p:nvSpPr>
        <p:spPr>
          <a:xfrm>
            <a:off x="1369594" y="5911173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88" name="橢圓 87"/>
          <p:cNvSpPr/>
          <p:nvPr/>
        </p:nvSpPr>
        <p:spPr>
          <a:xfrm>
            <a:off x="3084380" y="5911173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r>
              <a:rPr lang="en-US" altLang="zh-TW" baseline="-25000" dirty="0"/>
              <a:t>2</a:t>
            </a:r>
            <a:endParaRPr lang="zh-TW" altLang="en-US" baseline="-25000" dirty="0"/>
          </a:p>
        </p:txBody>
      </p:sp>
      <p:sp>
        <p:nvSpPr>
          <p:cNvPr id="89" name="矩形 88"/>
          <p:cNvSpPr/>
          <p:nvPr/>
        </p:nvSpPr>
        <p:spPr>
          <a:xfrm>
            <a:off x="1585162" y="5237595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接點 89"/>
          <p:cNvCxnSpPr/>
          <p:nvPr/>
        </p:nvCxnSpPr>
        <p:spPr>
          <a:xfrm flipV="1">
            <a:off x="4738621" y="3913733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240562" y="5068313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93" name="矩形 92"/>
          <p:cNvSpPr/>
          <p:nvPr/>
        </p:nvSpPr>
        <p:spPr>
          <a:xfrm>
            <a:off x="3302570" y="5237595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2957970" y="5068313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95" name="矩形 94"/>
          <p:cNvSpPr/>
          <p:nvPr/>
        </p:nvSpPr>
        <p:spPr>
          <a:xfrm>
            <a:off x="4648621" y="4422188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4304021" y="4252906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cxnSp>
        <p:nvCxnSpPr>
          <p:cNvPr id="97" name="直線接點 96"/>
          <p:cNvCxnSpPr/>
          <p:nvPr/>
        </p:nvCxnSpPr>
        <p:spPr>
          <a:xfrm flipV="1">
            <a:off x="3022122" y="3913733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 flipV="1">
            <a:off x="3391242" y="4684886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 flipV="1">
            <a:off x="1675162" y="4674714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/>
              <p:cNvSpPr txBox="1"/>
              <p:nvPr/>
            </p:nvSpPr>
            <p:spPr>
              <a:xfrm>
                <a:off x="5350460" y="3502107"/>
                <a:ext cx="3409331" cy="823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460" y="3502107"/>
                <a:ext cx="3409331" cy="8238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/>
              <p:cNvSpPr txBox="1"/>
              <p:nvPr/>
            </p:nvSpPr>
            <p:spPr>
              <a:xfrm>
                <a:off x="5350460" y="4523550"/>
                <a:ext cx="3427670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460" y="4523550"/>
                <a:ext cx="3427670" cy="9592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矩形 102"/>
          <p:cNvSpPr/>
          <p:nvPr/>
        </p:nvSpPr>
        <p:spPr>
          <a:xfrm>
            <a:off x="2457899" y="6196680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文字方塊 103"/>
          <p:cNvSpPr txBox="1"/>
          <p:nvPr/>
        </p:nvSpPr>
        <p:spPr>
          <a:xfrm>
            <a:off x="2379108" y="6317638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5" name="矩形 104"/>
          <p:cNvSpPr/>
          <p:nvPr/>
        </p:nvSpPr>
        <p:spPr>
          <a:xfrm>
            <a:off x="2234152" y="5687266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/>
          <p:cNvSpPr txBox="1"/>
          <p:nvPr/>
        </p:nvSpPr>
        <p:spPr>
          <a:xfrm>
            <a:off x="2155361" y="5808224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7" name="矩形 106"/>
          <p:cNvSpPr/>
          <p:nvPr/>
        </p:nvSpPr>
        <p:spPr>
          <a:xfrm>
            <a:off x="4070347" y="5833667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文字方塊 107"/>
          <p:cNvSpPr txBox="1"/>
          <p:nvPr/>
        </p:nvSpPr>
        <p:spPr>
          <a:xfrm>
            <a:off x="3991556" y="5954625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9" name="矩形 108"/>
          <p:cNvSpPr/>
          <p:nvPr/>
        </p:nvSpPr>
        <p:spPr>
          <a:xfrm>
            <a:off x="3831995" y="5404183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>
            <a:off x="3753204" y="5525141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cxnSp>
        <p:nvCxnSpPr>
          <p:cNvPr id="112" name="直線接點 111"/>
          <p:cNvCxnSpPr>
            <a:endCxn id="86" idx="3"/>
          </p:cNvCxnSpPr>
          <p:nvPr/>
        </p:nvCxnSpPr>
        <p:spPr>
          <a:xfrm flipV="1">
            <a:off x="3698104" y="5666096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 flipV="1">
            <a:off x="1919678" y="5484451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691382" y="5781041"/>
            <a:ext cx="2935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weights can be learned from data.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416332" y="2313174"/>
            <a:ext cx="6175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The colors in the clean image is smooth.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450076" y="1549688"/>
            <a:ext cx="5382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Noisy and clean images are related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69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91" grpId="0" animBg="1"/>
      <p:bldP spid="92" grpId="0"/>
      <p:bldP spid="3" grpId="0"/>
      <p:bldP spid="67" grpId="0"/>
      <p:bldP spid="69" grpId="0"/>
      <p:bldP spid="89" grpId="0" animBg="1"/>
      <p:bldP spid="13" grpId="0"/>
      <p:bldP spid="93" grpId="0" animBg="1"/>
      <p:bldP spid="94" grpId="0"/>
      <p:bldP spid="95" grpId="0" animBg="1"/>
      <p:bldP spid="96" grpId="0"/>
      <p:bldP spid="100" grpId="0"/>
      <p:bldP spid="101" grpId="0"/>
      <p:bldP spid="103" grpId="0" animBg="1"/>
      <p:bldP spid="104" grpId="0"/>
      <p:bldP spid="105" grpId="0" animBg="1"/>
      <p:bldP spid="106" grpId="0"/>
      <p:bldP spid="107" grpId="0" animBg="1"/>
      <p:bldP spid="108" grpId="0"/>
      <p:bldP spid="109" grpId="0" animBg="1"/>
      <p:bldP spid="110" grpId="0"/>
      <p:bldP spid="28" grpId="0"/>
      <p:bldP spid="4" grpId="0"/>
      <p:bldP spid="4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直線接點 110"/>
          <p:cNvCxnSpPr/>
          <p:nvPr/>
        </p:nvCxnSpPr>
        <p:spPr>
          <a:xfrm flipV="1">
            <a:off x="3277961" y="5482787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 flipV="1">
            <a:off x="1887040" y="6274096"/>
            <a:ext cx="12520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2932122" y="4379873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>
            <a:off x="2587522" y="4210591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 Graph - Example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605462" y="1911837"/>
            <a:ext cx="3731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a</a:t>
            </a:r>
            <a:r>
              <a:rPr lang="en-US" altLang="zh-TW" sz="2400" dirty="0"/>
              <a:t>: the values of x</a:t>
            </a:r>
            <a:r>
              <a:rPr lang="en-US" altLang="zh-TW" sz="2400" baseline="-25000" dirty="0"/>
              <a:t>i</a:t>
            </a:r>
            <a:r>
              <a:rPr lang="en-US" altLang="zh-TW" sz="2400" dirty="0"/>
              <a:t> and </a:t>
            </a:r>
            <a:r>
              <a:rPr lang="en-US" altLang="zh-TW" sz="2400" dirty="0" err="1"/>
              <a:t>y</a:t>
            </a:r>
            <a:r>
              <a:rPr lang="en-US" altLang="zh-TW" sz="2400" baseline="-25000" dirty="0" err="1"/>
              <a:t>i</a:t>
            </a:r>
            <a:endParaRPr lang="zh-TW" altLang="en-US" sz="2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025827" y="2066012"/>
            <a:ext cx="1162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Factor:</a:t>
            </a:r>
            <a:endParaRPr lang="zh-TW" altLang="en-US" sz="2400" b="1" i="1" u="sng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5466" y="3879535"/>
            <a:ext cx="1190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noisy image</a:t>
            </a:r>
            <a:endParaRPr lang="zh-TW" altLang="en-US" sz="2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12761" y="5833667"/>
            <a:ext cx="1190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cleaned image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3613202" y="2719226"/>
            <a:ext cx="476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b</a:t>
            </a:r>
            <a:r>
              <a:rPr lang="en-US" altLang="zh-TW" sz="2400" dirty="0"/>
              <a:t>: the values of the neighboring </a:t>
            </a:r>
            <a:r>
              <a:rPr lang="en-US" altLang="zh-TW" sz="2400" dirty="0" err="1"/>
              <a:t>y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70" name="橢圓 69"/>
          <p:cNvSpPr/>
          <p:nvPr/>
        </p:nvSpPr>
        <p:spPr>
          <a:xfrm>
            <a:off x="2734434" y="3284329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en-US" altLang="zh-TW" baseline="-25000" dirty="0"/>
              <a:t>3</a:t>
            </a:r>
            <a:endParaRPr lang="zh-TW" altLang="en-US" baseline="-25000" dirty="0"/>
          </a:p>
        </p:txBody>
      </p:sp>
      <p:sp>
        <p:nvSpPr>
          <p:cNvPr id="71" name="橢圓 70"/>
          <p:cNvSpPr/>
          <p:nvPr/>
        </p:nvSpPr>
        <p:spPr>
          <a:xfrm>
            <a:off x="4449220" y="3284329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en-US" altLang="zh-TW" baseline="-25000" dirty="0"/>
              <a:t>4</a:t>
            </a:r>
            <a:endParaRPr lang="zh-TW" altLang="en-US" baseline="-25000" dirty="0"/>
          </a:p>
        </p:txBody>
      </p:sp>
      <p:sp>
        <p:nvSpPr>
          <p:cNvPr id="73" name="橢圓 72"/>
          <p:cNvSpPr/>
          <p:nvPr/>
        </p:nvSpPr>
        <p:spPr>
          <a:xfrm>
            <a:off x="1369594" y="4053252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74" name="橢圓 73"/>
          <p:cNvSpPr/>
          <p:nvPr/>
        </p:nvSpPr>
        <p:spPr>
          <a:xfrm>
            <a:off x="3084380" y="4053252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en-US" altLang="zh-TW" baseline="-25000" dirty="0"/>
              <a:t>2</a:t>
            </a:r>
            <a:endParaRPr lang="zh-TW" altLang="en-US" baseline="-25000" dirty="0"/>
          </a:p>
        </p:txBody>
      </p:sp>
      <p:sp>
        <p:nvSpPr>
          <p:cNvPr id="85" name="橢圓 84"/>
          <p:cNvSpPr/>
          <p:nvPr/>
        </p:nvSpPr>
        <p:spPr>
          <a:xfrm>
            <a:off x="2734434" y="5142250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r>
              <a:rPr lang="en-US" altLang="zh-TW" baseline="-25000" dirty="0"/>
              <a:t>3</a:t>
            </a:r>
            <a:endParaRPr lang="zh-TW" altLang="en-US" baseline="-25000" dirty="0"/>
          </a:p>
        </p:txBody>
      </p:sp>
      <p:sp>
        <p:nvSpPr>
          <p:cNvPr id="86" name="橢圓 85"/>
          <p:cNvSpPr/>
          <p:nvPr/>
        </p:nvSpPr>
        <p:spPr>
          <a:xfrm>
            <a:off x="4449220" y="5142250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r>
              <a:rPr lang="en-US" altLang="zh-TW" baseline="-25000" dirty="0"/>
              <a:t>4</a:t>
            </a:r>
            <a:endParaRPr lang="zh-TW" altLang="en-US" baseline="-25000" dirty="0"/>
          </a:p>
        </p:txBody>
      </p:sp>
      <p:sp>
        <p:nvSpPr>
          <p:cNvPr id="87" name="橢圓 86"/>
          <p:cNvSpPr/>
          <p:nvPr/>
        </p:nvSpPr>
        <p:spPr>
          <a:xfrm>
            <a:off x="1369594" y="5911173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r>
              <a:rPr lang="en-US" altLang="zh-TW" baseline="-25000" dirty="0"/>
              <a:t>1</a:t>
            </a:r>
            <a:endParaRPr lang="zh-TW" altLang="en-US" baseline="-25000" dirty="0"/>
          </a:p>
        </p:txBody>
      </p:sp>
      <p:sp>
        <p:nvSpPr>
          <p:cNvPr id="88" name="橢圓 87"/>
          <p:cNvSpPr/>
          <p:nvPr/>
        </p:nvSpPr>
        <p:spPr>
          <a:xfrm>
            <a:off x="3084380" y="5911173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r>
              <a:rPr lang="en-US" altLang="zh-TW" baseline="-25000" dirty="0"/>
              <a:t>2</a:t>
            </a:r>
            <a:endParaRPr lang="zh-TW" altLang="en-US" baseline="-25000" dirty="0"/>
          </a:p>
        </p:txBody>
      </p:sp>
      <p:sp>
        <p:nvSpPr>
          <p:cNvPr id="89" name="矩形 88"/>
          <p:cNvSpPr/>
          <p:nvPr/>
        </p:nvSpPr>
        <p:spPr>
          <a:xfrm>
            <a:off x="1585162" y="5237595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接點 89"/>
          <p:cNvCxnSpPr/>
          <p:nvPr/>
        </p:nvCxnSpPr>
        <p:spPr>
          <a:xfrm flipV="1">
            <a:off x="4738621" y="3913733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240562" y="5068313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93" name="矩形 92"/>
          <p:cNvSpPr/>
          <p:nvPr/>
        </p:nvSpPr>
        <p:spPr>
          <a:xfrm>
            <a:off x="3302570" y="5237595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/>
          <p:cNvSpPr txBox="1"/>
          <p:nvPr/>
        </p:nvSpPr>
        <p:spPr>
          <a:xfrm>
            <a:off x="2957970" y="5068313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95" name="矩形 94"/>
          <p:cNvSpPr/>
          <p:nvPr/>
        </p:nvSpPr>
        <p:spPr>
          <a:xfrm>
            <a:off x="4648621" y="4422188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4304021" y="4252906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cxnSp>
        <p:nvCxnSpPr>
          <p:cNvPr id="97" name="直線接點 96"/>
          <p:cNvCxnSpPr/>
          <p:nvPr/>
        </p:nvCxnSpPr>
        <p:spPr>
          <a:xfrm flipV="1">
            <a:off x="3022122" y="3913733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 flipV="1">
            <a:off x="3391242" y="4684886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/>
          <p:nvPr/>
        </p:nvCxnSpPr>
        <p:spPr>
          <a:xfrm flipV="1">
            <a:off x="1675162" y="4674714"/>
            <a:ext cx="0" cy="12285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2457899" y="6196680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文字方塊 103"/>
          <p:cNvSpPr txBox="1"/>
          <p:nvPr/>
        </p:nvSpPr>
        <p:spPr>
          <a:xfrm>
            <a:off x="2379108" y="6317638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5" name="矩形 104"/>
          <p:cNvSpPr/>
          <p:nvPr/>
        </p:nvSpPr>
        <p:spPr>
          <a:xfrm>
            <a:off x="2234152" y="5687266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文字方塊 105"/>
          <p:cNvSpPr txBox="1"/>
          <p:nvPr/>
        </p:nvSpPr>
        <p:spPr>
          <a:xfrm>
            <a:off x="2155361" y="5808224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7" name="矩形 106"/>
          <p:cNvSpPr/>
          <p:nvPr/>
        </p:nvSpPr>
        <p:spPr>
          <a:xfrm>
            <a:off x="4070347" y="5833667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文字方塊 107"/>
          <p:cNvSpPr txBox="1"/>
          <p:nvPr/>
        </p:nvSpPr>
        <p:spPr>
          <a:xfrm>
            <a:off x="3991556" y="5954625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9" name="矩形 108"/>
          <p:cNvSpPr/>
          <p:nvPr/>
        </p:nvSpPr>
        <p:spPr>
          <a:xfrm>
            <a:off x="3831995" y="5404183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>
            <a:off x="3753204" y="5525141"/>
            <a:ext cx="34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cxnSp>
        <p:nvCxnSpPr>
          <p:cNvPr id="112" name="直線接點 111"/>
          <p:cNvCxnSpPr>
            <a:endCxn id="86" idx="3"/>
          </p:cNvCxnSpPr>
          <p:nvPr/>
        </p:nvCxnSpPr>
        <p:spPr>
          <a:xfrm flipV="1">
            <a:off x="3698104" y="5666096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 flipV="1">
            <a:off x="1919678" y="5484451"/>
            <a:ext cx="840994" cy="53058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2416332" y="2313174"/>
            <a:ext cx="6175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The colors in the clean image is smooth.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450076" y="1549688"/>
            <a:ext cx="5382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Noisy and clean images are related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552287" y="4742292"/>
                <a:ext cx="10723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400" dirty="0"/>
                  <a:t>=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287" y="4742292"/>
                <a:ext cx="107234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227" t="-26230" r="-15909" b="-47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697766" y="4379375"/>
                <a:ext cx="1687320" cy="1036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766" y="4379375"/>
                <a:ext cx="1687320" cy="103675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604756" y="5578974"/>
                <a:ext cx="319503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56" y="5578974"/>
                <a:ext cx="3195030" cy="738664"/>
              </a:xfrm>
              <a:prstGeom prst="rect">
                <a:avLst/>
              </a:prstGeom>
              <a:blipFill rotWithShape="0">
                <a:blip r:embed="rId5"/>
                <a:stretch>
                  <a:fillRect l="-952" b="-17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604756" y="3443945"/>
                <a:ext cx="28755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Realize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400" dirty="0"/>
                  <a:t> easily from the factor graph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56" y="3443945"/>
                <a:ext cx="2875580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3178" t="-5882" r="-4449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4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 Graph - Example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785004" y="1552773"/>
            <a:ext cx="6730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b="1" dirty="0">
                <a:solidFill>
                  <a:srgbClr val="0000FF"/>
                </a:solidFill>
              </a:rPr>
              <a:t>c</a:t>
            </a:r>
            <a:r>
              <a:rPr lang="en-US" altLang="zh-TW" sz="2400" dirty="0"/>
              <a:t>: the values of x</a:t>
            </a:r>
            <a:r>
              <a:rPr lang="en-US" altLang="zh-TW" sz="2400" baseline="-25000" dirty="0"/>
              <a:t>i</a:t>
            </a:r>
            <a:r>
              <a:rPr lang="en-US" altLang="zh-TW" sz="2400" dirty="0"/>
              <a:t> and the values of the neighboring </a:t>
            </a:r>
            <a:r>
              <a:rPr lang="en-US" altLang="zh-TW" sz="2400" dirty="0" err="1"/>
              <a:t>y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  </a:t>
            </a:r>
            <a:endParaRPr lang="zh-TW" altLang="en-US" sz="2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639676" y="1506654"/>
            <a:ext cx="1162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Factor:</a:t>
            </a:r>
            <a:endParaRPr lang="zh-TW" altLang="en-US" sz="2400" b="1" i="1" u="sng" dirty="0"/>
          </a:p>
        </p:txBody>
      </p:sp>
      <p:sp>
        <p:nvSpPr>
          <p:cNvPr id="49" name="橢圓 48"/>
          <p:cNvSpPr/>
          <p:nvPr/>
        </p:nvSpPr>
        <p:spPr>
          <a:xfrm>
            <a:off x="2591438" y="3455047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700" dirty="0"/>
              <a:t>x</a:t>
            </a:r>
            <a:r>
              <a:rPr lang="en-US" altLang="zh-TW" sz="1700" baseline="-25000" dirty="0"/>
              <a:t>i-1</a:t>
            </a:r>
            <a:endParaRPr lang="zh-TW" altLang="en-US" sz="1700" baseline="-25000" dirty="0"/>
          </a:p>
        </p:txBody>
      </p:sp>
      <p:sp>
        <p:nvSpPr>
          <p:cNvPr id="50" name="橢圓 49"/>
          <p:cNvSpPr/>
          <p:nvPr/>
        </p:nvSpPr>
        <p:spPr>
          <a:xfrm>
            <a:off x="4306224" y="3455047"/>
            <a:ext cx="613724" cy="613724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en-US" altLang="zh-TW" baseline="-25000" dirty="0"/>
              <a:t>i</a:t>
            </a:r>
            <a:endParaRPr lang="zh-TW" altLang="en-US" baseline="-25000" dirty="0"/>
          </a:p>
        </p:txBody>
      </p:sp>
      <p:sp>
        <p:nvSpPr>
          <p:cNvPr id="51" name="橢圓 50"/>
          <p:cNvSpPr/>
          <p:nvPr/>
        </p:nvSpPr>
        <p:spPr>
          <a:xfrm>
            <a:off x="2591438" y="5312968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700" dirty="0"/>
              <a:t>y</a:t>
            </a:r>
            <a:r>
              <a:rPr lang="en-US" altLang="zh-TW" sz="1700" baseline="-25000" dirty="0"/>
              <a:t>i-1</a:t>
            </a:r>
            <a:endParaRPr lang="zh-TW" altLang="en-US" sz="1700" baseline="-25000" dirty="0"/>
          </a:p>
        </p:txBody>
      </p:sp>
      <p:sp>
        <p:nvSpPr>
          <p:cNvPr id="52" name="橢圓 51"/>
          <p:cNvSpPr/>
          <p:nvPr/>
        </p:nvSpPr>
        <p:spPr>
          <a:xfrm>
            <a:off x="4306224" y="5312968"/>
            <a:ext cx="613724" cy="61372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y</a:t>
            </a:r>
            <a:r>
              <a:rPr lang="en-US" altLang="zh-TW" baseline="-25000" dirty="0" err="1"/>
              <a:t>i</a:t>
            </a:r>
            <a:endParaRPr lang="zh-TW" altLang="en-US" baseline="-250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1420729" y="5333110"/>
            <a:ext cx="1216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 flipH="1" flipV="1">
            <a:off x="4913901" y="5547642"/>
            <a:ext cx="75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 rot="18777934" flipH="1" flipV="1">
            <a:off x="4047766" y="5871413"/>
            <a:ext cx="75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 rot="18777934" flipH="1" flipV="1">
            <a:off x="2316798" y="5863539"/>
            <a:ext cx="75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 rot="18777934" flipH="1" flipV="1">
            <a:off x="4802844" y="5071516"/>
            <a:ext cx="75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 rot="18777934" flipH="1" flipV="1">
            <a:off x="3066513" y="5071517"/>
            <a:ext cx="755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grpSp>
        <p:nvGrpSpPr>
          <p:cNvPr id="22" name="群組 21"/>
          <p:cNvGrpSpPr/>
          <p:nvPr/>
        </p:nvGrpSpPr>
        <p:grpSpPr>
          <a:xfrm>
            <a:off x="1388868" y="4002696"/>
            <a:ext cx="1298539" cy="1494121"/>
            <a:chOff x="-591536" y="5031413"/>
            <a:chExt cx="1298539" cy="1494121"/>
          </a:xfrm>
        </p:grpSpPr>
        <p:cxnSp>
          <p:nvCxnSpPr>
            <p:cNvPr id="41" name="直線接點 40"/>
            <p:cNvCxnSpPr>
              <a:stCxn id="39" idx="0"/>
            </p:cNvCxnSpPr>
            <p:nvPr/>
          </p:nvCxnSpPr>
          <p:spPr>
            <a:xfrm>
              <a:off x="258965" y="6063869"/>
              <a:ext cx="448038" cy="40698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群組 12"/>
            <p:cNvGrpSpPr/>
            <p:nvPr/>
          </p:nvGrpSpPr>
          <p:grpSpPr>
            <a:xfrm>
              <a:off x="-591536" y="5031413"/>
              <a:ext cx="1235509" cy="1494121"/>
              <a:chOff x="1385247" y="3968990"/>
              <a:chExt cx="1235509" cy="1494121"/>
            </a:xfrm>
          </p:grpSpPr>
          <p:sp>
            <p:nvSpPr>
              <p:cNvPr id="39" name="文字方塊 38"/>
              <p:cNvSpPr txBox="1"/>
              <p:nvPr/>
            </p:nvSpPr>
            <p:spPr>
              <a:xfrm>
                <a:off x="2064053" y="5001446"/>
                <a:ext cx="3433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0000FF"/>
                    </a:solidFill>
                  </a:rPr>
                  <a:t>c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0" name="直線接點 39"/>
              <p:cNvCxnSpPr/>
              <p:nvPr/>
            </p:nvCxnSpPr>
            <p:spPr>
              <a:xfrm flipV="1">
                <a:off x="1385247" y="5001446"/>
                <a:ext cx="850501" cy="44364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>
                <a:stCxn id="39" idx="0"/>
              </p:cNvCxnSpPr>
              <p:nvPr/>
            </p:nvCxnSpPr>
            <p:spPr>
              <a:xfrm flipV="1">
                <a:off x="2235748" y="3968990"/>
                <a:ext cx="385008" cy="1032456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2142844" y="4880488"/>
                <a:ext cx="180000" cy="18000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44" name="文字方塊 43"/>
          <p:cNvSpPr txBox="1"/>
          <p:nvPr/>
        </p:nvSpPr>
        <p:spPr>
          <a:xfrm>
            <a:off x="1801868" y="2314848"/>
            <a:ext cx="6730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b="1" dirty="0">
                <a:solidFill>
                  <a:srgbClr val="FF0000"/>
                </a:solidFill>
              </a:rPr>
              <a:t>d</a:t>
            </a:r>
            <a:r>
              <a:rPr lang="en-US" altLang="zh-TW" sz="2400" dirty="0"/>
              <a:t>: the values of the neighboring x</a:t>
            </a:r>
            <a:r>
              <a:rPr lang="en-US" altLang="zh-TW" sz="2400" baseline="-25000" dirty="0"/>
              <a:t>i</a:t>
            </a:r>
            <a:r>
              <a:rPr lang="en-US" altLang="zh-TW" sz="2400" dirty="0"/>
              <a:t> and the values of </a:t>
            </a:r>
            <a:r>
              <a:rPr lang="en-US" altLang="zh-TW" sz="2400" dirty="0" err="1"/>
              <a:t>y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  </a:t>
            </a:r>
            <a:endParaRPr lang="zh-TW" altLang="en-US" sz="24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3125199" y="3964381"/>
            <a:ext cx="1298539" cy="1494121"/>
            <a:chOff x="2943522" y="5143172"/>
            <a:chExt cx="1298539" cy="1494121"/>
          </a:xfrm>
        </p:grpSpPr>
        <p:grpSp>
          <p:nvGrpSpPr>
            <p:cNvPr id="17" name="群組 16"/>
            <p:cNvGrpSpPr/>
            <p:nvPr/>
          </p:nvGrpSpPr>
          <p:grpSpPr>
            <a:xfrm>
              <a:off x="2943522" y="5143172"/>
              <a:ext cx="1298539" cy="1494121"/>
              <a:chOff x="3160593" y="3978893"/>
              <a:chExt cx="1298539" cy="1494121"/>
            </a:xfrm>
          </p:grpSpPr>
          <p:sp>
            <p:nvSpPr>
              <p:cNvPr id="64" name="文字方塊 63"/>
              <p:cNvSpPr txBox="1"/>
              <p:nvPr/>
            </p:nvSpPr>
            <p:spPr>
              <a:xfrm>
                <a:off x="3839399" y="5011349"/>
                <a:ext cx="3433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0000FF"/>
                    </a:solidFill>
                  </a:rPr>
                  <a:t>c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65" name="直線接點 64"/>
              <p:cNvCxnSpPr>
                <a:endCxn id="64" idx="0"/>
              </p:cNvCxnSpPr>
              <p:nvPr/>
            </p:nvCxnSpPr>
            <p:spPr>
              <a:xfrm flipV="1">
                <a:off x="3160593" y="5011349"/>
                <a:ext cx="850501" cy="44364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接點 65"/>
              <p:cNvCxnSpPr>
                <a:stCxn id="64" idx="0"/>
              </p:cNvCxnSpPr>
              <p:nvPr/>
            </p:nvCxnSpPr>
            <p:spPr>
              <a:xfrm>
                <a:off x="4011094" y="5011349"/>
                <a:ext cx="448038" cy="406987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/>
              <p:cNvCxnSpPr>
                <a:stCxn id="64" idx="0"/>
                <a:endCxn id="50" idx="3"/>
              </p:cNvCxnSpPr>
              <p:nvPr/>
            </p:nvCxnSpPr>
            <p:spPr>
              <a:xfrm flipV="1">
                <a:off x="4011094" y="3978893"/>
                <a:ext cx="385008" cy="1032456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矩形 62"/>
            <p:cNvSpPr/>
            <p:nvPr/>
          </p:nvSpPr>
          <p:spPr>
            <a:xfrm>
              <a:off x="3699871" y="6096584"/>
              <a:ext cx="180000" cy="18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3169959" y="3842114"/>
            <a:ext cx="1250254" cy="1536547"/>
            <a:chOff x="3173484" y="3831088"/>
            <a:chExt cx="1250254" cy="1536547"/>
          </a:xfrm>
        </p:grpSpPr>
        <p:cxnSp>
          <p:nvCxnSpPr>
            <p:cNvPr id="69" name="直線接點 68"/>
            <p:cNvCxnSpPr>
              <a:stCxn id="50" idx="3"/>
            </p:cNvCxnSpPr>
            <p:nvPr/>
          </p:nvCxnSpPr>
          <p:spPr>
            <a:xfrm flipH="1">
              <a:off x="4033882" y="3978893"/>
              <a:ext cx="362220" cy="3464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3173484" y="3831088"/>
              <a:ext cx="1250254" cy="1536547"/>
              <a:chOff x="3173484" y="3831088"/>
              <a:chExt cx="1250254" cy="1536547"/>
            </a:xfrm>
          </p:grpSpPr>
          <p:cxnSp>
            <p:nvCxnSpPr>
              <p:cNvPr id="70" name="直線接點 69"/>
              <p:cNvCxnSpPr>
                <a:stCxn id="72" idx="3"/>
              </p:cNvCxnSpPr>
              <p:nvPr/>
            </p:nvCxnSpPr>
            <p:spPr>
              <a:xfrm flipH="1" flipV="1">
                <a:off x="3173484" y="3924629"/>
                <a:ext cx="735700" cy="383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/>
              <p:cNvCxnSpPr>
                <a:stCxn id="72" idx="0"/>
              </p:cNvCxnSpPr>
              <p:nvPr/>
            </p:nvCxnSpPr>
            <p:spPr>
              <a:xfrm>
                <a:off x="3999184" y="4398554"/>
                <a:ext cx="424554" cy="9690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矩形 71"/>
              <p:cNvSpPr/>
              <p:nvPr/>
            </p:nvSpPr>
            <p:spPr>
              <a:xfrm flipH="1" flipV="1">
                <a:off x="3909184" y="4218554"/>
                <a:ext cx="180000" cy="180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5" name="文字方塊 84"/>
              <p:cNvSpPr txBox="1"/>
              <p:nvPr/>
            </p:nvSpPr>
            <p:spPr>
              <a:xfrm>
                <a:off x="3828367" y="3831088"/>
                <a:ext cx="3433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FF0000"/>
                    </a:solidFill>
                  </a:rPr>
                  <a:t>d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9" name="群組 18"/>
          <p:cNvGrpSpPr/>
          <p:nvPr/>
        </p:nvGrpSpPr>
        <p:grpSpPr>
          <a:xfrm>
            <a:off x="1424796" y="3867277"/>
            <a:ext cx="1250254" cy="1536547"/>
            <a:chOff x="1409784" y="3838384"/>
            <a:chExt cx="1250254" cy="1536547"/>
          </a:xfrm>
        </p:grpSpPr>
        <p:cxnSp>
          <p:nvCxnSpPr>
            <p:cNvPr id="86" name="直線接點 85"/>
            <p:cNvCxnSpPr/>
            <p:nvPr/>
          </p:nvCxnSpPr>
          <p:spPr>
            <a:xfrm flipH="1">
              <a:off x="2270182" y="3986189"/>
              <a:ext cx="362220" cy="3464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群組 14"/>
            <p:cNvGrpSpPr/>
            <p:nvPr/>
          </p:nvGrpSpPr>
          <p:grpSpPr>
            <a:xfrm>
              <a:off x="1409784" y="3838384"/>
              <a:ext cx="1250254" cy="1536547"/>
              <a:chOff x="1409784" y="3838384"/>
              <a:chExt cx="1250254" cy="1536547"/>
            </a:xfrm>
          </p:grpSpPr>
          <p:cxnSp>
            <p:nvCxnSpPr>
              <p:cNvPr id="87" name="直線接點 86"/>
              <p:cNvCxnSpPr/>
              <p:nvPr/>
            </p:nvCxnSpPr>
            <p:spPr>
              <a:xfrm flipH="1" flipV="1">
                <a:off x="1409784" y="3931925"/>
                <a:ext cx="735700" cy="383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>
                <a:off x="2235484" y="4405850"/>
                <a:ext cx="424554" cy="9690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文字方塊 88"/>
              <p:cNvSpPr txBox="1"/>
              <p:nvPr/>
            </p:nvSpPr>
            <p:spPr>
              <a:xfrm>
                <a:off x="2064667" y="3838384"/>
                <a:ext cx="3433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FF0000"/>
                    </a:solidFill>
                  </a:rPr>
                  <a:t>d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0" name="矩形 89"/>
            <p:cNvSpPr/>
            <p:nvPr/>
          </p:nvSpPr>
          <p:spPr>
            <a:xfrm flipH="1" flipV="1">
              <a:off x="2130746" y="425296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5937714" y="3723925"/>
                <a:ext cx="18708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714" y="3723925"/>
                <a:ext cx="187083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212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5937713" y="4439349"/>
                <a:ext cx="1911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713" y="4439349"/>
                <a:ext cx="191154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096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5937713" y="5190265"/>
                <a:ext cx="25451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713" y="5190265"/>
                <a:ext cx="254518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589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群組 19"/>
          <p:cNvGrpSpPr/>
          <p:nvPr/>
        </p:nvGrpSpPr>
        <p:grpSpPr>
          <a:xfrm>
            <a:off x="3089870" y="3974233"/>
            <a:ext cx="1254862" cy="1466193"/>
            <a:chOff x="4256808" y="3850877"/>
            <a:chExt cx="1254862" cy="1466193"/>
          </a:xfrm>
        </p:grpSpPr>
        <p:sp>
          <p:nvSpPr>
            <p:cNvPr id="92" name="矩形 91"/>
            <p:cNvSpPr/>
            <p:nvPr/>
          </p:nvSpPr>
          <p:spPr>
            <a:xfrm flipH="1" flipV="1">
              <a:off x="4604228" y="4357202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4256808" y="4158257"/>
              <a:ext cx="343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00B050"/>
                  </a:solidFill>
                </a:rPr>
                <a:t>e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94" name="直線接點 93"/>
            <p:cNvCxnSpPr>
              <a:stCxn id="92" idx="1"/>
              <a:endCxn id="52" idx="1"/>
            </p:cNvCxnSpPr>
            <p:nvPr/>
          </p:nvCxnSpPr>
          <p:spPr>
            <a:xfrm>
              <a:off x="4784228" y="4447202"/>
              <a:ext cx="727442" cy="84591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>
              <a:endCxn id="93" idx="3"/>
            </p:cNvCxnSpPr>
            <p:nvPr/>
          </p:nvCxnSpPr>
          <p:spPr>
            <a:xfrm flipV="1">
              <a:off x="4310420" y="4389090"/>
              <a:ext cx="289778" cy="92798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>
              <a:stCxn id="92" idx="3"/>
            </p:cNvCxnSpPr>
            <p:nvPr/>
          </p:nvCxnSpPr>
          <p:spPr>
            <a:xfrm flipH="1" flipV="1">
              <a:off x="4357653" y="3850877"/>
              <a:ext cx="246575" cy="5963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>
              <a:stCxn id="92" idx="1"/>
              <a:endCxn id="50" idx="3"/>
            </p:cNvCxnSpPr>
            <p:nvPr/>
          </p:nvCxnSpPr>
          <p:spPr>
            <a:xfrm flipV="1">
              <a:off x="4784228" y="3869165"/>
              <a:ext cx="727442" cy="57803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群組 98"/>
          <p:cNvGrpSpPr/>
          <p:nvPr/>
        </p:nvGrpSpPr>
        <p:grpSpPr>
          <a:xfrm>
            <a:off x="1411777" y="3959203"/>
            <a:ext cx="1254862" cy="1466193"/>
            <a:chOff x="4256808" y="3850877"/>
            <a:chExt cx="1254862" cy="1466193"/>
          </a:xfrm>
        </p:grpSpPr>
        <p:sp>
          <p:nvSpPr>
            <p:cNvPr id="100" name="矩形 99"/>
            <p:cNvSpPr/>
            <p:nvPr/>
          </p:nvSpPr>
          <p:spPr>
            <a:xfrm flipH="1" flipV="1">
              <a:off x="4604228" y="4357202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00FF"/>
                </a:solidFill>
              </a:endParaRPr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4256808" y="4158257"/>
              <a:ext cx="343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00B050"/>
                  </a:solidFill>
                </a:rPr>
                <a:t>e</a:t>
              </a:r>
              <a:endParaRPr lang="zh-TW" alt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102" name="直線接點 101"/>
            <p:cNvCxnSpPr>
              <a:stCxn id="100" idx="1"/>
            </p:cNvCxnSpPr>
            <p:nvPr/>
          </p:nvCxnSpPr>
          <p:spPr>
            <a:xfrm>
              <a:off x="4784228" y="4447202"/>
              <a:ext cx="727442" cy="82762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>
              <a:endCxn id="101" idx="3"/>
            </p:cNvCxnSpPr>
            <p:nvPr/>
          </p:nvCxnSpPr>
          <p:spPr>
            <a:xfrm flipV="1">
              <a:off x="4310420" y="4389090"/>
              <a:ext cx="289778" cy="92798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>
              <a:stCxn id="100" idx="3"/>
            </p:cNvCxnSpPr>
            <p:nvPr/>
          </p:nvCxnSpPr>
          <p:spPr>
            <a:xfrm flipH="1" flipV="1">
              <a:off x="4357653" y="3850877"/>
              <a:ext cx="246575" cy="5963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>
              <a:stCxn id="100" idx="1"/>
            </p:cNvCxnSpPr>
            <p:nvPr/>
          </p:nvCxnSpPr>
          <p:spPr>
            <a:xfrm flipV="1">
              <a:off x="4784228" y="3850877"/>
              <a:ext cx="727442" cy="59632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08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  <p:bldP spid="53" grpId="0"/>
      <p:bldP spid="61" grpId="0"/>
      <p:bldP spid="6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Markov Random Field (MRF)</a:t>
            </a:r>
            <a:endParaRPr lang="zh-TW" altLang="en-US" dirty="0"/>
          </a:p>
        </p:txBody>
      </p:sp>
      <p:cxnSp>
        <p:nvCxnSpPr>
          <p:cNvPr id="5" name="直線接點 4"/>
          <p:cNvCxnSpPr>
            <a:stCxn id="14" idx="1"/>
          </p:cNvCxnSpPr>
          <p:nvPr/>
        </p:nvCxnSpPr>
        <p:spPr>
          <a:xfrm flipH="1" flipV="1">
            <a:off x="4838367" y="3520608"/>
            <a:ext cx="2517133" cy="194213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endCxn id="15" idx="3"/>
          </p:cNvCxnSpPr>
          <p:nvPr/>
        </p:nvCxnSpPr>
        <p:spPr>
          <a:xfrm flipV="1">
            <a:off x="4766394" y="3602654"/>
            <a:ext cx="2589106" cy="19582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>
            <a:stCxn id="12" idx="0"/>
          </p:cNvCxnSpPr>
          <p:nvPr/>
        </p:nvCxnSpPr>
        <p:spPr>
          <a:xfrm flipV="1">
            <a:off x="4618707" y="3717465"/>
            <a:ext cx="3538" cy="16553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14" idx="0"/>
          </p:cNvCxnSpPr>
          <p:nvPr/>
        </p:nvCxnSpPr>
        <p:spPr>
          <a:xfrm flipV="1">
            <a:off x="7572484" y="3717465"/>
            <a:ext cx="3538" cy="16553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4311845" y="5372863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baseline="-25000" dirty="0"/>
          </a:p>
        </p:txBody>
      </p:sp>
      <p:sp>
        <p:nvSpPr>
          <p:cNvPr id="13" name="橢圓 12"/>
          <p:cNvSpPr/>
          <p:nvPr/>
        </p:nvSpPr>
        <p:spPr>
          <a:xfrm>
            <a:off x="4311845" y="3078808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baseline="-25000" dirty="0"/>
          </a:p>
        </p:txBody>
      </p:sp>
      <p:sp>
        <p:nvSpPr>
          <p:cNvPr id="14" name="橢圓 13"/>
          <p:cNvSpPr/>
          <p:nvPr/>
        </p:nvSpPr>
        <p:spPr>
          <a:xfrm>
            <a:off x="7265622" y="5372863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baseline="-25000" dirty="0"/>
          </a:p>
        </p:txBody>
      </p:sp>
      <p:sp>
        <p:nvSpPr>
          <p:cNvPr id="15" name="橢圓 14"/>
          <p:cNvSpPr/>
          <p:nvPr/>
        </p:nvSpPr>
        <p:spPr>
          <a:xfrm>
            <a:off x="7265622" y="3078808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baseline="-25000" dirty="0"/>
          </a:p>
        </p:txBody>
      </p:sp>
      <p:cxnSp>
        <p:nvCxnSpPr>
          <p:cNvPr id="10" name="直線接點 9"/>
          <p:cNvCxnSpPr/>
          <p:nvPr/>
        </p:nvCxnSpPr>
        <p:spPr>
          <a:xfrm flipH="1">
            <a:off x="4925569" y="5693410"/>
            <a:ext cx="233401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H="1">
            <a:off x="4901959" y="3344630"/>
            <a:ext cx="233401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28651" y="1481814"/>
            <a:ext cx="7914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Clique</a:t>
            </a:r>
            <a:r>
              <a:rPr lang="en-US" altLang="zh-TW" sz="2800" dirty="0"/>
              <a:t>: a set of components connecting to each other</a:t>
            </a:r>
            <a:endParaRPr lang="zh-TW" altLang="en-US" sz="2800" dirty="0"/>
          </a:p>
        </p:txBody>
      </p:sp>
      <p:sp>
        <p:nvSpPr>
          <p:cNvPr id="27" name="圓角矩形 26"/>
          <p:cNvSpPr/>
          <p:nvPr/>
        </p:nvSpPr>
        <p:spPr>
          <a:xfrm>
            <a:off x="3816123" y="2618361"/>
            <a:ext cx="4699227" cy="3711960"/>
          </a:xfrm>
          <a:prstGeom prst="round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>
            <a:off x="7259579" y="3047500"/>
            <a:ext cx="675846" cy="2939087"/>
          </a:xfrm>
          <a:prstGeom prst="round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28650" y="1933536"/>
            <a:ext cx="7914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Maximum Clique</a:t>
            </a:r>
            <a:r>
              <a:rPr lang="en-US" altLang="zh-TW" sz="2800" dirty="0"/>
              <a:t>: a </a:t>
            </a:r>
            <a:r>
              <a:rPr lang="en-US" altLang="zh-TW" sz="2800" dirty="0">
                <a:solidFill>
                  <a:srgbClr val="0000FF"/>
                </a:solidFill>
              </a:rPr>
              <a:t>clique</a:t>
            </a:r>
            <a:r>
              <a:rPr lang="en-US" altLang="zh-TW" sz="2800" dirty="0"/>
              <a:t> that is not included by other </a:t>
            </a:r>
            <a:r>
              <a:rPr lang="en-US" altLang="zh-TW" sz="2800" dirty="0">
                <a:solidFill>
                  <a:srgbClr val="0000FF"/>
                </a:solidFill>
              </a:rPr>
              <a:t>cliques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31" name="直角三角形 30"/>
          <p:cNvSpPr/>
          <p:nvPr/>
        </p:nvSpPr>
        <p:spPr>
          <a:xfrm rot="10800000">
            <a:off x="3523624" y="2932228"/>
            <a:ext cx="4497051" cy="3754322"/>
          </a:xfrm>
          <a:prstGeom prst="rtTriangle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圓角矩形 31"/>
          <p:cNvSpPr/>
          <p:nvPr/>
        </p:nvSpPr>
        <p:spPr>
          <a:xfrm>
            <a:off x="3816123" y="2618361"/>
            <a:ext cx="4699227" cy="371196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21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 animBg="1"/>
      <p:bldP spid="30" grpId="0"/>
      <p:bldP spid="31" grpId="0" animBg="1"/>
      <p:bldP spid="3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MRF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448618" y="611236"/>
            <a:ext cx="4915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maximum clique on the graph corresponds to a factor</a:t>
            </a:r>
            <a:endParaRPr lang="zh-TW" altLang="en-US" sz="2400" dirty="0"/>
          </a:p>
        </p:txBody>
      </p:sp>
      <p:grpSp>
        <p:nvGrpSpPr>
          <p:cNvPr id="122" name="群組 121"/>
          <p:cNvGrpSpPr/>
          <p:nvPr/>
        </p:nvGrpSpPr>
        <p:grpSpPr>
          <a:xfrm>
            <a:off x="1546047" y="3162066"/>
            <a:ext cx="1742604" cy="1479098"/>
            <a:chOff x="5922376" y="3210190"/>
            <a:chExt cx="1742604" cy="1479098"/>
          </a:xfrm>
        </p:grpSpPr>
        <p:cxnSp>
          <p:nvCxnSpPr>
            <p:cNvPr id="43" name="直線接點 42"/>
            <p:cNvCxnSpPr/>
            <p:nvPr/>
          </p:nvCxnSpPr>
          <p:spPr>
            <a:xfrm flipV="1">
              <a:off x="6091292" y="3426361"/>
              <a:ext cx="649797" cy="96008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 flipV="1">
              <a:off x="6913677" y="3526097"/>
              <a:ext cx="645229" cy="104186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/>
            <p:cNvCxnSpPr/>
            <p:nvPr/>
          </p:nvCxnSpPr>
          <p:spPr>
            <a:xfrm>
              <a:off x="6204501" y="4502794"/>
              <a:ext cx="1306238" cy="15046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橢圓 32"/>
            <p:cNvSpPr/>
            <p:nvPr/>
          </p:nvSpPr>
          <p:spPr>
            <a:xfrm>
              <a:off x="5922376" y="4040085"/>
              <a:ext cx="613724" cy="613724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</a:t>
              </a:r>
              <a:endParaRPr lang="zh-TW" altLang="en-US" baseline="-25000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6487264" y="3210190"/>
              <a:ext cx="613724" cy="613724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</a:t>
              </a:r>
              <a:endParaRPr lang="zh-TW" altLang="en-US" baseline="-25000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7051256" y="4075564"/>
              <a:ext cx="613724" cy="613724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</a:t>
              </a:r>
              <a:endParaRPr lang="zh-TW" altLang="en-US" baseline="-25000" dirty="0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1528456" y="4894954"/>
            <a:ext cx="1764824" cy="1638421"/>
            <a:chOff x="5463067" y="5125106"/>
            <a:chExt cx="1764824" cy="1638421"/>
          </a:xfrm>
        </p:grpSpPr>
        <p:cxnSp>
          <p:nvCxnSpPr>
            <p:cNvPr id="125" name="直線接點 124"/>
            <p:cNvCxnSpPr/>
            <p:nvPr/>
          </p:nvCxnSpPr>
          <p:spPr>
            <a:xfrm flipH="1" flipV="1">
              <a:off x="5961973" y="5531146"/>
              <a:ext cx="937059" cy="89210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 flipV="1">
              <a:off x="5806570" y="5387432"/>
              <a:ext cx="1092463" cy="1069233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群組 122"/>
            <p:cNvGrpSpPr/>
            <p:nvPr/>
          </p:nvGrpSpPr>
          <p:grpSpPr>
            <a:xfrm>
              <a:off x="5463067" y="5125106"/>
              <a:ext cx="1764824" cy="1638421"/>
              <a:chOff x="5767200" y="5011383"/>
              <a:chExt cx="1764824" cy="1638421"/>
            </a:xfrm>
          </p:grpSpPr>
          <p:cxnSp>
            <p:nvCxnSpPr>
              <p:cNvPr id="52" name="直線接點 51"/>
              <p:cNvCxnSpPr/>
              <p:nvPr/>
            </p:nvCxnSpPr>
            <p:spPr>
              <a:xfrm flipV="1">
                <a:off x="6133945" y="5374530"/>
                <a:ext cx="3538" cy="982752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 flipH="1" flipV="1">
                <a:off x="6124242" y="5334366"/>
                <a:ext cx="1100920" cy="2239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/>
              <p:cNvCxnSpPr/>
              <p:nvPr/>
            </p:nvCxnSpPr>
            <p:spPr>
              <a:xfrm flipH="1" flipV="1">
                <a:off x="6079795" y="6368450"/>
                <a:ext cx="1145367" cy="13193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/>
              <p:cNvCxnSpPr/>
              <p:nvPr/>
            </p:nvCxnSpPr>
            <p:spPr>
              <a:xfrm flipV="1">
                <a:off x="7190328" y="5334682"/>
                <a:ext cx="3538" cy="982752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橢圓 37"/>
              <p:cNvSpPr/>
              <p:nvPr/>
            </p:nvSpPr>
            <p:spPr>
              <a:xfrm>
                <a:off x="5767200" y="6010572"/>
                <a:ext cx="613724" cy="613724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A</a:t>
                </a:r>
                <a:endParaRPr lang="zh-TW" altLang="en-US" baseline="-25000" dirty="0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5803841" y="5011383"/>
                <a:ext cx="613724" cy="613724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B</a:t>
                </a:r>
                <a:endParaRPr lang="zh-TW" altLang="en-US" baseline="-25000" dirty="0"/>
              </a:p>
            </p:txBody>
          </p:sp>
          <p:sp>
            <p:nvSpPr>
              <p:cNvPr id="40" name="橢圓 39"/>
              <p:cNvSpPr/>
              <p:nvPr/>
            </p:nvSpPr>
            <p:spPr>
              <a:xfrm>
                <a:off x="6918300" y="6036080"/>
                <a:ext cx="613724" cy="613724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C</a:t>
                </a:r>
                <a:endParaRPr lang="zh-TW" altLang="en-US" baseline="-25000" dirty="0"/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6883466" y="5011383"/>
                <a:ext cx="613724" cy="613724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D</a:t>
                </a:r>
                <a:endParaRPr lang="zh-TW" altLang="en-US" baseline="-25000" dirty="0"/>
              </a:p>
            </p:txBody>
          </p:sp>
        </p:grpSp>
      </p:grpSp>
      <p:cxnSp>
        <p:nvCxnSpPr>
          <p:cNvPr id="51" name="直線接點 50"/>
          <p:cNvCxnSpPr>
            <a:stCxn id="57" idx="1"/>
            <a:endCxn id="55" idx="5"/>
          </p:cNvCxnSpPr>
          <p:nvPr/>
        </p:nvCxnSpPr>
        <p:spPr>
          <a:xfrm flipH="1" flipV="1">
            <a:off x="6116538" y="2597186"/>
            <a:ext cx="402192" cy="40613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5592692" y="2073340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baseline="-25000" dirty="0"/>
          </a:p>
        </p:txBody>
      </p:sp>
      <p:sp>
        <p:nvSpPr>
          <p:cNvPr id="56" name="橢圓 55"/>
          <p:cNvSpPr/>
          <p:nvPr/>
        </p:nvSpPr>
        <p:spPr>
          <a:xfrm>
            <a:off x="6990478" y="2079462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baseline="-25000" dirty="0"/>
          </a:p>
        </p:txBody>
      </p:sp>
      <p:sp>
        <p:nvSpPr>
          <p:cNvPr id="57" name="矩形 56"/>
          <p:cNvSpPr/>
          <p:nvPr/>
        </p:nvSpPr>
        <p:spPr>
          <a:xfrm>
            <a:off x="6518730" y="2913323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接點 58"/>
          <p:cNvCxnSpPr>
            <a:stCxn id="56" idx="3"/>
            <a:endCxn id="57" idx="3"/>
          </p:cNvCxnSpPr>
          <p:nvPr/>
        </p:nvCxnSpPr>
        <p:spPr>
          <a:xfrm flipH="1">
            <a:off x="6698730" y="2603308"/>
            <a:ext cx="381626" cy="40001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5413077" y="1518073"/>
            <a:ext cx="2323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Factor Graph</a:t>
            </a:r>
            <a:endParaRPr lang="zh-TW" altLang="en-US" sz="2400" b="1" i="1" u="sng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828172" y="1548028"/>
            <a:ext cx="128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MRF</a:t>
            </a:r>
            <a:endParaRPr lang="zh-TW" altLang="en-US" sz="2400" b="1" i="1" u="sng" dirty="0"/>
          </a:p>
        </p:txBody>
      </p:sp>
      <p:cxnSp>
        <p:nvCxnSpPr>
          <p:cNvPr id="68" name="直線接點 67"/>
          <p:cNvCxnSpPr>
            <a:stCxn id="73" idx="1"/>
            <a:endCxn id="71" idx="5"/>
          </p:cNvCxnSpPr>
          <p:nvPr/>
        </p:nvCxnSpPr>
        <p:spPr>
          <a:xfrm flipH="1" flipV="1">
            <a:off x="5793014" y="4062593"/>
            <a:ext cx="725716" cy="42315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5269168" y="3538747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baseline="-25000" dirty="0"/>
          </a:p>
        </p:txBody>
      </p:sp>
      <p:sp>
        <p:nvSpPr>
          <p:cNvPr id="72" name="橢圓 71"/>
          <p:cNvSpPr/>
          <p:nvPr/>
        </p:nvSpPr>
        <p:spPr>
          <a:xfrm>
            <a:off x="6305104" y="3543397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baseline="-25000" dirty="0"/>
          </a:p>
        </p:txBody>
      </p:sp>
      <p:sp>
        <p:nvSpPr>
          <p:cNvPr id="73" name="矩形 72"/>
          <p:cNvSpPr/>
          <p:nvPr/>
        </p:nvSpPr>
        <p:spPr>
          <a:xfrm>
            <a:off x="6518730" y="4395748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接點 77"/>
          <p:cNvCxnSpPr/>
          <p:nvPr/>
        </p:nvCxnSpPr>
        <p:spPr>
          <a:xfrm>
            <a:off x="6631016" y="4157121"/>
            <a:ext cx="0" cy="23862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橢圓 78"/>
          <p:cNvSpPr/>
          <p:nvPr/>
        </p:nvSpPr>
        <p:spPr>
          <a:xfrm>
            <a:off x="7227910" y="3543397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baseline="-25000" dirty="0"/>
          </a:p>
        </p:txBody>
      </p:sp>
      <p:cxnSp>
        <p:nvCxnSpPr>
          <p:cNvPr id="80" name="直線接點 79"/>
          <p:cNvCxnSpPr>
            <a:stCxn id="79" idx="3"/>
            <a:endCxn id="73" idx="3"/>
          </p:cNvCxnSpPr>
          <p:nvPr/>
        </p:nvCxnSpPr>
        <p:spPr>
          <a:xfrm flipH="1">
            <a:off x="6698730" y="4067243"/>
            <a:ext cx="619058" cy="41850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>
            <a:stCxn id="84" idx="3"/>
            <a:endCxn id="82" idx="5"/>
          </p:cNvCxnSpPr>
          <p:nvPr/>
        </p:nvCxnSpPr>
        <p:spPr>
          <a:xfrm flipH="1" flipV="1">
            <a:off x="5609522" y="5643862"/>
            <a:ext cx="1164358" cy="69145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橢圓 81"/>
          <p:cNvSpPr/>
          <p:nvPr/>
        </p:nvSpPr>
        <p:spPr>
          <a:xfrm>
            <a:off x="5085676" y="5120016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baseline="-25000" dirty="0"/>
          </a:p>
        </p:txBody>
      </p:sp>
      <p:sp>
        <p:nvSpPr>
          <p:cNvPr id="83" name="橢圓 82"/>
          <p:cNvSpPr/>
          <p:nvPr/>
        </p:nvSpPr>
        <p:spPr>
          <a:xfrm>
            <a:off x="5918960" y="512543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baseline="-25000" dirty="0"/>
          </a:p>
        </p:txBody>
      </p:sp>
      <p:sp>
        <p:nvSpPr>
          <p:cNvPr id="84" name="矩形 83"/>
          <p:cNvSpPr/>
          <p:nvPr/>
        </p:nvSpPr>
        <p:spPr>
          <a:xfrm>
            <a:off x="6593880" y="6245318"/>
            <a:ext cx="180000" cy="1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5" name="直線接點 84"/>
          <p:cNvCxnSpPr>
            <a:stCxn id="83" idx="4"/>
            <a:endCxn id="84" idx="0"/>
          </p:cNvCxnSpPr>
          <p:nvPr/>
        </p:nvCxnSpPr>
        <p:spPr>
          <a:xfrm>
            <a:off x="6225822" y="5739159"/>
            <a:ext cx="458058" cy="50615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6803986" y="512543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baseline="-25000" dirty="0"/>
          </a:p>
        </p:txBody>
      </p:sp>
      <p:cxnSp>
        <p:nvCxnSpPr>
          <p:cNvPr id="87" name="直線接點 86"/>
          <p:cNvCxnSpPr>
            <a:stCxn id="86" idx="4"/>
            <a:endCxn id="84" idx="0"/>
          </p:cNvCxnSpPr>
          <p:nvPr/>
        </p:nvCxnSpPr>
        <p:spPr>
          <a:xfrm flipH="1">
            <a:off x="6683880" y="5739159"/>
            <a:ext cx="426968" cy="50615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橢圓 87"/>
          <p:cNvSpPr/>
          <p:nvPr/>
        </p:nvSpPr>
        <p:spPr>
          <a:xfrm>
            <a:off x="7654684" y="5125435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baseline="-25000" dirty="0"/>
          </a:p>
        </p:txBody>
      </p:sp>
      <p:cxnSp>
        <p:nvCxnSpPr>
          <p:cNvPr id="96" name="直線接點 95"/>
          <p:cNvCxnSpPr>
            <a:stCxn id="88" idx="3"/>
            <a:endCxn id="84" idx="0"/>
          </p:cNvCxnSpPr>
          <p:nvPr/>
        </p:nvCxnSpPr>
        <p:spPr>
          <a:xfrm flipH="1">
            <a:off x="6683880" y="5649281"/>
            <a:ext cx="1060682" cy="59603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2223393" y="2486701"/>
            <a:ext cx="374193" cy="354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橢圓 114"/>
          <p:cNvSpPr/>
          <p:nvPr/>
        </p:nvSpPr>
        <p:spPr>
          <a:xfrm>
            <a:off x="1609669" y="2183386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baseline="-25000" dirty="0"/>
          </a:p>
        </p:txBody>
      </p:sp>
      <p:sp>
        <p:nvSpPr>
          <p:cNvPr id="116" name="橢圓 115"/>
          <p:cNvSpPr/>
          <p:nvPr/>
        </p:nvSpPr>
        <p:spPr>
          <a:xfrm>
            <a:off x="2547854" y="2191049"/>
            <a:ext cx="613724" cy="613724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baseline="-25000" dirty="0"/>
          </a:p>
        </p:txBody>
      </p:sp>
      <p:sp>
        <p:nvSpPr>
          <p:cNvPr id="3" name="向右箭號 2"/>
          <p:cNvSpPr/>
          <p:nvPr/>
        </p:nvSpPr>
        <p:spPr>
          <a:xfrm>
            <a:off x="3776756" y="2220316"/>
            <a:ext cx="1031874" cy="424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向右箭號 59"/>
          <p:cNvSpPr/>
          <p:nvPr/>
        </p:nvSpPr>
        <p:spPr>
          <a:xfrm>
            <a:off x="3776756" y="3874252"/>
            <a:ext cx="1031874" cy="424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向右箭號 60"/>
          <p:cNvSpPr/>
          <p:nvPr/>
        </p:nvSpPr>
        <p:spPr>
          <a:xfrm>
            <a:off x="3761982" y="5747048"/>
            <a:ext cx="1031874" cy="424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6782509" y="2838724"/>
                <a:ext cx="10259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509" y="2838724"/>
                <a:ext cx="102598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714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6803986" y="4341681"/>
                <a:ext cx="13376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986" y="4341681"/>
                <a:ext cx="133767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273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6858037" y="6166425"/>
                <a:ext cx="16737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37" y="6166425"/>
                <a:ext cx="167372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818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46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66" grpId="0"/>
      <p:bldP spid="67" grpId="0"/>
      <p:bldP spid="71" grpId="0" animBg="1"/>
      <p:bldP spid="72" grpId="0" animBg="1"/>
      <p:bldP spid="73" grpId="0" animBg="1"/>
      <p:bldP spid="79" grpId="0" animBg="1"/>
      <p:bldP spid="82" grpId="0" animBg="1"/>
      <p:bldP spid="83" grpId="0" animBg="1"/>
      <p:bldP spid="84" grpId="0" animBg="1"/>
      <p:bldP spid="86" grpId="0" animBg="1"/>
      <p:bldP spid="88" grpId="0" animBg="1"/>
      <p:bldP spid="115" grpId="0" animBg="1"/>
      <p:bldP spid="116" grpId="0" animBg="1"/>
      <p:bldP spid="3" grpId="0" animBg="1"/>
      <p:bldP spid="60" grpId="0" animBg="1"/>
      <p:bldP spid="61" grpId="0" animBg="1"/>
      <p:bldP spid="62" grpId="0"/>
      <p:bldP spid="63" grpId="0"/>
      <p:bldP spid="6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05" y="1976751"/>
            <a:ext cx="6441528" cy="285414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MRF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74149" y="3210021"/>
            <a:ext cx="270000" cy="27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46077" y="2339536"/>
            <a:ext cx="270000" cy="27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746077" y="4155844"/>
            <a:ext cx="270000" cy="27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212770" y="2940021"/>
            <a:ext cx="270000" cy="27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552102" y="2940021"/>
            <a:ext cx="270000" cy="27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349292" y="1329161"/>
            <a:ext cx="133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MRF</a:t>
            </a:r>
            <a:endParaRPr lang="zh-TW" altLang="en-US" sz="2800" b="1" i="1" u="sng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248016" y="1390714"/>
            <a:ext cx="2323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Factor Graph</a:t>
            </a:r>
            <a:endParaRPr lang="zh-TW" altLang="en-US" sz="2400" b="1" i="1" u="sng" dirty="0"/>
          </a:p>
        </p:txBody>
      </p:sp>
      <p:sp>
        <p:nvSpPr>
          <p:cNvPr id="16" name="向右箭號 15"/>
          <p:cNvSpPr/>
          <p:nvPr/>
        </p:nvSpPr>
        <p:spPr>
          <a:xfrm>
            <a:off x="4118204" y="1427808"/>
            <a:ext cx="1031874" cy="424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424444" y="3075021"/>
            <a:ext cx="44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660564" y="2567291"/>
            <a:ext cx="44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660564" y="4417397"/>
            <a:ext cx="44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122917" y="3172988"/>
            <a:ext cx="44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455520" y="3075020"/>
            <a:ext cx="449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3712842" y="2908413"/>
            <a:ext cx="164038" cy="94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7299606" y="2912398"/>
            <a:ext cx="164038" cy="94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 rot="5400000">
            <a:off x="4619851" y="1974168"/>
            <a:ext cx="164038" cy="94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 rot="5400000">
            <a:off x="6388491" y="2000722"/>
            <a:ext cx="164038" cy="94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 rot="2577878">
            <a:off x="4605834" y="2526058"/>
            <a:ext cx="176735" cy="17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 rot="18987911">
            <a:off x="6382144" y="2520867"/>
            <a:ext cx="176735" cy="171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/>
          <p:cNvCxnSpPr/>
          <p:nvPr/>
        </p:nvCxnSpPr>
        <p:spPr>
          <a:xfrm>
            <a:off x="4068817" y="2798123"/>
            <a:ext cx="278952" cy="276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3815201" y="3210021"/>
            <a:ext cx="414015" cy="6677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H="1">
            <a:off x="4448945" y="2479888"/>
            <a:ext cx="756534" cy="500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endCxn id="21" idx="0"/>
          </p:cNvCxnSpPr>
          <p:nvPr/>
        </p:nvCxnSpPr>
        <p:spPr>
          <a:xfrm flipH="1">
            <a:off x="6680373" y="2695165"/>
            <a:ext cx="391706" cy="3798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21" idx="0"/>
          </p:cNvCxnSpPr>
          <p:nvPr/>
        </p:nvCxnSpPr>
        <p:spPr>
          <a:xfrm flipH="1" flipV="1">
            <a:off x="5952603" y="2479888"/>
            <a:ext cx="727770" cy="5951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endCxn id="13" idx="0"/>
          </p:cNvCxnSpPr>
          <p:nvPr/>
        </p:nvCxnSpPr>
        <p:spPr>
          <a:xfrm flipH="1" flipV="1">
            <a:off x="6687102" y="2940021"/>
            <a:ext cx="436399" cy="995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/>
          <p:cNvGrpSpPr/>
          <p:nvPr/>
        </p:nvGrpSpPr>
        <p:grpSpPr>
          <a:xfrm>
            <a:off x="251875" y="5136628"/>
            <a:ext cx="8640250" cy="1185503"/>
            <a:chOff x="251875" y="5136628"/>
            <a:chExt cx="8640250" cy="1185503"/>
          </a:xfrm>
        </p:grpSpPr>
        <p:sp>
          <p:nvSpPr>
            <p:cNvPr id="42" name="文字方塊 41"/>
            <p:cNvSpPr txBox="1"/>
            <p:nvPr/>
          </p:nvSpPr>
          <p:spPr>
            <a:xfrm>
              <a:off x="255977" y="5136628"/>
              <a:ext cx="3817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i="1" u="sng" dirty="0"/>
                <a:t>Evaluation Function</a:t>
              </a:r>
              <a:endParaRPr lang="zh-TW" altLang="en-US" sz="2800" b="1" i="1" u="sn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251875" y="5891244"/>
                  <a:ext cx="864025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75" y="5891244"/>
                  <a:ext cx="8640250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225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 animBg="1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– Object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 description</a:t>
            </a:r>
          </a:p>
          <a:p>
            <a:pPr lvl="1"/>
            <a:r>
              <a:rPr lang="en-US" altLang="zh-TW" dirty="0"/>
              <a:t>Using a bounding box to highlight the position of a certain object in an image</a:t>
            </a:r>
          </a:p>
          <a:p>
            <a:pPr lvl="1"/>
            <a:r>
              <a:rPr lang="en-US" altLang="zh-TW" dirty="0"/>
              <a:t>E.g. A detector of </a:t>
            </a:r>
            <a:r>
              <a:rPr lang="en-US" altLang="zh-TW" dirty="0" err="1"/>
              <a:t>Haruhi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00" y="4266352"/>
            <a:ext cx="3512868" cy="2195543"/>
          </a:xfrm>
          <a:prstGeom prst="rect">
            <a:avLst/>
          </a:prstGeom>
        </p:spPr>
      </p:pic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789553"/>
              </p:ext>
            </p:extLst>
          </p:nvPr>
        </p:nvGraphicFramePr>
        <p:xfrm>
          <a:off x="1432267" y="3506246"/>
          <a:ext cx="645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4" name="方程式" r:id="rId4" imgW="228600" imgH="177480" progId="Equation.3">
                  <p:embed/>
                </p:oleObj>
              </mc:Choice>
              <mc:Fallback>
                <p:oleObj name="方程式" r:id="rId4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267" y="3506246"/>
                        <a:ext cx="645200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077467" y="3534279"/>
            <a:ext cx="245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Image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03369" y="3547818"/>
            <a:ext cx="245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Bounding Box</a:t>
            </a:r>
            <a:endParaRPr lang="zh-TW" altLang="en-US" sz="24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74126"/>
              </p:ext>
            </p:extLst>
          </p:nvPr>
        </p:nvGraphicFramePr>
        <p:xfrm>
          <a:off x="5330282" y="3506246"/>
          <a:ext cx="5730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5" name="方程式" r:id="rId6" imgW="203040" imgH="177480" progId="Equation.3">
                  <p:embed/>
                </p:oleObj>
              </mc:Choice>
              <mc:Fallback>
                <p:oleObj name="方程式" r:id="rId6" imgW="203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282" y="3506246"/>
                        <a:ext cx="573087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639100" y="4266352"/>
            <a:ext cx="2153968" cy="2167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793068" y="4424674"/>
            <a:ext cx="1245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>
                <a:solidFill>
                  <a:srgbClr val="FF0000"/>
                </a:solidFill>
                <a:latin typeface="arial" panose="020B0604020202020204" pitchFamily="34" charset="0"/>
              </a:rPr>
              <a:t>Haruhi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793068" y="4961932"/>
            <a:ext cx="2473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(the girl with yellow ribbon)</a:t>
            </a:r>
            <a:endParaRPr lang="zh-TW" altLang="en-US" sz="2400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186793" y="3801408"/>
            <a:ext cx="195942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http://upload.wikimedia.org/wikipedia/commons/e/ef/Face_detectio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12" y="136363"/>
            <a:ext cx="2645078" cy="17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mobiley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34" y="384830"/>
            <a:ext cx="2627311" cy="177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48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9" grpId="0" animBg="1"/>
      <p:bldP spid="11" grpId="0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00362" y="2980285"/>
                <a:ext cx="56696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2" y="2980285"/>
                <a:ext cx="566968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24493" y="3559519"/>
                <a:ext cx="31663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93" y="3559519"/>
                <a:ext cx="316631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590809" y="3585875"/>
                <a:ext cx="26024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809" y="3585875"/>
                <a:ext cx="2602444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群組 44"/>
          <p:cNvGrpSpPr/>
          <p:nvPr/>
        </p:nvGrpSpPr>
        <p:grpSpPr>
          <a:xfrm>
            <a:off x="2018627" y="690698"/>
            <a:ext cx="3768031" cy="2005359"/>
            <a:chOff x="2018627" y="690698"/>
            <a:chExt cx="3768031" cy="2005359"/>
          </a:xfrm>
        </p:grpSpPr>
        <p:cxnSp>
          <p:nvCxnSpPr>
            <p:cNvPr id="14" name="直線接點 13"/>
            <p:cNvCxnSpPr>
              <a:stCxn id="24" idx="3"/>
              <a:endCxn id="25" idx="3"/>
            </p:cNvCxnSpPr>
            <p:nvPr/>
          </p:nvCxnSpPr>
          <p:spPr>
            <a:xfrm flipH="1">
              <a:off x="4540322" y="1222981"/>
              <a:ext cx="722490" cy="2675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2018627" y="2082333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5172934" y="699135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360322" y="140053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258580" y="235001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endCxn id="25" idx="1"/>
            </p:cNvCxnSpPr>
            <p:nvPr/>
          </p:nvCxnSpPr>
          <p:spPr>
            <a:xfrm>
              <a:off x="3362763" y="842981"/>
              <a:ext cx="997559" cy="6475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25" idx="2"/>
              <a:endCxn id="33" idx="0"/>
            </p:cNvCxnSpPr>
            <p:nvPr/>
          </p:nvCxnSpPr>
          <p:spPr>
            <a:xfrm flipH="1">
              <a:off x="4289939" y="1580537"/>
              <a:ext cx="160383" cy="5017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V="1">
              <a:off x="2653562" y="2449155"/>
              <a:ext cx="13295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/>
            <p:cNvSpPr/>
            <p:nvPr/>
          </p:nvSpPr>
          <p:spPr>
            <a:xfrm>
              <a:off x="3261768" y="690698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3983077" y="2082333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212197" y="99756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114559" y="2029689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b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19448" y="4338557"/>
                <a:ext cx="3505062" cy="857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48" y="4338557"/>
                <a:ext cx="3505062" cy="8576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19448" y="5461903"/>
                <a:ext cx="20774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48" y="5461903"/>
                <a:ext cx="207749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/>
          <p:cNvSpPr txBox="1"/>
          <p:nvPr/>
        </p:nvSpPr>
        <p:spPr>
          <a:xfrm>
            <a:off x="5003165" y="4365061"/>
            <a:ext cx="3678911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Simply training by </a:t>
            </a:r>
            <a:r>
              <a:rPr lang="en-US" altLang="zh-TW" sz="2800" b="1" i="1" u="sng" dirty="0">
                <a:solidFill>
                  <a:schemeClr val="tx1"/>
                </a:solidFill>
              </a:rPr>
              <a:t>structured perceptron or structured SVM</a:t>
            </a:r>
            <a:endParaRPr lang="zh-TW" altLang="en-US" sz="2800" b="1" i="1" u="sng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85887" y="5926462"/>
            <a:ext cx="561070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M</a:t>
            </a:r>
            <a:r>
              <a:rPr lang="zh-TW" altLang="en-US" sz="2800" dirty="0"/>
              <a:t>ax-</a:t>
            </a:r>
            <a:r>
              <a:rPr lang="en-US" altLang="zh-TW" sz="2800" dirty="0"/>
              <a:t>M</a:t>
            </a:r>
            <a:r>
              <a:rPr lang="zh-TW" altLang="en-US" sz="2800" dirty="0"/>
              <a:t>argin </a:t>
            </a:r>
            <a:r>
              <a:rPr lang="en-US" altLang="zh-TW" sz="2800" dirty="0"/>
              <a:t>M</a:t>
            </a:r>
            <a:r>
              <a:rPr lang="zh-TW" altLang="en-US" sz="2800" dirty="0"/>
              <a:t>arkov </a:t>
            </a:r>
            <a:r>
              <a:rPr lang="en-US" altLang="zh-TW" sz="2800" dirty="0"/>
              <a:t>N</a:t>
            </a:r>
            <a:r>
              <a:rPr lang="zh-TW" altLang="en-US" sz="2800" dirty="0"/>
              <a:t>etworks </a:t>
            </a:r>
            <a:r>
              <a:rPr lang="en-US" altLang="zh-TW" sz="2800" dirty="0"/>
              <a:t>(M3N)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994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29" grpId="0"/>
      <p:bldP spid="30" grpId="0"/>
      <p:bldP spid="39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00362" y="2980285"/>
                <a:ext cx="56696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2" y="2980285"/>
                <a:ext cx="566968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424493" y="3559519"/>
                <a:ext cx="31663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93" y="3559519"/>
                <a:ext cx="316631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590809" y="3585875"/>
                <a:ext cx="26024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809" y="3585875"/>
                <a:ext cx="2602444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/>
            </p:nvGraphicFramePr>
            <p:xfrm>
              <a:off x="549299" y="4697042"/>
              <a:ext cx="304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</a:t>
                          </a:r>
                          <a:r>
                            <a:rPr lang="en-US" altLang="zh-TW" baseline="-25000" dirty="0"/>
                            <a:t>1</a:t>
                          </a:r>
                          <a:endParaRPr lang="zh-TW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y</a:t>
                          </a:r>
                          <a:r>
                            <a:rPr lang="en-US" altLang="zh-TW" baseline="-25000" dirty="0"/>
                            <a:t>2</a:t>
                          </a:r>
                          <a:endParaRPr lang="zh-TW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+1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+1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w</a:t>
                          </a:r>
                          <a:r>
                            <a:rPr lang="en-US" altLang="zh-TW" baseline="-25000" dirty="0"/>
                            <a:t>1</a:t>
                          </a:r>
                          <a:endParaRPr lang="zh-TW" altLang="en-US" baseline="-25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+1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dirty="0"/>
                            <a:t>w</a:t>
                          </a:r>
                          <a:r>
                            <a:rPr lang="en-US" altLang="zh-TW" sz="180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800" kern="1200" baseline="-25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+1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dirty="0"/>
                            <a:t>w</a:t>
                          </a:r>
                          <a:r>
                            <a:rPr lang="en-US" altLang="zh-TW" sz="180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800" kern="1200" baseline="-25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dirty="0"/>
                            <a:t>w</a:t>
                          </a:r>
                          <a:r>
                            <a:rPr lang="en-US" altLang="zh-TW" sz="1800" kern="1200" baseline="-25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800" kern="1200" baseline="-25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7353923"/>
                  </p:ext>
                </p:extLst>
              </p:nvPr>
            </p:nvGraphicFramePr>
            <p:xfrm>
              <a:off x="549299" y="4697042"/>
              <a:ext cx="3048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6000"/>
                    <a:gridCol w="1016000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y</a:t>
                          </a:r>
                          <a:r>
                            <a:rPr lang="en-US" altLang="zh-TW" baseline="-25000" dirty="0" smtClean="0"/>
                            <a:t>1</a:t>
                          </a:r>
                          <a:endParaRPr lang="zh-TW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y</a:t>
                          </a:r>
                          <a:r>
                            <a:rPr lang="en-US" altLang="zh-TW" baseline="-25000" dirty="0" smtClean="0"/>
                            <a:t>2</a:t>
                          </a:r>
                          <a:endParaRPr lang="zh-TW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599" t="-8197" r="-2395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+1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+1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w</a:t>
                          </a:r>
                          <a:r>
                            <a:rPr lang="en-US" altLang="zh-TW" baseline="-25000" dirty="0" smtClean="0"/>
                            <a:t>1</a:t>
                          </a:r>
                          <a:endParaRPr lang="zh-TW" altLang="en-US" baseline="-25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+1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dirty="0" smtClean="0"/>
                            <a:t>w</a:t>
                          </a:r>
                          <a:r>
                            <a:rPr lang="en-US" altLang="zh-TW" sz="1800" kern="1200" baseline="-250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800" kern="1200" baseline="-25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+1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dirty="0" smtClean="0"/>
                            <a:t>w</a:t>
                          </a:r>
                          <a:r>
                            <a:rPr lang="en-US" altLang="zh-TW" sz="1800" kern="1200" baseline="-250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800" kern="1200" baseline="-25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-1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TW" dirty="0" smtClean="0"/>
                            <a:t>w</a:t>
                          </a:r>
                          <a:r>
                            <a:rPr lang="en-US" altLang="zh-TW" sz="1800" kern="1200" baseline="-250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800" kern="1200" baseline="-25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242969" y="762870"/>
                <a:ext cx="2614113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69" y="762870"/>
                <a:ext cx="2614113" cy="14529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6242970" y="2215832"/>
                <a:ext cx="2614114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70" y="2215832"/>
                <a:ext cx="2614114" cy="145296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242970" y="3680285"/>
                <a:ext cx="2614114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70" y="3680285"/>
                <a:ext cx="2614114" cy="145296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242969" y="5144738"/>
                <a:ext cx="2614114" cy="1452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69" y="5144738"/>
                <a:ext cx="2614114" cy="145296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029825" y="4892137"/>
                <a:ext cx="1702967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25" y="4892137"/>
                <a:ext cx="1702967" cy="158742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935042" y="4165109"/>
                <a:ext cx="23591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+1,−1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42" y="4165109"/>
                <a:ext cx="2359107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群組 44"/>
          <p:cNvGrpSpPr/>
          <p:nvPr/>
        </p:nvGrpSpPr>
        <p:grpSpPr>
          <a:xfrm>
            <a:off x="2018627" y="690698"/>
            <a:ext cx="3768031" cy="2005359"/>
            <a:chOff x="2018627" y="690698"/>
            <a:chExt cx="3768031" cy="2005359"/>
          </a:xfrm>
        </p:grpSpPr>
        <p:cxnSp>
          <p:nvCxnSpPr>
            <p:cNvPr id="14" name="直線接點 13"/>
            <p:cNvCxnSpPr>
              <a:stCxn id="24" idx="3"/>
              <a:endCxn id="25" idx="3"/>
            </p:cNvCxnSpPr>
            <p:nvPr/>
          </p:nvCxnSpPr>
          <p:spPr>
            <a:xfrm flipH="1">
              <a:off x="4540322" y="1222981"/>
              <a:ext cx="722490" cy="2675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/>
            <p:cNvSpPr/>
            <p:nvPr/>
          </p:nvSpPr>
          <p:spPr>
            <a:xfrm>
              <a:off x="2018627" y="2082333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24" name="橢圓 23"/>
            <p:cNvSpPr/>
            <p:nvPr/>
          </p:nvSpPr>
          <p:spPr>
            <a:xfrm>
              <a:off x="5172934" y="699135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2</a:t>
              </a:r>
              <a:endParaRPr lang="zh-TW" altLang="en-US" baseline="-250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4360322" y="1400537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3258580" y="2350011"/>
              <a:ext cx="180000" cy="1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>
              <a:endCxn id="25" idx="1"/>
            </p:cNvCxnSpPr>
            <p:nvPr/>
          </p:nvCxnSpPr>
          <p:spPr>
            <a:xfrm>
              <a:off x="3362763" y="842981"/>
              <a:ext cx="997559" cy="6475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25" idx="2"/>
              <a:endCxn id="33" idx="0"/>
            </p:cNvCxnSpPr>
            <p:nvPr/>
          </p:nvCxnSpPr>
          <p:spPr>
            <a:xfrm flipH="1">
              <a:off x="4289939" y="1580537"/>
              <a:ext cx="160383" cy="5017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 flipV="1">
              <a:off x="2653562" y="2449155"/>
              <a:ext cx="132951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/>
            <p:cNvSpPr/>
            <p:nvPr/>
          </p:nvSpPr>
          <p:spPr>
            <a:xfrm>
              <a:off x="3261768" y="690698"/>
              <a:ext cx="613724" cy="613724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x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33" name="橢圓 32"/>
            <p:cNvSpPr/>
            <p:nvPr/>
          </p:nvSpPr>
          <p:spPr>
            <a:xfrm>
              <a:off x="3983077" y="2082333"/>
              <a:ext cx="613724" cy="61372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</a:t>
              </a:r>
              <a:r>
                <a:rPr lang="en-US" altLang="zh-TW" baseline="-25000" dirty="0"/>
                <a:t>1</a:t>
              </a:r>
              <a:endParaRPr lang="zh-TW" altLang="en-US" baseline="-250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212197" y="99756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114559" y="2029689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b</a:t>
              </a:r>
              <a:endParaRPr lang="zh-TW" altLang="en-US" dirty="0"/>
            </a:p>
          </p:txBody>
        </p:sp>
      </p:grpSp>
      <p:cxnSp>
        <p:nvCxnSpPr>
          <p:cNvPr id="6" name="直線接點 5"/>
          <p:cNvCxnSpPr/>
          <p:nvPr/>
        </p:nvCxnSpPr>
        <p:spPr>
          <a:xfrm>
            <a:off x="4212197" y="3411172"/>
            <a:ext cx="157446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3809570" y="4016762"/>
            <a:ext cx="23836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8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18" grpId="0"/>
      <p:bldP spid="19" grpId="0"/>
      <p:bldP spid="2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Now can you interpret this?</a:t>
            </a:r>
            <a:endParaRPr lang="zh-TW" altLang="en-US" dirty="0"/>
          </a:p>
        </p:txBody>
      </p:sp>
      <p:pic>
        <p:nvPicPr>
          <p:cNvPr id="4" name="Picture 2" descr="back up for structured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326" y="1825625"/>
            <a:ext cx="5627918" cy="463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95942" y="5614494"/>
                <a:ext cx="254820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800" dirty="0"/>
                  <a:t> 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2" y="5614494"/>
                <a:ext cx="2548207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1353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505200" y="5772150"/>
            <a:ext cx="698557" cy="6002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120937" y="4582028"/>
                <a:ext cx="3348930" cy="2058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den>
                          </m:f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′′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937" y="4582028"/>
                <a:ext cx="3348930" cy="20585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Point of View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can be any real number</a:t>
                </a:r>
              </a:p>
              <a:p>
                <a:r>
                  <a:rPr lang="en-US" altLang="zh-TW" dirty="0"/>
                  <a:t>If you like probability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35682" y="3060922"/>
                <a:ext cx="3743910" cy="1087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682" y="3060922"/>
                <a:ext cx="3743910" cy="10875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21507" y="4396959"/>
                <a:ext cx="11333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07" y="4396959"/>
                <a:ext cx="1133387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822958" y="2916282"/>
            <a:ext cx="2076450" cy="5176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To be positive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822958" y="3568892"/>
            <a:ext cx="2076450" cy="5176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normalization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153885" y="3175119"/>
            <a:ext cx="6690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153885" y="3827729"/>
            <a:ext cx="6690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88763" y="5136836"/>
                <a:ext cx="2417649" cy="998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63" y="5136836"/>
                <a:ext cx="2417649" cy="9980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897865" y="2827426"/>
            <a:ext cx="2352420" cy="5176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Between 0 and 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354894" y="4131844"/>
                <a:ext cx="1520608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894" y="4131844"/>
                <a:ext cx="1520608" cy="89710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437007" y="5088061"/>
                <a:ext cx="2323778" cy="1087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007" y="5088061"/>
                <a:ext cx="2323778" cy="108754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/>
          <p:cNvCxnSpPr/>
          <p:nvPr/>
        </p:nvCxnSpPr>
        <p:spPr>
          <a:xfrm>
            <a:off x="4236617" y="6210477"/>
            <a:ext cx="2200390" cy="430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946740" y="5143390"/>
            <a:ext cx="2200390" cy="430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4203757" y="5924550"/>
            <a:ext cx="406343" cy="57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/>
      <p:bldP spid="3" grpId="0" uiExpand="1" build="p"/>
      <p:bldP spid="5" grpId="0"/>
      <p:bldP spid="6" grpId="0"/>
      <p:bldP spid="7" grpId="0" animBg="1"/>
      <p:bldP spid="8" grpId="0" animBg="1"/>
      <p:bldP spid="14" grpId="0"/>
      <p:bldP spid="15" grpId="0" animBg="1"/>
      <p:bldP spid="19" grpId="0"/>
      <p:bldP spid="2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We want to find an evaluation function F(x)</a:t>
            </a:r>
          </a:p>
          <a:p>
            <a:pPr lvl="1"/>
            <a:r>
              <a:rPr lang="en-US" altLang="zh-TW" dirty="0"/>
              <a:t>Input: object x, output: scalar F(x) (how “good” the object is)</a:t>
            </a:r>
          </a:p>
          <a:p>
            <a:pPr lvl="1"/>
            <a:r>
              <a:rPr lang="en-US" altLang="zh-TW" dirty="0"/>
              <a:t>E.g. x are images</a:t>
            </a:r>
          </a:p>
          <a:p>
            <a:pPr lvl="2"/>
            <a:r>
              <a:rPr lang="en-US" altLang="zh-TW" sz="2400" dirty="0"/>
              <a:t>Real x has high F(x)</a:t>
            </a:r>
          </a:p>
          <a:p>
            <a:pPr lvl="1"/>
            <a:r>
              <a:rPr lang="en-US" altLang="zh-TW" dirty="0"/>
              <a:t>F(x) can be a network</a:t>
            </a:r>
          </a:p>
          <a:p>
            <a:r>
              <a:rPr lang="en-US" altLang="zh-TW" sz="2400" dirty="0"/>
              <a:t>We can generate good x by F(x):</a:t>
            </a:r>
          </a:p>
          <a:p>
            <a:pPr lvl="1"/>
            <a:r>
              <a:rPr lang="en-US" altLang="zh-TW" dirty="0"/>
              <a:t>Find x with large F(x)</a:t>
            </a:r>
          </a:p>
          <a:p>
            <a:r>
              <a:rPr lang="en-US" altLang="zh-TW" sz="2400" dirty="0"/>
              <a:t>How to find F(x)?</a:t>
            </a:r>
          </a:p>
          <a:p>
            <a:pPr lvl="1"/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lvl="1"/>
            <a:endParaRPr lang="zh-TW" altLang="en-US" dirty="0"/>
          </a:p>
        </p:txBody>
      </p:sp>
      <p:cxnSp>
        <p:nvCxnSpPr>
          <p:cNvPr id="4" name="直線接點 3"/>
          <p:cNvCxnSpPr>
            <a:cxnSpLocks/>
          </p:cNvCxnSpPr>
          <p:nvPr/>
        </p:nvCxnSpPr>
        <p:spPr>
          <a:xfrm>
            <a:off x="3450008" y="6137664"/>
            <a:ext cx="536852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手繪多邊形: 圖案 4"/>
          <p:cNvSpPr/>
          <p:nvPr/>
        </p:nvSpPr>
        <p:spPr>
          <a:xfrm rot="21442184">
            <a:off x="3375242" y="4802565"/>
            <a:ext cx="4988173" cy="1454600"/>
          </a:xfrm>
          <a:custGeom>
            <a:avLst/>
            <a:gdLst>
              <a:gd name="connsiteX0" fmla="*/ 0 w 1799771"/>
              <a:gd name="connsiteY0" fmla="*/ 1258257 h 1310181"/>
              <a:gd name="connsiteX1" fmla="*/ 508000 w 1799771"/>
              <a:gd name="connsiteY1" fmla="*/ 822828 h 1310181"/>
              <a:gd name="connsiteX2" fmla="*/ 783771 w 1799771"/>
              <a:gd name="connsiteY2" fmla="*/ 184200 h 1310181"/>
              <a:gd name="connsiteX3" fmla="*/ 1001486 w 1799771"/>
              <a:gd name="connsiteY3" fmla="*/ 68086 h 1310181"/>
              <a:gd name="connsiteX4" fmla="*/ 1509486 w 1799771"/>
              <a:gd name="connsiteY4" fmla="*/ 1127628 h 1310181"/>
              <a:gd name="connsiteX5" fmla="*/ 1799771 w 1799771"/>
              <a:gd name="connsiteY5" fmla="*/ 1301800 h 13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9771" h="1310181">
                <a:moveTo>
                  <a:pt x="0" y="1258257"/>
                </a:moveTo>
                <a:cubicBezTo>
                  <a:pt x="188686" y="1130047"/>
                  <a:pt x="377372" y="1001837"/>
                  <a:pt x="508000" y="822828"/>
                </a:cubicBezTo>
                <a:cubicBezTo>
                  <a:pt x="638629" y="643818"/>
                  <a:pt x="701523" y="309990"/>
                  <a:pt x="783771" y="184200"/>
                </a:cubicBezTo>
                <a:cubicBezTo>
                  <a:pt x="866019" y="58410"/>
                  <a:pt x="880534" y="-89152"/>
                  <a:pt x="1001486" y="68086"/>
                </a:cubicBezTo>
                <a:cubicBezTo>
                  <a:pt x="1122438" y="225324"/>
                  <a:pt x="1376439" y="922009"/>
                  <a:pt x="1509486" y="1127628"/>
                </a:cubicBezTo>
                <a:cubicBezTo>
                  <a:pt x="1642533" y="1333247"/>
                  <a:pt x="1721152" y="1317523"/>
                  <a:pt x="1799771" y="130180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 flipV="1">
            <a:off x="5203268" y="5992610"/>
            <a:ext cx="1494714" cy="258268"/>
            <a:chOff x="3483686" y="6471270"/>
            <a:chExt cx="2238179" cy="386730"/>
          </a:xfrm>
        </p:grpSpPr>
        <p:sp>
          <p:nvSpPr>
            <p:cNvPr id="6" name="橢圓 5"/>
            <p:cNvSpPr/>
            <p:nvPr/>
          </p:nvSpPr>
          <p:spPr>
            <a:xfrm>
              <a:off x="4431073" y="6475586"/>
              <a:ext cx="362301" cy="3623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4040175" y="6475584"/>
              <a:ext cx="362301" cy="3623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4777814" y="6475582"/>
              <a:ext cx="362301" cy="3623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483686" y="6471270"/>
              <a:ext cx="362301" cy="3623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5359564" y="6495699"/>
              <a:ext cx="362301" cy="36230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6790916" y="4954025"/>
            <a:ext cx="644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F(x)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137342" y="6194587"/>
            <a:ext cx="174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real data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5215968" y="4984917"/>
            <a:ext cx="0" cy="41154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5574906" y="4573377"/>
            <a:ext cx="0" cy="41154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5924464" y="4367607"/>
            <a:ext cx="0" cy="41154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6277638" y="4560682"/>
            <a:ext cx="0" cy="41154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6582438" y="4779147"/>
            <a:ext cx="0" cy="41154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cxnSpLocks/>
          </p:cNvCxnSpPr>
          <p:nvPr/>
        </p:nvCxnSpPr>
        <p:spPr>
          <a:xfrm>
            <a:off x="4751829" y="5396457"/>
            <a:ext cx="0" cy="4115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cxnSpLocks/>
          </p:cNvCxnSpPr>
          <p:nvPr/>
        </p:nvCxnSpPr>
        <p:spPr>
          <a:xfrm>
            <a:off x="4358129" y="5547634"/>
            <a:ext cx="0" cy="4115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cxnSpLocks/>
          </p:cNvCxnSpPr>
          <p:nvPr/>
        </p:nvCxnSpPr>
        <p:spPr>
          <a:xfrm>
            <a:off x="4040629" y="5658921"/>
            <a:ext cx="0" cy="4115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cxnSpLocks/>
          </p:cNvCxnSpPr>
          <p:nvPr/>
        </p:nvCxnSpPr>
        <p:spPr>
          <a:xfrm>
            <a:off x="7971994" y="5800272"/>
            <a:ext cx="0" cy="4115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cxnSpLocks/>
          </p:cNvCxnSpPr>
          <p:nvPr/>
        </p:nvCxnSpPr>
        <p:spPr>
          <a:xfrm>
            <a:off x="7648604" y="5629351"/>
            <a:ext cx="0" cy="4115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cxnSpLocks/>
          </p:cNvCxnSpPr>
          <p:nvPr/>
        </p:nvCxnSpPr>
        <p:spPr>
          <a:xfrm>
            <a:off x="7381904" y="5452353"/>
            <a:ext cx="0" cy="4115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4334357" y="2802086"/>
            <a:ext cx="4716532" cy="1236898"/>
            <a:chOff x="4323108" y="2917584"/>
            <a:chExt cx="4716532" cy="1236898"/>
          </a:xfrm>
        </p:grpSpPr>
        <p:grpSp>
          <p:nvGrpSpPr>
            <p:cNvPr id="20" name="群組 19"/>
            <p:cNvGrpSpPr/>
            <p:nvPr/>
          </p:nvGrpSpPr>
          <p:grpSpPr>
            <a:xfrm>
              <a:off x="5445222" y="3045987"/>
              <a:ext cx="2512156" cy="949884"/>
              <a:chOff x="5464598" y="2998499"/>
              <a:chExt cx="2512156" cy="949884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907775" y="2998499"/>
                <a:ext cx="1625802" cy="9498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Evaluation Function F</a:t>
                </a:r>
                <a:endParaRPr lang="zh-TW" altLang="en-US" sz="2400" dirty="0"/>
              </a:p>
            </p:txBody>
          </p:sp>
          <p:sp>
            <p:nvSpPr>
              <p:cNvPr id="18" name="箭號: 向右 17"/>
              <p:cNvSpPr/>
              <p:nvPr/>
            </p:nvSpPr>
            <p:spPr>
              <a:xfrm>
                <a:off x="5464598" y="3292561"/>
                <a:ext cx="407497" cy="424663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箭號: 向右 18"/>
              <p:cNvSpPr/>
              <p:nvPr/>
            </p:nvSpPr>
            <p:spPr>
              <a:xfrm>
                <a:off x="7569257" y="3292561"/>
                <a:ext cx="407497" cy="424663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文字方塊 10"/>
            <p:cNvSpPr txBox="1"/>
            <p:nvPr/>
          </p:nvSpPr>
          <p:spPr>
            <a:xfrm>
              <a:off x="4323108" y="3114422"/>
              <a:ext cx="13609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object</a:t>
              </a:r>
            </a:p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7678645" y="3114422"/>
              <a:ext cx="13609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scalar</a:t>
              </a:r>
            </a:p>
            <a:p>
              <a:pPr algn="ctr"/>
              <a:r>
                <a:rPr lang="en-US" altLang="zh-TW" sz="2400" dirty="0"/>
                <a:t>F(x)</a:t>
              </a:r>
              <a:endParaRPr lang="zh-TW" altLang="en-US" sz="2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506469" y="2917584"/>
              <a:ext cx="4312068" cy="12368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59534" y="5513422"/>
            <a:ext cx="3135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In practice, you cannot decrease all the x other than real data.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08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4" grpId="0"/>
      <p:bldP spid="25" grpId="0"/>
      <p:bldP spid="1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Function</a:t>
            </a:r>
            <a:br>
              <a:rPr lang="en-US" altLang="zh-TW" dirty="0"/>
            </a:br>
            <a:r>
              <a:rPr lang="en-US" altLang="zh-TW" dirty="0"/>
              <a:t>- Structured Perceptron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99640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b="1" u="sng" dirty="0"/>
                  <a:t>Input</a:t>
                </a:r>
                <a:r>
                  <a:rPr lang="en-US" altLang="zh-TW" sz="2400" dirty="0"/>
                  <a:t>: training data set</a:t>
                </a:r>
              </a:p>
              <a:p>
                <a:r>
                  <a:rPr lang="en-US" altLang="zh-TW" sz="2400" b="1" u="sng" dirty="0"/>
                  <a:t>Output</a:t>
                </a:r>
                <a:r>
                  <a:rPr lang="en-US" altLang="zh-TW" sz="2400" dirty="0"/>
                  <a:t>: weight vector w</a:t>
                </a:r>
              </a:p>
              <a:p>
                <a:r>
                  <a:rPr lang="en-US" altLang="zh-TW" sz="2400" b="1" u="sng" dirty="0"/>
                  <a:t>Algorithm</a:t>
                </a:r>
                <a:r>
                  <a:rPr lang="en-US" altLang="zh-TW" sz="2400" dirty="0"/>
                  <a:t>: Initialize w = 0 </a:t>
                </a:r>
              </a:p>
              <a:p>
                <a:pPr lvl="1"/>
                <a:r>
                  <a:rPr lang="en-US" altLang="zh-TW" dirty="0">
                    <a:solidFill>
                      <a:srgbClr val="00B050"/>
                    </a:solidFill>
                  </a:rPr>
                  <a:t>do</a:t>
                </a:r>
              </a:p>
              <a:p>
                <a:pPr lvl="2"/>
                <a:r>
                  <a:rPr lang="en-US" altLang="zh-TW" sz="2400" dirty="0">
                    <a:solidFill>
                      <a:srgbClr val="0000FF"/>
                    </a:solidFill>
                  </a:rPr>
                  <a:t>For each pair of training example</a:t>
                </a:r>
              </a:p>
              <a:p>
                <a:pPr lvl="3"/>
                <a:r>
                  <a:rPr lang="en-US" altLang="zh-TW" sz="2400" dirty="0"/>
                  <a:t>Find the label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TW" sz="2400" dirty="0"/>
                  <a:t> maximizing 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sz="2400" dirty="0"/>
              </a:p>
              <a:p>
                <a:pPr lvl="3"/>
                <a:endParaRPr lang="en-US" altLang="zh-TW" sz="2400" dirty="0"/>
              </a:p>
              <a:p>
                <a:pPr lvl="3"/>
                <a:endParaRPr lang="en-US" altLang="zh-TW" sz="2400" dirty="0"/>
              </a:p>
              <a:p>
                <a:pPr lvl="3"/>
                <a:r>
                  <a:rPr lang="en-US" altLang="zh-TW" sz="2400" dirty="0"/>
                  <a:t>If                  , update w</a:t>
                </a:r>
              </a:p>
              <a:p>
                <a:pPr lvl="3"/>
                <a:endParaRPr lang="en-US" altLang="zh-TW" sz="2400" dirty="0"/>
              </a:p>
              <a:p>
                <a:pPr lvl="1"/>
                <a:endParaRPr lang="en-US" altLang="zh-TW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altLang="zh-TW" dirty="0">
                    <a:solidFill>
                      <a:srgbClr val="00B050"/>
                    </a:solidFill>
                  </a:rPr>
                  <a:t>until w is not updated</a:t>
                </a:r>
              </a:p>
              <a:p>
                <a:pPr marL="1371600" lvl="3" indent="0">
                  <a:buNone/>
                </a:pPr>
                <a:r>
                  <a:rPr lang="en-US" altLang="zh-TW" sz="2400" dirty="0"/>
                  <a:t> 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99640"/>
              </a:xfrm>
              <a:blipFill>
                <a:blip r:embed="rId4"/>
                <a:stretch>
                  <a:fillRect l="-1005" t="-1741" b="-21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3822065" y="1779588"/>
          <a:ext cx="41259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8" name="方程式" r:id="rId5" imgW="1879560" imgH="228600" progId="Equation.3">
                  <p:embed/>
                </p:oleObj>
              </mc:Choice>
              <mc:Fallback>
                <p:oleObj name="方程式" r:id="rId5" imgW="1879560" imgH="22860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065" y="1779588"/>
                        <a:ext cx="4125913" cy="504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5980113" y="3513138"/>
          <a:ext cx="9398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9" name="方程式" r:id="rId7" imgW="469800" imgH="228600" progId="Equation.3">
                  <p:embed/>
                </p:oleObj>
              </mc:Choice>
              <mc:Fallback>
                <p:oleObj name="方程式" r:id="rId7" imgW="469800" imgH="22860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3513138"/>
                        <a:ext cx="939800" cy="458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3858080" y="4402437"/>
          <a:ext cx="307657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0" name="方程式" r:id="rId9" imgW="1333440" imgH="304560" progId="Equation.3">
                  <p:embed/>
                </p:oleObj>
              </mc:Choice>
              <mc:Fallback>
                <p:oleObj name="方程式" r:id="rId9" imgW="1333440" imgH="30456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8080" y="4402437"/>
                        <a:ext cx="3076575" cy="706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3822065" y="5570936"/>
          <a:ext cx="39338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1" name="方程式" r:id="rId11" imgW="1765080" imgH="228600" progId="Equation.3">
                  <p:embed/>
                </p:oleObj>
              </mc:Choice>
              <mc:Fallback>
                <p:oleObj name="方程式" r:id="rId11" imgW="1765080" imgH="22860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065" y="5570936"/>
                        <a:ext cx="3933825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2570163" y="4999038"/>
          <a:ext cx="117951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32" name="方程式" r:id="rId13" imgW="495000" imgH="228600" progId="Equation.3">
                  <p:embed/>
                </p:oleObj>
              </mc:Choice>
              <mc:Fallback>
                <p:oleObj name="方程式" r:id="rId13" imgW="495000" imgH="22860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4999038"/>
                        <a:ext cx="1179512" cy="547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向右箭號 12"/>
          <p:cNvSpPr/>
          <p:nvPr/>
        </p:nvSpPr>
        <p:spPr>
          <a:xfrm>
            <a:off x="4261757" y="6299667"/>
            <a:ext cx="636814" cy="3309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898571" y="6243900"/>
            <a:ext cx="255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We are done!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5112529" y="2408524"/>
            <a:ext cx="3034748" cy="702365"/>
            <a:chOff x="5112529" y="2408524"/>
            <a:chExt cx="3034748" cy="702365"/>
          </a:xfrm>
        </p:grpSpPr>
        <p:sp>
          <p:nvSpPr>
            <p:cNvPr id="9" name="矩形 8"/>
            <p:cNvSpPr/>
            <p:nvPr/>
          </p:nvSpPr>
          <p:spPr>
            <a:xfrm>
              <a:off x="5112529" y="2408524"/>
              <a:ext cx="3034748" cy="7023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5252747" y="2537782"/>
            <a:ext cx="2754313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33" name="方程式" r:id="rId15" imgW="1193760" imgH="215640" progId="Equation.3">
                    <p:embed/>
                  </p:oleObj>
                </mc:Choice>
                <mc:Fallback>
                  <p:oleObj name="方程式" r:id="rId15" imgW="1193760" imgH="215640" progId="Equation.3">
                    <p:embed/>
                    <p:pic>
                      <p:nvPicPr>
                        <p:cNvPr id="1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2747" y="2537782"/>
                          <a:ext cx="2754313" cy="5000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729936" y="5483774"/>
                <a:ext cx="2686050" cy="83099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Increase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, decrease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36" y="5483774"/>
                <a:ext cx="2686050" cy="830997"/>
              </a:xfrm>
              <a:prstGeom prst="rect">
                <a:avLst/>
              </a:prstGeom>
              <a:blipFill>
                <a:blip r:embed="rId17"/>
                <a:stretch>
                  <a:fillRect l="-2721" t="-5839" r="-3628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群組 17"/>
          <p:cNvGrpSpPr/>
          <p:nvPr/>
        </p:nvGrpSpPr>
        <p:grpSpPr>
          <a:xfrm>
            <a:off x="729936" y="4402437"/>
            <a:ext cx="3019739" cy="461665"/>
            <a:chOff x="729936" y="4402437"/>
            <a:chExt cx="3019739" cy="461665"/>
          </a:xfrm>
        </p:grpSpPr>
        <p:sp>
          <p:nvSpPr>
            <p:cNvPr id="16" name="文字方塊 15"/>
            <p:cNvSpPr txBox="1"/>
            <p:nvPr/>
          </p:nvSpPr>
          <p:spPr>
            <a:xfrm>
              <a:off x="729936" y="4402437"/>
              <a:ext cx="2660650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Can be an issue</a:t>
              </a:r>
              <a:endParaRPr lang="zh-TW" altLang="en-US" sz="2400" dirty="0"/>
            </a:p>
          </p:txBody>
        </p:sp>
        <p:sp>
          <p:nvSpPr>
            <p:cNvPr id="17" name="箭號: 向右 16"/>
            <p:cNvSpPr/>
            <p:nvPr/>
          </p:nvSpPr>
          <p:spPr>
            <a:xfrm>
              <a:off x="3390586" y="4402437"/>
              <a:ext cx="359089" cy="46166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757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0020" y="373609"/>
            <a:ext cx="2970676" cy="1325563"/>
          </a:xfrm>
        </p:spPr>
        <p:txBody>
          <a:bodyPr/>
          <a:lstStyle/>
          <a:p>
            <a:r>
              <a:rPr lang="en-US" altLang="zh-TW" dirty="0"/>
              <a:t>How about GAN?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3424666" cy="4351338"/>
          </a:xfrm>
        </p:spPr>
        <p:txBody>
          <a:bodyPr/>
          <a:lstStyle/>
          <a:p>
            <a:r>
              <a:rPr lang="en-US" altLang="zh-TW" sz="2400" dirty="0"/>
              <a:t>Generator is an intelligent way to find the negative examples.</a:t>
            </a:r>
          </a:p>
          <a:p>
            <a:endParaRPr lang="zh-TW" altLang="en-US" dirty="0"/>
          </a:p>
        </p:txBody>
      </p:sp>
      <p:cxnSp>
        <p:nvCxnSpPr>
          <p:cNvPr id="4" name="直線接點 3"/>
          <p:cNvCxnSpPr>
            <a:cxnSpLocks/>
          </p:cNvCxnSpPr>
          <p:nvPr/>
        </p:nvCxnSpPr>
        <p:spPr>
          <a:xfrm>
            <a:off x="4151890" y="1941091"/>
            <a:ext cx="36089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手繪多邊形: 圖案 4"/>
          <p:cNvSpPr/>
          <p:nvPr/>
        </p:nvSpPr>
        <p:spPr>
          <a:xfrm rot="21442184">
            <a:off x="5931677" y="597947"/>
            <a:ext cx="1466671" cy="1310181"/>
          </a:xfrm>
          <a:custGeom>
            <a:avLst/>
            <a:gdLst>
              <a:gd name="connsiteX0" fmla="*/ 0 w 1799771"/>
              <a:gd name="connsiteY0" fmla="*/ 1258257 h 1310181"/>
              <a:gd name="connsiteX1" fmla="*/ 508000 w 1799771"/>
              <a:gd name="connsiteY1" fmla="*/ 822828 h 1310181"/>
              <a:gd name="connsiteX2" fmla="*/ 783771 w 1799771"/>
              <a:gd name="connsiteY2" fmla="*/ 184200 h 1310181"/>
              <a:gd name="connsiteX3" fmla="*/ 1001486 w 1799771"/>
              <a:gd name="connsiteY3" fmla="*/ 68086 h 1310181"/>
              <a:gd name="connsiteX4" fmla="*/ 1509486 w 1799771"/>
              <a:gd name="connsiteY4" fmla="*/ 1127628 h 1310181"/>
              <a:gd name="connsiteX5" fmla="*/ 1799771 w 1799771"/>
              <a:gd name="connsiteY5" fmla="*/ 1301800 h 13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9771" h="1310181">
                <a:moveTo>
                  <a:pt x="0" y="1258257"/>
                </a:moveTo>
                <a:cubicBezTo>
                  <a:pt x="188686" y="1130047"/>
                  <a:pt x="377372" y="1001837"/>
                  <a:pt x="508000" y="822828"/>
                </a:cubicBezTo>
                <a:cubicBezTo>
                  <a:pt x="638629" y="643818"/>
                  <a:pt x="701523" y="309990"/>
                  <a:pt x="783771" y="184200"/>
                </a:cubicBezTo>
                <a:cubicBezTo>
                  <a:pt x="866019" y="58410"/>
                  <a:pt x="880534" y="-89152"/>
                  <a:pt x="1001486" y="68086"/>
                </a:cubicBezTo>
                <a:cubicBezTo>
                  <a:pt x="1122438" y="225324"/>
                  <a:pt x="1376439" y="922009"/>
                  <a:pt x="1509486" y="1127628"/>
                </a:cubicBezTo>
                <a:cubicBezTo>
                  <a:pt x="1642533" y="1333247"/>
                  <a:pt x="1721152" y="1317523"/>
                  <a:pt x="1799771" y="130180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598273" y="1845777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6413153" y="1845776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762481" y="1845775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149613" y="1843733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037984" y="1855302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: 圖案 10"/>
          <p:cNvSpPr/>
          <p:nvPr/>
        </p:nvSpPr>
        <p:spPr>
          <a:xfrm rot="21442184">
            <a:off x="4415019" y="586377"/>
            <a:ext cx="1466671" cy="1310181"/>
          </a:xfrm>
          <a:custGeom>
            <a:avLst/>
            <a:gdLst>
              <a:gd name="connsiteX0" fmla="*/ 0 w 1799771"/>
              <a:gd name="connsiteY0" fmla="*/ 1258257 h 1310181"/>
              <a:gd name="connsiteX1" fmla="*/ 508000 w 1799771"/>
              <a:gd name="connsiteY1" fmla="*/ 822828 h 1310181"/>
              <a:gd name="connsiteX2" fmla="*/ 783771 w 1799771"/>
              <a:gd name="connsiteY2" fmla="*/ 184200 h 1310181"/>
              <a:gd name="connsiteX3" fmla="*/ 1001486 w 1799771"/>
              <a:gd name="connsiteY3" fmla="*/ 68086 h 1310181"/>
              <a:gd name="connsiteX4" fmla="*/ 1509486 w 1799771"/>
              <a:gd name="connsiteY4" fmla="*/ 1127628 h 1310181"/>
              <a:gd name="connsiteX5" fmla="*/ 1799771 w 1799771"/>
              <a:gd name="connsiteY5" fmla="*/ 1301800 h 13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9771" h="1310181">
                <a:moveTo>
                  <a:pt x="0" y="1258257"/>
                </a:moveTo>
                <a:cubicBezTo>
                  <a:pt x="188686" y="1130047"/>
                  <a:pt x="377372" y="1001837"/>
                  <a:pt x="508000" y="822828"/>
                </a:cubicBezTo>
                <a:cubicBezTo>
                  <a:pt x="638629" y="643818"/>
                  <a:pt x="701523" y="309990"/>
                  <a:pt x="783771" y="184200"/>
                </a:cubicBezTo>
                <a:cubicBezTo>
                  <a:pt x="866019" y="58410"/>
                  <a:pt x="880534" y="-89152"/>
                  <a:pt x="1001486" y="68086"/>
                </a:cubicBezTo>
                <a:cubicBezTo>
                  <a:pt x="1122438" y="225324"/>
                  <a:pt x="1376439" y="922009"/>
                  <a:pt x="1509486" y="1127628"/>
                </a:cubicBezTo>
                <a:cubicBezTo>
                  <a:pt x="1642533" y="1333247"/>
                  <a:pt x="1721152" y="1317523"/>
                  <a:pt x="1799771" y="1301800"/>
                </a:cubicBezTo>
              </a:path>
            </a:pathLst>
          </a:cu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081615" y="1834207"/>
            <a:ext cx="171577" cy="17157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896495" y="1834206"/>
            <a:ext cx="171577" cy="17157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245823" y="1834205"/>
            <a:ext cx="171577" cy="17157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632955" y="1832163"/>
            <a:ext cx="171577" cy="17157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5521326" y="1843732"/>
            <a:ext cx="171577" cy="17157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424572" y="851725"/>
                <a:ext cx="7194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572" y="851725"/>
                <a:ext cx="719428" cy="369332"/>
              </a:xfrm>
              <a:prstGeom prst="rect">
                <a:avLst/>
              </a:prstGeom>
              <a:blipFill>
                <a:blip r:embed="rId2"/>
                <a:stretch>
                  <a:fillRect l="-847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手繪多邊形: 圖案 19"/>
          <p:cNvSpPr/>
          <p:nvPr/>
        </p:nvSpPr>
        <p:spPr>
          <a:xfrm>
            <a:off x="4283760" y="173977"/>
            <a:ext cx="4330700" cy="1732285"/>
          </a:xfrm>
          <a:custGeom>
            <a:avLst/>
            <a:gdLst>
              <a:gd name="connsiteX0" fmla="*/ 0 w 4330700"/>
              <a:gd name="connsiteY0" fmla="*/ 1478285 h 1732285"/>
              <a:gd name="connsiteX1" fmla="*/ 812800 w 4330700"/>
              <a:gd name="connsiteY1" fmla="*/ 1402085 h 1732285"/>
              <a:gd name="connsiteX2" fmla="*/ 1689100 w 4330700"/>
              <a:gd name="connsiteY2" fmla="*/ 1287785 h 1732285"/>
              <a:gd name="connsiteX3" fmla="*/ 2374900 w 4330700"/>
              <a:gd name="connsiteY3" fmla="*/ 335285 h 1732285"/>
              <a:gd name="connsiteX4" fmla="*/ 2984500 w 4330700"/>
              <a:gd name="connsiteY4" fmla="*/ 398785 h 1732285"/>
              <a:gd name="connsiteX5" fmla="*/ 3352800 w 4330700"/>
              <a:gd name="connsiteY5" fmla="*/ 106685 h 1732285"/>
              <a:gd name="connsiteX6" fmla="*/ 3467100 w 4330700"/>
              <a:gd name="connsiteY6" fmla="*/ 68585 h 1732285"/>
              <a:gd name="connsiteX7" fmla="*/ 3771900 w 4330700"/>
              <a:gd name="connsiteY7" fmla="*/ 144785 h 1732285"/>
              <a:gd name="connsiteX8" fmla="*/ 4330700 w 4330700"/>
              <a:gd name="connsiteY8" fmla="*/ 1732285 h 173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0700" h="1732285">
                <a:moveTo>
                  <a:pt x="0" y="1478285"/>
                </a:moveTo>
                <a:cubicBezTo>
                  <a:pt x="265641" y="1456060"/>
                  <a:pt x="531283" y="1433835"/>
                  <a:pt x="812800" y="1402085"/>
                </a:cubicBezTo>
                <a:cubicBezTo>
                  <a:pt x="1094317" y="1370335"/>
                  <a:pt x="1428750" y="1465585"/>
                  <a:pt x="1689100" y="1287785"/>
                </a:cubicBezTo>
                <a:cubicBezTo>
                  <a:pt x="1949450" y="1109985"/>
                  <a:pt x="2159000" y="483452"/>
                  <a:pt x="2374900" y="335285"/>
                </a:cubicBezTo>
                <a:cubicBezTo>
                  <a:pt x="2590800" y="187118"/>
                  <a:pt x="2821517" y="436885"/>
                  <a:pt x="2984500" y="398785"/>
                </a:cubicBezTo>
                <a:cubicBezTo>
                  <a:pt x="3147483" y="360685"/>
                  <a:pt x="3272367" y="161718"/>
                  <a:pt x="3352800" y="106685"/>
                </a:cubicBezTo>
                <a:cubicBezTo>
                  <a:pt x="3433233" y="51652"/>
                  <a:pt x="3397250" y="62235"/>
                  <a:pt x="3467100" y="68585"/>
                </a:cubicBezTo>
                <a:cubicBezTo>
                  <a:pt x="3536950" y="74935"/>
                  <a:pt x="3627967" y="-132498"/>
                  <a:pt x="3771900" y="144785"/>
                </a:cubicBezTo>
                <a:cubicBezTo>
                  <a:pt x="3915833" y="422068"/>
                  <a:pt x="4123266" y="1077176"/>
                  <a:pt x="4330700" y="173228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>
            <a:cxnSpLocks/>
          </p:cNvCxnSpPr>
          <p:nvPr/>
        </p:nvCxnSpPr>
        <p:spPr>
          <a:xfrm flipV="1">
            <a:off x="6168577" y="876369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cxnSpLocks/>
          </p:cNvCxnSpPr>
          <p:nvPr/>
        </p:nvCxnSpPr>
        <p:spPr>
          <a:xfrm>
            <a:off x="5666882" y="1255387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cxnSpLocks/>
          </p:cNvCxnSpPr>
          <p:nvPr/>
        </p:nvCxnSpPr>
        <p:spPr>
          <a:xfrm flipV="1">
            <a:off x="6413153" y="564983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cxnSpLocks/>
          </p:cNvCxnSpPr>
          <p:nvPr/>
        </p:nvCxnSpPr>
        <p:spPr>
          <a:xfrm flipV="1">
            <a:off x="6598273" y="252673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cxnSpLocks/>
          </p:cNvCxnSpPr>
          <p:nvPr/>
        </p:nvCxnSpPr>
        <p:spPr>
          <a:xfrm flipV="1">
            <a:off x="6851382" y="173977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cxnSpLocks/>
          </p:cNvCxnSpPr>
          <p:nvPr/>
        </p:nvCxnSpPr>
        <p:spPr>
          <a:xfrm flipV="1">
            <a:off x="7040206" y="241103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cxnSpLocks/>
          </p:cNvCxnSpPr>
          <p:nvPr/>
        </p:nvCxnSpPr>
        <p:spPr>
          <a:xfrm>
            <a:off x="5393997" y="1255387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cxnSpLocks/>
          </p:cNvCxnSpPr>
          <p:nvPr/>
        </p:nvCxnSpPr>
        <p:spPr>
          <a:xfrm>
            <a:off x="5174922" y="1255387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cxnSpLocks/>
          </p:cNvCxnSpPr>
          <p:nvPr/>
        </p:nvCxnSpPr>
        <p:spPr>
          <a:xfrm>
            <a:off x="4984422" y="1255387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cxnSpLocks/>
          </p:cNvCxnSpPr>
          <p:nvPr/>
        </p:nvCxnSpPr>
        <p:spPr>
          <a:xfrm>
            <a:off x="4717722" y="1255387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cxnSpLocks/>
          </p:cNvCxnSpPr>
          <p:nvPr/>
        </p:nvCxnSpPr>
        <p:spPr>
          <a:xfrm>
            <a:off x="4115933" y="4076072"/>
            <a:ext cx="36089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手繪多邊形: 圖案 36"/>
          <p:cNvSpPr/>
          <p:nvPr/>
        </p:nvSpPr>
        <p:spPr>
          <a:xfrm rot="21442184">
            <a:off x="5895720" y="2732928"/>
            <a:ext cx="1466671" cy="1310181"/>
          </a:xfrm>
          <a:custGeom>
            <a:avLst/>
            <a:gdLst>
              <a:gd name="connsiteX0" fmla="*/ 0 w 1799771"/>
              <a:gd name="connsiteY0" fmla="*/ 1258257 h 1310181"/>
              <a:gd name="connsiteX1" fmla="*/ 508000 w 1799771"/>
              <a:gd name="connsiteY1" fmla="*/ 822828 h 1310181"/>
              <a:gd name="connsiteX2" fmla="*/ 783771 w 1799771"/>
              <a:gd name="connsiteY2" fmla="*/ 184200 h 1310181"/>
              <a:gd name="connsiteX3" fmla="*/ 1001486 w 1799771"/>
              <a:gd name="connsiteY3" fmla="*/ 68086 h 1310181"/>
              <a:gd name="connsiteX4" fmla="*/ 1509486 w 1799771"/>
              <a:gd name="connsiteY4" fmla="*/ 1127628 h 1310181"/>
              <a:gd name="connsiteX5" fmla="*/ 1799771 w 1799771"/>
              <a:gd name="connsiteY5" fmla="*/ 1301800 h 13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9771" h="1310181">
                <a:moveTo>
                  <a:pt x="0" y="1258257"/>
                </a:moveTo>
                <a:cubicBezTo>
                  <a:pt x="188686" y="1130047"/>
                  <a:pt x="377372" y="1001837"/>
                  <a:pt x="508000" y="822828"/>
                </a:cubicBezTo>
                <a:cubicBezTo>
                  <a:pt x="638629" y="643818"/>
                  <a:pt x="701523" y="309990"/>
                  <a:pt x="783771" y="184200"/>
                </a:cubicBezTo>
                <a:cubicBezTo>
                  <a:pt x="866019" y="58410"/>
                  <a:pt x="880534" y="-89152"/>
                  <a:pt x="1001486" y="68086"/>
                </a:cubicBezTo>
                <a:cubicBezTo>
                  <a:pt x="1122438" y="225324"/>
                  <a:pt x="1376439" y="922009"/>
                  <a:pt x="1509486" y="1127628"/>
                </a:cubicBezTo>
                <a:cubicBezTo>
                  <a:pt x="1642533" y="1333247"/>
                  <a:pt x="1721152" y="1317523"/>
                  <a:pt x="1799771" y="130180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6562316" y="3980758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6377196" y="3980757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6726524" y="3980756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6113656" y="3978714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7002027" y="3990283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7195525" y="2732928"/>
            <a:ext cx="1466671" cy="1428932"/>
            <a:chOff x="7195525" y="2732928"/>
            <a:chExt cx="1466671" cy="1428932"/>
          </a:xfrm>
        </p:grpSpPr>
        <p:sp>
          <p:nvSpPr>
            <p:cNvPr id="43" name="手繪多邊形: 圖案 42"/>
            <p:cNvSpPr/>
            <p:nvPr/>
          </p:nvSpPr>
          <p:spPr>
            <a:xfrm rot="21442184">
              <a:off x="7195525" y="2732928"/>
              <a:ext cx="1466671" cy="1310181"/>
            </a:xfrm>
            <a:custGeom>
              <a:avLst/>
              <a:gdLst>
                <a:gd name="connsiteX0" fmla="*/ 0 w 1799771"/>
                <a:gd name="connsiteY0" fmla="*/ 1258257 h 1310181"/>
                <a:gd name="connsiteX1" fmla="*/ 508000 w 1799771"/>
                <a:gd name="connsiteY1" fmla="*/ 822828 h 1310181"/>
                <a:gd name="connsiteX2" fmla="*/ 783771 w 1799771"/>
                <a:gd name="connsiteY2" fmla="*/ 184200 h 1310181"/>
                <a:gd name="connsiteX3" fmla="*/ 1001486 w 1799771"/>
                <a:gd name="connsiteY3" fmla="*/ 68086 h 1310181"/>
                <a:gd name="connsiteX4" fmla="*/ 1509486 w 1799771"/>
                <a:gd name="connsiteY4" fmla="*/ 1127628 h 1310181"/>
                <a:gd name="connsiteX5" fmla="*/ 1799771 w 1799771"/>
                <a:gd name="connsiteY5" fmla="*/ 1301800 h 131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9771" h="1310181">
                  <a:moveTo>
                    <a:pt x="0" y="1258257"/>
                  </a:moveTo>
                  <a:cubicBezTo>
                    <a:pt x="188686" y="1130047"/>
                    <a:pt x="377372" y="1001837"/>
                    <a:pt x="508000" y="822828"/>
                  </a:cubicBezTo>
                  <a:cubicBezTo>
                    <a:pt x="638629" y="643818"/>
                    <a:pt x="701523" y="309990"/>
                    <a:pt x="783771" y="184200"/>
                  </a:cubicBezTo>
                  <a:cubicBezTo>
                    <a:pt x="866019" y="58410"/>
                    <a:pt x="880534" y="-89152"/>
                    <a:pt x="1001486" y="68086"/>
                  </a:cubicBezTo>
                  <a:cubicBezTo>
                    <a:pt x="1122438" y="225324"/>
                    <a:pt x="1376439" y="922009"/>
                    <a:pt x="1509486" y="1127628"/>
                  </a:cubicBezTo>
                  <a:cubicBezTo>
                    <a:pt x="1642533" y="1333247"/>
                    <a:pt x="1721152" y="1317523"/>
                    <a:pt x="1799771" y="1301800"/>
                  </a:cubicBezTo>
                </a:path>
              </a:pathLst>
            </a:custGeom>
            <a:noFill/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7862121" y="3980758"/>
              <a:ext cx="171577" cy="1715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7677001" y="3980757"/>
              <a:ext cx="171577" cy="1715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8026329" y="3980756"/>
              <a:ext cx="171577" cy="1715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7413461" y="3978714"/>
              <a:ext cx="171577" cy="1715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8301832" y="3990283"/>
              <a:ext cx="171577" cy="1715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8388615" y="2986706"/>
                <a:ext cx="7194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615" y="2986706"/>
                <a:ext cx="719428" cy="369332"/>
              </a:xfrm>
              <a:prstGeom prst="rect">
                <a:avLst/>
              </a:prstGeom>
              <a:blipFill>
                <a:blip r:embed="rId3"/>
                <a:stretch>
                  <a:fillRect l="-7627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手繪多邊形: 圖案 49"/>
          <p:cNvSpPr/>
          <p:nvPr/>
        </p:nvSpPr>
        <p:spPr>
          <a:xfrm>
            <a:off x="4247803" y="2308958"/>
            <a:ext cx="4330700" cy="1732285"/>
          </a:xfrm>
          <a:custGeom>
            <a:avLst/>
            <a:gdLst>
              <a:gd name="connsiteX0" fmla="*/ 0 w 4330700"/>
              <a:gd name="connsiteY0" fmla="*/ 1478285 h 1732285"/>
              <a:gd name="connsiteX1" fmla="*/ 812800 w 4330700"/>
              <a:gd name="connsiteY1" fmla="*/ 1402085 h 1732285"/>
              <a:gd name="connsiteX2" fmla="*/ 1689100 w 4330700"/>
              <a:gd name="connsiteY2" fmla="*/ 1287785 h 1732285"/>
              <a:gd name="connsiteX3" fmla="*/ 2374900 w 4330700"/>
              <a:gd name="connsiteY3" fmla="*/ 335285 h 1732285"/>
              <a:gd name="connsiteX4" fmla="*/ 2984500 w 4330700"/>
              <a:gd name="connsiteY4" fmla="*/ 398785 h 1732285"/>
              <a:gd name="connsiteX5" fmla="*/ 3352800 w 4330700"/>
              <a:gd name="connsiteY5" fmla="*/ 106685 h 1732285"/>
              <a:gd name="connsiteX6" fmla="*/ 3467100 w 4330700"/>
              <a:gd name="connsiteY6" fmla="*/ 68585 h 1732285"/>
              <a:gd name="connsiteX7" fmla="*/ 3771900 w 4330700"/>
              <a:gd name="connsiteY7" fmla="*/ 144785 h 1732285"/>
              <a:gd name="connsiteX8" fmla="*/ 4330700 w 4330700"/>
              <a:gd name="connsiteY8" fmla="*/ 1732285 h 173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0700" h="1732285">
                <a:moveTo>
                  <a:pt x="0" y="1478285"/>
                </a:moveTo>
                <a:cubicBezTo>
                  <a:pt x="265641" y="1456060"/>
                  <a:pt x="531283" y="1433835"/>
                  <a:pt x="812800" y="1402085"/>
                </a:cubicBezTo>
                <a:cubicBezTo>
                  <a:pt x="1094317" y="1370335"/>
                  <a:pt x="1428750" y="1465585"/>
                  <a:pt x="1689100" y="1287785"/>
                </a:cubicBezTo>
                <a:cubicBezTo>
                  <a:pt x="1949450" y="1109985"/>
                  <a:pt x="2159000" y="483452"/>
                  <a:pt x="2374900" y="335285"/>
                </a:cubicBezTo>
                <a:cubicBezTo>
                  <a:pt x="2590800" y="187118"/>
                  <a:pt x="2821517" y="436885"/>
                  <a:pt x="2984500" y="398785"/>
                </a:cubicBezTo>
                <a:cubicBezTo>
                  <a:pt x="3147483" y="360685"/>
                  <a:pt x="3272367" y="161718"/>
                  <a:pt x="3352800" y="106685"/>
                </a:cubicBezTo>
                <a:cubicBezTo>
                  <a:pt x="3433233" y="51652"/>
                  <a:pt x="3397250" y="62235"/>
                  <a:pt x="3467100" y="68585"/>
                </a:cubicBezTo>
                <a:cubicBezTo>
                  <a:pt x="3536950" y="74935"/>
                  <a:pt x="3627967" y="-132498"/>
                  <a:pt x="3771900" y="144785"/>
                </a:cubicBezTo>
                <a:cubicBezTo>
                  <a:pt x="3915833" y="422068"/>
                  <a:pt x="4123266" y="1077176"/>
                  <a:pt x="4330700" y="173228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>
            <a:cxnSpLocks/>
          </p:cNvCxnSpPr>
          <p:nvPr/>
        </p:nvCxnSpPr>
        <p:spPr>
          <a:xfrm flipV="1">
            <a:off x="6132620" y="3011350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cxnSpLocks/>
          </p:cNvCxnSpPr>
          <p:nvPr/>
        </p:nvCxnSpPr>
        <p:spPr>
          <a:xfrm>
            <a:off x="8374533" y="2850191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cxnSpLocks/>
          </p:cNvCxnSpPr>
          <p:nvPr/>
        </p:nvCxnSpPr>
        <p:spPr>
          <a:xfrm flipV="1">
            <a:off x="6377196" y="2699964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cxnSpLocks/>
          </p:cNvCxnSpPr>
          <p:nvPr/>
        </p:nvCxnSpPr>
        <p:spPr>
          <a:xfrm flipV="1">
            <a:off x="6562316" y="2387654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cxnSpLocks/>
          </p:cNvCxnSpPr>
          <p:nvPr/>
        </p:nvCxnSpPr>
        <p:spPr>
          <a:xfrm flipV="1">
            <a:off x="6815425" y="2308958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cxnSpLocks/>
          </p:cNvCxnSpPr>
          <p:nvPr/>
        </p:nvCxnSpPr>
        <p:spPr>
          <a:xfrm flipV="1">
            <a:off x="7004249" y="2376084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cxnSpLocks/>
          </p:cNvCxnSpPr>
          <p:nvPr/>
        </p:nvCxnSpPr>
        <p:spPr>
          <a:xfrm>
            <a:off x="8197906" y="2387654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cxnSpLocks/>
          </p:cNvCxnSpPr>
          <p:nvPr/>
        </p:nvCxnSpPr>
        <p:spPr>
          <a:xfrm>
            <a:off x="7895239" y="2038894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cxnSpLocks/>
          </p:cNvCxnSpPr>
          <p:nvPr/>
        </p:nvCxnSpPr>
        <p:spPr>
          <a:xfrm>
            <a:off x="7704739" y="2038894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cxnSpLocks/>
          </p:cNvCxnSpPr>
          <p:nvPr/>
        </p:nvCxnSpPr>
        <p:spPr>
          <a:xfrm>
            <a:off x="7436853" y="2280167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>
            <a:cxnSpLocks/>
          </p:cNvCxnSpPr>
          <p:nvPr/>
        </p:nvCxnSpPr>
        <p:spPr>
          <a:xfrm>
            <a:off x="4247803" y="6424095"/>
            <a:ext cx="36089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手繪多邊形: 圖案 88"/>
          <p:cNvSpPr/>
          <p:nvPr/>
        </p:nvSpPr>
        <p:spPr>
          <a:xfrm rot="21442184">
            <a:off x="6027590" y="5080951"/>
            <a:ext cx="1466671" cy="1310181"/>
          </a:xfrm>
          <a:custGeom>
            <a:avLst/>
            <a:gdLst>
              <a:gd name="connsiteX0" fmla="*/ 0 w 1799771"/>
              <a:gd name="connsiteY0" fmla="*/ 1258257 h 1310181"/>
              <a:gd name="connsiteX1" fmla="*/ 508000 w 1799771"/>
              <a:gd name="connsiteY1" fmla="*/ 822828 h 1310181"/>
              <a:gd name="connsiteX2" fmla="*/ 783771 w 1799771"/>
              <a:gd name="connsiteY2" fmla="*/ 184200 h 1310181"/>
              <a:gd name="connsiteX3" fmla="*/ 1001486 w 1799771"/>
              <a:gd name="connsiteY3" fmla="*/ 68086 h 1310181"/>
              <a:gd name="connsiteX4" fmla="*/ 1509486 w 1799771"/>
              <a:gd name="connsiteY4" fmla="*/ 1127628 h 1310181"/>
              <a:gd name="connsiteX5" fmla="*/ 1799771 w 1799771"/>
              <a:gd name="connsiteY5" fmla="*/ 1301800 h 13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9771" h="1310181">
                <a:moveTo>
                  <a:pt x="0" y="1258257"/>
                </a:moveTo>
                <a:cubicBezTo>
                  <a:pt x="188686" y="1130047"/>
                  <a:pt x="377372" y="1001837"/>
                  <a:pt x="508000" y="822828"/>
                </a:cubicBezTo>
                <a:cubicBezTo>
                  <a:pt x="638629" y="643818"/>
                  <a:pt x="701523" y="309990"/>
                  <a:pt x="783771" y="184200"/>
                </a:cubicBezTo>
                <a:cubicBezTo>
                  <a:pt x="866019" y="58410"/>
                  <a:pt x="880534" y="-89152"/>
                  <a:pt x="1001486" y="68086"/>
                </a:cubicBezTo>
                <a:cubicBezTo>
                  <a:pt x="1122438" y="225324"/>
                  <a:pt x="1376439" y="922009"/>
                  <a:pt x="1509486" y="1127628"/>
                </a:cubicBezTo>
                <a:cubicBezTo>
                  <a:pt x="1642533" y="1333247"/>
                  <a:pt x="1721152" y="1317523"/>
                  <a:pt x="1799771" y="130180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6694186" y="6328781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/>
        </p:nvSpPr>
        <p:spPr>
          <a:xfrm>
            <a:off x="6509066" y="6328780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橢圓 91"/>
          <p:cNvSpPr/>
          <p:nvPr/>
        </p:nvSpPr>
        <p:spPr>
          <a:xfrm>
            <a:off x="6858394" y="6328779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/>
        </p:nvSpPr>
        <p:spPr>
          <a:xfrm>
            <a:off x="6245526" y="6326737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橢圓 93"/>
          <p:cNvSpPr/>
          <p:nvPr/>
        </p:nvSpPr>
        <p:spPr>
          <a:xfrm>
            <a:off x="7133897" y="6338306"/>
            <a:ext cx="171577" cy="17157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手繪多邊形: 圖案 94"/>
          <p:cNvSpPr/>
          <p:nvPr/>
        </p:nvSpPr>
        <p:spPr>
          <a:xfrm rot="21442184">
            <a:off x="7327395" y="5080951"/>
            <a:ext cx="1466671" cy="1310181"/>
          </a:xfrm>
          <a:custGeom>
            <a:avLst/>
            <a:gdLst>
              <a:gd name="connsiteX0" fmla="*/ 0 w 1799771"/>
              <a:gd name="connsiteY0" fmla="*/ 1258257 h 1310181"/>
              <a:gd name="connsiteX1" fmla="*/ 508000 w 1799771"/>
              <a:gd name="connsiteY1" fmla="*/ 822828 h 1310181"/>
              <a:gd name="connsiteX2" fmla="*/ 783771 w 1799771"/>
              <a:gd name="connsiteY2" fmla="*/ 184200 h 1310181"/>
              <a:gd name="connsiteX3" fmla="*/ 1001486 w 1799771"/>
              <a:gd name="connsiteY3" fmla="*/ 68086 h 1310181"/>
              <a:gd name="connsiteX4" fmla="*/ 1509486 w 1799771"/>
              <a:gd name="connsiteY4" fmla="*/ 1127628 h 1310181"/>
              <a:gd name="connsiteX5" fmla="*/ 1799771 w 1799771"/>
              <a:gd name="connsiteY5" fmla="*/ 1301800 h 13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9771" h="1310181">
                <a:moveTo>
                  <a:pt x="0" y="1258257"/>
                </a:moveTo>
                <a:cubicBezTo>
                  <a:pt x="188686" y="1130047"/>
                  <a:pt x="377372" y="1001837"/>
                  <a:pt x="508000" y="822828"/>
                </a:cubicBezTo>
                <a:cubicBezTo>
                  <a:pt x="638629" y="643818"/>
                  <a:pt x="701523" y="309990"/>
                  <a:pt x="783771" y="184200"/>
                </a:cubicBezTo>
                <a:cubicBezTo>
                  <a:pt x="866019" y="58410"/>
                  <a:pt x="880534" y="-89152"/>
                  <a:pt x="1001486" y="68086"/>
                </a:cubicBezTo>
                <a:cubicBezTo>
                  <a:pt x="1122438" y="225324"/>
                  <a:pt x="1376439" y="922009"/>
                  <a:pt x="1509486" y="1127628"/>
                </a:cubicBezTo>
                <a:cubicBezTo>
                  <a:pt x="1642533" y="1333247"/>
                  <a:pt x="1721152" y="1317523"/>
                  <a:pt x="1799771" y="1301800"/>
                </a:cubicBezTo>
              </a:path>
            </a:pathLst>
          </a:cu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>
            <a:off x="7993991" y="6328781"/>
            <a:ext cx="171577" cy="17157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/>
          <p:cNvSpPr/>
          <p:nvPr/>
        </p:nvSpPr>
        <p:spPr>
          <a:xfrm>
            <a:off x="7808871" y="6328780"/>
            <a:ext cx="171577" cy="17157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/>
          <p:cNvSpPr/>
          <p:nvPr/>
        </p:nvSpPr>
        <p:spPr>
          <a:xfrm>
            <a:off x="8158199" y="6328779"/>
            <a:ext cx="171577" cy="17157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7545331" y="6326737"/>
            <a:ext cx="171577" cy="17157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8433702" y="6338306"/>
            <a:ext cx="171577" cy="171577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/>
              <p:cNvSpPr txBox="1"/>
              <p:nvPr/>
            </p:nvSpPr>
            <p:spPr>
              <a:xfrm>
                <a:off x="8388615" y="5319821"/>
                <a:ext cx="7194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615" y="5319821"/>
                <a:ext cx="719428" cy="369332"/>
              </a:xfrm>
              <a:prstGeom prst="rect">
                <a:avLst/>
              </a:prstGeom>
              <a:blipFill>
                <a:blip r:embed="rId4"/>
                <a:stretch>
                  <a:fillRect l="-762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手繪多邊形: 圖案 101"/>
          <p:cNvSpPr/>
          <p:nvPr/>
        </p:nvSpPr>
        <p:spPr>
          <a:xfrm>
            <a:off x="4379673" y="4987513"/>
            <a:ext cx="4376420" cy="1485574"/>
          </a:xfrm>
          <a:custGeom>
            <a:avLst/>
            <a:gdLst>
              <a:gd name="connsiteX0" fmla="*/ 0 w 4330700"/>
              <a:gd name="connsiteY0" fmla="*/ 1478285 h 1732285"/>
              <a:gd name="connsiteX1" fmla="*/ 812800 w 4330700"/>
              <a:gd name="connsiteY1" fmla="*/ 1402085 h 1732285"/>
              <a:gd name="connsiteX2" fmla="*/ 1689100 w 4330700"/>
              <a:gd name="connsiteY2" fmla="*/ 1287785 h 1732285"/>
              <a:gd name="connsiteX3" fmla="*/ 2374900 w 4330700"/>
              <a:gd name="connsiteY3" fmla="*/ 335285 h 1732285"/>
              <a:gd name="connsiteX4" fmla="*/ 2984500 w 4330700"/>
              <a:gd name="connsiteY4" fmla="*/ 398785 h 1732285"/>
              <a:gd name="connsiteX5" fmla="*/ 3352800 w 4330700"/>
              <a:gd name="connsiteY5" fmla="*/ 106685 h 1732285"/>
              <a:gd name="connsiteX6" fmla="*/ 3467100 w 4330700"/>
              <a:gd name="connsiteY6" fmla="*/ 68585 h 1732285"/>
              <a:gd name="connsiteX7" fmla="*/ 3771900 w 4330700"/>
              <a:gd name="connsiteY7" fmla="*/ 144785 h 1732285"/>
              <a:gd name="connsiteX8" fmla="*/ 4330700 w 4330700"/>
              <a:gd name="connsiteY8" fmla="*/ 1732285 h 1732285"/>
              <a:gd name="connsiteX0" fmla="*/ 0 w 4330700"/>
              <a:gd name="connsiteY0" fmla="*/ 1478285 h 1732285"/>
              <a:gd name="connsiteX1" fmla="*/ 812800 w 4330700"/>
              <a:gd name="connsiteY1" fmla="*/ 1402085 h 1732285"/>
              <a:gd name="connsiteX2" fmla="*/ 1689100 w 4330700"/>
              <a:gd name="connsiteY2" fmla="*/ 1287785 h 1732285"/>
              <a:gd name="connsiteX3" fmla="*/ 2374900 w 4330700"/>
              <a:gd name="connsiteY3" fmla="*/ 335285 h 1732285"/>
              <a:gd name="connsiteX4" fmla="*/ 3014980 w 4330700"/>
              <a:gd name="connsiteY4" fmla="*/ 939805 h 1732285"/>
              <a:gd name="connsiteX5" fmla="*/ 3352800 w 4330700"/>
              <a:gd name="connsiteY5" fmla="*/ 106685 h 1732285"/>
              <a:gd name="connsiteX6" fmla="*/ 3467100 w 4330700"/>
              <a:gd name="connsiteY6" fmla="*/ 68585 h 1732285"/>
              <a:gd name="connsiteX7" fmla="*/ 3771900 w 4330700"/>
              <a:gd name="connsiteY7" fmla="*/ 144785 h 1732285"/>
              <a:gd name="connsiteX8" fmla="*/ 4330700 w 4330700"/>
              <a:gd name="connsiteY8" fmla="*/ 1732285 h 1732285"/>
              <a:gd name="connsiteX0" fmla="*/ 0 w 4330700"/>
              <a:gd name="connsiteY0" fmla="*/ 1554007 h 1808007"/>
              <a:gd name="connsiteX1" fmla="*/ 812800 w 4330700"/>
              <a:gd name="connsiteY1" fmla="*/ 1477807 h 1808007"/>
              <a:gd name="connsiteX2" fmla="*/ 1689100 w 4330700"/>
              <a:gd name="connsiteY2" fmla="*/ 1363507 h 1808007"/>
              <a:gd name="connsiteX3" fmla="*/ 2374900 w 4330700"/>
              <a:gd name="connsiteY3" fmla="*/ 411007 h 1808007"/>
              <a:gd name="connsiteX4" fmla="*/ 3014980 w 4330700"/>
              <a:gd name="connsiteY4" fmla="*/ 1015527 h 1808007"/>
              <a:gd name="connsiteX5" fmla="*/ 3390900 w 4330700"/>
              <a:gd name="connsiteY5" fmla="*/ 1454947 h 1808007"/>
              <a:gd name="connsiteX6" fmla="*/ 3467100 w 4330700"/>
              <a:gd name="connsiteY6" fmla="*/ 144307 h 1808007"/>
              <a:gd name="connsiteX7" fmla="*/ 3771900 w 4330700"/>
              <a:gd name="connsiteY7" fmla="*/ 220507 h 1808007"/>
              <a:gd name="connsiteX8" fmla="*/ 4330700 w 4330700"/>
              <a:gd name="connsiteY8" fmla="*/ 1808007 h 1808007"/>
              <a:gd name="connsiteX0" fmla="*/ 0 w 4330700"/>
              <a:gd name="connsiteY0" fmla="*/ 1335104 h 1589104"/>
              <a:gd name="connsiteX1" fmla="*/ 812800 w 4330700"/>
              <a:gd name="connsiteY1" fmla="*/ 1258904 h 1589104"/>
              <a:gd name="connsiteX2" fmla="*/ 1689100 w 4330700"/>
              <a:gd name="connsiteY2" fmla="*/ 1144604 h 1589104"/>
              <a:gd name="connsiteX3" fmla="*/ 2374900 w 4330700"/>
              <a:gd name="connsiteY3" fmla="*/ 192104 h 1589104"/>
              <a:gd name="connsiteX4" fmla="*/ 3014980 w 4330700"/>
              <a:gd name="connsiteY4" fmla="*/ 796624 h 1589104"/>
              <a:gd name="connsiteX5" fmla="*/ 3390900 w 4330700"/>
              <a:gd name="connsiteY5" fmla="*/ 1236044 h 1589104"/>
              <a:gd name="connsiteX6" fmla="*/ 3680460 w 4330700"/>
              <a:gd name="connsiteY6" fmla="*/ 1289384 h 1589104"/>
              <a:gd name="connsiteX7" fmla="*/ 3771900 w 4330700"/>
              <a:gd name="connsiteY7" fmla="*/ 1604 h 1589104"/>
              <a:gd name="connsiteX8" fmla="*/ 4330700 w 4330700"/>
              <a:gd name="connsiteY8" fmla="*/ 1589104 h 1589104"/>
              <a:gd name="connsiteX0" fmla="*/ 0 w 4330700"/>
              <a:gd name="connsiteY0" fmla="*/ 1147754 h 1401754"/>
              <a:gd name="connsiteX1" fmla="*/ 812800 w 4330700"/>
              <a:gd name="connsiteY1" fmla="*/ 1071554 h 1401754"/>
              <a:gd name="connsiteX2" fmla="*/ 1689100 w 4330700"/>
              <a:gd name="connsiteY2" fmla="*/ 957254 h 1401754"/>
              <a:gd name="connsiteX3" fmla="*/ 2374900 w 4330700"/>
              <a:gd name="connsiteY3" fmla="*/ 4754 h 1401754"/>
              <a:gd name="connsiteX4" fmla="*/ 3014980 w 4330700"/>
              <a:gd name="connsiteY4" fmla="*/ 609274 h 1401754"/>
              <a:gd name="connsiteX5" fmla="*/ 3390900 w 4330700"/>
              <a:gd name="connsiteY5" fmla="*/ 1048694 h 1401754"/>
              <a:gd name="connsiteX6" fmla="*/ 3680460 w 4330700"/>
              <a:gd name="connsiteY6" fmla="*/ 1102034 h 1401754"/>
              <a:gd name="connsiteX7" fmla="*/ 4015740 w 4330700"/>
              <a:gd name="connsiteY7" fmla="*/ 1292534 h 1401754"/>
              <a:gd name="connsiteX8" fmla="*/ 4330700 w 4330700"/>
              <a:gd name="connsiteY8" fmla="*/ 1401754 h 1401754"/>
              <a:gd name="connsiteX0" fmla="*/ 0 w 4376420"/>
              <a:gd name="connsiteY0" fmla="*/ 1147754 h 1485574"/>
              <a:gd name="connsiteX1" fmla="*/ 812800 w 4376420"/>
              <a:gd name="connsiteY1" fmla="*/ 1071554 h 1485574"/>
              <a:gd name="connsiteX2" fmla="*/ 1689100 w 4376420"/>
              <a:gd name="connsiteY2" fmla="*/ 957254 h 1485574"/>
              <a:gd name="connsiteX3" fmla="*/ 2374900 w 4376420"/>
              <a:gd name="connsiteY3" fmla="*/ 4754 h 1485574"/>
              <a:gd name="connsiteX4" fmla="*/ 3014980 w 4376420"/>
              <a:gd name="connsiteY4" fmla="*/ 609274 h 1485574"/>
              <a:gd name="connsiteX5" fmla="*/ 3390900 w 4376420"/>
              <a:gd name="connsiteY5" fmla="*/ 1048694 h 1485574"/>
              <a:gd name="connsiteX6" fmla="*/ 3680460 w 4376420"/>
              <a:gd name="connsiteY6" fmla="*/ 1102034 h 1485574"/>
              <a:gd name="connsiteX7" fmla="*/ 4015740 w 4376420"/>
              <a:gd name="connsiteY7" fmla="*/ 1292534 h 1485574"/>
              <a:gd name="connsiteX8" fmla="*/ 4376420 w 4376420"/>
              <a:gd name="connsiteY8" fmla="*/ 1485574 h 148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6420" h="1485574">
                <a:moveTo>
                  <a:pt x="0" y="1147754"/>
                </a:moveTo>
                <a:cubicBezTo>
                  <a:pt x="265641" y="1125529"/>
                  <a:pt x="531283" y="1103304"/>
                  <a:pt x="812800" y="1071554"/>
                </a:cubicBezTo>
                <a:cubicBezTo>
                  <a:pt x="1094317" y="1039804"/>
                  <a:pt x="1428750" y="1135054"/>
                  <a:pt x="1689100" y="957254"/>
                </a:cubicBezTo>
                <a:cubicBezTo>
                  <a:pt x="1949450" y="779454"/>
                  <a:pt x="2153920" y="62751"/>
                  <a:pt x="2374900" y="4754"/>
                </a:cubicBezTo>
                <a:cubicBezTo>
                  <a:pt x="2595880" y="-53243"/>
                  <a:pt x="2845647" y="435284"/>
                  <a:pt x="3014980" y="609274"/>
                </a:cubicBezTo>
                <a:cubicBezTo>
                  <a:pt x="3184313" y="783264"/>
                  <a:pt x="3279987" y="966567"/>
                  <a:pt x="3390900" y="1048694"/>
                </a:cubicBezTo>
                <a:cubicBezTo>
                  <a:pt x="3501813" y="1130821"/>
                  <a:pt x="3576320" y="1061394"/>
                  <a:pt x="3680460" y="1102034"/>
                </a:cubicBezTo>
                <a:cubicBezTo>
                  <a:pt x="3784600" y="1142674"/>
                  <a:pt x="3899747" y="1228611"/>
                  <a:pt x="4015740" y="1292534"/>
                </a:cubicBezTo>
                <a:cubicBezTo>
                  <a:pt x="4131733" y="1356457"/>
                  <a:pt x="4168986" y="830465"/>
                  <a:pt x="4376420" y="148557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直線單箭頭接點 102"/>
          <p:cNvCxnSpPr>
            <a:cxnSpLocks/>
          </p:cNvCxnSpPr>
          <p:nvPr/>
        </p:nvCxnSpPr>
        <p:spPr>
          <a:xfrm flipV="1">
            <a:off x="6264490" y="5359373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cxnSpLocks/>
          </p:cNvCxnSpPr>
          <p:nvPr/>
        </p:nvCxnSpPr>
        <p:spPr>
          <a:xfrm>
            <a:off x="8578503" y="5906899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cxnSpLocks/>
          </p:cNvCxnSpPr>
          <p:nvPr/>
        </p:nvCxnSpPr>
        <p:spPr>
          <a:xfrm flipV="1">
            <a:off x="6509066" y="5047987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cxnSpLocks/>
          </p:cNvCxnSpPr>
          <p:nvPr/>
        </p:nvCxnSpPr>
        <p:spPr>
          <a:xfrm flipV="1">
            <a:off x="6694186" y="4735677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cxnSpLocks/>
          </p:cNvCxnSpPr>
          <p:nvPr/>
        </p:nvCxnSpPr>
        <p:spPr>
          <a:xfrm flipV="1">
            <a:off x="6947295" y="4656981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cxnSpLocks/>
          </p:cNvCxnSpPr>
          <p:nvPr/>
        </p:nvCxnSpPr>
        <p:spPr>
          <a:xfrm flipV="1">
            <a:off x="7175623" y="4969291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cxnSpLocks/>
          </p:cNvCxnSpPr>
          <p:nvPr/>
        </p:nvCxnSpPr>
        <p:spPr>
          <a:xfrm>
            <a:off x="8277552" y="5913508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cxnSpLocks/>
          </p:cNvCxnSpPr>
          <p:nvPr/>
        </p:nvCxnSpPr>
        <p:spPr>
          <a:xfrm>
            <a:off x="8047107" y="5778476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cxnSpLocks/>
          </p:cNvCxnSpPr>
          <p:nvPr/>
        </p:nvCxnSpPr>
        <p:spPr>
          <a:xfrm>
            <a:off x="7848578" y="5771193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>
            <a:cxnSpLocks/>
          </p:cNvCxnSpPr>
          <p:nvPr/>
        </p:nvCxnSpPr>
        <p:spPr>
          <a:xfrm>
            <a:off x="7585038" y="5536651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/>
          <p:cNvCxnSpPr>
            <a:cxnSpLocks/>
          </p:cNvCxnSpPr>
          <p:nvPr/>
        </p:nvCxnSpPr>
        <p:spPr>
          <a:xfrm>
            <a:off x="1067617" y="6446302"/>
            <a:ext cx="27286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群組 121"/>
          <p:cNvGrpSpPr/>
          <p:nvPr/>
        </p:nvGrpSpPr>
        <p:grpSpPr>
          <a:xfrm>
            <a:off x="1967138" y="5103158"/>
            <a:ext cx="1466671" cy="1428932"/>
            <a:chOff x="2568665" y="4785060"/>
            <a:chExt cx="1466671" cy="1428932"/>
          </a:xfrm>
        </p:grpSpPr>
        <p:sp>
          <p:nvSpPr>
            <p:cNvPr id="123" name="手繪多邊形: 圖案 122"/>
            <p:cNvSpPr/>
            <p:nvPr/>
          </p:nvSpPr>
          <p:spPr>
            <a:xfrm rot="21442184">
              <a:off x="2568665" y="4785060"/>
              <a:ext cx="1466671" cy="1310181"/>
            </a:xfrm>
            <a:custGeom>
              <a:avLst/>
              <a:gdLst>
                <a:gd name="connsiteX0" fmla="*/ 0 w 1799771"/>
                <a:gd name="connsiteY0" fmla="*/ 1258257 h 1310181"/>
                <a:gd name="connsiteX1" fmla="*/ 508000 w 1799771"/>
                <a:gd name="connsiteY1" fmla="*/ 822828 h 1310181"/>
                <a:gd name="connsiteX2" fmla="*/ 783771 w 1799771"/>
                <a:gd name="connsiteY2" fmla="*/ 184200 h 1310181"/>
                <a:gd name="connsiteX3" fmla="*/ 1001486 w 1799771"/>
                <a:gd name="connsiteY3" fmla="*/ 68086 h 1310181"/>
                <a:gd name="connsiteX4" fmla="*/ 1509486 w 1799771"/>
                <a:gd name="connsiteY4" fmla="*/ 1127628 h 1310181"/>
                <a:gd name="connsiteX5" fmla="*/ 1799771 w 1799771"/>
                <a:gd name="connsiteY5" fmla="*/ 1301800 h 131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9771" h="1310181">
                  <a:moveTo>
                    <a:pt x="0" y="1258257"/>
                  </a:moveTo>
                  <a:cubicBezTo>
                    <a:pt x="188686" y="1130047"/>
                    <a:pt x="377372" y="1001837"/>
                    <a:pt x="508000" y="822828"/>
                  </a:cubicBezTo>
                  <a:cubicBezTo>
                    <a:pt x="638629" y="643818"/>
                    <a:pt x="701523" y="309990"/>
                    <a:pt x="783771" y="184200"/>
                  </a:cubicBezTo>
                  <a:cubicBezTo>
                    <a:pt x="866019" y="58410"/>
                    <a:pt x="880534" y="-89152"/>
                    <a:pt x="1001486" y="68086"/>
                  </a:cubicBezTo>
                  <a:cubicBezTo>
                    <a:pt x="1122438" y="225324"/>
                    <a:pt x="1376439" y="922009"/>
                    <a:pt x="1509486" y="1127628"/>
                  </a:cubicBezTo>
                  <a:cubicBezTo>
                    <a:pt x="1642533" y="1333247"/>
                    <a:pt x="1721152" y="1317523"/>
                    <a:pt x="1799771" y="1301800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/>
            <p:cNvSpPr/>
            <p:nvPr/>
          </p:nvSpPr>
          <p:spPr>
            <a:xfrm>
              <a:off x="3235261" y="6032890"/>
              <a:ext cx="171577" cy="1715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橢圓 124"/>
            <p:cNvSpPr/>
            <p:nvPr/>
          </p:nvSpPr>
          <p:spPr>
            <a:xfrm>
              <a:off x="3050141" y="6032889"/>
              <a:ext cx="171577" cy="1715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橢圓 125"/>
            <p:cNvSpPr/>
            <p:nvPr/>
          </p:nvSpPr>
          <p:spPr>
            <a:xfrm>
              <a:off x="3399469" y="6032888"/>
              <a:ext cx="171577" cy="1715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橢圓 126"/>
            <p:cNvSpPr/>
            <p:nvPr/>
          </p:nvSpPr>
          <p:spPr>
            <a:xfrm>
              <a:off x="2786601" y="6030846"/>
              <a:ext cx="171577" cy="1715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橢圓 127"/>
            <p:cNvSpPr/>
            <p:nvPr/>
          </p:nvSpPr>
          <p:spPr>
            <a:xfrm>
              <a:off x="3674972" y="6042415"/>
              <a:ext cx="171577" cy="1715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0" name="群組 129"/>
          <p:cNvGrpSpPr/>
          <p:nvPr/>
        </p:nvGrpSpPr>
        <p:grpSpPr>
          <a:xfrm>
            <a:off x="2023909" y="5091589"/>
            <a:ext cx="1466671" cy="1428932"/>
            <a:chOff x="1052007" y="4773490"/>
            <a:chExt cx="1466671" cy="1428932"/>
          </a:xfrm>
        </p:grpSpPr>
        <p:sp>
          <p:nvSpPr>
            <p:cNvPr id="131" name="手繪多邊形: 圖案 130"/>
            <p:cNvSpPr/>
            <p:nvPr/>
          </p:nvSpPr>
          <p:spPr>
            <a:xfrm rot="21442184">
              <a:off x="1052007" y="4773490"/>
              <a:ext cx="1466671" cy="1310181"/>
            </a:xfrm>
            <a:custGeom>
              <a:avLst/>
              <a:gdLst>
                <a:gd name="connsiteX0" fmla="*/ 0 w 1799771"/>
                <a:gd name="connsiteY0" fmla="*/ 1258257 h 1310181"/>
                <a:gd name="connsiteX1" fmla="*/ 508000 w 1799771"/>
                <a:gd name="connsiteY1" fmla="*/ 822828 h 1310181"/>
                <a:gd name="connsiteX2" fmla="*/ 783771 w 1799771"/>
                <a:gd name="connsiteY2" fmla="*/ 184200 h 1310181"/>
                <a:gd name="connsiteX3" fmla="*/ 1001486 w 1799771"/>
                <a:gd name="connsiteY3" fmla="*/ 68086 h 1310181"/>
                <a:gd name="connsiteX4" fmla="*/ 1509486 w 1799771"/>
                <a:gd name="connsiteY4" fmla="*/ 1127628 h 1310181"/>
                <a:gd name="connsiteX5" fmla="*/ 1799771 w 1799771"/>
                <a:gd name="connsiteY5" fmla="*/ 1301800 h 131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9771" h="1310181">
                  <a:moveTo>
                    <a:pt x="0" y="1258257"/>
                  </a:moveTo>
                  <a:cubicBezTo>
                    <a:pt x="188686" y="1130047"/>
                    <a:pt x="377372" y="1001837"/>
                    <a:pt x="508000" y="822828"/>
                  </a:cubicBezTo>
                  <a:cubicBezTo>
                    <a:pt x="638629" y="643818"/>
                    <a:pt x="701523" y="309990"/>
                    <a:pt x="783771" y="184200"/>
                  </a:cubicBezTo>
                  <a:cubicBezTo>
                    <a:pt x="866019" y="58410"/>
                    <a:pt x="880534" y="-89152"/>
                    <a:pt x="1001486" y="68086"/>
                  </a:cubicBezTo>
                  <a:cubicBezTo>
                    <a:pt x="1122438" y="225324"/>
                    <a:pt x="1376439" y="922009"/>
                    <a:pt x="1509486" y="1127628"/>
                  </a:cubicBezTo>
                  <a:cubicBezTo>
                    <a:pt x="1642533" y="1333247"/>
                    <a:pt x="1721152" y="1317523"/>
                    <a:pt x="1799771" y="1301800"/>
                  </a:cubicBezTo>
                </a:path>
              </a:pathLst>
            </a:custGeom>
            <a:noFill/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橢圓 131"/>
            <p:cNvSpPr/>
            <p:nvPr/>
          </p:nvSpPr>
          <p:spPr>
            <a:xfrm>
              <a:off x="1718603" y="6021320"/>
              <a:ext cx="171577" cy="1715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橢圓 132"/>
            <p:cNvSpPr/>
            <p:nvPr/>
          </p:nvSpPr>
          <p:spPr>
            <a:xfrm>
              <a:off x="1533483" y="6021319"/>
              <a:ext cx="171577" cy="1715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橢圓 133"/>
            <p:cNvSpPr/>
            <p:nvPr/>
          </p:nvSpPr>
          <p:spPr>
            <a:xfrm>
              <a:off x="1882811" y="6021318"/>
              <a:ext cx="171577" cy="1715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橢圓 134"/>
            <p:cNvSpPr/>
            <p:nvPr/>
          </p:nvSpPr>
          <p:spPr>
            <a:xfrm>
              <a:off x="1269943" y="6019276"/>
              <a:ext cx="171577" cy="1715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橢圓 135"/>
            <p:cNvSpPr/>
            <p:nvPr/>
          </p:nvSpPr>
          <p:spPr>
            <a:xfrm>
              <a:off x="2158314" y="6030845"/>
              <a:ext cx="171577" cy="17157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字方塊 136"/>
              <p:cNvSpPr txBox="1"/>
              <p:nvPr/>
            </p:nvSpPr>
            <p:spPr>
              <a:xfrm>
                <a:off x="1432503" y="5399044"/>
                <a:ext cx="7194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文字方塊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503" y="5399044"/>
                <a:ext cx="719428" cy="369332"/>
              </a:xfrm>
              <a:prstGeom prst="rect">
                <a:avLst/>
              </a:prstGeom>
              <a:blipFill>
                <a:blip r:embed="rId5"/>
                <a:stretch>
                  <a:fillRect l="-847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文字方塊 137"/>
          <p:cNvSpPr txBox="1"/>
          <p:nvPr/>
        </p:nvSpPr>
        <p:spPr>
          <a:xfrm>
            <a:off x="550015" y="3738829"/>
            <a:ext cx="271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In the end ……</a:t>
            </a:r>
            <a:endParaRPr lang="zh-TW" altLang="en-US" sz="2800" dirty="0"/>
          </a:p>
        </p:txBody>
      </p:sp>
      <p:sp>
        <p:nvSpPr>
          <p:cNvPr id="140" name="手繪多邊形: 圖案 139"/>
          <p:cNvSpPr/>
          <p:nvPr/>
        </p:nvSpPr>
        <p:spPr>
          <a:xfrm rot="21442184">
            <a:off x="1818711" y="4866780"/>
            <a:ext cx="1807003" cy="1565670"/>
          </a:xfrm>
          <a:custGeom>
            <a:avLst/>
            <a:gdLst>
              <a:gd name="connsiteX0" fmla="*/ 0 w 1799771"/>
              <a:gd name="connsiteY0" fmla="*/ 1258257 h 1310181"/>
              <a:gd name="connsiteX1" fmla="*/ 508000 w 1799771"/>
              <a:gd name="connsiteY1" fmla="*/ 822828 h 1310181"/>
              <a:gd name="connsiteX2" fmla="*/ 783771 w 1799771"/>
              <a:gd name="connsiteY2" fmla="*/ 184200 h 1310181"/>
              <a:gd name="connsiteX3" fmla="*/ 1001486 w 1799771"/>
              <a:gd name="connsiteY3" fmla="*/ 68086 h 1310181"/>
              <a:gd name="connsiteX4" fmla="*/ 1509486 w 1799771"/>
              <a:gd name="connsiteY4" fmla="*/ 1127628 h 1310181"/>
              <a:gd name="connsiteX5" fmla="*/ 1799771 w 1799771"/>
              <a:gd name="connsiteY5" fmla="*/ 1301800 h 13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9771" h="1310181">
                <a:moveTo>
                  <a:pt x="0" y="1258257"/>
                </a:moveTo>
                <a:cubicBezTo>
                  <a:pt x="188686" y="1130047"/>
                  <a:pt x="377372" y="1001837"/>
                  <a:pt x="508000" y="822828"/>
                </a:cubicBezTo>
                <a:cubicBezTo>
                  <a:pt x="638629" y="643818"/>
                  <a:pt x="701523" y="309990"/>
                  <a:pt x="783771" y="184200"/>
                </a:cubicBezTo>
                <a:cubicBezTo>
                  <a:pt x="866019" y="58410"/>
                  <a:pt x="880534" y="-89152"/>
                  <a:pt x="1001486" y="68086"/>
                </a:cubicBezTo>
                <a:cubicBezTo>
                  <a:pt x="1122438" y="225324"/>
                  <a:pt x="1376439" y="922009"/>
                  <a:pt x="1509486" y="1127628"/>
                </a:cubicBezTo>
                <a:cubicBezTo>
                  <a:pt x="1642533" y="1333247"/>
                  <a:pt x="1721152" y="1317523"/>
                  <a:pt x="1799771" y="13018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1" name="直線單箭頭接點 140"/>
          <p:cNvCxnSpPr>
            <a:cxnSpLocks/>
          </p:cNvCxnSpPr>
          <p:nvPr/>
        </p:nvCxnSpPr>
        <p:spPr>
          <a:xfrm flipV="1">
            <a:off x="2233602" y="5608263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>
            <a:cxnSpLocks/>
          </p:cNvCxnSpPr>
          <p:nvPr/>
        </p:nvCxnSpPr>
        <p:spPr>
          <a:xfrm flipV="1">
            <a:off x="2413422" y="5140722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>
            <a:cxnSpLocks/>
          </p:cNvCxnSpPr>
          <p:nvPr/>
        </p:nvCxnSpPr>
        <p:spPr>
          <a:xfrm flipV="1">
            <a:off x="2690505" y="4555336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cxnSpLocks/>
          </p:cNvCxnSpPr>
          <p:nvPr/>
        </p:nvCxnSpPr>
        <p:spPr>
          <a:xfrm flipV="1">
            <a:off x="3055478" y="5080248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>
            <a:cxnSpLocks/>
          </p:cNvCxnSpPr>
          <p:nvPr/>
        </p:nvCxnSpPr>
        <p:spPr>
          <a:xfrm flipV="1">
            <a:off x="3245022" y="5453032"/>
            <a:ext cx="0" cy="3123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>
            <a:cxnSpLocks/>
          </p:cNvCxnSpPr>
          <p:nvPr/>
        </p:nvCxnSpPr>
        <p:spPr>
          <a:xfrm>
            <a:off x="3245022" y="5157342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>
            <a:cxnSpLocks/>
          </p:cNvCxnSpPr>
          <p:nvPr/>
        </p:nvCxnSpPr>
        <p:spPr>
          <a:xfrm>
            <a:off x="3073445" y="4767968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>
            <a:cxnSpLocks/>
          </p:cNvCxnSpPr>
          <p:nvPr/>
        </p:nvCxnSpPr>
        <p:spPr>
          <a:xfrm>
            <a:off x="2676962" y="4296841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cxnSpLocks/>
          </p:cNvCxnSpPr>
          <p:nvPr/>
        </p:nvCxnSpPr>
        <p:spPr>
          <a:xfrm>
            <a:off x="2221431" y="5374336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cxnSpLocks/>
          </p:cNvCxnSpPr>
          <p:nvPr/>
        </p:nvCxnSpPr>
        <p:spPr>
          <a:xfrm>
            <a:off x="2413422" y="4887278"/>
            <a:ext cx="0" cy="2700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70614" y="2839603"/>
            <a:ext cx="4090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“Experience replay”, parameters from last iteration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660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9" grpId="0"/>
      <p:bldP spid="50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/>
      <p:bldP spid="102" grpId="0" animBg="1"/>
      <p:bldP spid="137" grpId="0"/>
      <p:bldP spid="138" grpId="0"/>
      <p:bldP spid="140" grpId="0" animBg="1"/>
      <p:bldP spid="1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are we?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/>
        </p:nvGraphicFramePr>
        <p:xfrm>
          <a:off x="628650" y="1190337"/>
          <a:ext cx="7930897" cy="5552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128768" y="1493718"/>
            <a:ext cx="4396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Restricted Boltzmann Machine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128768" y="2315804"/>
            <a:ext cx="4396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Boltzmann Machine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128768" y="3024765"/>
            <a:ext cx="4396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Undirected Graph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816490" y="3336857"/>
            <a:ext cx="351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(MRF, factor graph, etc.)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128768" y="3790463"/>
            <a:ext cx="351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Graphical Model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128768" y="4518061"/>
            <a:ext cx="351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Structured Learning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422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– Object Detection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1292" y="3738767"/>
            <a:ext cx="275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x: Image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4055" y="4503776"/>
            <a:ext cx="275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y: Bounding Box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76250" y="5166726"/>
            <a:ext cx="3175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615606" y="4369622"/>
            <a:ext cx="676159" cy="6811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58954" y="5883964"/>
            <a:ext cx="3816287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TW" sz="2400" dirty="0"/>
              <a:t>the correctness of taking range of y in x as “</a:t>
            </a:r>
            <a:r>
              <a:rPr lang="en-US" altLang="zh-TW" sz="2400" dirty="0" err="1"/>
              <a:t>Haruhi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646340" y="5079444"/>
            <a:ext cx="3175716" cy="740240"/>
            <a:chOff x="2246142" y="5194897"/>
            <a:chExt cx="3175716" cy="740240"/>
          </a:xfrm>
        </p:grpSpPr>
        <p:sp>
          <p:nvSpPr>
            <p:cNvPr id="11" name="矩形 10"/>
            <p:cNvSpPr/>
            <p:nvPr/>
          </p:nvSpPr>
          <p:spPr>
            <a:xfrm>
              <a:off x="2246142" y="5306722"/>
              <a:ext cx="31757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2400" dirty="0"/>
                <a:t>F(                    )</a:t>
              </a:r>
              <a:endParaRPr lang="zh-TW" altLang="en-US" sz="2400" dirty="0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2673071" y="5194897"/>
              <a:ext cx="1184384" cy="740240"/>
              <a:chOff x="5657454" y="4983720"/>
              <a:chExt cx="1184384" cy="740240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7454" y="4983720"/>
                <a:ext cx="1184384" cy="740240"/>
              </a:xfrm>
              <a:prstGeom prst="rect">
                <a:avLst/>
              </a:prstGeom>
            </p:spPr>
          </p:pic>
          <p:sp>
            <p:nvSpPr>
              <p:cNvPr id="13" name="矩形 12"/>
              <p:cNvSpPr/>
              <p:nvPr/>
            </p:nvSpPr>
            <p:spPr>
              <a:xfrm>
                <a:off x="6141678" y="5013256"/>
                <a:ext cx="676159" cy="681167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" name="直線單箭頭接點 15"/>
          <p:cNvCxnSpPr/>
          <p:nvPr/>
        </p:nvCxnSpPr>
        <p:spPr>
          <a:xfrm flipV="1">
            <a:off x="5346982" y="1910804"/>
            <a:ext cx="0" cy="4646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355517" y="1566857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18" name="直線單箭頭接點 17"/>
          <p:cNvCxnSpPr/>
          <p:nvPr/>
        </p:nvCxnSpPr>
        <p:spPr>
          <a:xfrm rot="16200000" flipH="1">
            <a:off x="5353910" y="3104076"/>
            <a:ext cx="0" cy="30226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16200000" flipH="1">
            <a:off x="5373538" y="4844652"/>
            <a:ext cx="0" cy="30226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16200000" flipH="1">
            <a:off x="5372959" y="5329824"/>
            <a:ext cx="0" cy="302263"/>
          </a:xfrm>
          <a:prstGeom prst="straightConnector1">
            <a:avLst/>
          </a:prstGeom>
          <a:ln w="381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6581695" y="1990733"/>
            <a:ext cx="1679176" cy="1049486"/>
            <a:chOff x="5611104" y="2144355"/>
            <a:chExt cx="2772412" cy="1732759"/>
          </a:xfrm>
        </p:grpSpPr>
        <p:pic>
          <p:nvPicPr>
            <p:cNvPr id="22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581694" y="3721302"/>
            <a:ext cx="1666745" cy="1041716"/>
            <a:chOff x="5611104" y="2144355"/>
            <a:chExt cx="2772412" cy="1732758"/>
          </a:xfrm>
        </p:grpSpPr>
        <p:pic>
          <p:nvPicPr>
            <p:cNvPr id="25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6504882" y="2168793"/>
              <a:ext cx="984856" cy="127743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581694" y="5281112"/>
            <a:ext cx="1626772" cy="1037831"/>
            <a:chOff x="5597118" y="2144355"/>
            <a:chExt cx="2786398" cy="1777637"/>
          </a:xfrm>
        </p:grpSpPr>
        <p:pic>
          <p:nvPicPr>
            <p:cNvPr id="28" name="內容版面配置區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5597118" y="2911910"/>
              <a:ext cx="1137158" cy="101008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6913645" y="2341196"/>
            <a:ext cx="1726404" cy="1217116"/>
            <a:chOff x="7249148" y="2624677"/>
            <a:chExt cx="1094602" cy="771695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148" y="2624677"/>
              <a:ext cx="1094602" cy="771695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7519802" y="2660967"/>
              <a:ext cx="550220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6932695" y="3951449"/>
            <a:ext cx="1707354" cy="1203685"/>
            <a:chOff x="9559251" y="5652934"/>
            <a:chExt cx="1094602" cy="771695"/>
          </a:xfrm>
        </p:grpSpPr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251" y="5652934"/>
              <a:ext cx="1094602" cy="771695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9765898" y="5664743"/>
              <a:ext cx="397358" cy="51540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6972735" y="5509273"/>
            <a:ext cx="1684651" cy="1187680"/>
            <a:chOff x="9566842" y="6557161"/>
            <a:chExt cx="1094602" cy="771695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6842" y="6557161"/>
              <a:ext cx="1094602" cy="771695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10387716" y="6585321"/>
              <a:ext cx="266137" cy="309364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直線單箭頭接點 35"/>
          <p:cNvCxnSpPr/>
          <p:nvPr/>
        </p:nvCxnSpPr>
        <p:spPr>
          <a:xfrm rot="16200000" flipH="1">
            <a:off x="5345557" y="2169090"/>
            <a:ext cx="0" cy="30226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16200000" flipH="1">
            <a:off x="5359855" y="3900977"/>
            <a:ext cx="0" cy="30226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16200000" flipH="1">
            <a:off x="5374287" y="5950241"/>
            <a:ext cx="0" cy="302263"/>
          </a:xfrm>
          <a:prstGeom prst="straightConnector1">
            <a:avLst/>
          </a:prstGeom>
          <a:ln w="381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5470810" y="2320221"/>
            <a:ext cx="1110884" cy="225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0" idx="1"/>
          </p:cNvCxnSpPr>
          <p:nvPr/>
        </p:nvCxnSpPr>
        <p:spPr>
          <a:xfrm flipH="1">
            <a:off x="5470810" y="2949754"/>
            <a:ext cx="1442835" cy="315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5482148" y="4037991"/>
            <a:ext cx="1116811" cy="209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5510987" y="4639175"/>
            <a:ext cx="1420797" cy="3539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 flipV="1">
            <a:off x="5482148" y="6101372"/>
            <a:ext cx="1490587" cy="1652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 flipV="1">
            <a:off x="5524091" y="5478336"/>
            <a:ext cx="1048359" cy="3050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/>
          <p:cNvGrpSpPr/>
          <p:nvPr/>
        </p:nvGrpSpPr>
        <p:grpSpPr>
          <a:xfrm>
            <a:off x="1647522" y="3629701"/>
            <a:ext cx="1564481" cy="740240"/>
            <a:chOff x="1647522" y="3629701"/>
            <a:chExt cx="1564481" cy="74024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619" y="3629701"/>
              <a:ext cx="1184384" cy="740240"/>
            </a:xfrm>
            <a:prstGeom prst="rect">
              <a:avLst/>
            </a:prstGeom>
          </p:spPr>
        </p:pic>
        <p:sp>
          <p:nvSpPr>
            <p:cNvPr id="45" name="向右箭號 44"/>
            <p:cNvSpPr/>
            <p:nvPr/>
          </p:nvSpPr>
          <p:spPr>
            <a:xfrm>
              <a:off x="1647522" y="3906210"/>
              <a:ext cx="367333" cy="1941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向右箭號 45"/>
          <p:cNvSpPr/>
          <p:nvPr/>
        </p:nvSpPr>
        <p:spPr>
          <a:xfrm>
            <a:off x="2582857" y="4648814"/>
            <a:ext cx="997057" cy="210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向右箭號 46"/>
          <p:cNvSpPr/>
          <p:nvPr/>
        </p:nvSpPr>
        <p:spPr>
          <a:xfrm>
            <a:off x="1318325" y="5337171"/>
            <a:ext cx="360632" cy="168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85" y="1774842"/>
            <a:ext cx="4325241" cy="18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5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 animBg="1"/>
      <p:bldP spid="17" grpId="0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– Object Detection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1610051" y="5905693"/>
            <a:ext cx="3091333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Enumerate all possible bounding box y</a:t>
            </a:r>
            <a:endParaRPr lang="zh-TW" altLang="en-US" sz="24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283308" y="5007684"/>
            <a:ext cx="3530414" cy="765241"/>
            <a:chOff x="454758" y="5160084"/>
            <a:chExt cx="3530414" cy="765241"/>
          </a:xfrm>
        </p:grpSpPr>
        <p:sp>
          <p:nvSpPr>
            <p:cNvPr id="50" name="矩形 49"/>
            <p:cNvSpPr/>
            <p:nvPr/>
          </p:nvSpPr>
          <p:spPr>
            <a:xfrm>
              <a:off x="454758" y="5291738"/>
              <a:ext cx="35304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2400" dirty="0"/>
                <a:t>input x = </a:t>
              </a:r>
              <a:endParaRPr lang="zh-TW" altLang="en-US" sz="2400" dirty="0"/>
            </a:p>
          </p:txBody>
        </p:sp>
        <p:pic>
          <p:nvPicPr>
            <p:cNvPr id="51" name="圖片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810" y="5160084"/>
              <a:ext cx="1224387" cy="765241"/>
            </a:xfrm>
            <a:prstGeom prst="rect">
              <a:avLst/>
            </a:prstGeom>
            <a:ln w="38100">
              <a:noFill/>
            </a:ln>
          </p:spPr>
        </p:pic>
      </p:grpSp>
      <p:pic>
        <p:nvPicPr>
          <p:cNvPr id="53" name="圖片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388" y="2533787"/>
            <a:ext cx="1753667" cy="1096042"/>
          </a:xfrm>
          <a:prstGeom prst="rect">
            <a:avLst/>
          </a:prstGeom>
          <a:ln w="38100">
            <a:noFill/>
          </a:ln>
        </p:spPr>
      </p:pic>
      <p:sp>
        <p:nvSpPr>
          <p:cNvPr id="54" name="矩形 53"/>
          <p:cNvSpPr/>
          <p:nvPr/>
        </p:nvSpPr>
        <p:spPr>
          <a:xfrm>
            <a:off x="7527100" y="2874547"/>
            <a:ext cx="723422" cy="5711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98" y="1264567"/>
            <a:ext cx="1753667" cy="1096042"/>
          </a:xfrm>
          <a:prstGeom prst="rect">
            <a:avLst/>
          </a:prstGeom>
          <a:ln w="38100">
            <a:noFill/>
          </a:ln>
        </p:spPr>
      </p:pic>
      <p:sp>
        <p:nvSpPr>
          <p:cNvPr id="56" name="矩形 55"/>
          <p:cNvSpPr/>
          <p:nvPr/>
        </p:nvSpPr>
        <p:spPr>
          <a:xfrm>
            <a:off x="7738225" y="1343388"/>
            <a:ext cx="823739" cy="977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38" y="5549171"/>
            <a:ext cx="1753667" cy="1096042"/>
          </a:xfrm>
          <a:prstGeom prst="rect">
            <a:avLst/>
          </a:prstGeom>
          <a:ln w="38100">
            <a:noFill/>
          </a:ln>
        </p:spPr>
      </p:pic>
      <p:sp>
        <p:nvSpPr>
          <p:cNvPr id="58" name="矩形 57"/>
          <p:cNvSpPr/>
          <p:nvPr/>
        </p:nvSpPr>
        <p:spPr>
          <a:xfrm>
            <a:off x="7041755" y="6244771"/>
            <a:ext cx="1463105" cy="36578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59" name="圖片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59" y="3822146"/>
            <a:ext cx="1753667" cy="1096042"/>
          </a:xfrm>
          <a:prstGeom prst="rect">
            <a:avLst/>
          </a:prstGeom>
          <a:ln w="38100">
            <a:noFill/>
          </a:ln>
        </p:spPr>
      </p:pic>
      <p:sp>
        <p:nvSpPr>
          <p:cNvPr id="60" name="矩形 59"/>
          <p:cNvSpPr/>
          <p:nvPr/>
        </p:nvSpPr>
        <p:spPr>
          <a:xfrm>
            <a:off x="7185644" y="3933907"/>
            <a:ext cx="1105161" cy="95913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5781505" y="1902279"/>
            <a:ext cx="0" cy="4679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5250099" y="1457840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63" name="直線單箭頭接點 62"/>
          <p:cNvCxnSpPr/>
          <p:nvPr/>
        </p:nvCxnSpPr>
        <p:spPr>
          <a:xfrm rot="16200000" flipH="1">
            <a:off x="5795873" y="2480031"/>
            <a:ext cx="0" cy="30226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16200000" flipH="1">
            <a:off x="5756498" y="3364491"/>
            <a:ext cx="0" cy="302263"/>
          </a:xfrm>
          <a:prstGeom prst="straightConnector1">
            <a:avLst/>
          </a:prstGeom>
          <a:ln w="381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16200000" flipH="1">
            <a:off x="5777531" y="3920350"/>
            <a:ext cx="0" cy="30226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rot="16200000" flipH="1">
            <a:off x="5764635" y="6125702"/>
            <a:ext cx="0" cy="302263"/>
          </a:xfrm>
          <a:prstGeom prst="straightConnector1">
            <a:avLst/>
          </a:prstGeom>
          <a:ln w="381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5154166" y="2431107"/>
            <a:ext cx="5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10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173507" y="3315567"/>
            <a:ext cx="5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3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176340" y="3854688"/>
            <a:ext cx="5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B050"/>
                </a:solidFill>
              </a:rPr>
              <a:t>2</a:t>
            </a:r>
            <a:endParaRPr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122755" y="6045220"/>
            <a:ext cx="5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00"/>
                </a:solidFill>
              </a:rPr>
              <a:t>-1</a:t>
            </a:r>
            <a:endParaRPr lang="zh-TW" altLang="en-US" sz="2000" dirty="0">
              <a:solidFill>
                <a:srgbClr val="FFFF0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 rot="5400000">
            <a:off x="7197082" y="4975210"/>
            <a:ext cx="120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cxnSp>
        <p:nvCxnSpPr>
          <p:cNvPr id="74" name="直線單箭頭接點 73"/>
          <p:cNvCxnSpPr>
            <a:stCxn id="55" idx="1"/>
          </p:cNvCxnSpPr>
          <p:nvPr/>
        </p:nvCxnSpPr>
        <p:spPr>
          <a:xfrm flipH="1">
            <a:off x="5907630" y="1812588"/>
            <a:ext cx="900668" cy="8185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>
            <a:off x="5947005" y="3132525"/>
            <a:ext cx="880098" cy="9836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H="1" flipV="1">
            <a:off x="5947005" y="3542424"/>
            <a:ext cx="917857" cy="84434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57" idx="1"/>
          </p:cNvCxnSpPr>
          <p:nvPr/>
        </p:nvCxnSpPr>
        <p:spPr>
          <a:xfrm flipH="1">
            <a:off x="5904426" y="6097192"/>
            <a:ext cx="958112" cy="1668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7815384" y="478169"/>
            <a:ext cx="1290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(output result)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7527100" y="649548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100" y="649548"/>
                <a:ext cx="28828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圖片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385" y="1774842"/>
            <a:ext cx="4325241" cy="18070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85" y="3564252"/>
            <a:ext cx="4353071" cy="140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 animBg="1"/>
      <p:bldP spid="56" grpId="0" animBg="1"/>
      <p:bldP spid="58" grpId="0" animBg="1"/>
      <p:bldP spid="60" grpId="0" animBg="1"/>
      <p:bldP spid="62" grpId="0"/>
      <p:bldP spid="67" grpId="0"/>
      <p:bldP spid="68" grpId="0"/>
      <p:bldP spid="69" grpId="0"/>
      <p:bldP spid="70" grpId="0"/>
      <p:bldP spid="72" grpId="0"/>
      <p:bldP spid="84" grpId="0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- Summarization</a:t>
            </a:r>
            <a:endParaRPr lang="zh-TW" altLang="en-US" dirty="0"/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Task description</a:t>
            </a:r>
          </a:p>
          <a:p>
            <a:pPr lvl="1"/>
            <a:r>
              <a:rPr lang="en-US" altLang="zh-TW" dirty="0"/>
              <a:t>Given a long document</a:t>
            </a:r>
          </a:p>
          <a:p>
            <a:pPr lvl="1"/>
            <a:r>
              <a:rPr lang="en-US" altLang="zh-TW" dirty="0"/>
              <a:t>Select a set of sentences from the document, and cascade the sentences to form a short paragraph 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07" y="4050758"/>
            <a:ext cx="862727" cy="889098"/>
          </a:xfrm>
          <a:prstGeom prst="rect">
            <a:avLst/>
          </a:prstGeom>
        </p:spPr>
      </p:pic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556232"/>
              </p:ext>
            </p:extLst>
          </p:nvPr>
        </p:nvGraphicFramePr>
        <p:xfrm>
          <a:off x="2749096" y="3489778"/>
          <a:ext cx="5397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0" name="方程式" r:id="rId4" imgW="177480" imgH="164880" progId="Equation.3">
                  <p:embed/>
                </p:oleObj>
              </mc:Choice>
              <mc:Fallback>
                <p:oleObj name="方程式" r:id="rId4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096" y="3489778"/>
                        <a:ext cx="539750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822745"/>
              </p:ext>
            </p:extLst>
          </p:nvPr>
        </p:nvGraphicFramePr>
        <p:xfrm>
          <a:off x="5993266" y="3489778"/>
          <a:ext cx="5016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" name="方程式" r:id="rId6" imgW="164880" imgH="164880" progId="Equation.3">
                  <p:embed/>
                </p:oleObj>
              </mc:Choice>
              <mc:Fallback>
                <p:oleObj name="方程式" r:id="rId6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3266" y="3489778"/>
                        <a:ext cx="501650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單箭頭接點 24"/>
          <p:cNvCxnSpPr/>
          <p:nvPr/>
        </p:nvCxnSpPr>
        <p:spPr>
          <a:xfrm>
            <a:off x="3701143" y="4470400"/>
            <a:ext cx="195942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490802" y="4968884"/>
            <a:ext cx="29338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/>
              <a:t>long document</a:t>
            </a:r>
          </a:p>
          <a:p>
            <a:pPr lvl="1"/>
            <a:r>
              <a:rPr lang="en-US" altLang="zh-TW" sz="2400" dirty="0"/>
              <a:t>={s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s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s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, ……</a:t>
            </a:r>
            <a:r>
              <a:rPr lang="en-US" altLang="zh-TW" sz="2400" dirty="0" err="1"/>
              <a:t>s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…}</a:t>
            </a:r>
          </a:p>
        </p:txBody>
      </p:sp>
      <p:sp>
        <p:nvSpPr>
          <p:cNvPr id="27" name="矩形 26"/>
          <p:cNvSpPr/>
          <p:nvPr/>
        </p:nvSpPr>
        <p:spPr>
          <a:xfrm>
            <a:off x="5101136" y="4939856"/>
            <a:ext cx="19575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/>
              <a:t>summary</a:t>
            </a:r>
          </a:p>
          <a:p>
            <a:pPr lvl="1"/>
            <a:r>
              <a:rPr lang="en-US" altLang="zh-TW" sz="2400" dirty="0"/>
              <a:t>={s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s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, s</a:t>
            </a:r>
            <a:r>
              <a:rPr lang="en-US" altLang="zh-TW" sz="2400" baseline="-25000" dirty="0"/>
              <a:t>5</a:t>
            </a:r>
            <a:r>
              <a:rPr lang="en-US" altLang="zh-TW" sz="2400" dirty="0"/>
              <a:t>}</a:t>
            </a:r>
          </a:p>
        </p:txBody>
      </p:sp>
      <p:sp>
        <p:nvSpPr>
          <p:cNvPr id="28" name="矩形 27"/>
          <p:cNvSpPr/>
          <p:nvPr/>
        </p:nvSpPr>
        <p:spPr>
          <a:xfrm>
            <a:off x="1463753" y="5776827"/>
            <a:ext cx="28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 err="1"/>
              <a:t>s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: the </a:t>
            </a:r>
            <a:r>
              <a:rPr lang="en-US" altLang="zh-TW" sz="2400" dirty="0" err="1"/>
              <a:t>i</a:t>
            </a:r>
            <a:r>
              <a:rPr lang="en-US" altLang="zh-TW" sz="2400" baseline="30000" dirty="0" err="1"/>
              <a:t>th</a:t>
            </a:r>
            <a:r>
              <a:rPr lang="en-US" altLang="zh-TW" sz="2400" dirty="0"/>
              <a:t> sentence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5804686" y="4070341"/>
            <a:ext cx="855516" cy="926809"/>
            <a:chOff x="5804686" y="4070341"/>
            <a:chExt cx="855516" cy="92680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04686" y="4070341"/>
              <a:ext cx="855516" cy="926809"/>
            </a:xfrm>
            <a:prstGeom prst="rect">
              <a:avLst/>
            </a:prstGeom>
          </p:spPr>
        </p:pic>
        <p:pic>
          <p:nvPicPr>
            <p:cNvPr id="14751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3266" y="4470400"/>
              <a:ext cx="308942" cy="310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378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10852</TotalTime>
  <Words>3409</Words>
  <Application>Microsoft Macintosh PowerPoint</Application>
  <PresentationFormat>全屏显示(4:3)</PresentationFormat>
  <Paragraphs>866</Paragraphs>
  <Slides>67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7" baseType="lpstr">
      <vt:lpstr>Arial</vt:lpstr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佈景主題</vt:lpstr>
      <vt:lpstr>方程式</vt:lpstr>
      <vt:lpstr>Introduction of  Structured Learning</vt:lpstr>
      <vt:lpstr>Structured Learning</vt:lpstr>
      <vt:lpstr>Example Application</vt:lpstr>
      <vt:lpstr>Introduction of  Structured Learning</vt:lpstr>
      <vt:lpstr>Unified Framework</vt:lpstr>
      <vt:lpstr>Unified Framework  – Object Detection</vt:lpstr>
      <vt:lpstr>Unified Framework  – Object Detection</vt:lpstr>
      <vt:lpstr>Unified Framework  – Object Detection</vt:lpstr>
      <vt:lpstr>Unified Framework  - Summarization</vt:lpstr>
      <vt:lpstr>Unified Framework  - Summarization</vt:lpstr>
      <vt:lpstr>Unified Framework  - Retrieval</vt:lpstr>
      <vt:lpstr>Unified Framework  - Retrieval</vt:lpstr>
      <vt:lpstr>PowerPoint 演示文稿</vt:lpstr>
      <vt:lpstr>PowerPoint 演示文稿</vt:lpstr>
      <vt:lpstr>Unified Framework</vt:lpstr>
      <vt:lpstr>Problem 1</vt:lpstr>
      <vt:lpstr>Problem 2</vt:lpstr>
      <vt:lpstr>Problem 3</vt:lpstr>
      <vt:lpstr>Three Problems</vt:lpstr>
      <vt:lpstr>PowerPoint 演示文稿</vt:lpstr>
      <vt:lpstr>Link to DNN?</vt:lpstr>
      <vt:lpstr>Introduction of  Structured Learning</vt:lpstr>
      <vt:lpstr>Structured Linear Model</vt:lpstr>
      <vt:lpstr>Structured Linear Model: Problem 1</vt:lpstr>
      <vt:lpstr>Structured Linear Model: Problem 1</vt:lpstr>
      <vt:lpstr>PowerPoint 演示文稿</vt:lpstr>
      <vt:lpstr>Structured Linear Model: Problem 2</vt:lpstr>
      <vt:lpstr>Structured Linear Model: Problem 3</vt:lpstr>
      <vt:lpstr>Structured Linear Model: Problem 3</vt:lpstr>
      <vt:lpstr>Structured Linear Model: Problem 3</vt:lpstr>
      <vt:lpstr>Structured Linear Model: Problem 3</vt:lpstr>
      <vt:lpstr>Solution of Problem 3</vt:lpstr>
      <vt:lpstr>Algorithm</vt:lpstr>
      <vt:lpstr>Algorithm - Example</vt:lpstr>
      <vt:lpstr>Algorithm - Example</vt:lpstr>
      <vt:lpstr>Algorithm - Example</vt:lpstr>
      <vt:lpstr>Algorithm - Example</vt:lpstr>
      <vt:lpstr>Assumption: Separable</vt:lpstr>
      <vt:lpstr>Assumption: Separable</vt:lpstr>
      <vt:lpstr>Proof of Termination</vt:lpstr>
      <vt:lpstr>Proof of Termination</vt:lpstr>
      <vt:lpstr>Proof of Termination</vt:lpstr>
      <vt:lpstr>Proof of Termination</vt:lpstr>
      <vt:lpstr>Proof of Termination</vt:lpstr>
      <vt:lpstr>Structured Linear Model: Reduce 3 Problems to 2</vt:lpstr>
      <vt:lpstr>Graphical Model</vt:lpstr>
      <vt:lpstr>Structured Learning</vt:lpstr>
      <vt:lpstr>Difficulties</vt:lpstr>
      <vt:lpstr>Graphical Model</vt:lpstr>
      <vt:lpstr>Decompose F(x,y)</vt:lpstr>
      <vt:lpstr>Decomposable x and y</vt:lpstr>
      <vt:lpstr>Factor Graph</vt:lpstr>
      <vt:lpstr>Factor Graph - Example</vt:lpstr>
      <vt:lpstr>Factor Graph - Example</vt:lpstr>
      <vt:lpstr>Factor Graph - Example</vt:lpstr>
      <vt:lpstr>Factor Graph - Example</vt:lpstr>
      <vt:lpstr>Markov Random Field (MRF)</vt:lpstr>
      <vt:lpstr>MRF</vt:lpstr>
      <vt:lpstr>MRF</vt:lpstr>
      <vt:lpstr>Training</vt:lpstr>
      <vt:lpstr>Training</vt:lpstr>
      <vt:lpstr>Now can you interpret this?</vt:lpstr>
      <vt:lpstr>Probability Point of View</vt:lpstr>
      <vt:lpstr>Evaluation Function</vt:lpstr>
      <vt:lpstr>Evaluation Function - Structured Perceptron </vt:lpstr>
      <vt:lpstr>How about GAN?</vt:lpstr>
      <vt:lpstr>Where are we?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Microsoft Office User</cp:lastModifiedBy>
  <cp:revision>374</cp:revision>
  <dcterms:created xsi:type="dcterms:W3CDTF">2015-02-08T15:50:53Z</dcterms:created>
  <dcterms:modified xsi:type="dcterms:W3CDTF">2025-02-03T07:44:44Z</dcterms:modified>
</cp:coreProperties>
</file>