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047f99c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047f99c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047f99cc6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047f99cc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5047f99cc6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5047f99cc6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5047f99cc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5047f99cc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047f99c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047f99c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047f99cc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047f99cc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5047f99cc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5047f99cc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047f99cc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047f99cc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047f99cc6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047f99cc6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5047f99cc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5047f99cc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047f99cc6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047f99cc6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5047f99cc6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5047f99cc6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7" name="Google Shape;57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58" name="Google Shape;58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60" name="Google Shape;60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61" name="Google Shape;61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99" name="Google Shape;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3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youtu.be/yKKNr-QKz2Q?list=PLJV_el3uVTsPy9oCRY30oBPNLCo89yu49&amp;t=705" TargetMode="External"/><Relationship Id="rId4" Type="http://schemas.openxmlformats.org/officeDocument/2006/relationships/hyperlink" Target="https://www.youtube.com/watch?v=5Yt-obwvMHI" TargetMode="External"/><Relationship Id="rId5" Type="http://schemas.openxmlformats.org/officeDocument/2006/relationships/hyperlink" Target="https://www.youtube.com/watch?v=JXQT_vxqwI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gif"/><Relationship Id="rId4" Type="http://schemas.openxmlformats.org/officeDocument/2006/relationships/image" Target="../media/image8.gif"/><Relationship Id="rId5" Type="http://schemas.openxmlformats.org/officeDocument/2006/relationships/image" Target="../media/image7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1003650" y="199471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Machine Learning HW1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TA Hours</a:t>
            </a:r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MLTAs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ntumlta2019@gmail.com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Adagrad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311700" y="1308875"/>
            <a:ext cx="8371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Pseudo code</a:t>
            </a:r>
            <a:br>
              <a:rPr lang="zh-TW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1 | Declare weight vector, initial lr ,and # of iteration</a:t>
            </a:r>
            <a:endParaRPr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Declare prev_gra storing gradients in every previous iterations</a:t>
            </a:r>
            <a:br>
              <a:rPr lang="zh-TW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2 | for i_th iteration :</a:t>
            </a:r>
            <a:br>
              <a:rPr lang="zh-TW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3 | 	 y’ = the inner product of train_x  and weight vector</a:t>
            </a:r>
            <a:br>
              <a:rPr lang="zh-TW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4 | 	 Loss = y’ - train_y</a:t>
            </a:r>
            <a:br>
              <a:rPr lang="zh-TW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5 | 	 gradient = 2*np.dot((train_x)’, L )</a:t>
            </a:r>
            <a:endParaRPr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  prev_gra += gra**2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	 ada = np.sqrt(prev_gra)</a:t>
            </a:r>
            <a:br>
              <a:rPr lang="zh-TW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6 |    weight vector -= learning rate * gradient</a:t>
            </a:r>
            <a: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/ ada</a:t>
            </a:r>
            <a:br>
              <a:rPr lang="zh-TW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Predict PM2.5</a:t>
            </a:r>
            <a:endParaRPr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311700" y="1308875"/>
            <a:ext cx="8371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Pseudo code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 | </a:t>
            </a: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read test_x.csv file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 | for </a:t>
            </a: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every 18 rows :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| 	</a:t>
            </a: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test_x.append([1])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 | 	</a:t>
            </a: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test_x.append(9-hr data)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 | 	</a:t>
            </a: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test_y = np.dot(</a:t>
            </a:r>
            <a:r>
              <a:rPr lang="zh-TW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weight vector</a:t>
            </a: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test_x)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555555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sp>
        <p:nvSpPr>
          <p:cNvPr id="240" name="Google Shape;24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Adagrad : </a:t>
            </a:r>
            <a:br>
              <a:rPr lang="zh-TW"/>
            </a:br>
            <a:r>
              <a:rPr lang="zh-TW" u="sng">
                <a:solidFill>
                  <a:schemeClr val="hlink"/>
                </a:solidFill>
                <a:hlinkClick r:id="rId3"/>
              </a:rPr>
              <a:t>https://youtu.be/yKKNr-QKz2Q?list=PLJV_el3uVTsPy9oCRY30oBPNLCo89yu49&amp;t=705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RMSprop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https://www.youtube.com/watch?v=5Yt-obwvMHI</a:t>
            </a:r>
            <a:r>
              <a:rPr lang="zh-TW"/>
              <a:t>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Adam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zh-TW" u="sng">
                <a:solidFill>
                  <a:schemeClr val="hlink"/>
                </a:solidFill>
                <a:hlinkClick r:id="rId5"/>
              </a:rPr>
              <a:t>https://www.youtube.com/watch?v=JXQT_vxqwIs</a:t>
            </a:r>
            <a:r>
              <a:rPr lang="zh-TW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zh-TW">
                <a:solidFill>
                  <a:srgbClr val="000000"/>
                </a:solidFill>
              </a:rPr>
              <a:t>Simple linear regression using gradient descent (with adagrad)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>
                <a:solidFill>
                  <a:srgbClr val="000000"/>
                </a:solidFill>
              </a:rPr>
              <a:t>Extract </a:t>
            </a:r>
            <a:r>
              <a:rPr lang="zh-TW">
                <a:solidFill>
                  <a:srgbClr val="000000"/>
                </a:solidFill>
              </a:rPr>
              <a:t>features</a:t>
            </a:r>
            <a:endParaRPr>
              <a:solidFill>
                <a:srgbClr val="0000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zh-TW">
                <a:solidFill>
                  <a:srgbClr val="000000"/>
                </a:solidFill>
              </a:rPr>
              <a:t>Implement </a:t>
            </a:r>
            <a:r>
              <a:rPr lang="zh-TW">
                <a:solidFill>
                  <a:srgbClr val="000000"/>
                </a:solidFill>
              </a:rPr>
              <a:t>linear regression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Adagrad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Predict pm2.5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r>
              <a:rPr lang="zh-TW"/>
              <a:t>xtract F</a:t>
            </a:r>
            <a:r>
              <a:rPr lang="zh-TW"/>
              <a:t>eatures</a:t>
            </a:r>
            <a:endParaRPr/>
          </a:p>
        </p:txBody>
      </p:sp>
      <p:pic>
        <p:nvPicPr>
          <p:cNvPr descr="pic.png" id="124" name="Google Shape;1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4075" y="1035275"/>
            <a:ext cx="1418100" cy="93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.png" id="125" name="Google Shape;1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4075" y="1973450"/>
            <a:ext cx="1418100" cy="934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.png" id="126" name="Google Shape;1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2175" y="1039250"/>
            <a:ext cx="1418100" cy="93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7"/>
          <p:cNvSpPr/>
          <p:nvPr/>
        </p:nvSpPr>
        <p:spPr>
          <a:xfrm>
            <a:off x="4234025" y="776400"/>
            <a:ext cx="1767000" cy="361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7"/>
          <p:cNvSpPr/>
          <p:nvPr/>
        </p:nvSpPr>
        <p:spPr>
          <a:xfrm>
            <a:off x="4414075" y="10352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7"/>
          <p:cNvSpPr txBox="1"/>
          <p:nvPr/>
        </p:nvSpPr>
        <p:spPr>
          <a:xfrm>
            <a:off x="4886725" y="616550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24</a:t>
            </a:r>
            <a:endParaRPr/>
          </a:p>
        </p:txBody>
      </p:sp>
      <p:sp>
        <p:nvSpPr>
          <p:cNvPr id="130" name="Google Shape;130;p27"/>
          <p:cNvSpPr txBox="1"/>
          <p:nvPr/>
        </p:nvSpPr>
        <p:spPr>
          <a:xfrm>
            <a:off x="3941275" y="137977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131" name="Google Shape;131;p27"/>
          <p:cNvSpPr/>
          <p:nvPr/>
        </p:nvSpPr>
        <p:spPr>
          <a:xfrm>
            <a:off x="4414075" y="19694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7"/>
          <p:cNvSpPr txBox="1"/>
          <p:nvPr/>
        </p:nvSpPr>
        <p:spPr>
          <a:xfrm>
            <a:off x="3941275" y="231397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133" name="Google Shape;133;p27"/>
          <p:cNvSpPr/>
          <p:nvPr/>
        </p:nvSpPr>
        <p:spPr>
          <a:xfrm>
            <a:off x="4414075" y="29036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7"/>
          <p:cNvSpPr txBox="1"/>
          <p:nvPr/>
        </p:nvSpPr>
        <p:spPr>
          <a:xfrm>
            <a:off x="3941275" y="324817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135" name="Google Shape;135;p27"/>
          <p:cNvSpPr txBox="1"/>
          <p:nvPr/>
        </p:nvSpPr>
        <p:spPr>
          <a:xfrm>
            <a:off x="4729075" y="1379763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2014/1/1</a:t>
            </a:r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4729075" y="2313963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2014/1/2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4729075" y="3248163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2014/1/3</a:t>
            </a:r>
            <a:endParaRPr/>
          </a:p>
        </p:txBody>
      </p:sp>
      <p:sp>
        <p:nvSpPr>
          <p:cNvPr id="138" name="Google Shape;138;p27"/>
          <p:cNvSpPr/>
          <p:nvPr/>
        </p:nvSpPr>
        <p:spPr>
          <a:xfrm>
            <a:off x="5832175" y="10352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/>
          <p:nvPr/>
        </p:nvSpPr>
        <p:spPr>
          <a:xfrm>
            <a:off x="7250275" y="1035275"/>
            <a:ext cx="1418100" cy="934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0" name="Google Shape;140;p27"/>
          <p:cNvCxnSpPr>
            <a:stCxn id="137" idx="3"/>
            <a:endCxn id="139" idx="2"/>
          </p:cNvCxnSpPr>
          <p:nvPr/>
        </p:nvCxnSpPr>
        <p:spPr>
          <a:xfrm flipH="1" rot="10800000">
            <a:off x="5832175" y="1969413"/>
            <a:ext cx="2127300" cy="14577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1" name="Google Shape;141;p27"/>
          <p:cNvCxnSpPr>
            <a:stCxn id="136" idx="3"/>
            <a:endCxn id="138" idx="2"/>
          </p:cNvCxnSpPr>
          <p:nvPr/>
        </p:nvCxnSpPr>
        <p:spPr>
          <a:xfrm flipH="1" rot="10800000">
            <a:off x="5832175" y="1969413"/>
            <a:ext cx="709200" cy="523500"/>
          </a:xfrm>
          <a:prstGeom prst="straightConnector1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7"/>
          <p:cNvSpPr txBox="1"/>
          <p:nvPr/>
        </p:nvSpPr>
        <p:spPr>
          <a:xfrm>
            <a:off x="4991075" y="3837875"/>
            <a:ext cx="2529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</a:t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8668375" y="1327400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r>
              <a:rPr lang="zh-TW"/>
              <a:t>xtract F</a:t>
            </a:r>
            <a:r>
              <a:rPr lang="zh-TW"/>
              <a:t>eatures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06000"/>
            <a:ext cx="8371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u="sng">
                <a:solidFill>
                  <a:srgbClr val="555555"/>
                </a:solidFill>
                <a:highlight>
                  <a:schemeClr val="lt1"/>
                </a:highlight>
              </a:rPr>
              <a:t>Pseudo code</a:t>
            </a:r>
            <a:br>
              <a:rPr lang="zh-TW">
                <a:solidFill>
                  <a:srgbClr val="555555"/>
                </a:solidFill>
                <a:highlight>
                  <a:schemeClr val="lt1"/>
                </a:highlight>
              </a:rPr>
            </a:br>
            <a:r>
              <a:rPr lang="zh-TW">
                <a:solidFill>
                  <a:srgbClr val="555555"/>
                </a:solidFill>
                <a:highlight>
                  <a:schemeClr val="lt1"/>
                </a:highlight>
              </a:rPr>
              <a:t>1 | Declare a 18-dim vector (Data)</a:t>
            </a:r>
            <a:br>
              <a:rPr lang="zh-TW">
                <a:solidFill>
                  <a:srgbClr val="555555"/>
                </a:solidFill>
                <a:highlight>
                  <a:schemeClr val="lt1"/>
                </a:highlight>
              </a:rPr>
            </a:br>
            <a:r>
              <a:rPr lang="zh-TW">
                <a:solidFill>
                  <a:srgbClr val="555555"/>
                </a:solidFill>
                <a:highlight>
                  <a:schemeClr val="lt1"/>
                </a:highlight>
              </a:rPr>
              <a:t>2 | for i_th row in training data : </a:t>
            </a:r>
            <a:br>
              <a:rPr lang="zh-TW">
                <a:solidFill>
                  <a:srgbClr val="555555"/>
                </a:solidFill>
                <a:highlight>
                  <a:schemeClr val="lt1"/>
                </a:highlight>
              </a:rPr>
            </a:br>
            <a:r>
              <a:rPr lang="zh-TW">
                <a:solidFill>
                  <a:srgbClr val="555555"/>
                </a:solidFill>
                <a:highlight>
                  <a:schemeClr val="lt1"/>
                </a:highlight>
              </a:rPr>
              <a:t>3 |     Data[i_th row%18].append(every element in i_th row)</a:t>
            </a:r>
            <a:br>
              <a:rPr lang="zh-TW">
                <a:solidFill>
                  <a:srgbClr val="555555"/>
                </a:solidFill>
                <a:highlight>
                  <a:schemeClr val="lt1"/>
                </a:highlight>
              </a:rPr>
            </a:br>
            <a:endParaRPr>
              <a:solidFill>
                <a:srgbClr val="555555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Data will become a vector like 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555555"/>
              </a:solidFill>
              <a:highlight>
                <a:schemeClr val="lt1"/>
              </a:highlight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3606925" y="2826650"/>
            <a:ext cx="1115400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8"/>
          <p:cNvSpPr/>
          <p:nvPr/>
        </p:nvSpPr>
        <p:spPr>
          <a:xfrm>
            <a:off x="4722286" y="2826650"/>
            <a:ext cx="1115400" cy="7074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5837647" y="2826650"/>
            <a:ext cx="1115400" cy="707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7139609" y="3044845"/>
            <a:ext cx="372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...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3613075" y="300133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2014/1/1</a:t>
            </a:r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4728425" y="300138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2014/1/2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5837625" y="300138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2014/1/3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</a:t>
            </a:r>
            <a:r>
              <a:rPr lang="zh-TW"/>
              <a:t>xtract F</a:t>
            </a:r>
            <a:r>
              <a:rPr lang="zh-TW"/>
              <a:t>eatures</a:t>
            </a:r>
            <a:endParaRPr/>
          </a:p>
        </p:txBody>
      </p:sp>
      <p:sp>
        <p:nvSpPr>
          <p:cNvPr id="162" name="Google Shape;162;p29"/>
          <p:cNvSpPr/>
          <p:nvPr/>
        </p:nvSpPr>
        <p:spPr>
          <a:xfrm>
            <a:off x="1205000" y="1584450"/>
            <a:ext cx="2097000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1701950" y="175918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一月份data</a:t>
            </a:r>
            <a:endParaRPr/>
          </a:p>
        </p:txBody>
      </p:sp>
      <p:sp>
        <p:nvSpPr>
          <p:cNvPr id="164" name="Google Shape;164;p29"/>
          <p:cNvSpPr/>
          <p:nvPr/>
        </p:nvSpPr>
        <p:spPr>
          <a:xfrm>
            <a:off x="3454400" y="1584400"/>
            <a:ext cx="2097000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5703800" y="1584450"/>
            <a:ext cx="2097000" cy="707400"/>
          </a:xfrm>
          <a:prstGeom prst="rect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3951350" y="175918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二月份data</a:t>
            </a:r>
            <a:endParaRPr/>
          </a:p>
        </p:txBody>
      </p:sp>
      <p:sp>
        <p:nvSpPr>
          <p:cNvPr id="167" name="Google Shape;167;p29"/>
          <p:cNvSpPr txBox="1"/>
          <p:nvPr/>
        </p:nvSpPr>
        <p:spPr>
          <a:xfrm>
            <a:off x="6200750" y="1759188"/>
            <a:ext cx="11031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三月份data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1973725" y="1247025"/>
            <a:ext cx="664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480</a:t>
            </a:r>
            <a:endParaRPr/>
          </a:p>
        </p:txBody>
      </p:sp>
      <p:sp>
        <p:nvSpPr>
          <p:cNvPr id="169" name="Google Shape;169;p29"/>
          <p:cNvSpPr txBox="1"/>
          <p:nvPr/>
        </p:nvSpPr>
        <p:spPr>
          <a:xfrm>
            <a:off x="4170800" y="1247025"/>
            <a:ext cx="664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480</a:t>
            </a:r>
            <a:endParaRPr/>
          </a:p>
        </p:txBody>
      </p:sp>
      <p:sp>
        <p:nvSpPr>
          <p:cNvPr id="170" name="Google Shape;170;p29"/>
          <p:cNvSpPr txBox="1"/>
          <p:nvPr/>
        </p:nvSpPr>
        <p:spPr>
          <a:xfrm>
            <a:off x="6420200" y="1247025"/>
            <a:ext cx="664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480</a:t>
            </a:r>
            <a:endParaRPr/>
          </a:p>
        </p:txBody>
      </p:sp>
      <p:sp>
        <p:nvSpPr>
          <p:cNvPr id="171" name="Google Shape;171;p29"/>
          <p:cNvSpPr txBox="1"/>
          <p:nvPr/>
        </p:nvSpPr>
        <p:spPr>
          <a:xfrm>
            <a:off x="732200" y="1759150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172" name="Google Shape;172;p29"/>
          <p:cNvSpPr txBox="1"/>
          <p:nvPr/>
        </p:nvSpPr>
        <p:spPr>
          <a:xfrm>
            <a:off x="7753525" y="1759150"/>
            <a:ext cx="748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…...</a:t>
            </a:r>
            <a:endParaRPr/>
          </a:p>
        </p:txBody>
      </p:sp>
      <p:sp>
        <p:nvSpPr>
          <p:cNvPr id="173" name="Google Shape;173;p29"/>
          <p:cNvSpPr/>
          <p:nvPr/>
        </p:nvSpPr>
        <p:spPr>
          <a:xfrm>
            <a:off x="1122275" y="3057950"/>
            <a:ext cx="6738000" cy="17220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4" name="Google Shape;174;p29"/>
          <p:cNvCxnSpPr>
            <a:stCxn id="162" idx="2"/>
          </p:cNvCxnSpPr>
          <p:nvPr/>
        </p:nvCxnSpPr>
        <p:spPr>
          <a:xfrm flipH="1">
            <a:off x="1107200" y="2291850"/>
            <a:ext cx="1146300" cy="7887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9"/>
          <p:cNvCxnSpPr>
            <a:stCxn id="162" idx="2"/>
          </p:cNvCxnSpPr>
          <p:nvPr/>
        </p:nvCxnSpPr>
        <p:spPr>
          <a:xfrm>
            <a:off x="2253500" y="2291850"/>
            <a:ext cx="5595600" cy="77730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" name="Google Shape;176;p29"/>
          <p:cNvSpPr txBox="1"/>
          <p:nvPr/>
        </p:nvSpPr>
        <p:spPr>
          <a:xfrm>
            <a:off x="642275" y="3830025"/>
            <a:ext cx="4728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18</a:t>
            </a:r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1122275" y="3057950"/>
            <a:ext cx="934200" cy="172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9"/>
          <p:cNvSpPr/>
          <p:nvPr/>
        </p:nvSpPr>
        <p:spPr>
          <a:xfrm>
            <a:off x="1217188" y="3057950"/>
            <a:ext cx="934200" cy="172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1319300" y="3057950"/>
            <a:ext cx="934200" cy="1722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9"/>
          <p:cNvSpPr txBox="1"/>
          <p:nvPr/>
        </p:nvSpPr>
        <p:spPr>
          <a:xfrm>
            <a:off x="2694875" y="3830025"/>
            <a:ext cx="748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…...</a:t>
            </a:r>
            <a:endParaRPr/>
          </a:p>
        </p:txBody>
      </p:sp>
      <p:sp>
        <p:nvSpPr>
          <p:cNvPr id="181" name="Google Shape;181;p29"/>
          <p:cNvSpPr txBox="1"/>
          <p:nvPr/>
        </p:nvSpPr>
        <p:spPr>
          <a:xfrm>
            <a:off x="1443950" y="2700050"/>
            <a:ext cx="1999200" cy="3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FF0000"/>
                </a:solidFill>
              </a:rPr>
              <a:t>每10小時為一筆資料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Extract F</a:t>
            </a:r>
            <a:r>
              <a:rPr lang="zh-TW"/>
              <a:t>eatures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311700" y="1308875"/>
            <a:ext cx="8371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Pseudo code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 | Declare train_x for previous 9-hr data, and train_y for 10th-hr pm2.5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 | for i in all the given data: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| 	sample every10 hrs：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 | 		train_x.append(previous 9-hr data)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 | 		train_y.append(the value of 10th-hr pm2.5)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 | add a bias term to every data in train_x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555555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 </a:t>
            </a:r>
            <a:r>
              <a:rPr lang="zh-TW"/>
              <a:t>linear regression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311700" y="1308875"/>
            <a:ext cx="8371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Pseudo code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 | Declare </a:t>
            </a: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weight vector, initial lr ,and # of iteration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 | </a:t>
            </a: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for i_th iteration :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| 	 </a:t>
            </a: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y’ = the product of train_x  and weight vector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 | 	 </a:t>
            </a: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Loss = y’ - train_y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 | 	 </a:t>
            </a: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gradient = 2*np.dot((train_x)’, L )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 |    </a:t>
            </a: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weight vector -= learning rate * gradient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555555"/>
              </a:solidFill>
              <a:highlight>
                <a:schemeClr val="lt1"/>
              </a:highlight>
            </a:endParaRPr>
          </a:p>
        </p:txBody>
      </p:sp>
      <p:sp>
        <p:nvSpPr>
          <p:cNvPr id="194" name="Google Shape;194;p31"/>
          <p:cNvSpPr/>
          <p:nvPr/>
        </p:nvSpPr>
        <p:spPr>
          <a:xfrm>
            <a:off x="6336525" y="877875"/>
            <a:ext cx="2712300" cy="3691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if.latex"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43675" y="2395800"/>
            <a:ext cx="23622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f.latex"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3675" y="1367100"/>
            <a:ext cx="7620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f.latex" id="197" name="Google Shape;1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3675" y="3424500"/>
            <a:ext cx="17145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f.latex" id="198" name="Google Shape;19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43675" y="1138500"/>
            <a:ext cx="942975" cy="1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Implement </a:t>
            </a:r>
            <a:r>
              <a:rPr lang="zh-TW"/>
              <a:t>linear regression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311700" y="1308875"/>
            <a:ext cx="83718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zh-TW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Pseudo code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 | Declare weight vector, initial lr ,and # of iteration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 | for i_th iteration :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3 | 	 y’ = the inner product of train_x  and weight vector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 | 	 Loss = y’ - train_y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5 | 	 gradient = 2*np.dot((train_x)’, L )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6 |    weight vector -= learning rate * gradient</a:t>
            </a:r>
            <a:br>
              <a:rPr lang="zh-TW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555555"/>
              </a:solidFill>
              <a:highlight>
                <a:schemeClr val="lt1"/>
              </a:highlight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6081925" y="286950"/>
            <a:ext cx="2936100" cy="4569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32"/>
          <p:cNvSpPr txBox="1"/>
          <p:nvPr/>
        </p:nvSpPr>
        <p:spPr>
          <a:xfrm>
            <a:off x="6597089" y="2265738"/>
            <a:ext cx="6807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 =</a:t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6201648" y="3013300"/>
            <a:ext cx="128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gradient = 2 x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6373035" y="4397400"/>
            <a:ext cx="128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p-dim vector</a:t>
            </a:r>
            <a:endParaRPr/>
          </a:p>
        </p:txBody>
      </p:sp>
      <p:cxnSp>
        <p:nvCxnSpPr>
          <p:cNvPr id="209" name="Google Shape;209;p32"/>
          <p:cNvCxnSpPr/>
          <p:nvPr/>
        </p:nvCxnSpPr>
        <p:spPr>
          <a:xfrm>
            <a:off x="6439950" y="3460825"/>
            <a:ext cx="155100" cy="96660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0" name="Google Shape;210;p32"/>
          <p:cNvSpPr txBox="1"/>
          <p:nvPr/>
        </p:nvSpPr>
        <p:spPr>
          <a:xfrm>
            <a:off x="6140938" y="457750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3.</a:t>
            </a:r>
            <a:endParaRPr/>
          </a:p>
        </p:txBody>
      </p:sp>
      <p:sp>
        <p:nvSpPr>
          <p:cNvPr id="211" name="Google Shape;211;p32"/>
          <p:cNvSpPr txBox="1"/>
          <p:nvPr/>
        </p:nvSpPr>
        <p:spPr>
          <a:xfrm>
            <a:off x="6201638" y="1799563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4.</a:t>
            </a:r>
            <a:endParaRPr/>
          </a:p>
        </p:txBody>
      </p:sp>
      <p:sp>
        <p:nvSpPr>
          <p:cNvPr id="212" name="Google Shape;212;p32"/>
          <p:cNvSpPr txBox="1"/>
          <p:nvPr/>
        </p:nvSpPr>
        <p:spPr>
          <a:xfrm>
            <a:off x="6201650" y="2780113"/>
            <a:ext cx="3378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5.</a:t>
            </a:r>
            <a:endParaRPr/>
          </a:p>
        </p:txBody>
      </p:sp>
      <p:pic>
        <p:nvPicPr>
          <p:cNvPr descr="gif.latex"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325" y="752925"/>
            <a:ext cx="25812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f.latex" id="214" name="Google Shape;2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4225" y="1947138"/>
            <a:ext cx="1104900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f.latex" id="215" name="Google Shape;21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500" y="3442244"/>
            <a:ext cx="2204750" cy="841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Adagrad</a:t>
            </a:r>
            <a:endParaRPr/>
          </a:p>
        </p:txBody>
      </p:sp>
      <p:pic>
        <p:nvPicPr>
          <p:cNvPr descr="adagrad.png" id="221" name="Google Shape;221;p33"/>
          <p:cNvPicPr preferRelativeResize="0"/>
          <p:nvPr/>
        </p:nvPicPr>
        <p:blipFill rotWithShape="1">
          <a:blip r:embed="rId3">
            <a:alphaModFix/>
          </a:blip>
          <a:srcRect b="16396" l="32986" r="7929" t="13111"/>
          <a:stretch/>
        </p:blipFill>
        <p:spPr>
          <a:xfrm>
            <a:off x="2334600" y="645300"/>
            <a:ext cx="6342649" cy="425485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/>
          <p:nvPr/>
        </p:nvSpPr>
        <p:spPr>
          <a:xfrm>
            <a:off x="2334600" y="645275"/>
            <a:ext cx="6497700" cy="4254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