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Palatino Linotype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latinoLinotype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alatinoLinotype-regular.fntdata"/><Relationship Id="rId14" Type="http://schemas.openxmlformats.org/officeDocument/2006/relationships/slide" Target="slides/slide8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1.xml"/><Relationship Id="rId39" Type="http://schemas.openxmlformats.org/officeDocument/2006/relationships/font" Target="fonts/PalatinoLinotype-italic.fntdata"/><Relationship Id="rId16" Type="http://schemas.openxmlformats.org/officeDocument/2006/relationships/slide" Target="slides/slide10.xml"/><Relationship Id="rId38" Type="http://schemas.openxmlformats.org/officeDocument/2006/relationships/font" Target="fonts/PalatinoLinotyp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9ce02f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9ce02f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9ce02fd6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549ce02fd6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b03041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b03041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9ce02fd6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9ce02fd6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9ce02fd6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9ce02fd6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b030415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b030415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9ce02fd6_1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49ce02fd6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9ce02fd6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9ce02fd6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6b030415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6b030415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9ce02fd6_1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9ce02fd6_1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49ce02fd6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49ce02fd6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9ce02fd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9ce02fd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49ce02fd6_1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49ce02fd6_1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9ce02fd6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9ce02fd6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6b03041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6b03041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9ce02fd6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49ce02fd6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deadline是否需要調整？no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9ce02fd6_1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9ce02fd6_1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300c9e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300c9e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5300c9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5300c9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5300c9ef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5300c9ef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9ce02fd6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9ce02fd6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b030415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b030415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9ce02f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9ce02f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9ce02fd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9ce02fd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9ce02fd6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9ce02fd6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9ce02fd6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9ce02fd6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9ce02fd6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549ce02fd6_1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9ce02fd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549ce02fd6_1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" name="Google Shape;78;p16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9" name="Google Shape;79;p1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" name="Google Shape;81;p1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82" name="Google Shape;82;p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" name="Google Shape;84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1535413" y="603390"/>
            <a:ext cx="6479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1535413" y="1511800"/>
            <a:ext cx="64794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" name="Google Shape;125;p25"/>
          <p:cNvCxnSpPr/>
          <p:nvPr/>
        </p:nvCxnSpPr>
        <p:spPr>
          <a:xfrm>
            <a:off x="1371687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1535411" y="1317098"/>
            <a:ext cx="552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1535412" y="2854647"/>
            <a:ext cx="5525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1371687" y="599230"/>
            <a:ext cx="0" cy="2133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ml2019spring-hw6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lides.com/sunprinces/deck-16#/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document/d/1bWaZfjG8g8fPe2VxzuWV8IuMRcmGztPUD7fR19iB7Cs/edi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ntumlta2018@gmail.com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xsjy/jieb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adimrehurek.com/gensim/models/word2vec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HW6</a:t>
            </a:r>
            <a:endParaRPr/>
          </a:p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ntumlta2019@gmail.com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3925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Bag of Words (BOW) 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BOW的概念就是將</a:t>
            </a:r>
            <a:r>
              <a:rPr b="1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句子</a:t>
            </a: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裡的文字變成一個袋子裝著這些詞的方式表現，</a:t>
            </a:r>
            <a:b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這種表現方式不考慮文法以及詞的順序。</a:t>
            </a:r>
            <a:endParaRPr b="0" i="0" sz="14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0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例如 : </a:t>
            </a:r>
            <a:endParaRPr b="0" i="0" sz="14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	(1) John likes to watch movies. Mary likes movies too.</a:t>
            </a:r>
            <a:endParaRPr b="0" i="0" sz="14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	(2) John also likes to watch football games.</a:t>
            </a:r>
            <a:endParaRPr b="0" i="0" sz="1400" u="none" cap="none" strike="noStrike">
              <a:solidFill>
                <a:srgbClr val="00000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	在BOW的表示方法下，會變成：</a:t>
            </a:r>
            <a:endParaRPr b="0" i="0" sz="14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(1) -&gt; [1, 2, 1, 1, 2, 0, 0, 0, 1, 1]</a:t>
            </a:r>
            <a:endParaRPr b="0" i="0" sz="14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	(2) -&gt; [1, 1, 1, 1, 0, 1, 1, 1, 0, 0]</a:t>
            </a:r>
            <a:endParaRPr b="0" i="0" sz="14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	此 vector 即代表整個句子，可以餵進 DNN 訓練。</a:t>
            </a:r>
            <a:endParaRPr sz="1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5577300" y="3015775"/>
            <a:ext cx="3052229" cy="174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36"/>
          <p:cNvGrpSpPr/>
          <p:nvPr/>
        </p:nvGrpSpPr>
        <p:grpSpPr>
          <a:xfrm>
            <a:off x="5926925" y="1485767"/>
            <a:ext cx="3170100" cy="1655260"/>
            <a:chOff x="6105125" y="-298944"/>
            <a:chExt cx="3170100" cy="3619637"/>
          </a:xfrm>
        </p:grpSpPr>
        <p:sp>
          <p:nvSpPr>
            <p:cNvPr id="197" name="Google Shape;197;p36"/>
            <p:cNvSpPr txBox="1"/>
            <p:nvPr/>
          </p:nvSpPr>
          <p:spPr>
            <a:xfrm>
              <a:off x="6105125" y="377994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695D46"/>
                  </a:solidFill>
                  <a:latin typeface="Arial"/>
                  <a:ea typeface="Arial"/>
                  <a:cs typeface="Arial"/>
                  <a:sym typeface="Arial"/>
                </a:rPr>
                <a:t>[    "John",  "likes",  "to",</a:t>
              </a:r>
              <a:br>
                <a:rPr b="1" i="0" lang="en" sz="1200" u="none" cap="none" strike="noStrike">
                  <a:solidFill>
                    <a:srgbClr val="695D4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" sz="1200" u="none" cap="none" strike="noStrike">
                  <a:solidFill>
                    <a:srgbClr val="695D46"/>
                  </a:solidFill>
                  <a:latin typeface="Arial"/>
                  <a:ea typeface="Arial"/>
                  <a:cs typeface="Arial"/>
                  <a:sym typeface="Arial"/>
                </a:rPr>
                <a:t>    "watch",  "movies",</a:t>
              </a:r>
              <a:br>
                <a:rPr b="1" i="0" lang="en" sz="1200" u="none" cap="none" strike="noStrike">
                  <a:solidFill>
                    <a:srgbClr val="695D4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" sz="1200" u="none" cap="none" strike="noStrike">
                  <a:solidFill>
                    <a:srgbClr val="695D46"/>
                  </a:solidFill>
                  <a:latin typeface="Arial"/>
                  <a:ea typeface="Arial"/>
                  <a:cs typeface="Arial"/>
                  <a:sym typeface="Arial"/>
                </a:rPr>
                <a:t>    "also",  "football",</a:t>
              </a:r>
              <a:br>
                <a:rPr b="1" i="0" lang="en" sz="1200" u="none" cap="none" strike="noStrike">
                  <a:solidFill>
                    <a:srgbClr val="695D4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" sz="1200" u="none" cap="none" strike="noStrike">
                  <a:solidFill>
                    <a:srgbClr val="695D46"/>
                  </a:solidFill>
                  <a:latin typeface="Arial"/>
                  <a:ea typeface="Arial"/>
                  <a:cs typeface="Arial"/>
                  <a:sym typeface="Arial"/>
                </a:rPr>
                <a:t>    "games",  "Mary",  "too"  ]</a:t>
              </a:r>
              <a:endParaRPr b="1" i="0" sz="12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6"/>
            <p:cNvSpPr txBox="1"/>
            <p:nvPr/>
          </p:nvSpPr>
          <p:spPr>
            <a:xfrm>
              <a:off x="6906425" y="-298944"/>
              <a:ext cx="1567500" cy="80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695D46"/>
                  </a:solidFill>
                  <a:latin typeface="Arial"/>
                  <a:ea typeface="Arial"/>
                  <a:cs typeface="Arial"/>
                  <a:sym typeface="Arial"/>
                </a:rPr>
                <a:t>dictionary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Task Description - Malicious Comments Identification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Kaggle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Requirements and Regulation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Grading Policy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FAQ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 </a:t>
            </a:r>
            <a:r>
              <a:rPr lang="en" sz="1800"/>
              <a:t>1/2</a:t>
            </a:r>
            <a:endParaRPr sz="1800"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本次作業將提供 train_x.csv, train_y.csv 跟 test_x.csv 等 3 個 csv 檔。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train_x.csv/train_y.csv: 共 120000 筆留言作為 training_data。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test_x.csv: 共 20000 筆留言作為 testing_data，public 以及 private 各 10000 筆。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1： 惡意留言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0： 非惡意留言</a:t>
            </a:r>
            <a:endParaRPr sz="1600">
              <a:solidFill>
                <a:srgbClr val="695D46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600"/>
              <a:buChar char="●"/>
            </a:pPr>
            <a:r>
              <a:rPr lang="en" sz="1600">
                <a:solidFill>
                  <a:srgbClr val="695D46"/>
                </a:solidFill>
              </a:rPr>
              <a:t>Data另外放在ceiba公布欄，請同學自行前往下載</a:t>
            </a:r>
            <a:endParaRPr sz="1600">
              <a:solidFill>
                <a:srgbClr val="695D46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Data 僅供作業使用，嚴禁外流</a:t>
            </a:r>
            <a:r>
              <a:rPr lang="en" sz="1600">
                <a:solidFill>
                  <a:srgbClr val="FF0000"/>
                </a:solidFill>
              </a:rPr>
              <a:t>!!</a:t>
            </a:r>
            <a:endParaRPr sz="16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26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 </a:t>
            </a:r>
            <a:r>
              <a:rPr lang="en" sz="1800"/>
              <a:t>2/2</a:t>
            </a:r>
            <a:endParaRPr sz="1800"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162" y="1133775"/>
            <a:ext cx="7137674" cy="38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Task Description - Malicious Comments Identification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Format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Requirements and Regulation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Grading Policy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FAQ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- Info </a:t>
            </a:r>
            <a:r>
              <a:rPr lang="en" sz="1800"/>
              <a:t>1/2</a:t>
            </a:r>
            <a:endParaRPr sz="1800"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2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Kaggle 連結 : 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https://www.kaggle.com/c/ml2019spring-hw6/</a:t>
            </a:r>
            <a:endParaRPr sz="14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個人進行，不需組隊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隊名</a:t>
            </a:r>
            <a:r>
              <a:rPr lang="en" sz="1600"/>
              <a:t>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修課學生：學號_任意名稱（ex: </a:t>
            </a:r>
            <a:r>
              <a:rPr lang="en" sz="1600">
                <a:solidFill>
                  <a:srgbClr val="FF0000"/>
                </a:solidFill>
              </a:rPr>
              <a:t>b08901666_</a:t>
            </a:r>
            <a:r>
              <a:rPr lang="en" sz="1600">
                <a:solidFill>
                  <a:srgbClr val="FF0000"/>
                </a:solidFill>
              </a:rPr>
              <a:t>好想看復仇者聯盟</a:t>
            </a:r>
            <a:r>
              <a:rPr lang="en" sz="1600"/>
              <a:t>）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旁聽：旁聽＿任意名稱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每天上傳上限</a:t>
            </a:r>
            <a:r>
              <a:rPr lang="en" sz="1600">
                <a:solidFill>
                  <a:srgbClr val="FF0000"/>
                </a:solidFill>
              </a:rPr>
              <a:t>5</a:t>
            </a:r>
            <a:r>
              <a:rPr lang="en" sz="1600"/>
              <a:t>次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Leaderboard上所顯示為public score，在Kaggle Deadline前可以選擇2份submission作為private score的評分依據。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set的資料將被分為兩份，一半為public，另一半為private。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最後的計分排名將以2筆自行選擇的結果，測試在private set上的準確率。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★"/>
            </a:pPr>
            <a:r>
              <a:rPr lang="en" sz="1600">
                <a:solidFill>
                  <a:srgbClr val="FF0000"/>
                </a:solidFill>
              </a:rPr>
              <a:t>kaggle名稱錯誤者的分數將x0.7。</a:t>
            </a:r>
            <a:endParaRPr sz="16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- </a:t>
            </a:r>
            <a:r>
              <a:rPr lang="en"/>
              <a:t>format </a:t>
            </a:r>
            <a:r>
              <a:rPr lang="en" sz="1800"/>
              <a:t>2/2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266325"/>
            <a:ext cx="435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預測 20000 筆 testing data 是否為惡意留言，將預測結果上傳至kaggle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Upload format : csv file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第一行必須是 id,label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第二行開始，每行分別為id值及預測結果 (binary)，以逗號隔開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Evaluation: Accuracy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範例格式</a:t>
            </a:r>
            <a:r>
              <a:rPr lang="en" sz="1600"/>
              <a:t>如右</a:t>
            </a:r>
            <a:endParaRPr sz="1600"/>
          </a:p>
        </p:txBody>
      </p:sp>
      <p:pic>
        <p:nvPicPr>
          <p:cNvPr id="236" name="Google Shape;236;p42"/>
          <p:cNvPicPr preferRelativeResize="0"/>
          <p:nvPr/>
        </p:nvPicPr>
        <p:blipFill rotWithShape="1">
          <a:blip r:embed="rId3">
            <a:alphaModFix/>
          </a:blip>
          <a:srcRect b="0" l="0" r="58807" t="0"/>
          <a:stretch/>
        </p:blipFill>
        <p:spPr>
          <a:xfrm>
            <a:off x="5456675" y="472250"/>
            <a:ext cx="2331724" cy="41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Task Description - Malicious Comments Identification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Format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Kaggle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and Regulation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Grading Policy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FAQ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hw6_test.sh 必須實作 </a:t>
            </a:r>
            <a:r>
              <a:rPr b="1" lang="en"/>
              <a:t>RNN</a:t>
            </a:r>
            <a:r>
              <a:rPr lang="en"/>
              <a:t> 或者 </a:t>
            </a:r>
            <a:r>
              <a:rPr b="1" lang="en"/>
              <a:t>BOW+DNN</a:t>
            </a:r>
            <a:r>
              <a:rPr lang="en"/>
              <a:t> 其中一種（以最後kaggle private baseline高者為準）。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本次作業</a:t>
            </a:r>
            <a:r>
              <a:rPr b="1" lang="en">
                <a:solidFill>
                  <a:srgbClr val="FF0000"/>
                </a:solidFill>
              </a:rPr>
              <a:t>不開放</a:t>
            </a:r>
            <a:r>
              <a:rPr lang="en"/>
              <a:t>使用作業以外的 dataset ，也</a:t>
            </a:r>
            <a:r>
              <a:rPr b="1" lang="en">
                <a:solidFill>
                  <a:srgbClr val="FF0000"/>
                </a:solidFill>
              </a:rPr>
              <a:t>不開放</a:t>
            </a:r>
            <a:r>
              <a:rPr lang="en"/>
              <a:t>使用其他 data pretrain 好的 word embedding。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本次作業的 dataset (Dcard 留言) 僅供作業使用，</a:t>
            </a:r>
            <a:r>
              <a:rPr b="1" lang="en">
                <a:solidFill>
                  <a:srgbClr val="FF0000"/>
                </a:solidFill>
              </a:rPr>
              <a:t>嚴禁外流</a:t>
            </a:r>
            <a:r>
              <a:rPr lang="en"/>
              <a:t>。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若同學在 data 中發現疑似個資的資訊時，請回報給助教。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 </a:t>
            </a:r>
            <a:r>
              <a:rPr lang="en" sz="1800"/>
              <a:t>1/3</a:t>
            </a:r>
            <a:endParaRPr sz="1800"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1106000"/>
            <a:ext cx="8741400" cy="3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Only Python 3.6 available !!!! 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開放使用套件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standard library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numpy &gt;=1.14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pandas &gt;= 0.24.1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 1.0.1, TensorFlow 1.12.0, Keras == 2.2.4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jieba 0.39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gensim 3.7.1  ( 只可使用 word2vec api !! )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emoji 0.5.1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其他作圖類套件請不要寫在我們會執行的 code 裡面。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請注意 gensim </a:t>
            </a:r>
            <a:r>
              <a:rPr b="1" lang="en" sz="1600">
                <a:solidFill>
                  <a:srgbClr val="FF0000"/>
                </a:solidFill>
              </a:rPr>
              <a:t>只可使用 word2vec api </a:t>
            </a:r>
            <a:r>
              <a:rPr lang="en" sz="1600"/>
              <a:t>( gensim.models.Word2Vec )，使用其他 api 將視為違規使用套件。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若需使用其他套件，請儘早寄信至助教信箱詢問，並請闡明原因。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r>
              <a:rPr lang="en"/>
              <a:t> - Malicious Comments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and Regulation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 - GitHub </a:t>
            </a:r>
            <a:r>
              <a:rPr lang="en" sz="1800"/>
              <a:t>2/3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311700" y="1113925"/>
            <a:ext cx="85206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請注意 github commit 為 local 端之時間，務必注意本機的電腦時間設定，助教群將在 deadline 一到就 clone 所有程式以及報告，並且</a:t>
            </a:r>
            <a:r>
              <a:rPr b="1" lang="en" sz="1600">
                <a:solidFill>
                  <a:srgbClr val="FF0000"/>
                </a:solidFill>
              </a:rPr>
              <a:t>不再重新 clone 任何檔案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你的 github 上 ML2019SPRING/hw6/ 中</a:t>
            </a:r>
            <a:r>
              <a:rPr lang="en" sz="1600"/>
              <a:t>請包含</a:t>
            </a:r>
            <a:r>
              <a:rPr lang="en" sz="1600"/>
              <a:t>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</a:t>
            </a:r>
            <a:r>
              <a:rPr lang="en" sz="1600"/>
              <a:t>eport.pdf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hw6_test.sh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hw6_train.sh   	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your python files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models ( 包括 embedding file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b="1" lang="en" sz="1600">
                <a:solidFill>
                  <a:srgbClr val="FF0000"/>
                </a:solidFill>
              </a:rPr>
              <a:t>請勿上傳 train_x.csv, train_y.csv, test_x.csv 等 dataset !!!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批改時將只執行 testing，請自行跑完 training 部分並且儲存相關模型參數並上傳至 github。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若 model 超過 github 容量限制，請傳到其他地方 (ex. Dropbox) 並在 script 中寫好下載的 command ( 請參考 </a:t>
            </a:r>
            <a:r>
              <a:rPr lang="en" sz="1600" u="sng">
                <a:latin typeface="Arial"/>
                <a:ea typeface="Arial"/>
                <a:cs typeface="Arial"/>
                <a:sym typeface="Arial"/>
                <a:hlinkClick r:id="rId3"/>
              </a:rPr>
              <a:t>http://slides.com/sunprinces/deck-16#/2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）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 - </a:t>
            </a:r>
            <a:r>
              <a:rPr lang="en"/>
              <a:t>Script Usage </a:t>
            </a:r>
            <a:r>
              <a:rPr lang="en" sz="1800"/>
              <a:t>3/3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311700" y="1106000"/>
            <a:ext cx="85206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/>
              <a:t>助教在批改程式部分時，會執行以下指令：</a:t>
            </a:r>
            <a:endParaRPr sz="18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bash hw6_test.sh &lt;test_x file&gt; &lt;dict.txt.big file&gt; &lt;output file&gt;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test_x file 為助教提供的 test_x.csv 路徑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dict.txt.big file 為助教提供的繁體詞庫路徑（For jieba）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file 為助教提供的 output file 路徑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E.g. 如果助教執行了 bash hw6_test.sh ~/data/test_x.csv ~/dict.txt.big ~/ans.csv ，則應該要產生一個檔名為 ans.csv 的檔案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hw6_test.sh 需要在 10 分鐘內執行完畢，否則該部分將以 0 分計算。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切勿於程式內寫死 test_x.csv 或者是 output file 的路徑</a:t>
            </a:r>
            <a:r>
              <a:rPr lang="en" sz="1600"/>
              <a:t>，否則該部分將以0分計算。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Script 所使用之模型，如 hdf5 檔、pickle 檔等，可以於程式內寫死路徑，助教會 cd 進 hw6 資料夾執行 reproduce 程序。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原則上助教只會跑 testing，不會跑 training，但請還是要上傳 training script/code</a:t>
            </a:r>
            <a:endParaRPr sz="16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助教執行指令： </a:t>
            </a:r>
            <a:r>
              <a:rPr lang="en" sz="1300">
                <a:solidFill>
                  <a:srgbClr val="FF0000"/>
                </a:solidFill>
              </a:rPr>
              <a:t>bash hw6_train.sh &lt;train_x file&gt; &lt;train_y file&gt; &lt;test_x file&gt; &lt;dict.txt.big file&gt;</a:t>
            </a:r>
            <a:endParaRPr sz="13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Task Description - Malicious Comments Identification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Format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Kaggle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Requirements and Regulation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FAQ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</a:t>
            </a:r>
            <a:r>
              <a:rPr lang="en"/>
              <a:t>Deadline </a:t>
            </a:r>
            <a:r>
              <a:rPr lang="en" sz="1800"/>
              <a:t>1/5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Early Simple Deadline: 2019/05/02 11:59:59 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Kaggle Deadline: 2019/05/09 11:59:59 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Github Deadline: 2019/05/10 23:59:59  (GMT+8)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助教會在deadline一到就clone所有程式，並且</a:t>
            </a:r>
            <a:r>
              <a:rPr lang="en">
                <a:solidFill>
                  <a:srgbClr val="FF0000"/>
                </a:solidFill>
              </a:rPr>
              <a:t>不再重新clone任何檔案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Evaluation (5% + Bonus 1%) </a:t>
            </a:r>
            <a:r>
              <a:rPr lang="en" sz="1800"/>
              <a:t>2/5</a:t>
            </a:r>
            <a:r>
              <a:rPr lang="en"/>
              <a:t> 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(1%) 超過public leaderboard的simple baseline分數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(1%) 超過public leaderboard的strong baseline分數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(1%) 超過private leaderboard的simple baseline分數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(1%) 超過private leaderboard的strong baseline分數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(1%) </a:t>
            </a:r>
            <a:r>
              <a:rPr lang="en" sz="1800">
                <a:solidFill>
                  <a:srgbClr val="FF0000"/>
                </a:solidFill>
              </a:rPr>
              <a:t>2019/05/02 11:59:59 (GMT+8)</a:t>
            </a:r>
            <a:r>
              <a:rPr lang="en" sz="1800"/>
              <a:t>前超過public simple baseline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(BONUS 1%) private leaderboard 排名前五名且於助教時間上台分享的同學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</a:t>
            </a:r>
            <a:r>
              <a:rPr lang="en"/>
              <a:t>Report </a:t>
            </a:r>
            <a:r>
              <a:rPr lang="en" sz="1800"/>
              <a:t>3/5</a:t>
            </a:r>
            <a:endParaRPr sz="1800"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311700" y="1266325"/>
            <a:ext cx="85206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請說明你實作之 RNN 模型架構及使用的 word embedding 方法，回報模型的正確率並繪出訓練曲線*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請實作 BOW+DNN 模型，敘述你的模型架構，回報</a:t>
            </a:r>
            <a:r>
              <a:rPr lang="en" sz="1400"/>
              <a:t>模型的</a:t>
            </a:r>
            <a:r>
              <a:rPr lang="en" sz="1400"/>
              <a:t>正確率並繪出訓練曲線*。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請敘述你如何 improve performance（preprocess, embedding, 架構等），並解釋為何這些做法可以使模型進步。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請比較不做斷詞 (e.g., 以字為單位) 與有做斷詞，兩種方法實作出來的效果差異，並解釋為何有此差別。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" sz="1400"/>
              <a:t>(1%) 請比較 RNN 與 BOW 兩種不同 model 對</a:t>
            </a:r>
            <a:r>
              <a:rPr lang="en" sz="1400"/>
              <a:t>於 "在說別人白痴之前，先想想自己" 與 "在說別人之前先想想自己，白痴" 這兩句話的分數（model output），並討論造成差異的原因</a:t>
            </a:r>
            <a:r>
              <a:rPr lang="en" sz="1400"/>
              <a:t>。</a:t>
            </a:r>
            <a:endParaRPr sz="1400"/>
          </a:p>
        </p:txBody>
      </p:sp>
      <p:sp>
        <p:nvSpPr>
          <p:cNvPr id="291" name="Google Shape;291;p51"/>
          <p:cNvSpPr txBox="1"/>
          <p:nvPr/>
        </p:nvSpPr>
        <p:spPr>
          <a:xfrm>
            <a:off x="311700" y="4356325"/>
            <a:ext cx="8520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* 訓練曲線 (Training curve)：顯示訓練過程的loss或accuracy變化。橫軸為step或epoch，縱軸為loss或accuracy。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</a:t>
            </a:r>
            <a:r>
              <a:rPr lang="en"/>
              <a:t>- Report </a:t>
            </a:r>
            <a:r>
              <a:rPr lang="en" sz="1800"/>
              <a:t>4/5</a:t>
            </a:r>
            <a:endParaRPr/>
          </a:p>
        </p:txBody>
      </p:sp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311700" y="126632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/>
              <a:t>限制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檔名必須為 report.pdf !!!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檔名必須為 report.pdf !!!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檔名必須為 report.pdf !!!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請用中文撰寫 report（非中文母語者可用英文）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頁數建議不超過2頁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保留各題標題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請標明</a:t>
            </a:r>
            <a:r>
              <a:rPr lang="en" sz="1600">
                <a:solidFill>
                  <a:srgbClr val="FF0000"/>
                </a:solidFill>
              </a:rPr>
              <a:t>系級、</a:t>
            </a:r>
            <a:r>
              <a:rPr lang="en" sz="1600">
                <a:solidFill>
                  <a:srgbClr val="FF0000"/>
                </a:solidFill>
              </a:rPr>
              <a:t>學</a:t>
            </a:r>
            <a:r>
              <a:rPr lang="en" sz="1600">
                <a:solidFill>
                  <a:srgbClr val="FF0000"/>
                </a:solidFill>
              </a:rPr>
              <a:t>號、姓名</a:t>
            </a:r>
            <a:r>
              <a:rPr lang="en" sz="1600"/>
              <a:t>，並按照report模板回答問題，切勿隨意更動題號順序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若有和其他修課同學討論，請務必於題號前標明collaborator（含姓名、學號）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Report模板連結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連結：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</a:t>
            </a:r>
            <a:r>
              <a:rPr lang="en" sz="1600"/>
              <a:t>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截止日期同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Github Deadline: </a:t>
            </a:r>
            <a:r>
              <a:rPr b="1" lang="en" sz="1600">
                <a:solidFill>
                  <a:srgbClr val="FF0000"/>
                </a:solidFill>
              </a:rPr>
              <a:t>2019/05/10 23:59:59  (GMT+8)</a:t>
            </a:r>
            <a:endParaRPr b="1"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</a:t>
            </a:r>
            <a:r>
              <a:rPr lang="en"/>
              <a:t>-</a:t>
            </a:r>
            <a:r>
              <a:rPr lang="en"/>
              <a:t> Other Policy </a:t>
            </a:r>
            <a:r>
              <a:rPr lang="en" sz="1800"/>
              <a:t>5/5</a:t>
            </a:r>
            <a:r>
              <a:rPr lang="en"/>
              <a:t> </a:t>
            </a:r>
            <a:endParaRPr/>
          </a:p>
        </p:txBody>
      </p:sp>
      <p:sp>
        <p:nvSpPr>
          <p:cNvPr id="303" name="Google Shape;303;p53"/>
          <p:cNvSpPr txBox="1"/>
          <p:nvPr>
            <p:ph idx="1" type="body"/>
          </p:nvPr>
        </p:nvSpPr>
        <p:spPr>
          <a:xfrm>
            <a:off x="311700" y="1266325"/>
            <a:ext cx="85206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b="1" lang="en" sz="1800"/>
              <a:t>Lateness</a:t>
            </a:r>
            <a:endParaRPr b="1" sz="18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Github 遲交一天(不足一天以一天計算) hw6 所得總分將 x0.7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不接受程式 or 報告單獨遲交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不足一天以一天計算，不得遲交超過兩天，有特殊原因請找助教。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Github 遲交表單: 遲交請先上傳遲交檔案至自己的 github 後再填寫遲交表單，助教群會以表單填寫時間作為繳交時間手動 clone 檔案。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Script Error</a:t>
            </a:r>
            <a:endParaRPr b="1" sz="18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當 </a:t>
            </a:r>
            <a:r>
              <a:rPr lang="en" sz="1600">
                <a:solidFill>
                  <a:srgbClr val="FF0000"/>
                </a:solidFill>
              </a:rPr>
              <a:t>script 格式錯誤</a:t>
            </a:r>
            <a:r>
              <a:rPr lang="en" sz="1600"/>
              <a:t>，造成助教無法順利執行，請在公告時間內寄信向助教說明，修好之後重新執行所得 kaggle 部分分數將x0.7。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可以更改的部分僅限syntax及io的部分，不得改程式邏輯或是演算法，至於其他部分由助教認定為主。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不接受任何 py 檔的 coding 錯誤更改	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311700" y="1266325"/>
            <a:ext cx="549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有問題建議可以在 FB Group 裡面留言發問，可能很多人都有一樣的問題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本次作業可能需要花較多時間訓練，請同學儘早開始。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ntumlta2019@gmail.com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974" y="345350"/>
            <a:ext cx="3035276" cy="429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 - Malicious Comments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Format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Kaggle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Requirements and Regulation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Grading Policy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FAQ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06000"/>
            <a:ext cx="4550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lt1"/>
                </a:highlight>
              </a:rPr>
              <a:t>希望大家能在本作業實作 </a:t>
            </a:r>
            <a:r>
              <a:rPr lang="en">
                <a:highlight>
                  <a:schemeClr val="lt1"/>
                </a:highlight>
              </a:rPr>
              <a:t>Recurrent Neural Network 以及 BOW model 來判斷留言是否為惡意留言（人身攻擊, 仇恨言論, etc.）</a:t>
            </a:r>
            <a:r>
              <a:rPr lang="en" sz="1800">
                <a:highlight>
                  <a:schemeClr val="lt1"/>
                </a:highlight>
              </a:rPr>
              <a:t>。</a:t>
            </a:r>
            <a:br>
              <a:rPr lang="en" sz="1800">
                <a:highlight>
                  <a:schemeClr val="lt1"/>
                </a:highlight>
              </a:rPr>
            </a:b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本次作業的資料是由 Dcard 提供的匿名留言資料。由助教群與 Dcard 接洽取得這個 dataset 。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496" y="1596675"/>
            <a:ext cx="2659976" cy="1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Overview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266325"/>
            <a:ext cx="85206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中文語句處理常見的流程：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斷詞（Word Segmentation）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將</a:t>
            </a:r>
            <a:r>
              <a:rPr lang="en" sz="1600"/>
              <a:t>字詞</a:t>
            </a:r>
            <a:r>
              <a:rPr lang="en" sz="1600"/>
              <a:t>轉為 vector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使用 Recurrent Neural Network 訓練</a:t>
            </a:r>
            <a:endParaRPr sz="1600"/>
          </a:p>
          <a:p>
            <a:pPr indent="-374399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斷詞（Word Segmentation）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將</a:t>
            </a:r>
            <a:r>
              <a:rPr lang="en" sz="1600"/>
              <a:t>句子</a:t>
            </a:r>
            <a:r>
              <a:rPr lang="en" sz="1600"/>
              <a:t>轉為 vector（Bag of word）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使用 DNN 訓練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Segmentation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中文以詞為單位，因此在處理句子時需要先做斷詞（word segmentation）。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Ex. “人生短短幾個秋” -&gt; "人生", “短短”, “幾個”, “秋”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使用套件：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jieba</a:t>
            </a:r>
            <a:br>
              <a:rPr lang="en" sz="1600"/>
            </a:br>
            <a:r>
              <a:rPr lang="en" sz="1600"/>
              <a:t>※ 	jieba預設為簡體，我們會另提供繁體詞庫檔 (dict.txt.big)，用法請見上方連結</a:t>
            </a:r>
            <a:br>
              <a:rPr lang="en" sz="1600"/>
            </a:br>
            <a:r>
              <a:rPr lang="en" sz="1600">
                <a:solidFill>
                  <a:srgbClr val="FF0000"/>
                </a:solidFill>
              </a:rPr>
              <a:t>※	請勿使用其他詞庫！!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將每個字/詞轉換為 vector 以利後續 model training 。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如何將字/詞轉換為 vector ?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One-hot Encoding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Word Embedding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3792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en"/>
              <a:t>One-hot</a:t>
            </a: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"/>
              <a:t>E</a:t>
            </a: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ncoding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0866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假設有一個五個字的字典 [1,2,3,4,5]</a:t>
            </a:r>
            <a:endParaRPr b="0" i="0" sz="16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我們可以用不同的one-hot vector來代表這個字</a:t>
            </a:r>
            <a:endParaRPr b="0" i="0" sz="16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1 -&gt; [1,0,0,0,0]</a:t>
            </a:r>
            <a:endParaRPr b="0" i="0" sz="16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2 -&gt; [0,1,0,0,0]</a:t>
            </a:r>
            <a:endParaRPr b="0" i="0" sz="16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3 -&gt; [0,0,1,0,0]</a:t>
            </a:r>
            <a:endParaRPr b="0" i="0" sz="16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4 -&gt; [0,0,0,1,0]</a:t>
            </a:r>
            <a:b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Issue :</a:t>
            </a:r>
            <a:endParaRPr b="0" i="0" sz="16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缺少字與字之間的關聯性 (當然你可以相信NN很強大他會自己想辦法)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很吃記憶體</a:t>
            </a:r>
            <a:endParaRPr b="0" i="0" sz="16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2000</a:t>
            </a:r>
            <a:r>
              <a:rPr lang="en" sz="1600">
                <a:solidFill>
                  <a:srgbClr val="695D46"/>
                </a:solidFill>
              </a:rPr>
              <a:t>0</a:t>
            </a: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0(data)*30(length)*20000(vocab size) *4(Byte) = 4.8*10^1</a:t>
            </a:r>
            <a:r>
              <a:rPr lang="en" sz="1600">
                <a:solidFill>
                  <a:srgbClr val="695D46"/>
                </a:solidFill>
              </a:rPr>
              <a:t>1</a:t>
            </a: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= 48</a:t>
            </a:r>
            <a:r>
              <a:rPr lang="en" sz="1600">
                <a:solidFill>
                  <a:srgbClr val="695D46"/>
                </a:solidFill>
              </a:rPr>
              <a:t>0</a:t>
            </a:r>
            <a:r>
              <a:rPr b="0" i="0" lang="en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GB</a:t>
            </a:r>
            <a:endParaRPr b="0" i="0" sz="16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384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Word Embedding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244850" y="1175425"/>
            <a:ext cx="86451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用一個向量(vector)表示字(詞)的意思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b="0" i="0" lang="en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用一些方法</a:t>
            </a: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pretrain 出</a:t>
            </a: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word embedding (ex：skip-gram、CBOW )</a:t>
            </a:r>
            <a:endParaRPr b="0" i="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可使用 Word2Vec 實做（套件：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gensim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）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※ </a:t>
            </a: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如果要實作這個方法，pretrain</a:t>
            </a:r>
            <a:r>
              <a:rPr lang="en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en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也要是作業提供的！</a:t>
            </a:r>
            <a:endParaRPr b="0" i="0" sz="14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※ 本次作業</a:t>
            </a:r>
            <a:r>
              <a:rPr b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不開放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使用現成的 word embedding (GloVe, etc.)</a:t>
            </a:r>
            <a:endParaRPr sz="1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或是</a:t>
            </a:r>
            <a:r>
              <a:rPr b="0" i="0" lang="en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跟</a:t>
            </a: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的其他部分一起</a:t>
            </a: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b="0" i="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4">
            <a:alphaModFix/>
          </a:blip>
          <a:srcRect b="11404" l="0" r="0" t="8901"/>
          <a:stretch/>
        </p:blipFill>
        <p:spPr>
          <a:xfrm>
            <a:off x="811400" y="3493200"/>
            <a:ext cx="4840950" cy="14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