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PT Sans Narrow" panose="020B0506020203020204" pitchFamily="3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/>
    <p:restoredTop sz="83998"/>
  </p:normalViewPr>
  <p:slideViewPr>
    <p:cSldViewPr snapToGrid="0">
      <p:cViewPr varScale="1">
        <p:scale>
          <a:sx n="172" d="100"/>
          <a:sy n="172" d="100"/>
        </p:scale>
        <p:origin x="52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5dbef20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5dbef20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ef427b1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aef427b1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edc949e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edc949e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 </a:t>
            </a:r>
            <a:r>
              <a:rPr lang="zh-CN" altLang="en-US" dirty="0"/>
              <a:t>大纲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 </a:t>
            </a:r>
            <a:r>
              <a:rPr lang="zh-CN" altLang="en-US" dirty="0"/>
              <a:t>目标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Tasks </a:t>
            </a:r>
            <a:r>
              <a:rPr lang="zh-CN" altLang="en-US" dirty="0"/>
              <a:t>任务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Examples </a:t>
            </a:r>
            <a:r>
              <a:rPr lang="zh-CN" altLang="en-US" dirty="0"/>
              <a:t>示例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HW questions WH </a:t>
            </a:r>
            <a:r>
              <a:rPr lang="zh-CN" altLang="en-US" dirty="0"/>
              <a:t>问题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Grading </a:t>
            </a:r>
            <a:r>
              <a:rPr lang="zh-CN" altLang="en-US" dirty="0"/>
              <a:t>评分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Submission &amp; deadline </a:t>
            </a:r>
            <a:r>
              <a:rPr lang="zh-CN" altLang="en-US" dirty="0"/>
              <a:t>提交和截止日期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Grading release date </a:t>
            </a:r>
            <a:r>
              <a:rPr lang="zh-CN" altLang="en-US" dirty="0"/>
              <a:t>评分发布日期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edc949ed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edc949ed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 </a:t>
            </a:r>
            <a:r>
              <a:rPr lang="zh-CN" altLang="en-US" dirty="0"/>
              <a:t>目标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Experience the power (and the limitations) of generative AI </a:t>
            </a:r>
            <a:r>
              <a:rPr lang="zh-CN" altLang="en-US" dirty="0"/>
              <a:t>体验生成式人工智能的力量（和局限性）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midjourney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edc949ed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edc949ed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Determine whether the provided material is generated by AI </a:t>
            </a:r>
            <a:r>
              <a:rPr lang="zh-CN" altLang="en-US" dirty="0"/>
              <a:t>确定提供的材料是否由人工智能生成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Covered modality: speech, singing voice, text, image, and video </a:t>
            </a:r>
            <a:r>
              <a:rPr lang="zh-CN" altLang="en-US" dirty="0"/>
              <a:t>涵盖的模态：语音、歌声、文本、图像和视频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40 </a:t>
            </a:r>
            <a:r>
              <a:rPr lang="en" dirty="0"/>
              <a:t>questions in total </a:t>
            </a:r>
            <a:r>
              <a:rPr lang="zh-CN" altLang="en-US" dirty="0"/>
              <a:t>共 </a:t>
            </a:r>
            <a:r>
              <a:rPr lang="en-US" altLang="zh-CN" dirty="0"/>
              <a:t>40 </a:t>
            </a:r>
            <a:r>
              <a:rPr lang="zh-CN" altLang="en-US" dirty="0"/>
              <a:t>个问题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edc949ed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edc949ed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移到前面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ef427b1b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ef427b1b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All the question materials are included in the NTU Cool quiz </a:t>
            </a:r>
            <a:r>
              <a:rPr lang="zh-CN" altLang="en-US" dirty="0"/>
              <a:t>所有问题材料都包含在 </a:t>
            </a:r>
            <a:r>
              <a:rPr lang="en" dirty="0"/>
              <a:t>NTU Cool </a:t>
            </a:r>
            <a:r>
              <a:rPr lang="zh-CN" altLang="en-US" dirty="0"/>
              <a:t>测验中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case the embedded materials don’t work, you can still get them here, with the corresponding question IDs specified in the file names </a:t>
            </a:r>
            <a:r>
              <a:rPr lang="zh-CN" altLang="en-US" dirty="0"/>
              <a:t>如果嵌入的材料不起作用，您仍然可以在此处获取它们，并在文件名中指定相应的问题 </a:t>
            </a:r>
            <a:r>
              <a:rPr lang="en"/>
              <a:t>ID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edc949ed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edc949ed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ee138b9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aee138b9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5de1f21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65de1f21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tu-gen-ai-2024-spring-ta@googlegroup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ol.ntu.edu.tw/courses/33749/discussion_topics/26682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ntu-gen-ai-2024-spring-ta@googlegroups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GUnCLIBSewym83usmWOkFieKmaViZ161/vie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hyperlink" Target="https://arxiv.org/abs/2110.04005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s://arxiv.org/pdf/2112.10752.pdf" TargetMode="Externa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0" Type="http://schemas.openxmlformats.org/officeDocument/2006/relationships/hyperlink" Target="http://drive.google.com/file/d/12dp8-Iw5M38LY6mOAiBqUK7KQ4DUDn0L/view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IqrfovQbPj9nuRBxQ80LcocqkUFxYNfL?usp=shar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2N7W5dW5eSZcNrG1auRkEQkZ0Dw07FGo/view?usp=shar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GenAI HW1</a:t>
            </a:r>
            <a:br>
              <a:rPr lang="en"/>
            </a:br>
            <a:r>
              <a:rPr lang="en"/>
              <a:t>真假難辨的世界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ubTitle" idx="1"/>
          </p:nvPr>
        </p:nvSpPr>
        <p:spPr>
          <a:xfrm>
            <a:off x="2137250" y="2946203"/>
            <a:ext cx="48705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TA: </a:t>
            </a:r>
            <a:r>
              <a:rPr lang="en" sz="1850"/>
              <a:t>楊智凱 </a:t>
            </a:r>
            <a:r>
              <a:rPr lang="en" sz="18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白宗民 鍾承燁</a:t>
            </a:r>
            <a:endParaRPr sz="185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900"/>
            </a:br>
            <a:r>
              <a:rPr lang="en" sz="1690" u="sng">
                <a:solidFill>
                  <a:schemeClr val="hlink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ntu-gen-ai-2024-spring-ta@googlegroups.com</a:t>
            </a:r>
            <a:endParaRPr sz="244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highlight>
                <a:schemeClr val="lt1"/>
              </a:highlight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0000"/>
                </a:solidFill>
                <a:highlight>
                  <a:schemeClr val="lt1"/>
                </a:highlight>
              </a:rPr>
              <a:t>Registration Form Deadline: 2024/02/26 23:59:59 (UTC+8)</a:t>
            </a:r>
            <a:r>
              <a:rPr lang="en" sz="1900">
                <a:highlight>
                  <a:schemeClr val="lt1"/>
                </a:highlight>
              </a:rPr>
              <a:t> </a:t>
            </a:r>
            <a:endParaRPr sz="1900">
              <a:highlight>
                <a:schemeClr val="lt1"/>
              </a:highlight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highlight>
                <a:schemeClr val="lt1"/>
              </a:highlight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0000"/>
                </a:solidFill>
                <a:highlight>
                  <a:schemeClr val="lt1"/>
                </a:highlight>
              </a:rPr>
              <a:t>HW1 Deadline: 2024/03/07 23:59:59 (UTC+8)</a:t>
            </a:r>
            <a:r>
              <a:rPr lang="en" sz="1900">
                <a:highlight>
                  <a:schemeClr val="lt1"/>
                </a:highlight>
              </a:rPr>
              <a:t> </a:t>
            </a:r>
            <a:endParaRPr sz="19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Have Any Questions</a:t>
            </a:r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ask via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chemeClr val="lt1"/>
                </a:highlight>
              </a:rPr>
              <a:t>NTU Cool HW1 </a:t>
            </a:r>
            <a:r>
              <a:rPr lang="en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discussion forum</a:t>
            </a:r>
            <a:endParaRPr>
              <a:highlight>
                <a:schemeClr val="lt1"/>
              </a:highlight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your question is not personal, please use the discussion forum first.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Questions on the forum are with highest priority for TAs to answer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Email (</a:t>
            </a:r>
            <a:r>
              <a:rPr lang="en" u="sng">
                <a:solidFill>
                  <a:schemeClr val="hlink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ntu-gen-ai-2024-spring-ta@googlegroups.com</a:t>
            </a:r>
            <a:r>
              <a:rPr lang="en">
                <a:highlight>
                  <a:schemeClr val="lt1"/>
                </a:highlight>
              </a:rPr>
              <a:t>)</a:t>
            </a:r>
            <a:endParaRPr>
              <a:highlight>
                <a:schemeClr val="lt1"/>
              </a:highlight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■"/>
            </a:pPr>
            <a:r>
              <a:rPr lang="en">
                <a:solidFill>
                  <a:srgbClr val="0000FF"/>
                </a:solidFill>
                <a:highlight>
                  <a:schemeClr val="lt1"/>
                </a:highlight>
              </a:rPr>
              <a:t>The title should begin with “</a:t>
            </a:r>
            <a:r>
              <a:rPr lang="en">
                <a:solidFill>
                  <a:srgbClr val="0000FF"/>
                </a:solidFill>
              </a:rPr>
              <a:t>[GenAI 2024 Spring HW1]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</a:rPr>
              <a:t>”</a:t>
            </a:r>
            <a:endParaRPr>
              <a:solidFill>
                <a:srgbClr val="0000FF"/>
              </a:solidFill>
              <a:highlight>
                <a:schemeClr val="lt1"/>
              </a:highlight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Email with the wrong title will be moved to trash automatically</a:t>
            </a:r>
            <a:endParaRPr>
              <a:highlight>
                <a:schemeClr val="lt1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chemeClr val="lt1"/>
                </a:highlight>
              </a:rPr>
              <a:t>TA hour</a:t>
            </a:r>
            <a:endParaRPr>
              <a:highlight>
                <a:schemeClr val="lt1"/>
              </a:highlight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■"/>
            </a:pPr>
            <a:r>
              <a:rPr lang="en">
                <a:solidFill>
                  <a:srgbClr val="FF0000"/>
                </a:solidFill>
                <a:highlight>
                  <a:schemeClr val="lt1"/>
                </a:highlight>
              </a:rPr>
              <a:t>Time: 2/23、3/1 16:30~17:20</a:t>
            </a:r>
            <a:endParaRPr>
              <a:solidFill>
                <a:srgbClr val="FF0000"/>
              </a:solidFill>
              <a:highlight>
                <a:schemeClr val="lt1"/>
              </a:highlight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■"/>
            </a:pPr>
            <a:r>
              <a:rPr lang="en">
                <a:solidFill>
                  <a:srgbClr val="FF0000"/>
                </a:solidFill>
                <a:highlight>
                  <a:schemeClr val="lt1"/>
                </a:highlight>
              </a:rPr>
              <a:t>Location: 綜合大講堂</a:t>
            </a:r>
            <a:endParaRPr>
              <a:solidFill>
                <a:srgbClr val="FF000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</a:t>
            </a:r>
            <a:endParaRPr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Objectives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Tasks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HW questions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Grading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Submission &amp; deadline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Grading release date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/>
          <p:nvPr/>
        </p:nvSpPr>
        <p:spPr>
          <a:xfrm>
            <a:off x="5350300" y="2079525"/>
            <a:ext cx="3106800" cy="26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1199900" y="2120425"/>
            <a:ext cx="3243900" cy="25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Experience the power (and the limitations) of generative AI</a:t>
            </a:r>
            <a:endParaRPr dirty="0"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800" y="3415713"/>
            <a:ext cx="1129600" cy="11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7137" y="3320650"/>
            <a:ext cx="1979586" cy="131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4325" y="1679112"/>
            <a:ext cx="1550800" cy="15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95375" y="2185610"/>
            <a:ext cx="2387400" cy="88036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/>
        </p:nvSpPr>
        <p:spPr>
          <a:xfrm>
            <a:off x="353650" y="1766925"/>
            <a:ext cx="23874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語言模型、聊天機器人</a:t>
            </a:r>
            <a:endParaRPr sz="15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6604375" y="1726850"/>
            <a:ext cx="23874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AI生圖</a:t>
            </a:r>
            <a:endParaRPr sz="15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Determine whether the provided material is generated by AI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Covered modality: speech, singing voice, text, image, and video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40 questions in total</a:t>
            </a:r>
            <a:endParaRPr dirty="0"/>
          </a:p>
        </p:txBody>
      </p:sp>
      <p:pic>
        <p:nvPicPr>
          <p:cNvPr id="142" name="Google Shape;142;p23" title="ref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8811" y="3229182"/>
            <a:ext cx="539496" cy="539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7948" y="3153623"/>
            <a:ext cx="639575" cy="6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/>
        </p:nvSpPr>
        <p:spPr>
          <a:xfrm>
            <a:off x="2762475" y="3301375"/>
            <a:ext cx="1742700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好各位同學大家好</a:t>
            </a:r>
            <a:endParaRPr sz="15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6">
            <a:alphaModFix/>
          </a:blip>
          <a:srcRect t="9288"/>
          <a:stretch/>
        </p:blipFill>
        <p:spPr>
          <a:xfrm>
            <a:off x="5670725" y="3308300"/>
            <a:ext cx="1451825" cy="73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754" y="2355895"/>
            <a:ext cx="539500" cy="539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5269" y="2221600"/>
            <a:ext cx="2239231" cy="8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8022" y="3653475"/>
            <a:ext cx="600962" cy="53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05275" y="3267925"/>
            <a:ext cx="1192975" cy="122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/>
        </p:nvSpPr>
        <p:spPr>
          <a:xfrm>
            <a:off x="3613625" y="4445650"/>
            <a:ext cx="15120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Rombach et al.</a:t>
            </a:r>
            <a:endParaRPr sz="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6" name="Google Shape;156;p24"/>
          <p:cNvPicPr preferRelativeResize="0"/>
          <p:nvPr/>
        </p:nvPicPr>
        <p:blipFill rotWithShape="1">
          <a:blip r:embed="rId8">
            <a:alphaModFix/>
          </a:blip>
          <a:srcRect t="12747"/>
          <a:stretch/>
        </p:blipFill>
        <p:spPr>
          <a:xfrm>
            <a:off x="4744550" y="3606024"/>
            <a:ext cx="1264450" cy="6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 rotWithShape="1">
          <a:blip r:embed="rId8">
            <a:alphaModFix/>
          </a:blip>
          <a:srcRect t="12747"/>
          <a:stretch/>
        </p:blipFill>
        <p:spPr>
          <a:xfrm>
            <a:off x="5821525" y="2449349"/>
            <a:ext cx="1264450" cy="6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05350" y="1191538"/>
            <a:ext cx="906300" cy="758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 title="singing_sample.wav">
            <a:hlinkClick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156425" y="13420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 rotWithShape="1">
          <a:blip r:embed="rId12">
            <a:alphaModFix/>
          </a:blip>
          <a:srcRect t="9288"/>
          <a:stretch/>
        </p:blipFill>
        <p:spPr>
          <a:xfrm>
            <a:off x="5067750" y="1199213"/>
            <a:ext cx="1451825" cy="73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/>
          <p:nvPr/>
        </p:nvSpPr>
        <p:spPr>
          <a:xfrm>
            <a:off x="3667200" y="1751475"/>
            <a:ext cx="15120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13"/>
              </a:rPr>
              <a:t>Liao et al.</a:t>
            </a:r>
            <a:endParaRPr sz="9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 Questions</a:t>
            </a:r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All the question materials are included in the NTU Cool quiz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case the embedded materials don’t work, you can still get them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here</a:t>
            </a:r>
            <a:r>
              <a:rPr lang="en" dirty="0"/>
              <a:t>, with the corresponding question IDs specified in the file names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</a:t>
            </a:r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2.5</a:t>
            </a:r>
            <a:r>
              <a:rPr lang="en">
                <a:solidFill>
                  <a:srgbClr val="666666"/>
                </a:solidFill>
              </a:rPr>
              <a:t> point per question -&gt; </a:t>
            </a:r>
            <a:r>
              <a:rPr lang="en">
                <a:solidFill>
                  <a:srgbClr val="FF0000"/>
                </a:solidFill>
              </a:rPr>
              <a:t>100</a:t>
            </a:r>
            <a:r>
              <a:rPr lang="en">
                <a:solidFill>
                  <a:srgbClr val="666666"/>
                </a:solidFill>
              </a:rPr>
              <a:t> points in total (</a:t>
            </a:r>
            <a:r>
              <a:rPr lang="en">
                <a:solidFill>
                  <a:srgbClr val="FF0000"/>
                </a:solidFill>
              </a:rPr>
              <a:t>10%</a:t>
            </a:r>
            <a:r>
              <a:rPr lang="en">
                <a:solidFill>
                  <a:srgbClr val="666666"/>
                </a:solidFill>
              </a:rPr>
              <a:t> of your final grade)</a:t>
            </a:r>
            <a:endParaRPr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The goal of HW1 is to let you experience the power/limitation of these generative AI models</a:t>
            </a:r>
            <a:endParaRPr>
              <a:solidFill>
                <a:srgbClr val="66666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You’ll </a:t>
            </a:r>
            <a:r>
              <a:rPr lang="en">
                <a:solidFill>
                  <a:srgbClr val="9900FF"/>
                </a:solidFill>
              </a:rPr>
              <a:t>get full point</a:t>
            </a:r>
            <a:r>
              <a:rPr lang="en">
                <a:solidFill>
                  <a:srgbClr val="666666"/>
                </a:solidFill>
              </a:rPr>
              <a:t> for a question </a:t>
            </a:r>
            <a:r>
              <a:rPr lang="en" b="1">
                <a:solidFill>
                  <a:srgbClr val="FF0000"/>
                </a:solidFill>
              </a:rPr>
              <a:t>as long as you answer it</a:t>
            </a:r>
            <a:r>
              <a:rPr lang="en">
                <a:solidFill>
                  <a:srgbClr val="666666"/>
                </a:solidFill>
              </a:rPr>
              <a:t> (i.e. choose any option for it)</a:t>
            </a:r>
            <a:endParaRPr>
              <a:solidFill>
                <a:srgbClr val="66666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!!!!!! Even when your choice is incorrect !!!!!!</a:t>
            </a:r>
            <a:endParaRPr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Make sure you answer all the questions to get full marks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&amp; Deadline</a:t>
            </a:r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NTU Cool Quiz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Unlimited times of submissions for the quiz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the latest submission will be considered when grading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Deadline: </a:t>
            </a:r>
            <a:r>
              <a:rPr lang="en">
                <a:solidFill>
                  <a:srgbClr val="FF0000"/>
                </a:solidFill>
              </a:rPr>
              <a:t>2024/03/07 23:59 (UTC+8)</a:t>
            </a:r>
            <a:endParaRPr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b="1">
                <a:solidFill>
                  <a:srgbClr val="FF0000"/>
                </a:solidFill>
              </a:rPr>
              <a:t>No late submission is allowed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 Release Date</a:t>
            </a:r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grading of HW1 will be released by </a:t>
            </a:r>
            <a:r>
              <a:rPr lang="en" b="1">
                <a:solidFill>
                  <a:srgbClr val="FF0000"/>
                </a:solidFill>
              </a:rPr>
              <a:t>2024/03/14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 b="1">
                <a:solidFill>
                  <a:srgbClr val="FF0000"/>
                </a:solidFill>
              </a:rPr>
              <a:t>23:59:59 (UTC+8)</a:t>
            </a:r>
            <a:endParaRPr b="1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ground truths of these questions and the employed models will also be released then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3/8 Update: The ground truth can be found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/>
              <a:t>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563</Words>
  <Application>Microsoft Macintosh PowerPoint</Application>
  <PresentationFormat>全屏显示(16:9)</PresentationFormat>
  <Paragraphs>76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PT Sans Narrow</vt:lpstr>
      <vt:lpstr>Open Sans</vt:lpstr>
      <vt:lpstr>Arial</vt:lpstr>
      <vt:lpstr>Tropic</vt:lpstr>
      <vt:lpstr>GenAI HW1 真假難辨的世界</vt:lpstr>
      <vt:lpstr>Outline</vt:lpstr>
      <vt:lpstr>Objectives</vt:lpstr>
      <vt:lpstr>Tasks</vt:lpstr>
      <vt:lpstr>Examples</vt:lpstr>
      <vt:lpstr>HW Questions</vt:lpstr>
      <vt:lpstr>Grading</vt:lpstr>
      <vt:lpstr>Submission &amp; Deadline</vt:lpstr>
      <vt:lpstr>Grading Release Date</vt:lpstr>
      <vt:lpstr>If You Have Any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Registration &amp; Auditing</dc:title>
  <cp:lastModifiedBy>Microsoft Office User</cp:lastModifiedBy>
  <cp:revision>8</cp:revision>
  <dcterms:modified xsi:type="dcterms:W3CDTF">2025-01-31T11:46:04Z</dcterms:modified>
</cp:coreProperties>
</file>