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Lst>
  <p:sldSz cx="9144000" cy="5143500" type="screen16x9"/>
  <p:notesSz cx="6858000" cy="9144000"/>
  <p:embeddedFontLst>
    <p:embeddedFont>
      <p:font typeface="Open Sans" panose="020B0606030504020204" pitchFamily="34" charset="0"/>
      <p:regular r:id="rId66"/>
      <p:bold r:id="rId67"/>
      <p:italic r:id="rId68"/>
      <p:boldItalic r:id="rId69"/>
    </p:embeddedFont>
    <p:embeddedFont>
      <p:font typeface="PT Sans Narrow" panose="020B0506020203020204" pitchFamily="34" charset="0"/>
      <p:regular r:id="rId70"/>
      <p:bold r:id="rId71"/>
    </p:embeddedFont>
    <p:embeddedFont>
      <p:font typeface="Roboto Light" panose="020F0302020204030204" pitchFamily="34" charset="0"/>
      <p:regular r:id="rId72"/>
      <p:bold r:id="rId73"/>
      <p:italic r:id="rId74"/>
      <p:boldItalic r:id="rId75"/>
    </p:embeddedFont>
    <p:embeddedFont>
      <p:font typeface="Roboto Mono" pitchFamily="49"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2"/>
    <p:restoredTop sz="79043"/>
  </p:normalViewPr>
  <p:slideViewPr>
    <p:cSldViewPr snapToGrid="0">
      <p:cViewPr varScale="1">
        <p:scale>
          <a:sx n="161" d="100"/>
          <a:sy n="161" d="100"/>
        </p:scale>
        <p:origin x="78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65dcb76a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65dcb76a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Become an AI Hypnosis Master </a:t>
            </a:r>
            <a:r>
              <a:rPr lang="zh-CN" altLang="en-US" dirty="0"/>
              <a:t>成为</a:t>
            </a:r>
            <a:r>
              <a:rPr lang="en" dirty="0"/>
              <a:t>AI</a:t>
            </a:r>
            <a:r>
              <a:rPr lang="zh-CN" altLang="en-US"/>
              <a:t>催眠大师</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1627383b1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1627383b1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bf394bc41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bf394bc41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9ea2352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69ea2352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c555a44187_11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c555a44187_1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bf394bc41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bf394bc41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f95181e21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f95181e21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c518951d49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c518951d49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f95181e21_2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bf95181e21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c1627383b1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c1627383b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660a41cbb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660a41cbb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5dcb76ae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5dcb76ae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Regulations </a:t>
            </a:r>
            <a:r>
              <a:rPr lang="zh-CN" altLang="en-US" dirty="0"/>
              <a:t>规定</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bf95181e21_2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bf95181e21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bf95181e21_2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bf95181e21_2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c518951d49_3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c518951d49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c518951d49_3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c518951d49_3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660a41cbb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660a41cbb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bf95181e21_2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bf95181e21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c518951d49_3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c518951d49_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bf95181e21_2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bf95181e21_2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c43c458ab4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c43c458ab4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c518951d49_3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c518951d49_3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65fa04b72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65fa04b72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bf95181e21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bf95181e2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b9e812c84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b9e812c84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c518951d49_3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c518951d49_3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b9e812c84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b9e812c84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bf2eeb87b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bf2eeb87b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c518951d49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c518951d49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c43c458ab4_5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c43c458ab4_5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c43c458ab4_5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c43c458ab4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6c1bdc9d8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6c1bdc9d8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6c1bdc9d8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6c1bdc9d8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bf95181e21_2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bf95181e21_2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Design prompts that improve Gemini's accuracy in solving mathematical problems. </a:t>
            </a:r>
            <a:r>
              <a:rPr lang="zh-CN" altLang="en-US" dirty="0"/>
              <a:t>设计提示可以提高双子座人解决数学问题的准确性。</a:t>
            </a:r>
          </a:p>
          <a:p>
            <a:pPr marL="0" lvl="0" indent="0" algn="l" rtl="0">
              <a:spcBef>
                <a:spcPts val="0"/>
              </a:spcBef>
              <a:spcAft>
                <a:spcPts val="0"/>
              </a:spcAft>
              <a:buNone/>
            </a:pPr>
            <a:r>
              <a:rPr lang="en" dirty="0"/>
              <a:t>Understand how prompts affect the performance of a Large Language Model (LLM). </a:t>
            </a:r>
            <a:r>
              <a:rPr lang="zh-CN" altLang="en-US" dirty="0"/>
              <a:t>了解提示如何影响大型语言模型（</a:t>
            </a:r>
            <a:r>
              <a:rPr lang="en" dirty="0"/>
              <a:t>LLM）</a:t>
            </a:r>
            <a:r>
              <a:rPr lang="zh-CN" altLang="en-US" dirty="0"/>
              <a:t>的性能。</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r>
              <a:rPr lang="en" dirty="0"/>
              <a:t>Solve this problem as you are an elementary school math teacher: </a:t>
            </a:r>
            <a:r>
              <a:rPr lang="zh-CN" altLang="en-US" dirty="0"/>
              <a:t>像小学数学老师那样解决这个问题：</a:t>
            </a:r>
          </a:p>
          <a:p>
            <a:pPr marL="0" lvl="0" indent="0" algn="l" rtl="0">
              <a:spcBef>
                <a:spcPts val="0"/>
              </a:spcBef>
              <a:spcAft>
                <a:spcPts val="0"/>
              </a:spcAft>
              <a:buNone/>
            </a:pPr>
            <a:r>
              <a:rPr lang="en" dirty="0"/>
              <a:t>An artist is creating a large mosaic using square tiles. The mosaic is designed to be a square itself and to contain exactly 3 times……. </a:t>
            </a:r>
            <a:r>
              <a:rPr lang="zh-CN" altLang="en-US" dirty="0"/>
              <a:t>一位艺术家正在用方形瓷砖创作一幅大型马赛克。马赛克本身被设计成一个正方形，正好包含</a:t>
            </a:r>
            <a:r>
              <a:rPr lang="en-US" altLang="zh-CN" dirty="0"/>
              <a:t>3</a:t>
            </a:r>
            <a:r>
              <a:rPr lang="zh-CN" altLang="en-US" dirty="0"/>
              <a:t>倍</a:t>
            </a:r>
            <a:r>
              <a:rPr lang="en-US" altLang="zh-CN" dirty="0"/>
              <a:t>.......</a:t>
            </a:r>
          </a:p>
          <a:p>
            <a:pPr marL="0" lvl="0" indent="0" algn="l" rtl="0">
              <a:spcBef>
                <a:spcPts val="0"/>
              </a:spcBef>
              <a:spcAft>
                <a:spcPts val="0"/>
              </a:spcAft>
              <a:buNone/>
            </a:pPr>
            <a:endParaRPr lang="en-US" altLang="zh-CN" dirty="0"/>
          </a:p>
          <a:p>
            <a:pPr marL="0" lvl="0" indent="0" algn="l" rtl="0">
              <a:spcBef>
                <a:spcPts val="0"/>
              </a:spcBef>
              <a:spcAft>
                <a:spcPts val="0"/>
              </a:spcAft>
              <a:buNone/>
            </a:pPr>
            <a:r>
              <a:rPr lang="en-US" altLang="zh-CN" dirty="0"/>
              <a:t>Alright class, listen up! Today we're helping an artist with their mosaic project …  </a:t>
            </a:r>
            <a:r>
              <a:rPr lang="zh-CN" altLang="en-US" dirty="0"/>
              <a:t>好了，同学们，听好了！今天我们要帮助一位艺术家完成他们的马赛克项目。</a:t>
            </a:r>
          </a:p>
          <a:p>
            <a:pPr marL="0" lvl="0" indent="0" algn="l" rtl="0">
              <a:spcBef>
                <a:spcPts val="0"/>
              </a:spcBef>
              <a:spcAft>
                <a:spcPts val="0"/>
              </a:spcAft>
              <a:buNone/>
            </a:pPr>
            <a:r>
              <a:rPr lang="en-US" altLang="zh-CN" dirty="0"/>
              <a:t>So the answer is 171 blue tiles + 57 red tiles = 228 tiles </a:t>
            </a:r>
            <a:r>
              <a:rPr lang="zh-CN" altLang="en-US" dirty="0"/>
              <a:t>所以答案是</a:t>
            </a:r>
            <a:r>
              <a:rPr lang="en-US" altLang="zh-CN" dirty="0"/>
              <a:t>171</a:t>
            </a:r>
            <a:r>
              <a:rPr lang="zh-CN" altLang="en-US" dirty="0"/>
              <a:t>块蓝砖</a:t>
            </a:r>
            <a:r>
              <a:rPr lang="en-US" altLang="zh-CN" dirty="0"/>
              <a:t>+ 57</a:t>
            </a:r>
            <a:r>
              <a:rPr lang="zh-CN" altLang="en-US" dirty="0"/>
              <a:t>块红砖</a:t>
            </a:r>
            <a:r>
              <a:rPr lang="en-US" altLang="zh-CN" dirty="0"/>
              <a:t>= 228</a:t>
            </a:r>
            <a:r>
              <a:rPr lang="zh-CN" altLang="en-US"/>
              <a:t>块</a:t>
            </a:r>
            <a:endParaRPr lang="en-US" altLang="zh-CN"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6c1bdc9d8b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6c1bdc9d8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6c1bdc9d8b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6c1bdc9d8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6c1bdc9d8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6c1bdc9d8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6c1bdc9d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6c1bdc9d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65faac36b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65faac36b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6b9a219507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6b9a21950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660a41ea9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660a41ea9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bf95181e21_2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2bf95181e21_2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660a41cbb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660a41cbb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c1627383b1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c1627383b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69ea23529b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69ea23529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6b9a219507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6b9a219507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6b9a219507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6b9a219507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6b9a219507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26b9a219507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660a41ea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660a41ea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bf95181e21_2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2bf95181e21_2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2bf394bc414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2bf394bc41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65faac36b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65faac36b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bf394bc414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2bf394bc414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660a41ea9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660a41ea9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265fa04b72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265fa04b72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f2eeb87b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f2eeb87b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c518951d49_8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c518951d49_8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2bf394bc41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2bf394bc41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bf95181e21_2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2bf95181e21_2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bf95181e21_2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2bf95181e21_2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9ea23529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9ea23529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f2eeb87b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f2eeb87b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f394bc41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bf394bc4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tu-gen-ai-2024-spring-ta@googlegroup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6JzVN_Mu4mJfyHQpQEuDx1q6jI-cAnEl?hl=zh-tw#scrollTo=RffmMGTYB4fV&amp;uniqifier=1"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3.xml"/><Relationship Id="rId7" Type="http://schemas.openxmlformats.org/officeDocument/2006/relationships/slide" Target="slide58.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55.xml"/><Relationship Id="rId11" Type="http://schemas.openxmlformats.org/officeDocument/2006/relationships/hyperlink" Target="https://gemini.google.com/" TargetMode="External"/><Relationship Id="rId5" Type="http://schemas.openxmlformats.org/officeDocument/2006/relationships/slide" Target="slide44.xml"/><Relationship Id="rId10" Type="http://schemas.openxmlformats.org/officeDocument/2006/relationships/hyperlink" Target="https://colab.research.google.com/drive/16JzVN_Mu4mJfyHQpQEuDx1q6jI-cAnEl?hl=zh-tw#scrollTo=SimGWkpDLhd0&amp;uniqifier=1" TargetMode="External"/><Relationship Id="rId4" Type="http://schemas.openxmlformats.org/officeDocument/2006/relationships/slide" Target="slide9.xml"/><Relationship Id="rId9" Type="http://schemas.openxmlformats.org/officeDocument/2006/relationships/hyperlink" Target="https://cool.ntu.edu.tw/courses/33749/discussion_topics/28244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IehN_Qx40wPcreVE5UorTQz-puCI8NbNDQEMvcuaZcs/edit?usp=sharing"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gemini.google.com/ap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cool.ntu.edu.tw/courses/33749/discussion_topics/282448" TargetMode="External"/><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hyperlink" Target="mailto:ntu-gen-ai-2024-spring-ta@googlegroups.com" TargetMode="Externa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olab.research.google.com/drive/16JzVN_Mu4mJfyHQpQEuDx1q6jI-cAnEl?hl=zh-tw#scrollTo=RffmMGTYB4fV&amp;uniqifier=1"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arxiv.org/abs/2205.11916"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arxiv.org/abs/2201.11903"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arxiv.org/abs/2307.11760" TargetMode="External"/><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err="1"/>
              <a:t>GenAI</a:t>
            </a:r>
            <a:r>
              <a:rPr lang="en" dirty="0"/>
              <a:t> HW4</a:t>
            </a:r>
            <a:br>
              <a:rPr lang="en" dirty="0"/>
            </a:br>
            <a:r>
              <a:rPr lang="en" sz="4000" dirty="0"/>
              <a:t>Become an AI Hypnosis Master</a:t>
            </a:r>
            <a:endParaRPr sz="4000" dirty="0"/>
          </a:p>
        </p:txBody>
      </p:sp>
      <p:sp>
        <p:nvSpPr>
          <p:cNvPr id="67" name="Google Shape;67;p13"/>
          <p:cNvSpPr txBox="1">
            <a:spLocks noGrp="1"/>
          </p:cNvSpPr>
          <p:nvPr>
            <p:ph type="subTitle" idx="1"/>
          </p:nvPr>
        </p:nvSpPr>
        <p:spPr>
          <a:xfrm>
            <a:off x="1739850" y="2646800"/>
            <a:ext cx="5664300" cy="14220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en" sz="1900"/>
              <a:t>TA: </a:t>
            </a:r>
            <a:r>
              <a:rPr lang="en" sz="1900" b="1"/>
              <a:t>樊樺、呂睿超、林堅壬</a:t>
            </a:r>
            <a:endParaRPr sz="1900" b="1"/>
          </a:p>
          <a:p>
            <a:pPr marL="0" lvl="0" indent="0" algn="ctr" rtl="0">
              <a:lnSpc>
                <a:spcPct val="80000"/>
              </a:lnSpc>
              <a:spcBef>
                <a:spcPts val="0"/>
              </a:spcBef>
              <a:spcAft>
                <a:spcPts val="0"/>
              </a:spcAft>
              <a:buNone/>
            </a:pPr>
            <a:br>
              <a:rPr lang="en" sz="1900"/>
            </a:br>
            <a:r>
              <a:rPr lang="en" sz="1690" u="sng">
                <a:solidFill>
                  <a:schemeClr val="hlink"/>
                </a:solidFill>
                <a:highlight>
                  <a:schemeClr val="lt1"/>
                </a:highlight>
                <a:latin typeface="Arial"/>
                <a:ea typeface="Arial"/>
                <a:cs typeface="Arial"/>
                <a:sym typeface="Arial"/>
                <a:hlinkClick r:id="rId3"/>
              </a:rPr>
              <a:t>ntu-gen-ai-2024-spring-ta@googlegroups.com</a:t>
            </a:r>
            <a:endParaRPr sz="2440">
              <a:highlight>
                <a:schemeClr val="lt1"/>
              </a:highlight>
            </a:endParaRPr>
          </a:p>
          <a:p>
            <a:pPr marL="0" lvl="0" indent="0" algn="ctr" rtl="0">
              <a:lnSpc>
                <a:spcPct val="80000"/>
              </a:lnSpc>
              <a:spcBef>
                <a:spcPts val="0"/>
              </a:spcBef>
              <a:spcAft>
                <a:spcPts val="0"/>
              </a:spcAft>
              <a:buNone/>
            </a:pPr>
            <a:endParaRPr sz="1900">
              <a:highlight>
                <a:schemeClr val="lt1"/>
              </a:highlight>
            </a:endParaRPr>
          </a:p>
          <a:p>
            <a:pPr marL="0" lvl="0" indent="0" algn="ctr" rtl="0">
              <a:lnSpc>
                <a:spcPct val="80000"/>
              </a:lnSpc>
              <a:spcBef>
                <a:spcPts val="0"/>
              </a:spcBef>
              <a:spcAft>
                <a:spcPts val="0"/>
              </a:spcAft>
              <a:buNone/>
            </a:pPr>
            <a:r>
              <a:rPr lang="en" sz="1900">
                <a:highlight>
                  <a:schemeClr val="lt1"/>
                </a:highlight>
              </a:rPr>
              <a:t>Deadline: 2024/04/04 23:59:59 (UTC+8) </a:t>
            </a:r>
            <a:endParaRPr sz="1900">
              <a:highlight>
                <a:schemeClr val="lt1"/>
              </a:highlight>
            </a:endParaRPr>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HW4:</a:t>
            </a:r>
            <a:endParaRPr/>
          </a:p>
        </p:txBody>
      </p:sp>
      <p:sp>
        <p:nvSpPr>
          <p:cNvPr id="155" name="Google Shape;155;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need to </a:t>
            </a:r>
            <a:r>
              <a:rPr lang="en" b="1"/>
              <a:t>design a prompt</a:t>
            </a:r>
            <a:r>
              <a:rPr lang="en"/>
              <a:t> to help Gemini </a:t>
            </a:r>
            <a:r>
              <a:rPr lang="en" b="1"/>
              <a:t>solve math problems</a:t>
            </a:r>
            <a:r>
              <a:rPr lang="en"/>
              <a:t> more effectively.</a:t>
            </a:r>
            <a:endParaRPr/>
          </a:p>
          <a:p>
            <a:pPr marL="457200" lvl="0" indent="-342900" algn="l" rtl="0">
              <a:spcBef>
                <a:spcPts val="0"/>
              </a:spcBef>
              <a:spcAft>
                <a:spcPts val="0"/>
              </a:spcAft>
              <a:buSzPts val="1800"/>
              <a:buChar char="●"/>
            </a:pPr>
            <a:r>
              <a:rPr lang="en"/>
              <a:t>We have provided 30 math problems; you need to come up with a prompt that will enable Gemini to consistently achieve higher accuracy on those problems.</a:t>
            </a:r>
            <a:endParaRPr/>
          </a:p>
          <a:p>
            <a:pPr marL="0" lvl="0" indent="0" algn="l" rtl="0">
              <a:spcBef>
                <a:spcPts val="1200"/>
              </a:spcBef>
              <a:spcAft>
                <a:spcPts val="1200"/>
              </a:spcAft>
              <a:buNone/>
            </a:pPr>
            <a:endParaRPr/>
          </a:p>
        </p:txBody>
      </p:sp>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311700" y="3412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 HW4:</a:t>
            </a:r>
            <a:endParaRPr/>
          </a:p>
        </p:txBody>
      </p:sp>
      <p:sp>
        <p:nvSpPr>
          <p:cNvPr id="162" name="Google Shape;162;p23"/>
          <p:cNvSpPr txBox="1">
            <a:spLocks noGrp="1"/>
          </p:cNvSpPr>
          <p:nvPr>
            <p:ph type="body" idx="1"/>
          </p:nvPr>
        </p:nvSpPr>
        <p:spPr>
          <a:xfrm>
            <a:off x="311700" y="1378848"/>
            <a:ext cx="8520600" cy="314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600">
              <a:highlight>
                <a:srgbClr val="FFFFFF"/>
              </a:highlight>
              <a:latin typeface="Arial"/>
              <a:ea typeface="Arial"/>
              <a:cs typeface="Arial"/>
              <a:sym typeface="Arial"/>
            </a:endParaRPr>
          </a:p>
        </p:txBody>
      </p:sp>
      <p:sp>
        <p:nvSpPr>
          <p:cNvPr id="163" name="Google Shape;163;p23"/>
          <p:cNvSpPr/>
          <p:nvPr/>
        </p:nvSpPr>
        <p:spPr>
          <a:xfrm>
            <a:off x="2296607" y="2304096"/>
            <a:ext cx="344100" cy="329100"/>
          </a:xfrm>
          <a:prstGeom prst="mathPlus">
            <a:avLst>
              <a:gd name="adj1" fmla="val 2352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64" name="Google Shape;164;p23"/>
          <p:cNvPicPr preferRelativeResize="0"/>
          <p:nvPr/>
        </p:nvPicPr>
        <p:blipFill>
          <a:blip r:embed="rId3">
            <a:alphaModFix/>
          </a:blip>
          <a:stretch>
            <a:fillRect/>
          </a:stretch>
        </p:blipFill>
        <p:spPr>
          <a:xfrm>
            <a:off x="5232028" y="2130707"/>
            <a:ext cx="949518" cy="675686"/>
          </a:xfrm>
          <a:prstGeom prst="rect">
            <a:avLst/>
          </a:prstGeom>
          <a:noFill/>
          <a:ln>
            <a:noFill/>
          </a:ln>
        </p:spPr>
      </p:pic>
      <p:sp>
        <p:nvSpPr>
          <p:cNvPr id="165" name="Google Shape;165;p23"/>
          <p:cNvSpPr txBox="1"/>
          <p:nvPr/>
        </p:nvSpPr>
        <p:spPr>
          <a:xfrm>
            <a:off x="317500" y="1371600"/>
            <a:ext cx="1941600" cy="2819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166" name="Google Shape;16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67" name="Google Shape;167;p23"/>
          <p:cNvSpPr/>
          <p:nvPr/>
        </p:nvSpPr>
        <p:spPr>
          <a:xfrm>
            <a:off x="439088" y="2067310"/>
            <a:ext cx="1702800" cy="8025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pen Sans"/>
                <a:ea typeface="Open Sans"/>
                <a:cs typeface="Open Sans"/>
                <a:sym typeface="Open Sans"/>
              </a:rPr>
              <a:t>Solve this problem as you are an elementary school math teacher:</a:t>
            </a:r>
            <a:endParaRPr sz="1200">
              <a:latin typeface="Open Sans"/>
              <a:ea typeface="Open Sans"/>
              <a:cs typeface="Open Sans"/>
              <a:sym typeface="Open Sans"/>
            </a:endParaRPr>
          </a:p>
        </p:txBody>
      </p:sp>
      <p:sp>
        <p:nvSpPr>
          <p:cNvPr id="168" name="Google Shape;168;p23"/>
          <p:cNvSpPr/>
          <p:nvPr/>
        </p:nvSpPr>
        <p:spPr>
          <a:xfrm>
            <a:off x="2795408" y="1657450"/>
            <a:ext cx="1702800" cy="1622400"/>
          </a:xfrm>
          <a:prstGeom prst="roundRect">
            <a:avLst>
              <a:gd name="adj" fmla="val 16667"/>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169" name="Google Shape;169;p23"/>
          <p:cNvSpPr/>
          <p:nvPr/>
        </p:nvSpPr>
        <p:spPr>
          <a:xfrm>
            <a:off x="4652904" y="236175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0" name="Google Shape;170;p23"/>
          <p:cNvSpPr/>
          <p:nvPr/>
        </p:nvSpPr>
        <p:spPr>
          <a:xfrm>
            <a:off x="6261725" y="236180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1" name="Google Shape;171;p23"/>
          <p:cNvSpPr/>
          <p:nvPr/>
        </p:nvSpPr>
        <p:spPr>
          <a:xfrm>
            <a:off x="7002121" y="1657350"/>
            <a:ext cx="1702800" cy="16224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Open Sans"/>
                <a:ea typeface="Open Sans"/>
                <a:cs typeface="Open Sans"/>
                <a:sym typeface="Open Sans"/>
              </a:rPr>
              <a:t>Alright class, listen up! Today we're helping an artist with their mosaic project … </a:t>
            </a:r>
            <a:endParaRPr sz="1200">
              <a:latin typeface="Open Sans"/>
              <a:ea typeface="Open Sans"/>
              <a:cs typeface="Open Sans"/>
              <a:sym typeface="Open Sans"/>
            </a:endParaRPr>
          </a:p>
          <a:p>
            <a:pPr marL="0" lvl="0" indent="0" algn="l" rtl="0">
              <a:spcBef>
                <a:spcPts val="0"/>
              </a:spcBef>
              <a:spcAft>
                <a:spcPts val="0"/>
              </a:spcAft>
              <a:buNone/>
            </a:pPr>
            <a:r>
              <a:rPr lang="en" sz="1200">
                <a:latin typeface="Open Sans"/>
                <a:ea typeface="Open Sans"/>
                <a:cs typeface="Open Sans"/>
                <a:sym typeface="Open Sans"/>
              </a:rPr>
              <a:t>So the answer is 171 blue tiles + 57 red tiles = </a:t>
            </a:r>
            <a:r>
              <a:rPr lang="en" sz="1200" b="1">
                <a:latin typeface="Open Sans"/>
                <a:ea typeface="Open Sans"/>
                <a:cs typeface="Open Sans"/>
                <a:sym typeface="Open Sans"/>
              </a:rPr>
              <a:t>228 </a:t>
            </a:r>
            <a:r>
              <a:rPr lang="en" sz="1200">
                <a:latin typeface="Open Sans"/>
                <a:ea typeface="Open Sans"/>
                <a:cs typeface="Open Sans"/>
                <a:sym typeface="Open Sans"/>
              </a:rPr>
              <a:t>tiles</a:t>
            </a:r>
            <a:endParaRPr sz="1200">
              <a:latin typeface="Open Sans"/>
              <a:ea typeface="Open Sans"/>
              <a:cs typeface="Open Sans"/>
              <a:sym typeface="Open Sans"/>
            </a:endParaRPr>
          </a:p>
        </p:txBody>
      </p:sp>
      <p:sp>
        <p:nvSpPr>
          <p:cNvPr id="172" name="Google Shape;172;p23"/>
          <p:cNvSpPr txBox="1"/>
          <p:nvPr/>
        </p:nvSpPr>
        <p:spPr>
          <a:xfrm>
            <a:off x="441638" y="3502775"/>
            <a:ext cx="16977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Prompt</a:t>
            </a:r>
            <a:endParaRPr sz="1800">
              <a:solidFill>
                <a:schemeClr val="dk2"/>
              </a:solidFill>
              <a:latin typeface="Open Sans"/>
              <a:ea typeface="Open Sans"/>
              <a:cs typeface="Open Sans"/>
              <a:sym typeface="Open Sans"/>
            </a:endParaRPr>
          </a:p>
        </p:txBody>
      </p:sp>
      <p:sp>
        <p:nvSpPr>
          <p:cNvPr id="173" name="Google Shape;173;p23"/>
          <p:cNvSpPr txBox="1"/>
          <p:nvPr/>
        </p:nvSpPr>
        <p:spPr>
          <a:xfrm>
            <a:off x="2676013" y="3502775"/>
            <a:ext cx="19416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Math Problem</a:t>
            </a:r>
            <a:endParaRPr sz="1800">
              <a:solidFill>
                <a:schemeClr val="dk2"/>
              </a:solidFill>
              <a:latin typeface="Open Sans"/>
              <a:ea typeface="Open Sans"/>
              <a:cs typeface="Open Sans"/>
              <a:sym typeface="Open Sans"/>
            </a:endParaRPr>
          </a:p>
        </p:txBody>
      </p:sp>
      <p:sp>
        <p:nvSpPr>
          <p:cNvPr id="174" name="Google Shape;174;p23"/>
          <p:cNvSpPr txBox="1"/>
          <p:nvPr/>
        </p:nvSpPr>
        <p:spPr>
          <a:xfrm>
            <a:off x="4857938" y="3502775"/>
            <a:ext cx="16977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LLM</a:t>
            </a:r>
            <a:endParaRPr sz="1800">
              <a:solidFill>
                <a:schemeClr val="dk2"/>
              </a:solidFill>
              <a:latin typeface="Open Sans"/>
              <a:ea typeface="Open Sans"/>
              <a:cs typeface="Open Sans"/>
              <a:sym typeface="Open Sans"/>
            </a:endParaRPr>
          </a:p>
        </p:txBody>
      </p:sp>
      <p:sp>
        <p:nvSpPr>
          <p:cNvPr id="175" name="Google Shape;175;p23"/>
          <p:cNvSpPr txBox="1"/>
          <p:nvPr/>
        </p:nvSpPr>
        <p:spPr>
          <a:xfrm>
            <a:off x="7004663" y="3502775"/>
            <a:ext cx="16977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Answer</a:t>
            </a:r>
            <a:endParaRPr sz="1800">
              <a:solidFill>
                <a:schemeClr val="dk2"/>
              </a:solidFill>
              <a:latin typeface="Open Sans"/>
              <a:ea typeface="Open Sans"/>
              <a:cs typeface="Open Sans"/>
              <a:sym typeface="Open Sans"/>
            </a:endParaRPr>
          </a:p>
        </p:txBody>
      </p:sp>
      <p:cxnSp>
        <p:nvCxnSpPr>
          <p:cNvPr id="176" name="Google Shape;176;p23"/>
          <p:cNvCxnSpPr/>
          <p:nvPr/>
        </p:nvCxnSpPr>
        <p:spPr>
          <a:xfrm>
            <a:off x="1816100" y="4356100"/>
            <a:ext cx="1181100" cy="254100"/>
          </a:xfrm>
          <a:prstGeom prst="straightConnector1">
            <a:avLst/>
          </a:prstGeom>
          <a:noFill/>
          <a:ln w="9525" cap="flat" cmpd="sng">
            <a:solidFill>
              <a:schemeClr val="dk2"/>
            </a:solidFill>
            <a:prstDash val="solid"/>
            <a:round/>
            <a:headEnd type="none" w="med" len="med"/>
            <a:tailEnd type="triangle" w="med" len="med"/>
          </a:ln>
        </p:spPr>
      </p:cxnSp>
      <p:sp>
        <p:nvSpPr>
          <p:cNvPr id="177" name="Google Shape;177;p23"/>
          <p:cNvSpPr txBox="1"/>
          <p:nvPr/>
        </p:nvSpPr>
        <p:spPr>
          <a:xfrm>
            <a:off x="3124200" y="4394200"/>
            <a:ext cx="30573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We will focus on this part !</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Workflow</a:t>
            </a:r>
            <a:endParaRPr/>
          </a:p>
        </p:txBody>
      </p:sp>
      <p:sp>
        <p:nvSpPr>
          <p:cNvPr id="183" name="Google Shape;18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accent5"/>
                </a:solidFill>
                <a:latin typeface="Arial"/>
                <a:ea typeface="Arial"/>
                <a:cs typeface="Arial"/>
                <a:sym typeface="Arial"/>
                <a:hlinkClick r:id="rId3">
                  <a:extLst>
                    <a:ext uri="{A12FA001-AC4F-418D-AE19-62706E023703}">
                      <ahyp:hlinkClr xmlns:ahyp="http://schemas.microsoft.com/office/drawing/2018/hyperlinkcolor" val="tx"/>
                    </a:ext>
                  </a:extLst>
                </a:hlinkClick>
              </a:rPr>
              <a:t>HW4.ipynb - Colaboratory (google.com)</a:t>
            </a:r>
            <a:endParaRPr/>
          </a:p>
          <a:p>
            <a:pPr marL="0" lvl="0" indent="0" algn="l" rtl="0">
              <a:spcBef>
                <a:spcPts val="1200"/>
              </a:spcBef>
              <a:spcAft>
                <a:spcPts val="0"/>
              </a:spcAft>
              <a:buNone/>
            </a:pPr>
            <a:r>
              <a:rPr lang="en"/>
              <a:t>Step 0: Set up your Gemini API Key</a:t>
            </a:r>
            <a:endParaRPr/>
          </a:p>
          <a:p>
            <a:pPr marL="0" lvl="0" indent="0" algn="l" rtl="0">
              <a:spcBef>
                <a:spcPts val="1200"/>
              </a:spcBef>
              <a:spcAft>
                <a:spcPts val="0"/>
              </a:spcAft>
              <a:buNone/>
            </a:pPr>
            <a:r>
              <a:rPr lang="en"/>
              <a:t>Step 1: Design your prompt</a:t>
            </a:r>
            <a:endParaRPr/>
          </a:p>
          <a:p>
            <a:pPr marL="0" lvl="0" indent="0" algn="l" rtl="0">
              <a:spcBef>
                <a:spcPts val="1200"/>
              </a:spcBef>
              <a:spcAft>
                <a:spcPts val="0"/>
              </a:spcAft>
              <a:buNone/>
            </a:pPr>
            <a:r>
              <a:rPr lang="en"/>
              <a:t>Step 2: Check your prompt</a:t>
            </a:r>
            <a:endParaRPr/>
          </a:p>
          <a:p>
            <a:pPr marL="0" lvl="0" indent="0" algn="l" rtl="0">
              <a:spcBef>
                <a:spcPts val="1200"/>
              </a:spcBef>
              <a:spcAft>
                <a:spcPts val="0"/>
              </a:spcAft>
              <a:buNone/>
            </a:pPr>
            <a:r>
              <a:rPr lang="en"/>
              <a:t>Step 3: Evaluate your prompt</a:t>
            </a:r>
            <a:endParaRPr/>
          </a:p>
          <a:p>
            <a:pPr marL="0" lvl="0" indent="0" algn="l" rtl="0">
              <a:spcBef>
                <a:spcPts val="1200"/>
              </a:spcBef>
              <a:spcAft>
                <a:spcPts val="1200"/>
              </a:spcAft>
              <a:buNone/>
            </a:pPr>
            <a:r>
              <a:rPr lang="en"/>
              <a:t>Step 4: Save and download your prompt</a:t>
            </a:r>
            <a:endParaRPr/>
          </a:p>
        </p:txBody>
      </p:sp>
      <p:sp>
        <p:nvSpPr>
          <p:cNvPr id="184" name="Google Shape;18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85" name="Google Shape;185;p24"/>
          <p:cNvSpPr txBox="1"/>
          <p:nvPr/>
        </p:nvSpPr>
        <p:spPr>
          <a:xfrm>
            <a:off x="5004250" y="1584950"/>
            <a:ext cx="4045500" cy="1468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Note: We can see that there is no training required and just like HW3, </a:t>
            </a:r>
            <a:br>
              <a:rPr lang="en">
                <a:solidFill>
                  <a:schemeClr val="dk2"/>
                </a:solidFill>
                <a:latin typeface="Open Sans"/>
                <a:ea typeface="Open Sans"/>
                <a:cs typeface="Open Sans"/>
                <a:sym typeface="Open Sans"/>
              </a:rPr>
            </a:br>
            <a:r>
              <a:rPr lang="en">
                <a:solidFill>
                  <a:schemeClr val="dk2"/>
                </a:solidFill>
                <a:latin typeface="Open Sans"/>
                <a:ea typeface="Open Sans"/>
                <a:cs typeface="Open Sans"/>
                <a:sym typeface="Open Sans"/>
              </a:rPr>
              <a:t>we utilize </a:t>
            </a:r>
            <a:r>
              <a:rPr lang="en" b="1" u="sng">
                <a:solidFill>
                  <a:schemeClr val="dk2"/>
                </a:solidFill>
                <a:latin typeface="Open Sans"/>
                <a:ea typeface="Open Sans"/>
                <a:cs typeface="Open Sans"/>
                <a:sym typeface="Open Sans"/>
              </a:rPr>
              <a:t>Gemini API</a:t>
            </a:r>
            <a:r>
              <a:rPr lang="en">
                <a:solidFill>
                  <a:schemeClr val="dk2"/>
                </a:solidFill>
                <a:latin typeface="Open Sans"/>
                <a:ea typeface="Open Sans"/>
                <a:cs typeface="Open Sans"/>
                <a:sym typeface="Open Sans"/>
              </a:rPr>
              <a:t> for this assignment. Therefore,</a:t>
            </a:r>
            <a:br>
              <a:rPr lang="en">
                <a:solidFill>
                  <a:schemeClr val="dk2"/>
                </a:solidFill>
                <a:latin typeface="Open Sans"/>
                <a:ea typeface="Open Sans"/>
                <a:cs typeface="Open Sans"/>
                <a:sym typeface="Open Sans"/>
              </a:rPr>
            </a:br>
            <a:r>
              <a:rPr lang="en" sz="1500" b="1" u="sng">
                <a:solidFill>
                  <a:schemeClr val="dk2"/>
                </a:solidFill>
                <a:latin typeface="Open Sans"/>
                <a:ea typeface="Open Sans"/>
                <a:cs typeface="Open Sans"/>
                <a:sym typeface="Open Sans"/>
              </a:rPr>
              <a:t>No GPU resource</a:t>
            </a:r>
            <a:r>
              <a:rPr lang="en" b="1" u="sng">
                <a:solidFill>
                  <a:schemeClr val="dk2"/>
                </a:solidFill>
                <a:latin typeface="Open Sans"/>
                <a:ea typeface="Open Sans"/>
                <a:cs typeface="Open Sans"/>
                <a:sym typeface="Open Sans"/>
              </a:rPr>
              <a:t> is required.</a:t>
            </a:r>
            <a:endParaRPr b="1" u="sng">
              <a:solidFill>
                <a:schemeClr val="dk2"/>
              </a:solidFill>
              <a:latin typeface="Open Sans"/>
              <a:ea typeface="Open Sans"/>
              <a:cs typeface="Open Sans"/>
              <a:sym typeface="Open Sans"/>
            </a:endParaRPr>
          </a:p>
        </p:txBody>
      </p:sp>
      <p:pic>
        <p:nvPicPr>
          <p:cNvPr id="186" name="Google Shape;186;p24"/>
          <p:cNvPicPr preferRelativeResize="0"/>
          <p:nvPr/>
        </p:nvPicPr>
        <p:blipFill>
          <a:blip r:embed="rId4">
            <a:alphaModFix/>
          </a:blip>
          <a:stretch>
            <a:fillRect/>
          </a:stretch>
        </p:blipFill>
        <p:spPr>
          <a:xfrm>
            <a:off x="5450450" y="3053445"/>
            <a:ext cx="3022004" cy="1575425"/>
          </a:xfrm>
          <a:prstGeom prst="rect">
            <a:avLst/>
          </a:prstGeom>
          <a:noFill/>
          <a:ln>
            <a:noFill/>
          </a:ln>
        </p:spPr>
      </p:pic>
      <p:sp>
        <p:nvSpPr>
          <p:cNvPr id="187" name="Google Shape;187;p24"/>
          <p:cNvSpPr/>
          <p:nvPr/>
        </p:nvSpPr>
        <p:spPr>
          <a:xfrm>
            <a:off x="5552901" y="4078300"/>
            <a:ext cx="615300" cy="219000"/>
          </a:xfrm>
          <a:prstGeom prst="frame">
            <a:avLst>
              <a:gd name="adj1" fmla="val 0"/>
            </a:avLst>
          </a:prstGeom>
          <a:solidFill>
            <a:srgbClr val="FF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Gradio and no Gradio Version</a:t>
            </a:r>
            <a:endParaRPr/>
          </a:p>
        </p:txBody>
      </p:sp>
      <p:sp>
        <p:nvSpPr>
          <p:cNvPr id="193" name="Google Shape;193;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avoid the inconvenience brought by gradio server crash, we prepare the codes that can be run without gradio</a:t>
            </a:r>
            <a:endParaRPr/>
          </a:p>
          <a:p>
            <a:pPr marL="457200" lvl="0" indent="-342900" algn="l" rtl="0">
              <a:spcBef>
                <a:spcPts val="0"/>
              </a:spcBef>
              <a:spcAft>
                <a:spcPts val="0"/>
              </a:spcAft>
              <a:buSzPts val="1800"/>
              <a:buChar char="●"/>
            </a:pPr>
            <a:r>
              <a:rPr lang="en"/>
              <a:t>You only need to </a:t>
            </a:r>
            <a:r>
              <a:rPr lang="en">
                <a:solidFill>
                  <a:srgbClr val="FF0000"/>
                </a:solidFill>
              </a:rPr>
              <a:t>either</a:t>
            </a:r>
            <a:r>
              <a:rPr lang="en"/>
              <a:t> run the codes with gradio or the codes without gradios. </a:t>
            </a:r>
            <a:r>
              <a:rPr lang="en" b="1">
                <a:solidFill>
                  <a:srgbClr val="FF0000"/>
                </a:solidFill>
              </a:rPr>
              <a:t>You DON’T need to run both of them</a:t>
            </a:r>
            <a:endParaRPr b="1">
              <a:solidFill>
                <a:srgbClr val="FF0000"/>
              </a:solidFill>
            </a:endParaRPr>
          </a:p>
          <a:p>
            <a:pPr marL="0" lvl="0" indent="0" algn="l" rtl="0">
              <a:spcBef>
                <a:spcPts val="1200"/>
              </a:spcBef>
              <a:spcAft>
                <a:spcPts val="1200"/>
              </a:spcAft>
              <a:buNone/>
            </a:pPr>
            <a:endParaRPr/>
          </a:p>
        </p:txBody>
      </p:sp>
      <p:sp>
        <p:nvSpPr>
          <p:cNvPr id="194" name="Google Shape;194;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0</a:t>
            </a:r>
            <a:endParaRPr/>
          </a:p>
        </p:txBody>
      </p:sp>
      <p:sp>
        <p:nvSpPr>
          <p:cNvPr id="200" name="Google Shape;200;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Set up your Gemini API Key</a:t>
            </a:r>
            <a:endParaRPr/>
          </a:p>
        </p:txBody>
      </p:sp>
      <p:sp>
        <p:nvSpPr>
          <p:cNvPr id="201" name="Google Shape;20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202" name="Google Shape;202;p26"/>
          <p:cNvPicPr preferRelativeResize="0"/>
          <p:nvPr/>
        </p:nvPicPr>
        <p:blipFill>
          <a:blip r:embed="rId3">
            <a:alphaModFix/>
          </a:blip>
          <a:stretch>
            <a:fillRect/>
          </a:stretch>
        </p:blipFill>
        <p:spPr>
          <a:xfrm>
            <a:off x="895250" y="2226551"/>
            <a:ext cx="7353500" cy="2177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xfrm>
            <a:off x="311700" y="258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a:t>
            </a:r>
            <a:endParaRPr/>
          </a:p>
        </p:txBody>
      </p:sp>
      <p:sp>
        <p:nvSpPr>
          <p:cNvPr id="208" name="Google Shape;208;p27"/>
          <p:cNvSpPr txBox="1">
            <a:spLocks noGrp="1"/>
          </p:cNvSpPr>
          <p:nvPr>
            <p:ph type="body" idx="1"/>
          </p:nvPr>
        </p:nvSpPr>
        <p:spPr>
          <a:xfrm>
            <a:off x="311700" y="882575"/>
            <a:ext cx="8520600" cy="368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Design your prompt.</a:t>
            </a:r>
            <a:endParaRPr/>
          </a:p>
          <a:p>
            <a:pPr marL="914400" lvl="1" indent="-317500" algn="l" rtl="0">
              <a:spcBef>
                <a:spcPts val="0"/>
              </a:spcBef>
              <a:spcAft>
                <a:spcPts val="0"/>
              </a:spcAft>
              <a:buSzPts val="1400"/>
              <a:buChar char="○"/>
            </a:pPr>
            <a:r>
              <a:rPr lang="en"/>
              <a:t>Design your prompt to improve Gemini's performance in solving math problems. </a:t>
            </a:r>
            <a:endParaRPr/>
          </a:p>
        </p:txBody>
      </p:sp>
      <p:cxnSp>
        <p:nvCxnSpPr>
          <p:cNvPr id="209" name="Google Shape;209;p27"/>
          <p:cNvCxnSpPr>
            <a:stCxn id="210" idx="1"/>
          </p:cNvCxnSpPr>
          <p:nvPr/>
        </p:nvCxnSpPr>
        <p:spPr>
          <a:xfrm rot="10800000">
            <a:off x="2022725" y="3631875"/>
            <a:ext cx="631800" cy="264600"/>
          </a:xfrm>
          <a:prstGeom prst="straightConnector1">
            <a:avLst/>
          </a:prstGeom>
          <a:noFill/>
          <a:ln w="9525" cap="flat" cmpd="sng">
            <a:solidFill>
              <a:schemeClr val="dk2"/>
            </a:solidFill>
            <a:prstDash val="solid"/>
            <a:round/>
            <a:headEnd type="none" w="med" len="med"/>
            <a:tailEnd type="triangle" w="med" len="med"/>
          </a:ln>
        </p:spPr>
      </p:cxnSp>
      <p:sp>
        <p:nvSpPr>
          <p:cNvPr id="211" name="Google Shape;211;p27"/>
          <p:cNvSpPr txBox="1"/>
          <p:nvPr/>
        </p:nvSpPr>
        <p:spPr>
          <a:xfrm>
            <a:off x="860775" y="2845128"/>
            <a:ext cx="1488900" cy="10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You can write your prompt in this text box.</a:t>
            </a:r>
            <a:endParaRPr sz="1600">
              <a:solidFill>
                <a:schemeClr val="dk2"/>
              </a:solidFill>
              <a:latin typeface="Open Sans"/>
              <a:ea typeface="Open Sans"/>
              <a:cs typeface="Open Sans"/>
              <a:sym typeface="Open Sans"/>
            </a:endParaRPr>
          </a:p>
        </p:txBody>
      </p:sp>
      <p:sp>
        <p:nvSpPr>
          <p:cNvPr id="212" name="Google Shape;21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pic>
        <p:nvPicPr>
          <p:cNvPr id="213" name="Google Shape;213;p27"/>
          <p:cNvPicPr preferRelativeResize="0"/>
          <p:nvPr/>
        </p:nvPicPr>
        <p:blipFill>
          <a:blip r:embed="rId3">
            <a:alphaModFix/>
          </a:blip>
          <a:stretch>
            <a:fillRect/>
          </a:stretch>
        </p:blipFill>
        <p:spPr>
          <a:xfrm>
            <a:off x="2605925" y="1734767"/>
            <a:ext cx="5677302" cy="3051926"/>
          </a:xfrm>
          <a:prstGeom prst="rect">
            <a:avLst/>
          </a:prstGeom>
          <a:noFill/>
          <a:ln>
            <a:noFill/>
          </a:ln>
        </p:spPr>
      </p:pic>
      <p:sp>
        <p:nvSpPr>
          <p:cNvPr id="210" name="Google Shape;210;p27"/>
          <p:cNvSpPr txBox="1"/>
          <p:nvPr/>
        </p:nvSpPr>
        <p:spPr>
          <a:xfrm>
            <a:off x="2654525" y="3093375"/>
            <a:ext cx="2315400" cy="1606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8"/>
          <p:cNvPicPr preferRelativeResize="0"/>
          <p:nvPr/>
        </p:nvPicPr>
        <p:blipFill rotWithShape="1">
          <a:blip r:embed="rId3">
            <a:alphaModFix/>
          </a:blip>
          <a:srcRect t="32550" r="20280"/>
          <a:stretch/>
        </p:blipFill>
        <p:spPr>
          <a:xfrm>
            <a:off x="193950" y="2658225"/>
            <a:ext cx="3105725" cy="1721800"/>
          </a:xfrm>
          <a:prstGeom prst="rect">
            <a:avLst/>
          </a:prstGeom>
          <a:noFill/>
          <a:ln>
            <a:noFill/>
          </a:ln>
        </p:spPr>
      </p:pic>
      <p:sp>
        <p:nvSpPr>
          <p:cNvPr id="219" name="Google Shape;219;p28"/>
          <p:cNvSpPr txBox="1">
            <a:spLocks noGrp="1"/>
          </p:cNvSpPr>
          <p:nvPr>
            <p:ph type="title"/>
          </p:nvPr>
        </p:nvSpPr>
        <p:spPr>
          <a:xfrm>
            <a:off x="311700" y="258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 No Gradio Version</a:t>
            </a:r>
            <a:endParaRPr/>
          </a:p>
        </p:txBody>
      </p:sp>
      <p:sp>
        <p:nvSpPr>
          <p:cNvPr id="220" name="Google Shape;220;p28"/>
          <p:cNvSpPr txBox="1">
            <a:spLocks noGrp="1"/>
          </p:cNvSpPr>
          <p:nvPr>
            <p:ph type="body" idx="1"/>
          </p:nvPr>
        </p:nvSpPr>
        <p:spPr>
          <a:xfrm>
            <a:off x="311700" y="882575"/>
            <a:ext cx="8520600" cy="368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Design your prompt.</a:t>
            </a:r>
            <a:endParaRPr/>
          </a:p>
          <a:p>
            <a:pPr marL="914400" lvl="1" indent="-317500" algn="l" rtl="0">
              <a:spcBef>
                <a:spcPts val="0"/>
              </a:spcBef>
              <a:spcAft>
                <a:spcPts val="0"/>
              </a:spcAft>
              <a:buSzPts val="1400"/>
              <a:buChar char="○"/>
            </a:pPr>
            <a:r>
              <a:rPr lang="en"/>
              <a:t>Design your prompt to improve Gemini's performance in solving math problems. </a:t>
            </a:r>
            <a:endParaRPr/>
          </a:p>
        </p:txBody>
      </p:sp>
      <p:cxnSp>
        <p:nvCxnSpPr>
          <p:cNvPr id="221" name="Google Shape;221;p28"/>
          <p:cNvCxnSpPr/>
          <p:nvPr/>
        </p:nvCxnSpPr>
        <p:spPr>
          <a:xfrm rot="10800000">
            <a:off x="1136050" y="2377475"/>
            <a:ext cx="648300" cy="376800"/>
          </a:xfrm>
          <a:prstGeom prst="straightConnector1">
            <a:avLst/>
          </a:prstGeom>
          <a:noFill/>
          <a:ln w="9525" cap="flat" cmpd="sng">
            <a:solidFill>
              <a:schemeClr val="dk2"/>
            </a:solidFill>
            <a:prstDash val="solid"/>
            <a:round/>
            <a:headEnd type="none" w="med" len="med"/>
            <a:tailEnd type="triangle" w="med" len="med"/>
          </a:ln>
        </p:spPr>
      </p:cxnSp>
      <p:sp>
        <p:nvSpPr>
          <p:cNvPr id="222" name="Google Shape;222;p28"/>
          <p:cNvSpPr txBox="1"/>
          <p:nvPr/>
        </p:nvSpPr>
        <p:spPr>
          <a:xfrm>
            <a:off x="123725" y="1556578"/>
            <a:ext cx="1488900" cy="106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You can write your prompt in this text box.</a:t>
            </a:r>
            <a:endParaRPr sz="1600">
              <a:solidFill>
                <a:schemeClr val="dk2"/>
              </a:solidFill>
              <a:latin typeface="Open Sans"/>
              <a:ea typeface="Open Sans"/>
              <a:cs typeface="Open Sans"/>
              <a:sym typeface="Open Sans"/>
            </a:endParaRPr>
          </a:p>
        </p:txBody>
      </p:sp>
      <p:sp>
        <p:nvSpPr>
          <p:cNvPr id="223" name="Google Shape;22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24" name="Google Shape;224;p28"/>
          <p:cNvSpPr txBox="1"/>
          <p:nvPr/>
        </p:nvSpPr>
        <p:spPr>
          <a:xfrm>
            <a:off x="193850" y="2682250"/>
            <a:ext cx="3105600" cy="853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pic>
        <p:nvPicPr>
          <p:cNvPr id="225" name="Google Shape;225;p28"/>
          <p:cNvPicPr preferRelativeResize="0"/>
          <p:nvPr/>
        </p:nvPicPr>
        <p:blipFill rotWithShape="1">
          <a:blip r:embed="rId4">
            <a:alphaModFix/>
          </a:blip>
          <a:srcRect t="29253" b="18395"/>
          <a:stretch/>
        </p:blipFill>
        <p:spPr>
          <a:xfrm>
            <a:off x="3720700" y="2787550"/>
            <a:ext cx="5300445" cy="1592474"/>
          </a:xfrm>
          <a:prstGeom prst="rect">
            <a:avLst/>
          </a:prstGeom>
          <a:noFill/>
          <a:ln>
            <a:noFill/>
          </a:ln>
        </p:spPr>
      </p:pic>
      <p:sp>
        <p:nvSpPr>
          <p:cNvPr id="226" name="Google Shape;226;p28"/>
          <p:cNvSpPr txBox="1"/>
          <p:nvPr/>
        </p:nvSpPr>
        <p:spPr>
          <a:xfrm>
            <a:off x="1173925" y="4446650"/>
            <a:ext cx="11925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2"/>
                </a:solidFill>
                <a:latin typeface="Open Sans"/>
                <a:ea typeface="Open Sans"/>
                <a:cs typeface="Open Sans"/>
                <a:sym typeface="Open Sans"/>
              </a:rPr>
              <a:t>No gradio </a:t>
            </a:r>
            <a:endParaRPr sz="1600" b="1">
              <a:solidFill>
                <a:schemeClr val="dk2"/>
              </a:solidFill>
              <a:latin typeface="Open Sans"/>
              <a:ea typeface="Open Sans"/>
              <a:cs typeface="Open Sans"/>
              <a:sym typeface="Open Sans"/>
            </a:endParaRPr>
          </a:p>
        </p:txBody>
      </p:sp>
      <p:sp>
        <p:nvSpPr>
          <p:cNvPr id="227" name="Google Shape;227;p28"/>
          <p:cNvSpPr txBox="1"/>
          <p:nvPr/>
        </p:nvSpPr>
        <p:spPr>
          <a:xfrm>
            <a:off x="5970375" y="4499300"/>
            <a:ext cx="1192500" cy="3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2"/>
                </a:solidFill>
                <a:latin typeface="Open Sans"/>
                <a:ea typeface="Open Sans"/>
                <a:cs typeface="Open Sans"/>
                <a:sym typeface="Open Sans"/>
              </a:rPr>
              <a:t>    gradio </a:t>
            </a:r>
            <a:endParaRPr sz="1600" b="1">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311700" y="258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a:t>
            </a:r>
            <a:endParaRPr/>
          </a:p>
        </p:txBody>
      </p:sp>
      <p:sp>
        <p:nvSpPr>
          <p:cNvPr id="233" name="Google Shape;233;p29"/>
          <p:cNvSpPr txBox="1">
            <a:spLocks noGrp="1"/>
          </p:cNvSpPr>
          <p:nvPr>
            <p:ph type="body" idx="1"/>
          </p:nvPr>
        </p:nvSpPr>
        <p:spPr>
          <a:xfrm>
            <a:off x="311700" y="882575"/>
            <a:ext cx="8520600" cy="368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Design your prompt.</a:t>
            </a:r>
            <a:endParaRPr/>
          </a:p>
          <a:p>
            <a:pPr marL="914400" lvl="1" indent="-317500" algn="l" rtl="0">
              <a:spcBef>
                <a:spcPts val="0"/>
              </a:spcBef>
              <a:spcAft>
                <a:spcPts val="0"/>
              </a:spcAft>
              <a:buSzPts val="1400"/>
              <a:buChar char="○"/>
            </a:pPr>
            <a:r>
              <a:rPr lang="en"/>
              <a:t>Your prompt should be structured as a template with a </a:t>
            </a:r>
            <a:r>
              <a:rPr lang="en" b="1"/>
              <a:t>placeholder: {{question}}</a:t>
            </a:r>
            <a:r>
              <a:rPr lang="en"/>
              <a:t> for inserting a specific math problem.</a:t>
            </a:r>
            <a:endParaRPr/>
          </a:p>
        </p:txBody>
      </p:sp>
      <p:sp>
        <p:nvSpPr>
          <p:cNvPr id="234" name="Google Shape;23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35" name="Google Shape;235;p29"/>
          <p:cNvSpPr txBox="1"/>
          <p:nvPr/>
        </p:nvSpPr>
        <p:spPr>
          <a:xfrm>
            <a:off x="1125025" y="2385850"/>
            <a:ext cx="2320800" cy="15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Open Sans"/>
                <a:ea typeface="Open Sans"/>
                <a:cs typeface="Open Sans"/>
                <a:sym typeface="Open Sans"/>
              </a:rPr>
              <a:t>Must include this structure with the </a:t>
            </a:r>
            <a:r>
              <a:rPr lang="en" sz="1600" b="1" u="sng">
                <a:solidFill>
                  <a:schemeClr val="dk2"/>
                </a:solidFill>
                <a:latin typeface="Open Sans"/>
                <a:ea typeface="Open Sans"/>
                <a:cs typeface="Open Sans"/>
                <a:sym typeface="Open Sans"/>
              </a:rPr>
              <a:t>{{question}} </a:t>
            </a:r>
            <a:r>
              <a:rPr lang="en" sz="1600">
                <a:solidFill>
                  <a:schemeClr val="dk2"/>
                </a:solidFill>
                <a:latin typeface="Open Sans"/>
                <a:ea typeface="Open Sans"/>
                <a:cs typeface="Open Sans"/>
                <a:sym typeface="Open Sans"/>
              </a:rPr>
              <a:t>placeholder</a:t>
            </a:r>
            <a:endParaRPr sz="1600">
              <a:solidFill>
                <a:schemeClr val="dk2"/>
              </a:solidFill>
              <a:latin typeface="Open Sans"/>
              <a:ea typeface="Open Sans"/>
              <a:cs typeface="Open Sans"/>
              <a:sym typeface="Open Sans"/>
            </a:endParaRPr>
          </a:p>
        </p:txBody>
      </p:sp>
      <p:pic>
        <p:nvPicPr>
          <p:cNvPr id="236" name="Google Shape;236;p29"/>
          <p:cNvPicPr preferRelativeResize="0"/>
          <p:nvPr/>
        </p:nvPicPr>
        <p:blipFill>
          <a:blip r:embed="rId3">
            <a:alphaModFix/>
          </a:blip>
          <a:stretch>
            <a:fillRect/>
          </a:stretch>
        </p:blipFill>
        <p:spPr>
          <a:xfrm>
            <a:off x="3813228" y="1936725"/>
            <a:ext cx="3634251" cy="2961825"/>
          </a:xfrm>
          <a:prstGeom prst="rect">
            <a:avLst/>
          </a:prstGeom>
          <a:noFill/>
          <a:ln>
            <a:noFill/>
          </a:ln>
        </p:spPr>
      </p:pic>
      <p:sp>
        <p:nvSpPr>
          <p:cNvPr id="237" name="Google Shape;237;p29"/>
          <p:cNvSpPr/>
          <p:nvPr/>
        </p:nvSpPr>
        <p:spPr>
          <a:xfrm>
            <a:off x="3616050" y="3575675"/>
            <a:ext cx="2136300" cy="483000"/>
          </a:xfrm>
          <a:prstGeom prst="frame">
            <a:avLst>
              <a:gd name="adj1" fmla="val 0"/>
            </a:avLst>
          </a:prstGeom>
          <a:solidFill>
            <a:srgbClr val="FF0000"/>
          </a:solid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238" name="Google Shape;238;p29"/>
          <p:cNvCxnSpPr>
            <a:stCxn id="237" idx="1"/>
          </p:cNvCxnSpPr>
          <p:nvPr/>
        </p:nvCxnSpPr>
        <p:spPr>
          <a:xfrm rot="10800000">
            <a:off x="2725950" y="3392675"/>
            <a:ext cx="890100" cy="424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311700" y="258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a:t>
            </a:r>
            <a:endParaRPr/>
          </a:p>
        </p:txBody>
      </p:sp>
      <p:sp>
        <p:nvSpPr>
          <p:cNvPr id="244" name="Google Shape;244;p30"/>
          <p:cNvSpPr txBox="1">
            <a:spLocks noGrp="1"/>
          </p:cNvSpPr>
          <p:nvPr>
            <p:ph type="body" idx="1"/>
          </p:nvPr>
        </p:nvSpPr>
        <p:spPr>
          <a:xfrm>
            <a:off x="311700" y="882575"/>
            <a:ext cx="8520600" cy="1093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Design your prompt.</a:t>
            </a:r>
            <a:endParaRPr/>
          </a:p>
          <a:p>
            <a:pPr marL="914400" lvl="1" indent="-317500" algn="l" rtl="0">
              <a:spcBef>
                <a:spcPts val="0"/>
              </a:spcBef>
              <a:spcAft>
                <a:spcPts val="0"/>
              </a:spcAft>
              <a:buSzPts val="1400"/>
              <a:buChar char="○"/>
            </a:pPr>
            <a:r>
              <a:rPr lang="en"/>
              <a:t>We will replace the </a:t>
            </a:r>
            <a:r>
              <a:rPr lang="en" b="1">
                <a:solidFill>
                  <a:srgbClr val="FF0000"/>
                </a:solidFill>
                <a:latin typeface="Roboto Mono"/>
                <a:ea typeface="Roboto Mono"/>
                <a:cs typeface="Roboto Mono"/>
                <a:sym typeface="Roboto Mono"/>
              </a:rPr>
              <a:t>{{question}}</a:t>
            </a:r>
            <a:r>
              <a:rPr lang="en"/>
              <a:t> in your prompt with a real math question.</a:t>
            </a:r>
            <a:endParaRPr/>
          </a:p>
          <a:p>
            <a:pPr marL="914400" lvl="1" indent="-317500" algn="l" rtl="0">
              <a:spcBef>
                <a:spcPts val="0"/>
              </a:spcBef>
              <a:spcAft>
                <a:spcPts val="0"/>
              </a:spcAft>
              <a:buSzPts val="1400"/>
              <a:buChar char="○"/>
            </a:pPr>
            <a:r>
              <a:rPr lang="en"/>
              <a:t>All the math questions will use the same prompt.</a:t>
            </a:r>
            <a:endParaRPr/>
          </a:p>
        </p:txBody>
      </p:sp>
      <p:sp>
        <p:nvSpPr>
          <p:cNvPr id="245" name="Google Shape;24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46" name="Google Shape;246;p30"/>
          <p:cNvSpPr/>
          <p:nvPr/>
        </p:nvSpPr>
        <p:spPr>
          <a:xfrm rot="5400000">
            <a:off x="3229375" y="3814525"/>
            <a:ext cx="744600" cy="1656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7" name="Google Shape;247;p30"/>
          <p:cNvSpPr/>
          <p:nvPr/>
        </p:nvSpPr>
        <p:spPr>
          <a:xfrm>
            <a:off x="4509925" y="2971800"/>
            <a:ext cx="4322400" cy="17337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Mono"/>
                <a:ea typeface="Roboto Mono"/>
                <a:cs typeface="Roboto Mono"/>
                <a:sym typeface="Roboto Mono"/>
              </a:rPr>
              <a:t>Task:</a:t>
            </a:r>
            <a:br>
              <a:rPr lang="en" sz="1200">
                <a:latin typeface="Roboto Mono"/>
                <a:ea typeface="Roboto Mono"/>
                <a:cs typeface="Roboto Mono"/>
                <a:sym typeface="Roboto Mono"/>
              </a:rPr>
            </a:br>
            <a:r>
              <a:rPr lang="en" sz="1200">
                <a:latin typeface="Roboto Mono"/>
                <a:ea typeface="Roboto Mono"/>
                <a:cs typeface="Roboto Mono"/>
                <a:sym typeface="Roboto Mono"/>
              </a:rPr>
              <a:t>Solve the following math problem.</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Problem:</a:t>
            </a:r>
            <a:endParaRPr sz="1200">
              <a:latin typeface="Roboto Mono"/>
              <a:ea typeface="Roboto Mono"/>
              <a:cs typeface="Roboto Mono"/>
              <a:sym typeface="Roboto Mono"/>
            </a:endParaRPr>
          </a:p>
          <a:p>
            <a:pPr marL="0" lvl="0" indent="0" algn="l" rtl="0">
              <a:spcBef>
                <a:spcPts val="0"/>
              </a:spcBef>
              <a:spcAft>
                <a:spcPts val="0"/>
              </a:spcAft>
              <a:buNone/>
            </a:pPr>
            <a:r>
              <a:rPr lang="en" sz="1200" b="1">
                <a:solidFill>
                  <a:srgbClr val="FF0000"/>
                </a:solidFill>
                <a:latin typeface="Roboto Mono"/>
                <a:ea typeface="Roboto Mono"/>
                <a:cs typeface="Roboto Mono"/>
                <a:sym typeface="Roboto Mono"/>
              </a:rPr>
              <a:t>A farm has chickens and cows. If there are a total of 30 heads and 88 legs, how many cows are on the farm?</a:t>
            </a:r>
            <a:endParaRPr sz="1200" b="1">
              <a:solidFill>
                <a:srgbClr val="FF0000"/>
              </a:solidFill>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Answer</a:t>
            </a:r>
            <a:endParaRPr sz="1200">
              <a:latin typeface="Roboto Mono"/>
              <a:ea typeface="Roboto Mono"/>
              <a:cs typeface="Roboto Mono"/>
              <a:sym typeface="Roboto Mono"/>
            </a:endParaRPr>
          </a:p>
        </p:txBody>
      </p:sp>
      <p:sp>
        <p:nvSpPr>
          <p:cNvPr id="248" name="Google Shape;248;p30"/>
          <p:cNvSpPr/>
          <p:nvPr/>
        </p:nvSpPr>
        <p:spPr>
          <a:xfrm>
            <a:off x="116425" y="3029100"/>
            <a:ext cx="2424600" cy="16191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Mono"/>
                <a:ea typeface="Roboto Mono"/>
                <a:cs typeface="Roboto Mono"/>
                <a:sym typeface="Roboto Mono"/>
              </a:rPr>
              <a:t>Task:</a:t>
            </a:r>
            <a:br>
              <a:rPr lang="en" sz="1200">
                <a:latin typeface="Roboto Mono"/>
                <a:ea typeface="Roboto Mono"/>
                <a:cs typeface="Roboto Mono"/>
                <a:sym typeface="Roboto Mono"/>
              </a:rPr>
            </a:br>
            <a:r>
              <a:rPr lang="en" sz="1200">
                <a:latin typeface="Roboto Mono"/>
                <a:ea typeface="Roboto Mono"/>
                <a:cs typeface="Roboto Mono"/>
                <a:sym typeface="Roboto Mono"/>
              </a:rPr>
              <a:t>Solve the following math problem.</a:t>
            </a:r>
            <a:endParaRPr sz="1200">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Problem:</a:t>
            </a:r>
            <a:endParaRPr sz="1200">
              <a:latin typeface="Roboto Mono"/>
              <a:ea typeface="Roboto Mono"/>
              <a:cs typeface="Roboto Mono"/>
              <a:sym typeface="Roboto Mono"/>
            </a:endParaRPr>
          </a:p>
          <a:p>
            <a:pPr marL="0" lvl="0" indent="0" algn="l" rtl="0">
              <a:spcBef>
                <a:spcPts val="0"/>
              </a:spcBef>
              <a:spcAft>
                <a:spcPts val="0"/>
              </a:spcAft>
              <a:buNone/>
            </a:pPr>
            <a:r>
              <a:rPr lang="en" sz="1200" b="1">
                <a:solidFill>
                  <a:srgbClr val="FF0000"/>
                </a:solidFill>
                <a:latin typeface="Roboto Mono"/>
                <a:ea typeface="Roboto Mono"/>
                <a:cs typeface="Roboto Mono"/>
                <a:sym typeface="Roboto Mono"/>
              </a:rPr>
              <a:t>{{question}}</a:t>
            </a:r>
            <a:endParaRPr sz="1200" b="1">
              <a:solidFill>
                <a:srgbClr val="FF0000"/>
              </a:solidFill>
              <a:latin typeface="Roboto Mono"/>
              <a:ea typeface="Roboto Mono"/>
              <a:cs typeface="Roboto Mono"/>
              <a:sym typeface="Roboto Mono"/>
            </a:endParaRPr>
          </a:p>
          <a:p>
            <a:pPr marL="0" lvl="0" indent="0" algn="l" rtl="0">
              <a:spcBef>
                <a:spcPts val="0"/>
              </a:spcBef>
              <a:spcAft>
                <a:spcPts val="0"/>
              </a:spcAft>
              <a:buNone/>
            </a:pPr>
            <a:endParaRPr sz="1200">
              <a:latin typeface="Roboto Mono"/>
              <a:ea typeface="Roboto Mono"/>
              <a:cs typeface="Roboto Mono"/>
              <a:sym typeface="Roboto Mono"/>
            </a:endParaRPr>
          </a:p>
          <a:p>
            <a:pPr marL="0" lvl="0" indent="0" algn="l" rtl="0">
              <a:spcBef>
                <a:spcPts val="0"/>
              </a:spcBef>
              <a:spcAft>
                <a:spcPts val="0"/>
              </a:spcAft>
              <a:buNone/>
            </a:pPr>
            <a:r>
              <a:rPr lang="en" sz="1200">
                <a:latin typeface="Roboto Mono"/>
                <a:ea typeface="Roboto Mono"/>
                <a:cs typeface="Roboto Mono"/>
                <a:sym typeface="Roboto Mono"/>
              </a:rPr>
              <a:t>Answer</a:t>
            </a:r>
            <a:endParaRPr sz="1200">
              <a:latin typeface="Roboto Mono"/>
              <a:ea typeface="Roboto Mono"/>
              <a:cs typeface="Roboto Mono"/>
              <a:sym typeface="Roboto Mono"/>
            </a:endParaRPr>
          </a:p>
        </p:txBody>
      </p:sp>
      <p:sp>
        <p:nvSpPr>
          <p:cNvPr id="249" name="Google Shape;249;p30"/>
          <p:cNvSpPr/>
          <p:nvPr/>
        </p:nvSpPr>
        <p:spPr>
          <a:xfrm>
            <a:off x="2707225" y="1905000"/>
            <a:ext cx="1636500" cy="1267500"/>
          </a:xfrm>
          <a:prstGeom prst="roundRect">
            <a:avLst>
              <a:gd name="adj" fmla="val 11669"/>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200">
                <a:latin typeface="Roboto Light"/>
                <a:ea typeface="Roboto Light"/>
                <a:cs typeface="Roboto Light"/>
                <a:sym typeface="Roboto Light"/>
              </a:rPr>
              <a:t>A farm has chickens and cows. If there are a total of 30 heads and 88 legs, how many cows are on the farm?</a:t>
            </a:r>
            <a:endParaRPr sz="1200">
              <a:latin typeface="Roboto Light"/>
              <a:ea typeface="Roboto Light"/>
              <a:cs typeface="Roboto Light"/>
              <a:sym typeface="Roboto Light"/>
            </a:endParaRPr>
          </a:p>
        </p:txBody>
      </p:sp>
      <p:sp>
        <p:nvSpPr>
          <p:cNvPr id="250" name="Google Shape;250;p30"/>
          <p:cNvSpPr txBox="1"/>
          <p:nvPr/>
        </p:nvSpPr>
        <p:spPr>
          <a:xfrm>
            <a:off x="2630863" y="3138150"/>
            <a:ext cx="19416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500">
                <a:solidFill>
                  <a:schemeClr val="dk2"/>
                </a:solidFill>
                <a:latin typeface="Open Sans"/>
                <a:ea typeface="Open Sans"/>
                <a:cs typeface="Open Sans"/>
                <a:sym typeface="Open Sans"/>
              </a:rPr>
              <a:t>Math Problem</a:t>
            </a:r>
            <a:endParaRPr sz="1500">
              <a:solidFill>
                <a:schemeClr val="dk2"/>
              </a:solidFill>
              <a:latin typeface="Open Sans"/>
              <a:ea typeface="Open Sans"/>
              <a:cs typeface="Open Sans"/>
              <a:sym typeface="Open Sans"/>
            </a:endParaRPr>
          </a:p>
        </p:txBody>
      </p:sp>
      <p:sp>
        <p:nvSpPr>
          <p:cNvPr id="251" name="Google Shape;251;p30"/>
          <p:cNvSpPr/>
          <p:nvPr/>
        </p:nvSpPr>
        <p:spPr>
          <a:xfrm>
            <a:off x="2622629" y="4269625"/>
            <a:ext cx="1805700" cy="165600"/>
          </a:xfrm>
          <a:prstGeom prst="righ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1"/>
          <p:cNvSpPr txBox="1">
            <a:spLocks noGrp="1"/>
          </p:cNvSpPr>
          <p:nvPr>
            <p:ph type="title"/>
          </p:nvPr>
        </p:nvSpPr>
        <p:spPr>
          <a:xfrm>
            <a:off x="311700" y="2545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a:t>
            </a:r>
            <a:endParaRPr/>
          </a:p>
        </p:txBody>
      </p:sp>
      <p:sp>
        <p:nvSpPr>
          <p:cNvPr id="257" name="Google Shape;257;p31"/>
          <p:cNvSpPr txBox="1">
            <a:spLocks noGrp="1"/>
          </p:cNvSpPr>
          <p:nvPr>
            <p:ph type="body" idx="1"/>
          </p:nvPr>
        </p:nvSpPr>
        <p:spPr>
          <a:xfrm>
            <a:off x="344375" y="961925"/>
            <a:ext cx="8520600" cy="360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Valid prompt examples:</a:t>
            </a:r>
            <a:endParaRPr/>
          </a:p>
          <a:p>
            <a:pPr marL="0" lvl="0" indent="0" algn="l" rtl="0">
              <a:spcBef>
                <a:spcPts val="1200"/>
              </a:spcBef>
              <a:spcAft>
                <a:spcPts val="1200"/>
              </a:spcAft>
              <a:buNone/>
            </a:pPr>
            <a:endParaRPr/>
          </a:p>
        </p:txBody>
      </p:sp>
      <p:sp>
        <p:nvSpPr>
          <p:cNvPr id="258" name="Google Shape;258;p31"/>
          <p:cNvSpPr txBox="1"/>
          <p:nvPr/>
        </p:nvSpPr>
        <p:spPr>
          <a:xfrm>
            <a:off x="930725" y="4330325"/>
            <a:ext cx="7347900" cy="4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Note</a:t>
            </a:r>
            <a:r>
              <a:rPr lang="en" sz="1800">
                <a:solidFill>
                  <a:schemeClr val="dk2"/>
                </a:solidFill>
                <a:latin typeface="Open Sans"/>
                <a:ea typeface="Open Sans"/>
                <a:cs typeface="Open Sans"/>
                <a:sym typeface="Open Sans"/>
              </a:rPr>
              <a:t>: If you want to change line in the text box, use </a:t>
            </a:r>
            <a:r>
              <a:rPr lang="en" sz="1800" b="1">
                <a:solidFill>
                  <a:schemeClr val="dk2"/>
                </a:solidFill>
                <a:latin typeface="Open Sans"/>
                <a:ea typeface="Open Sans"/>
                <a:cs typeface="Open Sans"/>
                <a:sym typeface="Open Sans"/>
              </a:rPr>
              <a:t>Shift + Enter</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p:txBody>
      </p:sp>
      <p:sp>
        <p:nvSpPr>
          <p:cNvPr id="259" name="Google Shape;259;p31"/>
          <p:cNvSpPr/>
          <p:nvPr/>
        </p:nvSpPr>
        <p:spPr>
          <a:xfrm>
            <a:off x="1180550" y="1874275"/>
            <a:ext cx="2792100" cy="2086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Open Sans"/>
                <a:ea typeface="Open Sans"/>
                <a:cs typeface="Open Sans"/>
                <a:sym typeface="Open Sans"/>
              </a:rPr>
              <a:t>Don’t think, just feel.</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Q: {{question}}</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A: </a:t>
            </a:r>
            <a:endParaRPr sz="1800">
              <a:latin typeface="Open Sans"/>
              <a:ea typeface="Open Sans"/>
              <a:cs typeface="Open Sans"/>
              <a:sym typeface="Open Sans"/>
            </a:endParaRPr>
          </a:p>
        </p:txBody>
      </p:sp>
      <p:sp>
        <p:nvSpPr>
          <p:cNvPr id="260" name="Google Shape;260;p31"/>
          <p:cNvSpPr/>
          <p:nvPr/>
        </p:nvSpPr>
        <p:spPr>
          <a:xfrm>
            <a:off x="4472525" y="1874275"/>
            <a:ext cx="3806100" cy="2086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Open Sans"/>
                <a:ea typeface="Open Sans"/>
                <a:cs typeface="Open Sans"/>
                <a:sym typeface="Open Sans"/>
              </a:rPr>
              <a:t>You are a math teacher.</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Please solve this math problem.</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{{question}}</a:t>
            </a:r>
            <a:endParaRPr sz="1800">
              <a:latin typeface="Open Sans"/>
              <a:ea typeface="Open Sans"/>
              <a:cs typeface="Open Sans"/>
              <a:sym typeface="Open Sans"/>
            </a:endParaRPr>
          </a:p>
        </p:txBody>
      </p:sp>
      <p:sp>
        <p:nvSpPr>
          <p:cNvPr id="261" name="Google Shape;26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sp>
        <p:nvSpPr>
          <p:cNvPr id="74" name="Google Shape;74;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u="sng" dirty="0">
                <a:solidFill>
                  <a:schemeClr val="hlink"/>
                </a:solidFill>
                <a:hlinkClick r:id="rId3" action="ppaction://hlinksldjump"/>
              </a:rPr>
              <a:t>Overview</a:t>
            </a:r>
            <a:endParaRPr dirty="0"/>
          </a:p>
          <a:p>
            <a:pPr marL="457200" lvl="0" indent="-342900" algn="l" rtl="0">
              <a:lnSpc>
                <a:spcPct val="150000"/>
              </a:lnSpc>
              <a:spcBef>
                <a:spcPts val="0"/>
              </a:spcBef>
              <a:spcAft>
                <a:spcPts val="0"/>
              </a:spcAft>
              <a:buSzPts val="1800"/>
              <a:buChar char="●"/>
            </a:pPr>
            <a:r>
              <a:rPr lang="en" u="sng" dirty="0">
                <a:solidFill>
                  <a:schemeClr val="hlink"/>
                </a:solidFill>
                <a:hlinkClick r:id="rId4" action="ppaction://hlinksldjump"/>
              </a:rPr>
              <a:t>Task Introduction</a:t>
            </a:r>
            <a:endParaRPr dirty="0"/>
          </a:p>
          <a:p>
            <a:pPr marL="457200" lvl="0" indent="-342900" algn="l" rtl="0">
              <a:lnSpc>
                <a:spcPct val="150000"/>
              </a:lnSpc>
              <a:spcBef>
                <a:spcPts val="0"/>
              </a:spcBef>
              <a:spcAft>
                <a:spcPts val="0"/>
              </a:spcAft>
              <a:buSzPts val="1800"/>
              <a:buChar char="●"/>
            </a:pPr>
            <a:r>
              <a:rPr lang="en" u="sng" dirty="0">
                <a:solidFill>
                  <a:schemeClr val="hlink"/>
                </a:solidFill>
                <a:hlinkClick r:id="rId5" action="ppaction://hlinksldjump"/>
              </a:rPr>
              <a:t>Grading and Submission</a:t>
            </a:r>
            <a:endParaRPr dirty="0"/>
          </a:p>
          <a:p>
            <a:pPr marL="457200" lvl="0" indent="-342900" algn="l" rtl="0">
              <a:lnSpc>
                <a:spcPct val="150000"/>
              </a:lnSpc>
              <a:spcBef>
                <a:spcPts val="0"/>
              </a:spcBef>
              <a:spcAft>
                <a:spcPts val="0"/>
              </a:spcAft>
              <a:buSzPts val="1800"/>
              <a:buChar char="●"/>
            </a:pPr>
            <a:r>
              <a:rPr lang="en" u="sng" dirty="0">
                <a:solidFill>
                  <a:schemeClr val="hlink"/>
                </a:solidFill>
                <a:hlinkClick r:id="rId6" action="ppaction://hlinksldjump"/>
              </a:rPr>
              <a:t>Regulations</a:t>
            </a:r>
            <a:endParaRPr dirty="0"/>
          </a:p>
          <a:p>
            <a:pPr marL="457200" lvl="0" indent="-342900" algn="l" rtl="0">
              <a:lnSpc>
                <a:spcPct val="150000"/>
              </a:lnSpc>
              <a:spcBef>
                <a:spcPts val="0"/>
              </a:spcBef>
              <a:spcAft>
                <a:spcPts val="0"/>
              </a:spcAft>
              <a:buSzPts val="1800"/>
              <a:buChar char="●"/>
            </a:pPr>
            <a:r>
              <a:rPr lang="en" u="sng" dirty="0">
                <a:solidFill>
                  <a:schemeClr val="hlink"/>
                </a:solidFill>
                <a:hlinkClick r:id="rId7" action="ppaction://hlinksldjump"/>
              </a:rPr>
              <a:t>Colab</a:t>
            </a:r>
            <a:endParaRPr dirty="0"/>
          </a:p>
          <a:p>
            <a:pPr marL="457200" lvl="0" indent="-342900" algn="l" rtl="0">
              <a:lnSpc>
                <a:spcPct val="150000"/>
              </a:lnSpc>
              <a:spcBef>
                <a:spcPts val="0"/>
              </a:spcBef>
              <a:spcAft>
                <a:spcPts val="0"/>
              </a:spcAft>
              <a:buSzPts val="1800"/>
              <a:buChar char="●"/>
            </a:pPr>
            <a:r>
              <a:rPr lang="en" u="sng" dirty="0">
                <a:solidFill>
                  <a:schemeClr val="hlink"/>
                </a:solidFill>
                <a:hlinkClick r:id="rId8" action="ppaction://hlinksldjump"/>
              </a:rPr>
              <a:t>Hints</a:t>
            </a:r>
            <a:endParaRPr dirty="0"/>
          </a:p>
          <a:p>
            <a:pPr marL="457200" lvl="0" indent="0" algn="l" rtl="0">
              <a:lnSpc>
                <a:spcPct val="150000"/>
              </a:lnSpc>
              <a:spcBef>
                <a:spcPts val="1200"/>
              </a:spcBef>
              <a:spcAft>
                <a:spcPts val="1200"/>
              </a:spcAft>
              <a:buNone/>
            </a:pPr>
            <a:endParaRPr dirty="0"/>
          </a:p>
        </p:txBody>
      </p:sp>
      <p:sp>
        <p:nvSpPr>
          <p:cNvPr id="75" name="Google Shape;7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76" name="Google Shape;76;p14"/>
          <p:cNvSpPr txBox="1"/>
          <p:nvPr/>
        </p:nvSpPr>
        <p:spPr>
          <a:xfrm>
            <a:off x="4572000" y="1230375"/>
            <a:ext cx="4260300" cy="3302700"/>
          </a:xfrm>
          <a:prstGeom prst="rect">
            <a:avLst/>
          </a:prstGeom>
          <a:noFill/>
          <a:ln>
            <a:noFill/>
          </a:ln>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695D46"/>
              </a:buClr>
              <a:buSzPts val="1800"/>
              <a:buFont typeface="Open Sans"/>
              <a:buChar char="●"/>
            </a:pPr>
            <a:r>
              <a:rPr lang="en" sz="1800" u="sng">
                <a:solidFill>
                  <a:schemeClr val="hlink"/>
                </a:solidFill>
                <a:latin typeface="Open Sans"/>
                <a:ea typeface="Open Sans"/>
                <a:cs typeface="Open Sans"/>
                <a:sym typeface="Open Sans"/>
                <a:hlinkClick r:id="rId9"/>
              </a:rPr>
              <a:t>NTU Cool HW4 Forum</a:t>
            </a:r>
            <a:endParaRPr sz="1800">
              <a:solidFill>
                <a:srgbClr val="695D46"/>
              </a:solidFill>
              <a:latin typeface="Open Sans"/>
              <a:ea typeface="Open Sans"/>
              <a:cs typeface="Open Sans"/>
              <a:sym typeface="Open Sans"/>
            </a:endParaRPr>
          </a:p>
          <a:p>
            <a:pPr marL="457200" lvl="0" indent="-342900" algn="l" rtl="0">
              <a:lnSpc>
                <a:spcPct val="150000"/>
              </a:lnSpc>
              <a:spcBef>
                <a:spcPts val="0"/>
              </a:spcBef>
              <a:spcAft>
                <a:spcPts val="0"/>
              </a:spcAft>
              <a:buClr>
                <a:srgbClr val="695D46"/>
              </a:buClr>
              <a:buSzPts val="1800"/>
              <a:buFont typeface="Open Sans"/>
              <a:buChar char="●"/>
            </a:pPr>
            <a:r>
              <a:rPr lang="en" sz="1800" u="sng">
                <a:solidFill>
                  <a:schemeClr val="hlink"/>
                </a:solidFill>
                <a:latin typeface="Open Sans"/>
                <a:ea typeface="Open Sans"/>
                <a:cs typeface="Open Sans"/>
                <a:sym typeface="Open Sans"/>
                <a:hlinkClick r:id="rId10"/>
              </a:rPr>
              <a:t>HW4 Colab</a:t>
            </a:r>
            <a:endParaRPr sz="1800">
              <a:solidFill>
                <a:srgbClr val="695D46"/>
              </a:solidFill>
              <a:latin typeface="Open Sans"/>
              <a:ea typeface="Open Sans"/>
              <a:cs typeface="Open Sans"/>
              <a:sym typeface="Open Sans"/>
            </a:endParaRPr>
          </a:p>
          <a:p>
            <a:pPr marL="457200" lvl="0" indent="-342900" algn="l" rtl="0">
              <a:lnSpc>
                <a:spcPct val="150000"/>
              </a:lnSpc>
              <a:spcBef>
                <a:spcPts val="0"/>
              </a:spcBef>
              <a:spcAft>
                <a:spcPts val="0"/>
              </a:spcAft>
              <a:buClr>
                <a:srgbClr val="695D46"/>
              </a:buClr>
              <a:buSzPts val="1800"/>
              <a:buFont typeface="Open Sans"/>
              <a:buChar char="●"/>
            </a:pPr>
            <a:r>
              <a:rPr lang="en" sz="1800" u="sng">
                <a:solidFill>
                  <a:srgbClr val="009668"/>
                </a:solidFill>
                <a:latin typeface="Open Sans"/>
                <a:ea typeface="Open Sans"/>
                <a:cs typeface="Open Sans"/>
                <a:sym typeface="Open Sans"/>
                <a:hlinkClick r:id="rId11">
                  <a:extLst>
                    <a:ext uri="{A12FA001-AC4F-418D-AE19-62706E023703}">
                      <ahyp:hlinkClr xmlns:ahyp="http://schemas.microsoft.com/office/drawing/2018/hyperlinkcolor" val="tx"/>
                    </a:ext>
                  </a:extLst>
                </a:hlinkClick>
              </a:rPr>
              <a:t>Google Gemini</a:t>
            </a:r>
            <a:endParaRPr sz="1800">
              <a:solidFill>
                <a:srgbClr val="695D46"/>
              </a:solidFill>
              <a:latin typeface="Open Sans"/>
              <a:ea typeface="Open Sans"/>
              <a:cs typeface="Open Sans"/>
              <a:sym typeface="Open Sans"/>
            </a:endParaRPr>
          </a:p>
        </p:txBody>
      </p:sp>
      <p:sp>
        <p:nvSpPr>
          <p:cNvPr id="77" name="Google Shape;77;p14"/>
          <p:cNvSpPr txBox="1"/>
          <p:nvPr/>
        </p:nvSpPr>
        <p:spPr>
          <a:xfrm>
            <a:off x="4572000" y="445025"/>
            <a:ext cx="4260300" cy="7074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3600" b="1">
                <a:solidFill>
                  <a:srgbClr val="EF6C00"/>
                </a:solidFill>
                <a:latin typeface="PT Sans Narrow"/>
                <a:ea typeface="PT Sans Narrow"/>
                <a:cs typeface="PT Sans Narrow"/>
                <a:sym typeface="PT Sans Narrow"/>
              </a:rPr>
              <a:t>Links</a:t>
            </a:r>
            <a:endParaRPr sz="3600" b="1">
              <a:solidFill>
                <a:srgbClr val="EF6C00"/>
              </a:solidFill>
              <a:latin typeface="PT Sans Narrow"/>
              <a:ea typeface="PT Sans Narrow"/>
              <a:cs typeface="PT Sans Narrow"/>
              <a:sym typeface="PT Sans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2"/>
          <p:cNvPicPr preferRelativeResize="0"/>
          <p:nvPr/>
        </p:nvPicPr>
        <p:blipFill rotWithShape="1">
          <a:blip r:embed="rId3">
            <a:alphaModFix/>
          </a:blip>
          <a:srcRect r="7842"/>
          <a:stretch/>
        </p:blipFill>
        <p:spPr>
          <a:xfrm>
            <a:off x="95175" y="2860550"/>
            <a:ext cx="2484750" cy="1958475"/>
          </a:xfrm>
          <a:prstGeom prst="rect">
            <a:avLst/>
          </a:prstGeom>
          <a:noFill/>
          <a:ln>
            <a:noFill/>
          </a:ln>
        </p:spPr>
      </p:pic>
      <p:pic>
        <p:nvPicPr>
          <p:cNvPr id="267" name="Google Shape;267;p32"/>
          <p:cNvPicPr preferRelativeResize="0"/>
          <p:nvPr/>
        </p:nvPicPr>
        <p:blipFill>
          <a:blip r:embed="rId4">
            <a:alphaModFix/>
          </a:blip>
          <a:stretch>
            <a:fillRect/>
          </a:stretch>
        </p:blipFill>
        <p:spPr>
          <a:xfrm>
            <a:off x="3050325" y="626576"/>
            <a:ext cx="6038274" cy="3465501"/>
          </a:xfrm>
          <a:prstGeom prst="rect">
            <a:avLst/>
          </a:prstGeom>
          <a:noFill/>
          <a:ln>
            <a:noFill/>
          </a:ln>
        </p:spPr>
      </p:pic>
      <p:sp>
        <p:nvSpPr>
          <p:cNvPr id="268" name="Google Shape;268;p32"/>
          <p:cNvSpPr txBox="1">
            <a:spLocks noGrp="1"/>
          </p:cNvSpPr>
          <p:nvPr>
            <p:ph type="title"/>
          </p:nvPr>
        </p:nvSpPr>
        <p:spPr>
          <a:xfrm>
            <a:off x="311700" y="200975"/>
            <a:ext cx="8520600" cy="67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2 -Gradio</a:t>
            </a:r>
            <a:endParaRPr/>
          </a:p>
          <a:p>
            <a:pPr marL="0" lvl="0" indent="0" algn="l" rtl="0">
              <a:spcBef>
                <a:spcPts val="0"/>
              </a:spcBef>
              <a:spcAft>
                <a:spcPts val="0"/>
              </a:spcAft>
              <a:buNone/>
            </a:pPr>
            <a:endParaRPr/>
          </a:p>
        </p:txBody>
      </p:sp>
      <p:sp>
        <p:nvSpPr>
          <p:cNvPr id="269" name="Google Shape;269;p32"/>
          <p:cNvSpPr txBox="1">
            <a:spLocks noGrp="1"/>
          </p:cNvSpPr>
          <p:nvPr>
            <p:ph type="body" idx="1"/>
          </p:nvPr>
        </p:nvSpPr>
        <p:spPr>
          <a:xfrm>
            <a:off x="67425" y="967800"/>
            <a:ext cx="2776500" cy="915600"/>
          </a:xfrm>
          <a:prstGeom prst="rect">
            <a:avLst/>
          </a:prstGeom>
        </p:spPr>
        <p:txBody>
          <a:bodyPr spcFirstLastPara="1" wrap="square" lIns="91425" tIns="91425" rIns="91425" bIns="91425" anchor="t" anchorCtr="0">
            <a:normAutofit fontScale="85000"/>
          </a:bodyPr>
          <a:lstStyle/>
          <a:p>
            <a:pPr marL="457200" lvl="0" indent="-325755" algn="l" rtl="0">
              <a:spcBef>
                <a:spcPts val="0"/>
              </a:spcBef>
              <a:spcAft>
                <a:spcPts val="0"/>
              </a:spcAft>
              <a:buSzPct val="100000"/>
              <a:buChar char="●"/>
            </a:pPr>
            <a:r>
              <a:rPr lang="en"/>
              <a:t>Check your prompt </a:t>
            </a:r>
            <a:endParaRPr/>
          </a:p>
          <a:p>
            <a:pPr marL="914400" lvl="1" indent="-304165" algn="l" rtl="0">
              <a:spcBef>
                <a:spcPts val="0"/>
              </a:spcBef>
              <a:spcAft>
                <a:spcPts val="0"/>
              </a:spcAft>
              <a:buSzPct val="100000"/>
              <a:buChar char="○"/>
            </a:pPr>
            <a:r>
              <a:rPr lang="en"/>
              <a:t>Choose an example</a:t>
            </a:r>
            <a:endParaRPr/>
          </a:p>
          <a:p>
            <a:pPr marL="914400" lvl="1" indent="-304165" algn="l" rtl="0">
              <a:spcBef>
                <a:spcPts val="0"/>
              </a:spcBef>
              <a:spcAft>
                <a:spcPts val="0"/>
              </a:spcAft>
              <a:buSzPct val="100000"/>
              <a:buChar char="○"/>
            </a:pPr>
            <a:r>
              <a:rPr lang="en"/>
              <a:t>Click set prompt button</a:t>
            </a:r>
            <a:endParaRPr/>
          </a:p>
        </p:txBody>
      </p:sp>
      <p:sp>
        <p:nvSpPr>
          <p:cNvPr id="270" name="Google Shape;27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1" name="Google Shape;271;p32"/>
          <p:cNvSpPr txBox="1"/>
          <p:nvPr/>
        </p:nvSpPr>
        <p:spPr>
          <a:xfrm>
            <a:off x="3050325" y="878375"/>
            <a:ext cx="3195900" cy="70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272" name="Google Shape;272;p32"/>
          <p:cNvSpPr txBox="1"/>
          <p:nvPr/>
        </p:nvSpPr>
        <p:spPr>
          <a:xfrm>
            <a:off x="3050325" y="3171825"/>
            <a:ext cx="3018000" cy="304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273" name="Google Shape;273;p32"/>
          <p:cNvSpPr txBox="1"/>
          <p:nvPr/>
        </p:nvSpPr>
        <p:spPr>
          <a:xfrm>
            <a:off x="2719375" y="648200"/>
            <a:ext cx="4704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FF0000"/>
                </a:solidFill>
                <a:latin typeface="Open Sans"/>
                <a:ea typeface="Open Sans"/>
                <a:cs typeface="Open Sans"/>
                <a:sym typeface="Open Sans"/>
              </a:rPr>
              <a:t>1.</a:t>
            </a:r>
            <a:endParaRPr sz="2600" b="1">
              <a:solidFill>
                <a:srgbClr val="FF0000"/>
              </a:solidFill>
              <a:latin typeface="Open Sans"/>
              <a:ea typeface="Open Sans"/>
              <a:cs typeface="Open Sans"/>
              <a:sym typeface="Open Sans"/>
            </a:endParaRPr>
          </a:p>
        </p:txBody>
      </p:sp>
      <p:sp>
        <p:nvSpPr>
          <p:cNvPr id="274" name="Google Shape;274;p32"/>
          <p:cNvSpPr txBox="1"/>
          <p:nvPr/>
        </p:nvSpPr>
        <p:spPr>
          <a:xfrm>
            <a:off x="2579925" y="2860550"/>
            <a:ext cx="4704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FF0000"/>
                </a:solidFill>
                <a:latin typeface="Open Sans"/>
                <a:ea typeface="Open Sans"/>
                <a:cs typeface="Open Sans"/>
                <a:sym typeface="Open Sans"/>
              </a:rPr>
              <a:t>2.</a:t>
            </a:r>
            <a:endParaRPr sz="2600" b="1">
              <a:solidFill>
                <a:srgbClr val="FF0000"/>
              </a:solidFill>
              <a:latin typeface="Open Sans"/>
              <a:ea typeface="Open Sans"/>
              <a:cs typeface="Open Sans"/>
              <a:sym typeface="Open Sans"/>
            </a:endParaRPr>
          </a:p>
        </p:txBody>
      </p:sp>
      <p:cxnSp>
        <p:nvCxnSpPr>
          <p:cNvPr id="275" name="Google Shape;275;p32"/>
          <p:cNvCxnSpPr/>
          <p:nvPr/>
        </p:nvCxnSpPr>
        <p:spPr>
          <a:xfrm flipH="1">
            <a:off x="2443925" y="4015425"/>
            <a:ext cx="651000" cy="325200"/>
          </a:xfrm>
          <a:prstGeom prst="straightConnector1">
            <a:avLst/>
          </a:prstGeom>
          <a:noFill/>
          <a:ln w="9525" cap="flat" cmpd="sng">
            <a:solidFill>
              <a:srgbClr val="FF0000"/>
            </a:solidFill>
            <a:prstDash val="solid"/>
            <a:round/>
            <a:headEnd type="none" w="med" len="med"/>
            <a:tailEnd type="triangle" w="med" len="med"/>
          </a:ln>
        </p:spPr>
      </p:cxnSp>
      <p:sp>
        <p:nvSpPr>
          <p:cNvPr id="276" name="Google Shape;276;p32"/>
          <p:cNvSpPr txBox="1">
            <a:spLocks noGrp="1"/>
          </p:cNvSpPr>
          <p:nvPr>
            <p:ph type="body" idx="1"/>
          </p:nvPr>
        </p:nvSpPr>
        <p:spPr>
          <a:xfrm>
            <a:off x="2679725" y="4158975"/>
            <a:ext cx="2898600" cy="778800"/>
          </a:xfrm>
          <a:prstGeom prst="rect">
            <a:avLst/>
          </a:prstGeom>
        </p:spPr>
        <p:txBody>
          <a:bodyPr spcFirstLastPara="1" wrap="square" lIns="91425" tIns="91425" rIns="91425" bIns="91425" anchor="t" anchorCtr="0">
            <a:normAutofit/>
          </a:bodyPr>
          <a:lstStyle/>
          <a:p>
            <a:pPr marL="457200" lvl="0" indent="-323850" algn="l" rtl="0">
              <a:lnSpc>
                <a:spcPct val="85000"/>
              </a:lnSpc>
              <a:spcBef>
                <a:spcPts val="0"/>
              </a:spcBef>
              <a:spcAft>
                <a:spcPts val="0"/>
              </a:spcAft>
              <a:buSzPts val="1500"/>
              <a:buChar char="●"/>
            </a:pPr>
            <a:r>
              <a:rPr lang="en" sz="1500" b="1" u="sng">
                <a:solidFill>
                  <a:srgbClr val="FF0000"/>
                </a:solidFill>
              </a:rPr>
              <a:t>After setting prompt</a:t>
            </a:r>
            <a:r>
              <a:rPr lang="en" sz="1500"/>
              <a:t> ,</a:t>
            </a:r>
            <a:br>
              <a:rPr lang="en" sz="1500"/>
            </a:br>
            <a:r>
              <a:rPr lang="en" sz="1200"/>
              <a:t>It will calculate the tokens of your prompt</a:t>
            </a:r>
            <a:endParaRPr sz="1200"/>
          </a:p>
        </p:txBody>
      </p:sp>
      <p:sp>
        <p:nvSpPr>
          <p:cNvPr id="277" name="Google Shape;277;p32"/>
          <p:cNvSpPr txBox="1"/>
          <p:nvPr/>
        </p:nvSpPr>
        <p:spPr>
          <a:xfrm>
            <a:off x="122850" y="4109225"/>
            <a:ext cx="1943400" cy="7098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278" name="Google Shape;278;p32"/>
          <p:cNvSpPr txBox="1"/>
          <p:nvPr/>
        </p:nvSpPr>
        <p:spPr>
          <a:xfrm>
            <a:off x="6863550" y="3171825"/>
            <a:ext cx="1352400" cy="3048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cxnSp>
        <p:nvCxnSpPr>
          <p:cNvPr id="279" name="Google Shape;279;p32"/>
          <p:cNvCxnSpPr>
            <a:stCxn id="278" idx="2"/>
          </p:cNvCxnSpPr>
          <p:nvPr/>
        </p:nvCxnSpPr>
        <p:spPr>
          <a:xfrm flipH="1">
            <a:off x="7165650" y="3476625"/>
            <a:ext cx="374100" cy="821100"/>
          </a:xfrm>
          <a:prstGeom prst="straightConnector1">
            <a:avLst/>
          </a:prstGeom>
          <a:noFill/>
          <a:ln w="9525" cap="flat" cmpd="sng">
            <a:solidFill>
              <a:srgbClr val="FF0000"/>
            </a:solidFill>
            <a:prstDash val="solid"/>
            <a:round/>
            <a:headEnd type="none" w="med" len="med"/>
            <a:tailEnd type="triangle" w="med" len="med"/>
          </a:ln>
        </p:spPr>
      </p:cxnSp>
      <p:sp>
        <p:nvSpPr>
          <p:cNvPr id="280" name="Google Shape;280;p32"/>
          <p:cNvSpPr txBox="1">
            <a:spLocks noGrp="1"/>
          </p:cNvSpPr>
          <p:nvPr>
            <p:ph type="body" idx="1"/>
          </p:nvPr>
        </p:nvSpPr>
        <p:spPr>
          <a:xfrm>
            <a:off x="5692175" y="4227025"/>
            <a:ext cx="2561700" cy="677400"/>
          </a:xfrm>
          <a:prstGeom prst="rect">
            <a:avLst/>
          </a:prstGeom>
        </p:spPr>
        <p:txBody>
          <a:bodyPr spcFirstLastPara="1" wrap="square" lIns="91425" tIns="91425" rIns="91425" bIns="91425" anchor="t" anchorCtr="0">
            <a:normAutofit/>
          </a:bodyPr>
          <a:lstStyle/>
          <a:p>
            <a:pPr marL="457200" lvl="0" indent="-311150" algn="l" rtl="0">
              <a:lnSpc>
                <a:spcPct val="85000"/>
              </a:lnSpc>
              <a:spcBef>
                <a:spcPts val="0"/>
              </a:spcBef>
              <a:spcAft>
                <a:spcPts val="0"/>
              </a:spcAft>
              <a:buSzPts val="1300"/>
              <a:buChar char="●"/>
            </a:pPr>
            <a:r>
              <a:rPr lang="en" sz="1300"/>
              <a:t>This button is for you to reset the prompt</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3"/>
          <p:cNvSpPr txBox="1">
            <a:spLocks noGrp="1"/>
          </p:cNvSpPr>
          <p:nvPr>
            <p:ph type="title"/>
          </p:nvPr>
        </p:nvSpPr>
        <p:spPr>
          <a:xfrm>
            <a:off x="311700" y="277175"/>
            <a:ext cx="8520600" cy="67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 Gradio Version</a:t>
            </a:r>
            <a:endParaRPr/>
          </a:p>
          <a:p>
            <a:pPr marL="0" lvl="0" indent="0" algn="l" rtl="0">
              <a:spcBef>
                <a:spcPts val="0"/>
              </a:spcBef>
              <a:spcAft>
                <a:spcPts val="0"/>
              </a:spcAft>
              <a:buNone/>
            </a:pPr>
            <a:endParaRPr/>
          </a:p>
        </p:txBody>
      </p:sp>
      <p:sp>
        <p:nvSpPr>
          <p:cNvPr id="286" name="Google Shape;286;p33"/>
          <p:cNvSpPr txBox="1">
            <a:spLocks noGrp="1"/>
          </p:cNvSpPr>
          <p:nvPr>
            <p:ph type="body" idx="1"/>
          </p:nvPr>
        </p:nvSpPr>
        <p:spPr>
          <a:xfrm>
            <a:off x="376525" y="953625"/>
            <a:ext cx="8520600" cy="3629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 your prompt in Log</a:t>
            </a:r>
            <a:endParaRPr/>
          </a:p>
          <a:p>
            <a:pPr marL="914400" lvl="1" indent="-317500" algn="l" rtl="0">
              <a:spcBef>
                <a:spcPts val="0"/>
              </a:spcBef>
              <a:spcAft>
                <a:spcPts val="0"/>
              </a:spcAft>
              <a:buSzPts val="1400"/>
              <a:buChar char="○"/>
            </a:pPr>
            <a:r>
              <a:rPr lang="en"/>
              <a:t>Log is the history of interactions with Gradio.</a:t>
            </a:r>
            <a:endParaRPr/>
          </a:p>
          <a:p>
            <a:pPr marL="0" lvl="0" indent="0" algn="l" rtl="0">
              <a:spcBef>
                <a:spcPts val="1200"/>
              </a:spcBef>
              <a:spcAft>
                <a:spcPts val="0"/>
              </a:spcAft>
              <a:buNone/>
            </a:pPr>
            <a:endParaRPr b="1"/>
          </a:p>
          <a:p>
            <a:pPr marL="0" lvl="0" indent="0" algn="l" rtl="0">
              <a:spcBef>
                <a:spcPts val="1200"/>
              </a:spcBef>
              <a:spcAft>
                <a:spcPts val="1200"/>
              </a:spcAft>
              <a:buNone/>
            </a:pPr>
            <a:endParaRPr/>
          </a:p>
        </p:txBody>
      </p:sp>
      <p:sp>
        <p:nvSpPr>
          <p:cNvPr id="287" name="Google Shape;28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88" name="Google Shape;288;p33"/>
          <p:cNvPicPr preferRelativeResize="0"/>
          <p:nvPr/>
        </p:nvPicPr>
        <p:blipFill>
          <a:blip r:embed="rId3">
            <a:alphaModFix/>
          </a:blip>
          <a:stretch>
            <a:fillRect/>
          </a:stretch>
        </p:blipFill>
        <p:spPr>
          <a:xfrm>
            <a:off x="1925376" y="1909525"/>
            <a:ext cx="6517224" cy="3030425"/>
          </a:xfrm>
          <a:prstGeom prst="rect">
            <a:avLst/>
          </a:prstGeom>
          <a:noFill/>
          <a:ln>
            <a:noFill/>
          </a:ln>
        </p:spPr>
      </p:pic>
      <p:sp>
        <p:nvSpPr>
          <p:cNvPr id="289" name="Google Shape;289;p33"/>
          <p:cNvSpPr txBox="1"/>
          <p:nvPr/>
        </p:nvSpPr>
        <p:spPr>
          <a:xfrm>
            <a:off x="2501163" y="1877050"/>
            <a:ext cx="367500" cy="387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290" name="Google Shape;290;p33"/>
          <p:cNvSpPr txBox="1"/>
          <p:nvPr/>
        </p:nvSpPr>
        <p:spPr>
          <a:xfrm>
            <a:off x="2102913" y="3297475"/>
            <a:ext cx="6109500" cy="14967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cxnSp>
        <p:nvCxnSpPr>
          <p:cNvPr id="291" name="Google Shape;291;p33"/>
          <p:cNvCxnSpPr>
            <a:stCxn id="290" idx="1"/>
          </p:cNvCxnSpPr>
          <p:nvPr/>
        </p:nvCxnSpPr>
        <p:spPr>
          <a:xfrm rot="10800000">
            <a:off x="1501413" y="3637525"/>
            <a:ext cx="601500" cy="408300"/>
          </a:xfrm>
          <a:prstGeom prst="straightConnector1">
            <a:avLst/>
          </a:prstGeom>
          <a:noFill/>
          <a:ln w="9525" cap="flat" cmpd="sng">
            <a:solidFill>
              <a:schemeClr val="dk2"/>
            </a:solidFill>
            <a:prstDash val="solid"/>
            <a:round/>
            <a:headEnd type="none" w="med" len="med"/>
            <a:tailEnd type="triangle" w="med" len="med"/>
          </a:ln>
        </p:spPr>
      </p:cxnSp>
      <p:sp>
        <p:nvSpPr>
          <p:cNvPr id="292" name="Google Shape;292;p33"/>
          <p:cNvSpPr txBox="1"/>
          <p:nvPr/>
        </p:nvSpPr>
        <p:spPr>
          <a:xfrm>
            <a:off x="113399" y="2685150"/>
            <a:ext cx="1806600" cy="11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This text will be the input of Gemini.</a:t>
            </a:r>
            <a:endParaRPr sz="1800" b="1">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4"/>
          <p:cNvPicPr preferRelativeResize="0"/>
          <p:nvPr/>
        </p:nvPicPr>
        <p:blipFill>
          <a:blip r:embed="rId3">
            <a:alphaModFix/>
          </a:blip>
          <a:stretch>
            <a:fillRect/>
          </a:stretch>
        </p:blipFill>
        <p:spPr>
          <a:xfrm>
            <a:off x="3698200" y="2112359"/>
            <a:ext cx="3811525" cy="1993178"/>
          </a:xfrm>
          <a:prstGeom prst="rect">
            <a:avLst/>
          </a:prstGeom>
          <a:noFill/>
          <a:ln>
            <a:noFill/>
          </a:ln>
        </p:spPr>
      </p:pic>
      <p:sp>
        <p:nvSpPr>
          <p:cNvPr id="298" name="Google Shape;298;p34"/>
          <p:cNvSpPr txBox="1">
            <a:spLocks noGrp="1"/>
          </p:cNvSpPr>
          <p:nvPr>
            <p:ph type="title"/>
          </p:nvPr>
        </p:nvSpPr>
        <p:spPr>
          <a:xfrm>
            <a:off x="311700" y="277175"/>
            <a:ext cx="8520600" cy="67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 No Gradio Version</a:t>
            </a:r>
            <a:endParaRPr/>
          </a:p>
        </p:txBody>
      </p:sp>
      <p:sp>
        <p:nvSpPr>
          <p:cNvPr id="299" name="Google Shape;299;p34"/>
          <p:cNvSpPr txBox="1">
            <a:spLocks noGrp="1"/>
          </p:cNvSpPr>
          <p:nvPr>
            <p:ph type="body" idx="1"/>
          </p:nvPr>
        </p:nvSpPr>
        <p:spPr>
          <a:xfrm>
            <a:off x="376525" y="953625"/>
            <a:ext cx="8520600" cy="7977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ts val="1400"/>
              <a:buFont typeface="Arial"/>
              <a:buChar char="●"/>
            </a:pPr>
            <a:r>
              <a:rPr lang="en"/>
              <a:t>Fill in  your prompt </a:t>
            </a:r>
            <a:endParaRPr/>
          </a:p>
          <a:p>
            <a:pPr marL="914400" lvl="1" indent="-317500" algn="l" rtl="0">
              <a:lnSpc>
                <a:spcPct val="100000"/>
              </a:lnSpc>
              <a:spcBef>
                <a:spcPts val="0"/>
              </a:spcBef>
              <a:spcAft>
                <a:spcPts val="0"/>
              </a:spcAft>
              <a:buClr>
                <a:srgbClr val="000000"/>
              </a:buClr>
              <a:buSzPts val="1400"/>
              <a:buFont typeface="Arial"/>
              <a:buChar char="○"/>
            </a:pPr>
            <a:r>
              <a:rPr lang="en"/>
              <a:t>Click set prompt button</a:t>
            </a:r>
            <a:endParaRPr/>
          </a:p>
        </p:txBody>
      </p:sp>
      <p:sp>
        <p:nvSpPr>
          <p:cNvPr id="300" name="Google Shape;30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01" name="Google Shape;301;p34"/>
          <p:cNvSpPr txBox="1"/>
          <p:nvPr/>
        </p:nvSpPr>
        <p:spPr>
          <a:xfrm>
            <a:off x="3775848" y="3046375"/>
            <a:ext cx="1806600" cy="387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cxnSp>
        <p:nvCxnSpPr>
          <p:cNvPr id="302" name="Google Shape;302;p34"/>
          <p:cNvCxnSpPr/>
          <p:nvPr/>
        </p:nvCxnSpPr>
        <p:spPr>
          <a:xfrm rot="10800000">
            <a:off x="2571450" y="1950631"/>
            <a:ext cx="1204200" cy="1295100"/>
          </a:xfrm>
          <a:prstGeom prst="straightConnector1">
            <a:avLst/>
          </a:prstGeom>
          <a:noFill/>
          <a:ln w="9525" cap="flat" cmpd="sng">
            <a:solidFill>
              <a:schemeClr val="dk2"/>
            </a:solidFill>
            <a:prstDash val="solid"/>
            <a:round/>
            <a:headEnd type="none" w="med" len="med"/>
            <a:tailEnd type="triangle" w="med" len="med"/>
          </a:ln>
        </p:spPr>
      </p:cxnSp>
      <p:sp>
        <p:nvSpPr>
          <p:cNvPr id="303" name="Google Shape;303;p34"/>
          <p:cNvSpPr txBox="1">
            <a:spLocks noGrp="1"/>
          </p:cNvSpPr>
          <p:nvPr>
            <p:ph type="body" idx="1"/>
          </p:nvPr>
        </p:nvSpPr>
        <p:spPr>
          <a:xfrm>
            <a:off x="84625" y="3433981"/>
            <a:ext cx="2898600" cy="1128900"/>
          </a:xfrm>
          <a:prstGeom prst="rect">
            <a:avLst/>
          </a:prstGeom>
        </p:spPr>
        <p:txBody>
          <a:bodyPr spcFirstLastPara="1" wrap="square" lIns="91425" tIns="91425" rIns="91425" bIns="91425" anchor="t" anchorCtr="0">
            <a:normAutofit/>
          </a:bodyPr>
          <a:lstStyle/>
          <a:p>
            <a:pPr marL="457200" lvl="0" indent="-323850" algn="l" rtl="0">
              <a:lnSpc>
                <a:spcPct val="85000"/>
              </a:lnSpc>
              <a:spcBef>
                <a:spcPts val="0"/>
              </a:spcBef>
              <a:spcAft>
                <a:spcPts val="0"/>
              </a:spcAft>
              <a:buSzPts val="1500"/>
              <a:buChar char="●"/>
            </a:pPr>
            <a:r>
              <a:rPr lang="en" sz="1500" b="1" u="sng">
                <a:solidFill>
                  <a:srgbClr val="FF0000"/>
                </a:solidFill>
              </a:rPr>
              <a:t>After setting prompt</a:t>
            </a:r>
            <a:r>
              <a:rPr lang="en" sz="1500"/>
              <a:t> ,</a:t>
            </a:r>
            <a:br>
              <a:rPr lang="en" sz="1500"/>
            </a:br>
            <a:r>
              <a:rPr lang="en" sz="1200"/>
              <a:t>It will output a message to tell you’ve successfully assigned the prompt</a:t>
            </a:r>
            <a:endParaRPr sz="1200"/>
          </a:p>
        </p:txBody>
      </p:sp>
      <p:cxnSp>
        <p:nvCxnSpPr>
          <p:cNvPr id="304" name="Google Shape;304;p34"/>
          <p:cNvCxnSpPr>
            <a:endCxn id="303" idx="3"/>
          </p:cNvCxnSpPr>
          <p:nvPr/>
        </p:nvCxnSpPr>
        <p:spPr>
          <a:xfrm flipH="1">
            <a:off x="2983225" y="3918931"/>
            <a:ext cx="714900" cy="79500"/>
          </a:xfrm>
          <a:prstGeom prst="straightConnector1">
            <a:avLst/>
          </a:prstGeom>
          <a:noFill/>
          <a:ln w="9525" cap="flat" cmpd="sng">
            <a:solidFill>
              <a:schemeClr val="dk2"/>
            </a:solidFill>
            <a:prstDash val="solid"/>
            <a:round/>
            <a:headEnd type="none" w="med" len="med"/>
            <a:tailEnd type="triangle" w="med" len="med"/>
          </a:ln>
        </p:spPr>
      </p:cxnSp>
      <p:sp>
        <p:nvSpPr>
          <p:cNvPr id="305" name="Google Shape;305;p34"/>
          <p:cNvSpPr txBox="1"/>
          <p:nvPr/>
        </p:nvSpPr>
        <p:spPr>
          <a:xfrm>
            <a:off x="3775850" y="3465525"/>
            <a:ext cx="1806600" cy="3048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06" name="Google Shape;306;p34"/>
          <p:cNvSpPr txBox="1">
            <a:spLocks noGrp="1"/>
          </p:cNvSpPr>
          <p:nvPr>
            <p:ph type="body" idx="1"/>
          </p:nvPr>
        </p:nvSpPr>
        <p:spPr>
          <a:xfrm>
            <a:off x="5409550" y="4171625"/>
            <a:ext cx="2561700" cy="677400"/>
          </a:xfrm>
          <a:prstGeom prst="rect">
            <a:avLst/>
          </a:prstGeom>
        </p:spPr>
        <p:txBody>
          <a:bodyPr spcFirstLastPara="1" wrap="square" lIns="91425" tIns="91425" rIns="91425" bIns="91425" anchor="t" anchorCtr="0">
            <a:normAutofit/>
          </a:bodyPr>
          <a:lstStyle/>
          <a:p>
            <a:pPr marL="457200" lvl="0" indent="-311150" algn="l" rtl="0">
              <a:lnSpc>
                <a:spcPct val="85000"/>
              </a:lnSpc>
              <a:spcBef>
                <a:spcPts val="0"/>
              </a:spcBef>
              <a:spcAft>
                <a:spcPts val="0"/>
              </a:spcAft>
              <a:buSzPts val="1300"/>
              <a:buChar char="●"/>
            </a:pPr>
            <a:r>
              <a:rPr lang="en" sz="1300"/>
              <a:t>This button is for you to reset the prompt</a:t>
            </a:r>
            <a:endParaRPr sz="1000"/>
          </a:p>
        </p:txBody>
      </p:sp>
      <p:cxnSp>
        <p:nvCxnSpPr>
          <p:cNvPr id="307" name="Google Shape;307;p34"/>
          <p:cNvCxnSpPr>
            <a:stCxn id="305" idx="3"/>
            <a:endCxn id="306" idx="0"/>
          </p:cNvCxnSpPr>
          <p:nvPr/>
        </p:nvCxnSpPr>
        <p:spPr>
          <a:xfrm>
            <a:off x="5582450" y="3617925"/>
            <a:ext cx="1107900" cy="5538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5"/>
          <p:cNvPicPr preferRelativeResize="0"/>
          <p:nvPr/>
        </p:nvPicPr>
        <p:blipFill rotWithShape="1">
          <a:blip r:embed="rId3">
            <a:alphaModFix/>
          </a:blip>
          <a:srcRect r="14229"/>
          <a:stretch/>
        </p:blipFill>
        <p:spPr>
          <a:xfrm>
            <a:off x="1805300" y="1960150"/>
            <a:ext cx="7239030" cy="2258324"/>
          </a:xfrm>
          <a:prstGeom prst="rect">
            <a:avLst/>
          </a:prstGeom>
          <a:noFill/>
          <a:ln>
            <a:noFill/>
          </a:ln>
        </p:spPr>
      </p:pic>
      <p:sp>
        <p:nvSpPr>
          <p:cNvPr id="313" name="Google Shape;313;p35"/>
          <p:cNvSpPr txBox="1">
            <a:spLocks noGrp="1"/>
          </p:cNvSpPr>
          <p:nvPr>
            <p:ph type="title"/>
          </p:nvPr>
        </p:nvSpPr>
        <p:spPr>
          <a:xfrm>
            <a:off x="311700" y="277175"/>
            <a:ext cx="8520600" cy="67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 No Gradio Version</a:t>
            </a:r>
            <a:endParaRPr/>
          </a:p>
        </p:txBody>
      </p:sp>
      <p:sp>
        <p:nvSpPr>
          <p:cNvPr id="314" name="Google Shape;314;p35"/>
          <p:cNvSpPr txBox="1">
            <a:spLocks noGrp="1"/>
          </p:cNvSpPr>
          <p:nvPr>
            <p:ph type="body" idx="1"/>
          </p:nvPr>
        </p:nvSpPr>
        <p:spPr>
          <a:xfrm>
            <a:off x="376525" y="953625"/>
            <a:ext cx="8520600" cy="83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 your prompt </a:t>
            </a:r>
            <a:endParaRPr/>
          </a:p>
          <a:p>
            <a:pPr marL="914400" lvl="1" indent="-317500" algn="l" rtl="0">
              <a:spcBef>
                <a:spcPts val="0"/>
              </a:spcBef>
              <a:spcAft>
                <a:spcPts val="0"/>
              </a:spcAft>
              <a:buSzPts val="1400"/>
              <a:buChar char="○"/>
            </a:pPr>
            <a:r>
              <a:rPr lang="en"/>
              <a:t>Select demo and check custom prompt demo</a:t>
            </a:r>
            <a:endParaRPr/>
          </a:p>
        </p:txBody>
      </p:sp>
      <p:sp>
        <p:nvSpPr>
          <p:cNvPr id="315" name="Google Shape;31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316" name="Google Shape;316;p35"/>
          <p:cNvSpPr txBox="1"/>
          <p:nvPr/>
        </p:nvSpPr>
        <p:spPr>
          <a:xfrm>
            <a:off x="6890339" y="1921375"/>
            <a:ext cx="1522200" cy="387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17" name="Google Shape;317;p35"/>
          <p:cNvSpPr txBox="1"/>
          <p:nvPr/>
        </p:nvSpPr>
        <p:spPr>
          <a:xfrm>
            <a:off x="1805300" y="3560125"/>
            <a:ext cx="7239000" cy="677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cxnSp>
        <p:nvCxnSpPr>
          <p:cNvPr id="318" name="Google Shape;318;p35"/>
          <p:cNvCxnSpPr>
            <a:stCxn id="317" idx="1"/>
          </p:cNvCxnSpPr>
          <p:nvPr/>
        </p:nvCxnSpPr>
        <p:spPr>
          <a:xfrm rot="10800000">
            <a:off x="1219100" y="3630025"/>
            <a:ext cx="586200" cy="268800"/>
          </a:xfrm>
          <a:prstGeom prst="straightConnector1">
            <a:avLst/>
          </a:prstGeom>
          <a:noFill/>
          <a:ln w="9525" cap="flat" cmpd="sng">
            <a:solidFill>
              <a:schemeClr val="dk2"/>
            </a:solidFill>
            <a:prstDash val="solid"/>
            <a:round/>
            <a:headEnd type="none" w="med" len="med"/>
            <a:tailEnd type="triangle" w="med" len="med"/>
          </a:ln>
        </p:spPr>
      </p:cxnSp>
      <p:sp>
        <p:nvSpPr>
          <p:cNvPr id="319" name="Google Shape;319;p35"/>
          <p:cNvSpPr txBox="1"/>
          <p:nvPr/>
        </p:nvSpPr>
        <p:spPr>
          <a:xfrm>
            <a:off x="80149" y="2651925"/>
            <a:ext cx="1806600" cy="111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Open Sans"/>
                <a:ea typeface="Open Sans"/>
                <a:cs typeface="Open Sans"/>
                <a:sym typeface="Open Sans"/>
              </a:rPr>
              <a:t>This text will be the input of Gemini.</a:t>
            </a:r>
            <a:endParaRPr sz="1800" b="1">
              <a:solidFill>
                <a:schemeClr val="dk2"/>
              </a:solidFill>
              <a:latin typeface="Open Sans"/>
              <a:ea typeface="Open Sans"/>
              <a:cs typeface="Open Sans"/>
              <a:sym typeface="Open Sans"/>
            </a:endParaRPr>
          </a:p>
        </p:txBody>
      </p:sp>
      <p:sp>
        <p:nvSpPr>
          <p:cNvPr id="320" name="Google Shape;320;p35"/>
          <p:cNvSpPr txBox="1"/>
          <p:nvPr/>
        </p:nvSpPr>
        <p:spPr>
          <a:xfrm>
            <a:off x="6044300" y="1025225"/>
            <a:ext cx="3000000" cy="400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2"/>
              </a:buClr>
              <a:buSzPts val="1400"/>
              <a:buFont typeface="Open Sans"/>
              <a:buChar char="●"/>
            </a:pPr>
            <a:r>
              <a:rPr lang="en">
                <a:solidFill>
                  <a:schemeClr val="dk2"/>
                </a:solidFill>
                <a:latin typeface="Open Sans"/>
                <a:ea typeface="Open Sans"/>
                <a:cs typeface="Open Sans"/>
                <a:sym typeface="Open Sans"/>
              </a:rPr>
              <a:t>Choose an example</a:t>
            </a:r>
            <a:endParaRPr/>
          </a:p>
        </p:txBody>
      </p:sp>
      <p:cxnSp>
        <p:nvCxnSpPr>
          <p:cNvPr id="321" name="Google Shape;321;p35"/>
          <p:cNvCxnSpPr>
            <a:endCxn id="320" idx="2"/>
          </p:cNvCxnSpPr>
          <p:nvPr/>
        </p:nvCxnSpPr>
        <p:spPr>
          <a:xfrm rot="10800000">
            <a:off x="7544300" y="1425425"/>
            <a:ext cx="498300" cy="495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a:t>
            </a:r>
            <a:endParaRPr/>
          </a:p>
        </p:txBody>
      </p:sp>
      <p:sp>
        <p:nvSpPr>
          <p:cNvPr id="327" name="Google Shape;327;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have provided some math problems: </a:t>
            </a:r>
            <a:r>
              <a:rPr lang="en" u="sng">
                <a:solidFill>
                  <a:schemeClr val="hlink"/>
                </a:solidFill>
                <a:hlinkClick r:id="rId3"/>
              </a:rPr>
              <a:t>link</a:t>
            </a:r>
            <a:endParaRPr/>
          </a:p>
          <a:p>
            <a:pPr marL="914400" lvl="1" indent="-317500" algn="l" rtl="0">
              <a:spcBef>
                <a:spcPts val="0"/>
              </a:spcBef>
              <a:spcAft>
                <a:spcPts val="0"/>
              </a:spcAft>
              <a:buSzPts val="1400"/>
              <a:buChar char="○"/>
            </a:pPr>
            <a:r>
              <a:rPr lang="en"/>
              <a:t>Each example contains one question and one answer</a:t>
            </a:r>
            <a:endParaRPr/>
          </a:p>
          <a:p>
            <a:pPr marL="0" lvl="0" indent="0" algn="l" rtl="0">
              <a:spcBef>
                <a:spcPts val="1200"/>
              </a:spcBef>
              <a:spcAft>
                <a:spcPts val="1200"/>
              </a:spcAft>
              <a:buNone/>
            </a:pPr>
            <a:endParaRPr/>
          </a:p>
        </p:txBody>
      </p:sp>
      <p:pic>
        <p:nvPicPr>
          <p:cNvPr id="328" name="Google Shape;328;p36"/>
          <p:cNvPicPr preferRelativeResize="0"/>
          <p:nvPr/>
        </p:nvPicPr>
        <p:blipFill>
          <a:blip r:embed="rId4">
            <a:alphaModFix/>
          </a:blip>
          <a:stretch>
            <a:fillRect/>
          </a:stretch>
        </p:blipFill>
        <p:spPr>
          <a:xfrm>
            <a:off x="910450" y="2042026"/>
            <a:ext cx="7323100" cy="2723150"/>
          </a:xfrm>
          <a:prstGeom prst="rect">
            <a:avLst/>
          </a:prstGeom>
          <a:noFill/>
          <a:ln>
            <a:noFill/>
          </a:ln>
        </p:spPr>
      </p:pic>
      <p:sp>
        <p:nvSpPr>
          <p:cNvPr id="329" name="Google Shape;32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37"/>
          <p:cNvPicPr preferRelativeResize="0"/>
          <p:nvPr/>
        </p:nvPicPr>
        <p:blipFill>
          <a:blip r:embed="rId3">
            <a:alphaModFix/>
          </a:blip>
          <a:stretch>
            <a:fillRect/>
          </a:stretch>
        </p:blipFill>
        <p:spPr>
          <a:xfrm>
            <a:off x="435900" y="2433000"/>
            <a:ext cx="7962752" cy="2597201"/>
          </a:xfrm>
          <a:prstGeom prst="rect">
            <a:avLst/>
          </a:prstGeom>
          <a:noFill/>
          <a:ln>
            <a:noFill/>
          </a:ln>
        </p:spPr>
      </p:pic>
      <p:sp>
        <p:nvSpPr>
          <p:cNvPr id="335" name="Google Shape;335;p37"/>
          <p:cNvSpPr txBox="1">
            <a:spLocks noGrp="1"/>
          </p:cNvSpPr>
          <p:nvPr>
            <p:ph type="title"/>
          </p:nvPr>
        </p:nvSpPr>
        <p:spPr>
          <a:xfrm>
            <a:off x="311700" y="213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Gradio version</a:t>
            </a:r>
            <a:endParaRPr/>
          </a:p>
        </p:txBody>
      </p:sp>
      <p:sp>
        <p:nvSpPr>
          <p:cNvPr id="336" name="Google Shape;336;p37"/>
          <p:cNvSpPr txBox="1">
            <a:spLocks noGrp="1"/>
          </p:cNvSpPr>
          <p:nvPr>
            <p:ph type="body" idx="1"/>
          </p:nvPr>
        </p:nvSpPr>
        <p:spPr>
          <a:xfrm>
            <a:off x="311700" y="921125"/>
            <a:ext cx="8520600" cy="155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Evaluate your prompt on the provided examples.</a:t>
            </a:r>
            <a:endParaRPr/>
          </a:p>
          <a:p>
            <a:pPr marL="914400" lvl="1" indent="-317500" algn="l" rtl="0">
              <a:spcBef>
                <a:spcPts val="0"/>
              </a:spcBef>
              <a:spcAft>
                <a:spcPts val="0"/>
              </a:spcAft>
              <a:buSzPts val="1400"/>
              <a:buChar char="○"/>
            </a:pPr>
            <a:r>
              <a:rPr lang="en"/>
              <a:t>Select number of examples for assessing ( from 1 to 30 )</a:t>
            </a:r>
            <a:endParaRPr/>
          </a:p>
          <a:p>
            <a:pPr marL="914400" lvl="1" indent="-317500" algn="l" rtl="0">
              <a:spcBef>
                <a:spcPts val="0"/>
              </a:spcBef>
              <a:spcAft>
                <a:spcPts val="0"/>
              </a:spcAft>
              <a:buSzPts val="1400"/>
              <a:buChar char="○"/>
            </a:pPr>
            <a:r>
              <a:rPr lang="en"/>
              <a:t>evaluate</a:t>
            </a:r>
            <a:endParaRPr/>
          </a:p>
          <a:p>
            <a:pPr marL="457200" lvl="0" indent="-342900" algn="l" rtl="0">
              <a:spcBef>
                <a:spcPts val="0"/>
              </a:spcBef>
              <a:spcAft>
                <a:spcPts val="0"/>
              </a:spcAft>
              <a:buSzPts val="1800"/>
              <a:buChar char="●"/>
            </a:pPr>
            <a:r>
              <a:rPr lang="en"/>
              <a:t>You can also evaluate your prompt at </a:t>
            </a:r>
            <a:r>
              <a:rPr lang="en" u="sng">
                <a:solidFill>
                  <a:schemeClr val="hlink"/>
                </a:solidFill>
                <a:hlinkClick r:id="rId4"/>
              </a:rPr>
              <a:t>https://gemini.google.com/app</a:t>
            </a:r>
            <a:endParaRPr/>
          </a:p>
        </p:txBody>
      </p:sp>
      <p:sp>
        <p:nvSpPr>
          <p:cNvPr id="337" name="Google Shape;337;p37"/>
          <p:cNvSpPr txBox="1"/>
          <p:nvPr/>
        </p:nvSpPr>
        <p:spPr>
          <a:xfrm>
            <a:off x="3374325" y="3048600"/>
            <a:ext cx="2169600" cy="3243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38" name="Google Shape;33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9" name="Google Shape;339;p37"/>
          <p:cNvSpPr txBox="1"/>
          <p:nvPr/>
        </p:nvSpPr>
        <p:spPr>
          <a:xfrm>
            <a:off x="869550" y="2953500"/>
            <a:ext cx="4704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FF0000"/>
                </a:solidFill>
                <a:latin typeface="Open Sans"/>
                <a:ea typeface="Open Sans"/>
                <a:cs typeface="Open Sans"/>
                <a:sym typeface="Open Sans"/>
              </a:rPr>
              <a:t>2.</a:t>
            </a:r>
            <a:endParaRPr sz="2600" b="1">
              <a:solidFill>
                <a:srgbClr val="FF0000"/>
              </a:solidFill>
              <a:latin typeface="Open Sans"/>
              <a:ea typeface="Open Sans"/>
              <a:cs typeface="Open Sans"/>
              <a:sym typeface="Open Sans"/>
            </a:endParaRPr>
          </a:p>
        </p:txBody>
      </p:sp>
      <p:sp>
        <p:nvSpPr>
          <p:cNvPr id="340" name="Google Shape;340;p37"/>
          <p:cNvSpPr txBox="1"/>
          <p:nvPr/>
        </p:nvSpPr>
        <p:spPr>
          <a:xfrm>
            <a:off x="8444300" y="3421500"/>
            <a:ext cx="4704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FF0000"/>
                </a:solidFill>
                <a:latin typeface="Open Sans"/>
                <a:ea typeface="Open Sans"/>
                <a:cs typeface="Open Sans"/>
                <a:sym typeface="Open Sans"/>
              </a:rPr>
              <a:t>3.</a:t>
            </a:r>
            <a:endParaRPr sz="2600" b="1">
              <a:solidFill>
                <a:srgbClr val="FF0000"/>
              </a:solidFill>
              <a:latin typeface="Open Sans"/>
              <a:ea typeface="Open Sans"/>
              <a:cs typeface="Open Sans"/>
              <a:sym typeface="Open Sans"/>
            </a:endParaRPr>
          </a:p>
        </p:txBody>
      </p:sp>
      <p:sp>
        <p:nvSpPr>
          <p:cNvPr id="341" name="Google Shape;341;p37"/>
          <p:cNvSpPr txBox="1"/>
          <p:nvPr/>
        </p:nvSpPr>
        <p:spPr>
          <a:xfrm>
            <a:off x="435825" y="2433000"/>
            <a:ext cx="7962900" cy="514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42" name="Google Shape;342;p37"/>
          <p:cNvSpPr txBox="1"/>
          <p:nvPr/>
        </p:nvSpPr>
        <p:spPr>
          <a:xfrm>
            <a:off x="0" y="2172875"/>
            <a:ext cx="4704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FF0000"/>
                </a:solidFill>
                <a:latin typeface="Open Sans"/>
                <a:ea typeface="Open Sans"/>
                <a:cs typeface="Open Sans"/>
                <a:sym typeface="Open Sans"/>
              </a:rPr>
              <a:t>1.</a:t>
            </a:r>
            <a:endParaRPr sz="2600" b="1">
              <a:solidFill>
                <a:srgbClr val="FF00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8"/>
          <p:cNvPicPr preferRelativeResize="0"/>
          <p:nvPr/>
        </p:nvPicPr>
        <p:blipFill>
          <a:blip r:embed="rId3">
            <a:alphaModFix/>
          </a:blip>
          <a:stretch>
            <a:fillRect/>
          </a:stretch>
        </p:blipFill>
        <p:spPr>
          <a:xfrm>
            <a:off x="491800" y="1960335"/>
            <a:ext cx="8520602" cy="1535227"/>
          </a:xfrm>
          <a:prstGeom prst="rect">
            <a:avLst/>
          </a:prstGeom>
          <a:noFill/>
          <a:ln>
            <a:noFill/>
          </a:ln>
        </p:spPr>
      </p:pic>
      <p:sp>
        <p:nvSpPr>
          <p:cNvPr id="348" name="Google Shape;348;p38"/>
          <p:cNvSpPr txBox="1">
            <a:spLocks noGrp="1"/>
          </p:cNvSpPr>
          <p:nvPr>
            <p:ph type="title"/>
          </p:nvPr>
        </p:nvSpPr>
        <p:spPr>
          <a:xfrm>
            <a:off x="311700" y="213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 No Gradio Version</a:t>
            </a:r>
            <a:endParaRPr/>
          </a:p>
        </p:txBody>
      </p:sp>
      <p:sp>
        <p:nvSpPr>
          <p:cNvPr id="349" name="Google Shape;349;p38"/>
          <p:cNvSpPr txBox="1">
            <a:spLocks noGrp="1"/>
          </p:cNvSpPr>
          <p:nvPr>
            <p:ph type="body" idx="1"/>
          </p:nvPr>
        </p:nvSpPr>
        <p:spPr>
          <a:xfrm>
            <a:off x="311700" y="921125"/>
            <a:ext cx="8520600" cy="963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Evaluate your prompt on the provided examples.</a:t>
            </a:r>
            <a:endParaRPr/>
          </a:p>
          <a:p>
            <a:pPr marL="914400" lvl="1" indent="-317500" algn="l" rtl="0">
              <a:spcBef>
                <a:spcPts val="0"/>
              </a:spcBef>
              <a:spcAft>
                <a:spcPts val="0"/>
              </a:spcAft>
              <a:buSzPts val="1400"/>
              <a:buChar char="○"/>
            </a:pPr>
            <a:r>
              <a:rPr lang="en"/>
              <a:t>Select number of examples for assessing ( from 1 to 30 )</a:t>
            </a:r>
            <a:endParaRPr/>
          </a:p>
          <a:p>
            <a:pPr marL="914400" lvl="1" indent="-317500" algn="l" rtl="0">
              <a:spcBef>
                <a:spcPts val="0"/>
              </a:spcBef>
              <a:spcAft>
                <a:spcPts val="0"/>
              </a:spcAft>
              <a:buSzPts val="1400"/>
              <a:buChar char="○"/>
            </a:pPr>
            <a:r>
              <a:rPr lang="en"/>
              <a:t>evaluate</a:t>
            </a:r>
            <a:endParaRPr/>
          </a:p>
        </p:txBody>
      </p:sp>
      <p:sp>
        <p:nvSpPr>
          <p:cNvPr id="350" name="Google Shape;350;p38"/>
          <p:cNvSpPr txBox="1"/>
          <p:nvPr/>
        </p:nvSpPr>
        <p:spPr>
          <a:xfrm>
            <a:off x="4885850" y="2748675"/>
            <a:ext cx="4126500" cy="3243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51" name="Google Shape;35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52" name="Google Shape;352;p38"/>
          <p:cNvSpPr txBox="1"/>
          <p:nvPr/>
        </p:nvSpPr>
        <p:spPr>
          <a:xfrm>
            <a:off x="131600" y="2337975"/>
            <a:ext cx="4266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0000"/>
                </a:solidFill>
                <a:latin typeface="Open Sans"/>
                <a:ea typeface="Open Sans"/>
                <a:cs typeface="Open Sans"/>
                <a:sym typeface="Open Sans"/>
              </a:rPr>
              <a:t>2.</a:t>
            </a:r>
            <a:endParaRPr sz="1800" b="1">
              <a:solidFill>
                <a:srgbClr val="FF0000"/>
              </a:solidFill>
              <a:latin typeface="Open Sans"/>
              <a:ea typeface="Open Sans"/>
              <a:cs typeface="Open Sans"/>
              <a:sym typeface="Open Sans"/>
            </a:endParaRPr>
          </a:p>
        </p:txBody>
      </p:sp>
      <p:sp>
        <p:nvSpPr>
          <p:cNvPr id="353" name="Google Shape;353;p38"/>
          <p:cNvSpPr txBox="1"/>
          <p:nvPr/>
        </p:nvSpPr>
        <p:spPr>
          <a:xfrm>
            <a:off x="441400" y="2729750"/>
            <a:ext cx="311700" cy="324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54" name="Google Shape;354;p38"/>
          <p:cNvSpPr txBox="1"/>
          <p:nvPr/>
        </p:nvSpPr>
        <p:spPr>
          <a:xfrm>
            <a:off x="4470850" y="2670500"/>
            <a:ext cx="387300" cy="44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0000"/>
                </a:solidFill>
                <a:latin typeface="Open Sans"/>
                <a:ea typeface="Open Sans"/>
                <a:cs typeface="Open Sans"/>
                <a:sym typeface="Open Sans"/>
              </a:rPr>
              <a:t>1.</a:t>
            </a:r>
            <a:endParaRPr sz="1800" b="1">
              <a:solidFill>
                <a:srgbClr val="FF0000"/>
              </a:solidFill>
              <a:latin typeface="Open Sans"/>
              <a:ea typeface="Open Sans"/>
              <a:cs typeface="Open Sans"/>
              <a:sym typeface="Open Sans"/>
            </a:endParaRPr>
          </a:p>
        </p:txBody>
      </p:sp>
      <p:pic>
        <p:nvPicPr>
          <p:cNvPr id="355" name="Google Shape;355;p38"/>
          <p:cNvPicPr preferRelativeResize="0"/>
          <p:nvPr/>
        </p:nvPicPr>
        <p:blipFill rotWithShape="1">
          <a:blip r:embed="rId4">
            <a:alphaModFix/>
          </a:blip>
          <a:srcRect r="5997"/>
          <a:stretch/>
        </p:blipFill>
        <p:spPr>
          <a:xfrm>
            <a:off x="2207138" y="3528800"/>
            <a:ext cx="4729717" cy="1484400"/>
          </a:xfrm>
          <a:prstGeom prst="rect">
            <a:avLst/>
          </a:prstGeom>
          <a:noFill/>
          <a:ln>
            <a:noFill/>
          </a:ln>
        </p:spPr>
      </p:pic>
      <p:sp>
        <p:nvSpPr>
          <p:cNvPr id="356" name="Google Shape;356;p38"/>
          <p:cNvSpPr txBox="1"/>
          <p:nvPr/>
        </p:nvSpPr>
        <p:spPr>
          <a:xfrm>
            <a:off x="676100" y="3829400"/>
            <a:ext cx="1313400" cy="6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u="sng">
                <a:solidFill>
                  <a:schemeClr val="dk2"/>
                </a:solidFill>
                <a:latin typeface="Open Sans"/>
                <a:ea typeface="Open Sans"/>
                <a:cs typeface="Open Sans"/>
                <a:sym typeface="Open Sans"/>
              </a:rPr>
              <a:t>Output:</a:t>
            </a:r>
            <a:endParaRPr sz="2200" b="1" u="sng">
              <a:solidFill>
                <a:schemeClr val="dk2"/>
              </a:solidFill>
              <a:latin typeface="Open Sans"/>
              <a:ea typeface="Open Sans"/>
              <a:cs typeface="Open Sans"/>
              <a:sym typeface="Open Sans"/>
            </a:endParaRPr>
          </a:p>
        </p:txBody>
      </p:sp>
      <p:sp>
        <p:nvSpPr>
          <p:cNvPr id="357" name="Google Shape;357;p38"/>
          <p:cNvSpPr txBox="1"/>
          <p:nvPr/>
        </p:nvSpPr>
        <p:spPr>
          <a:xfrm>
            <a:off x="2207150" y="4354700"/>
            <a:ext cx="4707600" cy="658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58" name="Google Shape;358;p38"/>
          <p:cNvSpPr txBox="1"/>
          <p:nvPr/>
        </p:nvSpPr>
        <p:spPr>
          <a:xfrm>
            <a:off x="6936850" y="3622750"/>
            <a:ext cx="2229300" cy="12189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0"/>
              </a:spcBef>
              <a:spcAft>
                <a:spcPts val="0"/>
              </a:spcAft>
              <a:buClr>
                <a:schemeClr val="dk2"/>
              </a:buClr>
              <a:buSzPts val="1200"/>
              <a:buFont typeface="Open Sans"/>
              <a:buChar char="●"/>
            </a:pPr>
            <a:r>
              <a:rPr lang="en" sz="1200">
                <a:solidFill>
                  <a:schemeClr val="dk2"/>
                </a:solidFill>
                <a:latin typeface="Open Sans"/>
                <a:ea typeface="Open Sans"/>
                <a:cs typeface="Open Sans"/>
                <a:sym typeface="Open Sans"/>
              </a:rPr>
              <a:t>It will show the accurate question counts, total questions and your accuracy of each trial.</a:t>
            </a:r>
            <a:endParaRPr sz="1200">
              <a:solidFill>
                <a:schemeClr val="dk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39"/>
          <p:cNvPicPr preferRelativeResize="0"/>
          <p:nvPr/>
        </p:nvPicPr>
        <p:blipFill>
          <a:blip r:embed="rId3">
            <a:alphaModFix/>
          </a:blip>
          <a:stretch>
            <a:fillRect/>
          </a:stretch>
        </p:blipFill>
        <p:spPr>
          <a:xfrm>
            <a:off x="677700" y="2404825"/>
            <a:ext cx="7470264" cy="2597075"/>
          </a:xfrm>
          <a:prstGeom prst="rect">
            <a:avLst/>
          </a:prstGeom>
          <a:noFill/>
          <a:ln>
            <a:noFill/>
          </a:ln>
        </p:spPr>
      </p:pic>
      <p:sp>
        <p:nvSpPr>
          <p:cNvPr id="364" name="Google Shape;364;p39"/>
          <p:cNvSpPr txBox="1">
            <a:spLocks noGrp="1"/>
          </p:cNvSpPr>
          <p:nvPr>
            <p:ph type="title"/>
          </p:nvPr>
        </p:nvSpPr>
        <p:spPr>
          <a:xfrm>
            <a:off x="311700" y="213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a:t>
            </a:r>
            <a:endParaRPr/>
          </a:p>
        </p:txBody>
      </p:sp>
      <p:sp>
        <p:nvSpPr>
          <p:cNvPr id="365" name="Google Shape;365;p39"/>
          <p:cNvSpPr txBox="1">
            <a:spLocks noGrp="1"/>
          </p:cNvSpPr>
          <p:nvPr>
            <p:ph type="body" idx="1"/>
          </p:nvPr>
        </p:nvSpPr>
        <p:spPr>
          <a:xfrm>
            <a:off x="311700" y="921125"/>
            <a:ext cx="8520600" cy="1484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evaluation,check the answers generated by Gemini </a:t>
            </a:r>
            <a:endParaRPr/>
          </a:p>
          <a:p>
            <a:pPr marL="914400" lvl="1" indent="-317500" algn="l" rtl="0">
              <a:spcBef>
                <a:spcPts val="0"/>
              </a:spcBef>
              <a:spcAft>
                <a:spcPts val="0"/>
              </a:spcAft>
              <a:buSzPts val="1400"/>
              <a:buChar char="○"/>
            </a:pPr>
            <a:r>
              <a:rPr lang="en" b="1">
                <a:solidFill>
                  <a:srgbClr val="4A86E8"/>
                </a:solidFill>
              </a:rPr>
              <a:t>Trial ID</a:t>
            </a:r>
            <a:r>
              <a:rPr lang="en">
                <a:solidFill>
                  <a:srgbClr val="4A86E8"/>
                </a:solidFill>
              </a:rPr>
              <a:t> </a:t>
            </a:r>
            <a:r>
              <a:rPr lang="en">
                <a:solidFill>
                  <a:srgbClr val="212121"/>
                </a:solidFill>
              </a:rPr>
              <a:t>: </a:t>
            </a:r>
            <a:r>
              <a:rPr lang="en"/>
              <a:t>Since your prompt will undergo three trials, you can select the answer from any specific trial.</a:t>
            </a:r>
            <a:endParaRPr/>
          </a:p>
          <a:p>
            <a:pPr marL="914400" lvl="1" indent="-317500" algn="l" rtl="0">
              <a:spcBef>
                <a:spcPts val="0"/>
              </a:spcBef>
              <a:spcAft>
                <a:spcPts val="0"/>
              </a:spcAft>
              <a:buSzPts val="1400"/>
              <a:buChar char="○"/>
            </a:pPr>
            <a:r>
              <a:rPr lang="en" b="1">
                <a:solidFill>
                  <a:srgbClr val="FF0000"/>
                </a:solidFill>
              </a:rPr>
              <a:t>Question ID</a:t>
            </a:r>
            <a:r>
              <a:rPr lang="en"/>
              <a:t>:  For the selected trial, you can select a particular question to review the answer generated by Gemini.</a:t>
            </a:r>
            <a:endParaRPr/>
          </a:p>
        </p:txBody>
      </p:sp>
      <p:sp>
        <p:nvSpPr>
          <p:cNvPr id="366" name="Google Shape;36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67" name="Google Shape;367;p39"/>
          <p:cNvSpPr txBox="1"/>
          <p:nvPr/>
        </p:nvSpPr>
        <p:spPr>
          <a:xfrm>
            <a:off x="710825" y="2744275"/>
            <a:ext cx="1720800" cy="5361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68" name="Google Shape;368;p39"/>
          <p:cNvSpPr txBox="1"/>
          <p:nvPr/>
        </p:nvSpPr>
        <p:spPr>
          <a:xfrm>
            <a:off x="2493625" y="2744275"/>
            <a:ext cx="1945800" cy="5361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40"/>
          <p:cNvPicPr preferRelativeResize="0"/>
          <p:nvPr/>
        </p:nvPicPr>
        <p:blipFill>
          <a:blip r:embed="rId3">
            <a:alphaModFix/>
          </a:blip>
          <a:stretch>
            <a:fillRect/>
          </a:stretch>
        </p:blipFill>
        <p:spPr>
          <a:xfrm>
            <a:off x="677700" y="2404825"/>
            <a:ext cx="7470264" cy="2597075"/>
          </a:xfrm>
          <a:prstGeom prst="rect">
            <a:avLst/>
          </a:prstGeom>
          <a:noFill/>
          <a:ln>
            <a:noFill/>
          </a:ln>
        </p:spPr>
      </p:pic>
      <p:sp>
        <p:nvSpPr>
          <p:cNvPr id="374" name="Google Shape;374;p40"/>
          <p:cNvSpPr txBox="1">
            <a:spLocks noGrp="1"/>
          </p:cNvSpPr>
          <p:nvPr>
            <p:ph type="title"/>
          </p:nvPr>
        </p:nvSpPr>
        <p:spPr>
          <a:xfrm>
            <a:off x="311700" y="213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a:t>
            </a:r>
            <a:endParaRPr/>
          </a:p>
        </p:txBody>
      </p:sp>
      <p:sp>
        <p:nvSpPr>
          <p:cNvPr id="375" name="Google Shape;375;p40"/>
          <p:cNvSpPr txBox="1">
            <a:spLocks noGrp="1"/>
          </p:cNvSpPr>
          <p:nvPr>
            <p:ph type="body" idx="1"/>
          </p:nvPr>
        </p:nvSpPr>
        <p:spPr>
          <a:xfrm>
            <a:off x="311700" y="921125"/>
            <a:ext cx="8520600" cy="1484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evaluation,check the answers generated by Gemini </a:t>
            </a:r>
            <a:endParaRPr/>
          </a:p>
          <a:p>
            <a:pPr marL="914400" lvl="1" indent="-317500" algn="l" rtl="0">
              <a:spcBef>
                <a:spcPts val="0"/>
              </a:spcBef>
              <a:spcAft>
                <a:spcPts val="0"/>
              </a:spcAft>
              <a:buSzPts val="1400"/>
              <a:buChar char="○"/>
            </a:pPr>
            <a:r>
              <a:rPr lang="en" b="1">
                <a:solidFill>
                  <a:srgbClr val="4A86E8"/>
                </a:solidFill>
              </a:rPr>
              <a:t>Result </a:t>
            </a:r>
            <a:r>
              <a:rPr lang="en">
                <a:solidFill>
                  <a:srgbClr val="4A86E8"/>
                </a:solidFill>
              </a:rPr>
              <a:t> </a:t>
            </a:r>
            <a:r>
              <a:rPr lang="en">
                <a:solidFill>
                  <a:srgbClr val="212121"/>
                </a:solidFill>
              </a:rPr>
              <a:t>:</a:t>
            </a:r>
            <a:r>
              <a:rPr lang="en"/>
              <a:t> It will show Gemini’s response of the </a:t>
            </a:r>
            <a:r>
              <a:rPr lang="en">
                <a:solidFill>
                  <a:schemeClr val="accent5"/>
                </a:solidFill>
              </a:rPr>
              <a:t>question from the specific trial</a:t>
            </a:r>
            <a:r>
              <a:rPr lang="en"/>
              <a:t>.  </a:t>
            </a:r>
            <a:endParaRPr/>
          </a:p>
          <a:p>
            <a:pPr marL="914400" lvl="1" indent="-317500" algn="l" rtl="0">
              <a:spcBef>
                <a:spcPts val="0"/>
              </a:spcBef>
              <a:spcAft>
                <a:spcPts val="0"/>
              </a:spcAft>
              <a:buSzPts val="1400"/>
              <a:buChar char="○"/>
            </a:pPr>
            <a:r>
              <a:rPr lang="en" b="1">
                <a:solidFill>
                  <a:srgbClr val="FF0000"/>
                </a:solidFill>
              </a:rPr>
              <a:t>Result Stat</a:t>
            </a:r>
            <a:r>
              <a:rPr lang="en"/>
              <a:t>:  It will show the accurate question counts, total questions and your accuracy of each trial.</a:t>
            </a:r>
            <a:endParaRPr/>
          </a:p>
        </p:txBody>
      </p:sp>
      <p:sp>
        <p:nvSpPr>
          <p:cNvPr id="376" name="Google Shape;37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77" name="Google Shape;377;p40"/>
          <p:cNvSpPr txBox="1"/>
          <p:nvPr/>
        </p:nvSpPr>
        <p:spPr>
          <a:xfrm>
            <a:off x="677700" y="3303275"/>
            <a:ext cx="3669000" cy="16986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78" name="Google Shape;378;p40"/>
          <p:cNvSpPr txBox="1"/>
          <p:nvPr/>
        </p:nvSpPr>
        <p:spPr>
          <a:xfrm>
            <a:off x="4405250" y="2744275"/>
            <a:ext cx="3669000" cy="982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79" name="Google Shape;379;p40"/>
          <p:cNvSpPr txBox="1"/>
          <p:nvPr/>
        </p:nvSpPr>
        <p:spPr>
          <a:xfrm>
            <a:off x="677700" y="2744275"/>
            <a:ext cx="3669000" cy="5061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41"/>
          <p:cNvPicPr preferRelativeResize="0"/>
          <p:nvPr/>
        </p:nvPicPr>
        <p:blipFill>
          <a:blip r:embed="rId3">
            <a:alphaModFix/>
          </a:blip>
          <a:stretch>
            <a:fillRect/>
          </a:stretch>
        </p:blipFill>
        <p:spPr>
          <a:xfrm>
            <a:off x="1861613" y="2900126"/>
            <a:ext cx="7097175" cy="1431200"/>
          </a:xfrm>
          <a:prstGeom prst="rect">
            <a:avLst/>
          </a:prstGeom>
          <a:noFill/>
          <a:ln>
            <a:noFill/>
          </a:ln>
        </p:spPr>
      </p:pic>
      <p:pic>
        <p:nvPicPr>
          <p:cNvPr id="385" name="Google Shape;385;p41"/>
          <p:cNvPicPr preferRelativeResize="0"/>
          <p:nvPr/>
        </p:nvPicPr>
        <p:blipFill rotWithShape="1">
          <a:blip r:embed="rId4">
            <a:alphaModFix/>
          </a:blip>
          <a:srcRect b="19575"/>
          <a:stretch/>
        </p:blipFill>
        <p:spPr>
          <a:xfrm>
            <a:off x="332650" y="2210325"/>
            <a:ext cx="8478710" cy="506100"/>
          </a:xfrm>
          <a:prstGeom prst="rect">
            <a:avLst/>
          </a:prstGeom>
          <a:noFill/>
          <a:ln>
            <a:noFill/>
          </a:ln>
        </p:spPr>
      </p:pic>
      <p:sp>
        <p:nvSpPr>
          <p:cNvPr id="386" name="Google Shape;386;p41"/>
          <p:cNvSpPr txBox="1">
            <a:spLocks noGrp="1"/>
          </p:cNvSpPr>
          <p:nvPr>
            <p:ph type="title"/>
          </p:nvPr>
        </p:nvSpPr>
        <p:spPr>
          <a:xfrm>
            <a:off x="311700" y="213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 No Gradio Version</a:t>
            </a:r>
            <a:endParaRPr/>
          </a:p>
        </p:txBody>
      </p:sp>
      <p:sp>
        <p:nvSpPr>
          <p:cNvPr id="387" name="Google Shape;387;p41"/>
          <p:cNvSpPr txBox="1">
            <a:spLocks noGrp="1"/>
          </p:cNvSpPr>
          <p:nvPr>
            <p:ph type="body" idx="1"/>
          </p:nvPr>
        </p:nvSpPr>
        <p:spPr>
          <a:xfrm>
            <a:off x="311700" y="921125"/>
            <a:ext cx="8520600" cy="1105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evaluation,check the answers generated by Gemini </a:t>
            </a:r>
            <a:endParaRPr/>
          </a:p>
          <a:p>
            <a:pPr marL="914400" lvl="1" indent="-317500" algn="l" rtl="0">
              <a:spcBef>
                <a:spcPts val="0"/>
              </a:spcBef>
              <a:spcAft>
                <a:spcPts val="0"/>
              </a:spcAft>
              <a:buSzPts val="1400"/>
              <a:buChar char="○"/>
            </a:pPr>
            <a:r>
              <a:rPr lang="en" b="1">
                <a:solidFill>
                  <a:srgbClr val="4A86E8"/>
                </a:solidFill>
              </a:rPr>
              <a:t>Result </a:t>
            </a:r>
            <a:r>
              <a:rPr lang="en">
                <a:solidFill>
                  <a:srgbClr val="4A86E8"/>
                </a:solidFill>
              </a:rPr>
              <a:t> </a:t>
            </a:r>
            <a:r>
              <a:rPr lang="en">
                <a:solidFill>
                  <a:srgbClr val="212121"/>
                </a:solidFill>
              </a:rPr>
              <a:t>:</a:t>
            </a:r>
            <a:r>
              <a:rPr lang="en"/>
              <a:t> It will show Gemini’s response of the </a:t>
            </a:r>
            <a:r>
              <a:rPr lang="en">
                <a:solidFill>
                  <a:schemeClr val="accent5"/>
                </a:solidFill>
              </a:rPr>
              <a:t>question from the specific trial</a:t>
            </a:r>
            <a:r>
              <a:rPr lang="en"/>
              <a:t>.  </a:t>
            </a:r>
            <a:endParaRPr/>
          </a:p>
        </p:txBody>
      </p:sp>
      <p:sp>
        <p:nvSpPr>
          <p:cNvPr id="388" name="Google Shape;38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89" name="Google Shape;389;p41"/>
          <p:cNvSpPr txBox="1"/>
          <p:nvPr/>
        </p:nvSpPr>
        <p:spPr>
          <a:xfrm>
            <a:off x="1861625" y="2900125"/>
            <a:ext cx="7097100" cy="14313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90" name="Google Shape;390;p41"/>
          <p:cNvSpPr txBox="1"/>
          <p:nvPr/>
        </p:nvSpPr>
        <p:spPr>
          <a:xfrm>
            <a:off x="4451700" y="2210325"/>
            <a:ext cx="4380600" cy="4749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391" name="Google Shape;391;p41"/>
          <p:cNvSpPr txBox="1"/>
          <p:nvPr/>
        </p:nvSpPr>
        <p:spPr>
          <a:xfrm>
            <a:off x="382375" y="3269675"/>
            <a:ext cx="1313400" cy="620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u="sng">
                <a:solidFill>
                  <a:schemeClr val="dk2"/>
                </a:solidFill>
                <a:latin typeface="Open Sans"/>
                <a:ea typeface="Open Sans"/>
                <a:cs typeface="Open Sans"/>
                <a:sym typeface="Open Sans"/>
              </a:rPr>
              <a:t>Output:</a:t>
            </a:r>
            <a:endParaRPr sz="2200" b="1" u="sng">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Overview </a:t>
            </a:r>
            <a:endParaRPr/>
          </a:p>
        </p:txBody>
      </p:sp>
      <p:sp>
        <p:nvSpPr>
          <p:cNvPr id="83" name="Google Shape;8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42"/>
          <p:cNvPicPr preferRelativeResize="0"/>
          <p:nvPr/>
        </p:nvPicPr>
        <p:blipFill rotWithShape="1">
          <a:blip r:embed="rId3">
            <a:alphaModFix/>
          </a:blip>
          <a:srcRect/>
          <a:stretch/>
        </p:blipFill>
        <p:spPr>
          <a:xfrm>
            <a:off x="979000" y="1949050"/>
            <a:ext cx="7493448" cy="2619975"/>
          </a:xfrm>
          <a:prstGeom prst="rect">
            <a:avLst/>
          </a:prstGeom>
          <a:noFill/>
          <a:ln>
            <a:noFill/>
          </a:ln>
        </p:spPr>
      </p:pic>
      <p:sp>
        <p:nvSpPr>
          <p:cNvPr id="397" name="Google Shape;397;p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a:t>
            </a:r>
            <a:endParaRPr/>
          </a:p>
        </p:txBody>
      </p:sp>
      <p:sp>
        <p:nvSpPr>
          <p:cNvPr id="398" name="Google Shape;398;p42"/>
          <p:cNvSpPr txBox="1">
            <a:spLocks noGrp="1"/>
          </p:cNvSpPr>
          <p:nvPr>
            <p:ph type="body" idx="1"/>
          </p:nvPr>
        </p:nvSpPr>
        <p:spPr>
          <a:xfrm>
            <a:off x="311700" y="1070425"/>
            <a:ext cx="8520600" cy="3498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Save and download your prompt</a:t>
            </a:r>
            <a:endParaRPr/>
          </a:p>
          <a:p>
            <a:pPr marL="914400" lvl="1" indent="-317500" algn="l" rtl="0">
              <a:spcBef>
                <a:spcPts val="0"/>
              </a:spcBef>
              <a:spcAft>
                <a:spcPts val="0"/>
              </a:spcAft>
              <a:buSzPts val="1400"/>
              <a:buChar char="○"/>
            </a:pPr>
            <a:r>
              <a:rPr lang="en"/>
              <a:t>After you set your prompt, you can save your prompt by clicking </a:t>
            </a:r>
            <a:r>
              <a:rPr lang="en" b="1"/>
              <a:t>Save Custom Prompt</a:t>
            </a:r>
            <a:r>
              <a:rPr lang="en"/>
              <a:t>.</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99" name="Google Shape;39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400" name="Google Shape;400;p42"/>
          <p:cNvSpPr txBox="1"/>
          <p:nvPr/>
        </p:nvSpPr>
        <p:spPr>
          <a:xfrm>
            <a:off x="4016475" y="4285600"/>
            <a:ext cx="1552800" cy="3111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Gradio version</a:t>
            </a:r>
            <a:endParaRPr/>
          </a:p>
        </p:txBody>
      </p:sp>
      <p:sp>
        <p:nvSpPr>
          <p:cNvPr id="406" name="Google Shape;406;p4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Save and download your prompt</a:t>
            </a:r>
            <a:endParaRPr/>
          </a:p>
          <a:p>
            <a:pPr marL="914400" lvl="1" indent="-317500" algn="l" rtl="0">
              <a:spcBef>
                <a:spcPts val="0"/>
              </a:spcBef>
              <a:spcAft>
                <a:spcPts val="0"/>
              </a:spcAft>
              <a:buSzPts val="1400"/>
              <a:buChar char="○"/>
            </a:pPr>
            <a:r>
              <a:rPr lang="en"/>
              <a:t>You can check if your prompt has been successfully saved in the log.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407" name="Google Shape;407;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pic>
        <p:nvPicPr>
          <p:cNvPr id="408" name="Google Shape;408;p43"/>
          <p:cNvPicPr preferRelativeResize="0"/>
          <p:nvPr/>
        </p:nvPicPr>
        <p:blipFill>
          <a:blip r:embed="rId3">
            <a:alphaModFix/>
          </a:blip>
          <a:stretch>
            <a:fillRect/>
          </a:stretch>
        </p:blipFill>
        <p:spPr>
          <a:xfrm>
            <a:off x="2642513" y="2056675"/>
            <a:ext cx="3858974" cy="2776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44"/>
          <p:cNvPicPr preferRelativeResize="0"/>
          <p:nvPr/>
        </p:nvPicPr>
        <p:blipFill>
          <a:blip r:embed="rId3">
            <a:alphaModFix/>
          </a:blip>
          <a:stretch>
            <a:fillRect/>
          </a:stretch>
        </p:blipFill>
        <p:spPr>
          <a:xfrm>
            <a:off x="1513425" y="2062875"/>
            <a:ext cx="5197700" cy="2684375"/>
          </a:xfrm>
          <a:prstGeom prst="rect">
            <a:avLst/>
          </a:prstGeom>
          <a:noFill/>
          <a:ln>
            <a:noFill/>
          </a:ln>
        </p:spPr>
      </p:pic>
      <p:sp>
        <p:nvSpPr>
          <p:cNvPr id="414" name="Google Shape;414;p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 No Gradio Version</a:t>
            </a:r>
            <a:endParaRPr/>
          </a:p>
        </p:txBody>
      </p:sp>
      <p:sp>
        <p:nvSpPr>
          <p:cNvPr id="415" name="Google Shape;415;p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Save and download your prompt</a:t>
            </a:r>
            <a:endParaRPr/>
          </a:p>
          <a:p>
            <a:pPr marL="914400" lvl="1" indent="-317500" algn="l" rtl="0">
              <a:spcBef>
                <a:spcPts val="0"/>
              </a:spcBef>
              <a:spcAft>
                <a:spcPts val="0"/>
              </a:spcAft>
              <a:buSzPts val="1400"/>
              <a:buChar char="○"/>
            </a:pPr>
            <a:r>
              <a:rPr lang="en"/>
              <a:t>You can check if your prompt has been successfully saved in the log.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416" name="Google Shape;41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417" name="Google Shape;417;p44"/>
          <p:cNvSpPr txBox="1"/>
          <p:nvPr/>
        </p:nvSpPr>
        <p:spPr>
          <a:xfrm>
            <a:off x="1513430" y="2062875"/>
            <a:ext cx="514800" cy="4530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a:t>
            </a:r>
            <a:endParaRPr/>
          </a:p>
        </p:txBody>
      </p:sp>
      <p:sp>
        <p:nvSpPr>
          <p:cNvPr id="423" name="Google Shape;423;p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Save and download your prompt</a:t>
            </a:r>
            <a:endParaRPr/>
          </a:p>
          <a:p>
            <a:pPr marL="914400" lvl="1" indent="-317500" algn="l" rtl="0">
              <a:spcBef>
                <a:spcPts val="0"/>
              </a:spcBef>
              <a:spcAft>
                <a:spcPts val="0"/>
              </a:spcAft>
              <a:buSzPts val="1400"/>
              <a:buChar char="○"/>
            </a:pPr>
            <a:r>
              <a:rPr lang="en"/>
              <a:t>After executing the block, your </a:t>
            </a:r>
            <a:r>
              <a:rPr lang="en" sz="2000" b="1" u="sng">
                <a:solidFill>
                  <a:srgbClr val="FF0000"/>
                </a:solidFill>
              </a:rPr>
              <a:t>prompt.json</a:t>
            </a:r>
            <a:r>
              <a:rPr lang="en"/>
              <a:t> file will be download to your computer automatically.</a:t>
            </a:r>
            <a:endParaRPr/>
          </a:p>
          <a:p>
            <a:pPr marL="914400" lvl="1" indent="-317500" algn="l" rtl="0">
              <a:spcBef>
                <a:spcPts val="0"/>
              </a:spcBef>
              <a:spcAft>
                <a:spcPts val="0"/>
              </a:spcAft>
              <a:buSzPts val="1400"/>
              <a:buChar char="○"/>
            </a:pPr>
            <a:r>
              <a:rPr lang="en"/>
              <a:t>If you want to use this block to download your prompt, make sure you have stopped the Gradio.</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24" name="Google Shape;424;p45"/>
          <p:cNvPicPr preferRelativeResize="0"/>
          <p:nvPr/>
        </p:nvPicPr>
        <p:blipFill>
          <a:blip r:embed="rId3">
            <a:alphaModFix/>
          </a:blip>
          <a:stretch>
            <a:fillRect/>
          </a:stretch>
        </p:blipFill>
        <p:spPr>
          <a:xfrm>
            <a:off x="966288" y="2798975"/>
            <a:ext cx="7211424" cy="2170925"/>
          </a:xfrm>
          <a:prstGeom prst="rect">
            <a:avLst/>
          </a:prstGeom>
          <a:noFill/>
          <a:ln>
            <a:noFill/>
          </a:ln>
        </p:spPr>
      </p:pic>
      <p:sp>
        <p:nvSpPr>
          <p:cNvPr id="425" name="Google Shape;425;p45"/>
          <p:cNvSpPr txBox="1"/>
          <p:nvPr/>
        </p:nvSpPr>
        <p:spPr>
          <a:xfrm>
            <a:off x="1116513" y="3872325"/>
            <a:ext cx="358800" cy="3141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426" name="Google Shape;426;p45"/>
          <p:cNvSpPr txBox="1"/>
          <p:nvPr/>
        </p:nvSpPr>
        <p:spPr>
          <a:xfrm>
            <a:off x="1011713" y="3066350"/>
            <a:ext cx="410700" cy="48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0000"/>
                </a:solidFill>
                <a:latin typeface="Open Sans"/>
                <a:ea typeface="Open Sans"/>
                <a:cs typeface="Open Sans"/>
                <a:sym typeface="Open Sans"/>
              </a:rPr>
              <a:t>1.</a:t>
            </a:r>
            <a:endParaRPr sz="1800" b="1">
              <a:solidFill>
                <a:srgbClr val="FF0000"/>
              </a:solidFill>
              <a:latin typeface="Open Sans"/>
              <a:ea typeface="Open Sans"/>
              <a:cs typeface="Open Sans"/>
              <a:sym typeface="Open Sans"/>
            </a:endParaRPr>
          </a:p>
        </p:txBody>
      </p:sp>
      <p:sp>
        <p:nvSpPr>
          <p:cNvPr id="427" name="Google Shape;42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a:t>
            </a:r>
            <a:endParaRPr/>
          </a:p>
        </p:txBody>
      </p:sp>
      <p:sp>
        <p:nvSpPr>
          <p:cNvPr id="433" name="Google Shape;433;p46"/>
          <p:cNvSpPr txBox="1">
            <a:spLocks noGrp="1"/>
          </p:cNvSpPr>
          <p:nvPr>
            <p:ph type="body" idx="1"/>
          </p:nvPr>
        </p:nvSpPr>
        <p:spPr>
          <a:xfrm>
            <a:off x="311700" y="1266325"/>
            <a:ext cx="87825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Save and download your prompt</a:t>
            </a:r>
            <a:endParaRPr/>
          </a:p>
          <a:p>
            <a:pPr marL="914400" lvl="1" indent="-317500" algn="l" rtl="0">
              <a:spcBef>
                <a:spcPts val="0"/>
              </a:spcBef>
              <a:spcAft>
                <a:spcPts val="0"/>
              </a:spcAft>
              <a:buSzPts val="1400"/>
              <a:buChar char="○"/>
            </a:pPr>
            <a:r>
              <a:rPr lang="en"/>
              <a:t>If the code block shown in p22 results in error, double check if there exists </a:t>
            </a:r>
            <a:r>
              <a:rPr lang="en" sz="1800" b="1" u="sng">
                <a:solidFill>
                  <a:srgbClr val="FF0000"/>
                </a:solidFill>
              </a:rPr>
              <a:t>prompt.json</a:t>
            </a:r>
            <a:r>
              <a:rPr lang="en" sz="1200"/>
              <a:t>.</a:t>
            </a:r>
            <a:endParaRPr sz="12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434" name="Google Shape;434;p46"/>
          <p:cNvPicPr preferRelativeResize="0"/>
          <p:nvPr/>
        </p:nvPicPr>
        <p:blipFill>
          <a:blip r:embed="rId3">
            <a:alphaModFix/>
          </a:blip>
          <a:stretch>
            <a:fillRect/>
          </a:stretch>
        </p:blipFill>
        <p:spPr>
          <a:xfrm>
            <a:off x="2896700" y="2072829"/>
            <a:ext cx="3794576" cy="2828883"/>
          </a:xfrm>
          <a:prstGeom prst="rect">
            <a:avLst/>
          </a:prstGeom>
          <a:noFill/>
          <a:ln>
            <a:noFill/>
          </a:ln>
        </p:spPr>
      </p:pic>
      <p:sp>
        <p:nvSpPr>
          <p:cNvPr id="435" name="Google Shape;435;p46"/>
          <p:cNvSpPr txBox="1"/>
          <p:nvPr/>
        </p:nvSpPr>
        <p:spPr>
          <a:xfrm>
            <a:off x="2452723" y="3889485"/>
            <a:ext cx="592200" cy="10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b="1">
                <a:solidFill>
                  <a:srgbClr val="FF0000"/>
                </a:solidFill>
                <a:latin typeface="Open Sans"/>
                <a:ea typeface="Open Sans"/>
                <a:cs typeface="Open Sans"/>
                <a:sym typeface="Open Sans"/>
              </a:rPr>
              <a:t>1.</a:t>
            </a:r>
            <a:endParaRPr sz="2600" b="1">
              <a:solidFill>
                <a:srgbClr val="FF0000"/>
              </a:solidFill>
              <a:latin typeface="Open Sans"/>
              <a:ea typeface="Open Sans"/>
              <a:cs typeface="Open Sans"/>
              <a:sym typeface="Open Sans"/>
            </a:endParaRPr>
          </a:p>
        </p:txBody>
      </p:sp>
      <p:sp>
        <p:nvSpPr>
          <p:cNvPr id="436" name="Google Shape;436;p46"/>
          <p:cNvSpPr txBox="1"/>
          <p:nvPr/>
        </p:nvSpPr>
        <p:spPr>
          <a:xfrm>
            <a:off x="2929375" y="4154000"/>
            <a:ext cx="431400" cy="4422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437" name="Google Shape;437;p46"/>
          <p:cNvSpPr txBox="1"/>
          <p:nvPr/>
        </p:nvSpPr>
        <p:spPr>
          <a:xfrm>
            <a:off x="3582675" y="4488375"/>
            <a:ext cx="1770900" cy="347400"/>
          </a:xfrm>
          <a:prstGeom prst="rect">
            <a:avLst/>
          </a:prstGeom>
          <a:noFill/>
          <a:ln w="38100"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438" name="Google Shape;438;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Issues You Might Encounter</a:t>
            </a:r>
            <a:endParaRPr/>
          </a:p>
        </p:txBody>
      </p:sp>
      <p:sp>
        <p:nvSpPr>
          <p:cNvPr id="444" name="Google Shape;44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Error from code block (for debugging)</a:t>
            </a:r>
            <a:endParaRPr/>
          </a:p>
        </p:txBody>
      </p:sp>
      <p:sp>
        <p:nvSpPr>
          <p:cNvPr id="450" name="Google Shape;450;p48"/>
          <p:cNvSpPr txBox="1">
            <a:spLocks noGrp="1"/>
          </p:cNvSpPr>
          <p:nvPr>
            <p:ph type="body" idx="1"/>
          </p:nvPr>
        </p:nvSpPr>
        <p:spPr>
          <a:xfrm>
            <a:off x="311700" y="1190400"/>
            <a:ext cx="8520600" cy="12663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Just like HW3, you might encounter errors in this code block.</a:t>
            </a:r>
            <a:endParaRPr/>
          </a:p>
          <a:p>
            <a:pPr marL="914400" lvl="1" indent="-317500" algn="l" rtl="0">
              <a:spcBef>
                <a:spcPts val="0"/>
              </a:spcBef>
              <a:spcAft>
                <a:spcPts val="0"/>
              </a:spcAft>
              <a:buSzPts val="1400"/>
              <a:buChar char="○"/>
            </a:pPr>
            <a:r>
              <a:rPr lang="en"/>
              <a:t>The output of the code block would be below the code block, you can try to debug from the traceback </a:t>
            </a:r>
            <a:endParaRPr/>
          </a:p>
          <a:p>
            <a:pPr marL="914400" lvl="1" indent="-317500" algn="l" rtl="0">
              <a:spcBef>
                <a:spcPts val="0"/>
              </a:spcBef>
              <a:spcAft>
                <a:spcPts val="0"/>
              </a:spcAft>
              <a:buSzPts val="1400"/>
              <a:buChar char="○"/>
            </a:pPr>
            <a:r>
              <a:rPr lang="en"/>
              <a:t>Or when you need assistance from TA whether via NTU COOL or mail, please also provide screenshot of this part</a:t>
            </a:r>
            <a:endParaRPr/>
          </a:p>
        </p:txBody>
      </p:sp>
      <p:sp>
        <p:nvSpPr>
          <p:cNvPr id="451" name="Google Shape;45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52" name="Google Shape;452;p48"/>
          <p:cNvPicPr preferRelativeResize="0"/>
          <p:nvPr/>
        </p:nvPicPr>
        <p:blipFill>
          <a:blip r:embed="rId3">
            <a:alphaModFix/>
          </a:blip>
          <a:stretch>
            <a:fillRect/>
          </a:stretch>
        </p:blipFill>
        <p:spPr>
          <a:xfrm>
            <a:off x="906438" y="2826725"/>
            <a:ext cx="7331137" cy="1901716"/>
          </a:xfrm>
          <a:prstGeom prst="rect">
            <a:avLst/>
          </a:prstGeom>
          <a:noFill/>
          <a:ln>
            <a:noFill/>
          </a:ln>
        </p:spPr>
      </p:pic>
      <p:sp>
        <p:nvSpPr>
          <p:cNvPr id="453" name="Google Shape;453;p48"/>
          <p:cNvSpPr txBox="1"/>
          <p:nvPr/>
        </p:nvSpPr>
        <p:spPr>
          <a:xfrm>
            <a:off x="906450" y="3557850"/>
            <a:ext cx="4926300" cy="1170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ValueError : content must not be empty</a:t>
            </a:r>
            <a:endParaRPr/>
          </a:p>
        </p:txBody>
      </p:sp>
      <p:sp>
        <p:nvSpPr>
          <p:cNvPr id="459" name="Google Shape;459;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460" name="Google Shape;460;p49"/>
          <p:cNvSpPr txBox="1"/>
          <p:nvPr/>
        </p:nvSpPr>
        <p:spPr>
          <a:xfrm>
            <a:off x="311700" y="1248475"/>
            <a:ext cx="3581100" cy="39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If you encounter this error</a:t>
            </a:r>
            <a:endParaRPr sz="1800">
              <a:solidFill>
                <a:schemeClr val="dk2"/>
              </a:solidFill>
              <a:latin typeface="Open Sans"/>
              <a:ea typeface="Open Sans"/>
              <a:cs typeface="Open Sans"/>
              <a:sym typeface="Open Sans"/>
            </a:endParaRPr>
          </a:p>
        </p:txBody>
      </p:sp>
      <p:pic>
        <p:nvPicPr>
          <p:cNvPr id="461" name="Google Shape;461;p49"/>
          <p:cNvPicPr preferRelativeResize="0"/>
          <p:nvPr/>
        </p:nvPicPr>
        <p:blipFill>
          <a:blip r:embed="rId3">
            <a:alphaModFix/>
          </a:blip>
          <a:stretch>
            <a:fillRect/>
          </a:stretch>
        </p:blipFill>
        <p:spPr>
          <a:xfrm>
            <a:off x="220738" y="1738125"/>
            <a:ext cx="4930119" cy="3196626"/>
          </a:xfrm>
          <a:prstGeom prst="rect">
            <a:avLst/>
          </a:prstGeom>
          <a:noFill/>
          <a:ln>
            <a:noFill/>
          </a:ln>
        </p:spPr>
      </p:pic>
      <p:sp>
        <p:nvSpPr>
          <p:cNvPr id="462" name="Google Shape;462;p49"/>
          <p:cNvSpPr/>
          <p:nvPr/>
        </p:nvSpPr>
        <p:spPr>
          <a:xfrm>
            <a:off x="5600075" y="3159737"/>
            <a:ext cx="517500" cy="353400"/>
          </a:xfrm>
          <a:prstGeom prst="rightArrow">
            <a:avLst>
              <a:gd name="adj1" fmla="val 50000"/>
              <a:gd name="adj2" fmla="val 50000"/>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3" name="Google Shape;463;p49"/>
          <p:cNvSpPr txBox="1"/>
          <p:nvPr/>
        </p:nvSpPr>
        <p:spPr>
          <a:xfrm>
            <a:off x="6237449" y="2942213"/>
            <a:ext cx="2783700" cy="8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You pressed set prompt button before filling it</a:t>
            </a:r>
            <a:endParaRPr sz="1800">
              <a:solidFill>
                <a:schemeClr val="dk2"/>
              </a:solidFill>
              <a:latin typeface="Open Sans"/>
              <a:ea typeface="Open Sans"/>
              <a:cs typeface="Open Sans"/>
              <a:sym typeface="Open Sans"/>
            </a:endParaRPr>
          </a:p>
        </p:txBody>
      </p:sp>
      <p:sp>
        <p:nvSpPr>
          <p:cNvPr id="464" name="Google Shape;464;p49"/>
          <p:cNvSpPr txBox="1"/>
          <p:nvPr/>
        </p:nvSpPr>
        <p:spPr>
          <a:xfrm>
            <a:off x="406250" y="4809800"/>
            <a:ext cx="1661400" cy="159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50"/>
          <p:cNvPicPr preferRelativeResize="0"/>
          <p:nvPr/>
        </p:nvPicPr>
        <p:blipFill rotWithShape="1">
          <a:blip r:embed="rId3">
            <a:alphaModFix/>
          </a:blip>
          <a:srcRect r="26324"/>
          <a:stretch/>
        </p:blipFill>
        <p:spPr>
          <a:xfrm>
            <a:off x="549850" y="2504975"/>
            <a:ext cx="3278001" cy="1175950"/>
          </a:xfrm>
          <a:prstGeom prst="rect">
            <a:avLst/>
          </a:prstGeom>
          <a:noFill/>
          <a:ln>
            <a:noFill/>
          </a:ln>
        </p:spPr>
      </p:pic>
      <p:sp>
        <p:nvSpPr>
          <p:cNvPr id="470" name="Google Shape;470;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ValueError : content must not be empty</a:t>
            </a:r>
            <a:endParaRPr/>
          </a:p>
          <a:p>
            <a:pPr marL="0" lvl="0" indent="0" algn="l" rtl="0">
              <a:spcBef>
                <a:spcPts val="0"/>
              </a:spcBef>
              <a:spcAft>
                <a:spcPts val="0"/>
              </a:spcAft>
              <a:buNone/>
            </a:pPr>
            <a:endParaRPr/>
          </a:p>
        </p:txBody>
      </p:sp>
      <p:sp>
        <p:nvSpPr>
          <p:cNvPr id="471" name="Google Shape;47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472" name="Google Shape;472;p50"/>
          <p:cNvSpPr txBox="1"/>
          <p:nvPr/>
        </p:nvSpPr>
        <p:spPr>
          <a:xfrm>
            <a:off x="311700" y="1248475"/>
            <a:ext cx="8219100" cy="393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Solution: Restart the block and fill in the prompt correctly</a:t>
            </a:r>
            <a:endParaRPr sz="1800">
              <a:solidFill>
                <a:schemeClr val="dk2"/>
              </a:solidFill>
              <a:latin typeface="Open Sans"/>
              <a:ea typeface="Open Sans"/>
              <a:cs typeface="Open Sans"/>
              <a:sym typeface="Open Sans"/>
            </a:endParaRPr>
          </a:p>
        </p:txBody>
      </p:sp>
      <p:sp>
        <p:nvSpPr>
          <p:cNvPr id="473" name="Google Shape;473;p50"/>
          <p:cNvSpPr/>
          <p:nvPr/>
        </p:nvSpPr>
        <p:spPr>
          <a:xfrm>
            <a:off x="3333185" y="2623291"/>
            <a:ext cx="932400" cy="939300"/>
          </a:xfrm>
          <a:prstGeom prst="donut">
            <a:avLst>
              <a:gd name="adj" fmla="val 25000"/>
            </a:avLst>
          </a:prstGeom>
          <a:solidFill>
            <a:srgbClr val="FF0000"/>
          </a:solid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474" name="Google Shape;474;p50"/>
          <p:cNvPicPr preferRelativeResize="0"/>
          <p:nvPr/>
        </p:nvPicPr>
        <p:blipFill>
          <a:blip r:embed="rId4">
            <a:alphaModFix/>
          </a:blip>
          <a:stretch>
            <a:fillRect/>
          </a:stretch>
        </p:blipFill>
        <p:spPr>
          <a:xfrm>
            <a:off x="4572000" y="2514062"/>
            <a:ext cx="3309103" cy="1157775"/>
          </a:xfrm>
          <a:prstGeom prst="rect">
            <a:avLst/>
          </a:prstGeom>
          <a:noFill/>
          <a:ln>
            <a:noFill/>
          </a:ln>
        </p:spPr>
      </p:pic>
      <p:sp>
        <p:nvSpPr>
          <p:cNvPr id="475" name="Google Shape;475;p50"/>
          <p:cNvSpPr/>
          <p:nvPr/>
        </p:nvSpPr>
        <p:spPr>
          <a:xfrm>
            <a:off x="7500275" y="2476150"/>
            <a:ext cx="1233600" cy="1233600"/>
          </a:xfrm>
          <a:prstGeom prst="mathMultiply">
            <a:avLst>
              <a:gd name="adj1" fmla="val 2352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Read timed out</a:t>
            </a:r>
            <a:endParaRPr/>
          </a:p>
        </p:txBody>
      </p:sp>
      <p:sp>
        <p:nvSpPr>
          <p:cNvPr id="481" name="Google Shape;481;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encounter these error:</a:t>
            </a:r>
            <a:endParaRPr/>
          </a:p>
          <a:p>
            <a:pPr marL="0" lvl="0" indent="0" algn="l" rtl="0">
              <a:spcBef>
                <a:spcPts val="1200"/>
              </a:spcBef>
              <a:spcAft>
                <a:spcPts val="1200"/>
              </a:spcAft>
              <a:buNone/>
            </a:pPr>
            <a:endParaRPr/>
          </a:p>
        </p:txBody>
      </p:sp>
      <p:sp>
        <p:nvSpPr>
          <p:cNvPr id="482" name="Google Shape;4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483" name="Google Shape;483;p51"/>
          <p:cNvPicPr preferRelativeResize="0"/>
          <p:nvPr/>
        </p:nvPicPr>
        <p:blipFill>
          <a:blip r:embed="rId3">
            <a:alphaModFix/>
          </a:blip>
          <a:stretch>
            <a:fillRect/>
          </a:stretch>
        </p:blipFill>
        <p:spPr>
          <a:xfrm>
            <a:off x="311700" y="1857200"/>
            <a:ext cx="5141074" cy="2668200"/>
          </a:xfrm>
          <a:prstGeom prst="rect">
            <a:avLst/>
          </a:prstGeom>
          <a:noFill/>
          <a:ln>
            <a:noFill/>
          </a:ln>
        </p:spPr>
      </p:pic>
      <p:sp>
        <p:nvSpPr>
          <p:cNvPr id="484" name="Google Shape;484;p51"/>
          <p:cNvSpPr txBox="1"/>
          <p:nvPr/>
        </p:nvSpPr>
        <p:spPr>
          <a:xfrm>
            <a:off x="573100" y="4336700"/>
            <a:ext cx="3772500" cy="188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485" name="Google Shape;485;p51"/>
          <p:cNvSpPr/>
          <p:nvPr/>
        </p:nvSpPr>
        <p:spPr>
          <a:xfrm>
            <a:off x="5817700" y="3065337"/>
            <a:ext cx="517500" cy="353400"/>
          </a:xfrm>
          <a:prstGeom prst="rightArrow">
            <a:avLst>
              <a:gd name="adj1" fmla="val 50000"/>
              <a:gd name="adj2" fmla="val 50000"/>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86" name="Google Shape;486;p51"/>
          <p:cNvSpPr txBox="1"/>
          <p:nvPr/>
        </p:nvSpPr>
        <p:spPr>
          <a:xfrm>
            <a:off x="6455074" y="2847813"/>
            <a:ext cx="2783700" cy="8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This means that Gemini doesn’t provide any response.</a:t>
            </a:r>
            <a:endParaRPr sz="1800">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3412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89" name="Google Shape;89;p16"/>
          <p:cNvSpPr txBox="1">
            <a:spLocks noGrp="1"/>
          </p:cNvSpPr>
          <p:nvPr>
            <p:ph type="body" idx="1"/>
          </p:nvPr>
        </p:nvSpPr>
        <p:spPr>
          <a:xfrm>
            <a:off x="311700" y="1378848"/>
            <a:ext cx="8520600" cy="3147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highlight>
                  <a:srgbClr val="FFFFFF"/>
                </a:highlight>
                <a:latin typeface="Arial"/>
                <a:ea typeface="Arial"/>
                <a:cs typeface="Arial"/>
                <a:sym typeface="Arial"/>
              </a:rPr>
              <a:t>Design prompts that improve Gemini's accuracy in solving mathematical problems.</a:t>
            </a:r>
            <a:endParaRPr sz="1600" dirty="0">
              <a:highlight>
                <a:srgbClr val="FFFFFF"/>
              </a:highlight>
              <a:latin typeface="Arial"/>
              <a:ea typeface="Arial"/>
              <a:cs typeface="Arial"/>
              <a:sym typeface="Arial"/>
            </a:endParaRPr>
          </a:p>
          <a:p>
            <a:pPr marL="457200" lvl="0" indent="-342900" algn="l" rtl="0">
              <a:spcBef>
                <a:spcPts val="0"/>
              </a:spcBef>
              <a:spcAft>
                <a:spcPts val="0"/>
              </a:spcAft>
              <a:buSzPts val="1800"/>
              <a:buChar char="●"/>
            </a:pPr>
            <a:r>
              <a:rPr lang="en" sz="1600" dirty="0">
                <a:highlight>
                  <a:schemeClr val="lt1"/>
                </a:highlight>
                <a:latin typeface="Arial"/>
                <a:ea typeface="Arial"/>
                <a:cs typeface="Arial"/>
                <a:sym typeface="Arial"/>
              </a:rPr>
              <a:t>Understand how prompts affect the performance of a Large Language Model (LLM).</a:t>
            </a:r>
            <a:endParaRPr sz="1600" dirty="0">
              <a:highlight>
                <a:schemeClr val="lt1"/>
              </a:highlight>
              <a:latin typeface="Arial"/>
              <a:ea typeface="Arial"/>
              <a:cs typeface="Arial"/>
              <a:sym typeface="Arial"/>
            </a:endParaRPr>
          </a:p>
          <a:p>
            <a:pPr marL="0" lvl="0" indent="0" algn="l" rtl="0">
              <a:spcBef>
                <a:spcPts val="1200"/>
              </a:spcBef>
              <a:spcAft>
                <a:spcPts val="1200"/>
              </a:spcAft>
              <a:buNone/>
            </a:pPr>
            <a:endParaRPr sz="1600" dirty="0">
              <a:highlight>
                <a:srgbClr val="FFFFFF"/>
              </a:highlight>
              <a:latin typeface="Arial"/>
              <a:ea typeface="Arial"/>
              <a:cs typeface="Arial"/>
              <a:sym typeface="Arial"/>
            </a:endParaRPr>
          </a:p>
        </p:txBody>
      </p:sp>
      <p:sp>
        <p:nvSpPr>
          <p:cNvPr id="90" name="Google Shape;90;p16"/>
          <p:cNvSpPr/>
          <p:nvPr/>
        </p:nvSpPr>
        <p:spPr>
          <a:xfrm>
            <a:off x="2178794" y="3218496"/>
            <a:ext cx="344100" cy="329100"/>
          </a:xfrm>
          <a:prstGeom prst="mathPlus">
            <a:avLst>
              <a:gd name="adj1" fmla="val 2352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91" name="Google Shape;91;p16"/>
          <p:cNvPicPr preferRelativeResize="0"/>
          <p:nvPr/>
        </p:nvPicPr>
        <p:blipFill>
          <a:blip r:embed="rId3">
            <a:alphaModFix/>
          </a:blip>
          <a:stretch>
            <a:fillRect/>
          </a:stretch>
        </p:blipFill>
        <p:spPr>
          <a:xfrm>
            <a:off x="5114216" y="3045107"/>
            <a:ext cx="949518" cy="675686"/>
          </a:xfrm>
          <a:prstGeom prst="rect">
            <a:avLst/>
          </a:prstGeom>
          <a:noFill/>
          <a:ln>
            <a:noFill/>
          </a:ln>
        </p:spPr>
      </p:pic>
      <p:sp>
        <p:nvSpPr>
          <p:cNvPr id="92" name="Google Shape;9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93" name="Google Shape;93;p16"/>
          <p:cNvSpPr/>
          <p:nvPr/>
        </p:nvSpPr>
        <p:spPr>
          <a:xfrm>
            <a:off x="321275" y="2981710"/>
            <a:ext cx="1702800" cy="8025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Open Sans"/>
                <a:ea typeface="Open Sans"/>
                <a:cs typeface="Open Sans"/>
                <a:sym typeface="Open Sans"/>
              </a:rPr>
              <a:t>Solve this problem as you are an elementary school math teacher:</a:t>
            </a:r>
            <a:endParaRPr sz="1200" dirty="0">
              <a:latin typeface="Open Sans"/>
              <a:ea typeface="Open Sans"/>
              <a:cs typeface="Open Sans"/>
              <a:sym typeface="Open Sans"/>
            </a:endParaRPr>
          </a:p>
        </p:txBody>
      </p:sp>
      <p:sp>
        <p:nvSpPr>
          <p:cNvPr id="94" name="Google Shape;94;p16"/>
          <p:cNvSpPr/>
          <p:nvPr/>
        </p:nvSpPr>
        <p:spPr>
          <a:xfrm>
            <a:off x="2677596" y="2571850"/>
            <a:ext cx="1702800" cy="1622400"/>
          </a:xfrm>
          <a:prstGeom prst="roundRect">
            <a:avLst>
              <a:gd name="adj" fmla="val 16667"/>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Open Sans"/>
                <a:ea typeface="Open Sans"/>
                <a:cs typeface="Open Sans"/>
                <a:sym typeface="Open Sans"/>
              </a:rPr>
              <a:t>An artist is creating a large mosaic using square tiles. The mosaic is designed to be a square itself and to contain exactly 3 times…….</a:t>
            </a:r>
            <a:endParaRPr sz="1200" dirty="0">
              <a:latin typeface="Open Sans"/>
              <a:ea typeface="Open Sans"/>
              <a:cs typeface="Open Sans"/>
              <a:sym typeface="Open Sans"/>
            </a:endParaRPr>
          </a:p>
        </p:txBody>
      </p:sp>
      <p:sp>
        <p:nvSpPr>
          <p:cNvPr id="95" name="Google Shape;95;p16"/>
          <p:cNvSpPr/>
          <p:nvPr/>
        </p:nvSpPr>
        <p:spPr>
          <a:xfrm>
            <a:off x="4535091" y="327615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6"/>
          <p:cNvSpPr/>
          <p:nvPr/>
        </p:nvSpPr>
        <p:spPr>
          <a:xfrm>
            <a:off x="6143913" y="327620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7" name="Google Shape;97;p16"/>
          <p:cNvSpPr/>
          <p:nvPr/>
        </p:nvSpPr>
        <p:spPr>
          <a:xfrm>
            <a:off x="6884308" y="2571750"/>
            <a:ext cx="1702800" cy="16224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Open Sans"/>
                <a:ea typeface="Open Sans"/>
                <a:cs typeface="Open Sans"/>
                <a:sym typeface="Open Sans"/>
              </a:rPr>
              <a:t>Alright class, listen up! Today we're helping an artist with their mosaic project … </a:t>
            </a:r>
            <a:endParaRPr sz="1200" dirty="0">
              <a:latin typeface="Open Sans"/>
              <a:ea typeface="Open Sans"/>
              <a:cs typeface="Open Sans"/>
              <a:sym typeface="Open Sans"/>
            </a:endParaRPr>
          </a:p>
          <a:p>
            <a:pPr marL="0" lvl="0" indent="0" algn="l" rtl="0">
              <a:spcBef>
                <a:spcPts val="0"/>
              </a:spcBef>
              <a:spcAft>
                <a:spcPts val="0"/>
              </a:spcAft>
              <a:buNone/>
            </a:pPr>
            <a:r>
              <a:rPr lang="en" sz="1200" dirty="0">
                <a:latin typeface="Open Sans"/>
                <a:ea typeface="Open Sans"/>
                <a:cs typeface="Open Sans"/>
                <a:sym typeface="Open Sans"/>
              </a:rPr>
              <a:t>So the answer is 171 blue tiles + 57 red tiles = </a:t>
            </a:r>
            <a:r>
              <a:rPr lang="en" sz="1200" b="1" dirty="0">
                <a:latin typeface="Open Sans"/>
                <a:ea typeface="Open Sans"/>
                <a:cs typeface="Open Sans"/>
                <a:sym typeface="Open Sans"/>
              </a:rPr>
              <a:t>228 </a:t>
            </a:r>
            <a:r>
              <a:rPr lang="en" sz="1200" dirty="0">
                <a:latin typeface="Open Sans"/>
                <a:ea typeface="Open Sans"/>
                <a:cs typeface="Open Sans"/>
                <a:sym typeface="Open Sans"/>
              </a:rPr>
              <a:t>tiles</a:t>
            </a:r>
            <a:endParaRPr sz="1200" dirty="0">
              <a:latin typeface="Open Sans"/>
              <a:ea typeface="Open Sans"/>
              <a:cs typeface="Open Sans"/>
              <a:sym typeface="Open Sans"/>
            </a:endParaRPr>
          </a:p>
        </p:txBody>
      </p:sp>
      <p:sp>
        <p:nvSpPr>
          <p:cNvPr id="98" name="Google Shape;98;p16"/>
          <p:cNvSpPr txBox="1"/>
          <p:nvPr/>
        </p:nvSpPr>
        <p:spPr>
          <a:xfrm>
            <a:off x="323825" y="4417175"/>
            <a:ext cx="16977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Prompt</a:t>
            </a:r>
            <a:endParaRPr sz="1800">
              <a:solidFill>
                <a:schemeClr val="dk2"/>
              </a:solidFill>
              <a:latin typeface="Open Sans"/>
              <a:ea typeface="Open Sans"/>
              <a:cs typeface="Open Sans"/>
              <a:sym typeface="Open Sans"/>
            </a:endParaRPr>
          </a:p>
        </p:txBody>
      </p:sp>
      <p:sp>
        <p:nvSpPr>
          <p:cNvPr id="99" name="Google Shape;99;p16"/>
          <p:cNvSpPr txBox="1"/>
          <p:nvPr/>
        </p:nvSpPr>
        <p:spPr>
          <a:xfrm>
            <a:off x="2558200" y="4417175"/>
            <a:ext cx="19416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Math Problem</a:t>
            </a:r>
            <a:endParaRPr sz="1800">
              <a:solidFill>
                <a:schemeClr val="dk2"/>
              </a:solidFill>
              <a:latin typeface="Open Sans"/>
              <a:ea typeface="Open Sans"/>
              <a:cs typeface="Open Sans"/>
              <a:sym typeface="Open Sans"/>
            </a:endParaRPr>
          </a:p>
        </p:txBody>
      </p:sp>
      <p:sp>
        <p:nvSpPr>
          <p:cNvPr id="100" name="Google Shape;100;p16"/>
          <p:cNvSpPr txBox="1"/>
          <p:nvPr/>
        </p:nvSpPr>
        <p:spPr>
          <a:xfrm>
            <a:off x="4740125" y="4417175"/>
            <a:ext cx="16977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LLM</a:t>
            </a:r>
            <a:endParaRPr sz="1800">
              <a:solidFill>
                <a:schemeClr val="dk2"/>
              </a:solidFill>
              <a:latin typeface="Open Sans"/>
              <a:ea typeface="Open Sans"/>
              <a:cs typeface="Open Sans"/>
              <a:sym typeface="Open Sans"/>
            </a:endParaRPr>
          </a:p>
        </p:txBody>
      </p:sp>
      <p:sp>
        <p:nvSpPr>
          <p:cNvPr id="101" name="Google Shape;101;p16"/>
          <p:cNvSpPr txBox="1"/>
          <p:nvPr/>
        </p:nvSpPr>
        <p:spPr>
          <a:xfrm>
            <a:off x="6886850" y="4417175"/>
            <a:ext cx="1697700" cy="443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2"/>
                </a:solidFill>
                <a:latin typeface="Open Sans"/>
                <a:ea typeface="Open Sans"/>
                <a:cs typeface="Open Sans"/>
                <a:sym typeface="Open Sans"/>
              </a:rPr>
              <a:t>Answer</a:t>
            </a:r>
            <a:endParaRPr sz="1800">
              <a:solidFill>
                <a:schemeClr val="dk2"/>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Read timed out</a:t>
            </a:r>
            <a:endParaRPr/>
          </a:p>
        </p:txBody>
      </p:sp>
      <p:sp>
        <p:nvSpPr>
          <p:cNvPr id="492" name="Google Shape;492;p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a:t>
            </a:r>
            <a:endParaRPr/>
          </a:p>
          <a:p>
            <a:pPr marL="914400" lvl="1" indent="-317500" algn="l" rtl="0">
              <a:spcBef>
                <a:spcPts val="0"/>
              </a:spcBef>
              <a:spcAft>
                <a:spcPts val="0"/>
              </a:spcAft>
              <a:buSzPts val="1400"/>
              <a:buChar char="○"/>
            </a:pPr>
            <a:r>
              <a:rPr lang="en"/>
              <a:t>This error usually occurs when Gemini is not properly terminated, such as when pressing the stop key of the Colab block while executing Evaluate. After encountering it once, any subsequent calls to Gemini will trigger a "Read timed out," so it is recommended to directly restart Colab.</a:t>
            </a:r>
            <a:endParaRPr/>
          </a:p>
          <a:p>
            <a:pPr marL="1371600" lvl="0" indent="-342900" algn="l" rtl="0">
              <a:lnSpc>
                <a:spcPct val="100000"/>
              </a:lnSpc>
              <a:spcBef>
                <a:spcPts val="0"/>
              </a:spcBef>
              <a:spcAft>
                <a:spcPts val="0"/>
              </a:spcAft>
              <a:buSzPts val="1800"/>
              <a:buAutoNum type="arabicPeriod"/>
            </a:pPr>
            <a:r>
              <a:rPr lang="en"/>
              <a:t>Restart the colab.</a:t>
            </a:r>
            <a:endParaRPr/>
          </a:p>
          <a:p>
            <a:pPr marL="1371600" lvl="0" indent="-342900" algn="l" rtl="0">
              <a:lnSpc>
                <a:spcPct val="100000"/>
              </a:lnSpc>
              <a:spcBef>
                <a:spcPts val="0"/>
              </a:spcBef>
              <a:spcAft>
                <a:spcPts val="0"/>
              </a:spcAft>
              <a:buSzPts val="1800"/>
              <a:buAutoNum type="arabicPeriod"/>
            </a:pPr>
            <a:r>
              <a:rPr lang="en"/>
              <a:t>If it still doesn’t work, restart the colab then change the prompt.</a:t>
            </a:r>
            <a:endParaRPr/>
          </a:p>
          <a:p>
            <a:pPr marL="0" lvl="0" indent="0" algn="l" rtl="0">
              <a:spcBef>
                <a:spcPts val="0"/>
              </a:spcBef>
              <a:spcAft>
                <a:spcPts val="1200"/>
              </a:spcAft>
              <a:buNone/>
            </a:pPr>
            <a:endParaRPr/>
          </a:p>
        </p:txBody>
      </p:sp>
      <p:sp>
        <p:nvSpPr>
          <p:cNvPr id="493" name="Google Shape;493;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None was returned</a:t>
            </a:r>
            <a:endParaRPr/>
          </a:p>
        </p:txBody>
      </p:sp>
      <p:sp>
        <p:nvSpPr>
          <p:cNvPr id="499" name="Google Shape;499;p53"/>
          <p:cNvSpPr txBox="1">
            <a:spLocks noGrp="1"/>
          </p:cNvSpPr>
          <p:nvPr>
            <p:ph type="body" idx="1"/>
          </p:nvPr>
        </p:nvSpPr>
        <p:spPr>
          <a:xfrm>
            <a:off x="311700" y="128807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encounter these error:</a:t>
            </a:r>
            <a:endParaRPr/>
          </a:p>
          <a:p>
            <a:pPr marL="0" lvl="0" indent="0" algn="l" rtl="0">
              <a:spcBef>
                <a:spcPts val="1200"/>
              </a:spcBef>
              <a:spcAft>
                <a:spcPts val="1200"/>
              </a:spcAft>
              <a:buNone/>
            </a:pPr>
            <a:endParaRPr/>
          </a:p>
        </p:txBody>
      </p:sp>
      <p:sp>
        <p:nvSpPr>
          <p:cNvPr id="500" name="Google Shape;500;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501" name="Google Shape;501;p53"/>
          <p:cNvPicPr preferRelativeResize="0"/>
          <p:nvPr/>
        </p:nvPicPr>
        <p:blipFill>
          <a:blip r:embed="rId3">
            <a:alphaModFix/>
          </a:blip>
          <a:stretch>
            <a:fillRect/>
          </a:stretch>
        </p:blipFill>
        <p:spPr>
          <a:xfrm>
            <a:off x="311700" y="2074800"/>
            <a:ext cx="5366649" cy="2407050"/>
          </a:xfrm>
          <a:prstGeom prst="rect">
            <a:avLst/>
          </a:prstGeom>
          <a:noFill/>
          <a:ln>
            <a:noFill/>
          </a:ln>
        </p:spPr>
      </p:pic>
      <p:sp>
        <p:nvSpPr>
          <p:cNvPr id="502" name="Google Shape;502;p53"/>
          <p:cNvSpPr txBox="1"/>
          <p:nvPr/>
        </p:nvSpPr>
        <p:spPr>
          <a:xfrm>
            <a:off x="594875" y="3663575"/>
            <a:ext cx="5049300" cy="6384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503" name="Google Shape;503;p53"/>
          <p:cNvSpPr/>
          <p:nvPr/>
        </p:nvSpPr>
        <p:spPr>
          <a:xfrm>
            <a:off x="5817700" y="3065337"/>
            <a:ext cx="517500" cy="353400"/>
          </a:xfrm>
          <a:prstGeom prst="rightArrow">
            <a:avLst>
              <a:gd name="adj1" fmla="val 50000"/>
              <a:gd name="adj2" fmla="val 50000"/>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04" name="Google Shape;504;p53"/>
          <p:cNvSpPr txBox="1"/>
          <p:nvPr/>
        </p:nvSpPr>
        <p:spPr>
          <a:xfrm>
            <a:off x="6455074" y="2847813"/>
            <a:ext cx="2783700" cy="8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This means that Gemini doesn’t provide any response.</a:t>
            </a:r>
            <a:endParaRPr sz="1800">
              <a:solidFill>
                <a:schemeClr val="dk2"/>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None was returned</a:t>
            </a:r>
            <a:endParaRPr/>
          </a:p>
          <a:p>
            <a:pPr marL="0" lvl="0" indent="0" algn="l" rtl="0">
              <a:spcBef>
                <a:spcPts val="0"/>
              </a:spcBef>
              <a:spcAft>
                <a:spcPts val="0"/>
              </a:spcAft>
              <a:buNone/>
            </a:pPr>
            <a:endParaRPr/>
          </a:p>
        </p:txBody>
      </p:sp>
      <p:sp>
        <p:nvSpPr>
          <p:cNvPr id="510" name="Google Shape;510;p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a:t>
            </a:r>
            <a:endParaRPr/>
          </a:p>
          <a:p>
            <a:pPr marL="1371600" lvl="0" indent="-342900" algn="l" rtl="0">
              <a:lnSpc>
                <a:spcPct val="100000"/>
              </a:lnSpc>
              <a:spcBef>
                <a:spcPts val="0"/>
              </a:spcBef>
              <a:spcAft>
                <a:spcPts val="0"/>
              </a:spcAft>
              <a:buSzPts val="1800"/>
              <a:buAutoNum type="arabicPeriod"/>
            </a:pPr>
            <a:r>
              <a:rPr lang="en"/>
              <a:t>Restart the colab.</a:t>
            </a:r>
            <a:endParaRPr/>
          </a:p>
          <a:p>
            <a:pPr marL="1371600" lvl="0" indent="-342900" algn="l" rtl="0">
              <a:lnSpc>
                <a:spcPct val="100000"/>
              </a:lnSpc>
              <a:spcBef>
                <a:spcPts val="0"/>
              </a:spcBef>
              <a:spcAft>
                <a:spcPts val="0"/>
              </a:spcAft>
              <a:buSzPts val="1800"/>
              <a:buAutoNum type="arabicPeriod"/>
            </a:pPr>
            <a:r>
              <a:rPr lang="en"/>
              <a:t>If it still doesn’t work, change the prompt.</a:t>
            </a:r>
            <a:endParaRPr/>
          </a:p>
          <a:p>
            <a:pPr marL="0" lvl="0" indent="0" algn="l" rtl="0">
              <a:spcBef>
                <a:spcPts val="0"/>
              </a:spcBef>
              <a:spcAft>
                <a:spcPts val="1200"/>
              </a:spcAft>
              <a:buNone/>
            </a:pPr>
            <a:endParaRPr/>
          </a:p>
        </p:txBody>
      </p:sp>
      <p:sp>
        <p:nvSpPr>
          <p:cNvPr id="511" name="Google Shape;511;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Connection aborted.</a:t>
            </a:r>
            <a:endParaRPr sz="3200"/>
          </a:p>
        </p:txBody>
      </p:sp>
      <p:sp>
        <p:nvSpPr>
          <p:cNvPr id="517" name="Google Shape;517;p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encounter this problem, </a:t>
            </a:r>
            <a:r>
              <a:rPr lang="en" b="1"/>
              <a:t>just ignore it !!</a:t>
            </a:r>
            <a:endParaRPr b="1"/>
          </a:p>
          <a:p>
            <a:pPr marL="0" lvl="0" indent="0" algn="l" rtl="0">
              <a:spcBef>
                <a:spcPts val="1200"/>
              </a:spcBef>
              <a:spcAft>
                <a:spcPts val="1200"/>
              </a:spcAft>
              <a:buNone/>
            </a:pPr>
            <a:endParaRPr/>
          </a:p>
        </p:txBody>
      </p:sp>
      <p:sp>
        <p:nvSpPr>
          <p:cNvPr id="518" name="Google Shape;518;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19" name="Google Shape;519;p55"/>
          <p:cNvPicPr preferRelativeResize="0"/>
          <p:nvPr/>
        </p:nvPicPr>
        <p:blipFill>
          <a:blip r:embed="rId3">
            <a:alphaModFix/>
          </a:blip>
          <a:stretch>
            <a:fillRect/>
          </a:stretch>
        </p:blipFill>
        <p:spPr>
          <a:xfrm>
            <a:off x="2105862" y="1728923"/>
            <a:ext cx="4932276" cy="3091076"/>
          </a:xfrm>
          <a:prstGeom prst="rect">
            <a:avLst/>
          </a:prstGeom>
          <a:noFill/>
          <a:ln>
            <a:noFill/>
          </a:ln>
        </p:spPr>
      </p:pic>
      <p:sp>
        <p:nvSpPr>
          <p:cNvPr id="520" name="Google Shape;520;p55"/>
          <p:cNvSpPr txBox="1"/>
          <p:nvPr/>
        </p:nvSpPr>
        <p:spPr>
          <a:xfrm>
            <a:off x="2335950" y="3801425"/>
            <a:ext cx="4098900" cy="972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56"/>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Grading and Submission</a:t>
            </a:r>
            <a:endParaRPr/>
          </a:p>
        </p:txBody>
      </p:sp>
      <p:sp>
        <p:nvSpPr>
          <p:cNvPr id="526" name="Google Shape;52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Grading</a:t>
            </a:r>
            <a:endParaRPr/>
          </a:p>
        </p:txBody>
      </p:sp>
      <p:sp>
        <p:nvSpPr>
          <p:cNvPr id="532" name="Google Shape;532;p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You need to submit two prompts</a:t>
            </a:r>
            <a:endParaRPr/>
          </a:p>
          <a:p>
            <a:pPr marL="457200" lvl="0" indent="-342900" algn="just" rtl="0">
              <a:spcBef>
                <a:spcPts val="0"/>
              </a:spcBef>
              <a:spcAft>
                <a:spcPts val="0"/>
              </a:spcAft>
              <a:buSzPts val="1800"/>
              <a:buChar char="●"/>
            </a:pPr>
            <a:r>
              <a:rPr lang="en"/>
              <a:t>We will evaluate the accuracy of </a:t>
            </a:r>
            <a:r>
              <a:rPr lang="en" b="1"/>
              <a:t>gemini-pro</a:t>
            </a:r>
            <a:r>
              <a:rPr lang="en"/>
              <a:t> on the </a:t>
            </a:r>
            <a:r>
              <a:rPr lang="en" b="1" u="sng">
                <a:solidFill>
                  <a:schemeClr val="hlink"/>
                </a:solidFill>
                <a:hlinkClick r:id="rId3" action="ppaction://hlinksldjump"/>
              </a:rPr>
              <a:t>public set math questions (with 30 questions)</a:t>
            </a:r>
            <a:r>
              <a:rPr lang="en"/>
              <a:t> and a </a:t>
            </a:r>
            <a:r>
              <a:rPr lang="en" b="1">
                <a:solidFill>
                  <a:srgbClr val="FF0000"/>
                </a:solidFill>
              </a:rPr>
              <a:t>private set math questions (with 100 questions) </a:t>
            </a:r>
            <a:r>
              <a:rPr lang="en"/>
              <a:t>using the prompts you submitted</a:t>
            </a:r>
            <a:endParaRPr/>
          </a:p>
          <a:p>
            <a:pPr marL="457200" lvl="0" indent="-342900" algn="just" rtl="0">
              <a:spcBef>
                <a:spcPts val="0"/>
              </a:spcBef>
              <a:spcAft>
                <a:spcPts val="0"/>
              </a:spcAft>
              <a:buSzPts val="1800"/>
              <a:buChar char="●"/>
            </a:pPr>
            <a:r>
              <a:rPr lang="en"/>
              <a:t>Temperature: 1.0</a:t>
            </a:r>
            <a:endParaRPr/>
          </a:p>
          <a:p>
            <a:pPr marL="0" lvl="0" indent="0" algn="just" rtl="0">
              <a:spcBef>
                <a:spcPts val="1200"/>
              </a:spcBef>
              <a:spcAft>
                <a:spcPts val="1200"/>
              </a:spcAft>
              <a:buNone/>
            </a:pPr>
            <a:endParaRPr/>
          </a:p>
        </p:txBody>
      </p:sp>
      <p:sp>
        <p:nvSpPr>
          <p:cNvPr id="533" name="Google Shape;53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Grading</a:t>
            </a:r>
            <a:endParaRPr/>
          </a:p>
        </p:txBody>
      </p:sp>
      <p:sp>
        <p:nvSpPr>
          <p:cNvPr id="539" name="Google Shape;539;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math question, we will use a two-stage method to extract the answer from Gemini’s output</a:t>
            </a:r>
            <a:endParaRPr/>
          </a:p>
          <a:p>
            <a:pPr marL="914400" lvl="1" indent="-317500" algn="l" rtl="0">
              <a:spcBef>
                <a:spcPts val="0"/>
              </a:spcBef>
              <a:spcAft>
                <a:spcPts val="0"/>
              </a:spcAft>
              <a:buSzPts val="1400"/>
              <a:buChar char="○"/>
            </a:pPr>
            <a:r>
              <a:rPr lang="en" b="1"/>
              <a:t>First Stage</a:t>
            </a:r>
            <a:r>
              <a:rPr lang="en"/>
              <a:t>: Gemini will be asked to provide a problem-solving process using the </a:t>
            </a:r>
            <a:r>
              <a:rPr lang="en" b="1"/>
              <a:t>prompt</a:t>
            </a:r>
            <a:r>
              <a:rPr lang="en"/>
              <a:t> you provided.</a:t>
            </a:r>
            <a:endParaRPr/>
          </a:p>
          <a:p>
            <a:pPr marL="914400" lvl="1" indent="-317500" algn="l" rtl="0">
              <a:spcBef>
                <a:spcPts val="0"/>
              </a:spcBef>
              <a:spcAft>
                <a:spcPts val="0"/>
              </a:spcAft>
              <a:buSzPts val="1400"/>
              <a:buChar char="○"/>
            </a:pPr>
            <a:r>
              <a:rPr lang="en" b="1"/>
              <a:t>Second Stage</a:t>
            </a:r>
            <a:r>
              <a:rPr lang="en"/>
              <a:t>: Gemini will be requested to </a:t>
            </a:r>
            <a:r>
              <a:rPr lang="en" b="1"/>
              <a:t>extract the final answer </a:t>
            </a:r>
            <a:r>
              <a:rPr lang="en"/>
              <a:t>based on the problem-solving process given in the first stage. This step allows the TAs to parse the answer and calculate the accuracy automatically.</a:t>
            </a:r>
            <a:endParaRPr/>
          </a:p>
          <a:p>
            <a:pPr marL="1371600" lvl="2" indent="-317500" algn="l" rtl="0">
              <a:spcBef>
                <a:spcPts val="0"/>
              </a:spcBef>
              <a:spcAft>
                <a:spcPts val="0"/>
              </a:spcAft>
              <a:buSzPts val="1400"/>
              <a:buChar char="■"/>
            </a:pPr>
            <a:r>
              <a:rPr lang="en"/>
              <a:t>Use the prompt “</a:t>
            </a:r>
            <a:r>
              <a:rPr lang="en" b="1"/>
              <a:t>The answer to the original question is (a number only):” </a:t>
            </a:r>
            <a:r>
              <a:rPr lang="en"/>
              <a:t>to extract the final answer.</a:t>
            </a:r>
            <a:endParaRPr/>
          </a:p>
        </p:txBody>
      </p:sp>
      <p:sp>
        <p:nvSpPr>
          <p:cNvPr id="540" name="Google Shape;54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59"/>
          <p:cNvSpPr txBox="1">
            <a:spLocks noGrp="1"/>
          </p:cNvSpPr>
          <p:nvPr>
            <p:ph type="body" idx="1"/>
          </p:nvPr>
        </p:nvSpPr>
        <p:spPr>
          <a:xfrm>
            <a:off x="311700" y="1062575"/>
            <a:ext cx="8520600" cy="38691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b="1"/>
          </a:p>
          <a:p>
            <a:pPr marL="0" lvl="0" indent="0" algn="l" rtl="0">
              <a:spcBef>
                <a:spcPts val="1200"/>
              </a:spcBef>
              <a:spcAft>
                <a:spcPts val="1200"/>
              </a:spcAft>
              <a:buNone/>
            </a:pPr>
            <a:endParaRPr/>
          </a:p>
        </p:txBody>
      </p:sp>
      <p:sp>
        <p:nvSpPr>
          <p:cNvPr id="546" name="Google Shape;546;p59"/>
          <p:cNvSpPr/>
          <p:nvPr/>
        </p:nvSpPr>
        <p:spPr>
          <a:xfrm>
            <a:off x="339425" y="545450"/>
            <a:ext cx="4419600" cy="3272700"/>
          </a:xfrm>
          <a:prstGeom prst="roundRect">
            <a:avLst>
              <a:gd name="adj" fmla="val 16667"/>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7" name="Google Shape;547;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48" name="Google Shape;548;p59"/>
          <p:cNvSpPr/>
          <p:nvPr/>
        </p:nvSpPr>
        <p:spPr>
          <a:xfrm>
            <a:off x="2644513" y="863300"/>
            <a:ext cx="1953000" cy="802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Open Sans"/>
                <a:ea typeface="Open Sans"/>
                <a:cs typeface="Open Sans"/>
                <a:sym typeface="Open Sans"/>
              </a:rPr>
              <a:t>An artist is creating a large mosaic using square tiles. The mosaic is designed to be a square itself and to contain exactly 3 times…….</a:t>
            </a:r>
            <a:endParaRPr sz="1200">
              <a:latin typeface="Open Sans"/>
              <a:ea typeface="Open Sans"/>
              <a:cs typeface="Open Sans"/>
              <a:sym typeface="Open Sans"/>
            </a:endParaRPr>
          </a:p>
        </p:txBody>
      </p:sp>
      <p:sp>
        <p:nvSpPr>
          <p:cNvPr id="549" name="Google Shape;549;p59"/>
          <p:cNvSpPr/>
          <p:nvPr/>
        </p:nvSpPr>
        <p:spPr>
          <a:xfrm>
            <a:off x="2352238" y="1680351"/>
            <a:ext cx="173700" cy="301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0" name="Google Shape;550;p59"/>
          <p:cNvSpPr/>
          <p:nvPr/>
        </p:nvSpPr>
        <p:spPr>
          <a:xfrm>
            <a:off x="1877362" y="2050452"/>
            <a:ext cx="1123500" cy="301800"/>
          </a:xfrm>
          <a:prstGeom prst="roundRect">
            <a:avLst>
              <a:gd name="adj" fmla="val 16667"/>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Gemini</a:t>
            </a:r>
            <a:endParaRPr>
              <a:latin typeface="Open Sans"/>
              <a:ea typeface="Open Sans"/>
              <a:cs typeface="Open Sans"/>
              <a:sym typeface="Open Sans"/>
            </a:endParaRPr>
          </a:p>
        </p:txBody>
      </p:sp>
      <p:sp>
        <p:nvSpPr>
          <p:cNvPr id="551" name="Google Shape;551;p59"/>
          <p:cNvSpPr/>
          <p:nvPr/>
        </p:nvSpPr>
        <p:spPr>
          <a:xfrm>
            <a:off x="2352263" y="2440079"/>
            <a:ext cx="173700" cy="3018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2" name="Google Shape;552;p59"/>
          <p:cNvSpPr/>
          <p:nvPr/>
        </p:nvSpPr>
        <p:spPr>
          <a:xfrm>
            <a:off x="1244200" y="2804000"/>
            <a:ext cx="2512200" cy="876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Open Sans"/>
                <a:ea typeface="Open Sans"/>
                <a:cs typeface="Open Sans"/>
                <a:sym typeface="Open Sans"/>
              </a:rPr>
              <a:t>Alright class, listen up! Today we're helping an artist with their mosaic project … </a:t>
            </a:r>
            <a:endParaRPr sz="1000">
              <a:latin typeface="Open Sans"/>
              <a:ea typeface="Open Sans"/>
              <a:cs typeface="Open Sans"/>
              <a:sym typeface="Open Sans"/>
            </a:endParaRPr>
          </a:p>
          <a:p>
            <a:pPr marL="0" lvl="0" indent="0" algn="l" rtl="0">
              <a:spcBef>
                <a:spcPts val="0"/>
              </a:spcBef>
              <a:spcAft>
                <a:spcPts val="0"/>
              </a:spcAft>
              <a:buNone/>
            </a:pPr>
            <a:r>
              <a:rPr lang="en" sz="1000">
                <a:latin typeface="Open Sans"/>
                <a:ea typeface="Open Sans"/>
                <a:cs typeface="Open Sans"/>
                <a:sym typeface="Open Sans"/>
              </a:rPr>
              <a:t>So the answer is 171 blue tiles + 57 red tiles = </a:t>
            </a:r>
            <a:r>
              <a:rPr lang="en" sz="1000" b="1">
                <a:latin typeface="Open Sans"/>
                <a:ea typeface="Open Sans"/>
                <a:cs typeface="Open Sans"/>
                <a:sym typeface="Open Sans"/>
              </a:rPr>
              <a:t>228 </a:t>
            </a:r>
            <a:r>
              <a:rPr lang="en" sz="1000">
                <a:latin typeface="Open Sans"/>
                <a:ea typeface="Open Sans"/>
                <a:cs typeface="Open Sans"/>
                <a:sym typeface="Open Sans"/>
              </a:rPr>
              <a:t>tiles</a:t>
            </a:r>
            <a:endParaRPr sz="800">
              <a:latin typeface="Open Sans"/>
              <a:ea typeface="Open Sans"/>
              <a:cs typeface="Open Sans"/>
              <a:sym typeface="Open Sans"/>
            </a:endParaRPr>
          </a:p>
        </p:txBody>
      </p:sp>
      <p:sp>
        <p:nvSpPr>
          <p:cNvPr id="553" name="Google Shape;553;p59"/>
          <p:cNvSpPr/>
          <p:nvPr/>
        </p:nvSpPr>
        <p:spPr>
          <a:xfrm>
            <a:off x="500925" y="863310"/>
            <a:ext cx="1702800" cy="8025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554" name="Google Shape;554;p59"/>
          <p:cNvSpPr/>
          <p:nvPr/>
        </p:nvSpPr>
        <p:spPr>
          <a:xfrm>
            <a:off x="2252057" y="1099996"/>
            <a:ext cx="344100" cy="329100"/>
          </a:xfrm>
          <a:prstGeom prst="mathPlus">
            <a:avLst>
              <a:gd name="adj1" fmla="val 2352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55" name="Google Shape;555;p59"/>
          <p:cNvSpPr/>
          <p:nvPr/>
        </p:nvSpPr>
        <p:spPr>
          <a:xfrm>
            <a:off x="6148775" y="675850"/>
            <a:ext cx="2512200" cy="2066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latin typeface="Open Sans"/>
              <a:ea typeface="Open Sans"/>
              <a:cs typeface="Open Sans"/>
              <a:sym typeface="Open Sans"/>
            </a:endParaRPr>
          </a:p>
          <a:p>
            <a:pPr marL="0" lvl="0" indent="0" algn="l" rtl="0">
              <a:spcBef>
                <a:spcPts val="0"/>
              </a:spcBef>
              <a:spcAft>
                <a:spcPts val="0"/>
              </a:spcAft>
              <a:buNone/>
            </a:pPr>
            <a:r>
              <a:rPr lang="en" sz="1000">
                <a:latin typeface="Open Sans"/>
                <a:ea typeface="Open Sans"/>
                <a:cs typeface="Open Sans"/>
                <a:sym typeface="Open Sans"/>
              </a:rPr>
              <a:t>An artist is creating a large mosaic using square tiles. The mosaic is designed to be a square itself and to contain exactly 3 times…….</a:t>
            </a:r>
            <a:endParaRPr sz="1000">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a:p>
            <a:pPr marL="0" lvl="0" indent="0" algn="l" rtl="0">
              <a:spcBef>
                <a:spcPts val="0"/>
              </a:spcBef>
              <a:spcAft>
                <a:spcPts val="0"/>
              </a:spcAft>
              <a:buNone/>
            </a:pPr>
            <a:r>
              <a:rPr lang="en" sz="1000">
                <a:latin typeface="Open Sans"/>
                <a:ea typeface="Open Sans"/>
                <a:cs typeface="Open Sans"/>
                <a:sym typeface="Open Sans"/>
              </a:rPr>
              <a:t>Alright class, listen up! Today we're helping an artist with their mosaic project … </a:t>
            </a:r>
            <a:endParaRPr sz="1000">
              <a:latin typeface="Open Sans"/>
              <a:ea typeface="Open Sans"/>
              <a:cs typeface="Open Sans"/>
              <a:sym typeface="Open Sans"/>
            </a:endParaRPr>
          </a:p>
          <a:p>
            <a:pPr marL="0" lvl="0" indent="0" algn="l" rtl="0">
              <a:spcBef>
                <a:spcPts val="0"/>
              </a:spcBef>
              <a:spcAft>
                <a:spcPts val="0"/>
              </a:spcAft>
              <a:buNone/>
            </a:pPr>
            <a:r>
              <a:rPr lang="en" sz="1000">
                <a:latin typeface="Open Sans"/>
                <a:ea typeface="Open Sans"/>
                <a:cs typeface="Open Sans"/>
                <a:sym typeface="Open Sans"/>
              </a:rPr>
              <a:t>So the answer is 171 blue tiles + 57 red tiles = </a:t>
            </a:r>
            <a:r>
              <a:rPr lang="en" sz="1000">
                <a:solidFill>
                  <a:srgbClr val="212121"/>
                </a:solidFill>
                <a:latin typeface="Open Sans"/>
                <a:ea typeface="Open Sans"/>
                <a:cs typeface="Open Sans"/>
                <a:sym typeface="Open Sans"/>
              </a:rPr>
              <a:t>228</a:t>
            </a:r>
            <a:r>
              <a:rPr lang="en" sz="1000" b="1">
                <a:latin typeface="Open Sans"/>
                <a:ea typeface="Open Sans"/>
                <a:cs typeface="Open Sans"/>
                <a:sym typeface="Open Sans"/>
              </a:rPr>
              <a:t> </a:t>
            </a:r>
            <a:r>
              <a:rPr lang="en" sz="1000">
                <a:latin typeface="Open Sans"/>
                <a:ea typeface="Open Sans"/>
                <a:cs typeface="Open Sans"/>
                <a:sym typeface="Open Sans"/>
              </a:rPr>
              <a:t>tiles</a:t>
            </a:r>
            <a:endParaRPr sz="1000">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a:p>
            <a:pPr marL="0" lvl="0" indent="0" algn="l" rtl="0">
              <a:spcBef>
                <a:spcPts val="0"/>
              </a:spcBef>
              <a:spcAft>
                <a:spcPts val="0"/>
              </a:spcAft>
              <a:buNone/>
            </a:pPr>
            <a:r>
              <a:rPr lang="en" sz="1000" b="1">
                <a:solidFill>
                  <a:srgbClr val="FF0000"/>
                </a:solidFill>
                <a:latin typeface="Open Sans"/>
                <a:ea typeface="Open Sans"/>
                <a:cs typeface="Open Sans"/>
                <a:sym typeface="Open Sans"/>
              </a:rPr>
              <a:t>The answer to the original question is (a number only):</a:t>
            </a:r>
            <a:endParaRPr sz="1000" b="1">
              <a:solidFill>
                <a:srgbClr val="FF0000"/>
              </a:solidFill>
              <a:latin typeface="Open Sans"/>
              <a:ea typeface="Open Sans"/>
              <a:cs typeface="Open Sans"/>
              <a:sym typeface="Open Sans"/>
            </a:endParaRPr>
          </a:p>
          <a:p>
            <a:pPr marL="0" lvl="0" indent="0" algn="l" rtl="0">
              <a:spcBef>
                <a:spcPts val="0"/>
              </a:spcBef>
              <a:spcAft>
                <a:spcPts val="0"/>
              </a:spcAft>
              <a:buNone/>
            </a:pPr>
            <a:endParaRPr sz="1000">
              <a:latin typeface="Open Sans"/>
              <a:ea typeface="Open Sans"/>
              <a:cs typeface="Open Sans"/>
              <a:sym typeface="Open Sans"/>
            </a:endParaRPr>
          </a:p>
        </p:txBody>
      </p:sp>
      <p:cxnSp>
        <p:nvCxnSpPr>
          <p:cNvPr id="556" name="Google Shape;556;p59"/>
          <p:cNvCxnSpPr/>
          <p:nvPr/>
        </p:nvCxnSpPr>
        <p:spPr>
          <a:xfrm rot="10800000" flipH="1">
            <a:off x="4597513" y="1148050"/>
            <a:ext cx="1558500" cy="7800"/>
          </a:xfrm>
          <a:prstGeom prst="straightConnector1">
            <a:avLst/>
          </a:prstGeom>
          <a:noFill/>
          <a:ln w="9525" cap="flat" cmpd="sng">
            <a:solidFill>
              <a:schemeClr val="dk2"/>
            </a:solidFill>
            <a:prstDash val="dash"/>
            <a:round/>
            <a:headEnd type="none" w="med" len="med"/>
            <a:tailEnd type="triangle" w="med" len="med"/>
          </a:ln>
        </p:spPr>
      </p:cxnSp>
      <p:cxnSp>
        <p:nvCxnSpPr>
          <p:cNvPr id="557" name="Google Shape;557;p59"/>
          <p:cNvCxnSpPr/>
          <p:nvPr/>
        </p:nvCxnSpPr>
        <p:spPr>
          <a:xfrm>
            <a:off x="6148763" y="1429100"/>
            <a:ext cx="2512200" cy="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59"/>
          <p:cNvCxnSpPr>
            <a:stCxn id="552" idx="3"/>
          </p:cNvCxnSpPr>
          <p:nvPr/>
        </p:nvCxnSpPr>
        <p:spPr>
          <a:xfrm rot="10800000" flipH="1">
            <a:off x="3756400" y="3237800"/>
            <a:ext cx="1878900" cy="4500"/>
          </a:xfrm>
          <a:prstGeom prst="straightConnector1">
            <a:avLst/>
          </a:prstGeom>
          <a:noFill/>
          <a:ln w="9525" cap="flat" cmpd="sng">
            <a:solidFill>
              <a:schemeClr val="dk2"/>
            </a:solidFill>
            <a:prstDash val="dash"/>
            <a:round/>
            <a:headEnd type="none" w="med" len="med"/>
            <a:tailEnd type="none" w="med" len="med"/>
          </a:ln>
        </p:spPr>
      </p:cxnSp>
      <p:cxnSp>
        <p:nvCxnSpPr>
          <p:cNvPr id="559" name="Google Shape;559;p59"/>
          <p:cNvCxnSpPr/>
          <p:nvPr/>
        </p:nvCxnSpPr>
        <p:spPr>
          <a:xfrm>
            <a:off x="5602663" y="1975300"/>
            <a:ext cx="20100" cy="1262700"/>
          </a:xfrm>
          <a:prstGeom prst="straightConnector1">
            <a:avLst/>
          </a:prstGeom>
          <a:noFill/>
          <a:ln w="9525" cap="flat" cmpd="sng">
            <a:solidFill>
              <a:schemeClr val="dk2"/>
            </a:solidFill>
            <a:prstDash val="dash"/>
            <a:round/>
            <a:headEnd type="none" w="med" len="med"/>
            <a:tailEnd type="none" w="med" len="med"/>
          </a:ln>
        </p:spPr>
      </p:cxnSp>
      <p:cxnSp>
        <p:nvCxnSpPr>
          <p:cNvPr id="560" name="Google Shape;560;p59"/>
          <p:cNvCxnSpPr/>
          <p:nvPr/>
        </p:nvCxnSpPr>
        <p:spPr>
          <a:xfrm>
            <a:off x="5615363" y="1975300"/>
            <a:ext cx="495300" cy="0"/>
          </a:xfrm>
          <a:prstGeom prst="straightConnector1">
            <a:avLst/>
          </a:prstGeom>
          <a:noFill/>
          <a:ln w="9525" cap="flat" cmpd="sng">
            <a:solidFill>
              <a:schemeClr val="dk2"/>
            </a:solidFill>
            <a:prstDash val="dash"/>
            <a:round/>
            <a:headEnd type="none" w="med" len="med"/>
            <a:tailEnd type="triangle" w="med" len="med"/>
          </a:ln>
        </p:spPr>
      </p:cxnSp>
      <p:sp>
        <p:nvSpPr>
          <p:cNvPr id="561" name="Google Shape;561;p59"/>
          <p:cNvSpPr/>
          <p:nvPr/>
        </p:nvSpPr>
        <p:spPr>
          <a:xfrm>
            <a:off x="7303438" y="2832388"/>
            <a:ext cx="173700" cy="2493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2" name="Google Shape;562;p59"/>
          <p:cNvSpPr/>
          <p:nvPr/>
        </p:nvSpPr>
        <p:spPr>
          <a:xfrm>
            <a:off x="6821888" y="3192926"/>
            <a:ext cx="1123500" cy="249300"/>
          </a:xfrm>
          <a:prstGeom prst="roundRect">
            <a:avLst>
              <a:gd name="adj" fmla="val 16667"/>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Gemini</a:t>
            </a:r>
            <a:endParaRPr>
              <a:latin typeface="Open Sans"/>
              <a:ea typeface="Open Sans"/>
              <a:cs typeface="Open Sans"/>
              <a:sym typeface="Open Sans"/>
            </a:endParaRPr>
          </a:p>
        </p:txBody>
      </p:sp>
      <p:sp>
        <p:nvSpPr>
          <p:cNvPr id="563" name="Google Shape;563;p59"/>
          <p:cNvSpPr/>
          <p:nvPr/>
        </p:nvSpPr>
        <p:spPr>
          <a:xfrm>
            <a:off x="7303438" y="3485264"/>
            <a:ext cx="173700" cy="249300"/>
          </a:xfrm>
          <a:prstGeom prst="down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64" name="Google Shape;564;p59"/>
          <p:cNvSpPr txBox="1"/>
          <p:nvPr/>
        </p:nvSpPr>
        <p:spPr>
          <a:xfrm>
            <a:off x="749038" y="570975"/>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565" name="Google Shape;565;p59"/>
          <p:cNvSpPr/>
          <p:nvPr/>
        </p:nvSpPr>
        <p:spPr>
          <a:xfrm>
            <a:off x="1545863" y="79375"/>
            <a:ext cx="1786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1st Stage</a:t>
            </a:r>
            <a:endParaRPr>
              <a:latin typeface="Open Sans"/>
              <a:ea typeface="Open Sans"/>
              <a:cs typeface="Open Sans"/>
              <a:sym typeface="Open Sans"/>
            </a:endParaRPr>
          </a:p>
        </p:txBody>
      </p:sp>
      <p:sp>
        <p:nvSpPr>
          <p:cNvPr id="566" name="Google Shape;566;p59"/>
          <p:cNvSpPr/>
          <p:nvPr/>
        </p:nvSpPr>
        <p:spPr>
          <a:xfrm>
            <a:off x="6498888" y="62875"/>
            <a:ext cx="17865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2nd Stage</a:t>
            </a:r>
            <a:endParaRPr>
              <a:latin typeface="Open Sans"/>
              <a:ea typeface="Open Sans"/>
              <a:cs typeface="Open Sans"/>
              <a:sym typeface="Open Sans"/>
            </a:endParaRPr>
          </a:p>
        </p:txBody>
      </p:sp>
      <p:sp>
        <p:nvSpPr>
          <p:cNvPr id="567" name="Google Shape;567;p59"/>
          <p:cNvSpPr txBox="1"/>
          <p:nvPr/>
        </p:nvSpPr>
        <p:spPr>
          <a:xfrm>
            <a:off x="6475100" y="3825025"/>
            <a:ext cx="1817100" cy="441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Open Sans"/>
              <a:ea typeface="Open Sans"/>
              <a:cs typeface="Open Sans"/>
              <a:sym typeface="Open Sans"/>
            </a:endParaRPr>
          </a:p>
        </p:txBody>
      </p:sp>
      <p:sp>
        <p:nvSpPr>
          <p:cNvPr id="568" name="Google Shape;568;p59"/>
          <p:cNvSpPr/>
          <p:nvPr/>
        </p:nvSpPr>
        <p:spPr>
          <a:xfrm>
            <a:off x="6617713" y="3891700"/>
            <a:ext cx="1587600" cy="2493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228</a:t>
            </a:r>
            <a:endParaRPr>
              <a:latin typeface="Open Sans"/>
              <a:ea typeface="Open Sans"/>
              <a:cs typeface="Open Sans"/>
              <a:sym typeface="Open Sans"/>
            </a:endParaRPr>
          </a:p>
        </p:txBody>
      </p:sp>
      <p:sp>
        <p:nvSpPr>
          <p:cNvPr id="569" name="Google Shape;569;p59"/>
          <p:cNvSpPr txBox="1"/>
          <p:nvPr/>
        </p:nvSpPr>
        <p:spPr>
          <a:xfrm>
            <a:off x="3017713" y="570975"/>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Question</a:t>
            </a:r>
            <a:endParaRPr sz="1000">
              <a:solidFill>
                <a:schemeClr val="dk2"/>
              </a:solidFill>
              <a:latin typeface="Open Sans"/>
              <a:ea typeface="Open Sans"/>
              <a:cs typeface="Open Sans"/>
              <a:sym typeface="Open Sans"/>
            </a:endParaRPr>
          </a:p>
        </p:txBody>
      </p:sp>
      <p:sp>
        <p:nvSpPr>
          <p:cNvPr id="570" name="Google Shape;570;p59"/>
          <p:cNvSpPr txBox="1"/>
          <p:nvPr/>
        </p:nvSpPr>
        <p:spPr>
          <a:xfrm>
            <a:off x="407675" y="4185475"/>
            <a:ext cx="8253300" cy="625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Open Sans"/>
              <a:buChar char="●"/>
            </a:pPr>
            <a:r>
              <a:rPr lang="en" sz="1800" b="1">
                <a:solidFill>
                  <a:schemeClr val="dk2"/>
                </a:solidFill>
                <a:latin typeface="Open Sans"/>
                <a:ea typeface="Open Sans"/>
                <a:cs typeface="Open Sans"/>
                <a:sym typeface="Open Sans"/>
              </a:rPr>
              <a:t>We will only consider the extracted answer for each problem, regardless of the accuracy of the model's problem-solving process.</a:t>
            </a:r>
            <a:endParaRPr sz="1800">
              <a:solidFill>
                <a:schemeClr val="dk2"/>
              </a:solidFill>
              <a:latin typeface="Open Sans"/>
              <a:ea typeface="Open Sans"/>
              <a:cs typeface="Open Sans"/>
              <a:sym typeface="Open Sans"/>
            </a:endParaRPr>
          </a:p>
        </p:txBody>
      </p:sp>
      <p:cxnSp>
        <p:nvCxnSpPr>
          <p:cNvPr id="571" name="Google Shape;571;p59"/>
          <p:cNvCxnSpPr/>
          <p:nvPr/>
        </p:nvCxnSpPr>
        <p:spPr>
          <a:xfrm>
            <a:off x="6148763" y="2352250"/>
            <a:ext cx="2512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0"/>
          <p:cNvSpPr txBox="1">
            <a:spLocks noGrp="1"/>
          </p:cNvSpPr>
          <p:nvPr>
            <p:ph type="title"/>
          </p:nvPr>
        </p:nvSpPr>
        <p:spPr>
          <a:xfrm>
            <a:off x="311700" y="2072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Grading</a:t>
            </a:r>
            <a:endParaRPr/>
          </a:p>
        </p:txBody>
      </p:sp>
      <p:sp>
        <p:nvSpPr>
          <p:cNvPr id="577" name="Google Shape;577;p60"/>
          <p:cNvSpPr txBox="1">
            <a:spLocks noGrp="1"/>
          </p:cNvSpPr>
          <p:nvPr>
            <p:ph type="body" idx="1"/>
          </p:nvPr>
        </p:nvSpPr>
        <p:spPr>
          <a:xfrm>
            <a:off x="311700" y="951250"/>
            <a:ext cx="8520600" cy="3965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prompt, we will sample the answer of each question three times. A question will be considered correct only if it is answered correctly in at least two of the trials.</a:t>
            </a:r>
            <a:endParaRPr/>
          </a:p>
          <a:p>
            <a:pPr marL="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sp>
        <p:nvSpPr>
          <p:cNvPr id="578" name="Google Shape;57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79" name="Google Shape;579;p60"/>
          <p:cNvPicPr preferRelativeResize="0"/>
          <p:nvPr/>
        </p:nvPicPr>
        <p:blipFill>
          <a:blip r:embed="rId3">
            <a:alphaModFix/>
          </a:blip>
          <a:stretch>
            <a:fillRect/>
          </a:stretch>
        </p:blipFill>
        <p:spPr>
          <a:xfrm>
            <a:off x="911425" y="1981438"/>
            <a:ext cx="1471512" cy="1321000"/>
          </a:xfrm>
          <a:prstGeom prst="rect">
            <a:avLst/>
          </a:prstGeom>
          <a:noFill/>
          <a:ln>
            <a:noFill/>
          </a:ln>
        </p:spPr>
      </p:pic>
      <p:cxnSp>
        <p:nvCxnSpPr>
          <p:cNvPr id="580" name="Google Shape;580;p60"/>
          <p:cNvCxnSpPr/>
          <p:nvPr/>
        </p:nvCxnSpPr>
        <p:spPr>
          <a:xfrm rot="10800000" flipH="1">
            <a:off x="2496697" y="2756874"/>
            <a:ext cx="810600" cy="300"/>
          </a:xfrm>
          <a:prstGeom prst="straightConnector1">
            <a:avLst/>
          </a:prstGeom>
          <a:noFill/>
          <a:ln w="9525" cap="flat" cmpd="sng">
            <a:solidFill>
              <a:schemeClr val="dk2"/>
            </a:solidFill>
            <a:prstDash val="solid"/>
            <a:round/>
            <a:headEnd type="none" w="med" len="med"/>
            <a:tailEnd type="triangle" w="med" len="med"/>
          </a:ln>
        </p:spPr>
      </p:cxnSp>
      <p:cxnSp>
        <p:nvCxnSpPr>
          <p:cNvPr id="581" name="Google Shape;581;p60"/>
          <p:cNvCxnSpPr/>
          <p:nvPr/>
        </p:nvCxnSpPr>
        <p:spPr>
          <a:xfrm rot="10800000" flipH="1">
            <a:off x="4719523" y="2756885"/>
            <a:ext cx="810600" cy="300"/>
          </a:xfrm>
          <a:prstGeom prst="straightConnector1">
            <a:avLst/>
          </a:prstGeom>
          <a:noFill/>
          <a:ln w="9525" cap="flat" cmpd="sng">
            <a:solidFill>
              <a:schemeClr val="dk2"/>
            </a:solidFill>
            <a:prstDash val="solid"/>
            <a:round/>
            <a:headEnd type="none" w="med" len="med"/>
            <a:tailEnd type="triangle" w="med" len="med"/>
          </a:ln>
        </p:spPr>
      </p:cxnSp>
      <p:cxnSp>
        <p:nvCxnSpPr>
          <p:cNvPr id="582" name="Google Shape;582;p60"/>
          <p:cNvCxnSpPr/>
          <p:nvPr/>
        </p:nvCxnSpPr>
        <p:spPr>
          <a:xfrm rot="10800000" flipH="1">
            <a:off x="4719523" y="2329554"/>
            <a:ext cx="798000" cy="227700"/>
          </a:xfrm>
          <a:prstGeom prst="straightConnector1">
            <a:avLst/>
          </a:prstGeom>
          <a:noFill/>
          <a:ln w="9525" cap="flat" cmpd="sng">
            <a:solidFill>
              <a:schemeClr val="dk2"/>
            </a:solidFill>
            <a:prstDash val="solid"/>
            <a:round/>
            <a:headEnd type="none" w="med" len="med"/>
            <a:tailEnd type="triangle" w="med" len="med"/>
          </a:ln>
        </p:spPr>
      </p:cxnSp>
      <p:cxnSp>
        <p:nvCxnSpPr>
          <p:cNvPr id="583" name="Google Shape;583;p60"/>
          <p:cNvCxnSpPr/>
          <p:nvPr/>
        </p:nvCxnSpPr>
        <p:spPr>
          <a:xfrm>
            <a:off x="4719523" y="3044048"/>
            <a:ext cx="811800" cy="129600"/>
          </a:xfrm>
          <a:prstGeom prst="straightConnector1">
            <a:avLst/>
          </a:prstGeom>
          <a:noFill/>
          <a:ln w="9525" cap="flat" cmpd="sng">
            <a:solidFill>
              <a:schemeClr val="dk2"/>
            </a:solidFill>
            <a:prstDash val="solid"/>
            <a:round/>
            <a:headEnd type="none" w="med" len="med"/>
            <a:tailEnd type="triangle" w="med" len="med"/>
          </a:ln>
        </p:spPr>
      </p:cxnSp>
      <p:sp>
        <p:nvSpPr>
          <p:cNvPr id="584" name="Google Shape;584;p60"/>
          <p:cNvSpPr txBox="1"/>
          <p:nvPr/>
        </p:nvSpPr>
        <p:spPr>
          <a:xfrm>
            <a:off x="5650799" y="2038924"/>
            <a:ext cx="580500" cy="3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2</a:t>
            </a:r>
            <a:endParaRPr sz="1800">
              <a:solidFill>
                <a:schemeClr val="dk2"/>
              </a:solidFill>
              <a:latin typeface="Open Sans"/>
              <a:ea typeface="Open Sans"/>
              <a:cs typeface="Open Sans"/>
              <a:sym typeface="Open Sans"/>
            </a:endParaRPr>
          </a:p>
        </p:txBody>
      </p:sp>
      <p:sp>
        <p:nvSpPr>
          <p:cNvPr id="585" name="Google Shape;585;p60"/>
          <p:cNvSpPr txBox="1"/>
          <p:nvPr/>
        </p:nvSpPr>
        <p:spPr>
          <a:xfrm>
            <a:off x="5650799" y="3044058"/>
            <a:ext cx="580500" cy="3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2</a:t>
            </a:r>
            <a:endParaRPr sz="1800">
              <a:solidFill>
                <a:schemeClr val="dk2"/>
              </a:solidFill>
              <a:latin typeface="Open Sans"/>
              <a:ea typeface="Open Sans"/>
              <a:cs typeface="Open Sans"/>
              <a:sym typeface="Open Sans"/>
            </a:endParaRPr>
          </a:p>
        </p:txBody>
      </p:sp>
      <p:sp>
        <p:nvSpPr>
          <p:cNvPr id="586" name="Google Shape;586;p60"/>
          <p:cNvSpPr txBox="1"/>
          <p:nvPr/>
        </p:nvSpPr>
        <p:spPr>
          <a:xfrm>
            <a:off x="5650799" y="2541491"/>
            <a:ext cx="580500" cy="3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0</a:t>
            </a:r>
            <a:endParaRPr sz="1800">
              <a:solidFill>
                <a:schemeClr val="dk2"/>
              </a:solidFill>
              <a:latin typeface="Open Sans"/>
              <a:ea typeface="Open Sans"/>
              <a:cs typeface="Open Sans"/>
              <a:sym typeface="Open Sans"/>
            </a:endParaRPr>
          </a:p>
        </p:txBody>
      </p:sp>
      <p:cxnSp>
        <p:nvCxnSpPr>
          <p:cNvPr id="587" name="Google Shape;587;p60"/>
          <p:cNvCxnSpPr/>
          <p:nvPr/>
        </p:nvCxnSpPr>
        <p:spPr>
          <a:xfrm rot="10800000" flipH="1">
            <a:off x="6942349" y="2764113"/>
            <a:ext cx="690600" cy="2700"/>
          </a:xfrm>
          <a:prstGeom prst="straightConnector1">
            <a:avLst/>
          </a:prstGeom>
          <a:noFill/>
          <a:ln w="9525" cap="flat" cmpd="sng">
            <a:solidFill>
              <a:schemeClr val="dk2"/>
            </a:solidFill>
            <a:prstDash val="solid"/>
            <a:round/>
            <a:headEnd type="none" w="med" len="med"/>
            <a:tailEnd type="triangle" w="med" len="med"/>
          </a:ln>
        </p:spPr>
      </p:cxnSp>
      <p:sp>
        <p:nvSpPr>
          <p:cNvPr id="588" name="Google Shape;588;p60"/>
          <p:cNvSpPr/>
          <p:nvPr/>
        </p:nvSpPr>
        <p:spPr>
          <a:xfrm>
            <a:off x="6099184" y="2074398"/>
            <a:ext cx="379800" cy="341100"/>
          </a:xfrm>
          <a:prstGeom prst="donut">
            <a:avLst>
              <a:gd name="adj" fmla="val 25000"/>
            </a:avLst>
          </a:prstGeom>
          <a:solidFill>
            <a:srgbClr val="FF0000"/>
          </a:solid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89" name="Google Shape;589;p60"/>
          <p:cNvSpPr/>
          <p:nvPr/>
        </p:nvSpPr>
        <p:spPr>
          <a:xfrm>
            <a:off x="6099184" y="3044058"/>
            <a:ext cx="379800" cy="341100"/>
          </a:xfrm>
          <a:prstGeom prst="donut">
            <a:avLst>
              <a:gd name="adj" fmla="val 25000"/>
            </a:avLst>
          </a:prstGeom>
          <a:solidFill>
            <a:srgbClr val="FF0000"/>
          </a:solid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0" name="Google Shape;590;p60"/>
          <p:cNvSpPr/>
          <p:nvPr/>
        </p:nvSpPr>
        <p:spPr>
          <a:xfrm>
            <a:off x="5998842" y="2486253"/>
            <a:ext cx="580500" cy="486900"/>
          </a:xfrm>
          <a:prstGeom prst="mathMultiply">
            <a:avLst>
              <a:gd name="adj1" fmla="val 23520"/>
            </a:avLst>
          </a:prstGeom>
          <a:solidFill>
            <a:srgbClr val="FF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1" name="Google Shape;591;p60"/>
          <p:cNvSpPr/>
          <p:nvPr/>
        </p:nvSpPr>
        <p:spPr>
          <a:xfrm>
            <a:off x="7852785" y="2586541"/>
            <a:ext cx="379800" cy="341100"/>
          </a:xfrm>
          <a:prstGeom prst="donut">
            <a:avLst>
              <a:gd name="adj" fmla="val 25000"/>
            </a:avLst>
          </a:prstGeom>
          <a:solidFill>
            <a:srgbClr val="FF0000"/>
          </a:solid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592" name="Google Shape;592;p60"/>
          <p:cNvPicPr preferRelativeResize="0"/>
          <p:nvPr/>
        </p:nvPicPr>
        <p:blipFill>
          <a:blip r:embed="rId4">
            <a:alphaModFix/>
          </a:blip>
          <a:stretch>
            <a:fillRect/>
          </a:stretch>
        </p:blipFill>
        <p:spPr>
          <a:xfrm>
            <a:off x="3421116" y="2366628"/>
            <a:ext cx="1184623" cy="797585"/>
          </a:xfrm>
          <a:prstGeom prst="rect">
            <a:avLst/>
          </a:prstGeom>
          <a:noFill/>
          <a:ln>
            <a:noFill/>
          </a:ln>
        </p:spPr>
      </p:pic>
      <p:sp>
        <p:nvSpPr>
          <p:cNvPr id="593" name="Google Shape;593;p60"/>
          <p:cNvSpPr txBox="1"/>
          <p:nvPr/>
        </p:nvSpPr>
        <p:spPr>
          <a:xfrm>
            <a:off x="311700" y="3385150"/>
            <a:ext cx="8520600" cy="1528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The final accuracy for each prompt will be determined by calculating the percentage of questions answered correctly.</a:t>
            </a:r>
            <a:endParaRPr sz="1800">
              <a:solidFill>
                <a:schemeClr val="dk2"/>
              </a:solidFill>
              <a:latin typeface="Open Sans"/>
              <a:ea typeface="Open Sans"/>
              <a:cs typeface="Open Sans"/>
              <a:sym typeface="Open Sans"/>
            </a:endParaRPr>
          </a:p>
          <a:p>
            <a:pPr marL="457200" lvl="0" indent="-342900" algn="l" rtl="0">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Among the two prompts, we will only consider the one with a higher final accuracy.</a:t>
            </a:r>
            <a:endParaRPr sz="1800">
              <a:solidFill>
                <a:schemeClr val="dk2"/>
              </a:solidFill>
              <a:latin typeface="Open Sans"/>
              <a:ea typeface="Open Sans"/>
              <a:cs typeface="Open Sans"/>
              <a:sym typeface="Open Sans"/>
            </a:endParaRPr>
          </a:p>
          <a:p>
            <a:pPr marL="0" lvl="0" indent="0" algn="l" rtl="0">
              <a:spcBef>
                <a:spcPts val="120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Score</a:t>
            </a:r>
            <a:endParaRPr/>
          </a:p>
        </p:txBody>
      </p:sp>
      <p:sp>
        <p:nvSpPr>
          <p:cNvPr id="599" name="Google Shape;599;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Average accuracy on 30 questions in public set</a:t>
            </a:r>
            <a:endParaRPr/>
          </a:p>
          <a:p>
            <a:pPr marL="914400" lvl="1" indent="-317500" algn="l" rtl="0">
              <a:spcBef>
                <a:spcPts val="0"/>
              </a:spcBef>
              <a:spcAft>
                <a:spcPts val="0"/>
              </a:spcAft>
              <a:buSzPts val="1400"/>
              <a:buChar char="○"/>
            </a:pPr>
            <a:r>
              <a:rPr lang="en"/>
              <a:t>&gt;= 0.60</a:t>
            </a:r>
            <a:endParaRPr/>
          </a:p>
          <a:p>
            <a:pPr marL="1371600" lvl="2" indent="-317500" algn="l" rtl="0">
              <a:spcBef>
                <a:spcPts val="0"/>
              </a:spcBef>
              <a:spcAft>
                <a:spcPts val="0"/>
              </a:spcAft>
              <a:buSzPts val="1400"/>
              <a:buChar char="■"/>
            </a:pPr>
            <a:r>
              <a:rPr lang="en"/>
              <a:t>+5pts</a:t>
            </a:r>
            <a:endParaRPr/>
          </a:p>
          <a:p>
            <a:pPr marL="457200" lvl="0" indent="-342900" algn="l" rtl="0">
              <a:spcBef>
                <a:spcPts val="0"/>
              </a:spcBef>
              <a:spcAft>
                <a:spcPts val="0"/>
              </a:spcAft>
              <a:buSzPts val="1800"/>
              <a:buChar char="●"/>
            </a:pPr>
            <a:r>
              <a:rPr lang="en"/>
              <a:t>Average accuracy on 100 questions in private set</a:t>
            </a:r>
            <a:endParaRPr/>
          </a:p>
          <a:p>
            <a:pPr marL="914400" lvl="1" indent="-317500" algn="l" rtl="0">
              <a:spcBef>
                <a:spcPts val="0"/>
              </a:spcBef>
              <a:spcAft>
                <a:spcPts val="0"/>
              </a:spcAft>
              <a:buSzPts val="1400"/>
              <a:buChar char="○"/>
            </a:pPr>
            <a:r>
              <a:rPr lang="en"/>
              <a:t>&gt;= 0.62</a:t>
            </a:r>
            <a:endParaRPr/>
          </a:p>
          <a:p>
            <a:pPr marL="1371600" lvl="2" indent="-317500" algn="l" rtl="0">
              <a:spcBef>
                <a:spcPts val="0"/>
              </a:spcBef>
              <a:spcAft>
                <a:spcPts val="0"/>
              </a:spcAft>
              <a:buSzPts val="1400"/>
              <a:buChar char="■"/>
            </a:pPr>
            <a:r>
              <a:rPr lang="en"/>
              <a:t>+1pts</a:t>
            </a:r>
            <a:endParaRPr/>
          </a:p>
          <a:p>
            <a:pPr marL="914400" lvl="1" indent="-317500" algn="l" rtl="0">
              <a:spcBef>
                <a:spcPts val="0"/>
              </a:spcBef>
              <a:spcAft>
                <a:spcPts val="0"/>
              </a:spcAft>
              <a:buSzPts val="1400"/>
              <a:buChar char="○"/>
            </a:pPr>
            <a:r>
              <a:rPr lang="en"/>
              <a:t>&gt;= 0.67</a:t>
            </a:r>
            <a:endParaRPr/>
          </a:p>
          <a:p>
            <a:pPr marL="1371600" lvl="2" indent="-317500" algn="l" rtl="0">
              <a:spcBef>
                <a:spcPts val="0"/>
              </a:spcBef>
              <a:spcAft>
                <a:spcPts val="0"/>
              </a:spcAft>
              <a:buSzPts val="1400"/>
              <a:buChar char="■"/>
            </a:pPr>
            <a:r>
              <a:rPr lang="en"/>
              <a:t>+3pts</a:t>
            </a:r>
            <a:endParaRPr/>
          </a:p>
          <a:p>
            <a:pPr marL="914400" lvl="1" indent="-317500" algn="l" rtl="0">
              <a:spcBef>
                <a:spcPts val="0"/>
              </a:spcBef>
              <a:spcAft>
                <a:spcPts val="0"/>
              </a:spcAft>
              <a:buSzPts val="1400"/>
              <a:buChar char="○"/>
            </a:pPr>
            <a:r>
              <a:rPr lang="en"/>
              <a:t>&gt;= 0.72</a:t>
            </a:r>
            <a:endParaRPr/>
          </a:p>
          <a:p>
            <a:pPr marL="1371600" lvl="2" indent="-317500" algn="l" rtl="0">
              <a:spcBef>
                <a:spcPts val="0"/>
              </a:spcBef>
              <a:spcAft>
                <a:spcPts val="0"/>
              </a:spcAft>
              <a:buSzPts val="1400"/>
              <a:buChar char="■"/>
            </a:pPr>
            <a:r>
              <a:rPr lang="en"/>
              <a:t>+5pts</a:t>
            </a:r>
            <a:endParaRPr/>
          </a:p>
          <a:p>
            <a:pPr marL="457200" lvl="0" indent="0" algn="l" rtl="0">
              <a:spcBef>
                <a:spcPts val="1200"/>
              </a:spcBef>
              <a:spcAft>
                <a:spcPts val="1200"/>
              </a:spcAft>
              <a:buNone/>
            </a:pPr>
            <a:endParaRPr/>
          </a:p>
        </p:txBody>
      </p:sp>
      <p:sp>
        <p:nvSpPr>
          <p:cNvPr id="600" name="Google Shape;60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importance of prompt designing</a:t>
            </a:r>
            <a:endParaRPr/>
          </a:p>
        </p:txBody>
      </p:sp>
      <p:sp>
        <p:nvSpPr>
          <p:cNvPr id="107" name="Google Shape;107;p17"/>
          <p:cNvSpPr txBox="1">
            <a:spLocks noGrp="1"/>
          </p:cNvSpPr>
          <p:nvPr>
            <p:ph type="body" idx="1"/>
          </p:nvPr>
        </p:nvSpPr>
        <p:spPr>
          <a:xfrm>
            <a:off x="311700" y="1198125"/>
            <a:ext cx="8832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Without prompt designing, Gemini cannot solve the problem correctly.</a:t>
            </a:r>
            <a:endParaRPr/>
          </a:p>
          <a:p>
            <a:pPr marL="0" lvl="0" indent="0" algn="l" rtl="0">
              <a:spcBef>
                <a:spcPts val="1200"/>
              </a:spcBef>
              <a:spcAft>
                <a:spcPts val="1200"/>
              </a:spcAft>
              <a:buNone/>
            </a:pPr>
            <a:endParaRPr/>
          </a:p>
        </p:txBody>
      </p:sp>
      <p:pic>
        <p:nvPicPr>
          <p:cNvPr id="108" name="Google Shape;108;p17"/>
          <p:cNvPicPr preferRelativeResize="0"/>
          <p:nvPr/>
        </p:nvPicPr>
        <p:blipFill rotWithShape="1">
          <a:blip r:embed="rId3">
            <a:alphaModFix/>
          </a:blip>
          <a:srcRect r="1312" b="44533"/>
          <a:stretch/>
        </p:blipFill>
        <p:spPr>
          <a:xfrm>
            <a:off x="940400" y="2368225"/>
            <a:ext cx="6643301" cy="2412926"/>
          </a:xfrm>
          <a:prstGeom prst="rect">
            <a:avLst/>
          </a:prstGeom>
          <a:noFill/>
          <a:ln>
            <a:noFill/>
          </a:ln>
        </p:spPr>
      </p:pic>
      <p:sp>
        <p:nvSpPr>
          <p:cNvPr id="109" name="Google Shape;109;p17"/>
          <p:cNvSpPr txBox="1"/>
          <p:nvPr/>
        </p:nvSpPr>
        <p:spPr>
          <a:xfrm>
            <a:off x="707950" y="1709900"/>
            <a:ext cx="7108200" cy="467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Font typeface="Open Sans"/>
              <a:buChar char="❏"/>
            </a:pPr>
            <a:r>
              <a:rPr lang="en" sz="1500" b="1"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pasting the math question)</a:t>
            </a:r>
            <a:endParaRPr sz="1300">
              <a:solidFill>
                <a:schemeClr val="dk2"/>
              </a:solidFill>
              <a:latin typeface="Open Sans"/>
              <a:ea typeface="Open Sans"/>
              <a:cs typeface="Open Sans"/>
              <a:sym typeface="Open Sans"/>
            </a:endParaRPr>
          </a:p>
        </p:txBody>
      </p:sp>
      <p:sp>
        <p:nvSpPr>
          <p:cNvPr id="110" name="Google Shape;11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Disclaimers</a:t>
            </a:r>
            <a:endParaRPr/>
          </a:p>
        </p:txBody>
      </p:sp>
      <p:sp>
        <p:nvSpPr>
          <p:cNvPr id="606" name="Google Shape;606;p62"/>
          <p:cNvSpPr txBox="1">
            <a:spLocks noGrp="1"/>
          </p:cNvSpPr>
          <p:nvPr>
            <p:ph type="body" idx="1"/>
          </p:nvPr>
        </p:nvSpPr>
        <p:spPr>
          <a:xfrm>
            <a:off x="311700" y="1266325"/>
            <a:ext cx="29433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The questions in public and private set have </a:t>
            </a:r>
            <a:r>
              <a:rPr lang="en" b="1"/>
              <a:t>no overlap</a:t>
            </a:r>
            <a:endParaRPr b="1"/>
          </a:p>
        </p:txBody>
      </p:sp>
      <p:sp>
        <p:nvSpPr>
          <p:cNvPr id="607" name="Google Shape;607;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pic>
        <p:nvPicPr>
          <p:cNvPr id="608" name="Google Shape;608;p62"/>
          <p:cNvPicPr preferRelativeResize="0"/>
          <p:nvPr/>
        </p:nvPicPr>
        <p:blipFill>
          <a:blip r:embed="rId3">
            <a:alphaModFix/>
          </a:blip>
          <a:stretch>
            <a:fillRect/>
          </a:stretch>
        </p:blipFill>
        <p:spPr>
          <a:xfrm>
            <a:off x="6088603" y="1911660"/>
            <a:ext cx="1043550" cy="742576"/>
          </a:xfrm>
          <a:prstGeom prst="rect">
            <a:avLst/>
          </a:prstGeom>
          <a:noFill/>
          <a:ln>
            <a:noFill/>
          </a:ln>
        </p:spPr>
      </p:pic>
      <p:sp>
        <p:nvSpPr>
          <p:cNvPr id="609" name="Google Shape;609;p62"/>
          <p:cNvSpPr/>
          <p:nvPr/>
        </p:nvSpPr>
        <p:spPr>
          <a:xfrm>
            <a:off x="1154650" y="2573850"/>
            <a:ext cx="1374300" cy="9015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610" name="Google Shape;610;p62"/>
          <p:cNvSpPr txBox="1"/>
          <p:nvPr/>
        </p:nvSpPr>
        <p:spPr>
          <a:xfrm>
            <a:off x="1251138" y="3546950"/>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611" name="Google Shape;611;p62"/>
          <p:cNvSpPr/>
          <p:nvPr/>
        </p:nvSpPr>
        <p:spPr>
          <a:xfrm>
            <a:off x="2605869" y="2886746"/>
            <a:ext cx="344100" cy="329100"/>
          </a:xfrm>
          <a:prstGeom prst="mathPlus">
            <a:avLst>
              <a:gd name="adj1" fmla="val 2352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2" name="Google Shape;612;p62"/>
          <p:cNvSpPr/>
          <p:nvPr/>
        </p:nvSpPr>
        <p:spPr>
          <a:xfrm>
            <a:off x="3148325" y="2062150"/>
            <a:ext cx="1923300" cy="441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000">
                <a:latin typeface="Open Sans"/>
                <a:ea typeface="Open Sans"/>
                <a:cs typeface="Open Sans"/>
                <a:sym typeface="Open Sans"/>
              </a:rPr>
              <a:t>An artist is creating a large mosaic using square tiles. …</a:t>
            </a:r>
            <a:endParaRPr sz="1200">
              <a:latin typeface="Open Sans"/>
              <a:ea typeface="Open Sans"/>
              <a:cs typeface="Open Sans"/>
              <a:sym typeface="Open Sans"/>
            </a:endParaRPr>
          </a:p>
        </p:txBody>
      </p:sp>
      <p:sp>
        <p:nvSpPr>
          <p:cNvPr id="613" name="Google Shape;613;p62"/>
          <p:cNvSpPr/>
          <p:nvPr/>
        </p:nvSpPr>
        <p:spPr>
          <a:xfrm>
            <a:off x="3148325" y="3222575"/>
            <a:ext cx="1923300" cy="329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000">
                <a:latin typeface="Open Sans"/>
                <a:ea typeface="Open Sans"/>
                <a:cs typeface="Open Sans"/>
                <a:sym typeface="Open Sans"/>
              </a:rPr>
              <a:t>??????????????????????????????</a:t>
            </a:r>
            <a:endParaRPr sz="1200">
              <a:latin typeface="Open Sans"/>
              <a:ea typeface="Open Sans"/>
              <a:cs typeface="Open Sans"/>
              <a:sym typeface="Open Sans"/>
            </a:endParaRPr>
          </a:p>
        </p:txBody>
      </p:sp>
      <p:pic>
        <p:nvPicPr>
          <p:cNvPr id="614" name="Google Shape;614;p62"/>
          <p:cNvPicPr preferRelativeResize="0"/>
          <p:nvPr/>
        </p:nvPicPr>
        <p:blipFill>
          <a:blip r:embed="rId3">
            <a:alphaModFix/>
          </a:blip>
          <a:stretch>
            <a:fillRect/>
          </a:stretch>
        </p:blipFill>
        <p:spPr>
          <a:xfrm>
            <a:off x="6088578" y="3025922"/>
            <a:ext cx="1043550" cy="742576"/>
          </a:xfrm>
          <a:prstGeom prst="rect">
            <a:avLst/>
          </a:prstGeom>
          <a:noFill/>
          <a:ln>
            <a:noFill/>
          </a:ln>
        </p:spPr>
      </p:pic>
      <p:sp>
        <p:nvSpPr>
          <p:cNvPr id="615" name="Google Shape;615;p62"/>
          <p:cNvSpPr txBox="1"/>
          <p:nvPr/>
        </p:nvSpPr>
        <p:spPr>
          <a:xfrm>
            <a:off x="3593363" y="2580725"/>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A question from public set</a:t>
            </a:r>
            <a:endParaRPr sz="1000">
              <a:solidFill>
                <a:schemeClr val="dk2"/>
              </a:solidFill>
              <a:latin typeface="Open Sans"/>
              <a:ea typeface="Open Sans"/>
              <a:cs typeface="Open Sans"/>
              <a:sym typeface="Open Sans"/>
            </a:endParaRPr>
          </a:p>
        </p:txBody>
      </p:sp>
      <p:sp>
        <p:nvSpPr>
          <p:cNvPr id="616" name="Google Shape;616;p62"/>
          <p:cNvSpPr txBox="1"/>
          <p:nvPr/>
        </p:nvSpPr>
        <p:spPr>
          <a:xfrm>
            <a:off x="3593375" y="3518800"/>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A question from private set</a:t>
            </a:r>
            <a:endParaRPr sz="1000">
              <a:solidFill>
                <a:schemeClr val="dk2"/>
              </a:solidFill>
              <a:latin typeface="Open Sans"/>
              <a:ea typeface="Open Sans"/>
              <a:cs typeface="Open Sans"/>
              <a:sym typeface="Open Sans"/>
            </a:endParaRPr>
          </a:p>
        </p:txBody>
      </p:sp>
      <p:cxnSp>
        <p:nvCxnSpPr>
          <p:cNvPr id="617" name="Google Shape;617;p62"/>
          <p:cNvCxnSpPr/>
          <p:nvPr/>
        </p:nvCxnSpPr>
        <p:spPr>
          <a:xfrm>
            <a:off x="3148313" y="3051300"/>
            <a:ext cx="6068700" cy="5400"/>
          </a:xfrm>
          <a:prstGeom prst="straightConnector1">
            <a:avLst/>
          </a:prstGeom>
          <a:noFill/>
          <a:ln w="9525" cap="flat" cmpd="sng">
            <a:solidFill>
              <a:schemeClr val="dk2"/>
            </a:solidFill>
            <a:prstDash val="solid"/>
            <a:round/>
            <a:headEnd type="none" w="med" len="med"/>
            <a:tailEnd type="none" w="med" len="med"/>
          </a:ln>
        </p:spPr>
      </p:cxnSp>
      <p:sp>
        <p:nvSpPr>
          <p:cNvPr id="618" name="Google Shape;618;p62"/>
          <p:cNvSpPr/>
          <p:nvPr/>
        </p:nvSpPr>
        <p:spPr>
          <a:xfrm>
            <a:off x="5290154" y="217615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19" name="Google Shape;619;p62"/>
          <p:cNvSpPr/>
          <p:nvPr/>
        </p:nvSpPr>
        <p:spPr>
          <a:xfrm>
            <a:off x="7207779" y="2176147"/>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0" name="Google Shape;620;p62"/>
          <p:cNvSpPr/>
          <p:nvPr/>
        </p:nvSpPr>
        <p:spPr>
          <a:xfrm>
            <a:off x="5290154" y="3280322"/>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1" name="Google Shape;621;p62"/>
          <p:cNvSpPr/>
          <p:nvPr/>
        </p:nvSpPr>
        <p:spPr>
          <a:xfrm>
            <a:off x="7207779" y="329040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2" name="Google Shape;622;p62"/>
          <p:cNvSpPr/>
          <p:nvPr/>
        </p:nvSpPr>
        <p:spPr>
          <a:xfrm>
            <a:off x="3806525" y="1057213"/>
            <a:ext cx="780300" cy="568200"/>
          </a:xfrm>
          <a:prstGeom prst="can">
            <a:avLst>
              <a:gd name="adj" fmla="val 2500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23" name="Google Shape;623;p62"/>
          <p:cNvSpPr/>
          <p:nvPr/>
        </p:nvSpPr>
        <p:spPr>
          <a:xfrm>
            <a:off x="3705125" y="4362575"/>
            <a:ext cx="983100" cy="649500"/>
          </a:xfrm>
          <a:prstGeom prst="can">
            <a:avLst>
              <a:gd name="adj" fmla="val 25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24" name="Google Shape;624;p62"/>
          <p:cNvSpPr/>
          <p:nvPr/>
        </p:nvSpPr>
        <p:spPr>
          <a:xfrm rot="5400000">
            <a:off x="4055225" y="1778242"/>
            <a:ext cx="282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5" name="Google Shape;625;p62"/>
          <p:cNvSpPr/>
          <p:nvPr/>
        </p:nvSpPr>
        <p:spPr>
          <a:xfrm rot="-5400000">
            <a:off x="4055216" y="4038114"/>
            <a:ext cx="282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6" name="Google Shape;626;p62"/>
          <p:cNvSpPr txBox="1"/>
          <p:nvPr/>
        </p:nvSpPr>
        <p:spPr>
          <a:xfrm>
            <a:off x="7904338" y="3190313"/>
            <a:ext cx="12066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FF0000"/>
                </a:solidFill>
                <a:latin typeface="Open Sans"/>
                <a:ea typeface="Open Sans"/>
                <a:cs typeface="Open Sans"/>
                <a:sym typeface="Open Sans"/>
              </a:rPr>
              <a:t>Accuracy on private set</a:t>
            </a:r>
            <a:endParaRPr sz="1300" b="1">
              <a:solidFill>
                <a:srgbClr val="FF0000"/>
              </a:solidFill>
              <a:latin typeface="Open Sans"/>
              <a:ea typeface="Open Sans"/>
              <a:cs typeface="Open Sans"/>
              <a:sym typeface="Open Sans"/>
            </a:endParaRPr>
          </a:p>
        </p:txBody>
      </p:sp>
      <p:sp>
        <p:nvSpPr>
          <p:cNvPr id="627" name="Google Shape;627;p62"/>
          <p:cNvSpPr txBox="1"/>
          <p:nvPr/>
        </p:nvSpPr>
        <p:spPr>
          <a:xfrm>
            <a:off x="7904338" y="2086150"/>
            <a:ext cx="12066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FF0000"/>
                </a:solidFill>
                <a:latin typeface="Open Sans"/>
                <a:ea typeface="Open Sans"/>
                <a:cs typeface="Open Sans"/>
                <a:sym typeface="Open Sans"/>
              </a:rPr>
              <a:t>Accuracy on public set</a:t>
            </a:r>
            <a:endParaRPr sz="1300" b="1">
              <a:solidFill>
                <a:srgbClr val="FF0000"/>
              </a:solidFill>
              <a:latin typeface="Open Sans"/>
              <a:ea typeface="Open Sans"/>
              <a:cs typeface="Open Sans"/>
              <a:sym typeface="Open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Disclaimers</a:t>
            </a:r>
            <a:endParaRPr/>
          </a:p>
        </p:txBody>
      </p:sp>
      <p:sp>
        <p:nvSpPr>
          <p:cNvPr id="633" name="Google Shape;633;p63"/>
          <p:cNvSpPr txBox="1">
            <a:spLocks noGrp="1"/>
          </p:cNvSpPr>
          <p:nvPr>
            <p:ph type="body" idx="1"/>
          </p:nvPr>
        </p:nvSpPr>
        <p:spPr>
          <a:xfrm>
            <a:off x="311700" y="1266325"/>
            <a:ext cx="29433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
              <a:t>The accuracy on the public and private set can be </a:t>
            </a:r>
            <a:r>
              <a:rPr lang="en" b="1"/>
              <a:t>different</a:t>
            </a:r>
            <a:endParaRPr b="1"/>
          </a:p>
        </p:txBody>
      </p:sp>
      <p:sp>
        <p:nvSpPr>
          <p:cNvPr id="634" name="Google Shape;63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pic>
        <p:nvPicPr>
          <p:cNvPr id="635" name="Google Shape;635;p63"/>
          <p:cNvPicPr preferRelativeResize="0"/>
          <p:nvPr/>
        </p:nvPicPr>
        <p:blipFill>
          <a:blip r:embed="rId3">
            <a:alphaModFix/>
          </a:blip>
          <a:stretch>
            <a:fillRect/>
          </a:stretch>
        </p:blipFill>
        <p:spPr>
          <a:xfrm>
            <a:off x="6088603" y="1911660"/>
            <a:ext cx="1043550" cy="742576"/>
          </a:xfrm>
          <a:prstGeom prst="rect">
            <a:avLst/>
          </a:prstGeom>
          <a:noFill/>
          <a:ln>
            <a:noFill/>
          </a:ln>
        </p:spPr>
      </p:pic>
      <p:sp>
        <p:nvSpPr>
          <p:cNvPr id="636" name="Google Shape;636;p63"/>
          <p:cNvSpPr/>
          <p:nvPr/>
        </p:nvSpPr>
        <p:spPr>
          <a:xfrm>
            <a:off x="1154650" y="2573850"/>
            <a:ext cx="1374300" cy="9015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000">
                <a:latin typeface="Open Sans"/>
                <a:ea typeface="Open Sans"/>
                <a:cs typeface="Open Sans"/>
                <a:sym typeface="Open Sans"/>
              </a:rPr>
              <a:t>Solve this problem as you are an elementary school math teacher:</a:t>
            </a:r>
            <a:endParaRPr sz="1000">
              <a:latin typeface="Open Sans"/>
              <a:ea typeface="Open Sans"/>
              <a:cs typeface="Open Sans"/>
              <a:sym typeface="Open Sans"/>
            </a:endParaRPr>
          </a:p>
        </p:txBody>
      </p:sp>
      <p:sp>
        <p:nvSpPr>
          <p:cNvPr id="637" name="Google Shape;637;p63"/>
          <p:cNvSpPr txBox="1"/>
          <p:nvPr/>
        </p:nvSpPr>
        <p:spPr>
          <a:xfrm>
            <a:off x="1251138" y="3546950"/>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Prompt</a:t>
            </a:r>
            <a:endParaRPr sz="1000">
              <a:solidFill>
                <a:schemeClr val="dk2"/>
              </a:solidFill>
              <a:latin typeface="Open Sans"/>
              <a:ea typeface="Open Sans"/>
              <a:cs typeface="Open Sans"/>
              <a:sym typeface="Open Sans"/>
            </a:endParaRPr>
          </a:p>
        </p:txBody>
      </p:sp>
      <p:sp>
        <p:nvSpPr>
          <p:cNvPr id="638" name="Google Shape;638;p63"/>
          <p:cNvSpPr/>
          <p:nvPr/>
        </p:nvSpPr>
        <p:spPr>
          <a:xfrm>
            <a:off x="2605869" y="2886746"/>
            <a:ext cx="344100" cy="329100"/>
          </a:xfrm>
          <a:prstGeom prst="mathPlus">
            <a:avLst>
              <a:gd name="adj1" fmla="val 2352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39" name="Google Shape;639;p63"/>
          <p:cNvSpPr/>
          <p:nvPr/>
        </p:nvSpPr>
        <p:spPr>
          <a:xfrm>
            <a:off x="3148325" y="2062150"/>
            <a:ext cx="1923300" cy="4416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000">
                <a:latin typeface="Open Sans"/>
                <a:ea typeface="Open Sans"/>
                <a:cs typeface="Open Sans"/>
                <a:sym typeface="Open Sans"/>
              </a:rPr>
              <a:t>An artist is creating a large mosaic using square tiles. …</a:t>
            </a:r>
            <a:endParaRPr sz="1200">
              <a:latin typeface="Open Sans"/>
              <a:ea typeface="Open Sans"/>
              <a:cs typeface="Open Sans"/>
              <a:sym typeface="Open Sans"/>
            </a:endParaRPr>
          </a:p>
        </p:txBody>
      </p:sp>
      <p:sp>
        <p:nvSpPr>
          <p:cNvPr id="640" name="Google Shape;640;p63"/>
          <p:cNvSpPr/>
          <p:nvPr/>
        </p:nvSpPr>
        <p:spPr>
          <a:xfrm>
            <a:off x="3148325" y="3222575"/>
            <a:ext cx="1923300" cy="329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000">
                <a:latin typeface="Open Sans"/>
                <a:ea typeface="Open Sans"/>
                <a:cs typeface="Open Sans"/>
                <a:sym typeface="Open Sans"/>
              </a:rPr>
              <a:t>??????????????????????????????</a:t>
            </a:r>
            <a:endParaRPr sz="1200">
              <a:latin typeface="Open Sans"/>
              <a:ea typeface="Open Sans"/>
              <a:cs typeface="Open Sans"/>
              <a:sym typeface="Open Sans"/>
            </a:endParaRPr>
          </a:p>
        </p:txBody>
      </p:sp>
      <p:pic>
        <p:nvPicPr>
          <p:cNvPr id="641" name="Google Shape;641;p63"/>
          <p:cNvPicPr preferRelativeResize="0"/>
          <p:nvPr/>
        </p:nvPicPr>
        <p:blipFill>
          <a:blip r:embed="rId3">
            <a:alphaModFix/>
          </a:blip>
          <a:stretch>
            <a:fillRect/>
          </a:stretch>
        </p:blipFill>
        <p:spPr>
          <a:xfrm>
            <a:off x="6088578" y="3025922"/>
            <a:ext cx="1043550" cy="742576"/>
          </a:xfrm>
          <a:prstGeom prst="rect">
            <a:avLst/>
          </a:prstGeom>
          <a:noFill/>
          <a:ln>
            <a:noFill/>
          </a:ln>
        </p:spPr>
      </p:pic>
      <p:sp>
        <p:nvSpPr>
          <p:cNvPr id="642" name="Google Shape;642;p63"/>
          <p:cNvSpPr txBox="1"/>
          <p:nvPr/>
        </p:nvSpPr>
        <p:spPr>
          <a:xfrm>
            <a:off x="3593363" y="2580725"/>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A question from public set</a:t>
            </a:r>
            <a:endParaRPr sz="1000">
              <a:solidFill>
                <a:schemeClr val="dk2"/>
              </a:solidFill>
              <a:latin typeface="Open Sans"/>
              <a:ea typeface="Open Sans"/>
              <a:cs typeface="Open Sans"/>
              <a:sym typeface="Open Sans"/>
            </a:endParaRPr>
          </a:p>
        </p:txBody>
      </p:sp>
      <p:sp>
        <p:nvSpPr>
          <p:cNvPr id="643" name="Google Shape;643;p63"/>
          <p:cNvSpPr txBox="1"/>
          <p:nvPr/>
        </p:nvSpPr>
        <p:spPr>
          <a:xfrm>
            <a:off x="3593375" y="3518800"/>
            <a:ext cx="12066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2"/>
                </a:solidFill>
                <a:latin typeface="Open Sans"/>
                <a:ea typeface="Open Sans"/>
                <a:cs typeface="Open Sans"/>
                <a:sym typeface="Open Sans"/>
              </a:rPr>
              <a:t>A question from private set</a:t>
            </a:r>
            <a:endParaRPr sz="1000">
              <a:solidFill>
                <a:schemeClr val="dk2"/>
              </a:solidFill>
              <a:latin typeface="Open Sans"/>
              <a:ea typeface="Open Sans"/>
              <a:cs typeface="Open Sans"/>
              <a:sym typeface="Open Sans"/>
            </a:endParaRPr>
          </a:p>
        </p:txBody>
      </p:sp>
      <p:cxnSp>
        <p:nvCxnSpPr>
          <p:cNvPr id="644" name="Google Shape;644;p63"/>
          <p:cNvCxnSpPr/>
          <p:nvPr/>
        </p:nvCxnSpPr>
        <p:spPr>
          <a:xfrm>
            <a:off x="3148313" y="3051300"/>
            <a:ext cx="6068700" cy="5400"/>
          </a:xfrm>
          <a:prstGeom prst="straightConnector1">
            <a:avLst/>
          </a:prstGeom>
          <a:noFill/>
          <a:ln w="9525" cap="flat" cmpd="sng">
            <a:solidFill>
              <a:schemeClr val="dk2"/>
            </a:solidFill>
            <a:prstDash val="solid"/>
            <a:round/>
            <a:headEnd type="none" w="med" len="med"/>
            <a:tailEnd type="none" w="med" len="med"/>
          </a:ln>
        </p:spPr>
      </p:cxnSp>
      <p:sp>
        <p:nvSpPr>
          <p:cNvPr id="645" name="Google Shape;645;p63"/>
          <p:cNvSpPr/>
          <p:nvPr/>
        </p:nvSpPr>
        <p:spPr>
          <a:xfrm>
            <a:off x="5290154" y="217615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46" name="Google Shape;646;p63"/>
          <p:cNvSpPr/>
          <p:nvPr/>
        </p:nvSpPr>
        <p:spPr>
          <a:xfrm>
            <a:off x="7207779" y="2176147"/>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47" name="Google Shape;647;p63"/>
          <p:cNvSpPr/>
          <p:nvPr/>
        </p:nvSpPr>
        <p:spPr>
          <a:xfrm>
            <a:off x="5290154" y="3280322"/>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48" name="Google Shape;648;p63"/>
          <p:cNvSpPr/>
          <p:nvPr/>
        </p:nvSpPr>
        <p:spPr>
          <a:xfrm>
            <a:off x="7207779" y="3290409"/>
            <a:ext cx="579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49" name="Google Shape;649;p63"/>
          <p:cNvSpPr/>
          <p:nvPr/>
        </p:nvSpPr>
        <p:spPr>
          <a:xfrm>
            <a:off x="3806525" y="1057213"/>
            <a:ext cx="780300" cy="568200"/>
          </a:xfrm>
          <a:prstGeom prst="can">
            <a:avLst>
              <a:gd name="adj" fmla="val 2500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50" name="Google Shape;650;p63"/>
          <p:cNvSpPr/>
          <p:nvPr/>
        </p:nvSpPr>
        <p:spPr>
          <a:xfrm>
            <a:off x="3705125" y="4362575"/>
            <a:ext cx="983100" cy="649500"/>
          </a:xfrm>
          <a:prstGeom prst="can">
            <a:avLst>
              <a:gd name="adj" fmla="val 25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51" name="Google Shape;651;p63"/>
          <p:cNvSpPr/>
          <p:nvPr/>
        </p:nvSpPr>
        <p:spPr>
          <a:xfrm rot="5400000">
            <a:off x="4055225" y="1778242"/>
            <a:ext cx="282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52" name="Google Shape;652;p63"/>
          <p:cNvSpPr/>
          <p:nvPr/>
        </p:nvSpPr>
        <p:spPr>
          <a:xfrm rot="-5400000">
            <a:off x="4055216" y="4038114"/>
            <a:ext cx="282900" cy="213600"/>
          </a:xfrm>
          <a:prstGeom prst="rightArrow">
            <a:avLst>
              <a:gd name="adj1" fmla="val 50000"/>
              <a:gd name="adj2" fmla="val 50000"/>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53" name="Google Shape;653;p63"/>
          <p:cNvSpPr txBox="1"/>
          <p:nvPr/>
        </p:nvSpPr>
        <p:spPr>
          <a:xfrm>
            <a:off x="7904338" y="3190313"/>
            <a:ext cx="12066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FF0000"/>
                </a:solidFill>
                <a:latin typeface="Open Sans"/>
                <a:ea typeface="Open Sans"/>
                <a:cs typeface="Open Sans"/>
                <a:sym typeface="Open Sans"/>
              </a:rPr>
              <a:t>Accuracy on private set</a:t>
            </a:r>
            <a:endParaRPr sz="1300" b="1">
              <a:solidFill>
                <a:srgbClr val="FF0000"/>
              </a:solidFill>
              <a:latin typeface="Open Sans"/>
              <a:ea typeface="Open Sans"/>
              <a:cs typeface="Open Sans"/>
              <a:sym typeface="Open Sans"/>
            </a:endParaRPr>
          </a:p>
        </p:txBody>
      </p:sp>
      <p:sp>
        <p:nvSpPr>
          <p:cNvPr id="654" name="Google Shape;654;p63"/>
          <p:cNvSpPr txBox="1"/>
          <p:nvPr/>
        </p:nvSpPr>
        <p:spPr>
          <a:xfrm>
            <a:off x="7904338" y="2086150"/>
            <a:ext cx="12066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FF0000"/>
                </a:solidFill>
                <a:latin typeface="Open Sans"/>
                <a:ea typeface="Open Sans"/>
                <a:cs typeface="Open Sans"/>
                <a:sym typeface="Open Sans"/>
              </a:rPr>
              <a:t>Accuracy on public set</a:t>
            </a:r>
            <a:endParaRPr sz="1300" b="1">
              <a:solidFill>
                <a:srgbClr val="FF0000"/>
              </a:solidFill>
              <a:latin typeface="Open Sans"/>
              <a:ea typeface="Open Sans"/>
              <a:cs typeface="Open Sans"/>
              <a:sym typeface="Open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Disclaimer (Emphasized again)</a:t>
            </a:r>
            <a:endParaRPr/>
          </a:p>
        </p:txBody>
      </p:sp>
      <p:sp>
        <p:nvSpPr>
          <p:cNvPr id="660" name="Google Shape;660;p64"/>
          <p:cNvSpPr txBox="1">
            <a:spLocks noGrp="1"/>
          </p:cNvSpPr>
          <p:nvPr>
            <p:ph type="body" idx="1"/>
          </p:nvPr>
        </p:nvSpPr>
        <p:spPr>
          <a:xfrm>
            <a:off x="311700" y="1266325"/>
            <a:ext cx="8520600" cy="3455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public set and private set has no overlap. This is a </a:t>
            </a:r>
            <a:r>
              <a:rPr lang="en" b="1"/>
              <a:t>realistic</a:t>
            </a:r>
            <a:r>
              <a:rPr lang="en"/>
              <a:t> setting in machine learning problems</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The accuracy on the public set can be (very) different from the private set</a:t>
            </a:r>
            <a:endParaRPr/>
          </a:p>
          <a:p>
            <a:pPr marL="0" lvl="0" indent="0" algn="l" rtl="0">
              <a:spcBef>
                <a:spcPts val="1200"/>
              </a:spcBef>
              <a:spcAft>
                <a:spcPts val="0"/>
              </a:spcAft>
              <a:buNone/>
            </a:pPr>
            <a:endParaRPr/>
          </a:p>
          <a:p>
            <a:pPr marL="457200" lvl="0" indent="-342900" algn="l" rtl="0">
              <a:spcBef>
                <a:spcPts val="1200"/>
              </a:spcBef>
              <a:spcAft>
                <a:spcPts val="0"/>
              </a:spcAft>
              <a:buSzPts val="1800"/>
              <a:buChar char="●"/>
            </a:pPr>
            <a:r>
              <a:rPr lang="en"/>
              <a:t>You cannot argue with the TA about your final score if you score high on the public set but score low on the private set. </a:t>
            </a:r>
            <a:endParaRPr/>
          </a:p>
        </p:txBody>
      </p:sp>
      <p:sp>
        <p:nvSpPr>
          <p:cNvPr id="661" name="Google Shape;661;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662" name="Google Shape;662;p64"/>
          <p:cNvSpPr/>
          <p:nvPr/>
        </p:nvSpPr>
        <p:spPr>
          <a:xfrm>
            <a:off x="812550" y="2003538"/>
            <a:ext cx="780300" cy="568200"/>
          </a:xfrm>
          <a:prstGeom prst="can">
            <a:avLst>
              <a:gd name="adj" fmla="val 2500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Public</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63" name="Google Shape;663;p64"/>
          <p:cNvSpPr/>
          <p:nvPr/>
        </p:nvSpPr>
        <p:spPr>
          <a:xfrm>
            <a:off x="3190775" y="2003550"/>
            <a:ext cx="983100" cy="568200"/>
          </a:xfrm>
          <a:prstGeom prst="can">
            <a:avLst>
              <a:gd name="adj" fmla="val 25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Open Sans"/>
                <a:ea typeface="Open Sans"/>
                <a:cs typeface="Open Sans"/>
                <a:sym typeface="Open Sans"/>
              </a:rPr>
              <a:t>Private</a:t>
            </a:r>
            <a:br>
              <a:rPr lang="en" sz="1200">
                <a:latin typeface="Open Sans"/>
                <a:ea typeface="Open Sans"/>
                <a:cs typeface="Open Sans"/>
                <a:sym typeface="Open Sans"/>
              </a:rPr>
            </a:br>
            <a:r>
              <a:rPr lang="en" sz="1200">
                <a:latin typeface="Open Sans"/>
                <a:ea typeface="Open Sans"/>
                <a:cs typeface="Open Sans"/>
                <a:sym typeface="Open Sans"/>
              </a:rPr>
              <a:t>Set</a:t>
            </a:r>
            <a:endParaRPr sz="1200">
              <a:latin typeface="Open Sans"/>
              <a:ea typeface="Open Sans"/>
              <a:cs typeface="Open Sans"/>
              <a:sym typeface="Open Sans"/>
            </a:endParaRPr>
          </a:p>
        </p:txBody>
      </p:sp>
      <p:sp>
        <p:nvSpPr>
          <p:cNvPr id="664" name="Google Shape;664;p64"/>
          <p:cNvSpPr/>
          <p:nvPr/>
        </p:nvSpPr>
        <p:spPr>
          <a:xfrm>
            <a:off x="1911525" y="1986300"/>
            <a:ext cx="882900" cy="521400"/>
          </a:xfrm>
          <a:prstGeom prst="mathNotEqual">
            <a:avLst>
              <a:gd name="adj1" fmla="val 23520"/>
              <a:gd name="adj2" fmla="val 6600000"/>
              <a:gd name="adj3" fmla="val 1176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65" name="Google Shape;665;p64"/>
          <p:cNvSpPr txBox="1"/>
          <p:nvPr/>
        </p:nvSpPr>
        <p:spPr>
          <a:xfrm>
            <a:off x="3229113" y="3009513"/>
            <a:ext cx="12066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FF0000"/>
                </a:solidFill>
                <a:latin typeface="Open Sans"/>
                <a:ea typeface="Open Sans"/>
                <a:cs typeface="Open Sans"/>
                <a:sym typeface="Open Sans"/>
              </a:rPr>
              <a:t>Accuracy on private set</a:t>
            </a:r>
            <a:endParaRPr sz="1300" b="1">
              <a:solidFill>
                <a:srgbClr val="FF0000"/>
              </a:solidFill>
              <a:latin typeface="Open Sans"/>
              <a:ea typeface="Open Sans"/>
              <a:cs typeface="Open Sans"/>
              <a:sym typeface="Open Sans"/>
            </a:endParaRPr>
          </a:p>
        </p:txBody>
      </p:sp>
      <p:sp>
        <p:nvSpPr>
          <p:cNvPr id="666" name="Google Shape;666;p64"/>
          <p:cNvSpPr txBox="1"/>
          <p:nvPr/>
        </p:nvSpPr>
        <p:spPr>
          <a:xfrm>
            <a:off x="812538" y="3009525"/>
            <a:ext cx="12066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rgbClr val="FF0000"/>
                </a:solidFill>
                <a:latin typeface="Open Sans"/>
                <a:ea typeface="Open Sans"/>
                <a:cs typeface="Open Sans"/>
                <a:sym typeface="Open Sans"/>
              </a:rPr>
              <a:t>Accuracy on public set</a:t>
            </a:r>
            <a:endParaRPr sz="1300" b="1">
              <a:solidFill>
                <a:srgbClr val="FF0000"/>
              </a:solidFill>
              <a:latin typeface="Open Sans"/>
              <a:ea typeface="Open Sans"/>
              <a:cs typeface="Open Sans"/>
              <a:sym typeface="Open Sans"/>
            </a:endParaRPr>
          </a:p>
        </p:txBody>
      </p:sp>
      <p:sp>
        <p:nvSpPr>
          <p:cNvPr id="667" name="Google Shape;667;p64"/>
          <p:cNvSpPr/>
          <p:nvPr/>
        </p:nvSpPr>
        <p:spPr>
          <a:xfrm>
            <a:off x="2182688" y="2945625"/>
            <a:ext cx="882900" cy="521400"/>
          </a:xfrm>
          <a:prstGeom prst="mathNotEqual">
            <a:avLst>
              <a:gd name="adj1" fmla="val 23520"/>
              <a:gd name="adj2" fmla="val 6600000"/>
              <a:gd name="adj3" fmla="val 11760"/>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Submission</a:t>
            </a:r>
            <a:endParaRPr/>
          </a:p>
        </p:txBody>
      </p:sp>
      <p:sp>
        <p:nvSpPr>
          <p:cNvPr id="673" name="Google Shape;673;p6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Submit your homework to </a:t>
            </a:r>
            <a:r>
              <a:rPr lang="en" b="1">
                <a:solidFill>
                  <a:srgbClr val="FF0000"/>
                </a:solidFill>
              </a:rPr>
              <a:t>NTU Cool</a:t>
            </a:r>
            <a:endParaRPr/>
          </a:p>
          <a:p>
            <a:pPr marL="457200" lvl="0" indent="-342900" algn="l" rtl="0">
              <a:spcBef>
                <a:spcPts val="0"/>
              </a:spcBef>
              <a:spcAft>
                <a:spcPts val="0"/>
              </a:spcAft>
              <a:buSzPts val="1800"/>
              <a:buChar char="●"/>
            </a:pPr>
            <a:r>
              <a:rPr lang="en"/>
              <a:t>We will open two submission areas for HW4, and each HW4 submission area can only receive one prompt.</a:t>
            </a:r>
            <a:endParaRPr/>
          </a:p>
          <a:p>
            <a:pPr marL="914400" lvl="1" indent="-317500" algn="l" rtl="0">
              <a:spcBef>
                <a:spcPts val="0"/>
              </a:spcBef>
              <a:spcAft>
                <a:spcPts val="0"/>
              </a:spcAft>
              <a:buSzPts val="1400"/>
              <a:buChar char="○"/>
            </a:pPr>
            <a:r>
              <a:rPr lang="en"/>
              <a:t>Your submission file should be a </a:t>
            </a:r>
            <a:r>
              <a:rPr lang="en" b="1"/>
              <a:t>.json</a:t>
            </a:r>
            <a:r>
              <a:rPr lang="en"/>
              <a:t> file.</a:t>
            </a:r>
            <a:endParaRPr b="1">
              <a:solidFill>
                <a:srgbClr val="FF0000"/>
              </a:solidFill>
            </a:endParaRPr>
          </a:p>
          <a:p>
            <a:pPr marL="457200" lvl="0" indent="-342900" algn="l" rtl="0">
              <a:spcBef>
                <a:spcPts val="0"/>
              </a:spcBef>
              <a:spcAft>
                <a:spcPts val="0"/>
              </a:spcAft>
              <a:buClr>
                <a:srgbClr val="FF0000"/>
              </a:buClr>
              <a:buSzPts val="1800"/>
              <a:buChar char="●"/>
            </a:pPr>
            <a:r>
              <a:rPr lang="en"/>
              <a:t>No late submission is allowed</a:t>
            </a:r>
            <a:endParaRPr b="1">
              <a:solidFill>
                <a:srgbClr val="FF0000"/>
              </a:solidFill>
            </a:endParaRPr>
          </a:p>
        </p:txBody>
      </p:sp>
      <p:sp>
        <p:nvSpPr>
          <p:cNvPr id="674" name="Google Shape;674;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Dates</a:t>
            </a:r>
            <a:endParaRPr/>
          </a:p>
        </p:txBody>
      </p:sp>
      <p:sp>
        <p:nvSpPr>
          <p:cNvPr id="680" name="Google Shape;680;p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
              <a:t>Deadline for Submission (NTU Cool) </a:t>
            </a:r>
            <a:endParaRPr/>
          </a:p>
          <a:p>
            <a:pPr marL="0" lvl="0" indent="0" algn="ctr" rtl="0">
              <a:lnSpc>
                <a:spcPct val="150000"/>
              </a:lnSpc>
              <a:spcBef>
                <a:spcPts val="1200"/>
              </a:spcBef>
              <a:spcAft>
                <a:spcPts val="0"/>
              </a:spcAft>
              <a:buNone/>
            </a:pPr>
            <a:r>
              <a:rPr lang="en" sz="1900" b="1">
                <a:solidFill>
                  <a:srgbClr val="FF0000"/>
                </a:solidFill>
              </a:rPr>
              <a:t>2024/04/04 23:59:59 (UTC+8) </a:t>
            </a:r>
            <a:endParaRPr sz="1900" b="1">
              <a:solidFill>
                <a:srgbClr val="FF0000"/>
              </a:solidFill>
            </a:endParaRPr>
          </a:p>
          <a:p>
            <a:pPr marL="457200" lvl="0" indent="-342900" algn="l" rtl="0">
              <a:lnSpc>
                <a:spcPct val="150000"/>
              </a:lnSpc>
              <a:spcBef>
                <a:spcPts val="1200"/>
              </a:spcBef>
              <a:spcAft>
                <a:spcPts val="0"/>
              </a:spcAft>
              <a:buSzPts val="1800"/>
              <a:buChar char="●"/>
            </a:pPr>
            <a:r>
              <a:rPr lang="en"/>
              <a:t>Grading Release Date</a:t>
            </a:r>
            <a:endParaRPr/>
          </a:p>
          <a:p>
            <a:pPr marL="0" lvl="0" indent="0" algn="ctr" rtl="0">
              <a:lnSpc>
                <a:spcPct val="150000"/>
              </a:lnSpc>
              <a:spcBef>
                <a:spcPts val="1200"/>
              </a:spcBef>
              <a:spcAft>
                <a:spcPts val="1200"/>
              </a:spcAft>
              <a:buNone/>
            </a:pPr>
            <a:r>
              <a:rPr lang="en" sz="1900" b="1">
                <a:solidFill>
                  <a:srgbClr val="FF0000"/>
                </a:solidFill>
              </a:rPr>
              <a:t>2024/04/25 23:59:59 (UTC+8)</a:t>
            </a:r>
            <a:endParaRPr sz="1900" b="1">
              <a:solidFill>
                <a:srgbClr val="FF0000"/>
              </a:solidFill>
            </a:endParaRPr>
          </a:p>
        </p:txBody>
      </p:sp>
      <p:sp>
        <p:nvSpPr>
          <p:cNvPr id="681" name="Google Shape;681;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Regulations</a:t>
            </a:r>
            <a:endParaRPr/>
          </a:p>
        </p:txBody>
      </p:sp>
      <p:sp>
        <p:nvSpPr>
          <p:cNvPr id="687" name="Google Shape;687;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Rules</a:t>
            </a:r>
            <a:endParaRPr/>
          </a:p>
        </p:txBody>
      </p:sp>
      <p:sp>
        <p:nvSpPr>
          <p:cNvPr id="693" name="Google Shape;693;p6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130000"/>
              </a:lnSpc>
              <a:spcBef>
                <a:spcPts val="0"/>
              </a:spcBef>
              <a:spcAft>
                <a:spcPts val="0"/>
              </a:spcAft>
              <a:buSzPts val="1800"/>
              <a:buFont typeface="Arial"/>
              <a:buChar char="●"/>
            </a:pPr>
            <a:r>
              <a:rPr lang="en"/>
              <a:t>Plagiarism in any form is prohibited.</a:t>
            </a:r>
            <a:endParaRPr/>
          </a:p>
          <a:p>
            <a:pPr marL="457200" lvl="0" indent="-342900" algn="l" rtl="0">
              <a:lnSpc>
                <a:spcPct val="130000"/>
              </a:lnSpc>
              <a:spcBef>
                <a:spcPts val="0"/>
              </a:spcBef>
              <a:spcAft>
                <a:spcPts val="0"/>
              </a:spcAft>
              <a:buSzPts val="1800"/>
              <a:buFont typeface="Arial"/>
              <a:buChar char="●"/>
            </a:pPr>
            <a:r>
              <a:rPr lang="en"/>
              <a:t>Do NOT share your prompts with others.</a:t>
            </a:r>
            <a:endParaRPr/>
          </a:p>
          <a:p>
            <a:pPr marL="457200" lvl="0" indent="-342900" algn="l" rtl="0">
              <a:lnSpc>
                <a:spcPct val="130000"/>
              </a:lnSpc>
              <a:spcBef>
                <a:spcPts val="0"/>
              </a:spcBef>
              <a:spcAft>
                <a:spcPts val="0"/>
              </a:spcAft>
              <a:buSzPts val="1800"/>
              <a:buFont typeface="Arial"/>
              <a:buChar char="●"/>
            </a:pPr>
            <a:r>
              <a:rPr lang="en"/>
              <a:t>第一次違反以上規定，</a:t>
            </a:r>
            <a:r>
              <a:rPr lang="en" b="1">
                <a:solidFill>
                  <a:srgbClr val="FF0000"/>
                </a:solidFill>
              </a:rPr>
              <a:t>該作業0分，學期總成績再乘以0.9</a:t>
            </a:r>
            <a:endParaRPr b="1">
              <a:solidFill>
                <a:srgbClr val="FF0000"/>
              </a:solidFill>
            </a:endParaRPr>
          </a:p>
          <a:p>
            <a:pPr marL="457200" lvl="0" indent="-342900" algn="l" rtl="0">
              <a:lnSpc>
                <a:spcPct val="130000"/>
              </a:lnSpc>
              <a:spcBef>
                <a:spcPts val="0"/>
              </a:spcBef>
              <a:spcAft>
                <a:spcPts val="0"/>
              </a:spcAft>
              <a:buSzPts val="1800"/>
              <a:buFont typeface="Arial"/>
              <a:buChar char="●"/>
            </a:pPr>
            <a:r>
              <a:rPr lang="en"/>
              <a:t>第二次違反以上規定，</a:t>
            </a:r>
            <a:r>
              <a:rPr lang="en" b="1">
                <a:solidFill>
                  <a:srgbClr val="FF0000"/>
                </a:solidFill>
              </a:rPr>
              <a:t>學期成績F</a:t>
            </a:r>
            <a:endParaRPr b="1">
              <a:solidFill>
                <a:srgbClr val="FF0000"/>
              </a:solidFill>
            </a:endParaRPr>
          </a:p>
          <a:p>
            <a:pPr marL="457200" lvl="0" indent="-342900" algn="l" rtl="0">
              <a:lnSpc>
                <a:spcPct val="130000"/>
              </a:lnSpc>
              <a:spcBef>
                <a:spcPts val="0"/>
              </a:spcBef>
              <a:spcAft>
                <a:spcPts val="0"/>
              </a:spcAft>
              <a:buSzPts val="1800"/>
              <a:buFont typeface="Arial"/>
              <a:buChar char="●"/>
            </a:pPr>
            <a:r>
              <a:rPr lang="en"/>
              <a:t>Prof. Lee &amp; the TAs preserve the rights to change the rules &amp; grades.</a:t>
            </a:r>
            <a:endParaRPr/>
          </a:p>
          <a:p>
            <a:pPr marL="0" lvl="0" indent="0" algn="l" rtl="0">
              <a:spcBef>
                <a:spcPts val="0"/>
              </a:spcBef>
              <a:spcAft>
                <a:spcPts val="1200"/>
              </a:spcAft>
              <a:buNone/>
            </a:pPr>
            <a:endParaRPr>
              <a:solidFill>
                <a:srgbClr val="FF0000"/>
              </a:solidFill>
            </a:endParaRPr>
          </a:p>
        </p:txBody>
      </p:sp>
      <p:sp>
        <p:nvSpPr>
          <p:cNvPr id="694" name="Google Shape;69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6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If You Have Any Questions </a:t>
            </a:r>
            <a:endParaRPr/>
          </a:p>
        </p:txBody>
      </p:sp>
      <p:sp>
        <p:nvSpPr>
          <p:cNvPr id="700" name="Google Shape;700;p69"/>
          <p:cNvSpPr txBox="1">
            <a:spLocks noGrp="1"/>
          </p:cNvSpPr>
          <p:nvPr>
            <p:ph type="body" idx="1"/>
          </p:nvPr>
        </p:nvSpPr>
        <p:spPr>
          <a:xfrm>
            <a:off x="311700" y="1266325"/>
            <a:ext cx="8520600" cy="3302700"/>
          </a:xfrm>
          <a:prstGeom prst="rect">
            <a:avLst/>
          </a:prstGeom>
          <a:ln>
            <a:noFill/>
          </a:ln>
        </p:spPr>
        <p:txBody>
          <a:bodyPr spcFirstLastPara="1" wrap="square" lIns="91425" tIns="91425" rIns="91425" bIns="91425" anchor="t" anchorCtr="0">
            <a:normAutofit fontScale="92500" lnSpcReduction="20000"/>
          </a:bodyPr>
          <a:lstStyle/>
          <a:p>
            <a:pPr marL="457200" lvl="0" indent="-334327" algn="l" rtl="0">
              <a:lnSpc>
                <a:spcPct val="150000"/>
              </a:lnSpc>
              <a:spcBef>
                <a:spcPts val="0"/>
              </a:spcBef>
              <a:spcAft>
                <a:spcPts val="0"/>
              </a:spcAft>
              <a:buSzPct val="100000"/>
              <a:buChar char="●"/>
            </a:pPr>
            <a:r>
              <a:rPr lang="en"/>
              <a:t>NTU Cool </a:t>
            </a:r>
            <a:r>
              <a:rPr lang="en" u="sng">
                <a:solidFill>
                  <a:schemeClr val="hlink"/>
                </a:solidFill>
                <a:hlinkClick r:id="rId3"/>
              </a:rPr>
              <a:t>HW4 Forum</a:t>
            </a:r>
            <a:endParaRPr/>
          </a:p>
          <a:p>
            <a:pPr marL="914400" lvl="1" indent="-310832" algn="l" rtl="0">
              <a:lnSpc>
                <a:spcPct val="150000"/>
              </a:lnSpc>
              <a:spcBef>
                <a:spcPts val="0"/>
              </a:spcBef>
              <a:spcAft>
                <a:spcPts val="0"/>
              </a:spcAft>
              <a:buSzPct val="100000"/>
              <a:buChar char="○"/>
            </a:pPr>
            <a:r>
              <a:rPr lang="en"/>
              <a:t>Recommended if no assignment answers or privacy issues are involved in your questions</a:t>
            </a:r>
            <a:endParaRPr/>
          </a:p>
          <a:p>
            <a:pPr marL="914400" lvl="1" indent="-310832" algn="l" rtl="0">
              <a:lnSpc>
                <a:spcPct val="150000"/>
              </a:lnSpc>
              <a:spcBef>
                <a:spcPts val="0"/>
              </a:spcBef>
              <a:spcAft>
                <a:spcPts val="0"/>
              </a:spcAft>
              <a:buSzPct val="100000"/>
              <a:buChar char="○"/>
            </a:pPr>
            <a:r>
              <a:rPr lang="en"/>
              <a:t>Prioritize answering questions on the homework forum</a:t>
            </a:r>
            <a:endParaRPr/>
          </a:p>
          <a:p>
            <a:pPr marL="457200" lvl="0" indent="-334327" algn="l" rtl="0">
              <a:lnSpc>
                <a:spcPct val="150000"/>
              </a:lnSpc>
              <a:spcBef>
                <a:spcPts val="0"/>
              </a:spcBef>
              <a:spcAft>
                <a:spcPts val="0"/>
              </a:spcAft>
              <a:buSzPct val="78260"/>
              <a:buChar char="●"/>
            </a:pPr>
            <a:r>
              <a:rPr lang="en"/>
              <a:t>Email: </a:t>
            </a:r>
            <a:r>
              <a:rPr lang="en" sz="1650" u="sng">
                <a:solidFill>
                  <a:schemeClr val="hlink"/>
                </a:solidFill>
                <a:highlight>
                  <a:srgbClr val="F8F8F8"/>
                </a:highlight>
                <a:latin typeface="Arial"/>
                <a:ea typeface="Arial"/>
                <a:cs typeface="Arial"/>
                <a:sym typeface="Arial"/>
                <a:hlinkClick r:id="rId4"/>
              </a:rPr>
              <a:t>ntu-gen-ai-2024-spring-ta@googlegroups.com</a:t>
            </a:r>
            <a:r>
              <a:rPr lang="en" sz="1650">
                <a:solidFill>
                  <a:srgbClr val="000000"/>
                </a:solidFill>
                <a:highlight>
                  <a:srgbClr val="F8F8F8"/>
                </a:highlight>
                <a:latin typeface="Arial"/>
                <a:ea typeface="Arial"/>
                <a:cs typeface="Arial"/>
                <a:sym typeface="Arial"/>
              </a:rPr>
              <a:t> </a:t>
            </a:r>
            <a:endParaRPr sz="2300"/>
          </a:p>
          <a:p>
            <a:pPr marL="914400" lvl="1" indent="-310832" algn="l" rtl="0">
              <a:lnSpc>
                <a:spcPct val="150000"/>
              </a:lnSpc>
              <a:spcBef>
                <a:spcPts val="0"/>
              </a:spcBef>
              <a:spcAft>
                <a:spcPts val="0"/>
              </a:spcAft>
              <a:buSzPct val="100000"/>
              <a:buChar char="○"/>
            </a:pPr>
            <a:r>
              <a:rPr lang="en"/>
              <a:t>Title should start with </a:t>
            </a:r>
            <a:r>
              <a:rPr lang="en">
                <a:solidFill>
                  <a:srgbClr val="0000FF"/>
                </a:solidFill>
              </a:rPr>
              <a:t>[GenAI 2024 Spring HW4]</a:t>
            </a:r>
            <a:endParaRPr>
              <a:solidFill>
                <a:srgbClr val="0000FF"/>
              </a:solidFill>
            </a:endParaRPr>
          </a:p>
          <a:p>
            <a:pPr marL="914400" lvl="1" indent="-310832" algn="l" rtl="0">
              <a:lnSpc>
                <a:spcPct val="150000"/>
              </a:lnSpc>
              <a:spcBef>
                <a:spcPts val="0"/>
              </a:spcBef>
              <a:spcAft>
                <a:spcPts val="0"/>
              </a:spcAft>
              <a:buSzPct val="100000"/>
              <a:buChar char="○"/>
            </a:pPr>
            <a:r>
              <a:rPr lang="en"/>
              <a:t>Email with the wrong title will be moved to trash automatically</a:t>
            </a:r>
            <a:endParaRPr/>
          </a:p>
          <a:p>
            <a:pPr marL="457200" lvl="0" indent="-334327" algn="l" rtl="0">
              <a:lnSpc>
                <a:spcPct val="150000"/>
              </a:lnSpc>
              <a:spcBef>
                <a:spcPts val="0"/>
              </a:spcBef>
              <a:spcAft>
                <a:spcPts val="0"/>
              </a:spcAft>
              <a:buSzPct val="100000"/>
              <a:buChar char="●"/>
            </a:pPr>
            <a:r>
              <a:rPr lang="en"/>
              <a:t>TA Hours</a:t>
            </a:r>
            <a:endParaRPr/>
          </a:p>
          <a:p>
            <a:pPr marL="914400" lvl="1" indent="-310832" algn="l" rtl="0">
              <a:lnSpc>
                <a:spcPct val="150000"/>
              </a:lnSpc>
              <a:spcBef>
                <a:spcPts val="0"/>
              </a:spcBef>
              <a:spcAft>
                <a:spcPts val="0"/>
              </a:spcAft>
              <a:buSzPct val="100000"/>
              <a:buChar char="○"/>
            </a:pPr>
            <a:r>
              <a:rPr lang="en"/>
              <a:t>Time:</a:t>
            </a:r>
            <a:r>
              <a:rPr lang="en" b="1"/>
              <a:t> </a:t>
            </a:r>
            <a:endParaRPr b="1"/>
          </a:p>
          <a:p>
            <a:pPr marL="1371600" lvl="2" indent="-310832" algn="l" rtl="0">
              <a:lnSpc>
                <a:spcPct val="150000"/>
              </a:lnSpc>
              <a:spcBef>
                <a:spcPts val="0"/>
              </a:spcBef>
              <a:spcAft>
                <a:spcPts val="0"/>
              </a:spcAft>
              <a:buSzPct val="100000"/>
              <a:buChar char="■"/>
            </a:pPr>
            <a:r>
              <a:rPr lang="en" b="1">
                <a:solidFill>
                  <a:srgbClr val="FF0000"/>
                </a:solidFill>
              </a:rPr>
              <a:t>3/22(16:30 - 17:20)</a:t>
            </a:r>
            <a:endParaRPr b="1">
              <a:solidFill>
                <a:srgbClr val="FF0000"/>
              </a:solidFill>
            </a:endParaRPr>
          </a:p>
          <a:p>
            <a:pPr marL="1371600" lvl="2" indent="-310832" algn="l" rtl="0">
              <a:lnSpc>
                <a:spcPct val="150000"/>
              </a:lnSpc>
              <a:spcBef>
                <a:spcPts val="0"/>
              </a:spcBef>
              <a:spcAft>
                <a:spcPts val="0"/>
              </a:spcAft>
              <a:buSzPct val="100000"/>
              <a:buChar char="■"/>
            </a:pPr>
            <a:r>
              <a:rPr lang="en" b="1">
                <a:solidFill>
                  <a:srgbClr val="FF0000"/>
                </a:solidFill>
              </a:rPr>
              <a:t>3/29(13:20 - 14:10, 16:30 - 17:20)</a:t>
            </a:r>
            <a:endParaRPr b="1">
              <a:solidFill>
                <a:srgbClr val="FF0000"/>
              </a:solidFill>
            </a:endParaRPr>
          </a:p>
          <a:p>
            <a:pPr marL="914400" lvl="1" indent="-310832" algn="l" rtl="0">
              <a:lnSpc>
                <a:spcPct val="150000"/>
              </a:lnSpc>
              <a:spcBef>
                <a:spcPts val="0"/>
              </a:spcBef>
              <a:spcAft>
                <a:spcPts val="0"/>
              </a:spcAft>
              <a:buSzPct val="100000"/>
              <a:buChar char="○"/>
            </a:pPr>
            <a:r>
              <a:rPr lang="en"/>
              <a:t>Location: </a:t>
            </a:r>
            <a:r>
              <a:rPr lang="en" b="1">
                <a:solidFill>
                  <a:srgbClr val="FF0000"/>
                </a:solidFill>
              </a:rPr>
              <a:t>綜合大講堂</a:t>
            </a:r>
            <a:endParaRPr b="1">
              <a:solidFill>
                <a:srgbClr val="FF0000"/>
              </a:solidFill>
            </a:endParaRPr>
          </a:p>
        </p:txBody>
      </p:sp>
      <p:sp>
        <p:nvSpPr>
          <p:cNvPr id="701" name="Google Shape;70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7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Colab</a:t>
            </a:r>
            <a:endParaRPr/>
          </a:p>
        </p:txBody>
      </p:sp>
      <p:sp>
        <p:nvSpPr>
          <p:cNvPr id="707" name="Google Shape;70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7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Link</a:t>
            </a:r>
            <a:endParaRPr/>
          </a:p>
        </p:txBody>
      </p:sp>
      <p:sp>
        <p:nvSpPr>
          <p:cNvPr id="713" name="Google Shape;713;p7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Colab: </a:t>
            </a:r>
            <a:r>
              <a:rPr lang="en" u="sng">
                <a:solidFill>
                  <a:schemeClr val="hlink"/>
                </a:solidFill>
                <a:latin typeface="Arial"/>
                <a:ea typeface="Arial"/>
                <a:cs typeface="Arial"/>
                <a:sym typeface="Arial"/>
                <a:hlinkClick r:id="rId3"/>
              </a:rPr>
              <a:t>HW4.ipynb - Colaboratory (google.com)</a:t>
            </a:r>
            <a:endParaRPr sz="2500"/>
          </a:p>
        </p:txBody>
      </p:sp>
      <p:sp>
        <p:nvSpPr>
          <p:cNvPr id="714" name="Google Shape;71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importance of prompt designing</a:t>
            </a:r>
            <a:endParaRPr/>
          </a:p>
        </p:txBody>
      </p:sp>
      <p:sp>
        <p:nvSpPr>
          <p:cNvPr id="116" name="Google Shape;116;p18"/>
          <p:cNvSpPr txBox="1">
            <a:spLocks noGrp="1"/>
          </p:cNvSpPr>
          <p:nvPr>
            <p:ph type="body" idx="1"/>
          </p:nvPr>
        </p:nvSpPr>
        <p:spPr>
          <a:xfrm>
            <a:off x="311700" y="1198125"/>
            <a:ext cx="8832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Without prompt designing, Gemini cannot solve the problem correctly.</a:t>
            </a:r>
            <a:endParaRPr/>
          </a:p>
          <a:p>
            <a:pPr marL="0" lvl="0" indent="0" algn="l" rtl="0">
              <a:spcBef>
                <a:spcPts val="1200"/>
              </a:spcBef>
              <a:spcAft>
                <a:spcPts val="1200"/>
              </a:spcAft>
              <a:buNone/>
            </a:pPr>
            <a:endParaRPr/>
          </a:p>
        </p:txBody>
      </p:sp>
      <p:sp>
        <p:nvSpPr>
          <p:cNvPr id="117" name="Google Shape;117;p18"/>
          <p:cNvSpPr txBox="1"/>
          <p:nvPr/>
        </p:nvSpPr>
        <p:spPr>
          <a:xfrm>
            <a:off x="707950" y="1709900"/>
            <a:ext cx="7108200" cy="467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Font typeface="Open Sans"/>
              <a:buChar char="❏"/>
            </a:pPr>
            <a:r>
              <a:rPr lang="en" sz="1500" b="1"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pasting the math question)</a:t>
            </a:r>
            <a:endParaRPr sz="1300">
              <a:solidFill>
                <a:schemeClr val="dk2"/>
              </a:solidFill>
              <a:latin typeface="Open Sans"/>
              <a:ea typeface="Open Sans"/>
              <a:cs typeface="Open Sans"/>
              <a:sym typeface="Open Sans"/>
            </a:endParaRPr>
          </a:p>
        </p:txBody>
      </p:sp>
      <p:grpSp>
        <p:nvGrpSpPr>
          <p:cNvPr id="118" name="Google Shape;118;p18"/>
          <p:cNvGrpSpPr/>
          <p:nvPr/>
        </p:nvGrpSpPr>
        <p:grpSpPr>
          <a:xfrm>
            <a:off x="961538" y="2304550"/>
            <a:ext cx="7220913" cy="2358675"/>
            <a:chOff x="601575" y="2564600"/>
            <a:chExt cx="7220913" cy="2358675"/>
          </a:xfrm>
        </p:grpSpPr>
        <p:pic>
          <p:nvPicPr>
            <p:cNvPr id="119" name="Google Shape;119;p18"/>
            <p:cNvPicPr preferRelativeResize="0"/>
            <p:nvPr/>
          </p:nvPicPr>
          <p:blipFill>
            <a:blip r:embed="rId3">
              <a:alphaModFix/>
            </a:blip>
            <a:stretch>
              <a:fillRect/>
            </a:stretch>
          </p:blipFill>
          <p:spPr>
            <a:xfrm>
              <a:off x="601575" y="2734476"/>
              <a:ext cx="7220913" cy="2188800"/>
            </a:xfrm>
            <a:prstGeom prst="rect">
              <a:avLst/>
            </a:prstGeom>
            <a:noFill/>
            <a:ln>
              <a:noFill/>
            </a:ln>
          </p:spPr>
        </p:pic>
        <p:sp>
          <p:nvSpPr>
            <p:cNvPr id="120" name="Google Shape;120;p18"/>
            <p:cNvSpPr/>
            <p:nvPr/>
          </p:nvSpPr>
          <p:spPr>
            <a:xfrm>
              <a:off x="1133075" y="2808800"/>
              <a:ext cx="1067400" cy="219000"/>
            </a:xfrm>
            <a:prstGeom prst="frame">
              <a:avLst>
                <a:gd name="adj1" fmla="val 0"/>
              </a:avLst>
            </a:prstGeom>
            <a:solidFill>
              <a:srgbClr val="FF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1" name="Google Shape;121;p18"/>
            <p:cNvSpPr/>
            <p:nvPr/>
          </p:nvSpPr>
          <p:spPr>
            <a:xfrm>
              <a:off x="2264875" y="2564600"/>
              <a:ext cx="687900" cy="707400"/>
            </a:xfrm>
            <a:prstGeom prst="mathMultiply">
              <a:avLst>
                <a:gd name="adj1" fmla="val 23520"/>
              </a:avLst>
            </a:prstGeom>
            <a:solidFill>
              <a:srgbClr val="FF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22" name="Google Shape;12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7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Hints</a:t>
            </a:r>
            <a:endParaRPr/>
          </a:p>
        </p:txBody>
      </p:sp>
      <p:sp>
        <p:nvSpPr>
          <p:cNvPr id="720" name="Google Shape;72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7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Hint</a:t>
            </a:r>
            <a:endParaRPr/>
          </a:p>
        </p:txBody>
      </p:sp>
      <p:sp>
        <p:nvSpPr>
          <p:cNvPr id="726" name="Google Shape;726;p7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Zero Shot Chain of Thought</a:t>
            </a:r>
            <a:endParaRPr/>
          </a:p>
          <a:p>
            <a:pPr marL="457200" lvl="0" indent="0" algn="l" rtl="0">
              <a:spcBef>
                <a:spcPts val="1200"/>
              </a:spcBef>
              <a:spcAft>
                <a:spcPts val="1200"/>
              </a:spcAft>
              <a:buNone/>
            </a:pPr>
            <a:endParaRPr/>
          </a:p>
        </p:txBody>
      </p:sp>
      <p:sp>
        <p:nvSpPr>
          <p:cNvPr id="727" name="Google Shape;727;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
        <p:nvSpPr>
          <p:cNvPr id="728" name="Google Shape;728;p73"/>
          <p:cNvSpPr/>
          <p:nvPr/>
        </p:nvSpPr>
        <p:spPr>
          <a:xfrm>
            <a:off x="2589875" y="2142025"/>
            <a:ext cx="3606000" cy="15513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Open Sans"/>
                <a:ea typeface="Open Sans"/>
                <a:cs typeface="Open Sans"/>
                <a:sym typeface="Open Sans"/>
              </a:rPr>
              <a:t>Q: {{question}}</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A: Let’s think step by step</a:t>
            </a:r>
            <a:endParaRPr sz="1800">
              <a:latin typeface="Open Sans"/>
              <a:ea typeface="Open Sans"/>
              <a:cs typeface="Open Sans"/>
              <a:sym typeface="Open Sans"/>
            </a:endParaRPr>
          </a:p>
        </p:txBody>
      </p:sp>
      <p:sp>
        <p:nvSpPr>
          <p:cNvPr id="729" name="Google Shape;729;p73"/>
          <p:cNvSpPr txBox="1"/>
          <p:nvPr/>
        </p:nvSpPr>
        <p:spPr>
          <a:xfrm>
            <a:off x="816425" y="438150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3"/>
              </a:rPr>
              <a:t>[2205.11916] Large Language Models are Zero-Shot Reasoners (arxiv.org)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7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Hint</a:t>
            </a:r>
            <a:endParaRPr/>
          </a:p>
        </p:txBody>
      </p:sp>
      <p:sp>
        <p:nvSpPr>
          <p:cNvPr id="735" name="Google Shape;735;p7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2.    In-Context Learning</a:t>
            </a:r>
            <a:endParaRPr/>
          </a:p>
          <a:p>
            <a:pPr marL="457200" lvl="0" indent="0" algn="l" rtl="0">
              <a:spcBef>
                <a:spcPts val="1200"/>
              </a:spcBef>
              <a:spcAft>
                <a:spcPts val="1200"/>
              </a:spcAft>
              <a:buNone/>
            </a:pPr>
            <a:endParaRPr/>
          </a:p>
        </p:txBody>
      </p:sp>
      <p:sp>
        <p:nvSpPr>
          <p:cNvPr id="736" name="Google Shape;736;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737" name="Google Shape;737;p74"/>
          <p:cNvSpPr/>
          <p:nvPr/>
        </p:nvSpPr>
        <p:spPr>
          <a:xfrm>
            <a:off x="311700" y="2119200"/>
            <a:ext cx="8632800" cy="20868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Open Sans"/>
                <a:ea typeface="Open Sans"/>
                <a:cs typeface="Open Sans"/>
                <a:sym typeface="Open Sans"/>
              </a:rPr>
              <a:t>Q: Shawn has five toys.For Christmas, he got two toys each from his mom and dad.How many toys doe she have now?</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A: He has 5 toys. He got 2 from mom, so after that he has 5+2=7 toys. Then he got 2 more from dad, so in total he has 7+2=9 toys. The answer is 9.</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Q: {{question}}</a:t>
            </a:r>
            <a:endParaRPr sz="1800">
              <a:latin typeface="Open Sans"/>
              <a:ea typeface="Open Sans"/>
              <a:cs typeface="Open Sans"/>
              <a:sym typeface="Open Sans"/>
            </a:endParaRPr>
          </a:p>
          <a:p>
            <a:pPr marL="0" lvl="0" indent="0" algn="l" rtl="0">
              <a:spcBef>
                <a:spcPts val="0"/>
              </a:spcBef>
              <a:spcAft>
                <a:spcPts val="0"/>
              </a:spcAft>
              <a:buNone/>
            </a:pPr>
            <a:r>
              <a:rPr lang="en" sz="1800">
                <a:latin typeface="Open Sans"/>
                <a:ea typeface="Open Sans"/>
                <a:cs typeface="Open Sans"/>
                <a:sym typeface="Open Sans"/>
              </a:rPr>
              <a:t>A:</a:t>
            </a:r>
            <a:endParaRPr sz="1800">
              <a:latin typeface="Open Sans"/>
              <a:ea typeface="Open Sans"/>
              <a:cs typeface="Open Sans"/>
              <a:sym typeface="Open Sans"/>
            </a:endParaRPr>
          </a:p>
        </p:txBody>
      </p:sp>
      <p:sp>
        <p:nvSpPr>
          <p:cNvPr id="738" name="Google Shape;738;p74"/>
          <p:cNvSpPr txBox="1"/>
          <p:nvPr/>
        </p:nvSpPr>
        <p:spPr>
          <a:xfrm>
            <a:off x="68050" y="4299875"/>
            <a:ext cx="3000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3"/>
              </a:rPr>
              <a:t>[2201.11903] Chain-of-Thought Prompting Elicits Reasoning in Large Language Models (arxiv.org)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7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Hint</a:t>
            </a:r>
            <a:endParaRPr/>
          </a:p>
        </p:txBody>
      </p:sp>
      <p:sp>
        <p:nvSpPr>
          <p:cNvPr id="744" name="Google Shape;744;p7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3.    Emotional Stimuli</a:t>
            </a:r>
            <a:endParaRPr/>
          </a:p>
          <a:p>
            <a:pPr marL="457200" lvl="0" indent="0" algn="l" rtl="0">
              <a:spcBef>
                <a:spcPts val="1200"/>
              </a:spcBef>
              <a:spcAft>
                <a:spcPts val="1200"/>
              </a:spcAft>
              <a:buNone/>
            </a:pPr>
            <a:endParaRPr/>
          </a:p>
        </p:txBody>
      </p:sp>
      <p:sp>
        <p:nvSpPr>
          <p:cNvPr id="745" name="Google Shape;745;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746" name="Google Shape;746;p75"/>
          <p:cNvSpPr/>
          <p:nvPr/>
        </p:nvSpPr>
        <p:spPr>
          <a:xfrm>
            <a:off x="1623150" y="2393875"/>
            <a:ext cx="5897700" cy="1047600"/>
          </a:xfrm>
          <a:prstGeom prst="roundRect">
            <a:avLst>
              <a:gd name="adj" fmla="val 16667"/>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Open Sans"/>
                <a:ea typeface="Open Sans"/>
                <a:cs typeface="Open Sans"/>
                <a:sym typeface="Open Sans"/>
              </a:rPr>
              <a:t>Q: {{question}} This is very important to my career.</a:t>
            </a:r>
            <a:endParaRPr sz="1800">
              <a:latin typeface="Open Sans"/>
              <a:ea typeface="Open Sans"/>
              <a:cs typeface="Open Sans"/>
              <a:sym typeface="Open Sans"/>
            </a:endParaRPr>
          </a:p>
        </p:txBody>
      </p:sp>
      <p:sp>
        <p:nvSpPr>
          <p:cNvPr id="747" name="Google Shape;747;p75"/>
          <p:cNvSpPr txBox="1"/>
          <p:nvPr/>
        </p:nvSpPr>
        <p:spPr>
          <a:xfrm>
            <a:off x="122475" y="4299875"/>
            <a:ext cx="3000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3"/>
              </a:rPr>
              <a:t>[2307.11760] Large Language Models Understand and Can be Enhanced by Emotional Stimuli (arxiv.org)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importance of prompt designing</a:t>
            </a:r>
            <a:endParaRPr/>
          </a:p>
        </p:txBody>
      </p:sp>
      <p:sp>
        <p:nvSpPr>
          <p:cNvPr id="128" name="Google Shape;128;p19"/>
          <p:cNvSpPr txBox="1">
            <a:spLocks noGrp="1"/>
          </p:cNvSpPr>
          <p:nvPr>
            <p:ph type="body" idx="1"/>
          </p:nvPr>
        </p:nvSpPr>
        <p:spPr>
          <a:xfrm>
            <a:off x="276075" y="1266325"/>
            <a:ext cx="87624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prompt designing, Gemini outputs correct answer with explanation</a:t>
            </a:r>
            <a:endParaRPr/>
          </a:p>
        </p:txBody>
      </p:sp>
      <p:grpSp>
        <p:nvGrpSpPr>
          <p:cNvPr id="129" name="Google Shape;129;p19"/>
          <p:cNvGrpSpPr/>
          <p:nvPr/>
        </p:nvGrpSpPr>
        <p:grpSpPr>
          <a:xfrm>
            <a:off x="1553611" y="2320491"/>
            <a:ext cx="5144869" cy="2504443"/>
            <a:chOff x="2039575" y="1697015"/>
            <a:chExt cx="4172982" cy="1943840"/>
          </a:xfrm>
        </p:grpSpPr>
        <p:pic>
          <p:nvPicPr>
            <p:cNvPr id="130" name="Google Shape;130;p19"/>
            <p:cNvPicPr preferRelativeResize="0"/>
            <p:nvPr/>
          </p:nvPicPr>
          <p:blipFill rotWithShape="1">
            <a:blip r:embed="rId3">
              <a:alphaModFix/>
            </a:blip>
            <a:srcRect l="4425" b="62390"/>
            <a:stretch/>
          </p:blipFill>
          <p:spPr>
            <a:xfrm>
              <a:off x="2039575" y="1697015"/>
              <a:ext cx="4172982" cy="1943840"/>
            </a:xfrm>
            <a:prstGeom prst="rect">
              <a:avLst/>
            </a:prstGeom>
            <a:noFill/>
            <a:ln>
              <a:noFill/>
            </a:ln>
          </p:spPr>
        </p:pic>
        <p:sp>
          <p:nvSpPr>
            <p:cNvPr id="131" name="Google Shape;131;p19"/>
            <p:cNvSpPr/>
            <p:nvPr/>
          </p:nvSpPr>
          <p:spPr>
            <a:xfrm>
              <a:off x="2039575" y="3421755"/>
              <a:ext cx="4032663" cy="219099"/>
            </a:xfrm>
            <a:prstGeom prst="frame">
              <a:avLst>
                <a:gd name="adj1" fmla="val 0"/>
              </a:avLst>
            </a:prstGeom>
            <a:solidFill>
              <a:srgbClr val="FF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32" name="Google Shape;132;p19"/>
          <p:cNvSpPr txBox="1"/>
          <p:nvPr/>
        </p:nvSpPr>
        <p:spPr>
          <a:xfrm>
            <a:off x="715425" y="1769725"/>
            <a:ext cx="7799700" cy="467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Font typeface="Open Sans"/>
              <a:buChar char="❏"/>
            </a:pPr>
            <a:r>
              <a:rPr lang="en" sz="1500" b="1" u="sng">
                <a:solidFill>
                  <a:schemeClr val="dk2"/>
                </a:solidFill>
                <a:latin typeface="Open Sans"/>
                <a:ea typeface="Open Sans"/>
                <a:cs typeface="Open Sans"/>
                <a:sym typeface="Open Sans"/>
              </a:rPr>
              <a:t>Prompt</a:t>
            </a:r>
            <a:r>
              <a:rPr lang="en" sz="1500">
                <a:solidFill>
                  <a:schemeClr val="dk2"/>
                </a:solidFill>
                <a:latin typeface="Open Sans"/>
                <a:ea typeface="Open Sans"/>
                <a:cs typeface="Open Sans"/>
                <a:sym typeface="Open Sans"/>
              </a:rPr>
              <a:t> : (Directly copying and pasting) + giving related information and detail</a:t>
            </a:r>
            <a:endParaRPr sz="1300">
              <a:solidFill>
                <a:schemeClr val="dk2"/>
              </a:solidFill>
              <a:latin typeface="Open Sans"/>
              <a:ea typeface="Open Sans"/>
              <a:cs typeface="Open Sans"/>
              <a:sym typeface="Open Sans"/>
            </a:endParaRPr>
          </a:p>
        </p:txBody>
      </p:sp>
      <p:sp>
        <p:nvSpPr>
          <p:cNvPr id="133" name="Google Shape;13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0"/>
          <p:cNvPicPr preferRelativeResize="0"/>
          <p:nvPr/>
        </p:nvPicPr>
        <p:blipFill>
          <a:blip r:embed="rId3">
            <a:alphaModFix/>
          </a:blip>
          <a:stretch>
            <a:fillRect/>
          </a:stretch>
        </p:blipFill>
        <p:spPr>
          <a:xfrm>
            <a:off x="1022700" y="1864197"/>
            <a:ext cx="6171831" cy="3063000"/>
          </a:xfrm>
          <a:prstGeom prst="rect">
            <a:avLst/>
          </a:prstGeom>
          <a:noFill/>
          <a:ln>
            <a:noFill/>
          </a:ln>
        </p:spPr>
      </p:pic>
      <p:sp>
        <p:nvSpPr>
          <p:cNvPr id="139" name="Google Shape;13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importance of prompt designing</a:t>
            </a:r>
            <a:endParaRPr/>
          </a:p>
        </p:txBody>
      </p:sp>
      <p:sp>
        <p:nvSpPr>
          <p:cNvPr id="140" name="Google Shape;140;p20"/>
          <p:cNvSpPr txBox="1">
            <a:spLocks noGrp="1"/>
          </p:cNvSpPr>
          <p:nvPr>
            <p:ph type="body" idx="1"/>
          </p:nvPr>
        </p:nvSpPr>
        <p:spPr>
          <a:xfrm>
            <a:off x="141500" y="1209375"/>
            <a:ext cx="87624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prompt designing, Gemini outputs correct answer with explanation</a:t>
            </a:r>
            <a:endParaRPr/>
          </a:p>
        </p:txBody>
      </p:sp>
      <p:sp>
        <p:nvSpPr>
          <p:cNvPr id="141" name="Google Shape;141;p20"/>
          <p:cNvSpPr/>
          <p:nvPr/>
        </p:nvSpPr>
        <p:spPr>
          <a:xfrm>
            <a:off x="1386150" y="4569025"/>
            <a:ext cx="1320900" cy="263700"/>
          </a:xfrm>
          <a:prstGeom prst="frame">
            <a:avLst>
              <a:gd name="adj1" fmla="val 0"/>
            </a:avLst>
          </a:prstGeom>
          <a:solidFill>
            <a:srgbClr val="FF0000"/>
          </a:solid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2" name="Google Shape;142;p20"/>
          <p:cNvSpPr/>
          <p:nvPr/>
        </p:nvSpPr>
        <p:spPr>
          <a:xfrm>
            <a:off x="2900575" y="4498975"/>
            <a:ext cx="403800" cy="403800"/>
          </a:xfrm>
          <a:prstGeom prst="donut">
            <a:avLst>
              <a:gd name="adj" fmla="val 25000"/>
            </a:avLst>
          </a:prstGeom>
          <a:solidFill>
            <a:srgbClr val="FF0000"/>
          </a:solidFill>
          <a:ln w="9525" cap="flat" cmpd="sng">
            <a:solidFill>
              <a:srgbClr val="FF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3" name="Google Shape;14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Task Introduction </a:t>
            </a:r>
            <a:endParaRPr/>
          </a:p>
        </p:txBody>
      </p:sp>
      <p:sp>
        <p:nvSpPr>
          <p:cNvPr id="149" name="Google Shape;14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2832</Words>
  <Application>Microsoft Macintosh PowerPoint</Application>
  <PresentationFormat>全屏显示(16:9)</PresentationFormat>
  <Paragraphs>410</Paragraphs>
  <Slides>63</Slides>
  <Notes>63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63</vt:i4>
      </vt:variant>
    </vt:vector>
  </HeadingPairs>
  <TitlesOfParts>
    <vt:vector size="69" baseType="lpstr">
      <vt:lpstr>Open Sans</vt:lpstr>
      <vt:lpstr>Arial</vt:lpstr>
      <vt:lpstr>Roboto Light</vt:lpstr>
      <vt:lpstr>Roboto Mono</vt:lpstr>
      <vt:lpstr>PT Sans Narrow</vt:lpstr>
      <vt:lpstr>Tropic</vt:lpstr>
      <vt:lpstr>GenAI HW4 Become an AI Hypnosis Master</vt:lpstr>
      <vt:lpstr>Outline</vt:lpstr>
      <vt:lpstr>Overview </vt:lpstr>
      <vt:lpstr>Objectives</vt:lpstr>
      <vt:lpstr>The importance of prompt designing</vt:lpstr>
      <vt:lpstr>The importance of prompt designing</vt:lpstr>
      <vt:lpstr>The importance of prompt designing</vt:lpstr>
      <vt:lpstr>The importance of prompt designing</vt:lpstr>
      <vt:lpstr>Task Introduction </vt:lpstr>
      <vt:lpstr>In HW4:</vt:lpstr>
      <vt:lpstr>In HW4:</vt:lpstr>
      <vt:lpstr>Workflow</vt:lpstr>
      <vt:lpstr>Gradio and no Gradio Version</vt:lpstr>
      <vt:lpstr>Step 0</vt:lpstr>
      <vt:lpstr>Step 1</vt:lpstr>
      <vt:lpstr>Step 1 - No Gradio Version</vt:lpstr>
      <vt:lpstr>Step 1</vt:lpstr>
      <vt:lpstr>Step 1</vt:lpstr>
      <vt:lpstr>Step 1</vt:lpstr>
      <vt:lpstr>Step 2 -Gradio </vt:lpstr>
      <vt:lpstr>Step 2 - Gradio Version </vt:lpstr>
      <vt:lpstr>Step 2 - No Gradio Version</vt:lpstr>
      <vt:lpstr>Step 2 - No Gradio Version</vt:lpstr>
      <vt:lpstr>Step 2</vt:lpstr>
      <vt:lpstr>Step 3- Gradio version</vt:lpstr>
      <vt:lpstr>Step 3 - No Gradio Version</vt:lpstr>
      <vt:lpstr>Step 4</vt:lpstr>
      <vt:lpstr>Step 4</vt:lpstr>
      <vt:lpstr>Step 4 - No Gradio Version</vt:lpstr>
      <vt:lpstr>Step 5</vt:lpstr>
      <vt:lpstr>Step 5: Gradio version</vt:lpstr>
      <vt:lpstr>Step 5 - No Gradio Version</vt:lpstr>
      <vt:lpstr>Step 5</vt:lpstr>
      <vt:lpstr>Step 5</vt:lpstr>
      <vt:lpstr>Issues You Might Encounter</vt:lpstr>
      <vt:lpstr>Error from code block (for debugging)</vt:lpstr>
      <vt:lpstr>ValueError : content must not be empty</vt:lpstr>
      <vt:lpstr>ValueError : content must not be empty </vt:lpstr>
      <vt:lpstr>Read timed out</vt:lpstr>
      <vt:lpstr>Read timed out</vt:lpstr>
      <vt:lpstr>None was returned</vt:lpstr>
      <vt:lpstr>None was returned </vt:lpstr>
      <vt:lpstr>Connection aborted.</vt:lpstr>
      <vt:lpstr>Grading and Submission</vt:lpstr>
      <vt:lpstr>Grading</vt:lpstr>
      <vt:lpstr>Grading</vt:lpstr>
      <vt:lpstr>PowerPoint 演示文稿</vt:lpstr>
      <vt:lpstr>Grading</vt:lpstr>
      <vt:lpstr>Final Score</vt:lpstr>
      <vt:lpstr>Disclaimers</vt:lpstr>
      <vt:lpstr>Disclaimers</vt:lpstr>
      <vt:lpstr>Disclaimer (Emphasized again)</vt:lpstr>
      <vt:lpstr>Submission</vt:lpstr>
      <vt:lpstr>Important Dates</vt:lpstr>
      <vt:lpstr>Regulations</vt:lpstr>
      <vt:lpstr>Rules</vt:lpstr>
      <vt:lpstr>If You Have Any Questions </vt:lpstr>
      <vt:lpstr>Colab</vt:lpstr>
      <vt:lpstr>Link</vt:lpstr>
      <vt:lpstr>Hints</vt:lpstr>
      <vt:lpstr>Hint</vt:lpstr>
      <vt:lpstr>Hint</vt:lpstr>
      <vt:lpstr>Hint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GenAI HW4 Become an AI Hypnosis Master</dc:title>
  <cp:lastModifiedBy>Microsoft Office User</cp:lastModifiedBy>
  <cp:revision>3</cp:revision>
  <dcterms:modified xsi:type="dcterms:W3CDTF">2025-02-01T04:40:03Z</dcterms:modified>
</cp:coreProperties>
</file>