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3"/>
      <p:bold r:id="rId74"/>
      <p:italic r:id="rId75"/>
      <p:boldItalic r:id="rId76"/>
    </p:embeddedFont>
    <p:embeddedFont>
      <p:font typeface="PT Sans Narrow" panose="020B0506020203020204" pitchFamily="34" charset="0"/>
      <p:regular r:id="rId77"/>
      <p:bold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365"/>
  </p:normalViewPr>
  <p:slideViewPr>
    <p:cSldViewPr snapToGrid="0">
      <p:cViewPr varScale="1">
        <p:scale>
          <a:sx n="131" d="100"/>
          <a:sy n="131" d="100"/>
        </p:scale>
        <p:origin x="16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2.fntdata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19fdbce3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6719fdbce3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讓模型輸出人類偏好的回答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Learning from Human Preference </a:t>
            </a:r>
            <a:r>
              <a:rPr lang="zh-CN" altLang="en-US" dirty="0"/>
              <a:t>从人类偏好中学习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719fdbce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6719fdbce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7299c8396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67299c8396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943d99f63_1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6943d99f63_1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943d99f63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6943d99f63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719fdbce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6719fdbce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943d99f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943d99f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943d99f6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943d99f6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943d99f63_7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943d99f63_7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719fdbce3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26719fdbce3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7ab7edcd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7ab7edcd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學習讓模型輸出符合自己立場的回答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719fdbce3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6719fdbce3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作業內容跟主題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b4c2d54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2cb4c2d54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7f9bd58e9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7f9bd58e9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719fdbce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26719fdbce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c6b5145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c6b5145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943d99f63_7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943d99f63_7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7ab7edcd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7ab7edcd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6168e86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6168e86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943d99f63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943d99f63_7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用多少筆data去training我們的模型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 preference to training dataset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DPO trainer to finetune mode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943d99f63_7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943d99f63_7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c6b5145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6c6b5145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19fdbce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6719fdbce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6168e86f9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2c6168e86f9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684ff25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684ff25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9120f83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9120f83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7f9bd58e9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7f9bd58e9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c7d9749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g26c7d9749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6719fdbce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26719fdbce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c7f9bd58e9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c7f9bd58e9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438883a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c438883a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6c7d9749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6c7d9749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67299c839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67299c8396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943d99f63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6943d99f63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LLM Values Alignment (Learning Human Preferences) LLM </a:t>
            </a:r>
            <a:r>
              <a:rPr lang="zh-CN" altLang="en-US" dirty="0">
                <a:solidFill>
                  <a:schemeClr val="dk1"/>
                </a:solidFill>
              </a:rPr>
              <a:t>价值观对齐（学习人类偏好）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Values Alignment: Align the value of LLMs to the desired value of humans </a:t>
            </a:r>
            <a:r>
              <a:rPr lang="zh-CN" altLang="en-US" dirty="0">
                <a:solidFill>
                  <a:schemeClr val="dk1"/>
                </a:solidFill>
              </a:rPr>
              <a:t>价值观对齐：将 </a:t>
            </a:r>
            <a:r>
              <a:rPr lang="en" dirty="0">
                <a:solidFill>
                  <a:schemeClr val="dk1"/>
                </a:solidFill>
              </a:rPr>
              <a:t>LLM </a:t>
            </a:r>
            <a:r>
              <a:rPr lang="zh-CN" altLang="en-US" dirty="0">
                <a:solidFill>
                  <a:schemeClr val="dk1"/>
                </a:solidFill>
              </a:rPr>
              <a:t>的价值观与人类期望的价值对齐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Precisely, we want the LLM to prefer </a:t>
            </a:r>
            <a:r>
              <a:rPr lang="zh-CN" altLang="en-US" dirty="0">
                <a:solidFill>
                  <a:schemeClr val="dk1"/>
                </a:solidFill>
              </a:rPr>
              <a:t>動漫真人化 确切地说，我们希望 </a:t>
            </a:r>
            <a:r>
              <a:rPr lang="en" dirty="0">
                <a:solidFill>
                  <a:schemeClr val="dk1"/>
                </a:solidFill>
              </a:rPr>
              <a:t>LLM </a:t>
            </a:r>
            <a:r>
              <a:rPr lang="zh-CN" altLang="en-US" dirty="0">
                <a:solidFill>
                  <a:schemeClr val="dk1"/>
                </a:solidFill>
              </a:rPr>
              <a:t>偏爱 漫真人化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719fdbce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26719fdbce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6719fdbce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26719fdbce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974e46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bf974e46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19fdbce3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g26719fdbce3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19fdbce3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g26719fdbce3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6c7d97497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g26c7d97497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7f9bd58e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7f9bd58e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7f9bd58e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c7f9bd58e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c7f9bd58e9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c7f9bd58e9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c7f9bd58e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c7f9bd58e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43d99f63_1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943d99f63_1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7f9bd58e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7f9bd58e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c7f9bd58e9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c7f9bd58e9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c7f9bd58e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c7f9bd58e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7f9bd58e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7f9bd58e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c438883a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g2c438883a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c438883a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c438883a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c438883a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c438883a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c438883a5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c438883a5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cb7ebc7ba5_13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cb7ebc7ba5_13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c85550e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c85550e2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d118a9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d118a9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supervised learning, it's essential to have prepared "standard answers" to train the model. </a:t>
            </a:r>
            <a:r>
              <a:rPr lang="zh-CN" altLang="en-US" dirty="0"/>
              <a:t>在监督学习中，准备好“标准答案”来训练模型是必不可少的。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However, in real-life scenarios, many open questions lack standard answers, requiring us to adopt a preference-based approach. </a:t>
            </a:r>
            <a:r>
              <a:rPr lang="zh-CN" altLang="en-US" dirty="0"/>
              <a:t>然而，在现实生活中，许多开放性问题缺乏标准答案，需要我们采用基于偏好的方法。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Thus, we need Reinforcement Learning with Human Feedback (RLHF) to align values of our models. </a:t>
            </a:r>
            <a:r>
              <a:rPr lang="zh-CN" altLang="en-US" dirty="0"/>
              <a:t>因此，我们需要带有人工反馈的强化学习（</a:t>
            </a:r>
            <a:r>
              <a:rPr lang="en" dirty="0"/>
              <a:t>RLHF）</a:t>
            </a:r>
            <a:r>
              <a:rPr lang="zh-CN" altLang="en-US" dirty="0"/>
              <a:t>来调整我们模型的价值观。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c438883a5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c438883a5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c7f9bd58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c7f9bd58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c811af2a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c811af2a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c811af2a9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c811af2a9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c811af2a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c811af2a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c811af2a9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c811af2a9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c811af2a9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c811af2a9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c811af2a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c811af2a9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c811af2a9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c811af2a9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6943d99f63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6943d99f63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a039773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a039773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43d99f63_1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43d99f63_1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943d99f63_1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943d99f63_1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gen-ai-2024-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29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mojipedia.org/thumbs-down" TargetMode="External"/><Relationship Id="rId5" Type="http://schemas.openxmlformats.org/officeDocument/2006/relationships/hyperlink" Target="https://emojipedia.org/thumbs-up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29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mojipedia.org/thumbs-down" TargetMode="External"/><Relationship Id="rId5" Type="http://schemas.openxmlformats.org/officeDocument/2006/relationships/hyperlink" Target="https://emojipedia.org/thumbs-up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3zmkqo-ZmxrIOYWSe3vDD0za8tUPguu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lab.research.google.com/drive/1m9Akqzo2toY-cOfc9mA5ZRIByz9gxAwh?usp=sharing" TargetMode="External"/><Relationship Id="rId4" Type="http://schemas.openxmlformats.org/officeDocument/2006/relationships/hyperlink" Target="https://prod.dvcbot.net/?storeTab=assistants&amp;id=332cace1-dc3f-4c47-93d3-5bffdea6aad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mojipedia.org/thumbs-u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3zmkqo-ZmxrIOYWSe3vDD0za8tUPguu?usp=shar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d.dvcbot.net/?storeTab=assistants&amp;id=332cace1-dc3f-4c47-93d3-5bffdea6aadd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d.dvcbot.net/?storeTab=assistants&amp;id=332cace1-dc3f-4c47-93d3-5bffdea6aadd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ntu-gen-ai-2024-spring-ta@googlegroups.co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dvcbot.net/?storeTab=assistants&amp;id=332cace1-dc3f-4c47-93d3-5bffdea6aad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ab.research.google.com/drive/1m9Akqzo2toY-cOfc9mA5ZRIByz9gxAwh?usp=sharin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rlh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CheeEn-Yu/GenAI-HW6/blob/main/evaluation_prompt_hw6.txt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huggingface.co/blog/trl-pef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penai.com/research/instruction-follow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penai.com/research/instruction-follow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349850" y="1751786"/>
            <a:ext cx="84588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dirty="0"/>
              <a:t>GenAI HW6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dirty="0"/>
              <a:t>Learning from Human Preference</a:t>
            </a:r>
            <a:endParaRPr dirty="0"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2186175" y="2960178"/>
            <a:ext cx="48705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rPr lang="zh-TW" sz="1900"/>
              <a:t>TA: </a:t>
            </a:r>
            <a:r>
              <a:rPr lang="zh-TW" sz="1900">
                <a:solidFill>
                  <a:srgbClr val="161819"/>
                </a:solidFill>
              </a:rPr>
              <a:t>白鈺綺 呂瑋杰 余奇恩</a:t>
            </a:r>
            <a:endParaRPr sz="1900">
              <a:solidFill>
                <a:srgbClr val="161819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br>
              <a:rPr lang="zh-TW" sz="1900"/>
            </a:br>
            <a:r>
              <a:rPr lang="zh-TW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endParaRPr sz="190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rPr lang="zh-TW" sz="1900">
                <a:highlight>
                  <a:schemeClr val="lt1"/>
                </a:highlight>
              </a:rPr>
              <a:t>Deadline: 2024/05/02 23:59:59 (UTC+8) </a:t>
            </a:r>
            <a:endParaRPr sz="1900">
              <a:highlight>
                <a:schemeClr val="lt1"/>
              </a:highlight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Drawbacks of Standard RLHF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Need to train an additional reward model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RL training is very unstable and hard to tune the hyperparameters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     In this homework, we use a simplified method, direct preference </a:t>
            </a:r>
            <a:br>
              <a:rPr lang="zh-TW"/>
            </a:br>
            <a:r>
              <a:rPr lang="zh-TW"/>
              <a:t>	optimization (DPO), to align the LLM</a:t>
            </a:r>
            <a:endParaRPr/>
          </a:p>
        </p:txBody>
      </p:sp>
      <p:cxnSp>
        <p:nvCxnSpPr>
          <p:cNvPr id="215" name="Google Shape;215;p34"/>
          <p:cNvCxnSpPr/>
          <p:nvPr/>
        </p:nvCxnSpPr>
        <p:spPr>
          <a:xfrm rot="10800000" flipH="1">
            <a:off x="484825" y="2762300"/>
            <a:ext cx="304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30373" y="4663225"/>
            <a:ext cx="590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DPO - Direct Preference Optimization</a:t>
            </a:r>
            <a:br>
              <a:rPr lang="zh-TW"/>
            </a:b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4294437" y="3109672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many open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 rot="803754">
            <a:off x="5402068" y="3644120"/>
            <a:ext cx="468754" cy="254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 rot="-1049397">
            <a:off x="5406362" y="3184596"/>
            <a:ext cx="460174" cy="228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 rot="5400000">
            <a:off x="3484580" y="3203845"/>
            <a:ext cx="583200" cy="854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 rot="5400000">
            <a:off x="4624189" y="3589953"/>
            <a:ext cx="35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5419388" y="4388763"/>
            <a:ext cx="327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decisive answer with a clear stance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374325" y="864025"/>
            <a:ext cx="7848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Directly provide two different responses, one is the preferred and the other is the not preferred response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LLM directly learns the preference from the responses without an explicit reward model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7918907" y="4800775"/>
            <a:ext cx="131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3246085" y="2185043"/>
            <a:ext cx="1060200" cy="670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Original</a:t>
            </a:r>
            <a:endParaRPr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246085" y="4111855"/>
            <a:ext cx="1060200" cy="670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trained</a:t>
            </a:r>
            <a:endParaRPr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23363" y="2366250"/>
            <a:ext cx="1636800" cy="307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988" y="2290050"/>
            <a:ext cx="3520649" cy="4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23363" y="4413125"/>
            <a:ext cx="1636800" cy="307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932862" y="2957825"/>
            <a:ext cx="2071200" cy="307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preferred response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932863" y="3564900"/>
            <a:ext cx="2622000" cy="307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non-preferred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8074850" y="28485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8617600" y="3511050"/>
            <a:ext cx="50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👎 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5997050" y="1934250"/>
            <a:ext cx="23253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undesired answer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073025" y="2364388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2073025" y="4424075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419125" y="4399725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306275" y="2364400"/>
            <a:ext cx="9936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DPO - Direct Preference Optimization</a:t>
            </a:r>
            <a:br>
              <a:rPr lang="zh-TW"/>
            </a:b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4127125" y="301798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many open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 rot="803754">
            <a:off x="5234756" y="3552432"/>
            <a:ext cx="468754" cy="254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 rot="-1049397">
            <a:off x="5239049" y="3092908"/>
            <a:ext cx="460174" cy="228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 rot="5400000">
            <a:off x="3317267" y="3112157"/>
            <a:ext cx="583200" cy="854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 rot="5400000">
            <a:off x="4456877" y="3498265"/>
            <a:ext cx="35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252075" y="4297075"/>
            <a:ext cx="327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decisive answer with a clear stance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346675" y="1011825"/>
            <a:ext cx="8040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LLM is trained to increase the probability of the preferred response and decrease the probability of the not preferred response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7931644" y="4789900"/>
            <a:ext cx="131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078772" y="2093355"/>
            <a:ext cx="1060200" cy="670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Original</a:t>
            </a:r>
            <a:endParaRPr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3181522" y="4107918"/>
            <a:ext cx="1060200" cy="670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trained</a:t>
            </a:r>
            <a:endParaRPr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56050" y="2274563"/>
            <a:ext cx="1636800" cy="307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675" y="2198363"/>
            <a:ext cx="3520649" cy="4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56050" y="4321438"/>
            <a:ext cx="1636800" cy="307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765550" y="2866138"/>
            <a:ext cx="2071200" cy="307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preferred response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765550" y="3473213"/>
            <a:ext cx="2622000" cy="307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non-preferred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279825" y="27348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5252075" y="3575663"/>
            <a:ext cx="50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👎 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8258100" y="2763550"/>
            <a:ext cx="1206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Prob↑</a:t>
            </a:r>
            <a:endParaRPr sz="1800" b="1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8328000" y="3401975"/>
            <a:ext cx="1318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Open Sans"/>
                <a:ea typeface="Open Sans"/>
                <a:cs typeface="Open Sans"/>
                <a:sym typeface="Open Sans"/>
              </a:rPr>
              <a:t>Prob↓ 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1905713" y="227270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4105725" y="2285525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1905725" y="433240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4241725" y="4308025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Homework - LLM Values Alignment</a:t>
            </a: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zh-TW"/>
              <a:t>LLM Values Alignment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zh-TW"/>
            </a:b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601275" y="1487099"/>
            <a:ext cx="1060200" cy="858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before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599654" y="1704355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5655476" y="1572013"/>
            <a:ext cx="223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我只是個AI模型</a:t>
            </a:r>
            <a:r>
              <a:rPr lang="zh-TW"/>
              <a:t>，不具個人意見</a:t>
            </a: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3601275" y="3315899"/>
            <a:ext cx="1060200" cy="858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LLM</a:t>
            </a:r>
            <a:endParaRPr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after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599653" y="3497047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5827638" y="3497040"/>
            <a:ext cx="233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</a:t>
            </a:r>
            <a:r>
              <a:rPr lang="zh-TW" sz="1400" b="1" i="0" u="none" strike="noStrike" cap="none">
                <a:solidFill>
                  <a:srgbClr val="000000"/>
                </a:solidFill>
              </a:rPr>
              <a:t>同意</a:t>
            </a: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漫畫真人化，因為…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/>
          <p:nvPr/>
        </p:nvSpPr>
        <p:spPr>
          <a:xfrm rot="5400000">
            <a:off x="3839792" y="2305925"/>
            <a:ext cx="583200" cy="854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4719250" y="2594350"/>
            <a:ext cx="2851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Alignment 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771350" y="3818875"/>
            <a:ext cx="209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alignment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2435100" y="171530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4719250" y="171530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767450" y="350800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2435100" y="350800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Descriptions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Change the Position of LLM by DPO training method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original model was neutral, please use DPO to make LLM’s output response aligns with a specific stance desired by humans.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Align Topic: Do you agree or disagree with the adaptation of comics into live-action?</a:t>
            </a:r>
            <a:endParaRPr/>
          </a:p>
        </p:txBody>
      </p:sp>
      <p:sp>
        <p:nvSpPr>
          <p:cNvPr id="305" name="Google Shape;30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548875" y="180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Pairwise Preference Data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548875" y="812125"/>
            <a:ext cx="73164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labelled_data.json, 50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l="989" r="2921" b="32948"/>
          <a:stretch/>
        </p:blipFill>
        <p:spPr>
          <a:xfrm>
            <a:off x="1956263" y="1261225"/>
            <a:ext cx="5231474" cy="299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/>
        </p:nvSpPr>
        <p:spPr>
          <a:xfrm>
            <a:off x="1768075" y="4199450"/>
            <a:ext cx="54186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prompt: input question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support: answer with supporting position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oppose: answer with opposing position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/>
          </p:nvPr>
        </p:nvSpPr>
        <p:spPr>
          <a:xfrm>
            <a:off x="548875" y="2571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</a:t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900" y="1574000"/>
            <a:ext cx="4684200" cy="30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612650" y="934850"/>
            <a:ext cx="68487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test_prompt.json, 10 data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Model and Dataset</a:t>
            </a:r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body" idx="1"/>
          </p:nvPr>
        </p:nvSpPr>
        <p:spPr>
          <a:xfrm>
            <a:off x="311700" y="12263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Dataset : generated by ChatGPT Website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Model : Breeze-7b (聯發科)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Will Learn in This Task</a:t>
            </a:r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make the responses of your model more aligned to your preferences.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Have some insight of the effect of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different number of data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epoch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quality of data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Task Overview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TODOs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Submission and Grading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Appendix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Execution Sample Code at Colab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Grading Report Answer by DaVinci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Check Report Score by Report Grader (optional)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232750" y="445025"/>
            <a:ext cx="2959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endParaRPr sz="3200" b="1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288550" y="1038425"/>
            <a:ext cx="30000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3"/>
              </a:rPr>
              <a:t>Colab</a:t>
            </a:r>
            <a:endParaRPr sz="1900">
              <a:solidFill>
                <a:schemeClr val="accent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4"/>
              </a:rPr>
              <a:t>DaVinci</a:t>
            </a:r>
            <a:endParaRPr sz="19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>
              <a:solidFill>
                <a:schemeClr val="accent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5"/>
              </a:rPr>
              <a:t>Report Grader</a:t>
            </a:r>
            <a:endParaRPr sz="1900">
              <a:solidFill>
                <a:schemeClr val="accent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TODOs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240625" y="3038275"/>
            <a:ext cx="11532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5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4378400" y="1344726"/>
            <a:ext cx="1584000" cy="5811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5" name="Google Shape;355;p45"/>
          <p:cNvCxnSpPr>
            <a:stCxn id="351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5"/>
          <p:cNvCxnSpPr>
            <a:stCxn id="357" idx="0"/>
            <a:endCxn id="354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45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zh-TW" sz="16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5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l="10236" r="10037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5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5"/>
          <p:cNvCxnSpPr>
            <a:endCxn id="352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45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02" y="19506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TODO</a:t>
            </a:r>
            <a:endParaRPr/>
          </a:p>
        </p:txBody>
      </p:sp>
      <p:sp>
        <p:nvSpPr>
          <p:cNvPr id="371" name="Google Shape;371;p46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 sample code and try some different hyperparameters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Give preference to training dataset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Use DPO and the preference data to train model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Inference testing data and check the position of output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your observations of LLM’s response trending into your report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Grade your report by DaVinci Grading Assistant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2 files to NTU COOL</a:t>
            </a:r>
            <a:endParaRPr/>
          </a:p>
        </p:txBody>
      </p:sp>
      <p:sp>
        <p:nvSpPr>
          <p:cNvPr id="372" name="Google Shape;37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7731000" y="2139195"/>
            <a:ext cx="226800" cy="12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6912475" y="1394800"/>
            <a:ext cx="1767600" cy="531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7"/>
          <p:cNvSpPr/>
          <p:nvPr/>
        </p:nvSpPr>
        <p:spPr>
          <a:xfrm>
            <a:off x="132925" y="3081450"/>
            <a:ext cx="13113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1595150" y="3310050"/>
            <a:ext cx="10563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2772371" y="30814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47"/>
          <p:cNvSpPr/>
          <p:nvPr/>
        </p:nvSpPr>
        <p:spPr>
          <a:xfrm rot="-5400000">
            <a:off x="3480925" y="143394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4454610" y="1393919"/>
            <a:ext cx="1584000" cy="531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5" name="Google Shape;385;p47"/>
          <p:cNvCxnSpPr>
            <a:stCxn id="381" idx="0"/>
          </p:cNvCxnSpPr>
          <p:nvPr/>
        </p:nvCxnSpPr>
        <p:spPr>
          <a:xfrm rot="10800000">
            <a:off x="2123300" y="2533050"/>
            <a:ext cx="0" cy="77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7"/>
          <p:cNvCxnSpPr>
            <a:stCxn id="387" idx="0"/>
            <a:endCxn id="384" idx="2"/>
          </p:cNvCxnSpPr>
          <p:nvPr/>
        </p:nvCxnSpPr>
        <p:spPr>
          <a:xfrm rot="10800000">
            <a:off x="5246588" y="1925850"/>
            <a:ext cx="0" cy="5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47"/>
          <p:cNvSpPr txBox="1"/>
          <p:nvPr/>
        </p:nvSpPr>
        <p:spPr>
          <a:xfrm>
            <a:off x="4087538" y="2506950"/>
            <a:ext cx="2318100" cy="14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zh-TW" sz="16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7"/>
          <p:cNvSpPr/>
          <p:nvPr/>
        </p:nvSpPr>
        <p:spPr>
          <a:xfrm rot="-5400000">
            <a:off x="6341636" y="143306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1212500" y="1316750"/>
            <a:ext cx="1767600" cy="6852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F6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0" name="Google Shape;390;p47"/>
          <p:cNvPicPr preferRelativeResize="0"/>
          <p:nvPr/>
        </p:nvPicPr>
        <p:blipFill rotWithShape="1">
          <a:blip r:embed="rId4">
            <a:alphaModFix/>
          </a:blip>
          <a:srcRect l="10236" r="10037"/>
          <a:stretch/>
        </p:blipFill>
        <p:spPr>
          <a:xfrm>
            <a:off x="71655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13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7"/>
          <p:cNvCxnSpPr/>
          <p:nvPr/>
        </p:nvCxnSpPr>
        <p:spPr>
          <a:xfrm flipH="1">
            <a:off x="943100" y="2562363"/>
            <a:ext cx="11532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7"/>
          <p:cNvCxnSpPr>
            <a:endCxn id="382" idx="0"/>
          </p:cNvCxnSpPr>
          <p:nvPr/>
        </p:nvCxnSpPr>
        <p:spPr>
          <a:xfrm>
            <a:off x="2096171" y="2562450"/>
            <a:ext cx="1184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752" y="205465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01" name="Google Shape;401;p48"/>
          <p:cNvSpPr txBox="1">
            <a:spLocks noGrp="1"/>
          </p:cNvSpPr>
          <p:nvPr>
            <p:ph type="body" idx="1"/>
          </p:nvPr>
        </p:nvSpPr>
        <p:spPr>
          <a:xfrm>
            <a:off x="616500" y="1067450"/>
            <a:ext cx="85206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support_ratio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data_size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num_epoch</a:t>
            </a:r>
            <a:endParaRPr/>
          </a:p>
        </p:txBody>
      </p:sp>
      <p:sp>
        <p:nvSpPr>
          <p:cNvPr id="402" name="Google Shape;4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0" y="2481988"/>
            <a:ext cx="73533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09" name="Google Shape;409;p49"/>
          <p:cNvSpPr txBox="1">
            <a:spLocks noGrp="1"/>
          </p:cNvSpPr>
          <p:nvPr>
            <p:ph type="body" idx="1"/>
          </p:nvPr>
        </p:nvSpPr>
        <p:spPr>
          <a:xfrm>
            <a:off x="311700" y="1067450"/>
            <a:ext cx="85206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support_ratio (支持真人化的資料比例)</a:t>
            </a:r>
            <a:r>
              <a:rPr lang="zh-TW"/>
              <a:t>: choose 0.0~1.0 to decide the percentage of training data that supports live action.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986" y="109550"/>
            <a:ext cx="4481515" cy="49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xfrm>
            <a:off x="692700" y="838850"/>
            <a:ext cx="85206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5469350" y="576238"/>
            <a:ext cx="3903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Human preferred response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314100" y="526750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👍</a:t>
            </a:r>
            <a:endParaRPr/>
          </a:p>
        </p:txBody>
      </p:sp>
      <p:sp>
        <p:nvSpPr>
          <p:cNvPr id="419" name="Google Shape;419;p50"/>
          <p:cNvSpPr txBox="1"/>
          <p:nvPr/>
        </p:nvSpPr>
        <p:spPr>
          <a:xfrm>
            <a:off x="314100" y="186662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👍</a:t>
            </a:r>
            <a:endParaRPr/>
          </a:p>
        </p:txBody>
      </p:sp>
      <p:sp>
        <p:nvSpPr>
          <p:cNvPr id="420" name="Google Shape;42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761750" y="1963525"/>
            <a:ext cx="3754800" cy="2217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761750" y="722650"/>
            <a:ext cx="3810300" cy="2217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50"/>
          <p:cNvCxnSpPr>
            <a:stCxn id="421" idx="3"/>
            <a:endCxn id="417" idx="1"/>
          </p:cNvCxnSpPr>
          <p:nvPr/>
        </p:nvCxnSpPr>
        <p:spPr>
          <a:xfrm rot="10800000" flipH="1">
            <a:off x="4516550" y="833575"/>
            <a:ext cx="952800" cy="1240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50"/>
          <p:cNvCxnSpPr>
            <a:stCxn id="422" idx="3"/>
            <a:endCxn id="417" idx="1"/>
          </p:cNvCxnSpPr>
          <p:nvPr/>
        </p:nvCxnSpPr>
        <p:spPr>
          <a:xfrm>
            <a:off x="4572050" y="833500"/>
            <a:ext cx="8973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50"/>
          <p:cNvSpPr txBox="1"/>
          <p:nvPr/>
        </p:nvSpPr>
        <p:spPr>
          <a:xfrm>
            <a:off x="4567350" y="2444100"/>
            <a:ext cx="4606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for </a:t>
            </a:r>
            <a:r>
              <a:rPr lang="zh-TW" sz="1600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data, support_ratio=0.5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	</a:t>
            </a:r>
            <a:r>
              <a:rPr lang="zh-TW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*0.5 =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data for 支持動漫真人化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=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 for 反對動漫真人化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4976400" y="1983000"/>
            <a:ext cx="432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rPr>
              <a:t>Support_ratio Example</a:t>
            </a:r>
            <a:endParaRPr sz="2000" b="1">
              <a:solidFill>
                <a:srgbClr val="0F0F0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5559700" y="4484563"/>
            <a:ext cx="3903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Human preferred response</a:t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p50"/>
          <p:cNvCxnSpPr>
            <a:stCxn id="429" idx="3"/>
            <a:endCxn id="427" idx="1"/>
          </p:cNvCxnSpPr>
          <p:nvPr/>
        </p:nvCxnSpPr>
        <p:spPr>
          <a:xfrm>
            <a:off x="4495850" y="4741825"/>
            <a:ext cx="1063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0"/>
          <p:cNvCxnSpPr>
            <a:stCxn id="431" idx="3"/>
            <a:endCxn id="427" idx="1"/>
          </p:cNvCxnSpPr>
          <p:nvPr/>
        </p:nvCxnSpPr>
        <p:spPr>
          <a:xfrm>
            <a:off x="4665650" y="3522625"/>
            <a:ext cx="894000" cy="121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50"/>
          <p:cNvSpPr/>
          <p:nvPr/>
        </p:nvSpPr>
        <p:spPr>
          <a:xfrm>
            <a:off x="761750" y="3411775"/>
            <a:ext cx="3903900" cy="2217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741050" y="4630975"/>
            <a:ext cx="3754800" cy="2217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362450" y="33148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👍</a:t>
            </a:r>
            <a:endParaRPr/>
          </a:p>
        </p:txBody>
      </p:sp>
      <p:sp>
        <p:nvSpPr>
          <p:cNvPr id="433" name="Google Shape;433;p50"/>
          <p:cNvSpPr txBox="1"/>
          <p:nvPr/>
        </p:nvSpPr>
        <p:spPr>
          <a:xfrm>
            <a:off x="362450" y="45340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👍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39" name="Google Shape;439;p51"/>
          <p:cNvSpPr txBox="1">
            <a:spLocks noGrp="1"/>
          </p:cNvSpPr>
          <p:nvPr>
            <p:ph type="body" idx="1"/>
          </p:nvPr>
        </p:nvSpPr>
        <p:spPr>
          <a:xfrm>
            <a:off x="311700" y="1067450"/>
            <a:ext cx="85206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data_size</a:t>
            </a:r>
            <a:r>
              <a:rPr lang="zh-TW"/>
              <a:t>: decide the number of training data from 10~50</a:t>
            </a:r>
            <a:endParaRPr/>
          </a:p>
        </p:txBody>
      </p:sp>
      <p:pic>
        <p:nvPicPr>
          <p:cNvPr id="440" name="Google Shape;4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75" y="1863025"/>
            <a:ext cx="4409347" cy="120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456" y="3700108"/>
            <a:ext cx="4520018" cy="120731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 rot="5400000">
            <a:off x="3774985" y="3144431"/>
            <a:ext cx="67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zh-TW"/>
              <a:t>…...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 txBox="1">
            <a:spLocks noGrp="1"/>
          </p:cNvSpPr>
          <p:nvPr>
            <p:ph type="body" idx="1"/>
          </p:nvPr>
        </p:nvSpPr>
        <p:spPr>
          <a:xfrm>
            <a:off x="2071500" y="1431125"/>
            <a:ext cx="45651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training set: labelled_data.json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44" name="Google Shape;44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50" name="Google Shape;450;p52"/>
          <p:cNvSpPr txBox="1">
            <a:spLocks noGrp="1"/>
          </p:cNvSpPr>
          <p:nvPr>
            <p:ph type="body" idx="1"/>
          </p:nvPr>
        </p:nvSpPr>
        <p:spPr>
          <a:xfrm>
            <a:off x="311700" y="1143650"/>
            <a:ext cx="85206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num_epoch</a:t>
            </a:r>
            <a:r>
              <a:rPr lang="zh-TW"/>
              <a:t>: choose 1~3 to select the number of training epoch</a:t>
            </a:r>
            <a:endParaRPr/>
          </a:p>
        </p:txBody>
      </p:sp>
      <p:sp>
        <p:nvSpPr>
          <p:cNvPr id="451" name="Google Shape;451;p52"/>
          <p:cNvSpPr/>
          <p:nvPr/>
        </p:nvSpPr>
        <p:spPr>
          <a:xfrm>
            <a:off x="918250" y="3420050"/>
            <a:ext cx="1488600" cy="29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2" name="Google Shape;452;p52"/>
          <p:cNvCxnSpPr/>
          <p:nvPr/>
        </p:nvCxnSpPr>
        <p:spPr>
          <a:xfrm rot="10800000" flipH="1">
            <a:off x="943325" y="3769725"/>
            <a:ext cx="66081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" name="Google Shape;453;p52"/>
          <p:cNvSpPr/>
          <p:nvPr/>
        </p:nvSpPr>
        <p:spPr>
          <a:xfrm>
            <a:off x="2928500" y="3420038"/>
            <a:ext cx="1488600" cy="29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943325" y="2055100"/>
            <a:ext cx="1488600" cy="29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4985225" y="3420050"/>
            <a:ext cx="1488600" cy="29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7631400" y="3347775"/>
            <a:ext cx="1200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2507025" y="1963550"/>
            <a:ext cx="26886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full training dataset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849450" y="2733425"/>
            <a:ext cx="21255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num_epoch=3: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66" name="Google Shape;466;p53"/>
          <p:cNvSpPr/>
          <p:nvPr/>
        </p:nvSpPr>
        <p:spPr>
          <a:xfrm>
            <a:off x="4263750" y="1305275"/>
            <a:ext cx="1767600" cy="7074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91625" y="3005250"/>
            <a:ext cx="12765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1518950" y="3233850"/>
            <a:ext cx="10158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53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53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6900000" y="1325575"/>
            <a:ext cx="1767600" cy="7074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2" name="Google Shape;472;p53"/>
          <p:cNvCxnSpPr>
            <a:stCxn id="468" idx="0"/>
          </p:cNvCxnSpPr>
          <p:nvPr/>
        </p:nvCxnSpPr>
        <p:spPr>
          <a:xfrm rot="10800000">
            <a:off x="2026850" y="2456850"/>
            <a:ext cx="0" cy="77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3"/>
          <p:cNvCxnSpPr>
            <a:stCxn id="474" idx="0"/>
            <a:endCxn id="475" idx="2"/>
          </p:cNvCxnSpPr>
          <p:nvPr/>
        </p:nvCxnSpPr>
        <p:spPr>
          <a:xfrm rot="10800000">
            <a:off x="5166188" y="2043150"/>
            <a:ext cx="4200" cy="46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53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zh-TW" sz="16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53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 rotWithShape="1">
          <a:blip r:embed="rId4">
            <a:alphaModFix/>
          </a:blip>
          <a:srcRect l="10236" r="10037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53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53"/>
          <p:cNvCxnSpPr>
            <a:endCxn id="469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1136300" y="1198650"/>
            <a:ext cx="1767600" cy="7074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F6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3" name="Google Shape;48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6552" y="19539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Overview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u="sng">
                <a:hlinkClick r:id="rId3"/>
              </a:rPr>
              <a:t>Colab</a:t>
            </a:r>
            <a:r>
              <a:rPr lang="zh-TW"/>
              <a:t> DEMO</a:t>
            </a:r>
            <a:endParaRPr/>
          </a:p>
        </p:txBody>
      </p:sp>
      <p:sp>
        <p:nvSpPr>
          <p:cNvPr id="489" name="Google Shape;48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132925" y="3005250"/>
            <a:ext cx="12354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55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55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4378400" y="1344726"/>
            <a:ext cx="1584000" cy="5811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2" name="Google Shape;502;p55"/>
          <p:cNvCxnSpPr>
            <a:stCxn id="498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5"/>
          <p:cNvCxnSpPr>
            <a:stCxn id="504" idx="0"/>
            <a:endCxn id="501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55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zh-TW" sz="16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55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6" name="Google Shape;506;p55"/>
          <p:cNvPicPr preferRelativeResize="0"/>
          <p:nvPr/>
        </p:nvPicPr>
        <p:blipFill rotWithShape="1">
          <a:blip r:embed="rId4">
            <a:alphaModFix/>
          </a:blip>
          <a:srcRect l="10236" r="10037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55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5"/>
          <p:cNvCxnSpPr>
            <a:endCxn id="499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55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  <p:pic>
        <p:nvPicPr>
          <p:cNvPr id="512" name="Google Shape;51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145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Questions</a:t>
            </a:r>
            <a:endParaRPr/>
          </a:p>
        </p:txBody>
      </p:sp>
      <p:sp>
        <p:nvSpPr>
          <p:cNvPr id="518" name="Google Shape;518;p56"/>
          <p:cNvSpPr txBox="1">
            <a:spLocks noGrp="1"/>
          </p:cNvSpPr>
          <p:nvPr>
            <p:ph type="body" idx="1"/>
          </p:nvPr>
        </p:nvSpPr>
        <p:spPr>
          <a:xfrm>
            <a:off x="348400" y="923825"/>
            <a:ext cx="8520600" cy="31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在固定50筆data，訓練3個epoch的情況下，觀察調整</a:t>
            </a:r>
            <a:r>
              <a:rPr lang="zh-TW" sz="1300" b="1"/>
              <a:t>support_ratio(0-1)</a:t>
            </a:r>
            <a:r>
              <a:rPr lang="zh-TW" sz="1300"/>
              <a:t>對模型inference輸出內容的影響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data_size = 50    </a:t>
            </a:r>
            <a:r>
              <a:rPr lang="zh-TW" sz="1300" b="1"/>
              <a:t>support_ratio = 0</a:t>
            </a:r>
            <a:endParaRPr sz="1300" b="1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data_size = 50    </a:t>
            </a:r>
            <a:r>
              <a:rPr lang="zh-TW" sz="1300" b="1"/>
              <a:t>support_ratio = 1</a:t>
            </a:r>
            <a:endParaRPr sz="1300" b="1"/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在固定50筆data，贊成比例為1的情況下，調整</a:t>
            </a:r>
            <a:r>
              <a:rPr lang="zh-TW" sz="1300" b="1"/>
              <a:t>num_epoch(1~3)</a:t>
            </a:r>
            <a:r>
              <a:rPr lang="zh-TW" sz="1300"/>
              <a:t>，觀察控制epoch對模型inference輸出內容的影響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 b="1"/>
              <a:t>num_epoch = 1   </a:t>
            </a:r>
            <a:r>
              <a:rPr lang="zh-TW" sz="1300"/>
              <a:t> data_size = 50    support_ratio = 1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 b="1"/>
              <a:t>num_epoch = 3</a:t>
            </a:r>
            <a:r>
              <a:rPr lang="zh-TW" sz="1300"/>
              <a:t>    data_size = 50    support_ratio = 1</a:t>
            </a:r>
            <a:endParaRPr sz="1300"/>
          </a:p>
          <a:p>
            <a:pPr marL="137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在訓練3個epoch，贊成比例1為的情況下，調整</a:t>
            </a:r>
            <a:r>
              <a:rPr lang="zh-TW" sz="1300" b="1"/>
              <a:t>data_size(10-50)</a:t>
            </a:r>
            <a:r>
              <a:rPr lang="zh-TW" sz="1300"/>
              <a:t> ，觀察data數量對模型inference輸出內容的影響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</a:t>
            </a:r>
            <a:r>
              <a:rPr lang="zh-TW" sz="1300" b="1"/>
              <a:t>data_size = 10 </a:t>
            </a:r>
            <a:r>
              <a:rPr lang="zh-TW" sz="1300"/>
              <a:t>   support_ratio = 1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</a:t>
            </a:r>
            <a:r>
              <a:rPr lang="zh-TW" sz="1300" b="1"/>
              <a:t>data_size = 50 </a:t>
            </a:r>
            <a:r>
              <a:rPr lang="zh-TW" sz="1300"/>
              <a:t>   support_ratio = 1</a:t>
            </a:r>
            <a:endParaRPr sz="1300"/>
          </a:p>
        </p:txBody>
      </p:sp>
      <p:sp>
        <p:nvSpPr>
          <p:cNvPr id="519" name="Google Shape;519;p56"/>
          <p:cNvSpPr txBox="1"/>
          <p:nvPr/>
        </p:nvSpPr>
        <p:spPr>
          <a:xfrm>
            <a:off x="438750" y="3837325"/>
            <a:ext cx="8266500" cy="114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answer three report questions, you have to train the model 4 times, </a:t>
            </a:r>
            <a:r>
              <a:rPr lang="zh-TW" sz="13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time at least 10 min</a:t>
            </a: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sections highlighted in </a:t>
            </a:r>
            <a:r>
              <a:rPr lang="zh-TW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represent repeated experiments, which do not need to be rerun.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setting your num_epoch/data_size/support_ratio in the specific range in each question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num_epoch: 1~3    data_size: 10~50    support_ratio: 0~1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  <p:sp>
        <p:nvSpPr>
          <p:cNvPr id="521" name="Google Shape;521;p56"/>
          <p:cNvSpPr/>
          <p:nvPr/>
        </p:nvSpPr>
        <p:spPr>
          <a:xfrm>
            <a:off x="883900" y="1413850"/>
            <a:ext cx="4543800" cy="186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56"/>
          <p:cNvSpPr/>
          <p:nvPr/>
        </p:nvSpPr>
        <p:spPr>
          <a:xfrm>
            <a:off x="883900" y="2346050"/>
            <a:ext cx="4543800" cy="186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56"/>
          <p:cNvSpPr/>
          <p:nvPr/>
        </p:nvSpPr>
        <p:spPr>
          <a:xfrm>
            <a:off x="883900" y="3278275"/>
            <a:ext cx="4543800" cy="186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38750" y="3589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57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31" name="Google Shape;531;p57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57"/>
          <p:cNvSpPr/>
          <p:nvPr/>
        </p:nvSpPr>
        <p:spPr>
          <a:xfrm>
            <a:off x="149425" y="3005250"/>
            <a:ext cx="12189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57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57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57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57"/>
          <p:cNvCxnSpPr>
            <a:stCxn id="533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57"/>
          <p:cNvCxnSpPr>
            <a:stCxn id="538" idx="0"/>
            <a:endCxn id="539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57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zh-TW" sz="16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57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1" name="Google Shape;541;p57"/>
          <p:cNvPicPr preferRelativeResize="0"/>
          <p:nvPr/>
        </p:nvPicPr>
        <p:blipFill rotWithShape="1">
          <a:blip r:embed="rId4">
            <a:alphaModFix/>
          </a:blip>
          <a:srcRect l="10236" r="10037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57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7"/>
          <p:cNvCxnSpPr>
            <a:endCxn id="534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57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  <p:pic>
        <p:nvPicPr>
          <p:cNvPr id="547" name="Google Shape;54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0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/>
          <p:nvPr/>
        </p:nvSpPr>
        <p:spPr>
          <a:xfrm>
            <a:off x="4282400" y="1325600"/>
            <a:ext cx="1660200" cy="641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F6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DaVinci</a:t>
            </a:r>
            <a:r>
              <a:rPr lang="zh-TW"/>
              <a:t> DEMO</a:t>
            </a:r>
            <a:endParaRPr/>
          </a:p>
        </p:txBody>
      </p:sp>
      <p:sp>
        <p:nvSpPr>
          <p:cNvPr id="554" name="Google Shape;55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and Grading</a:t>
            </a:r>
            <a:endParaRPr/>
          </a:p>
        </p:txBody>
      </p:sp>
      <p:sp>
        <p:nvSpPr>
          <p:cNvPr id="560" name="Google Shape;56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/>
          <p:nvPr/>
        </p:nvSpPr>
        <p:spPr>
          <a:xfrm>
            <a:off x="7731000" y="2139195"/>
            <a:ext cx="226800" cy="128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60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193850" y="1393950"/>
            <a:ext cx="1767600" cy="531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98975" y="3005250"/>
            <a:ext cx="12453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595150" y="32338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27723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60"/>
          <p:cNvSpPr/>
          <p:nvPr/>
        </p:nvSpPr>
        <p:spPr>
          <a:xfrm rot="-5400000">
            <a:off x="3480925" y="143394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p60"/>
          <p:cNvCxnSpPr>
            <a:stCxn id="569" idx="0"/>
          </p:cNvCxnSpPr>
          <p:nvPr/>
        </p:nvCxnSpPr>
        <p:spPr>
          <a:xfrm rot="10800000">
            <a:off x="2103050" y="2456850"/>
            <a:ext cx="0" cy="77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60"/>
          <p:cNvCxnSpPr>
            <a:stCxn id="574" idx="0"/>
            <a:endCxn id="575" idx="2"/>
          </p:cNvCxnSpPr>
          <p:nvPr/>
        </p:nvCxnSpPr>
        <p:spPr>
          <a:xfrm rot="10800000">
            <a:off x="5242388" y="1958850"/>
            <a:ext cx="4200" cy="54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60"/>
          <p:cNvSpPr txBox="1"/>
          <p:nvPr/>
        </p:nvSpPr>
        <p:spPr>
          <a:xfrm>
            <a:off x="4087538" y="2506950"/>
            <a:ext cx="2318100" cy="14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zh-TW" sz="16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60"/>
          <p:cNvSpPr/>
          <p:nvPr/>
        </p:nvSpPr>
        <p:spPr>
          <a:xfrm rot="-5400000">
            <a:off x="6341636" y="1433066"/>
            <a:ext cx="358200" cy="45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DB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60"/>
          <p:cNvSpPr/>
          <p:nvPr/>
        </p:nvSpPr>
        <p:spPr>
          <a:xfrm>
            <a:off x="6946625" y="1284650"/>
            <a:ext cx="1767600" cy="7506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F6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8" name="Google Shape;578;p60"/>
          <p:cNvPicPr preferRelativeResize="0"/>
          <p:nvPr/>
        </p:nvPicPr>
        <p:blipFill rotWithShape="1">
          <a:blip r:embed="rId4">
            <a:alphaModFix/>
          </a:blip>
          <a:srcRect l="10236" r="10037"/>
          <a:stretch/>
        </p:blipFill>
        <p:spPr>
          <a:xfrm>
            <a:off x="71655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13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60"/>
          <p:cNvCxnSpPr/>
          <p:nvPr/>
        </p:nvCxnSpPr>
        <p:spPr>
          <a:xfrm flipH="1">
            <a:off x="943100" y="2486163"/>
            <a:ext cx="11532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60"/>
          <p:cNvCxnSpPr>
            <a:endCxn id="570" idx="0"/>
          </p:cNvCxnSpPr>
          <p:nvPr/>
        </p:nvCxnSpPr>
        <p:spPr>
          <a:xfrm>
            <a:off x="2096171" y="2486250"/>
            <a:ext cx="1184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  <p:sp>
        <p:nvSpPr>
          <p:cNvPr id="575" name="Google Shape;575;p60"/>
          <p:cNvSpPr/>
          <p:nvPr/>
        </p:nvSpPr>
        <p:spPr>
          <a:xfrm>
            <a:off x="4358600" y="1317750"/>
            <a:ext cx="1767600" cy="6411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3" name="Google Shape;58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950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88" y="1596875"/>
            <a:ext cx="5626424" cy="3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590" name="Google Shape;590;p61"/>
          <p:cNvSpPr txBox="1">
            <a:spLocks noGrp="1"/>
          </p:cNvSpPr>
          <p:nvPr>
            <p:ph type="body" idx="1"/>
          </p:nvPr>
        </p:nvSpPr>
        <p:spPr>
          <a:xfrm>
            <a:off x="376925" y="542825"/>
            <a:ext cx="90018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1.	(9%) answer 3 Report Questions and submit </a:t>
            </a:r>
            <a:r>
              <a:rPr lang="zh-TW" sz="1750" b="1">
                <a:solidFill>
                  <a:srgbClr val="FF0000"/>
                </a:solidFill>
              </a:rPr>
              <a:t>conversation record json</a:t>
            </a:r>
            <a:r>
              <a:rPr lang="zh-TW" sz="1750"/>
              <a:t> file </a:t>
            </a:r>
            <a:endParaRPr sz="175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 downloaded from </a:t>
            </a:r>
            <a:r>
              <a:rPr lang="zh-TW" sz="1750" u="sng">
                <a:solidFill>
                  <a:schemeClr val="hlink"/>
                </a:solidFill>
                <a:hlinkClick r:id="rId4"/>
              </a:rPr>
              <a:t>DaVinci</a:t>
            </a:r>
            <a:endParaRPr sz="1750"/>
          </a:p>
        </p:txBody>
      </p:sp>
      <p:sp>
        <p:nvSpPr>
          <p:cNvPr id="591" name="Google Shape;59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  <p:sp>
        <p:nvSpPr>
          <p:cNvPr id="592" name="Google Shape;592;p61"/>
          <p:cNvSpPr/>
          <p:nvPr/>
        </p:nvSpPr>
        <p:spPr>
          <a:xfrm>
            <a:off x="2025450" y="4273725"/>
            <a:ext cx="5549700" cy="70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1"/>
          <p:cNvSpPr txBox="1"/>
          <p:nvPr/>
        </p:nvSpPr>
        <p:spPr>
          <a:xfrm>
            <a:off x="855450" y="3555475"/>
            <a:ext cx="60366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sz="1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61"/>
          <p:cNvSpPr txBox="1"/>
          <p:nvPr/>
        </p:nvSpPr>
        <p:spPr>
          <a:xfrm>
            <a:off x="769775" y="1165775"/>
            <a:ext cx="8464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will only parse </a:t>
            </a:r>
            <a:r>
              <a:rPr lang="zh-TW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first response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the conversation for grading.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62"/>
          <p:cNvPicPr preferRelativeResize="0"/>
          <p:nvPr/>
        </p:nvPicPr>
        <p:blipFill rotWithShape="1">
          <a:blip r:embed="rId3">
            <a:alphaModFix/>
          </a:blip>
          <a:srcRect r="4861" b="19067"/>
          <a:stretch/>
        </p:blipFill>
        <p:spPr>
          <a:xfrm>
            <a:off x="465875" y="1612525"/>
            <a:ext cx="7755041" cy="34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2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601" name="Google Shape;601;p62"/>
          <p:cNvSpPr txBox="1">
            <a:spLocks noGrp="1"/>
          </p:cNvSpPr>
          <p:nvPr>
            <p:ph type="body" idx="1"/>
          </p:nvPr>
        </p:nvSpPr>
        <p:spPr>
          <a:xfrm>
            <a:off x="376925" y="466625"/>
            <a:ext cx="90018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1.	(9%) answer 3 Report Questions and submit </a:t>
            </a:r>
            <a:r>
              <a:rPr lang="zh-TW" sz="1750" b="1">
                <a:solidFill>
                  <a:srgbClr val="FF0000"/>
                </a:solidFill>
              </a:rPr>
              <a:t>conversation record json</a:t>
            </a:r>
            <a:r>
              <a:rPr lang="zh-TW" sz="1750"/>
              <a:t> file </a:t>
            </a:r>
            <a:endParaRPr sz="175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 downloaded from </a:t>
            </a:r>
            <a:r>
              <a:rPr lang="zh-TW" sz="1750" u="sng">
                <a:solidFill>
                  <a:schemeClr val="hlink"/>
                </a:solidFill>
                <a:hlinkClick r:id="rId4"/>
              </a:rPr>
              <a:t>DaVinci</a:t>
            </a:r>
            <a:endParaRPr sz="1750"/>
          </a:p>
        </p:txBody>
      </p:sp>
      <p:sp>
        <p:nvSpPr>
          <p:cNvPr id="602" name="Google Shape;60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2969504" y="1699500"/>
            <a:ext cx="199800" cy="247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2"/>
          <p:cNvSpPr txBox="1"/>
          <p:nvPr/>
        </p:nvSpPr>
        <p:spPr>
          <a:xfrm>
            <a:off x="2504216" y="1794301"/>
            <a:ext cx="873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62"/>
          <p:cNvSpPr txBox="1"/>
          <p:nvPr/>
        </p:nvSpPr>
        <p:spPr>
          <a:xfrm>
            <a:off x="376925" y="1181425"/>
            <a:ext cx="7114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will only parse </a:t>
            </a:r>
            <a:r>
              <a:rPr lang="zh-TW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response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the conversation for grading.</a:t>
            </a:r>
            <a:endParaRPr/>
          </a:p>
        </p:txBody>
      </p:sp>
      <p:sp>
        <p:nvSpPr>
          <p:cNvPr id="606" name="Google Shape;606;p62"/>
          <p:cNvSpPr/>
          <p:nvPr/>
        </p:nvSpPr>
        <p:spPr>
          <a:xfrm>
            <a:off x="6922150" y="2179500"/>
            <a:ext cx="1490100" cy="39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2"/>
          <p:cNvSpPr txBox="1"/>
          <p:nvPr/>
        </p:nvSpPr>
        <p:spPr>
          <a:xfrm>
            <a:off x="5350810" y="1794050"/>
            <a:ext cx="4422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download file from there!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1774275"/>
            <a:ext cx="8409475" cy="261946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3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614" name="Google Shape;614;p63"/>
          <p:cNvSpPr txBox="1">
            <a:spLocks noGrp="1"/>
          </p:cNvSpPr>
          <p:nvPr>
            <p:ph type="body" idx="1"/>
          </p:nvPr>
        </p:nvSpPr>
        <p:spPr>
          <a:xfrm>
            <a:off x="218425" y="1000025"/>
            <a:ext cx="89247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2.	(1%) take 1 screenshot of LLM </a:t>
            </a:r>
            <a:r>
              <a:rPr lang="zh-TW" sz="1600">
                <a:solidFill>
                  <a:srgbClr val="0000FF"/>
                </a:solidFill>
              </a:rPr>
              <a:t>output on testing dataset </a:t>
            </a:r>
            <a:r>
              <a:rPr lang="zh-TW" sz="1600"/>
              <a:t>at Colab, save it  into 1 pdf file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	(只需要截其中一次模型訓練完後在測試資料集上的輸出的圖即可)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15" name="Google Shape;615;p63"/>
          <p:cNvSpPr txBox="1"/>
          <p:nvPr/>
        </p:nvSpPr>
        <p:spPr>
          <a:xfrm>
            <a:off x="4824675" y="1985925"/>
            <a:ext cx="402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testing result</a:t>
            </a:r>
            <a:r>
              <a:rPr lang="zh-TW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Colab</a:t>
            </a:r>
            <a:endParaRPr sz="1300"/>
          </a:p>
        </p:txBody>
      </p:sp>
      <p:sp>
        <p:nvSpPr>
          <p:cNvPr id="616" name="Google Shape;61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LLM Values Alignment (Learning Human Preferences)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zh-TW" dirty="0"/>
            </a:br>
            <a:endParaRPr dirty="0"/>
          </a:p>
        </p:txBody>
      </p:sp>
      <p:sp>
        <p:nvSpPr>
          <p:cNvPr id="146" name="Google Shape;146;p28"/>
          <p:cNvSpPr/>
          <p:nvPr/>
        </p:nvSpPr>
        <p:spPr>
          <a:xfrm>
            <a:off x="3790125" y="2100049"/>
            <a:ext cx="1060200" cy="858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before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788504" y="2317305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844326" y="2184963"/>
            <a:ext cx="223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我只是個AI模型</a:t>
            </a:r>
            <a:r>
              <a:rPr lang="zh-TW"/>
              <a:t>，不具個人意見</a:t>
            </a: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790125" y="3928849"/>
            <a:ext cx="1060200" cy="858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LLM</a:t>
            </a:r>
            <a:endParaRPr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after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88503" y="4109997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016488" y="4109990"/>
            <a:ext cx="233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</a:t>
            </a:r>
            <a:r>
              <a:rPr lang="zh-TW" sz="1400" b="1" i="0" u="none" strike="noStrike" cap="none">
                <a:solidFill>
                  <a:srgbClr val="000000"/>
                </a:solidFill>
              </a:rPr>
              <a:t>同意</a:t>
            </a: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漫畫真人化，因為…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 rot="5400000">
            <a:off x="4028642" y="2918875"/>
            <a:ext cx="583200" cy="854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908100" y="3207300"/>
            <a:ext cx="2851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Alignment 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Values Alignment: Align the value of LLMs to the desired value of humans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Precisely, we want the LLM to prefer 動漫真人化</a:t>
            </a:r>
            <a:endParaRPr dirty="0"/>
          </a:p>
        </p:txBody>
      </p:sp>
      <p:sp>
        <p:nvSpPr>
          <p:cNvPr id="155" name="Google Shape;155;p28"/>
          <p:cNvSpPr txBox="1"/>
          <p:nvPr/>
        </p:nvSpPr>
        <p:spPr>
          <a:xfrm>
            <a:off x="5960200" y="4431825"/>
            <a:ext cx="209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alignment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623950" y="232825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908100" y="232825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956300" y="412095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2623950" y="4120950"/>
            <a:ext cx="10602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Submission &amp; Deadline</a:t>
            </a:r>
            <a:endParaRPr/>
          </a:p>
        </p:txBody>
      </p:sp>
      <p:sp>
        <p:nvSpPr>
          <p:cNvPr id="622" name="Google Shape;622;p6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your homework to </a:t>
            </a:r>
            <a:r>
              <a:rPr lang="zh-TW" b="1">
                <a:solidFill>
                  <a:srgbClr val="FF0000"/>
                </a:solidFill>
              </a:rPr>
              <a:t>NTU Cool 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Submission format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screenshot file: &lt;student_id&gt;.pdf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ex: b09901000.pdf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json file(</a:t>
            </a:r>
            <a:r>
              <a:rPr lang="zh-TW" b="1"/>
              <a:t>conversation record</a:t>
            </a:r>
            <a:r>
              <a:rPr lang="zh-TW"/>
              <a:t>) from DaVinci: &lt;student_id&gt;.json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ex: b09901000.json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2024/05/02 23:59:59 (UTC+8)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late submission is allowed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如果作業繳交死線前48小時內達哥因為系統更新或其他因素導致無法使用超過2小時，作業死線會延後至少一天，延後時間將另行公佈，請大家不用緊張</a:t>
            </a:r>
            <a:endParaRPr/>
          </a:p>
        </p:txBody>
      </p:sp>
      <p:sp>
        <p:nvSpPr>
          <p:cNvPr id="623" name="Google Shape;62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Grading Policy - Judging setting</a:t>
            </a:r>
            <a:endParaRPr/>
          </a:p>
        </p:txBody>
      </p:sp>
      <p:sp>
        <p:nvSpPr>
          <p:cNvPr id="629" name="Google Shape;629;p65"/>
          <p:cNvSpPr txBox="1">
            <a:spLocks noGrp="1"/>
          </p:cNvSpPr>
          <p:nvPr>
            <p:ph type="body" idx="1"/>
          </p:nvPr>
        </p:nvSpPr>
        <p:spPr>
          <a:xfrm>
            <a:off x="2482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Model: GPT-4-Turbo-8k from DaVinci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Temperature : precise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⚠️ </a:t>
            </a:r>
            <a:r>
              <a:rPr lang="zh-TW" sz="1600"/>
              <a:t>We will only parse </a:t>
            </a:r>
            <a:r>
              <a:rPr lang="zh-TW" sz="1600" b="1"/>
              <a:t>the first response</a:t>
            </a:r>
            <a:r>
              <a:rPr lang="zh-TW" sz="1600"/>
              <a:t> in the conversation json file for grading.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Grading Rules</a:t>
            </a:r>
            <a:endParaRPr/>
          </a:p>
        </p:txBody>
      </p:sp>
      <p:sp>
        <p:nvSpPr>
          <p:cNvPr id="636" name="Google Shape;636;p6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Plagiarism in any form is prohibited.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share your </a:t>
            </a:r>
            <a:r>
              <a:rPr lang="zh-TW">
                <a:solidFill>
                  <a:srgbClr val="695D46"/>
                </a:solidFill>
              </a:rPr>
              <a:t>report answers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>
                <a:solidFill>
                  <a:srgbClr val="695D46"/>
                </a:solidFill>
              </a:rPr>
              <a:t>&amp;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evaluation results (JSON files) with others.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submit the JSON files that are not obtained using your Davinci account.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attempt to manually edit your JSON file</a:t>
            </a:r>
            <a:r>
              <a:rPr lang="zh-TW">
                <a:solidFill>
                  <a:srgbClr val="695D46"/>
                </a:solidFill>
              </a:rPr>
              <a:t>’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 content.</a:t>
            </a:r>
            <a:endParaRPr>
              <a:solidFill>
                <a:srgbClr val="695D46"/>
              </a:solidFill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</a:rPr>
              <a:t>DO NOT change any setting of the grading assistant (the prompts or temperature).</a:t>
            </a:r>
            <a:endParaRPr>
              <a:solidFill>
                <a:srgbClr val="695D46"/>
              </a:solidFill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第一次違反以上規定，該作業0分，學期總成績再乘以0.9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第二次違反以上規定，學期成績F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/>
              <a:t>If you submit </a:t>
            </a:r>
            <a:r>
              <a:rPr lang="zh-TW" b="1"/>
              <a:t>wrong JSON file</a:t>
            </a:r>
            <a:r>
              <a:rPr lang="zh-TW"/>
              <a:t>, you will get </a:t>
            </a:r>
            <a:r>
              <a:rPr lang="zh-TW" b="1"/>
              <a:t>0 point in report</a:t>
            </a:r>
            <a:r>
              <a:rPr lang="zh-TW"/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Format error or Filename error will results in 0 point. (ex: submitting .png instead of .pdf)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Prof. Lee &amp; the TAs preserve the rights to change the rules &amp; grades.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Grading Release Date</a:t>
            </a:r>
            <a:endParaRPr/>
          </a:p>
        </p:txBody>
      </p:sp>
      <p:sp>
        <p:nvSpPr>
          <p:cNvPr id="643" name="Google Shape;643;p6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grading of the homework will be released by 2024/05/10 23:59:59 (UTC+8) </a:t>
            </a:r>
            <a:endParaRPr/>
          </a:p>
        </p:txBody>
      </p:sp>
      <p:sp>
        <p:nvSpPr>
          <p:cNvPr id="644" name="Google Shape;64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If You Have Any Questions </a:t>
            </a:r>
            <a:endParaRPr/>
          </a:p>
        </p:txBody>
      </p:sp>
      <p:sp>
        <p:nvSpPr>
          <p:cNvPr id="650" name="Google Shape;650;p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NTU Cool HW6 作業討論區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如果同學的問題不涉及作業答案或隱私，請</a:t>
            </a:r>
            <a:r>
              <a:rPr lang="zh-TW" sz="1800" b="1"/>
              <a:t>一律使用</a:t>
            </a:r>
            <a:r>
              <a:rPr lang="zh-TW" sz="1800"/>
              <a:t>NTU Cool 討論區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助教們會優先回答NTU Cool討論區上的問題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Email: </a:t>
            </a:r>
            <a:r>
              <a:rPr lang="zh-TW" sz="16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r>
              <a:rPr lang="zh-TW" sz="165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Title should start with [GenAI 2024 Spring Hw6]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Email with the wrong title will be moved to trash automatically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 Hours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Time:</a:t>
            </a:r>
            <a:r>
              <a:rPr lang="zh-TW">
                <a:solidFill>
                  <a:srgbClr val="666666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>
                <a:solidFill>
                  <a:srgbClr val="666666"/>
                </a:solidFill>
              </a:rPr>
              <a:t>4/12 Friday (16:30~17:20)</a:t>
            </a:r>
            <a:endParaRPr>
              <a:solidFill>
                <a:srgbClr val="666666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4/19 Friday (14:20~16:20)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Location: </a:t>
            </a:r>
            <a:r>
              <a:rPr lang="zh-TW">
                <a:solidFill>
                  <a:srgbClr val="666666"/>
                </a:solidFill>
              </a:rPr>
              <a:t>綜合大講堂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51" name="Google Shape;65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657" name="Google Shape;65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Execution Sample Code at Colab</a:t>
            </a:r>
            <a:endParaRPr/>
          </a:p>
        </p:txBody>
      </p:sp>
      <p:sp>
        <p:nvSpPr>
          <p:cNvPr id="663" name="Google Shape;663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 txBox="1">
            <a:spLocks noGrp="1"/>
          </p:cNvSpPr>
          <p:nvPr>
            <p:ph type="title"/>
          </p:nvPr>
        </p:nvSpPr>
        <p:spPr>
          <a:xfrm>
            <a:off x="4641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Copy Sample Code to your Gogle Drive</a:t>
            </a:r>
            <a:endParaRPr/>
          </a:p>
        </p:txBody>
      </p:sp>
      <p:sp>
        <p:nvSpPr>
          <p:cNvPr id="669" name="Google Shape;669;p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47</a:t>
            </a:fld>
            <a:endParaRPr/>
          </a:p>
        </p:txBody>
      </p:sp>
      <p:pic>
        <p:nvPicPr>
          <p:cNvPr id="671" name="Google Shape;671;p71"/>
          <p:cNvPicPr preferRelativeResize="0"/>
          <p:nvPr/>
        </p:nvPicPr>
        <p:blipFill rotWithShape="1">
          <a:blip r:embed="rId3">
            <a:alphaModFix/>
          </a:blip>
          <a:srcRect t="1417" b="22761"/>
          <a:stretch/>
        </p:blipFill>
        <p:spPr>
          <a:xfrm>
            <a:off x="741850" y="1076500"/>
            <a:ext cx="7530750" cy="3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1"/>
          <p:cNvSpPr/>
          <p:nvPr/>
        </p:nvSpPr>
        <p:spPr>
          <a:xfrm>
            <a:off x="1294050" y="3535775"/>
            <a:ext cx="2464500" cy="36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1"/>
          <p:cNvSpPr txBox="1"/>
          <p:nvPr/>
        </p:nvSpPr>
        <p:spPr>
          <a:xfrm>
            <a:off x="2517739" y="306782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2700"/>
            <a:ext cx="8520600" cy="31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2"/>
          <p:cNvSpPr txBox="1">
            <a:spLocks noGrp="1"/>
          </p:cNvSpPr>
          <p:nvPr>
            <p:ph type="title"/>
          </p:nvPr>
        </p:nvSpPr>
        <p:spPr>
          <a:xfrm>
            <a:off x="249100" y="445025"/>
            <a:ext cx="8893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40"/>
              <a:t>Setting Training Hyperparameters </a:t>
            </a:r>
            <a:endParaRPr sz="3140"/>
          </a:p>
        </p:txBody>
      </p:sp>
      <p:sp>
        <p:nvSpPr>
          <p:cNvPr id="680" name="Google Shape;680;p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72"/>
          <p:cNvSpPr/>
          <p:nvPr/>
        </p:nvSpPr>
        <p:spPr>
          <a:xfrm>
            <a:off x="690350" y="3077125"/>
            <a:ext cx="8182500" cy="1006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Sample Code</a:t>
            </a:r>
            <a:endParaRPr/>
          </a:p>
        </p:txBody>
      </p:sp>
      <p:sp>
        <p:nvSpPr>
          <p:cNvPr id="688" name="Google Shape;688;p73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49</a:t>
            </a:fld>
            <a:endParaRPr/>
          </a:p>
        </p:txBody>
      </p:sp>
      <p:pic>
        <p:nvPicPr>
          <p:cNvPr id="690" name="Google Shape;690;p73"/>
          <p:cNvPicPr preferRelativeResize="0"/>
          <p:nvPr/>
        </p:nvPicPr>
        <p:blipFill rotWithShape="1">
          <a:blip r:embed="rId3">
            <a:alphaModFix/>
          </a:blip>
          <a:srcRect b="19948"/>
          <a:stretch/>
        </p:blipFill>
        <p:spPr>
          <a:xfrm>
            <a:off x="503737" y="1037725"/>
            <a:ext cx="7741064" cy="3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3"/>
          <p:cNvSpPr/>
          <p:nvPr/>
        </p:nvSpPr>
        <p:spPr>
          <a:xfrm>
            <a:off x="2727850" y="1615600"/>
            <a:ext cx="3106800" cy="287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3"/>
          <p:cNvSpPr txBox="1"/>
          <p:nvPr/>
        </p:nvSpPr>
        <p:spPr>
          <a:xfrm>
            <a:off x="5605139" y="120512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 of This Homework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will learn how to align LLMs to a specific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standard way of alignment training is RLHF (Reinforcement Learning with Human Feedback)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74"/>
          <p:cNvPicPr preferRelativeResize="0"/>
          <p:nvPr/>
        </p:nvPicPr>
        <p:blipFill rotWithShape="1">
          <a:blip r:embed="rId3">
            <a:alphaModFix/>
          </a:blip>
          <a:srcRect t="1370"/>
          <a:stretch/>
        </p:blipFill>
        <p:spPr>
          <a:xfrm>
            <a:off x="1302825" y="847625"/>
            <a:ext cx="7186924" cy="4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 LLM testing result </a:t>
            </a:r>
            <a:endParaRPr/>
          </a:p>
        </p:txBody>
      </p:sp>
      <p:sp>
        <p:nvSpPr>
          <p:cNvPr id="699" name="Google Shape;699;p74"/>
          <p:cNvSpPr/>
          <p:nvPr/>
        </p:nvSpPr>
        <p:spPr>
          <a:xfrm>
            <a:off x="1196400" y="3276625"/>
            <a:ext cx="7399800" cy="1847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4"/>
          <p:cNvSpPr txBox="1"/>
          <p:nvPr/>
        </p:nvSpPr>
        <p:spPr>
          <a:xfrm>
            <a:off x="304800" y="4200625"/>
            <a:ext cx="855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p74"/>
          <p:cNvSpPr/>
          <p:nvPr/>
        </p:nvSpPr>
        <p:spPr>
          <a:xfrm>
            <a:off x="1583675" y="3345450"/>
            <a:ext cx="1261500" cy="4626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02" name="Google Shape;702;p74"/>
          <p:cNvSpPr txBox="1"/>
          <p:nvPr/>
        </p:nvSpPr>
        <p:spPr>
          <a:xfrm>
            <a:off x="263675" y="2720925"/>
            <a:ext cx="17097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training 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hyperparameters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75"/>
          <p:cNvPicPr preferRelativeResize="0"/>
          <p:nvPr/>
        </p:nvPicPr>
        <p:blipFill rotWithShape="1">
          <a:blip r:embed="rId3">
            <a:alphaModFix/>
          </a:blip>
          <a:srcRect r="11676" b="23687"/>
          <a:stretch/>
        </p:blipFill>
        <p:spPr>
          <a:xfrm>
            <a:off x="396475" y="1193750"/>
            <a:ext cx="8693500" cy="36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5"/>
          <p:cNvSpPr txBox="1">
            <a:spLocks noGrp="1"/>
          </p:cNvSpPr>
          <p:nvPr>
            <p:ph type="title"/>
          </p:nvPr>
        </p:nvSpPr>
        <p:spPr>
          <a:xfrm>
            <a:off x="325300" y="292625"/>
            <a:ext cx="8893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40"/>
              <a:t>Setting Training hyperparameters Again </a:t>
            </a:r>
            <a:endParaRPr sz="3140"/>
          </a:p>
        </p:txBody>
      </p:sp>
      <p:sp>
        <p:nvSpPr>
          <p:cNvPr id="710" name="Google Shape;710;p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75"/>
          <p:cNvSpPr/>
          <p:nvPr/>
        </p:nvSpPr>
        <p:spPr>
          <a:xfrm>
            <a:off x="663150" y="3144125"/>
            <a:ext cx="8520600" cy="1057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Sample Code Again</a:t>
            </a:r>
            <a:endParaRPr/>
          </a:p>
        </p:txBody>
      </p:sp>
      <p:sp>
        <p:nvSpPr>
          <p:cNvPr id="718" name="Google Shape;718;p7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52</a:t>
            </a:fld>
            <a:endParaRPr/>
          </a:p>
        </p:txBody>
      </p:sp>
      <p:pic>
        <p:nvPicPr>
          <p:cNvPr id="720" name="Google Shape;720;p76"/>
          <p:cNvPicPr preferRelativeResize="0"/>
          <p:nvPr/>
        </p:nvPicPr>
        <p:blipFill rotWithShape="1">
          <a:blip r:embed="rId3">
            <a:alphaModFix/>
          </a:blip>
          <a:srcRect b="18086"/>
          <a:stretch/>
        </p:blipFill>
        <p:spPr>
          <a:xfrm>
            <a:off x="785000" y="1095600"/>
            <a:ext cx="7833375" cy="37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6"/>
          <p:cNvSpPr/>
          <p:nvPr/>
        </p:nvSpPr>
        <p:spPr>
          <a:xfrm>
            <a:off x="2985125" y="3528800"/>
            <a:ext cx="3169500" cy="36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6"/>
          <p:cNvSpPr txBox="1"/>
          <p:nvPr/>
        </p:nvSpPr>
        <p:spPr>
          <a:xfrm>
            <a:off x="4571989" y="315557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00" y="809225"/>
            <a:ext cx="7551300" cy="42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 LLM testing result Again</a:t>
            </a:r>
            <a:endParaRPr/>
          </a:p>
        </p:txBody>
      </p:sp>
      <p:sp>
        <p:nvSpPr>
          <p:cNvPr id="729" name="Google Shape;729;p77"/>
          <p:cNvSpPr/>
          <p:nvPr/>
        </p:nvSpPr>
        <p:spPr>
          <a:xfrm>
            <a:off x="1432500" y="3209725"/>
            <a:ext cx="7399800" cy="1847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7"/>
          <p:cNvSpPr txBox="1"/>
          <p:nvPr/>
        </p:nvSpPr>
        <p:spPr>
          <a:xfrm>
            <a:off x="304800" y="4200625"/>
            <a:ext cx="855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77"/>
          <p:cNvSpPr/>
          <p:nvPr/>
        </p:nvSpPr>
        <p:spPr>
          <a:xfrm>
            <a:off x="1580050" y="3276625"/>
            <a:ext cx="1261500" cy="4626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32" name="Google Shape;732;p77"/>
          <p:cNvSpPr txBox="1"/>
          <p:nvPr/>
        </p:nvSpPr>
        <p:spPr>
          <a:xfrm>
            <a:off x="311700" y="2641625"/>
            <a:ext cx="15771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training 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hyperarameters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Report Answer by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DaVinci</a:t>
            </a:r>
            <a:endParaRPr/>
          </a:p>
        </p:txBody>
      </p:sp>
      <p:sp>
        <p:nvSpPr>
          <p:cNvPr id="739" name="Google Shape;7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6" name="Google Shape;746;p79"/>
          <p:cNvPicPr preferRelativeResize="0"/>
          <p:nvPr/>
        </p:nvPicPr>
        <p:blipFill rotWithShape="1">
          <a:blip r:embed="rId3">
            <a:alphaModFix/>
          </a:blip>
          <a:srcRect l="13651"/>
          <a:stretch/>
        </p:blipFill>
        <p:spPr>
          <a:xfrm>
            <a:off x="311700" y="381536"/>
            <a:ext cx="8520600" cy="446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9"/>
          <p:cNvSpPr/>
          <p:nvPr/>
        </p:nvSpPr>
        <p:spPr>
          <a:xfrm>
            <a:off x="5831200" y="1580600"/>
            <a:ext cx="752400" cy="39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9"/>
          <p:cNvSpPr txBox="1"/>
          <p:nvPr/>
        </p:nvSpPr>
        <p:spPr>
          <a:xfrm>
            <a:off x="5831191" y="1152413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9" name="Google Shape;74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6" name="Google Shape;756;p80"/>
          <p:cNvPicPr preferRelativeResize="0"/>
          <p:nvPr/>
        </p:nvPicPr>
        <p:blipFill rotWithShape="1">
          <a:blip r:embed="rId3">
            <a:alphaModFix/>
          </a:blip>
          <a:srcRect l="3409"/>
          <a:stretch/>
        </p:blipFill>
        <p:spPr>
          <a:xfrm>
            <a:off x="159300" y="187675"/>
            <a:ext cx="8832301" cy="47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0"/>
          <p:cNvSpPr/>
          <p:nvPr/>
        </p:nvSpPr>
        <p:spPr>
          <a:xfrm>
            <a:off x="7169875" y="1922575"/>
            <a:ext cx="1821600" cy="46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0"/>
          <p:cNvSpPr txBox="1"/>
          <p:nvPr/>
        </p:nvSpPr>
        <p:spPr>
          <a:xfrm>
            <a:off x="6501191" y="19836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6" name="Google Shape;7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60"/>
            <a:ext cx="9144001" cy="487718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1"/>
          <p:cNvSpPr/>
          <p:nvPr/>
        </p:nvSpPr>
        <p:spPr>
          <a:xfrm>
            <a:off x="-19650" y="4171900"/>
            <a:ext cx="5473800" cy="762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1"/>
          <p:cNvSpPr txBox="1"/>
          <p:nvPr/>
        </p:nvSpPr>
        <p:spPr>
          <a:xfrm>
            <a:off x="311700" y="3356025"/>
            <a:ext cx="60366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example</a:t>
            </a:r>
            <a:endParaRPr/>
          </a:p>
        </p:txBody>
      </p:sp>
      <p:sp>
        <p:nvSpPr>
          <p:cNvPr id="775" name="Google Shape;77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58</a:t>
            </a:fld>
            <a:endParaRPr/>
          </a:p>
        </p:txBody>
      </p:sp>
      <p:pic>
        <p:nvPicPr>
          <p:cNvPr id="776" name="Google Shape;77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067" y="1152425"/>
            <a:ext cx="6121292" cy="36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2"/>
          <p:cNvSpPr/>
          <p:nvPr/>
        </p:nvSpPr>
        <p:spPr>
          <a:xfrm>
            <a:off x="1674581" y="3956288"/>
            <a:ext cx="6037800" cy="74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2"/>
          <p:cNvSpPr txBox="1"/>
          <p:nvPr/>
        </p:nvSpPr>
        <p:spPr>
          <a:xfrm>
            <a:off x="401675" y="3203958"/>
            <a:ext cx="65676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sz="1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your Score</a:t>
            </a:r>
            <a:endParaRPr/>
          </a:p>
        </p:txBody>
      </p:sp>
      <p:sp>
        <p:nvSpPr>
          <p:cNvPr id="784" name="Google Shape;784;p83"/>
          <p:cNvSpPr txBox="1">
            <a:spLocks noGrp="1"/>
          </p:cNvSpPr>
          <p:nvPr>
            <p:ph type="body" idx="1"/>
          </p:nvPr>
        </p:nvSpPr>
        <p:spPr>
          <a:xfrm>
            <a:off x="428875" y="1341181"/>
            <a:ext cx="8347800" cy="32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59</a:t>
            </a:fld>
            <a:endParaRPr/>
          </a:p>
        </p:txBody>
      </p:sp>
      <p:pic>
        <p:nvPicPr>
          <p:cNvPr id="786" name="Google Shape;786;p83"/>
          <p:cNvPicPr preferRelativeResize="0"/>
          <p:nvPr/>
        </p:nvPicPr>
        <p:blipFill rotWithShape="1">
          <a:blip r:embed="rId3">
            <a:alphaModFix/>
          </a:blip>
          <a:srcRect r="4861" b="19067"/>
          <a:stretch/>
        </p:blipFill>
        <p:spPr>
          <a:xfrm>
            <a:off x="428875" y="995085"/>
            <a:ext cx="8347799" cy="37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83"/>
          <p:cNvSpPr/>
          <p:nvPr/>
        </p:nvSpPr>
        <p:spPr>
          <a:xfrm>
            <a:off x="7372175" y="1747475"/>
            <a:ext cx="1324200" cy="39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3"/>
          <p:cNvSpPr txBox="1"/>
          <p:nvPr/>
        </p:nvSpPr>
        <p:spPr>
          <a:xfrm>
            <a:off x="4239500" y="1353875"/>
            <a:ext cx="462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download json file from there!</a:t>
            </a:r>
            <a:endParaRPr sz="1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83"/>
          <p:cNvSpPr/>
          <p:nvPr/>
        </p:nvSpPr>
        <p:spPr>
          <a:xfrm>
            <a:off x="3321425" y="2075400"/>
            <a:ext cx="1062000" cy="1145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3"/>
          <p:cNvSpPr txBox="1"/>
          <p:nvPr/>
        </p:nvSpPr>
        <p:spPr>
          <a:xfrm>
            <a:off x="1310575" y="2408000"/>
            <a:ext cx="22197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report score 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 each question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 vs. RLHF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In supervised learning, it's essential to have prepared "standard answers" to train the model.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However, in real-life scenarios, many open questions lack standard answers, requiring us to adopt a preference-based approach.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Thus, we need Reinforcement Learning with Human Feedback (RLHF) to align values of our models.</a:t>
            </a:r>
            <a:endParaRPr dirty="0"/>
          </a:p>
        </p:txBody>
      </p:sp>
      <p:sp>
        <p:nvSpPr>
          <p:cNvPr id="174" name="Google Shape;174;p30"/>
          <p:cNvSpPr txBox="1"/>
          <p:nvPr/>
        </p:nvSpPr>
        <p:spPr>
          <a:xfrm>
            <a:off x="6225075" y="4098500"/>
            <a:ext cx="2208600" cy="369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Answer: ???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6249700" y="3417325"/>
            <a:ext cx="220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Answer: </a:t>
            </a:r>
            <a:r>
              <a:rPr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約1.496億公里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1592925" y="3417325"/>
            <a:ext cx="304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Input: </a:t>
            </a:r>
            <a:r>
              <a:rPr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地球到太陽的距離?</a:t>
            </a:r>
            <a:endParaRPr sz="1200">
              <a:solidFill>
                <a:srgbClr val="0F0F0F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592875" y="4075400"/>
            <a:ext cx="304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Input: </a:t>
            </a:r>
            <a:r>
              <a:rPr lang="zh-TW" sz="1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在公車上讓座給有需要的人?</a:t>
            </a:r>
            <a:endParaRPr sz="15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753975" y="4075400"/>
            <a:ext cx="75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RLHF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44375" y="3310725"/>
            <a:ext cx="189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Supervised Fine-Tuning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4843700" y="3482125"/>
            <a:ext cx="11793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4843700" y="4140200"/>
            <a:ext cx="1179300" cy="28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 Report Grading JSON</a:t>
            </a:r>
            <a:endParaRPr/>
          </a:p>
        </p:txBody>
      </p:sp>
      <p:sp>
        <p:nvSpPr>
          <p:cNvPr id="796" name="Google Shape;796;p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7" name="Google Shape;797;p84"/>
          <p:cNvPicPr preferRelativeResize="0"/>
          <p:nvPr/>
        </p:nvPicPr>
        <p:blipFill rotWithShape="1">
          <a:blip r:embed="rId3">
            <a:alphaModFix/>
          </a:blip>
          <a:srcRect l="1086" r="6823" b="17614"/>
          <a:stretch/>
        </p:blipFill>
        <p:spPr>
          <a:xfrm>
            <a:off x="311700" y="902224"/>
            <a:ext cx="8520600" cy="41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4"/>
          <p:cNvSpPr/>
          <p:nvPr/>
        </p:nvSpPr>
        <p:spPr>
          <a:xfrm>
            <a:off x="2544164" y="2466325"/>
            <a:ext cx="162000" cy="277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4"/>
          <p:cNvSpPr txBox="1"/>
          <p:nvPr/>
        </p:nvSpPr>
        <p:spPr>
          <a:xfrm>
            <a:off x="2205816" y="20988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Report Score by Report Grader</a:t>
            </a:r>
            <a:endParaRPr/>
          </a:p>
        </p:txBody>
      </p:sp>
      <p:sp>
        <p:nvSpPr>
          <p:cNvPr id="806" name="Google Shape;80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86"/>
          <p:cNvPicPr preferRelativeResize="0"/>
          <p:nvPr/>
        </p:nvPicPr>
        <p:blipFill rotWithShape="1">
          <a:blip r:embed="rId3">
            <a:alphaModFix/>
          </a:blip>
          <a:srcRect r="12533" b="14478"/>
          <a:stretch/>
        </p:blipFill>
        <p:spPr>
          <a:xfrm>
            <a:off x="1264075" y="919600"/>
            <a:ext cx="6615851" cy="38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62</a:t>
            </a:fld>
            <a:endParaRPr/>
          </a:p>
        </p:txBody>
      </p:sp>
      <p:sp>
        <p:nvSpPr>
          <p:cNvPr id="813" name="Google Shape;813;p86"/>
          <p:cNvSpPr txBox="1"/>
          <p:nvPr/>
        </p:nvSpPr>
        <p:spPr>
          <a:xfrm>
            <a:off x="592516" y="3134325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86"/>
          <p:cNvSpPr/>
          <p:nvPr/>
        </p:nvSpPr>
        <p:spPr>
          <a:xfrm>
            <a:off x="1198075" y="3210925"/>
            <a:ext cx="4377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open </a:t>
            </a:r>
            <a:r>
              <a:rPr lang="zh-TW" u="sng">
                <a:hlinkClick r:id="rId4"/>
              </a:rPr>
              <a:t>Report Grader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36" y="865850"/>
            <a:ext cx="6586526" cy="41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Upload your json file by clicking upload icon</a:t>
            </a:r>
            <a:endParaRPr/>
          </a:p>
        </p:txBody>
      </p:sp>
      <p:sp>
        <p:nvSpPr>
          <p:cNvPr id="822" name="Google Shape;822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63</a:t>
            </a:fld>
            <a:endParaRPr/>
          </a:p>
        </p:txBody>
      </p:sp>
      <p:sp>
        <p:nvSpPr>
          <p:cNvPr id="823" name="Google Shape;823;p87"/>
          <p:cNvSpPr/>
          <p:nvPr/>
        </p:nvSpPr>
        <p:spPr>
          <a:xfrm>
            <a:off x="1531750" y="1533975"/>
            <a:ext cx="324900" cy="287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7"/>
          <p:cNvSpPr txBox="1"/>
          <p:nvPr/>
        </p:nvSpPr>
        <p:spPr>
          <a:xfrm>
            <a:off x="1209391" y="109390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88"/>
          <p:cNvPicPr preferRelativeResize="0"/>
          <p:nvPr/>
        </p:nvPicPr>
        <p:blipFill rotWithShape="1">
          <a:blip r:embed="rId3">
            <a:alphaModFix/>
          </a:blip>
          <a:srcRect r="11535"/>
          <a:stretch/>
        </p:blipFill>
        <p:spPr>
          <a:xfrm>
            <a:off x="527588" y="1000025"/>
            <a:ext cx="8088825" cy="37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88"/>
          <p:cNvSpPr txBox="1">
            <a:spLocks noGrp="1"/>
          </p:cNvSpPr>
          <p:nvPr>
            <p:ph type="title"/>
          </p:nvPr>
        </p:nvSpPr>
        <p:spPr>
          <a:xfrm>
            <a:off x="4641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your json file path</a:t>
            </a:r>
            <a:endParaRPr/>
          </a:p>
        </p:txBody>
      </p:sp>
      <p:sp>
        <p:nvSpPr>
          <p:cNvPr id="831" name="Google Shape;831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64</a:t>
            </a:fld>
            <a:endParaRPr/>
          </a:p>
        </p:txBody>
      </p:sp>
      <p:sp>
        <p:nvSpPr>
          <p:cNvPr id="832" name="Google Shape;832;p88"/>
          <p:cNvSpPr txBox="1"/>
          <p:nvPr/>
        </p:nvSpPr>
        <p:spPr>
          <a:xfrm>
            <a:off x="2429516" y="23997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88"/>
          <p:cNvSpPr/>
          <p:nvPr/>
        </p:nvSpPr>
        <p:spPr>
          <a:xfrm>
            <a:off x="2518025" y="2852700"/>
            <a:ext cx="4377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8" y="1000025"/>
            <a:ext cx="7916374" cy="3894347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89"/>
          <p:cNvSpPr txBox="1">
            <a:spLocks noGrp="1"/>
          </p:cNvSpPr>
          <p:nvPr>
            <p:ph type="title"/>
          </p:nvPr>
        </p:nvSpPr>
        <p:spPr>
          <a:xfrm>
            <a:off x="4641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your json file path</a:t>
            </a:r>
            <a:endParaRPr/>
          </a:p>
        </p:txBody>
      </p:sp>
      <p:sp>
        <p:nvSpPr>
          <p:cNvPr id="840" name="Google Shape;840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65</a:t>
            </a:fld>
            <a:endParaRPr/>
          </a:p>
        </p:txBody>
      </p:sp>
      <p:sp>
        <p:nvSpPr>
          <p:cNvPr id="841" name="Google Shape;841;p89"/>
          <p:cNvSpPr txBox="1"/>
          <p:nvPr/>
        </p:nvSpPr>
        <p:spPr>
          <a:xfrm>
            <a:off x="2084328" y="3440377"/>
            <a:ext cx="21246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89"/>
          <p:cNvSpPr/>
          <p:nvPr/>
        </p:nvSpPr>
        <p:spPr>
          <a:xfrm>
            <a:off x="1010700" y="3874600"/>
            <a:ext cx="1879200" cy="25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Modify YOUR PATH to your json file’s path</a:t>
            </a:r>
            <a:endParaRPr/>
          </a:p>
        </p:txBody>
      </p:sp>
      <p:sp>
        <p:nvSpPr>
          <p:cNvPr id="848" name="Google Shape;848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66</a:t>
            </a:fld>
            <a:endParaRPr/>
          </a:p>
        </p:txBody>
      </p:sp>
      <p:pic>
        <p:nvPicPr>
          <p:cNvPr id="849" name="Google Shape;849;p90"/>
          <p:cNvPicPr preferRelativeResize="0"/>
          <p:nvPr/>
        </p:nvPicPr>
        <p:blipFill rotWithShape="1">
          <a:blip r:embed="rId3">
            <a:alphaModFix/>
          </a:blip>
          <a:srcRect l="29148" t="24749"/>
          <a:stretch/>
        </p:blipFill>
        <p:spPr>
          <a:xfrm>
            <a:off x="710950" y="1211725"/>
            <a:ext cx="7643349" cy="352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0" name="Google Shape;850;p90"/>
          <p:cNvCxnSpPr/>
          <p:nvPr/>
        </p:nvCxnSpPr>
        <p:spPr>
          <a:xfrm>
            <a:off x="2563459" y="2786801"/>
            <a:ext cx="783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1" name="Google Shape;851;p90"/>
          <p:cNvSpPr txBox="1"/>
          <p:nvPr/>
        </p:nvSpPr>
        <p:spPr>
          <a:xfrm>
            <a:off x="2611903" y="2212650"/>
            <a:ext cx="583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Ctrl + v to paste your json file path in the quote mark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the following block</a:t>
            </a:r>
            <a:endParaRPr/>
          </a:p>
        </p:txBody>
      </p:sp>
      <p:sp>
        <p:nvSpPr>
          <p:cNvPr id="857" name="Google Shape;857;p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67</a:t>
            </a:fld>
            <a:endParaRPr/>
          </a:p>
        </p:txBody>
      </p:sp>
      <p:pic>
        <p:nvPicPr>
          <p:cNvPr id="859" name="Google Shape;85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88" y="1266327"/>
            <a:ext cx="7834623" cy="34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91"/>
          <p:cNvSpPr txBox="1"/>
          <p:nvPr/>
        </p:nvSpPr>
        <p:spPr>
          <a:xfrm>
            <a:off x="60541" y="17707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91"/>
          <p:cNvSpPr/>
          <p:nvPr/>
        </p:nvSpPr>
        <p:spPr>
          <a:xfrm>
            <a:off x="724650" y="1817400"/>
            <a:ext cx="4377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your total score of all report questions</a:t>
            </a:r>
            <a:endParaRPr/>
          </a:p>
        </p:txBody>
      </p:sp>
      <p:sp>
        <p:nvSpPr>
          <p:cNvPr id="867" name="Google Shape;867;p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68</a:t>
            </a:fld>
            <a:endParaRPr/>
          </a:p>
        </p:txBody>
      </p:sp>
      <p:pic>
        <p:nvPicPr>
          <p:cNvPr id="869" name="Google Shape;86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7" y="1089674"/>
            <a:ext cx="8254524" cy="3827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92"/>
          <p:cNvSpPr/>
          <p:nvPr/>
        </p:nvSpPr>
        <p:spPr>
          <a:xfrm>
            <a:off x="709100" y="4569025"/>
            <a:ext cx="78858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876" name="Google Shape;876;p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Huggingface introduction to RLHF: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https://huggingface.co/blog/rlhf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https://huggingface.co/blog/trl-peft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 Preference Optimization(DPO):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https://arxiv.org/abs/2305.18290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Evaluation Prompt</a:t>
            </a:r>
            <a:endParaRPr/>
          </a:p>
        </p:txBody>
      </p:sp>
      <p:sp>
        <p:nvSpPr>
          <p:cNvPr id="877" name="Google Shape;877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Standard steps in to RLHF (briefly explain) 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 a reward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Fine-tuning LLM with RL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464100" y="4070025"/>
            <a:ext cx="57957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What is the function of Reward model ?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Evaluate the answer output by LLM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l="32619" t="6976" r="34753"/>
          <a:stretch/>
        </p:blipFill>
        <p:spPr>
          <a:xfrm>
            <a:off x="5749625" y="1209325"/>
            <a:ext cx="2147451" cy="36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464100" y="1266325"/>
            <a:ext cx="4414500" cy="26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1: Reward model training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Collect comparison data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question, there will be multiple responses and humans rank the responses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reward model learns which responses is better(more similar to human preference)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7749150" y="4576725"/>
            <a:ext cx="12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figure ref.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103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2: Fine-tune the LLM using RL with the reward model trained in the previous step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l="65246" t="7330"/>
          <a:stretch/>
        </p:blipFill>
        <p:spPr>
          <a:xfrm>
            <a:off x="5598875" y="1299225"/>
            <a:ext cx="2287401" cy="36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7848600" y="464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figure ref.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2658</Words>
  <Application>Microsoft Macintosh PowerPoint</Application>
  <PresentationFormat>全屏显示(16:9)</PresentationFormat>
  <Paragraphs>443</Paragraphs>
  <Slides>69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Open Sans</vt:lpstr>
      <vt:lpstr>Arial</vt:lpstr>
      <vt:lpstr>Times New Roman</vt:lpstr>
      <vt:lpstr>PT Sans Narrow</vt:lpstr>
      <vt:lpstr>Tropic</vt:lpstr>
      <vt:lpstr>Tropic</vt:lpstr>
      <vt:lpstr>GenAI HW6 Learning from Human Preference</vt:lpstr>
      <vt:lpstr>Outline</vt:lpstr>
      <vt:lpstr>Task Overview</vt:lpstr>
      <vt:lpstr>LLM Values Alignment (Learning Human Preferences)  </vt:lpstr>
      <vt:lpstr>Goal of This Homework</vt:lpstr>
      <vt:lpstr>Supervised Learning vs. RLHF</vt:lpstr>
      <vt:lpstr>Reinforcement Learning from Human Feedback (RLHF)</vt:lpstr>
      <vt:lpstr>Reinforcement Learning from Human Feedback (RLHF)</vt:lpstr>
      <vt:lpstr>Reinforcement Learning from Human Feedback (RLHF)</vt:lpstr>
      <vt:lpstr>Drawbacks of Standard RLHF</vt:lpstr>
      <vt:lpstr>DPO - Direct Preference Optimization </vt:lpstr>
      <vt:lpstr>DPO - Direct Preference Optimization </vt:lpstr>
      <vt:lpstr>Homework - LLM Values Alignment</vt:lpstr>
      <vt:lpstr>LLM Values Alignment  </vt:lpstr>
      <vt:lpstr>Task Descriptions</vt:lpstr>
      <vt:lpstr>Training Data: Pairwise Preference Data</vt:lpstr>
      <vt:lpstr>Testing Data</vt:lpstr>
      <vt:lpstr>Model and Dataset</vt:lpstr>
      <vt:lpstr>What You Will Learn in This Task</vt:lpstr>
      <vt:lpstr>TODOs</vt:lpstr>
      <vt:lpstr>PowerPoint 演示文稿</vt:lpstr>
      <vt:lpstr>TODO</vt:lpstr>
      <vt:lpstr>PowerPoint 演示文稿</vt:lpstr>
      <vt:lpstr>Adjust Training Hyperparameters</vt:lpstr>
      <vt:lpstr>Adjust Training Hyperparameters</vt:lpstr>
      <vt:lpstr>PowerPoint 演示文稿</vt:lpstr>
      <vt:lpstr>Adjust Training Hyperparameters</vt:lpstr>
      <vt:lpstr>Adjust Training Hyperparameters</vt:lpstr>
      <vt:lpstr>PowerPoint 演示文稿</vt:lpstr>
      <vt:lpstr>Colab DEMO</vt:lpstr>
      <vt:lpstr>PowerPoint 演示文稿</vt:lpstr>
      <vt:lpstr>Report Questions</vt:lpstr>
      <vt:lpstr>PowerPoint 演示文稿</vt:lpstr>
      <vt:lpstr>DaVinci DEMO</vt:lpstr>
      <vt:lpstr>Submission and Grading</vt:lpstr>
      <vt:lpstr>PowerPoint 演示文稿</vt:lpstr>
      <vt:lpstr>Submission</vt:lpstr>
      <vt:lpstr>Submission</vt:lpstr>
      <vt:lpstr>Submission</vt:lpstr>
      <vt:lpstr>Submission &amp; Deadline</vt:lpstr>
      <vt:lpstr>Grading Policy - Judging setting</vt:lpstr>
      <vt:lpstr>Grading Rules</vt:lpstr>
      <vt:lpstr>Grading Release Date</vt:lpstr>
      <vt:lpstr>If You Have Any Questions </vt:lpstr>
      <vt:lpstr>Appendix</vt:lpstr>
      <vt:lpstr>Execution Sample Code at Colab</vt:lpstr>
      <vt:lpstr>Copy Sample Code to your Gogle Drive</vt:lpstr>
      <vt:lpstr>Setting Training Hyperparameters </vt:lpstr>
      <vt:lpstr>Run Sample Code</vt:lpstr>
      <vt:lpstr>Save LLM testing result </vt:lpstr>
      <vt:lpstr>Setting Training hyperparameters Again </vt:lpstr>
      <vt:lpstr>Run Sample Code Again</vt:lpstr>
      <vt:lpstr>Save LLM testing result Again</vt:lpstr>
      <vt:lpstr>Grading Report Answer by DaVinci</vt:lpstr>
      <vt:lpstr>PowerPoint 演示文稿</vt:lpstr>
      <vt:lpstr>PowerPoint 演示文稿</vt:lpstr>
      <vt:lpstr>PowerPoint 演示文稿</vt:lpstr>
      <vt:lpstr>For example</vt:lpstr>
      <vt:lpstr>Check your Score</vt:lpstr>
      <vt:lpstr>Download Report Grading JSON</vt:lpstr>
      <vt:lpstr>Check Report Score by Report Grader</vt:lpstr>
      <vt:lpstr>After open Report Grader</vt:lpstr>
      <vt:lpstr>Upload your json file by clicking upload icon</vt:lpstr>
      <vt:lpstr>Get your json file path</vt:lpstr>
      <vt:lpstr>Get your json file path</vt:lpstr>
      <vt:lpstr>Modify YOUR PATH to your json file’s path</vt:lpstr>
      <vt:lpstr>Run the following block</vt:lpstr>
      <vt:lpstr>Check your total score of all report questions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HW6 Learning from Human Preference</dc:title>
  <cp:lastModifiedBy>Microsoft Office User</cp:lastModifiedBy>
  <cp:revision>3</cp:revision>
  <dcterms:modified xsi:type="dcterms:W3CDTF">2025-02-01T08:32:16Z</dcterms:modified>
</cp:coreProperties>
</file>