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T Sans Narrow" panose="020B050602020302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5A599E-E30E-4383-B748-BF0116E9DD80}">
  <a:tblStyle styleId="{C35A599E-E30E-4383-B748-BF0116E9D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354"/>
  </p:normalViewPr>
  <p:slideViewPr>
    <p:cSldViewPr snapToGrid="0">
      <p:cViewPr varScale="1">
        <p:scale>
          <a:sx n="146" d="100"/>
          <a:sy n="146" d="100"/>
        </p:scale>
        <p:origin x="11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718cc4a2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718cc4a2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f44ff97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ef44ff97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ef44ff97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ef44ff97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c013b9b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7c013b9b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ef44ff97b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ef44ff97b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d96b77e8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d96b77e8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ef44ff97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ef44ff97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9aa40fa9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9aa40fa9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b398818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b398818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7d632e6d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7d632e6d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d96b77e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d96b77e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718cc4a2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718cc4a2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7d632e6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7d632e6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9718cc4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9718cc4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9718cc4a2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9718cc4a2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7d632e6d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7d632e6d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9718cc4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9718cc4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9718cc4a2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9718cc4a2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718cc4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718cc4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467462c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9467462c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≠ Intelligent </a:t>
            </a:r>
            <a:r>
              <a:rPr lang="zh-CN" altLang="en-US" dirty="0"/>
              <a:t>正确答案 ≠ 智能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is essential in high-stakes applications, e.g., medicine and law. </a:t>
            </a:r>
            <a:r>
              <a:rPr lang="zh-CN" altLang="en-US" dirty="0"/>
              <a:t>解释在高风险应用中至关重要，例如医学和法律。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improve our model based on our explanation. </a:t>
            </a:r>
            <a:r>
              <a:rPr lang="zh-CN" altLang="en-US" dirty="0"/>
              <a:t>我们可以根据我们的解释改进我们的模型。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f44ff9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f44ff9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f44ff97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f44ff97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 Importance Analysis </a:t>
            </a:r>
            <a:r>
              <a:rPr lang="zh-CN" altLang="en-US" dirty="0"/>
              <a:t>代币重要性分析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9718cc4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9718cc4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task, we aim to understand what tokens play important roles in generating the response. </a:t>
            </a:r>
            <a:r>
              <a:rPr lang="zh-CN" altLang="en-US" dirty="0"/>
              <a:t>在这个任务中，我们旨在了解哪些标记在生成响应中起着重要作用。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utilize feature attribution methods to analyze the importance. </a:t>
            </a:r>
            <a:r>
              <a:rPr lang="zh-CN" altLang="en-US" dirty="0"/>
              <a:t>我们利用特征归因方法来分析重要性。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Gradient-based approach </a:t>
            </a:r>
            <a:r>
              <a:rPr lang="zh-CN" altLang="en-US" dirty="0"/>
              <a:t>基于梯度的方法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Attention-mechanism </a:t>
            </a:r>
            <a:r>
              <a:rPr lang="zh-CN" altLang="en-US" dirty="0"/>
              <a:t>注意机制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the sample code and finish question 1 to 7. </a:t>
            </a:r>
            <a:r>
              <a:rPr lang="zh-CN" altLang="en-US" dirty="0"/>
              <a:t>运行示例代码并完成问题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7f21b1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7f21b1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Gradient-based Approach (saliency) </a:t>
            </a:r>
            <a:r>
              <a:rPr lang="zh-CN" altLang="en-US" dirty="0"/>
              <a:t>基于梯度的方法（显著性）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 the gradient of the target logit with respect to the input tokens. </a:t>
            </a:r>
            <a:r>
              <a:rPr lang="zh-CN" altLang="en-US"/>
              <a:t>计算目标逻辑相对于输入标记的梯度。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9aa40fa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9aa40fa9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gen-ai-2024-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eq-team/inseq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rxiv.org/pdf/2310.11207.pdf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11207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nz0GHC0yWO2Do0aAYBCq9zL45lbiRjM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hackmd.io/@reu7cWRzREKcA7gfMs6hxw/SyOYywp6a" TargetMode="External"/><Relationship Id="rId4" Type="http://schemas.openxmlformats.org/officeDocument/2006/relationships/hyperlink" Target="https://cool.ntu.edu.tw/courses/33749/quizzes/4659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11207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ntu-gen-ai-2024-spring-ta@googlegroups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peech.ee.ntu.edu.tw/~hylee/ml/ml2021-course-data/xai_v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rxiv.org/pdf/2310.11207.pdf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explaining-transform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hylee/ml/ml2021-course-data/xai_v4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600650" y="1234650"/>
            <a:ext cx="7792500" cy="15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HW7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what AI is thinking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方泓傑、李哲言、白宗民</a:t>
            </a:r>
            <a:endParaRPr sz="19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83">
                <a:solidFill>
                  <a:srgbClr val="FF0000"/>
                </a:solidFill>
                <a:highlight>
                  <a:schemeClr val="lt1"/>
                </a:highlight>
              </a:rPr>
              <a:t>Deadline: 2024/5/16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Visualization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use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https://github.com/inseq-team/inseq/</a:t>
            </a:r>
            <a:r>
              <a:rPr lang="en"/>
              <a:t> to visualize the importance of token when generating the response.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supports many feature attribution methods, including gradient and attention, which we will use in this homework.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317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Inseq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5" name="Google Shape;205;p35"/>
          <p:cNvGrpSpPr/>
          <p:nvPr/>
        </p:nvGrpSpPr>
        <p:grpSpPr>
          <a:xfrm>
            <a:off x="2150750" y="145000"/>
            <a:ext cx="4566250" cy="4757387"/>
            <a:chOff x="3106775" y="892275"/>
            <a:chExt cx="4566250" cy="4757387"/>
          </a:xfrm>
        </p:grpSpPr>
        <p:pic>
          <p:nvPicPr>
            <p:cNvPr id="206" name="Google Shape;20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6850" y="1015337"/>
              <a:ext cx="4146175" cy="4634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5"/>
            <p:cNvSpPr/>
            <p:nvPr/>
          </p:nvSpPr>
          <p:spPr>
            <a:xfrm>
              <a:off x="5051700" y="1069875"/>
              <a:ext cx="477900" cy="22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488550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567750" y="1069875"/>
              <a:ext cx="548700" cy="22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35"/>
            <p:cNvSpPr txBox="1"/>
            <p:nvPr/>
          </p:nvSpPr>
          <p:spPr>
            <a:xfrm>
              <a:off x="540845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</a:t>
              </a:r>
              <a:endParaRPr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3917075" y="1353700"/>
              <a:ext cx="1066500" cy="141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35"/>
            <p:cNvSpPr txBox="1"/>
            <p:nvPr/>
          </p:nvSpPr>
          <p:spPr>
            <a:xfrm>
              <a:off x="3106775" y="1335550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machine translation task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19" name="Google Shape;219;p36"/>
          <p:cNvGrpSpPr/>
          <p:nvPr/>
        </p:nvGrpSpPr>
        <p:grpSpPr>
          <a:xfrm>
            <a:off x="146900" y="1152425"/>
            <a:ext cx="5238913" cy="3753825"/>
            <a:chOff x="1678200" y="1243400"/>
            <a:chExt cx="5238913" cy="3753825"/>
          </a:xfrm>
        </p:grpSpPr>
        <p:pic>
          <p:nvPicPr>
            <p:cNvPr id="220" name="Google Shape;22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888" y="1243400"/>
              <a:ext cx="4690225" cy="37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6"/>
            <p:cNvSpPr/>
            <p:nvPr/>
          </p:nvSpPr>
          <p:spPr>
            <a:xfrm>
              <a:off x="2388950" y="1862050"/>
              <a:ext cx="516000" cy="26898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2937650" y="1574475"/>
              <a:ext cx="3867300" cy="2877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36"/>
            <p:cNvSpPr txBox="1"/>
            <p:nvPr/>
          </p:nvSpPr>
          <p:spPr>
            <a:xfrm>
              <a:off x="1678200" y="2879500"/>
              <a:ext cx="5487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4474700" y="1285125"/>
              <a:ext cx="7932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 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5" name="Google Shape;225;p36"/>
          <p:cNvGrpSpPr/>
          <p:nvPr/>
        </p:nvGrpSpPr>
        <p:grpSpPr>
          <a:xfrm>
            <a:off x="5871875" y="1459313"/>
            <a:ext cx="2960425" cy="2998675"/>
            <a:chOff x="6006600" y="1639875"/>
            <a:chExt cx="2960425" cy="2998675"/>
          </a:xfrm>
        </p:grpSpPr>
        <p:sp>
          <p:nvSpPr>
            <p:cNvPr id="226" name="Google Shape;226;p36"/>
            <p:cNvSpPr txBox="1"/>
            <p:nvPr/>
          </p:nvSpPr>
          <p:spPr>
            <a:xfrm>
              <a:off x="6006600" y="1639875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first president …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36"/>
            <p:cNvSpPr txBox="1"/>
            <p:nvPr/>
          </p:nvSpPr>
          <p:spPr>
            <a:xfrm>
              <a:off x="6087025" y="4176850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美國第一任總統 ...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36"/>
          <p:cNvSpPr/>
          <p:nvPr/>
        </p:nvSpPr>
        <p:spPr>
          <a:xfrm>
            <a:off x="6132500" y="2602700"/>
            <a:ext cx="1716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Translation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6990800" y="1956425"/>
            <a:ext cx="0" cy="4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6"/>
          <p:cNvCxnSpPr/>
          <p:nvPr/>
        </p:nvCxnSpPr>
        <p:spPr>
          <a:xfrm>
            <a:off x="6990800" y="3448575"/>
            <a:ext cx="0" cy="4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sentence completion task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0" y="11524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57685" y="1838955"/>
            <a:ext cx="660300" cy="1404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276249" y="1529152"/>
            <a:ext cx="2986800" cy="309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-72925" y="2411775"/>
            <a:ext cx="548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486137" y="1227016"/>
            <a:ext cx="1484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Generated tokens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-1054975" y="1718821"/>
            <a:ext cx="33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1276249" y="1823330"/>
            <a:ext cx="563100" cy="14202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12102" y="4752285"/>
            <a:ext cx="1241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Importance score</a:t>
            </a:r>
            <a:endParaRPr sz="1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7"/>
          <p:cNvCxnSpPr/>
          <p:nvPr/>
        </p:nvCxnSpPr>
        <p:spPr>
          <a:xfrm flipH="1">
            <a:off x="846572" y="3268005"/>
            <a:ext cx="441300" cy="13257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7"/>
          <p:cNvSpPr/>
          <p:nvPr/>
        </p:nvSpPr>
        <p:spPr>
          <a:xfrm>
            <a:off x="4469425" y="1718825"/>
            <a:ext cx="375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4888861" y="1718825"/>
            <a:ext cx="4029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335391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125001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449688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7239297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563985" y="1718825"/>
            <a:ext cx="6030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8208595" y="3830151"/>
            <a:ext cx="86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Washington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7563985" y="3830151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4508600" y="2602700"/>
            <a:ext cx="4512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Autoregressive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4932511" y="383367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5379191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7241547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6454113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6149163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4888923" y="171882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5335504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6125038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6449663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7239335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7563960" y="1728013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37"/>
          <p:cNvCxnSpPr/>
          <p:nvPr/>
        </p:nvCxnSpPr>
        <p:spPr>
          <a:xfrm>
            <a:off x="4665325" y="212850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7"/>
          <p:cNvCxnSpPr/>
          <p:nvPr/>
        </p:nvCxnSpPr>
        <p:spPr>
          <a:xfrm>
            <a:off x="5090300" y="2128513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37"/>
          <p:cNvCxnSpPr/>
          <p:nvPr/>
        </p:nvCxnSpPr>
        <p:spPr>
          <a:xfrm>
            <a:off x="5708225" y="2128513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37"/>
          <p:cNvCxnSpPr/>
          <p:nvPr/>
        </p:nvCxnSpPr>
        <p:spPr>
          <a:xfrm>
            <a:off x="6265400" y="212850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6822575" y="212850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37"/>
          <p:cNvCxnSpPr/>
          <p:nvPr/>
        </p:nvCxnSpPr>
        <p:spPr>
          <a:xfrm>
            <a:off x="7379700" y="212850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7"/>
          <p:cNvCxnSpPr/>
          <p:nvPr/>
        </p:nvCxnSpPr>
        <p:spPr>
          <a:xfrm>
            <a:off x="7865475" y="212850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5090300" y="335947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37"/>
          <p:cNvCxnSpPr/>
          <p:nvPr/>
        </p:nvCxnSpPr>
        <p:spPr>
          <a:xfrm>
            <a:off x="5708400" y="335947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6265400" y="3359488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6822575" y="3359488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7379700" y="3359488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7865450" y="33577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37"/>
          <p:cNvCxnSpPr/>
          <p:nvPr/>
        </p:nvCxnSpPr>
        <p:spPr>
          <a:xfrm>
            <a:off x="8641500" y="33577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saliency map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6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Q: </a:t>
            </a:r>
            <a:r>
              <a:rPr lang="en"/>
              <a:t>When generating the word “Washington”, what’s the importance score of “America”?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A: </a:t>
            </a:r>
            <a:r>
              <a:rPr lang="en"/>
              <a:t>0.181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65" y="11345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5895375" y="1548300"/>
            <a:ext cx="693600" cy="1930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5895375" y="2732750"/>
            <a:ext cx="693600" cy="296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2: LLM Explanation</a:t>
            </a:r>
            <a:endParaRPr sz="3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Explanation</a:t>
            </a:r>
            <a:endParaRPr/>
          </a:p>
        </p:txBody>
      </p:sp>
      <p:sp>
        <p:nvSpPr>
          <p:cNvPr id="302" name="Google Shape;302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have the ability to explain in </a:t>
            </a:r>
            <a:r>
              <a:rPr lang="en" b="1"/>
              <a:t>natural language.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much more straightforward to understand than prior methods.</a:t>
            </a:r>
            <a:endParaRPr/>
          </a:p>
        </p:txBody>
      </p:sp>
      <p:sp>
        <p:nvSpPr>
          <p:cNvPr id="303" name="Google Shape;30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04" name="Google Shape;304;p40"/>
          <p:cNvGrpSpPr/>
          <p:nvPr/>
        </p:nvGrpSpPr>
        <p:grpSpPr>
          <a:xfrm>
            <a:off x="2318899" y="2493328"/>
            <a:ext cx="4271592" cy="1845713"/>
            <a:chOff x="2204575" y="3156650"/>
            <a:chExt cx="3996250" cy="1682050"/>
          </a:xfrm>
        </p:grpSpPr>
        <p:pic>
          <p:nvPicPr>
            <p:cNvPr id="305" name="Google Shape;30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40"/>
          <p:cNvSpPr txBox="1"/>
          <p:nvPr/>
        </p:nvSpPr>
        <p:spPr>
          <a:xfrm>
            <a:off x="0" y="4838700"/>
            <a:ext cx="2594700" cy="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2310.11207.pdf (arxiv.org)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</a:t>
            </a: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aim to assess the effectiveness of LLM explanation.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explore two LLM explanation approaches.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the explanation for the model’s answer.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Simulating the feature attribution method in task 1 to see the importance of tokens.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given prompts on ChatGPT and finish Question 8 to 10. </a:t>
            </a:r>
            <a:br>
              <a:rPr lang="en"/>
            </a:br>
            <a:r>
              <a:rPr lang="en"/>
              <a:t>(No need of Colab)</a:t>
            </a:r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335400" y="2675125"/>
            <a:ext cx="8473200" cy="1893900"/>
          </a:xfrm>
          <a:prstGeom prst="rect">
            <a:avLst/>
          </a:prstGeom>
          <a:noFill/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model’s answer </a:t>
            </a: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ask the LLM to explain its answer.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Prompt: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are a creative and intelligent movie review analyst, whose purpose is to aid in sentiment analysis of movie reviews. Determine whether the review below is positive or negative, and explain your answers.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Review: This film is a compelling drama that captivates audiences with its intricate storytelling and powerful performances.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22" name="Google Shape;32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LLM to explain the importance of the input tokens in contributing to the answer, similar to what we do in task 1.</a:t>
            </a: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0" y="47028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1: Token Importance Analysis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2: LLM Explanation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Submission &amp; Deadline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Contact</a:t>
            </a:r>
            <a:endParaRPr sz="1700"/>
          </a:p>
        </p:txBody>
      </p:sp>
      <p:sp>
        <p:nvSpPr>
          <p:cNvPr id="119" name="Google Shape;11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COOL Quiz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Questions</a:t>
            </a: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275475" y="1576025"/>
            <a:ext cx="8520600" cy="2589300"/>
          </a:xfrm>
          <a:prstGeom prst="rect">
            <a:avLst/>
          </a:prstGeom>
          <a:noFill/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xfrm>
            <a:off x="311700" y="1139400"/>
            <a:ext cx="8520600" cy="3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0D0D"/>
                </a:solidFill>
                <a:highlight>
                  <a:srgbClr val="FFFFFF"/>
                </a:highlight>
              </a:rPr>
              <a:t>Prompt:</a:t>
            </a:r>
            <a:endParaRPr sz="1600"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You are a movie review analyst tasked with sentiment analysis. For each review, provide a list of tuples representing the importance of each word and punctuation, with values ranging from -1 (negative) to 1 (positive). Then, classify the review as positive (1) or negative (-1). The review is within &lt;review&gt; tags.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Example output: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[(&lt;word or punctuation&gt;, &lt;float importance&gt;), ...]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&lt;int classification&gt;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&lt;review&gt; This film is a compelling drama that captivates audiences with its intricate storytelling and powerful performances. &lt;review&gt;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8" name="Google Shape;33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542400" y="4293325"/>
            <a:ext cx="8059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Note: ChatGPT's responses may vary due to randomness. If the format isn't as desired, please try again.</a:t>
            </a:r>
            <a:endParaRPr sz="15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6951975" y="46830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/>
        </p:nvSpPr>
        <p:spPr>
          <a:xfrm>
            <a:off x="1660800" y="1898550"/>
            <a:ext cx="58224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Submission &amp; Deadline</a:t>
            </a:r>
            <a:endParaRPr sz="3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questions on NTU COOL Quiz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times of submissions for the quiz, but only the </a:t>
            </a:r>
            <a:r>
              <a:rPr lang="en" b="1">
                <a:solidFill>
                  <a:srgbClr val="FF0000"/>
                </a:solidFill>
              </a:rPr>
              <a:t>latest submission</a:t>
            </a:r>
            <a:r>
              <a:rPr lang="en"/>
              <a:t> will be considered when grading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late submission is allowed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dates</a:t>
            </a:r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 for Submission (NTU Cool) 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0000"/>
                </a:solidFill>
              </a:rPr>
              <a:t>2024/0</a:t>
            </a:r>
            <a:r>
              <a:rPr lang="en" b="1">
                <a:solidFill>
                  <a:srgbClr val="FF0000"/>
                </a:solidFill>
              </a:rPr>
              <a:t>5/16</a:t>
            </a:r>
            <a:r>
              <a:rPr lang="en" sz="1900" b="1">
                <a:solidFill>
                  <a:srgbClr val="FF0000"/>
                </a:solidFill>
              </a:rPr>
              <a:t> 23:59:59 (UTC+8) </a:t>
            </a:r>
            <a:endParaRPr sz="1900"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0000"/>
                </a:solidFill>
              </a:rPr>
              <a:t>2024/05/31 23:59:59 (UTC+8)</a:t>
            </a:r>
            <a:endParaRPr sz="19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 sz="3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</a:t>
            </a:r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NTU Cool HW7 作業討論區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如果同學的問題不涉及作業答案或隱私，請</a:t>
            </a:r>
            <a:r>
              <a:rPr lang="en" sz="1800" b="1"/>
              <a:t>一律使用</a:t>
            </a:r>
            <a:r>
              <a:rPr lang="en" sz="1800"/>
              <a:t>NTU Cool 討論區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助教們會優先回答NTU Cool討論區上的問題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</a:t>
            </a:r>
            <a:r>
              <a:rPr lang="en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en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 should start with [GenAI 2024 Spring HW7]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with the wrong title will be moved to trash automatically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Hours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5/3, 16:30 ~ 17:20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5/10 13:20~14:10, 16:30 ~ 17:20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綜合大講堂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3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know what generative AI is thinking?</a:t>
            </a:r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Correct answer ≠ Intelligent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Explanation is essential in high-stakes applications, e.g., medicine and law.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We can improve our model based on our explanation.</a:t>
            </a:r>
            <a:endParaRPr sz="1700" dirty="0"/>
          </a:p>
        </p:txBody>
      </p:sp>
      <p:sp>
        <p:nvSpPr>
          <p:cNvPr id="134" name="Google Shape;1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662" y="1071688"/>
            <a:ext cx="4956687" cy="168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9"/>
          <p:cNvGrpSpPr/>
          <p:nvPr/>
        </p:nvGrpSpPr>
        <p:grpSpPr>
          <a:xfrm>
            <a:off x="2410500" y="2753750"/>
            <a:ext cx="3996250" cy="1682050"/>
            <a:chOff x="2204575" y="3156650"/>
            <a:chExt cx="3996250" cy="1682050"/>
          </a:xfrm>
        </p:grpSpPr>
        <p:pic>
          <p:nvPicPr>
            <p:cNvPr id="142" name="Google Shape;14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9"/>
          <p:cNvSpPr txBox="1"/>
          <p:nvPr/>
        </p:nvSpPr>
        <p:spPr>
          <a:xfrm>
            <a:off x="-52300" y="4838700"/>
            <a:ext cx="5754300" cy="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2310.11207.pdf (arxiv.org)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Interpreting Neural Network (ntu.edu.tw)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1: Token Importance Analysis</a:t>
            </a:r>
            <a:endParaRPr sz="36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task, we aim to understand what tokens play important roles in generating the response.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utilize </a:t>
            </a:r>
            <a:r>
              <a:rPr lang="en" b="1" dirty="0"/>
              <a:t>feature attribution methods </a:t>
            </a:r>
            <a:r>
              <a:rPr lang="en" dirty="0"/>
              <a:t>to analyze the importance.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Gradient-based approach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Attention-mechanism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the sample code and finish question 1 to 7.</a:t>
            </a:r>
            <a:endParaRPr dirty="0"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Gradient-based Approach (saliency)</a:t>
            </a:r>
            <a:endParaRPr dirty="0"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Compute the gradient of the target logit with respect to the input tokens.</a:t>
            </a: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3889575" y="2512850"/>
            <a:ext cx="1099500" cy="1557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 Model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457450" y="2530000"/>
            <a:ext cx="30756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president of America is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3559325" y="2673850"/>
            <a:ext cx="1878000" cy="32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1.  Calculate Prediction (forward)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2"/>
          <p:cNvSpPr/>
          <p:nvPr/>
        </p:nvSpPr>
        <p:spPr>
          <a:xfrm flipH="1">
            <a:off x="3618075" y="3611550"/>
            <a:ext cx="2712300" cy="32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3. Backpropagate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 rot="10800000" flipH="1">
            <a:off x="463950" y="3982550"/>
            <a:ext cx="2951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32"/>
          <p:cNvSpPr/>
          <p:nvPr/>
        </p:nvSpPr>
        <p:spPr>
          <a:xfrm>
            <a:off x="627575" y="3407750"/>
            <a:ext cx="124200" cy="58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1123538" y="3578400"/>
            <a:ext cx="124200" cy="393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1730700" y="3236625"/>
            <a:ext cx="124200" cy="7533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258575" y="3694675"/>
            <a:ext cx="124200" cy="2952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701075" y="3282525"/>
            <a:ext cx="124200" cy="7074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3246125" y="3527975"/>
            <a:ext cx="124200" cy="4620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modified 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jalammar.github.io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6728000" y="2310350"/>
            <a:ext cx="1099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7365748" y="3196988"/>
            <a:ext cx="1051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Select a logit</a:t>
            </a:r>
            <a:endParaRPr sz="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5501625" y="2646988"/>
          <a:ext cx="3552250" cy="381000"/>
        </p:xfrm>
        <a:graphic>
          <a:graphicData uri="http://schemas.openxmlformats.org/drawingml/2006/table">
            <a:tbl>
              <a:tblPr>
                <a:noFill/>
                <a:tableStyleId>{C35A599E-E30E-4383-B748-BF0116E9DD80}</a:tableStyleId>
              </a:tblPr>
              <a:tblGrid>
                <a:gridCol w="7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Zyzzyva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32"/>
          <p:cNvGraphicFramePr/>
          <p:nvPr/>
        </p:nvGraphicFramePr>
        <p:xfrm>
          <a:off x="6922525" y="3568475"/>
          <a:ext cx="710450" cy="381000"/>
        </p:xfrm>
        <a:graphic>
          <a:graphicData uri="http://schemas.openxmlformats.org/drawingml/2006/table">
            <a:tbl>
              <a:tblPr>
                <a:noFill/>
                <a:tableStyleId>{C35A599E-E30E-4383-B748-BF0116E9DD80}</a:tableStyleId>
              </a:tblPr>
              <a:tblGrid>
                <a:gridCol w="7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Google Shape;182;p32"/>
          <p:cNvCxnSpPr/>
          <p:nvPr/>
        </p:nvCxnSpPr>
        <p:spPr>
          <a:xfrm>
            <a:off x="7249950" y="3035925"/>
            <a:ext cx="6600" cy="5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Attention-mechanism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95425"/>
            <a:ext cx="8520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in transformer-based models.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which tokens the model attends to when generating the output.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Interpreting Neural Network (ntu.edu.tw)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800" y="2141600"/>
            <a:ext cx="4275850" cy="2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1082</Words>
  <Application>Microsoft Macintosh PowerPoint</Application>
  <PresentationFormat>全屏显示(16:9)</PresentationFormat>
  <Paragraphs>183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Open Sans</vt:lpstr>
      <vt:lpstr>Arial</vt:lpstr>
      <vt:lpstr>PT Sans Narrow</vt:lpstr>
      <vt:lpstr>Simple Light</vt:lpstr>
      <vt:lpstr>Tropic</vt:lpstr>
      <vt:lpstr>GenAI HW7 Understanding what AI is thinking</vt:lpstr>
      <vt:lpstr>Outline</vt:lpstr>
      <vt:lpstr>PowerPoint 演示文稿</vt:lpstr>
      <vt:lpstr>Why should we know what generative AI is thinking?</vt:lpstr>
      <vt:lpstr>Model Explanation</vt:lpstr>
      <vt:lpstr>PowerPoint 演示文稿</vt:lpstr>
      <vt:lpstr>Task Description</vt:lpstr>
      <vt:lpstr>Gradient-based Approach (saliency)</vt:lpstr>
      <vt:lpstr>Attention-mechanism</vt:lpstr>
      <vt:lpstr>Token Visualization</vt:lpstr>
      <vt:lpstr>Inseq</vt:lpstr>
      <vt:lpstr>Saliency map of machine translation task</vt:lpstr>
      <vt:lpstr>Saliency map of sentence completion task</vt:lpstr>
      <vt:lpstr>Example of saliency map</vt:lpstr>
      <vt:lpstr>PowerPoint 演示文稿</vt:lpstr>
      <vt:lpstr>LLM Explanation</vt:lpstr>
      <vt:lpstr>Task Description </vt:lpstr>
      <vt:lpstr>Explain the model’s answer </vt:lpstr>
      <vt:lpstr>Simulate feature attribution methods with LLM explanation</vt:lpstr>
      <vt:lpstr>Simulate feature attribution methods with LLM explanation</vt:lpstr>
      <vt:lpstr>PowerPoint 演示文稿</vt:lpstr>
      <vt:lpstr>Submission</vt:lpstr>
      <vt:lpstr>Important dates</vt:lpstr>
      <vt:lpstr>PowerPoint 演示文稿</vt:lpstr>
      <vt:lpstr>If You Have 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HW7 Understanding what AI is thinking</dc:title>
  <cp:lastModifiedBy>Microsoft Office User</cp:lastModifiedBy>
  <cp:revision>4</cp:revision>
  <dcterms:modified xsi:type="dcterms:W3CDTF">2025-02-01T09:10:53Z</dcterms:modified>
</cp:coreProperties>
</file>