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64" r:id="rId2"/>
    <p:sldId id="292" r:id="rId3"/>
    <p:sldId id="289" r:id="rId4"/>
    <p:sldId id="299" r:id="rId5"/>
    <p:sldId id="300" r:id="rId6"/>
    <p:sldId id="293" r:id="rId7"/>
    <p:sldId id="301" r:id="rId8"/>
    <p:sldId id="297" r:id="rId9"/>
    <p:sldId id="298" r:id="rId10"/>
    <p:sldId id="296" r:id="rId11"/>
    <p:sldId id="278" r:id="rId12"/>
    <p:sldId id="302" r:id="rId13"/>
    <p:sldId id="303" r:id="rId14"/>
    <p:sldId id="282"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62" autoAdjust="0"/>
    <p:restoredTop sz="84177" autoAdjust="0"/>
  </p:normalViewPr>
  <p:slideViewPr>
    <p:cSldViewPr snapToGrid="0">
      <p:cViewPr varScale="1">
        <p:scale>
          <a:sx n="53" d="100"/>
          <a:sy n="53" d="100"/>
        </p:scale>
        <p:origin x="158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DF2A62-8A54-4E16-92FD-8B2746472039}" type="datetimeFigureOut">
              <a:rPr lang="zh-TW" altLang="en-US" smtClean="0"/>
              <a:t>2018/3/23</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97D6C2-E912-435F-98F2-DECB240004CB}" type="slidenum">
              <a:rPr lang="zh-TW" altLang="en-US" smtClean="0"/>
              <a:t>‹#›</a:t>
            </a:fld>
            <a:endParaRPr lang="zh-TW" altLang="en-US"/>
          </a:p>
        </p:txBody>
      </p:sp>
    </p:spTree>
    <p:extLst>
      <p:ext uri="{BB962C8B-B14F-4D97-AF65-F5344CB8AC3E}">
        <p14:creationId xmlns:p14="http://schemas.microsoft.com/office/powerpoint/2010/main" val="2319793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Rademacher_complexity"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en.wikipedia.org/wiki/VC_dimension"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Rademacher_complexity"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en.wikipedia.org/wiki/VC_dimension"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rxiv.org/find/cs/1/au:+Neyshabur_B/0/1/0/all/0/1"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arxiv.org/find/cs/1/au:+Srebro_N/0/1/0/all/0/1" TargetMode="External"/><Relationship Id="rId5" Type="http://schemas.openxmlformats.org/officeDocument/2006/relationships/hyperlink" Target="https://arxiv.org/find/cs/1/au:+Salakhutdinov_R/0/1/0/all/0/1" TargetMode="External"/><Relationship Id="rId4" Type="http://schemas.openxmlformats.org/officeDocument/2006/relationships/hyperlink" Target="https://arxiv.org/find/cs/1/au:+Tomioka_R/0/1/0/all/0/1"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The network we used today is usually too </a:t>
            </a:r>
            <a:r>
              <a:rPr lang="en-US" altLang="zh-TW" dirty="0" err="1"/>
              <a:t>larg</a:t>
            </a:r>
            <a:endParaRPr lang="zh-TW" altLang="en-US" dirty="0"/>
          </a:p>
          <a:p>
            <a:endParaRPr lang="en-US" altLang="zh-TW" dirty="0"/>
          </a:p>
          <a:p>
            <a:endParaRPr lang="en-US" altLang="zh-TW" dirty="0"/>
          </a:p>
          <a:p>
            <a:r>
              <a:rPr lang="en-US" altLang="zh-TW" dirty="0"/>
              <a:t>VC</a:t>
            </a:r>
          </a:p>
          <a:p>
            <a:r>
              <a:rPr lang="en-US" altLang="zh-TW" dirty="0"/>
              <a:t>Part I</a:t>
            </a:r>
          </a:p>
          <a:p>
            <a:r>
              <a:rPr lang="en-US" altLang="zh-TW" dirty="0"/>
              <a:t>Part II</a:t>
            </a:r>
            <a:endParaRPr lang="zh-TW" altLang="en-US" dirty="0"/>
          </a:p>
        </p:txBody>
      </p:sp>
      <p:sp>
        <p:nvSpPr>
          <p:cNvPr id="4" name="投影片編號版面配置區 3"/>
          <p:cNvSpPr>
            <a:spLocks noGrp="1"/>
          </p:cNvSpPr>
          <p:nvPr>
            <p:ph type="sldNum" sz="quarter" idx="10"/>
          </p:nvPr>
        </p:nvSpPr>
        <p:spPr/>
        <p:txBody>
          <a:bodyPr/>
          <a:lstStyle/>
          <a:p>
            <a:fld id="{B597D6C2-E912-435F-98F2-DECB240004CB}" type="slidenum">
              <a:rPr lang="zh-TW" altLang="en-US" smtClean="0"/>
              <a:t>1</a:t>
            </a:fld>
            <a:endParaRPr lang="zh-TW" altLang="en-US"/>
          </a:p>
        </p:txBody>
      </p:sp>
    </p:spTree>
    <p:extLst>
      <p:ext uri="{BB962C8B-B14F-4D97-AF65-F5344CB8AC3E}">
        <p14:creationId xmlns:p14="http://schemas.microsoft.com/office/powerpoint/2010/main" val="678949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Two measures of model complexity are </a:t>
            </a:r>
            <a:r>
              <a:rPr lang="en-US" altLang="zh-TW" u="sng" dirty="0" err="1">
                <a:hlinkClick r:id="rId3"/>
              </a:rPr>
              <a:t>Rademacher</a:t>
            </a:r>
            <a:r>
              <a:rPr lang="en-US" altLang="zh-TW" u="sng" dirty="0">
                <a:hlinkClick r:id="rId3"/>
              </a:rPr>
              <a:t> complexity</a:t>
            </a:r>
            <a:r>
              <a:rPr lang="en-US" altLang="zh-TW" dirty="0"/>
              <a:t> and </a:t>
            </a:r>
            <a:r>
              <a:rPr lang="en-US" altLang="zh-TW" u="sng" dirty="0" err="1">
                <a:hlinkClick r:id="rId4"/>
              </a:rPr>
              <a:t>Vapnik‑Chervonenkis</a:t>
            </a:r>
            <a:r>
              <a:rPr lang="en-US" altLang="zh-TW" u="sng" dirty="0">
                <a:hlinkClick r:id="rId4"/>
              </a:rPr>
              <a:t> (VC) dimension</a:t>
            </a:r>
            <a:r>
              <a:rPr lang="en-US" altLang="zh-TW" dirty="0"/>
              <a:t>. Unfortunately, for the deep learning function </a:t>
            </a:r>
            <a:r>
              <a:rPr lang="en-US" altLang="zh-TW" i="1" dirty="0"/>
              <a:t>f </a:t>
            </a:r>
            <a:r>
              <a:rPr lang="en-US" altLang="zh-TW" dirty="0"/>
              <a:t>known bounds based on </a:t>
            </a:r>
            <a:r>
              <a:rPr lang="en-US" altLang="zh-TW" dirty="0" err="1"/>
              <a:t>Radamacher</a:t>
            </a:r>
            <a:r>
              <a:rPr lang="en-US" altLang="zh-TW" dirty="0"/>
              <a:t> complexity grow exponentially in depth of DNN. Which contradicts practical observation that deeper nets fit better to the training data and achieve smaller empirical </a:t>
            </a:r>
            <a:r>
              <a:rPr lang="en-US" altLang="zh-TW" dirty="0" err="1"/>
              <a:t>errors.Similarly</a:t>
            </a:r>
            <a:r>
              <a:rPr lang="en-US" altLang="zh-TW" dirty="0"/>
              <a:t>, the generalization gap bound based on VC dimension grows linearly in the number of trainable parameters and cannot account for the practical observations with deep learning. In other words, these two bounds are too conservative.</a:t>
            </a:r>
            <a:endParaRPr lang="zh-TW" altLang="zh-TW" dirty="0"/>
          </a:p>
          <a:p>
            <a:endParaRPr lang="zh-TW" altLang="en-US" dirty="0"/>
          </a:p>
        </p:txBody>
      </p:sp>
      <p:sp>
        <p:nvSpPr>
          <p:cNvPr id="4" name="投影片編號版面配置區 3"/>
          <p:cNvSpPr>
            <a:spLocks noGrp="1"/>
          </p:cNvSpPr>
          <p:nvPr>
            <p:ph type="sldNum" sz="quarter" idx="10"/>
          </p:nvPr>
        </p:nvSpPr>
        <p:spPr/>
        <p:txBody>
          <a:bodyPr/>
          <a:lstStyle/>
          <a:p>
            <a:fld id="{B597D6C2-E912-435F-98F2-DECB240004CB}" type="slidenum">
              <a:rPr lang="zh-TW" altLang="en-US" smtClean="0"/>
              <a:t>3</a:t>
            </a:fld>
            <a:endParaRPr lang="zh-TW" altLang="en-US"/>
          </a:p>
        </p:txBody>
      </p:sp>
    </p:spTree>
    <p:extLst>
      <p:ext uri="{BB962C8B-B14F-4D97-AF65-F5344CB8AC3E}">
        <p14:creationId xmlns:p14="http://schemas.microsoft.com/office/powerpoint/2010/main" val="737103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The CIFAR-10 dataset consists of 60000 32x32 </a:t>
            </a:r>
            <a:r>
              <a:rPr lang="en-US" altLang="zh-TW" sz="1200" b="0" i="0" kern="1200" dirty="0" err="1">
                <a:solidFill>
                  <a:schemeClr val="tx1"/>
                </a:solidFill>
                <a:effectLst/>
                <a:latin typeface="+mn-lt"/>
                <a:ea typeface="+mn-ea"/>
                <a:cs typeface="+mn-cs"/>
              </a:rPr>
              <a:t>colour</a:t>
            </a:r>
            <a:r>
              <a:rPr lang="en-US" altLang="zh-TW" sz="1200" b="0" i="0" kern="1200" dirty="0">
                <a:solidFill>
                  <a:schemeClr val="tx1"/>
                </a:solidFill>
                <a:effectLst/>
                <a:latin typeface="+mn-lt"/>
                <a:ea typeface="+mn-ea"/>
                <a:cs typeface="+mn-cs"/>
              </a:rPr>
              <a:t> images in 10 classes, with 6000 images per class. There are 50000 training images and 10000 test images</a:t>
            </a:r>
            <a:endParaRPr lang="zh-TW" altLang="en-US" dirty="0"/>
          </a:p>
        </p:txBody>
      </p:sp>
      <p:sp>
        <p:nvSpPr>
          <p:cNvPr id="4" name="投影片編號版面配置區 3"/>
          <p:cNvSpPr>
            <a:spLocks noGrp="1"/>
          </p:cNvSpPr>
          <p:nvPr>
            <p:ph type="sldNum" sz="quarter" idx="10"/>
          </p:nvPr>
        </p:nvSpPr>
        <p:spPr/>
        <p:txBody>
          <a:bodyPr/>
          <a:lstStyle/>
          <a:p>
            <a:fld id="{B597D6C2-E912-435F-98F2-DECB240004CB}" type="slidenum">
              <a:rPr lang="zh-TW" altLang="en-US" smtClean="0"/>
              <a:t>6</a:t>
            </a:fld>
            <a:endParaRPr lang="zh-TW" altLang="en-US"/>
          </a:p>
        </p:txBody>
      </p:sp>
    </p:spTree>
    <p:extLst>
      <p:ext uri="{BB962C8B-B14F-4D97-AF65-F5344CB8AC3E}">
        <p14:creationId xmlns:p14="http://schemas.microsoft.com/office/powerpoint/2010/main" val="2369386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Two measures of model complexity are </a:t>
            </a:r>
            <a:r>
              <a:rPr lang="en-US" altLang="zh-TW" u="sng" dirty="0" err="1">
                <a:hlinkClick r:id="rId3"/>
              </a:rPr>
              <a:t>Rademacher</a:t>
            </a:r>
            <a:r>
              <a:rPr lang="en-US" altLang="zh-TW" u="sng" dirty="0">
                <a:hlinkClick r:id="rId3"/>
              </a:rPr>
              <a:t> complexity</a:t>
            </a:r>
            <a:r>
              <a:rPr lang="en-US" altLang="zh-TW" dirty="0"/>
              <a:t> and </a:t>
            </a:r>
            <a:r>
              <a:rPr lang="en-US" altLang="zh-TW" u="sng" dirty="0" err="1">
                <a:hlinkClick r:id="rId4"/>
              </a:rPr>
              <a:t>Vapnik‑Chervonenkis</a:t>
            </a:r>
            <a:r>
              <a:rPr lang="en-US" altLang="zh-TW" u="sng" dirty="0">
                <a:hlinkClick r:id="rId4"/>
              </a:rPr>
              <a:t> (VC) dimension</a:t>
            </a:r>
            <a:r>
              <a:rPr lang="en-US" altLang="zh-TW" dirty="0"/>
              <a:t>. Unfortunately, for the deep learning function </a:t>
            </a:r>
            <a:r>
              <a:rPr lang="en-US" altLang="zh-TW" i="1" dirty="0"/>
              <a:t>f </a:t>
            </a:r>
            <a:r>
              <a:rPr lang="en-US" altLang="zh-TW" dirty="0"/>
              <a:t>known bounds based on </a:t>
            </a:r>
            <a:r>
              <a:rPr lang="en-US" altLang="zh-TW" dirty="0" err="1"/>
              <a:t>Radamacher</a:t>
            </a:r>
            <a:r>
              <a:rPr lang="en-US" altLang="zh-TW" dirty="0"/>
              <a:t> complexity grow exponentially in depth of DNN. Which contradicts practical observation that deeper nets fit better to the training data and achieve smaller empirical </a:t>
            </a:r>
            <a:r>
              <a:rPr lang="en-US" altLang="zh-TW" dirty="0" err="1"/>
              <a:t>errors.Similarly</a:t>
            </a:r>
            <a:r>
              <a:rPr lang="en-US" altLang="zh-TW" dirty="0"/>
              <a:t>, the generalization gap bound based on VC dimension grows linearly in the number of trainable parameters and cannot account for the practical observations with deep learning. In other words, these two bounds are too conservative.</a:t>
            </a:r>
            <a:endParaRPr lang="zh-TW" altLang="zh-TW" dirty="0"/>
          </a:p>
          <a:p>
            <a:endParaRPr lang="zh-TW" altLang="en-US" dirty="0"/>
          </a:p>
        </p:txBody>
      </p:sp>
      <p:sp>
        <p:nvSpPr>
          <p:cNvPr id="4" name="投影片編號版面配置區 3"/>
          <p:cNvSpPr>
            <a:spLocks noGrp="1"/>
          </p:cNvSpPr>
          <p:nvPr>
            <p:ph type="sldNum" sz="quarter" idx="10"/>
          </p:nvPr>
        </p:nvSpPr>
        <p:spPr/>
        <p:txBody>
          <a:bodyPr/>
          <a:lstStyle/>
          <a:p>
            <a:fld id="{B597D6C2-E912-435F-98F2-DECB240004CB}" type="slidenum">
              <a:rPr lang="zh-TW" altLang="en-US" smtClean="0"/>
              <a:t>7</a:t>
            </a:fld>
            <a:endParaRPr lang="zh-TW" altLang="en-US"/>
          </a:p>
        </p:txBody>
      </p:sp>
    </p:spTree>
    <p:extLst>
      <p:ext uri="{BB962C8B-B14F-4D97-AF65-F5344CB8AC3E}">
        <p14:creationId xmlns:p14="http://schemas.microsoft.com/office/powerpoint/2010/main" val="69110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2 hidden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latin typeface="Lucida Grande"/>
                <a:hlinkClick r:id="rId3"/>
              </a:rPr>
              <a:t>Behnam </a:t>
            </a:r>
            <a:r>
              <a:rPr lang="en-US" altLang="zh-TW" dirty="0" err="1">
                <a:latin typeface="Lucida Grande"/>
                <a:hlinkClick r:id="rId3"/>
              </a:rPr>
              <a:t>Neyshabur</a:t>
            </a:r>
            <a:r>
              <a:rPr lang="en-US" altLang="zh-TW" dirty="0">
                <a:solidFill>
                  <a:srgbClr val="000000"/>
                </a:solidFill>
                <a:latin typeface="Lucida Grande"/>
              </a:rPr>
              <a:t>, </a:t>
            </a:r>
            <a:r>
              <a:rPr lang="en-US" altLang="zh-TW" dirty="0" err="1">
                <a:latin typeface="Lucida Grande"/>
                <a:hlinkClick r:id="rId4"/>
              </a:rPr>
              <a:t>Ryota</a:t>
            </a:r>
            <a:r>
              <a:rPr lang="en-US" altLang="zh-TW" dirty="0">
                <a:latin typeface="Lucida Grande"/>
                <a:hlinkClick r:id="rId4"/>
              </a:rPr>
              <a:t> Tomioka</a:t>
            </a:r>
            <a:r>
              <a:rPr lang="en-US" altLang="zh-TW" dirty="0">
                <a:solidFill>
                  <a:srgbClr val="000000"/>
                </a:solidFill>
                <a:latin typeface="Lucida Grande"/>
              </a:rPr>
              <a:t>, </a:t>
            </a:r>
            <a:r>
              <a:rPr lang="en-US" altLang="zh-TW" dirty="0">
                <a:latin typeface="Lucida Grande"/>
                <a:hlinkClick r:id="rId5"/>
              </a:rPr>
              <a:t>Ruslan </a:t>
            </a:r>
            <a:r>
              <a:rPr lang="en-US" altLang="zh-TW" dirty="0" err="1">
                <a:latin typeface="Lucida Grande"/>
                <a:hlinkClick r:id="rId5"/>
              </a:rPr>
              <a:t>Salakhutdinov</a:t>
            </a:r>
            <a:r>
              <a:rPr lang="en-US" altLang="zh-TW" dirty="0">
                <a:solidFill>
                  <a:srgbClr val="000000"/>
                </a:solidFill>
                <a:latin typeface="Lucida Grande"/>
              </a:rPr>
              <a:t>, </a:t>
            </a:r>
            <a:r>
              <a:rPr lang="en-US" altLang="zh-TW" dirty="0">
                <a:latin typeface="Lucida Grande"/>
                <a:hlinkClick r:id="rId6"/>
              </a:rPr>
              <a:t>Nathan </a:t>
            </a:r>
            <a:r>
              <a:rPr lang="en-US" altLang="zh-TW" dirty="0" err="1">
                <a:latin typeface="Lucida Grande"/>
                <a:hlinkClick r:id="rId6"/>
              </a:rPr>
              <a:t>Srebro</a:t>
            </a:r>
            <a:r>
              <a:rPr lang="en-US" altLang="zh-TW" dirty="0">
                <a:latin typeface="Lucida Grande"/>
              </a:rPr>
              <a:t>, “</a:t>
            </a:r>
            <a:r>
              <a:rPr lang="en-US" altLang="zh-TW" b="1" dirty="0"/>
              <a:t>Geometry of Optimization and Implicit Regularization in Deep Learning</a:t>
            </a:r>
            <a:r>
              <a:rPr lang="en-US" altLang="zh-TW" dirty="0">
                <a:latin typeface="Lucida Grande"/>
              </a:rPr>
              <a:t>”, </a:t>
            </a:r>
            <a:r>
              <a:rPr lang="en-US" altLang="zh-TW" dirty="0" err="1">
                <a:latin typeface="Lucida Grande"/>
              </a:rPr>
              <a:t>arXiv</a:t>
            </a:r>
            <a:r>
              <a:rPr lang="en-US" altLang="zh-TW" dirty="0">
                <a:latin typeface="Lucida Grande"/>
              </a:rPr>
              <a:t>, 2017</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B597D6C2-E912-435F-98F2-DECB240004CB}" type="slidenum">
              <a:rPr lang="zh-TW" altLang="en-US" smtClean="0"/>
              <a:t>9</a:t>
            </a:fld>
            <a:endParaRPr lang="zh-TW" altLang="en-US"/>
          </a:p>
        </p:txBody>
      </p:sp>
    </p:spTree>
    <p:extLst>
      <p:ext uri="{BB962C8B-B14F-4D97-AF65-F5344CB8AC3E}">
        <p14:creationId xmlns:p14="http://schemas.microsoft.com/office/powerpoint/2010/main" val="246120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latin typeface="Lucida Grande"/>
              </a:rPr>
              <a:t>Tomaso </a:t>
            </a:r>
            <a:r>
              <a:rPr lang="en-US" altLang="zh-TW" dirty="0" err="1">
                <a:latin typeface="Lucida Grande"/>
              </a:rPr>
              <a:t>Poggio</a:t>
            </a:r>
            <a:r>
              <a:rPr lang="en-US" altLang="zh-TW" dirty="0">
                <a:solidFill>
                  <a:srgbClr val="000000"/>
                </a:solidFill>
                <a:latin typeface="Lucida Grande"/>
              </a:rPr>
              <a:t>, </a:t>
            </a:r>
            <a:r>
              <a:rPr lang="en-US" altLang="zh-TW" dirty="0">
                <a:latin typeface="Lucida Grande"/>
              </a:rPr>
              <a:t>Kenji Kawaguchi</a:t>
            </a:r>
            <a:r>
              <a:rPr lang="en-US" altLang="zh-TW" dirty="0">
                <a:solidFill>
                  <a:srgbClr val="000000"/>
                </a:solidFill>
                <a:latin typeface="Lucida Grande"/>
              </a:rPr>
              <a:t>, </a:t>
            </a:r>
            <a:r>
              <a:rPr lang="en-US" altLang="zh-TW" dirty="0" err="1">
                <a:latin typeface="Lucida Grande"/>
              </a:rPr>
              <a:t>Qianli</a:t>
            </a:r>
            <a:r>
              <a:rPr lang="en-US" altLang="zh-TW" dirty="0">
                <a:latin typeface="Lucida Grande"/>
              </a:rPr>
              <a:t> Liao</a:t>
            </a:r>
            <a:r>
              <a:rPr lang="en-US" altLang="zh-TW" dirty="0">
                <a:solidFill>
                  <a:srgbClr val="000000"/>
                </a:solidFill>
                <a:latin typeface="Lucida Grande"/>
              </a:rPr>
              <a:t>, </a:t>
            </a:r>
            <a:r>
              <a:rPr lang="en-US" altLang="zh-TW" dirty="0">
                <a:latin typeface="Lucida Grande"/>
              </a:rPr>
              <a:t>Brando Miranda</a:t>
            </a:r>
            <a:r>
              <a:rPr lang="en-US" altLang="zh-TW" dirty="0">
                <a:solidFill>
                  <a:srgbClr val="000000"/>
                </a:solidFill>
                <a:latin typeface="Lucida Grande"/>
              </a:rPr>
              <a:t>, </a:t>
            </a:r>
            <a:r>
              <a:rPr lang="en-US" altLang="zh-TW" dirty="0">
                <a:latin typeface="Lucida Grande"/>
              </a:rPr>
              <a:t>Lorenzo </a:t>
            </a:r>
            <a:r>
              <a:rPr lang="en-US" altLang="zh-TW" dirty="0" err="1">
                <a:latin typeface="Lucida Grande"/>
              </a:rPr>
              <a:t>Rosasco</a:t>
            </a:r>
            <a:r>
              <a:rPr lang="en-US" altLang="zh-TW" dirty="0">
                <a:solidFill>
                  <a:srgbClr val="000000"/>
                </a:solidFill>
                <a:latin typeface="Lucida Grande"/>
              </a:rPr>
              <a:t>, </a:t>
            </a:r>
            <a:r>
              <a:rPr lang="en-US" altLang="zh-TW" dirty="0">
                <a:latin typeface="Lucida Grande"/>
              </a:rPr>
              <a:t>Xavier </a:t>
            </a:r>
            <a:r>
              <a:rPr lang="en-US" altLang="zh-TW" dirty="0" err="1">
                <a:latin typeface="Lucida Grande"/>
              </a:rPr>
              <a:t>Boix</a:t>
            </a:r>
            <a:r>
              <a:rPr lang="en-US" altLang="zh-TW" dirty="0">
                <a:solidFill>
                  <a:srgbClr val="000000"/>
                </a:solidFill>
                <a:latin typeface="Lucida Grande"/>
              </a:rPr>
              <a:t>, </a:t>
            </a:r>
            <a:r>
              <a:rPr lang="en-US" altLang="zh-TW" dirty="0">
                <a:latin typeface="Lucida Grande"/>
              </a:rPr>
              <a:t>Jack </a:t>
            </a:r>
            <a:r>
              <a:rPr lang="en-US" altLang="zh-TW" dirty="0" err="1">
                <a:latin typeface="Lucida Grande"/>
              </a:rPr>
              <a:t>Hidary</a:t>
            </a:r>
            <a:r>
              <a:rPr lang="en-US" altLang="zh-TW" dirty="0">
                <a:solidFill>
                  <a:srgbClr val="000000"/>
                </a:solidFill>
                <a:latin typeface="Lucida Grande"/>
              </a:rPr>
              <a:t>, </a:t>
            </a:r>
            <a:r>
              <a:rPr lang="en-US" altLang="zh-TW" dirty="0">
                <a:latin typeface="Lucida Grande"/>
              </a:rPr>
              <a:t>Hrushikesh </a:t>
            </a:r>
            <a:r>
              <a:rPr lang="en-US" altLang="zh-TW" dirty="0" err="1">
                <a:latin typeface="Lucida Grande"/>
              </a:rPr>
              <a:t>Mhaskar</a:t>
            </a:r>
            <a:r>
              <a:rPr lang="en-US" altLang="zh-TW" dirty="0">
                <a:latin typeface="Lucida Grande"/>
              </a:rPr>
              <a:t>, “</a:t>
            </a:r>
            <a:r>
              <a:rPr lang="en-US" altLang="zh-TW" dirty="0"/>
              <a:t>Theory of Deep Learning III: explaining the non-overfitting puzzle</a:t>
            </a:r>
            <a:r>
              <a:rPr lang="en-US" altLang="zh-TW" dirty="0">
                <a:latin typeface="Lucida Grande"/>
              </a:rPr>
              <a:t>”, </a:t>
            </a:r>
            <a:r>
              <a:rPr lang="en-US" altLang="zh-TW" dirty="0" err="1">
                <a:latin typeface="Lucida Grande"/>
              </a:rPr>
              <a:t>arXiv</a:t>
            </a:r>
            <a:r>
              <a:rPr lang="en-US" altLang="zh-TW" dirty="0">
                <a:latin typeface="Lucida Grande"/>
              </a:rPr>
              <a:t>, 2017</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B597D6C2-E912-435F-98F2-DECB240004CB}" type="slidenum">
              <a:rPr lang="zh-TW" altLang="en-US" smtClean="0"/>
              <a:t>10</a:t>
            </a:fld>
            <a:endParaRPr lang="zh-TW" altLang="en-US"/>
          </a:p>
        </p:txBody>
      </p:sp>
    </p:spTree>
    <p:extLst>
      <p:ext uri="{BB962C8B-B14F-4D97-AF65-F5344CB8AC3E}">
        <p14:creationId xmlns:p14="http://schemas.microsoft.com/office/powerpoint/2010/main" val="1342552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4FE1FC2D-2F98-4C1C-8F4B-82B9A8E9A044}" type="datetimeFigureOut">
              <a:rPr lang="zh-TW" altLang="en-US" smtClean="0"/>
              <a:t>2018/3/23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83DD9AF-A967-4EDF-9E3E-C5ADFDC537D5}" type="slidenum">
              <a:rPr lang="zh-TW" altLang="en-US" smtClean="0"/>
              <a:t>‹#›</a:t>
            </a:fld>
            <a:endParaRPr lang="zh-TW" altLang="en-US"/>
          </a:p>
        </p:txBody>
      </p:sp>
    </p:spTree>
    <p:extLst>
      <p:ext uri="{BB962C8B-B14F-4D97-AF65-F5344CB8AC3E}">
        <p14:creationId xmlns:p14="http://schemas.microsoft.com/office/powerpoint/2010/main" val="1711340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FE1FC2D-2F98-4C1C-8F4B-82B9A8E9A044}" type="datetimeFigureOut">
              <a:rPr lang="zh-TW" altLang="en-US" smtClean="0"/>
              <a:t>2018/3/23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83DD9AF-A967-4EDF-9E3E-C5ADFDC537D5}" type="slidenum">
              <a:rPr lang="zh-TW" altLang="en-US" smtClean="0"/>
              <a:t>‹#›</a:t>
            </a:fld>
            <a:endParaRPr lang="zh-TW" altLang="en-US"/>
          </a:p>
        </p:txBody>
      </p:sp>
    </p:spTree>
    <p:extLst>
      <p:ext uri="{BB962C8B-B14F-4D97-AF65-F5344CB8AC3E}">
        <p14:creationId xmlns:p14="http://schemas.microsoft.com/office/powerpoint/2010/main" val="124628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FE1FC2D-2F98-4C1C-8F4B-82B9A8E9A044}" type="datetimeFigureOut">
              <a:rPr lang="zh-TW" altLang="en-US" smtClean="0"/>
              <a:t>2018/3/23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83DD9AF-A967-4EDF-9E3E-C5ADFDC537D5}" type="slidenum">
              <a:rPr lang="zh-TW" altLang="en-US" smtClean="0"/>
              <a:t>‹#›</a:t>
            </a:fld>
            <a:endParaRPr lang="zh-TW" altLang="en-US"/>
          </a:p>
        </p:txBody>
      </p:sp>
    </p:spTree>
    <p:extLst>
      <p:ext uri="{BB962C8B-B14F-4D97-AF65-F5344CB8AC3E}">
        <p14:creationId xmlns:p14="http://schemas.microsoft.com/office/powerpoint/2010/main" val="1539216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FE1FC2D-2F98-4C1C-8F4B-82B9A8E9A044}" type="datetimeFigureOut">
              <a:rPr lang="zh-TW" altLang="en-US" smtClean="0"/>
              <a:t>2018/3/23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83DD9AF-A967-4EDF-9E3E-C5ADFDC537D5}" type="slidenum">
              <a:rPr lang="zh-TW" altLang="en-US" smtClean="0"/>
              <a:t>‹#›</a:t>
            </a:fld>
            <a:endParaRPr lang="zh-TW" altLang="en-US"/>
          </a:p>
        </p:txBody>
      </p:sp>
    </p:spTree>
    <p:extLst>
      <p:ext uri="{BB962C8B-B14F-4D97-AF65-F5344CB8AC3E}">
        <p14:creationId xmlns:p14="http://schemas.microsoft.com/office/powerpoint/2010/main" val="4102809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4FE1FC2D-2F98-4C1C-8F4B-82B9A8E9A044}" type="datetimeFigureOut">
              <a:rPr lang="zh-TW" altLang="en-US" smtClean="0"/>
              <a:t>2018/3/23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83DD9AF-A967-4EDF-9E3E-C5ADFDC537D5}" type="slidenum">
              <a:rPr lang="zh-TW" altLang="en-US" smtClean="0"/>
              <a:t>‹#›</a:t>
            </a:fld>
            <a:endParaRPr lang="zh-TW" altLang="en-US"/>
          </a:p>
        </p:txBody>
      </p:sp>
    </p:spTree>
    <p:extLst>
      <p:ext uri="{BB962C8B-B14F-4D97-AF65-F5344CB8AC3E}">
        <p14:creationId xmlns:p14="http://schemas.microsoft.com/office/powerpoint/2010/main" val="4157277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FE1FC2D-2F98-4C1C-8F4B-82B9A8E9A044}" type="datetimeFigureOut">
              <a:rPr lang="zh-TW" altLang="en-US" smtClean="0"/>
              <a:t>2018/3/23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83DD9AF-A967-4EDF-9E3E-C5ADFDC537D5}" type="slidenum">
              <a:rPr lang="zh-TW" altLang="en-US" smtClean="0"/>
              <a:t>‹#›</a:t>
            </a:fld>
            <a:endParaRPr lang="zh-TW" altLang="en-US"/>
          </a:p>
        </p:txBody>
      </p:sp>
    </p:spTree>
    <p:extLst>
      <p:ext uri="{BB962C8B-B14F-4D97-AF65-F5344CB8AC3E}">
        <p14:creationId xmlns:p14="http://schemas.microsoft.com/office/powerpoint/2010/main" val="4126303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FE1FC2D-2F98-4C1C-8F4B-82B9A8E9A044}" type="datetimeFigureOut">
              <a:rPr lang="zh-TW" altLang="en-US" smtClean="0"/>
              <a:t>2018/3/23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83DD9AF-A967-4EDF-9E3E-C5ADFDC537D5}" type="slidenum">
              <a:rPr lang="zh-TW" altLang="en-US" smtClean="0"/>
              <a:t>‹#›</a:t>
            </a:fld>
            <a:endParaRPr lang="zh-TW" altLang="en-US"/>
          </a:p>
        </p:txBody>
      </p:sp>
    </p:spTree>
    <p:extLst>
      <p:ext uri="{BB962C8B-B14F-4D97-AF65-F5344CB8AC3E}">
        <p14:creationId xmlns:p14="http://schemas.microsoft.com/office/powerpoint/2010/main" val="36910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FE1FC2D-2F98-4C1C-8F4B-82B9A8E9A044}" type="datetimeFigureOut">
              <a:rPr lang="zh-TW" altLang="en-US" smtClean="0"/>
              <a:t>2018/3/23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83DD9AF-A967-4EDF-9E3E-C5ADFDC537D5}" type="slidenum">
              <a:rPr lang="zh-TW" altLang="en-US" smtClean="0"/>
              <a:t>‹#›</a:t>
            </a:fld>
            <a:endParaRPr lang="zh-TW" altLang="en-US"/>
          </a:p>
        </p:txBody>
      </p:sp>
    </p:spTree>
    <p:extLst>
      <p:ext uri="{BB962C8B-B14F-4D97-AF65-F5344CB8AC3E}">
        <p14:creationId xmlns:p14="http://schemas.microsoft.com/office/powerpoint/2010/main" val="834191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E1FC2D-2F98-4C1C-8F4B-82B9A8E9A044}" type="datetimeFigureOut">
              <a:rPr lang="zh-TW" altLang="en-US" smtClean="0"/>
              <a:t>2018/3/23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83DD9AF-A967-4EDF-9E3E-C5ADFDC537D5}" type="slidenum">
              <a:rPr lang="zh-TW" altLang="en-US" smtClean="0"/>
              <a:t>‹#›</a:t>
            </a:fld>
            <a:endParaRPr lang="zh-TW" altLang="en-US"/>
          </a:p>
        </p:txBody>
      </p:sp>
    </p:spTree>
    <p:extLst>
      <p:ext uri="{BB962C8B-B14F-4D97-AF65-F5344CB8AC3E}">
        <p14:creationId xmlns:p14="http://schemas.microsoft.com/office/powerpoint/2010/main" val="1377835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FE1FC2D-2F98-4C1C-8F4B-82B9A8E9A044}" type="datetimeFigureOut">
              <a:rPr lang="zh-TW" altLang="en-US" smtClean="0"/>
              <a:t>2018/3/23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83DD9AF-A967-4EDF-9E3E-C5ADFDC537D5}" type="slidenum">
              <a:rPr lang="zh-TW" altLang="en-US" smtClean="0"/>
              <a:t>‹#›</a:t>
            </a:fld>
            <a:endParaRPr lang="zh-TW" altLang="en-US"/>
          </a:p>
        </p:txBody>
      </p:sp>
    </p:spTree>
    <p:extLst>
      <p:ext uri="{BB962C8B-B14F-4D97-AF65-F5344CB8AC3E}">
        <p14:creationId xmlns:p14="http://schemas.microsoft.com/office/powerpoint/2010/main" val="3588248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FE1FC2D-2F98-4C1C-8F4B-82B9A8E9A044}" type="datetimeFigureOut">
              <a:rPr lang="zh-TW" altLang="en-US" smtClean="0"/>
              <a:t>2018/3/23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83DD9AF-A967-4EDF-9E3E-C5ADFDC537D5}" type="slidenum">
              <a:rPr lang="zh-TW" altLang="en-US" smtClean="0"/>
              <a:t>‹#›</a:t>
            </a:fld>
            <a:endParaRPr lang="zh-TW" altLang="en-US"/>
          </a:p>
        </p:txBody>
      </p:sp>
    </p:spTree>
    <p:extLst>
      <p:ext uri="{BB962C8B-B14F-4D97-AF65-F5344CB8AC3E}">
        <p14:creationId xmlns:p14="http://schemas.microsoft.com/office/powerpoint/2010/main" val="1332189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E1FC2D-2F98-4C1C-8F4B-82B9A8E9A044}" type="datetimeFigureOut">
              <a:rPr lang="zh-TW" altLang="en-US" smtClean="0"/>
              <a:t>2018/3/23</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DD9AF-A967-4EDF-9E3E-C5ADFDC537D5}" type="slidenum">
              <a:rPr lang="zh-TW" altLang="en-US" smtClean="0"/>
              <a:t>‹#›</a:t>
            </a:fld>
            <a:endParaRPr lang="zh-TW" altLang="en-US"/>
          </a:p>
        </p:txBody>
      </p:sp>
    </p:spTree>
    <p:extLst>
      <p:ext uri="{BB962C8B-B14F-4D97-AF65-F5344CB8AC3E}">
        <p14:creationId xmlns:p14="http://schemas.microsoft.com/office/powerpoint/2010/main" val="32843103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14.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10"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505090-2CA0-43EB-AECB-C6053EE18789}"/>
              </a:ext>
            </a:extLst>
          </p:cNvPr>
          <p:cNvSpPr>
            <a:spLocks noGrp="1"/>
          </p:cNvSpPr>
          <p:nvPr>
            <p:ph type="ctrTitle"/>
          </p:nvPr>
        </p:nvSpPr>
        <p:spPr/>
        <p:txBody>
          <a:bodyPr/>
          <a:lstStyle/>
          <a:p>
            <a:r>
              <a:rPr lang="en-US" altLang="zh-TW" dirty="0"/>
              <a:t>Generalization Ability</a:t>
            </a:r>
            <a:endParaRPr lang="zh-TW" altLang="en-US" dirty="0"/>
          </a:p>
        </p:txBody>
      </p:sp>
      <p:sp>
        <p:nvSpPr>
          <p:cNvPr id="3" name="副標題 2">
            <a:extLst>
              <a:ext uri="{FF2B5EF4-FFF2-40B4-BE49-F238E27FC236}">
                <a16:creationId xmlns:a16="http://schemas.microsoft.com/office/drawing/2014/main" id="{FF6F9A11-F2EA-40CA-B120-29B370DABD75}"/>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115300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52CE58-294A-47A6-BF1B-029F28FFBB9C}"/>
              </a:ext>
            </a:extLst>
          </p:cNvPr>
          <p:cNvSpPr>
            <a:spLocks noGrp="1"/>
          </p:cNvSpPr>
          <p:nvPr>
            <p:ph type="title"/>
          </p:nvPr>
        </p:nvSpPr>
        <p:spPr/>
        <p:txBody>
          <a:bodyPr/>
          <a:lstStyle/>
          <a:p>
            <a:r>
              <a:rPr lang="en-US" altLang="zh-TW" dirty="0"/>
              <a:t>Overparameterized Network?</a:t>
            </a:r>
            <a:endParaRPr lang="zh-TW" altLang="en-US" dirty="0"/>
          </a:p>
        </p:txBody>
      </p:sp>
      <p:pic>
        <p:nvPicPr>
          <p:cNvPr id="4" name="Picture 3" descr="Screen Clipping">
            <a:extLst>
              <a:ext uri="{FF2B5EF4-FFF2-40B4-BE49-F238E27FC236}">
                <a16:creationId xmlns:a16="http://schemas.microsoft.com/office/drawing/2014/main" id="{62C2B259-5E17-4530-A033-170B90AD5C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5820" y="1457704"/>
            <a:ext cx="5923788" cy="4780690"/>
          </a:xfrm>
          <a:prstGeom prst="rect">
            <a:avLst/>
          </a:prstGeom>
        </p:spPr>
      </p:pic>
      <p:sp>
        <p:nvSpPr>
          <p:cNvPr id="6" name="矩形 5">
            <a:extLst>
              <a:ext uri="{FF2B5EF4-FFF2-40B4-BE49-F238E27FC236}">
                <a16:creationId xmlns:a16="http://schemas.microsoft.com/office/drawing/2014/main" id="{5F787E30-2117-4B53-8AC5-828BB47D3038}"/>
              </a:ext>
            </a:extLst>
          </p:cNvPr>
          <p:cNvSpPr/>
          <p:nvPr/>
        </p:nvSpPr>
        <p:spPr>
          <a:xfrm>
            <a:off x="5603985" y="6406626"/>
            <a:ext cx="3312702" cy="369332"/>
          </a:xfrm>
          <a:prstGeom prst="rect">
            <a:avLst/>
          </a:prstGeom>
        </p:spPr>
        <p:txBody>
          <a:bodyPr wrap="none">
            <a:spAutoFit/>
          </a:bodyPr>
          <a:lstStyle/>
          <a:p>
            <a:r>
              <a:rPr lang="zh-TW" altLang="en-US" dirty="0"/>
              <a:t>https://arxiv.org/abs/1801.00173</a:t>
            </a:r>
          </a:p>
        </p:txBody>
      </p:sp>
    </p:spTree>
    <p:extLst>
      <p:ext uri="{BB962C8B-B14F-4D97-AF65-F5344CB8AC3E}">
        <p14:creationId xmlns:p14="http://schemas.microsoft.com/office/powerpoint/2010/main" val="3225237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BEA212-66C8-43CA-8201-98A5BEC75EF6}"/>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937E4834-27CD-4A7B-9203-07F2D4B2BC00}"/>
              </a:ext>
            </a:extLst>
          </p:cNvPr>
          <p:cNvSpPr>
            <a:spLocks noGrp="1"/>
          </p:cNvSpPr>
          <p:nvPr>
            <p:ph idx="1"/>
          </p:nvPr>
        </p:nvSpPr>
        <p:spPr/>
        <p:txBody>
          <a:bodyPr/>
          <a:lstStyle/>
          <a:p>
            <a:endParaRPr lang="zh-TW" altLang="en-US"/>
          </a:p>
        </p:txBody>
      </p:sp>
      <p:pic>
        <p:nvPicPr>
          <p:cNvPr id="4" name="圖片 3">
            <a:extLst>
              <a:ext uri="{FF2B5EF4-FFF2-40B4-BE49-F238E27FC236}">
                <a16:creationId xmlns:a16="http://schemas.microsoft.com/office/drawing/2014/main" id="{F37BC10D-EBBF-45FA-9B28-EF330925EDB4}"/>
              </a:ext>
            </a:extLst>
          </p:cNvPr>
          <p:cNvPicPr>
            <a:picLocks noChangeAspect="1"/>
          </p:cNvPicPr>
          <p:nvPr/>
        </p:nvPicPr>
        <p:blipFill>
          <a:blip r:embed="rId2"/>
          <a:stretch>
            <a:fillRect/>
          </a:stretch>
        </p:blipFill>
        <p:spPr>
          <a:xfrm>
            <a:off x="1715372" y="141311"/>
            <a:ext cx="7164370" cy="6351563"/>
          </a:xfrm>
          <a:prstGeom prst="rect">
            <a:avLst/>
          </a:prstGeom>
        </p:spPr>
      </p:pic>
      <p:sp>
        <p:nvSpPr>
          <p:cNvPr id="5" name="文字方塊 4">
            <a:extLst>
              <a:ext uri="{FF2B5EF4-FFF2-40B4-BE49-F238E27FC236}">
                <a16:creationId xmlns:a16="http://schemas.microsoft.com/office/drawing/2014/main" id="{E1D24546-DC74-4BB3-BF1E-CD15B4AD1DB3}"/>
              </a:ext>
            </a:extLst>
          </p:cNvPr>
          <p:cNvSpPr txBox="1"/>
          <p:nvPr/>
        </p:nvSpPr>
        <p:spPr>
          <a:xfrm>
            <a:off x="264258" y="5665568"/>
            <a:ext cx="2332638" cy="646331"/>
          </a:xfrm>
          <a:prstGeom prst="rect">
            <a:avLst/>
          </a:prstGeom>
          <a:noFill/>
        </p:spPr>
        <p:txBody>
          <a:bodyPr wrap="square" rtlCol="0">
            <a:spAutoFit/>
          </a:bodyPr>
          <a:lstStyle/>
          <a:p>
            <a:r>
              <a:rPr lang="en-US" altLang="zh-TW" dirty="0"/>
              <a:t>CIFIR-10, 100% training accuracy</a:t>
            </a:r>
            <a:endParaRPr lang="zh-TW" altLang="en-US" dirty="0"/>
          </a:p>
        </p:txBody>
      </p:sp>
      <p:sp>
        <p:nvSpPr>
          <p:cNvPr id="6" name="矩形 5">
            <a:extLst>
              <a:ext uri="{FF2B5EF4-FFF2-40B4-BE49-F238E27FC236}">
                <a16:creationId xmlns:a16="http://schemas.microsoft.com/office/drawing/2014/main" id="{A66CA365-D20D-4E35-B2B3-7926D3242206}"/>
              </a:ext>
            </a:extLst>
          </p:cNvPr>
          <p:cNvSpPr/>
          <p:nvPr/>
        </p:nvSpPr>
        <p:spPr>
          <a:xfrm>
            <a:off x="264258" y="6375478"/>
            <a:ext cx="3681905" cy="369332"/>
          </a:xfrm>
          <a:prstGeom prst="rect">
            <a:avLst/>
          </a:prstGeom>
        </p:spPr>
        <p:txBody>
          <a:bodyPr wrap="none">
            <a:spAutoFit/>
          </a:bodyPr>
          <a:lstStyle/>
          <a:p>
            <a:r>
              <a:rPr lang="zh-TW" altLang="en-US" dirty="0"/>
              <a:t>https://arxiv.org/pdf/1802.08760.pdf</a:t>
            </a:r>
          </a:p>
        </p:txBody>
      </p:sp>
    </p:spTree>
    <p:extLst>
      <p:ext uri="{BB962C8B-B14F-4D97-AF65-F5344CB8AC3E}">
        <p14:creationId xmlns:p14="http://schemas.microsoft.com/office/powerpoint/2010/main" val="1108441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38CAD5-638D-4754-9E0A-7DFAEC9C67DB}"/>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C534970D-3FEE-45B1-A67A-D5E284C1D3DD}"/>
              </a:ext>
            </a:extLst>
          </p:cNvPr>
          <p:cNvSpPr>
            <a:spLocks noGrp="1"/>
          </p:cNvSpPr>
          <p:nvPr>
            <p:ph idx="1"/>
          </p:nvPr>
        </p:nvSpPr>
        <p:spPr/>
        <p:txBody>
          <a:bodyPr/>
          <a:lstStyle/>
          <a:p>
            <a:endParaRPr lang="zh-TW" altLang="en-US"/>
          </a:p>
        </p:txBody>
      </p:sp>
      <p:sp>
        <p:nvSpPr>
          <p:cNvPr id="4" name="矩形 3">
            <a:extLst>
              <a:ext uri="{FF2B5EF4-FFF2-40B4-BE49-F238E27FC236}">
                <a16:creationId xmlns:a16="http://schemas.microsoft.com/office/drawing/2014/main" id="{BDFD45CA-14B5-4871-AFC3-DCB8A1FF085E}"/>
              </a:ext>
            </a:extLst>
          </p:cNvPr>
          <p:cNvSpPr/>
          <p:nvPr/>
        </p:nvSpPr>
        <p:spPr>
          <a:xfrm>
            <a:off x="5635989" y="6305907"/>
            <a:ext cx="3312702" cy="369332"/>
          </a:xfrm>
          <a:prstGeom prst="rect">
            <a:avLst/>
          </a:prstGeom>
        </p:spPr>
        <p:txBody>
          <a:bodyPr wrap="none">
            <a:spAutoFit/>
          </a:bodyPr>
          <a:lstStyle/>
          <a:p>
            <a:r>
              <a:rPr lang="zh-TW" altLang="en-US" dirty="0"/>
              <a:t>https://arxiv.org/abs/1605.07678</a:t>
            </a:r>
          </a:p>
        </p:txBody>
      </p:sp>
      <p:pic>
        <p:nvPicPr>
          <p:cNvPr id="5" name="圖片 4">
            <a:extLst>
              <a:ext uri="{FF2B5EF4-FFF2-40B4-BE49-F238E27FC236}">
                <a16:creationId xmlns:a16="http://schemas.microsoft.com/office/drawing/2014/main" id="{6AF63813-9B08-4C19-BBBD-D28F0C1D4F55}"/>
              </a:ext>
            </a:extLst>
          </p:cNvPr>
          <p:cNvPicPr>
            <a:picLocks noChangeAspect="1"/>
          </p:cNvPicPr>
          <p:nvPr/>
        </p:nvPicPr>
        <p:blipFill>
          <a:blip r:embed="rId2"/>
          <a:stretch>
            <a:fillRect/>
          </a:stretch>
        </p:blipFill>
        <p:spPr>
          <a:xfrm>
            <a:off x="439149" y="552092"/>
            <a:ext cx="8289856" cy="5753815"/>
          </a:xfrm>
          <a:prstGeom prst="rect">
            <a:avLst/>
          </a:prstGeom>
        </p:spPr>
      </p:pic>
    </p:spTree>
    <p:extLst>
      <p:ext uri="{BB962C8B-B14F-4D97-AF65-F5344CB8AC3E}">
        <p14:creationId xmlns:p14="http://schemas.microsoft.com/office/powerpoint/2010/main" val="1967576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B03744-A2BD-4D96-AB90-4B26694ABE32}"/>
              </a:ext>
            </a:extLst>
          </p:cNvPr>
          <p:cNvSpPr>
            <a:spLocks noGrp="1"/>
          </p:cNvSpPr>
          <p:nvPr>
            <p:ph type="title"/>
          </p:nvPr>
        </p:nvSpPr>
        <p:spPr/>
        <p:txBody>
          <a:bodyPr/>
          <a:lstStyle/>
          <a:p>
            <a:r>
              <a:rPr lang="en-US" altLang="zh-TW" dirty="0"/>
              <a:t>Network regularizes itself?</a:t>
            </a:r>
            <a:endParaRPr lang="zh-TW" altLang="en-US" dirty="0"/>
          </a:p>
        </p:txBody>
      </p:sp>
      <p:sp>
        <p:nvSpPr>
          <p:cNvPr id="3" name="內容版面配置區 2">
            <a:extLst>
              <a:ext uri="{FF2B5EF4-FFF2-40B4-BE49-F238E27FC236}">
                <a16:creationId xmlns:a16="http://schemas.microsoft.com/office/drawing/2014/main" id="{D1232952-1DF5-4079-84F9-0FC63D764731}"/>
              </a:ext>
            </a:extLst>
          </p:cNvPr>
          <p:cNvSpPr>
            <a:spLocks noGrp="1"/>
          </p:cNvSpPr>
          <p:nvPr>
            <p:ph idx="1"/>
          </p:nvPr>
        </p:nvSpPr>
        <p:spPr/>
        <p:txBody>
          <a:bodyPr/>
          <a:lstStyle/>
          <a:p>
            <a:endParaRPr lang="zh-TW" altLang="en-US" dirty="0"/>
          </a:p>
        </p:txBody>
      </p:sp>
      <p:sp>
        <p:nvSpPr>
          <p:cNvPr id="5" name="矩形 4">
            <a:extLst>
              <a:ext uri="{FF2B5EF4-FFF2-40B4-BE49-F238E27FC236}">
                <a16:creationId xmlns:a16="http://schemas.microsoft.com/office/drawing/2014/main" id="{CD299F07-0592-4969-83F7-CE3362CABB1B}"/>
              </a:ext>
            </a:extLst>
          </p:cNvPr>
          <p:cNvSpPr/>
          <p:nvPr/>
        </p:nvSpPr>
        <p:spPr>
          <a:xfrm>
            <a:off x="5214455" y="6330821"/>
            <a:ext cx="3681905" cy="369332"/>
          </a:xfrm>
          <a:prstGeom prst="rect">
            <a:avLst/>
          </a:prstGeom>
        </p:spPr>
        <p:txBody>
          <a:bodyPr wrap="none">
            <a:spAutoFit/>
          </a:bodyPr>
          <a:lstStyle/>
          <a:p>
            <a:r>
              <a:rPr lang="zh-TW" altLang="en-US" dirty="0"/>
              <a:t>https://arxiv.org/pdf/1706.10239.pdf</a:t>
            </a:r>
          </a:p>
        </p:txBody>
      </p:sp>
      <p:pic>
        <p:nvPicPr>
          <p:cNvPr id="6" name="圖片 5">
            <a:extLst>
              <a:ext uri="{FF2B5EF4-FFF2-40B4-BE49-F238E27FC236}">
                <a16:creationId xmlns:a16="http://schemas.microsoft.com/office/drawing/2014/main" id="{DABAF1D3-616A-4E4C-B8A7-8DEDCFD00488}"/>
              </a:ext>
            </a:extLst>
          </p:cNvPr>
          <p:cNvPicPr>
            <a:picLocks noChangeAspect="1"/>
          </p:cNvPicPr>
          <p:nvPr/>
        </p:nvPicPr>
        <p:blipFill>
          <a:blip r:embed="rId2"/>
          <a:stretch>
            <a:fillRect/>
          </a:stretch>
        </p:blipFill>
        <p:spPr>
          <a:xfrm>
            <a:off x="1472170" y="1847626"/>
            <a:ext cx="5583238" cy="4101691"/>
          </a:xfrm>
          <a:prstGeom prst="rect">
            <a:avLst/>
          </a:prstGeom>
        </p:spPr>
      </p:pic>
    </p:spTree>
    <p:extLst>
      <p:ext uri="{BB962C8B-B14F-4D97-AF65-F5344CB8AC3E}">
        <p14:creationId xmlns:p14="http://schemas.microsoft.com/office/powerpoint/2010/main" val="2931600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1529D9-7953-4451-BCAA-176BB1AADAB9}"/>
              </a:ext>
            </a:extLst>
          </p:cNvPr>
          <p:cNvSpPr>
            <a:spLocks noGrp="1"/>
          </p:cNvSpPr>
          <p:nvPr>
            <p:ph type="title"/>
          </p:nvPr>
        </p:nvSpPr>
        <p:spPr/>
        <p:txBody>
          <a:bodyPr/>
          <a:lstStyle/>
          <a:p>
            <a:r>
              <a:rPr lang="en-US" altLang="zh-TW" dirty="0"/>
              <a:t>Concluding Remarks</a:t>
            </a:r>
            <a:endParaRPr lang="zh-TW" altLang="en-US" dirty="0"/>
          </a:p>
        </p:txBody>
      </p:sp>
      <p:sp>
        <p:nvSpPr>
          <p:cNvPr id="3" name="內容版面配置區 2">
            <a:extLst>
              <a:ext uri="{FF2B5EF4-FFF2-40B4-BE49-F238E27FC236}">
                <a16:creationId xmlns:a16="http://schemas.microsoft.com/office/drawing/2014/main" id="{BB6A8A37-9FB5-4649-98DD-106737FEBBFC}"/>
              </a:ext>
            </a:extLst>
          </p:cNvPr>
          <p:cNvSpPr>
            <a:spLocks noGrp="1"/>
          </p:cNvSpPr>
          <p:nvPr>
            <p:ph idx="1"/>
          </p:nvPr>
        </p:nvSpPr>
        <p:spPr/>
        <p:txBody>
          <a:bodyPr>
            <a:normAutofit/>
          </a:bodyPr>
          <a:lstStyle/>
          <a:p>
            <a:r>
              <a:rPr lang="en-US" altLang="zh-TW" sz="3200" dirty="0"/>
              <a:t>The capacity of deep model is large.</a:t>
            </a:r>
          </a:p>
          <a:p>
            <a:r>
              <a:rPr lang="en-US" altLang="zh-TW" sz="3200" dirty="0"/>
              <a:t>However, it does not overfit!</a:t>
            </a:r>
          </a:p>
          <a:p>
            <a:r>
              <a:rPr lang="en-US" altLang="zh-TW" sz="3200" dirty="0"/>
              <a:t>The reason is not clear yet.</a:t>
            </a:r>
            <a:endParaRPr lang="zh-TW" altLang="en-US" sz="3200" dirty="0"/>
          </a:p>
        </p:txBody>
      </p:sp>
    </p:spTree>
    <p:extLst>
      <p:ext uri="{BB962C8B-B14F-4D97-AF65-F5344CB8AC3E}">
        <p14:creationId xmlns:p14="http://schemas.microsoft.com/office/powerpoint/2010/main" val="1363603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E6BA7A-7F63-4E91-A13C-6159C5291AC6}"/>
              </a:ext>
            </a:extLst>
          </p:cNvPr>
          <p:cNvSpPr>
            <a:spLocks noGrp="1"/>
          </p:cNvSpPr>
          <p:nvPr>
            <p:ph type="title"/>
          </p:nvPr>
        </p:nvSpPr>
        <p:spPr/>
        <p:txBody>
          <a:bodyPr/>
          <a:lstStyle/>
          <a:p>
            <a:r>
              <a:rPr lang="en-US" altLang="zh-TW" dirty="0"/>
              <a:t>We use very large network today</a:t>
            </a:r>
            <a:endParaRPr lang="zh-TW" altLang="en-US" dirty="0"/>
          </a:p>
        </p:txBody>
      </p:sp>
      <p:pic>
        <p:nvPicPr>
          <p:cNvPr id="4" name="圖片 3">
            <a:extLst>
              <a:ext uri="{FF2B5EF4-FFF2-40B4-BE49-F238E27FC236}">
                <a16:creationId xmlns:a16="http://schemas.microsoft.com/office/drawing/2014/main" id="{1FF10470-0D6A-4B7B-89DD-56C15A85EF93}"/>
              </a:ext>
            </a:extLst>
          </p:cNvPr>
          <p:cNvPicPr>
            <a:picLocks noChangeAspect="1"/>
          </p:cNvPicPr>
          <p:nvPr/>
        </p:nvPicPr>
        <p:blipFill>
          <a:blip r:embed="rId2"/>
          <a:stretch>
            <a:fillRect/>
          </a:stretch>
        </p:blipFill>
        <p:spPr>
          <a:xfrm>
            <a:off x="775861" y="1690689"/>
            <a:ext cx="7739489" cy="4351338"/>
          </a:xfrm>
          <a:prstGeom prst="rect">
            <a:avLst/>
          </a:prstGeom>
        </p:spPr>
      </p:pic>
      <p:sp>
        <p:nvSpPr>
          <p:cNvPr id="5" name="矩形 4">
            <a:extLst>
              <a:ext uri="{FF2B5EF4-FFF2-40B4-BE49-F238E27FC236}">
                <a16:creationId xmlns:a16="http://schemas.microsoft.com/office/drawing/2014/main" id="{9D6746B0-D75D-4390-BF59-6B72031D68F5}"/>
              </a:ext>
            </a:extLst>
          </p:cNvPr>
          <p:cNvSpPr/>
          <p:nvPr/>
        </p:nvSpPr>
        <p:spPr>
          <a:xfrm>
            <a:off x="1339071" y="6042027"/>
            <a:ext cx="6613071" cy="369332"/>
          </a:xfrm>
          <a:prstGeom prst="rect">
            <a:avLst/>
          </a:prstGeom>
        </p:spPr>
        <p:txBody>
          <a:bodyPr wrap="square">
            <a:spAutoFit/>
          </a:bodyPr>
          <a:lstStyle/>
          <a:p>
            <a:r>
              <a:rPr lang="en-US" altLang="zh-TW" dirty="0"/>
              <a:t>Source of image: </a:t>
            </a:r>
            <a:r>
              <a:rPr lang="zh-TW" altLang="en-US" dirty="0"/>
              <a:t>https://www.youtube.com/watch?v=kCj51pTQPKI</a:t>
            </a:r>
          </a:p>
        </p:txBody>
      </p:sp>
    </p:spTree>
    <p:extLst>
      <p:ext uri="{BB962C8B-B14F-4D97-AF65-F5344CB8AC3E}">
        <p14:creationId xmlns:p14="http://schemas.microsoft.com/office/powerpoint/2010/main" val="51834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B35E2F-3666-4A16-BA83-98A5DACB9078}"/>
              </a:ext>
            </a:extLst>
          </p:cNvPr>
          <p:cNvSpPr>
            <a:spLocks noGrp="1"/>
          </p:cNvSpPr>
          <p:nvPr>
            <p:ph type="title"/>
          </p:nvPr>
        </p:nvSpPr>
        <p:spPr/>
        <p:txBody>
          <a:bodyPr/>
          <a:lstStyle/>
          <a:p>
            <a:r>
              <a:rPr lang="en-US" altLang="zh-TW" dirty="0"/>
              <a:t>Generalization Gap</a:t>
            </a:r>
            <a:endParaRPr lang="zh-TW" altLang="en-US" dirty="0"/>
          </a:p>
        </p:txBody>
      </p:sp>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278F43B1-7B6B-4962-9D4B-CE710B15BE89}"/>
                  </a:ext>
                </a:extLst>
              </p:cNvPr>
              <p:cNvSpPr txBox="1"/>
              <p:nvPr/>
            </p:nvSpPr>
            <p:spPr>
              <a:xfrm>
                <a:off x="3594269" y="2653978"/>
                <a:ext cx="6931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𝐸</m:t>
                          </m:r>
                        </m:e>
                        <m:sub>
                          <m:r>
                            <a:rPr lang="en-US" altLang="zh-TW" sz="2400" b="0" i="1" smtClean="0">
                              <a:latin typeface="Cambria Math" panose="02040503050406030204" pitchFamily="18" charset="0"/>
                            </a:rPr>
                            <m:t>𝑡𝑒𝑠𝑡</m:t>
                          </m:r>
                        </m:sub>
                      </m:sSub>
                    </m:oMath>
                  </m:oMathPara>
                </a14:m>
                <a:endParaRPr lang="zh-TW" altLang="en-US" sz="2400" dirty="0"/>
              </a:p>
            </p:txBody>
          </p:sp>
        </mc:Choice>
        <mc:Fallback xmlns="">
          <p:sp>
            <p:nvSpPr>
              <p:cNvPr id="4" name="文字方塊 3">
                <a:extLst>
                  <a:ext uri="{FF2B5EF4-FFF2-40B4-BE49-F238E27FC236}">
                    <a16:creationId xmlns:a16="http://schemas.microsoft.com/office/drawing/2014/main" id="{278F43B1-7B6B-4962-9D4B-CE710B15BE89}"/>
                  </a:ext>
                </a:extLst>
              </p:cNvPr>
              <p:cNvSpPr txBox="1">
                <a:spLocks noRot="1" noChangeAspect="1" noMove="1" noResize="1" noEditPoints="1" noAdjustHandles="1" noChangeArrowheads="1" noChangeShapeType="1" noTextEdit="1"/>
              </p:cNvSpPr>
              <p:nvPr/>
            </p:nvSpPr>
            <p:spPr>
              <a:xfrm>
                <a:off x="3594269" y="2653978"/>
                <a:ext cx="693138" cy="369332"/>
              </a:xfrm>
              <a:prstGeom prst="rect">
                <a:avLst/>
              </a:prstGeom>
              <a:blipFill>
                <a:blip r:embed="rId3"/>
                <a:stretch>
                  <a:fillRect l="-10619" r="-2655"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CDF9CFF2-AD11-4C82-AE98-32FA3DF34253}"/>
                  </a:ext>
                </a:extLst>
              </p:cNvPr>
              <p:cNvSpPr txBox="1"/>
              <p:nvPr/>
            </p:nvSpPr>
            <p:spPr>
              <a:xfrm>
                <a:off x="4411657" y="2665504"/>
                <a:ext cx="291182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𝐸</m:t>
                          </m:r>
                        </m:e>
                        <m:sub>
                          <m:r>
                            <a:rPr lang="en-US" altLang="zh-TW" sz="2400" i="1">
                              <a:latin typeface="Cambria Math" panose="02040503050406030204" pitchFamily="18" charset="0"/>
                            </a:rPr>
                            <m:t>𝑡𝑟𝑎𝑖𝑛</m:t>
                          </m:r>
                        </m:sub>
                      </m:sSub>
                      <m:r>
                        <a:rPr lang="en-US" altLang="zh-TW" sz="2400" i="1">
                          <a:latin typeface="Cambria Math" panose="02040503050406030204" pitchFamily="18" charset="0"/>
                        </a:rPr>
                        <m:t> </m:t>
                      </m:r>
                      <m:r>
                        <a:rPr lang="en-US" altLang="zh-TW" sz="2400" b="0" i="1" smtClean="0">
                          <a:latin typeface="Cambria Math" panose="02040503050406030204" pitchFamily="18" charset="0"/>
                        </a:rPr>
                        <m:t>+</m:t>
                      </m:r>
                      <m:r>
                        <m:rPr>
                          <m:sty m:val="p"/>
                        </m:rPr>
                        <a:rPr lang="el-GR" altLang="zh-TW" sz="2400" b="0" i="1" smtClean="0">
                          <a:latin typeface="Cambria Math" panose="02040503050406030204" pitchFamily="18" charset="0"/>
                          <a:ea typeface="Cambria Math" panose="02040503050406030204" pitchFamily="18" charset="0"/>
                        </a:rPr>
                        <m:t>Ω</m:t>
                      </m:r>
                      <m:d>
                        <m:dPr>
                          <m:ctrlPr>
                            <a:rPr lang="el-GR" altLang="zh-TW" sz="2400" b="0" i="1" smtClean="0">
                              <a:latin typeface="Cambria Math" panose="02040503050406030204" pitchFamily="18" charset="0"/>
                              <a:ea typeface="Cambria Math" panose="02040503050406030204" pitchFamily="18" charset="0"/>
                            </a:rPr>
                          </m:ctrlPr>
                        </m:dPr>
                        <m:e>
                          <m:r>
                            <a:rPr lang="en-US" altLang="zh-TW" sz="2400" b="0" i="1" smtClean="0">
                              <a:latin typeface="Cambria Math" panose="02040503050406030204" pitchFamily="18" charset="0"/>
                              <a:ea typeface="Cambria Math" panose="02040503050406030204" pitchFamily="18" charset="0"/>
                            </a:rPr>
                            <m:t>𝑅</m:t>
                          </m:r>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𝑀</m:t>
                          </m:r>
                          <m:r>
                            <a:rPr lang="en-US" altLang="zh-TW" sz="2400" b="0" i="1" smtClean="0">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rPr>
                            <m:t>𝛿</m:t>
                          </m:r>
                        </m:e>
                      </m:d>
                    </m:oMath>
                  </m:oMathPara>
                </a14:m>
                <a:endParaRPr lang="zh-TW" altLang="en-US" sz="2400" dirty="0"/>
              </a:p>
            </p:txBody>
          </p:sp>
        </mc:Choice>
        <mc:Fallback xmlns="">
          <p:sp>
            <p:nvSpPr>
              <p:cNvPr id="5" name="文字方塊 4">
                <a:extLst>
                  <a:ext uri="{FF2B5EF4-FFF2-40B4-BE49-F238E27FC236}">
                    <a16:creationId xmlns:a16="http://schemas.microsoft.com/office/drawing/2014/main" id="{CDF9CFF2-AD11-4C82-AE98-32FA3DF34253}"/>
                  </a:ext>
                </a:extLst>
              </p:cNvPr>
              <p:cNvSpPr txBox="1">
                <a:spLocks noRot="1" noChangeAspect="1" noMove="1" noResize="1" noEditPoints="1" noAdjustHandles="1" noChangeArrowheads="1" noChangeShapeType="1" noTextEdit="1"/>
              </p:cNvSpPr>
              <p:nvPr/>
            </p:nvSpPr>
            <p:spPr>
              <a:xfrm>
                <a:off x="4411657" y="2665504"/>
                <a:ext cx="2911823" cy="369332"/>
              </a:xfrm>
              <a:prstGeom prst="rect">
                <a:avLst/>
              </a:prstGeom>
              <a:blipFill>
                <a:blip r:embed="rId4"/>
                <a:stretch>
                  <a:fillRect l="-2516"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5EF63007-15C8-4FC4-AC7D-88F2DA008732}"/>
                  </a:ext>
                </a:extLst>
              </p:cNvPr>
              <p:cNvSpPr txBox="1"/>
              <p:nvPr/>
            </p:nvSpPr>
            <p:spPr>
              <a:xfrm>
                <a:off x="2306118" y="2653978"/>
                <a:ext cx="11611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𝐸</m:t>
                          </m:r>
                        </m:e>
                        <m:sub>
                          <m:r>
                            <a:rPr lang="en-US" altLang="zh-TW" sz="2400" b="0" i="1" smtClean="0">
                              <a:latin typeface="Cambria Math" panose="02040503050406030204" pitchFamily="18" charset="0"/>
                            </a:rPr>
                            <m:t>𝑡𝑟𝑎𝑖𝑛</m:t>
                          </m:r>
                        </m:sub>
                      </m:sSub>
                      <m:r>
                        <a:rPr lang="en-US" altLang="zh-TW" sz="2400" i="1">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6" name="文字方塊 5">
                <a:extLst>
                  <a:ext uri="{FF2B5EF4-FFF2-40B4-BE49-F238E27FC236}">
                    <a16:creationId xmlns:a16="http://schemas.microsoft.com/office/drawing/2014/main" id="{5EF63007-15C8-4FC4-AC7D-88F2DA008732}"/>
                  </a:ext>
                </a:extLst>
              </p:cNvPr>
              <p:cNvSpPr txBox="1">
                <a:spLocks noRot="1" noChangeAspect="1" noMove="1" noResize="1" noEditPoints="1" noAdjustHandles="1" noChangeArrowheads="1" noChangeShapeType="1" noTextEdit="1"/>
              </p:cNvSpPr>
              <p:nvPr/>
            </p:nvSpPr>
            <p:spPr>
              <a:xfrm>
                <a:off x="2306118" y="2653978"/>
                <a:ext cx="1161151" cy="369332"/>
              </a:xfrm>
              <a:prstGeom prst="rect">
                <a:avLst/>
              </a:prstGeom>
              <a:blipFill>
                <a:blip r:embed="rId5"/>
                <a:stretch>
                  <a:fillRect l="-5759" r="-5236"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E7EAAD4C-44E0-47A3-ACEA-2F03281FF85D}"/>
                  </a:ext>
                </a:extLst>
              </p:cNvPr>
              <p:cNvSpPr txBox="1"/>
              <p:nvPr/>
            </p:nvSpPr>
            <p:spPr>
              <a:xfrm>
                <a:off x="767742" y="1986765"/>
                <a:ext cx="3116088" cy="461665"/>
              </a:xfrm>
              <a:prstGeom prst="rect">
                <a:avLst/>
              </a:prstGeom>
              <a:noFill/>
            </p:spPr>
            <p:txBody>
              <a:bodyPr wrap="square" rtlCol="0">
                <a:spAutoFit/>
              </a:bodyPr>
              <a:lstStyle/>
              <a:p>
                <a:r>
                  <a:rPr lang="en-US" altLang="zh-TW" sz="2400" dirty="0"/>
                  <a:t>With probability </a:t>
                </a:r>
                <a14:m>
                  <m:oMath xmlns:m="http://schemas.openxmlformats.org/officeDocument/2006/math">
                    <m:r>
                      <a:rPr lang="en-US" altLang="zh-TW" sz="2400" b="0" i="1" smtClean="0">
                        <a:latin typeface="Cambria Math" panose="02040503050406030204" pitchFamily="18" charset="0"/>
                      </a:rPr>
                      <m:t>1−</m:t>
                    </m:r>
                    <m:r>
                      <a:rPr lang="zh-TW" altLang="en-US" sz="2400" b="0" i="1" smtClean="0">
                        <a:latin typeface="Cambria Math" panose="02040503050406030204" pitchFamily="18" charset="0"/>
                      </a:rPr>
                      <m:t>𝛿</m:t>
                    </m:r>
                  </m:oMath>
                </a14:m>
                <a:endParaRPr lang="zh-TW" altLang="en-US" sz="2400" dirty="0"/>
              </a:p>
            </p:txBody>
          </p:sp>
        </mc:Choice>
        <mc:Fallback xmlns="">
          <p:sp>
            <p:nvSpPr>
              <p:cNvPr id="7" name="文字方塊 6">
                <a:extLst>
                  <a:ext uri="{FF2B5EF4-FFF2-40B4-BE49-F238E27FC236}">
                    <a16:creationId xmlns:a16="http://schemas.microsoft.com/office/drawing/2014/main" id="{E7EAAD4C-44E0-47A3-ACEA-2F03281FF85D}"/>
                  </a:ext>
                </a:extLst>
              </p:cNvPr>
              <p:cNvSpPr txBox="1">
                <a:spLocks noRot="1" noChangeAspect="1" noMove="1" noResize="1" noEditPoints="1" noAdjustHandles="1" noChangeArrowheads="1" noChangeShapeType="1" noTextEdit="1"/>
              </p:cNvSpPr>
              <p:nvPr/>
            </p:nvSpPr>
            <p:spPr>
              <a:xfrm>
                <a:off x="767742" y="1986765"/>
                <a:ext cx="3116088" cy="461665"/>
              </a:xfrm>
              <a:prstGeom prst="rect">
                <a:avLst/>
              </a:prstGeom>
              <a:blipFill>
                <a:blip r:embed="rId6"/>
                <a:stretch>
                  <a:fillRect l="-3131" t="-10526" b="-28947"/>
                </a:stretch>
              </a:blipFill>
            </p:spPr>
            <p:txBody>
              <a:bodyPr/>
              <a:lstStyle/>
              <a:p>
                <a:r>
                  <a:rPr lang="zh-TW" altLang="en-US">
                    <a:noFill/>
                  </a:rPr>
                  <a:t> </a:t>
                </a:r>
              </a:p>
            </p:txBody>
          </p:sp>
        </mc:Fallback>
      </mc:AlternateContent>
      <p:sp>
        <p:nvSpPr>
          <p:cNvPr id="8" name="文字方塊 7">
            <a:extLst>
              <a:ext uri="{FF2B5EF4-FFF2-40B4-BE49-F238E27FC236}">
                <a16:creationId xmlns:a16="http://schemas.microsoft.com/office/drawing/2014/main" id="{F841B5C9-FEBD-4522-8BE6-EA3703DA4FF1}"/>
              </a:ext>
            </a:extLst>
          </p:cNvPr>
          <p:cNvSpPr txBox="1"/>
          <p:nvPr/>
        </p:nvSpPr>
        <p:spPr>
          <a:xfrm>
            <a:off x="767742" y="1553529"/>
            <a:ext cx="4621814" cy="461665"/>
          </a:xfrm>
          <a:prstGeom prst="rect">
            <a:avLst/>
          </a:prstGeom>
          <a:noFill/>
        </p:spPr>
        <p:txBody>
          <a:bodyPr wrap="square" rtlCol="0">
            <a:spAutoFit/>
          </a:bodyPr>
          <a:lstStyle/>
          <a:p>
            <a:r>
              <a:rPr lang="en-US" altLang="zh-TW" sz="2400" dirty="0"/>
              <a:t>No matter the data distribution</a:t>
            </a:r>
            <a:endParaRPr lang="zh-TW" altLang="en-US" sz="2400" dirty="0"/>
          </a:p>
        </p:txBody>
      </p:sp>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id="{0AAA08F1-74C9-4D97-BC5C-DDC9DCC3299D}"/>
                  </a:ext>
                </a:extLst>
              </p:cNvPr>
              <p:cNvSpPr txBox="1"/>
              <p:nvPr/>
            </p:nvSpPr>
            <p:spPr>
              <a:xfrm>
                <a:off x="5805745" y="3213372"/>
                <a:ext cx="2524761" cy="461665"/>
              </a:xfrm>
              <a:prstGeom prst="rect">
                <a:avLst/>
              </a:prstGeom>
              <a:noFill/>
            </p:spPr>
            <p:txBody>
              <a:bodyPr wrap="square" rtlCol="0">
                <a:spAutoFit/>
              </a:bodyPr>
              <a:lstStyle/>
              <a:p>
                <a:r>
                  <a:rPr lang="en-US" altLang="zh-TW" sz="2400" dirty="0"/>
                  <a:t>Smaller </a:t>
                </a:r>
                <a14:m>
                  <m:oMath xmlns:m="http://schemas.openxmlformats.org/officeDocument/2006/math">
                    <m:r>
                      <a:rPr lang="zh-TW" altLang="en-US" sz="2400" i="1">
                        <a:latin typeface="Cambria Math" panose="02040503050406030204" pitchFamily="18" charset="0"/>
                      </a:rPr>
                      <m:t>𝛿</m:t>
                    </m:r>
                  </m:oMath>
                </a14:m>
                <a:r>
                  <a:rPr lang="en-US" altLang="zh-TW" sz="2400" dirty="0"/>
                  <a:t>, larger </a:t>
                </a:r>
                <a14:m>
                  <m:oMath xmlns:m="http://schemas.openxmlformats.org/officeDocument/2006/math">
                    <m:r>
                      <m:rPr>
                        <m:sty m:val="p"/>
                      </m:rPr>
                      <a:rPr lang="el-GR" altLang="zh-TW" sz="2400" i="1">
                        <a:latin typeface="Cambria Math" panose="02040503050406030204" pitchFamily="18" charset="0"/>
                        <a:ea typeface="Cambria Math" panose="02040503050406030204" pitchFamily="18" charset="0"/>
                      </a:rPr>
                      <m:t>Ω</m:t>
                    </m:r>
                  </m:oMath>
                </a14:m>
                <a:r>
                  <a:rPr lang="en-US" altLang="zh-TW" sz="2400" dirty="0"/>
                  <a:t> </a:t>
                </a:r>
                <a:endParaRPr lang="zh-TW" altLang="en-US" sz="2400" dirty="0"/>
              </a:p>
            </p:txBody>
          </p:sp>
        </mc:Choice>
        <mc:Fallback xmlns="">
          <p:sp>
            <p:nvSpPr>
              <p:cNvPr id="9" name="文字方塊 8">
                <a:extLst>
                  <a:ext uri="{FF2B5EF4-FFF2-40B4-BE49-F238E27FC236}">
                    <a16:creationId xmlns:a16="http://schemas.microsoft.com/office/drawing/2014/main" id="{0AAA08F1-74C9-4D97-BC5C-DDC9DCC3299D}"/>
                  </a:ext>
                </a:extLst>
              </p:cNvPr>
              <p:cNvSpPr txBox="1">
                <a:spLocks noRot="1" noChangeAspect="1" noMove="1" noResize="1" noEditPoints="1" noAdjustHandles="1" noChangeArrowheads="1" noChangeShapeType="1" noTextEdit="1"/>
              </p:cNvSpPr>
              <p:nvPr/>
            </p:nvSpPr>
            <p:spPr>
              <a:xfrm>
                <a:off x="5805745" y="3213372"/>
                <a:ext cx="2524761" cy="461665"/>
              </a:xfrm>
              <a:prstGeom prst="rect">
                <a:avLst/>
              </a:prstGeom>
              <a:blipFill>
                <a:blip r:embed="rId7"/>
                <a:stretch>
                  <a:fillRect l="-3614"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993AEBE7-3C3B-4C42-875E-77C8DA39F496}"/>
                  </a:ext>
                </a:extLst>
              </p:cNvPr>
              <p:cNvSpPr txBox="1"/>
              <p:nvPr/>
            </p:nvSpPr>
            <p:spPr>
              <a:xfrm>
                <a:off x="5793909" y="3772628"/>
                <a:ext cx="3195320" cy="461665"/>
              </a:xfrm>
              <a:prstGeom prst="rect">
                <a:avLst/>
              </a:prstGeom>
              <a:noFill/>
            </p:spPr>
            <p:txBody>
              <a:bodyPr wrap="square" rtlCol="0">
                <a:spAutoFit/>
              </a:bodyPr>
              <a:lstStyle/>
              <a:p>
                <a:r>
                  <a:rPr lang="en-US" altLang="zh-TW" sz="2400" dirty="0"/>
                  <a:t>Larger </a:t>
                </a:r>
                <a14:m>
                  <m:oMath xmlns:m="http://schemas.openxmlformats.org/officeDocument/2006/math">
                    <m:r>
                      <a:rPr lang="en-US" altLang="zh-TW" sz="2400" b="0" i="1" smtClean="0">
                        <a:latin typeface="Cambria Math" panose="02040503050406030204" pitchFamily="18" charset="0"/>
                      </a:rPr>
                      <m:t>𝑅</m:t>
                    </m:r>
                  </m:oMath>
                </a14:m>
                <a:r>
                  <a:rPr lang="en-US" altLang="zh-TW" sz="2400" dirty="0"/>
                  <a:t>, smaller </a:t>
                </a:r>
                <a14:m>
                  <m:oMath xmlns:m="http://schemas.openxmlformats.org/officeDocument/2006/math">
                    <m:r>
                      <m:rPr>
                        <m:sty m:val="p"/>
                      </m:rPr>
                      <a:rPr lang="el-GR" altLang="zh-TW" sz="2400" i="1">
                        <a:latin typeface="Cambria Math" panose="02040503050406030204" pitchFamily="18" charset="0"/>
                        <a:ea typeface="Cambria Math" panose="02040503050406030204" pitchFamily="18" charset="0"/>
                      </a:rPr>
                      <m:t>Ω</m:t>
                    </m:r>
                  </m:oMath>
                </a14:m>
                <a:r>
                  <a:rPr lang="en-US" altLang="zh-TW" sz="2400" dirty="0"/>
                  <a:t> </a:t>
                </a:r>
                <a:endParaRPr lang="zh-TW" altLang="en-US" sz="2400" dirty="0"/>
              </a:p>
            </p:txBody>
          </p:sp>
        </mc:Choice>
        <mc:Fallback xmlns="">
          <p:sp>
            <p:nvSpPr>
              <p:cNvPr id="10" name="文字方塊 9">
                <a:extLst>
                  <a:ext uri="{FF2B5EF4-FFF2-40B4-BE49-F238E27FC236}">
                    <a16:creationId xmlns:a16="http://schemas.microsoft.com/office/drawing/2014/main" id="{993AEBE7-3C3B-4C42-875E-77C8DA39F496}"/>
                  </a:ext>
                </a:extLst>
              </p:cNvPr>
              <p:cNvSpPr txBox="1">
                <a:spLocks noRot="1" noChangeAspect="1" noMove="1" noResize="1" noEditPoints="1" noAdjustHandles="1" noChangeArrowheads="1" noChangeShapeType="1" noTextEdit="1"/>
              </p:cNvSpPr>
              <p:nvPr/>
            </p:nvSpPr>
            <p:spPr>
              <a:xfrm>
                <a:off x="5793909" y="3772628"/>
                <a:ext cx="3195320" cy="461665"/>
              </a:xfrm>
              <a:prstGeom prst="rect">
                <a:avLst/>
              </a:prstGeom>
              <a:blipFill>
                <a:blip r:embed="rId8"/>
                <a:stretch>
                  <a:fillRect l="-2857" t="-10526" b="-28947"/>
                </a:stretch>
              </a:blipFill>
            </p:spPr>
            <p:txBody>
              <a:bodyPr/>
              <a:lstStyle/>
              <a:p>
                <a:r>
                  <a:rPr lang="zh-TW" altLang="en-US">
                    <a:noFill/>
                  </a:rPr>
                  <a:t> </a:t>
                </a:r>
              </a:p>
            </p:txBody>
          </p:sp>
        </mc:Fallback>
      </mc:AlternateContent>
      <p:sp>
        <p:nvSpPr>
          <p:cNvPr id="11" name="文字方塊 10">
            <a:extLst>
              <a:ext uri="{FF2B5EF4-FFF2-40B4-BE49-F238E27FC236}">
                <a16:creationId xmlns:a16="http://schemas.microsoft.com/office/drawing/2014/main" id="{1128CF8A-1684-49E9-8086-6AB1D3B1A93E}"/>
              </a:ext>
            </a:extLst>
          </p:cNvPr>
          <p:cNvSpPr txBox="1"/>
          <p:nvPr/>
        </p:nvSpPr>
        <p:spPr>
          <a:xfrm>
            <a:off x="683922" y="3798029"/>
            <a:ext cx="4515134" cy="461665"/>
          </a:xfrm>
          <a:prstGeom prst="rect">
            <a:avLst/>
          </a:prstGeom>
          <a:noFill/>
        </p:spPr>
        <p:txBody>
          <a:bodyPr wrap="square" rtlCol="0">
            <a:spAutoFit/>
          </a:bodyPr>
          <a:lstStyle/>
          <a:p>
            <a:r>
              <a:rPr lang="en-US" altLang="zh-TW" sz="2400" dirty="0"/>
              <a:t>R is the number of training data</a:t>
            </a:r>
            <a:endParaRPr lang="zh-TW" altLang="en-US" sz="2400" dirty="0"/>
          </a:p>
        </p:txBody>
      </p:sp>
      <p:sp>
        <p:nvSpPr>
          <p:cNvPr id="12" name="箭號: 向右 11">
            <a:extLst>
              <a:ext uri="{FF2B5EF4-FFF2-40B4-BE49-F238E27FC236}">
                <a16:creationId xmlns:a16="http://schemas.microsoft.com/office/drawing/2014/main" id="{9031B688-43E5-4AB9-A28E-440A3D708186}"/>
              </a:ext>
            </a:extLst>
          </p:cNvPr>
          <p:cNvSpPr/>
          <p:nvPr/>
        </p:nvSpPr>
        <p:spPr>
          <a:xfrm>
            <a:off x="5221916" y="3922776"/>
            <a:ext cx="533400" cy="2121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a:extLst>
              <a:ext uri="{FF2B5EF4-FFF2-40B4-BE49-F238E27FC236}">
                <a16:creationId xmlns:a16="http://schemas.microsoft.com/office/drawing/2014/main" id="{C3989EB4-24BC-438E-BEF1-CA052E4BB6EB}"/>
              </a:ext>
            </a:extLst>
          </p:cNvPr>
          <p:cNvSpPr txBox="1"/>
          <p:nvPr/>
        </p:nvSpPr>
        <p:spPr>
          <a:xfrm>
            <a:off x="669175" y="4356448"/>
            <a:ext cx="4515134" cy="461665"/>
          </a:xfrm>
          <a:prstGeom prst="rect">
            <a:avLst/>
          </a:prstGeom>
          <a:noFill/>
        </p:spPr>
        <p:txBody>
          <a:bodyPr wrap="square" rtlCol="0">
            <a:spAutoFit/>
          </a:bodyPr>
          <a:lstStyle/>
          <a:p>
            <a:r>
              <a:rPr lang="en-US" altLang="zh-TW" sz="2400" dirty="0"/>
              <a:t>M is the “capacity” of your model</a:t>
            </a:r>
            <a:endParaRPr lang="zh-TW" altLang="en-US" sz="2400" dirty="0"/>
          </a:p>
        </p:txBody>
      </p:sp>
      <p:sp>
        <p:nvSpPr>
          <p:cNvPr id="14" name="文字方塊 13">
            <a:extLst>
              <a:ext uri="{FF2B5EF4-FFF2-40B4-BE49-F238E27FC236}">
                <a16:creationId xmlns:a16="http://schemas.microsoft.com/office/drawing/2014/main" id="{D725117B-A35F-4715-950F-87B872DB29FC}"/>
              </a:ext>
            </a:extLst>
          </p:cNvPr>
          <p:cNvSpPr txBox="1"/>
          <p:nvPr/>
        </p:nvSpPr>
        <p:spPr>
          <a:xfrm>
            <a:off x="1626393" y="4817671"/>
            <a:ext cx="3458493" cy="461665"/>
          </a:xfrm>
          <a:prstGeom prst="rect">
            <a:avLst/>
          </a:prstGeom>
          <a:noFill/>
        </p:spPr>
        <p:txBody>
          <a:bodyPr wrap="square" rtlCol="0">
            <a:spAutoFit/>
          </a:bodyPr>
          <a:lstStyle/>
          <a:p>
            <a:r>
              <a:rPr lang="en-US" altLang="zh-TW" sz="2400" dirty="0"/>
              <a:t>(“size” of the function set)</a:t>
            </a:r>
            <a:endParaRPr lang="zh-TW" altLang="en-US" sz="2400" dirty="0"/>
          </a:p>
        </p:txBody>
      </p:sp>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67912457-667C-4CDA-8546-3D4A6DD157AC}"/>
                  </a:ext>
                </a:extLst>
              </p:cNvPr>
              <p:cNvSpPr txBox="1"/>
              <p:nvPr/>
            </p:nvSpPr>
            <p:spPr>
              <a:xfrm>
                <a:off x="5805745" y="4349335"/>
                <a:ext cx="3195320" cy="461665"/>
              </a:xfrm>
              <a:prstGeom prst="rect">
                <a:avLst/>
              </a:prstGeom>
              <a:noFill/>
            </p:spPr>
            <p:txBody>
              <a:bodyPr wrap="square" rtlCol="0">
                <a:spAutoFit/>
              </a:bodyPr>
              <a:lstStyle/>
              <a:p>
                <a:r>
                  <a:rPr lang="en-US" altLang="zh-TW" sz="2400" dirty="0"/>
                  <a:t>Larger </a:t>
                </a:r>
                <a14:m>
                  <m:oMath xmlns:m="http://schemas.openxmlformats.org/officeDocument/2006/math">
                    <m:r>
                      <a:rPr lang="en-US" altLang="zh-TW" sz="2400" i="1">
                        <a:latin typeface="Cambria Math" panose="02040503050406030204" pitchFamily="18" charset="0"/>
                        <a:ea typeface="Cambria Math" panose="02040503050406030204" pitchFamily="18" charset="0"/>
                      </a:rPr>
                      <m:t>𝑀</m:t>
                    </m:r>
                  </m:oMath>
                </a14:m>
                <a:r>
                  <a:rPr lang="en-US" altLang="zh-TW" sz="2400" dirty="0"/>
                  <a:t>, larger </a:t>
                </a:r>
                <a14:m>
                  <m:oMath xmlns:m="http://schemas.openxmlformats.org/officeDocument/2006/math">
                    <m:r>
                      <m:rPr>
                        <m:sty m:val="p"/>
                      </m:rPr>
                      <a:rPr lang="el-GR" altLang="zh-TW" sz="2400" i="1">
                        <a:latin typeface="Cambria Math" panose="02040503050406030204" pitchFamily="18" charset="0"/>
                        <a:ea typeface="Cambria Math" panose="02040503050406030204" pitchFamily="18" charset="0"/>
                      </a:rPr>
                      <m:t>Ω</m:t>
                    </m:r>
                  </m:oMath>
                </a14:m>
                <a:r>
                  <a:rPr lang="en-US" altLang="zh-TW" sz="2400" dirty="0"/>
                  <a:t> </a:t>
                </a:r>
                <a:endParaRPr lang="zh-TW" altLang="en-US" sz="2400" dirty="0"/>
              </a:p>
            </p:txBody>
          </p:sp>
        </mc:Choice>
        <mc:Fallback xmlns="">
          <p:sp>
            <p:nvSpPr>
              <p:cNvPr id="15" name="文字方塊 14">
                <a:extLst>
                  <a:ext uri="{FF2B5EF4-FFF2-40B4-BE49-F238E27FC236}">
                    <a16:creationId xmlns:a16="http://schemas.microsoft.com/office/drawing/2014/main" id="{67912457-667C-4CDA-8546-3D4A6DD157AC}"/>
                  </a:ext>
                </a:extLst>
              </p:cNvPr>
              <p:cNvSpPr txBox="1">
                <a:spLocks noRot="1" noChangeAspect="1" noMove="1" noResize="1" noEditPoints="1" noAdjustHandles="1" noChangeArrowheads="1" noChangeShapeType="1" noTextEdit="1"/>
              </p:cNvSpPr>
              <p:nvPr/>
            </p:nvSpPr>
            <p:spPr>
              <a:xfrm>
                <a:off x="5805745" y="4349335"/>
                <a:ext cx="3195320" cy="461665"/>
              </a:xfrm>
              <a:prstGeom prst="rect">
                <a:avLst/>
              </a:prstGeom>
              <a:blipFill>
                <a:blip r:embed="rId9"/>
                <a:stretch>
                  <a:fillRect l="-2857" t="-10526" b="-28947"/>
                </a:stretch>
              </a:blipFill>
            </p:spPr>
            <p:txBody>
              <a:bodyPr/>
              <a:lstStyle/>
              <a:p>
                <a:r>
                  <a:rPr lang="zh-TW" altLang="en-US">
                    <a:noFill/>
                  </a:rPr>
                  <a:t> </a:t>
                </a:r>
              </a:p>
            </p:txBody>
          </p:sp>
        </mc:Fallback>
      </mc:AlternateContent>
      <p:sp>
        <p:nvSpPr>
          <p:cNvPr id="16" name="箭號: 向右 15">
            <a:extLst>
              <a:ext uri="{FF2B5EF4-FFF2-40B4-BE49-F238E27FC236}">
                <a16:creationId xmlns:a16="http://schemas.microsoft.com/office/drawing/2014/main" id="{722EFA14-BADF-41F9-8901-FC1A2C135CD9}"/>
              </a:ext>
            </a:extLst>
          </p:cNvPr>
          <p:cNvSpPr/>
          <p:nvPr/>
        </p:nvSpPr>
        <p:spPr>
          <a:xfrm>
            <a:off x="5233752" y="4499483"/>
            <a:ext cx="533400" cy="2121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a:extLst>
              <a:ext uri="{FF2B5EF4-FFF2-40B4-BE49-F238E27FC236}">
                <a16:creationId xmlns:a16="http://schemas.microsoft.com/office/drawing/2014/main" id="{6AC0E5B8-121F-4A78-A6A7-88C4B806A524}"/>
              </a:ext>
            </a:extLst>
          </p:cNvPr>
          <p:cNvSpPr txBox="1"/>
          <p:nvPr/>
        </p:nvSpPr>
        <p:spPr>
          <a:xfrm>
            <a:off x="914475" y="5748577"/>
            <a:ext cx="4863237" cy="461665"/>
          </a:xfrm>
          <a:prstGeom prst="rect">
            <a:avLst/>
          </a:prstGeom>
          <a:noFill/>
        </p:spPr>
        <p:txBody>
          <a:bodyPr wrap="square" rtlCol="0">
            <a:spAutoFit/>
          </a:bodyPr>
          <a:lstStyle/>
          <a:p>
            <a:r>
              <a:rPr lang="en-US" altLang="zh-TW" sz="2400" dirty="0"/>
              <a:t>How to measure the “capacity”?</a:t>
            </a:r>
            <a:endParaRPr lang="zh-TW" altLang="en-US" sz="2400" dirty="0"/>
          </a:p>
        </p:txBody>
      </p:sp>
      <p:sp>
        <p:nvSpPr>
          <p:cNvPr id="21" name="矩形 20">
            <a:extLst>
              <a:ext uri="{FF2B5EF4-FFF2-40B4-BE49-F238E27FC236}">
                <a16:creationId xmlns:a16="http://schemas.microsoft.com/office/drawing/2014/main" id="{1F66622D-B1AF-4559-B966-DE676383B9E7}"/>
              </a:ext>
            </a:extLst>
          </p:cNvPr>
          <p:cNvSpPr/>
          <p:nvPr/>
        </p:nvSpPr>
        <p:spPr>
          <a:xfrm>
            <a:off x="5936406" y="146615"/>
            <a:ext cx="3052823" cy="646331"/>
          </a:xfrm>
          <a:prstGeom prst="rect">
            <a:avLst/>
          </a:prstGeom>
        </p:spPr>
        <p:txBody>
          <a:bodyPr wrap="none">
            <a:spAutoFit/>
          </a:bodyPr>
          <a:lstStyle/>
          <a:p>
            <a:r>
              <a:rPr lang="zh-TW" altLang="en-US" dirty="0"/>
              <a:t>機器學習基石</a:t>
            </a:r>
            <a:endParaRPr lang="en-US" altLang="zh-TW" dirty="0"/>
          </a:p>
          <a:p>
            <a:r>
              <a:rPr lang="zh-TW" altLang="en-US" dirty="0"/>
              <a:t>https://youtu.be/XxPB9GlJEUk</a:t>
            </a:r>
          </a:p>
        </p:txBody>
      </p:sp>
      <p:sp>
        <p:nvSpPr>
          <p:cNvPr id="22" name="文字方塊 21">
            <a:extLst>
              <a:ext uri="{FF2B5EF4-FFF2-40B4-BE49-F238E27FC236}">
                <a16:creationId xmlns:a16="http://schemas.microsoft.com/office/drawing/2014/main" id="{9AA9B866-0DF7-4FBE-9223-BFEBAD06B3E1}"/>
              </a:ext>
            </a:extLst>
          </p:cNvPr>
          <p:cNvSpPr txBox="1"/>
          <p:nvPr/>
        </p:nvSpPr>
        <p:spPr>
          <a:xfrm>
            <a:off x="5389556" y="5748577"/>
            <a:ext cx="2864788"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VC</a:t>
            </a:r>
            <a:r>
              <a:rPr lang="zh-TW" altLang="en-US" sz="2400" dirty="0"/>
              <a:t> </a:t>
            </a:r>
            <a:r>
              <a:rPr lang="en-US" altLang="zh-TW" sz="2400" dirty="0"/>
              <a:t>dimension (</a:t>
            </a:r>
            <a:r>
              <a:rPr lang="en-US" altLang="zh-TW" sz="2400" dirty="0" err="1"/>
              <a:t>d</a:t>
            </a:r>
            <a:r>
              <a:rPr lang="en-US" altLang="zh-TW" sz="2400" baseline="-25000" dirty="0" err="1"/>
              <a:t>VC</a:t>
            </a:r>
            <a:r>
              <a:rPr lang="en-US" altLang="zh-TW" sz="2400" dirty="0"/>
              <a:t>)</a:t>
            </a:r>
            <a:endParaRPr lang="zh-TW" altLang="en-US" sz="2400" dirty="0"/>
          </a:p>
        </p:txBody>
      </p:sp>
    </p:spTree>
    <p:extLst>
      <p:ext uri="{BB962C8B-B14F-4D97-AF65-F5344CB8AC3E}">
        <p14:creationId xmlns:p14="http://schemas.microsoft.com/office/powerpoint/2010/main" val="132137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6" grpId="1"/>
      <p:bldP spid="7" grpId="0"/>
      <p:bldP spid="8" grpId="0"/>
      <p:bldP spid="9" grpId="0"/>
      <p:bldP spid="10" grpId="0"/>
      <p:bldP spid="11" grpId="0"/>
      <p:bldP spid="12" grpId="0" animBg="1"/>
      <p:bldP spid="13" grpId="0"/>
      <p:bldP spid="14" grpId="0"/>
      <p:bldP spid="15" grpId="0"/>
      <p:bldP spid="16" grpId="0" animBg="1"/>
      <p:bldP spid="17" grpId="0"/>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群組 4">
            <a:extLst>
              <a:ext uri="{FF2B5EF4-FFF2-40B4-BE49-F238E27FC236}">
                <a16:creationId xmlns:a16="http://schemas.microsoft.com/office/drawing/2014/main" id="{0E276B33-F87D-46A0-B071-2F9C58A504AD}"/>
              </a:ext>
            </a:extLst>
          </p:cNvPr>
          <p:cNvGrpSpPr/>
          <p:nvPr/>
        </p:nvGrpSpPr>
        <p:grpSpPr>
          <a:xfrm>
            <a:off x="910898" y="754750"/>
            <a:ext cx="2859770" cy="2384467"/>
            <a:chOff x="-691717" y="2486916"/>
            <a:chExt cx="2859770" cy="2384467"/>
          </a:xfrm>
        </p:grpSpPr>
        <p:pic>
          <p:nvPicPr>
            <p:cNvPr id="4" name="Picture 2" descr="「鹿」的圖片搜尋結果">
              <a:extLst>
                <a:ext uri="{FF2B5EF4-FFF2-40B4-BE49-F238E27FC236}">
                  <a16:creationId xmlns:a16="http://schemas.microsoft.com/office/drawing/2014/main" id="{8EB11838-4A42-48F7-8E29-6977258047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99" y="2486916"/>
              <a:ext cx="1012843" cy="95476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相關圖片">
              <a:extLst>
                <a:ext uri="{FF2B5EF4-FFF2-40B4-BE49-F238E27FC236}">
                  <a16:creationId xmlns:a16="http://schemas.microsoft.com/office/drawing/2014/main" id="{C25D8942-D1AF-4301-A25B-165C79463D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3286" y="3916616"/>
              <a:ext cx="954767" cy="9547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相關圖片">
              <a:extLst>
                <a:ext uri="{FF2B5EF4-FFF2-40B4-BE49-F238E27FC236}">
                  <a16:creationId xmlns:a16="http://schemas.microsoft.com/office/drawing/2014/main" id="{CB835C53-675B-4242-AFAD-B0B5D6CD85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717" y="3373944"/>
              <a:ext cx="1113895" cy="954767"/>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群組 10">
              <a:extLst>
                <a:ext uri="{FF2B5EF4-FFF2-40B4-BE49-F238E27FC236}">
                  <a16:creationId xmlns:a16="http://schemas.microsoft.com/office/drawing/2014/main" id="{B08F8875-A507-44F3-8E3D-A28300404778}"/>
                </a:ext>
              </a:extLst>
            </p:cNvPr>
            <p:cNvGrpSpPr/>
            <p:nvPr/>
          </p:nvGrpSpPr>
          <p:grpSpPr>
            <a:xfrm>
              <a:off x="282557" y="3230022"/>
              <a:ext cx="1045029" cy="1029494"/>
              <a:chOff x="919844" y="3200400"/>
              <a:chExt cx="1045029" cy="1029494"/>
            </a:xfrm>
            <a:solidFill>
              <a:schemeClr val="tx1"/>
            </a:solidFill>
          </p:grpSpPr>
          <p:sp>
            <p:nvSpPr>
              <p:cNvPr id="12" name="橢圓 11">
                <a:extLst>
                  <a:ext uri="{FF2B5EF4-FFF2-40B4-BE49-F238E27FC236}">
                    <a16:creationId xmlns:a16="http://schemas.microsoft.com/office/drawing/2014/main" id="{A15B51B8-CEFF-484D-AFAE-199489D980A1}"/>
                  </a:ext>
                </a:extLst>
              </p:cNvPr>
              <p:cNvSpPr/>
              <p:nvPr/>
            </p:nvSpPr>
            <p:spPr>
              <a:xfrm>
                <a:off x="1534886" y="3200400"/>
                <a:ext cx="228600" cy="228600"/>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a:extLst>
                  <a:ext uri="{FF2B5EF4-FFF2-40B4-BE49-F238E27FC236}">
                    <a16:creationId xmlns:a16="http://schemas.microsoft.com/office/drawing/2014/main" id="{6268C23B-9E7B-49FE-8131-922F0378E780}"/>
                  </a:ext>
                </a:extLst>
              </p:cNvPr>
              <p:cNvSpPr/>
              <p:nvPr/>
            </p:nvSpPr>
            <p:spPr>
              <a:xfrm>
                <a:off x="919844" y="3772694"/>
                <a:ext cx="228600" cy="228600"/>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a:extLst>
                  <a:ext uri="{FF2B5EF4-FFF2-40B4-BE49-F238E27FC236}">
                    <a16:creationId xmlns:a16="http://schemas.microsoft.com/office/drawing/2014/main" id="{BC913832-F744-4E5B-B112-024D212D34CA}"/>
                  </a:ext>
                </a:extLst>
              </p:cNvPr>
              <p:cNvSpPr/>
              <p:nvPr/>
            </p:nvSpPr>
            <p:spPr>
              <a:xfrm>
                <a:off x="1736273" y="4001294"/>
                <a:ext cx="228600" cy="228600"/>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16" name="文字方塊 15">
            <a:extLst>
              <a:ext uri="{FF2B5EF4-FFF2-40B4-BE49-F238E27FC236}">
                <a16:creationId xmlns:a16="http://schemas.microsoft.com/office/drawing/2014/main" id="{1731CD6D-FEA3-470C-8738-16E7954BA308}"/>
              </a:ext>
            </a:extLst>
          </p:cNvPr>
          <p:cNvSpPr txBox="1"/>
          <p:nvPr/>
        </p:nvSpPr>
        <p:spPr>
          <a:xfrm>
            <a:off x="4208198" y="437531"/>
            <a:ext cx="3619500" cy="461665"/>
          </a:xfrm>
          <a:prstGeom prst="rect">
            <a:avLst/>
          </a:prstGeom>
          <a:noFill/>
        </p:spPr>
        <p:txBody>
          <a:bodyPr wrap="square" rtlCol="0">
            <a:spAutoFit/>
          </a:bodyPr>
          <a:lstStyle/>
          <a:p>
            <a:r>
              <a:rPr lang="en-US" altLang="zh-TW" sz="2400" dirty="0"/>
              <a:t>Random label (</a:t>
            </a:r>
            <a:r>
              <a:rPr lang="zh-TW" altLang="en-US" sz="2400" dirty="0"/>
              <a:t>故意亂教</a:t>
            </a:r>
            <a:r>
              <a:rPr lang="en-US" altLang="zh-TW" sz="2400" dirty="0"/>
              <a:t>)</a:t>
            </a:r>
            <a:endParaRPr lang="zh-TW" altLang="en-US" sz="2400" dirty="0"/>
          </a:p>
        </p:txBody>
      </p:sp>
      <p:grpSp>
        <p:nvGrpSpPr>
          <p:cNvPr id="15" name="群組 14">
            <a:extLst>
              <a:ext uri="{FF2B5EF4-FFF2-40B4-BE49-F238E27FC236}">
                <a16:creationId xmlns:a16="http://schemas.microsoft.com/office/drawing/2014/main" id="{0FD7BFEE-2ABD-4001-BB7A-A535678C82D6}"/>
              </a:ext>
            </a:extLst>
          </p:cNvPr>
          <p:cNvGrpSpPr/>
          <p:nvPr/>
        </p:nvGrpSpPr>
        <p:grpSpPr>
          <a:xfrm>
            <a:off x="1177048" y="3702636"/>
            <a:ext cx="1045029" cy="1029494"/>
            <a:chOff x="1725741" y="3573118"/>
            <a:chExt cx="1045029" cy="1029494"/>
          </a:xfrm>
        </p:grpSpPr>
        <p:sp>
          <p:nvSpPr>
            <p:cNvPr id="17" name="橢圓 16">
              <a:extLst>
                <a:ext uri="{FF2B5EF4-FFF2-40B4-BE49-F238E27FC236}">
                  <a16:creationId xmlns:a16="http://schemas.microsoft.com/office/drawing/2014/main" id="{AC97C61C-54A9-44F8-9B23-82F20B9D3954}"/>
                </a:ext>
              </a:extLst>
            </p:cNvPr>
            <p:cNvSpPr/>
            <p:nvPr/>
          </p:nvSpPr>
          <p:spPr>
            <a:xfrm>
              <a:off x="2340783" y="3573118"/>
              <a:ext cx="228600" cy="228600"/>
            </a:xfrm>
            <a:prstGeom prst="ellipse">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a:extLst>
                <a:ext uri="{FF2B5EF4-FFF2-40B4-BE49-F238E27FC236}">
                  <a16:creationId xmlns:a16="http://schemas.microsoft.com/office/drawing/2014/main" id="{B7B73492-382B-43A8-BFAE-F4D29FDBAD51}"/>
                </a:ext>
              </a:extLst>
            </p:cNvPr>
            <p:cNvSpPr/>
            <p:nvPr/>
          </p:nvSpPr>
          <p:spPr>
            <a:xfrm>
              <a:off x="1725741" y="4145412"/>
              <a:ext cx="228600" cy="228600"/>
            </a:xfrm>
            <a:prstGeom prst="ellipse">
              <a:avLst/>
            </a:prstGeom>
            <a:solidFill>
              <a:srgbClr val="0070C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橢圓 18">
              <a:extLst>
                <a:ext uri="{FF2B5EF4-FFF2-40B4-BE49-F238E27FC236}">
                  <a16:creationId xmlns:a16="http://schemas.microsoft.com/office/drawing/2014/main" id="{E147FA8C-4204-4482-8DB0-656A92121481}"/>
                </a:ext>
              </a:extLst>
            </p:cNvPr>
            <p:cNvSpPr/>
            <p:nvPr/>
          </p:nvSpPr>
          <p:spPr>
            <a:xfrm>
              <a:off x="2542170" y="4374012"/>
              <a:ext cx="228600" cy="228600"/>
            </a:xfrm>
            <a:prstGeom prst="ellipse">
              <a:avLst/>
            </a:prstGeom>
            <a:solidFill>
              <a:srgbClr val="0070C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2056" name="群組 2055">
            <a:extLst>
              <a:ext uri="{FF2B5EF4-FFF2-40B4-BE49-F238E27FC236}">
                <a16:creationId xmlns:a16="http://schemas.microsoft.com/office/drawing/2014/main" id="{2ECAC7FD-7969-499D-82BA-52A2CF156C50}"/>
              </a:ext>
            </a:extLst>
          </p:cNvPr>
          <p:cNvGrpSpPr/>
          <p:nvPr/>
        </p:nvGrpSpPr>
        <p:grpSpPr>
          <a:xfrm>
            <a:off x="3129434" y="3725586"/>
            <a:ext cx="1045029" cy="1029494"/>
            <a:chOff x="3351764" y="3586117"/>
            <a:chExt cx="1045029" cy="1029494"/>
          </a:xfrm>
        </p:grpSpPr>
        <p:sp>
          <p:nvSpPr>
            <p:cNvPr id="20" name="橢圓 19">
              <a:extLst>
                <a:ext uri="{FF2B5EF4-FFF2-40B4-BE49-F238E27FC236}">
                  <a16:creationId xmlns:a16="http://schemas.microsoft.com/office/drawing/2014/main" id="{E78E6D11-E1E2-42A5-8C65-1C748725AE0D}"/>
                </a:ext>
              </a:extLst>
            </p:cNvPr>
            <p:cNvSpPr/>
            <p:nvPr/>
          </p:nvSpPr>
          <p:spPr>
            <a:xfrm>
              <a:off x="3966806" y="3586117"/>
              <a:ext cx="228600" cy="228600"/>
            </a:xfrm>
            <a:prstGeom prst="ellipse">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橢圓 20">
              <a:extLst>
                <a:ext uri="{FF2B5EF4-FFF2-40B4-BE49-F238E27FC236}">
                  <a16:creationId xmlns:a16="http://schemas.microsoft.com/office/drawing/2014/main" id="{9F1E1021-FC07-4632-AC57-5F2F15366F53}"/>
                </a:ext>
              </a:extLst>
            </p:cNvPr>
            <p:cNvSpPr/>
            <p:nvPr/>
          </p:nvSpPr>
          <p:spPr>
            <a:xfrm>
              <a:off x="3351764" y="4158411"/>
              <a:ext cx="228600" cy="228600"/>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a:extLst>
                <a:ext uri="{FF2B5EF4-FFF2-40B4-BE49-F238E27FC236}">
                  <a16:creationId xmlns:a16="http://schemas.microsoft.com/office/drawing/2014/main" id="{309EAA94-9708-460C-A200-4766A5A597E0}"/>
                </a:ext>
              </a:extLst>
            </p:cNvPr>
            <p:cNvSpPr/>
            <p:nvPr/>
          </p:nvSpPr>
          <p:spPr>
            <a:xfrm>
              <a:off x="4168193" y="4387011"/>
              <a:ext cx="228600" cy="228600"/>
            </a:xfrm>
            <a:prstGeom prst="ellipse">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2053" name="群組 2052">
            <a:extLst>
              <a:ext uri="{FF2B5EF4-FFF2-40B4-BE49-F238E27FC236}">
                <a16:creationId xmlns:a16="http://schemas.microsoft.com/office/drawing/2014/main" id="{2C7AAC86-F0D2-49CA-9E3A-629FC16632A9}"/>
              </a:ext>
            </a:extLst>
          </p:cNvPr>
          <p:cNvGrpSpPr/>
          <p:nvPr/>
        </p:nvGrpSpPr>
        <p:grpSpPr>
          <a:xfrm>
            <a:off x="5024627" y="3725586"/>
            <a:ext cx="1045029" cy="1029494"/>
            <a:chOff x="5030622" y="3572011"/>
            <a:chExt cx="1045029" cy="1029494"/>
          </a:xfrm>
        </p:grpSpPr>
        <p:sp>
          <p:nvSpPr>
            <p:cNvPr id="23" name="橢圓 22">
              <a:extLst>
                <a:ext uri="{FF2B5EF4-FFF2-40B4-BE49-F238E27FC236}">
                  <a16:creationId xmlns:a16="http://schemas.microsoft.com/office/drawing/2014/main" id="{2D1C7C47-9FE1-41F3-86BC-4B651CD5CBFF}"/>
                </a:ext>
              </a:extLst>
            </p:cNvPr>
            <p:cNvSpPr/>
            <p:nvPr/>
          </p:nvSpPr>
          <p:spPr>
            <a:xfrm>
              <a:off x="5645664" y="3572011"/>
              <a:ext cx="228600" cy="228600"/>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a:extLst>
                <a:ext uri="{FF2B5EF4-FFF2-40B4-BE49-F238E27FC236}">
                  <a16:creationId xmlns:a16="http://schemas.microsoft.com/office/drawing/2014/main" id="{364B5C36-47F4-4C56-983B-9F7AC2AC985D}"/>
                </a:ext>
              </a:extLst>
            </p:cNvPr>
            <p:cNvSpPr/>
            <p:nvPr/>
          </p:nvSpPr>
          <p:spPr>
            <a:xfrm>
              <a:off x="5030622" y="4144305"/>
              <a:ext cx="228600" cy="228600"/>
            </a:xfrm>
            <a:prstGeom prst="ellipse">
              <a:avLst/>
            </a:prstGeom>
            <a:solidFill>
              <a:srgbClr val="0070C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a:extLst>
                <a:ext uri="{FF2B5EF4-FFF2-40B4-BE49-F238E27FC236}">
                  <a16:creationId xmlns:a16="http://schemas.microsoft.com/office/drawing/2014/main" id="{21D231FA-CDF7-42B3-B67E-1719F1474484}"/>
                </a:ext>
              </a:extLst>
            </p:cNvPr>
            <p:cNvSpPr/>
            <p:nvPr/>
          </p:nvSpPr>
          <p:spPr>
            <a:xfrm>
              <a:off x="5847051" y="4372905"/>
              <a:ext cx="228600" cy="228600"/>
            </a:xfrm>
            <a:prstGeom prst="ellipse">
              <a:avLst/>
            </a:prstGeom>
            <a:solidFill>
              <a:srgbClr val="0070C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2049" name="群組 2048">
            <a:extLst>
              <a:ext uri="{FF2B5EF4-FFF2-40B4-BE49-F238E27FC236}">
                <a16:creationId xmlns:a16="http://schemas.microsoft.com/office/drawing/2014/main" id="{6D4178A3-C904-4C41-9084-31C32AE12196}"/>
              </a:ext>
            </a:extLst>
          </p:cNvPr>
          <p:cNvGrpSpPr/>
          <p:nvPr/>
        </p:nvGrpSpPr>
        <p:grpSpPr>
          <a:xfrm>
            <a:off x="6931534" y="3759326"/>
            <a:ext cx="1045029" cy="1029494"/>
            <a:chOff x="6621842" y="3614346"/>
            <a:chExt cx="1045029" cy="1029494"/>
          </a:xfrm>
        </p:grpSpPr>
        <p:sp>
          <p:nvSpPr>
            <p:cNvPr id="26" name="橢圓 25">
              <a:extLst>
                <a:ext uri="{FF2B5EF4-FFF2-40B4-BE49-F238E27FC236}">
                  <a16:creationId xmlns:a16="http://schemas.microsoft.com/office/drawing/2014/main" id="{357349C6-45F9-4EA3-B721-D5C75A818872}"/>
                </a:ext>
              </a:extLst>
            </p:cNvPr>
            <p:cNvSpPr/>
            <p:nvPr/>
          </p:nvSpPr>
          <p:spPr>
            <a:xfrm>
              <a:off x="7236884" y="3614346"/>
              <a:ext cx="228600" cy="228600"/>
            </a:xfrm>
            <a:prstGeom prst="ellipse">
              <a:avLst/>
            </a:prstGeom>
            <a:solidFill>
              <a:srgbClr val="0070C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橢圓 26">
              <a:extLst>
                <a:ext uri="{FF2B5EF4-FFF2-40B4-BE49-F238E27FC236}">
                  <a16:creationId xmlns:a16="http://schemas.microsoft.com/office/drawing/2014/main" id="{8618B3D0-92C8-418B-80F4-04EAAB47A6DE}"/>
                </a:ext>
              </a:extLst>
            </p:cNvPr>
            <p:cNvSpPr/>
            <p:nvPr/>
          </p:nvSpPr>
          <p:spPr>
            <a:xfrm>
              <a:off x="6621842" y="4186640"/>
              <a:ext cx="228600" cy="228600"/>
            </a:xfrm>
            <a:prstGeom prst="ellipse">
              <a:avLst/>
            </a:prstGeom>
            <a:solidFill>
              <a:srgbClr val="0070C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橢圓 27">
              <a:extLst>
                <a:ext uri="{FF2B5EF4-FFF2-40B4-BE49-F238E27FC236}">
                  <a16:creationId xmlns:a16="http://schemas.microsoft.com/office/drawing/2014/main" id="{6797AB16-8998-492F-8F44-6E3E275E8C02}"/>
                </a:ext>
              </a:extLst>
            </p:cNvPr>
            <p:cNvSpPr/>
            <p:nvPr/>
          </p:nvSpPr>
          <p:spPr>
            <a:xfrm>
              <a:off x="7438271" y="4415240"/>
              <a:ext cx="228600" cy="228600"/>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2048" name="群組 2047">
            <a:extLst>
              <a:ext uri="{FF2B5EF4-FFF2-40B4-BE49-F238E27FC236}">
                <a16:creationId xmlns:a16="http://schemas.microsoft.com/office/drawing/2014/main" id="{B62E81A8-57A0-46F4-83B2-E95A9F725F86}"/>
              </a:ext>
            </a:extLst>
          </p:cNvPr>
          <p:cNvGrpSpPr/>
          <p:nvPr/>
        </p:nvGrpSpPr>
        <p:grpSpPr>
          <a:xfrm>
            <a:off x="1253807" y="5486734"/>
            <a:ext cx="1045029" cy="1029494"/>
            <a:chOff x="1698528" y="5060606"/>
            <a:chExt cx="1045029" cy="1029494"/>
          </a:xfrm>
        </p:grpSpPr>
        <p:sp>
          <p:nvSpPr>
            <p:cNvPr id="29" name="橢圓 28">
              <a:extLst>
                <a:ext uri="{FF2B5EF4-FFF2-40B4-BE49-F238E27FC236}">
                  <a16:creationId xmlns:a16="http://schemas.microsoft.com/office/drawing/2014/main" id="{1940B65B-2599-415C-9FB6-34BACF089FE5}"/>
                </a:ext>
              </a:extLst>
            </p:cNvPr>
            <p:cNvSpPr/>
            <p:nvPr/>
          </p:nvSpPr>
          <p:spPr>
            <a:xfrm>
              <a:off x="2313570" y="5060606"/>
              <a:ext cx="228600" cy="228600"/>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a:extLst>
                <a:ext uri="{FF2B5EF4-FFF2-40B4-BE49-F238E27FC236}">
                  <a16:creationId xmlns:a16="http://schemas.microsoft.com/office/drawing/2014/main" id="{D5E92B56-C6C2-4BF6-991A-146184E08E5E}"/>
                </a:ext>
              </a:extLst>
            </p:cNvPr>
            <p:cNvSpPr/>
            <p:nvPr/>
          </p:nvSpPr>
          <p:spPr>
            <a:xfrm>
              <a:off x="1698528" y="5632900"/>
              <a:ext cx="228600" cy="228600"/>
            </a:xfrm>
            <a:prstGeom prst="ellipse">
              <a:avLst/>
            </a:prstGeom>
            <a:solidFill>
              <a:srgbClr val="0070C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a:extLst>
                <a:ext uri="{FF2B5EF4-FFF2-40B4-BE49-F238E27FC236}">
                  <a16:creationId xmlns:a16="http://schemas.microsoft.com/office/drawing/2014/main" id="{5A09D943-F543-4380-9400-14BB9F35FB51}"/>
                </a:ext>
              </a:extLst>
            </p:cNvPr>
            <p:cNvSpPr/>
            <p:nvPr/>
          </p:nvSpPr>
          <p:spPr>
            <a:xfrm>
              <a:off x="2514957" y="5861500"/>
              <a:ext cx="228600" cy="228600"/>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2055" name="群組 2054">
            <a:extLst>
              <a:ext uri="{FF2B5EF4-FFF2-40B4-BE49-F238E27FC236}">
                <a16:creationId xmlns:a16="http://schemas.microsoft.com/office/drawing/2014/main" id="{C26F84ED-BB58-4066-B0EB-DD9B354C1BB6}"/>
              </a:ext>
            </a:extLst>
          </p:cNvPr>
          <p:cNvGrpSpPr/>
          <p:nvPr/>
        </p:nvGrpSpPr>
        <p:grpSpPr>
          <a:xfrm>
            <a:off x="3157729" y="5445068"/>
            <a:ext cx="1045029" cy="1029494"/>
            <a:chOff x="3324551" y="5073605"/>
            <a:chExt cx="1045029" cy="1029494"/>
          </a:xfrm>
        </p:grpSpPr>
        <p:sp>
          <p:nvSpPr>
            <p:cNvPr id="32" name="橢圓 31">
              <a:extLst>
                <a:ext uri="{FF2B5EF4-FFF2-40B4-BE49-F238E27FC236}">
                  <a16:creationId xmlns:a16="http://schemas.microsoft.com/office/drawing/2014/main" id="{2A2A3751-D19E-44E2-A560-1085CF664E90}"/>
                </a:ext>
              </a:extLst>
            </p:cNvPr>
            <p:cNvSpPr/>
            <p:nvPr/>
          </p:nvSpPr>
          <p:spPr>
            <a:xfrm>
              <a:off x="3939593" y="5073605"/>
              <a:ext cx="228600" cy="228600"/>
            </a:xfrm>
            <a:prstGeom prst="ellipse">
              <a:avLst/>
            </a:prstGeom>
            <a:solidFill>
              <a:srgbClr val="0070C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橢圓 32">
              <a:extLst>
                <a:ext uri="{FF2B5EF4-FFF2-40B4-BE49-F238E27FC236}">
                  <a16:creationId xmlns:a16="http://schemas.microsoft.com/office/drawing/2014/main" id="{D03638E5-3DD4-4724-B5D1-1C41817429E4}"/>
                </a:ext>
              </a:extLst>
            </p:cNvPr>
            <p:cNvSpPr/>
            <p:nvPr/>
          </p:nvSpPr>
          <p:spPr>
            <a:xfrm>
              <a:off x="3324551" y="5645899"/>
              <a:ext cx="228600" cy="228600"/>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橢圓 33">
              <a:extLst>
                <a:ext uri="{FF2B5EF4-FFF2-40B4-BE49-F238E27FC236}">
                  <a16:creationId xmlns:a16="http://schemas.microsoft.com/office/drawing/2014/main" id="{69032747-0F72-4220-873D-E68EA8381CF6}"/>
                </a:ext>
              </a:extLst>
            </p:cNvPr>
            <p:cNvSpPr/>
            <p:nvPr/>
          </p:nvSpPr>
          <p:spPr>
            <a:xfrm>
              <a:off x="4140980" y="5874499"/>
              <a:ext cx="228600" cy="228600"/>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2054" name="群組 2053">
            <a:extLst>
              <a:ext uri="{FF2B5EF4-FFF2-40B4-BE49-F238E27FC236}">
                <a16:creationId xmlns:a16="http://schemas.microsoft.com/office/drawing/2014/main" id="{E1AFD5CD-BD32-42BE-809D-2B8C73558515}"/>
              </a:ext>
            </a:extLst>
          </p:cNvPr>
          <p:cNvGrpSpPr/>
          <p:nvPr/>
        </p:nvGrpSpPr>
        <p:grpSpPr>
          <a:xfrm>
            <a:off x="5091628" y="5384127"/>
            <a:ext cx="1045029" cy="1029494"/>
            <a:chOff x="5003409" y="5059499"/>
            <a:chExt cx="1045029" cy="1029494"/>
          </a:xfrm>
        </p:grpSpPr>
        <p:sp>
          <p:nvSpPr>
            <p:cNvPr id="35" name="橢圓 34">
              <a:extLst>
                <a:ext uri="{FF2B5EF4-FFF2-40B4-BE49-F238E27FC236}">
                  <a16:creationId xmlns:a16="http://schemas.microsoft.com/office/drawing/2014/main" id="{8069C494-E288-4DBC-9CE6-CE2CCAB659C1}"/>
                </a:ext>
              </a:extLst>
            </p:cNvPr>
            <p:cNvSpPr/>
            <p:nvPr/>
          </p:nvSpPr>
          <p:spPr>
            <a:xfrm>
              <a:off x="5618451" y="5059499"/>
              <a:ext cx="228600" cy="228600"/>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橢圓 35">
              <a:extLst>
                <a:ext uri="{FF2B5EF4-FFF2-40B4-BE49-F238E27FC236}">
                  <a16:creationId xmlns:a16="http://schemas.microsoft.com/office/drawing/2014/main" id="{A28CDBEC-BA5F-4C53-B746-EE479A6665BA}"/>
                </a:ext>
              </a:extLst>
            </p:cNvPr>
            <p:cNvSpPr/>
            <p:nvPr/>
          </p:nvSpPr>
          <p:spPr>
            <a:xfrm>
              <a:off x="5003409" y="5631793"/>
              <a:ext cx="228600" cy="228600"/>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橢圓 36">
              <a:extLst>
                <a:ext uri="{FF2B5EF4-FFF2-40B4-BE49-F238E27FC236}">
                  <a16:creationId xmlns:a16="http://schemas.microsoft.com/office/drawing/2014/main" id="{58EA6B71-AC7B-4C7C-915E-7198CB51117B}"/>
                </a:ext>
              </a:extLst>
            </p:cNvPr>
            <p:cNvSpPr/>
            <p:nvPr/>
          </p:nvSpPr>
          <p:spPr>
            <a:xfrm>
              <a:off x="5819838" y="5860393"/>
              <a:ext cx="228600" cy="228600"/>
            </a:xfrm>
            <a:prstGeom prst="ellipse">
              <a:avLst/>
            </a:prstGeom>
            <a:solidFill>
              <a:srgbClr val="0070C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2051" name="群組 2050">
            <a:extLst>
              <a:ext uri="{FF2B5EF4-FFF2-40B4-BE49-F238E27FC236}">
                <a16:creationId xmlns:a16="http://schemas.microsoft.com/office/drawing/2014/main" id="{35125D73-0540-47C3-B89A-DB92D0A6FE4D}"/>
              </a:ext>
            </a:extLst>
          </p:cNvPr>
          <p:cNvGrpSpPr/>
          <p:nvPr/>
        </p:nvGrpSpPr>
        <p:grpSpPr>
          <a:xfrm>
            <a:off x="6996460" y="5413858"/>
            <a:ext cx="1045029" cy="1029494"/>
            <a:chOff x="6594629" y="5101834"/>
            <a:chExt cx="1045029" cy="1029494"/>
          </a:xfrm>
        </p:grpSpPr>
        <p:sp>
          <p:nvSpPr>
            <p:cNvPr id="38" name="橢圓 37">
              <a:extLst>
                <a:ext uri="{FF2B5EF4-FFF2-40B4-BE49-F238E27FC236}">
                  <a16:creationId xmlns:a16="http://schemas.microsoft.com/office/drawing/2014/main" id="{8E250CC0-682C-473F-83DD-1BC4D028A002}"/>
                </a:ext>
              </a:extLst>
            </p:cNvPr>
            <p:cNvSpPr/>
            <p:nvPr/>
          </p:nvSpPr>
          <p:spPr>
            <a:xfrm>
              <a:off x="7209671" y="5101834"/>
              <a:ext cx="228600" cy="228600"/>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橢圓 38">
              <a:extLst>
                <a:ext uri="{FF2B5EF4-FFF2-40B4-BE49-F238E27FC236}">
                  <a16:creationId xmlns:a16="http://schemas.microsoft.com/office/drawing/2014/main" id="{871D02A4-8229-4CC2-95ED-F036A269FD1E}"/>
                </a:ext>
              </a:extLst>
            </p:cNvPr>
            <p:cNvSpPr/>
            <p:nvPr/>
          </p:nvSpPr>
          <p:spPr>
            <a:xfrm>
              <a:off x="6594629" y="5674128"/>
              <a:ext cx="228600" cy="228600"/>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橢圓 39">
              <a:extLst>
                <a:ext uri="{FF2B5EF4-FFF2-40B4-BE49-F238E27FC236}">
                  <a16:creationId xmlns:a16="http://schemas.microsoft.com/office/drawing/2014/main" id="{C763981D-1ACB-4CF0-94FA-2E7D56251F2B}"/>
                </a:ext>
              </a:extLst>
            </p:cNvPr>
            <p:cNvSpPr/>
            <p:nvPr/>
          </p:nvSpPr>
          <p:spPr>
            <a:xfrm>
              <a:off x="7411058" y="5902728"/>
              <a:ext cx="228600" cy="228600"/>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6" name="文字方塊 5">
            <a:extLst>
              <a:ext uri="{FF2B5EF4-FFF2-40B4-BE49-F238E27FC236}">
                <a16:creationId xmlns:a16="http://schemas.microsoft.com/office/drawing/2014/main" id="{35353F73-B054-4C0D-91D2-D6F5C68BC060}"/>
              </a:ext>
            </a:extLst>
          </p:cNvPr>
          <p:cNvSpPr txBox="1"/>
          <p:nvPr/>
        </p:nvSpPr>
        <p:spPr>
          <a:xfrm>
            <a:off x="482520" y="512986"/>
            <a:ext cx="1631251" cy="830997"/>
          </a:xfrm>
          <a:prstGeom prst="rect">
            <a:avLst/>
          </a:prstGeom>
          <a:noFill/>
        </p:spPr>
        <p:txBody>
          <a:bodyPr wrap="square" rtlCol="0">
            <a:spAutoFit/>
          </a:bodyPr>
          <a:lstStyle/>
          <a:p>
            <a:r>
              <a:rPr lang="en-US" altLang="zh-TW" sz="2400" dirty="0"/>
              <a:t>Given 3 data points</a:t>
            </a:r>
            <a:endParaRPr lang="zh-TW" altLang="en-US" sz="2400" dirty="0"/>
          </a:p>
        </p:txBody>
      </p:sp>
      <p:sp>
        <p:nvSpPr>
          <p:cNvPr id="2057" name="文字方塊 2056">
            <a:extLst>
              <a:ext uri="{FF2B5EF4-FFF2-40B4-BE49-F238E27FC236}">
                <a16:creationId xmlns:a16="http://schemas.microsoft.com/office/drawing/2014/main" id="{FEC2B1E1-0D11-4273-8248-8CE19461EE66}"/>
              </a:ext>
            </a:extLst>
          </p:cNvPr>
          <p:cNvSpPr txBox="1"/>
          <p:nvPr/>
        </p:nvSpPr>
        <p:spPr>
          <a:xfrm>
            <a:off x="2826773" y="4445920"/>
            <a:ext cx="228600" cy="369332"/>
          </a:xfrm>
          <a:prstGeom prst="rect">
            <a:avLst/>
          </a:prstGeom>
          <a:noFill/>
        </p:spPr>
        <p:txBody>
          <a:bodyPr wrap="square" rtlCol="0">
            <a:spAutoFit/>
          </a:bodyPr>
          <a:lstStyle/>
          <a:p>
            <a:r>
              <a:rPr lang="zh-TW" altLang="en-US" dirty="0"/>
              <a:t>鹿</a:t>
            </a:r>
          </a:p>
        </p:txBody>
      </p:sp>
      <p:sp>
        <p:nvSpPr>
          <p:cNvPr id="51" name="文字方塊 50">
            <a:extLst>
              <a:ext uri="{FF2B5EF4-FFF2-40B4-BE49-F238E27FC236}">
                <a16:creationId xmlns:a16="http://schemas.microsoft.com/office/drawing/2014/main" id="{62AFF925-E2BA-412F-BEB3-8485F1C41C50}"/>
              </a:ext>
            </a:extLst>
          </p:cNvPr>
          <p:cNvSpPr txBox="1"/>
          <p:nvPr/>
        </p:nvSpPr>
        <p:spPr>
          <a:xfrm>
            <a:off x="3350240" y="3647161"/>
            <a:ext cx="228600" cy="369332"/>
          </a:xfrm>
          <a:prstGeom prst="rect">
            <a:avLst/>
          </a:prstGeom>
          <a:noFill/>
        </p:spPr>
        <p:txBody>
          <a:bodyPr wrap="square" rtlCol="0">
            <a:spAutoFit/>
          </a:bodyPr>
          <a:lstStyle/>
          <a:p>
            <a:r>
              <a:rPr lang="zh-TW" altLang="en-US" dirty="0"/>
              <a:t>馬</a:t>
            </a:r>
          </a:p>
        </p:txBody>
      </p:sp>
      <p:sp>
        <p:nvSpPr>
          <p:cNvPr id="2058" name="文字方塊 2057">
            <a:extLst>
              <a:ext uri="{FF2B5EF4-FFF2-40B4-BE49-F238E27FC236}">
                <a16:creationId xmlns:a16="http://schemas.microsoft.com/office/drawing/2014/main" id="{32AFCA1A-726A-4FE8-BD3F-5DA787F93654}"/>
              </a:ext>
            </a:extLst>
          </p:cNvPr>
          <p:cNvSpPr txBox="1"/>
          <p:nvPr/>
        </p:nvSpPr>
        <p:spPr>
          <a:xfrm>
            <a:off x="4208198" y="993382"/>
            <a:ext cx="4407408" cy="830997"/>
          </a:xfrm>
          <a:prstGeom prst="rect">
            <a:avLst/>
          </a:prstGeom>
          <a:noFill/>
        </p:spPr>
        <p:txBody>
          <a:bodyPr wrap="square" rtlCol="0">
            <a:spAutoFit/>
          </a:bodyPr>
          <a:lstStyle/>
          <a:p>
            <a:r>
              <a:rPr lang="en-US" altLang="zh-TW" sz="2400" dirty="0"/>
              <a:t>Model M can always achieve 0% error rate</a:t>
            </a:r>
            <a:endParaRPr lang="zh-TW" altLang="en-US" sz="2400" dirty="0"/>
          </a:p>
        </p:txBody>
      </p:sp>
      <p:sp>
        <p:nvSpPr>
          <p:cNvPr id="53" name="文字方塊 52">
            <a:extLst>
              <a:ext uri="{FF2B5EF4-FFF2-40B4-BE49-F238E27FC236}">
                <a16:creationId xmlns:a16="http://schemas.microsoft.com/office/drawing/2014/main" id="{4A579324-ED41-47F1-BA7D-4690BCB334B5}"/>
              </a:ext>
            </a:extLst>
          </p:cNvPr>
          <p:cNvSpPr txBox="1"/>
          <p:nvPr/>
        </p:nvSpPr>
        <p:spPr>
          <a:xfrm>
            <a:off x="5024627" y="1773536"/>
            <a:ext cx="3461883" cy="461665"/>
          </a:xfrm>
          <a:prstGeom prst="rect">
            <a:avLst/>
          </a:prstGeom>
          <a:noFill/>
        </p:spPr>
        <p:txBody>
          <a:bodyPr wrap="square" rtlCol="0">
            <a:spAutoFit/>
          </a:bodyPr>
          <a:lstStyle/>
          <a:p>
            <a:r>
              <a:rPr lang="en-US" altLang="zh-TW" sz="2400" dirty="0"/>
              <a:t>(</a:t>
            </a:r>
            <a:r>
              <a:rPr lang="zh-TW" altLang="en-US" sz="2400" dirty="0"/>
              <a:t>亂教 </a:t>
            </a:r>
            <a:r>
              <a:rPr lang="en-US" altLang="zh-TW" sz="2400" dirty="0"/>
              <a:t>Model M </a:t>
            </a:r>
            <a:r>
              <a:rPr lang="zh-TW" altLang="en-US" sz="2400" dirty="0"/>
              <a:t>都學得會</a:t>
            </a: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55" name="文字方塊 54">
                <a:extLst>
                  <a:ext uri="{FF2B5EF4-FFF2-40B4-BE49-F238E27FC236}">
                    <a16:creationId xmlns:a16="http://schemas.microsoft.com/office/drawing/2014/main" id="{E302C62C-D9A8-4B67-8DA6-AC4B96330C88}"/>
                  </a:ext>
                </a:extLst>
              </p:cNvPr>
              <p:cNvSpPr txBox="1"/>
              <p:nvPr/>
            </p:nvSpPr>
            <p:spPr>
              <a:xfrm>
                <a:off x="4281141" y="2295645"/>
                <a:ext cx="2848697"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VC</a:t>
                </a:r>
                <a:r>
                  <a:rPr lang="zh-TW" altLang="en-US" sz="2400" dirty="0"/>
                  <a:t> </a:t>
                </a:r>
                <a:r>
                  <a:rPr lang="en-US" altLang="zh-TW" sz="2400" dirty="0"/>
                  <a:t>dimension (</a:t>
                </a:r>
                <a:r>
                  <a:rPr lang="en-US" altLang="zh-TW" sz="2400" dirty="0" err="1"/>
                  <a:t>d</a:t>
                </a:r>
                <a:r>
                  <a:rPr lang="en-US" altLang="zh-TW" sz="2400" baseline="-25000" dirty="0" err="1"/>
                  <a:t>VC</a:t>
                </a:r>
                <a:r>
                  <a:rPr lang="en-US" altLang="zh-TW" sz="2400" dirty="0"/>
                  <a:t>) of Model M </a:t>
                </a:r>
                <a14:m>
                  <m:oMath xmlns:m="http://schemas.openxmlformats.org/officeDocument/2006/math">
                    <m:r>
                      <a:rPr lang="en-US" altLang="zh-TW" sz="2400" i="1" smtClean="0">
                        <a:latin typeface="Cambria Math" panose="02040503050406030204" pitchFamily="18" charset="0"/>
                        <a:ea typeface="Cambria Math" panose="02040503050406030204" pitchFamily="18" charset="0"/>
                      </a:rPr>
                      <m:t>≥</m:t>
                    </m:r>
                  </m:oMath>
                </a14:m>
                <a:r>
                  <a:rPr lang="zh-TW" altLang="en-US" sz="2400" dirty="0"/>
                  <a:t> </a:t>
                </a:r>
                <a:r>
                  <a:rPr lang="en-US" altLang="zh-TW" sz="2400" dirty="0"/>
                  <a:t>3</a:t>
                </a:r>
                <a:endParaRPr lang="zh-TW" altLang="en-US" sz="2400" dirty="0"/>
              </a:p>
            </p:txBody>
          </p:sp>
        </mc:Choice>
        <mc:Fallback xmlns="">
          <p:sp>
            <p:nvSpPr>
              <p:cNvPr id="55" name="文字方塊 54">
                <a:extLst>
                  <a:ext uri="{FF2B5EF4-FFF2-40B4-BE49-F238E27FC236}">
                    <a16:creationId xmlns:a16="http://schemas.microsoft.com/office/drawing/2014/main" id="{E302C62C-D9A8-4B67-8DA6-AC4B96330C88}"/>
                  </a:ext>
                </a:extLst>
              </p:cNvPr>
              <p:cNvSpPr txBox="1">
                <a:spLocks noRot="1" noChangeAspect="1" noMove="1" noResize="1" noEditPoints="1" noAdjustHandles="1" noChangeArrowheads="1" noChangeShapeType="1" noTextEdit="1"/>
              </p:cNvSpPr>
              <p:nvPr/>
            </p:nvSpPr>
            <p:spPr>
              <a:xfrm>
                <a:off x="4281141" y="2295645"/>
                <a:ext cx="2848697" cy="830997"/>
              </a:xfrm>
              <a:prstGeom prst="rect">
                <a:avLst/>
              </a:prstGeom>
              <a:blipFill>
                <a:blip r:embed="rId5"/>
                <a:stretch>
                  <a:fillRect l="-2985" t="-5839" r="-5117" b="-15328"/>
                </a:stretch>
              </a:blipFill>
            </p:spPr>
            <p:txBody>
              <a:bodyPr/>
              <a:lstStyle/>
              <a:p>
                <a:r>
                  <a:rPr lang="zh-TW" altLang="en-US">
                    <a:noFill/>
                  </a:rPr>
                  <a:t> </a:t>
                </a:r>
              </a:p>
            </p:txBody>
          </p:sp>
        </mc:Fallback>
      </mc:AlternateContent>
      <p:sp>
        <p:nvSpPr>
          <p:cNvPr id="2060" name="文字方塊 2059">
            <a:extLst>
              <a:ext uri="{FF2B5EF4-FFF2-40B4-BE49-F238E27FC236}">
                <a16:creationId xmlns:a16="http://schemas.microsoft.com/office/drawing/2014/main" id="{3625201F-7BCE-4B82-B671-92D610F5B96A}"/>
              </a:ext>
            </a:extLst>
          </p:cNvPr>
          <p:cNvSpPr txBox="1"/>
          <p:nvPr/>
        </p:nvSpPr>
        <p:spPr>
          <a:xfrm>
            <a:off x="6594532" y="3137648"/>
            <a:ext cx="2372198" cy="461665"/>
          </a:xfrm>
          <a:prstGeom prst="rect">
            <a:avLst/>
          </a:prstGeom>
          <a:noFill/>
        </p:spPr>
        <p:txBody>
          <a:bodyPr wrap="square" rtlCol="0">
            <a:spAutoFit/>
          </a:bodyPr>
          <a:lstStyle/>
          <a:p>
            <a:r>
              <a:rPr lang="en-US" altLang="zh-TW" sz="2400" dirty="0"/>
              <a:t>e.g. linear model</a:t>
            </a:r>
            <a:endParaRPr lang="zh-TW" altLang="en-US" sz="2400" dirty="0"/>
          </a:p>
        </p:txBody>
      </p:sp>
    </p:spTree>
    <p:extLst>
      <p:ext uri="{BB962C8B-B14F-4D97-AF65-F5344CB8AC3E}">
        <p14:creationId xmlns:p14="http://schemas.microsoft.com/office/powerpoint/2010/main" val="145803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4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4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5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057" grpId="0"/>
      <p:bldP spid="51" grpId="0"/>
      <p:bldP spid="2058" grpId="0"/>
      <p:bldP spid="53" grpId="0"/>
      <p:bldP spid="55" grpId="0" animBg="1"/>
      <p:bldP spid="20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鹿」的圖片搜尋結果">
            <a:extLst>
              <a:ext uri="{FF2B5EF4-FFF2-40B4-BE49-F238E27FC236}">
                <a16:creationId xmlns:a16="http://schemas.microsoft.com/office/drawing/2014/main" id="{8EB11838-4A42-48F7-8E29-6977258047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721" y="3164141"/>
            <a:ext cx="1012843" cy="95476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相關圖片">
            <a:extLst>
              <a:ext uri="{FF2B5EF4-FFF2-40B4-BE49-F238E27FC236}">
                <a16:creationId xmlns:a16="http://schemas.microsoft.com/office/drawing/2014/main" id="{C25D8942-D1AF-4301-A25B-165C79463D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6446" y="4858700"/>
            <a:ext cx="954767" cy="9547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相關圖片">
            <a:extLst>
              <a:ext uri="{FF2B5EF4-FFF2-40B4-BE49-F238E27FC236}">
                <a16:creationId xmlns:a16="http://schemas.microsoft.com/office/drawing/2014/main" id="{CB835C53-675B-4242-AFAD-B0B5D6CD85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0234" y="3530862"/>
            <a:ext cx="1113895" cy="954767"/>
          </a:xfrm>
          <a:prstGeom prst="rect">
            <a:avLst/>
          </a:prstGeom>
          <a:noFill/>
          <a:extLst>
            <a:ext uri="{909E8E84-426E-40DD-AFC4-6F175D3DCCD1}">
              <a14:hiddenFill xmlns:a14="http://schemas.microsoft.com/office/drawing/2010/main">
                <a:solidFill>
                  <a:srgbClr val="FFFFFF"/>
                </a:solidFill>
              </a14:hiddenFill>
            </a:ext>
          </a:extLst>
        </p:spPr>
      </p:pic>
      <p:sp>
        <p:nvSpPr>
          <p:cNvPr id="12" name="橢圓 11">
            <a:extLst>
              <a:ext uri="{FF2B5EF4-FFF2-40B4-BE49-F238E27FC236}">
                <a16:creationId xmlns:a16="http://schemas.microsoft.com/office/drawing/2014/main" id="{A15B51B8-CEFF-484D-AFAE-199489D980A1}"/>
              </a:ext>
            </a:extLst>
          </p:cNvPr>
          <p:cNvSpPr/>
          <p:nvPr/>
        </p:nvSpPr>
        <p:spPr>
          <a:xfrm>
            <a:off x="5056421" y="3907247"/>
            <a:ext cx="228600" cy="228600"/>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a:extLst>
              <a:ext uri="{FF2B5EF4-FFF2-40B4-BE49-F238E27FC236}">
                <a16:creationId xmlns:a16="http://schemas.microsoft.com/office/drawing/2014/main" id="{6268C23B-9E7B-49FE-8131-922F0378E780}"/>
              </a:ext>
            </a:extLst>
          </p:cNvPr>
          <p:cNvSpPr/>
          <p:nvPr/>
        </p:nvSpPr>
        <p:spPr>
          <a:xfrm>
            <a:off x="3224508" y="3959234"/>
            <a:ext cx="228600" cy="228600"/>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a:extLst>
              <a:ext uri="{FF2B5EF4-FFF2-40B4-BE49-F238E27FC236}">
                <a16:creationId xmlns:a16="http://schemas.microsoft.com/office/drawing/2014/main" id="{BC913832-F744-4E5B-B112-024D212D34CA}"/>
              </a:ext>
            </a:extLst>
          </p:cNvPr>
          <p:cNvSpPr/>
          <p:nvPr/>
        </p:nvSpPr>
        <p:spPr>
          <a:xfrm>
            <a:off x="5182146" y="4973000"/>
            <a:ext cx="228600" cy="228600"/>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1731CD6D-FEA3-470C-8738-16E7954BA308}"/>
              </a:ext>
            </a:extLst>
          </p:cNvPr>
          <p:cNvSpPr txBox="1"/>
          <p:nvPr/>
        </p:nvSpPr>
        <p:spPr>
          <a:xfrm>
            <a:off x="673458" y="628216"/>
            <a:ext cx="3619500" cy="461665"/>
          </a:xfrm>
          <a:prstGeom prst="rect">
            <a:avLst/>
          </a:prstGeom>
          <a:noFill/>
        </p:spPr>
        <p:txBody>
          <a:bodyPr wrap="square" rtlCol="0">
            <a:spAutoFit/>
          </a:bodyPr>
          <a:lstStyle/>
          <a:p>
            <a:r>
              <a:rPr lang="en-US" altLang="zh-TW" sz="2400" dirty="0"/>
              <a:t>Random label (</a:t>
            </a:r>
            <a:r>
              <a:rPr lang="zh-TW" altLang="en-US" sz="2400" dirty="0"/>
              <a:t>故意亂教</a:t>
            </a:r>
            <a:r>
              <a:rPr lang="en-US" altLang="zh-TW" sz="2400" dirty="0"/>
              <a:t>)</a:t>
            </a:r>
            <a:endParaRPr lang="zh-TW" altLang="en-US" sz="2400" dirty="0"/>
          </a:p>
        </p:txBody>
      </p:sp>
      <p:sp>
        <p:nvSpPr>
          <p:cNvPr id="6" name="文字方塊 5">
            <a:extLst>
              <a:ext uri="{FF2B5EF4-FFF2-40B4-BE49-F238E27FC236}">
                <a16:creationId xmlns:a16="http://schemas.microsoft.com/office/drawing/2014/main" id="{35353F73-B054-4C0D-91D2-D6F5C68BC060}"/>
              </a:ext>
            </a:extLst>
          </p:cNvPr>
          <p:cNvSpPr txBox="1"/>
          <p:nvPr/>
        </p:nvSpPr>
        <p:spPr>
          <a:xfrm>
            <a:off x="5627119" y="6038753"/>
            <a:ext cx="2730393" cy="461665"/>
          </a:xfrm>
          <a:prstGeom prst="rect">
            <a:avLst/>
          </a:prstGeom>
          <a:noFill/>
        </p:spPr>
        <p:txBody>
          <a:bodyPr wrap="square" rtlCol="0">
            <a:spAutoFit/>
          </a:bodyPr>
          <a:lstStyle/>
          <a:p>
            <a:r>
              <a:rPr lang="en-US" altLang="zh-TW" sz="2400" dirty="0"/>
              <a:t>Given 4 data points</a:t>
            </a:r>
            <a:endParaRPr lang="zh-TW" altLang="en-US" sz="2400" dirty="0"/>
          </a:p>
        </p:txBody>
      </p:sp>
      <p:sp>
        <p:nvSpPr>
          <p:cNvPr id="2058" name="文字方塊 2057">
            <a:extLst>
              <a:ext uri="{FF2B5EF4-FFF2-40B4-BE49-F238E27FC236}">
                <a16:creationId xmlns:a16="http://schemas.microsoft.com/office/drawing/2014/main" id="{32AFCA1A-726A-4FE8-BD3F-5DA787F93654}"/>
              </a:ext>
            </a:extLst>
          </p:cNvPr>
          <p:cNvSpPr txBox="1"/>
          <p:nvPr/>
        </p:nvSpPr>
        <p:spPr>
          <a:xfrm>
            <a:off x="646879" y="1190718"/>
            <a:ext cx="6526858" cy="461665"/>
          </a:xfrm>
          <a:prstGeom prst="rect">
            <a:avLst/>
          </a:prstGeom>
          <a:noFill/>
        </p:spPr>
        <p:txBody>
          <a:bodyPr wrap="square" rtlCol="0">
            <a:spAutoFit/>
          </a:bodyPr>
          <a:lstStyle/>
          <a:p>
            <a:r>
              <a:rPr lang="en-US" altLang="zh-TW" sz="2400" dirty="0"/>
              <a:t>There are some cases linear model can not learn.</a:t>
            </a:r>
            <a:endParaRPr lang="zh-TW" altLang="en-US" sz="2400" dirty="0"/>
          </a:p>
        </p:txBody>
      </p:sp>
      <p:sp>
        <p:nvSpPr>
          <p:cNvPr id="53" name="文字方塊 52">
            <a:extLst>
              <a:ext uri="{FF2B5EF4-FFF2-40B4-BE49-F238E27FC236}">
                <a16:creationId xmlns:a16="http://schemas.microsoft.com/office/drawing/2014/main" id="{4A579324-ED41-47F1-BA7D-4690BCB334B5}"/>
              </a:ext>
            </a:extLst>
          </p:cNvPr>
          <p:cNvSpPr txBox="1"/>
          <p:nvPr/>
        </p:nvSpPr>
        <p:spPr>
          <a:xfrm>
            <a:off x="4572000" y="1656165"/>
            <a:ext cx="3916173" cy="461665"/>
          </a:xfrm>
          <a:prstGeom prst="rect">
            <a:avLst/>
          </a:prstGeom>
          <a:noFill/>
        </p:spPr>
        <p:txBody>
          <a:bodyPr wrap="square" rtlCol="0">
            <a:spAutoFit/>
          </a:bodyPr>
          <a:lstStyle/>
          <a:p>
            <a:r>
              <a:rPr lang="en-US" altLang="zh-TW" sz="2400" dirty="0"/>
              <a:t>(</a:t>
            </a:r>
            <a:r>
              <a:rPr lang="zh-TW" altLang="en-US" sz="2400" dirty="0"/>
              <a:t>知道是來亂的，所以不學</a:t>
            </a: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55" name="文字方塊 54">
                <a:extLst>
                  <a:ext uri="{FF2B5EF4-FFF2-40B4-BE49-F238E27FC236}">
                    <a16:creationId xmlns:a16="http://schemas.microsoft.com/office/drawing/2014/main" id="{E302C62C-D9A8-4B67-8DA6-AC4B96330C88}"/>
                  </a:ext>
                </a:extLst>
              </p:cNvPr>
              <p:cNvSpPr txBox="1"/>
              <p:nvPr/>
            </p:nvSpPr>
            <p:spPr>
              <a:xfrm>
                <a:off x="942452" y="2041407"/>
                <a:ext cx="3029976"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VC</a:t>
                </a:r>
                <a:r>
                  <a:rPr lang="zh-TW" altLang="en-US" sz="2400" dirty="0"/>
                  <a:t> </a:t>
                </a:r>
                <a:r>
                  <a:rPr lang="en-US" altLang="zh-TW" sz="2400" dirty="0"/>
                  <a:t>dimension (</a:t>
                </a:r>
                <a:r>
                  <a:rPr lang="en-US" altLang="zh-TW" sz="2400" dirty="0" err="1"/>
                  <a:t>d</a:t>
                </a:r>
                <a:r>
                  <a:rPr lang="en-US" altLang="zh-TW" sz="2400" baseline="-25000" dirty="0" err="1"/>
                  <a:t>VC</a:t>
                </a:r>
                <a:r>
                  <a:rPr lang="en-US" altLang="zh-TW" sz="2400" dirty="0"/>
                  <a:t>) of Linear Model </a:t>
                </a:r>
                <a14:m>
                  <m:oMath xmlns:m="http://schemas.openxmlformats.org/officeDocument/2006/math">
                    <m:r>
                      <a:rPr lang="en-US" altLang="zh-TW" sz="2400" b="0" i="1" smtClean="0">
                        <a:latin typeface="Cambria Math" panose="02040503050406030204" pitchFamily="18" charset="0"/>
                      </a:rPr>
                      <m:t>&lt;</m:t>
                    </m:r>
                  </m:oMath>
                </a14:m>
                <a:r>
                  <a:rPr lang="zh-TW" altLang="en-US" sz="2400" dirty="0"/>
                  <a:t> </a:t>
                </a:r>
                <a:r>
                  <a:rPr lang="en-US" altLang="zh-TW" sz="2400" dirty="0"/>
                  <a:t>4</a:t>
                </a:r>
                <a:endParaRPr lang="zh-TW" altLang="en-US" sz="2400" dirty="0"/>
              </a:p>
            </p:txBody>
          </p:sp>
        </mc:Choice>
        <mc:Fallback xmlns="">
          <p:sp>
            <p:nvSpPr>
              <p:cNvPr id="55" name="文字方塊 54">
                <a:extLst>
                  <a:ext uri="{FF2B5EF4-FFF2-40B4-BE49-F238E27FC236}">
                    <a16:creationId xmlns:a16="http://schemas.microsoft.com/office/drawing/2014/main" id="{E302C62C-D9A8-4B67-8DA6-AC4B96330C88}"/>
                  </a:ext>
                </a:extLst>
              </p:cNvPr>
              <p:cNvSpPr txBox="1">
                <a:spLocks noRot="1" noChangeAspect="1" noMove="1" noResize="1" noEditPoints="1" noAdjustHandles="1" noChangeArrowheads="1" noChangeShapeType="1" noTextEdit="1"/>
              </p:cNvSpPr>
              <p:nvPr/>
            </p:nvSpPr>
            <p:spPr>
              <a:xfrm>
                <a:off x="942452" y="2041407"/>
                <a:ext cx="3029976" cy="830997"/>
              </a:xfrm>
              <a:prstGeom prst="rect">
                <a:avLst/>
              </a:prstGeom>
              <a:blipFill>
                <a:blip r:embed="rId5"/>
                <a:stretch>
                  <a:fillRect t="-5839" r="-1807" b="-15328"/>
                </a:stretch>
              </a:blipFill>
            </p:spPr>
            <p:txBody>
              <a:bodyPr/>
              <a:lstStyle/>
              <a:p>
                <a:r>
                  <a:rPr lang="zh-TW" altLang="en-US">
                    <a:noFill/>
                  </a:rPr>
                  <a:t> </a:t>
                </a:r>
              </a:p>
            </p:txBody>
          </p:sp>
        </mc:Fallback>
      </mc:AlternateContent>
      <p:pic>
        <p:nvPicPr>
          <p:cNvPr id="4098" name="Picture 2" descr="「馬」的圖片搜尋結果">
            <a:extLst>
              <a:ext uri="{FF2B5EF4-FFF2-40B4-BE49-F238E27FC236}">
                <a16:creationId xmlns:a16="http://schemas.microsoft.com/office/drawing/2014/main" id="{B9543E44-1793-4040-80F8-DE2647A860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2887" y="5268821"/>
            <a:ext cx="1106666" cy="1015414"/>
          </a:xfrm>
          <a:prstGeom prst="rect">
            <a:avLst/>
          </a:prstGeom>
          <a:noFill/>
          <a:extLst>
            <a:ext uri="{909E8E84-426E-40DD-AFC4-6F175D3DCCD1}">
              <a14:hiddenFill xmlns:a14="http://schemas.microsoft.com/office/drawing/2010/main">
                <a:solidFill>
                  <a:srgbClr val="FFFFFF"/>
                </a:solidFill>
              </a14:hiddenFill>
            </a:ext>
          </a:extLst>
        </p:spPr>
      </p:pic>
      <p:sp>
        <p:nvSpPr>
          <p:cNvPr id="52" name="橢圓 51">
            <a:extLst>
              <a:ext uri="{FF2B5EF4-FFF2-40B4-BE49-F238E27FC236}">
                <a16:creationId xmlns:a16="http://schemas.microsoft.com/office/drawing/2014/main" id="{90FE6F5C-76AE-499C-B3D7-48763BB107D2}"/>
              </a:ext>
            </a:extLst>
          </p:cNvPr>
          <p:cNvSpPr/>
          <p:nvPr/>
        </p:nvSpPr>
        <p:spPr>
          <a:xfrm>
            <a:off x="3681708" y="5154521"/>
            <a:ext cx="228600" cy="228600"/>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文字方塊 53">
            <a:extLst>
              <a:ext uri="{FF2B5EF4-FFF2-40B4-BE49-F238E27FC236}">
                <a16:creationId xmlns:a16="http://schemas.microsoft.com/office/drawing/2014/main" id="{8AA534E1-2ED2-42A2-87D7-E95D42CAF178}"/>
              </a:ext>
            </a:extLst>
          </p:cNvPr>
          <p:cNvSpPr txBox="1"/>
          <p:nvPr/>
        </p:nvSpPr>
        <p:spPr>
          <a:xfrm>
            <a:off x="3453108" y="3697349"/>
            <a:ext cx="228600" cy="369332"/>
          </a:xfrm>
          <a:prstGeom prst="rect">
            <a:avLst/>
          </a:prstGeom>
          <a:noFill/>
        </p:spPr>
        <p:txBody>
          <a:bodyPr wrap="square" rtlCol="0">
            <a:spAutoFit/>
          </a:bodyPr>
          <a:lstStyle/>
          <a:p>
            <a:r>
              <a:rPr lang="zh-TW" altLang="en-US" dirty="0"/>
              <a:t>鹿</a:t>
            </a:r>
          </a:p>
        </p:txBody>
      </p:sp>
      <p:sp>
        <p:nvSpPr>
          <p:cNvPr id="56" name="文字方塊 55">
            <a:extLst>
              <a:ext uri="{FF2B5EF4-FFF2-40B4-BE49-F238E27FC236}">
                <a16:creationId xmlns:a16="http://schemas.microsoft.com/office/drawing/2014/main" id="{E9480602-B029-4AFA-8189-486EA7B986CC}"/>
              </a:ext>
            </a:extLst>
          </p:cNvPr>
          <p:cNvSpPr txBox="1"/>
          <p:nvPr/>
        </p:nvSpPr>
        <p:spPr>
          <a:xfrm>
            <a:off x="4708070" y="3537915"/>
            <a:ext cx="228600" cy="369332"/>
          </a:xfrm>
          <a:prstGeom prst="rect">
            <a:avLst/>
          </a:prstGeom>
          <a:noFill/>
        </p:spPr>
        <p:txBody>
          <a:bodyPr wrap="square" rtlCol="0">
            <a:spAutoFit/>
          </a:bodyPr>
          <a:lstStyle/>
          <a:p>
            <a:r>
              <a:rPr lang="zh-TW" altLang="en-US" dirty="0"/>
              <a:t>馬</a:t>
            </a:r>
          </a:p>
        </p:txBody>
      </p:sp>
      <p:sp>
        <p:nvSpPr>
          <p:cNvPr id="57" name="文字方塊 56">
            <a:extLst>
              <a:ext uri="{FF2B5EF4-FFF2-40B4-BE49-F238E27FC236}">
                <a16:creationId xmlns:a16="http://schemas.microsoft.com/office/drawing/2014/main" id="{181D4BEC-5D5D-4619-9F09-0F5E1C2C3EB1}"/>
              </a:ext>
            </a:extLst>
          </p:cNvPr>
          <p:cNvSpPr txBox="1"/>
          <p:nvPr/>
        </p:nvSpPr>
        <p:spPr>
          <a:xfrm>
            <a:off x="4782096" y="4788334"/>
            <a:ext cx="228600" cy="369332"/>
          </a:xfrm>
          <a:prstGeom prst="rect">
            <a:avLst/>
          </a:prstGeom>
          <a:noFill/>
        </p:spPr>
        <p:txBody>
          <a:bodyPr wrap="square" rtlCol="0">
            <a:spAutoFit/>
          </a:bodyPr>
          <a:lstStyle/>
          <a:p>
            <a:r>
              <a:rPr lang="zh-TW" altLang="en-US" dirty="0"/>
              <a:t>鹿</a:t>
            </a:r>
          </a:p>
        </p:txBody>
      </p:sp>
      <p:sp>
        <p:nvSpPr>
          <p:cNvPr id="58" name="文字方塊 57">
            <a:extLst>
              <a:ext uri="{FF2B5EF4-FFF2-40B4-BE49-F238E27FC236}">
                <a16:creationId xmlns:a16="http://schemas.microsoft.com/office/drawing/2014/main" id="{94D11325-A753-45D9-895E-C8EDA2FC4D40}"/>
              </a:ext>
            </a:extLst>
          </p:cNvPr>
          <p:cNvSpPr txBox="1"/>
          <p:nvPr/>
        </p:nvSpPr>
        <p:spPr>
          <a:xfrm>
            <a:off x="3858128" y="4945965"/>
            <a:ext cx="228600" cy="369332"/>
          </a:xfrm>
          <a:prstGeom prst="rect">
            <a:avLst/>
          </a:prstGeom>
          <a:noFill/>
        </p:spPr>
        <p:txBody>
          <a:bodyPr wrap="square" rtlCol="0">
            <a:spAutoFit/>
          </a:bodyPr>
          <a:lstStyle/>
          <a:p>
            <a:r>
              <a:rPr lang="zh-TW" altLang="en-US" dirty="0"/>
              <a:t>馬</a:t>
            </a:r>
          </a:p>
        </p:txBody>
      </p:sp>
      <p:cxnSp>
        <p:nvCxnSpPr>
          <p:cNvPr id="3" name="直線接點 2">
            <a:extLst>
              <a:ext uri="{FF2B5EF4-FFF2-40B4-BE49-F238E27FC236}">
                <a16:creationId xmlns:a16="http://schemas.microsoft.com/office/drawing/2014/main" id="{F6EBA86A-D0BE-4D42-AE98-C1227873AF00}"/>
              </a:ext>
            </a:extLst>
          </p:cNvPr>
          <p:cNvCxnSpPr/>
          <p:nvPr/>
        </p:nvCxnSpPr>
        <p:spPr>
          <a:xfrm flipH="1">
            <a:off x="2483208" y="3044943"/>
            <a:ext cx="2790378" cy="2432983"/>
          </a:xfrm>
          <a:prstGeom prst="line">
            <a:avLst/>
          </a:prstGeom>
          <a:ln w="57150">
            <a:solidFill>
              <a:srgbClr val="00B05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54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9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5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6" grpId="0"/>
      <p:bldP spid="6" grpId="0"/>
      <p:bldP spid="2058" grpId="0"/>
      <p:bldP spid="53" grpId="0"/>
      <p:bldP spid="55" grpId="0" animBg="1"/>
      <p:bldP spid="52" grpId="0" animBg="1"/>
      <p:bldP spid="54" grpId="0"/>
      <p:bldP spid="56" grpId="0"/>
      <p:bldP spid="57" grpId="0"/>
      <p:bldP spid="5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5BF505-FDCA-4221-BA4E-4C00230AE523}"/>
              </a:ext>
            </a:extLst>
          </p:cNvPr>
          <p:cNvSpPr>
            <a:spLocks noGrp="1"/>
          </p:cNvSpPr>
          <p:nvPr>
            <p:ph type="title"/>
          </p:nvPr>
        </p:nvSpPr>
        <p:spPr/>
        <p:txBody>
          <a:bodyPr/>
          <a:lstStyle/>
          <a:p>
            <a:r>
              <a:rPr lang="en-US" altLang="zh-TW" dirty="0"/>
              <a:t>What is the capacity of deep models?</a:t>
            </a:r>
            <a:endParaRPr lang="zh-TW" altLang="en-US" dirty="0"/>
          </a:p>
        </p:txBody>
      </p:sp>
      <p:sp>
        <p:nvSpPr>
          <p:cNvPr id="3" name="內容版面配置區 2">
            <a:extLst>
              <a:ext uri="{FF2B5EF4-FFF2-40B4-BE49-F238E27FC236}">
                <a16:creationId xmlns:a16="http://schemas.microsoft.com/office/drawing/2014/main" id="{1B2338A5-9E29-460D-82E1-F468318C21AA}"/>
              </a:ext>
            </a:extLst>
          </p:cNvPr>
          <p:cNvSpPr>
            <a:spLocks noGrp="1"/>
          </p:cNvSpPr>
          <p:nvPr>
            <p:ph idx="1"/>
          </p:nvPr>
        </p:nvSpPr>
        <p:spPr/>
        <p:txBody>
          <a:bodyPr/>
          <a:lstStyle/>
          <a:p>
            <a:endParaRPr lang="zh-TW" altLang="en-US" dirty="0"/>
          </a:p>
        </p:txBody>
      </p:sp>
      <p:pic>
        <p:nvPicPr>
          <p:cNvPr id="7" name="圖片 6">
            <a:extLst>
              <a:ext uri="{FF2B5EF4-FFF2-40B4-BE49-F238E27FC236}">
                <a16:creationId xmlns:a16="http://schemas.microsoft.com/office/drawing/2014/main" id="{F24F696F-2271-48AA-B1E4-27A1FD5628C8}"/>
              </a:ext>
            </a:extLst>
          </p:cNvPr>
          <p:cNvPicPr>
            <a:picLocks noChangeAspect="1"/>
          </p:cNvPicPr>
          <p:nvPr/>
        </p:nvPicPr>
        <p:blipFill>
          <a:blip r:embed="rId3"/>
          <a:stretch>
            <a:fillRect/>
          </a:stretch>
        </p:blipFill>
        <p:spPr>
          <a:xfrm>
            <a:off x="3660478" y="1502459"/>
            <a:ext cx="4854872" cy="4351338"/>
          </a:xfrm>
          <a:prstGeom prst="rect">
            <a:avLst/>
          </a:prstGeom>
        </p:spPr>
      </p:pic>
      <p:sp>
        <p:nvSpPr>
          <p:cNvPr id="6" name="矩形 5">
            <a:extLst>
              <a:ext uri="{FF2B5EF4-FFF2-40B4-BE49-F238E27FC236}">
                <a16:creationId xmlns:a16="http://schemas.microsoft.com/office/drawing/2014/main" id="{C6F882F3-9279-4F72-993C-B9B71D4D233D}"/>
              </a:ext>
            </a:extLst>
          </p:cNvPr>
          <p:cNvSpPr/>
          <p:nvPr/>
        </p:nvSpPr>
        <p:spPr>
          <a:xfrm>
            <a:off x="776314" y="5988733"/>
            <a:ext cx="8367686" cy="646331"/>
          </a:xfrm>
          <a:prstGeom prst="rect">
            <a:avLst/>
          </a:prstGeom>
        </p:spPr>
        <p:txBody>
          <a:bodyPr wrap="square">
            <a:spAutoFit/>
          </a:bodyPr>
          <a:lstStyle/>
          <a:p>
            <a:r>
              <a:rPr lang="en-US" altLang="zh-TW" dirty="0" err="1">
                <a:latin typeface="Lucida Grande"/>
              </a:rPr>
              <a:t>Chiyuan</a:t>
            </a:r>
            <a:r>
              <a:rPr lang="en-US" altLang="zh-TW" dirty="0">
                <a:latin typeface="Lucida Grande"/>
              </a:rPr>
              <a:t> Zhang</a:t>
            </a:r>
            <a:r>
              <a:rPr lang="en-US" altLang="zh-TW" dirty="0">
                <a:solidFill>
                  <a:srgbClr val="000000"/>
                </a:solidFill>
                <a:latin typeface="Lucida Grande"/>
              </a:rPr>
              <a:t>, </a:t>
            </a:r>
            <a:r>
              <a:rPr lang="en-US" altLang="zh-TW" dirty="0" err="1">
                <a:latin typeface="Lucida Grande"/>
              </a:rPr>
              <a:t>Samy</a:t>
            </a:r>
            <a:r>
              <a:rPr lang="en-US" altLang="zh-TW" dirty="0">
                <a:latin typeface="Lucida Grande"/>
              </a:rPr>
              <a:t> Bengio</a:t>
            </a:r>
            <a:r>
              <a:rPr lang="en-US" altLang="zh-TW" dirty="0">
                <a:solidFill>
                  <a:srgbClr val="000000"/>
                </a:solidFill>
                <a:latin typeface="Lucida Grande"/>
              </a:rPr>
              <a:t>, </a:t>
            </a:r>
            <a:r>
              <a:rPr lang="en-US" altLang="zh-TW" dirty="0">
                <a:latin typeface="Lucida Grande"/>
              </a:rPr>
              <a:t>Moritz Hardt</a:t>
            </a:r>
            <a:r>
              <a:rPr lang="en-US" altLang="zh-TW" dirty="0">
                <a:solidFill>
                  <a:srgbClr val="000000"/>
                </a:solidFill>
                <a:latin typeface="Lucida Grande"/>
              </a:rPr>
              <a:t>, </a:t>
            </a:r>
            <a:r>
              <a:rPr lang="en-US" altLang="zh-TW" dirty="0">
                <a:latin typeface="Lucida Grande"/>
              </a:rPr>
              <a:t>Benjamin </a:t>
            </a:r>
            <a:r>
              <a:rPr lang="en-US" altLang="zh-TW" dirty="0" err="1">
                <a:latin typeface="Lucida Grande"/>
              </a:rPr>
              <a:t>Recht</a:t>
            </a:r>
            <a:r>
              <a:rPr lang="en-US" altLang="zh-TW" dirty="0">
                <a:solidFill>
                  <a:srgbClr val="000000"/>
                </a:solidFill>
                <a:latin typeface="Lucida Grande"/>
              </a:rPr>
              <a:t>, </a:t>
            </a:r>
            <a:r>
              <a:rPr lang="en-US" altLang="zh-TW" dirty="0">
                <a:latin typeface="Lucida Grande"/>
              </a:rPr>
              <a:t>Oriol </a:t>
            </a:r>
            <a:r>
              <a:rPr lang="en-US" altLang="zh-TW" dirty="0" err="1">
                <a:latin typeface="Lucida Grande"/>
              </a:rPr>
              <a:t>Vinyals</a:t>
            </a:r>
            <a:r>
              <a:rPr lang="en-US" altLang="zh-TW" dirty="0">
                <a:latin typeface="Lucida Grande"/>
              </a:rPr>
              <a:t>, “</a:t>
            </a:r>
            <a:r>
              <a:rPr lang="en-US" altLang="zh-TW" dirty="0"/>
              <a:t>Understanding deep learning requires rethinking generalization</a:t>
            </a:r>
            <a:r>
              <a:rPr lang="en-US" altLang="zh-TW" dirty="0">
                <a:latin typeface="Lucida Grande"/>
              </a:rPr>
              <a:t>”, ICLR 2017</a:t>
            </a:r>
            <a:endParaRPr lang="zh-TW" altLang="en-US" dirty="0"/>
          </a:p>
        </p:txBody>
      </p:sp>
      <p:sp>
        <p:nvSpPr>
          <p:cNvPr id="9" name="矩形 8">
            <a:extLst>
              <a:ext uri="{FF2B5EF4-FFF2-40B4-BE49-F238E27FC236}">
                <a16:creationId xmlns:a16="http://schemas.microsoft.com/office/drawing/2014/main" id="{6F3201DD-879A-4AD6-AE8E-AFA72FE831C3}"/>
              </a:ext>
            </a:extLst>
          </p:cNvPr>
          <p:cNvSpPr/>
          <p:nvPr/>
        </p:nvSpPr>
        <p:spPr>
          <a:xfrm>
            <a:off x="1135656" y="3008714"/>
            <a:ext cx="2302825" cy="830997"/>
          </a:xfrm>
          <a:prstGeom prst="rect">
            <a:avLst/>
          </a:prstGeom>
        </p:spPr>
        <p:txBody>
          <a:bodyPr wrap="square">
            <a:spAutoFit/>
          </a:bodyPr>
          <a:lstStyle/>
          <a:p>
            <a:r>
              <a:rPr lang="en-US" altLang="zh-TW" sz="2400" dirty="0">
                <a:latin typeface="NimbusRomNo9L-Regu"/>
              </a:rPr>
              <a:t>Inception model on the CIFAR10</a:t>
            </a:r>
            <a:endParaRPr lang="zh-TW" altLang="en-US" sz="2400" dirty="0"/>
          </a:p>
        </p:txBody>
      </p:sp>
    </p:spTree>
    <p:extLst>
      <p:ext uri="{BB962C8B-B14F-4D97-AF65-F5344CB8AC3E}">
        <p14:creationId xmlns:p14="http://schemas.microsoft.com/office/powerpoint/2010/main" val="2331492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B35E2F-3666-4A16-BA83-98A5DACB9078}"/>
              </a:ext>
            </a:extLst>
          </p:cNvPr>
          <p:cNvSpPr>
            <a:spLocks noGrp="1"/>
          </p:cNvSpPr>
          <p:nvPr>
            <p:ph type="title"/>
          </p:nvPr>
        </p:nvSpPr>
        <p:spPr/>
        <p:txBody>
          <a:bodyPr/>
          <a:lstStyle/>
          <a:p>
            <a:r>
              <a:rPr lang="en-US" altLang="zh-TW" dirty="0"/>
              <a:t>Overparameterized Network?</a:t>
            </a:r>
            <a:endParaRPr lang="zh-TW" altLang="en-US" dirty="0"/>
          </a:p>
        </p:txBody>
      </p:sp>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278F43B1-7B6B-4962-9D4B-CE710B15BE89}"/>
                  </a:ext>
                </a:extLst>
              </p:cNvPr>
              <p:cNvSpPr txBox="1"/>
              <p:nvPr/>
            </p:nvSpPr>
            <p:spPr>
              <a:xfrm>
                <a:off x="3594269" y="2653978"/>
                <a:ext cx="6931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𝐸</m:t>
                          </m:r>
                        </m:e>
                        <m:sub>
                          <m:r>
                            <a:rPr lang="en-US" altLang="zh-TW" sz="2400" b="0" i="1" smtClean="0">
                              <a:latin typeface="Cambria Math" panose="02040503050406030204" pitchFamily="18" charset="0"/>
                            </a:rPr>
                            <m:t>𝑡𝑒𝑠𝑡</m:t>
                          </m:r>
                        </m:sub>
                      </m:sSub>
                    </m:oMath>
                  </m:oMathPara>
                </a14:m>
                <a:endParaRPr lang="zh-TW" altLang="en-US" sz="2400" dirty="0"/>
              </a:p>
            </p:txBody>
          </p:sp>
        </mc:Choice>
        <mc:Fallback xmlns="">
          <p:sp>
            <p:nvSpPr>
              <p:cNvPr id="4" name="文字方塊 3">
                <a:extLst>
                  <a:ext uri="{FF2B5EF4-FFF2-40B4-BE49-F238E27FC236}">
                    <a16:creationId xmlns:a16="http://schemas.microsoft.com/office/drawing/2014/main" id="{278F43B1-7B6B-4962-9D4B-CE710B15BE89}"/>
                  </a:ext>
                </a:extLst>
              </p:cNvPr>
              <p:cNvSpPr txBox="1">
                <a:spLocks noRot="1" noChangeAspect="1" noMove="1" noResize="1" noEditPoints="1" noAdjustHandles="1" noChangeArrowheads="1" noChangeShapeType="1" noTextEdit="1"/>
              </p:cNvSpPr>
              <p:nvPr/>
            </p:nvSpPr>
            <p:spPr>
              <a:xfrm>
                <a:off x="3594269" y="2653978"/>
                <a:ext cx="693138" cy="369332"/>
              </a:xfrm>
              <a:prstGeom prst="rect">
                <a:avLst/>
              </a:prstGeom>
              <a:blipFill>
                <a:blip r:embed="rId3"/>
                <a:stretch>
                  <a:fillRect l="-10619" r="-2655"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CDF9CFF2-AD11-4C82-AE98-32FA3DF34253}"/>
                  </a:ext>
                </a:extLst>
              </p:cNvPr>
              <p:cNvSpPr txBox="1"/>
              <p:nvPr/>
            </p:nvSpPr>
            <p:spPr>
              <a:xfrm>
                <a:off x="4411657" y="2665504"/>
                <a:ext cx="291182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𝐸</m:t>
                          </m:r>
                        </m:e>
                        <m:sub>
                          <m:r>
                            <a:rPr lang="en-US" altLang="zh-TW" sz="2400" i="1">
                              <a:latin typeface="Cambria Math" panose="02040503050406030204" pitchFamily="18" charset="0"/>
                            </a:rPr>
                            <m:t>𝑡𝑟𝑎𝑖𝑛</m:t>
                          </m:r>
                        </m:sub>
                      </m:sSub>
                      <m:r>
                        <a:rPr lang="en-US" altLang="zh-TW" sz="2400" i="1">
                          <a:latin typeface="Cambria Math" panose="02040503050406030204" pitchFamily="18" charset="0"/>
                        </a:rPr>
                        <m:t> </m:t>
                      </m:r>
                      <m:r>
                        <a:rPr lang="en-US" altLang="zh-TW" sz="2400" b="0" i="1" smtClean="0">
                          <a:latin typeface="Cambria Math" panose="02040503050406030204" pitchFamily="18" charset="0"/>
                        </a:rPr>
                        <m:t>+</m:t>
                      </m:r>
                      <m:r>
                        <m:rPr>
                          <m:sty m:val="p"/>
                        </m:rPr>
                        <a:rPr lang="el-GR" altLang="zh-TW" sz="2400" b="0" i="1" smtClean="0">
                          <a:latin typeface="Cambria Math" panose="02040503050406030204" pitchFamily="18" charset="0"/>
                          <a:ea typeface="Cambria Math" panose="02040503050406030204" pitchFamily="18" charset="0"/>
                        </a:rPr>
                        <m:t>Ω</m:t>
                      </m:r>
                      <m:d>
                        <m:dPr>
                          <m:ctrlPr>
                            <a:rPr lang="el-GR" altLang="zh-TW" sz="2400" b="0" i="1" smtClean="0">
                              <a:latin typeface="Cambria Math" panose="02040503050406030204" pitchFamily="18" charset="0"/>
                              <a:ea typeface="Cambria Math" panose="02040503050406030204" pitchFamily="18" charset="0"/>
                            </a:rPr>
                          </m:ctrlPr>
                        </m:dPr>
                        <m:e>
                          <m:r>
                            <a:rPr lang="en-US" altLang="zh-TW" sz="2400" b="0" i="1" smtClean="0">
                              <a:latin typeface="Cambria Math" panose="02040503050406030204" pitchFamily="18" charset="0"/>
                              <a:ea typeface="Cambria Math" panose="02040503050406030204" pitchFamily="18" charset="0"/>
                            </a:rPr>
                            <m:t>𝑅</m:t>
                          </m:r>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𝑀</m:t>
                          </m:r>
                          <m:r>
                            <a:rPr lang="en-US" altLang="zh-TW" sz="2400" b="0" i="1" smtClean="0">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rPr>
                            <m:t>𝛿</m:t>
                          </m:r>
                        </m:e>
                      </m:d>
                    </m:oMath>
                  </m:oMathPara>
                </a14:m>
                <a:endParaRPr lang="zh-TW" altLang="en-US" sz="2400" dirty="0"/>
              </a:p>
            </p:txBody>
          </p:sp>
        </mc:Choice>
        <mc:Fallback xmlns="">
          <p:sp>
            <p:nvSpPr>
              <p:cNvPr id="5" name="文字方塊 4">
                <a:extLst>
                  <a:ext uri="{FF2B5EF4-FFF2-40B4-BE49-F238E27FC236}">
                    <a16:creationId xmlns:a16="http://schemas.microsoft.com/office/drawing/2014/main" id="{CDF9CFF2-AD11-4C82-AE98-32FA3DF34253}"/>
                  </a:ext>
                </a:extLst>
              </p:cNvPr>
              <p:cNvSpPr txBox="1">
                <a:spLocks noRot="1" noChangeAspect="1" noMove="1" noResize="1" noEditPoints="1" noAdjustHandles="1" noChangeArrowheads="1" noChangeShapeType="1" noTextEdit="1"/>
              </p:cNvSpPr>
              <p:nvPr/>
            </p:nvSpPr>
            <p:spPr>
              <a:xfrm>
                <a:off x="4411657" y="2665504"/>
                <a:ext cx="2911823" cy="369332"/>
              </a:xfrm>
              <a:prstGeom prst="rect">
                <a:avLst/>
              </a:prstGeom>
              <a:blipFill>
                <a:blip r:embed="rId4"/>
                <a:stretch>
                  <a:fillRect l="-2516"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E7EAAD4C-44E0-47A3-ACEA-2F03281FF85D}"/>
                  </a:ext>
                </a:extLst>
              </p:cNvPr>
              <p:cNvSpPr txBox="1"/>
              <p:nvPr/>
            </p:nvSpPr>
            <p:spPr>
              <a:xfrm>
                <a:off x="767742" y="1986765"/>
                <a:ext cx="3116088" cy="461665"/>
              </a:xfrm>
              <a:prstGeom prst="rect">
                <a:avLst/>
              </a:prstGeom>
              <a:noFill/>
            </p:spPr>
            <p:txBody>
              <a:bodyPr wrap="square" rtlCol="0">
                <a:spAutoFit/>
              </a:bodyPr>
              <a:lstStyle/>
              <a:p>
                <a:r>
                  <a:rPr lang="en-US" altLang="zh-TW" sz="2400" dirty="0"/>
                  <a:t>With probability </a:t>
                </a:r>
                <a14:m>
                  <m:oMath xmlns:m="http://schemas.openxmlformats.org/officeDocument/2006/math">
                    <m:r>
                      <a:rPr lang="en-US" altLang="zh-TW" sz="2400" b="0" i="1" smtClean="0">
                        <a:latin typeface="Cambria Math" panose="02040503050406030204" pitchFamily="18" charset="0"/>
                      </a:rPr>
                      <m:t>1−</m:t>
                    </m:r>
                    <m:r>
                      <a:rPr lang="zh-TW" altLang="en-US" sz="2400" b="0" i="1" smtClean="0">
                        <a:latin typeface="Cambria Math" panose="02040503050406030204" pitchFamily="18" charset="0"/>
                      </a:rPr>
                      <m:t>𝛿</m:t>
                    </m:r>
                  </m:oMath>
                </a14:m>
                <a:endParaRPr lang="zh-TW" altLang="en-US" sz="2400" dirty="0"/>
              </a:p>
            </p:txBody>
          </p:sp>
        </mc:Choice>
        <mc:Fallback xmlns="">
          <p:sp>
            <p:nvSpPr>
              <p:cNvPr id="7" name="文字方塊 6">
                <a:extLst>
                  <a:ext uri="{FF2B5EF4-FFF2-40B4-BE49-F238E27FC236}">
                    <a16:creationId xmlns:a16="http://schemas.microsoft.com/office/drawing/2014/main" id="{E7EAAD4C-44E0-47A3-ACEA-2F03281FF85D}"/>
                  </a:ext>
                </a:extLst>
              </p:cNvPr>
              <p:cNvSpPr txBox="1">
                <a:spLocks noRot="1" noChangeAspect="1" noMove="1" noResize="1" noEditPoints="1" noAdjustHandles="1" noChangeArrowheads="1" noChangeShapeType="1" noTextEdit="1"/>
              </p:cNvSpPr>
              <p:nvPr/>
            </p:nvSpPr>
            <p:spPr>
              <a:xfrm>
                <a:off x="767742" y="1986765"/>
                <a:ext cx="3116088" cy="461665"/>
              </a:xfrm>
              <a:prstGeom prst="rect">
                <a:avLst/>
              </a:prstGeom>
              <a:blipFill>
                <a:blip r:embed="rId6"/>
                <a:stretch>
                  <a:fillRect l="-3131" t="-10526" b="-28947"/>
                </a:stretch>
              </a:blipFill>
            </p:spPr>
            <p:txBody>
              <a:bodyPr/>
              <a:lstStyle/>
              <a:p>
                <a:r>
                  <a:rPr lang="zh-TW" altLang="en-US">
                    <a:noFill/>
                  </a:rPr>
                  <a:t> </a:t>
                </a:r>
              </a:p>
            </p:txBody>
          </p:sp>
        </mc:Fallback>
      </mc:AlternateContent>
      <p:sp>
        <p:nvSpPr>
          <p:cNvPr id="8" name="文字方塊 7">
            <a:extLst>
              <a:ext uri="{FF2B5EF4-FFF2-40B4-BE49-F238E27FC236}">
                <a16:creationId xmlns:a16="http://schemas.microsoft.com/office/drawing/2014/main" id="{F841B5C9-FEBD-4522-8BE6-EA3703DA4FF1}"/>
              </a:ext>
            </a:extLst>
          </p:cNvPr>
          <p:cNvSpPr txBox="1"/>
          <p:nvPr/>
        </p:nvSpPr>
        <p:spPr>
          <a:xfrm>
            <a:off x="767742" y="1553529"/>
            <a:ext cx="4621814" cy="461665"/>
          </a:xfrm>
          <a:prstGeom prst="rect">
            <a:avLst/>
          </a:prstGeom>
          <a:noFill/>
        </p:spPr>
        <p:txBody>
          <a:bodyPr wrap="square" rtlCol="0">
            <a:spAutoFit/>
          </a:bodyPr>
          <a:lstStyle/>
          <a:p>
            <a:r>
              <a:rPr lang="en-US" altLang="zh-TW" sz="2400" dirty="0"/>
              <a:t>No matter the data distribution</a:t>
            </a:r>
            <a:endParaRPr lang="zh-TW" altLang="en-US" sz="2400" dirty="0"/>
          </a:p>
        </p:txBody>
      </p:sp>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id="{0AAA08F1-74C9-4D97-BC5C-DDC9DCC3299D}"/>
                  </a:ext>
                </a:extLst>
              </p:cNvPr>
              <p:cNvSpPr txBox="1"/>
              <p:nvPr/>
            </p:nvSpPr>
            <p:spPr>
              <a:xfrm>
                <a:off x="5805745" y="3213372"/>
                <a:ext cx="2524761" cy="461665"/>
              </a:xfrm>
              <a:prstGeom prst="rect">
                <a:avLst/>
              </a:prstGeom>
              <a:noFill/>
            </p:spPr>
            <p:txBody>
              <a:bodyPr wrap="square" rtlCol="0">
                <a:spAutoFit/>
              </a:bodyPr>
              <a:lstStyle/>
              <a:p>
                <a:r>
                  <a:rPr lang="en-US" altLang="zh-TW" sz="2400" dirty="0"/>
                  <a:t>Smaller </a:t>
                </a:r>
                <a14:m>
                  <m:oMath xmlns:m="http://schemas.openxmlformats.org/officeDocument/2006/math">
                    <m:r>
                      <a:rPr lang="zh-TW" altLang="en-US" sz="2400" i="1">
                        <a:latin typeface="Cambria Math" panose="02040503050406030204" pitchFamily="18" charset="0"/>
                      </a:rPr>
                      <m:t>𝛿</m:t>
                    </m:r>
                  </m:oMath>
                </a14:m>
                <a:r>
                  <a:rPr lang="en-US" altLang="zh-TW" sz="2400" dirty="0"/>
                  <a:t>, larger </a:t>
                </a:r>
                <a14:m>
                  <m:oMath xmlns:m="http://schemas.openxmlformats.org/officeDocument/2006/math">
                    <m:r>
                      <m:rPr>
                        <m:sty m:val="p"/>
                      </m:rPr>
                      <a:rPr lang="el-GR" altLang="zh-TW" sz="2400" i="1">
                        <a:latin typeface="Cambria Math" panose="02040503050406030204" pitchFamily="18" charset="0"/>
                        <a:ea typeface="Cambria Math" panose="02040503050406030204" pitchFamily="18" charset="0"/>
                      </a:rPr>
                      <m:t>Ω</m:t>
                    </m:r>
                  </m:oMath>
                </a14:m>
                <a:r>
                  <a:rPr lang="en-US" altLang="zh-TW" sz="2400" dirty="0"/>
                  <a:t> </a:t>
                </a:r>
                <a:endParaRPr lang="zh-TW" altLang="en-US" sz="2400" dirty="0"/>
              </a:p>
            </p:txBody>
          </p:sp>
        </mc:Choice>
        <mc:Fallback xmlns="">
          <p:sp>
            <p:nvSpPr>
              <p:cNvPr id="9" name="文字方塊 8">
                <a:extLst>
                  <a:ext uri="{FF2B5EF4-FFF2-40B4-BE49-F238E27FC236}">
                    <a16:creationId xmlns:a16="http://schemas.microsoft.com/office/drawing/2014/main" id="{0AAA08F1-74C9-4D97-BC5C-DDC9DCC3299D}"/>
                  </a:ext>
                </a:extLst>
              </p:cNvPr>
              <p:cNvSpPr txBox="1">
                <a:spLocks noRot="1" noChangeAspect="1" noMove="1" noResize="1" noEditPoints="1" noAdjustHandles="1" noChangeArrowheads="1" noChangeShapeType="1" noTextEdit="1"/>
              </p:cNvSpPr>
              <p:nvPr/>
            </p:nvSpPr>
            <p:spPr>
              <a:xfrm>
                <a:off x="5805745" y="3213372"/>
                <a:ext cx="2524761" cy="461665"/>
              </a:xfrm>
              <a:prstGeom prst="rect">
                <a:avLst/>
              </a:prstGeom>
              <a:blipFill>
                <a:blip r:embed="rId7"/>
                <a:stretch>
                  <a:fillRect l="-3614"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993AEBE7-3C3B-4C42-875E-77C8DA39F496}"/>
                  </a:ext>
                </a:extLst>
              </p:cNvPr>
              <p:cNvSpPr txBox="1"/>
              <p:nvPr/>
            </p:nvSpPr>
            <p:spPr>
              <a:xfrm>
                <a:off x="5793909" y="3772628"/>
                <a:ext cx="3195320" cy="461665"/>
              </a:xfrm>
              <a:prstGeom prst="rect">
                <a:avLst/>
              </a:prstGeom>
              <a:noFill/>
            </p:spPr>
            <p:txBody>
              <a:bodyPr wrap="square" rtlCol="0">
                <a:spAutoFit/>
              </a:bodyPr>
              <a:lstStyle/>
              <a:p>
                <a:r>
                  <a:rPr lang="en-US" altLang="zh-TW" sz="2400" dirty="0"/>
                  <a:t>Larger </a:t>
                </a:r>
                <a14:m>
                  <m:oMath xmlns:m="http://schemas.openxmlformats.org/officeDocument/2006/math">
                    <m:r>
                      <a:rPr lang="en-US" altLang="zh-TW" sz="2400" b="0" i="1" smtClean="0">
                        <a:latin typeface="Cambria Math" panose="02040503050406030204" pitchFamily="18" charset="0"/>
                      </a:rPr>
                      <m:t>𝑅</m:t>
                    </m:r>
                  </m:oMath>
                </a14:m>
                <a:r>
                  <a:rPr lang="en-US" altLang="zh-TW" sz="2400" dirty="0"/>
                  <a:t>, smaller </a:t>
                </a:r>
                <a14:m>
                  <m:oMath xmlns:m="http://schemas.openxmlformats.org/officeDocument/2006/math">
                    <m:r>
                      <m:rPr>
                        <m:sty m:val="p"/>
                      </m:rPr>
                      <a:rPr lang="el-GR" altLang="zh-TW" sz="2400" i="1">
                        <a:latin typeface="Cambria Math" panose="02040503050406030204" pitchFamily="18" charset="0"/>
                        <a:ea typeface="Cambria Math" panose="02040503050406030204" pitchFamily="18" charset="0"/>
                      </a:rPr>
                      <m:t>Ω</m:t>
                    </m:r>
                  </m:oMath>
                </a14:m>
                <a:r>
                  <a:rPr lang="en-US" altLang="zh-TW" sz="2400" dirty="0"/>
                  <a:t> </a:t>
                </a:r>
                <a:endParaRPr lang="zh-TW" altLang="en-US" sz="2400" dirty="0"/>
              </a:p>
            </p:txBody>
          </p:sp>
        </mc:Choice>
        <mc:Fallback xmlns="">
          <p:sp>
            <p:nvSpPr>
              <p:cNvPr id="10" name="文字方塊 9">
                <a:extLst>
                  <a:ext uri="{FF2B5EF4-FFF2-40B4-BE49-F238E27FC236}">
                    <a16:creationId xmlns:a16="http://schemas.microsoft.com/office/drawing/2014/main" id="{993AEBE7-3C3B-4C42-875E-77C8DA39F496}"/>
                  </a:ext>
                </a:extLst>
              </p:cNvPr>
              <p:cNvSpPr txBox="1">
                <a:spLocks noRot="1" noChangeAspect="1" noMove="1" noResize="1" noEditPoints="1" noAdjustHandles="1" noChangeArrowheads="1" noChangeShapeType="1" noTextEdit="1"/>
              </p:cNvSpPr>
              <p:nvPr/>
            </p:nvSpPr>
            <p:spPr>
              <a:xfrm>
                <a:off x="5793909" y="3772628"/>
                <a:ext cx="3195320" cy="461665"/>
              </a:xfrm>
              <a:prstGeom prst="rect">
                <a:avLst/>
              </a:prstGeom>
              <a:blipFill>
                <a:blip r:embed="rId8"/>
                <a:stretch>
                  <a:fillRect l="-2857" t="-10526" b="-28947"/>
                </a:stretch>
              </a:blipFill>
            </p:spPr>
            <p:txBody>
              <a:bodyPr/>
              <a:lstStyle/>
              <a:p>
                <a:r>
                  <a:rPr lang="zh-TW" altLang="en-US">
                    <a:noFill/>
                  </a:rPr>
                  <a:t> </a:t>
                </a:r>
              </a:p>
            </p:txBody>
          </p:sp>
        </mc:Fallback>
      </mc:AlternateContent>
      <p:sp>
        <p:nvSpPr>
          <p:cNvPr id="11" name="文字方塊 10">
            <a:extLst>
              <a:ext uri="{FF2B5EF4-FFF2-40B4-BE49-F238E27FC236}">
                <a16:creationId xmlns:a16="http://schemas.microsoft.com/office/drawing/2014/main" id="{1128CF8A-1684-49E9-8086-6AB1D3B1A93E}"/>
              </a:ext>
            </a:extLst>
          </p:cNvPr>
          <p:cNvSpPr txBox="1"/>
          <p:nvPr/>
        </p:nvSpPr>
        <p:spPr>
          <a:xfrm>
            <a:off x="683922" y="3798029"/>
            <a:ext cx="4515134" cy="461665"/>
          </a:xfrm>
          <a:prstGeom prst="rect">
            <a:avLst/>
          </a:prstGeom>
          <a:noFill/>
        </p:spPr>
        <p:txBody>
          <a:bodyPr wrap="square" rtlCol="0">
            <a:spAutoFit/>
          </a:bodyPr>
          <a:lstStyle/>
          <a:p>
            <a:r>
              <a:rPr lang="en-US" altLang="zh-TW" sz="2400" dirty="0"/>
              <a:t>R is the number of training data</a:t>
            </a:r>
            <a:endParaRPr lang="zh-TW" altLang="en-US" sz="2400" dirty="0"/>
          </a:p>
        </p:txBody>
      </p:sp>
      <p:sp>
        <p:nvSpPr>
          <p:cNvPr id="12" name="箭號: 向右 11">
            <a:extLst>
              <a:ext uri="{FF2B5EF4-FFF2-40B4-BE49-F238E27FC236}">
                <a16:creationId xmlns:a16="http://schemas.microsoft.com/office/drawing/2014/main" id="{9031B688-43E5-4AB9-A28E-440A3D708186}"/>
              </a:ext>
            </a:extLst>
          </p:cNvPr>
          <p:cNvSpPr/>
          <p:nvPr/>
        </p:nvSpPr>
        <p:spPr>
          <a:xfrm>
            <a:off x="5221916" y="3922776"/>
            <a:ext cx="533400" cy="2121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a:extLst>
              <a:ext uri="{FF2B5EF4-FFF2-40B4-BE49-F238E27FC236}">
                <a16:creationId xmlns:a16="http://schemas.microsoft.com/office/drawing/2014/main" id="{C3989EB4-24BC-438E-BEF1-CA052E4BB6EB}"/>
              </a:ext>
            </a:extLst>
          </p:cNvPr>
          <p:cNvSpPr txBox="1"/>
          <p:nvPr/>
        </p:nvSpPr>
        <p:spPr>
          <a:xfrm>
            <a:off x="669175" y="4356448"/>
            <a:ext cx="4515134" cy="461665"/>
          </a:xfrm>
          <a:prstGeom prst="rect">
            <a:avLst/>
          </a:prstGeom>
          <a:noFill/>
        </p:spPr>
        <p:txBody>
          <a:bodyPr wrap="square" rtlCol="0">
            <a:spAutoFit/>
          </a:bodyPr>
          <a:lstStyle/>
          <a:p>
            <a:r>
              <a:rPr lang="en-US" altLang="zh-TW" sz="2400" dirty="0"/>
              <a:t>M is the “capacity” of your model</a:t>
            </a:r>
            <a:endParaRPr lang="zh-TW" altLang="en-US" sz="2400" dirty="0"/>
          </a:p>
        </p:txBody>
      </p:sp>
      <p:sp>
        <p:nvSpPr>
          <p:cNvPr id="14" name="文字方塊 13">
            <a:extLst>
              <a:ext uri="{FF2B5EF4-FFF2-40B4-BE49-F238E27FC236}">
                <a16:creationId xmlns:a16="http://schemas.microsoft.com/office/drawing/2014/main" id="{D725117B-A35F-4715-950F-87B872DB29FC}"/>
              </a:ext>
            </a:extLst>
          </p:cNvPr>
          <p:cNvSpPr txBox="1"/>
          <p:nvPr/>
        </p:nvSpPr>
        <p:spPr>
          <a:xfrm>
            <a:off x="1626393" y="4817671"/>
            <a:ext cx="3458493" cy="461665"/>
          </a:xfrm>
          <a:prstGeom prst="rect">
            <a:avLst/>
          </a:prstGeom>
          <a:noFill/>
        </p:spPr>
        <p:txBody>
          <a:bodyPr wrap="square" rtlCol="0">
            <a:spAutoFit/>
          </a:bodyPr>
          <a:lstStyle/>
          <a:p>
            <a:r>
              <a:rPr lang="en-US" altLang="zh-TW" sz="2400" dirty="0"/>
              <a:t>(“size” of the function set)</a:t>
            </a:r>
            <a:endParaRPr lang="zh-TW" altLang="en-US" sz="2400" dirty="0"/>
          </a:p>
        </p:txBody>
      </p:sp>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67912457-667C-4CDA-8546-3D4A6DD157AC}"/>
                  </a:ext>
                </a:extLst>
              </p:cNvPr>
              <p:cNvSpPr txBox="1"/>
              <p:nvPr/>
            </p:nvSpPr>
            <p:spPr>
              <a:xfrm>
                <a:off x="5805745" y="4349335"/>
                <a:ext cx="3195320" cy="461665"/>
              </a:xfrm>
              <a:prstGeom prst="rect">
                <a:avLst/>
              </a:prstGeom>
              <a:noFill/>
            </p:spPr>
            <p:txBody>
              <a:bodyPr wrap="square" rtlCol="0">
                <a:spAutoFit/>
              </a:bodyPr>
              <a:lstStyle/>
              <a:p>
                <a:r>
                  <a:rPr lang="en-US" altLang="zh-TW" sz="2400" dirty="0"/>
                  <a:t>Larger </a:t>
                </a:r>
                <a14:m>
                  <m:oMath xmlns:m="http://schemas.openxmlformats.org/officeDocument/2006/math">
                    <m:r>
                      <a:rPr lang="en-US" altLang="zh-TW" sz="2400" i="1">
                        <a:latin typeface="Cambria Math" panose="02040503050406030204" pitchFamily="18" charset="0"/>
                        <a:ea typeface="Cambria Math" panose="02040503050406030204" pitchFamily="18" charset="0"/>
                      </a:rPr>
                      <m:t>𝑀</m:t>
                    </m:r>
                  </m:oMath>
                </a14:m>
                <a:r>
                  <a:rPr lang="en-US" altLang="zh-TW" sz="2400" dirty="0"/>
                  <a:t>, larger </a:t>
                </a:r>
                <a14:m>
                  <m:oMath xmlns:m="http://schemas.openxmlformats.org/officeDocument/2006/math">
                    <m:r>
                      <m:rPr>
                        <m:sty m:val="p"/>
                      </m:rPr>
                      <a:rPr lang="el-GR" altLang="zh-TW" sz="2400" i="1">
                        <a:latin typeface="Cambria Math" panose="02040503050406030204" pitchFamily="18" charset="0"/>
                        <a:ea typeface="Cambria Math" panose="02040503050406030204" pitchFamily="18" charset="0"/>
                      </a:rPr>
                      <m:t>Ω</m:t>
                    </m:r>
                  </m:oMath>
                </a14:m>
                <a:r>
                  <a:rPr lang="en-US" altLang="zh-TW" sz="2400" dirty="0"/>
                  <a:t> </a:t>
                </a:r>
                <a:endParaRPr lang="zh-TW" altLang="en-US" sz="2400" dirty="0"/>
              </a:p>
            </p:txBody>
          </p:sp>
        </mc:Choice>
        <mc:Fallback xmlns="">
          <p:sp>
            <p:nvSpPr>
              <p:cNvPr id="15" name="文字方塊 14">
                <a:extLst>
                  <a:ext uri="{FF2B5EF4-FFF2-40B4-BE49-F238E27FC236}">
                    <a16:creationId xmlns:a16="http://schemas.microsoft.com/office/drawing/2014/main" id="{67912457-667C-4CDA-8546-3D4A6DD157AC}"/>
                  </a:ext>
                </a:extLst>
              </p:cNvPr>
              <p:cNvSpPr txBox="1">
                <a:spLocks noRot="1" noChangeAspect="1" noMove="1" noResize="1" noEditPoints="1" noAdjustHandles="1" noChangeArrowheads="1" noChangeShapeType="1" noTextEdit="1"/>
              </p:cNvSpPr>
              <p:nvPr/>
            </p:nvSpPr>
            <p:spPr>
              <a:xfrm>
                <a:off x="5805745" y="4349335"/>
                <a:ext cx="3195320" cy="461665"/>
              </a:xfrm>
              <a:prstGeom prst="rect">
                <a:avLst/>
              </a:prstGeom>
              <a:blipFill>
                <a:blip r:embed="rId9"/>
                <a:stretch>
                  <a:fillRect l="-2857" t="-10526" b="-28947"/>
                </a:stretch>
              </a:blipFill>
            </p:spPr>
            <p:txBody>
              <a:bodyPr/>
              <a:lstStyle/>
              <a:p>
                <a:r>
                  <a:rPr lang="zh-TW" altLang="en-US">
                    <a:noFill/>
                  </a:rPr>
                  <a:t> </a:t>
                </a:r>
              </a:p>
            </p:txBody>
          </p:sp>
        </mc:Fallback>
      </mc:AlternateContent>
      <p:sp>
        <p:nvSpPr>
          <p:cNvPr id="16" name="箭號: 向右 15">
            <a:extLst>
              <a:ext uri="{FF2B5EF4-FFF2-40B4-BE49-F238E27FC236}">
                <a16:creationId xmlns:a16="http://schemas.microsoft.com/office/drawing/2014/main" id="{722EFA14-BADF-41F9-8901-FC1A2C135CD9}"/>
              </a:ext>
            </a:extLst>
          </p:cNvPr>
          <p:cNvSpPr/>
          <p:nvPr/>
        </p:nvSpPr>
        <p:spPr>
          <a:xfrm>
            <a:off x="5233752" y="4499483"/>
            <a:ext cx="533400" cy="2121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8" name="文字方塊 17">
                <a:extLst>
                  <a:ext uri="{FF2B5EF4-FFF2-40B4-BE49-F238E27FC236}">
                    <a16:creationId xmlns:a16="http://schemas.microsoft.com/office/drawing/2014/main" id="{6CA36DE9-8CFD-498C-A8EF-AC097F966FA8}"/>
                  </a:ext>
                </a:extLst>
              </p:cNvPr>
              <p:cNvSpPr txBox="1"/>
              <p:nvPr/>
            </p:nvSpPr>
            <p:spPr>
              <a:xfrm>
                <a:off x="669175" y="5476932"/>
                <a:ext cx="5051396" cy="461665"/>
              </a:xfrm>
              <a:prstGeom prst="rect">
                <a:avLst/>
              </a:prstGeom>
              <a:noFill/>
            </p:spPr>
            <p:txBody>
              <a:bodyPr wrap="square" rtlCol="0">
                <a:spAutoFit/>
              </a:bodyPr>
              <a:lstStyle/>
              <a:p>
                <a:r>
                  <a:rPr lang="en-US" altLang="zh-TW" sz="2400" dirty="0"/>
                  <a:t>If two models have the same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𝐸</m:t>
                        </m:r>
                      </m:e>
                      <m:sub>
                        <m:r>
                          <a:rPr lang="en-US" altLang="zh-TW" sz="2400" i="1">
                            <a:latin typeface="Cambria Math" panose="02040503050406030204" pitchFamily="18" charset="0"/>
                          </a:rPr>
                          <m:t>𝑡𝑟𝑎𝑖𝑛</m:t>
                        </m:r>
                      </m:sub>
                    </m:sSub>
                    <m:r>
                      <a:rPr lang="en-US" altLang="zh-TW" sz="2400" i="1">
                        <a:latin typeface="Cambria Math" panose="02040503050406030204" pitchFamily="18" charset="0"/>
                      </a:rPr>
                      <m:t> </m:t>
                    </m:r>
                  </m:oMath>
                </a14:m>
                <a:endParaRPr lang="zh-TW" altLang="en-US" sz="2400" dirty="0"/>
              </a:p>
            </p:txBody>
          </p:sp>
        </mc:Choice>
        <mc:Fallback xmlns="">
          <p:sp>
            <p:nvSpPr>
              <p:cNvPr id="18" name="文字方塊 17">
                <a:extLst>
                  <a:ext uri="{FF2B5EF4-FFF2-40B4-BE49-F238E27FC236}">
                    <a16:creationId xmlns:a16="http://schemas.microsoft.com/office/drawing/2014/main" id="{6CA36DE9-8CFD-498C-A8EF-AC097F966FA8}"/>
                  </a:ext>
                </a:extLst>
              </p:cNvPr>
              <p:cNvSpPr txBox="1">
                <a:spLocks noRot="1" noChangeAspect="1" noMove="1" noResize="1" noEditPoints="1" noAdjustHandles="1" noChangeArrowheads="1" noChangeShapeType="1" noTextEdit="1"/>
              </p:cNvSpPr>
              <p:nvPr/>
            </p:nvSpPr>
            <p:spPr>
              <a:xfrm>
                <a:off x="669175" y="5476932"/>
                <a:ext cx="5051396" cy="461665"/>
              </a:xfrm>
              <a:prstGeom prst="rect">
                <a:avLst/>
              </a:prstGeom>
              <a:blipFill>
                <a:blip r:embed="rId10"/>
                <a:stretch>
                  <a:fillRect l="-1932" t="-10526" b="-28947"/>
                </a:stretch>
              </a:blipFill>
            </p:spPr>
            <p:txBody>
              <a:bodyPr/>
              <a:lstStyle/>
              <a:p>
                <a:r>
                  <a:rPr lang="zh-TW" altLang="en-US">
                    <a:noFill/>
                  </a:rPr>
                  <a:t> </a:t>
                </a:r>
              </a:p>
            </p:txBody>
          </p:sp>
        </mc:Fallback>
      </mc:AlternateContent>
      <p:sp>
        <p:nvSpPr>
          <p:cNvPr id="19" name="箭號: 向右 18">
            <a:extLst>
              <a:ext uri="{FF2B5EF4-FFF2-40B4-BE49-F238E27FC236}">
                <a16:creationId xmlns:a16="http://schemas.microsoft.com/office/drawing/2014/main" id="{CEF42057-2668-4814-80B1-6ADDBA65A080}"/>
              </a:ext>
            </a:extLst>
          </p:cNvPr>
          <p:cNvSpPr/>
          <p:nvPr/>
        </p:nvSpPr>
        <p:spPr>
          <a:xfrm>
            <a:off x="5226429" y="5614647"/>
            <a:ext cx="533400" cy="2121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a:extLst>
              <a:ext uri="{FF2B5EF4-FFF2-40B4-BE49-F238E27FC236}">
                <a16:creationId xmlns:a16="http://schemas.microsoft.com/office/drawing/2014/main" id="{5C657A46-4484-4404-B437-371E4DD4347B}"/>
              </a:ext>
            </a:extLst>
          </p:cNvPr>
          <p:cNvSpPr txBox="1"/>
          <p:nvPr/>
        </p:nvSpPr>
        <p:spPr>
          <a:xfrm>
            <a:off x="5836165" y="5325060"/>
            <a:ext cx="2864788" cy="830997"/>
          </a:xfrm>
          <a:prstGeom prst="rect">
            <a:avLst/>
          </a:prstGeom>
          <a:noFill/>
        </p:spPr>
        <p:txBody>
          <a:bodyPr wrap="square" rtlCol="0">
            <a:spAutoFit/>
          </a:bodyPr>
          <a:lstStyle/>
          <a:p>
            <a:r>
              <a:rPr lang="en-US" altLang="zh-TW" sz="2400" dirty="0"/>
              <a:t>Select the one with smaller capacity</a:t>
            </a:r>
            <a:endParaRPr lang="zh-TW" altLang="en-US" sz="2400" dirty="0"/>
          </a:p>
        </p:txBody>
      </p:sp>
      <p:sp>
        <p:nvSpPr>
          <p:cNvPr id="23" name="文字方塊 22">
            <a:extLst>
              <a:ext uri="{FF2B5EF4-FFF2-40B4-BE49-F238E27FC236}">
                <a16:creationId xmlns:a16="http://schemas.microsoft.com/office/drawing/2014/main" id="{ABF38913-988C-48E2-A513-0661F592EBF2}"/>
              </a:ext>
            </a:extLst>
          </p:cNvPr>
          <p:cNvSpPr txBox="1"/>
          <p:nvPr/>
        </p:nvSpPr>
        <p:spPr>
          <a:xfrm>
            <a:off x="348083" y="6066932"/>
            <a:ext cx="1239407" cy="523220"/>
          </a:xfrm>
          <a:prstGeom prst="rect">
            <a:avLst/>
          </a:prstGeom>
          <a:noFill/>
        </p:spPr>
        <p:txBody>
          <a:bodyPr wrap="square" rtlCol="0">
            <a:spAutoFit/>
          </a:bodyPr>
          <a:lstStyle/>
          <a:p>
            <a:r>
              <a:rPr lang="en-US" altLang="zh-TW" sz="2800" b="1" i="1" u="sng" dirty="0">
                <a:solidFill>
                  <a:srgbClr val="FF0000"/>
                </a:solidFill>
              </a:rPr>
              <a:t>Demo</a:t>
            </a:r>
            <a:endParaRPr lang="zh-TW" altLang="en-US" sz="2800" b="1" i="1" u="sng" dirty="0">
              <a:solidFill>
                <a:srgbClr val="FF0000"/>
              </a:solidFill>
            </a:endParaRPr>
          </a:p>
        </p:txBody>
      </p:sp>
    </p:spTree>
    <p:extLst>
      <p:ext uri="{BB962C8B-B14F-4D97-AF65-F5344CB8AC3E}">
        <p14:creationId xmlns:p14="http://schemas.microsoft.com/office/powerpoint/2010/main" val="229702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AE4333-B305-4FB3-AF4F-F453DBBF85AB}"/>
              </a:ext>
            </a:extLst>
          </p:cNvPr>
          <p:cNvSpPr>
            <a:spLocks noGrp="1"/>
          </p:cNvSpPr>
          <p:nvPr>
            <p:ph type="title"/>
          </p:nvPr>
        </p:nvSpPr>
        <p:spPr/>
        <p:txBody>
          <a:bodyPr/>
          <a:lstStyle/>
          <a:p>
            <a:r>
              <a:rPr lang="en-US" altLang="zh-TW" dirty="0"/>
              <a:t>Overparameterized Network?</a:t>
            </a:r>
            <a:endParaRPr lang="zh-TW" altLang="en-US" dirty="0"/>
          </a:p>
        </p:txBody>
      </p:sp>
      <p:sp>
        <p:nvSpPr>
          <p:cNvPr id="3" name="內容版面配置區 2">
            <a:extLst>
              <a:ext uri="{FF2B5EF4-FFF2-40B4-BE49-F238E27FC236}">
                <a16:creationId xmlns:a16="http://schemas.microsoft.com/office/drawing/2014/main" id="{0BE7942B-05F5-43A7-81EB-D62110B5B444}"/>
              </a:ext>
            </a:extLst>
          </p:cNvPr>
          <p:cNvSpPr>
            <a:spLocks noGrp="1"/>
          </p:cNvSpPr>
          <p:nvPr>
            <p:ph idx="1"/>
          </p:nvPr>
        </p:nvSpPr>
        <p:spPr/>
        <p:txBody>
          <a:bodyPr/>
          <a:lstStyle/>
          <a:p>
            <a:endParaRPr lang="zh-TW" altLang="en-US"/>
          </a:p>
        </p:txBody>
      </p:sp>
      <p:pic>
        <p:nvPicPr>
          <p:cNvPr id="4" name="圖片 3">
            <a:extLst>
              <a:ext uri="{FF2B5EF4-FFF2-40B4-BE49-F238E27FC236}">
                <a16:creationId xmlns:a16="http://schemas.microsoft.com/office/drawing/2014/main" id="{84EB9669-681A-48E4-AAB8-3FAFEF6EE213}"/>
              </a:ext>
            </a:extLst>
          </p:cNvPr>
          <p:cNvPicPr>
            <a:picLocks noChangeAspect="1"/>
          </p:cNvPicPr>
          <p:nvPr/>
        </p:nvPicPr>
        <p:blipFill>
          <a:blip r:embed="rId2"/>
          <a:stretch>
            <a:fillRect/>
          </a:stretch>
        </p:blipFill>
        <p:spPr>
          <a:xfrm>
            <a:off x="1072006" y="2000137"/>
            <a:ext cx="5141723" cy="4002314"/>
          </a:xfrm>
          <a:prstGeom prst="rect">
            <a:avLst/>
          </a:prstGeom>
        </p:spPr>
      </p:pic>
      <p:sp>
        <p:nvSpPr>
          <p:cNvPr id="5" name="文字方塊 4">
            <a:extLst>
              <a:ext uri="{FF2B5EF4-FFF2-40B4-BE49-F238E27FC236}">
                <a16:creationId xmlns:a16="http://schemas.microsoft.com/office/drawing/2014/main" id="{A6E596D7-4CD4-4F52-B296-9887B744F264}"/>
              </a:ext>
            </a:extLst>
          </p:cNvPr>
          <p:cNvSpPr txBox="1"/>
          <p:nvPr/>
        </p:nvSpPr>
        <p:spPr>
          <a:xfrm>
            <a:off x="6433457" y="2337968"/>
            <a:ext cx="1387929" cy="461665"/>
          </a:xfrm>
          <a:prstGeom prst="rect">
            <a:avLst/>
          </a:prstGeom>
          <a:noFill/>
        </p:spPr>
        <p:txBody>
          <a:bodyPr wrap="square" rtlCol="0">
            <a:spAutoFit/>
          </a:bodyPr>
          <a:lstStyle/>
          <a:p>
            <a:r>
              <a:rPr lang="en-US" altLang="zh-TW" sz="2400" dirty="0"/>
              <a:t>MNIST</a:t>
            </a:r>
            <a:endParaRPr lang="zh-TW" altLang="en-US" sz="2400" dirty="0"/>
          </a:p>
        </p:txBody>
      </p:sp>
      <p:sp>
        <p:nvSpPr>
          <p:cNvPr id="6" name="矩形 5">
            <a:extLst>
              <a:ext uri="{FF2B5EF4-FFF2-40B4-BE49-F238E27FC236}">
                <a16:creationId xmlns:a16="http://schemas.microsoft.com/office/drawing/2014/main" id="{DF179F23-C91E-4CB4-9CA3-6DE206539716}"/>
              </a:ext>
            </a:extLst>
          </p:cNvPr>
          <p:cNvSpPr/>
          <p:nvPr/>
        </p:nvSpPr>
        <p:spPr>
          <a:xfrm>
            <a:off x="5293125" y="6189662"/>
            <a:ext cx="3312702" cy="369332"/>
          </a:xfrm>
          <a:prstGeom prst="rect">
            <a:avLst/>
          </a:prstGeom>
        </p:spPr>
        <p:txBody>
          <a:bodyPr wrap="none">
            <a:spAutoFit/>
          </a:bodyPr>
          <a:lstStyle/>
          <a:p>
            <a:r>
              <a:rPr lang="zh-TW" altLang="en-US" dirty="0"/>
              <a:t>https://arxiv.org/abs/1706.08947</a:t>
            </a:r>
          </a:p>
        </p:txBody>
      </p:sp>
    </p:spTree>
    <p:extLst>
      <p:ext uri="{BB962C8B-B14F-4D97-AF65-F5344CB8AC3E}">
        <p14:creationId xmlns:p14="http://schemas.microsoft.com/office/powerpoint/2010/main" val="1415433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E02331-5FCE-42F8-8D57-166A8E833D14}"/>
              </a:ext>
            </a:extLst>
          </p:cNvPr>
          <p:cNvSpPr>
            <a:spLocks noGrp="1"/>
          </p:cNvSpPr>
          <p:nvPr>
            <p:ph type="title"/>
          </p:nvPr>
        </p:nvSpPr>
        <p:spPr/>
        <p:txBody>
          <a:bodyPr/>
          <a:lstStyle/>
          <a:p>
            <a:r>
              <a:rPr lang="en-US" altLang="zh-TW" dirty="0"/>
              <a:t>Overparameterized Network?</a:t>
            </a:r>
            <a:endParaRPr lang="zh-TW" altLang="en-US" dirty="0"/>
          </a:p>
        </p:txBody>
      </p:sp>
      <p:sp>
        <p:nvSpPr>
          <p:cNvPr id="3" name="內容版面配置區 2">
            <a:extLst>
              <a:ext uri="{FF2B5EF4-FFF2-40B4-BE49-F238E27FC236}">
                <a16:creationId xmlns:a16="http://schemas.microsoft.com/office/drawing/2014/main" id="{B662689B-6217-4EA1-A637-C7682A475791}"/>
              </a:ext>
            </a:extLst>
          </p:cNvPr>
          <p:cNvSpPr>
            <a:spLocks noGrp="1"/>
          </p:cNvSpPr>
          <p:nvPr>
            <p:ph idx="1"/>
          </p:nvPr>
        </p:nvSpPr>
        <p:spPr/>
        <p:txBody>
          <a:bodyPr/>
          <a:lstStyle/>
          <a:p>
            <a:endParaRPr lang="zh-TW" altLang="en-US" dirty="0"/>
          </a:p>
        </p:txBody>
      </p:sp>
      <p:pic>
        <p:nvPicPr>
          <p:cNvPr id="4" name="圖片 3">
            <a:extLst>
              <a:ext uri="{FF2B5EF4-FFF2-40B4-BE49-F238E27FC236}">
                <a16:creationId xmlns:a16="http://schemas.microsoft.com/office/drawing/2014/main" id="{834D5724-0F13-4D93-A67E-06E7BDEB44B5}"/>
              </a:ext>
            </a:extLst>
          </p:cNvPr>
          <p:cNvPicPr>
            <a:picLocks noChangeAspect="1"/>
          </p:cNvPicPr>
          <p:nvPr/>
        </p:nvPicPr>
        <p:blipFill>
          <a:blip r:embed="rId3"/>
          <a:stretch>
            <a:fillRect/>
          </a:stretch>
        </p:blipFill>
        <p:spPr>
          <a:xfrm>
            <a:off x="108585" y="2300446"/>
            <a:ext cx="8686647" cy="3401695"/>
          </a:xfrm>
          <a:prstGeom prst="rect">
            <a:avLst/>
          </a:prstGeom>
        </p:spPr>
      </p:pic>
      <p:sp>
        <p:nvSpPr>
          <p:cNvPr id="6" name="矩形 5">
            <a:extLst>
              <a:ext uri="{FF2B5EF4-FFF2-40B4-BE49-F238E27FC236}">
                <a16:creationId xmlns:a16="http://schemas.microsoft.com/office/drawing/2014/main" id="{A97FD1DE-D233-4CB5-859F-762988DC15B2}"/>
              </a:ext>
            </a:extLst>
          </p:cNvPr>
          <p:cNvSpPr/>
          <p:nvPr/>
        </p:nvSpPr>
        <p:spPr>
          <a:xfrm>
            <a:off x="5230345" y="6045042"/>
            <a:ext cx="3564887" cy="369332"/>
          </a:xfrm>
          <a:prstGeom prst="rect">
            <a:avLst/>
          </a:prstGeom>
        </p:spPr>
        <p:txBody>
          <a:bodyPr wrap="none">
            <a:spAutoFit/>
          </a:bodyPr>
          <a:lstStyle/>
          <a:p>
            <a:r>
              <a:rPr lang="zh-TW" altLang="en-US" dirty="0"/>
              <a:t>https://arxiv.org/pdf/1412.6614.pdf</a:t>
            </a:r>
          </a:p>
        </p:txBody>
      </p:sp>
    </p:spTree>
    <p:extLst>
      <p:ext uri="{BB962C8B-B14F-4D97-AF65-F5344CB8AC3E}">
        <p14:creationId xmlns:p14="http://schemas.microsoft.com/office/powerpoint/2010/main" val="3724030538"/>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1528</TotalTime>
  <Words>535</Words>
  <Application>Microsoft Office PowerPoint</Application>
  <PresentationFormat>如螢幕大小 (4:3)</PresentationFormat>
  <Paragraphs>88</Paragraphs>
  <Slides>14</Slides>
  <Notes>6</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14</vt:i4>
      </vt:variant>
    </vt:vector>
  </HeadingPairs>
  <TitlesOfParts>
    <vt:vector size="22" baseType="lpstr">
      <vt:lpstr>Lucida Grande</vt:lpstr>
      <vt:lpstr>NimbusRomNo9L-Regu</vt:lpstr>
      <vt:lpstr>新細明體</vt:lpstr>
      <vt:lpstr>Arial</vt:lpstr>
      <vt:lpstr>Calibri</vt:lpstr>
      <vt:lpstr>Calibri Light</vt:lpstr>
      <vt:lpstr>Cambria Math</vt:lpstr>
      <vt:lpstr>Office 佈景主題</vt:lpstr>
      <vt:lpstr>Generalization Ability</vt:lpstr>
      <vt:lpstr>We use very large network today</vt:lpstr>
      <vt:lpstr>Generalization Gap</vt:lpstr>
      <vt:lpstr>PowerPoint 簡報</vt:lpstr>
      <vt:lpstr>PowerPoint 簡報</vt:lpstr>
      <vt:lpstr>What is the capacity of deep models?</vt:lpstr>
      <vt:lpstr>Overparameterized Network?</vt:lpstr>
      <vt:lpstr>Overparameterized Network?</vt:lpstr>
      <vt:lpstr>Overparameterized Network?</vt:lpstr>
      <vt:lpstr>Overparameterized Network?</vt:lpstr>
      <vt:lpstr>PowerPoint 簡報</vt:lpstr>
      <vt:lpstr>PowerPoint 簡報</vt:lpstr>
      <vt:lpstr>Network regularizes itself?</vt:lpstr>
      <vt:lpstr>Concluding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Memory?</dc:title>
  <dc:creator>Hung-yi Lee</dc:creator>
  <cp:lastModifiedBy>Hung-yi Lee</cp:lastModifiedBy>
  <cp:revision>38</cp:revision>
  <dcterms:created xsi:type="dcterms:W3CDTF">2018-03-17T13:31:29Z</dcterms:created>
  <dcterms:modified xsi:type="dcterms:W3CDTF">2018-03-23T05:20:43Z</dcterms:modified>
</cp:coreProperties>
</file>