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448" r:id="rId3"/>
    <p:sldId id="425" r:id="rId4"/>
    <p:sldId id="426" r:id="rId5"/>
    <p:sldId id="405" r:id="rId6"/>
    <p:sldId id="415" r:id="rId7"/>
    <p:sldId id="416" r:id="rId8"/>
    <p:sldId id="424" r:id="rId9"/>
    <p:sldId id="418" r:id="rId10"/>
    <p:sldId id="419" r:id="rId11"/>
    <p:sldId id="420" r:id="rId12"/>
    <p:sldId id="421" r:id="rId13"/>
    <p:sldId id="422" r:id="rId14"/>
    <p:sldId id="423" r:id="rId15"/>
    <p:sldId id="350" r:id="rId16"/>
    <p:sldId id="433" r:id="rId17"/>
    <p:sldId id="436" r:id="rId18"/>
    <p:sldId id="438" r:id="rId19"/>
    <p:sldId id="441" r:id="rId20"/>
    <p:sldId id="440" r:id="rId21"/>
    <p:sldId id="443" r:id="rId22"/>
    <p:sldId id="427" r:id="rId23"/>
    <p:sldId id="403" r:id="rId24"/>
    <p:sldId id="45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 autoAdjust="0"/>
    <p:restoredTop sz="93837" autoAdjust="0"/>
  </p:normalViewPr>
  <p:slideViewPr>
    <p:cSldViewPr snapToGrid="0">
      <p:cViewPr varScale="1">
        <p:scale>
          <a:sx n="59" d="100"/>
          <a:sy n="59" d="100"/>
        </p:scale>
        <p:origin x="1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70CA-3B2E-48E0-B5FF-D90573309D30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908BD-1EE7-4125-9034-FDA1A7A547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20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04933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ostafa-samir.github.io/ml-theory-pt1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rofile?email=davidscottkrueger@gmail.co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penreview.net/pdf?id=rJv6ZgHYg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06451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xiv.org/pdf/1506.02617.pdf" TargetMode="External"/><Relationship Id="rId5" Type="http://schemas.openxmlformats.org/officeDocument/2006/relationships/hyperlink" Target="https://arxiv.org/pdf/1611.01838.pdf" TargetMode="External"/><Relationship Id="rId4" Type="http://schemas.openxmlformats.org/officeDocument/2006/relationships/hyperlink" Target="https://arxiv.org/abs/1711.00489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04933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ostafa-samir.github.io/ml-theory-pt1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theory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theory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打臉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Geometric optimization and implicit regularization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Theory of learning II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Theory of learning III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Exploring generalization in deep learning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Sharp Minima Can Generalize For Deep Nets</a:t>
            </a:r>
            <a:endParaRPr lang="zh-TW" altLang="zh-TW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ML theory (good explanation):</a:t>
            </a:r>
            <a:endParaRPr lang="zh-TW" altLang="zh-TW" dirty="0"/>
          </a:p>
          <a:p>
            <a:r>
              <a:rPr lang="en-US" altLang="zh-TW" u="sng" dirty="0">
                <a:hlinkClick r:id="rId4"/>
              </a:rPr>
              <a:t>https://mostafa-samir.github.io/ml-theory-pt1/</a:t>
            </a:r>
            <a:endParaRPr lang="zh-TW" altLang="zh-TW" dirty="0"/>
          </a:p>
          <a:p>
            <a:r>
              <a:rPr lang="en-US" altLang="zh-TW" dirty="0"/>
              <a:t>https://mostafa-samir.github.io/ml-theory-pt2/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908BD-1EE7-4125-9034-FDA1A7A547B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36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i="1" dirty="0">
                <a:hlinkClick r:id="rId3"/>
              </a:rPr>
              <a:t>David Krueger*</a:t>
            </a:r>
            <a:r>
              <a:rPr lang="en-US" altLang="zh-TW" i="1" dirty="0"/>
              <a:t>, Nicolas Ballas*, Stanislaw </a:t>
            </a:r>
            <a:r>
              <a:rPr lang="en-US" altLang="zh-TW" i="1" dirty="0" err="1"/>
              <a:t>Jastrzebski</a:t>
            </a:r>
            <a:r>
              <a:rPr lang="en-US" altLang="zh-TW" i="1" dirty="0"/>
              <a:t>*, </a:t>
            </a:r>
            <a:r>
              <a:rPr lang="en-US" altLang="zh-TW" i="1" dirty="0" err="1"/>
              <a:t>Devansh</a:t>
            </a:r>
            <a:r>
              <a:rPr lang="en-US" altLang="zh-TW" i="1" dirty="0"/>
              <a:t> Arpit*, </a:t>
            </a:r>
            <a:r>
              <a:rPr lang="en-US" altLang="zh-TW" i="1" dirty="0" err="1"/>
              <a:t>Maxinder</a:t>
            </a:r>
            <a:r>
              <a:rPr lang="en-US" altLang="zh-TW" i="1" dirty="0"/>
              <a:t> S. </a:t>
            </a:r>
            <a:r>
              <a:rPr lang="en-US" altLang="zh-TW" i="1" dirty="0" err="1"/>
              <a:t>Kanwal</a:t>
            </a:r>
            <a:r>
              <a:rPr lang="en-US" altLang="zh-TW" i="1" dirty="0"/>
              <a:t>, Tegan Maharaj, Emmanuel Bengio, </a:t>
            </a:r>
            <a:r>
              <a:rPr lang="en-US" altLang="zh-TW" i="1" dirty="0" err="1"/>
              <a:t>Asja</a:t>
            </a:r>
            <a:r>
              <a:rPr lang="en-US" altLang="zh-TW" i="1" dirty="0"/>
              <a:t> Fischer, Aaron </a:t>
            </a:r>
            <a:r>
              <a:rPr lang="en-US" altLang="zh-TW" i="1" dirty="0" err="1"/>
              <a:t>Courville</a:t>
            </a:r>
            <a:r>
              <a:rPr lang="en-US" altLang="zh-TW" i="1" dirty="0"/>
              <a:t>, </a:t>
            </a:r>
            <a:r>
              <a:rPr lang="en-US" altLang="zh-TW" u="sng" dirty="0">
                <a:solidFill>
                  <a:srgbClr val="000000"/>
                </a:solidFill>
                <a:latin typeface="raleway"/>
                <a:hlinkClick r:id="rId4"/>
              </a:rPr>
              <a:t>Deep Net Don't Learn Via Memorization</a:t>
            </a:r>
            <a:r>
              <a:rPr lang="en-US" altLang="zh-TW" u="sng" dirty="0">
                <a:solidFill>
                  <a:srgbClr val="000000"/>
                </a:solidFill>
                <a:latin typeface="raleway"/>
              </a:rPr>
              <a:t>, ICLR 2017, workshop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908BD-1EE7-4125-9034-FDA1A7A547B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7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Roman Novak, </a:t>
            </a:r>
            <a:r>
              <a:rPr lang="en-US" altLang="zh-TW" dirty="0" err="1"/>
              <a:t>Yasaman</a:t>
            </a:r>
            <a:r>
              <a:rPr lang="en-US" altLang="zh-TW" dirty="0"/>
              <a:t> Bahri, Daniel A. </a:t>
            </a:r>
            <a:r>
              <a:rPr lang="en-US" altLang="zh-TW" dirty="0" err="1"/>
              <a:t>Abolafia</a:t>
            </a:r>
            <a:r>
              <a:rPr lang="en-US" altLang="zh-TW" dirty="0"/>
              <a:t>, Jeffrey Pennington, </a:t>
            </a:r>
            <a:r>
              <a:rPr lang="en-US" altLang="zh-TW" dirty="0" err="1"/>
              <a:t>Jascha</a:t>
            </a:r>
            <a:r>
              <a:rPr lang="en-US" altLang="zh-TW" dirty="0"/>
              <a:t> Sohl-Dickstein, Sensitivity and Generalization in Neural Networks: an Empirical Study, ICLR,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70C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70C0"/>
                </a:solidFill>
              </a:rPr>
              <a:t>Testing data is available.</a:t>
            </a:r>
            <a:endParaRPr lang="zh-TW" altLang="en-US" sz="1200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908BD-1EE7-4125-9034-FDA1A7A547B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38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a </a:t>
            </a:r>
            <a:r>
              <a:rPr lang="en-US" altLang="zh-TW" dirty="0">
                <a:hlinkClick r:id="rId3"/>
              </a:rPr>
              <a:t>recent paper from Google</a:t>
            </a:r>
            <a:r>
              <a:rPr lang="en-US" altLang="zh-TW" dirty="0"/>
              <a:t> it was shown that </a:t>
            </a:r>
            <a:r>
              <a:rPr lang="en-US" altLang="zh-TW" b="1" dirty="0"/>
              <a:t>the optimum batch size is proportional to the learning rate and the training set size.</a:t>
            </a:r>
            <a:r>
              <a:rPr lang="en-US" altLang="zh-TW" dirty="0"/>
              <a:t> Or simply put in other words, </a:t>
            </a:r>
            <a:r>
              <a:rPr lang="en-US" altLang="zh-TW" b="1" dirty="0">
                <a:hlinkClick r:id="rId4"/>
              </a:rPr>
              <a:t>“Don’t Decay the Learning Rate, Increase the Batch Size”</a:t>
            </a:r>
            <a:r>
              <a:rPr lang="en-US" altLang="zh-TW" b="1" dirty="0"/>
              <a:t>. </a:t>
            </a:r>
            <a:r>
              <a:rPr lang="en-US" altLang="zh-TW" dirty="0"/>
              <a:t>Similarly scaling rules were derived for SGD with momentum: </a:t>
            </a:r>
            <a:r>
              <a:rPr lang="en-US" altLang="zh-TW" i="1" dirty="0" err="1"/>
              <a:t>Bopt</a:t>
            </a:r>
            <a:r>
              <a:rPr lang="en-US" altLang="zh-TW" i="1" dirty="0"/>
              <a:t> ~1/(1 − m)</a:t>
            </a:r>
            <a:r>
              <a:rPr lang="en-US" altLang="zh-TW" dirty="0"/>
              <a:t>, where </a:t>
            </a:r>
            <a:r>
              <a:rPr lang="en-US" altLang="zh-TW" i="1" dirty="0" err="1"/>
              <a:t>Bopt</a:t>
            </a:r>
            <a:r>
              <a:rPr lang="en-US" altLang="zh-TW" i="1" dirty="0"/>
              <a:t> </a:t>
            </a:r>
            <a:r>
              <a:rPr lang="en-US" altLang="zh-TW" dirty="0"/>
              <a:t>is an optimal batch size and </a:t>
            </a:r>
            <a:r>
              <a:rPr lang="en-US" altLang="zh-TW" i="1" dirty="0"/>
              <a:t>m </a:t>
            </a:r>
            <a:r>
              <a:rPr lang="en-US" altLang="zh-TW" dirty="0"/>
              <a:t>is momentum. Alternatively, all conclusions can be </a:t>
            </a:r>
            <a:r>
              <a:rPr lang="en-US" altLang="zh-TW" dirty="0" err="1"/>
              <a:t>summarised</a:t>
            </a:r>
            <a:r>
              <a:rPr lang="en-US" altLang="zh-TW" dirty="0"/>
              <a:t> by the following equation:</a:t>
            </a:r>
          </a:p>
          <a:p>
            <a:endParaRPr lang="en-US" altLang="zh-TW" dirty="0"/>
          </a:p>
          <a:p>
            <a:r>
              <a:rPr lang="en-US" altLang="zh-TW" dirty="0"/>
              <a:t>Such a definition, if it also lends itself to easy computation, can also act as a </a:t>
            </a:r>
            <a:r>
              <a:rPr lang="en-US" altLang="zh-TW" dirty="0" err="1"/>
              <a:t>regularizer</a:t>
            </a:r>
            <a:r>
              <a:rPr lang="en-US" altLang="zh-TW" dirty="0"/>
              <a:t> for DNN training. Two examples:</a:t>
            </a:r>
          </a:p>
          <a:p>
            <a:pPr lvl="1"/>
            <a:r>
              <a:rPr lang="en-US" altLang="zh-TW" dirty="0">
                <a:hlinkClick r:id="rId5"/>
              </a:rPr>
              <a:t>Elastic-SGD</a:t>
            </a:r>
            <a:r>
              <a:rPr lang="en-US" altLang="zh-TW" dirty="0"/>
              <a:t>: Maximize</a:t>
            </a:r>
          </a:p>
          <a:p>
            <a:pPr lvl="1"/>
            <a:r>
              <a:rPr lang="en-US" altLang="zh-TW" dirty="0">
                <a:hlinkClick r:id="rId6"/>
              </a:rPr>
              <a:t>Path-SGD</a:t>
            </a:r>
            <a:r>
              <a:rPr lang="en-US" altLang="zh-TW" dirty="0"/>
              <a:t>: With </a:t>
            </a:r>
            <a:r>
              <a:rPr lang="en-US" altLang="zh-TW" dirty="0" err="1"/>
              <a:t>RelU</a:t>
            </a:r>
            <a:r>
              <a:rPr lang="en-US" altLang="zh-TW" dirty="0"/>
              <a:t> activation, scaling of weights in one layer can be compensated for exactly in a subsequent layer. Path-SGD works with “steepest descent” direction under such scaling invariance.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908BD-1EE7-4125-9034-FDA1A7A547B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884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For DNNs, Flatness plays a role similar to Margin for kernel methods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908BD-1EE7-4125-9034-FDA1A7A547B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25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TIMIT, CIFAR-10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908BD-1EE7-4125-9034-FDA1A7A547B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37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theory 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theory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打臉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Geometric optimization and implicit regularization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Theory of learning II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Theory of learning III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Exploring generalization in deep learning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Sharp Minima Can Generalize For Deep Nets</a:t>
            </a:r>
            <a:endParaRPr lang="zh-TW" altLang="zh-TW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ML theory (good explanation):</a:t>
            </a:r>
            <a:endParaRPr lang="zh-TW" altLang="zh-TW" dirty="0"/>
          </a:p>
          <a:p>
            <a:r>
              <a:rPr lang="en-US" altLang="zh-TW" u="sng" dirty="0">
                <a:hlinkClick r:id="rId4"/>
              </a:rPr>
              <a:t>https://mostafa-samir.github.io/ml-theory-pt1/</a:t>
            </a:r>
            <a:endParaRPr lang="zh-TW" altLang="zh-TW" dirty="0"/>
          </a:p>
          <a:p>
            <a:r>
              <a:rPr lang="en-US" altLang="zh-TW" dirty="0"/>
              <a:t>https://mostafa-samir.github.io/ml-theory-pt2/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908BD-1EE7-4125-9034-FDA1A7A547B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24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DE324-FFD4-40AC-9347-EB976FD9F4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256-68B7-4BC9-BBF5-5CB7EF451FBE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6C31-035D-4D1C-8202-5823B19F3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95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256-68B7-4BC9-BBF5-5CB7EF451FBE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6C31-035D-4D1C-8202-5823B19F3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66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256-68B7-4BC9-BBF5-5CB7EF451FBE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6C31-035D-4D1C-8202-5823B19F3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6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256-68B7-4BC9-BBF5-5CB7EF451FBE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6C31-035D-4D1C-8202-5823B19F3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1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256-68B7-4BC9-BBF5-5CB7EF451FBE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6C31-035D-4D1C-8202-5823B19F3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49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256-68B7-4BC9-BBF5-5CB7EF451FBE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6C31-035D-4D1C-8202-5823B19F3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36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256-68B7-4BC9-BBF5-5CB7EF451FBE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6C31-035D-4D1C-8202-5823B19F3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9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256-68B7-4BC9-BBF5-5CB7EF451FBE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6C31-035D-4D1C-8202-5823B19F3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02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256-68B7-4BC9-BBF5-5CB7EF451FBE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6C31-035D-4D1C-8202-5823B19F3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72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256-68B7-4BC9-BBF5-5CB7EF451FBE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6C31-035D-4D1C-8202-5823B19F3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9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256-68B7-4BC9-BBF5-5CB7EF451FBE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6C31-035D-4D1C-8202-5823B19F3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22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E0256-68B7-4BC9-BBF5-5CB7EF451FBE}" type="datetimeFigureOut">
              <a:rPr lang="zh-TW" altLang="en-US" smtClean="0"/>
              <a:t>2018/3/26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6C31-035D-4D1C-8202-5823B19F3E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28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77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2826C-82CE-4AC8-B224-A661F5DDB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46477"/>
            <a:ext cx="7772400" cy="2387600"/>
          </a:xfrm>
        </p:spPr>
        <p:txBody>
          <a:bodyPr/>
          <a:lstStyle/>
          <a:p>
            <a:r>
              <a:rPr lang="en-US" altLang="zh-TW" dirty="0"/>
              <a:t>Indicator of Generalization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61C432-2856-47BE-8E0F-F0ABB5D9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05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8CE7D-5117-4E69-9F9B-1BEC1254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zh-TW" dirty="0"/>
              <a:t>Sensitivity – Emprical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0BEC6-0F3D-4425-AF9C-F4AD5D0C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Sensitivity on and off the training data manifold</a:t>
            </a:r>
          </a:p>
          <a:p>
            <a:endParaRPr lang="zh-TW" altLang="en-US" dirty="0"/>
          </a:p>
        </p:txBody>
      </p:sp>
      <p:pic>
        <p:nvPicPr>
          <p:cNvPr id="5" name="Shape 226">
            <a:extLst>
              <a:ext uri="{FF2B5EF4-FFF2-40B4-BE49-F238E27FC236}">
                <a16:creationId xmlns:a16="http://schemas.microsoft.com/office/drawing/2014/main" id="{4E9E505D-0AB4-449B-B965-F4BEA6B0AE1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6730" y="2322614"/>
            <a:ext cx="7886700" cy="4170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196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3C81C-F7FA-4AD1-8255-436C32D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6E97C6-CA89-45C0-A892-DFEB809DD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25FB65-5108-431D-AF4D-8A723330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39" y="0"/>
            <a:ext cx="7575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8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1650B58-9AD5-4DDE-AB0E-782C95E4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4" y="0"/>
            <a:ext cx="8030091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5C3C81C-F7FA-4AD1-8255-436C32D3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6E97C6-CA89-45C0-A892-DFEB809DD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19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A63B0-0A24-42DB-94BF-E95C10E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Sensitivity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FE7BDD-3B71-4EF1-BFF4-AD46305E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Shape 252">
            <a:extLst>
              <a:ext uri="{FF2B5EF4-FFF2-40B4-BE49-F238E27FC236}">
                <a16:creationId xmlns:a16="http://schemas.microsoft.com/office/drawing/2014/main" id="{6AF7E55F-928C-4297-B2CC-07BB39AE1FA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67692" y="1825625"/>
            <a:ext cx="6855228" cy="4804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416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0825E-DD00-46B7-AF3B-30236F2C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Sensitivity </a:t>
            </a:r>
            <a:r>
              <a:rPr lang="en-US" altLang="zh-TW" dirty="0" err="1"/>
              <a:t>v.s</a:t>
            </a:r>
            <a:r>
              <a:rPr lang="en-US" altLang="zh-TW" dirty="0"/>
              <a:t>. Generalization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0DF56-5AB4-4C41-9620-0CC623E1C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individual points</a:t>
            </a:r>
            <a:endParaRPr lang="zh-TW" altLang="en-US" dirty="0"/>
          </a:p>
        </p:txBody>
      </p:sp>
      <p:pic>
        <p:nvPicPr>
          <p:cNvPr id="4" name="Shape 266">
            <a:extLst>
              <a:ext uri="{FF2B5EF4-FFF2-40B4-BE49-F238E27FC236}">
                <a16:creationId xmlns:a16="http://schemas.microsoft.com/office/drawing/2014/main" id="{11A71BDB-6AB4-472E-B197-57B4E351947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2866" y="2258261"/>
            <a:ext cx="8038268" cy="448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758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502C8-765B-467A-9583-A6A7A03A9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Sharpness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DB6534-F68C-42EA-8AFE-CF262BCCC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82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1E07F-B6A7-4B31-8C01-421E27B3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Sharp Minima </a:t>
            </a:r>
            <a:r>
              <a:rPr lang="en-US" altLang="zh-TW" dirty="0" err="1"/>
              <a:t>v.s</a:t>
            </a:r>
            <a:r>
              <a:rPr lang="en-US" altLang="zh-TW" dirty="0"/>
              <a:t> Flat Minima</a:t>
            </a:r>
            <a:endParaRPr lang="zh-TW" altLang="en-US" dirty="0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598A58F5-F68A-4D77-BA71-C6F952AF6101}"/>
              </a:ext>
            </a:extLst>
          </p:cNvPr>
          <p:cNvSpPr/>
          <p:nvPr/>
        </p:nvSpPr>
        <p:spPr>
          <a:xfrm>
            <a:off x="876301" y="2481230"/>
            <a:ext cx="6574971" cy="2954565"/>
          </a:xfrm>
          <a:custGeom>
            <a:avLst/>
            <a:gdLst>
              <a:gd name="connsiteX0" fmla="*/ 0 w 6574971"/>
              <a:gd name="connsiteY0" fmla="*/ 169442 h 3139771"/>
              <a:gd name="connsiteX1" fmla="*/ 928914 w 6574971"/>
              <a:gd name="connsiteY1" fmla="*/ 2244985 h 3139771"/>
              <a:gd name="connsiteX2" fmla="*/ 2235200 w 6574971"/>
              <a:gd name="connsiteY2" fmla="*/ 2898127 h 3139771"/>
              <a:gd name="connsiteX3" fmla="*/ 3323771 w 6574971"/>
              <a:gd name="connsiteY3" fmla="*/ 2767499 h 3139771"/>
              <a:gd name="connsiteX4" fmla="*/ 4484914 w 6574971"/>
              <a:gd name="connsiteY4" fmla="*/ 1548299 h 3139771"/>
              <a:gd name="connsiteX5" fmla="*/ 4963886 w 6574971"/>
              <a:gd name="connsiteY5" fmla="*/ 387156 h 3139771"/>
              <a:gd name="connsiteX6" fmla="*/ 5268686 w 6574971"/>
              <a:gd name="connsiteY6" fmla="*/ 169442 h 3139771"/>
              <a:gd name="connsiteX7" fmla="*/ 5602514 w 6574971"/>
              <a:gd name="connsiteY7" fmla="*/ 2738470 h 3139771"/>
              <a:gd name="connsiteX8" fmla="*/ 5747657 w 6574971"/>
              <a:gd name="connsiteY8" fmla="*/ 2854585 h 3139771"/>
              <a:gd name="connsiteX9" fmla="*/ 6574971 w 6574971"/>
              <a:gd name="connsiteY9" fmla="*/ 24299 h 3139771"/>
              <a:gd name="connsiteX0" fmla="*/ 0 w 6574971"/>
              <a:gd name="connsiteY0" fmla="*/ 169442 h 2954565"/>
              <a:gd name="connsiteX1" fmla="*/ 928914 w 6574971"/>
              <a:gd name="connsiteY1" fmla="*/ 2244985 h 2954565"/>
              <a:gd name="connsiteX2" fmla="*/ 2235200 w 6574971"/>
              <a:gd name="connsiteY2" fmla="*/ 2898127 h 2954565"/>
              <a:gd name="connsiteX3" fmla="*/ 3323771 w 6574971"/>
              <a:gd name="connsiteY3" fmla="*/ 2767499 h 2954565"/>
              <a:gd name="connsiteX4" fmla="*/ 4484914 w 6574971"/>
              <a:gd name="connsiteY4" fmla="*/ 1548299 h 2954565"/>
              <a:gd name="connsiteX5" fmla="*/ 4963886 w 6574971"/>
              <a:gd name="connsiteY5" fmla="*/ 387156 h 2954565"/>
              <a:gd name="connsiteX6" fmla="*/ 5268686 w 6574971"/>
              <a:gd name="connsiteY6" fmla="*/ 169442 h 2954565"/>
              <a:gd name="connsiteX7" fmla="*/ 5602514 w 6574971"/>
              <a:gd name="connsiteY7" fmla="*/ 2738470 h 2954565"/>
              <a:gd name="connsiteX8" fmla="*/ 5900057 w 6574971"/>
              <a:gd name="connsiteY8" fmla="*/ 2422785 h 2954565"/>
              <a:gd name="connsiteX9" fmla="*/ 6574971 w 6574971"/>
              <a:gd name="connsiteY9" fmla="*/ 24299 h 295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4971" h="2954565">
                <a:moveTo>
                  <a:pt x="0" y="169442"/>
                </a:moveTo>
                <a:cubicBezTo>
                  <a:pt x="278190" y="979823"/>
                  <a:pt x="556381" y="1790204"/>
                  <a:pt x="928914" y="2244985"/>
                </a:cubicBezTo>
                <a:cubicBezTo>
                  <a:pt x="1301447" y="2699766"/>
                  <a:pt x="1836057" y="2811041"/>
                  <a:pt x="2235200" y="2898127"/>
                </a:cubicBezTo>
                <a:cubicBezTo>
                  <a:pt x="2634343" y="2985213"/>
                  <a:pt x="2948819" y="2992470"/>
                  <a:pt x="3323771" y="2767499"/>
                </a:cubicBezTo>
                <a:cubicBezTo>
                  <a:pt x="3698723" y="2542528"/>
                  <a:pt x="4211562" y="1945023"/>
                  <a:pt x="4484914" y="1548299"/>
                </a:cubicBezTo>
                <a:cubicBezTo>
                  <a:pt x="4758267" y="1151575"/>
                  <a:pt x="4833257" y="616965"/>
                  <a:pt x="4963886" y="387156"/>
                </a:cubicBezTo>
                <a:cubicBezTo>
                  <a:pt x="5094515" y="157347"/>
                  <a:pt x="5162248" y="-222444"/>
                  <a:pt x="5268686" y="169442"/>
                </a:cubicBezTo>
                <a:cubicBezTo>
                  <a:pt x="5375124" y="561328"/>
                  <a:pt x="5497286" y="2362913"/>
                  <a:pt x="5602514" y="2738470"/>
                </a:cubicBezTo>
                <a:cubicBezTo>
                  <a:pt x="5707742" y="3114027"/>
                  <a:pt x="5737981" y="2875147"/>
                  <a:pt x="5900057" y="2422785"/>
                </a:cubicBezTo>
                <a:cubicBezTo>
                  <a:pt x="6062133" y="1970423"/>
                  <a:pt x="6242352" y="1213261"/>
                  <a:pt x="6574971" y="2429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: 圖案 4">
            <a:extLst>
              <a:ext uri="{FF2B5EF4-FFF2-40B4-BE49-F238E27FC236}">
                <a16:creationId xmlns:a16="http://schemas.microsoft.com/office/drawing/2014/main" id="{0E1022FB-7CA0-476B-BFAC-8797A385ACC1}"/>
              </a:ext>
            </a:extLst>
          </p:cNvPr>
          <p:cNvSpPr/>
          <p:nvPr/>
        </p:nvSpPr>
        <p:spPr>
          <a:xfrm>
            <a:off x="1638301" y="2481230"/>
            <a:ext cx="6574971" cy="2954565"/>
          </a:xfrm>
          <a:custGeom>
            <a:avLst/>
            <a:gdLst>
              <a:gd name="connsiteX0" fmla="*/ 0 w 6574971"/>
              <a:gd name="connsiteY0" fmla="*/ 169442 h 3139771"/>
              <a:gd name="connsiteX1" fmla="*/ 928914 w 6574971"/>
              <a:gd name="connsiteY1" fmla="*/ 2244985 h 3139771"/>
              <a:gd name="connsiteX2" fmla="*/ 2235200 w 6574971"/>
              <a:gd name="connsiteY2" fmla="*/ 2898127 h 3139771"/>
              <a:gd name="connsiteX3" fmla="*/ 3323771 w 6574971"/>
              <a:gd name="connsiteY3" fmla="*/ 2767499 h 3139771"/>
              <a:gd name="connsiteX4" fmla="*/ 4484914 w 6574971"/>
              <a:gd name="connsiteY4" fmla="*/ 1548299 h 3139771"/>
              <a:gd name="connsiteX5" fmla="*/ 4963886 w 6574971"/>
              <a:gd name="connsiteY5" fmla="*/ 387156 h 3139771"/>
              <a:gd name="connsiteX6" fmla="*/ 5268686 w 6574971"/>
              <a:gd name="connsiteY6" fmla="*/ 169442 h 3139771"/>
              <a:gd name="connsiteX7" fmla="*/ 5602514 w 6574971"/>
              <a:gd name="connsiteY7" fmla="*/ 2738470 h 3139771"/>
              <a:gd name="connsiteX8" fmla="*/ 5747657 w 6574971"/>
              <a:gd name="connsiteY8" fmla="*/ 2854585 h 3139771"/>
              <a:gd name="connsiteX9" fmla="*/ 6574971 w 6574971"/>
              <a:gd name="connsiteY9" fmla="*/ 24299 h 3139771"/>
              <a:gd name="connsiteX0" fmla="*/ 0 w 6574971"/>
              <a:gd name="connsiteY0" fmla="*/ 169442 h 2954565"/>
              <a:gd name="connsiteX1" fmla="*/ 928914 w 6574971"/>
              <a:gd name="connsiteY1" fmla="*/ 2244985 h 2954565"/>
              <a:gd name="connsiteX2" fmla="*/ 2235200 w 6574971"/>
              <a:gd name="connsiteY2" fmla="*/ 2898127 h 2954565"/>
              <a:gd name="connsiteX3" fmla="*/ 3323771 w 6574971"/>
              <a:gd name="connsiteY3" fmla="*/ 2767499 h 2954565"/>
              <a:gd name="connsiteX4" fmla="*/ 4484914 w 6574971"/>
              <a:gd name="connsiteY4" fmla="*/ 1548299 h 2954565"/>
              <a:gd name="connsiteX5" fmla="*/ 4963886 w 6574971"/>
              <a:gd name="connsiteY5" fmla="*/ 387156 h 2954565"/>
              <a:gd name="connsiteX6" fmla="*/ 5268686 w 6574971"/>
              <a:gd name="connsiteY6" fmla="*/ 169442 h 2954565"/>
              <a:gd name="connsiteX7" fmla="*/ 5602514 w 6574971"/>
              <a:gd name="connsiteY7" fmla="*/ 2738470 h 2954565"/>
              <a:gd name="connsiteX8" fmla="*/ 5900057 w 6574971"/>
              <a:gd name="connsiteY8" fmla="*/ 2422785 h 2954565"/>
              <a:gd name="connsiteX9" fmla="*/ 6574971 w 6574971"/>
              <a:gd name="connsiteY9" fmla="*/ 24299 h 295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4971" h="2954565">
                <a:moveTo>
                  <a:pt x="0" y="169442"/>
                </a:moveTo>
                <a:cubicBezTo>
                  <a:pt x="278190" y="979823"/>
                  <a:pt x="556381" y="1790204"/>
                  <a:pt x="928914" y="2244985"/>
                </a:cubicBezTo>
                <a:cubicBezTo>
                  <a:pt x="1301447" y="2699766"/>
                  <a:pt x="1836057" y="2811041"/>
                  <a:pt x="2235200" y="2898127"/>
                </a:cubicBezTo>
                <a:cubicBezTo>
                  <a:pt x="2634343" y="2985213"/>
                  <a:pt x="2948819" y="2992470"/>
                  <a:pt x="3323771" y="2767499"/>
                </a:cubicBezTo>
                <a:cubicBezTo>
                  <a:pt x="3698723" y="2542528"/>
                  <a:pt x="4211562" y="1945023"/>
                  <a:pt x="4484914" y="1548299"/>
                </a:cubicBezTo>
                <a:cubicBezTo>
                  <a:pt x="4758267" y="1151575"/>
                  <a:pt x="4833257" y="616965"/>
                  <a:pt x="4963886" y="387156"/>
                </a:cubicBezTo>
                <a:cubicBezTo>
                  <a:pt x="5094515" y="157347"/>
                  <a:pt x="5162248" y="-222444"/>
                  <a:pt x="5268686" y="169442"/>
                </a:cubicBezTo>
                <a:cubicBezTo>
                  <a:pt x="5375124" y="561328"/>
                  <a:pt x="5497286" y="2362913"/>
                  <a:pt x="5602514" y="2738470"/>
                </a:cubicBezTo>
                <a:cubicBezTo>
                  <a:pt x="5707742" y="3114027"/>
                  <a:pt x="5737981" y="2875147"/>
                  <a:pt x="5900057" y="2422785"/>
                </a:cubicBezTo>
                <a:cubicBezTo>
                  <a:pt x="6062133" y="1970423"/>
                  <a:pt x="6242352" y="1213261"/>
                  <a:pt x="6574971" y="2429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0F0E907-F7FD-426E-AB44-5488805896E1}"/>
              </a:ext>
            </a:extLst>
          </p:cNvPr>
          <p:cNvSpPr txBox="1"/>
          <p:nvPr/>
        </p:nvSpPr>
        <p:spPr>
          <a:xfrm>
            <a:off x="2051957" y="5570731"/>
            <a:ext cx="275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Flat Minima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4856A2-9762-48AE-B79F-60E858DAC607}"/>
              </a:ext>
            </a:extLst>
          </p:cNvPr>
          <p:cNvSpPr txBox="1"/>
          <p:nvPr/>
        </p:nvSpPr>
        <p:spPr>
          <a:xfrm>
            <a:off x="5264603" y="5570730"/>
            <a:ext cx="275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Sharp Minima</a:t>
            </a:r>
            <a:endParaRPr lang="zh-TW" altLang="en-US" sz="2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B1663FC-1A7D-49DD-9D3B-7785BF4AB020}"/>
              </a:ext>
            </a:extLst>
          </p:cNvPr>
          <p:cNvSpPr/>
          <p:nvPr/>
        </p:nvSpPr>
        <p:spPr>
          <a:xfrm>
            <a:off x="3351795" y="5356776"/>
            <a:ext cx="158038" cy="15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EBD7F10-A65C-4EAB-9CFB-0806E9B073EC}"/>
              </a:ext>
            </a:extLst>
          </p:cNvPr>
          <p:cNvSpPr/>
          <p:nvPr/>
        </p:nvSpPr>
        <p:spPr>
          <a:xfrm>
            <a:off x="6485422" y="5345224"/>
            <a:ext cx="158038" cy="15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D0258-07C2-48D7-BFCE-50355A3BEE35}"/>
              </a:ext>
            </a:extLst>
          </p:cNvPr>
          <p:cNvSpPr txBox="1"/>
          <p:nvPr/>
        </p:nvSpPr>
        <p:spPr>
          <a:xfrm>
            <a:off x="-219809" y="4962578"/>
            <a:ext cx="275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Training Loss</a:t>
            </a:r>
            <a:endParaRPr lang="zh-TW" altLang="en-US" sz="24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D6D5DDE-09C9-429F-9DF8-54F98AF5DCE6}"/>
              </a:ext>
            </a:extLst>
          </p:cNvPr>
          <p:cNvSpPr txBox="1"/>
          <p:nvPr/>
        </p:nvSpPr>
        <p:spPr>
          <a:xfrm>
            <a:off x="1304471" y="2835307"/>
            <a:ext cx="2757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Testing Loss</a:t>
            </a:r>
            <a:endParaRPr lang="zh-TW" altLang="en-US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F512FD-156C-4A4B-AD81-7EAA574CC00B}"/>
              </a:ext>
            </a:extLst>
          </p:cNvPr>
          <p:cNvSpPr txBox="1"/>
          <p:nvPr/>
        </p:nvSpPr>
        <p:spPr>
          <a:xfrm>
            <a:off x="2668693" y="4009348"/>
            <a:ext cx="2103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good generalization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8E6536-5707-4DD7-938E-7FB91CEEDF1D}"/>
              </a:ext>
            </a:extLst>
          </p:cNvPr>
          <p:cNvSpPr txBox="1"/>
          <p:nvPr/>
        </p:nvSpPr>
        <p:spPr>
          <a:xfrm>
            <a:off x="4925786" y="1884629"/>
            <a:ext cx="35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bad generalization</a:t>
            </a:r>
            <a:endParaRPr lang="zh-TW" altLang="en-US" sz="24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F1B9835-20E9-4CD5-8C49-68E5AF41EB6C}"/>
              </a:ext>
            </a:extLst>
          </p:cNvPr>
          <p:cNvCxnSpPr/>
          <p:nvPr/>
        </p:nvCxnSpPr>
        <p:spPr>
          <a:xfrm>
            <a:off x="3430814" y="4999986"/>
            <a:ext cx="0" cy="34523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C07C8B9-9054-44F0-B391-6FA2650EC7B6}"/>
              </a:ext>
            </a:extLst>
          </p:cNvPr>
          <p:cNvCxnSpPr>
            <a:cxnSpLocks/>
          </p:cNvCxnSpPr>
          <p:nvPr/>
        </p:nvCxnSpPr>
        <p:spPr>
          <a:xfrm>
            <a:off x="6564441" y="2387600"/>
            <a:ext cx="0" cy="296917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54653F3-8AFB-48F6-8EFE-A0B50457B1A2}"/>
              </a:ext>
            </a:extLst>
          </p:cNvPr>
          <p:cNvSpPr txBox="1"/>
          <p:nvPr/>
        </p:nvSpPr>
        <p:spPr>
          <a:xfrm>
            <a:off x="5494111" y="6308208"/>
            <a:ext cx="358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Explain self regularization?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03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D17E1-C0C3-4184-87F6-993D2D1E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of Sharpness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582D45-14A0-460E-AFF6-015D92A073E9}"/>
              </a:ext>
            </a:extLst>
          </p:cNvPr>
          <p:cNvSpPr txBox="1"/>
          <p:nvPr/>
        </p:nvSpPr>
        <p:spPr>
          <a:xfrm>
            <a:off x="1412000" y="2103022"/>
            <a:ext cx="262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Definition 1</a:t>
            </a:r>
            <a:endParaRPr lang="zh-TW" altLang="en-US" sz="2400" b="1" i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1902C3-13B7-46AD-95C1-13FB8EC0234F}"/>
              </a:ext>
            </a:extLst>
          </p:cNvPr>
          <p:cNvSpPr txBox="1"/>
          <p:nvPr/>
        </p:nvSpPr>
        <p:spPr>
          <a:xfrm>
            <a:off x="5150396" y="2103021"/>
            <a:ext cx="2627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Definition 2</a:t>
            </a:r>
            <a:endParaRPr lang="zh-TW" altLang="en-US" sz="2400" b="1" i="1" u="sng" dirty="0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BB58183C-BE7E-4242-B08D-EFF584171183}"/>
              </a:ext>
            </a:extLst>
          </p:cNvPr>
          <p:cNvSpPr/>
          <p:nvPr/>
        </p:nvSpPr>
        <p:spPr>
          <a:xfrm>
            <a:off x="1412001" y="3318008"/>
            <a:ext cx="2627084" cy="1657221"/>
          </a:xfrm>
          <a:custGeom>
            <a:avLst/>
            <a:gdLst>
              <a:gd name="connsiteX0" fmla="*/ 0 w 2452914"/>
              <a:gd name="connsiteY0" fmla="*/ 0 h 1657221"/>
              <a:gd name="connsiteX1" fmla="*/ 333829 w 2452914"/>
              <a:gd name="connsiteY1" fmla="*/ 1582057 h 1657221"/>
              <a:gd name="connsiteX2" fmla="*/ 1509486 w 2452914"/>
              <a:gd name="connsiteY2" fmla="*/ 1335314 h 1657221"/>
              <a:gd name="connsiteX3" fmla="*/ 2452914 w 2452914"/>
              <a:gd name="connsiteY3" fmla="*/ 740228 h 165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2914" h="1657221">
                <a:moveTo>
                  <a:pt x="0" y="0"/>
                </a:moveTo>
                <a:cubicBezTo>
                  <a:pt x="41124" y="679752"/>
                  <a:pt x="82248" y="1359505"/>
                  <a:pt x="333829" y="1582057"/>
                </a:cubicBezTo>
                <a:cubicBezTo>
                  <a:pt x="585410" y="1804609"/>
                  <a:pt x="1156305" y="1475619"/>
                  <a:pt x="1509486" y="1335314"/>
                </a:cubicBezTo>
                <a:cubicBezTo>
                  <a:pt x="1862667" y="1195009"/>
                  <a:pt x="2157790" y="967618"/>
                  <a:pt x="2452914" y="74022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C4E58C61-CA4F-4C48-8B42-2E886E6EA1D9}"/>
              </a:ext>
            </a:extLst>
          </p:cNvPr>
          <p:cNvSpPr/>
          <p:nvPr/>
        </p:nvSpPr>
        <p:spPr>
          <a:xfrm>
            <a:off x="5493658" y="3384522"/>
            <a:ext cx="2627084" cy="1657221"/>
          </a:xfrm>
          <a:custGeom>
            <a:avLst/>
            <a:gdLst>
              <a:gd name="connsiteX0" fmla="*/ 0 w 2452914"/>
              <a:gd name="connsiteY0" fmla="*/ 0 h 1657221"/>
              <a:gd name="connsiteX1" fmla="*/ 333829 w 2452914"/>
              <a:gd name="connsiteY1" fmla="*/ 1582057 h 1657221"/>
              <a:gd name="connsiteX2" fmla="*/ 1509486 w 2452914"/>
              <a:gd name="connsiteY2" fmla="*/ 1335314 h 1657221"/>
              <a:gd name="connsiteX3" fmla="*/ 2452914 w 2452914"/>
              <a:gd name="connsiteY3" fmla="*/ 740228 h 165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2914" h="1657221">
                <a:moveTo>
                  <a:pt x="0" y="0"/>
                </a:moveTo>
                <a:cubicBezTo>
                  <a:pt x="41124" y="679752"/>
                  <a:pt x="82248" y="1359505"/>
                  <a:pt x="333829" y="1582057"/>
                </a:cubicBezTo>
                <a:cubicBezTo>
                  <a:pt x="585410" y="1804609"/>
                  <a:pt x="1156305" y="1475619"/>
                  <a:pt x="1509486" y="1335314"/>
                </a:cubicBezTo>
                <a:cubicBezTo>
                  <a:pt x="1862667" y="1195009"/>
                  <a:pt x="2157790" y="967618"/>
                  <a:pt x="2452914" y="74022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858F92C-BD66-4C0F-BAD2-E0E48DCF8C1D}"/>
              </a:ext>
            </a:extLst>
          </p:cNvPr>
          <p:cNvSpPr/>
          <p:nvPr/>
        </p:nvSpPr>
        <p:spPr>
          <a:xfrm>
            <a:off x="1828735" y="4883705"/>
            <a:ext cx="158038" cy="15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E2254C29-9665-4D74-8D5D-88C49CC823DD}"/>
              </a:ext>
            </a:extLst>
          </p:cNvPr>
          <p:cNvSpPr/>
          <p:nvPr/>
        </p:nvSpPr>
        <p:spPr>
          <a:xfrm>
            <a:off x="5897692" y="4949359"/>
            <a:ext cx="158038" cy="158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57259CE-DA75-4C2B-B700-4BBEA7A6733D}"/>
                  </a:ext>
                </a:extLst>
              </p:cNvPr>
              <p:cNvSpPr txBox="1"/>
              <p:nvPr/>
            </p:nvSpPr>
            <p:spPr>
              <a:xfrm>
                <a:off x="1718311" y="5061503"/>
                <a:ext cx="3788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657259CE-DA75-4C2B-B700-4BBEA7A67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311" y="5061503"/>
                <a:ext cx="378886" cy="369332"/>
              </a:xfrm>
              <a:prstGeom prst="rect">
                <a:avLst/>
              </a:prstGeom>
              <a:blipFill>
                <a:blip r:embed="rId2"/>
                <a:stretch>
                  <a:fillRect l="-19355" r="-161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7E8A823-0222-45E3-B726-4CF35D802A73}"/>
                  </a:ext>
                </a:extLst>
              </p:cNvPr>
              <p:cNvSpPr txBox="1"/>
              <p:nvPr/>
            </p:nvSpPr>
            <p:spPr>
              <a:xfrm>
                <a:off x="5866287" y="5128017"/>
                <a:ext cx="3788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7E8A823-0222-45E3-B726-4CF35D802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87" y="5128017"/>
                <a:ext cx="378886" cy="369332"/>
              </a:xfrm>
              <a:prstGeom prst="rect">
                <a:avLst/>
              </a:prstGeom>
              <a:blipFill>
                <a:blip r:embed="rId3"/>
                <a:stretch>
                  <a:fillRect l="-17742" r="-1613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51710CE-46F5-48E8-B92E-89FCAB01AA8F}"/>
              </a:ext>
            </a:extLst>
          </p:cNvPr>
          <p:cNvCxnSpPr/>
          <p:nvPr/>
        </p:nvCxnSpPr>
        <p:spPr>
          <a:xfrm flipV="1">
            <a:off x="1907754" y="4558995"/>
            <a:ext cx="0" cy="32385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CAB6497-74FD-4423-9362-9073FF5F82A7}"/>
                  </a:ext>
                </a:extLst>
              </p:cNvPr>
              <p:cNvSpPr txBox="1"/>
              <p:nvPr/>
            </p:nvSpPr>
            <p:spPr>
              <a:xfrm>
                <a:off x="1986773" y="4602868"/>
                <a:ext cx="166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CAB6497-74FD-4423-9362-9073FF5F8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773" y="4602868"/>
                <a:ext cx="166007" cy="276999"/>
              </a:xfrm>
              <a:prstGeom prst="rect">
                <a:avLst/>
              </a:prstGeom>
              <a:blipFill>
                <a:blip r:embed="rId4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4AEBC14-8F91-426D-81E9-0FE003381820}"/>
              </a:ext>
            </a:extLst>
          </p:cNvPr>
          <p:cNvCxnSpPr>
            <a:cxnSpLocks/>
          </p:cNvCxnSpPr>
          <p:nvPr/>
        </p:nvCxnSpPr>
        <p:spPr>
          <a:xfrm flipH="1" flipV="1">
            <a:off x="1133507" y="4558995"/>
            <a:ext cx="262708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弧 18">
            <a:extLst>
              <a:ext uri="{FF2B5EF4-FFF2-40B4-BE49-F238E27FC236}">
                <a16:creationId xmlns:a16="http://schemas.microsoft.com/office/drawing/2014/main" id="{393B619A-3F7D-49EE-BFAF-A2E6C9652DA7}"/>
              </a:ext>
            </a:extLst>
          </p:cNvPr>
          <p:cNvSpPr/>
          <p:nvPr/>
        </p:nvSpPr>
        <p:spPr>
          <a:xfrm rot="16200000">
            <a:off x="2285691" y="3495431"/>
            <a:ext cx="323851" cy="1717002"/>
          </a:xfrm>
          <a:prstGeom prst="rightBrace">
            <a:avLst>
              <a:gd name="adj1" fmla="val 43627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D5CB707-7B03-4B75-9C98-68F1CAA7472B}"/>
              </a:ext>
            </a:extLst>
          </p:cNvPr>
          <p:cNvSpPr txBox="1"/>
          <p:nvPr/>
        </p:nvSpPr>
        <p:spPr>
          <a:xfrm>
            <a:off x="1765820" y="3605676"/>
            <a:ext cx="147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sharpness</a:t>
            </a:r>
            <a:endParaRPr lang="zh-TW" altLang="en-US" sz="2400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E442FCB-30AE-46A3-A2A6-BB661B19E81F}"/>
              </a:ext>
            </a:extLst>
          </p:cNvPr>
          <p:cNvCxnSpPr>
            <a:cxnSpLocks/>
          </p:cNvCxnSpPr>
          <p:nvPr/>
        </p:nvCxnSpPr>
        <p:spPr>
          <a:xfrm flipH="1">
            <a:off x="5597473" y="5056102"/>
            <a:ext cx="8001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3883236-9D57-42F8-ADFC-BDAD2786835E}"/>
              </a:ext>
            </a:extLst>
          </p:cNvPr>
          <p:cNvCxnSpPr>
            <a:cxnSpLocks/>
          </p:cNvCxnSpPr>
          <p:nvPr/>
        </p:nvCxnSpPr>
        <p:spPr>
          <a:xfrm>
            <a:off x="5547074" y="4067341"/>
            <a:ext cx="0" cy="1430008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A04E39B-99EB-4F59-A71F-06570BF5918E}"/>
              </a:ext>
            </a:extLst>
          </p:cNvPr>
          <p:cNvCxnSpPr>
            <a:cxnSpLocks/>
          </p:cNvCxnSpPr>
          <p:nvPr/>
        </p:nvCxnSpPr>
        <p:spPr>
          <a:xfrm>
            <a:off x="6410273" y="4067341"/>
            <a:ext cx="0" cy="1430008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8B35A33-CC12-49E0-9E1A-D4276B0A194B}"/>
                  </a:ext>
                </a:extLst>
              </p:cNvPr>
              <p:cNvSpPr txBox="1"/>
              <p:nvPr/>
            </p:nvSpPr>
            <p:spPr>
              <a:xfrm>
                <a:off x="6360122" y="5539896"/>
                <a:ext cx="894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98B35A33-CC12-49E0-9E1A-D4276B0A1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22" y="5539896"/>
                <a:ext cx="894155" cy="369332"/>
              </a:xfrm>
              <a:prstGeom prst="rect">
                <a:avLst/>
              </a:prstGeom>
              <a:blipFill>
                <a:blip r:embed="rId5"/>
                <a:stretch>
                  <a:fillRect l="-7483" r="-340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2836E7A-138F-4F8F-880D-A6BCA747580A}"/>
                  </a:ext>
                </a:extLst>
              </p:cNvPr>
              <p:cNvSpPr txBox="1"/>
              <p:nvPr/>
            </p:nvSpPr>
            <p:spPr>
              <a:xfrm>
                <a:off x="4703318" y="5539896"/>
                <a:ext cx="8941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2836E7A-138F-4F8F-880D-A6BCA7475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318" y="5539896"/>
                <a:ext cx="894156" cy="369332"/>
              </a:xfrm>
              <a:prstGeom prst="rect">
                <a:avLst/>
              </a:prstGeom>
              <a:blipFill>
                <a:blip r:embed="rId6"/>
                <a:stretch>
                  <a:fillRect l="-8219" r="-3425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055B4360-7242-461A-A168-274288932F82}"/>
                  </a:ext>
                </a:extLst>
              </p:cNvPr>
              <p:cNvSpPr txBox="1"/>
              <p:nvPr/>
            </p:nvSpPr>
            <p:spPr>
              <a:xfrm>
                <a:off x="5170334" y="3882675"/>
                <a:ext cx="350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055B4360-7242-461A-A168-274288932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34" y="3882675"/>
                <a:ext cx="350032" cy="369332"/>
              </a:xfrm>
              <a:prstGeom prst="rect">
                <a:avLst/>
              </a:prstGeom>
              <a:blipFill>
                <a:blip r:embed="rId7"/>
                <a:stretch>
                  <a:fillRect l="-18966" r="-1724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0803ABE-782C-4F45-B924-B6D755037D95}"/>
                  </a:ext>
                </a:extLst>
              </p:cNvPr>
              <p:cNvSpPr txBox="1"/>
              <p:nvPr/>
            </p:nvSpPr>
            <p:spPr>
              <a:xfrm>
                <a:off x="4601341" y="2748639"/>
                <a:ext cx="3884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Sharpness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zh-TW" altLang="en-US" sz="2400" dirty="0"/>
                          <m:t> 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0803ABE-782C-4F45-B924-B6D755037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341" y="2748639"/>
                <a:ext cx="3884981" cy="461665"/>
              </a:xfrm>
              <a:prstGeom prst="rect">
                <a:avLst/>
              </a:prstGeom>
              <a:blipFill>
                <a:blip r:embed="rId8"/>
                <a:stretch>
                  <a:fillRect l="-251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4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9D428-82E1-4E49-B9CD-3B093266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Size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26C3F3-02B9-4523-9F4A-474E20771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Screen Clipping">
            <a:extLst>
              <a:ext uri="{FF2B5EF4-FFF2-40B4-BE49-F238E27FC236}">
                <a16:creationId xmlns:a16="http://schemas.microsoft.com/office/drawing/2014/main" id="{D5A64650-B9AB-4961-9809-8CAC7CA7B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84" y="477474"/>
            <a:ext cx="4814823" cy="2696301"/>
          </a:xfrm>
          <a:prstGeom prst="rect">
            <a:avLst/>
          </a:prstGeom>
          <a:effectLst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3EE45A-885D-4CC0-89B5-C451BDCE34C3}"/>
              </a:ext>
            </a:extLst>
          </p:cNvPr>
          <p:cNvSpPr/>
          <p:nvPr/>
        </p:nvSpPr>
        <p:spPr>
          <a:xfrm>
            <a:off x="4572000" y="523150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https://arxiv.org/pdf/1706.02677.pdf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263D57-E479-443F-80C7-86452D284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15" y="3308711"/>
            <a:ext cx="4303794" cy="3361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467E66-BE45-4E32-B677-300A76F25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302" y="3308711"/>
            <a:ext cx="4223899" cy="33610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332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9C7003-BA67-4228-9C80-74D6DECAAE42}"/>
              </a:ext>
            </a:extLst>
          </p:cNvPr>
          <p:cNvSpPr/>
          <p:nvPr/>
        </p:nvSpPr>
        <p:spPr>
          <a:xfrm>
            <a:off x="245162" y="165854"/>
            <a:ext cx="4479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i="1" u="sng" dirty="0"/>
              <a:t>Batch Size </a:t>
            </a:r>
            <a:r>
              <a:rPr lang="en-US" altLang="zh-TW" sz="3200" b="1" i="1" u="sng" dirty="0" err="1"/>
              <a:t>v.s</a:t>
            </a:r>
            <a:r>
              <a:rPr lang="en-US" altLang="zh-TW" sz="3200" b="1" i="1" u="sng" dirty="0"/>
              <a:t>. Sharpness</a:t>
            </a:r>
            <a:endParaRPr lang="zh-TW" altLang="en-US" sz="3200" b="1" i="1" u="sng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D96827-A889-48ED-A042-EC3ADF7A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81" y="750629"/>
            <a:ext cx="6496050" cy="16192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EE9C06C-BDAD-4901-9197-01A27E82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6" y="2555674"/>
            <a:ext cx="9144000" cy="23214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C08B24-7CE9-4B3A-BAC3-4504798BB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711" y="4877087"/>
            <a:ext cx="6620120" cy="200075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259EA89-34FB-47C5-B6A9-535E654B76CA}"/>
              </a:ext>
            </a:extLst>
          </p:cNvPr>
          <p:cNvSpPr txBox="1"/>
          <p:nvPr/>
        </p:nvSpPr>
        <p:spPr>
          <a:xfrm>
            <a:off x="260363" y="5301258"/>
            <a:ext cx="141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SB = 256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7ACBBC-E81D-4998-B4EC-3ABB341559EA}"/>
              </a:ext>
            </a:extLst>
          </p:cNvPr>
          <p:cNvSpPr txBox="1"/>
          <p:nvPr/>
        </p:nvSpPr>
        <p:spPr>
          <a:xfrm>
            <a:off x="260363" y="5789097"/>
            <a:ext cx="1918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LB = </a:t>
            </a:r>
          </a:p>
          <a:p>
            <a:r>
              <a:rPr lang="en-US" altLang="zh-TW" sz="2400" dirty="0"/>
              <a:t>0.1 x data set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24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手繪多邊形: 圖案 28">
            <a:extLst>
              <a:ext uri="{FF2B5EF4-FFF2-40B4-BE49-F238E27FC236}">
                <a16:creationId xmlns:a16="http://schemas.microsoft.com/office/drawing/2014/main" id="{F9AD7F51-279D-4AA2-ACB2-6AA8EBC8CD8E}"/>
              </a:ext>
            </a:extLst>
          </p:cNvPr>
          <p:cNvSpPr/>
          <p:nvPr/>
        </p:nvSpPr>
        <p:spPr>
          <a:xfrm>
            <a:off x="5446395" y="322332"/>
            <a:ext cx="2781300" cy="1310496"/>
          </a:xfrm>
          <a:custGeom>
            <a:avLst/>
            <a:gdLst>
              <a:gd name="connsiteX0" fmla="*/ 0 w 2781300"/>
              <a:gd name="connsiteY0" fmla="*/ 104775 h 1310496"/>
              <a:gd name="connsiteX1" fmla="*/ 438150 w 2781300"/>
              <a:gd name="connsiteY1" fmla="*/ 981075 h 1310496"/>
              <a:gd name="connsiteX2" fmla="*/ 1057275 w 2781300"/>
              <a:gd name="connsiteY2" fmla="*/ 1257300 h 1310496"/>
              <a:gd name="connsiteX3" fmla="*/ 1638300 w 2781300"/>
              <a:gd name="connsiteY3" fmla="*/ 1181100 h 1310496"/>
              <a:gd name="connsiteX4" fmla="*/ 2781300 w 2781300"/>
              <a:gd name="connsiteY4" fmla="*/ 0 h 1310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h="1310496">
                <a:moveTo>
                  <a:pt x="0" y="104775"/>
                </a:moveTo>
                <a:cubicBezTo>
                  <a:pt x="130968" y="446881"/>
                  <a:pt x="261937" y="788987"/>
                  <a:pt x="438150" y="981075"/>
                </a:cubicBezTo>
                <a:cubicBezTo>
                  <a:pt x="614363" y="1173163"/>
                  <a:pt x="857250" y="1223963"/>
                  <a:pt x="1057275" y="1257300"/>
                </a:cubicBezTo>
                <a:cubicBezTo>
                  <a:pt x="1257300" y="1290637"/>
                  <a:pt x="1350963" y="1390650"/>
                  <a:pt x="1638300" y="1181100"/>
                </a:cubicBezTo>
                <a:cubicBezTo>
                  <a:pt x="1925637" y="971550"/>
                  <a:pt x="2353468" y="485775"/>
                  <a:pt x="2781300" y="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5478406-BF82-4595-97AF-7D7A626473E3}"/>
              </a:ext>
            </a:extLst>
          </p:cNvPr>
          <p:cNvSpPr/>
          <p:nvPr/>
        </p:nvSpPr>
        <p:spPr>
          <a:xfrm>
            <a:off x="1633715" y="1919187"/>
            <a:ext cx="6132020" cy="227551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3B5035A-6F61-4E23-9D86-DBC71EBC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4B480D-4F03-45FF-8DF6-B899AA96373F}"/>
              </a:ext>
            </a:extLst>
          </p:cNvPr>
          <p:cNvSpPr txBox="1"/>
          <p:nvPr/>
        </p:nvSpPr>
        <p:spPr>
          <a:xfrm>
            <a:off x="4331511" y="2314292"/>
            <a:ext cx="2786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Function Set of </a:t>
            </a:r>
          </a:p>
          <a:p>
            <a:pPr algn="ctr"/>
            <a:r>
              <a:rPr lang="en-US" altLang="zh-TW" sz="2800" dirty="0"/>
              <a:t>Deep Network</a:t>
            </a:r>
            <a:endParaRPr lang="zh-TW" altLang="en-US" sz="28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7BE1D04-4F35-4CE7-808C-115CBD6B6C26}"/>
              </a:ext>
            </a:extLst>
          </p:cNvPr>
          <p:cNvSpPr/>
          <p:nvPr/>
        </p:nvSpPr>
        <p:spPr>
          <a:xfrm>
            <a:off x="2589941" y="2561423"/>
            <a:ext cx="1146628" cy="55154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7692F48-618F-4E89-9BCE-9261FC6D8ADB}"/>
              </a:ext>
            </a:extLst>
          </p:cNvPr>
          <p:cNvSpPr/>
          <p:nvPr/>
        </p:nvSpPr>
        <p:spPr>
          <a:xfrm>
            <a:off x="4346170" y="3471042"/>
            <a:ext cx="1146628" cy="55154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A4B8741-5FB8-4181-BAC0-5FAEC495A441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903841" y="3032194"/>
            <a:ext cx="854020" cy="12592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905836-C73D-40B3-84FD-772765AB3FA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37136" y="3746814"/>
            <a:ext cx="2309034" cy="5446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5E9E18F-93E9-4F6D-A948-EB245BDD9FA8}"/>
              </a:ext>
            </a:extLst>
          </p:cNvPr>
          <p:cNvSpPr txBox="1"/>
          <p:nvPr/>
        </p:nvSpPr>
        <p:spPr>
          <a:xfrm>
            <a:off x="628650" y="4194698"/>
            <a:ext cx="301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 zero is zero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996CBB9-3324-4062-9AD6-3694FBEE3E35}"/>
              </a:ext>
            </a:extLst>
          </p:cNvPr>
          <p:cNvSpPr txBox="1"/>
          <p:nvPr/>
        </p:nvSpPr>
        <p:spPr>
          <a:xfrm>
            <a:off x="944022" y="4846110"/>
            <a:ext cx="6821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If many global optimums can zero training errors, which one can obtain generalized results? </a:t>
            </a:r>
            <a:endParaRPr lang="zh-TW" altLang="en-US" sz="2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7A5A07D-F3A5-4737-9FA5-7C9B8609C9FC}"/>
              </a:ext>
            </a:extLst>
          </p:cNvPr>
          <p:cNvSpPr txBox="1"/>
          <p:nvPr/>
        </p:nvSpPr>
        <p:spPr>
          <a:xfrm>
            <a:off x="944021" y="5662632"/>
            <a:ext cx="815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Use the indicator to find solution that generalizes well.</a:t>
            </a:r>
            <a:endParaRPr lang="zh-TW" altLang="en-US" sz="2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6FD397-16BC-4DB3-BBF3-4DE3AF7F519A}"/>
              </a:ext>
            </a:extLst>
          </p:cNvPr>
          <p:cNvSpPr txBox="1"/>
          <p:nvPr/>
        </p:nvSpPr>
        <p:spPr>
          <a:xfrm>
            <a:off x="944021" y="6231790"/>
            <a:ext cx="8157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b="1" i="1" dirty="0"/>
              <a:t>Sharpness </a:t>
            </a:r>
            <a:r>
              <a:rPr lang="en-US" altLang="zh-TW" sz="2400" dirty="0"/>
              <a:t>and </a:t>
            </a:r>
            <a:r>
              <a:rPr lang="en-US" altLang="zh-TW" sz="2400" b="1" i="1" dirty="0"/>
              <a:t>Sensitivity</a:t>
            </a:r>
            <a:endParaRPr lang="zh-TW" altLang="en-US" sz="2400" b="1" i="1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FA7C8AD2-9762-412A-BBD1-E5BD685064EC}"/>
              </a:ext>
            </a:extLst>
          </p:cNvPr>
          <p:cNvSpPr/>
          <p:nvPr/>
        </p:nvSpPr>
        <p:spPr>
          <a:xfrm>
            <a:off x="5511848" y="650683"/>
            <a:ext cx="124956" cy="1249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4882AB4-BD72-433B-9454-2A2D7A358183}"/>
              </a:ext>
            </a:extLst>
          </p:cNvPr>
          <p:cNvCxnSpPr>
            <a:cxnSpLocks/>
          </p:cNvCxnSpPr>
          <p:nvPr/>
        </p:nvCxnSpPr>
        <p:spPr>
          <a:xfrm>
            <a:off x="5044440" y="1364572"/>
            <a:ext cx="34709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E832B38A-CE3F-4638-ABD1-9B54E742A8DF}"/>
              </a:ext>
            </a:extLst>
          </p:cNvPr>
          <p:cNvSpPr/>
          <p:nvPr/>
        </p:nvSpPr>
        <p:spPr>
          <a:xfrm>
            <a:off x="6397982" y="1507135"/>
            <a:ext cx="124956" cy="1249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7699B09-3FEE-443B-9BCE-C9777E05A1DB}"/>
              </a:ext>
            </a:extLst>
          </p:cNvPr>
          <p:cNvSpPr/>
          <p:nvPr/>
        </p:nvSpPr>
        <p:spPr>
          <a:xfrm>
            <a:off x="7384954" y="1113849"/>
            <a:ext cx="124956" cy="1249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56E3289F-6F55-4418-AA37-7497DD3B232F}"/>
              </a:ext>
            </a:extLst>
          </p:cNvPr>
          <p:cNvSpPr/>
          <p:nvPr/>
        </p:nvSpPr>
        <p:spPr>
          <a:xfrm>
            <a:off x="7899304" y="568128"/>
            <a:ext cx="124956" cy="1249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99A90AC4-0CD1-49EF-A72F-1AAD0A8CFA46}"/>
              </a:ext>
            </a:extLst>
          </p:cNvPr>
          <p:cNvSpPr/>
          <p:nvPr/>
        </p:nvSpPr>
        <p:spPr>
          <a:xfrm>
            <a:off x="5405472" y="257786"/>
            <a:ext cx="2581275" cy="1559080"/>
          </a:xfrm>
          <a:custGeom>
            <a:avLst/>
            <a:gdLst>
              <a:gd name="connsiteX0" fmla="*/ 0 w 2581275"/>
              <a:gd name="connsiteY0" fmla="*/ 866775 h 1560079"/>
              <a:gd name="connsiteX1" fmla="*/ 200025 w 2581275"/>
              <a:gd name="connsiteY1" fmla="*/ 323850 h 1560079"/>
              <a:gd name="connsiteX2" fmla="*/ 390525 w 2581275"/>
              <a:gd name="connsiteY2" fmla="*/ 219075 h 1560079"/>
              <a:gd name="connsiteX3" fmla="*/ 523875 w 2581275"/>
              <a:gd name="connsiteY3" fmla="*/ 590550 h 1560079"/>
              <a:gd name="connsiteX4" fmla="*/ 561975 w 2581275"/>
              <a:gd name="connsiteY4" fmla="*/ 895350 h 1560079"/>
              <a:gd name="connsiteX5" fmla="*/ 666750 w 2581275"/>
              <a:gd name="connsiteY5" fmla="*/ 1485900 h 1560079"/>
              <a:gd name="connsiteX6" fmla="*/ 942975 w 2581275"/>
              <a:gd name="connsiteY6" fmla="*/ 1552575 h 1560079"/>
              <a:gd name="connsiteX7" fmla="*/ 1019175 w 2581275"/>
              <a:gd name="connsiteY7" fmla="*/ 1514475 h 1560079"/>
              <a:gd name="connsiteX8" fmla="*/ 1114425 w 2581275"/>
              <a:gd name="connsiteY8" fmla="*/ 1162050 h 1560079"/>
              <a:gd name="connsiteX9" fmla="*/ 1143000 w 2581275"/>
              <a:gd name="connsiteY9" fmla="*/ 942975 h 1560079"/>
              <a:gd name="connsiteX10" fmla="*/ 1438275 w 2581275"/>
              <a:gd name="connsiteY10" fmla="*/ 828675 h 1560079"/>
              <a:gd name="connsiteX11" fmla="*/ 1619250 w 2581275"/>
              <a:gd name="connsiteY11" fmla="*/ 447675 h 1560079"/>
              <a:gd name="connsiteX12" fmla="*/ 1752600 w 2581275"/>
              <a:gd name="connsiteY12" fmla="*/ 819150 h 1560079"/>
              <a:gd name="connsiteX13" fmla="*/ 1885950 w 2581275"/>
              <a:gd name="connsiteY13" fmla="*/ 1371600 h 1560079"/>
              <a:gd name="connsiteX14" fmla="*/ 2181225 w 2581275"/>
              <a:gd name="connsiteY14" fmla="*/ 390525 h 1560079"/>
              <a:gd name="connsiteX15" fmla="*/ 2390775 w 2581275"/>
              <a:gd name="connsiteY15" fmla="*/ 1019175 h 1560079"/>
              <a:gd name="connsiteX16" fmla="*/ 2514600 w 2581275"/>
              <a:gd name="connsiteY16" fmla="*/ 952500 h 1560079"/>
              <a:gd name="connsiteX17" fmla="*/ 2581275 w 2581275"/>
              <a:gd name="connsiteY17" fmla="*/ 0 h 1560079"/>
              <a:gd name="connsiteX0" fmla="*/ 0 w 2581275"/>
              <a:gd name="connsiteY0" fmla="*/ 866775 h 1560079"/>
              <a:gd name="connsiteX1" fmla="*/ 238125 w 2581275"/>
              <a:gd name="connsiteY1" fmla="*/ 349250 h 1560079"/>
              <a:gd name="connsiteX2" fmla="*/ 390525 w 2581275"/>
              <a:gd name="connsiteY2" fmla="*/ 219075 h 1560079"/>
              <a:gd name="connsiteX3" fmla="*/ 523875 w 2581275"/>
              <a:gd name="connsiteY3" fmla="*/ 590550 h 1560079"/>
              <a:gd name="connsiteX4" fmla="*/ 561975 w 2581275"/>
              <a:gd name="connsiteY4" fmla="*/ 895350 h 1560079"/>
              <a:gd name="connsiteX5" fmla="*/ 666750 w 2581275"/>
              <a:gd name="connsiteY5" fmla="*/ 1485900 h 1560079"/>
              <a:gd name="connsiteX6" fmla="*/ 942975 w 2581275"/>
              <a:gd name="connsiteY6" fmla="*/ 1552575 h 1560079"/>
              <a:gd name="connsiteX7" fmla="*/ 1019175 w 2581275"/>
              <a:gd name="connsiteY7" fmla="*/ 1514475 h 1560079"/>
              <a:gd name="connsiteX8" fmla="*/ 1114425 w 2581275"/>
              <a:gd name="connsiteY8" fmla="*/ 1162050 h 1560079"/>
              <a:gd name="connsiteX9" fmla="*/ 1143000 w 2581275"/>
              <a:gd name="connsiteY9" fmla="*/ 942975 h 1560079"/>
              <a:gd name="connsiteX10" fmla="*/ 1438275 w 2581275"/>
              <a:gd name="connsiteY10" fmla="*/ 828675 h 1560079"/>
              <a:gd name="connsiteX11" fmla="*/ 1619250 w 2581275"/>
              <a:gd name="connsiteY11" fmla="*/ 447675 h 1560079"/>
              <a:gd name="connsiteX12" fmla="*/ 1752600 w 2581275"/>
              <a:gd name="connsiteY12" fmla="*/ 819150 h 1560079"/>
              <a:gd name="connsiteX13" fmla="*/ 1885950 w 2581275"/>
              <a:gd name="connsiteY13" fmla="*/ 1371600 h 1560079"/>
              <a:gd name="connsiteX14" fmla="*/ 2181225 w 2581275"/>
              <a:gd name="connsiteY14" fmla="*/ 390525 h 1560079"/>
              <a:gd name="connsiteX15" fmla="*/ 2390775 w 2581275"/>
              <a:gd name="connsiteY15" fmla="*/ 1019175 h 1560079"/>
              <a:gd name="connsiteX16" fmla="*/ 2514600 w 2581275"/>
              <a:gd name="connsiteY16" fmla="*/ 952500 h 1560079"/>
              <a:gd name="connsiteX17" fmla="*/ 2581275 w 2581275"/>
              <a:gd name="connsiteY17" fmla="*/ 0 h 1560079"/>
              <a:gd name="connsiteX0" fmla="*/ 0 w 2581275"/>
              <a:gd name="connsiteY0" fmla="*/ 866775 h 1559080"/>
              <a:gd name="connsiteX1" fmla="*/ 238125 w 2581275"/>
              <a:gd name="connsiteY1" fmla="*/ 349250 h 1559080"/>
              <a:gd name="connsiteX2" fmla="*/ 390525 w 2581275"/>
              <a:gd name="connsiteY2" fmla="*/ 219075 h 1559080"/>
              <a:gd name="connsiteX3" fmla="*/ 523875 w 2581275"/>
              <a:gd name="connsiteY3" fmla="*/ 590550 h 1559080"/>
              <a:gd name="connsiteX4" fmla="*/ 561975 w 2581275"/>
              <a:gd name="connsiteY4" fmla="*/ 895350 h 1559080"/>
              <a:gd name="connsiteX5" fmla="*/ 666750 w 2581275"/>
              <a:gd name="connsiteY5" fmla="*/ 1485900 h 1559080"/>
              <a:gd name="connsiteX6" fmla="*/ 942975 w 2581275"/>
              <a:gd name="connsiteY6" fmla="*/ 1552575 h 1559080"/>
              <a:gd name="connsiteX7" fmla="*/ 1019175 w 2581275"/>
              <a:gd name="connsiteY7" fmla="*/ 1514475 h 1559080"/>
              <a:gd name="connsiteX8" fmla="*/ 1076325 w 2581275"/>
              <a:gd name="connsiteY8" fmla="*/ 1181100 h 1559080"/>
              <a:gd name="connsiteX9" fmla="*/ 1143000 w 2581275"/>
              <a:gd name="connsiteY9" fmla="*/ 942975 h 1559080"/>
              <a:gd name="connsiteX10" fmla="*/ 1438275 w 2581275"/>
              <a:gd name="connsiteY10" fmla="*/ 828675 h 1559080"/>
              <a:gd name="connsiteX11" fmla="*/ 1619250 w 2581275"/>
              <a:gd name="connsiteY11" fmla="*/ 447675 h 1559080"/>
              <a:gd name="connsiteX12" fmla="*/ 1752600 w 2581275"/>
              <a:gd name="connsiteY12" fmla="*/ 819150 h 1559080"/>
              <a:gd name="connsiteX13" fmla="*/ 1885950 w 2581275"/>
              <a:gd name="connsiteY13" fmla="*/ 1371600 h 1559080"/>
              <a:gd name="connsiteX14" fmla="*/ 2181225 w 2581275"/>
              <a:gd name="connsiteY14" fmla="*/ 390525 h 1559080"/>
              <a:gd name="connsiteX15" fmla="*/ 2390775 w 2581275"/>
              <a:gd name="connsiteY15" fmla="*/ 1019175 h 1559080"/>
              <a:gd name="connsiteX16" fmla="*/ 2514600 w 2581275"/>
              <a:gd name="connsiteY16" fmla="*/ 952500 h 1559080"/>
              <a:gd name="connsiteX17" fmla="*/ 2581275 w 2581275"/>
              <a:gd name="connsiteY17" fmla="*/ 0 h 1559080"/>
              <a:gd name="connsiteX0" fmla="*/ 0 w 2581275"/>
              <a:gd name="connsiteY0" fmla="*/ 866775 h 1559080"/>
              <a:gd name="connsiteX1" fmla="*/ 238125 w 2581275"/>
              <a:gd name="connsiteY1" fmla="*/ 349250 h 1559080"/>
              <a:gd name="connsiteX2" fmla="*/ 390525 w 2581275"/>
              <a:gd name="connsiteY2" fmla="*/ 219075 h 1559080"/>
              <a:gd name="connsiteX3" fmla="*/ 523875 w 2581275"/>
              <a:gd name="connsiteY3" fmla="*/ 590550 h 1559080"/>
              <a:gd name="connsiteX4" fmla="*/ 561975 w 2581275"/>
              <a:gd name="connsiteY4" fmla="*/ 895350 h 1559080"/>
              <a:gd name="connsiteX5" fmla="*/ 666750 w 2581275"/>
              <a:gd name="connsiteY5" fmla="*/ 1485900 h 1559080"/>
              <a:gd name="connsiteX6" fmla="*/ 942975 w 2581275"/>
              <a:gd name="connsiteY6" fmla="*/ 1552575 h 1559080"/>
              <a:gd name="connsiteX7" fmla="*/ 1019175 w 2581275"/>
              <a:gd name="connsiteY7" fmla="*/ 1514475 h 1559080"/>
              <a:gd name="connsiteX8" fmla="*/ 1076325 w 2581275"/>
              <a:gd name="connsiteY8" fmla="*/ 1181100 h 1559080"/>
              <a:gd name="connsiteX9" fmla="*/ 1143000 w 2581275"/>
              <a:gd name="connsiteY9" fmla="*/ 942975 h 1559080"/>
              <a:gd name="connsiteX10" fmla="*/ 1438275 w 2581275"/>
              <a:gd name="connsiteY10" fmla="*/ 828675 h 1559080"/>
              <a:gd name="connsiteX11" fmla="*/ 1619250 w 2581275"/>
              <a:gd name="connsiteY11" fmla="*/ 447675 h 1559080"/>
              <a:gd name="connsiteX12" fmla="*/ 1752600 w 2581275"/>
              <a:gd name="connsiteY12" fmla="*/ 819150 h 1559080"/>
              <a:gd name="connsiteX13" fmla="*/ 1885950 w 2581275"/>
              <a:gd name="connsiteY13" fmla="*/ 1371600 h 1559080"/>
              <a:gd name="connsiteX14" fmla="*/ 2232025 w 2581275"/>
              <a:gd name="connsiteY14" fmla="*/ 314325 h 1559080"/>
              <a:gd name="connsiteX15" fmla="*/ 2390775 w 2581275"/>
              <a:gd name="connsiteY15" fmla="*/ 1019175 h 1559080"/>
              <a:gd name="connsiteX16" fmla="*/ 2514600 w 2581275"/>
              <a:gd name="connsiteY16" fmla="*/ 952500 h 1559080"/>
              <a:gd name="connsiteX17" fmla="*/ 2581275 w 2581275"/>
              <a:gd name="connsiteY17" fmla="*/ 0 h 155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81275" h="1559080">
                <a:moveTo>
                  <a:pt x="0" y="866775"/>
                </a:moveTo>
                <a:cubicBezTo>
                  <a:pt x="67469" y="649287"/>
                  <a:pt x="173038" y="457200"/>
                  <a:pt x="238125" y="349250"/>
                </a:cubicBezTo>
                <a:cubicBezTo>
                  <a:pt x="303212" y="241300"/>
                  <a:pt x="342900" y="178858"/>
                  <a:pt x="390525" y="219075"/>
                </a:cubicBezTo>
                <a:cubicBezTo>
                  <a:pt x="438150" y="259292"/>
                  <a:pt x="495300" y="477838"/>
                  <a:pt x="523875" y="590550"/>
                </a:cubicBezTo>
                <a:cubicBezTo>
                  <a:pt x="552450" y="703262"/>
                  <a:pt x="538163" y="746125"/>
                  <a:pt x="561975" y="895350"/>
                </a:cubicBezTo>
                <a:cubicBezTo>
                  <a:pt x="585787" y="1044575"/>
                  <a:pt x="603250" y="1376362"/>
                  <a:pt x="666750" y="1485900"/>
                </a:cubicBezTo>
                <a:cubicBezTo>
                  <a:pt x="730250" y="1595438"/>
                  <a:pt x="884238" y="1547813"/>
                  <a:pt x="942975" y="1552575"/>
                </a:cubicBezTo>
                <a:cubicBezTo>
                  <a:pt x="1001713" y="1557338"/>
                  <a:pt x="996950" y="1576388"/>
                  <a:pt x="1019175" y="1514475"/>
                </a:cubicBezTo>
                <a:cubicBezTo>
                  <a:pt x="1041400" y="1452562"/>
                  <a:pt x="1055688" y="1276350"/>
                  <a:pt x="1076325" y="1181100"/>
                </a:cubicBezTo>
                <a:cubicBezTo>
                  <a:pt x="1096963" y="1085850"/>
                  <a:pt x="1082675" y="1001712"/>
                  <a:pt x="1143000" y="942975"/>
                </a:cubicBezTo>
                <a:cubicBezTo>
                  <a:pt x="1203325" y="884238"/>
                  <a:pt x="1358900" y="911225"/>
                  <a:pt x="1438275" y="828675"/>
                </a:cubicBezTo>
                <a:cubicBezTo>
                  <a:pt x="1517650" y="746125"/>
                  <a:pt x="1566863" y="449262"/>
                  <a:pt x="1619250" y="447675"/>
                </a:cubicBezTo>
                <a:cubicBezTo>
                  <a:pt x="1671637" y="446088"/>
                  <a:pt x="1708150" y="665163"/>
                  <a:pt x="1752600" y="819150"/>
                </a:cubicBezTo>
                <a:cubicBezTo>
                  <a:pt x="1797050" y="973137"/>
                  <a:pt x="1806046" y="1455737"/>
                  <a:pt x="1885950" y="1371600"/>
                </a:cubicBezTo>
                <a:cubicBezTo>
                  <a:pt x="1965854" y="1287463"/>
                  <a:pt x="2147888" y="373062"/>
                  <a:pt x="2232025" y="314325"/>
                </a:cubicBezTo>
                <a:cubicBezTo>
                  <a:pt x="2316162" y="255588"/>
                  <a:pt x="2343679" y="912813"/>
                  <a:pt x="2390775" y="1019175"/>
                </a:cubicBezTo>
                <a:cubicBezTo>
                  <a:pt x="2437871" y="1125537"/>
                  <a:pt x="2482850" y="1122362"/>
                  <a:pt x="2514600" y="952500"/>
                </a:cubicBezTo>
                <a:cubicBezTo>
                  <a:pt x="2546350" y="782638"/>
                  <a:pt x="2563812" y="391319"/>
                  <a:pt x="258127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854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/>
      <p:bldP spid="16" grpId="0"/>
      <p:bldP spid="21" grpId="0"/>
      <p:bldP spid="22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893CA-CFEA-4D9E-8A3B-EEE329D0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Size </a:t>
            </a:r>
            <a:r>
              <a:rPr lang="en-US" altLang="zh-TW" dirty="0" err="1"/>
              <a:t>v.s</a:t>
            </a:r>
            <a:r>
              <a:rPr lang="en-US" altLang="zh-TW" dirty="0"/>
              <a:t>. Sharpness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563314-DAB1-47B5-8E22-37427779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75BC1E-8EA8-49CA-B972-44C857791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574810"/>
            <a:ext cx="6781800" cy="447439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01DA941-73BF-47D5-9902-46F69F1D94C0}"/>
              </a:ext>
            </a:extLst>
          </p:cNvPr>
          <p:cNvSpPr txBox="1"/>
          <p:nvPr/>
        </p:nvSpPr>
        <p:spPr>
          <a:xfrm>
            <a:off x="1417320" y="6126040"/>
            <a:ext cx="202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 Batch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5F37C1-0620-430B-BA21-D60294641251}"/>
              </a:ext>
            </a:extLst>
          </p:cNvPr>
          <p:cNvSpPr txBox="1"/>
          <p:nvPr/>
        </p:nvSpPr>
        <p:spPr>
          <a:xfrm>
            <a:off x="5349240" y="6184142"/>
            <a:ext cx="202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 Batch</a:t>
            </a:r>
            <a:endParaRPr lang="zh-TW" altLang="en-US" sz="24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FE01752-C32E-41AF-842A-ACA397A4B5FF}"/>
              </a:ext>
            </a:extLst>
          </p:cNvPr>
          <p:cNvCxnSpPr/>
          <p:nvPr/>
        </p:nvCxnSpPr>
        <p:spPr>
          <a:xfrm flipV="1">
            <a:off x="2727960" y="5775960"/>
            <a:ext cx="716280" cy="401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7913B27-AF1B-4D2A-BE49-4A5F988E7076}"/>
              </a:ext>
            </a:extLst>
          </p:cNvPr>
          <p:cNvCxnSpPr>
            <a:cxnSpLocks/>
          </p:cNvCxnSpPr>
          <p:nvPr/>
        </p:nvCxnSpPr>
        <p:spPr>
          <a:xfrm flipH="1" flipV="1">
            <a:off x="5345430" y="5775960"/>
            <a:ext cx="659130" cy="364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0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BC446-6608-41AA-B60F-112A9117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Size </a:t>
            </a:r>
            <a:r>
              <a:rPr lang="en-US" altLang="zh-TW" dirty="0" err="1"/>
              <a:t>v.s</a:t>
            </a:r>
            <a:r>
              <a:rPr lang="en-US" altLang="zh-TW" dirty="0"/>
              <a:t>. Sharpness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C79A94-3A53-4BEF-AB16-BE6F3AEC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Screen Clipping">
            <a:extLst>
              <a:ext uri="{FF2B5EF4-FFF2-40B4-BE49-F238E27FC236}">
                <a16:creationId xmlns:a16="http://schemas.microsoft.com/office/drawing/2014/main" id="{D5C1FF07-D788-4EB0-84D0-CBC7FB7B4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9" y="1726961"/>
            <a:ext cx="7090902" cy="45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2826C-82CE-4AC8-B224-A661F5DDB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52989"/>
            <a:ext cx="7772400" cy="2387600"/>
          </a:xfrm>
        </p:spPr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61C432-2856-47BE-8E0F-F0ABB5D98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44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980257"/>
            <a:ext cx="5533754" cy="536915"/>
          </a:xfrm>
        </p:spPr>
        <p:txBody>
          <a:bodyPr>
            <a:normAutofit fontScale="90000"/>
          </a:bodyPr>
          <a:lstStyle/>
          <a:p>
            <a:r>
              <a:rPr lang="nb-NO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95686"/>
            <a:ext cx="7886700" cy="3654396"/>
          </a:xfrm>
        </p:spPr>
        <p:txBody>
          <a:bodyPr>
            <a:normAutofit/>
          </a:bodyPr>
          <a:lstStyle/>
          <a:p>
            <a:r>
              <a:rPr lang="nb-NO" altLang="zh-TW" dirty="0"/>
              <a:t>Good generalization are associated with sensitivity </a:t>
            </a:r>
          </a:p>
          <a:p>
            <a:r>
              <a:rPr lang="nb-NO" altLang="zh-TW" dirty="0"/>
              <a:t>Good generalization </a:t>
            </a:r>
            <a:r>
              <a:rPr lang="nb-NO" dirty="0"/>
              <a:t>are associated with flatness (?)</a:t>
            </a:r>
          </a:p>
          <a:p>
            <a:r>
              <a:rPr lang="nb-NO" dirty="0"/>
              <a:t>Understanding the indicator for generalization helps us develop algorithm in the future</a:t>
            </a:r>
          </a:p>
          <a:p>
            <a:endParaRPr lang="nb-NO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42C9ED-7D8C-4598-AB33-F3D48B5A26CC}"/>
              </a:ext>
            </a:extLst>
          </p:cNvPr>
          <p:cNvSpPr/>
          <p:nvPr/>
        </p:nvSpPr>
        <p:spPr>
          <a:xfrm>
            <a:off x="4949846" y="6346762"/>
            <a:ext cx="4006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Arial" panose="020B0604020202020204" pitchFamily="34" charset="0"/>
              </a:rPr>
              <a:t>感謝 張景程 同學發現投影片上的錯字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5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6B869-30D5-4F14-9876-69039395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8CFC9D-060B-4ABC-9748-5246AD0D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16074"/>
            <a:ext cx="7886700" cy="5032375"/>
          </a:xfrm>
        </p:spPr>
        <p:txBody>
          <a:bodyPr>
            <a:normAutofit lnSpcReduction="10000"/>
          </a:bodyPr>
          <a:lstStyle/>
          <a:p>
            <a:r>
              <a:rPr lang="en-US" altLang="zh-TW" sz="1800" dirty="0" err="1"/>
              <a:t>Devansh</a:t>
            </a:r>
            <a:r>
              <a:rPr lang="en-US" altLang="zh-TW" sz="1800" dirty="0"/>
              <a:t> Arpit, </a:t>
            </a:r>
            <a:r>
              <a:rPr lang="en-US" altLang="zh-TW" sz="1800" dirty="0" err="1"/>
              <a:t>Stanisław</a:t>
            </a:r>
            <a:r>
              <a:rPr lang="en-US" altLang="zh-TW" sz="1800" dirty="0"/>
              <a:t> Jastrzębski, Nicolas Ballas, David Krueger, Emmanuel Bengio, </a:t>
            </a:r>
            <a:r>
              <a:rPr lang="en-US" altLang="zh-TW" sz="1800" dirty="0" err="1"/>
              <a:t>Maxinder</a:t>
            </a:r>
            <a:r>
              <a:rPr lang="en-US" altLang="zh-TW" sz="1800" dirty="0"/>
              <a:t> S. </a:t>
            </a:r>
            <a:r>
              <a:rPr lang="en-US" altLang="zh-TW" sz="1800" dirty="0" err="1"/>
              <a:t>Kanwal</a:t>
            </a:r>
            <a:r>
              <a:rPr lang="en-US" altLang="zh-TW" sz="1800" dirty="0"/>
              <a:t>, Tegan Maharaj, </a:t>
            </a:r>
            <a:r>
              <a:rPr lang="en-US" altLang="zh-TW" sz="1800" dirty="0" err="1"/>
              <a:t>Asja</a:t>
            </a:r>
            <a:r>
              <a:rPr lang="en-US" altLang="zh-TW" sz="1800" dirty="0"/>
              <a:t> Fischer, Aaron </a:t>
            </a:r>
            <a:r>
              <a:rPr lang="en-US" altLang="zh-TW" sz="1800" dirty="0" err="1"/>
              <a:t>Courville</a:t>
            </a:r>
            <a:r>
              <a:rPr lang="en-US" altLang="zh-TW" sz="1800" dirty="0"/>
              <a:t>, Yoshua Bengio, Simon Lacoste-Julien, “A Closer Look at Memorization in Deep Networks”, ICML, 2017</a:t>
            </a:r>
            <a:endParaRPr lang="zh-TW" altLang="en-US" sz="1800" dirty="0"/>
          </a:p>
          <a:p>
            <a:r>
              <a:rPr lang="en-US" altLang="zh-TW" sz="1800" dirty="0"/>
              <a:t>Nitish Shirish </a:t>
            </a:r>
            <a:r>
              <a:rPr lang="en-US" altLang="zh-TW" sz="1800" dirty="0" err="1"/>
              <a:t>Keskar</a:t>
            </a:r>
            <a:r>
              <a:rPr lang="en-US" altLang="zh-TW" sz="1800" dirty="0"/>
              <a:t>, </a:t>
            </a:r>
            <a:r>
              <a:rPr lang="en-US" altLang="zh-TW" sz="1800" dirty="0" err="1"/>
              <a:t>Dheevatsa</a:t>
            </a:r>
            <a:r>
              <a:rPr lang="en-US" altLang="zh-TW" sz="1800" dirty="0"/>
              <a:t> Mudigere, Jorge </a:t>
            </a:r>
            <a:r>
              <a:rPr lang="en-US" altLang="zh-TW" sz="1800" dirty="0" err="1"/>
              <a:t>Nocedal</a:t>
            </a:r>
            <a:r>
              <a:rPr lang="en-US" altLang="zh-TW" sz="1800" dirty="0"/>
              <a:t>, Mikhail </a:t>
            </a:r>
            <a:r>
              <a:rPr lang="en-US" altLang="zh-TW" sz="1800" dirty="0" err="1"/>
              <a:t>Smelyanskiy</a:t>
            </a:r>
            <a:r>
              <a:rPr lang="en-US" altLang="zh-TW" sz="1800" dirty="0"/>
              <a:t>, Ping </a:t>
            </a:r>
            <a:r>
              <a:rPr lang="en-US" altLang="zh-TW" sz="1800" dirty="0" err="1"/>
              <a:t>Tak</a:t>
            </a:r>
            <a:r>
              <a:rPr lang="en-US" altLang="zh-TW" sz="1800" dirty="0"/>
              <a:t> Peter Tang, “On Large-Batch Training for Deep Learning: Generalization Gap and Sharp Minima”, ICLR, 2017</a:t>
            </a:r>
          </a:p>
          <a:p>
            <a:r>
              <a:rPr lang="en-US" altLang="zh-TW" sz="1800" dirty="0">
                <a:latin typeface="Lucida Grande"/>
              </a:rPr>
              <a:t>Pratik Chaudhari</a:t>
            </a:r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sz="1800" dirty="0">
                <a:latin typeface="Lucida Grande"/>
              </a:rPr>
              <a:t>Anna </a:t>
            </a:r>
            <a:r>
              <a:rPr lang="en-US" altLang="zh-TW" sz="1800" dirty="0" err="1">
                <a:latin typeface="Lucida Grande"/>
              </a:rPr>
              <a:t>Choromanska</a:t>
            </a:r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sz="1800" dirty="0">
                <a:latin typeface="Lucida Grande"/>
              </a:rPr>
              <a:t>Stefano </a:t>
            </a:r>
            <a:r>
              <a:rPr lang="en-US" altLang="zh-TW" sz="1800" dirty="0" err="1">
                <a:latin typeface="Lucida Grande"/>
              </a:rPr>
              <a:t>Soatto</a:t>
            </a:r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sz="1800" dirty="0">
                <a:latin typeface="Lucida Grande"/>
              </a:rPr>
              <a:t>Yann </a:t>
            </a:r>
            <a:r>
              <a:rPr lang="en-US" altLang="zh-TW" sz="1800" dirty="0" err="1">
                <a:latin typeface="Lucida Grande"/>
              </a:rPr>
              <a:t>LeCun</a:t>
            </a:r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sz="1800" dirty="0">
                <a:latin typeface="Lucida Grande"/>
              </a:rPr>
              <a:t>Carlo </a:t>
            </a:r>
            <a:r>
              <a:rPr lang="en-US" altLang="zh-TW" sz="1800" dirty="0" err="1">
                <a:latin typeface="Lucida Grande"/>
              </a:rPr>
              <a:t>Baldassi</a:t>
            </a:r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sz="1800" dirty="0">
                <a:latin typeface="Lucida Grande"/>
              </a:rPr>
              <a:t>Christian Borgs</a:t>
            </a:r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sz="1800" dirty="0">
                <a:latin typeface="Lucida Grande"/>
              </a:rPr>
              <a:t>Jennifer </a:t>
            </a:r>
            <a:r>
              <a:rPr lang="en-US" altLang="zh-TW" sz="1800" dirty="0" err="1">
                <a:latin typeface="Lucida Grande"/>
              </a:rPr>
              <a:t>Chayes</a:t>
            </a:r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, </a:t>
            </a:r>
            <a:r>
              <a:rPr lang="en-US" altLang="zh-TW" sz="1800" dirty="0">
                <a:latin typeface="Lucida Grande"/>
              </a:rPr>
              <a:t>Levent </a:t>
            </a:r>
            <a:r>
              <a:rPr lang="en-US" altLang="zh-TW" sz="1800" dirty="0" err="1">
                <a:latin typeface="Lucida Grande"/>
              </a:rPr>
              <a:t>Sagun</a:t>
            </a:r>
            <a:r>
              <a:rPr lang="en-US" altLang="zh-TW" sz="1800" dirty="0">
                <a:solidFill>
                  <a:srgbClr val="000000"/>
                </a:solidFill>
                <a:latin typeface="Lucida Grande"/>
              </a:rPr>
              <a:t>, </a:t>
            </a:r>
            <a:r>
              <a:rPr lang="en-US" altLang="zh-TW" sz="1800" dirty="0">
                <a:latin typeface="Lucida Grande"/>
              </a:rPr>
              <a:t>Riccardo </a:t>
            </a:r>
            <a:r>
              <a:rPr lang="en-US" altLang="zh-TW" sz="1800" dirty="0" err="1">
                <a:latin typeface="Lucida Grande"/>
              </a:rPr>
              <a:t>Zecchina</a:t>
            </a:r>
            <a:r>
              <a:rPr lang="en-US" altLang="zh-TW" sz="1800" dirty="0">
                <a:latin typeface="Lucida Grande"/>
              </a:rPr>
              <a:t>, “</a:t>
            </a:r>
            <a:r>
              <a:rPr lang="en-US" altLang="zh-TW" sz="1800" dirty="0"/>
              <a:t>Entropy-SGD: Biasing Gradient Descent Into Wide Valleys</a:t>
            </a:r>
            <a:r>
              <a:rPr lang="en-US" altLang="zh-TW" sz="1800" dirty="0">
                <a:latin typeface="Lucida Grande"/>
              </a:rPr>
              <a:t>”, ICLR, 2017</a:t>
            </a:r>
            <a:endParaRPr lang="zh-TW" altLang="en-US" sz="1800" dirty="0"/>
          </a:p>
          <a:p>
            <a:r>
              <a:rPr lang="en-US" altLang="zh-TW" sz="1800" dirty="0"/>
              <a:t>Behnam </a:t>
            </a:r>
            <a:r>
              <a:rPr lang="en-US" altLang="zh-TW" sz="1800" dirty="0" err="1"/>
              <a:t>Neyshabur</a:t>
            </a:r>
            <a:r>
              <a:rPr lang="en-US" altLang="zh-TW" sz="1800" dirty="0"/>
              <a:t>, Srinadh </a:t>
            </a:r>
            <a:r>
              <a:rPr lang="en-US" altLang="zh-TW" sz="1800" dirty="0" err="1"/>
              <a:t>Bhojanapalli</a:t>
            </a:r>
            <a:r>
              <a:rPr lang="en-US" altLang="zh-TW" sz="1800" dirty="0"/>
              <a:t>, David </a:t>
            </a:r>
            <a:r>
              <a:rPr lang="en-US" altLang="zh-TW" sz="1800" dirty="0" err="1"/>
              <a:t>McAllester</a:t>
            </a:r>
            <a:r>
              <a:rPr lang="en-US" altLang="zh-TW" sz="1800" dirty="0"/>
              <a:t>, Nathan </a:t>
            </a:r>
            <a:r>
              <a:rPr lang="en-US" altLang="zh-TW" sz="1800" dirty="0" err="1"/>
              <a:t>Srebro</a:t>
            </a:r>
            <a:r>
              <a:rPr lang="en-US" altLang="zh-TW" sz="1800" dirty="0"/>
              <a:t>, Exploring Generalization in Deep Learning, NIPS, 2017</a:t>
            </a:r>
          </a:p>
          <a:p>
            <a:r>
              <a:rPr lang="en-US" altLang="zh-TW" sz="1800" dirty="0"/>
              <a:t>Laurent </a:t>
            </a:r>
            <a:r>
              <a:rPr lang="en-US" altLang="zh-TW" sz="1800" dirty="0" err="1"/>
              <a:t>Dinh</a:t>
            </a:r>
            <a:r>
              <a:rPr lang="en-US" altLang="zh-TW" sz="1800" dirty="0"/>
              <a:t>, Razvan </a:t>
            </a:r>
            <a:r>
              <a:rPr lang="en-US" altLang="zh-TW" sz="1800" dirty="0" err="1"/>
              <a:t>Pascanu</a:t>
            </a:r>
            <a:r>
              <a:rPr lang="en-US" altLang="zh-TW" sz="1800" dirty="0"/>
              <a:t>, </a:t>
            </a:r>
            <a:r>
              <a:rPr lang="en-US" altLang="zh-TW" sz="1800" dirty="0" err="1"/>
              <a:t>Samy</a:t>
            </a:r>
            <a:r>
              <a:rPr lang="en-US" altLang="zh-TW" sz="1800" dirty="0"/>
              <a:t> Bengio, Yoshua Bengio, Sharp Minima Can Generalize For Deep Nets, PMLR, 2017</a:t>
            </a:r>
          </a:p>
          <a:p>
            <a:r>
              <a:rPr lang="en-US" altLang="zh-TW" sz="1800" dirty="0"/>
              <a:t>Roman Novak, </a:t>
            </a:r>
            <a:r>
              <a:rPr lang="en-US" altLang="zh-TW" sz="1800" dirty="0" err="1"/>
              <a:t>Yasaman</a:t>
            </a:r>
            <a:r>
              <a:rPr lang="en-US" altLang="zh-TW" sz="1800" dirty="0"/>
              <a:t> Bahri, Daniel A. </a:t>
            </a:r>
            <a:r>
              <a:rPr lang="en-US" altLang="zh-TW" sz="1800" dirty="0" err="1"/>
              <a:t>Abolafia</a:t>
            </a:r>
            <a:r>
              <a:rPr lang="en-US" altLang="zh-TW" sz="1800" dirty="0"/>
              <a:t>, Jeffrey Pennington, </a:t>
            </a:r>
            <a:r>
              <a:rPr lang="en-US" altLang="zh-TW" sz="1800" dirty="0" err="1"/>
              <a:t>Jascha</a:t>
            </a:r>
            <a:r>
              <a:rPr lang="en-US" altLang="zh-TW" sz="1800" dirty="0"/>
              <a:t> Sohl-Dickstein, Sensitivity and Generalization in Neural Networks: an Empirical Study, ICLR, 2018</a:t>
            </a:r>
          </a:p>
          <a:p>
            <a:endParaRPr lang="en-US" altLang="zh-TW" sz="1800" dirty="0"/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111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3D9A0-18F7-4E59-AA1D-E5BC4FE0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Brute-force Memorization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BDD512-BD26-4645-B7A1-7E10062F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Real labels </a:t>
            </a:r>
            <a:r>
              <a:rPr lang="en-US" altLang="zh-TW" dirty="0" err="1"/>
              <a:t>v.s</a:t>
            </a:r>
            <a:r>
              <a:rPr lang="en-US" altLang="zh-TW" dirty="0"/>
              <a:t>. random labels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D5F40B0-1113-45D4-B24A-9048AA06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02016"/>
            <a:ext cx="4029075" cy="24193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FFE4405-38B5-4507-814C-442998FB7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" y="2462011"/>
            <a:ext cx="4086225" cy="24288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B20136B-38AE-4F57-95FA-0714A13BCE41}"/>
              </a:ext>
            </a:extLst>
          </p:cNvPr>
          <p:cNvSpPr txBox="1"/>
          <p:nvPr/>
        </p:nvSpPr>
        <p:spPr>
          <a:xfrm>
            <a:off x="1234440" y="4921366"/>
            <a:ext cx="664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First layer of CIFAR-10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16A424-94CF-458F-976C-B306430842BC}"/>
              </a:ext>
            </a:extLst>
          </p:cNvPr>
          <p:cNvSpPr/>
          <p:nvPr/>
        </p:nvSpPr>
        <p:spPr>
          <a:xfrm>
            <a:off x="5067760" y="5732693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https://arxiv.org/pdf/1706.05394.pdf</a:t>
            </a:r>
          </a:p>
        </p:txBody>
      </p:sp>
    </p:spTree>
    <p:extLst>
      <p:ext uri="{BB962C8B-B14F-4D97-AF65-F5344CB8AC3E}">
        <p14:creationId xmlns:p14="http://schemas.microsoft.com/office/powerpoint/2010/main" val="115510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A4BB6C-6E02-49E1-9786-2FD4A705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Brute-force Memorization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FE369-E787-4859-8093-EDEDC9CC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Simple pattern first, then memorize exception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875810-4789-4AD3-9434-2F23425D6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94341"/>
            <a:ext cx="7886700" cy="39985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D779B4-9105-496F-A45A-08FB5A41C545}"/>
              </a:ext>
            </a:extLst>
          </p:cNvPr>
          <p:cNvSpPr/>
          <p:nvPr/>
        </p:nvSpPr>
        <p:spPr>
          <a:xfrm>
            <a:off x="5462095" y="112992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https://arxiv.org/pdf/1706.05394.pdf</a:t>
            </a:r>
          </a:p>
        </p:txBody>
      </p:sp>
    </p:spTree>
    <p:extLst>
      <p:ext uri="{BB962C8B-B14F-4D97-AF65-F5344CB8AC3E}">
        <p14:creationId xmlns:p14="http://schemas.microsoft.com/office/powerpoint/2010/main" val="316191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D334A-DA15-42FF-A526-189EC1F1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Brute-force Memorization ?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2731C15-19C7-4314-BDD5-9D5C5BED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18" y="1399248"/>
            <a:ext cx="6028363" cy="26358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438D770-8BED-4FB4-8020-E28A6437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779" y="4065560"/>
            <a:ext cx="6028362" cy="25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161C8-EF4F-4134-BEDA-2F81DD5D0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altLang="zh-TW" dirty="0"/>
              <a:t>Sensitivity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7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Jacobian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888989" y="1889406"/>
                <a:ext cx="14629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989" y="1889406"/>
                <a:ext cx="14629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37878" y="1534563"/>
                <a:ext cx="1391535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878" y="1534563"/>
                <a:ext cx="1391535" cy="1140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5515401" y="1744652"/>
                <a:ext cx="1374415" cy="720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01" y="1744652"/>
                <a:ext cx="1374415" cy="720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12949" y="2989505"/>
                <a:ext cx="5924379" cy="8730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49" y="2989505"/>
                <a:ext cx="5924379" cy="873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729680" y="4307458"/>
            <a:ext cx="2274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Example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604404" y="4997759"/>
                <a:ext cx="3649332" cy="1140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404" y="4997759"/>
                <a:ext cx="3649332" cy="1140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515401" y="5158411"/>
                <a:ext cx="2843855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401" y="5158411"/>
                <a:ext cx="2843855" cy="819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986721" y="3005610"/>
            <a:ext cx="4940300" cy="9109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258050" y="3195202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of y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04995" y="4246715"/>
            <a:ext cx="1257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size of x</a:t>
            </a:r>
            <a:endParaRPr lang="zh-TW" altLang="en-US" sz="2400" dirty="0"/>
          </a:p>
        </p:txBody>
      </p:sp>
      <p:sp>
        <p:nvSpPr>
          <p:cNvPr id="13" name="右大括弧 12"/>
          <p:cNvSpPr/>
          <p:nvPr/>
        </p:nvSpPr>
        <p:spPr>
          <a:xfrm>
            <a:off x="6980214" y="3026932"/>
            <a:ext cx="171450" cy="873060"/>
          </a:xfrm>
          <a:prstGeom prst="rightBrace">
            <a:avLst>
              <a:gd name="adj1" fmla="val 5189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右大括弧 13"/>
          <p:cNvSpPr/>
          <p:nvPr/>
        </p:nvSpPr>
        <p:spPr>
          <a:xfrm rot="5400000">
            <a:off x="4217088" y="1566233"/>
            <a:ext cx="276203" cy="4976814"/>
          </a:xfrm>
          <a:prstGeom prst="rightBrace">
            <a:avLst>
              <a:gd name="adj1" fmla="val 5189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571729" y="5225171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7056840" y="5236235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708048" y="5236235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560240" y="5677750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147186" y="5668913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753221" y="5677750"/>
            <a:ext cx="446893" cy="3858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3" grpId="0" animBg="1"/>
      <p:bldP spid="4" grpId="0"/>
      <p:bldP spid="12" grpId="0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15D05-76FC-4B64-9FED-525BB387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zh-TW" dirty="0"/>
              <a:t>Sensitivity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659ECC-F468-4B3F-A81D-9E8037F65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Given a network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TW" sz="2400" dirty="0"/>
                  <a:t>, the sensitivity of a data point x is the </a:t>
                </a:r>
                <a:r>
                  <a:rPr lang="en-US" altLang="zh-TW" sz="2400" dirty="0" err="1"/>
                  <a:t>Frobenius</a:t>
                </a:r>
                <a:r>
                  <a:rPr lang="en-US" altLang="zh-TW" sz="2400" dirty="0"/>
                  <a:t> norm of the Jacobian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659ECC-F468-4B3F-A81D-9E8037F65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A65E13C-F136-4190-80AB-688887B1ACC2}"/>
                  </a:ext>
                </a:extLst>
              </p:cNvPr>
              <p:cNvSpPr txBox="1"/>
              <p:nvPr/>
            </p:nvSpPr>
            <p:spPr>
              <a:xfrm>
                <a:off x="1193639" y="2870129"/>
                <a:ext cx="12531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A65E13C-F136-4190-80AB-688887B1A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39" y="2870129"/>
                <a:ext cx="1253100" cy="369332"/>
              </a:xfrm>
              <a:prstGeom prst="rect">
                <a:avLst/>
              </a:prstGeom>
              <a:blipFill>
                <a:blip r:embed="rId3"/>
                <a:stretch>
                  <a:fillRect l="-536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F4F2AAC-7820-4DA9-B43C-C956D9B2B0C3}"/>
                  </a:ext>
                </a:extLst>
              </p:cNvPr>
              <p:cNvSpPr txBox="1"/>
              <p:nvPr/>
            </p:nvSpPr>
            <p:spPr>
              <a:xfrm>
                <a:off x="3120499" y="2680590"/>
                <a:ext cx="5070234" cy="748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TW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F4F2AAC-7820-4DA9-B43C-C956D9B2B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499" y="2680590"/>
                <a:ext cx="5070234" cy="748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962D4B1-B941-4C18-A648-27C0CCAE0E39}"/>
              </a:ext>
            </a:extLst>
          </p:cNvPr>
          <p:cNvSpPr/>
          <p:nvPr/>
        </p:nvSpPr>
        <p:spPr>
          <a:xfrm>
            <a:off x="461900" y="4257489"/>
            <a:ext cx="1984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altLang="zh-TW" sz="2400" dirty="0"/>
              <a:t>Sensitivity of 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C1BA314-4D43-4741-89D8-BF6BBF5A6241}"/>
                  </a:ext>
                </a:extLst>
              </p:cNvPr>
              <p:cNvSpPr txBox="1"/>
              <p:nvPr/>
            </p:nvSpPr>
            <p:spPr>
              <a:xfrm>
                <a:off x="2446739" y="3769887"/>
                <a:ext cx="2484270" cy="1436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C1BA314-4D43-4741-89D8-BF6BBF5A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739" y="3769887"/>
                <a:ext cx="2484270" cy="1436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88AF7754-3D99-443C-BEAD-6F1BC2A4A09B}"/>
              </a:ext>
            </a:extLst>
          </p:cNvPr>
          <p:cNvSpPr/>
          <p:nvPr/>
        </p:nvSpPr>
        <p:spPr>
          <a:xfrm>
            <a:off x="821791" y="5547643"/>
            <a:ext cx="7500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zh-TW" sz="2400" dirty="0"/>
              <a:t>It is not surprise that sensitivity is related to generalization.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945ACE-97E3-4505-A438-2E9C4685536E}"/>
              </a:ext>
            </a:extLst>
          </p:cNvPr>
          <p:cNvSpPr/>
          <p:nvPr/>
        </p:nvSpPr>
        <p:spPr>
          <a:xfrm>
            <a:off x="821791" y="6081066"/>
            <a:ext cx="75004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zh-TW" sz="2400" dirty="0"/>
              <a:t>Regularization is kind of minimziing sensitivity.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7E67E34-5B55-445C-BC6C-30D1BF734A0A}"/>
              </a:ext>
            </a:extLst>
          </p:cNvPr>
          <p:cNvSpPr txBox="1"/>
          <p:nvPr/>
        </p:nvSpPr>
        <p:spPr>
          <a:xfrm>
            <a:off x="5186880" y="3806766"/>
            <a:ext cx="332232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By the sensitivity of a test data x, we can predict the performance.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16C6A7-E42F-48DE-AD8C-E7BDB72EAB6C}"/>
              </a:ext>
            </a:extLst>
          </p:cNvPr>
          <p:cNvSpPr txBox="1"/>
          <p:nvPr/>
        </p:nvSpPr>
        <p:spPr>
          <a:xfrm>
            <a:off x="6952666" y="4935385"/>
            <a:ext cx="194956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Without label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624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8CE7D-5117-4E69-9F9B-1BEC1254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zh-TW" dirty="0"/>
              <a:t>Sensitivity – Emprical 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0BEC6-0F3D-4425-AF9C-F4AD5D0C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Sensitivity on and off the training data manifold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C997BB-4275-4E2B-9F67-BEEB9262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02" y="2606448"/>
            <a:ext cx="7314596" cy="34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5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6156</TotalTime>
  <Words>465</Words>
  <Application>Microsoft Office PowerPoint</Application>
  <PresentationFormat>如螢幕大小 (4:3)</PresentationFormat>
  <Paragraphs>141</Paragraphs>
  <Slides>24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Lucida Grande</vt:lpstr>
      <vt:lpstr>raleway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Indicator of Generalization</vt:lpstr>
      <vt:lpstr>Introduction</vt:lpstr>
      <vt:lpstr>Brute-force Memorization ?</vt:lpstr>
      <vt:lpstr>Brute-force Memorization ?</vt:lpstr>
      <vt:lpstr>Brute-force Memorization ?</vt:lpstr>
      <vt:lpstr>Sensitivity</vt:lpstr>
      <vt:lpstr>Jacobian Matrix</vt:lpstr>
      <vt:lpstr>Sensitivity</vt:lpstr>
      <vt:lpstr>Sensitivity – Emprical Results</vt:lpstr>
      <vt:lpstr>Sensitivity – Emprical Results</vt:lpstr>
      <vt:lpstr>PowerPoint 簡報</vt:lpstr>
      <vt:lpstr>PowerPoint 簡報</vt:lpstr>
      <vt:lpstr>Sensitivity v.s. Generalization</vt:lpstr>
      <vt:lpstr>Sensitivity v.s. Generalization</vt:lpstr>
      <vt:lpstr>Sharpness</vt:lpstr>
      <vt:lpstr>Sharp Minima v.s Flat Minima</vt:lpstr>
      <vt:lpstr>Definition of Sharpness</vt:lpstr>
      <vt:lpstr>Batch Size</vt:lpstr>
      <vt:lpstr>PowerPoint 簡報</vt:lpstr>
      <vt:lpstr>Batch Size v.s. Sharpness</vt:lpstr>
      <vt:lpstr>Batch Size v.s. Sharpness</vt:lpstr>
      <vt:lpstr>Concluding Remarks</vt:lpstr>
      <vt:lpstr>Summary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</dc:title>
  <dc:creator>Hung-yi Lee</dc:creator>
  <cp:lastModifiedBy>Hung-yi Lee</cp:lastModifiedBy>
  <cp:revision>76</cp:revision>
  <dcterms:created xsi:type="dcterms:W3CDTF">2018-01-22T07:50:27Z</dcterms:created>
  <dcterms:modified xsi:type="dcterms:W3CDTF">2018-03-25T16:06:18Z</dcterms:modified>
</cp:coreProperties>
</file>