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6" r:id="rId10"/>
    <p:sldId id="277" r:id="rId11"/>
    <p:sldId id="274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5" autoAdjust="0"/>
    <p:restoredTop sz="88610" autoAdjust="0"/>
  </p:normalViewPr>
  <p:slideViewPr>
    <p:cSldViewPr snapToGrid="0">
      <p:cViewPr varScale="1">
        <p:scale>
          <a:sx n="136" d="100"/>
          <a:sy n="136" d="100"/>
        </p:scale>
        <p:origin x="1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F3B27-7FC5-4DB1-A414-AD40E60F8D4A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16D8C-7EC7-4415-9183-5BC28A783B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4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8.07905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example …… ok, in the future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3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Need an example …… ok, in the future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007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4257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405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6639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What is the different!!!!!!!!!!!!!!!!!!???????????????????????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380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Reading Comprehension </a:t>
            </a:r>
            <a:r>
              <a:rPr lang="zh-TW" altLang="en-US" dirty="0"/>
              <a:t>阅读理解</a:t>
            </a:r>
          </a:p>
          <a:p>
            <a:r>
              <a:rPr lang="en" altLang="zh-TW" dirty="0"/>
              <a:t>Semantic Analysis </a:t>
            </a:r>
            <a:r>
              <a:rPr lang="zh-TW" altLang="en-US"/>
              <a:t>语义分析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582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Conventional reading comprehension</a:t>
            </a:r>
          </a:p>
          <a:p>
            <a:r>
              <a:rPr lang="en-US" altLang="zh-TW" dirty="0"/>
              <a:t>Find support sentences</a:t>
            </a:r>
          </a:p>
          <a:p>
            <a:r>
              <a:rPr lang="en-US" altLang="zh-TW" dirty="0"/>
              <a:t>Answering</a:t>
            </a:r>
          </a:p>
          <a:p>
            <a:r>
              <a:rPr lang="en-US" altLang="zh-TW" dirty="0"/>
              <a:t>Find the </a:t>
            </a:r>
            <a:r>
              <a:rPr lang="en-US" altLang="zh-TW" dirty="0" err="1"/>
              <a:t>suppor</a:t>
            </a:r>
            <a:r>
              <a:rPr lang="en-US" altLang="zh-TW" dirty="0"/>
              <a:t> sentence by </a:t>
            </a:r>
            <a:r>
              <a:rPr lang="en-US" altLang="zh-TW" dirty="0" err="1"/>
              <a:t>attentione</a:t>
            </a:r>
            <a:r>
              <a:rPr lang="en-US" altLang="zh-TW" dirty="0"/>
              <a:t>-based model</a:t>
            </a:r>
          </a:p>
          <a:p>
            <a:endParaRPr lang="en-US" altLang="zh-TW" dirty="0"/>
          </a:p>
          <a:p>
            <a:r>
              <a:rPr lang="en-US" altLang="zh-TW" dirty="0"/>
              <a:t>All</a:t>
            </a:r>
            <a:r>
              <a:rPr lang="en-US" altLang="zh-TW" baseline="0" dirty="0"/>
              <a:t> questions is QA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VQA is</a:t>
            </a:r>
            <a:r>
              <a:rPr lang="en-US" altLang="zh-TW" baseline="0" dirty="0"/>
              <a:t> the same, not describe here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243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Conventional reading comprehension</a:t>
            </a:r>
          </a:p>
          <a:p>
            <a:r>
              <a:rPr lang="en-US" altLang="zh-TW" dirty="0"/>
              <a:t>Find support sentences</a:t>
            </a:r>
          </a:p>
          <a:p>
            <a:r>
              <a:rPr lang="en-US" altLang="zh-TW" dirty="0"/>
              <a:t>Answering</a:t>
            </a:r>
          </a:p>
          <a:p>
            <a:r>
              <a:rPr lang="en-US" altLang="zh-TW" dirty="0"/>
              <a:t>Find the </a:t>
            </a:r>
            <a:r>
              <a:rPr lang="en-US" altLang="zh-TW" dirty="0" err="1"/>
              <a:t>suppor</a:t>
            </a:r>
            <a:r>
              <a:rPr lang="en-US" altLang="zh-TW" dirty="0"/>
              <a:t> sentence by </a:t>
            </a:r>
            <a:r>
              <a:rPr lang="en-US" altLang="zh-TW" dirty="0" err="1"/>
              <a:t>attentione</a:t>
            </a:r>
            <a:r>
              <a:rPr lang="en-US" altLang="zh-TW" dirty="0"/>
              <a:t>-based model</a:t>
            </a:r>
          </a:p>
          <a:p>
            <a:endParaRPr lang="en-US" altLang="zh-TW" dirty="0"/>
          </a:p>
          <a:p>
            <a:r>
              <a:rPr lang="en-US" altLang="zh-TW" dirty="0"/>
              <a:t>All</a:t>
            </a:r>
            <a:r>
              <a:rPr lang="en-US" altLang="zh-TW" baseline="0" dirty="0"/>
              <a:t> questions is QA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VQA is</a:t>
            </a:r>
            <a:r>
              <a:rPr lang="en-US" altLang="zh-TW" baseline="0" dirty="0"/>
              <a:t> the same, not describe here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7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Match-LSTM with Ans-</a:t>
            </a:r>
            <a:r>
              <a:rPr lang="en-US" altLang="zh-TW" dirty="0" err="1"/>
              <a:t>Ptr</a:t>
            </a:r>
            <a:r>
              <a:rPr lang="en-US" altLang="zh-TW" dirty="0"/>
              <a:t> (Boundary) (ensemble)</a:t>
            </a:r>
            <a:r>
              <a:rPr lang="en-US" altLang="zh-TW" i="1" dirty="0"/>
              <a:t>Singapore Management University</a:t>
            </a:r>
          </a:p>
          <a:p>
            <a:r>
              <a:rPr lang="en-US" altLang="zh-TW" dirty="0">
                <a:hlinkClick r:id="rId3"/>
              </a:rPr>
              <a:t>https://arxiv.org/abs/1608.07905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4CB8-E949-44F0-87C8-A6183D209F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909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4CB8-E949-44F0-87C8-A6183D209FB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261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太陽花梗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977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DC6393-61A8-4C9F-91A2-1B083ED76E6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708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UMass Lowell, USA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93481-9538-44C6-A910-B58F9FEA843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12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63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82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30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34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2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6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7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653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75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7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ABDA6-118A-42CF-9BD6-1FC8EAE51FA5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91525-CC2A-4E33-872A-85464C5BF2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27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3" Type="http://schemas.openxmlformats.org/officeDocument/2006/relationships/image" Target="../media/image4100.png"/><Relationship Id="rId7" Type="http://schemas.openxmlformats.org/officeDocument/2006/relationships/image" Target="../media/image45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000.png"/><Relationship Id="rId5" Type="http://schemas.openxmlformats.org/officeDocument/2006/relationships/image" Target="../media/image4300.png"/><Relationship Id="rId10" Type="http://schemas.openxmlformats.org/officeDocument/2006/relationships/image" Target="../media/image4800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13" Type="http://schemas.openxmlformats.org/officeDocument/2006/relationships/image" Target="../media/image5200.png"/><Relationship Id="rId18" Type="http://schemas.openxmlformats.org/officeDocument/2006/relationships/image" Target="../media/image570.png"/><Relationship Id="rId3" Type="http://schemas.openxmlformats.org/officeDocument/2006/relationships/image" Target="../media/image4100.png"/><Relationship Id="rId21" Type="http://schemas.openxmlformats.org/officeDocument/2006/relationships/image" Target="../media/image6300.png"/><Relationship Id="rId7" Type="http://schemas.openxmlformats.org/officeDocument/2006/relationships/image" Target="../media/image4500.png"/><Relationship Id="rId12" Type="http://schemas.openxmlformats.org/officeDocument/2006/relationships/image" Target="../media/image5100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5500.png"/><Relationship Id="rId20" Type="http://schemas.openxmlformats.org/officeDocument/2006/relationships/image" Target="../media/image5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000.png"/><Relationship Id="rId5" Type="http://schemas.openxmlformats.org/officeDocument/2006/relationships/image" Target="../media/image4300.png"/><Relationship Id="rId15" Type="http://schemas.openxmlformats.org/officeDocument/2006/relationships/image" Target="../media/image411.png"/><Relationship Id="rId23" Type="http://schemas.openxmlformats.org/officeDocument/2006/relationships/image" Target="../media/image650.png"/><Relationship Id="rId10" Type="http://schemas.openxmlformats.org/officeDocument/2006/relationships/image" Target="../media/image4800.png"/><Relationship Id="rId19" Type="http://schemas.openxmlformats.org/officeDocument/2006/relationships/image" Target="../media/image5800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Relationship Id="rId14" Type="http://schemas.openxmlformats.org/officeDocument/2006/relationships/image" Target="../media/image5300.png"/><Relationship Id="rId22" Type="http://schemas.openxmlformats.org/officeDocument/2006/relationships/image" Target="../media/image6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13" Type="http://schemas.openxmlformats.org/officeDocument/2006/relationships/image" Target="../media/image5300.png"/><Relationship Id="rId18" Type="http://schemas.openxmlformats.org/officeDocument/2006/relationships/image" Target="../media/image700.png"/><Relationship Id="rId3" Type="http://schemas.openxmlformats.org/officeDocument/2006/relationships/image" Target="../media/image4100.png"/><Relationship Id="rId21" Type="http://schemas.openxmlformats.org/officeDocument/2006/relationships/image" Target="../media/image7300.png"/><Relationship Id="rId7" Type="http://schemas.openxmlformats.org/officeDocument/2006/relationships/image" Target="../media/image4500.png"/><Relationship Id="rId12" Type="http://schemas.openxmlformats.org/officeDocument/2006/relationships/image" Target="../media/image5200.png"/><Relationship Id="rId17" Type="http://schemas.openxmlformats.org/officeDocument/2006/relationships/image" Target="../media/image69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800.png"/><Relationship Id="rId20" Type="http://schemas.openxmlformats.org/officeDocument/2006/relationships/image" Target="../media/image720.png"/><Relationship Id="rId29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100.png"/><Relationship Id="rId24" Type="http://schemas.openxmlformats.org/officeDocument/2006/relationships/image" Target="../media/image441.png"/><Relationship Id="rId32" Type="http://schemas.openxmlformats.org/officeDocument/2006/relationships/image" Target="../media/image462.png"/><Relationship Id="rId5" Type="http://schemas.openxmlformats.org/officeDocument/2006/relationships/image" Target="../media/image4300.png"/><Relationship Id="rId15" Type="http://schemas.openxmlformats.org/officeDocument/2006/relationships/image" Target="../media/image6700.png"/><Relationship Id="rId23" Type="http://schemas.openxmlformats.org/officeDocument/2006/relationships/image" Target="../media/image4310.png"/><Relationship Id="rId28" Type="http://schemas.openxmlformats.org/officeDocument/2006/relationships/image" Target="../media/image560.png"/><Relationship Id="rId10" Type="http://schemas.openxmlformats.org/officeDocument/2006/relationships/image" Target="../media/image4800.png"/><Relationship Id="rId19" Type="http://schemas.openxmlformats.org/officeDocument/2006/relationships/image" Target="../media/image710.png"/><Relationship Id="rId31" Type="http://schemas.openxmlformats.org/officeDocument/2006/relationships/image" Target="../media/image452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Relationship Id="rId14" Type="http://schemas.openxmlformats.org/officeDocument/2006/relationships/image" Target="../media/image660.png"/><Relationship Id="rId22" Type="http://schemas.openxmlformats.org/officeDocument/2006/relationships/image" Target="../media/image740.png"/><Relationship Id="rId27" Type="http://schemas.openxmlformats.org/officeDocument/2006/relationships/image" Target="../media/image5500.png"/><Relationship Id="rId30" Type="http://schemas.openxmlformats.org/officeDocument/2006/relationships/image" Target="../media/image580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0.png"/><Relationship Id="rId13" Type="http://schemas.openxmlformats.org/officeDocument/2006/relationships/image" Target="../media/image570.png"/><Relationship Id="rId18" Type="http://schemas.openxmlformats.org/officeDocument/2006/relationships/image" Target="../media/image690.png"/><Relationship Id="rId26" Type="http://schemas.openxmlformats.org/officeDocument/2006/relationships/image" Target="../media/image1000.png"/><Relationship Id="rId3" Type="http://schemas.openxmlformats.org/officeDocument/2006/relationships/image" Target="../media/image4100.png"/><Relationship Id="rId21" Type="http://schemas.openxmlformats.org/officeDocument/2006/relationships/image" Target="../media/image890.png"/><Relationship Id="rId7" Type="http://schemas.openxmlformats.org/officeDocument/2006/relationships/image" Target="../media/image4500.png"/><Relationship Id="rId12" Type="http://schemas.openxmlformats.org/officeDocument/2006/relationships/image" Target="../media/image560.png"/><Relationship Id="rId17" Type="http://schemas.openxmlformats.org/officeDocument/2006/relationships/image" Target="../media/image6800.png"/><Relationship Id="rId25" Type="http://schemas.openxmlformats.org/officeDocument/2006/relationships/image" Target="../media/image98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6700.png"/><Relationship Id="rId20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0.png"/><Relationship Id="rId11" Type="http://schemas.openxmlformats.org/officeDocument/2006/relationships/image" Target="../media/image5500.png"/><Relationship Id="rId24" Type="http://schemas.openxmlformats.org/officeDocument/2006/relationships/image" Target="../media/image970.png"/><Relationship Id="rId5" Type="http://schemas.openxmlformats.org/officeDocument/2006/relationships/image" Target="../media/image4300.png"/><Relationship Id="rId15" Type="http://schemas.openxmlformats.org/officeDocument/2006/relationships/image" Target="../media/image660.png"/><Relationship Id="rId23" Type="http://schemas.openxmlformats.org/officeDocument/2006/relationships/image" Target="../media/image910.png"/><Relationship Id="rId10" Type="http://schemas.openxmlformats.org/officeDocument/2006/relationships/image" Target="../media/image4800.png"/><Relationship Id="rId19" Type="http://schemas.openxmlformats.org/officeDocument/2006/relationships/image" Target="../media/image870.png"/><Relationship Id="rId4" Type="http://schemas.openxmlformats.org/officeDocument/2006/relationships/image" Target="../media/image4200.png"/><Relationship Id="rId9" Type="http://schemas.openxmlformats.org/officeDocument/2006/relationships/image" Target="../media/image4700.png"/><Relationship Id="rId14" Type="http://schemas.openxmlformats.org/officeDocument/2006/relationships/image" Target="../media/image5800.png"/><Relationship Id="rId22" Type="http://schemas.openxmlformats.org/officeDocument/2006/relationships/image" Target="../media/image9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4" Type="http://schemas.openxmlformats.org/officeDocument/2006/relationships/image" Target="../media/image1270.png"/><Relationship Id="rId33" Type="http://schemas.openxmlformats.org/officeDocument/2006/relationships/image" Target="../media/image1260.png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122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250.png"/><Relationship Id="rId37" Type="http://schemas.openxmlformats.org/officeDocument/2006/relationships/image" Target="../media/image131.png"/><Relationship Id="rId36" Type="http://schemas.openxmlformats.org/officeDocument/2006/relationships/image" Target="../media/image129.png"/><Relationship Id="rId31" Type="http://schemas.openxmlformats.org/officeDocument/2006/relationships/image" Target="../media/image1240.png"/><Relationship Id="rId30" Type="http://schemas.openxmlformats.org/officeDocument/2006/relationships/image" Target="../media/image123.png"/><Relationship Id="rId35" Type="http://schemas.openxmlformats.org/officeDocument/2006/relationships/image" Target="../media/image1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13" Type="http://schemas.openxmlformats.org/officeDocument/2006/relationships/image" Target="../media/image138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12" Type="http://schemas.openxmlformats.org/officeDocument/2006/relationships/image" Target="../media/image1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11" Type="http://schemas.openxmlformats.org/officeDocument/2006/relationships/image" Target="../media/image136.png"/><Relationship Id="rId5" Type="http://schemas.openxmlformats.org/officeDocument/2006/relationships/image" Target="../media/image133.png"/><Relationship Id="rId15" Type="http://schemas.openxmlformats.org/officeDocument/2006/relationships/image" Target="../media/image1410.png"/><Relationship Id="rId10" Type="http://schemas.openxmlformats.org/officeDocument/2006/relationships/image" Target="../media/image135.png"/><Relationship Id="rId4" Type="http://schemas.openxmlformats.org/officeDocument/2006/relationships/image" Target="../media/image132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0.png"/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DD16E-470F-45B2-96C4-7EC8F82A0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Attention-based Model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EC440-42B5-48E5-A7FC-F452B95B0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52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E62B45-37B9-4840-A8F5-9FE7A4454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73" y="-51759"/>
            <a:ext cx="8695054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9118FFB-6BC7-40D0-B34F-C2F53BC7FAA3}"/>
              </a:ext>
            </a:extLst>
          </p:cNvPr>
          <p:cNvSpPr/>
          <p:nvPr/>
        </p:nvSpPr>
        <p:spPr>
          <a:xfrm>
            <a:off x="332370" y="2606773"/>
            <a:ext cx="8422163" cy="1710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AB497-DD0B-40D7-B667-DCBBA6C6A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183" y="117573"/>
            <a:ext cx="3452283" cy="3116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F0502A-EBD8-49B8-8187-D0BA4DBF1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7465" y="117572"/>
            <a:ext cx="3298037" cy="3116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A07B06C-3B70-449E-B38B-C7C035738044}"/>
              </a:ext>
            </a:extLst>
          </p:cNvPr>
          <p:cNvSpPr/>
          <p:nvPr/>
        </p:nvSpPr>
        <p:spPr>
          <a:xfrm>
            <a:off x="517771" y="6177163"/>
            <a:ext cx="18724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Bi-directional Attention Flow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492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3">
            <a:extLst>
              <a:ext uri="{FF2B5EF4-FFF2-40B4-BE49-F238E27FC236}">
                <a16:creationId xmlns:a16="http://schemas.microsoft.com/office/drawing/2014/main" id="{A859E828-141D-4E90-ABD5-3E4800325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893572"/>
            <a:ext cx="8178799" cy="50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7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580482" y="5543609"/>
            <a:ext cx="2785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source: </a:t>
            </a:r>
            <a:r>
              <a:rPr lang="zh-TW" altLang="en-US" dirty="0"/>
              <a:t>http://visualqa.org/</a:t>
            </a:r>
          </a:p>
        </p:txBody>
      </p:sp>
      <p:pic>
        <p:nvPicPr>
          <p:cNvPr id="4098" name="Picture 2" descr="http://visualqa.org/static/img/challen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159739"/>
            <a:ext cx="8376570" cy="304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0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5430" y="2123238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4067719" y="2072408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462971" y="3278705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50" name="向右箭號 49"/>
          <p:cNvSpPr/>
          <p:nvPr/>
        </p:nvSpPr>
        <p:spPr>
          <a:xfrm>
            <a:off x="3575604" y="5222574"/>
            <a:ext cx="1120728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7242147" y="2123236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3414350" y="5763842"/>
            <a:ext cx="142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CNN</a:t>
            </a:r>
            <a:endParaRPr lang="zh-TW" altLang="en-US" sz="2800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77" y="4877962"/>
            <a:ext cx="2326237" cy="1499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isometricTopUp"/>
            <a:lightRig rig="threePt" dir="t"/>
          </a:scene3d>
        </p:spPr>
      </p:pic>
      <p:sp>
        <p:nvSpPr>
          <p:cNvPr id="37" name="文字方塊 36"/>
          <p:cNvSpPr txBox="1"/>
          <p:nvPr/>
        </p:nvSpPr>
        <p:spPr>
          <a:xfrm>
            <a:off x="6726789" y="5759445"/>
            <a:ext cx="198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A vector for each region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向下箭號 37"/>
          <p:cNvSpPr/>
          <p:nvPr/>
        </p:nvSpPr>
        <p:spPr>
          <a:xfrm flipH="1" flipV="1">
            <a:off x="5074515" y="4794066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/>
          <p:cNvCxnSpPr>
            <a:endCxn id="42" idx="0"/>
          </p:cNvCxnSpPr>
          <p:nvPr/>
        </p:nvCxnSpPr>
        <p:spPr>
          <a:xfrm flipH="1">
            <a:off x="3414562" y="2729967"/>
            <a:ext cx="1153787" cy="548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H="1" flipV="1">
            <a:off x="5126159" y="2771525"/>
            <a:ext cx="162136" cy="203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38" idx="2"/>
          </p:cNvCxnSpPr>
          <p:nvPr/>
        </p:nvCxnSpPr>
        <p:spPr>
          <a:xfrm flipH="1" flipV="1">
            <a:off x="3401240" y="4175263"/>
            <a:ext cx="1883732" cy="61880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H="1" flipV="1">
            <a:off x="5126159" y="2697981"/>
            <a:ext cx="1172108" cy="2290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2"/>
          <p:cNvGrpSpPr/>
          <p:nvPr/>
        </p:nvGrpSpPr>
        <p:grpSpPr>
          <a:xfrm>
            <a:off x="4765310" y="4542860"/>
            <a:ext cx="2326237" cy="1792366"/>
            <a:chOff x="5626350" y="4508086"/>
            <a:chExt cx="2326237" cy="1792366"/>
          </a:xfrm>
        </p:grpSpPr>
        <p:pic>
          <p:nvPicPr>
            <p:cNvPr id="46" name="圖片 4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6350" y="4800850"/>
              <a:ext cx="2326237" cy="149960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scene3d>
              <a:camera prst="isometricTopUp"/>
              <a:lightRig rig="threePt" dir="t"/>
            </a:scene3d>
          </p:spPr>
        </p:pic>
        <p:sp>
          <p:nvSpPr>
            <p:cNvPr id="59" name="矩形 58"/>
            <p:cNvSpPr/>
            <p:nvPr/>
          </p:nvSpPr>
          <p:spPr>
            <a:xfrm>
              <a:off x="6063701" y="5076690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0" name="矩形 59"/>
            <p:cNvSpPr/>
            <p:nvPr/>
          </p:nvSpPr>
          <p:spPr>
            <a:xfrm>
              <a:off x="6593742" y="4775172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61" name="矩形 60"/>
            <p:cNvSpPr/>
            <p:nvPr/>
          </p:nvSpPr>
          <p:spPr>
            <a:xfrm>
              <a:off x="7154479" y="4508086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3" name="矩形 32"/>
            <p:cNvSpPr/>
            <p:nvPr/>
          </p:nvSpPr>
          <p:spPr>
            <a:xfrm>
              <a:off x="6463285" y="5388696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4" name="矩形 33"/>
            <p:cNvSpPr/>
            <p:nvPr/>
          </p:nvSpPr>
          <p:spPr>
            <a:xfrm>
              <a:off x="6993326" y="5087178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554063" y="4820092"/>
              <a:ext cx="204716" cy="647981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62" name="向右箭號 61"/>
          <p:cNvSpPr/>
          <p:nvPr/>
        </p:nvSpPr>
        <p:spPr>
          <a:xfrm>
            <a:off x="2450684" y="2248047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4" name="向右箭號 63"/>
          <p:cNvSpPr/>
          <p:nvPr/>
        </p:nvSpPr>
        <p:spPr>
          <a:xfrm>
            <a:off x="5669543" y="2225130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66" name="直線單箭頭接點 65"/>
          <p:cNvCxnSpPr>
            <a:stCxn id="39" idx="2"/>
            <a:endCxn id="42" idx="2"/>
          </p:cNvCxnSpPr>
          <p:nvPr/>
        </p:nvCxnSpPr>
        <p:spPr>
          <a:xfrm flipH="1" flipV="1">
            <a:off x="3414562" y="4197616"/>
            <a:ext cx="2812478" cy="60733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向下箭號 38"/>
          <p:cNvSpPr/>
          <p:nvPr/>
        </p:nvSpPr>
        <p:spPr>
          <a:xfrm flipH="1" flipV="1">
            <a:off x="6016583" y="480494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7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8" grpId="0" animBg="1"/>
      <p:bldP spid="42" grpId="0" animBg="1"/>
      <p:bldP spid="50" grpId="0" animBg="1"/>
      <p:bldP spid="57" grpId="0" animBg="1"/>
      <p:bldP spid="63" grpId="0"/>
      <p:bldP spid="37" grpId="0"/>
      <p:bldP spid="38" grpId="0" animBg="1"/>
      <p:bldP spid="38" grpId="1" animBg="1"/>
      <p:bldP spid="62" grpId="0" animBg="1"/>
      <p:bldP spid="64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B5A52-C0A4-4DD8-9AD6-2BCD131C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8036F-B63E-40B0-B9B6-D32B7EDD9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err="1"/>
              <a:t>Huijuan</a:t>
            </a:r>
            <a:r>
              <a:rPr lang="en-US" altLang="zh-TW" sz="2400" dirty="0"/>
              <a:t> Xu, Kate </a:t>
            </a:r>
            <a:r>
              <a:rPr lang="en-US" altLang="zh-TW" sz="2400" dirty="0" err="1"/>
              <a:t>Saenko</a:t>
            </a:r>
            <a:r>
              <a:rPr lang="en-US" altLang="zh-TW" sz="2400" dirty="0"/>
              <a:t>. Ask, Attend and Answer: Exploring Question-Guided Spatial Attention for Visual Question Answering.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Pre-Print, 2015</a:t>
            </a:r>
            <a:endParaRPr lang="zh-TW" altLang="zh-TW" sz="2400" dirty="0"/>
          </a:p>
          <a:p>
            <a:endParaRPr lang="zh-TW" altLang="en-US" dirty="0"/>
          </a:p>
        </p:txBody>
      </p:sp>
      <p:pic>
        <p:nvPicPr>
          <p:cNvPr id="11266" name="Picture 2" descr="「vqa attention」的圖片搜尋結果">
            <a:extLst>
              <a:ext uri="{FF2B5EF4-FFF2-40B4-BE49-F238E27FC236}">
                <a16:creationId xmlns:a16="http://schemas.microsoft.com/office/drawing/2014/main" id="{94AB255A-C0D2-4B6D-9F1B-3ADB6C3F8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32" y="3225390"/>
            <a:ext cx="8878529" cy="322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6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Visual Question Answering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err="1"/>
              <a:t>Huijuan</a:t>
            </a:r>
            <a:r>
              <a:rPr lang="en-US" altLang="zh-TW" sz="2400" dirty="0"/>
              <a:t> Xu, Kate </a:t>
            </a:r>
            <a:r>
              <a:rPr lang="en-US" altLang="zh-TW" sz="2400" dirty="0" err="1"/>
              <a:t>Saenko</a:t>
            </a:r>
            <a:r>
              <a:rPr lang="en-US" altLang="zh-TW" sz="2400" dirty="0"/>
              <a:t>. Ask, Attend and Answer: Exploring Question-Guided Spatial Attention for Visual Question Answering. </a:t>
            </a:r>
            <a:r>
              <a:rPr lang="en-US" altLang="zh-TW" sz="2400" dirty="0" err="1"/>
              <a:t>arXiv</a:t>
            </a:r>
            <a:r>
              <a:rPr lang="en-US" altLang="zh-TW" sz="2400" dirty="0"/>
              <a:t> Pre-Print, 2015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80" y="3067277"/>
            <a:ext cx="7669840" cy="310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24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Memory v2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128152" y="3003957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6721" y="1944264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30" name="向下箭號 29"/>
          <p:cNvSpPr/>
          <p:nvPr/>
        </p:nvSpPr>
        <p:spPr>
          <a:xfrm flipV="1">
            <a:off x="5229226" y="4302109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712456" y="4187428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Reading Head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endCxn id="23" idx="0"/>
          </p:cNvCxnSpPr>
          <p:nvPr/>
        </p:nvCxnSpPr>
        <p:spPr>
          <a:xfrm flipH="1">
            <a:off x="3079743" y="2506734"/>
            <a:ext cx="1243251" cy="497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0" idx="2"/>
          </p:cNvCxnSpPr>
          <p:nvPr/>
        </p:nvCxnSpPr>
        <p:spPr>
          <a:xfrm flipH="1" flipV="1">
            <a:off x="3008014" y="3878541"/>
            <a:ext cx="2431670" cy="42356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2375796" y="2244965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376163" y="2006762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25905" y="2272152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546095" y="4667487"/>
            <a:ext cx="7969255" cy="1299995"/>
            <a:chOff x="589637" y="2670631"/>
            <a:chExt cx="7969255" cy="1299995"/>
          </a:xfrm>
        </p:grpSpPr>
        <p:sp>
          <p:nvSpPr>
            <p:cNvPr id="13" name="矩形 12"/>
            <p:cNvSpPr/>
            <p:nvPr/>
          </p:nvSpPr>
          <p:spPr>
            <a:xfrm>
              <a:off x="2283275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5618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87961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030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92647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94990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98692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239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637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6835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894959" y="3508961"/>
              <a:ext cx="359537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Machine’s Memory</a:t>
              </a:r>
              <a:endParaRPr lang="zh-TW" altLang="en-US" sz="2400" dirty="0"/>
            </a:p>
          </p:txBody>
        </p:sp>
      </p:grpSp>
      <p:cxnSp>
        <p:nvCxnSpPr>
          <p:cNvPr id="43" name="直線單箭頭接點 42"/>
          <p:cNvCxnSpPr>
            <a:stCxn id="30" idx="2"/>
          </p:cNvCxnSpPr>
          <p:nvPr/>
        </p:nvCxnSpPr>
        <p:spPr>
          <a:xfrm flipH="1" flipV="1">
            <a:off x="4629326" y="2546741"/>
            <a:ext cx="810358" cy="1755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64119" y="1932348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439684" y="6148679"/>
            <a:ext cx="3494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Neural Turing Machine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64350" y="2998783"/>
            <a:ext cx="1903181" cy="91891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Writing Head Controller</a:t>
            </a:r>
            <a:endParaRPr lang="zh-TW" altLang="en-US" sz="2400" dirty="0"/>
          </a:p>
        </p:txBody>
      </p:sp>
      <p:cxnSp>
        <p:nvCxnSpPr>
          <p:cNvPr id="28" name="直線單箭頭接點 27"/>
          <p:cNvCxnSpPr>
            <a:stCxn id="29" idx="2"/>
            <a:endCxn id="27" idx="2"/>
          </p:cNvCxnSpPr>
          <p:nvPr/>
        </p:nvCxnSpPr>
        <p:spPr>
          <a:xfrm flipV="1">
            <a:off x="4213669" y="3917694"/>
            <a:ext cx="2302272" cy="393612"/>
          </a:xfrm>
          <a:prstGeom prst="straightConnector1">
            <a:avLst/>
          </a:prstGeom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向下箭號 28"/>
          <p:cNvSpPr/>
          <p:nvPr/>
        </p:nvSpPr>
        <p:spPr>
          <a:xfrm flipV="1">
            <a:off x="4003211" y="4311306"/>
            <a:ext cx="420915" cy="34698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/>
          <p:nvPr/>
        </p:nvSpPr>
        <p:spPr>
          <a:xfrm>
            <a:off x="1931757" y="4205822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Writing Head</a:t>
            </a:r>
            <a:endParaRPr lang="zh-TW" altLang="en-US" sz="2400" dirty="0"/>
          </a:p>
        </p:txBody>
      </p:sp>
      <p:cxnSp>
        <p:nvCxnSpPr>
          <p:cNvPr id="35" name="直線單箭頭接點 34"/>
          <p:cNvCxnSpPr/>
          <p:nvPr/>
        </p:nvCxnSpPr>
        <p:spPr>
          <a:xfrm>
            <a:off x="4883487" y="2599658"/>
            <a:ext cx="1492676" cy="374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stCxn id="38" idx="2"/>
            <a:endCxn id="29" idx="2"/>
          </p:cNvCxnSpPr>
          <p:nvPr/>
        </p:nvCxnSpPr>
        <p:spPr>
          <a:xfrm flipH="1">
            <a:off x="4213669" y="2589907"/>
            <a:ext cx="210457" cy="17213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3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 animBg="1"/>
      <p:bldP spid="29" grpId="0" animBg="1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654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045503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14" name="矩形 13"/>
          <p:cNvSpPr/>
          <p:nvPr/>
        </p:nvSpPr>
        <p:spPr>
          <a:xfrm>
            <a:off x="2755110" y="14981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6" name="矩形 15"/>
          <p:cNvSpPr/>
          <p:nvPr/>
        </p:nvSpPr>
        <p:spPr>
          <a:xfrm>
            <a:off x="2755111" y="22199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19" name="直線單箭頭接點 18"/>
          <p:cNvCxnSpPr>
            <a:cxnSpLocks/>
            <a:stCxn id="29" idx="3"/>
            <a:endCxn id="16" idx="1"/>
          </p:cNvCxnSpPr>
          <p:nvPr/>
        </p:nvCxnSpPr>
        <p:spPr>
          <a:xfrm flipV="1">
            <a:off x="1951628" y="2411023"/>
            <a:ext cx="803483" cy="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cxnSpLocks/>
            <a:stCxn id="9" idx="0"/>
          </p:cNvCxnSpPr>
          <p:nvPr/>
        </p:nvCxnSpPr>
        <p:spPr>
          <a:xfrm flipH="1" flipV="1">
            <a:off x="3364779" y="26152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V="1">
            <a:off x="3355611" y="18803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50625" y="2220750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30" name="矩形 29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2755111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47" name="直線單箭頭接點 46"/>
          <p:cNvCxnSpPr>
            <a:stCxn id="45" idx="0"/>
            <a:endCxn id="16" idx="2"/>
          </p:cNvCxnSpPr>
          <p:nvPr/>
        </p:nvCxnSpPr>
        <p:spPr>
          <a:xfrm flipV="1">
            <a:off x="3355613" y="26020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cxnSpLocks/>
            <a:endCxn id="9" idx="2"/>
          </p:cNvCxnSpPr>
          <p:nvPr/>
        </p:nvCxnSpPr>
        <p:spPr>
          <a:xfrm flipV="1">
            <a:off x="2321109" y="3425805"/>
            <a:ext cx="2324896" cy="68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矩形 59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3316091" y="3754924"/>
            <a:ext cx="14921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Retrieval process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878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7" grpId="0" animBg="1"/>
      <p:bldP spid="9" grpId="0" animBg="1"/>
      <p:bldP spid="30" grpId="0" animBg="1"/>
      <p:bldP spid="31" grpId="0"/>
      <p:bldP spid="32" grpId="0"/>
      <p:bldP spid="34" grpId="0" animBg="1"/>
      <p:bldP spid="35" grpId="0"/>
      <p:bldP spid="36" grpId="0" animBg="1"/>
      <p:bldP spid="37" grpId="0"/>
      <p:bldP spid="52" grpId="0"/>
      <p:bldP spid="53" grpId="0"/>
      <p:bldP spid="54" grpId="0"/>
      <p:bldP spid="55" grpId="0"/>
      <p:bldP spid="59" grpId="0"/>
      <p:bldP spid="60" grpId="0" animBg="1"/>
      <p:bldP spid="61" grpId="0" animBg="1"/>
      <p:bldP spid="62" grpId="0" animBg="1"/>
      <p:bldP spid="63" grpId="0" animBg="1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45654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5" y="2958142"/>
                <a:ext cx="1959511" cy="89434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6598724" y="3279172"/>
            <a:ext cx="504368" cy="1182337"/>
            <a:chOff x="5760614" y="3105355"/>
            <a:chExt cx="504368" cy="1182337"/>
          </a:xfrm>
        </p:grpSpPr>
        <p:sp>
          <p:nvSpPr>
            <p:cNvPr id="40" name="矩形 39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7340653" y="3273621"/>
            <a:ext cx="532645" cy="1182337"/>
            <a:chOff x="5760614" y="3105355"/>
            <a:chExt cx="532645" cy="1182337"/>
          </a:xfrm>
        </p:grpSpPr>
        <p:sp>
          <p:nvSpPr>
            <p:cNvPr id="43" name="矩形 42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直線單箭頭接點 48"/>
          <p:cNvCxnSpPr>
            <a:cxnSpLocks/>
            <a:stCxn id="85" idx="3"/>
            <a:endCxn id="40" idx="0"/>
          </p:cNvCxnSpPr>
          <p:nvPr/>
        </p:nvCxnSpPr>
        <p:spPr>
          <a:xfrm>
            <a:off x="3956114" y="2411023"/>
            <a:ext cx="2874055" cy="868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cxnSpLocks/>
            <a:stCxn id="85" idx="3"/>
            <a:endCxn id="43" idx="0"/>
          </p:cNvCxnSpPr>
          <p:nvPr/>
        </p:nvCxnSpPr>
        <p:spPr>
          <a:xfrm>
            <a:off x="3956114" y="2411023"/>
            <a:ext cx="3615984" cy="862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群組 55"/>
          <p:cNvGrpSpPr/>
          <p:nvPr/>
        </p:nvGrpSpPr>
        <p:grpSpPr>
          <a:xfrm>
            <a:off x="5868856" y="3279171"/>
            <a:ext cx="531042" cy="1182337"/>
            <a:chOff x="5760614" y="3105355"/>
            <a:chExt cx="531042" cy="1182337"/>
          </a:xfrm>
        </p:grpSpPr>
        <p:sp>
          <p:nvSpPr>
            <p:cNvPr id="57" name="矩形 56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0" name="直線單箭頭接點 59"/>
          <p:cNvCxnSpPr>
            <a:cxnSpLocks/>
            <a:stCxn id="85" idx="3"/>
            <a:endCxn id="57" idx="0"/>
          </p:cNvCxnSpPr>
          <p:nvPr/>
        </p:nvCxnSpPr>
        <p:spPr>
          <a:xfrm>
            <a:off x="3956114" y="2411023"/>
            <a:ext cx="2144187" cy="868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3685605" y="6174164"/>
                <a:ext cx="2354427" cy="4176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05" y="6174164"/>
                <a:ext cx="2354427" cy="4176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/>
              <p:cNvSpPr txBox="1"/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2" name="文字方塊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blipFill rotWithShape="0">
                <a:blip r:embed="rId16"/>
                <a:stretch>
                  <a:fillRect l="-10606" t="-14754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字方塊 62"/>
              <p:cNvSpPr txBox="1"/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3" name="文字方塊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blipFill rotWithShape="0">
                <a:blip r:embed="rId17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字方塊 63"/>
              <p:cNvSpPr txBox="1"/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4" name="文字方塊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blipFill rotWithShape="0">
                <a:blip r:embed="rId18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字方塊 64"/>
              <p:cNvSpPr txBox="1"/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5" name="文字方塊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blipFill rotWithShape="0">
                <a:blip r:embed="rId19"/>
                <a:stretch>
                  <a:fillRect l="-8824" t="-14754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矩形 65"/>
          <p:cNvSpPr/>
          <p:nvPr/>
        </p:nvSpPr>
        <p:spPr>
          <a:xfrm>
            <a:off x="3841751" y="5138461"/>
            <a:ext cx="1960391" cy="40323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/>
              <p:cNvSpPr txBox="1"/>
              <p:nvPr/>
            </p:nvSpPr>
            <p:spPr>
              <a:xfrm>
                <a:off x="3898460" y="564312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7" name="文字方塊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60" y="5643123"/>
                <a:ext cx="404598" cy="372859"/>
              </a:xfrm>
              <a:prstGeom prst="rect">
                <a:avLst/>
              </a:prstGeom>
              <a:blipFill rotWithShape="0">
                <a:blip r:embed="rId20"/>
                <a:stretch>
                  <a:fillRect l="-10606" t="-1639" r="-7576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4393692" y="564312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692" y="5643123"/>
                <a:ext cx="411203" cy="376642"/>
              </a:xfrm>
              <a:prstGeom prst="rect">
                <a:avLst/>
              </a:prstGeom>
              <a:blipFill rotWithShape="0">
                <a:blip r:embed="rId21"/>
                <a:stretch>
                  <a:fillRect l="-10448" t="-1639" r="-7463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4895529" y="5643123"/>
                <a:ext cx="411203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29" y="5643123"/>
                <a:ext cx="411203" cy="378502"/>
              </a:xfrm>
              <a:prstGeom prst="rect">
                <a:avLst/>
              </a:prstGeom>
              <a:blipFill rotWithShape="0">
                <a:blip r:embed="rId22"/>
                <a:stretch>
                  <a:fillRect l="-8824" t="-1613" r="-5882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5397367" y="5643123"/>
                <a:ext cx="411203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367" y="5643123"/>
                <a:ext cx="411203" cy="375103"/>
              </a:xfrm>
              <a:prstGeom prst="rect">
                <a:avLst/>
              </a:prstGeom>
              <a:blipFill rotWithShape="0">
                <a:blip r:embed="rId23"/>
                <a:stretch>
                  <a:fillRect l="-8824" t="-1639" r="-5882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5868856" y="3302729"/>
            <a:ext cx="450828" cy="116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702320" y="5162197"/>
            <a:ext cx="2340969" cy="11685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/>
        </p:nvSpPr>
        <p:spPr>
          <a:xfrm>
            <a:off x="4394248" y="4099466"/>
            <a:ext cx="30731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5409007" y="4469385"/>
            <a:ext cx="307310" cy="22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/>
        </p:nvSpPr>
        <p:spPr>
          <a:xfrm>
            <a:off x="3886869" y="4575764"/>
            <a:ext cx="307310" cy="114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/>
        </p:nvSpPr>
        <p:spPr>
          <a:xfrm>
            <a:off x="4901627" y="4520950"/>
            <a:ext cx="307310" cy="169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/>
        </p:nvSpPr>
        <p:spPr>
          <a:xfrm>
            <a:off x="4045503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84" name="矩形 83"/>
          <p:cNvSpPr/>
          <p:nvPr/>
        </p:nvSpPr>
        <p:spPr>
          <a:xfrm>
            <a:off x="2755110" y="14981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2755111" y="22199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86" name="直線單箭頭接點 85"/>
          <p:cNvCxnSpPr>
            <a:cxnSpLocks/>
            <a:stCxn id="89" idx="3"/>
            <a:endCxn id="85" idx="1"/>
          </p:cNvCxnSpPr>
          <p:nvPr/>
        </p:nvCxnSpPr>
        <p:spPr>
          <a:xfrm flipV="1">
            <a:off x="1951628" y="2411023"/>
            <a:ext cx="803483" cy="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cxnSpLocks/>
            <a:stCxn id="83" idx="0"/>
          </p:cNvCxnSpPr>
          <p:nvPr/>
        </p:nvCxnSpPr>
        <p:spPr>
          <a:xfrm flipH="1" flipV="1">
            <a:off x="3364779" y="26152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3355611" y="18803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750625" y="2220750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90" name="矩形 89"/>
          <p:cNvSpPr/>
          <p:nvPr/>
        </p:nvSpPr>
        <p:spPr>
          <a:xfrm>
            <a:off x="2755111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91" name="直線單箭頭接點 90"/>
          <p:cNvCxnSpPr>
            <a:stCxn id="90" idx="0"/>
            <a:endCxn id="85" idx="2"/>
          </p:cNvCxnSpPr>
          <p:nvPr/>
        </p:nvCxnSpPr>
        <p:spPr>
          <a:xfrm flipV="1">
            <a:off x="3355613" y="26020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>
            <a:cxnSpLocks/>
            <a:endCxn id="83" idx="2"/>
          </p:cNvCxnSpPr>
          <p:nvPr/>
        </p:nvCxnSpPr>
        <p:spPr>
          <a:xfrm flipV="1">
            <a:off x="2321109" y="3425805"/>
            <a:ext cx="2324896" cy="68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58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/>
      <p:bldP spid="72" grpId="0" animBg="1"/>
      <p:bldP spid="74" grpId="0" animBg="1"/>
      <p:bldP spid="79" grpId="0" animBg="1"/>
      <p:bldP spid="80" grpId="0" animBg="1"/>
      <p:bldP spid="81" grpId="0" animBg="1"/>
      <p:bldP spid="8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772862" y="515543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群組 38"/>
          <p:cNvGrpSpPr/>
          <p:nvPr/>
        </p:nvGrpSpPr>
        <p:grpSpPr>
          <a:xfrm>
            <a:off x="6598724" y="3279172"/>
            <a:ext cx="504368" cy="1182337"/>
            <a:chOff x="5760614" y="3105355"/>
            <a:chExt cx="504368" cy="1182337"/>
          </a:xfrm>
        </p:grpSpPr>
        <p:sp>
          <p:nvSpPr>
            <p:cNvPr id="40" name="矩形 39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/>
                <p:cNvSpPr txBox="1"/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1" name="文字方塊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群組 41"/>
          <p:cNvGrpSpPr/>
          <p:nvPr/>
        </p:nvGrpSpPr>
        <p:grpSpPr>
          <a:xfrm>
            <a:off x="7340653" y="3273621"/>
            <a:ext cx="532645" cy="1182337"/>
            <a:chOff x="5760614" y="3105355"/>
            <a:chExt cx="532645" cy="1182337"/>
          </a:xfrm>
        </p:grpSpPr>
        <p:sp>
          <p:nvSpPr>
            <p:cNvPr id="43" name="矩形 42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/>
          <p:cNvGrpSpPr/>
          <p:nvPr/>
        </p:nvGrpSpPr>
        <p:grpSpPr>
          <a:xfrm>
            <a:off x="5868856" y="3279171"/>
            <a:ext cx="531042" cy="1182337"/>
            <a:chOff x="5760614" y="3105355"/>
            <a:chExt cx="531042" cy="1182337"/>
          </a:xfrm>
        </p:grpSpPr>
        <p:sp>
          <p:nvSpPr>
            <p:cNvPr id="57" name="矩形 56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/>
                <p:cNvSpPr txBox="1"/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58" name="文字方塊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8395" cy="406265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矩形 71"/>
          <p:cNvSpPr/>
          <p:nvPr/>
        </p:nvSpPr>
        <p:spPr>
          <a:xfrm>
            <a:off x="6610785" y="3276155"/>
            <a:ext cx="450828" cy="116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52714" y="3287752"/>
            <a:ext cx="450828" cy="1168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/>
        </p:nvSpPr>
        <p:spPr>
          <a:xfrm>
            <a:off x="3666001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4239717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/>
              <p:cNvSpPr txBox="1"/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8" name="文字方塊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blipFill rotWithShape="0">
                <a:blip r:embed="rId14"/>
                <a:stretch>
                  <a:fillRect l="-9091" r="-519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/>
              <p:cNvSpPr txBox="1"/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9" name="文字方塊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blipFill rotWithShape="0">
                <a:blip r:embed="rId15"/>
                <a:stretch>
                  <a:fillRect l="-8974" r="-512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矩形 79"/>
          <p:cNvSpPr/>
          <p:nvPr/>
        </p:nvSpPr>
        <p:spPr>
          <a:xfrm>
            <a:off x="4824215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blipFill rotWithShape="0">
                <a:blip r:embed="rId16"/>
                <a:stretch>
                  <a:fillRect l="-8974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/>
          <p:cNvSpPr/>
          <p:nvPr/>
        </p:nvSpPr>
        <p:spPr>
          <a:xfrm>
            <a:off x="5439043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blipFill rotWithShape="0">
                <a:blip r:embed="rId17"/>
                <a:stretch>
                  <a:fillRect l="-9091" t="-1639" r="-649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/>
          <p:cNvSpPr/>
          <p:nvPr/>
        </p:nvSpPr>
        <p:spPr>
          <a:xfrm>
            <a:off x="861452" y="1879439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885466" y="2295371"/>
                <a:ext cx="462498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66" y="2295371"/>
                <a:ext cx="462498" cy="38856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矩形 85"/>
          <p:cNvSpPr/>
          <p:nvPr/>
        </p:nvSpPr>
        <p:spPr>
          <a:xfrm>
            <a:off x="1972009" y="1879228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/>
              <p:cNvSpPr txBox="1"/>
              <p:nvPr/>
            </p:nvSpPr>
            <p:spPr>
              <a:xfrm>
                <a:off x="1996023" y="2295160"/>
                <a:ext cx="469616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7" name="文字方塊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023" y="2295160"/>
                <a:ext cx="469616" cy="39164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/>
              <p:cNvSpPr txBox="1"/>
              <p:nvPr/>
            </p:nvSpPr>
            <p:spPr>
              <a:xfrm>
                <a:off x="1484100" y="2319671"/>
                <a:ext cx="298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8" name="文字方塊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00" y="2319671"/>
                <a:ext cx="298159" cy="369332"/>
              </a:xfrm>
              <a:prstGeom prst="rect">
                <a:avLst/>
              </a:prstGeom>
              <a:blipFill rotWithShape="0">
                <a:blip r:embed="rId20"/>
                <a:stretch>
                  <a:fillRect l="-10204" r="-102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群組 88"/>
          <p:cNvGrpSpPr/>
          <p:nvPr/>
        </p:nvGrpSpPr>
        <p:grpSpPr>
          <a:xfrm>
            <a:off x="3314127" y="1875350"/>
            <a:ext cx="504368" cy="1182337"/>
            <a:chOff x="5760614" y="3105355"/>
            <a:chExt cx="504368" cy="1182337"/>
          </a:xfrm>
        </p:grpSpPr>
        <p:sp>
          <p:nvSpPr>
            <p:cNvPr id="90" name="矩形 89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字方塊 90"/>
                <p:cNvSpPr txBox="1"/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1" name="文字方塊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31721" cy="40626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群組 91"/>
          <p:cNvGrpSpPr/>
          <p:nvPr/>
        </p:nvGrpSpPr>
        <p:grpSpPr>
          <a:xfrm>
            <a:off x="5469692" y="1875350"/>
            <a:ext cx="532645" cy="1182337"/>
            <a:chOff x="5760614" y="3105355"/>
            <a:chExt cx="532645" cy="1182337"/>
          </a:xfrm>
        </p:grpSpPr>
        <p:sp>
          <p:nvSpPr>
            <p:cNvPr id="93" name="矩形 92"/>
            <p:cNvSpPr/>
            <p:nvPr/>
          </p:nvSpPr>
          <p:spPr>
            <a:xfrm>
              <a:off x="5760614" y="3105355"/>
              <a:ext cx="462889" cy="11823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字方塊 93"/>
                <p:cNvSpPr txBox="1"/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/>
                          <m:sup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94" name="文字方塊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261" y="3488860"/>
                  <a:ext cx="459998" cy="40626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字方塊 94"/>
              <p:cNvSpPr txBox="1"/>
              <p:nvPr/>
            </p:nvSpPr>
            <p:spPr>
              <a:xfrm>
                <a:off x="4875325" y="2282974"/>
                <a:ext cx="617990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5" name="文字方塊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25" y="2282974"/>
                <a:ext cx="617990" cy="3885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文字方塊 96"/>
          <p:cNvSpPr txBox="1"/>
          <p:nvPr/>
        </p:nvSpPr>
        <p:spPr>
          <a:xfrm>
            <a:off x="3151334" y="3102597"/>
            <a:ext cx="162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(element-wise)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字方塊 100"/>
              <p:cNvSpPr txBox="1"/>
              <p:nvPr/>
            </p:nvSpPr>
            <p:spPr>
              <a:xfrm>
                <a:off x="2619023" y="2262897"/>
                <a:ext cx="617990" cy="388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1" name="文字方塊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023" y="2262897"/>
                <a:ext cx="617990" cy="38856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矩形 102"/>
          <p:cNvSpPr/>
          <p:nvPr/>
        </p:nvSpPr>
        <p:spPr>
          <a:xfrm>
            <a:off x="3716014" y="4051336"/>
            <a:ext cx="2152841" cy="10141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blipFill rotWithShape="0">
                <a:blip r:embed="rId27"/>
                <a:stretch>
                  <a:fillRect l="-10606" t="-14754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blipFill rotWithShape="0">
                <a:blip r:embed="rId28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blipFill rotWithShape="0">
                <a:blip r:embed="rId29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blipFill rotWithShape="0">
                <a:blip r:embed="rId30"/>
                <a:stretch>
                  <a:fillRect l="-8824" t="-14754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矩形 115"/>
          <p:cNvSpPr/>
          <p:nvPr/>
        </p:nvSpPr>
        <p:spPr>
          <a:xfrm>
            <a:off x="4394248" y="4099466"/>
            <a:ext cx="30731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矩形 116"/>
          <p:cNvSpPr/>
          <p:nvPr/>
        </p:nvSpPr>
        <p:spPr>
          <a:xfrm>
            <a:off x="5409007" y="4469385"/>
            <a:ext cx="307310" cy="22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8" name="矩形 117"/>
          <p:cNvSpPr/>
          <p:nvPr/>
        </p:nvSpPr>
        <p:spPr>
          <a:xfrm>
            <a:off x="3886869" y="4575764"/>
            <a:ext cx="307310" cy="114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9" name="矩形 118"/>
          <p:cNvSpPr/>
          <p:nvPr/>
        </p:nvSpPr>
        <p:spPr>
          <a:xfrm>
            <a:off x="4901627" y="4520950"/>
            <a:ext cx="307310" cy="169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矩形 119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矩形 120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矩形 121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矩形 122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4127574" y="1869355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4078805" y="2268796"/>
                <a:ext cx="469616" cy="391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805" y="2268796"/>
                <a:ext cx="469616" cy="39164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357558" y="4479944"/>
            <a:ext cx="95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 ~ 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3766431" y="2302210"/>
                <a:ext cx="3366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⨀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431" y="2302210"/>
                <a:ext cx="336631" cy="369332"/>
              </a:xfrm>
              <a:prstGeom prst="rect">
                <a:avLst/>
              </a:prstGeom>
              <a:blipFill>
                <a:blip r:embed="rId32"/>
                <a:stretch>
                  <a:fillRect l="-25455" r="-25455" b="-1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19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5" grpId="0" animBg="1"/>
      <p:bldP spid="76" grpId="0" animBg="1"/>
      <p:bldP spid="77" grpId="0" animBg="1"/>
      <p:bldP spid="78" grpId="0"/>
      <p:bldP spid="79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/>
      <p:bldP spid="95" grpId="0"/>
      <p:bldP spid="97" grpId="0"/>
      <p:bldP spid="101" grpId="0"/>
      <p:bldP spid="103" grpId="0" animBg="1"/>
      <p:bldP spid="70" grpId="0" animBg="1"/>
      <p:bldP spid="71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External Memory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2008858" y="2913733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976721" y="1770867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</a:t>
            </a:r>
            <a:endParaRPr lang="zh-TW" altLang="en-US" sz="2800" dirty="0"/>
          </a:p>
        </p:txBody>
      </p:sp>
      <p:sp>
        <p:nvSpPr>
          <p:cNvPr id="30" name="向下箭號 29"/>
          <p:cNvSpPr/>
          <p:nvPr/>
        </p:nvSpPr>
        <p:spPr>
          <a:xfrm flipV="1">
            <a:off x="5229226" y="4128712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712456" y="4014031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Reading Head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endCxn id="23" idx="0"/>
          </p:cNvCxnSpPr>
          <p:nvPr/>
        </p:nvCxnSpPr>
        <p:spPr>
          <a:xfrm flipH="1">
            <a:off x="2960449" y="2416510"/>
            <a:ext cx="1243251" cy="497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0" idx="2"/>
          </p:cNvCxnSpPr>
          <p:nvPr/>
        </p:nvCxnSpPr>
        <p:spPr>
          <a:xfrm flipH="1" flipV="1">
            <a:off x="3008014" y="3705144"/>
            <a:ext cx="2431670" cy="42356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2375796" y="2071568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376163" y="1833365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output</a:t>
            </a:r>
            <a:endParaRPr lang="zh-TW" altLang="en-US" sz="28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225905" y="2098755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546095" y="4494090"/>
            <a:ext cx="7969255" cy="1299995"/>
            <a:chOff x="589637" y="2670631"/>
            <a:chExt cx="7969255" cy="1299995"/>
          </a:xfrm>
        </p:grpSpPr>
        <p:sp>
          <p:nvSpPr>
            <p:cNvPr id="13" name="矩形 12"/>
            <p:cNvSpPr/>
            <p:nvPr/>
          </p:nvSpPr>
          <p:spPr>
            <a:xfrm>
              <a:off x="2283275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5618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87961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030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92647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94990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98692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2394" y="2670631"/>
              <a:ext cx="348343" cy="72000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637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6835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2894959" y="3508961"/>
              <a:ext cx="359537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Machine’s Memory</a:t>
              </a:r>
              <a:endParaRPr lang="zh-TW" altLang="en-US" sz="2400" dirty="0"/>
            </a:p>
          </p:txBody>
        </p:sp>
      </p:grpSp>
      <p:cxnSp>
        <p:nvCxnSpPr>
          <p:cNvPr id="43" name="直線單箭頭接點 42"/>
          <p:cNvCxnSpPr>
            <a:stCxn id="30" idx="2"/>
          </p:cNvCxnSpPr>
          <p:nvPr/>
        </p:nvCxnSpPr>
        <p:spPr>
          <a:xfrm flipH="1" flipV="1">
            <a:off x="4649105" y="2416510"/>
            <a:ext cx="790579" cy="1712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64119" y="1758951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542468" y="5732151"/>
            <a:ext cx="82132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/>
              <a:t>http://speech.ee.ntu.edu.tw/~tlkagk/courses/MLDS_2015_2/Lecture/Attain%20(v3).ecm.mp4/index.html</a:t>
            </a:r>
          </a:p>
        </p:txBody>
      </p:sp>
    </p:spTree>
    <p:extLst>
      <p:ext uri="{BB962C8B-B14F-4D97-AF65-F5344CB8AC3E}">
        <p14:creationId xmlns:p14="http://schemas.microsoft.com/office/powerpoint/2010/main" val="846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30" grpId="0" animBg="1"/>
      <p:bldP spid="34" grpId="0"/>
      <p:bldP spid="61" grpId="0"/>
      <p:bldP spid="3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Neural Turing Machine</a:t>
            </a:r>
            <a:endParaRPr lang="zh-TW" altLang="en-US" dirty="0"/>
          </a:p>
        </p:txBody>
      </p:sp>
      <p:cxnSp>
        <p:nvCxnSpPr>
          <p:cNvPr id="94" name="直線單箭頭接點 93"/>
          <p:cNvCxnSpPr>
            <a:cxnSpLocks/>
            <a:endCxn id="84" idx="2"/>
          </p:cNvCxnSpPr>
          <p:nvPr/>
        </p:nvCxnSpPr>
        <p:spPr>
          <a:xfrm flipV="1">
            <a:off x="5617626" y="3413205"/>
            <a:ext cx="2358528" cy="6024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568353" y="387034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矩形 103"/>
          <p:cNvSpPr/>
          <p:nvPr/>
        </p:nvSpPr>
        <p:spPr>
          <a:xfrm>
            <a:off x="772862" y="515543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矩形 104"/>
          <p:cNvSpPr/>
          <p:nvPr/>
        </p:nvSpPr>
        <p:spPr>
          <a:xfrm>
            <a:off x="1319370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字方塊 105"/>
              <p:cNvSpPr txBox="1"/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6" name="文字方塊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81" y="5526917"/>
                <a:ext cx="469616" cy="375872"/>
              </a:xfrm>
              <a:prstGeom prst="rect">
                <a:avLst/>
              </a:prstGeom>
              <a:blipFill rotWithShape="0">
                <a:blip r:embed="rId3"/>
                <a:stretch>
                  <a:fillRect l="-7792" t="-1639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字方塊 106"/>
              <p:cNvSpPr txBox="1"/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7" name="文字方塊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0172" y="5526147"/>
                <a:ext cx="474874" cy="376642"/>
              </a:xfrm>
              <a:prstGeom prst="rect">
                <a:avLst/>
              </a:prstGeom>
              <a:blipFill rotWithShape="0">
                <a:blip r:embed="rId4"/>
                <a:stretch>
                  <a:fillRect l="-7692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矩形 107"/>
          <p:cNvSpPr/>
          <p:nvPr/>
        </p:nvSpPr>
        <p:spPr>
          <a:xfrm>
            <a:off x="1903868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字方塊 108"/>
              <p:cNvSpPr txBox="1"/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9" name="文字方塊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670" y="5524287"/>
                <a:ext cx="474874" cy="378502"/>
              </a:xfrm>
              <a:prstGeom prst="rect">
                <a:avLst/>
              </a:prstGeom>
              <a:blipFill rotWithShape="0">
                <a:blip r:embed="rId5"/>
                <a:stretch>
                  <a:fillRect l="-7692" r="-5128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矩形 109"/>
          <p:cNvSpPr/>
          <p:nvPr/>
        </p:nvSpPr>
        <p:spPr>
          <a:xfrm>
            <a:off x="2518696" y="5148440"/>
            <a:ext cx="462889" cy="11823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/>
              <p:cNvSpPr txBox="1"/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1" name="文字方塊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168" y="5527686"/>
                <a:ext cx="474874" cy="375103"/>
              </a:xfrm>
              <a:prstGeom prst="rect">
                <a:avLst/>
              </a:prstGeom>
              <a:blipFill rotWithShape="0">
                <a:blip r:embed="rId6"/>
                <a:stretch>
                  <a:fillRect l="-8974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字方塊 111"/>
              <p:cNvSpPr txBox="1"/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2" name="文字方塊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33" y="4721536"/>
                <a:ext cx="404598" cy="372859"/>
              </a:xfrm>
              <a:prstGeom prst="rect">
                <a:avLst/>
              </a:prstGeom>
              <a:blipFill rotWithShape="0">
                <a:blip r:embed="rId7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/>
              <p:cNvSpPr txBox="1"/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3" name="文字方塊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15" y="4710777"/>
                <a:ext cx="411203" cy="376642"/>
              </a:xfrm>
              <a:prstGeom prst="rect">
                <a:avLst/>
              </a:prstGeom>
              <a:blipFill rotWithShape="0">
                <a:blip r:embed="rId8"/>
                <a:stretch>
                  <a:fillRect l="-8824" t="-16129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字方塊 113"/>
              <p:cNvSpPr txBox="1"/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4" name="文字方塊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907" y="4710777"/>
                <a:ext cx="411202" cy="375424"/>
              </a:xfrm>
              <a:prstGeom prst="rect">
                <a:avLst/>
              </a:prstGeom>
              <a:blipFill rotWithShape="0">
                <a:blip r:embed="rId9"/>
                <a:stretch>
                  <a:fillRect l="-8824" t="-14754" r="-48529" b="-180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字方塊 114"/>
              <p:cNvSpPr txBox="1"/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15" name="文字方塊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898" y="4721536"/>
                <a:ext cx="411202" cy="372090"/>
              </a:xfrm>
              <a:prstGeom prst="rect">
                <a:avLst/>
              </a:prstGeom>
              <a:blipFill rotWithShape="0">
                <a:blip r:embed="rId10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字方塊 124"/>
              <p:cNvSpPr txBox="1"/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5" name="文字方塊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75" y="4677573"/>
                <a:ext cx="404598" cy="372859"/>
              </a:xfrm>
              <a:prstGeom prst="rect">
                <a:avLst/>
              </a:prstGeom>
              <a:blipFill rotWithShape="0">
                <a:blip r:embed="rId11"/>
                <a:stretch>
                  <a:fillRect l="-10606" t="-14754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字方塊 125"/>
              <p:cNvSpPr txBox="1"/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6" name="文字方塊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957" y="4677573"/>
                <a:ext cx="411203" cy="376642"/>
              </a:xfrm>
              <a:prstGeom prst="rect">
                <a:avLst/>
              </a:prstGeom>
              <a:blipFill rotWithShape="0">
                <a:blip r:embed="rId12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字方塊 126"/>
              <p:cNvSpPr txBox="1"/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7" name="文字方塊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949" y="4677573"/>
                <a:ext cx="411202" cy="375424"/>
              </a:xfrm>
              <a:prstGeom prst="rect">
                <a:avLst/>
              </a:prstGeom>
              <a:blipFill rotWithShape="0">
                <a:blip r:embed="rId13"/>
                <a:stretch>
                  <a:fillRect l="-8824" t="-14516" r="-48529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字方塊 127"/>
              <p:cNvSpPr txBox="1"/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8" name="文字方塊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940" y="4677573"/>
                <a:ext cx="411202" cy="372090"/>
              </a:xfrm>
              <a:prstGeom prst="rect">
                <a:avLst/>
              </a:prstGeom>
              <a:blipFill rotWithShape="0">
                <a:blip r:embed="rId14"/>
                <a:stretch>
                  <a:fillRect l="-8824" t="-14754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矩形 128"/>
          <p:cNvSpPr/>
          <p:nvPr/>
        </p:nvSpPr>
        <p:spPr>
          <a:xfrm>
            <a:off x="4394248" y="4099466"/>
            <a:ext cx="307310" cy="5905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5409007" y="4469385"/>
            <a:ext cx="307310" cy="2206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3886869" y="4575764"/>
            <a:ext cx="307310" cy="1142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2" name="矩形 131"/>
          <p:cNvSpPr/>
          <p:nvPr/>
        </p:nvSpPr>
        <p:spPr>
          <a:xfrm>
            <a:off x="4901627" y="4520950"/>
            <a:ext cx="307310" cy="1690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3" name="矩形 132"/>
          <p:cNvSpPr/>
          <p:nvPr/>
        </p:nvSpPr>
        <p:spPr>
          <a:xfrm>
            <a:off x="901233" y="4080112"/>
            <a:ext cx="307310" cy="5905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1447085" y="4450031"/>
            <a:ext cx="307310" cy="2206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5" name="矩形 134"/>
          <p:cNvSpPr/>
          <p:nvPr/>
        </p:nvSpPr>
        <p:spPr>
          <a:xfrm>
            <a:off x="2538790" y="4556410"/>
            <a:ext cx="307310" cy="1142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6" name="矩形 135"/>
          <p:cNvSpPr/>
          <p:nvPr/>
        </p:nvSpPr>
        <p:spPr>
          <a:xfrm>
            <a:off x="1992937" y="4501596"/>
            <a:ext cx="307310" cy="1690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7" name="矩形 136"/>
          <p:cNvSpPr/>
          <p:nvPr/>
        </p:nvSpPr>
        <p:spPr>
          <a:xfrm>
            <a:off x="3495824" y="3892321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3666001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" name="矩形 138"/>
          <p:cNvSpPr/>
          <p:nvPr/>
        </p:nvSpPr>
        <p:spPr>
          <a:xfrm>
            <a:off x="4239717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字方塊 139"/>
              <p:cNvSpPr txBox="1"/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0" name="文字方塊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21" y="5519705"/>
                <a:ext cx="468270" cy="372859"/>
              </a:xfrm>
              <a:prstGeom prst="rect">
                <a:avLst/>
              </a:prstGeom>
              <a:blipFill rotWithShape="0">
                <a:blip r:embed="rId15"/>
                <a:stretch>
                  <a:fillRect l="-9091" r="-5195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字方塊 140"/>
              <p:cNvSpPr txBox="1"/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1" name="文字方塊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12" y="5519705"/>
                <a:ext cx="474874" cy="373628"/>
              </a:xfrm>
              <a:prstGeom prst="rect">
                <a:avLst/>
              </a:prstGeom>
              <a:blipFill rotWithShape="0">
                <a:blip r:embed="rId16"/>
                <a:stretch>
                  <a:fillRect l="-8974" r="-512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矩形 141"/>
          <p:cNvSpPr/>
          <p:nvPr/>
        </p:nvSpPr>
        <p:spPr>
          <a:xfrm>
            <a:off x="4824215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字方塊 142"/>
              <p:cNvSpPr txBox="1"/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3" name="文字方塊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610" y="5532404"/>
                <a:ext cx="474874" cy="375424"/>
              </a:xfrm>
              <a:prstGeom prst="rect">
                <a:avLst/>
              </a:prstGeom>
              <a:blipFill rotWithShape="0">
                <a:blip r:embed="rId17"/>
                <a:stretch>
                  <a:fillRect l="-8974" t="-1639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矩形 143"/>
          <p:cNvSpPr/>
          <p:nvPr/>
        </p:nvSpPr>
        <p:spPr>
          <a:xfrm>
            <a:off x="5439043" y="5199448"/>
            <a:ext cx="462889" cy="118233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字方塊 144"/>
              <p:cNvSpPr txBox="1"/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5" name="文字方塊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08" y="5532404"/>
                <a:ext cx="474874" cy="372090"/>
              </a:xfrm>
              <a:prstGeom prst="rect">
                <a:avLst/>
              </a:prstGeom>
              <a:blipFill rotWithShape="0">
                <a:blip r:embed="rId18"/>
                <a:stretch>
                  <a:fillRect l="-9091" t="-1639" r="-649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字方塊 164"/>
              <p:cNvSpPr txBox="1"/>
              <p:nvPr/>
            </p:nvSpPr>
            <p:spPr>
              <a:xfrm>
                <a:off x="6843089" y="4686641"/>
                <a:ext cx="404598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5" name="文字方塊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089" y="4686641"/>
                <a:ext cx="404598" cy="373564"/>
              </a:xfrm>
              <a:prstGeom prst="rect">
                <a:avLst/>
              </a:prstGeom>
              <a:blipFill rotWithShape="0">
                <a:blip r:embed="rId19"/>
                <a:stretch>
                  <a:fillRect l="-10606" t="-16393" r="-50000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字方塊 165"/>
              <p:cNvSpPr txBox="1"/>
              <p:nvPr/>
            </p:nvSpPr>
            <p:spPr>
              <a:xfrm>
                <a:off x="7326771" y="4686641"/>
                <a:ext cx="411202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6" name="文字方塊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771" y="4686641"/>
                <a:ext cx="411202" cy="374333"/>
              </a:xfrm>
              <a:prstGeom prst="rect">
                <a:avLst/>
              </a:prstGeom>
              <a:blipFill rotWithShape="0">
                <a:blip r:embed="rId20"/>
                <a:stretch>
                  <a:fillRect l="-10448" t="-16393" r="-4925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字方塊 166"/>
              <p:cNvSpPr txBox="1"/>
              <p:nvPr/>
            </p:nvSpPr>
            <p:spPr>
              <a:xfrm>
                <a:off x="7851763" y="4686641"/>
                <a:ext cx="411202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7" name="文字方塊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63" y="4686641"/>
                <a:ext cx="411202" cy="376193"/>
              </a:xfrm>
              <a:prstGeom prst="rect">
                <a:avLst/>
              </a:prstGeom>
              <a:blipFill rotWithShape="0">
                <a:blip r:embed="rId21"/>
                <a:stretch>
                  <a:fillRect l="-8955" t="-16129" r="-50746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字方塊 167"/>
              <p:cNvSpPr txBox="1"/>
              <p:nvPr/>
            </p:nvSpPr>
            <p:spPr>
              <a:xfrm>
                <a:off x="8376754" y="4686641"/>
                <a:ext cx="411202" cy="3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TW" alt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8" name="文字方塊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54" y="4686641"/>
                <a:ext cx="411202" cy="372794"/>
              </a:xfrm>
              <a:prstGeom prst="rect">
                <a:avLst/>
              </a:prstGeom>
              <a:blipFill rotWithShape="0">
                <a:blip r:embed="rId22"/>
                <a:stretch>
                  <a:fillRect l="-8824" t="-16393" r="-48529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矩形 168"/>
          <p:cNvSpPr/>
          <p:nvPr/>
        </p:nvSpPr>
        <p:spPr>
          <a:xfrm>
            <a:off x="7380062" y="4108534"/>
            <a:ext cx="307310" cy="5905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0" name="矩形 169"/>
          <p:cNvSpPr/>
          <p:nvPr/>
        </p:nvSpPr>
        <p:spPr>
          <a:xfrm>
            <a:off x="8394821" y="4478453"/>
            <a:ext cx="307310" cy="2206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1" name="矩形 170"/>
          <p:cNvSpPr/>
          <p:nvPr/>
        </p:nvSpPr>
        <p:spPr>
          <a:xfrm>
            <a:off x="6872683" y="4584832"/>
            <a:ext cx="307310" cy="11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2" name="矩形 171"/>
          <p:cNvSpPr/>
          <p:nvPr/>
        </p:nvSpPr>
        <p:spPr>
          <a:xfrm>
            <a:off x="7887441" y="4530018"/>
            <a:ext cx="307310" cy="169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3" name="矩形 172"/>
          <p:cNvSpPr/>
          <p:nvPr/>
        </p:nvSpPr>
        <p:spPr>
          <a:xfrm>
            <a:off x="6481638" y="3901389"/>
            <a:ext cx="2614694" cy="261425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4" name="矩形 173"/>
          <p:cNvSpPr/>
          <p:nvPr/>
        </p:nvSpPr>
        <p:spPr>
          <a:xfrm>
            <a:off x="6651815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5" name="矩形 174"/>
          <p:cNvSpPr/>
          <p:nvPr/>
        </p:nvSpPr>
        <p:spPr>
          <a:xfrm>
            <a:off x="7225531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字方塊 175"/>
              <p:cNvSpPr txBox="1"/>
              <p:nvPr/>
            </p:nvSpPr>
            <p:spPr>
              <a:xfrm>
                <a:off x="6716235" y="5528773"/>
                <a:ext cx="469616" cy="373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6" name="文字方塊 1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235" y="5528773"/>
                <a:ext cx="469616" cy="373564"/>
              </a:xfrm>
              <a:prstGeom prst="rect">
                <a:avLst/>
              </a:prstGeom>
              <a:blipFill rotWithShape="0">
                <a:blip r:embed="rId23"/>
                <a:stretch>
                  <a:fillRect l="-9091" r="-5195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字方塊 176"/>
              <p:cNvSpPr txBox="1"/>
              <p:nvPr/>
            </p:nvSpPr>
            <p:spPr>
              <a:xfrm>
                <a:off x="7263926" y="5528773"/>
                <a:ext cx="474874" cy="3743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7" name="文字方塊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26" y="5528773"/>
                <a:ext cx="474874" cy="374333"/>
              </a:xfrm>
              <a:prstGeom prst="rect">
                <a:avLst/>
              </a:prstGeom>
              <a:blipFill rotWithShape="0">
                <a:blip r:embed="rId24"/>
                <a:stretch>
                  <a:fillRect l="-9091" r="-6494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矩形 177"/>
          <p:cNvSpPr/>
          <p:nvPr/>
        </p:nvSpPr>
        <p:spPr>
          <a:xfrm>
            <a:off x="7810029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字方塊 178"/>
              <p:cNvSpPr txBox="1"/>
              <p:nvPr/>
            </p:nvSpPr>
            <p:spPr>
              <a:xfrm>
                <a:off x="7848424" y="5541472"/>
                <a:ext cx="474874" cy="376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9" name="文字方塊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24" y="5541472"/>
                <a:ext cx="474874" cy="376193"/>
              </a:xfrm>
              <a:prstGeom prst="rect">
                <a:avLst/>
              </a:prstGeom>
              <a:blipFill rotWithShape="0">
                <a:blip r:embed="rId25"/>
                <a:stretch>
                  <a:fillRect l="-7692" r="-5128" b="-1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矩形 179"/>
          <p:cNvSpPr/>
          <p:nvPr/>
        </p:nvSpPr>
        <p:spPr>
          <a:xfrm>
            <a:off x="8424857" y="5208516"/>
            <a:ext cx="462889" cy="118233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字方塊 180"/>
              <p:cNvSpPr txBox="1"/>
              <p:nvPr/>
            </p:nvSpPr>
            <p:spPr>
              <a:xfrm>
                <a:off x="8432922" y="5541472"/>
                <a:ext cx="474874" cy="3727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1" name="文字方塊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922" y="5541472"/>
                <a:ext cx="474874" cy="372794"/>
              </a:xfrm>
              <a:prstGeom prst="rect">
                <a:avLst/>
              </a:prstGeom>
              <a:blipFill rotWithShape="0">
                <a:blip r:embed="rId26"/>
                <a:stretch>
                  <a:fillRect l="-7692" r="-5128" b="-163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/>
          <p:cNvSpPr/>
          <p:nvPr/>
        </p:nvSpPr>
        <p:spPr>
          <a:xfrm>
            <a:off x="4045503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76" name="矩形 75"/>
          <p:cNvSpPr/>
          <p:nvPr/>
        </p:nvSpPr>
        <p:spPr>
          <a:xfrm>
            <a:off x="2755110" y="14981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77" name="矩形 76"/>
          <p:cNvSpPr/>
          <p:nvPr/>
        </p:nvSpPr>
        <p:spPr>
          <a:xfrm>
            <a:off x="2755111" y="22199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78" name="直線單箭頭接點 77"/>
          <p:cNvCxnSpPr>
            <a:cxnSpLocks/>
            <a:stCxn id="81" idx="3"/>
            <a:endCxn id="77" idx="1"/>
          </p:cNvCxnSpPr>
          <p:nvPr/>
        </p:nvCxnSpPr>
        <p:spPr>
          <a:xfrm flipV="1">
            <a:off x="1951628" y="2411023"/>
            <a:ext cx="803483" cy="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>
            <a:cxnSpLocks/>
            <a:stCxn id="75" idx="0"/>
          </p:cNvCxnSpPr>
          <p:nvPr/>
        </p:nvCxnSpPr>
        <p:spPr>
          <a:xfrm flipH="1" flipV="1">
            <a:off x="3364779" y="26152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 flipV="1">
            <a:off x="3355611" y="18803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50625" y="2220750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0</a:t>
            </a:r>
            <a:endParaRPr lang="zh-TW" altLang="en-US" sz="2400" baseline="30000" dirty="0"/>
          </a:p>
        </p:txBody>
      </p:sp>
      <p:sp>
        <p:nvSpPr>
          <p:cNvPr id="82" name="矩形 81"/>
          <p:cNvSpPr/>
          <p:nvPr/>
        </p:nvSpPr>
        <p:spPr>
          <a:xfrm>
            <a:off x="2755111" y="30436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83" name="直線單箭頭接點 82"/>
          <p:cNvCxnSpPr>
            <a:stCxn id="82" idx="0"/>
            <a:endCxn id="77" idx="2"/>
          </p:cNvCxnSpPr>
          <p:nvPr/>
        </p:nvCxnSpPr>
        <p:spPr>
          <a:xfrm flipV="1">
            <a:off x="3355613" y="26020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375652" y="30310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5" name="矩形 84"/>
          <p:cNvSpPr/>
          <p:nvPr/>
        </p:nvSpPr>
        <p:spPr>
          <a:xfrm>
            <a:off x="6085259" y="14855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6" name="矩形 85"/>
          <p:cNvSpPr/>
          <p:nvPr/>
        </p:nvSpPr>
        <p:spPr>
          <a:xfrm>
            <a:off x="6085260" y="2207354"/>
            <a:ext cx="1201003" cy="382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cxnSp>
        <p:nvCxnSpPr>
          <p:cNvPr id="87" name="直線單箭頭接點 86"/>
          <p:cNvCxnSpPr>
            <a:cxnSpLocks/>
            <a:stCxn id="90" idx="3"/>
            <a:endCxn id="86" idx="1"/>
          </p:cNvCxnSpPr>
          <p:nvPr/>
        </p:nvCxnSpPr>
        <p:spPr>
          <a:xfrm>
            <a:off x="5633061" y="2398423"/>
            <a:ext cx="45219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cxnSpLocks/>
            <a:stCxn id="84" idx="0"/>
          </p:cNvCxnSpPr>
          <p:nvPr/>
        </p:nvCxnSpPr>
        <p:spPr>
          <a:xfrm flipH="1" flipV="1">
            <a:off x="6694928" y="2602645"/>
            <a:ext cx="1281226" cy="42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V="1">
            <a:off x="6685760" y="1867705"/>
            <a:ext cx="0" cy="3307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4432058" y="2207354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h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91" name="矩形 90"/>
          <p:cNvSpPr/>
          <p:nvPr/>
        </p:nvSpPr>
        <p:spPr>
          <a:xfrm>
            <a:off x="6085260" y="3031067"/>
            <a:ext cx="1201003" cy="38213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95" name="直線單箭頭接點 94"/>
          <p:cNvCxnSpPr>
            <a:stCxn id="91" idx="0"/>
            <a:endCxn id="86" idx="2"/>
          </p:cNvCxnSpPr>
          <p:nvPr/>
        </p:nvCxnSpPr>
        <p:spPr>
          <a:xfrm flipV="1">
            <a:off x="6685762" y="2589492"/>
            <a:ext cx="0" cy="44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cxnSpLocks/>
          </p:cNvCxnSpPr>
          <p:nvPr/>
        </p:nvCxnSpPr>
        <p:spPr>
          <a:xfrm>
            <a:off x="3997154" y="2398423"/>
            <a:ext cx="4130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cxnSpLocks/>
          </p:cNvCxnSpPr>
          <p:nvPr/>
        </p:nvCxnSpPr>
        <p:spPr>
          <a:xfrm flipV="1">
            <a:off x="2321109" y="3425805"/>
            <a:ext cx="2324896" cy="686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96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/>
      <p:bldP spid="166" grpId="0"/>
      <p:bldP spid="167" grpId="0"/>
      <p:bldP spid="168" grpId="0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/>
      <p:bldP spid="177" grpId="0"/>
      <p:bldP spid="178" grpId="0" animBg="1"/>
      <p:bldP spid="179" grpId="0"/>
      <p:bldP spid="180" grpId="0" animBg="1"/>
      <p:bldP spid="181" grpId="0"/>
      <p:bldP spid="84" grpId="0" animBg="1"/>
      <p:bldP spid="85" grpId="0" animBg="1"/>
      <p:bldP spid="86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817026"/>
            <a:ext cx="8686800" cy="2650820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3467846"/>
            <a:ext cx="3733800" cy="337535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7367" y="0"/>
            <a:ext cx="52890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Neural Turing Machine for LM</a:t>
            </a:r>
            <a:endParaRPr lang="zh-TW" altLang="en-US" sz="3200" b="1" i="1" u="sng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42" y="95251"/>
            <a:ext cx="1391740" cy="120015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35" y="3617744"/>
            <a:ext cx="4005310" cy="1554172"/>
          </a:xfrm>
          <a:prstGeom prst="rect">
            <a:avLst/>
          </a:prstGeom>
        </p:spPr>
      </p:pic>
      <p:cxnSp>
        <p:nvCxnSpPr>
          <p:cNvPr id="12" name="直線單箭頭接點 11"/>
          <p:cNvCxnSpPr>
            <a:cxnSpLocks/>
          </p:cNvCxnSpPr>
          <p:nvPr/>
        </p:nvCxnSpPr>
        <p:spPr>
          <a:xfrm>
            <a:off x="7109882" y="1295401"/>
            <a:ext cx="529168" cy="60959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59529" y="5321814"/>
            <a:ext cx="50744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Wei-Jen </a:t>
            </a:r>
            <a:r>
              <a:rPr lang="en-US" altLang="zh-TW" dirty="0" err="1">
                <a:solidFill>
                  <a:srgbClr val="333333"/>
                </a:solidFill>
                <a:latin typeface="Helvetica Neue"/>
              </a:rPr>
              <a:t>Ko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, Bo-Hsiang Tseng, Hung-yi Lee, “Recurrent Neural Network based Language Modeling with Controllable External Memory”,</a:t>
            </a:r>
            <a:r>
              <a:rPr lang="zh-TW" altLang="en-US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altLang="zh-TW" dirty="0">
                <a:solidFill>
                  <a:srgbClr val="333333"/>
                </a:solidFill>
                <a:latin typeface="Helvetica Neue"/>
              </a:rPr>
              <a:t>ICASSP, 2017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8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Stack RNN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07435" y="104577"/>
            <a:ext cx="59365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/>
              <a:t>Armand </a:t>
            </a:r>
            <a:r>
              <a:rPr lang="en-US" altLang="zh-TW" dirty="0" err="1"/>
              <a:t>Joulin</a:t>
            </a:r>
            <a:r>
              <a:rPr lang="en-US" altLang="zh-TW" dirty="0"/>
              <a:t>, Tomas </a:t>
            </a:r>
            <a:r>
              <a:rPr lang="en-US" altLang="zh-TW" dirty="0" err="1"/>
              <a:t>Mikolov</a:t>
            </a:r>
            <a:r>
              <a:rPr lang="en-US" altLang="zh-TW" dirty="0"/>
              <a:t>, Inferring Algorithmic Patterns with Stack-Augmented Recurrent Nets, </a:t>
            </a:r>
            <a:r>
              <a:rPr lang="en-US" altLang="zh-TW" dirty="0" err="1"/>
              <a:t>arXiv</a:t>
            </a:r>
            <a:r>
              <a:rPr lang="en-US" altLang="zh-TW" dirty="0"/>
              <a:t> Pre-Print, 2015</a:t>
            </a:r>
          </a:p>
        </p:txBody>
      </p:sp>
      <p:sp>
        <p:nvSpPr>
          <p:cNvPr id="6" name="矩形 5"/>
          <p:cNvSpPr/>
          <p:nvPr/>
        </p:nvSpPr>
        <p:spPr>
          <a:xfrm rot="16200000">
            <a:off x="720876" y="4150235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16200000">
            <a:off x="720876" y="3629101"/>
            <a:ext cx="360000" cy="36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16200000">
            <a:off x="720876" y="2586833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16200000">
            <a:off x="720876" y="310796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 rot="16200000">
            <a:off x="720876" y="2065699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 rot="16200000">
            <a:off x="1720197" y="2705202"/>
            <a:ext cx="1587256" cy="596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223427" y="5364146"/>
            <a:ext cx="1354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stack</a:t>
            </a:r>
            <a:endParaRPr lang="zh-TW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793624" y="1998204"/>
            <a:ext cx="6175717" cy="38664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635718" y="6183929"/>
            <a:ext cx="2540000" cy="42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8" name="矩形 17"/>
          <p:cNvSpPr/>
          <p:nvPr/>
        </p:nvSpPr>
        <p:spPr>
          <a:xfrm>
            <a:off x="3611482" y="1089981"/>
            <a:ext cx="2540000" cy="428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向上箭號 17"/>
          <p:cNvSpPr/>
          <p:nvPr/>
        </p:nvSpPr>
        <p:spPr>
          <a:xfrm>
            <a:off x="4627482" y="5864681"/>
            <a:ext cx="508000" cy="31924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上箭號 18"/>
          <p:cNvSpPr/>
          <p:nvPr/>
        </p:nvSpPr>
        <p:spPr>
          <a:xfrm>
            <a:off x="4572000" y="1525937"/>
            <a:ext cx="508000" cy="425301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 rot="5400000">
            <a:off x="519749" y="4922938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22" name="向上箭號 33"/>
          <p:cNvSpPr/>
          <p:nvPr/>
        </p:nvSpPr>
        <p:spPr>
          <a:xfrm rot="5400000" flipH="1">
            <a:off x="1243822" y="3564701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 rot="16200000">
            <a:off x="2333825" y="2823233"/>
            <a:ext cx="360000" cy="36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 rot="16200000">
            <a:off x="2333825" y="3344367"/>
            <a:ext cx="36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 rot="16200000">
            <a:off x="2333825" y="2302099"/>
            <a:ext cx="360000" cy="360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3325601" y="2462332"/>
            <a:ext cx="1122568" cy="1095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endParaRPr lang="zh-TW" altLang="en-US" sz="2400" baseline="30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352020" y="4835192"/>
            <a:ext cx="2758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Push, Pop, Nothing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513023" y="5108861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3160478" y="5095564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011438" y="5103333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2778187" y="4045581"/>
            <a:ext cx="2162096" cy="830997"/>
            <a:chOff x="154" y="3832676"/>
            <a:chExt cx="2162096" cy="830997"/>
          </a:xfrm>
        </p:grpSpPr>
        <p:sp>
          <p:nvSpPr>
            <p:cNvPr id="35" name="文字方塊 34"/>
            <p:cNvSpPr txBox="1"/>
            <p:nvPr/>
          </p:nvSpPr>
          <p:spPr>
            <a:xfrm>
              <a:off x="441441" y="3832676"/>
              <a:ext cx="17208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Information to store</a:t>
              </a:r>
              <a:endParaRPr lang="zh-TW" altLang="en-US" sz="2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154" y="4068574"/>
              <a:ext cx="36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7" name="向上箭號 33"/>
          <p:cNvSpPr/>
          <p:nvPr/>
        </p:nvSpPr>
        <p:spPr>
          <a:xfrm rot="5400000" flipH="1">
            <a:off x="2839684" y="2789197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向上箭號 33"/>
          <p:cNvSpPr/>
          <p:nvPr/>
        </p:nvSpPr>
        <p:spPr>
          <a:xfrm rot="10800000" flipH="1">
            <a:off x="3611482" y="3520340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2426834" y="4023615"/>
            <a:ext cx="2594736" cy="16097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883263" y="2032760"/>
            <a:ext cx="8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Pop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32393" y="2032759"/>
            <a:ext cx="1237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Nothing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5025409" y="2032760"/>
            <a:ext cx="1046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Push</a:t>
            </a:r>
            <a:endParaRPr lang="zh-TW" altLang="en-US" sz="2400" dirty="0"/>
          </a:p>
        </p:txBody>
      </p:sp>
      <p:grpSp>
        <p:nvGrpSpPr>
          <p:cNvPr id="72" name="群組 71"/>
          <p:cNvGrpSpPr/>
          <p:nvPr/>
        </p:nvGrpSpPr>
        <p:grpSpPr>
          <a:xfrm rot="16200000">
            <a:off x="4346377" y="3522825"/>
            <a:ext cx="2430473" cy="366005"/>
            <a:chOff x="10991799" y="3819336"/>
            <a:chExt cx="2430473" cy="366005"/>
          </a:xfrm>
        </p:grpSpPr>
        <p:sp>
          <p:nvSpPr>
            <p:cNvPr id="46" name="矩形 45"/>
            <p:cNvSpPr/>
            <p:nvPr/>
          </p:nvSpPr>
          <p:spPr>
            <a:xfrm>
              <a:off x="10991799" y="3825341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12034067" y="3825341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11512933" y="3825341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12555201" y="3825341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3062272" y="3819336"/>
              <a:ext cx="36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2" name="群組 81"/>
          <p:cNvGrpSpPr/>
          <p:nvPr/>
        </p:nvGrpSpPr>
        <p:grpSpPr>
          <a:xfrm rot="16200000">
            <a:off x="5101888" y="3520334"/>
            <a:ext cx="2444536" cy="360000"/>
            <a:chOff x="10963242" y="4455534"/>
            <a:chExt cx="2444536" cy="360000"/>
          </a:xfrm>
        </p:grpSpPr>
        <p:sp>
          <p:nvSpPr>
            <p:cNvPr id="51" name="矩形 50"/>
            <p:cNvSpPr/>
            <p:nvPr/>
          </p:nvSpPr>
          <p:spPr>
            <a:xfrm>
              <a:off x="10963242" y="4455534"/>
              <a:ext cx="36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11484376" y="4455534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2005510" y="4455534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13047778" y="4455534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2526644" y="4455534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83" name="群組 82"/>
          <p:cNvGrpSpPr/>
          <p:nvPr/>
        </p:nvGrpSpPr>
        <p:grpSpPr>
          <a:xfrm rot="16200000">
            <a:off x="6001283" y="3504769"/>
            <a:ext cx="2444536" cy="360000"/>
            <a:chOff x="10959172" y="5110696"/>
            <a:chExt cx="2444536" cy="360000"/>
          </a:xfrm>
        </p:grpSpPr>
        <p:sp>
          <p:nvSpPr>
            <p:cNvPr id="57" name="矩形 56"/>
            <p:cNvSpPr/>
            <p:nvPr/>
          </p:nvSpPr>
          <p:spPr>
            <a:xfrm>
              <a:off x="10959172" y="511069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11480306" y="5110696"/>
              <a:ext cx="360000" cy="36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2522574" y="5110696"/>
              <a:ext cx="360000" cy="36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2001440" y="5110696"/>
              <a:ext cx="360000" cy="36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60"/>
            <p:cNvSpPr/>
            <p:nvPr/>
          </p:nvSpPr>
          <p:spPr>
            <a:xfrm>
              <a:off x="13043708" y="5110696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5" name="文字方塊 64"/>
          <p:cNvSpPr txBox="1"/>
          <p:nvPr/>
        </p:nvSpPr>
        <p:spPr>
          <a:xfrm>
            <a:off x="5221420" y="5192301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X0.7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033548" y="5172332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X0.2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6832173" y="5187328"/>
            <a:ext cx="777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X0.1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5744616" y="3450878"/>
            <a:ext cx="39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575866" y="3447165"/>
            <a:ext cx="39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+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193715" y="2071237"/>
            <a:ext cx="2654545" cy="3562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 rot="5400000">
            <a:off x="5198243" y="5142146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 rot="5400000">
            <a:off x="5961640" y="5143533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 rot="5400000">
            <a:off x="6856748" y="5143533"/>
            <a:ext cx="90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…</a:t>
            </a:r>
            <a:endParaRPr lang="zh-TW" altLang="en-US" sz="2400" dirty="0"/>
          </a:p>
        </p:txBody>
      </p:sp>
      <p:sp>
        <p:nvSpPr>
          <p:cNvPr id="86" name="向上箭號 33"/>
          <p:cNvSpPr/>
          <p:nvPr/>
        </p:nvSpPr>
        <p:spPr>
          <a:xfrm rot="5400000" flipH="1">
            <a:off x="7980825" y="3528395"/>
            <a:ext cx="508000" cy="488799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7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21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7" grpId="0" animBg="1"/>
      <p:bldP spid="38" grpId="0" animBg="1"/>
      <p:bldP spid="39" grpId="0" animBg="1"/>
      <p:bldP spid="40" grpId="0"/>
      <p:bldP spid="41" grpId="0"/>
      <p:bldP spid="43" grpId="0"/>
      <p:bldP spid="65" grpId="0"/>
      <p:bldP spid="66" grpId="0"/>
      <p:bldP spid="67" grpId="0"/>
      <p:bldP spid="68" grpId="0"/>
      <p:bldP spid="69" grpId="0"/>
      <p:bldP spid="70" grpId="0" animBg="1"/>
      <p:bldP spid="81" grpId="0"/>
      <p:bldP spid="84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https://www.iepdirect.com/iepdotnet/NY/images/img-document-rep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80" y="4909641"/>
            <a:ext cx="2265697" cy="166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Reading Comprehension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09966" y="519631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4" name="矩形 13"/>
          <p:cNvSpPr/>
          <p:nvPr/>
        </p:nvSpPr>
        <p:spPr>
          <a:xfrm>
            <a:off x="810322" y="1941579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Query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3454245" y="6129101"/>
            <a:ext cx="476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sentence becomes a vector.</a:t>
            </a:r>
            <a:endParaRPr lang="zh-TW" altLang="en-US" sz="2400" dirty="0"/>
          </a:p>
        </p:txBody>
      </p:sp>
      <p:sp>
        <p:nvSpPr>
          <p:cNvPr id="20" name="向右箭號 19"/>
          <p:cNvSpPr/>
          <p:nvPr/>
        </p:nvSpPr>
        <p:spPr>
          <a:xfrm>
            <a:off x="2436239" y="2069544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7" name="文字方塊 26"/>
          <p:cNvSpPr txBox="1"/>
          <p:nvPr/>
        </p:nvSpPr>
        <p:spPr>
          <a:xfrm>
            <a:off x="3565211" y="5278732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5013547" y="520637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3" name="矩形 52"/>
          <p:cNvSpPr/>
          <p:nvPr/>
        </p:nvSpPr>
        <p:spPr>
          <a:xfrm>
            <a:off x="5569519" y="519631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5" name="矩形 54"/>
          <p:cNvSpPr/>
          <p:nvPr/>
        </p:nvSpPr>
        <p:spPr>
          <a:xfrm>
            <a:off x="6173100" y="520637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4033739" y="1874511"/>
            <a:ext cx="1520014" cy="6575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DNN/RNN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2544739" y="3148642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Reading Head Controller</a:t>
            </a:r>
            <a:endParaRPr lang="zh-TW" altLang="en-US" sz="2400" dirty="0"/>
          </a:p>
        </p:txBody>
      </p:sp>
      <p:sp>
        <p:nvSpPr>
          <p:cNvPr id="47" name="向下箭號 46"/>
          <p:cNvSpPr/>
          <p:nvPr/>
        </p:nvSpPr>
        <p:spPr>
          <a:xfrm flipH="1" flipV="1">
            <a:off x="4996801" y="4876217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729072" y="5196310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9" name="文字方塊 48"/>
          <p:cNvSpPr txBox="1"/>
          <p:nvPr/>
        </p:nvSpPr>
        <p:spPr>
          <a:xfrm>
            <a:off x="7117913" y="5367484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50" name="向右箭號 49"/>
          <p:cNvSpPr/>
          <p:nvPr/>
        </p:nvSpPr>
        <p:spPr>
          <a:xfrm>
            <a:off x="2973176" y="5278732"/>
            <a:ext cx="806175" cy="550417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7" name="矩形 56"/>
          <p:cNvSpPr/>
          <p:nvPr/>
        </p:nvSpPr>
        <p:spPr>
          <a:xfrm>
            <a:off x="7273726" y="1919054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2634392" y="4474609"/>
            <a:ext cx="142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Semantic Analysis</a:t>
            </a:r>
            <a:endParaRPr lang="zh-TW" altLang="en-US" sz="2400" dirty="0"/>
          </a:p>
        </p:txBody>
      </p:sp>
      <p:sp>
        <p:nvSpPr>
          <p:cNvPr id="65" name="向下箭號 64"/>
          <p:cNvSpPr/>
          <p:nvPr/>
        </p:nvSpPr>
        <p:spPr>
          <a:xfrm flipH="1" flipV="1">
            <a:off x="6150600" y="4846514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4" name="直線單箭頭接點 73"/>
          <p:cNvCxnSpPr>
            <a:endCxn id="42" idx="0"/>
          </p:cNvCxnSpPr>
          <p:nvPr/>
        </p:nvCxnSpPr>
        <p:spPr>
          <a:xfrm flipH="1">
            <a:off x="3496330" y="2532070"/>
            <a:ext cx="997254" cy="6165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47" idx="2"/>
            <a:endCxn id="42" idx="2"/>
          </p:cNvCxnSpPr>
          <p:nvPr/>
        </p:nvCxnSpPr>
        <p:spPr>
          <a:xfrm flipH="1" flipV="1">
            <a:off x="3496330" y="4067553"/>
            <a:ext cx="1710928" cy="808664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>
            <a:stCxn id="47" idx="2"/>
          </p:cNvCxnSpPr>
          <p:nvPr/>
        </p:nvCxnSpPr>
        <p:spPr>
          <a:xfrm flipH="1" flipV="1">
            <a:off x="5044425" y="2487525"/>
            <a:ext cx="162833" cy="23886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單箭頭接點 76"/>
          <p:cNvCxnSpPr>
            <a:stCxn id="65" idx="2"/>
            <a:endCxn id="42" idx="2"/>
          </p:cNvCxnSpPr>
          <p:nvPr/>
        </p:nvCxnSpPr>
        <p:spPr>
          <a:xfrm flipH="1" flipV="1">
            <a:off x="3496330" y="4067553"/>
            <a:ext cx="2864727" cy="778961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/>
          <p:nvPr/>
        </p:nvCxnSpPr>
        <p:spPr>
          <a:xfrm flipH="1" flipV="1">
            <a:off x="5013547" y="2510050"/>
            <a:ext cx="1341233" cy="23661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向右箭號 78"/>
          <p:cNvSpPr/>
          <p:nvPr/>
        </p:nvSpPr>
        <p:spPr>
          <a:xfrm>
            <a:off x="5641598" y="2065253"/>
            <a:ext cx="1490793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</p:spTree>
    <p:extLst>
      <p:ext uri="{BB962C8B-B14F-4D97-AF65-F5344CB8AC3E}">
        <p14:creationId xmlns:p14="http://schemas.microsoft.com/office/powerpoint/2010/main" val="195893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5" grpId="0"/>
      <p:bldP spid="20" grpId="0" animBg="1"/>
      <p:bldP spid="27" grpId="0"/>
      <p:bldP spid="51" grpId="0" animBg="1"/>
      <p:bldP spid="53" grpId="0" animBg="1"/>
      <p:bldP spid="55" grpId="0" animBg="1"/>
      <p:bldP spid="68" grpId="0" animBg="1"/>
      <p:bldP spid="42" grpId="0" animBg="1"/>
      <p:bldP spid="47" grpId="0" animBg="1"/>
      <p:bldP spid="47" grpId="1" animBg="1"/>
      <p:bldP spid="48" grpId="0" animBg="1"/>
      <p:bldP spid="49" grpId="0"/>
      <p:bldP spid="50" grpId="0" animBg="1"/>
      <p:bldP spid="57" grpId="0" animBg="1"/>
      <p:bldP spid="63" grpId="0"/>
      <p:bldP spid="65" grpId="0" animBg="1"/>
      <p:bldP spid="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Network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86314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6735200" y="858202"/>
            <a:ext cx="1524000" cy="417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666931" y="5326579"/>
            <a:ext cx="1355732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Match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95632" y="4818385"/>
            <a:ext cx="0" cy="49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99231" y="1862506"/>
            <a:ext cx="337217" cy="9443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單箭頭接點 12"/>
          <p:cNvCxnSpPr>
            <a:endCxn id="10" idx="3"/>
          </p:cNvCxnSpPr>
          <p:nvPr/>
        </p:nvCxnSpPr>
        <p:spPr>
          <a:xfrm flipH="1">
            <a:off x="4022663" y="5695069"/>
            <a:ext cx="1174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45478" y="5429996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Query</a:t>
            </a:r>
            <a:endParaRPr lang="zh-TW" altLang="en-US" sz="21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017615" y="4878216"/>
            <a:ext cx="9114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100" dirty="0"/>
              <a:t>vector</a:t>
            </a:r>
            <a:endParaRPr lang="zh-TW" altLang="en-US" sz="2100" dirty="0"/>
          </a:p>
        </p:txBody>
      </p:sp>
      <p:sp>
        <p:nvSpPr>
          <p:cNvPr id="19" name="矩形 18"/>
          <p:cNvSpPr/>
          <p:nvPr/>
        </p:nvSpPr>
        <p:spPr>
          <a:xfrm>
            <a:off x="628650" y="4036047"/>
            <a:ext cx="1395611" cy="7369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Document</a:t>
            </a:r>
            <a:endParaRPr lang="zh-TW" altLang="en-US" sz="2100" dirty="0"/>
          </a:p>
        </p:txBody>
      </p:sp>
      <p:sp>
        <p:nvSpPr>
          <p:cNvPr id="20" name="向右箭號 19"/>
          <p:cNvSpPr/>
          <p:nvPr/>
        </p:nvSpPr>
        <p:spPr>
          <a:xfrm>
            <a:off x="2158581" y="4255872"/>
            <a:ext cx="907094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向右箭號 20"/>
          <p:cNvSpPr/>
          <p:nvPr/>
        </p:nvSpPr>
        <p:spPr>
          <a:xfrm rot="10800000" flipV="1">
            <a:off x="5771513" y="5539616"/>
            <a:ext cx="957395" cy="3492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277598" y="5249330"/>
            <a:ext cx="369836" cy="891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600598" y="1954570"/>
            <a:ext cx="1561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kern="100" dirty="0">
                <a:solidFill>
                  <a:srgbClr val="0000FF"/>
                </a:solidFill>
                <a:latin typeface="Times New Roman" panose="02020603050405020304" pitchFamily="18" charset="0"/>
              </a:rPr>
              <a:t>Extracted Information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677676" y="4061868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blipFill rotWithShape="0">
                <a:blip r:embed="rId29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241187" y="3496828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187" y="3496828"/>
                <a:ext cx="388760" cy="369332"/>
              </a:xfrm>
              <a:prstGeom prst="rect">
                <a:avLst/>
              </a:prstGeom>
              <a:blipFill rotWithShape="0">
                <a:blip r:embed="rId30"/>
                <a:stretch>
                  <a:fillRect l="-11111" r="-793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endCxn id="12" idx="2"/>
          </p:cNvCxnSpPr>
          <p:nvPr/>
        </p:nvCxnSpPr>
        <p:spPr>
          <a:xfrm flipV="1">
            <a:off x="3423459" y="2806902"/>
            <a:ext cx="944381" cy="722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610151" y="1766814"/>
                <a:ext cx="161852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51" y="1766814"/>
                <a:ext cx="1618520" cy="1038489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手繪多邊形 43"/>
          <p:cNvSpPr/>
          <p:nvPr/>
        </p:nvSpPr>
        <p:spPr>
          <a:xfrm>
            <a:off x="2748481" y="3710667"/>
            <a:ext cx="405809" cy="1615913"/>
          </a:xfrm>
          <a:custGeom>
            <a:avLst/>
            <a:gdLst>
              <a:gd name="connsiteX0" fmla="*/ 278422 w 621322"/>
              <a:gd name="connsiteY0" fmla="*/ 2533650 h 2533650"/>
              <a:gd name="connsiteX1" fmla="*/ 11722 w 621322"/>
              <a:gd name="connsiteY1" fmla="*/ 1009650 h 2533650"/>
              <a:gd name="connsiteX2" fmla="*/ 621322 w 621322"/>
              <a:gd name="connsiteY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22" h="2533650">
                <a:moveTo>
                  <a:pt x="278422" y="2533650"/>
                </a:moveTo>
                <a:cubicBezTo>
                  <a:pt x="116497" y="1982787"/>
                  <a:pt x="-45428" y="1431925"/>
                  <a:pt x="11722" y="1009650"/>
                </a:cubicBezTo>
                <a:cubicBezTo>
                  <a:pt x="68872" y="587375"/>
                  <a:pt x="345097" y="293687"/>
                  <a:pt x="62132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3789895" y="396796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blipFill rotWithShape="0">
                <a:blip r:embed="rId32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4345867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blipFill rotWithShape="0">
                <a:blip r:embed="rId33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5442413" y="3953349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blipFill rotWithShape="0">
                <a:blip r:embed="rId34"/>
                <a:stretch>
                  <a:fillRect l="-8333" r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830057" y="3505962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57" y="3505962"/>
                <a:ext cx="395878" cy="369332"/>
              </a:xfrm>
              <a:prstGeom prst="rect">
                <a:avLst/>
              </a:prstGeom>
              <a:blipFill rotWithShape="0">
                <a:blip r:embed="rId35"/>
                <a:stretch>
                  <a:fillRect l="-9231" r="-615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381989" y="3512322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89" y="3512322"/>
                <a:ext cx="395878" cy="369332"/>
              </a:xfrm>
              <a:prstGeom prst="rect">
                <a:avLst/>
              </a:prstGeom>
              <a:blipFill rotWithShape="0">
                <a:blip r:embed="rId36"/>
                <a:stretch>
                  <a:fillRect l="-10769" r="-615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462415" y="3526001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15" y="3526001"/>
                <a:ext cx="395878" cy="369332"/>
              </a:xfrm>
              <a:prstGeom prst="rect">
                <a:avLst/>
              </a:prstGeom>
              <a:blipFill rotWithShape="0">
                <a:blip r:embed="rId37"/>
                <a:stretch>
                  <a:fillRect l="-15385" r="-107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endCxn id="12" idx="2"/>
          </p:cNvCxnSpPr>
          <p:nvPr/>
        </p:nvCxnSpPr>
        <p:spPr>
          <a:xfrm flipV="1">
            <a:off x="4021507" y="2806902"/>
            <a:ext cx="346333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12" idx="2"/>
          </p:cNvCxnSpPr>
          <p:nvPr/>
        </p:nvCxnSpPr>
        <p:spPr>
          <a:xfrm flipH="1" flipV="1">
            <a:off x="4367840" y="2806902"/>
            <a:ext cx="212088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2" idx="2"/>
          </p:cNvCxnSpPr>
          <p:nvPr/>
        </p:nvCxnSpPr>
        <p:spPr>
          <a:xfrm flipH="1" flipV="1">
            <a:off x="4367840" y="2806902"/>
            <a:ext cx="1280191" cy="77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724922" y="1805191"/>
            <a:ext cx="1520014" cy="10001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sp>
        <p:nvSpPr>
          <p:cNvPr id="69" name="向右箭號 68"/>
          <p:cNvSpPr/>
          <p:nvPr/>
        </p:nvSpPr>
        <p:spPr>
          <a:xfrm rot="16200000">
            <a:off x="6291824" y="3914891"/>
            <a:ext cx="2452788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6228671" y="2118435"/>
            <a:ext cx="516807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16200000">
            <a:off x="7226525" y="1341321"/>
            <a:ext cx="516807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362166" y="1929203"/>
            <a:ext cx="2010502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Sentence to vector can be jointly trained.</a:t>
            </a:r>
            <a:endParaRPr lang="zh-TW" altLang="en-US" sz="2400" dirty="0"/>
          </a:p>
        </p:txBody>
      </p:sp>
      <p:sp>
        <p:nvSpPr>
          <p:cNvPr id="73" name="矩形 72"/>
          <p:cNvSpPr/>
          <p:nvPr/>
        </p:nvSpPr>
        <p:spPr>
          <a:xfrm>
            <a:off x="4097650" y="1726704"/>
            <a:ext cx="2072731" cy="120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2480" y="6154205"/>
            <a:ext cx="85654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/>
              <a:t>Sainbayar</a:t>
            </a:r>
            <a:r>
              <a:rPr lang="en-US" altLang="zh-TW" dirty="0"/>
              <a:t> Sukhbaatar</a:t>
            </a:r>
            <a:r>
              <a:rPr lang="en-US" altLang="zh-TW" dirty="0">
                <a:solidFill>
                  <a:srgbClr val="000000"/>
                </a:solidFill>
              </a:rPr>
              <a:t>, </a:t>
            </a:r>
            <a:r>
              <a:rPr lang="en-US" altLang="zh-TW" dirty="0"/>
              <a:t>Arthur </a:t>
            </a:r>
            <a:r>
              <a:rPr lang="en-US" altLang="zh-TW" dirty="0" err="1"/>
              <a:t>Szlam</a:t>
            </a:r>
            <a:r>
              <a:rPr lang="en-US" altLang="zh-TW" dirty="0">
                <a:solidFill>
                  <a:srgbClr val="000000"/>
                </a:solidFill>
              </a:rPr>
              <a:t>, </a:t>
            </a:r>
            <a:r>
              <a:rPr lang="en-US" altLang="zh-TW" dirty="0"/>
              <a:t>Jason Weston</a:t>
            </a:r>
            <a:r>
              <a:rPr lang="en-US" altLang="zh-TW" dirty="0">
                <a:solidFill>
                  <a:srgbClr val="000000"/>
                </a:solidFill>
              </a:rPr>
              <a:t>, </a:t>
            </a:r>
            <a:r>
              <a:rPr lang="en-US" altLang="zh-TW" dirty="0"/>
              <a:t>Rob Fergus, “End-To-End Memory Networks”,</a:t>
            </a:r>
            <a:r>
              <a:rPr lang="zh-TW" altLang="en-US" dirty="0"/>
              <a:t> </a:t>
            </a:r>
            <a:r>
              <a:rPr lang="en-US" altLang="zh-TW" dirty="0"/>
              <a:t>NIPS,</a:t>
            </a:r>
            <a:r>
              <a:rPr lang="zh-TW" altLang="en-US" dirty="0"/>
              <a:t> </a:t>
            </a:r>
            <a:r>
              <a:rPr lang="en-US" altLang="zh-TW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156411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  <p:bldP spid="15" grpId="0"/>
      <p:bldP spid="19" grpId="0" animBg="1"/>
      <p:bldP spid="20" grpId="0" animBg="1"/>
      <p:bldP spid="21" grpId="0" animBg="1"/>
      <p:bldP spid="25" grpId="0" animBg="1"/>
      <p:bldP spid="26" grpId="0"/>
      <p:bldP spid="27" grpId="0"/>
      <p:bldP spid="28" grpId="0"/>
      <p:bldP spid="34" grpId="0"/>
      <p:bldP spid="41" grpId="0"/>
      <p:bldP spid="44" grpId="0" animBg="1"/>
      <p:bldP spid="51" grpId="0" animBg="1"/>
      <p:bldP spid="52" grpId="0"/>
      <p:bldP spid="53" grpId="0" animBg="1"/>
      <p:bldP spid="54" grpId="0"/>
      <p:bldP spid="55" grpId="0" animBg="1"/>
      <p:bldP spid="56" grpId="0"/>
      <p:bldP spid="58" grpId="0"/>
      <p:bldP spid="59" grpId="0"/>
      <p:bldP spid="60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86314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9" name="矩形 8"/>
          <p:cNvSpPr/>
          <p:nvPr/>
        </p:nvSpPr>
        <p:spPr>
          <a:xfrm>
            <a:off x="6745478" y="48687"/>
            <a:ext cx="1524000" cy="41706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Answer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2666931" y="5326579"/>
            <a:ext cx="1355732" cy="7369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Match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3395632" y="4818385"/>
            <a:ext cx="0" cy="4954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115346" y="708628"/>
            <a:ext cx="337217" cy="9443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cxnSp>
        <p:nvCxnSpPr>
          <p:cNvPr id="13" name="直線單箭頭接點 12"/>
          <p:cNvCxnSpPr>
            <a:endCxn id="10" idx="3"/>
          </p:cNvCxnSpPr>
          <p:nvPr/>
        </p:nvCxnSpPr>
        <p:spPr>
          <a:xfrm flipH="1">
            <a:off x="4022663" y="5695069"/>
            <a:ext cx="11749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745478" y="5429996"/>
            <a:ext cx="1503444" cy="5684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Query</a:t>
            </a:r>
            <a:endParaRPr lang="zh-TW" altLang="en-US" sz="2100" dirty="0"/>
          </a:p>
        </p:txBody>
      </p:sp>
      <p:sp>
        <p:nvSpPr>
          <p:cNvPr id="19" name="矩形 18"/>
          <p:cNvSpPr/>
          <p:nvPr/>
        </p:nvSpPr>
        <p:spPr>
          <a:xfrm>
            <a:off x="628650" y="4036047"/>
            <a:ext cx="1395611" cy="73697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100" dirty="0"/>
              <a:t>Document</a:t>
            </a:r>
            <a:endParaRPr lang="zh-TW" altLang="en-US" sz="2100" dirty="0"/>
          </a:p>
        </p:txBody>
      </p:sp>
      <p:sp>
        <p:nvSpPr>
          <p:cNvPr id="20" name="向右箭號 19"/>
          <p:cNvSpPr/>
          <p:nvPr/>
        </p:nvSpPr>
        <p:spPr>
          <a:xfrm>
            <a:off x="2158581" y="4255872"/>
            <a:ext cx="907094" cy="33372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1" name="向右箭號 20"/>
          <p:cNvSpPr/>
          <p:nvPr/>
        </p:nvSpPr>
        <p:spPr>
          <a:xfrm rot="10800000" flipV="1">
            <a:off x="5771513" y="5539616"/>
            <a:ext cx="957395" cy="34923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5" name="矩形 24"/>
          <p:cNvSpPr/>
          <p:nvPr/>
        </p:nvSpPr>
        <p:spPr>
          <a:xfrm>
            <a:off x="5277598" y="5249330"/>
            <a:ext cx="369836" cy="89147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</a:t>
            </a:r>
            <a:endParaRPr lang="zh-TW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2516713" y="800692"/>
            <a:ext cx="15617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100" kern="100" dirty="0">
                <a:solidFill>
                  <a:srgbClr val="00B050"/>
                </a:solidFill>
                <a:latin typeface="Times New Roman" panose="02020603050405020304" pitchFamily="18" charset="0"/>
              </a:rPr>
              <a:t>Extracted Information 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4677676" y="4061868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476" y="4174731"/>
                <a:ext cx="385234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524" r="-7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245173" y="3458084"/>
                <a:ext cx="38876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173" y="3458084"/>
                <a:ext cx="38876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375" r="-6250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單箭頭接點 38"/>
          <p:cNvCxnSpPr>
            <a:stCxn id="42" idx="0"/>
            <a:endCxn id="12" idx="2"/>
          </p:cNvCxnSpPr>
          <p:nvPr/>
        </p:nvCxnSpPr>
        <p:spPr>
          <a:xfrm flipV="1">
            <a:off x="3349950" y="1653024"/>
            <a:ext cx="934005" cy="8010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/>
              <p:cNvSpPr txBox="1"/>
              <p:nvPr/>
            </p:nvSpPr>
            <p:spPr>
              <a:xfrm>
                <a:off x="4526266" y="612936"/>
                <a:ext cx="1564083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266" y="612936"/>
                <a:ext cx="1564083" cy="103848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手繪多邊形 43"/>
          <p:cNvSpPr/>
          <p:nvPr/>
        </p:nvSpPr>
        <p:spPr>
          <a:xfrm>
            <a:off x="2748481" y="3710667"/>
            <a:ext cx="405809" cy="1615913"/>
          </a:xfrm>
          <a:custGeom>
            <a:avLst/>
            <a:gdLst>
              <a:gd name="connsiteX0" fmla="*/ 278422 w 621322"/>
              <a:gd name="connsiteY0" fmla="*/ 2533650 h 2533650"/>
              <a:gd name="connsiteX1" fmla="*/ 11722 w 621322"/>
              <a:gd name="connsiteY1" fmla="*/ 1009650 h 2533650"/>
              <a:gd name="connsiteX2" fmla="*/ 621322 w 621322"/>
              <a:gd name="connsiteY2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22" h="2533650">
                <a:moveTo>
                  <a:pt x="278422" y="2533650"/>
                </a:moveTo>
                <a:cubicBezTo>
                  <a:pt x="116497" y="1982787"/>
                  <a:pt x="-45428" y="1431925"/>
                  <a:pt x="11722" y="1009650"/>
                </a:cubicBezTo>
                <a:cubicBezTo>
                  <a:pt x="68872" y="587375"/>
                  <a:pt x="345097" y="293687"/>
                  <a:pt x="621322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1" name="矩形 50"/>
          <p:cNvSpPr/>
          <p:nvPr/>
        </p:nvSpPr>
        <p:spPr>
          <a:xfrm>
            <a:off x="3789895" y="396796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/>
              <p:cNvSpPr txBox="1"/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2" name="文字方塊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57" y="4184791"/>
                <a:ext cx="39183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4345867" y="3957908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29" y="4174731"/>
                <a:ext cx="39183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231" r="-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>
            <a:off x="5442413" y="3953349"/>
            <a:ext cx="398415" cy="8403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/>
              <p:cNvSpPr txBox="1"/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6" name="文字方塊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75" y="4170172"/>
                <a:ext cx="43717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333" r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3834043" y="3467218"/>
                <a:ext cx="3958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43" y="3467218"/>
                <a:ext cx="39587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0769" r="-615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4385975" y="3473578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975" y="3473578"/>
                <a:ext cx="395878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231" r="-6154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/>
              <p:cNvSpPr txBox="1"/>
              <p:nvPr/>
            </p:nvSpPr>
            <p:spPr>
              <a:xfrm>
                <a:off x="5466401" y="3487257"/>
                <a:ext cx="39587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0" name="文字方塊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01" y="3487257"/>
                <a:ext cx="395878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16923" r="-1076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單箭頭接點 61"/>
          <p:cNvCxnSpPr>
            <a:endCxn id="12" idx="2"/>
          </p:cNvCxnSpPr>
          <p:nvPr/>
        </p:nvCxnSpPr>
        <p:spPr>
          <a:xfrm flipV="1">
            <a:off x="3937622" y="1653024"/>
            <a:ext cx="346333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endCxn id="12" idx="2"/>
          </p:cNvCxnSpPr>
          <p:nvPr/>
        </p:nvCxnSpPr>
        <p:spPr>
          <a:xfrm flipH="1" flipV="1">
            <a:off x="4283955" y="1653024"/>
            <a:ext cx="212088" cy="7888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>
            <a:endCxn id="12" idx="2"/>
          </p:cNvCxnSpPr>
          <p:nvPr/>
        </p:nvCxnSpPr>
        <p:spPr>
          <a:xfrm flipH="1" flipV="1">
            <a:off x="4283955" y="1653024"/>
            <a:ext cx="1280191" cy="777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向右箭號 69"/>
          <p:cNvSpPr/>
          <p:nvPr/>
        </p:nvSpPr>
        <p:spPr>
          <a:xfrm>
            <a:off x="6150924" y="1015231"/>
            <a:ext cx="516807" cy="410933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右箭號 70"/>
          <p:cNvSpPr/>
          <p:nvPr/>
        </p:nvSpPr>
        <p:spPr>
          <a:xfrm rot="16200000">
            <a:off x="7288705" y="427388"/>
            <a:ext cx="415113" cy="47790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文字方塊 71"/>
          <p:cNvSpPr txBox="1"/>
          <p:nvPr/>
        </p:nvSpPr>
        <p:spPr>
          <a:xfrm>
            <a:off x="355037" y="2197470"/>
            <a:ext cx="2010502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Jointly learned</a:t>
            </a:r>
            <a:endParaRPr lang="zh-TW" altLang="en-US" sz="2400" dirty="0"/>
          </a:p>
        </p:txBody>
      </p:sp>
      <p:sp>
        <p:nvSpPr>
          <p:cNvPr id="42" name="矩形 41"/>
          <p:cNvSpPr/>
          <p:nvPr/>
        </p:nvSpPr>
        <p:spPr>
          <a:xfrm>
            <a:off x="3150742" y="2454092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4642104" y="2558052"/>
            <a:ext cx="928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190904" y="2670915"/>
                <a:ext cx="3852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4" y="2670915"/>
                <a:ext cx="38523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18750" r="-4688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3754323" y="2464152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794485" y="2680975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85" y="2680975"/>
                <a:ext cx="391838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18462" r="-4615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4310295" y="2454092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4350457" y="2670915"/>
                <a:ext cx="3918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457" y="2670915"/>
                <a:ext cx="391838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8750" r="-6250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/>
          <p:cNvSpPr/>
          <p:nvPr/>
        </p:nvSpPr>
        <p:spPr>
          <a:xfrm>
            <a:off x="5406841" y="2449533"/>
            <a:ext cx="398415" cy="8403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/>
              <p:cNvSpPr txBox="1"/>
              <p:nvPr/>
            </p:nvSpPr>
            <p:spPr>
              <a:xfrm>
                <a:off x="5447003" y="2666356"/>
                <a:ext cx="4371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1" name="文字方塊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003" y="2666356"/>
                <a:ext cx="437171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6901" r="-5634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向右箭號 62"/>
          <p:cNvSpPr/>
          <p:nvPr/>
        </p:nvSpPr>
        <p:spPr>
          <a:xfrm rot="19242017">
            <a:off x="1449720" y="3163615"/>
            <a:ext cx="1803623" cy="393995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68" name="矩形 67"/>
          <p:cNvSpPr/>
          <p:nvPr/>
        </p:nvSpPr>
        <p:spPr>
          <a:xfrm>
            <a:off x="6756243" y="887561"/>
            <a:ext cx="1520014" cy="662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152317" y="75129"/>
            <a:ext cx="200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Memory</a:t>
            </a:r>
          </a:p>
          <a:p>
            <a:r>
              <a:rPr lang="en-US" altLang="zh-TW" sz="2800" b="1" i="1" u="sng" dirty="0"/>
              <a:t>Network</a:t>
            </a:r>
            <a:endParaRPr lang="zh-TW" altLang="en-US" sz="2800" b="1" i="1" u="sng" dirty="0"/>
          </a:p>
        </p:txBody>
      </p:sp>
      <p:cxnSp>
        <p:nvCxnSpPr>
          <p:cNvPr id="65" name="直線單箭頭接點 64"/>
          <p:cNvCxnSpPr>
            <a:endCxn id="72" idx="2"/>
          </p:cNvCxnSpPr>
          <p:nvPr/>
        </p:nvCxnSpPr>
        <p:spPr>
          <a:xfrm flipH="1" flipV="1">
            <a:off x="1360288" y="2659135"/>
            <a:ext cx="957116" cy="726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endCxn id="72" idx="2"/>
          </p:cNvCxnSpPr>
          <p:nvPr/>
        </p:nvCxnSpPr>
        <p:spPr>
          <a:xfrm flipH="1" flipV="1">
            <a:off x="1360288" y="2659135"/>
            <a:ext cx="1242370" cy="1719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771512" y="1795071"/>
            <a:ext cx="657123" cy="44640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6409327" y="2197470"/>
            <a:ext cx="0" cy="25215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781552" y="4719022"/>
            <a:ext cx="627775" cy="7983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482331" y="3131839"/>
            <a:ext cx="1428624" cy="62389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Hopping</a:t>
            </a:r>
            <a:endParaRPr lang="zh-TW" altLang="en-US" sz="2800" dirty="0"/>
          </a:p>
        </p:txBody>
      </p:sp>
      <p:sp>
        <p:nvSpPr>
          <p:cNvPr id="75" name="矩形 74"/>
          <p:cNvSpPr/>
          <p:nvPr/>
        </p:nvSpPr>
        <p:spPr>
          <a:xfrm>
            <a:off x="4020387" y="566230"/>
            <a:ext cx="2072731" cy="12032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10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6" grpId="0"/>
      <p:bldP spid="41" grpId="0"/>
      <p:bldP spid="70" grpId="0" animBg="1"/>
      <p:bldP spid="71" grpId="0" animBg="1"/>
      <p:bldP spid="72" grpId="0" animBg="1"/>
      <p:bldP spid="42" grpId="0" animBg="1"/>
      <p:bldP spid="43" grpId="0"/>
      <p:bldP spid="45" grpId="0"/>
      <p:bldP spid="47" grpId="0" animBg="1"/>
      <p:bldP spid="48" grpId="0"/>
      <p:bldP spid="49" grpId="0" animBg="1"/>
      <p:bldP spid="50" grpId="0"/>
      <p:bldP spid="57" grpId="0" animBg="1"/>
      <p:bldP spid="61" grpId="0"/>
      <p:bldP spid="63" grpId="0" animBg="1"/>
      <p:bldP spid="68" grpId="0" animBg="1"/>
      <p:bldP spid="16" grpId="0" animBg="1"/>
      <p:bldP spid="7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10753" y="0"/>
            <a:ext cx="20062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Memory</a:t>
            </a:r>
          </a:p>
          <a:p>
            <a:r>
              <a:rPr lang="en-US" altLang="zh-TW" sz="2800" b="1" i="1" u="sng" dirty="0"/>
              <a:t>Network</a:t>
            </a:r>
            <a:endParaRPr lang="zh-TW" altLang="en-US" sz="2800" b="1" i="1" u="sng" dirty="0"/>
          </a:p>
        </p:txBody>
      </p:sp>
      <p:sp>
        <p:nvSpPr>
          <p:cNvPr id="6" name="矩形 5"/>
          <p:cNvSpPr/>
          <p:nvPr/>
        </p:nvSpPr>
        <p:spPr>
          <a:xfrm>
            <a:off x="6251041" y="6090199"/>
            <a:ext cx="369836" cy="55250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q</a:t>
            </a:r>
            <a:endParaRPr lang="zh-TW" altLang="en-US" sz="2400" dirty="0"/>
          </a:p>
        </p:txBody>
      </p:sp>
      <p:grpSp>
        <p:nvGrpSpPr>
          <p:cNvPr id="3" name="群組 2"/>
          <p:cNvGrpSpPr/>
          <p:nvPr/>
        </p:nvGrpSpPr>
        <p:grpSpPr>
          <a:xfrm>
            <a:off x="2253404" y="5005434"/>
            <a:ext cx="3049731" cy="552506"/>
            <a:chOff x="2814881" y="4926638"/>
            <a:chExt cx="3049731" cy="552506"/>
          </a:xfrm>
        </p:grpSpPr>
        <p:sp>
          <p:nvSpPr>
            <p:cNvPr id="7" name="矩形 6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243381" y="4300584"/>
            <a:ext cx="3049731" cy="552506"/>
            <a:chOff x="2814881" y="4926638"/>
            <a:chExt cx="3049731" cy="552506"/>
          </a:xfrm>
        </p:grpSpPr>
        <p:sp>
          <p:nvSpPr>
            <p:cNvPr id="14" name="矩形 13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20" name="文字方塊 19"/>
          <p:cNvSpPr txBox="1"/>
          <p:nvPr/>
        </p:nvSpPr>
        <p:spPr>
          <a:xfrm>
            <a:off x="2213620" y="5619443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Compute attention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126524" y="3833144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Extract information</a:t>
            </a:r>
            <a:endParaRPr lang="zh-TW" altLang="en-US" sz="24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6075959" y="3099832"/>
            <a:ext cx="812106" cy="749111"/>
            <a:chOff x="6765541" y="3081982"/>
            <a:chExt cx="812106" cy="749111"/>
          </a:xfrm>
        </p:grpSpPr>
        <p:sp>
          <p:nvSpPr>
            <p:cNvPr id="22" name="橢圓 21"/>
            <p:cNvSpPr/>
            <p:nvPr/>
          </p:nvSpPr>
          <p:spPr>
            <a:xfrm>
              <a:off x="6765541" y="3081982"/>
              <a:ext cx="72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/>
                <p:cNvSpPr txBox="1"/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3" name="文字方塊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/>
          <p:cNvGrpSpPr/>
          <p:nvPr/>
        </p:nvGrpSpPr>
        <p:grpSpPr>
          <a:xfrm>
            <a:off x="2231566" y="2007071"/>
            <a:ext cx="3049731" cy="552506"/>
            <a:chOff x="2814881" y="4926638"/>
            <a:chExt cx="3049731" cy="552506"/>
          </a:xfrm>
        </p:grpSpPr>
        <p:sp>
          <p:nvSpPr>
            <p:cNvPr id="27" name="矩形 26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28" name="矩形 27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grpSp>
        <p:nvGrpSpPr>
          <p:cNvPr id="33" name="群組 32"/>
          <p:cNvGrpSpPr/>
          <p:nvPr/>
        </p:nvGrpSpPr>
        <p:grpSpPr>
          <a:xfrm>
            <a:off x="2221543" y="1302221"/>
            <a:ext cx="3049731" cy="552506"/>
            <a:chOff x="2814881" y="4926638"/>
            <a:chExt cx="3049731" cy="552506"/>
          </a:xfrm>
        </p:grpSpPr>
        <p:sp>
          <p:nvSpPr>
            <p:cNvPr id="34" name="矩形 33"/>
            <p:cNvSpPr/>
            <p:nvPr/>
          </p:nvSpPr>
          <p:spPr>
            <a:xfrm>
              <a:off x="281488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335916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6" name="矩形 35"/>
            <p:cNvSpPr/>
            <p:nvPr/>
          </p:nvSpPr>
          <p:spPr>
            <a:xfrm>
              <a:off x="3903451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4421737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8" name="矩形 37"/>
            <p:cNvSpPr/>
            <p:nvPr/>
          </p:nvSpPr>
          <p:spPr>
            <a:xfrm>
              <a:off x="5494776" y="4926638"/>
              <a:ext cx="369836" cy="552506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4678988" y="4926638"/>
              <a:ext cx="9283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……</a:t>
              </a:r>
              <a:endParaRPr lang="zh-TW" altLang="en-US" sz="2400" dirty="0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2191782" y="2621080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Compute attention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126524" y="855225"/>
            <a:ext cx="3273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Extract information</a:t>
            </a:r>
            <a:endParaRPr lang="zh-TW" altLang="en-US" sz="2400" dirty="0"/>
          </a:p>
        </p:txBody>
      </p:sp>
      <p:grpSp>
        <p:nvGrpSpPr>
          <p:cNvPr id="42" name="群組 41"/>
          <p:cNvGrpSpPr/>
          <p:nvPr/>
        </p:nvGrpSpPr>
        <p:grpSpPr>
          <a:xfrm>
            <a:off x="6075959" y="262381"/>
            <a:ext cx="812106" cy="749111"/>
            <a:chOff x="6765541" y="3081982"/>
            <a:chExt cx="812106" cy="749111"/>
          </a:xfrm>
        </p:grpSpPr>
        <p:sp>
          <p:nvSpPr>
            <p:cNvPr id="43" name="橢圓 42"/>
            <p:cNvSpPr/>
            <p:nvPr/>
          </p:nvSpPr>
          <p:spPr>
            <a:xfrm>
              <a:off x="6765541" y="3081982"/>
              <a:ext cx="720000" cy="72000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698" y="3160332"/>
                  <a:ext cx="608949" cy="6707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矩形 44"/>
          <p:cNvSpPr/>
          <p:nvPr/>
        </p:nvSpPr>
        <p:spPr>
          <a:xfrm>
            <a:off x="7276788" y="319667"/>
            <a:ext cx="943319" cy="6627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DNN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729077" y="353338"/>
            <a:ext cx="414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</a:t>
            </a:r>
            <a:endParaRPr lang="zh-TW" altLang="en-US" sz="2800" dirty="0"/>
          </a:p>
        </p:txBody>
      </p:sp>
      <p:pic>
        <p:nvPicPr>
          <p:cNvPr id="49" name="圖片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6" y="2844776"/>
            <a:ext cx="1219200" cy="1219200"/>
          </a:xfrm>
          <a:prstGeom prst="rect">
            <a:avLst/>
          </a:prstGeom>
        </p:spPr>
      </p:pic>
      <p:grpSp>
        <p:nvGrpSpPr>
          <p:cNvPr id="54" name="群組 53"/>
          <p:cNvGrpSpPr/>
          <p:nvPr/>
        </p:nvGrpSpPr>
        <p:grpSpPr>
          <a:xfrm>
            <a:off x="3756216" y="6048530"/>
            <a:ext cx="2422643" cy="317922"/>
            <a:chOff x="3756216" y="6048530"/>
            <a:chExt cx="2422643" cy="317922"/>
          </a:xfrm>
        </p:grpSpPr>
        <p:cxnSp>
          <p:nvCxnSpPr>
            <p:cNvPr id="51" name="直線接點 50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/>
            <p:cNvCxnSpPr/>
            <p:nvPr/>
          </p:nvCxnSpPr>
          <p:spPr>
            <a:xfrm flipH="1" flipV="1">
              <a:off x="3756216" y="60485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群組 54"/>
          <p:cNvGrpSpPr/>
          <p:nvPr/>
        </p:nvGrpSpPr>
        <p:grpSpPr>
          <a:xfrm>
            <a:off x="3679949" y="3038573"/>
            <a:ext cx="2422643" cy="317922"/>
            <a:chOff x="3756216" y="6048530"/>
            <a:chExt cx="2422643" cy="317922"/>
          </a:xfrm>
        </p:grpSpPr>
        <p:cxnSp>
          <p:nvCxnSpPr>
            <p:cNvPr id="56" name="直線接點 55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/>
            <p:cNvCxnSpPr/>
            <p:nvPr/>
          </p:nvCxnSpPr>
          <p:spPr>
            <a:xfrm flipH="1" flipV="1">
              <a:off x="3756216" y="60485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/>
          <p:cNvGrpSpPr/>
          <p:nvPr/>
        </p:nvGrpSpPr>
        <p:grpSpPr>
          <a:xfrm>
            <a:off x="3679949" y="3606007"/>
            <a:ext cx="2422643" cy="298872"/>
            <a:chOff x="3756216" y="6353330"/>
            <a:chExt cx="2422643" cy="298872"/>
          </a:xfrm>
        </p:grpSpPr>
        <p:cxnSp>
          <p:nvCxnSpPr>
            <p:cNvPr id="59" name="直線接點 58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/>
            <p:cNvCxnSpPr/>
            <p:nvPr/>
          </p:nvCxnSpPr>
          <p:spPr>
            <a:xfrm flipH="1" flipV="1">
              <a:off x="3756216" y="63533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群組 60"/>
          <p:cNvGrpSpPr/>
          <p:nvPr/>
        </p:nvGrpSpPr>
        <p:grpSpPr>
          <a:xfrm>
            <a:off x="3653316" y="614948"/>
            <a:ext cx="2422643" cy="298872"/>
            <a:chOff x="3756216" y="6353330"/>
            <a:chExt cx="2422643" cy="298872"/>
          </a:xfrm>
        </p:grpSpPr>
        <p:cxnSp>
          <p:nvCxnSpPr>
            <p:cNvPr id="62" name="直線接點 61"/>
            <p:cNvCxnSpPr/>
            <p:nvPr/>
          </p:nvCxnSpPr>
          <p:spPr>
            <a:xfrm flipH="1">
              <a:off x="3756216" y="6366452"/>
              <a:ext cx="242264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/>
            <p:cNvCxnSpPr/>
            <p:nvPr/>
          </p:nvCxnSpPr>
          <p:spPr>
            <a:xfrm flipH="1" flipV="1">
              <a:off x="3756216" y="6353330"/>
              <a:ext cx="0" cy="298872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線接點 63"/>
          <p:cNvCxnSpPr/>
          <p:nvPr/>
        </p:nvCxnSpPr>
        <p:spPr>
          <a:xfrm flipV="1">
            <a:off x="6435959" y="3904879"/>
            <a:ext cx="0" cy="20942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 flipV="1">
            <a:off x="6435959" y="1011492"/>
            <a:ext cx="0" cy="209426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6795959" y="649793"/>
            <a:ext cx="4982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8220107" y="633998"/>
            <a:ext cx="498241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1262584" y="4160617"/>
            <a:ext cx="929198" cy="11210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/>
          <p:cNvCxnSpPr/>
          <p:nvPr/>
        </p:nvCxnSpPr>
        <p:spPr>
          <a:xfrm>
            <a:off x="1387096" y="4063976"/>
            <a:ext cx="785219" cy="6117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V="1">
            <a:off x="1347067" y="2384555"/>
            <a:ext cx="769950" cy="70488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 flipV="1">
            <a:off x="1175170" y="1591408"/>
            <a:ext cx="924506" cy="128879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07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/>
      <p:bldP spid="21" grpId="0"/>
      <p:bldP spid="40" grpId="0"/>
      <p:bldP spid="41" grpId="0"/>
      <p:bldP spid="45" grpId="0" animBg="1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Multiple-hop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End-To-End Memory Networks. S. </a:t>
            </a:r>
            <a:r>
              <a:rPr lang="en-US" altLang="zh-TW" sz="2400" dirty="0" err="1"/>
              <a:t>Sukhbaatar</a:t>
            </a:r>
            <a:r>
              <a:rPr lang="en-US" altLang="zh-TW" sz="2400" dirty="0"/>
              <a:t>, A. </a:t>
            </a:r>
            <a:r>
              <a:rPr lang="en-US" altLang="zh-TW" sz="2400" dirty="0" err="1"/>
              <a:t>Szlam</a:t>
            </a:r>
            <a:r>
              <a:rPr lang="en-US" altLang="zh-TW" sz="2400" dirty="0"/>
              <a:t>, J. Weston, R. Fergus. NIPS, 2015.</a:t>
            </a:r>
            <a:endParaRPr lang="zh-TW" altLang="zh-TW" sz="2400" dirty="0"/>
          </a:p>
          <a:p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896" y="3124828"/>
            <a:ext cx="7824229" cy="2249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28650" y="2681535"/>
            <a:ext cx="411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position of reading head: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48284" y="5377731"/>
            <a:ext cx="77194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err="1"/>
              <a:t>Keras</a:t>
            </a:r>
            <a:r>
              <a:rPr lang="en-US" altLang="zh-TW" sz="2400" dirty="0"/>
              <a:t> has example: </a:t>
            </a:r>
            <a:r>
              <a:rPr lang="zh-TW" altLang="en-US" sz="2400" dirty="0"/>
              <a:t>https://github.com/fchollet/keras/blob/master/examples/babi_memnn.py</a:t>
            </a:r>
          </a:p>
        </p:txBody>
      </p:sp>
    </p:spTree>
    <p:extLst>
      <p:ext uri="{BB962C8B-B14F-4D97-AF65-F5344CB8AC3E}">
        <p14:creationId xmlns:p14="http://schemas.microsoft.com/office/powerpoint/2010/main" val="11416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8057716-4A1D-4C34-A4DF-C8696942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893739"/>
            <a:ext cx="8029575" cy="555307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AC2A3A3-2FD0-4524-8654-2C7B4D5A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2D0112-373C-4669-A2E8-BDE753F128CC}"/>
              </a:ext>
            </a:extLst>
          </p:cNvPr>
          <p:cNvSpPr/>
          <p:nvPr/>
        </p:nvSpPr>
        <p:spPr>
          <a:xfrm>
            <a:off x="388400" y="230190"/>
            <a:ext cx="24208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Multiple-hop</a:t>
            </a:r>
            <a:endParaRPr lang="zh-TW" altLang="en-US" sz="3200" b="1" i="1" u="sng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BB9827-480A-4A5D-A92F-275328D5D683}"/>
              </a:ext>
            </a:extLst>
          </p:cNvPr>
          <p:cNvSpPr/>
          <p:nvPr/>
        </p:nvSpPr>
        <p:spPr>
          <a:xfrm>
            <a:off x="1152905" y="5475692"/>
            <a:ext cx="161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err="1"/>
              <a:t>ReasoNet</a:t>
            </a:r>
            <a:endParaRPr lang="zh-TW" altLang="en-US" sz="2800" b="1" i="1" u="sng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F34F12-EE11-43B5-A5D3-00BB6499841D}"/>
              </a:ext>
            </a:extLst>
          </p:cNvPr>
          <p:cNvSpPr/>
          <p:nvPr/>
        </p:nvSpPr>
        <p:spPr>
          <a:xfrm>
            <a:off x="1152905" y="5929340"/>
            <a:ext cx="3312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https://arxiv.org/abs/1609.05284</a:t>
            </a:r>
          </a:p>
        </p:txBody>
      </p:sp>
    </p:spTree>
    <p:extLst>
      <p:ext uri="{BB962C8B-B14F-4D97-AF65-F5344CB8AC3E}">
        <p14:creationId xmlns:p14="http://schemas.microsoft.com/office/powerpoint/2010/main" val="21719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D960E5-ED6C-469A-BEDA-5DA12602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Rnet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D05DC-5028-405E-A21D-797A2953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2C80B9-76A4-41CD-89E7-BA84805ED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5126"/>
            <a:ext cx="9144000" cy="62505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A018B0A-5EA3-4AB0-822A-1B412382FE66}"/>
              </a:ext>
            </a:extLst>
          </p:cNvPr>
          <p:cNvSpPr txBox="1"/>
          <p:nvPr/>
        </p:nvSpPr>
        <p:spPr>
          <a:xfrm>
            <a:off x="6959600" y="186267"/>
            <a:ext cx="155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i="1" u="sng" dirty="0"/>
              <a:t>R-Net</a:t>
            </a:r>
            <a:endParaRPr lang="zh-TW" altLang="en-US" sz="3200" b="1" i="1" u="sng" dirty="0"/>
          </a:p>
        </p:txBody>
      </p:sp>
    </p:spTree>
    <p:extLst>
      <p:ext uri="{BB962C8B-B14F-4D97-AF65-F5344CB8AC3E}">
        <p14:creationId xmlns:p14="http://schemas.microsoft.com/office/powerpoint/2010/main" val="29900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1304</TotalTime>
  <Words>683</Words>
  <Application>Microsoft Macintosh PowerPoint</Application>
  <PresentationFormat>全屏显示(4:3)</PresentationFormat>
  <Paragraphs>294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Helvetica Neue</vt:lpstr>
      <vt:lpstr>Times New Roman</vt:lpstr>
      <vt:lpstr>Office 佈景主題</vt:lpstr>
      <vt:lpstr>Attention-based Model</vt:lpstr>
      <vt:lpstr>External Memory</vt:lpstr>
      <vt:lpstr>Reading Comprehension</vt:lpstr>
      <vt:lpstr>Memory Network</vt:lpstr>
      <vt:lpstr>PowerPoint 演示文稿</vt:lpstr>
      <vt:lpstr>PowerPoint 演示文稿</vt:lpstr>
      <vt:lpstr>Multiple-hop</vt:lpstr>
      <vt:lpstr>PowerPoint 演示文稿</vt:lpstr>
      <vt:lpstr>Rnet</vt:lpstr>
      <vt:lpstr>PowerPoint 演示文稿</vt:lpstr>
      <vt:lpstr>PowerPoint 演示文稿</vt:lpstr>
      <vt:lpstr>Visual Question Answering</vt:lpstr>
      <vt:lpstr>Visual Question Answering</vt:lpstr>
      <vt:lpstr>Visual Question Answering</vt:lpstr>
      <vt:lpstr>Visual Question Answering</vt:lpstr>
      <vt:lpstr>External Memory v2</vt:lpstr>
      <vt:lpstr>Neural Turing Machine</vt:lpstr>
      <vt:lpstr>Neural Turing Machine</vt:lpstr>
      <vt:lpstr>Neural Turing Machine</vt:lpstr>
      <vt:lpstr>Neural Turing Machine</vt:lpstr>
      <vt:lpstr>PowerPoint 演示文稿</vt:lpstr>
      <vt:lpstr>Stack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Attention-based Model</dc:title>
  <dc:creator>Hung-yi Lee</dc:creator>
  <cp:lastModifiedBy>Microsoft Office User</cp:lastModifiedBy>
  <cp:revision>8</cp:revision>
  <dcterms:created xsi:type="dcterms:W3CDTF">2018-03-31T04:09:30Z</dcterms:created>
  <dcterms:modified xsi:type="dcterms:W3CDTF">2025-02-04T10:02:07Z</dcterms:modified>
</cp:coreProperties>
</file>