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9" r:id="rId2"/>
    <p:sldId id="290" r:id="rId3"/>
    <p:sldId id="278" r:id="rId4"/>
    <p:sldId id="279" r:id="rId5"/>
    <p:sldId id="280" r:id="rId6"/>
    <p:sldId id="281" r:id="rId7"/>
    <p:sldId id="282" r:id="rId8"/>
    <p:sldId id="283" r:id="rId9"/>
    <p:sldId id="284" r:id="rId10"/>
    <p:sldId id="285" r:id="rId11"/>
    <p:sldId id="286" r:id="rId12"/>
    <p:sldId id="287" r:id="rId13"/>
    <p:sldId id="288" r:id="rId14"/>
    <p:sldId id="256" r:id="rId15"/>
    <p:sldId id="265" r:id="rId16"/>
    <p:sldId id="266" r:id="rId17"/>
    <p:sldId id="257" r:id="rId18"/>
    <p:sldId id="258" r:id="rId19"/>
    <p:sldId id="259" r:id="rId20"/>
    <p:sldId id="260" r:id="rId21"/>
    <p:sldId id="261" r:id="rId22"/>
    <p:sldId id="262" r:id="rId23"/>
    <p:sldId id="263" r:id="rId24"/>
    <p:sldId id="264" r:id="rId25"/>
    <p:sldId id="267" r:id="rId26"/>
    <p:sldId id="268" r:id="rId27"/>
    <p:sldId id="269" r:id="rId28"/>
    <p:sldId id="270" r:id="rId29"/>
    <p:sldId id="271" r:id="rId30"/>
    <p:sldId id="272" r:id="rId31"/>
    <p:sldId id="273" r:id="rId32"/>
    <p:sldId id="274" r:id="rId33"/>
    <p:sldId id="275" r:id="rId34"/>
    <p:sldId id="276" r:id="rId35"/>
    <p:sldId id="27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224" autoAdjust="0"/>
  </p:normalViewPr>
  <p:slideViewPr>
    <p:cSldViewPr snapToGrid="0">
      <p:cViewPr varScale="1">
        <p:scale>
          <a:sx n="51" d="100"/>
          <a:sy n="51" d="100"/>
        </p:scale>
        <p:origin x="19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25.wmf"/><Relationship Id="rId4" Type="http://schemas.openxmlformats.org/officeDocument/2006/relationships/image" Target="../media/image9.wmf"/><Relationship Id="rId9"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62A2C-A19B-4CC0-8397-AB1DC0B51F67}" type="datetimeFigureOut">
              <a:rPr lang="zh-TW" altLang="en-US" smtClean="0"/>
              <a:t>2018/4/12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06155-4C92-42E1-988D-F75F02E119CC}" type="slidenum">
              <a:rPr lang="zh-TW" altLang="en-US" smtClean="0"/>
              <a:t>‹#›</a:t>
            </a:fld>
            <a:endParaRPr lang="zh-TW" altLang="en-US"/>
          </a:p>
        </p:txBody>
      </p:sp>
    </p:spTree>
    <p:extLst>
      <p:ext uri="{BB962C8B-B14F-4D97-AF65-F5344CB8AC3E}">
        <p14:creationId xmlns:p14="http://schemas.microsoft.com/office/powerpoint/2010/main" val="320541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a:t>
            </a:fld>
            <a:endParaRPr lang="zh-TW" altLang="en-US"/>
          </a:p>
        </p:txBody>
      </p:sp>
    </p:spTree>
    <p:extLst>
      <p:ext uri="{BB962C8B-B14F-4D97-AF65-F5344CB8AC3E}">
        <p14:creationId xmlns:p14="http://schemas.microsoft.com/office/powerpoint/2010/main" val="22734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19</a:t>
            </a:fld>
            <a:endParaRPr lang="zh-TW" altLang="en-US"/>
          </a:p>
        </p:txBody>
      </p:sp>
    </p:spTree>
    <p:extLst>
      <p:ext uri="{BB962C8B-B14F-4D97-AF65-F5344CB8AC3E}">
        <p14:creationId xmlns:p14="http://schemas.microsoft.com/office/powerpoint/2010/main" val="189626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20</a:t>
            </a:fld>
            <a:endParaRPr lang="zh-TW" altLang="en-US"/>
          </a:p>
        </p:txBody>
      </p:sp>
    </p:spTree>
    <p:extLst>
      <p:ext uri="{BB962C8B-B14F-4D97-AF65-F5344CB8AC3E}">
        <p14:creationId xmlns:p14="http://schemas.microsoft.com/office/powerpoint/2010/main" val="247879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http://140.112.21.35:6001/tree?token=6b1c4dc126a2a6aee2ecd04400b3c5998cebb20afbd487b8</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21</a:t>
            </a:fld>
            <a:endParaRPr lang="zh-TW" altLang="en-US"/>
          </a:p>
        </p:txBody>
      </p:sp>
    </p:spTree>
    <p:extLst>
      <p:ext uri="{BB962C8B-B14F-4D97-AF65-F5344CB8AC3E}">
        <p14:creationId xmlns:p14="http://schemas.microsoft.com/office/powerpoint/2010/main" val="191375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GELU: </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23</a:t>
            </a:fld>
            <a:endParaRPr lang="zh-TW" altLang="en-US"/>
          </a:p>
        </p:txBody>
      </p:sp>
    </p:spTree>
    <p:extLst>
      <p:ext uri="{BB962C8B-B14F-4D97-AF65-F5344CB8AC3E}">
        <p14:creationId xmlns:p14="http://schemas.microsoft.com/office/powerpoint/2010/main" val="23415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24</a:t>
            </a:fld>
            <a:endParaRPr lang="zh-TW" altLang="en-US"/>
          </a:p>
        </p:txBody>
      </p:sp>
    </p:spTree>
    <p:extLst>
      <p:ext uri="{BB962C8B-B14F-4D97-AF65-F5344CB8AC3E}">
        <p14:creationId xmlns:p14="http://schemas.microsoft.com/office/powerpoint/2010/main" val="108691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There are many interesting thin in highway network</a:t>
            </a:r>
            <a:endParaRPr lang="zh-TW" altLang="en-US" dirty="0"/>
          </a:p>
        </p:txBody>
      </p:sp>
      <p:sp>
        <p:nvSpPr>
          <p:cNvPr id="4" name="投影片編號版面配置區 3"/>
          <p:cNvSpPr>
            <a:spLocks noGrp="1"/>
          </p:cNvSpPr>
          <p:nvPr>
            <p:ph type="sldNum" sz="quarter" idx="10"/>
          </p:nvPr>
        </p:nvSpPr>
        <p:spPr/>
        <p:txBody>
          <a:bodyPr/>
          <a:lstStyle/>
          <a:p>
            <a:fld id="{98500D8A-8F69-433E-9A89-19B515AB742F}" type="slidenum">
              <a:rPr lang="zh-TW" altLang="en-US" smtClean="0"/>
              <a:t>29</a:t>
            </a:fld>
            <a:endParaRPr lang="zh-TW" altLang="en-US"/>
          </a:p>
        </p:txBody>
      </p:sp>
    </p:spTree>
    <p:extLst>
      <p:ext uri="{BB962C8B-B14F-4D97-AF65-F5344CB8AC3E}">
        <p14:creationId xmlns:p14="http://schemas.microsoft.com/office/powerpoint/2010/main" val="3742892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Lesion </a:t>
            </a:r>
            <a:r>
              <a:rPr lang="zh-TW" altLang="en-US"/>
              <a:t>損害</a:t>
            </a:r>
            <a:endParaRPr lang="zh-TW" altLang="en-US" dirty="0"/>
          </a:p>
        </p:txBody>
      </p:sp>
      <p:sp>
        <p:nvSpPr>
          <p:cNvPr id="4" name="投影片編號版面配置區 3"/>
          <p:cNvSpPr>
            <a:spLocks noGrp="1"/>
          </p:cNvSpPr>
          <p:nvPr>
            <p:ph type="sldNum" sz="quarter" idx="10"/>
          </p:nvPr>
        </p:nvSpPr>
        <p:spPr/>
        <p:txBody>
          <a:bodyPr/>
          <a:lstStyle/>
          <a:p>
            <a:fld id="{5C8664D3-CE45-4469-B650-FCB214109214}" type="slidenum">
              <a:rPr lang="zh-TW" altLang="en-US" smtClean="0"/>
              <a:t>30</a:t>
            </a:fld>
            <a:endParaRPr lang="zh-TW" altLang="en-US"/>
          </a:p>
        </p:txBody>
      </p:sp>
    </p:spTree>
    <p:extLst>
      <p:ext uri="{BB962C8B-B14F-4D97-AF65-F5344CB8AC3E}">
        <p14:creationId xmlns:p14="http://schemas.microsoft.com/office/powerpoint/2010/main" val="254226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8500D8A-8F69-433E-9A89-19B515AB742F}" type="slidenum">
              <a:rPr lang="zh-TW" altLang="en-US" smtClean="0"/>
              <a:t>31</a:t>
            </a:fld>
            <a:endParaRPr lang="zh-TW" altLang="en-US"/>
          </a:p>
        </p:txBody>
      </p:sp>
    </p:spTree>
    <p:extLst>
      <p:ext uri="{BB962C8B-B14F-4D97-AF65-F5344CB8AC3E}">
        <p14:creationId xmlns:p14="http://schemas.microsoft.com/office/powerpoint/2010/main" val="247989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When do we need this one??????</a:t>
            </a:r>
            <a:endParaRPr lang="zh-TW" altLang="en-US" dirty="0"/>
          </a:p>
        </p:txBody>
      </p:sp>
      <p:sp>
        <p:nvSpPr>
          <p:cNvPr id="4" name="投影片編號版面配置區 3"/>
          <p:cNvSpPr>
            <a:spLocks noGrp="1"/>
          </p:cNvSpPr>
          <p:nvPr>
            <p:ph type="sldNum" sz="quarter" idx="10"/>
          </p:nvPr>
        </p:nvSpPr>
        <p:spPr/>
        <p:txBody>
          <a:bodyPr/>
          <a:lstStyle/>
          <a:p>
            <a:fld id="{98500D8A-8F69-433E-9A89-19B515AB742F}" type="slidenum">
              <a:rPr lang="zh-TW" altLang="en-US" smtClean="0"/>
              <a:t>34</a:t>
            </a:fld>
            <a:endParaRPr lang="zh-TW" altLang="en-US"/>
          </a:p>
        </p:txBody>
      </p:sp>
    </p:spTree>
    <p:extLst>
      <p:ext uri="{BB962C8B-B14F-4D97-AF65-F5344CB8AC3E}">
        <p14:creationId xmlns:p14="http://schemas.microsoft.com/office/powerpoint/2010/main" val="376583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t>Normalizes layer inputs to zero mean and unit variance. </a:t>
            </a:r>
            <a:r>
              <a:rPr lang="en-US" altLang="zh-TW" sz="1800" i="1" dirty="0"/>
              <a:t>whitening</a:t>
            </a:r>
            <a:r>
              <a:rPr lang="en-US" altLang="zh-TW" sz="1800" dirty="0"/>
              <a:t>.</a:t>
            </a:r>
          </a:p>
          <a:p>
            <a:r>
              <a:rPr lang="en-US" altLang="zh-TW" sz="1800" dirty="0"/>
              <a:t>Naive method: Train on a batch. Update model parameters. Then normalize. </a:t>
            </a:r>
            <a:r>
              <a:rPr lang="en-US" altLang="zh-TW" sz="1800" dirty="0">
                <a:solidFill>
                  <a:srgbClr val="FF0000"/>
                </a:solidFill>
              </a:rPr>
              <a:t>Doesn't work: </a:t>
            </a:r>
            <a:r>
              <a:rPr lang="en-US" altLang="zh-TW" sz="1800" dirty="0"/>
              <a:t>Leads to exploding biases while distribution parameters (mean, variance) don't change.</a:t>
            </a:r>
          </a:p>
          <a:p>
            <a:pPr marL="0" indent="0">
              <a:buNone/>
            </a:pPr>
            <a:endParaRPr lang="en-US" altLang="zh-TW" sz="1800" dirty="0"/>
          </a:p>
          <a:p>
            <a:pPr lvl="1"/>
            <a:r>
              <a:rPr lang="en-US" altLang="zh-TW" sz="1800" dirty="0"/>
              <a:t>If we do it this way gradient always ignores the effect that the normalization  for the next batch would have</a:t>
            </a:r>
          </a:p>
          <a:p>
            <a:pPr lvl="1"/>
            <a:r>
              <a:rPr lang="en-US" altLang="zh-TW" sz="1800" dirty="0"/>
              <a:t>i.e. : “</a:t>
            </a:r>
            <a:r>
              <a:rPr lang="en-US" altLang="zh-TW" sz="1800" dirty="0">
                <a:solidFill>
                  <a:srgbClr val="FF0000"/>
                </a:solidFill>
              </a:rPr>
              <a:t>The issue with the above approach is that the gradient descent optimization does not take into account the fact that the normalization takes place</a:t>
            </a:r>
            <a:r>
              <a:rPr lang="en-US" altLang="zh-TW" sz="1800" dirty="0"/>
              <a:t>”</a:t>
            </a:r>
          </a:p>
          <a:p>
            <a:pPr marL="0" indent="0">
              <a:buNone/>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5</a:t>
            </a:fld>
            <a:endParaRPr lang="zh-TW" altLang="en-US"/>
          </a:p>
        </p:txBody>
      </p:sp>
    </p:spTree>
    <p:extLst>
      <p:ext uri="{BB962C8B-B14F-4D97-AF65-F5344CB8AC3E}">
        <p14:creationId xmlns:p14="http://schemas.microsoft.com/office/powerpoint/2010/main" val="340596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6</a:t>
            </a:fld>
            <a:endParaRPr lang="zh-TW" altLang="en-US"/>
          </a:p>
        </p:txBody>
      </p:sp>
    </p:spTree>
    <p:extLst>
      <p:ext uri="{BB962C8B-B14F-4D97-AF65-F5344CB8AC3E}">
        <p14:creationId xmlns:p14="http://schemas.microsoft.com/office/powerpoint/2010/main" val="413182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7</a:t>
            </a:fld>
            <a:endParaRPr lang="zh-TW" altLang="en-US"/>
          </a:p>
        </p:txBody>
      </p:sp>
    </p:spTree>
    <p:extLst>
      <p:ext uri="{BB962C8B-B14F-4D97-AF65-F5344CB8AC3E}">
        <p14:creationId xmlns:p14="http://schemas.microsoft.com/office/powerpoint/2010/main" val="240527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8</a:t>
            </a:fld>
            <a:endParaRPr lang="zh-TW" altLang="en-US"/>
          </a:p>
        </p:txBody>
      </p:sp>
    </p:spTree>
    <p:extLst>
      <p:ext uri="{BB962C8B-B14F-4D97-AF65-F5344CB8AC3E}">
        <p14:creationId xmlns:p14="http://schemas.microsoft.com/office/powerpoint/2010/main" val="413460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9</a:t>
            </a:fld>
            <a:endParaRPr lang="zh-TW" altLang="en-US"/>
          </a:p>
        </p:txBody>
      </p:sp>
    </p:spTree>
    <p:extLst>
      <p:ext uri="{BB962C8B-B14F-4D97-AF65-F5344CB8AC3E}">
        <p14:creationId xmlns:p14="http://schemas.microsoft.com/office/powerpoint/2010/main" val="99882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10</a:t>
            </a:fld>
            <a:endParaRPr lang="zh-TW" altLang="en-US"/>
          </a:p>
        </p:txBody>
      </p:sp>
    </p:spTree>
    <p:extLst>
      <p:ext uri="{BB962C8B-B14F-4D97-AF65-F5344CB8AC3E}">
        <p14:creationId xmlns:p14="http://schemas.microsoft.com/office/powerpoint/2010/main" val="51285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Because the means and variances are calculated over batches and therefore every normalized value depends on the current batch. I.e. the network can no longer just memorize values and their correct answers.)</a:t>
            </a:r>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11</a:t>
            </a:fld>
            <a:endParaRPr lang="zh-TW" altLang="en-US"/>
          </a:p>
        </p:txBody>
      </p:sp>
    </p:spTree>
    <p:extLst>
      <p:ext uri="{BB962C8B-B14F-4D97-AF65-F5344CB8AC3E}">
        <p14:creationId xmlns:p14="http://schemas.microsoft.com/office/powerpoint/2010/main" val="390164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11542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210610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25487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23098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07198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240564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19987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129228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6098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6063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248670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C1134F1-3E4F-4ADD-B800-D2EAA0398BF8}" type="datetimeFigureOut">
              <a:rPr lang="zh-TW" altLang="en-US" smtClean="0"/>
              <a:t>2018/4/12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9008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134F1-3E4F-4ADD-B800-D2EAA0398BF8}" type="datetimeFigureOut">
              <a:rPr lang="zh-TW" altLang="en-US" smtClean="0"/>
              <a:t>2018/4/12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B8D6F-B11F-4AE2-A705-C4F2C12C91F8}" type="slidenum">
              <a:rPr lang="zh-TW" altLang="en-US" smtClean="0"/>
              <a:t>‹#›</a:t>
            </a:fld>
            <a:endParaRPr lang="zh-TW" altLang="en-US"/>
          </a:p>
        </p:txBody>
      </p:sp>
    </p:spTree>
    <p:extLst>
      <p:ext uri="{BB962C8B-B14F-4D97-AF65-F5344CB8AC3E}">
        <p14:creationId xmlns:p14="http://schemas.microsoft.com/office/powerpoint/2010/main" val="3407929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7.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1.png"/><Relationship Id="rId9" Type="http://schemas.openxmlformats.org/officeDocument/2006/relationships/image" Target="../media/image54.png"/><Relationship Id="rId14" Type="http://schemas.openxmlformats.org/officeDocument/2006/relationships/image" Target="../media/image59.png"/></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0.png"/><Relationship Id="rId9" Type="http://schemas.openxmlformats.org/officeDocument/2006/relationships/image" Target="../media/image65.png"/><Relationship Id="rId14" Type="http://schemas.openxmlformats.org/officeDocument/2006/relationships/image" Target="../media/image70.png"/></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9.xml"/><Relationship Id="rId20" Type="http://schemas.openxmlformats.org/officeDocument/2006/relationships/image" Target="../media/image941.png"/><Relationship Id="rId1" Type="http://schemas.openxmlformats.org/officeDocument/2006/relationships/slideLayout" Target="../slideLayouts/slideLayout2.xml"/><Relationship Id="rId23" Type="http://schemas.openxmlformats.org/officeDocument/2006/relationships/image" Target="../media/image1240.png"/><Relationship Id="rId19" Type="http://schemas.openxmlformats.org/officeDocument/2006/relationships/image" Target="../media/image931.png"/><Relationship Id="rId22" Type="http://schemas.openxmlformats.org/officeDocument/2006/relationships/image" Target="../media/image961.png"/></Relationships>
</file>

<file path=ppt/slides/_rels/slide16.xml.rels><?xml version="1.0" encoding="UTF-8" standalone="yes"?>
<Relationships xmlns="http://schemas.openxmlformats.org/package/2006/relationships"><Relationship Id="rId21" Type="http://schemas.openxmlformats.org/officeDocument/2006/relationships/image" Target="../media/image951.png"/><Relationship Id="rId25" Type="http://schemas.openxmlformats.org/officeDocument/2006/relationships/image" Target="../media/image550.png"/><Relationship Id="rId20" Type="http://schemas.openxmlformats.org/officeDocument/2006/relationships/image" Target="../media/image941.png"/><Relationship Id="rId1" Type="http://schemas.openxmlformats.org/officeDocument/2006/relationships/slideLayout" Target="../slideLayouts/slideLayout2.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png"/><Relationship Id="rId22" Type="http://schemas.openxmlformats.org/officeDocument/2006/relationships/image" Target="../media/image520.png"/></Relationships>
</file>

<file path=ppt/slides/_rels/slide17.xml.rels><?xml version="1.0" encoding="UTF-8" standalone="yes"?>
<Relationships xmlns="http://schemas.openxmlformats.org/package/2006/relationships"><Relationship Id="rId26" Type="http://schemas.openxmlformats.org/officeDocument/2006/relationships/hyperlink" Target="https://github.com/bioinf-jku/SNNs" TargetMode="External"/><Relationship Id="rId21" Type="http://schemas.openxmlformats.org/officeDocument/2006/relationships/image" Target="../media/image9510.png"/><Relationship Id="rId25" Type="http://schemas.openxmlformats.org/officeDocument/2006/relationships/image" Target="../media/image4.png"/><Relationship Id="rId20" Type="http://schemas.openxmlformats.org/officeDocument/2006/relationships/image" Target="../media/image9410.png"/><Relationship Id="rId29" Type="http://schemas.openxmlformats.org/officeDocument/2006/relationships/image" Target="../media/image111.png"/><Relationship Id="rId1" Type="http://schemas.openxmlformats.org/officeDocument/2006/relationships/slideLayout" Target="../slideLayouts/slideLayout2.xml"/><Relationship Id="rId24" Type="http://schemas.openxmlformats.org/officeDocument/2006/relationships/image" Target="../media/image78.png"/><Relationship Id="rId23" Type="http://schemas.openxmlformats.org/officeDocument/2006/relationships/image" Target="../media/image611.png"/><Relationship Id="rId28" Type="http://schemas.openxmlformats.org/officeDocument/2006/relationships/image" Target="../media/image10100.png"/><Relationship Id="rId19" Type="http://schemas.openxmlformats.org/officeDocument/2006/relationships/image" Target="../media/image9310.png"/><Relationship Id="rId22" Type="http://schemas.openxmlformats.org/officeDocument/2006/relationships/image" Target="../media/image312.png"/><Relationship Id="rId27" Type="http://schemas.openxmlformats.org/officeDocument/2006/relationships/image" Target="../media/image902.png"/><Relationship Id="rId30" Type="http://schemas.openxmlformats.org/officeDocument/2006/relationships/image" Target="../media/image123.png"/></Relationships>
</file>

<file path=ppt/slides/_rels/slide1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153.png"/></Relationships>
</file>

<file path=ppt/slides/_rels/slide1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5.bin"/><Relationship Id="rId18" Type="http://schemas.openxmlformats.org/officeDocument/2006/relationships/image" Target="../media/image12.wmf"/><Relationship Id="rId26" Type="http://schemas.openxmlformats.org/officeDocument/2006/relationships/image" Target="../media/image16.wmf"/><Relationship Id="rId3" Type="http://schemas.openxmlformats.org/officeDocument/2006/relationships/notesSlide" Target="../notesSlides/notesSlide10.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9.wmf"/><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3.wmf"/><Relationship Id="rId29" Type="http://schemas.openxmlformats.org/officeDocument/2006/relationships/image" Target="../media/image320.png"/><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4.bin"/><Relationship Id="rId24" Type="http://schemas.openxmlformats.org/officeDocument/2006/relationships/image" Target="../media/image15.wmf"/><Relationship Id="rId32" Type="http://schemas.openxmlformats.org/officeDocument/2006/relationships/image" Target="../media/image871.png"/><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28" Type="http://schemas.openxmlformats.org/officeDocument/2006/relationships/image" Target="../media/image311.png"/><Relationship Id="rId10" Type="http://schemas.openxmlformats.org/officeDocument/2006/relationships/image" Target="../media/image8.wmf"/><Relationship Id="rId19" Type="http://schemas.openxmlformats.org/officeDocument/2006/relationships/oleObject" Target="../embeddings/oleObject8.bin"/><Relationship Id="rId31" Type="http://schemas.openxmlformats.org/officeDocument/2006/relationships/image" Target="../media/image341.png"/><Relationship Id="rId4" Type="http://schemas.openxmlformats.org/officeDocument/2006/relationships/image" Target="../media/image24.png"/><Relationship Id="rId9" Type="http://schemas.openxmlformats.org/officeDocument/2006/relationships/oleObject" Target="../embeddings/oleObject3.bin"/><Relationship Id="rId14" Type="http://schemas.openxmlformats.org/officeDocument/2006/relationships/image" Target="../media/image10.wmf"/><Relationship Id="rId22" Type="http://schemas.openxmlformats.org/officeDocument/2006/relationships/image" Target="../media/image14.wmf"/><Relationship Id="rId27" Type="http://schemas.openxmlformats.org/officeDocument/2006/relationships/image" Target="../media/image84.png"/><Relationship Id="rId30" Type="http://schemas.openxmlformats.org/officeDocument/2006/relationships/image" Target="../media/image3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5.bin"/><Relationship Id="rId18" Type="http://schemas.openxmlformats.org/officeDocument/2006/relationships/image" Target="../media/image12.wmf"/><Relationship Id="rId26" Type="http://schemas.openxmlformats.org/officeDocument/2006/relationships/image" Target="../media/image16.wmf"/><Relationship Id="rId39" Type="http://schemas.openxmlformats.org/officeDocument/2006/relationships/image" Target="../media/image921.png"/><Relationship Id="rId3" Type="http://schemas.openxmlformats.org/officeDocument/2006/relationships/notesSlide" Target="../notesSlides/notesSlide11.xml"/><Relationship Id="rId21" Type="http://schemas.openxmlformats.org/officeDocument/2006/relationships/oleObject" Target="../embeddings/oleObject9.bin"/><Relationship Id="rId34" Type="http://schemas.openxmlformats.org/officeDocument/2006/relationships/image" Target="../media/image881.png"/><Relationship Id="rId42" Type="http://schemas.openxmlformats.org/officeDocument/2006/relationships/image" Target="../media/image920.png"/><Relationship Id="rId7" Type="http://schemas.openxmlformats.org/officeDocument/2006/relationships/oleObject" Target="../embeddings/oleObject2.bin"/><Relationship Id="rId12" Type="http://schemas.openxmlformats.org/officeDocument/2006/relationships/image" Target="../media/image9.wmf"/><Relationship Id="rId17" Type="http://schemas.openxmlformats.org/officeDocument/2006/relationships/oleObject" Target="../embeddings/oleObject7.bin"/><Relationship Id="rId25" Type="http://schemas.openxmlformats.org/officeDocument/2006/relationships/oleObject" Target="../embeddings/oleObject11.bin"/><Relationship Id="rId33" Type="http://schemas.openxmlformats.org/officeDocument/2006/relationships/image" Target="../media/image420.png"/><Relationship Id="rId38" Type="http://schemas.openxmlformats.org/officeDocument/2006/relationships/image" Target="../media/image911.png"/><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3.wmf"/><Relationship Id="rId29" Type="http://schemas.openxmlformats.org/officeDocument/2006/relationships/image" Target="../media/image851.png"/><Relationship Id="rId41" Type="http://schemas.openxmlformats.org/officeDocument/2006/relationships/image" Target="../media/image932.png"/><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4.bin"/><Relationship Id="rId24" Type="http://schemas.openxmlformats.org/officeDocument/2006/relationships/image" Target="../media/image25.wmf"/><Relationship Id="rId32" Type="http://schemas.openxmlformats.org/officeDocument/2006/relationships/image" Target="../media/image410.png"/><Relationship Id="rId37" Type="http://schemas.openxmlformats.org/officeDocument/2006/relationships/image" Target="../media/image460.png"/><Relationship Id="rId40" Type="http://schemas.openxmlformats.org/officeDocument/2006/relationships/image" Target="../media/image490.png"/><Relationship Id="rId5" Type="http://schemas.openxmlformats.org/officeDocument/2006/relationships/oleObject" Target="../embeddings/oleObject12.bin"/><Relationship Id="rId15" Type="http://schemas.openxmlformats.org/officeDocument/2006/relationships/oleObject" Target="../embeddings/oleObject6.bin"/><Relationship Id="rId23" Type="http://schemas.openxmlformats.org/officeDocument/2006/relationships/oleObject" Target="../embeddings/oleObject13.bin"/><Relationship Id="rId28" Type="http://schemas.openxmlformats.org/officeDocument/2006/relationships/image" Target="../media/image371.png"/><Relationship Id="rId36" Type="http://schemas.openxmlformats.org/officeDocument/2006/relationships/image" Target="../media/image891.png"/><Relationship Id="rId10" Type="http://schemas.openxmlformats.org/officeDocument/2006/relationships/image" Target="../media/image8.wmf"/><Relationship Id="rId19" Type="http://schemas.openxmlformats.org/officeDocument/2006/relationships/oleObject" Target="../embeddings/oleObject8.bin"/><Relationship Id="rId31" Type="http://schemas.openxmlformats.org/officeDocument/2006/relationships/image" Target="../media/image401.png"/><Relationship Id="rId4" Type="http://schemas.openxmlformats.org/officeDocument/2006/relationships/image" Target="../media/image24.png"/><Relationship Id="rId9" Type="http://schemas.openxmlformats.org/officeDocument/2006/relationships/oleObject" Target="../embeddings/oleObject3.bin"/><Relationship Id="rId14" Type="http://schemas.openxmlformats.org/officeDocument/2006/relationships/image" Target="../media/image10.wmf"/><Relationship Id="rId22" Type="http://schemas.openxmlformats.org/officeDocument/2006/relationships/image" Target="../media/image14.wmf"/><Relationship Id="rId27" Type="http://schemas.openxmlformats.org/officeDocument/2006/relationships/image" Target="../media/image861.png"/><Relationship Id="rId30" Type="http://schemas.openxmlformats.org/officeDocument/2006/relationships/image" Target="../media/image391.png"/><Relationship Id="rId35" Type="http://schemas.openxmlformats.org/officeDocument/2006/relationships/image" Target="../media/image4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ta-sci.info/2017/06/11/%e6%9c%80%e6%96%b0%e6%bf%80%e6%b4%bb%e7%a5%9e%e7%b6%93%e5%85%83self-normalization-neural-network-sel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31.png"/><Relationship Id="rId2" Type="http://schemas.openxmlformats.org/officeDocument/2006/relationships/image" Target="../media/image3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98.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89.png"/><Relationship Id="rId4" Type="http://schemas.openxmlformats.org/officeDocument/2006/relationships/image" Target="../media/image87.png"/></Relationships>
</file>

<file path=ppt/slides/_rels/slide28.xml.rels><?xml version="1.0" encoding="UTF-8" standalone="yes"?>
<Relationships xmlns="http://schemas.openxmlformats.org/package/2006/relationships"><Relationship Id="rId8" Type="http://schemas.openxmlformats.org/officeDocument/2006/relationships/image" Target="../media/image3900.png"/><Relationship Id="rId3" Type="http://schemas.openxmlformats.org/officeDocument/2006/relationships/image" Target="../media/image3400.png"/><Relationship Id="rId7" Type="http://schemas.openxmlformats.org/officeDocument/2006/relationships/image" Target="../media/image3800.png"/><Relationship Id="rId12" Type="http://schemas.openxmlformats.org/officeDocument/2006/relationships/image" Target="../media/image4300.png"/><Relationship Id="rId2" Type="http://schemas.openxmlformats.org/officeDocument/2006/relationships/image" Target="../media/image3300.png"/><Relationship Id="rId1" Type="http://schemas.openxmlformats.org/officeDocument/2006/relationships/slideLayout" Target="../slideLayouts/slideLayout4.xml"/><Relationship Id="rId6" Type="http://schemas.openxmlformats.org/officeDocument/2006/relationships/image" Target="../media/image3700.png"/><Relationship Id="rId11" Type="http://schemas.openxmlformats.org/officeDocument/2006/relationships/image" Target="../media/image4200.png"/><Relationship Id="rId5" Type="http://schemas.openxmlformats.org/officeDocument/2006/relationships/image" Target="../media/image3600.png"/><Relationship Id="rId10" Type="http://schemas.openxmlformats.org/officeDocument/2006/relationships/image" Target="../media/image4100.png"/><Relationship Id="rId4" Type="http://schemas.openxmlformats.org/officeDocument/2006/relationships/image" Target="../media/image3500.png"/><Relationship Id="rId9" Type="http://schemas.openxmlformats.org/officeDocument/2006/relationships/image" Target="../media/image400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00.png"/><Relationship Id="rId7" Type="http://schemas.openxmlformats.org/officeDocument/2006/relationships/image" Target="../media/image4500.png"/><Relationship Id="rId1" Type="http://schemas.openxmlformats.org/officeDocument/2006/relationships/slideLayout" Target="../slideLayouts/slideLayout2.xml"/><Relationship Id="rId6" Type="http://schemas.openxmlformats.org/officeDocument/2006/relationships/image" Target="../media/image730.png"/><Relationship Id="rId9" Type="http://schemas.openxmlformats.org/officeDocument/2006/relationships/image" Target="../media/image470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0.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0.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60.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1.png"/><Relationship Id="rId4" Type="http://schemas.openxmlformats.org/officeDocument/2006/relationships/image" Target="../media/image271.png"/></Relationships>
</file>

<file path=ppt/slides/_rels/slide6.xml.rels><?xml version="1.0" encoding="UTF-8" standalone="yes"?>
<Relationships xmlns="http://schemas.openxmlformats.org/package/2006/relationships"><Relationship Id="rId8" Type="http://schemas.openxmlformats.org/officeDocument/2006/relationships/image" Target="../media/image1012.png"/><Relationship Id="rId13" Type="http://schemas.openxmlformats.org/officeDocument/2006/relationships/image" Target="../media/image150.png"/><Relationship Id="rId18" Type="http://schemas.openxmlformats.org/officeDocument/2006/relationships/image" Target="../media/image321.png"/><Relationship Id="rId3" Type="http://schemas.openxmlformats.org/officeDocument/2006/relationships/image" Target="../media/image510.png"/><Relationship Id="rId21" Type="http://schemas.openxmlformats.org/officeDocument/2006/relationships/image" Target="../media/image351.png"/><Relationship Id="rId7" Type="http://schemas.openxmlformats.org/officeDocument/2006/relationships/image" Target="../media/image94.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notesSlide" Target="../notesSlides/notesSlide3.xml"/><Relationship Id="rId16" Type="http://schemas.openxmlformats.org/officeDocument/2006/relationships/image" Target="../media/image180.png"/><Relationship Id="rId20"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png"/><Relationship Id="rId24" Type="http://schemas.openxmlformats.org/officeDocument/2006/relationships/image" Target="../media/image381.png"/><Relationship Id="rId5" Type="http://schemas.openxmlformats.org/officeDocument/2006/relationships/image" Target="../media/image72.png"/><Relationship Id="rId15" Type="http://schemas.openxmlformats.org/officeDocument/2006/relationships/image" Target="../media/image170.png"/><Relationship Id="rId23" Type="http://schemas.openxmlformats.org/officeDocument/2006/relationships/image" Target="../media/image372.png"/><Relationship Id="rId10" Type="http://schemas.openxmlformats.org/officeDocument/2006/relationships/image" Target="../media/image121.png"/><Relationship Id="rId19" Type="http://schemas.openxmlformats.org/officeDocument/2006/relationships/image" Target="../media/image332.png"/><Relationship Id="rId4" Type="http://schemas.openxmlformats.org/officeDocument/2006/relationships/image" Target="../media/image612.png"/><Relationship Id="rId9" Type="http://schemas.openxmlformats.org/officeDocument/2006/relationships/image" Target="../media/image117.png"/><Relationship Id="rId14" Type="http://schemas.openxmlformats.org/officeDocument/2006/relationships/image" Target="../media/image160.png"/><Relationship Id="rId22" Type="http://schemas.openxmlformats.org/officeDocument/2006/relationships/image" Target="../media/image36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270.png"/><Relationship Id="rId2" Type="http://schemas.openxmlformats.org/officeDocument/2006/relationships/notesSlide" Target="../notesSlides/notesSlide4.xml"/><Relationship Id="rId16"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402.png"/><Relationship Id="rId10" Type="http://schemas.openxmlformats.org/officeDocument/2006/relationships/image" Target="../media/image150.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39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36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1.png"/><Relationship Id="rId12" Type="http://schemas.openxmlformats.org/officeDocument/2006/relationships/image" Target="../media/image270.png"/><Relationship Id="rId17" Type="http://schemas.openxmlformats.org/officeDocument/2006/relationships/image" Target="../media/image350.png"/><Relationship Id="rId2" Type="http://schemas.openxmlformats.org/officeDocument/2006/relationships/notesSlide" Target="../notesSlides/notesSlide5.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330.png"/><Relationship Id="rId10" Type="http://schemas.openxmlformats.org/officeDocument/2006/relationships/image" Target="../media/image150.png"/><Relationship Id="rId19" Type="http://schemas.openxmlformats.org/officeDocument/2006/relationships/image" Target="../media/image370.png"/><Relationship Id="rId4" Type="http://schemas.openxmlformats.org/officeDocument/2006/relationships/image" Target="../media/image94.png"/><Relationship Id="rId9" Type="http://schemas.openxmlformats.org/officeDocument/2006/relationships/image" Target="../media/image140.png"/><Relationship Id="rId22" Type="http://schemas.openxmlformats.org/officeDocument/2006/relationships/image" Target="../media/image400.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43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1.png"/><Relationship Id="rId12" Type="http://schemas.openxmlformats.org/officeDocument/2006/relationships/image" Target="../media/image270.png"/><Relationship Id="rId17" Type="http://schemas.openxmlformats.org/officeDocument/2006/relationships/image" Target="../media/image421.png"/><Relationship Id="rId25" Type="http://schemas.openxmlformats.org/officeDocument/2006/relationships/image" Target="../media/image470.png"/><Relationship Id="rId2" Type="http://schemas.openxmlformats.org/officeDocument/2006/relationships/notesSlide" Target="../notesSlides/notesSlide6.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24" Type="http://schemas.openxmlformats.org/officeDocument/2006/relationships/image" Target="../media/image461.png"/><Relationship Id="rId5" Type="http://schemas.openxmlformats.org/officeDocument/2006/relationships/image" Target="../media/image1012.png"/><Relationship Id="rId23" Type="http://schemas.openxmlformats.org/officeDocument/2006/relationships/image" Target="../media/image450.png"/><Relationship Id="rId10" Type="http://schemas.openxmlformats.org/officeDocument/2006/relationships/image" Target="../media/image150.png"/><Relationship Id="rId19" Type="http://schemas.openxmlformats.org/officeDocument/2006/relationships/image" Target="../media/image441.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411.png"/><Relationship Id="rId22" Type="http://schemas.openxmlformats.org/officeDocument/2006/relationships/image" Target="../media/image4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34C75F-993D-4644-A976-EB4B975BB245}"/>
              </a:ext>
            </a:extLst>
          </p:cNvPr>
          <p:cNvSpPr>
            <a:spLocks noGrp="1"/>
          </p:cNvSpPr>
          <p:nvPr>
            <p:ph type="ctrTitle"/>
          </p:nvPr>
        </p:nvSpPr>
        <p:spPr>
          <a:xfrm>
            <a:off x="685800" y="1677988"/>
            <a:ext cx="7772400" cy="2387600"/>
          </a:xfrm>
        </p:spPr>
        <p:txBody>
          <a:bodyPr/>
          <a:lstStyle/>
          <a:p>
            <a:r>
              <a:rPr lang="en-US" altLang="zh-TW" dirty="0"/>
              <a:t>Tips for Training </a:t>
            </a:r>
            <a:br>
              <a:rPr lang="en-US" altLang="zh-TW" dirty="0"/>
            </a:br>
            <a:r>
              <a:rPr lang="en-US" altLang="zh-TW" dirty="0"/>
              <a:t>Deep Network</a:t>
            </a:r>
            <a:endParaRPr lang="zh-TW" altLang="en-US" dirty="0"/>
          </a:p>
        </p:txBody>
      </p:sp>
      <p:sp>
        <p:nvSpPr>
          <p:cNvPr id="3" name="副標題 2">
            <a:extLst>
              <a:ext uri="{FF2B5EF4-FFF2-40B4-BE49-F238E27FC236}">
                <a16:creationId xmlns:a16="http://schemas.microsoft.com/office/drawing/2014/main" id="{5D4EED37-DF33-4FAF-B1B8-0B896D9AD24D}"/>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25460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p:sp>
        <p:nvSpPr>
          <p:cNvPr id="3" name="內容版面配置區 2">
            <a:extLst>
              <a:ext uri="{FF2B5EF4-FFF2-40B4-BE49-F238E27FC236}">
                <a16:creationId xmlns:a16="http://schemas.microsoft.com/office/drawing/2014/main" id="{CF0AF531-7523-4305-B27B-65E2C2777EEE}"/>
              </a:ext>
            </a:extLst>
          </p:cNvPr>
          <p:cNvSpPr>
            <a:spLocks noGrp="1"/>
          </p:cNvSpPr>
          <p:nvPr>
            <p:ph idx="1"/>
          </p:nvPr>
        </p:nvSpPr>
        <p:spPr/>
        <p:txBody>
          <a:bodyPr>
            <a:normAutofit/>
          </a:bodyPr>
          <a:lstStyle/>
          <a:p>
            <a:r>
              <a:rPr lang="en-US" altLang="zh-TW" dirty="0"/>
              <a:t>At testing stage: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217934" y="3081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458984" y="263392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458984" y="2633921"/>
                <a:ext cx="361950" cy="901700"/>
              </a:xfrm>
              <a:prstGeom prst="rect">
                <a:avLst/>
              </a:prstGeom>
              <a:blipFill>
                <a:blip r:embed="rId3"/>
                <a:stretch>
                  <a:fillRect l="-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074934" y="263392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074934" y="2633921"/>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2662434" y="263392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2662434" y="2633921"/>
                <a:ext cx="361950" cy="901700"/>
              </a:xfrm>
              <a:prstGeom prst="rect">
                <a:avLst/>
              </a:prstGeom>
              <a:blipFill>
                <a:blip r:embed="rId5"/>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643134" y="30657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402108" y="262598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402108" y="2625982"/>
                <a:ext cx="361950" cy="901700"/>
              </a:xfrm>
              <a:prstGeom prst="rect">
                <a:avLst/>
              </a:prstGeom>
              <a:blipFill>
                <a:blip r:embed="rId6"/>
                <a:stretch>
                  <a:fillRect r="-338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266511" y="261063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266511" y="2610637"/>
                <a:ext cx="361950" cy="901700"/>
              </a:xfrm>
              <a:prstGeom prst="rect">
                <a:avLst/>
              </a:prstGeom>
              <a:blipFill>
                <a:blip r:embed="rId7"/>
                <a:stretch>
                  <a:fillRect r="-26230"/>
                </a:stretch>
              </a:blipFill>
            </p:spPr>
            <p:txBody>
              <a:bodyPr/>
              <a:lstStyle/>
              <a:p>
                <a:r>
                  <a:rPr lang="zh-TW" altLang="en-US">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024384" y="3073841"/>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5628461" y="3066885"/>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5618305" y="2496064"/>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5618305" y="2496064"/>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374659" y="2266448"/>
                <a:ext cx="1541576"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i="1">
                              <a:latin typeface="Cambria Math" panose="02040503050406030204" pitchFamily="18" charset="0"/>
                            </a:rPr>
                            <m:t>𝑧</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374659" y="2266448"/>
                <a:ext cx="1541576" cy="7349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332359" y="3112183"/>
                <a:ext cx="1663700" cy="830997"/>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en-US" altLang="zh-TW" sz="2400" dirty="0"/>
                  <a:t>,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332359" y="3112183"/>
                <a:ext cx="1663700" cy="830997"/>
              </a:xfrm>
              <a:prstGeom prst="rect">
                <a:avLst/>
              </a:prstGeom>
              <a:blipFill>
                <a:blip r:embed="rId10"/>
                <a:stretch>
                  <a:fillRect l="-586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5890683" y="3070784"/>
                <a:ext cx="2692400"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5890683" y="3070784"/>
                <a:ext cx="2692400" cy="830997"/>
              </a:xfrm>
              <a:prstGeom prst="rect">
                <a:avLst/>
              </a:prstGeom>
              <a:blipFill>
                <a:blip r:embed="rId11"/>
                <a:stretch>
                  <a:fillRect l="-3394" t="-5882" b="-16176"/>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59034" y="4026534"/>
            <a:ext cx="5198866"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59034" y="4488199"/>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671829" y="4913530"/>
                <a:ext cx="7199282"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671829" y="4913530"/>
                <a:ext cx="7199282" cy="461665"/>
              </a:xfrm>
              <a:prstGeom prst="rect">
                <a:avLst/>
              </a:prstGeom>
              <a:blipFill>
                <a:blip r:embed="rId12"/>
                <a:stretch>
                  <a:fillRect l="-1270" t="-10526" b="-28947"/>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59034" y="5406470"/>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671829" y="5793644"/>
                <a:ext cx="6613137" cy="830997"/>
              </a:xfrm>
              <a:prstGeom prst="rect">
                <a:avLst/>
              </a:prstGeom>
              <a:noFill/>
            </p:spPr>
            <p:txBody>
              <a:bodyPr wrap="square" rtlCol="0">
                <a:spAutoFit/>
              </a:bodyPr>
              <a:lstStyle/>
              <a:p>
                <a:r>
                  <a:rPr lang="en-US" altLang="zh-TW" sz="2400" dirty="0"/>
                  <a:t>Computing the moving average of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of the batches during training.</a:t>
                </a:r>
                <a:endParaRPr lang="zh-TW" altLang="en-US" sz="2400"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671829" y="5793644"/>
                <a:ext cx="6613137" cy="830997"/>
              </a:xfrm>
              <a:prstGeom prst="rect">
                <a:avLst/>
              </a:prstGeom>
              <a:blipFill>
                <a:blip r:embed="rId13"/>
                <a:stretch>
                  <a:fillRect l="-1382" t="-5839" b="-15328"/>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BEA2C4AB-2213-47BD-8A30-F9CE4DE7FB59}"/>
              </a:ext>
            </a:extLst>
          </p:cNvPr>
          <p:cNvGrpSpPr/>
          <p:nvPr/>
        </p:nvGrpSpPr>
        <p:grpSpPr>
          <a:xfrm>
            <a:off x="5628461" y="232124"/>
            <a:ext cx="3366074" cy="2103010"/>
            <a:chOff x="5628461" y="232124"/>
            <a:chExt cx="3366074" cy="2103010"/>
          </a:xfrm>
        </p:grpSpPr>
        <p:cxnSp>
          <p:nvCxnSpPr>
            <p:cNvPr id="5" name="直線單箭頭接點 4">
              <a:extLst>
                <a:ext uri="{FF2B5EF4-FFF2-40B4-BE49-F238E27FC236}">
                  <a16:creationId xmlns:a16="http://schemas.microsoft.com/office/drawing/2014/main" id="{1841726D-A603-4B9A-8DAC-E9ED4A206255}"/>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590032F5-92E4-4377-9D41-E4442977F8E7}"/>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C47818D-220F-47FD-95E0-03CC224FDC7A}"/>
                </a:ext>
              </a:extLst>
            </p:cNvPr>
            <p:cNvSpPr txBox="1"/>
            <p:nvPr/>
          </p:nvSpPr>
          <p:spPr>
            <a:xfrm>
              <a:off x="5628461" y="235208"/>
              <a:ext cx="674557" cy="461665"/>
            </a:xfrm>
            <a:prstGeom prst="rect">
              <a:avLst/>
            </a:prstGeom>
            <a:noFill/>
          </p:spPr>
          <p:txBody>
            <a:bodyPr wrap="square" rtlCol="0">
              <a:spAutoFit/>
            </a:bodyPr>
            <a:lstStyle/>
            <a:p>
              <a:r>
                <a:rPr lang="en-US" altLang="zh-TW" sz="2400" dirty="0" err="1"/>
                <a:t>Acc</a:t>
              </a:r>
              <a:endParaRPr lang="zh-TW" altLang="en-US" sz="2400" dirty="0"/>
            </a:p>
          </p:txBody>
        </p:sp>
        <p:sp>
          <p:nvSpPr>
            <p:cNvPr id="28" name="文字方塊 27">
              <a:extLst>
                <a:ext uri="{FF2B5EF4-FFF2-40B4-BE49-F238E27FC236}">
                  <a16:creationId xmlns:a16="http://schemas.microsoft.com/office/drawing/2014/main" id="{3C41470C-EB3B-493A-8716-F15E22BDA4B4}"/>
                </a:ext>
              </a:extLst>
            </p:cNvPr>
            <p:cNvSpPr txBox="1"/>
            <p:nvPr/>
          </p:nvSpPr>
          <p:spPr>
            <a:xfrm>
              <a:off x="7715373" y="1873469"/>
              <a:ext cx="1279162" cy="461665"/>
            </a:xfrm>
            <a:prstGeom prst="rect">
              <a:avLst/>
            </a:prstGeom>
            <a:noFill/>
          </p:spPr>
          <p:txBody>
            <a:bodyPr wrap="square" rtlCol="0">
              <a:spAutoFit/>
            </a:bodyPr>
            <a:lstStyle/>
            <a:p>
              <a:r>
                <a:rPr lang="en-US" altLang="zh-TW" sz="2400" dirty="0"/>
                <a:t>Updates</a:t>
              </a:r>
              <a:endParaRPr lang="zh-TW" altLang="en-US" sz="2400" dirty="0"/>
            </a:p>
          </p:txBody>
        </p:sp>
        <p:sp>
          <p:nvSpPr>
            <p:cNvPr id="9" name="手繪多邊形: 圖案 8">
              <a:extLst>
                <a:ext uri="{FF2B5EF4-FFF2-40B4-BE49-F238E27FC236}">
                  <a16:creationId xmlns:a16="http://schemas.microsoft.com/office/drawing/2014/main" id="{EFCCB2D6-096D-4158-96C4-A7BE0CB7078B}"/>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61D3D75-B7B9-4D7A-AC85-8411F7573D4C}"/>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a:extLst>
                  <a:ext uri="{FF2B5EF4-FFF2-40B4-BE49-F238E27FC236}">
                    <a16:creationId xmlns:a16="http://schemas.microsoft.com/office/drawing/2014/main" id="{461D3D75-B7B9-4D7A-AC85-8411F7573D4C}"/>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9672" r="-6557"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46AA285-03DE-49EE-A039-22E3B51A3D20}"/>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646AA285-03DE-49EE-A039-22E3B51A3D20}"/>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C405390-6F08-438D-855F-8BD4EA9BCB80}"/>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32" name="文字方塊 31">
                <a:extLst>
                  <a:ext uri="{FF2B5EF4-FFF2-40B4-BE49-F238E27FC236}">
                    <a16:creationId xmlns:a16="http://schemas.microsoft.com/office/drawing/2014/main" id="{2C405390-6F08-438D-855F-8BD4EA9BCB80}"/>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3333"/>
                </a:stretch>
              </a:blipFill>
            </p:spPr>
            <p:txBody>
              <a:bodyPr/>
              <a:lstStyle/>
              <a:p>
                <a:r>
                  <a:rPr lang="zh-TW" altLang="en-US">
                    <a:noFill/>
                  </a:rPr>
                  <a:t> </a:t>
                </a:r>
              </a:p>
            </p:txBody>
          </p:sp>
        </mc:Fallback>
      </mc:AlternateContent>
      <p:cxnSp>
        <p:nvCxnSpPr>
          <p:cNvPr id="12" name="直線單箭頭接點 11">
            <a:extLst>
              <a:ext uri="{FF2B5EF4-FFF2-40B4-BE49-F238E27FC236}">
                <a16:creationId xmlns:a16="http://schemas.microsoft.com/office/drawing/2014/main" id="{66B292D6-1750-4369-97BF-B729E9A291AF}"/>
              </a:ext>
            </a:extLst>
          </p:cNvPr>
          <p:cNvCxnSpPr>
            <a:cxnSpLocks/>
            <a:endCxn id="10"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7AC45EE-238A-468D-B134-7625E8B92404}"/>
              </a:ext>
            </a:extLst>
          </p:cNvPr>
          <p:cNvCxnSpPr>
            <a:cxnSpLocks/>
            <a:stCxn id="9" idx="2"/>
            <a:endCxn id="31"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63306C98-F9B8-41F9-9821-35D985A87690}"/>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1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8EE69-330E-4E93-9C6F-10B3197B7633}"/>
              </a:ext>
            </a:extLst>
          </p:cNvPr>
          <p:cNvSpPr>
            <a:spLocks noGrp="1"/>
          </p:cNvSpPr>
          <p:nvPr>
            <p:ph type="title"/>
          </p:nvPr>
        </p:nvSpPr>
        <p:spPr/>
        <p:txBody>
          <a:bodyPr/>
          <a:lstStyle/>
          <a:p>
            <a:r>
              <a:rPr lang="en-US" altLang="zh-TW" dirty="0"/>
              <a:t>Batch normalization - Benefit</a:t>
            </a:r>
            <a:endParaRPr lang="zh-TW" altLang="en-US" dirty="0"/>
          </a:p>
        </p:txBody>
      </p:sp>
      <p:sp>
        <p:nvSpPr>
          <p:cNvPr id="3" name="內容版面配置區 2">
            <a:extLst>
              <a:ext uri="{FF2B5EF4-FFF2-40B4-BE49-F238E27FC236}">
                <a16:creationId xmlns:a16="http://schemas.microsoft.com/office/drawing/2014/main" id="{4A4375FF-1E6B-4314-8095-B451A244902D}"/>
              </a:ext>
            </a:extLst>
          </p:cNvPr>
          <p:cNvSpPr>
            <a:spLocks noGrp="1"/>
          </p:cNvSpPr>
          <p:nvPr>
            <p:ph idx="1"/>
          </p:nvPr>
        </p:nvSpPr>
        <p:spPr>
          <a:xfrm>
            <a:off x="628650" y="1825624"/>
            <a:ext cx="7886700" cy="4667249"/>
          </a:xfrm>
        </p:spPr>
        <p:txBody>
          <a:bodyPr>
            <a:noAutofit/>
          </a:bodyPr>
          <a:lstStyle/>
          <a:p>
            <a:r>
              <a:rPr lang="en-US" altLang="zh-TW" sz="2400" dirty="0"/>
              <a:t>BN reduces training times, and make very deep net trainable.</a:t>
            </a:r>
          </a:p>
          <a:p>
            <a:pPr lvl="1"/>
            <a:r>
              <a:rPr lang="en-US" altLang="zh-TW" dirty="0"/>
              <a:t>Because of less Covariate Shift, we can use larger learning rates.</a:t>
            </a:r>
          </a:p>
          <a:p>
            <a:pPr lvl="1"/>
            <a:r>
              <a:rPr lang="en-US" altLang="zh-TW" dirty="0"/>
              <a:t>Less exploding/vanishing gradients</a:t>
            </a:r>
          </a:p>
          <a:p>
            <a:pPr lvl="2"/>
            <a:r>
              <a:rPr lang="en-US" altLang="zh-TW" sz="2400" dirty="0"/>
              <a:t>Especially effective for sigmoid, tanh, etc.</a:t>
            </a:r>
          </a:p>
          <a:p>
            <a:r>
              <a:rPr lang="en-US" altLang="zh-TW" sz="2400" dirty="0"/>
              <a:t>Learning is less affected by initialization. </a:t>
            </a:r>
          </a:p>
          <a:p>
            <a:endParaRPr lang="en-US" altLang="zh-TW" sz="2400" dirty="0"/>
          </a:p>
          <a:p>
            <a:endParaRPr lang="en-US" altLang="zh-TW" sz="2400" dirty="0"/>
          </a:p>
          <a:p>
            <a:endParaRPr lang="en-US" altLang="zh-TW" sz="2400" dirty="0"/>
          </a:p>
          <a:p>
            <a:r>
              <a:rPr lang="en-US" altLang="zh-TW" sz="2400" dirty="0"/>
              <a:t>BN reduces the demand for regularization. </a:t>
            </a:r>
          </a:p>
          <a:p>
            <a:endParaRPr lang="zh-TW" altLang="en-US" sz="2400" dirty="0"/>
          </a:p>
        </p:txBody>
      </p:sp>
      <p:cxnSp>
        <p:nvCxnSpPr>
          <p:cNvPr id="4" name="直線單箭頭接點 3">
            <a:extLst>
              <a:ext uri="{FF2B5EF4-FFF2-40B4-BE49-F238E27FC236}">
                <a16:creationId xmlns:a16="http://schemas.microsoft.com/office/drawing/2014/main" id="{6A12D45B-3A18-4C47-B1F6-981EACC43B11}"/>
              </a:ext>
            </a:extLst>
          </p:cNvPr>
          <p:cNvCxnSpPr/>
          <p:nvPr/>
        </p:nvCxnSpPr>
        <p:spPr>
          <a:xfrm>
            <a:off x="2192534" y="507368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13E4F1-87A0-48F8-B90D-4A2B579386CE}"/>
                  </a:ext>
                </a:extLst>
              </p:cNvPr>
              <p:cNvSpPr/>
              <p:nvPr/>
            </p:nvSpPr>
            <p:spPr>
              <a:xfrm>
                <a:off x="433584" y="462600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8813E4F1-87A0-48F8-B90D-4A2B579386CE}"/>
                  </a:ext>
                </a:extLst>
              </p:cNvPr>
              <p:cNvSpPr>
                <a:spLocks noRot="1" noChangeAspect="1" noMove="1" noResize="1" noEditPoints="1" noAdjustHandles="1" noChangeArrowheads="1" noChangeShapeType="1" noTextEdit="1"/>
              </p:cNvSpPr>
              <p:nvPr/>
            </p:nvSpPr>
            <p:spPr>
              <a:xfrm>
                <a:off x="433584" y="4626008"/>
                <a:ext cx="361950" cy="901700"/>
              </a:xfrm>
              <a:prstGeom prst="rect">
                <a:avLst/>
              </a:prstGeom>
              <a:blipFill>
                <a:blip r:embed="rId3"/>
                <a:stretch>
                  <a:fillRect l="-161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AE3D481-8B97-4B5A-8F73-6308739C3AED}"/>
                  </a:ext>
                </a:extLst>
              </p:cNvPr>
              <p:cNvSpPr/>
              <p:nvPr/>
            </p:nvSpPr>
            <p:spPr>
              <a:xfrm>
                <a:off x="1049534" y="462600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3AE3D481-8B97-4B5A-8F73-6308739C3AED}"/>
                  </a:ext>
                </a:extLst>
              </p:cNvPr>
              <p:cNvSpPr>
                <a:spLocks noRot="1" noChangeAspect="1" noMove="1" noResize="1" noEditPoints="1" noAdjustHandles="1" noChangeArrowheads="1" noChangeShapeType="1" noTextEdit="1"/>
              </p:cNvSpPr>
              <p:nvPr/>
            </p:nvSpPr>
            <p:spPr>
              <a:xfrm>
                <a:off x="1049534" y="4626008"/>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5EDECC8-8CBE-4B97-97C4-25934F9ADED9}"/>
                  </a:ext>
                </a:extLst>
              </p:cNvPr>
              <p:cNvSpPr/>
              <p:nvPr/>
            </p:nvSpPr>
            <p:spPr>
              <a:xfrm>
                <a:off x="2637034" y="462600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F5EDECC8-8CBE-4B97-97C4-25934F9ADED9}"/>
                  </a:ext>
                </a:extLst>
              </p:cNvPr>
              <p:cNvSpPr>
                <a:spLocks noRot="1" noChangeAspect="1" noMove="1" noResize="1" noEditPoints="1" noAdjustHandles="1" noChangeArrowheads="1" noChangeShapeType="1" noTextEdit="1"/>
              </p:cNvSpPr>
              <p:nvPr/>
            </p:nvSpPr>
            <p:spPr>
              <a:xfrm>
                <a:off x="2637034" y="4626008"/>
                <a:ext cx="361950" cy="901700"/>
              </a:xfrm>
              <a:prstGeom prst="rect">
                <a:avLst/>
              </a:prstGeom>
              <a:blipFill>
                <a:blip r:embed="rId5"/>
                <a:stretch>
                  <a:fillRect l="-14754"/>
                </a:stretch>
              </a:blipFill>
            </p:spPr>
            <p:txBody>
              <a:bodyPr/>
              <a:lstStyle/>
              <a:p>
                <a:r>
                  <a:rPr lang="zh-TW" altLang="en-US">
                    <a:noFill/>
                  </a:rPr>
                  <a:t> </a:t>
                </a:r>
              </a:p>
            </p:txBody>
          </p:sp>
        </mc:Fallback>
      </mc:AlternateContent>
      <p:cxnSp>
        <p:nvCxnSpPr>
          <p:cNvPr id="8" name="直線單箭頭接點 7">
            <a:extLst>
              <a:ext uri="{FF2B5EF4-FFF2-40B4-BE49-F238E27FC236}">
                <a16:creationId xmlns:a16="http://schemas.microsoft.com/office/drawing/2014/main" id="{8AE3272D-098F-4922-8820-7455B776B557}"/>
              </a:ext>
            </a:extLst>
          </p:cNvPr>
          <p:cNvCxnSpPr/>
          <p:nvPr/>
        </p:nvCxnSpPr>
        <p:spPr>
          <a:xfrm>
            <a:off x="617734" y="505780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E89CCC-A61F-4CA8-AA0A-42E480DEDCBB}"/>
                  </a:ext>
                </a:extLst>
              </p:cNvPr>
              <p:cNvSpPr/>
              <p:nvPr/>
            </p:nvSpPr>
            <p:spPr>
              <a:xfrm>
                <a:off x="8376708" y="461806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83E89CCC-A61F-4CA8-AA0A-42E480DEDCBB}"/>
                  </a:ext>
                </a:extLst>
              </p:cNvPr>
              <p:cNvSpPr>
                <a:spLocks noRot="1" noChangeAspect="1" noMove="1" noResize="1" noEditPoints="1" noAdjustHandles="1" noChangeArrowheads="1" noChangeShapeType="1" noTextEdit="1"/>
              </p:cNvSpPr>
              <p:nvPr/>
            </p:nvSpPr>
            <p:spPr>
              <a:xfrm>
                <a:off x="8376708" y="4618069"/>
                <a:ext cx="361950" cy="901700"/>
              </a:xfrm>
              <a:prstGeom prst="rect">
                <a:avLst/>
              </a:prstGeom>
              <a:blipFill>
                <a:blip r:embed="rId6"/>
                <a:stretch>
                  <a:fillRect l="-14516" r="-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5DD3C9D-9B46-4FC1-B0D9-43EAA67328CF}"/>
                  </a:ext>
                </a:extLst>
              </p:cNvPr>
              <p:cNvSpPr/>
              <p:nvPr/>
            </p:nvSpPr>
            <p:spPr>
              <a:xfrm>
                <a:off x="5241111" y="46027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65DD3C9D-9B46-4FC1-B0D9-43EAA67328CF}"/>
                  </a:ext>
                </a:extLst>
              </p:cNvPr>
              <p:cNvSpPr>
                <a:spLocks noRot="1" noChangeAspect="1" noMove="1" noResize="1" noEditPoints="1" noAdjustHandles="1" noChangeArrowheads="1" noChangeShapeType="1" noTextEdit="1"/>
              </p:cNvSpPr>
              <p:nvPr/>
            </p:nvSpPr>
            <p:spPr>
              <a:xfrm>
                <a:off x="5241111" y="4602724"/>
                <a:ext cx="361950" cy="901700"/>
              </a:xfrm>
              <a:prstGeom prst="rect">
                <a:avLst/>
              </a:prstGeom>
              <a:blipFill>
                <a:blip r:embed="rId7"/>
                <a:stretch>
                  <a:fillRect l="-14754" r="-11475"/>
                </a:stretch>
              </a:blipFill>
            </p:spPr>
            <p:txBody>
              <a:bodyPr/>
              <a:lstStyle/>
              <a:p>
                <a:r>
                  <a:rPr lang="zh-TW" altLang="en-US">
                    <a:noFill/>
                  </a:rPr>
                  <a:t> </a:t>
                </a:r>
              </a:p>
            </p:txBody>
          </p:sp>
        </mc:Fallback>
      </mc:AlternateContent>
      <p:cxnSp>
        <p:nvCxnSpPr>
          <p:cNvPr id="11" name="直線單箭頭接點 10">
            <a:extLst>
              <a:ext uri="{FF2B5EF4-FFF2-40B4-BE49-F238E27FC236}">
                <a16:creationId xmlns:a16="http://schemas.microsoft.com/office/drawing/2014/main" id="{74C0087E-1051-4E09-9C67-C2542327E3B0}"/>
              </a:ext>
            </a:extLst>
          </p:cNvPr>
          <p:cNvCxnSpPr>
            <a:cxnSpLocks/>
          </p:cNvCxnSpPr>
          <p:nvPr/>
        </p:nvCxnSpPr>
        <p:spPr>
          <a:xfrm>
            <a:off x="2998984" y="5065928"/>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94147A2-F206-4D0B-9EFE-C631E0499BF2}"/>
              </a:ext>
            </a:extLst>
          </p:cNvPr>
          <p:cNvCxnSpPr>
            <a:cxnSpLocks/>
          </p:cNvCxnSpPr>
          <p:nvPr/>
        </p:nvCxnSpPr>
        <p:spPr>
          <a:xfrm>
            <a:off x="5603061" y="5058972"/>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C3008206-FBAF-45AC-997E-68049C1BAE8D}"/>
                  </a:ext>
                </a:extLst>
              </p:cNvPr>
              <p:cNvSpPr txBox="1"/>
              <p:nvPr/>
            </p:nvSpPr>
            <p:spPr>
              <a:xfrm>
                <a:off x="5495748" y="5319328"/>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13" name="文字方塊 12">
                <a:extLst>
                  <a:ext uri="{FF2B5EF4-FFF2-40B4-BE49-F238E27FC236}">
                    <a16:creationId xmlns:a16="http://schemas.microsoft.com/office/drawing/2014/main" id="{C3008206-FBAF-45AC-997E-68049C1BAE8D}"/>
                  </a:ext>
                </a:extLst>
              </p:cNvPr>
              <p:cNvSpPr txBox="1">
                <a:spLocks noRot="1" noChangeAspect="1" noMove="1" noResize="1" noEditPoints="1" noAdjustHandles="1" noChangeArrowheads="1" noChangeShapeType="1" noTextEdit="1"/>
              </p:cNvSpPr>
              <p:nvPr/>
            </p:nvSpPr>
            <p:spPr>
              <a:xfrm>
                <a:off x="5495748" y="5319328"/>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D31846E-D36B-4F45-99EB-5ABB803F195D}"/>
                  </a:ext>
                </a:extLst>
              </p:cNvPr>
              <p:cNvSpPr txBox="1"/>
              <p:nvPr/>
            </p:nvSpPr>
            <p:spPr>
              <a:xfrm>
                <a:off x="3162141" y="5101833"/>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14" name="文字方塊 13">
                <a:extLst>
                  <a:ext uri="{FF2B5EF4-FFF2-40B4-BE49-F238E27FC236}">
                    <a16:creationId xmlns:a16="http://schemas.microsoft.com/office/drawing/2014/main" id="{CD31846E-D36B-4F45-99EB-5ABB803F195D}"/>
                  </a:ext>
                </a:extLst>
              </p:cNvPr>
              <p:cNvSpPr txBox="1">
                <a:spLocks noRot="1" noChangeAspect="1" noMove="1" noResize="1" noEditPoints="1" noAdjustHandles="1" noChangeArrowheads="1" noChangeShapeType="1" noTextEdit="1"/>
              </p:cNvSpPr>
              <p:nvPr/>
            </p:nvSpPr>
            <p:spPr>
              <a:xfrm>
                <a:off x="3162141" y="5101833"/>
                <a:ext cx="1794722" cy="8797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729D7E-D3A6-4B24-931C-5566AA80E7F6}"/>
                  </a:ext>
                </a:extLst>
              </p:cNvPr>
              <p:cNvSpPr txBox="1"/>
              <p:nvPr/>
            </p:nvSpPr>
            <p:spPr>
              <a:xfrm>
                <a:off x="1751868" y="4525813"/>
                <a:ext cx="544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7" name="文字方塊 16">
                <a:extLst>
                  <a:ext uri="{FF2B5EF4-FFF2-40B4-BE49-F238E27FC236}">
                    <a16:creationId xmlns:a16="http://schemas.microsoft.com/office/drawing/2014/main" id="{B0729D7E-D3A6-4B24-931C-5566AA80E7F6}"/>
                  </a:ext>
                </a:extLst>
              </p:cNvPr>
              <p:cNvSpPr txBox="1">
                <a:spLocks noRot="1" noChangeAspect="1" noMove="1" noResize="1" noEditPoints="1" noAdjustHandles="1" noChangeArrowheads="1" noChangeShapeType="1" noTextEdit="1"/>
              </p:cNvSpPr>
              <p:nvPr/>
            </p:nvSpPr>
            <p:spPr>
              <a:xfrm>
                <a:off x="1751868" y="4525813"/>
                <a:ext cx="544508" cy="369332"/>
              </a:xfrm>
              <a:prstGeom prst="rect">
                <a:avLst/>
              </a:prstGeom>
              <a:blipFill>
                <a:blip r:embed="rId10"/>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B89647E-BFF2-421E-9792-19367CE3022E}"/>
                  </a:ext>
                </a:extLst>
              </p:cNvPr>
              <p:cNvSpPr txBox="1"/>
              <p:nvPr/>
            </p:nvSpPr>
            <p:spPr>
              <a:xfrm>
                <a:off x="2995301" y="4525813"/>
                <a:ext cx="544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8" name="文字方塊 17">
                <a:extLst>
                  <a:ext uri="{FF2B5EF4-FFF2-40B4-BE49-F238E27FC236}">
                    <a16:creationId xmlns:a16="http://schemas.microsoft.com/office/drawing/2014/main" id="{AB89647E-BFF2-421E-9792-19367CE3022E}"/>
                  </a:ext>
                </a:extLst>
              </p:cNvPr>
              <p:cNvSpPr txBox="1">
                <a:spLocks noRot="1" noChangeAspect="1" noMove="1" noResize="1" noEditPoints="1" noAdjustHandles="1" noChangeArrowheads="1" noChangeShapeType="1" noTextEdit="1"/>
              </p:cNvSpPr>
              <p:nvPr/>
            </p:nvSpPr>
            <p:spPr>
              <a:xfrm>
                <a:off x="2995301" y="4525813"/>
                <a:ext cx="544508" cy="369332"/>
              </a:xfrm>
              <a:prstGeom prst="rect">
                <a:avLst/>
              </a:prstGeom>
              <a:blipFill>
                <a:blip r:embed="rId11"/>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CD24E087-0FF7-45DB-A5E6-BC26C1C553A4}"/>
                  </a:ext>
                </a:extLst>
              </p:cNvPr>
              <p:cNvSpPr txBox="1"/>
              <p:nvPr/>
            </p:nvSpPr>
            <p:spPr>
              <a:xfrm>
                <a:off x="3761027" y="504203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9" name="文字方塊 18">
                <a:extLst>
                  <a:ext uri="{FF2B5EF4-FFF2-40B4-BE49-F238E27FC236}">
                    <a16:creationId xmlns:a16="http://schemas.microsoft.com/office/drawing/2014/main" id="{CD24E087-0FF7-45DB-A5E6-BC26C1C553A4}"/>
                  </a:ext>
                </a:extLst>
              </p:cNvPr>
              <p:cNvSpPr txBox="1">
                <a:spLocks noRot="1" noChangeAspect="1" noMove="1" noResize="1" noEditPoints="1" noAdjustHandles="1" noChangeArrowheads="1" noChangeShapeType="1" noTextEdit="1"/>
              </p:cNvSpPr>
              <p:nvPr/>
            </p:nvSpPr>
            <p:spPr>
              <a:xfrm>
                <a:off x="3761027" y="5042038"/>
                <a:ext cx="256480" cy="369332"/>
              </a:xfrm>
              <a:prstGeom prst="rect">
                <a:avLst/>
              </a:prstGeom>
              <a:blipFill>
                <a:blip r:embed="rId12"/>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05E67E2-4122-4D23-81AF-B01915A9397B}"/>
                  </a:ext>
                </a:extLst>
              </p:cNvPr>
              <p:cNvSpPr txBox="1"/>
              <p:nvPr/>
            </p:nvSpPr>
            <p:spPr>
              <a:xfrm>
                <a:off x="4509995" y="5000393"/>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0" name="文字方塊 19">
                <a:extLst>
                  <a:ext uri="{FF2B5EF4-FFF2-40B4-BE49-F238E27FC236}">
                    <a16:creationId xmlns:a16="http://schemas.microsoft.com/office/drawing/2014/main" id="{405E67E2-4122-4D23-81AF-B01915A9397B}"/>
                  </a:ext>
                </a:extLst>
              </p:cNvPr>
              <p:cNvSpPr txBox="1">
                <a:spLocks noRot="1" noChangeAspect="1" noMove="1" noResize="1" noEditPoints="1" noAdjustHandles="1" noChangeArrowheads="1" noChangeShapeType="1" noTextEdit="1"/>
              </p:cNvSpPr>
              <p:nvPr/>
            </p:nvSpPr>
            <p:spPr>
              <a:xfrm>
                <a:off x="4509995" y="5000393"/>
                <a:ext cx="256480" cy="369332"/>
              </a:xfrm>
              <a:prstGeom prst="rect">
                <a:avLst/>
              </a:prstGeom>
              <a:blipFill>
                <a:blip r:embed="rId13"/>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9B58FA-F070-464F-90C7-98640A8DEF15}"/>
                  </a:ext>
                </a:extLst>
              </p:cNvPr>
              <p:cNvSpPr txBox="1"/>
              <p:nvPr/>
            </p:nvSpPr>
            <p:spPr>
              <a:xfrm>
                <a:off x="4059502" y="5657669"/>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1" name="文字方塊 20">
                <a:extLst>
                  <a:ext uri="{FF2B5EF4-FFF2-40B4-BE49-F238E27FC236}">
                    <a16:creationId xmlns:a16="http://schemas.microsoft.com/office/drawing/2014/main" id="{7F9B58FA-F070-464F-90C7-98640A8DEF15}"/>
                  </a:ext>
                </a:extLst>
              </p:cNvPr>
              <p:cNvSpPr txBox="1">
                <a:spLocks noRot="1" noChangeAspect="1" noMove="1" noResize="1" noEditPoints="1" noAdjustHandles="1" noChangeArrowheads="1" noChangeShapeType="1" noTextEdit="1"/>
              </p:cNvSpPr>
              <p:nvPr/>
            </p:nvSpPr>
            <p:spPr>
              <a:xfrm>
                <a:off x="4059502" y="5657669"/>
                <a:ext cx="256480" cy="369332"/>
              </a:xfrm>
              <a:prstGeom prst="rect">
                <a:avLst/>
              </a:prstGeom>
              <a:blipFill>
                <a:blip r:embed="rId14"/>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D4F3808B-32E7-4600-977C-EE42E8E2A89A}"/>
                  </a:ext>
                </a:extLst>
              </p:cNvPr>
              <p:cNvSpPr txBox="1"/>
              <p:nvPr/>
            </p:nvSpPr>
            <p:spPr>
              <a:xfrm>
                <a:off x="5648814" y="4418058"/>
                <a:ext cx="783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𝒌𝒆𝒆𝒑</m:t>
                      </m:r>
                    </m:oMath>
                  </m:oMathPara>
                </a14:m>
                <a:endParaRPr lang="zh-TW" altLang="en-US" sz="2400" b="1" dirty="0">
                  <a:solidFill>
                    <a:srgbClr val="FF0000"/>
                  </a:solidFill>
                </a:endParaRPr>
              </a:p>
            </p:txBody>
          </p:sp>
        </mc:Choice>
        <mc:Fallback xmlns="">
          <p:sp>
            <p:nvSpPr>
              <p:cNvPr id="24" name="文字方塊 23">
                <a:extLst>
                  <a:ext uri="{FF2B5EF4-FFF2-40B4-BE49-F238E27FC236}">
                    <a16:creationId xmlns:a16="http://schemas.microsoft.com/office/drawing/2014/main" id="{D4F3808B-32E7-4600-977C-EE42E8E2A89A}"/>
                  </a:ext>
                </a:extLst>
              </p:cNvPr>
              <p:cNvSpPr txBox="1">
                <a:spLocks noRot="1" noChangeAspect="1" noMove="1" noResize="1" noEditPoints="1" noAdjustHandles="1" noChangeArrowheads="1" noChangeShapeType="1" noTextEdit="1"/>
              </p:cNvSpPr>
              <p:nvPr/>
            </p:nvSpPr>
            <p:spPr>
              <a:xfrm>
                <a:off x="5648814" y="4418058"/>
                <a:ext cx="783869" cy="369332"/>
              </a:xfrm>
              <a:prstGeom prst="rect">
                <a:avLst/>
              </a:prstGeom>
              <a:blipFill>
                <a:blip r:embed="rId17"/>
                <a:stretch>
                  <a:fillRect l="-14063" t="-3333" r="-14063" b="-3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754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20" grpId="0"/>
      <p:bldP spid="21"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87D90-8AB7-4E76-9397-351DFCEE9C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081E3-D04D-4819-80EF-D2689AB87137}"/>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A01C67-D9F3-4475-82E8-603776DB0739}"/>
              </a:ext>
            </a:extLst>
          </p:cNvPr>
          <p:cNvPicPr>
            <a:picLocks noChangeAspect="1"/>
          </p:cNvPicPr>
          <p:nvPr/>
        </p:nvPicPr>
        <p:blipFill>
          <a:blip r:embed="rId2"/>
          <a:stretch>
            <a:fillRect/>
          </a:stretch>
        </p:blipFill>
        <p:spPr>
          <a:xfrm>
            <a:off x="415831" y="326819"/>
            <a:ext cx="8312338" cy="6223368"/>
          </a:xfrm>
          <a:prstGeom prst="rect">
            <a:avLst/>
          </a:prstGeom>
        </p:spPr>
      </p:pic>
    </p:spTree>
    <p:extLst>
      <p:ext uri="{BB962C8B-B14F-4D97-AF65-F5344CB8AC3E}">
        <p14:creationId xmlns:p14="http://schemas.microsoft.com/office/powerpoint/2010/main" val="7561164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89480-1E1B-4118-89BD-F76CE0A6647B}"/>
              </a:ext>
            </a:extLst>
          </p:cNvPr>
          <p:cNvSpPr>
            <a:spLocks noGrp="1"/>
          </p:cNvSpPr>
          <p:nvPr>
            <p:ph type="title"/>
          </p:nvPr>
        </p:nvSpPr>
        <p:spPr/>
        <p:txBody>
          <a:bodyPr/>
          <a:lstStyle/>
          <a:p>
            <a:r>
              <a:rPr lang="en-US" altLang="zh-TW" dirty="0"/>
              <a:t>To learn more ……</a:t>
            </a:r>
            <a:endParaRPr lang="zh-TW" altLang="en-US" dirty="0"/>
          </a:p>
        </p:txBody>
      </p:sp>
      <p:sp>
        <p:nvSpPr>
          <p:cNvPr id="3" name="內容版面配置區 2">
            <a:extLst>
              <a:ext uri="{FF2B5EF4-FFF2-40B4-BE49-F238E27FC236}">
                <a16:creationId xmlns:a16="http://schemas.microsoft.com/office/drawing/2014/main" id="{5F5BB076-1365-48E0-BA2A-57FAAFD3B74F}"/>
              </a:ext>
            </a:extLst>
          </p:cNvPr>
          <p:cNvSpPr>
            <a:spLocks noGrp="1"/>
          </p:cNvSpPr>
          <p:nvPr>
            <p:ph idx="1"/>
          </p:nvPr>
        </p:nvSpPr>
        <p:spPr/>
        <p:txBody>
          <a:bodyPr/>
          <a:lstStyle/>
          <a:p>
            <a:r>
              <a:rPr lang="en-US" altLang="zh-TW" dirty="0"/>
              <a:t>Batch Renormalization</a:t>
            </a:r>
          </a:p>
          <a:p>
            <a:r>
              <a:rPr lang="en-US" altLang="zh-TW" dirty="0"/>
              <a:t>Layer Normalization</a:t>
            </a:r>
          </a:p>
          <a:p>
            <a:r>
              <a:rPr lang="en-US" altLang="zh-TW" dirty="0"/>
              <a:t>Instance Normalization</a:t>
            </a:r>
          </a:p>
          <a:p>
            <a:r>
              <a:rPr lang="en-US" altLang="zh-TW" dirty="0"/>
              <a:t>Weight Normalization</a:t>
            </a:r>
          </a:p>
          <a:p>
            <a:r>
              <a:rPr lang="en-US" altLang="zh-TW" dirty="0"/>
              <a:t>Spectrum Normalization</a:t>
            </a:r>
            <a:endParaRPr lang="zh-TW" altLang="en-US" dirty="0"/>
          </a:p>
        </p:txBody>
      </p:sp>
    </p:spTree>
    <p:extLst>
      <p:ext uri="{BB962C8B-B14F-4D97-AF65-F5344CB8AC3E}">
        <p14:creationId xmlns:p14="http://schemas.microsoft.com/office/powerpoint/2010/main" val="306473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54FB0-1642-4B5C-B434-1E08A557B9AA}"/>
              </a:ext>
            </a:extLst>
          </p:cNvPr>
          <p:cNvSpPr>
            <a:spLocks noGrp="1"/>
          </p:cNvSpPr>
          <p:nvPr>
            <p:ph type="ctrTitle"/>
          </p:nvPr>
        </p:nvSpPr>
        <p:spPr>
          <a:xfrm>
            <a:off x="685800" y="1838643"/>
            <a:ext cx="7772400" cy="2387600"/>
          </a:xfrm>
        </p:spPr>
        <p:txBody>
          <a:bodyPr/>
          <a:lstStyle/>
          <a:p>
            <a:r>
              <a:rPr lang="en-US" altLang="zh-TW" dirty="0"/>
              <a:t>Activation Function: </a:t>
            </a:r>
            <a:br>
              <a:rPr lang="en-US" altLang="zh-TW" dirty="0"/>
            </a:br>
            <a:r>
              <a:rPr lang="en-US" altLang="zh-TW" dirty="0"/>
              <a:t>SELU</a:t>
            </a:r>
            <a:endParaRPr lang="zh-TW" altLang="en-US" dirty="0"/>
          </a:p>
        </p:txBody>
      </p:sp>
      <p:sp>
        <p:nvSpPr>
          <p:cNvPr id="3" name="副標題 2">
            <a:extLst>
              <a:ext uri="{FF2B5EF4-FFF2-40B4-BE49-F238E27FC236}">
                <a16:creationId xmlns:a16="http://schemas.microsoft.com/office/drawing/2014/main" id="{0B8973F1-1071-4231-9FE1-34ED0D884CED}"/>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972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Fast to compute</a:t>
            </a:r>
            <a:endParaRPr lang="zh-TW" altLang="en-US" sz="2800" dirty="0"/>
          </a:p>
        </p:txBody>
      </p:sp>
      <p:sp>
        <p:nvSpPr>
          <p:cNvPr id="28" name="文字方塊 27"/>
          <p:cNvSpPr txBox="1"/>
          <p:nvPr/>
        </p:nvSpPr>
        <p:spPr>
          <a:xfrm>
            <a:off x="5119099" y="3604415"/>
            <a:ext cx="3314700" cy="523220"/>
          </a:xfrm>
          <a:prstGeom prst="rect">
            <a:avLst/>
          </a:prstGeom>
          <a:noFill/>
        </p:spPr>
        <p:txBody>
          <a:bodyPr wrap="square" rtlCol="0">
            <a:spAutoFit/>
          </a:bodyPr>
          <a:lstStyle/>
          <a:p>
            <a:r>
              <a:rPr lang="en-US" altLang="zh-TW" sz="2800" dirty="0"/>
              <a:t>2. Biological reason</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9" y="5250566"/>
            <a:ext cx="3314700" cy="954107"/>
          </a:xfrm>
          <a:prstGeom prst="rect">
            <a:avLst/>
          </a:prstGeom>
          <a:noFill/>
        </p:spPr>
        <p:txBody>
          <a:bodyPr wrap="square" rtlCol="0">
            <a:spAutoFit/>
          </a:bodyPr>
          <a:lstStyle/>
          <a:p>
            <a:r>
              <a:rPr lang="en-US" altLang="zh-TW" sz="2800" dirty="0"/>
              <a:t>4. Vanishing gradient problem</a:t>
            </a:r>
            <a:endParaRPr lang="zh-TW" altLang="en-US" sz="2800" dirty="0"/>
          </a:p>
        </p:txBody>
      </p:sp>
      <p:grpSp>
        <p:nvGrpSpPr>
          <p:cNvPr id="20" name="群組 19"/>
          <p:cNvGrpSpPr/>
          <p:nvPr/>
        </p:nvGrpSpPr>
        <p:grpSpPr>
          <a:xfrm>
            <a:off x="1247173" y="2966483"/>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758281"/>
            <a:ext cx="272233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also learned by gradient descent</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0E65D-787B-4E71-BFA8-5A1D49D8499A}"/>
              </a:ext>
            </a:extLst>
          </p:cNvPr>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7" name="群組 6">
            <a:extLst>
              <a:ext uri="{FF2B5EF4-FFF2-40B4-BE49-F238E27FC236}">
                <a16:creationId xmlns:a16="http://schemas.microsoft.com/office/drawing/2014/main" id="{77223E9A-66B5-45DA-BF5C-F7900885CF3D}"/>
              </a:ext>
            </a:extLst>
          </p:cNvPr>
          <p:cNvGrpSpPr/>
          <p:nvPr/>
        </p:nvGrpSpPr>
        <p:grpSpPr>
          <a:xfrm>
            <a:off x="698050" y="1953602"/>
            <a:ext cx="3873950" cy="3662065"/>
            <a:chOff x="6848750" y="39608"/>
            <a:chExt cx="3873950" cy="3662065"/>
          </a:xfrm>
        </p:grpSpPr>
        <p:grpSp>
          <p:nvGrpSpPr>
            <p:cNvPr id="8" name="群組 7">
              <a:extLst>
                <a:ext uri="{FF2B5EF4-FFF2-40B4-BE49-F238E27FC236}">
                  <a16:creationId xmlns:a16="http://schemas.microsoft.com/office/drawing/2014/main" id="{A700C1F4-BF8E-4901-825E-8D6D8769FD7B}"/>
                </a:ext>
              </a:extLst>
            </p:cNvPr>
            <p:cNvGrpSpPr/>
            <p:nvPr/>
          </p:nvGrpSpPr>
          <p:grpSpPr>
            <a:xfrm>
              <a:off x="6848750" y="876180"/>
              <a:ext cx="3543829" cy="2825493"/>
              <a:chOff x="5366794" y="3815455"/>
              <a:chExt cx="3543829" cy="2825493"/>
            </a:xfrm>
          </p:grpSpPr>
          <p:cxnSp>
            <p:nvCxnSpPr>
              <p:cNvPr id="10" name="直線單箭頭接點 9">
                <a:extLst>
                  <a:ext uri="{FF2B5EF4-FFF2-40B4-BE49-F238E27FC236}">
                    <a16:creationId xmlns:a16="http://schemas.microsoft.com/office/drawing/2014/main" id="{0C50820F-C19B-404F-93D5-6F2FD0F275C3}"/>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768E149-2F75-4E6B-AECA-63AC70E28536}"/>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BE487469-F8E9-4A34-BF50-58362A401BE8}"/>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F45DE08E-ADAF-436F-8419-ED2D0CEADDA5}"/>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23A0C8A8-2A9E-45D0-AE02-A580431ACA8B}"/>
                  </a:ext>
                </a:extLst>
              </p:cNvPr>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A2627657-497D-4C41-AA47-138E981ED63A}"/>
                      </a:ext>
                    </a:extLst>
                  </p:cNvPr>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F895715-8449-46DA-B2EE-4CD2E4F4E763}"/>
                      </a:ext>
                    </a:extLst>
                  </p:cNvPr>
                  <p:cNvSpPr txBox="1"/>
                  <p:nvPr/>
                </p:nvSpPr>
                <p:spPr>
                  <a:xfrm>
                    <a:off x="5366794" y="6271616"/>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366794" y="6271616"/>
                    <a:ext cx="1947071" cy="369332"/>
                  </a:xfrm>
                  <a:prstGeom prst="rect">
                    <a:avLst/>
                  </a:prstGeom>
                  <a:blipFill>
                    <a:blip r:embed="rId22"/>
                    <a:stretch>
                      <a:fillRect l="-1881" b="-6667"/>
                    </a:stretch>
                  </a:blipFill>
                </p:spPr>
                <p:txBody>
                  <a:bodyPr/>
                  <a:lstStyle/>
                  <a:p>
                    <a:r>
                      <a:rPr lang="zh-TW" altLang="en-US">
                        <a:noFill/>
                      </a:rPr>
                      <a:t> </a:t>
                    </a:r>
                  </a:p>
                </p:txBody>
              </p:sp>
            </mc:Fallback>
          </mc:AlternateContent>
        </p:grpSp>
        <p:sp>
          <p:nvSpPr>
            <p:cNvPr id="9" name="文字方塊 8">
              <a:extLst>
                <a:ext uri="{FF2B5EF4-FFF2-40B4-BE49-F238E27FC236}">
                  <a16:creationId xmlns:a16="http://schemas.microsoft.com/office/drawing/2014/main" id="{497F6FAD-B293-482C-9AD0-48D0FC2425D0}"/>
                </a:ext>
              </a:extLst>
            </p:cNvPr>
            <p:cNvSpPr txBox="1"/>
            <p:nvPr/>
          </p:nvSpPr>
          <p:spPr>
            <a:xfrm>
              <a:off x="7370257" y="39608"/>
              <a:ext cx="3352443" cy="861774"/>
            </a:xfrm>
            <a:prstGeom prst="rect">
              <a:avLst/>
            </a:prstGeom>
            <a:noFill/>
          </p:spPr>
          <p:txBody>
            <a:bodyPr wrap="square" lIns="0" tIns="0" rIns="0" bIns="0" rtlCol="0">
              <a:spAutoFit/>
            </a:bodyPr>
            <a:lstStyle/>
            <a:p>
              <a:r>
                <a:rPr lang="en-US" altLang="zh-TW" sz="2800" dirty="0">
                  <a:solidFill>
                    <a:srgbClr val="000000"/>
                  </a:solidFill>
                </a:rPr>
                <a:t>Exponential Linear Unit (ELU)</a:t>
              </a:r>
            </a:p>
          </p:txBody>
        </p:sp>
      </p:grpSp>
      <p:sp>
        <p:nvSpPr>
          <p:cNvPr id="17" name="手繪多邊形: 圖案 16">
            <a:extLst>
              <a:ext uri="{FF2B5EF4-FFF2-40B4-BE49-F238E27FC236}">
                <a16:creationId xmlns:a16="http://schemas.microsoft.com/office/drawing/2014/main" id="{EC7671F2-4C1D-4056-8679-F54C02A7177F}"/>
              </a:ext>
            </a:extLst>
          </p:cNvPr>
          <p:cNvSpPr/>
          <p:nvPr/>
        </p:nvSpPr>
        <p:spPr>
          <a:xfrm>
            <a:off x="1374667" y="4699935"/>
            <a:ext cx="1346200" cy="419100"/>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6AC41A4C-A159-4CCB-9990-D9ECAC0016C1}"/>
              </a:ext>
            </a:extLst>
          </p:cNvPr>
          <p:cNvGrpSpPr/>
          <p:nvPr/>
        </p:nvGrpSpPr>
        <p:grpSpPr>
          <a:xfrm>
            <a:off x="4254345" y="2193121"/>
            <a:ext cx="4010347" cy="3383246"/>
            <a:chOff x="6461695" y="302297"/>
            <a:chExt cx="4010347" cy="3383246"/>
          </a:xfrm>
        </p:grpSpPr>
        <p:grpSp>
          <p:nvGrpSpPr>
            <p:cNvPr id="19" name="群組 18">
              <a:extLst>
                <a:ext uri="{FF2B5EF4-FFF2-40B4-BE49-F238E27FC236}">
                  <a16:creationId xmlns:a16="http://schemas.microsoft.com/office/drawing/2014/main" id="{74673B37-7CC4-4AAC-88B0-9706E6B4AA19}"/>
                </a:ext>
              </a:extLst>
            </p:cNvPr>
            <p:cNvGrpSpPr/>
            <p:nvPr/>
          </p:nvGrpSpPr>
          <p:grpSpPr>
            <a:xfrm>
              <a:off x="6461695" y="876180"/>
              <a:ext cx="3930884" cy="2809363"/>
              <a:chOff x="4979739" y="3815455"/>
              <a:chExt cx="3930884" cy="2809363"/>
            </a:xfrm>
          </p:grpSpPr>
          <p:cxnSp>
            <p:nvCxnSpPr>
              <p:cNvPr id="21" name="直線單箭頭接點 20">
                <a:extLst>
                  <a:ext uri="{FF2B5EF4-FFF2-40B4-BE49-F238E27FC236}">
                    <a16:creationId xmlns:a16="http://schemas.microsoft.com/office/drawing/2014/main" id="{A265D69B-AB21-4C1F-AAD0-448C562643AF}"/>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985BE71-6E02-4673-9FCF-C82CE5779888}"/>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69B561EE-BDA7-446A-9089-CEA31BD23C0C}"/>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F49AB7-F696-4531-A905-53C2DDF1D9BE}"/>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B1FAAD28-E671-4ED0-B32A-26F0083B3FA6}"/>
                      </a:ext>
                    </a:extLst>
                  </p:cNvPr>
                  <p:cNvSpPr txBox="1"/>
                  <p:nvPr/>
                </p:nvSpPr>
                <p:spPr>
                  <a:xfrm>
                    <a:off x="8026238" y="4233219"/>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6" name="文字方塊 25">
                    <a:extLst>
                      <a:ext uri="{FF2B5EF4-FFF2-40B4-BE49-F238E27FC236}">
                        <a16:creationId xmlns:a16="http://schemas.microsoft.com/office/drawing/2014/main" id="{B1FAAD28-E671-4ED0-B32A-26F0083B3FA6}"/>
                      </a:ext>
                    </a:extLst>
                  </p:cNvPr>
                  <p:cNvSpPr txBox="1">
                    <a:spLocks noRot="1" noChangeAspect="1" noMove="1" noResize="1" noEditPoints="1" noAdjustHandles="1" noChangeArrowheads="1" noChangeShapeType="1" noTextEdit="1"/>
                  </p:cNvSpPr>
                  <p:nvPr/>
                </p:nvSpPr>
                <p:spPr>
                  <a:xfrm>
                    <a:off x="8026238" y="4233219"/>
                    <a:ext cx="802464" cy="369332"/>
                  </a:xfrm>
                  <a:prstGeom prst="rect">
                    <a:avLst/>
                  </a:prstGeom>
                  <a:blipFill>
                    <a:blip r:embed="rId23"/>
                    <a:stretch>
                      <a:fillRect l="-5344" r="-38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7B0077C-D748-4C92-B56A-B0B8AD3D77E1}"/>
                      </a:ext>
                    </a:extLst>
                  </p:cNvPr>
                  <p:cNvSpPr txBox="1"/>
                  <p:nvPr/>
                </p:nvSpPr>
                <p:spPr>
                  <a:xfrm>
                    <a:off x="4979739" y="5992283"/>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7" name="文字方塊 26">
                    <a:extLst>
                      <a:ext uri="{FF2B5EF4-FFF2-40B4-BE49-F238E27FC236}">
                        <a16:creationId xmlns:a16="http://schemas.microsoft.com/office/drawing/2014/main" id="{37B0077C-D748-4C92-B56A-B0B8AD3D77E1}"/>
                      </a:ext>
                    </a:extLst>
                  </p:cNvPr>
                  <p:cNvSpPr txBox="1">
                    <a:spLocks noRot="1" noChangeAspect="1" noMove="1" noResize="1" noEditPoints="1" noAdjustHandles="1" noChangeArrowheads="1" noChangeShapeType="1" noTextEdit="1"/>
                  </p:cNvSpPr>
                  <p:nvPr/>
                </p:nvSpPr>
                <p:spPr>
                  <a:xfrm>
                    <a:off x="4979739" y="5992283"/>
                    <a:ext cx="1947071" cy="369332"/>
                  </a:xfrm>
                  <a:prstGeom prst="rect">
                    <a:avLst/>
                  </a:prstGeom>
                  <a:blipFill>
                    <a:blip r:embed="rId24"/>
                    <a:stretch>
                      <a:fillRect l="-1881" b="-4918"/>
                    </a:stretch>
                  </a:blipFill>
                </p:spPr>
                <p:txBody>
                  <a:bodyPr/>
                  <a:lstStyle/>
                  <a:p>
                    <a:r>
                      <a:rPr lang="zh-TW" altLang="en-US">
                        <a:noFill/>
                      </a:rPr>
                      <a:t> </a:t>
                    </a:r>
                  </a:p>
                </p:txBody>
              </p:sp>
            </mc:Fallback>
          </mc:AlternateContent>
        </p:grpSp>
        <p:sp>
          <p:nvSpPr>
            <p:cNvPr id="20" name="文字方塊 19">
              <a:extLst>
                <a:ext uri="{FF2B5EF4-FFF2-40B4-BE49-F238E27FC236}">
                  <a16:creationId xmlns:a16="http://schemas.microsoft.com/office/drawing/2014/main" id="{6646FF8C-EC94-4C0D-85B8-B6A2453975B2}"/>
                </a:ext>
              </a:extLst>
            </p:cNvPr>
            <p:cNvSpPr txBox="1"/>
            <p:nvPr/>
          </p:nvSpPr>
          <p:spPr>
            <a:xfrm>
              <a:off x="7119599" y="302297"/>
              <a:ext cx="3352443" cy="430887"/>
            </a:xfrm>
            <a:prstGeom prst="rect">
              <a:avLst/>
            </a:prstGeom>
            <a:noFill/>
          </p:spPr>
          <p:txBody>
            <a:bodyPr wrap="square" lIns="0" tIns="0" rIns="0" bIns="0" rtlCol="0">
              <a:spAutoFit/>
            </a:bodyPr>
            <a:lstStyle/>
            <a:p>
              <a:pPr algn="ctr"/>
              <a:r>
                <a:rPr lang="en-US" altLang="zh-TW" sz="2800" dirty="0">
                  <a:solidFill>
                    <a:srgbClr val="000000"/>
                  </a:solidFill>
                </a:rPr>
                <a:t>Scaled ELU (SELU)</a:t>
              </a:r>
            </a:p>
          </p:txBody>
        </p:sp>
      </p:grpSp>
      <p:sp>
        <p:nvSpPr>
          <p:cNvPr id="28" name="手繪多邊形: 圖案 27">
            <a:extLst>
              <a:ext uri="{FF2B5EF4-FFF2-40B4-BE49-F238E27FC236}">
                <a16:creationId xmlns:a16="http://schemas.microsoft.com/office/drawing/2014/main" id="{9963652D-1816-4FDB-8081-3EFA580DF61F}"/>
              </a:ext>
            </a:extLst>
          </p:cNvPr>
          <p:cNvSpPr/>
          <p:nvPr/>
        </p:nvSpPr>
        <p:spPr>
          <a:xfrm>
            <a:off x="5318017" y="4676764"/>
            <a:ext cx="1346200" cy="815075"/>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a:extLst>
              <a:ext uri="{FF2B5EF4-FFF2-40B4-BE49-F238E27FC236}">
                <a16:creationId xmlns:a16="http://schemas.microsoft.com/office/drawing/2014/main" id="{E5A86895-396F-47C8-A5B2-565875F0C05D}"/>
              </a:ext>
            </a:extLst>
          </p:cNvPr>
          <p:cNvGrpSpPr/>
          <p:nvPr/>
        </p:nvGrpSpPr>
        <p:grpSpPr>
          <a:xfrm>
            <a:off x="0" y="290737"/>
            <a:ext cx="9144000" cy="1423472"/>
            <a:chOff x="0" y="276816"/>
            <a:chExt cx="9144000" cy="1423472"/>
          </a:xfrm>
        </p:grpSpPr>
        <p:pic>
          <p:nvPicPr>
            <p:cNvPr id="4" name="圖片 3">
              <a:extLst>
                <a:ext uri="{FF2B5EF4-FFF2-40B4-BE49-F238E27FC236}">
                  <a16:creationId xmlns:a16="http://schemas.microsoft.com/office/drawing/2014/main" id="{0C616762-6324-4D6F-87A8-5993F3DBF389}"/>
                </a:ext>
              </a:extLst>
            </p:cNvPr>
            <p:cNvPicPr>
              <a:picLocks noChangeAspect="1"/>
            </p:cNvPicPr>
            <p:nvPr/>
          </p:nvPicPr>
          <p:blipFill>
            <a:blip r:embed="rId25"/>
            <a:stretch>
              <a:fillRect/>
            </a:stretch>
          </p:blipFill>
          <p:spPr>
            <a:xfrm>
              <a:off x="0" y="276816"/>
              <a:ext cx="9144000" cy="1423472"/>
            </a:xfrm>
            <a:prstGeom prst="rect">
              <a:avLst/>
            </a:prstGeom>
          </p:spPr>
        </p:pic>
        <p:sp>
          <p:nvSpPr>
            <p:cNvPr id="5" name="矩形 4">
              <a:extLst>
                <a:ext uri="{FF2B5EF4-FFF2-40B4-BE49-F238E27FC236}">
                  <a16:creationId xmlns:a16="http://schemas.microsoft.com/office/drawing/2014/main" id="{1CEA3BBA-E132-425B-99A6-FD72274BB25C}"/>
                </a:ext>
              </a:extLst>
            </p:cNvPr>
            <p:cNvSpPr/>
            <p:nvPr/>
          </p:nvSpPr>
          <p:spPr>
            <a:xfrm>
              <a:off x="5162907" y="724963"/>
              <a:ext cx="3529428" cy="369332"/>
            </a:xfrm>
            <a:prstGeom prst="rect">
              <a:avLst/>
            </a:prstGeom>
          </p:spPr>
          <p:txBody>
            <a:bodyPr wrap="none">
              <a:spAutoFit/>
            </a:bodyPr>
            <a:lstStyle/>
            <a:p>
              <a:r>
                <a:rPr lang="en-US" altLang="zh-TW" dirty="0">
                  <a:hlinkClick r:id="rId26"/>
                </a:rPr>
                <a:t>https://github.com/bioinf-jku/SNNs</a:t>
              </a:r>
              <a:endParaRPr lang="en-US" altLang="zh-TW" dirty="0"/>
            </a:p>
          </p:txBody>
        </p:sp>
      </p:gr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B396F8D-132B-4F70-838F-C6FD52C56246}"/>
                  </a:ext>
                </a:extLst>
              </p:cNvPr>
              <p:cNvSpPr txBox="1"/>
              <p:nvPr/>
            </p:nvSpPr>
            <p:spPr>
              <a:xfrm>
                <a:off x="5835293" y="4674587"/>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6" name="文字方塊 5">
                <a:extLst>
                  <a:ext uri="{FF2B5EF4-FFF2-40B4-BE49-F238E27FC236}">
                    <a16:creationId xmlns:a16="http://schemas.microsoft.com/office/drawing/2014/main" id="{CB396F8D-132B-4F70-838F-C6FD52C56246}"/>
                  </a:ext>
                </a:extLst>
              </p:cNvPr>
              <p:cNvSpPr txBox="1">
                <a:spLocks noRot="1" noChangeAspect="1" noMove="1" noResize="1" noEditPoints="1" noAdjustHandles="1" noChangeArrowheads="1" noChangeShapeType="1" noTextEdit="1"/>
              </p:cNvSpPr>
              <p:nvPr/>
            </p:nvSpPr>
            <p:spPr>
              <a:xfrm>
                <a:off x="5835293" y="4674587"/>
                <a:ext cx="520912" cy="369332"/>
              </a:xfrm>
              <a:prstGeom prst="rect">
                <a:avLst/>
              </a:prstGeom>
              <a:blipFill>
                <a:blip r:embed="rId27"/>
                <a:stretch>
                  <a:fillRect l="-9302" r="-12791"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1F88653-19AE-4B62-96F3-F935FEB892CC}"/>
                  </a:ext>
                </a:extLst>
              </p:cNvPr>
              <p:cNvSpPr txBox="1"/>
              <p:nvPr/>
            </p:nvSpPr>
            <p:spPr>
              <a:xfrm>
                <a:off x="7947259" y="3509282"/>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32" name="文字方塊 31">
                <a:extLst>
                  <a:ext uri="{FF2B5EF4-FFF2-40B4-BE49-F238E27FC236}">
                    <a16:creationId xmlns:a16="http://schemas.microsoft.com/office/drawing/2014/main" id="{B1F88653-19AE-4B62-96F3-F935FEB892CC}"/>
                  </a:ext>
                </a:extLst>
              </p:cNvPr>
              <p:cNvSpPr txBox="1">
                <a:spLocks noRot="1" noChangeAspect="1" noMove="1" noResize="1" noEditPoints="1" noAdjustHandles="1" noChangeArrowheads="1" noChangeShapeType="1" noTextEdit="1"/>
              </p:cNvSpPr>
              <p:nvPr/>
            </p:nvSpPr>
            <p:spPr>
              <a:xfrm>
                <a:off x="7947259" y="3509282"/>
                <a:ext cx="520912" cy="369332"/>
              </a:xfrm>
              <a:prstGeom prst="rect">
                <a:avLst/>
              </a:prstGeom>
              <a:blipFill>
                <a:blip r:embed="rId28"/>
                <a:stretch>
                  <a:fillRect l="-10588" r="-14118"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351566AD-01BE-40F7-AA9B-B9518794E041}"/>
                  </a:ext>
                </a:extLst>
              </p:cNvPr>
              <p:cNvSpPr txBox="1"/>
              <p:nvPr/>
            </p:nvSpPr>
            <p:spPr>
              <a:xfrm>
                <a:off x="2645121" y="5815761"/>
                <a:ext cx="61626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=1.6732632423543772848170429916717</m:t>
                      </m:r>
                    </m:oMath>
                  </m:oMathPara>
                </a14:m>
                <a:endParaRPr lang="zh-TW" altLang="en-US" sz="2400" dirty="0"/>
              </a:p>
            </p:txBody>
          </p:sp>
        </mc:Choice>
        <mc:Fallback xmlns="">
          <p:sp>
            <p:nvSpPr>
              <p:cNvPr id="30" name="文字方塊 29">
                <a:extLst>
                  <a:ext uri="{FF2B5EF4-FFF2-40B4-BE49-F238E27FC236}">
                    <a16:creationId xmlns:a16="http://schemas.microsoft.com/office/drawing/2014/main" id="{351566AD-01BE-40F7-AA9B-B9518794E041}"/>
                  </a:ext>
                </a:extLst>
              </p:cNvPr>
              <p:cNvSpPr txBox="1">
                <a:spLocks noRot="1" noChangeAspect="1" noMove="1" noResize="1" noEditPoints="1" noAdjustHandles="1" noChangeArrowheads="1" noChangeShapeType="1" noTextEdit="1"/>
              </p:cNvSpPr>
              <p:nvPr/>
            </p:nvSpPr>
            <p:spPr>
              <a:xfrm>
                <a:off x="2645121" y="5815761"/>
                <a:ext cx="6162649" cy="369332"/>
              </a:xfrm>
              <a:prstGeom prst="rect">
                <a:avLst/>
              </a:prstGeom>
              <a:blipFill>
                <a:blip r:embed="rId29"/>
                <a:stretch>
                  <a:fillRect l="-297" r="-791" b="-8197"/>
                </a:stretch>
              </a:blipFill>
            </p:spPr>
            <p:txBody>
              <a:bodyPr/>
              <a:lstStyle/>
              <a:p>
                <a:r>
                  <a:rPr lang="zh-TW" altLang="en-US">
                    <a:noFill/>
                  </a:rPr>
                  <a:t> </a:t>
                </a:r>
              </a:p>
            </p:txBody>
          </p:sp>
        </mc:Fallback>
      </mc:AlternateContent>
      <p:cxnSp>
        <p:nvCxnSpPr>
          <p:cNvPr id="39" name="直線接點 38">
            <a:extLst>
              <a:ext uri="{FF2B5EF4-FFF2-40B4-BE49-F238E27FC236}">
                <a16:creationId xmlns:a16="http://schemas.microsoft.com/office/drawing/2014/main" id="{F10AB255-E59B-45C0-858C-42ED29A7956C}"/>
              </a:ext>
            </a:extLst>
          </p:cNvPr>
          <p:cNvCxnSpPr/>
          <p:nvPr/>
        </p:nvCxnSpPr>
        <p:spPr>
          <a:xfrm flipV="1">
            <a:off x="6651959" y="358464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C077528-66B2-4163-9F60-BBC1C5DD25B7}"/>
                  </a:ext>
                </a:extLst>
              </p:cNvPr>
              <p:cNvSpPr txBox="1"/>
              <p:nvPr/>
            </p:nvSpPr>
            <p:spPr>
              <a:xfrm>
                <a:off x="2659964" y="6227997"/>
                <a:ext cx="6132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=1.0507009873554804934193349852946</m:t>
                      </m:r>
                    </m:oMath>
                  </m:oMathPara>
                </a14:m>
                <a:endParaRPr lang="zh-TW" altLang="en-US" sz="2400" dirty="0"/>
              </a:p>
            </p:txBody>
          </p:sp>
        </mc:Choice>
        <mc:Fallback xmlns="">
          <p:sp>
            <p:nvSpPr>
              <p:cNvPr id="40" name="文字方塊 39">
                <a:extLst>
                  <a:ext uri="{FF2B5EF4-FFF2-40B4-BE49-F238E27FC236}">
                    <a16:creationId xmlns:a16="http://schemas.microsoft.com/office/drawing/2014/main" id="{BC077528-66B2-4163-9F60-BBC1C5DD25B7}"/>
                  </a:ext>
                </a:extLst>
              </p:cNvPr>
              <p:cNvSpPr txBox="1">
                <a:spLocks noRot="1" noChangeAspect="1" noMove="1" noResize="1" noEditPoints="1" noAdjustHandles="1" noChangeArrowheads="1" noChangeShapeType="1" noTextEdit="1"/>
              </p:cNvSpPr>
              <p:nvPr/>
            </p:nvSpPr>
            <p:spPr>
              <a:xfrm>
                <a:off x="2659964" y="6227997"/>
                <a:ext cx="6132961" cy="369332"/>
              </a:xfrm>
              <a:prstGeom prst="rect">
                <a:avLst/>
              </a:prstGeom>
              <a:blipFill>
                <a:blip r:embed="rId30"/>
                <a:stretch>
                  <a:fillRect l="-795" r="-994"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3719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p:bldP spid="32" grpId="0"/>
      <p:bldP spid="30"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87EF6-86AC-437F-BF3F-55AA9715144F}"/>
              </a:ext>
            </a:extLst>
          </p:cNvPr>
          <p:cNvSpPr>
            <a:spLocks noGrp="1"/>
          </p:cNvSpPr>
          <p:nvPr>
            <p:ph type="title"/>
          </p:nvPr>
        </p:nvSpPr>
        <p:spPr/>
        <p:txBody>
          <a:bodyPr/>
          <a:lstStyle/>
          <a:p>
            <a:r>
              <a:rPr lang="en-US" altLang="zh-TW" dirty="0"/>
              <a:t>SELU</a:t>
            </a:r>
            <a:endParaRPr lang="zh-TW" altLang="en-US" dirty="0"/>
          </a:p>
        </p:txBody>
      </p:sp>
      <p:pic>
        <p:nvPicPr>
          <p:cNvPr id="7" name="內容版面配置區 6">
            <a:extLst>
              <a:ext uri="{FF2B5EF4-FFF2-40B4-BE49-F238E27FC236}">
                <a16:creationId xmlns:a16="http://schemas.microsoft.com/office/drawing/2014/main" id="{2A0BD6B4-BDD5-4271-9396-11DF402B1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083" y="307976"/>
            <a:ext cx="5667267" cy="3892549"/>
          </a:xfrm>
        </p:spPr>
      </p:pic>
      <p:sp>
        <p:nvSpPr>
          <p:cNvPr id="8" name="文字方塊 7">
            <a:extLst>
              <a:ext uri="{FF2B5EF4-FFF2-40B4-BE49-F238E27FC236}">
                <a16:creationId xmlns:a16="http://schemas.microsoft.com/office/drawing/2014/main" id="{648EE781-4514-44A1-8C1D-1CE86DDAAA2D}"/>
              </a:ext>
            </a:extLst>
          </p:cNvPr>
          <p:cNvSpPr txBox="1"/>
          <p:nvPr/>
        </p:nvSpPr>
        <p:spPr>
          <a:xfrm>
            <a:off x="257175" y="4383664"/>
            <a:ext cx="3943350" cy="461665"/>
          </a:xfrm>
          <a:prstGeom prst="rect">
            <a:avLst/>
          </a:prstGeom>
          <a:noFill/>
        </p:spPr>
        <p:txBody>
          <a:bodyPr wrap="square" rtlCol="0">
            <a:spAutoFit/>
          </a:bodyPr>
          <a:lstStyle/>
          <a:p>
            <a:r>
              <a:rPr lang="en-US" altLang="zh-TW" sz="2400" dirty="0"/>
              <a:t>Positive and negative values</a:t>
            </a:r>
            <a:endParaRPr lang="zh-TW" altLang="en-US" sz="2400" dirty="0"/>
          </a:p>
        </p:txBody>
      </p:sp>
      <p:sp>
        <p:nvSpPr>
          <p:cNvPr id="9" name="文字方塊 8">
            <a:extLst>
              <a:ext uri="{FF2B5EF4-FFF2-40B4-BE49-F238E27FC236}">
                <a16:creationId xmlns:a16="http://schemas.microsoft.com/office/drawing/2014/main" id="{E3EC843B-1A20-461E-A83F-FFBBE5370E2E}"/>
              </a:ext>
            </a:extLst>
          </p:cNvPr>
          <p:cNvSpPr txBox="1"/>
          <p:nvPr/>
        </p:nvSpPr>
        <p:spPr>
          <a:xfrm>
            <a:off x="842970" y="4884859"/>
            <a:ext cx="8786812" cy="461665"/>
          </a:xfrm>
          <a:prstGeom prst="rect">
            <a:avLst/>
          </a:prstGeom>
          <a:noFill/>
        </p:spPr>
        <p:txBody>
          <a:bodyPr wrap="square" rtlCol="0">
            <a:spAutoFit/>
          </a:bodyPr>
          <a:lstStyle/>
          <a:p>
            <a:r>
              <a:rPr lang="en-US" altLang="zh-TW" sz="2400" dirty="0"/>
              <a:t>The whole </a:t>
            </a:r>
            <a:r>
              <a:rPr lang="en-US" altLang="zh-TW" sz="2400" dirty="0" err="1"/>
              <a:t>ReLU</a:t>
            </a:r>
            <a:r>
              <a:rPr lang="en-US" altLang="zh-TW" sz="2400" dirty="0"/>
              <a:t> family has this property except the original </a:t>
            </a:r>
            <a:r>
              <a:rPr lang="en-US" altLang="zh-TW" sz="2400" dirty="0" err="1"/>
              <a:t>ReLU</a:t>
            </a:r>
            <a:r>
              <a:rPr lang="en-US" altLang="zh-TW" sz="2400" dirty="0"/>
              <a:t>.</a:t>
            </a:r>
            <a:endParaRPr lang="zh-TW" altLang="en-US" sz="2400" dirty="0"/>
          </a:p>
        </p:txBody>
      </p:sp>
      <p:sp>
        <p:nvSpPr>
          <p:cNvPr id="10" name="文字方塊 9">
            <a:extLst>
              <a:ext uri="{FF2B5EF4-FFF2-40B4-BE49-F238E27FC236}">
                <a16:creationId xmlns:a16="http://schemas.microsoft.com/office/drawing/2014/main" id="{D5D75CB8-1500-4A1F-B383-F17FB45BD2BC}"/>
              </a:ext>
            </a:extLst>
          </p:cNvPr>
          <p:cNvSpPr txBox="1"/>
          <p:nvPr/>
        </p:nvSpPr>
        <p:spPr>
          <a:xfrm>
            <a:off x="262045" y="5502439"/>
            <a:ext cx="2586038" cy="461665"/>
          </a:xfrm>
          <a:prstGeom prst="rect">
            <a:avLst/>
          </a:prstGeom>
          <a:noFill/>
        </p:spPr>
        <p:txBody>
          <a:bodyPr wrap="square" rtlCol="0">
            <a:spAutoFit/>
          </a:bodyPr>
          <a:lstStyle/>
          <a:p>
            <a:r>
              <a:rPr lang="en-US" altLang="zh-TW" sz="2400" dirty="0"/>
              <a:t>Saturation region</a:t>
            </a:r>
            <a:endParaRPr lang="zh-TW" altLang="en-US" sz="2400" dirty="0"/>
          </a:p>
        </p:txBody>
      </p:sp>
      <p:sp>
        <p:nvSpPr>
          <p:cNvPr id="11" name="文字方塊 10">
            <a:extLst>
              <a:ext uri="{FF2B5EF4-FFF2-40B4-BE49-F238E27FC236}">
                <a16:creationId xmlns:a16="http://schemas.microsoft.com/office/drawing/2014/main" id="{998CE32F-21BC-4873-A58E-7135EE36EF20}"/>
              </a:ext>
            </a:extLst>
          </p:cNvPr>
          <p:cNvSpPr txBox="1"/>
          <p:nvPr/>
        </p:nvSpPr>
        <p:spPr>
          <a:xfrm>
            <a:off x="3657600" y="5502440"/>
            <a:ext cx="3943350" cy="461665"/>
          </a:xfrm>
          <a:prstGeom prst="rect">
            <a:avLst/>
          </a:prstGeom>
          <a:noFill/>
        </p:spPr>
        <p:txBody>
          <a:bodyPr wrap="square" rtlCol="0">
            <a:spAutoFit/>
          </a:bodyPr>
          <a:lstStyle/>
          <a:p>
            <a:r>
              <a:rPr lang="en-US" altLang="zh-TW" sz="2400" dirty="0"/>
              <a:t>ELU also has this property </a:t>
            </a:r>
            <a:endParaRPr lang="zh-TW" altLang="en-US" sz="2400" dirty="0"/>
          </a:p>
        </p:txBody>
      </p:sp>
      <p:sp>
        <p:nvSpPr>
          <p:cNvPr id="12" name="文字方塊 11">
            <a:extLst>
              <a:ext uri="{FF2B5EF4-FFF2-40B4-BE49-F238E27FC236}">
                <a16:creationId xmlns:a16="http://schemas.microsoft.com/office/drawing/2014/main" id="{91C2280D-9CB6-4FBA-8098-A6CDB0084338}"/>
              </a:ext>
            </a:extLst>
          </p:cNvPr>
          <p:cNvSpPr txBox="1"/>
          <p:nvPr/>
        </p:nvSpPr>
        <p:spPr>
          <a:xfrm>
            <a:off x="257175" y="6088359"/>
            <a:ext cx="2902852" cy="461665"/>
          </a:xfrm>
          <a:prstGeom prst="rect">
            <a:avLst/>
          </a:prstGeom>
          <a:noFill/>
        </p:spPr>
        <p:txBody>
          <a:bodyPr wrap="square" rtlCol="0">
            <a:spAutoFit/>
          </a:bodyPr>
          <a:lstStyle/>
          <a:p>
            <a:r>
              <a:rPr lang="en-US" altLang="zh-TW" sz="2400" dirty="0"/>
              <a:t>Slope larger than 1</a:t>
            </a:r>
            <a:endParaRPr lang="zh-TW" altLang="en-US" sz="2400"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90E1869-B98A-4FF9-9A87-44B2826C348D}"/>
                  </a:ext>
                </a:extLst>
              </p:cNvPr>
              <p:cNvSpPr txBox="1"/>
              <p:nvPr/>
            </p:nvSpPr>
            <p:spPr>
              <a:xfrm>
                <a:off x="7115106" y="1690689"/>
                <a:ext cx="961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3" name="文字方塊 12">
                <a:extLst>
                  <a:ext uri="{FF2B5EF4-FFF2-40B4-BE49-F238E27FC236}">
                    <a16:creationId xmlns:a16="http://schemas.microsoft.com/office/drawing/2014/main" id="{B90E1869-B98A-4FF9-9A87-44B2826C348D}"/>
                  </a:ext>
                </a:extLst>
              </p:cNvPr>
              <p:cNvSpPr txBox="1">
                <a:spLocks noRot="1" noChangeAspect="1" noMove="1" noResize="1" noEditPoints="1" noAdjustHandles="1" noChangeArrowheads="1" noChangeShapeType="1" noTextEdit="1"/>
              </p:cNvSpPr>
              <p:nvPr/>
            </p:nvSpPr>
            <p:spPr>
              <a:xfrm>
                <a:off x="7115106" y="1690689"/>
                <a:ext cx="961161" cy="369332"/>
              </a:xfrm>
              <a:prstGeom prst="rect">
                <a:avLst/>
              </a:prstGeom>
              <a:blipFill>
                <a:blip r:embed="rId3"/>
                <a:stretch>
                  <a:fillRect l="-3797" r="-316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0F2851D6-3C0F-469B-81BB-06012B0A471B}"/>
                  </a:ext>
                </a:extLst>
              </p:cNvPr>
              <p:cNvSpPr txBox="1"/>
              <p:nvPr/>
            </p:nvSpPr>
            <p:spPr>
              <a:xfrm>
                <a:off x="3339944" y="2933840"/>
                <a:ext cx="2105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14" name="文字方塊 13">
                <a:extLst>
                  <a:ext uri="{FF2B5EF4-FFF2-40B4-BE49-F238E27FC236}">
                    <a16:creationId xmlns:a16="http://schemas.microsoft.com/office/drawing/2014/main" id="{0F2851D6-3C0F-469B-81BB-06012B0A471B}"/>
                  </a:ext>
                </a:extLst>
              </p:cNvPr>
              <p:cNvSpPr txBox="1">
                <a:spLocks noRot="1" noChangeAspect="1" noMove="1" noResize="1" noEditPoints="1" noAdjustHandles="1" noChangeArrowheads="1" noChangeShapeType="1" noTextEdit="1"/>
              </p:cNvSpPr>
              <p:nvPr/>
            </p:nvSpPr>
            <p:spPr>
              <a:xfrm>
                <a:off x="3339944" y="2933840"/>
                <a:ext cx="2105769" cy="369332"/>
              </a:xfrm>
              <a:prstGeom prst="rect">
                <a:avLst/>
              </a:prstGeom>
              <a:blipFill>
                <a:blip r:embed="rId4"/>
                <a:stretch>
                  <a:fillRect l="-17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0A8246-CF5B-4749-83D3-F378AF53CB39}"/>
                  </a:ext>
                </a:extLst>
              </p:cNvPr>
              <p:cNvSpPr txBox="1"/>
              <p:nvPr/>
            </p:nvSpPr>
            <p:spPr>
              <a:xfrm>
                <a:off x="3516659" y="599124"/>
                <a:ext cx="27065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5" name="文字方塊 14">
                <a:extLst>
                  <a:ext uri="{FF2B5EF4-FFF2-40B4-BE49-F238E27FC236}">
                    <a16:creationId xmlns:a16="http://schemas.microsoft.com/office/drawing/2014/main" id="{310A8246-CF5B-4749-83D3-F378AF53CB39}"/>
                  </a:ext>
                </a:extLst>
              </p:cNvPr>
              <p:cNvSpPr txBox="1">
                <a:spLocks noRot="1" noChangeAspect="1" noMove="1" noResize="1" noEditPoints="1" noAdjustHandles="1" noChangeArrowheads="1" noChangeShapeType="1" noTextEdit="1"/>
              </p:cNvSpPr>
              <p:nvPr/>
            </p:nvSpPr>
            <p:spPr>
              <a:xfrm>
                <a:off x="3516659" y="599124"/>
                <a:ext cx="2706575" cy="369332"/>
              </a:xfrm>
              <a:prstGeom prst="rect">
                <a:avLst/>
              </a:prstGeom>
              <a:blipFill>
                <a:blip r:embed="rId5"/>
                <a:stretch>
                  <a:fillRect l="-112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07562F5-DEDC-47AA-A56A-86E88F022B13}"/>
                  </a:ext>
                </a:extLst>
              </p:cNvPr>
              <p:cNvSpPr txBox="1"/>
              <p:nvPr/>
            </p:nvSpPr>
            <p:spPr>
              <a:xfrm>
                <a:off x="3531502" y="1011360"/>
                <a:ext cx="27442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6" name="文字方塊 15">
                <a:extLst>
                  <a:ext uri="{FF2B5EF4-FFF2-40B4-BE49-F238E27FC236}">
                    <a16:creationId xmlns:a16="http://schemas.microsoft.com/office/drawing/2014/main" id="{707562F5-DEDC-47AA-A56A-86E88F022B13}"/>
                  </a:ext>
                </a:extLst>
              </p:cNvPr>
              <p:cNvSpPr txBox="1">
                <a:spLocks noRot="1" noChangeAspect="1" noMove="1" noResize="1" noEditPoints="1" noAdjustHandles="1" noChangeArrowheads="1" noChangeShapeType="1" noTextEdit="1"/>
              </p:cNvSpPr>
              <p:nvPr/>
            </p:nvSpPr>
            <p:spPr>
              <a:xfrm>
                <a:off x="3531502" y="1011360"/>
                <a:ext cx="2744213" cy="369332"/>
              </a:xfrm>
              <a:prstGeom prst="rect">
                <a:avLst/>
              </a:prstGeom>
              <a:blipFill>
                <a:blip r:embed="rId6"/>
                <a:stretch>
                  <a:fillRect l="-1111" b="-8333"/>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31FC35BB-B561-4FA0-A8E6-6A2CD6A1C043}"/>
              </a:ext>
            </a:extLst>
          </p:cNvPr>
          <p:cNvSpPr txBox="1"/>
          <p:nvPr/>
        </p:nvSpPr>
        <p:spPr>
          <a:xfrm>
            <a:off x="3657600" y="6088359"/>
            <a:ext cx="4857750" cy="461665"/>
          </a:xfrm>
          <a:prstGeom prst="rect">
            <a:avLst/>
          </a:prstGeom>
          <a:noFill/>
        </p:spPr>
        <p:txBody>
          <a:bodyPr wrap="square" rtlCol="0">
            <a:spAutoFit/>
          </a:bodyPr>
          <a:lstStyle/>
          <a:p>
            <a:r>
              <a:rPr lang="en-US" altLang="zh-TW" sz="2400" dirty="0"/>
              <a:t>Only SELU also has this property </a:t>
            </a:r>
            <a:endParaRPr lang="zh-TW" altLang="en-US" sz="2400" dirty="0"/>
          </a:p>
        </p:txBody>
      </p:sp>
      <p:sp>
        <p:nvSpPr>
          <p:cNvPr id="18" name="箭號: 向右 17">
            <a:extLst>
              <a:ext uri="{FF2B5EF4-FFF2-40B4-BE49-F238E27FC236}">
                <a16:creationId xmlns:a16="http://schemas.microsoft.com/office/drawing/2014/main" id="{865F532F-1EFB-423D-990C-4CB4B97FD56A}"/>
              </a:ext>
            </a:extLst>
          </p:cNvPr>
          <p:cNvSpPr/>
          <p:nvPr/>
        </p:nvSpPr>
        <p:spPr>
          <a:xfrm>
            <a:off x="385763" y="4884859"/>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C0B817CF-DC76-40FA-971A-1BF148E9520D}"/>
              </a:ext>
            </a:extLst>
          </p:cNvPr>
          <p:cNvSpPr/>
          <p:nvPr/>
        </p:nvSpPr>
        <p:spPr>
          <a:xfrm>
            <a:off x="3024238" y="5529663"/>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3A1A8D92-A7C7-4F4E-9BF2-B75A812B6EC1}"/>
              </a:ext>
            </a:extLst>
          </p:cNvPr>
          <p:cNvSpPr/>
          <p:nvPr/>
        </p:nvSpPr>
        <p:spPr>
          <a:xfrm>
            <a:off x="3024237" y="6088358"/>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060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7" grpId="0"/>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1125"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1126"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1127"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1128"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1129"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1130"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1131"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1132"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133"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1134"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1135"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smtClean="0">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b="0" i="1" smtClean="0">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13479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1347933" cy="369332"/>
              </a:xfrm>
              <a:prstGeom prst="rect">
                <a:avLst/>
              </a:prstGeom>
              <a:blipFill>
                <a:blip r:embed="rId28"/>
                <a:stretch>
                  <a:fillRect l="-4525"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BBCDE115-FCBF-4F22-B3F2-7964F3455FEC}"/>
                  </a:ext>
                </a:extLst>
              </p:cNvPr>
              <p:cNvSpPr txBox="1"/>
              <p:nvPr/>
            </p:nvSpPr>
            <p:spPr>
              <a:xfrm>
                <a:off x="3993904" y="677118"/>
                <a:ext cx="2106410"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e>
                          </m:d>
                        </m:e>
                      </m:nary>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oMath>
                  </m:oMathPara>
                </a14:m>
                <a:endParaRPr lang="zh-TW" altLang="en-US" sz="2400" dirty="0"/>
              </a:p>
            </p:txBody>
          </p:sp>
        </mc:Choice>
        <mc:Fallback xmlns="">
          <p:sp>
            <p:nvSpPr>
              <p:cNvPr id="46" name="文字方塊 45">
                <a:extLst>
                  <a:ext uri="{FF2B5EF4-FFF2-40B4-BE49-F238E27FC236}">
                    <a16:creationId xmlns:a16="http://schemas.microsoft.com/office/drawing/2014/main" id="{BBCDE115-FCBF-4F22-B3F2-7964F3455FEC}"/>
                  </a:ext>
                </a:extLst>
              </p:cNvPr>
              <p:cNvSpPr txBox="1">
                <a:spLocks noRot="1" noChangeAspect="1" noMove="1" noResize="1" noEditPoints="1" noAdjustHandles="1" noChangeArrowheads="1" noChangeShapeType="1" noTextEdit="1"/>
              </p:cNvSpPr>
              <p:nvPr/>
            </p:nvSpPr>
            <p:spPr>
              <a:xfrm>
                <a:off x="3993904" y="677118"/>
                <a:ext cx="2106410" cy="103848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C2BAEE3A-7CD7-402D-BC12-760327EF5285}"/>
                  </a:ext>
                </a:extLst>
              </p:cNvPr>
              <p:cNvSpPr txBox="1"/>
              <p:nvPr/>
            </p:nvSpPr>
            <p:spPr>
              <a:xfrm>
                <a:off x="4945944" y="1331570"/>
                <a:ext cx="5611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47" name="文字方塊 46">
                <a:extLst>
                  <a:ext uri="{FF2B5EF4-FFF2-40B4-BE49-F238E27FC236}">
                    <a16:creationId xmlns:a16="http://schemas.microsoft.com/office/drawing/2014/main" id="{C2BAEE3A-7CD7-402D-BC12-760327EF5285}"/>
                  </a:ext>
                </a:extLst>
              </p:cNvPr>
              <p:cNvSpPr txBox="1">
                <a:spLocks noRot="1" noChangeAspect="1" noMove="1" noResize="1" noEditPoints="1" noAdjustHandles="1" noChangeArrowheads="1" noChangeShapeType="1" noTextEdit="1"/>
              </p:cNvSpPr>
              <p:nvPr/>
            </p:nvSpPr>
            <p:spPr>
              <a:xfrm>
                <a:off x="4945944" y="1331570"/>
                <a:ext cx="561190" cy="461665"/>
              </a:xfrm>
              <a:prstGeom prst="rect">
                <a:avLst/>
              </a:prstGeom>
              <a:blipFill>
                <a:blip r:embed="rId30"/>
                <a:stretch>
                  <a:fillRect b="-7895"/>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5BB16694-B553-4BFA-ACE3-BEA73E722880}"/>
              </a:ext>
            </a:extLst>
          </p:cNvPr>
          <p:cNvCxnSpPr/>
          <p:nvPr/>
        </p:nvCxnSpPr>
        <p:spPr>
          <a:xfrm>
            <a:off x="4895303" y="1447151"/>
            <a:ext cx="6430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B8B8A0A6-8ACD-41BB-AD62-41C640EB7ECC}"/>
                  </a:ext>
                </a:extLst>
              </p:cNvPr>
              <p:cNvSpPr txBox="1"/>
              <p:nvPr/>
            </p:nvSpPr>
            <p:spPr>
              <a:xfrm>
                <a:off x="5451653" y="695517"/>
                <a:ext cx="2932241"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nary>
                    </m:oMath>
                  </m:oMathPara>
                </a14:m>
                <a:endParaRPr lang="zh-TW" altLang="en-US" sz="2400" dirty="0"/>
              </a:p>
            </p:txBody>
          </p:sp>
        </mc:Choice>
        <mc:Fallback xmlns="">
          <p:sp>
            <p:nvSpPr>
              <p:cNvPr id="50" name="文字方塊 49">
                <a:extLst>
                  <a:ext uri="{FF2B5EF4-FFF2-40B4-BE49-F238E27FC236}">
                    <a16:creationId xmlns:a16="http://schemas.microsoft.com/office/drawing/2014/main" id="{B8B8A0A6-8ACD-41BB-AD62-41C640EB7ECC}"/>
                  </a:ext>
                </a:extLst>
              </p:cNvPr>
              <p:cNvSpPr txBox="1">
                <a:spLocks noRot="1" noChangeAspect="1" noMove="1" noResize="1" noEditPoints="1" noAdjustHandles="1" noChangeArrowheads="1" noChangeShapeType="1" noTextEdit="1"/>
              </p:cNvSpPr>
              <p:nvPr/>
            </p:nvSpPr>
            <p:spPr>
              <a:xfrm>
                <a:off x="5451653" y="695517"/>
                <a:ext cx="2932241" cy="1038489"/>
              </a:xfrm>
              <a:prstGeom prst="rect">
                <a:avLst/>
              </a:prstGeom>
              <a:blipFill>
                <a:blip r:embed="rId3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ED0331BC-F14B-423A-9A38-3EFDDB2CFCD5}"/>
                  </a:ext>
                </a:extLst>
              </p:cNvPr>
              <p:cNvSpPr txBox="1"/>
              <p:nvPr/>
            </p:nvSpPr>
            <p:spPr>
              <a:xfrm>
                <a:off x="7622620" y="1038545"/>
                <a:ext cx="13984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𝑤</m:t>
                          </m:r>
                        </m:sub>
                      </m:sSub>
                    </m:oMath>
                  </m:oMathPara>
                </a14:m>
                <a:endParaRPr lang="zh-TW" altLang="en-US" sz="2400" dirty="0"/>
              </a:p>
            </p:txBody>
          </p:sp>
        </mc:Choice>
        <mc:Fallback xmlns="">
          <p:sp>
            <p:nvSpPr>
              <p:cNvPr id="51" name="文字方塊 50">
                <a:extLst>
                  <a:ext uri="{FF2B5EF4-FFF2-40B4-BE49-F238E27FC236}">
                    <a16:creationId xmlns:a16="http://schemas.microsoft.com/office/drawing/2014/main" id="{ED0331BC-F14B-423A-9A38-3EFDDB2CFCD5}"/>
                  </a:ext>
                </a:extLst>
              </p:cNvPr>
              <p:cNvSpPr txBox="1">
                <a:spLocks noRot="1" noChangeAspect="1" noMove="1" noResize="1" noEditPoints="1" noAdjustHandles="1" noChangeArrowheads="1" noChangeShapeType="1" noTextEdit="1"/>
              </p:cNvSpPr>
              <p:nvPr/>
            </p:nvSpPr>
            <p:spPr>
              <a:xfrm>
                <a:off x="7622620" y="1038545"/>
                <a:ext cx="1398439" cy="369332"/>
              </a:xfrm>
              <a:prstGeom prst="rect">
                <a:avLst/>
              </a:prstGeom>
              <a:blipFill>
                <a:blip r:embed="rId32"/>
                <a:stretch>
                  <a:fillRect l="-870" b="-22951"/>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95698" y="2382286"/>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57" name="文字方塊 56">
            <a:extLst>
              <a:ext uri="{FF2B5EF4-FFF2-40B4-BE49-F238E27FC236}">
                <a16:creationId xmlns:a16="http://schemas.microsoft.com/office/drawing/2014/main" id="{F52D6662-AD4D-42C1-A0EF-8D5E378AFE3C}"/>
              </a:ext>
            </a:extLst>
          </p:cNvPr>
          <p:cNvSpPr txBox="1"/>
          <p:nvPr/>
        </p:nvSpPr>
        <p:spPr>
          <a:xfrm>
            <a:off x="7678346" y="1462060"/>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5" name="文字方塊 54">
            <a:extLst>
              <a:ext uri="{FF2B5EF4-FFF2-40B4-BE49-F238E27FC236}">
                <a16:creationId xmlns:a16="http://schemas.microsoft.com/office/drawing/2014/main" id="{F72BA7C6-2FA6-492D-AFD0-7932578CA203}"/>
              </a:ext>
            </a:extLst>
          </p:cNvPr>
          <p:cNvSpPr txBox="1"/>
          <p:nvPr/>
        </p:nvSpPr>
        <p:spPr>
          <a:xfrm>
            <a:off x="249382" y="6319977"/>
            <a:ext cx="3584771" cy="461665"/>
          </a:xfrm>
          <a:prstGeom prst="rect">
            <a:avLst/>
          </a:prstGeom>
          <a:noFill/>
        </p:spPr>
        <p:txBody>
          <a:bodyPr wrap="square" rtlCol="0">
            <a:spAutoFit/>
          </a:bodyPr>
          <a:lstStyle/>
          <a:p>
            <a:r>
              <a:rPr lang="en-US" altLang="zh-TW" sz="2400" dirty="0">
                <a:solidFill>
                  <a:srgbClr val="FF0000"/>
                </a:solidFill>
              </a:rPr>
              <a:t>Do not have to be Gaussian</a:t>
            </a:r>
            <a:endParaRPr lang="zh-TW" altLang="en-US" sz="2400" dirty="0">
              <a:solidFill>
                <a:srgbClr val="FF0000"/>
              </a:solidFill>
            </a:endParaRPr>
          </a:p>
        </p:txBody>
      </p:sp>
      <p:sp>
        <p:nvSpPr>
          <p:cNvPr id="44" name="文字方塊 43">
            <a:extLst>
              <a:ext uri="{FF2B5EF4-FFF2-40B4-BE49-F238E27FC236}">
                <a16:creationId xmlns:a16="http://schemas.microsoft.com/office/drawing/2014/main" id="{A6FB9AE5-F604-414C-8599-94157EA018DC}"/>
              </a:ext>
            </a:extLst>
          </p:cNvPr>
          <p:cNvSpPr txBox="1"/>
          <p:nvPr/>
        </p:nvSpPr>
        <p:spPr>
          <a:xfrm>
            <a:off x="8321839" y="1458725"/>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345022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6" grpId="0"/>
      <p:bldP spid="47" grpId="0"/>
      <p:bldP spid="50" grpId="0"/>
      <p:bldP spid="51" grpId="0"/>
      <p:bldP spid="49" grpId="0"/>
      <p:bldP spid="56" grpId="0"/>
      <p:bldP spid="57" grpId="0"/>
      <p:bldP spid="55"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08878F-08F0-450A-B9CD-86B2B2F39E3F}"/>
              </a:ext>
            </a:extLst>
          </p:cNvPr>
          <p:cNvSpPr>
            <a:spLocks noGrp="1"/>
          </p:cNvSpPr>
          <p:nvPr>
            <p:ph type="title"/>
          </p:nvPr>
        </p:nvSpPr>
        <p:spPr/>
        <p:txBody>
          <a:bodyPr/>
          <a:lstStyle/>
          <a:p>
            <a:r>
              <a:rPr lang="en-US" altLang="zh-TW" dirty="0"/>
              <a:t>Output</a:t>
            </a:r>
            <a:endParaRPr lang="zh-TW" altLang="en-US" dirty="0"/>
          </a:p>
        </p:txBody>
      </p:sp>
      <p:sp>
        <p:nvSpPr>
          <p:cNvPr id="3" name="內容版面配置區 2">
            <a:extLst>
              <a:ext uri="{FF2B5EF4-FFF2-40B4-BE49-F238E27FC236}">
                <a16:creationId xmlns:a16="http://schemas.microsoft.com/office/drawing/2014/main" id="{01035B82-48F5-4F9E-A2C5-01D79185CC36}"/>
              </a:ext>
            </a:extLst>
          </p:cNvPr>
          <p:cNvSpPr>
            <a:spLocks noGrp="1"/>
          </p:cNvSpPr>
          <p:nvPr>
            <p:ph idx="1"/>
          </p:nvPr>
        </p:nvSpPr>
        <p:spPr/>
        <p:txBody>
          <a:bodyPr/>
          <a:lstStyle/>
          <a:p>
            <a:r>
              <a:rPr lang="en-US" altLang="zh-TW" dirty="0"/>
              <a:t>Training Strategy: Batch Normalization</a:t>
            </a:r>
          </a:p>
          <a:p>
            <a:r>
              <a:rPr lang="en-US" altLang="zh-TW" dirty="0"/>
              <a:t>Activation Function: SELU</a:t>
            </a:r>
          </a:p>
          <a:p>
            <a:r>
              <a:rPr lang="en-US" altLang="zh-TW" dirty="0"/>
              <a:t>Network Structure: Highway Network</a:t>
            </a:r>
            <a:endParaRPr lang="zh-TW" altLang="en-US" dirty="0"/>
          </a:p>
        </p:txBody>
      </p:sp>
    </p:spTree>
    <p:extLst>
      <p:ext uri="{BB962C8B-B14F-4D97-AF65-F5344CB8AC3E}">
        <p14:creationId xmlns:p14="http://schemas.microsoft.com/office/powerpoint/2010/main" val="28821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2149"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2150"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2151"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2152"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2153"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2154"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2155"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2156"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157"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2158"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2159"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9436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943655" cy="369332"/>
              </a:xfrm>
              <a:prstGeom prst="rect">
                <a:avLst/>
              </a:prstGeom>
              <a:blipFill>
                <a:blip r:embed="rId28"/>
                <a:stretch>
                  <a:fillRect l="-7097" r="-7742"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1D9D6726-6045-4630-B2AB-32298AA1BF3D}"/>
                  </a:ext>
                </a:extLst>
              </p:cNvPr>
              <p:cNvSpPr txBox="1"/>
              <p:nvPr/>
            </p:nvSpPr>
            <p:spPr>
              <a:xfrm>
                <a:off x="4088362" y="727705"/>
                <a:ext cx="2452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𝑧</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i="1">
                                          <a:latin typeface="Cambria Math" panose="02040503050406030204" pitchFamily="18" charset="0"/>
                                        </a:rPr>
                                        <m:t>𝑧</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3" name="文字方塊 52">
                <a:extLst>
                  <a:ext uri="{FF2B5EF4-FFF2-40B4-BE49-F238E27FC236}">
                    <a16:creationId xmlns:a16="http://schemas.microsoft.com/office/drawing/2014/main" id="{1D9D6726-6045-4630-B2AB-32298AA1BF3D}"/>
                  </a:ext>
                </a:extLst>
              </p:cNvPr>
              <p:cNvSpPr txBox="1">
                <a:spLocks noRot="1" noChangeAspect="1" noMove="1" noResize="1" noEditPoints="1" noAdjustHandles="1" noChangeArrowheads="1" noChangeShapeType="1" noTextEdit="1"/>
              </p:cNvSpPr>
              <p:nvPr/>
            </p:nvSpPr>
            <p:spPr>
              <a:xfrm>
                <a:off x="4088362" y="727705"/>
                <a:ext cx="2452210" cy="369332"/>
              </a:xfrm>
              <a:prstGeom prst="rect">
                <a:avLst/>
              </a:prstGeom>
              <a:blipFill>
                <a:blip r:embed="rId29"/>
                <a:stretch>
                  <a:fillRect l="-1493"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23B5F127-A626-445A-9DE2-28BF7544BA9F}"/>
                  </a:ext>
                </a:extLst>
              </p:cNvPr>
              <p:cNvSpPr txBox="1"/>
              <p:nvPr/>
            </p:nvSpPr>
            <p:spPr>
              <a:xfrm>
                <a:off x="6549572" y="727705"/>
                <a:ext cx="1110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4" name="文字方塊 53">
                <a:extLst>
                  <a:ext uri="{FF2B5EF4-FFF2-40B4-BE49-F238E27FC236}">
                    <a16:creationId xmlns:a16="http://schemas.microsoft.com/office/drawing/2014/main" id="{23B5F127-A626-445A-9DE2-28BF7544BA9F}"/>
                  </a:ext>
                </a:extLst>
              </p:cNvPr>
              <p:cNvSpPr txBox="1">
                <a:spLocks noRot="1" noChangeAspect="1" noMove="1" noResize="1" noEditPoints="1" noAdjustHandles="1" noChangeArrowheads="1" noChangeShapeType="1" noTextEdit="1"/>
              </p:cNvSpPr>
              <p:nvPr/>
            </p:nvSpPr>
            <p:spPr>
              <a:xfrm>
                <a:off x="6549572" y="727705"/>
                <a:ext cx="1110176" cy="369332"/>
              </a:xfrm>
              <a:prstGeom prst="rect">
                <a:avLst/>
              </a:prstGeom>
              <a:blipFill>
                <a:blip r:embed="rId30"/>
                <a:stretch>
                  <a:fillRect l="-2732" b="-6557"/>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74528" y="2415328"/>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517B3C52-D899-4FE3-BC53-F1A342D1876B}"/>
                  </a:ext>
                </a:extLst>
              </p:cNvPr>
              <p:cNvSpPr txBox="1"/>
              <p:nvPr/>
            </p:nvSpPr>
            <p:spPr>
              <a:xfrm>
                <a:off x="4429434" y="1322797"/>
                <a:ext cx="3651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8" name="文字方塊 57">
                <a:extLst>
                  <a:ext uri="{FF2B5EF4-FFF2-40B4-BE49-F238E27FC236}">
                    <a16:creationId xmlns:a16="http://schemas.microsoft.com/office/drawing/2014/main" id="{517B3C52-D899-4FE3-BC53-F1A342D1876B}"/>
                  </a:ext>
                </a:extLst>
              </p:cNvPr>
              <p:cNvSpPr txBox="1">
                <a:spLocks noRot="1" noChangeAspect="1" noMove="1" noResize="1" noEditPoints="1" noAdjustHandles="1" noChangeArrowheads="1" noChangeShapeType="1" noTextEdit="1"/>
              </p:cNvSpPr>
              <p:nvPr/>
            </p:nvSpPr>
            <p:spPr>
              <a:xfrm>
                <a:off x="4429434" y="1322797"/>
                <a:ext cx="3651769" cy="369332"/>
              </a:xfrm>
              <a:prstGeom prst="rect">
                <a:avLst/>
              </a:prstGeom>
              <a:blipFill>
                <a:blip r:embed="rId3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9E300BCC-1750-4382-9396-2F3D5D5EEAF9}"/>
                  </a:ext>
                </a:extLst>
              </p:cNvPr>
              <p:cNvSpPr txBox="1"/>
              <p:nvPr/>
            </p:nvSpPr>
            <p:spPr>
              <a:xfrm>
                <a:off x="3506609" y="2971355"/>
                <a:ext cx="1587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9" name="文字方塊 58">
                <a:extLst>
                  <a:ext uri="{FF2B5EF4-FFF2-40B4-BE49-F238E27FC236}">
                    <a16:creationId xmlns:a16="http://schemas.microsoft.com/office/drawing/2014/main" id="{9E300BCC-1750-4382-9396-2F3D5D5EEAF9}"/>
                  </a:ext>
                </a:extLst>
              </p:cNvPr>
              <p:cNvSpPr txBox="1">
                <a:spLocks noRot="1" noChangeAspect="1" noMove="1" noResize="1" noEditPoints="1" noAdjustHandles="1" noChangeArrowheads="1" noChangeShapeType="1" noTextEdit="1"/>
              </p:cNvSpPr>
              <p:nvPr/>
            </p:nvSpPr>
            <p:spPr>
              <a:xfrm>
                <a:off x="3506609" y="2971355"/>
                <a:ext cx="1587038" cy="369332"/>
              </a:xfrm>
              <a:prstGeom prst="rect">
                <a:avLst/>
              </a:prstGeom>
              <a:blipFill>
                <a:blip r:embed="rId32"/>
                <a:stretch>
                  <a:fillRect l="-38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36C140B3-A54C-4F1C-A708-8B689B98063A}"/>
                  </a:ext>
                </a:extLst>
              </p:cNvPr>
              <p:cNvSpPr txBox="1"/>
              <p:nvPr/>
            </p:nvSpPr>
            <p:spPr>
              <a:xfrm>
                <a:off x="5093647" y="2968475"/>
                <a:ext cx="2299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e>
                      </m:d>
                    </m:oMath>
                  </m:oMathPara>
                </a14:m>
                <a:endParaRPr lang="zh-TW" altLang="en-US" sz="2400" dirty="0"/>
              </a:p>
            </p:txBody>
          </p:sp>
        </mc:Choice>
        <mc:Fallback xmlns="">
          <p:sp>
            <p:nvSpPr>
              <p:cNvPr id="60" name="文字方塊 59">
                <a:extLst>
                  <a:ext uri="{FF2B5EF4-FFF2-40B4-BE49-F238E27FC236}">
                    <a16:creationId xmlns:a16="http://schemas.microsoft.com/office/drawing/2014/main" id="{36C140B3-A54C-4F1C-A708-8B689B98063A}"/>
                  </a:ext>
                </a:extLst>
              </p:cNvPr>
              <p:cNvSpPr txBox="1">
                <a:spLocks noRot="1" noChangeAspect="1" noMove="1" noResize="1" noEditPoints="1" noAdjustHandles="1" noChangeArrowheads="1" noChangeShapeType="1" noTextEdit="1"/>
              </p:cNvSpPr>
              <p:nvPr/>
            </p:nvSpPr>
            <p:spPr>
              <a:xfrm>
                <a:off x="5093647" y="2968475"/>
                <a:ext cx="2299797" cy="369332"/>
              </a:xfrm>
              <a:prstGeom prst="rect">
                <a:avLst/>
              </a:prstGeom>
              <a:blipFill>
                <a:blip r:embed="rId33"/>
                <a:stretch>
                  <a:fillRect l="-106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1D0E8839-7011-4126-9C05-3B40723442DF}"/>
                  </a:ext>
                </a:extLst>
              </p:cNvPr>
              <p:cNvSpPr txBox="1"/>
              <p:nvPr/>
            </p:nvSpPr>
            <p:spPr>
              <a:xfrm>
                <a:off x="7383387" y="2965595"/>
                <a:ext cx="1494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61" name="文字方塊 60">
                <a:extLst>
                  <a:ext uri="{FF2B5EF4-FFF2-40B4-BE49-F238E27FC236}">
                    <a16:creationId xmlns:a16="http://schemas.microsoft.com/office/drawing/2014/main" id="{1D0E8839-7011-4126-9C05-3B40723442DF}"/>
                  </a:ext>
                </a:extLst>
              </p:cNvPr>
              <p:cNvSpPr txBox="1">
                <a:spLocks noRot="1" noChangeAspect="1" noMove="1" noResize="1" noEditPoints="1" noAdjustHandles="1" noChangeArrowheads="1" noChangeShapeType="1" noTextEdit="1"/>
              </p:cNvSpPr>
              <p:nvPr/>
            </p:nvSpPr>
            <p:spPr>
              <a:xfrm>
                <a:off x="7383387" y="2965595"/>
                <a:ext cx="1494896" cy="369332"/>
              </a:xfrm>
              <a:prstGeom prst="rect">
                <a:avLst/>
              </a:prstGeom>
              <a:blipFill>
                <a:blip r:embed="rId34"/>
                <a:stretch>
                  <a:fillRect l="-1633" r="-1224"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8028DD51-2125-40B3-997C-A7D4BF3DB815}"/>
                  </a:ext>
                </a:extLst>
              </p:cNvPr>
              <p:cNvSpPr txBox="1"/>
              <p:nvPr/>
            </p:nvSpPr>
            <p:spPr>
              <a:xfrm>
                <a:off x="3506609" y="3469588"/>
                <a:ext cx="166616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𝑗</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e>
                      </m:d>
                    </m:oMath>
                  </m:oMathPara>
                </a14:m>
                <a:endParaRPr lang="zh-TW" altLang="en-US" sz="2400" dirty="0"/>
              </a:p>
            </p:txBody>
          </p:sp>
        </mc:Choice>
        <mc:Fallback xmlns="">
          <p:sp>
            <p:nvSpPr>
              <p:cNvPr id="62" name="文字方塊 61">
                <a:extLst>
                  <a:ext uri="{FF2B5EF4-FFF2-40B4-BE49-F238E27FC236}">
                    <a16:creationId xmlns:a16="http://schemas.microsoft.com/office/drawing/2014/main" id="{8028DD51-2125-40B3-997C-A7D4BF3DB815}"/>
                  </a:ext>
                </a:extLst>
              </p:cNvPr>
              <p:cNvSpPr txBox="1">
                <a:spLocks noRot="1" noChangeAspect="1" noMove="1" noResize="1" noEditPoints="1" noAdjustHandles="1" noChangeArrowheads="1" noChangeShapeType="1" noTextEdit="1"/>
              </p:cNvSpPr>
              <p:nvPr/>
            </p:nvSpPr>
            <p:spPr>
              <a:xfrm>
                <a:off x="3506609" y="3469588"/>
                <a:ext cx="1666162" cy="425501"/>
              </a:xfrm>
              <a:prstGeom prst="rect">
                <a:avLst/>
              </a:prstGeom>
              <a:blipFill>
                <a:blip r:embed="rId3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724E87F-D34D-4942-B5A2-5524A8DC06B7}"/>
                  </a:ext>
                </a:extLst>
              </p:cNvPr>
              <p:cNvSpPr txBox="1"/>
              <p:nvPr/>
            </p:nvSpPr>
            <p:spPr>
              <a:xfrm>
                <a:off x="5142075" y="3506062"/>
                <a:ext cx="2400721"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𝑖</m:t>
                              </m:r>
                            </m:sub>
                          </m:sSub>
                        </m:e>
                      </m:d>
                      <m:r>
                        <a:rPr lang="en-US" altLang="zh-TW" sz="2400" i="1">
                          <a:latin typeface="Cambria Math" panose="02040503050406030204" pitchFamily="18" charset="0"/>
                        </a:rPr>
                        <m:t>𝐸</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𝑗</m:t>
                              </m:r>
                            </m:sub>
                          </m:sSub>
                        </m:e>
                      </m:d>
                    </m:oMath>
                  </m:oMathPara>
                </a14:m>
                <a:endParaRPr lang="zh-TW" altLang="en-US" sz="2400" dirty="0"/>
              </a:p>
            </p:txBody>
          </p:sp>
        </mc:Choice>
        <mc:Fallback xmlns="">
          <p:sp>
            <p:nvSpPr>
              <p:cNvPr id="63" name="文字方塊 62">
                <a:extLst>
                  <a:ext uri="{FF2B5EF4-FFF2-40B4-BE49-F238E27FC236}">
                    <a16:creationId xmlns:a16="http://schemas.microsoft.com/office/drawing/2014/main" id="{E724E87F-D34D-4942-B5A2-5524A8DC06B7}"/>
                  </a:ext>
                </a:extLst>
              </p:cNvPr>
              <p:cNvSpPr txBox="1">
                <a:spLocks noRot="1" noChangeAspect="1" noMove="1" noResize="1" noEditPoints="1" noAdjustHandles="1" noChangeArrowheads="1" noChangeShapeType="1" noTextEdit="1"/>
              </p:cNvSpPr>
              <p:nvPr/>
            </p:nvSpPr>
            <p:spPr>
              <a:xfrm>
                <a:off x="5142075" y="3506062"/>
                <a:ext cx="2400721" cy="425501"/>
              </a:xfrm>
              <a:prstGeom prst="rect">
                <a:avLst/>
              </a:prstGeom>
              <a:blipFill>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754D3134-C36B-4E6E-8D38-FFD34380401E}"/>
                  </a:ext>
                </a:extLst>
              </p:cNvPr>
              <p:cNvSpPr txBox="1"/>
              <p:nvPr/>
            </p:nvSpPr>
            <p:spPr>
              <a:xfrm>
                <a:off x="7597587" y="3548679"/>
                <a:ext cx="553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64" name="文字方塊 63">
                <a:extLst>
                  <a:ext uri="{FF2B5EF4-FFF2-40B4-BE49-F238E27FC236}">
                    <a16:creationId xmlns:a16="http://schemas.microsoft.com/office/drawing/2014/main" id="{754D3134-C36B-4E6E-8D38-FFD34380401E}"/>
                  </a:ext>
                </a:extLst>
              </p:cNvPr>
              <p:cNvSpPr txBox="1">
                <a:spLocks noRot="1" noChangeAspect="1" noMove="1" noResize="1" noEditPoints="1" noAdjustHandles="1" noChangeArrowheads="1" noChangeShapeType="1" noTextEdit="1"/>
              </p:cNvSpPr>
              <p:nvPr/>
            </p:nvSpPr>
            <p:spPr>
              <a:xfrm>
                <a:off x="7597587" y="3548679"/>
                <a:ext cx="553548" cy="369332"/>
              </a:xfrm>
              <a:prstGeom prst="rect">
                <a:avLst/>
              </a:prstGeom>
              <a:blipFill>
                <a:blip r:embed="rId37"/>
                <a:stretch>
                  <a:fillRect l="-5495" r="-131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F8B7C83-4BF2-4FBB-A1F6-72D8E269B01D}"/>
                  </a:ext>
                </a:extLst>
              </p:cNvPr>
              <p:cNvSpPr txBox="1"/>
              <p:nvPr/>
            </p:nvSpPr>
            <p:spPr>
              <a:xfrm>
                <a:off x="4477332" y="1773844"/>
                <a:ext cx="193110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55" name="文字方塊 54">
                <a:extLst>
                  <a:ext uri="{FF2B5EF4-FFF2-40B4-BE49-F238E27FC236}">
                    <a16:creationId xmlns:a16="http://schemas.microsoft.com/office/drawing/2014/main" id="{3F8B7C83-4BF2-4FBB-A1F6-72D8E269B01D}"/>
                  </a:ext>
                </a:extLst>
              </p:cNvPr>
              <p:cNvSpPr txBox="1">
                <a:spLocks noRot="1" noChangeAspect="1" noMove="1" noResize="1" noEditPoints="1" noAdjustHandles="1" noChangeArrowheads="1" noChangeShapeType="1" noTextEdit="1"/>
              </p:cNvSpPr>
              <p:nvPr/>
            </p:nvSpPr>
            <p:spPr>
              <a:xfrm>
                <a:off x="4477332" y="1773844"/>
                <a:ext cx="1931106" cy="1038489"/>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37D69151-513E-4D2B-B095-8F5874F765DD}"/>
                  </a:ext>
                </a:extLst>
              </p:cNvPr>
              <p:cNvSpPr txBox="1"/>
              <p:nvPr/>
            </p:nvSpPr>
            <p:spPr>
              <a:xfrm>
                <a:off x="6128034" y="2130945"/>
                <a:ext cx="212384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r>
                        <a:rPr lang="zh-TW" altLang="en-US" sz="240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𝑤</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5" name="文字方塊 64">
                <a:extLst>
                  <a:ext uri="{FF2B5EF4-FFF2-40B4-BE49-F238E27FC236}">
                    <a16:creationId xmlns:a16="http://schemas.microsoft.com/office/drawing/2014/main" id="{37D69151-513E-4D2B-B095-8F5874F765DD}"/>
                  </a:ext>
                </a:extLst>
              </p:cNvPr>
              <p:cNvSpPr txBox="1">
                <a:spLocks noRot="1" noChangeAspect="1" noMove="1" noResize="1" noEditPoints="1" noAdjustHandles="1" noChangeArrowheads="1" noChangeShapeType="1" noTextEdit="1"/>
              </p:cNvSpPr>
              <p:nvPr/>
            </p:nvSpPr>
            <p:spPr>
              <a:xfrm>
                <a:off x="6128034" y="2130945"/>
                <a:ext cx="2123847" cy="369332"/>
              </a:xfrm>
              <a:prstGeom prst="rect">
                <a:avLst/>
              </a:prstGeom>
              <a:blipFill>
                <a:blip r:embed="rId39"/>
                <a:stretch>
                  <a:fillRect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42AD530-C51B-4422-8543-12D1929E0482}"/>
                  </a:ext>
                </a:extLst>
              </p:cNvPr>
              <p:cNvSpPr/>
              <p:nvPr/>
            </p:nvSpPr>
            <p:spPr>
              <a:xfrm>
                <a:off x="6991429" y="5211237"/>
                <a:ext cx="18712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=0,</m:t>
                      </m:r>
                      <m:r>
                        <a:rPr lang="zh-TW" altLang="en-US" sz="2400" i="1">
                          <a:latin typeface="Cambria Math" panose="02040503050406030204" pitchFamily="18" charset="0"/>
                        </a:rPr>
                        <m:t>𝜎</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3" name="矩形 2">
                <a:extLst>
                  <a:ext uri="{FF2B5EF4-FFF2-40B4-BE49-F238E27FC236}">
                    <a16:creationId xmlns:a16="http://schemas.microsoft.com/office/drawing/2014/main" id="{942AD530-C51B-4422-8543-12D1929E0482}"/>
                  </a:ext>
                </a:extLst>
              </p:cNvPr>
              <p:cNvSpPr>
                <a:spLocks noRot="1" noChangeAspect="1" noMove="1" noResize="1" noEditPoints="1" noAdjustHandles="1" noChangeArrowheads="1" noChangeShapeType="1" noTextEdit="1"/>
              </p:cNvSpPr>
              <p:nvPr/>
            </p:nvSpPr>
            <p:spPr>
              <a:xfrm>
                <a:off x="6991429" y="5211237"/>
                <a:ext cx="1871218" cy="461665"/>
              </a:xfrm>
              <a:prstGeom prst="rect">
                <a:avLst/>
              </a:prstGeom>
              <a:blipFill>
                <a:blip r:embed="rId40"/>
                <a:stretch>
                  <a:fillRect b="-7895"/>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741F95A2-A39F-43F5-8683-9C9A910A9E98}"/>
              </a:ext>
            </a:extLst>
          </p:cNvPr>
          <p:cNvSpPr txBox="1"/>
          <p:nvPr/>
        </p:nvSpPr>
        <p:spPr>
          <a:xfrm>
            <a:off x="7257404" y="2462513"/>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67" name="文字方塊 66">
            <a:extLst>
              <a:ext uri="{FF2B5EF4-FFF2-40B4-BE49-F238E27FC236}">
                <a16:creationId xmlns:a16="http://schemas.microsoft.com/office/drawing/2014/main" id="{E3B64BA1-C15D-4C51-9206-CBD8F0A416DC}"/>
              </a:ext>
            </a:extLst>
          </p:cNvPr>
          <p:cNvSpPr txBox="1"/>
          <p:nvPr/>
        </p:nvSpPr>
        <p:spPr>
          <a:xfrm>
            <a:off x="6615049" y="2447392"/>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B1F0E880-C114-4912-A72B-CF19EEBB7046}"/>
                  </a:ext>
                </a:extLst>
              </p:cNvPr>
              <p:cNvSpPr txBox="1"/>
              <p:nvPr/>
            </p:nvSpPr>
            <p:spPr>
              <a:xfrm>
                <a:off x="7669116" y="2102307"/>
                <a:ext cx="12669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i="1" smtClean="0">
                          <a:latin typeface="Cambria Math" panose="02040503050406030204" pitchFamily="18" charset="0"/>
                        </a:rPr>
                        <m:t>1</m:t>
                      </m:r>
                    </m:oMath>
                  </m:oMathPara>
                </a14:m>
                <a:endParaRPr lang="zh-TW" altLang="en-US" sz="2400" dirty="0"/>
              </a:p>
            </p:txBody>
          </p:sp>
        </mc:Choice>
        <mc:Fallback xmlns="">
          <p:sp>
            <p:nvSpPr>
              <p:cNvPr id="68" name="文字方塊 67">
                <a:extLst>
                  <a:ext uri="{FF2B5EF4-FFF2-40B4-BE49-F238E27FC236}">
                    <a16:creationId xmlns:a16="http://schemas.microsoft.com/office/drawing/2014/main" id="{B1F0E880-C114-4912-A72B-CF19EEBB7046}"/>
                  </a:ext>
                </a:extLst>
              </p:cNvPr>
              <p:cNvSpPr txBox="1">
                <a:spLocks noRot="1" noChangeAspect="1" noMove="1" noResize="1" noEditPoints="1" noAdjustHandles="1" noChangeArrowheads="1" noChangeShapeType="1" noTextEdit="1"/>
              </p:cNvSpPr>
              <p:nvPr/>
            </p:nvSpPr>
            <p:spPr>
              <a:xfrm>
                <a:off x="7669116" y="2102307"/>
                <a:ext cx="1266983" cy="369332"/>
              </a:xfrm>
              <a:prstGeom prst="rect">
                <a:avLst/>
              </a:prstGeom>
              <a:blipFill>
                <a:blip r:embed="rId41"/>
                <a:stretch>
                  <a:fillRect b="-666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DA06289-41AC-4424-A3A0-1FBBA76EF288}"/>
              </a:ext>
            </a:extLst>
          </p:cNvPr>
          <p:cNvSpPr txBox="1"/>
          <p:nvPr/>
        </p:nvSpPr>
        <p:spPr>
          <a:xfrm>
            <a:off x="6753214" y="4827011"/>
            <a:ext cx="1121147" cy="461665"/>
          </a:xfrm>
          <a:prstGeom prst="rect">
            <a:avLst/>
          </a:prstGeom>
          <a:noFill/>
        </p:spPr>
        <p:txBody>
          <a:bodyPr wrap="square" rtlCol="0">
            <a:spAutoFit/>
          </a:bodyPr>
          <a:lstStyle/>
          <a:p>
            <a:r>
              <a:rPr lang="en-US" altLang="zh-TW" sz="2400" dirty="0">
                <a:solidFill>
                  <a:srgbClr val="FF0000"/>
                </a:solidFill>
              </a:rPr>
              <a:t>target</a:t>
            </a:r>
            <a:endParaRPr lang="zh-TW" altLang="en-US" sz="2400" dirty="0">
              <a:solidFill>
                <a:srgbClr val="FF0000"/>
              </a:solidFill>
            </a:endParaRPr>
          </a:p>
        </p:txBody>
      </p:sp>
      <p:sp>
        <p:nvSpPr>
          <p:cNvPr id="70" name="文字方塊 69">
            <a:extLst>
              <a:ext uri="{FF2B5EF4-FFF2-40B4-BE49-F238E27FC236}">
                <a16:creationId xmlns:a16="http://schemas.microsoft.com/office/drawing/2014/main" id="{42A663DC-E44C-403D-9D44-0868ECA6DA4B}"/>
              </a:ext>
            </a:extLst>
          </p:cNvPr>
          <p:cNvSpPr txBox="1"/>
          <p:nvPr/>
        </p:nvSpPr>
        <p:spPr>
          <a:xfrm>
            <a:off x="4208559" y="5211236"/>
            <a:ext cx="2397130" cy="461665"/>
          </a:xfrm>
          <a:prstGeom prst="rect">
            <a:avLst/>
          </a:prstGeom>
          <a:noFill/>
        </p:spPr>
        <p:txBody>
          <a:bodyPr wrap="square" rtlCol="0">
            <a:spAutoFit/>
          </a:bodyPr>
          <a:lstStyle/>
          <a:p>
            <a:pPr algn="ctr"/>
            <a:r>
              <a:rPr lang="en-US" altLang="zh-TW" sz="2400" dirty="0">
                <a:solidFill>
                  <a:srgbClr val="FF0000"/>
                </a:solidFill>
              </a:rPr>
              <a:t>Assume Gaussian</a:t>
            </a:r>
            <a:endParaRPr lang="zh-TW" altLang="en-US" sz="2400" dirty="0">
              <a:solidFill>
                <a:srgbClr val="FF0000"/>
              </a:solidFill>
            </a:endParaRPr>
          </a:p>
        </p:txBody>
      </p:sp>
      <p:cxnSp>
        <p:nvCxnSpPr>
          <p:cNvPr id="26" name="直線單箭頭接點 25">
            <a:extLst>
              <a:ext uri="{FF2B5EF4-FFF2-40B4-BE49-F238E27FC236}">
                <a16:creationId xmlns:a16="http://schemas.microsoft.com/office/drawing/2014/main" id="{DDD96290-E585-46F5-98A5-248D639B24F8}"/>
              </a:ext>
            </a:extLst>
          </p:cNvPr>
          <p:cNvCxnSpPr>
            <a:cxnSpLocks/>
          </p:cNvCxnSpPr>
          <p:nvPr/>
        </p:nvCxnSpPr>
        <p:spPr>
          <a:xfrm flipV="1">
            <a:off x="5142075" y="4677213"/>
            <a:ext cx="0" cy="61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17756160-FE0D-4F30-B8B4-2AEEF763B372}"/>
                  </a:ext>
                </a:extLst>
              </p:cNvPr>
              <p:cNvSpPr txBox="1"/>
              <p:nvPr/>
            </p:nvSpPr>
            <p:spPr>
              <a:xfrm>
                <a:off x="5291800" y="230682"/>
                <a:ext cx="1026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𝑤</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57" name="文字方塊 56">
                <a:extLst>
                  <a:ext uri="{FF2B5EF4-FFF2-40B4-BE49-F238E27FC236}">
                    <a16:creationId xmlns:a16="http://schemas.microsoft.com/office/drawing/2014/main" id="{17756160-FE0D-4F30-B8B4-2AEEF763B372}"/>
                  </a:ext>
                </a:extLst>
              </p:cNvPr>
              <p:cNvSpPr txBox="1">
                <a:spLocks noRot="1" noChangeAspect="1" noMove="1" noResize="1" noEditPoints="1" noAdjustHandles="1" noChangeArrowheads="1" noChangeShapeType="1" noTextEdit="1"/>
              </p:cNvSpPr>
              <p:nvPr/>
            </p:nvSpPr>
            <p:spPr>
              <a:xfrm>
                <a:off x="5291800" y="230682"/>
                <a:ext cx="1026884" cy="369332"/>
              </a:xfrm>
              <a:prstGeom prst="rect">
                <a:avLst/>
              </a:prstGeom>
              <a:blipFill>
                <a:blip r:embed="rId42"/>
                <a:stretch>
                  <a:fillRect l="-5325" r="-5917"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9475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P spid="62" grpId="0"/>
      <p:bldP spid="63" grpId="0"/>
      <p:bldP spid="64" grpId="0"/>
      <p:bldP spid="55" grpId="0"/>
      <p:bldP spid="65" grpId="0"/>
      <p:bldP spid="3" grpId="0"/>
      <p:bldP spid="66" grpId="0"/>
      <p:bldP spid="67" grpId="0"/>
      <p:bldP spid="68" grpId="0"/>
      <p:bldP spid="7"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70700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2939E-CBE3-47FC-94C4-951DA5B8585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3655D48-98FB-4959-82C9-28F6932BBA92}"/>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9AADD70C-191D-4BD9-9E48-FB1FB725F76C}"/>
              </a:ext>
            </a:extLst>
          </p:cNvPr>
          <p:cNvSpPr/>
          <p:nvPr/>
        </p:nvSpPr>
        <p:spPr>
          <a:xfrm>
            <a:off x="6224777" y="796445"/>
            <a:ext cx="2711788" cy="923330"/>
          </a:xfrm>
          <a:prstGeom prst="rect">
            <a:avLst/>
          </a:prstGeom>
        </p:spPr>
        <p:txBody>
          <a:bodyPr wrap="square">
            <a:spAutoFit/>
          </a:bodyPr>
          <a:lstStyle/>
          <a:p>
            <a:r>
              <a:rPr lang="en-US" altLang="zh-TW" dirty="0"/>
              <a:t>Source of joke: </a:t>
            </a:r>
            <a:r>
              <a:rPr lang="zh-TW" altLang="en-US" dirty="0"/>
              <a:t>https://zhuanlan.zhihu.com/p/27336839</a:t>
            </a:r>
          </a:p>
        </p:txBody>
      </p:sp>
      <p:pic>
        <p:nvPicPr>
          <p:cNvPr id="5" name="圖片 4">
            <a:extLst>
              <a:ext uri="{FF2B5EF4-FFF2-40B4-BE49-F238E27FC236}">
                <a16:creationId xmlns:a16="http://schemas.microsoft.com/office/drawing/2014/main" id="{11C6967F-AB46-467A-8536-DAC3B24D2D19}"/>
              </a:ext>
            </a:extLst>
          </p:cNvPr>
          <p:cNvPicPr>
            <a:picLocks noChangeAspect="1"/>
          </p:cNvPicPr>
          <p:nvPr/>
        </p:nvPicPr>
        <p:blipFill>
          <a:blip r:embed="rId2"/>
          <a:stretch>
            <a:fillRect/>
          </a:stretch>
        </p:blipFill>
        <p:spPr>
          <a:xfrm>
            <a:off x="893047" y="236206"/>
            <a:ext cx="4716226" cy="604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eview">
            <a:extLst>
              <a:ext uri="{FF2B5EF4-FFF2-40B4-BE49-F238E27FC236}">
                <a16:creationId xmlns:a16="http://schemas.microsoft.com/office/drawing/2014/main" id="{BD29A378-F220-47D9-96DD-1AB7DE8E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15" y="3721098"/>
            <a:ext cx="6462576" cy="290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6707D640-00CB-4584-A704-B4320000E276}"/>
              </a:ext>
            </a:extLst>
          </p:cNvPr>
          <p:cNvSpPr txBox="1"/>
          <p:nvPr/>
        </p:nvSpPr>
        <p:spPr>
          <a:xfrm>
            <a:off x="5766618" y="259276"/>
            <a:ext cx="2168013" cy="461665"/>
          </a:xfrm>
          <a:prstGeom prst="rect">
            <a:avLst/>
          </a:prstGeom>
          <a:noFill/>
        </p:spPr>
        <p:txBody>
          <a:bodyPr wrap="square" rtlCol="0">
            <a:spAutoFit/>
          </a:bodyPr>
          <a:lstStyle/>
          <a:p>
            <a:r>
              <a:rPr lang="en-US" altLang="zh-TW" sz="2400" dirty="0"/>
              <a:t>93 </a:t>
            </a:r>
            <a:r>
              <a:rPr lang="zh-TW" altLang="en-US" sz="2400" dirty="0"/>
              <a:t>頁的證明</a:t>
            </a:r>
          </a:p>
        </p:txBody>
      </p:sp>
      <p:sp>
        <p:nvSpPr>
          <p:cNvPr id="7" name="文字方塊 6">
            <a:extLst>
              <a:ext uri="{FF2B5EF4-FFF2-40B4-BE49-F238E27FC236}">
                <a16:creationId xmlns:a16="http://schemas.microsoft.com/office/drawing/2014/main" id="{89A11162-18F7-4298-96E1-6E49F557B231}"/>
              </a:ext>
            </a:extLst>
          </p:cNvPr>
          <p:cNvSpPr txBox="1"/>
          <p:nvPr/>
        </p:nvSpPr>
        <p:spPr>
          <a:xfrm>
            <a:off x="6073399" y="2182795"/>
            <a:ext cx="2562514" cy="954107"/>
          </a:xfrm>
          <a:prstGeom prst="rect">
            <a:avLst/>
          </a:prstGeom>
          <a:noFill/>
        </p:spPr>
        <p:txBody>
          <a:bodyPr wrap="square" rtlCol="0">
            <a:spAutoFit/>
          </a:bodyPr>
          <a:lstStyle/>
          <a:p>
            <a:r>
              <a:rPr lang="en-US" altLang="zh-TW" sz="2800" dirty="0"/>
              <a:t>SELU is actually more general.</a:t>
            </a:r>
            <a:endParaRPr lang="zh-TW" altLang="en-US" sz="2800" dirty="0"/>
          </a:p>
        </p:txBody>
      </p:sp>
    </p:spTree>
    <p:extLst>
      <p:ext uri="{BB962C8B-B14F-4D97-AF65-F5344CB8AC3E}">
        <p14:creationId xmlns:p14="http://schemas.microsoft.com/office/powerpoint/2010/main" val="1699650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5E498-6FC8-4549-8956-3D7A48793077}"/>
              </a:ext>
            </a:extLst>
          </p:cNvPr>
          <p:cNvSpPr>
            <a:spLocks noGrp="1"/>
          </p:cNvSpPr>
          <p:nvPr>
            <p:ph type="title"/>
          </p:nvPr>
        </p:nvSpPr>
        <p:spPr>
          <a:xfrm>
            <a:off x="628650" y="365126"/>
            <a:ext cx="7886700" cy="1325563"/>
          </a:xfrm>
        </p:spPr>
        <p:txBody>
          <a:bodyPr/>
          <a:lstStyle/>
          <a:p>
            <a:endParaRPr lang="zh-TW" altLang="en-US" dirty="0"/>
          </a:p>
        </p:txBody>
      </p:sp>
      <p:sp>
        <p:nvSpPr>
          <p:cNvPr id="3" name="內容版面配置區 2">
            <a:extLst>
              <a:ext uri="{FF2B5EF4-FFF2-40B4-BE49-F238E27FC236}">
                <a16:creationId xmlns:a16="http://schemas.microsoft.com/office/drawing/2014/main" id="{49AEC769-907B-4633-88EF-35752FBA89A7}"/>
              </a:ext>
            </a:extLst>
          </p:cNvPr>
          <p:cNvSpPr>
            <a:spLocks noGrp="1"/>
          </p:cNvSpPr>
          <p:nvPr>
            <p:ph idx="1"/>
          </p:nvPr>
        </p:nvSpPr>
        <p:spPr>
          <a:xfrm>
            <a:off x="628650" y="1825625"/>
            <a:ext cx="7886700" cy="4351338"/>
          </a:xfrm>
        </p:spPr>
        <p:txBody>
          <a:bodyPr/>
          <a:lstStyle/>
          <a:p>
            <a:r>
              <a:rPr lang="zh-TW" altLang="en-US" b="1" cap="all">
                <a:hlinkClick r:id="rId3"/>
              </a:rPr>
              <a:t>最新激活神經元</a:t>
            </a:r>
            <a:r>
              <a:rPr lang="en-US" altLang="zh-TW" b="1" cap="all">
                <a:hlinkClick r:id="rId3"/>
              </a:rPr>
              <a:t>:SELF-NORMALIZATION NEURAL NETWORK (SELU)</a:t>
            </a:r>
            <a:endParaRPr lang="en-US" altLang="zh-TW" b="1" cap="all"/>
          </a:p>
          <a:p>
            <a:endParaRPr lang="zh-TW" altLang="en-US" dirty="0"/>
          </a:p>
        </p:txBody>
      </p:sp>
      <p:pic>
        <p:nvPicPr>
          <p:cNvPr id="1026" name="Picture 2" descr="https://data-sci.info/wp-content/uploads/2017/06/%E8%9E%A2%E5%B9%95%E5%BF%AB%E7%85%A7-2017-06-11-%E4%B8%8B%E5%8D%8810.06.58.png">
            <a:extLst>
              <a:ext uri="{FF2B5EF4-FFF2-40B4-BE49-F238E27FC236}">
                <a16:creationId xmlns:a16="http://schemas.microsoft.com/office/drawing/2014/main" id="{C8191C68-A665-47BE-8B9F-BE7F3D874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53"/>
            <a:ext cx="9144000" cy="356552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a:extLst>
              <a:ext uri="{FF2B5EF4-FFF2-40B4-BE49-F238E27FC236}">
                <a16:creationId xmlns:a16="http://schemas.microsoft.com/office/drawing/2014/main" id="{8DFB5FEC-09A8-4F4C-A574-48485503123B}"/>
              </a:ext>
            </a:extLst>
          </p:cNvPr>
          <p:cNvPicPr>
            <a:picLocks noChangeAspect="1"/>
          </p:cNvPicPr>
          <p:nvPr/>
        </p:nvPicPr>
        <p:blipFill>
          <a:blip r:embed="rId5"/>
          <a:stretch>
            <a:fillRect/>
          </a:stretch>
        </p:blipFill>
        <p:spPr>
          <a:xfrm>
            <a:off x="0" y="3816251"/>
            <a:ext cx="9144000" cy="2874896"/>
          </a:xfrm>
          <a:prstGeom prst="rect">
            <a:avLst/>
          </a:prstGeom>
        </p:spPr>
      </p:pic>
      <p:sp>
        <p:nvSpPr>
          <p:cNvPr id="5" name="文字方塊 4">
            <a:extLst>
              <a:ext uri="{FF2B5EF4-FFF2-40B4-BE49-F238E27FC236}">
                <a16:creationId xmlns:a16="http://schemas.microsoft.com/office/drawing/2014/main" id="{CE1A60DC-92F2-4C25-AC07-3F553E5A99DE}"/>
              </a:ext>
            </a:extLst>
          </p:cNvPr>
          <p:cNvSpPr txBox="1"/>
          <p:nvPr/>
        </p:nvSpPr>
        <p:spPr>
          <a:xfrm>
            <a:off x="1120877" y="530942"/>
            <a:ext cx="1135626" cy="461665"/>
          </a:xfrm>
          <a:prstGeom prst="rect">
            <a:avLst/>
          </a:prstGeom>
          <a:noFill/>
        </p:spPr>
        <p:txBody>
          <a:bodyPr wrap="square" rtlCol="0">
            <a:spAutoFit/>
          </a:bodyPr>
          <a:lstStyle/>
          <a:p>
            <a:r>
              <a:rPr lang="en-US" altLang="zh-TW" sz="2400" dirty="0"/>
              <a:t>MNIST</a:t>
            </a:r>
            <a:endParaRPr lang="zh-TW" altLang="en-US" sz="2400" dirty="0"/>
          </a:p>
        </p:txBody>
      </p:sp>
      <p:sp>
        <p:nvSpPr>
          <p:cNvPr id="12" name="文字方塊 11">
            <a:extLst>
              <a:ext uri="{FF2B5EF4-FFF2-40B4-BE49-F238E27FC236}">
                <a16:creationId xmlns:a16="http://schemas.microsoft.com/office/drawing/2014/main" id="{1AE4EB88-C49D-4D59-AF93-208D6093933A}"/>
              </a:ext>
            </a:extLst>
          </p:cNvPr>
          <p:cNvSpPr txBox="1"/>
          <p:nvPr/>
        </p:nvSpPr>
        <p:spPr>
          <a:xfrm>
            <a:off x="5948516" y="530941"/>
            <a:ext cx="1366684" cy="461665"/>
          </a:xfrm>
          <a:prstGeom prst="rect">
            <a:avLst/>
          </a:prstGeom>
          <a:noFill/>
        </p:spPr>
        <p:txBody>
          <a:bodyPr wrap="square" rtlCol="0">
            <a:spAutoFit/>
          </a:bodyPr>
          <a:lstStyle/>
          <a:p>
            <a:r>
              <a:rPr lang="en-US" altLang="zh-TW" sz="2400" dirty="0"/>
              <a:t>CIFAR-10</a:t>
            </a:r>
            <a:endParaRPr lang="zh-TW" altLang="en-US" sz="2400" dirty="0"/>
          </a:p>
        </p:txBody>
      </p:sp>
    </p:spTree>
    <p:extLst>
      <p:ext uri="{BB962C8B-B14F-4D97-AF65-F5344CB8AC3E}">
        <p14:creationId xmlns:p14="http://schemas.microsoft.com/office/powerpoint/2010/main" val="33986874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92240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A2951D-F195-4D23-B07A-89EB772C94F0}"/>
              </a:ext>
            </a:extLst>
          </p:cNvPr>
          <p:cNvSpPr>
            <a:spLocks noGrp="1"/>
          </p:cNvSpPr>
          <p:nvPr>
            <p:ph type="ctrTitle"/>
          </p:nvPr>
        </p:nvSpPr>
        <p:spPr/>
        <p:txBody>
          <a:bodyPr/>
          <a:lstStyle/>
          <a:p>
            <a:r>
              <a:rPr lang="en-US" altLang="zh-TW" dirty="0"/>
              <a:t>Highway Network </a:t>
            </a:r>
            <a:br>
              <a:rPr lang="en-US" altLang="zh-TW" dirty="0"/>
            </a:br>
            <a:r>
              <a:rPr lang="en-US" altLang="zh-TW" dirty="0"/>
              <a:t>&amp; Grid LSTM </a:t>
            </a:r>
          </a:p>
        </p:txBody>
      </p:sp>
      <p:sp>
        <p:nvSpPr>
          <p:cNvPr id="3" name="副標題 2">
            <a:extLst>
              <a:ext uri="{FF2B5EF4-FFF2-40B4-BE49-F238E27FC236}">
                <a16:creationId xmlns:a16="http://schemas.microsoft.com/office/drawing/2014/main" id="{3FC3F61E-FE0A-4E1F-84E6-7D1CB205D304}"/>
              </a:ext>
            </a:extLst>
          </p:cNvPr>
          <p:cNvSpPr>
            <a:spLocks noGrp="1"/>
          </p:cNvSpPr>
          <p:nvPr>
            <p:ph type="subTitle" idx="1"/>
          </p:nvPr>
        </p:nvSpPr>
        <p:spPr/>
        <p:txBody>
          <a:bodyPr>
            <a:normAutofit/>
          </a:bodyPr>
          <a:lstStyle/>
          <a:p>
            <a:endParaRPr lang="en-US" altLang="zh-TW" sz="4000" dirty="0"/>
          </a:p>
        </p:txBody>
      </p:sp>
      <p:pic>
        <p:nvPicPr>
          <p:cNvPr id="4" name="圖片 3">
            <a:extLst>
              <a:ext uri="{FF2B5EF4-FFF2-40B4-BE49-F238E27FC236}">
                <a16:creationId xmlns:a16="http://schemas.microsoft.com/office/drawing/2014/main" id="{A1B2F45B-60AF-4A6B-A722-452D96177E88}"/>
              </a:ext>
            </a:extLst>
          </p:cNvPr>
          <p:cNvPicPr>
            <a:picLocks noChangeAspect="1"/>
          </p:cNvPicPr>
          <p:nvPr/>
        </p:nvPicPr>
        <p:blipFill>
          <a:blip r:embed="rId2"/>
          <a:stretch>
            <a:fillRect/>
          </a:stretch>
        </p:blipFill>
        <p:spPr>
          <a:xfrm>
            <a:off x="1143000" y="3602038"/>
            <a:ext cx="7211124" cy="2956560"/>
          </a:xfrm>
          <a:prstGeom prst="rect">
            <a:avLst/>
          </a:prstGeom>
        </p:spPr>
      </p:pic>
    </p:spTree>
    <p:extLst>
      <p:ext uri="{BB962C8B-B14F-4D97-AF65-F5344CB8AC3E}">
        <p14:creationId xmlns:p14="http://schemas.microsoft.com/office/powerpoint/2010/main" val="4325468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線單箭頭接點 46"/>
          <p:cNvCxnSpPr>
            <a:cxnSpLocks/>
          </p:cNvCxnSpPr>
          <p:nvPr/>
        </p:nvCxnSpPr>
        <p:spPr>
          <a:xfrm flipV="1">
            <a:off x="5691659" y="3998385"/>
            <a:ext cx="4623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32513" y="1890386"/>
            <a:ext cx="437694"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x</a:t>
            </a:r>
            <a:endParaRPr lang="zh-TW" altLang="en-US" sz="2400" baseline="30000" dirty="0"/>
          </a:p>
        </p:txBody>
      </p:sp>
      <p:sp>
        <p:nvSpPr>
          <p:cNvPr id="5" name="矩形 4"/>
          <p:cNvSpPr/>
          <p:nvPr/>
        </p:nvSpPr>
        <p:spPr>
          <a:xfrm>
            <a:off x="1495542" y="1890386"/>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1</a:t>
            </a:r>
            <a:endParaRPr lang="zh-TW" altLang="en-US" sz="2400" baseline="-25000" dirty="0"/>
          </a:p>
        </p:txBody>
      </p:sp>
      <p:sp>
        <p:nvSpPr>
          <p:cNvPr id="6" name="矩形 5"/>
          <p:cNvSpPr/>
          <p:nvPr/>
        </p:nvSpPr>
        <p:spPr>
          <a:xfrm>
            <a:off x="2150559" y="1890386"/>
            <a:ext cx="437694"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7" name="矩形 6"/>
          <p:cNvSpPr/>
          <p:nvPr/>
        </p:nvSpPr>
        <p:spPr>
          <a:xfrm>
            <a:off x="2813588" y="1890386"/>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2</a:t>
            </a:r>
            <a:endParaRPr lang="zh-TW" altLang="en-US" sz="2400" baseline="-25000" dirty="0"/>
          </a:p>
        </p:txBody>
      </p:sp>
      <p:sp>
        <p:nvSpPr>
          <p:cNvPr id="8" name="矩形 7"/>
          <p:cNvSpPr/>
          <p:nvPr/>
        </p:nvSpPr>
        <p:spPr>
          <a:xfrm>
            <a:off x="3468605" y="1890386"/>
            <a:ext cx="437694"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 name="矩形 8"/>
          <p:cNvSpPr/>
          <p:nvPr/>
        </p:nvSpPr>
        <p:spPr>
          <a:xfrm>
            <a:off x="4131634" y="1890386"/>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3</a:t>
            </a:r>
            <a:endParaRPr lang="zh-TW" altLang="en-US" sz="2400" baseline="-25000" dirty="0"/>
          </a:p>
        </p:txBody>
      </p:sp>
      <p:sp>
        <p:nvSpPr>
          <p:cNvPr id="10" name="矩形 9"/>
          <p:cNvSpPr/>
          <p:nvPr/>
        </p:nvSpPr>
        <p:spPr>
          <a:xfrm>
            <a:off x="4786651" y="1890386"/>
            <a:ext cx="437694"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a</a:t>
            </a:r>
            <a:r>
              <a:rPr lang="en-US" altLang="zh-TW" sz="2400" baseline="30000" dirty="0"/>
              <a:t>3</a:t>
            </a:r>
            <a:endParaRPr lang="zh-TW" altLang="en-US" sz="2400" baseline="30000" dirty="0"/>
          </a:p>
        </p:txBody>
      </p:sp>
      <p:sp>
        <p:nvSpPr>
          <p:cNvPr id="11" name="矩形 10"/>
          <p:cNvSpPr/>
          <p:nvPr/>
        </p:nvSpPr>
        <p:spPr>
          <a:xfrm>
            <a:off x="5449682" y="1890386"/>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4</a:t>
            </a:r>
            <a:endParaRPr lang="zh-TW" altLang="en-US" sz="2400" baseline="-25000" dirty="0"/>
          </a:p>
        </p:txBody>
      </p:sp>
      <p:cxnSp>
        <p:nvCxnSpPr>
          <p:cNvPr id="12" name="直線單箭頭接點 11"/>
          <p:cNvCxnSpPr/>
          <p:nvPr/>
        </p:nvCxnSpPr>
        <p:spPr>
          <a:xfrm>
            <a:off x="1270207" y="2247187"/>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1908382" y="2247187"/>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2584657" y="2247187"/>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270457" y="2256712"/>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908632" y="2256712"/>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4546807" y="2256712"/>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5232607" y="2256712"/>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137830" y="1896712"/>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y</a:t>
            </a:r>
            <a:endParaRPr lang="zh-TW" altLang="en-US" sz="2400" baseline="30000" dirty="0"/>
          </a:p>
        </p:txBody>
      </p:sp>
      <p:cxnSp>
        <p:nvCxnSpPr>
          <p:cNvPr id="20" name="直線單箭頭接點 19"/>
          <p:cNvCxnSpPr/>
          <p:nvPr/>
        </p:nvCxnSpPr>
        <p:spPr>
          <a:xfrm>
            <a:off x="5879364" y="2262751"/>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770151" y="2818141"/>
                <a:ext cx="50856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𝑓</m:t>
                          </m:r>
                        </m:e>
                        <m:sub>
                          <m:r>
                            <a:rPr lang="en-US" altLang="zh-TW" sz="2800" b="0" i="1" smtClean="0">
                              <a:latin typeface="Cambria Math" panose="02040503050406030204" pitchFamily="18" charset="0"/>
                            </a:rPr>
                            <m:t>𝑙</m:t>
                          </m:r>
                        </m:sub>
                      </m:sSub>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𝑎</m:t>
                              </m:r>
                            </m:e>
                            <m:sup>
                              <m:r>
                                <a:rPr lang="en-US" altLang="zh-TW" sz="2800" b="0" i="1" smtClean="0">
                                  <a:latin typeface="Cambria Math" panose="02040503050406030204" pitchFamily="18" charset="0"/>
                                </a:rPr>
                                <m:t>𝑡</m:t>
                              </m:r>
                              <m:r>
                                <a:rPr lang="en-US" altLang="zh-TW" sz="2800" i="1">
                                  <a:latin typeface="Cambria Math" panose="02040503050406030204" pitchFamily="18" charset="0"/>
                                </a:rPr>
                                <m:t>−1</m:t>
                              </m:r>
                            </m:sup>
                          </m:sSup>
                        </m:e>
                      </m:d>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𝑎</m:t>
                              </m:r>
                            </m:e>
                            <m:sup>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𝑏</m:t>
                              </m:r>
                            </m:e>
                            <m:sup>
                              <m:r>
                                <a:rPr lang="en-US" altLang="zh-TW" sz="2800" b="0" i="1" smtClean="0">
                                  <a:latin typeface="Cambria Math" panose="02040503050406030204" pitchFamily="18" charset="0"/>
                                </a:rPr>
                                <m:t>𝑡</m:t>
                              </m:r>
                            </m:sup>
                          </m:sSup>
                        </m:e>
                      </m:d>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70151" y="2818141"/>
                <a:ext cx="5085688" cy="430887"/>
              </a:xfrm>
              <a:prstGeom prst="rect">
                <a:avLst/>
              </a:prstGeom>
              <a:blipFill>
                <a:blip r:embed="rId2"/>
                <a:stretch>
                  <a:fillRect/>
                </a:stretch>
              </a:blipFill>
            </p:spPr>
            <p:txBody>
              <a:bodyPr/>
              <a:lstStyle/>
              <a:p>
                <a:r>
                  <a:rPr lang="zh-TW" altLang="en-US">
                    <a:noFill/>
                  </a:rPr>
                  <a:t> </a:t>
                </a:r>
              </a:p>
            </p:txBody>
          </p:sp>
        </mc:Fallback>
      </mc:AlternateContent>
      <p:sp>
        <p:nvSpPr>
          <p:cNvPr id="22" name="矩形 21"/>
          <p:cNvSpPr/>
          <p:nvPr/>
        </p:nvSpPr>
        <p:spPr>
          <a:xfrm>
            <a:off x="1514629" y="4585120"/>
            <a:ext cx="437694"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x</a:t>
            </a:r>
            <a:r>
              <a:rPr lang="en-US" altLang="zh-TW" sz="2400" baseline="30000" dirty="0"/>
              <a:t>1</a:t>
            </a:r>
            <a:endParaRPr lang="zh-TW" altLang="en-US" sz="2400" baseline="30000" dirty="0"/>
          </a:p>
        </p:txBody>
      </p:sp>
      <p:sp>
        <p:nvSpPr>
          <p:cNvPr id="23" name="矩形 22"/>
          <p:cNvSpPr/>
          <p:nvPr/>
        </p:nvSpPr>
        <p:spPr>
          <a:xfrm>
            <a:off x="832513" y="3641584"/>
            <a:ext cx="453966"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h</a:t>
            </a:r>
            <a:r>
              <a:rPr lang="en-US" altLang="zh-TW" sz="2400" baseline="30000" dirty="0"/>
              <a:t>0</a:t>
            </a:r>
            <a:endParaRPr lang="zh-TW" altLang="en-US" sz="2400" baseline="30000" dirty="0"/>
          </a:p>
        </p:txBody>
      </p:sp>
      <p:sp>
        <p:nvSpPr>
          <p:cNvPr id="24" name="矩形 23"/>
          <p:cNvSpPr/>
          <p:nvPr/>
        </p:nvSpPr>
        <p:spPr>
          <a:xfrm>
            <a:off x="1511814" y="3641584"/>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endParaRPr lang="zh-TW" altLang="en-US" sz="2400" dirty="0"/>
          </a:p>
        </p:txBody>
      </p:sp>
      <p:sp>
        <p:nvSpPr>
          <p:cNvPr id="25" name="矩形 24"/>
          <p:cNvSpPr/>
          <p:nvPr/>
        </p:nvSpPr>
        <p:spPr>
          <a:xfrm>
            <a:off x="2121932" y="3641584"/>
            <a:ext cx="454285"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h</a:t>
            </a:r>
            <a:r>
              <a:rPr lang="en-US" altLang="zh-TW" sz="2400" baseline="30000" dirty="0"/>
              <a:t>1</a:t>
            </a:r>
            <a:endParaRPr lang="zh-TW" altLang="en-US" sz="2400" baseline="30000" dirty="0"/>
          </a:p>
        </p:txBody>
      </p:sp>
      <p:sp>
        <p:nvSpPr>
          <p:cNvPr id="26" name="矩形 25"/>
          <p:cNvSpPr/>
          <p:nvPr/>
        </p:nvSpPr>
        <p:spPr>
          <a:xfrm>
            <a:off x="2820680" y="4585120"/>
            <a:ext cx="437694"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x</a:t>
            </a:r>
            <a:r>
              <a:rPr lang="en-US" altLang="zh-TW" sz="2400" baseline="30000" dirty="0"/>
              <a:t>2</a:t>
            </a:r>
            <a:endParaRPr lang="zh-TW" altLang="en-US" sz="2400" baseline="30000" dirty="0"/>
          </a:p>
        </p:txBody>
      </p:sp>
      <p:sp>
        <p:nvSpPr>
          <p:cNvPr id="27" name="矩形 26"/>
          <p:cNvSpPr/>
          <p:nvPr/>
        </p:nvSpPr>
        <p:spPr>
          <a:xfrm>
            <a:off x="2829860" y="3641584"/>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endParaRPr lang="zh-TW" altLang="en-US" sz="2400" dirty="0"/>
          </a:p>
        </p:txBody>
      </p:sp>
      <p:sp>
        <p:nvSpPr>
          <p:cNvPr id="28" name="矩形 27"/>
          <p:cNvSpPr/>
          <p:nvPr/>
        </p:nvSpPr>
        <p:spPr>
          <a:xfrm>
            <a:off x="4146780" y="4560126"/>
            <a:ext cx="437694"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x</a:t>
            </a:r>
            <a:r>
              <a:rPr lang="en-US" altLang="zh-TW" sz="2400" baseline="30000" dirty="0"/>
              <a:t>3</a:t>
            </a:r>
            <a:endParaRPr lang="zh-TW" altLang="en-US" sz="2400" baseline="30000" dirty="0"/>
          </a:p>
        </p:txBody>
      </p:sp>
      <p:sp>
        <p:nvSpPr>
          <p:cNvPr id="29" name="矩形 28"/>
          <p:cNvSpPr/>
          <p:nvPr/>
        </p:nvSpPr>
        <p:spPr>
          <a:xfrm>
            <a:off x="3484876" y="3641584"/>
            <a:ext cx="452203"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h</a:t>
            </a:r>
            <a:r>
              <a:rPr lang="en-US" altLang="zh-TW" sz="2400" baseline="30000" dirty="0"/>
              <a:t>2</a:t>
            </a:r>
            <a:endParaRPr lang="zh-TW" altLang="en-US" sz="2400" baseline="30000" dirty="0"/>
          </a:p>
        </p:txBody>
      </p:sp>
      <p:sp>
        <p:nvSpPr>
          <p:cNvPr id="30" name="矩形 29"/>
          <p:cNvSpPr/>
          <p:nvPr/>
        </p:nvSpPr>
        <p:spPr>
          <a:xfrm>
            <a:off x="4147906" y="3641584"/>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endParaRPr lang="zh-TW" altLang="en-US" sz="2400" dirty="0"/>
          </a:p>
        </p:txBody>
      </p:sp>
      <p:sp>
        <p:nvSpPr>
          <p:cNvPr id="31" name="矩形 30"/>
          <p:cNvSpPr/>
          <p:nvPr/>
        </p:nvSpPr>
        <p:spPr>
          <a:xfrm>
            <a:off x="5457942" y="4560126"/>
            <a:ext cx="437694"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x</a:t>
            </a:r>
            <a:r>
              <a:rPr lang="en-US" altLang="zh-TW" sz="2400" baseline="30000" dirty="0"/>
              <a:t>4</a:t>
            </a:r>
            <a:endParaRPr lang="zh-TW" altLang="en-US" sz="2400" baseline="30000" dirty="0"/>
          </a:p>
        </p:txBody>
      </p:sp>
      <p:sp>
        <p:nvSpPr>
          <p:cNvPr id="32" name="矩形 31"/>
          <p:cNvSpPr/>
          <p:nvPr/>
        </p:nvSpPr>
        <p:spPr>
          <a:xfrm>
            <a:off x="4772142" y="3641584"/>
            <a:ext cx="468475"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h</a:t>
            </a:r>
            <a:r>
              <a:rPr lang="en-US" altLang="zh-TW" sz="2400" baseline="30000" dirty="0"/>
              <a:t>3</a:t>
            </a:r>
            <a:endParaRPr lang="zh-TW" altLang="en-US" sz="2400" baseline="30000" dirty="0"/>
          </a:p>
        </p:txBody>
      </p:sp>
      <p:sp>
        <p:nvSpPr>
          <p:cNvPr id="33" name="矩形 32"/>
          <p:cNvSpPr/>
          <p:nvPr/>
        </p:nvSpPr>
        <p:spPr>
          <a:xfrm>
            <a:off x="5465954" y="3641584"/>
            <a:ext cx="429682"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endParaRPr lang="zh-TW" altLang="en-US" sz="2400" dirty="0"/>
          </a:p>
        </p:txBody>
      </p:sp>
      <p:cxnSp>
        <p:nvCxnSpPr>
          <p:cNvPr id="35" name="直線單箭頭接點 34"/>
          <p:cNvCxnSpPr/>
          <p:nvPr/>
        </p:nvCxnSpPr>
        <p:spPr>
          <a:xfrm>
            <a:off x="1286479" y="3998385"/>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924654" y="3998385"/>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2600929" y="3998385"/>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286729" y="4007910"/>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3924904" y="4007910"/>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4563079" y="4007910"/>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248879" y="4007910"/>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cxnSpLocks/>
          </p:cNvCxnSpPr>
          <p:nvPr/>
        </p:nvCxnSpPr>
        <p:spPr>
          <a:xfrm rot="16200000">
            <a:off x="1615699" y="4474251"/>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cxnSpLocks/>
          </p:cNvCxnSpPr>
          <p:nvPr/>
        </p:nvCxnSpPr>
        <p:spPr>
          <a:xfrm rot="16200000">
            <a:off x="2941799" y="4483639"/>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cxnSpLocks/>
          </p:cNvCxnSpPr>
          <p:nvPr/>
        </p:nvCxnSpPr>
        <p:spPr>
          <a:xfrm rot="16200000">
            <a:off x="4262287" y="4474250"/>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cxnSpLocks/>
          </p:cNvCxnSpPr>
          <p:nvPr/>
        </p:nvCxnSpPr>
        <p:spPr>
          <a:xfrm rot="16200000">
            <a:off x="5586097" y="4472452"/>
            <a:ext cx="225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153984" y="3647910"/>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y</a:t>
            </a:r>
            <a:r>
              <a:rPr lang="en-US" altLang="zh-TW" sz="2400" baseline="30000" dirty="0"/>
              <a:t>4</a:t>
            </a:r>
            <a:endParaRPr lang="zh-TW" altLang="en-US" sz="2400" baseline="30000" dirty="0"/>
          </a:p>
        </p:txBody>
      </p:sp>
      <mc:AlternateContent xmlns:mc="http://schemas.openxmlformats.org/markup-compatibility/2006" xmlns:a14="http://schemas.microsoft.com/office/drawing/2010/main">
        <mc:Choice Requires="a14">
          <p:sp>
            <p:nvSpPr>
              <p:cNvPr id="49" name="文字方塊 48"/>
              <p:cNvSpPr txBox="1"/>
              <p:nvPr/>
            </p:nvSpPr>
            <p:spPr>
              <a:xfrm>
                <a:off x="770151" y="5404723"/>
                <a:ext cx="6821098"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h</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𝑓</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h</m:t>
                              </m:r>
                            </m:e>
                            <m:sup>
                              <m:r>
                                <a:rPr lang="en-US" altLang="zh-TW" sz="2800" b="0" i="1" smtClean="0">
                                  <a:latin typeface="Cambria Math" panose="02040503050406030204" pitchFamily="18" charset="0"/>
                                </a:rPr>
                                <m:t>𝑡</m:t>
                              </m:r>
                              <m:r>
                                <a:rPr lang="en-US" altLang="zh-TW" sz="2800" i="1">
                                  <a:latin typeface="Cambria Math" panose="02040503050406030204" pitchFamily="18" charset="0"/>
                                </a:rPr>
                                <m:t>−1</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𝑡</m:t>
                              </m:r>
                            </m:sup>
                          </m:sSup>
                        </m:e>
                      </m:d>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b="0" i="1" smtClean="0">
                                  <a:latin typeface="Cambria Math" panose="02040503050406030204" pitchFamily="18" charset="0"/>
                                </a:rPr>
                                <m:t>h</m:t>
                              </m:r>
                            </m:sup>
                          </m:sSup>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h</m:t>
                              </m:r>
                            </m:e>
                            <m:sup>
                              <m:r>
                                <a:rPr lang="en-US" altLang="zh-TW" sz="2800" b="0" i="1" smtClean="0">
                                  <a:latin typeface="Cambria Math" panose="02040503050406030204" pitchFamily="18" charset="0"/>
                                </a:rPr>
                                <m:t>𝑡</m:t>
                              </m:r>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𝑖</m:t>
                              </m:r>
                            </m:sup>
                          </m:sSup>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𝑏</m:t>
                              </m:r>
                            </m:e>
                            <m:sup>
                              <m:r>
                                <a:rPr lang="en-US" altLang="zh-TW" sz="2800" b="0" i="1" smtClean="0">
                                  <a:latin typeface="Cambria Math" panose="02040503050406030204" pitchFamily="18" charset="0"/>
                                </a:rPr>
                                <m:t>𝑖</m:t>
                              </m:r>
                            </m:sup>
                          </m:sSup>
                        </m:e>
                      </m:d>
                    </m:oMath>
                  </m:oMathPara>
                </a14:m>
                <a:endParaRPr lang="zh-TW" altLang="en-US" sz="28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70151" y="5404723"/>
                <a:ext cx="6821098" cy="486352"/>
              </a:xfrm>
              <a:prstGeom prst="rect">
                <a:avLst/>
              </a:prstGeom>
              <a:blipFill>
                <a:blip r:embed="rId3"/>
                <a:stretch>
                  <a:fillRect/>
                </a:stretch>
              </a:blipFill>
            </p:spPr>
            <p:txBody>
              <a:bodyPr/>
              <a:lstStyle/>
              <a:p>
                <a:r>
                  <a:rPr lang="zh-TW" altLang="en-US">
                    <a:noFill/>
                  </a:rPr>
                  <a:t> </a:t>
                </a:r>
              </a:p>
            </p:txBody>
          </p:sp>
        </mc:Fallback>
      </mc:AlternateContent>
      <p:sp>
        <p:nvSpPr>
          <p:cNvPr id="50" name="文字方塊 49"/>
          <p:cNvSpPr txBox="1"/>
          <p:nvPr/>
        </p:nvSpPr>
        <p:spPr>
          <a:xfrm>
            <a:off x="6462502" y="2787363"/>
            <a:ext cx="12794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t is layer</a:t>
            </a:r>
            <a:endParaRPr lang="zh-TW" altLang="en-US" sz="2400" dirty="0"/>
          </a:p>
        </p:txBody>
      </p:sp>
      <p:sp>
        <p:nvSpPr>
          <p:cNvPr id="51" name="文字方塊 50"/>
          <p:cNvSpPr txBox="1"/>
          <p:nvPr/>
        </p:nvSpPr>
        <p:spPr>
          <a:xfrm>
            <a:off x="6462502" y="4669830"/>
            <a:ext cx="186686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t is time step</a:t>
            </a:r>
            <a:endParaRPr lang="zh-TW" altLang="en-US" sz="2400" dirty="0"/>
          </a:p>
        </p:txBody>
      </p:sp>
      <p:sp>
        <p:nvSpPr>
          <p:cNvPr id="52" name="文字方塊 51"/>
          <p:cNvSpPr txBox="1"/>
          <p:nvPr/>
        </p:nvSpPr>
        <p:spPr>
          <a:xfrm>
            <a:off x="628650" y="6057195"/>
            <a:ext cx="799504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Applying gated structure in feedforward network</a:t>
            </a:r>
            <a:endParaRPr lang="zh-TW" altLang="en-US" sz="2800" dirty="0"/>
          </a:p>
        </p:txBody>
      </p:sp>
      <p:sp>
        <p:nvSpPr>
          <p:cNvPr id="53" name="矩形 52"/>
          <p:cNvSpPr/>
          <p:nvPr/>
        </p:nvSpPr>
        <p:spPr>
          <a:xfrm>
            <a:off x="201729" y="74975"/>
            <a:ext cx="4765856" cy="584775"/>
          </a:xfrm>
          <a:prstGeom prst="rect">
            <a:avLst/>
          </a:prstGeom>
        </p:spPr>
        <p:txBody>
          <a:bodyPr wrap="none">
            <a:spAutoFit/>
          </a:bodyPr>
          <a:lstStyle/>
          <a:p>
            <a:r>
              <a:rPr lang="en-US" altLang="zh-TW" sz="3200" b="1" i="1" u="sng" dirty="0"/>
              <a:t>Feedforward </a:t>
            </a:r>
            <a:r>
              <a:rPr lang="en-US" altLang="zh-TW" sz="3200" b="1" i="1" u="sng" dirty="0" err="1"/>
              <a:t>v.s</a:t>
            </a:r>
            <a:r>
              <a:rPr lang="en-US" altLang="zh-TW" sz="3200" b="1" i="1" u="sng" dirty="0"/>
              <a:t>. Recurrent</a:t>
            </a:r>
            <a:endParaRPr lang="zh-TW" altLang="en-US" sz="3200" b="1" i="1" u="sng" dirty="0"/>
          </a:p>
        </p:txBody>
      </p:sp>
      <p:sp>
        <p:nvSpPr>
          <p:cNvPr id="54" name="文字方塊 53"/>
          <p:cNvSpPr txBox="1"/>
          <p:nvPr/>
        </p:nvSpPr>
        <p:spPr>
          <a:xfrm>
            <a:off x="692837" y="742058"/>
            <a:ext cx="7333293" cy="461665"/>
          </a:xfrm>
          <a:prstGeom prst="rect">
            <a:avLst/>
          </a:prstGeom>
          <a:noFill/>
        </p:spPr>
        <p:txBody>
          <a:bodyPr wrap="square" rtlCol="0">
            <a:spAutoFit/>
          </a:bodyPr>
          <a:lstStyle/>
          <a:p>
            <a:r>
              <a:rPr lang="en-US" altLang="zh-TW" sz="2400" dirty="0"/>
              <a:t>1. Feedforward network does not have input at each step</a:t>
            </a:r>
            <a:endParaRPr lang="zh-TW" altLang="en-US" sz="2400" dirty="0"/>
          </a:p>
        </p:txBody>
      </p:sp>
      <p:sp>
        <p:nvSpPr>
          <p:cNvPr id="55" name="文字方塊 54"/>
          <p:cNvSpPr txBox="1"/>
          <p:nvPr/>
        </p:nvSpPr>
        <p:spPr>
          <a:xfrm>
            <a:off x="679904" y="1169169"/>
            <a:ext cx="8184476" cy="461665"/>
          </a:xfrm>
          <a:prstGeom prst="rect">
            <a:avLst/>
          </a:prstGeom>
          <a:noFill/>
        </p:spPr>
        <p:txBody>
          <a:bodyPr wrap="square" rtlCol="0">
            <a:spAutoFit/>
          </a:bodyPr>
          <a:lstStyle/>
          <a:p>
            <a:r>
              <a:rPr lang="en-US" altLang="zh-TW" sz="2400" dirty="0"/>
              <a:t>2. Feedforward network has different parameters for each layer</a:t>
            </a:r>
            <a:endParaRPr lang="zh-TW" altLang="en-US" sz="2400" dirty="0"/>
          </a:p>
        </p:txBody>
      </p:sp>
    </p:spTree>
    <p:extLst>
      <p:ext uri="{BB962C8B-B14F-4D97-AF65-F5344CB8AC3E}">
        <p14:creationId xmlns:p14="http://schemas.microsoft.com/office/powerpoint/2010/main" val="6836460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9"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48" grpId="0" animBg="1"/>
      <p:bldP spid="49" grpId="0"/>
      <p:bldP spid="50" grpId="0" animBg="1"/>
      <p:bldP spid="51" grpId="0" animBg="1"/>
      <p:bldP spid="52" grpId="0" animBg="1"/>
      <p:bldP spid="54"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en-US" altLang="zh-TW" dirty="0"/>
                  <a:t>GRU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Highway Network</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3091"/>
                </a:stretch>
              </a:blipFill>
            </p:spPr>
            <p:txBody>
              <a:bodyPr/>
              <a:lstStyle/>
              <a:p>
                <a:r>
                  <a:rPr lang="zh-TW" altLang="en-US">
                    <a:noFill/>
                  </a:rPr>
                  <a:t> </a:t>
                </a:r>
              </a:p>
            </p:txBody>
          </p:sp>
        </mc:Fallback>
      </mc:AlternateContent>
      <p:sp>
        <p:nvSpPr>
          <p:cNvPr id="4" name="矩形 3"/>
          <p:cNvSpPr/>
          <p:nvPr/>
        </p:nvSpPr>
        <p:spPr>
          <a:xfrm>
            <a:off x="3494842" y="2285615"/>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 name="文字方塊 4"/>
          <p:cNvSpPr txBox="1"/>
          <p:nvPr/>
        </p:nvSpPr>
        <p:spPr>
          <a:xfrm>
            <a:off x="3417346" y="2253487"/>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sp>
        <p:nvSpPr>
          <p:cNvPr id="6" name="矩形 5"/>
          <p:cNvSpPr/>
          <p:nvPr/>
        </p:nvSpPr>
        <p:spPr>
          <a:xfrm>
            <a:off x="4386214" y="459268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a:t>
            </a:r>
            <a:endParaRPr lang="zh-TW" altLang="en-US" sz="2400" baseline="30000" dirty="0"/>
          </a:p>
        </p:txBody>
      </p:sp>
      <p:sp>
        <p:nvSpPr>
          <p:cNvPr id="7" name="矩形 6"/>
          <p:cNvSpPr/>
          <p:nvPr/>
        </p:nvSpPr>
        <p:spPr>
          <a:xfrm>
            <a:off x="5646088" y="462570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baseline="30000" dirty="0"/>
          </a:p>
        </p:txBody>
      </p:sp>
      <p:grpSp>
        <p:nvGrpSpPr>
          <p:cNvPr id="8" name="群組 7"/>
          <p:cNvGrpSpPr/>
          <p:nvPr/>
        </p:nvGrpSpPr>
        <p:grpSpPr>
          <a:xfrm>
            <a:off x="6941500" y="939416"/>
            <a:ext cx="907572" cy="461665"/>
            <a:chOff x="3326306" y="1395097"/>
            <a:chExt cx="907572" cy="461665"/>
          </a:xfrm>
        </p:grpSpPr>
        <p:sp>
          <p:nvSpPr>
            <p:cNvPr id="9" name="矩形 8"/>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3326306" y="1395097"/>
              <a:ext cx="907572" cy="461665"/>
            </a:xfrm>
            <a:prstGeom prst="rect">
              <a:avLst/>
            </a:prstGeom>
            <a:noFill/>
          </p:spPr>
          <p:txBody>
            <a:bodyPr wrap="square" rtlCol="0">
              <a:spAutoFit/>
            </a:bodyPr>
            <a:lstStyle/>
            <a:p>
              <a:pPr algn="ctr"/>
              <a:r>
                <a:rPr lang="en-US" altLang="zh-TW" sz="2400" dirty="0" err="1">
                  <a:solidFill>
                    <a:schemeClr val="bg1"/>
                  </a:solidFill>
                </a:rPr>
                <a:t>y</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11" name="直線單箭頭接點 10"/>
          <p:cNvCxnSpPr>
            <a:cxnSpLocks/>
          </p:cNvCxnSpPr>
          <p:nvPr/>
        </p:nvCxnSpPr>
        <p:spPr>
          <a:xfrm flipH="1" flipV="1">
            <a:off x="4719738" y="3339382"/>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cxnSpLocks/>
            <a:endCxn id="37" idx="2"/>
          </p:cNvCxnSpPr>
          <p:nvPr/>
        </p:nvCxnSpPr>
        <p:spPr>
          <a:xfrm flipV="1">
            <a:off x="4203075" y="2476085"/>
            <a:ext cx="159116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向下箭號 161"/>
          <p:cNvSpPr/>
          <p:nvPr/>
        </p:nvSpPr>
        <p:spPr>
          <a:xfrm flipV="1">
            <a:off x="7183704" y="1458965"/>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14" name="向下箭號 165"/>
          <p:cNvSpPr/>
          <p:nvPr/>
        </p:nvSpPr>
        <p:spPr>
          <a:xfrm rot="18993628" flipV="1">
            <a:off x="4810213" y="4993399"/>
            <a:ext cx="438150" cy="87276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5" name="手繪多邊形 4"/>
          <p:cNvSpPr/>
          <p:nvPr/>
        </p:nvSpPr>
        <p:spPr>
          <a:xfrm>
            <a:off x="4235808" y="2486556"/>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p:cNvCxnSpPr>
            <a:cxnSpLocks/>
          </p:cNvCxnSpPr>
          <p:nvPr/>
        </p:nvCxnSpPr>
        <p:spPr>
          <a:xfrm flipV="1">
            <a:off x="7377371" y="3813763"/>
            <a:ext cx="0" cy="9263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群組 17"/>
          <p:cNvGrpSpPr/>
          <p:nvPr/>
        </p:nvGrpSpPr>
        <p:grpSpPr>
          <a:xfrm>
            <a:off x="5419580" y="5821689"/>
            <a:ext cx="907572" cy="461665"/>
            <a:chOff x="4765592" y="6396335"/>
            <a:chExt cx="907572" cy="461665"/>
          </a:xfrm>
        </p:grpSpPr>
        <p:sp>
          <p:nvSpPr>
            <p:cNvPr id="21" name="矩形 20"/>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2" name="文字方塊 21"/>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19" name="矩形 18"/>
          <p:cNvSpPr/>
          <p:nvPr/>
        </p:nvSpPr>
        <p:spPr>
          <a:xfrm>
            <a:off x="4666706" y="5848952"/>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0" name="文字方塊 19"/>
          <p:cNvSpPr txBox="1"/>
          <p:nvPr/>
        </p:nvSpPr>
        <p:spPr>
          <a:xfrm>
            <a:off x="4606900" y="5802503"/>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cxnSp>
        <p:nvCxnSpPr>
          <p:cNvPr id="23" name="直線單箭頭接點 22"/>
          <p:cNvCxnSpPr>
            <a:cxnSpLocks/>
          </p:cNvCxnSpPr>
          <p:nvPr/>
        </p:nvCxnSpPr>
        <p:spPr>
          <a:xfrm flipV="1">
            <a:off x="3900518" y="2720505"/>
            <a:ext cx="0" cy="3323941"/>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042779" y="4632657"/>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h'</a:t>
            </a:r>
            <a:endParaRPr lang="zh-TW" altLang="en-US" sz="2400" baseline="30000" dirty="0"/>
          </a:p>
        </p:txBody>
      </p:sp>
      <p:cxnSp>
        <p:nvCxnSpPr>
          <p:cNvPr id="25" name="直線單箭頭接點 24"/>
          <p:cNvCxnSpPr>
            <a:cxnSpLocks/>
          </p:cNvCxnSpPr>
          <p:nvPr/>
        </p:nvCxnSpPr>
        <p:spPr>
          <a:xfrm flipV="1">
            <a:off x="3926801" y="6051650"/>
            <a:ext cx="691080" cy="0"/>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6" name="群組 25"/>
          <p:cNvGrpSpPr/>
          <p:nvPr/>
        </p:nvGrpSpPr>
        <p:grpSpPr>
          <a:xfrm>
            <a:off x="4481859" y="2873457"/>
            <a:ext cx="438150" cy="438150"/>
            <a:chOff x="6656524" y="2699227"/>
            <a:chExt cx="438150" cy="438150"/>
          </a:xfrm>
        </p:grpSpPr>
        <p:sp>
          <p:nvSpPr>
            <p:cNvPr id="27" name="橢圓 2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 name="文字方塊 27"/>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4"/>
                  <a:stretch>
                    <a:fillRect l="-25455" r="-25455" b="-18333"/>
                  </a:stretch>
                </a:blipFill>
              </p:spPr>
              <p:txBody>
                <a:bodyPr/>
                <a:lstStyle/>
                <a:p>
                  <a:r>
                    <a:rPr lang="zh-TW" altLang="en-US">
                      <a:noFill/>
                    </a:rPr>
                    <a:t> </a:t>
                  </a:r>
                </a:p>
              </p:txBody>
            </p:sp>
          </mc:Fallback>
        </mc:AlternateContent>
      </p:grpSp>
      <p:grpSp>
        <p:nvGrpSpPr>
          <p:cNvPr id="29" name="群組 28"/>
          <p:cNvGrpSpPr/>
          <p:nvPr/>
        </p:nvGrpSpPr>
        <p:grpSpPr>
          <a:xfrm>
            <a:off x="6992375" y="5821689"/>
            <a:ext cx="907572" cy="461665"/>
            <a:chOff x="4765592" y="6396335"/>
            <a:chExt cx="907572" cy="461665"/>
          </a:xfrm>
        </p:grpSpPr>
        <p:sp>
          <p:nvSpPr>
            <p:cNvPr id="30" name="矩形 29"/>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1" name="文字方塊 30"/>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32" name="向下箭號 162"/>
          <p:cNvSpPr/>
          <p:nvPr/>
        </p:nvSpPr>
        <p:spPr>
          <a:xfrm flipV="1">
            <a:off x="7176211" y="5180426"/>
            <a:ext cx="438150" cy="550705"/>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3" name="向下箭號 162"/>
          <p:cNvSpPr/>
          <p:nvPr/>
        </p:nvSpPr>
        <p:spPr>
          <a:xfrm rot="7262412" flipV="1">
            <a:off x="5788788" y="2676516"/>
            <a:ext cx="438150" cy="242171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cxnSp>
        <p:nvCxnSpPr>
          <p:cNvPr id="34" name="直線單箭頭接點 33"/>
          <p:cNvCxnSpPr>
            <a:cxnSpLocks/>
            <a:endCxn id="38" idx="2"/>
          </p:cNvCxnSpPr>
          <p:nvPr/>
        </p:nvCxnSpPr>
        <p:spPr>
          <a:xfrm flipV="1">
            <a:off x="5987412" y="2650140"/>
            <a:ext cx="0" cy="19594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cxnSpLocks/>
          </p:cNvCxnSpPr>
          <p:nvPr/>
        </p:nvCxnSpPr>
        <p:spPr>
          <a:xfrm>
            <a:off x="6035915" y="3582327"/>
            <a:ext cx="1068342" cy="89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5794244" y="2257010"/>
            <a:ext cx="438150" cy="438150"/>
            <a:chOff x="6656524" y="2699227"/>
            <a:chExt cx="438150" cy="438150"/>
          </a:xfrm>
        </p:grpSpPr>
        <p:sp>
          <p:nvSpPr>
            <p:cNvPr id="37" name="橢圓 3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8" name="文字方塊 37"/>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5"/>
                  <a:stretch>
                    <a:fillRect l="-23636" r="-27273" b="-18333"/>
                  </a:stretch>
                </a:blipFill>
              </p:spPr>
              <p:txBody>
                <a:bodyPr/>
                <a:lstStyle/>
                <a:p>
                  <a:r>
                    <a:rPr lang="zh-TW" altLang="en-US">
                      <a:noFill/>
                    </a:rPr>
                    <a:t> </a:t>
                  </a:r>
                </a:p>
              </p:txBody>
            </p:sp>
          </mc:Fallback>
        </mc:AlternateContent>
      </p:grpSp>
      <p:grpSp>
        <p:nvGrpSpPr>
          <p:cNvPr id="39" name="群組 38"/>
          <p:cNvGrpSpPr/>
          <p:nvPr/>
        </p:nvGrpSpPr>
        <p:grpSpPr>
          <a:xfrm>
            <a:off x="7158296" y="3351143"/>
            <a:ext cx="438150" cy="438150"/>
            <a:chOff x="6656524" y="2699227"/>
            <a:chExt cx="438150" cy="438150"/>
          </a:xfrm>
        </p:grpSpPr>
        <p:sp>
          <p:nvSpPr>
            <p:cNvPr id="40" name="橢圓 39"/>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41" name="文字方塊 40"/>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6"/>
                  <a:stretch>
                    <a:fillRect l="-25455" r="-25455" b="-18033"/>
                  </a:stretch>
                </a:blipFill>
              </p:spPr>
              <p:txBody>
                <a:bodyPr/>
                <a:lstStyle/>
                <a:p>
                  <a:r>
                    <a:rPr lang="zh-TW" altLang="en-US">
                      <a:noFill/>
                    </a:rPr>
                    <a:t> </a:t>
                  </a:r>
                </a:p>
              </p:txBody>
            </p:sp>
          </mc:Fallback>
        </mc:AlternateContent>
      </p:grpSp>
      <p:sp>
        <p:nvSpPr>
          <p:cNvPr id="42" name="文字方塊 41"/>
          <p:cNvSpPr txBox="1"/>
          <p:nvPr/>
        </p:nvSpPr>
        <p:spPr>
          <a:xfrm>
            <a:off x="6488894" y="3104081"/>
            <a:ext cx="705603" cy="461665"/>
          </a:xfrm>
          <a:prstGeom prst="rect">
            <a:avLst/>
          </a:prstGeom>
          <a:noFill/>
        </p:spPr>
        <p:txBody>
          <a:bodyPr wrap="square" rtlCol="0">
            <a:spAutoFit/>
          </a:bodyPr>
          <a:lstStyle/>
          <a:p>
            <a:r>
              <a:rPr lang="en-US" altLang="zh-TW" sz="2400" dirty="0"/>
              <a:t>1-</a:t>
            </a:r>
            <a:endParaRPr lang="zh-TW" altLang="en-US" sz="2400" dirty="0"/>
          </a:p>
        </p:txBody>
      </p:sp>
      <p:grpSp>
        <p:nvGrpSpPr>
          <p:cNvPr id="43" name="群組 42"/>
          <p:cNvGrpSpPr/>
          <p:nvPr/>
        </p:nvGrpSpPr>
        <p:grpSpPr>
          <a:xfrm>
            <a:off x="7161544" y="2265245"/>
            <a:ext cx="438150" cy="438150"/>
            <a:chOff x="6656524" y="2699227"/>
            <a:chExt cx="438150" cy="438150"/>
          </a:xfrm>
        </p:grpSpPr>
        <p:sp>
          <p:nvSpPr>
            <p:cNvPr id="44" name="橢圓 43"/>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45" name="文字方塊 44"/>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25" name="文字方塊 124"/>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a:blip r:embed="rId7"/>
                  <a:stretch>
                    <a:fillRect l="-19565" r="-19565" b="-8889"/>
                  </a:stretch>
                </a:blipFill>
              </p:spPr>
              <p:txBody>
                <a:bodyPr/>
                <a:lstStyle/>
                <a:p>
                  <a:r>
                    <a:rPr lang="zh-TW" altLang="en-US">
                      <a:noFill/>
                    </a:rPr>
                    <a:t> </a:t>
                  </a:r>
                </a:p>
              </p:txBody>
            </p:sp>
          </mc:Fallback>
        </mc:AlternateContent>
      </p:grpSp>
      <p:cxnSp>
        <p:nvCxnSpPr>
          <p:cNvPr id="46" name="直線單箭頭接點 45"/>
          <p:cNvCxnSpPr>
            <a:cxnSpLocks/>
            <a:stCxn id="31" idx="1"/>
          </p:cNvCxnSpPr>
          <p:nvPr/>
        </p:nvCxnSpPr>
        <p:spPr>
          <a:xfrm flipH="1">
            <a:off x="6217165" y="6052522"/>
            <a:ext cx="775210" cy="4866"/>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向下箭號 165"/>
          <p:cNvSpPr/>
          <p:nvPr/>
        </p:nvSpPr>
        <p:spPr>
          <a:xfrm rot="2321610" flipV="1">
            <a:off x="5568599" y="5010165"/>
            <a:ext cx="438150" cy="820692"/>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cxnSp>
        <p:nvCxnSpPr>
          <p:cNvPr id="48" name="直線單箭頭接點 47"/>
          <p:cNvCxnSpPr>
            <a:cxnSpLocks/>
          </p:cNvCxnSpPr>
          <p:nvPr/>
        </p:nvCxnSpPr>
        <p:spPr>
          <a:xfrm>
            <a:off x="6286702" y="2486556"/>
            <a:ext cx="8466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cxnSpLocks/>
          </p:cNvCxnSpPr>
          <p:nvPr/>
        </p:nvCxnSpPr>
        <p:spPr>
          <a:xfrm flipV="1">
            <a:off x="7365959" y="2717787"/>
            <a:ext cx="0" cy="6019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群組 49"/>
          <p:cNvGrpSpPr/>
          <p:nvPr/>
        </p:nvGrpSpPr>
        <p:grpSpPr>
          <a:xfrm>
            <a:off x="7643222" y="2241608"/>
            <a:ext cx="1368043" cy="461665"/>
            <a:chOff x="7775957" y="2350291"/>
            <a:chExt cx="1368043" cy="461665"/>
          </a:xfrm>
        </p:grpSpPr>
        <p:grpSp>
          <p:nvGrpSpPr>
            <p:cNvPr id="51" name="群組 50"/>
            <p:cNvGrpSpPr/>
            <p:nvPr/>
          </p:nvGrpSpPr>
          <p:grpSpPr>
            <a:xfrm>
              <a:off x="8236428" y="2350291"/>
              <a:ext cx="907572" cy="461665"/>
              <a:chOff x="4440136" y="3005198"/>
              <a:chExt cx="907572" cy="461665"/>
            </a:xfrm>
          </p:grpSpPr>
          <p:sp>
            <p:nvSpPr>
              <p:cNvPr id="53" name="矩形 52"/>
              <p:cNvSpPr/>
              <p:nvPr/>
            </p:nvSpPr>
            <p:spPr>
              <a:xfrm>
                <a:off x="4488246" y="3051646"/>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4" name="文字方塊 53"/>
              <p:cNvSpPr txBox="1"/>
              <p:nvPr/>
            </p:nvSpPr>
            <p:spPr>
              <a:xfrm>
                <a:off x="4440136" y="3005198"/>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52" name="直線單箭頭接點 51"/>
            <p:cNvCxnSpPr>
              <a:cxnSpLocks/>
            </p:cNvCxnSpPr>
            <p:nvPr/>
          </p:nvCxnSpPr>
          <p:spPr>
            <a:xfrm>
              <a:off x="7775957" y="2607264"/>
              <a:ext cx="5134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3916440" y="4154197"/>
            <a:ext cx="816955" cy="461665"/>
          </a:xfrm>
          <a:prstGeom prst="rect">
            <a:avLst/>
          </a:prstGeom>
        </p:spPr>
        <p:txBody>
          <a:bodyPr wrap="none">
            <a:spAutoFit/>
          </a:bodyPr>
          <a:lstStyle/>
          <a:p>
            <a:r>
              <a:rPr lang="en-US" altLang="zh-TW" sz="2400" dirty="0"/>
              <a:t>reset</a:t>
            </a:r>
            <a:endParaRPr lang="zh-TW" altLang="en-US" sz="2400" dirty="0"/>
          </a:p>
        </p:txBody>
      </p:sp>
      <p:sp>
        <p:nvSpPr>
          <p:cNvPr id="56" name="矩形 55"/>
          <p:cNvSpPr/>
          <p:nvPr/>
        </p:nvSpPr>
        <p:spPr>
          <a:xfrm>
            <a:off x="4968262" y="4169947"/>
            <a:ext cx="1068113" cy="461665"/>
          </a:xfrm>
          <a:prstGeom prst="rect">
            <a:avLst/>
          </a:prstGeom>
        </p:spPr>
        <p:txBody>
          <a:bodyPr wrap="none">
            <a:spAutoFit/>
          </a:bodyPr>
          <a:lstStyle/>
          <a:p>
            <a:r>
              <a:rPr lang="en-US" altLang="zh-TW" sz="2400" dirty="0"/>
              <a:t>update</a:t>
            </a:r>
            <a:endParaRPr lang="zh-TW" altLang="en-US" sz="2400" dirty="0"/>
          </a:p>
        </p:txBody>
      </p:sp>
      <p:sp>
        <p:nvSpPr>
          <p:cNvPr id="112" name="文字方塊 111"/>
          <p:cNvSpPr txBox="1"/>
          <p:nvPr/>
        </p:nvSpPr>
        <p:spPr>
          <a:xfrm>
            <a:off x="544120" y="1981886"/>
            <a:ext cx="2596606" cy="830997"/>
          </a:xfrm>
          <a:prstGeom prst="rect">
            <a:avLst/>
          </a:prstGeom>
          <a:noFill/>
        </p:spPr>
        <p:txBody>
          <a:bodyPr wrap="square" rtlCol="0">
            <a:spAutoFit/>
          </a:bodyPr>
          <a:lstStyle/>
          <a:p>
            <a:r>
              <a:rPr lang="en-US" altLang="zh-TW" sz="2400" dirty="0"/>
              <a:t>No input </a:t>
            </a:r>
            <a:r>
              <a:rPr lang="en-US" altLang="zh-TW" sz="2400" dirty="0" err="1"/>
              <a:t>x</a:t>
            </a:r>
            <a:r>
              <a:rPr lang="en-US" altLang="zh-TW" sz="2400" baseline="30000" dirty="0" err="1"/>
              <a:t>t</a:t>
            </a:r>
            <a:r>
              <a:rPr lang="en-US" altLang="zh-TW" sz="2400" baseline="30000" dirty="0"/>
              <a:t> </a:t>
            </a:r>
            <a:r>
              <a:rPr lang="en-US" altLang="zh-TW" sz="2400" dirty="0"/>
              <a:t>at each step</a:t>
            </a:r>
            <a:endParaRPr lang="zh-TW" altLang="en-US" sz="2400" baseline="30000" dirty="0"/>
          </a:p>
        </p:txBody>
      </p:sp>
      <p:sp>
        <p:nvSpPr>
          <p:cNvPr id="113" name="文字方塊 112"/>
          <p:cNvSpPr txBox="1"/>
          <p:nvPr/>
        </p:nvSpPr>
        <p:spPr>
          <a:xfrm>
            <a:off x="539652" y="3654803"/>
            <a:ext cx="2596606" cy="830997"/>
          </a:xfrm>
          <a:prstGeom prst="rect">
            <a:avLst/>
          </a:prstGeom>
          <a:noFill/>
        </p:spPr>
        <p:txBody>
          <a:bodyPr wrap="square" rtlCol="0">
            <a:spAutoFit/>
          </a:bodyPr>
          <a:lstStyle/>
          <a:p>
            <a:r>
              <a:rPr lang="en-US" altLang="zh-TW" sz="2400" dirty="0"/>
              <a:t>a</a:t>
            </a:r>
            <a:r>
              <a:rPr lang="en-US" altLang="zh-TW" sz="2400" baseline="30000" dirty="0"/>
              <a:t>t-1</a:t>
            </a:r>
            <a:r>
              <a:rPr lang="en-US" altLang="zh-TW" sz="2400" dirty="0"/>
              <a:t> is the output of the (t-1)-</a:t>
            </a:r>
            <a:r>
              <a:rPr lang="en-US" altLang="zh-TW" sz="2400" dirty="0" err="1"/>
              <a:t>th</a:t>
            </a:r>
            <a:r>
              <a:rPr lang="en-US" altLang="zh-TW" sz="2400" dirty="0"/>
              <a:t> layer</a:t>
            </a:r>
            <a:endParaRPr lang="zh-TW" altLang="en-US" sz="2400" dirty="0"/>
          </a:p>
        </p:txBody>
      </p:sp>
      <p:sp>
        <p:nvSpPr>
          <p:cNvPr id="114" name="文字方塊 113"/>
          <p:cNvSpPr txBox="1"/>
          <p:nvPr/>
        </p:nvSpPr>
        <p:spPr>
          <a:xfrm>
            <a:off x="539652" y="4536826"/>
            <a:ext cx="2596606" cy="830997"/>
          </a:xfrm>
          <a:prstGeom prst="rect">
            <a:avLst/>
          </a:prstGeom>
          <a:noFill/>
        </p:spPr>
        <p:txBody>
          <a:bodyPr wrap="square" rtlCol="0">
            <a:spAutoFit/>
          </a:bodyPr>
          <a:lstStyle/>
          <a:p>
            <a:r>
              <a:rPr lang="en-US" altLang="zh-TW" sz="2400" dirty="0"/>
              <a:t>a</a:t>
            </a:r>
            <a:r>
              <a:rPr lang="en-US" altLang="zh-TW" sz="2400" baseline="30000" dirty="0"/>
              <a:t>t</a:t>
            </a:r>
            <a:r>
              <a:rPr lang="en-US" altLang="zh-TW" sz="2400" dirty="0"/>
              <a:t> is the output of the t-</a:t>
            </a:r>
            <a:r>
              <a:rPr lang="en-US" altLang="zh-TW" sz="2400" dirty="0" err="1"/>
              <a:t>th</a:t>
            </a:r>
            <a:r>
              <a:rPr lang="en-US" altLang="zh-TW" sz="2400" dirty="0"/>
              <a:t> layer</a:t>
            </a:r>
            <a:endParaRPr lang="zh-TW" altLang="en-US" sz="2400" dirty="0"/>
          </a:p>
        </p:txBody>
      </p:sp>
      <p:sp>
        <p:nvSpPr>
          <p:cNvPr id="115" name="文字方塊 114"/>
          <p:cNvSpPr txBox="1"/>
          <p:nvPr/>
        </p:nvSpPr>
        <p:spPr>
          <a:xfrm>
            <a:off x="524933" y="2776584"/>
            <a:ext cx="2596606" cy="830997"/>
          </a:xfrm>
          <a:prstGeom prst="rect">
            <a:avLst/>
          </a:prstGeom>
          <a:noFill/>
        </p:spPr>
        <p:txBody>
          <a:bodyPr wrap="square" rtlCol="0">
            <a:spAutoFit/>
          </a:bodyPr>
          <a:lstStyle/>
          <a:p>
            <a:r>
              <a:rPr lang="en-US" altLang="zh-TW" sz="2400" dirty="0"/>
              <a:t>No output </a:t>
            </a:r>
            <a:r>
              <a:rPr lang="en-US" altLang="zh-TW" sz="2400" dirty="0" err="1"/>
              <a:t>y</a:t>
            </a:r>
            <a:r>
              <a:rPr lang="en-US" altLang="zh-TW" sz="2400" baseline="30000" dirty="0" err="1"/>
              <a:t>t</a:t>
            </a:r>
            <a:r>
              <a:rPr lang="en-US" altLang="zh-TW" sz="2400" baseline="30000" dirty="0"/>
              <a:t> </a:t>
            </a:r>
            <a:r>
              <a:rPr lang="en-US" altLang="zh-TW" sz="2400" dirty="0"/>
              <a:t>at each step</a:t>
            </a:r>
            <a:endParaRPr lang="zh-TW" altLang="en-US" sz="2400" baseline="30000" dirty="0"/>
          </a:p>
        </p:txBody>
      </p:sp>
      <p:sp>
        <p:nvSpPr>
          <p:cNvPr id="116" name="文字方塊 115"/>
          <p:cNvSpPr txBox="1"/>
          <p:nvPr/>
        </p:nvSpPr>
        <p:spPr>
          <a:xfrm>
            <a:off x="548284" y="5416078"/>
            <a:ext cx="2596606" cy="461665"/>
          </a:xfrm>
          <a:prstGeom prst="rect">
            <a:avLst/>
          </a:prstGeom>
          <a:noFill/>
        </p:spPr>
        <p:txBody>
          <a:bodyPr wrap="square" rtlCol="0">
            <a:spAutoFit/>
          </a:bodyPr>
          <a:lstStyle/>
          <a:p>
            <a:r>
              <a:rPr lang="en-US" altLang="zh-TW" sz="2400" dirty="0"/>
              <a:t>No reset gate</a:t>
            </a:r>
            <a:endParaRPr lang="zh-TW" altLang="en-US" sz="2400" dirty="0"/>
          </a:p>
        </p:txBody>
      </p:sp>
      <p:grpSp>
        <p:nvGrpSpPr>
          <p:cNvPr id="3" name="群組 2"/>
          <p:cNvGrpSpPr/>
          <p:nvPr/>
        </p:nvGrpSpPr>
        <p:grpSpPr>
          <a:xfrm>
            <a:off x="3425710" y="2229180"/>
            <a:ext cx="907572" cy="461665"/>
            <a:chOff x="3570873" y="1579305"/>
            <a:chExt cx="907572" cy="461665"/>
          </a:xfrm>
        </p:grpSpPr>
        <p:sp>
          <p:nvSpPr>
            <p:cNvPr id="61" name="矩形 60"/>
            <p:cNvSpPr/>
            <p:nvPr/>
          </p:nvSpPr>
          <p:spPr>
            <a:xfrm>
              <a:off x="3637409" y="1620011"/>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3570873" y="157930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a</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17" name="群組 16"/>
          <p:cNvGrpSpPr/>
          <p:nvPr/>
        </p:nvGrpSpPr>
        <p:grpSpPr>
          <a:xfrm>
            <a:off x="8103693" y="2253486"/>
            <a:ext cx="907572" cy="461665"/>
            <a:chOff x="8061564" y="1630366"/>
            <a:chExt cx="907572" cy="461665"/>
          </a:xfrm>
        </p:grpSpPr>
        <p:sp>
          <p:nvSpPr>
            <p:cNvPr id="63" name="矩形 62"/>
            <p:cNvSpPr/>
            <p:nvPr/>
          </p:nvSpPr>
          <p:spPr>
            <a:xfrm>
              <a:off x="8128100" y="1671072"/>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4" name="文字方塊 63"/>
            <p:cNvSpPr txBox="1"/>
            <p:nvPr/>
          </p:nvSpPr>
          <p:spPr>
            <a:xfrm>
              <a:off x="8061564" y="1630366"/>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a</a:t>
              </a:r>
              <a:r>
                <a:rPr lang="en-US" altLang="zh-TW" sz="2400" baseline="30000" dirty="0">
                  <a:solidFill>
                    <a:schemeClr val="bg1"/>
                  </a:solidFill>
                </a:rPr>
                <a:t>t</a:t>
              </a:r>
              <a:endParaRPr lang="zh-TW" altLang="en-US" sz="2400" baseline="30000" dirty="0">
                <a:solidFill>
                  <a:schemeClr val="bg1"/>
                </a:solidFill>
              </a:endParaRPr>
            </a:p>
          </p:txBody>
        </p:sp>
      </p:grpSp>
      <p:grpSp>
        <p:nvGrpSpPr>
          <p:cNvPr id="67" name="群組 66"/>
          <p:cNvGrpSpPr/>
          <p:nvPr/>
        </p:nvGrpSpPr>
        <p:grpSpPr>
          <a:xfrm>
            <a:off x="4584069" y="5802502"/>
            <a:ext cx="907572" cy="461665"/>
            <a:chOff x="3570873" y="1579305"/>
            <a:chExt cx="907572" cy="461665"/>
          </a:xfrm>
        </p:grpSpPr>
        <p:sp>
          <p:nvSpPr>
            <p:cNvPr id="68" name="矩形 67"/>
            <p:cNvSpPr/>
            <p:nvPr/>
          </p:nvSpPr>
          <p:spPr>
            <a:xfrm>
              <a:off x="3637409" y="1620011"/>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9" name="文字方塊 68"/>
            <p:cNvSpPr txBox="1"/>
            <p:nvPr/>
          </p:nvSpPr>
          <p:spPr>
            <a:xfrm>
              <a:off x="3570873" y="157930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a</a:t>
              </a:r>
              <a:r>
                <a:rPr lang="en-US" altLang="zh-TW" sz="2400" baseline="30000" dirty="0">
                  <a:solidFill>
                    <a:schemeClr val="bg1"/>
                  </a:solidFill>
                </a:rPr>
                <a:t>t-1</a:t>
              </a:r>
              <a:endParaRPr lang="zh-TW" altLang="en-US" sz="2400" baseline="30000" dirty="0">
                <a:solidFill>
                  <a:schemeClr val="bg1"/>
                </a:solidFill>
              </a:endParaRPr>
            </a:p>
          </p:txBody>
        </p:sp>
      </p:grpSp>
      <p:sp>
        <p:nvSpPr>
          <p:cNvPr id="70" name="向下箭號 162"/>
          <p:cNvSpPr/>
          <p:nvPr/>
        </p:nvSpPr>
        <p:spPr>
          <a:xfrm rot="7262412" flipV="1">
            <a:off x="5369798" y="1929039"/>
            <a:ext cx="438150" cy="3416799"/>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96183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32" grpId="0" animBg="1"/>
      <p:bldP spid="55" grpId="0"/>
      <p:bldP spid="112" grpId="0"/>
      <p:bldP spid="113" grpId="0"/>
      <p:bldP spid="114" grpId="0"/>
      <p:bldP spid="115" grpId="0"/>
      <p:bldP spid="116" grpId="0"/>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Highway Network</a:t>
            </a:r>
            <a:endParaRPr lang="zh-TW" altLang="en-US" dirty="0"/>
          </a:p>
        </p:txBody>
      </p:sp>
      <p:sp>
        <p:nvSpPr>
          <p:cNvPr id="3" name="內容版面配置區 2"/>
          <p:cNvSpPr>
            <a:spLocks noGrp="1"/>
          </p:cNvSpPr>
          <p:nvPr>
            <p:ph sz="half" idx="1"/>
          </p:nvPr>
        </p:nvSpPr>
        <p:spPr>
          <a:xfrm>
            <a:off x="4928109" y="1710439"/>
            <a:ext cx="3886200" cy="4351338"/>
          </a:xfrm>
        </p:spPr>
        <p:txBody>
          <a:bodyPr/>
          <a:lstStyle/>
          <a:p>
            <a:r>
              <a:rPr lang="en-US" altLang="zh-TW" b="1" dirty="0">
                <a:solidFill>
                  <a:srgbClr val="000000"/>
                </a:solidFill>
                <a:latin typeface="Lucida Grande"/>
              </a:rPr>
              <a:t>Residual Network</a:t>
            </a:r>
            <a:endParaRPr lang="zh-TW" altLang="en-US" dirty="0"/>
          </a:p>
        </p:txBody>
      </p:sp>
      <p:sp>
        <p:nvSpPr>
          <p:cNvPr id="4" name="內容版面配置區 3"/>
          <p:cNvSpPr>
            <a:spLocks noGrp="1"/>
          </p:cNvSpPr>
          <p:nvPr>
            <p:ph sz="half" idx="2"/>
          </p:nvPr>
        </p:nvSpPr>
        <p:spPr>
          <a:xfrm>
            <a:off x="610577" y="1710439"/>
            <a:ext cx="3886200" cy="4351338"/>
          </a:xfrm>
        </p:spPr>
        <p:txBody>
          <a:bodyPr/>
          <a:lstStyle/>
          <a:p>
            <a:r>
              <a:rPr lang="en-US" altLang="zh-TW" b="1" dirty="0">
                <a:solidFill>
                  <a:srgbClr val="000000"/>
                </a:solidFill>
                <a:latin typeface="Lucida Grande"/>
              </a:rPr>
              <a:t>Highway Network</a:t>
            </a:r>
            <a:endParaRPr lang="zh-TW" altLang="en-US" dirty="0"/>
          </a:p>
          <a:p>
            <a:endParaRPr lang="zh-TW" altLang="en-US" dirty="0"/>
          </a:p>
        </p:txBody>
      </p:sp>
      <p:sp>
        <p:nvSpPr>
          <p:cNvPr id="5" name="矩形 4"/>
          <p:cNvSpPr/>
          <p:nvPr/>
        </p:nvSpPr>
        <p:spPr>
          <a:xfrm>
            <a:off x="4914493" y="5686066"/>
            <a:ext cx="4134820" cy="923330"/>
          </a:xfrm>
          <a:prstGeom prst="rect">
            <a:avLst/>
          </a:prstGeom>
        </p:spPr>
        <p:txBody>
          <a:bodyPr wrap="square">
            <a:spAutoFit/>
          </a:bodyPr>
          <a:lstStyle/>
          <a:p>
            <a:r>
              <a:rPr lang="en-US" altLang="zh-TW" b="1" dirty="0">
                <a:solidFill>
                  <a:srgbClr val="000000"/>
                </a:solidFill>
                <a:latin typeface="Lucida Grande"/>
              </a:rPr>
              <a:t>Deep Residual Learning for Image Recognition</a:t>
            </a:r>
          </a:p>
          <a:p>
            <a:r>
              <a:rPr lang="en-US" altLang="zh-TW" b="1" dirty="0">
                <a:solidFill>
                  <a:srgbClr val="000000"/>
                </a:solidFill>
                <a:latin typeface="Lucida Grande"/>
              </a:rPr>
              <a:t>http://arxiv.org/abs/1512.03385</a:t>
            </a:r>
            <a:endParaRPr lang="en-US" altLang="zh-TW" b="1" i="0" dirty="0">
              <a:solidFill>
                <a:srgbClr val="000000"/>
              </a:solidFill>
              <a:effectLst/>
              <a:latin typeface="Lucida Grande"/>
            </a:endParaRPr>
          </a:p>
        </p:txBody>
      </p:sp>
      <p:sp>
        <p:nvSpPr>
          <p:cNvPr id="6" name="矩形 5"/>
          <p:cNvSpPr/>
          <p:nvPr/>
        </p:nvSpPr>
        <p:spPr>
          <a:xfrm>
            <a:off x="881590" y="5693812"/>
            <a:ext cx="3761890" cy="923330"/>
          </a:xfrm>
          <a:prstGeom prst="rect">
            <a:avLst/>
          </a:prstGeom>
        </p:spPr>
        <p:txBody>
          <a:bodyPr wrap="square">
            <a:spAutoFit/>
          </a:bodyPr>
          <a:lstStyle/>
          <a:p>
            <a:r>
              <a:rPr lang="en-US" altLang="zh-TW" b="1" dirty="0">
                <a:solidFill>
                  <a:srgbClr val="000000"/>
                </a:solidFill>
                <a:latin typeface="Lucida Grande"/>
              </a:rPr>
              <a:t>Training Very Deep Networks</a:t>
            </a:r>
          </a:p>
          <a:p>
            <a:r>
              <a:rPr lang="en-US" altLang="zh-TW" b="1" dirty="0">
                <a:solidFill>
                  <a:srgbClr val="000000"/>
                </a:solidFill>
                <a:latin typeface="Lucida Grande"/>
              </a:rPr>
              <a:t>https://arxiv.org/pdf/1507.06228v2.pdf</a:t>
            </a:r>
          </a:p>
        </p:txBody>
      </p:sp>
      <p:sp>
        <p:nvSpPr>
          <p:cNvPr id="7" name="矩形 6"/>
          <p:cNvSpPr/>
          <p:nvPr/>
        </p:nvSpPr>
        <p:spPr>
          <a:xfrm>
            <a:off x="5538109" y="3424656"/>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5538109" y="4277454"/>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flipV="1">
            <a:off x="6301892" y="3743970"/>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6301892" y="4596768"/>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301892" y="2891172"/>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6301892" y="5141269"/>
            <a:ext cx="0" cy="304586"/>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01892" y="2294272"/>
            <a:ext cx="0" cy="5334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5613402" y="349431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2" name="橢圓 21"/>
          <p:cNvSpPr/>
          <p:nvPr/>
        </p:nvSpPr>
        <p:spPr>
          <a:xfrm>
            <a:off x="5860463" y="349386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3" name="橢圓 22"/>
          <p:cNvSpPr/>
          <p:nvPr/>
        </p:nvSpPr>
        <p:spPr>
          <a:xfrm>
            <a:off x="6115756" y="349386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4" name="橢圓 23"/>
          <p:cNvSpPr/>
          <p:nvPr/>
        </p:nvSpPr>
        <p:spPr>
          <a:xfrm>
            <a:off x="6355411" y="34968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5" name="橢圓 24"/>
          <p:cNvSpPr/>
          <p:nvPr/>
        </p:nvSpPr>
        <p:spPr>
          <a:xfrm>
            <a:off x="6598061" y="349386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6" name="橢圓 25"/>
          <p:cNvSpPr/>
          <p:nvPr/>
        </p:nvSpPr>
        <p:spPr>
          <a:xfrm>
            <a:off x="6857765" y="349367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7" name="橢圓 26"/>
          <p:cNvSpPr/>
          <p:nvPr/>
        </p:nvSpPr>
        <p:spPr>
          <a:xfrm>
            <a:off x="5613402" y="429283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8" name="橢圓 27"/>
          <p:cNvSpPr/>
          <p:nvPr/>
        </p:nvSpPr>
        <p:spPr>
          <a:xfrm>
            <a:off x="5860463" y="429238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9" name="橢圓 28"/>
          <p:cNvSpPr/>
          <p:nvPr/>
        </p:nvSpPr>
        <p:spPr>
          <a:xfrm>
            <a:off x="6115756" y="429238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30" name="橢圓 29"/>
          <p:cNvSpPr/>
          <p:nvPr/>
        </p:nvSpPr>
        <p:spPr>
          <a:xfrm>
            <a:off x="6355411" y="42953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31" name="橢圓 30"/>
          <p:cNvSpPr/>
          <p:nvPr/>
        </p:nvSpPr>
        <p:spPr>
          <a:xfrm>
            <a:off x="6598061" y="429238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32" name="橢圓 31"/>
          <p:cNvSpPr/>
          <p:nvPr/>
        </p:nvSpPr>
        <p:spPr>
          <a:xfrm>
            <a:off x="6857765" y="429219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33" name="橢圓 32"/>
          <p:cNvSpPr/>
          <p:nvPr/>
        </p:nvSpPr>
        <p:spPr>
          <a:xfrm>
            <a:off x="6115756" y="2561014"/>
            <a:ext cx="377621" cy="3776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1"/>
            <a:r>
              <a:rPr lang="en-US" altLang="zh-TW" sz="2400" dirty="0"/>
              <a:t>+</a:t>
            </a:r>
            <a:endParaRPr lang="zh-TW" altLang="en-US" sz="2400" dirty="0"/>
          </a:p>
        </p:txBody>
      </p:sp>
      <p:cxnSp>
        <p:nvCxnSpPr>
          <p:cNvPr id="35" name="直線接點 34"/>
          <p:cNvCxnSpPr/>
          <p:nvPr/>
        </p:nvCxnSpPr>
        <p:spPr>
          <a:xfrm>
            <a:off x="6321880" y="4988655"/>
            <a:ext cx="1253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7575552" y="2749824"/>
            <a:ext cx="0" cy="22388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6535411" y="2749824"/>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a:xfrm>
            <a:off x="2087636" y="4004567"/>
            <a:ext cx="1567543" cy="319314"/>
            <a:chOff x="5754347" y="3836831"/>
            <a:chExt cx="1567543" cy="319314"/>
          </a:xfrm>
        </p:grpSpPr>
        <p:sp>
          <p:nvSpPr>
            <p:cNvPr id="41" name="矩形 4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49" name="直線單箭頭接點 48"/>
          <p:cNvCxnSpPr/>
          <p:nvPr/>
        </p:nvCxnSpPr>
        <p:spPr>
          <a:xfrm flipH="1" flipV="1">
            <a:off x="2866757" y="2896706"/>
            <a:ext cx="368452" cy="3801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2852605" y="2357688"/>
            <a:ext cx="0" cy="533484"/>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3407293" y="2938635"/>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V="1">
            <a:off x="4131643" y="2891172"/>
            <a:ext cx="0" cy="1964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41" idx="2"/>
          </p:cNvCxnSpPr>
          <p:nvPr/>
        </p:nvCxnSpPr>
        <p:spPr>
          <a:xfrm flipV="1">
            <a:off x="2841623" y="4323881"/>
            <a:ext cx="0" cy="9408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2841623" y="5275776"/>
            <a:ext cx="0" cy="304586"/>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2865271" y="4855849"/>
            <a:ext cx="1253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1571337" y="4855849"/>
            <a:ext cx="125367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571337" y="3127189"/>
            <a:ext cx="0" cy="17289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1571337" y="3127189"/>
            <a:ext cx="1513601"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7489057" y="3624983"/>
            <a:ext cx="932543" cy="461665"/>
          </a:xfrm>
          <a:prstGeom prst="rect">
            <a:avLst/>
          </a:prstGeom>
          <a:noFill/>
        </p:spPr>
        <p:txBody>
          <a:bodyPr wrap="square" rtlCol="0">
            <a:spAutoFit/>
          </a:bodyPr>
          <a:lstStyle/>
          <a:p>
            <a:pPr algn="ctr"/>
            <a:r>
              <a:rPr lang="en-US" altLang="zh-TW" sz="2400" dirty="0">
                <a:solidFill>
                  <a:srgbClr val="0000FF"/>
                </a:solidFill>
              </a:rPr>
              <a:t>copy</a:t>
            </a:r>
            <a:endParaRPr lang="zh-TW" altLang="en-US" sz="2400" dirty="0">
              <a:solidFill>
                <a:srgbClr val="0000FF"/>
              </a:solidFill>
            </a:endParaRPr>
          </a:p>
        </p:txBody>
      </p:sp>
      <p:sp>
        <p:nvSpPr>
          <p:cNvPr id="67" name="文字方塊 66"/>
          <p:cNvSpPr txBox="1"/>
          <p:nvPr/>
        </p:nvSpPr>
        <p:spPr>
          <a:xfrm>
            <a:off x="4030396" y="3791919"/>
            <a:ext cx="932543" cy="461665"/>
          </a:xfrm>
          <a:prstGeom prst="rect">
            <a:avLst/>
          </a:prstGeom>
          <a:noFill/>
        </p:spPr>
        <p:txBody>
          <a:bodyPr wrap="square" rtlCol="0">
            <a:spAutoFit/>
          </a:bodyPr>
          <a:lstStyle/>
          <a:p>
            <a:pPr algn="ctr"/>
            <a:r>
              <a:rPr lang="en-US" altLang="zh-TW" sz="2400" dirty="0">
                <a:solidFill>
                  <a:srgbClr val="0000FF"/>
                </a:solidFill>
              </a:rPr>
              <a:t>copy</a:t>
            </a:r>
            <a:endParaRPr lang="zh-TW" altLang="en-US" sz="2400" dirty="0">
              <a:solidFill>
                <a:srgbClr val="0000FF"/>
              </a:solidFill>
            </a:endParaRPr>
          </a:p>
        </p:txBody>
      </p:sp>
      <p:sp>
        <p:nvSpPr>
          <p:cNvPr id="68" name="文字方塊 67"/>
          <p:cNvSpPr txBox="1"/>
          <p:nvPr/>
        </p:nvSpPr>
        <p:spPr>
          <a:xfrm>
            <a:off x="162228" y="3551197"/>
            <a:ext cx="1438725" cy="830997"/>
          </a:xfrm>
          <a:prstGeom prst="rect">
            <a:avLst/>
          </a:prstGeom>
          <a:noFill/>
        </p:spPr>
        <p:txBody>
          <a:bodyPr wrap="square" rtlCol="0">
            <a:spAutoFit/>
          </a:bodyPr>
          <a:lstStyle/>
          <a:p>
            <a:pPr algn="ctr"/>
            <a:r>
              <a:rPr lang="en-US" altLang="zh-TW" sz="2400" dirty="0">
                <a:solidFill>
                  <a:srgbClr val="0000FF"/>
                </a:solidFill>
              </a:rPr>
              <a:t>Gate controller</a:t>
            </a:r>
            <a:endParaRPr lang="zh-TW" altLang="en-US" sz="2400" dirty="0">
              <a:solidFill>
                <a:srgbClr val="0000FF"/>
              </a:solidFill>
            </a:endParaRPr>
          </a:p>
        </p:txBody>
      </p:sp>
      <p:cxnSp>
        <p:nvCxnSpPr>
          <p:cNvPr id="63" name="直線單箭頭接點 62"/>
          <p:cNvCxnSpPr/>
          <p:nvPr/>
        </p:nvCxnSpPr>
        <p:spPr>
          <a:xfrm flipV="1">
            <a:off x="2834294" y="3424656"/>
            <a:ext cx="0" cy="579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5121177" y="249209"/>
                <a:ext cx="20756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h</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𝑊</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121177" y="249209"/>
                <a:ext cx="2075633" cy="369332"/>
              </a:xfrm>
              <a:prstGeom prst="rect">
                <a:avLst/>
              </a:prstGeom>
              <a:blipFill>
                <a:blip r:embed="rId2"/>
                <a:stretch>
                  <a:fillRect l="-322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241812" y="685289"/>
                <a:ext cx="20283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𝑊</m:t>
                          </m:r>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241812" y="685289"/>
                <a:ext cx="2028376" cy="369332"/>
              </a:xfrm>
              <a:prstGeom prst="rect">
                <a:avLst/>
              </a:prstGeom>
              <a:blipFill>
                <a:blip r:embed="rId3"/>
                <a:stretch>
                  <a:fillRect l="-1802" t="-1639"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094861" y="1150116"/>
                <a:ext cx="38858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𝑧</m:t>
                          </m:r>
                        </m:e>
                      </m:d>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h</m:t>
                      </m:r>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094861" y="1150116"/>
                <a:ext cx="3885807" cy="369332"/>
              </a:xfrm>
              <a:prstGeom prst="rect">
                <a:avLst/>
              </a:prstGeom>
              <a:blipFill>
                <a:blip r:embed="rId4"/>
                <a:stretch>
                  <a:fillRect l="-628" t="-1667" r="-1413" b="-2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2904938" y="5018486"/>
                <a:ext cx="659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2904938" y="5018486"/>
                <a:ext cx="659476" cy="369332"/>
              </a:xfrm>
              <a:prstGeom prst="rect">
                <a:avLst/>
              </a:prstGeom>
              <a:blipFill>
                <a:blip r:embed="rId5"/>
                <a:stretch>
                  <a:fillRect l="-6481" r="-370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2942935" y="2235853"/>
                <a:ext cx="3661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sup>
                      </m:sSup>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2942935" y="2235853"/>
                <a:ext cx="366126" cy="369332"/>
              </a:xfrm>
              <a:prstGeom prst="rect">
                <a:avLst/>
              </a:prstGeom>
              <a:blipFill>
                <a:blip r:embed="rId6"/>
                <a:stretch>
                  <a:fillRect l="-11667" r="-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2062998" y="2738107"/>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2062998" y="2738107"/>
                <a:ext cx="223266" cy="369332"/>
              </a:xfrm>
              <a:prstGeom prst="rect">
                <a:avLst/>
              </a:prstGeom>
              <a:blipFill>
                <a:blip r:embed="rId7"/>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p:cNvSpPr txBox="1"/>
              <p:nvPr/>
            </p:nvSpPr>
            <p:spPr>
              <a:xfrm>
                <a:off x="2416578" y="3418243"/>
                <a:ext cx="3206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h</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2416578" y="3418243"/>
                <a:ext cx="320601" cy="369332"/>
              </a:xfrm>
              <a:prstGeom prst="rect">
                <a:avLst/>
              </a:prstGeom>
              <a:blipFill>
                <a:blip r:embed="rId8"/>
                <a:stretch>
                  <a:fillRect l="-24528" t="-1667" r="-26415"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6420928" y="4999491"/>
                <a:ext cx="659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6420928" y="4999491"/>
                <a:ext cx="659476" cy="369332"/>
              </a:xfrm>
              <a:prstGeom prst="rect">
                <a:avLst/>
              </a:prstGeom>
              <a:blipFill>
                <a:blip r:embed="rId9"/>
                <a:stretch>
                  <a:fillRect l="-5556" r="-370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6458925" y="2216858"/>
                <a:ext cx="3661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sup>
                      </m:sSup>
                    </m:oMath>
                  </m:oMathPara>
                </a14:m>
                <a:endParaRPr lang="zh-TW" altLang="en-US" sz="24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6458925" y="2216858"/>
                <a:ext cx="366126" cy="369332"/>
              </a:xfrm>
              <a:prstGeom prst="rect">
                <a:avLst/>
              </a:prstGeom>
              <a:blipFill>
                <a:blip r:embed="rId10"/>
                <a:stretch>
                  <a:fillRect l="-11667" t="-1667" r="-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7715714" y="2738107"/>
                <a:ext cx="659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7715714" y="2738107"/>
                <a:ext cx="659476" cy="369332"/>
              </a:xfrm>
              <a:prstGeom prst="rect">
                <a:avLst/>
              </a:prstGeom>
              <a:blipFill>
                <a:blip r:embed="rId11"/>
                <a:stretch>
                  <a:fillRect l="-6481" r="-370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5773140" y="2968012"/>
                <a:ext cx="338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h</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5773140" y="2968012"/>
                <a:ext cx="338618" cy="369332"/>
              </a:xfrm>
              <a:prstGeom prst="rect">
                <a:avLst/>
              </a:prstGeom>
              <a:blipFill>
                <a:blip r:embed="rId12"/>
                <a:stretch>
                  <a:fillRect l="-21429" r="-3571"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767890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animBg="1"/>
      <p:bldP spid="8"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6" grpId="0"/>
      <p:bldP spid="9" grpId="0"/>
      <p:bldP spid="56" grpId="0"/>
      <p:bldP spid="57" grpId="0"/>
      <p:bldP spid="59" grpId="0"/>
      <p:bldP spid="60" grpId="0"/>
      <p:bldP spid="65" grpId="0"/>
      <p:bldP spid="69" grpId="0"/>
      <p:bldP spid="70" grpId="0"/>
      <p:bldP spid="71" grpId="0"/>
      <p:bldP spid="72" grpId="0"/>
      <p:bldP spid="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線單箭頭接點 24"/>
          <p:cNvCxnSpPr/>
          <p:nvPr/>
        </p:nvCxnSpPr>
        <p:spPr>
          <a:xfrm flipV="1">
            <a:off x="1382278" y="783386"/>
            <a:ext cx="0" cy="408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649156" y="4309371"/>
            <a:ext cx="1821328" cy="1848542"/>
            <a:chOff x="6090366" y="3664535"/>
            <a:chExt cx="1821328" cy="1848542"/>
          </a:xfrm>
        </p:grpSpPr>
        <p:grpSp>
          <p:nvGrpSpPr>
            <p:cNvPr id="4" name="群組 3"/>
            <p:cNvGrpSpPr/>
            <p:nvPr/>
          </p:nvGrpSpPr>
          <p:grpSpPr>
            <a:xfrm>
              <a:off x="6090366" y="4390392"/>
              <a:ext cx="1567543" cy="319314"/>
              <a:chOff x="5754347" y="3836831"/>
              <a:chExt cx="1567543" cy="319314"/>
            </a:xfrm>
          </p:grpSpPr>
          <p:sp>
            <p:nvSpPr>
              <p:cNvPr id="5" name="矩形 4"/>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7" name="橢圓 6"/>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 name="橢圓 7"/>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9" name="橢圓 8"/>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0" name="橢圓 9"/>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1" name="橢圓 10"/>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2" name="直線單箭頭接點 11"/>
            <p:cNvCxnSpPr/>
            <p:nvPr/>
          </p:nvCxnSpPr>
          <p:spPr>
            <a:xfrm flipH="1" flipV="1">
              <a:off x="6843582" y="3683200"/>
              <a:ext cx="302305" cy="3119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7187344" y="3683200"/>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7911694" y="3664535"/>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6860196" y="4732688"/>
              <a:ext cx="0" cy="780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6874137" y="5041297"/>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6843582" y="4001294"/>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群組 70"/>
          <p:cNvGrpSpPr/>
          <p:nvPr/>
        </p:nvGrpSpPr>
        <p:grpSpPr>
          <a:xfrm>
            <a:off x="635358" y="2747292"/>
            <a:ext cx="1821328" cy="1567865"/>
            <a:chOff x="6090366" y="3664535"/>
            <a:chExt cx="1821328" cy="1567865"/>
          </a:xfrm>
        </p:grpSpPr>
        <p:grpSp>
          <p:nvGrpSpPr>
            <p:cNvPr id="72" name="群組 71"/>
            <p:cNvGrpSpPr/>
            <p:nvPr/>
          </p:nvGrpSpPr>
          <p:grpSpPr>
            <a:xfrm>
              <a:off x="6090366" y="4390392"/>
              <a:ext cx="1567543" cy="319314"/>
              <a:chOff x="5754347" y="3836831"/>
              <a:chExt cx="1567543" cy="319314"/>
            </a:xfrm>
          </p:grpSpPr>
          <p:sp>
            <p:nvSpPr>
              <p:cNvPr id="79" name="矩形 78"/>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1" name="橢圓 80"/>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2" name="橢圓 81"/>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3" name="橢圓 82"/>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4" name="橢圓 83"/>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85" name="橢圓 84"/>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73" name="直線單箭頭接點 72"/>
            <p:cNvCxnSpPr/>
            <p:nvPr/>
          </p:nvCxnSpPr>
          <p:spPr>
            <a:xfrm flipH="1" flipV="1">
              <a:off x="6843582" y="3683200"/>
              <a:ext cx="302305" cy="3119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7187344" y="3683200"/>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7911694" y="3664535"/>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6860196" y="4732687"/>
              <a:ext cx="0" cy="49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6874137" y="5041297"/>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V="1">
              <a:off x="6843582" y="4001294"/>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629062" y="1173265"/>
            <a:ext cx="1821328" cy="1567865"/>
            <a:chOff x="6090366" y="3664535"/>
            <a:chExt cx="1821328" cy="1567865"/>
          </a:xfrm>
        </p:grpSpPr>
        <p:grpSp>
          <p:nvGrpSpPr>
            <p:cNvPr id="87" name="群組 86"/>
            <p:cNvGrpSpPr/>
            <p:nvPr/>
          </p:nvGrpSpPr>
          <p:grpSpPr>
            <a:xfrm>
              <a:off x="6090366" y="4390392"/>
              <a:ext cx="1567543" cy="319314"/>
              <a:chOff x="5754347" y="3836831"/>
              <a:chExt cx="1567543" cy="319314"/>
            </a:xfrm>
          </p:grpSpPr>
          <p:sp>
            <p:nvSpPr>
              <p:cNvPr id="94" name="矩形 9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橢圓 94"/>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96" name="橢圓 95"/>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97" name="橢圓 96"/>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98" name="橢圓 97"/>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99" name="橢圓 98"/>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00" name="橢圓 99"/>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88" name="直線單箭頭接點 87"/>
            <p:cNvCxnSpPr/>
            <p:nvPr/>
          </p:nvCxnSpPr>
          <p:spPr>
            <a:xfrm flipH="1" flipV="1">
              <a:off x="6843582" y="3683200"/>
              <a:ext cx="302305" cy="3119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7187344" y="3683200"/>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V="1">
              <a:off x="7911694" y="3664535"/>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6860196" y="4732687"/>
              <a:ext cx="0" cy="49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874137" y="5041297"/>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flipV="1">
              <a:off x="6843582" y="4001294"/>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文字方塊 102"/>
          <p:cNvSpPr txBox="1"/>
          <p:nvPr/>
        </p:nvSpPr>
        <p:spPr>
          <a:xfrm>
            <a:off x="617315"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Input layer</a:t>
            </a:r>
            <a:endParaRPr lang="zh-TW" altLang="en-US" sz="2400" dirty="0"/>
          </a:p>
        </p:txBody>
      </p:sp>
      <p:sp>
        <p:nvSpPr>
          <p:cNvPr id="104" name="文字方塊 103"/>
          <p:cNvSpPr txBox="1"/>
          <p:nvPr/>
        </p:nvSpPr>
        <p:spPr>
          <a:xfrm>
            <a:off x="525785"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output layer</a:t>
            </a:r>
            <a:endParaRPr lang="zh-TW" altLang="en-US" sz="2400" dirty="0"/>
          </a:p>
        </p:txBody>
      </p:sp>
      <p:cxnSp>
        <p:nvCxnSpPr>
          <p:cNvPr id="107" name="直線單箭頭接點 106"/>
          <p:cNvCxnSpPr/>
          <p:nvPr/>
        </p:nvCxnSpPr>
        <p:spPr>
          <a:xfrm flipV="1">
            <a:off x="4621333" y="783386"/>
            <a:ext cx="0" cy="408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群組 108"/>
          <p:cNvGrpSpPr/>
          <p:nvPr/>
        </p:nvGrpSpPr>
        <p:grpSpPr>
          <a:xfrm>
            <a:off x="3888211" y="5035228"/>
            <a:ext cx="1567543" cy="319314"/>
            <a:chOff x="5754347" y="3836831"/>
            <a:chExt cx="1567543" cy="319314"/>
          </a:xfrm>
        </p:grpSpPr>
        <p:sp>
          <p:nvSpPr>
            <p:cNvPr id="116" name="矩形 11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橢圓 116"/>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18" name="橢圓 117"/>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19" name="橢圓 118"/>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20" name="橢圓 119"/>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21" name="橢圓 120"/>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22" name="橢圓 121"/>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10" name="直線單箭頭接點 109"/>
          <p:cNvCxnSpPr/>
          <p:nvPr/>
        </p:nvCxnSpPr>
        <p:spPr>
          <a:xfrm flipH="1" flipV="1">
            <a:off x="4641428" y="4328036"/>
            <a:ext cx="398180" cy="239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flipH="1">
            <a:off x="4985189" y="4328036"/>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flipV="1">
            <a:off x="5709539" y="4309371"/>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658041" y="5377525"/>
            <a:ext cx="0" cy="3086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4671982" y="5686133"/>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4641427" y="4646130"/>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3874413" y="3473149"/>
            <a:ext cx="1567543" cy="319314"/>
            <a:chOff x="5754347" y="3836831"/>
            <a:chExt cx="1567543" cy="319314"/>
          </a:xfrm>
        </p:grpSpPr>
        <p:sp>
          <p:nvSpPr>
            <p:cNvPr id="131" name="矩形 13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橢圓 131"/>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33" name="橢圓 132"/>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34" name="橢圓 133"/>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35" name="橢圓 134"/>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36" name="橢圓 135"/>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37" name="橢圓 136"/>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25" name="直線單箭頭接點 124"/>
          <p:cNvCxnSpPr/>
          <p:nvPr/>
        </p:nvCxnSpPr>
        <p:spPr>
          <a:xfrm flipH="1" flipV="1">
            <a:off x="4638959" y="2688711"/>
            <a:ext cx="13797" cy="4205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flipH="1">
            <a:off x="4971391" y="2765957"/>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flipV="1">
            <a:off x="5695741" y="2747292"/>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flipV="1">
            <a:off x="4644243" y="3815444"/>
            <a:ext cx="0" cy="49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a:off x="4658184" y="4124054"/>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flipV="1">
            <a:off x="4627629" y="3084051"/>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群組 138"/>
          <p:cNvGrpSpPr/>
          <p:nvPr/>
        </p:nvGrpSpPr>
        <p:grpSpPr>
          <a:xfrm>
            <a:off x="3868117" y="1899122"/>
            <a:ext cx="1567543" cy="319314"/>
            <a:chOff x="5754347" y="3836831"/>
            <a:chExt cx="1567543" cy="319314"/>
          </a:xfrm>
        </p:grpSpPr>
        <p:sp>
          <p:nvSpPr>
            <p:cNvPr id="146" name="矩形 14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橢圓 146"/>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48" name="橢圓 147"/>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49" name="橢圓 148"/>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50" name="橢圓 149"/>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51" name="橢圓 150"/>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52" name="橢圓 151"/>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40" name="直線單箭頭接點 139"/>
          <p:cNvCxnSpPr/>
          <p:nvPr/>
        </p:nvCxnSpPr>
        <p:spPr>
          <a:xfrm flipH="1" flipV="1">
            <a:off x="4621334" y="1191930"/>
            <a:ext cx="363855" cy="280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flipH="1">
            <a:off x="4965095" y="1191930"/>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V="1">
            <a:off x="5689445" y="1173265"/>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flipV="1">
            <a:off x="4637947" y="2241418"/>
            <a:ext cx="0" cy="3086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a:xfrm>
            <a:off x="4651888" y="2550027"/>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flipV="1">
            <a:off x="4621333" y="1510024"/>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文字方塊 152"/>
          <p:cNvSpPr txBox="1"/>
          <p:nvPr/>
        </p:nvSpPr>
        <p:spPr>
          <a:xfrm>
            <a:off x="3856370"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Input layer</a:t>
            </a:r>
            <a:endParaRPr lang="zh-TW" altLang="en-US" sz="2400" dirty="0"/>
          </a:p>
        </p:txBody>
      </p:sp>
      <p:sp>
        <p:nvSpPr>
          <p:cNvPr id="154" name="文字方塊 153"/>
          <p:cNvSpPr txBox="1"/>
          <p:nvPr/>
        </p:nvSpPr>
        <p:spPr>
          <a:xfrm>
            <a:off x="3764840"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output layer</a:t>
            </a:r>
            <a:endParaRPr lang="zh-TW" altLang="en-US" sz="2400" dirty="0"/>
          </a:p>
        </p:txBody>
      </p:sp>
      <p:cxnSp>
        <p:nvCxnSpPr>
          <p:cNvPr id="155" name="直線單箭頭接點 154"/>
          <p:cNvCxnSpPr/>
          <p:nvPr/>
        </p:nvCxnSpPr>
        <p:spPr>
          <a:xfrm flipV="1">
            <a:off x="7529442" y="749942"/>
            <a:ext cx="0" cy="408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7" name="群組 156"/>
          <p:cNvGrpSpPr/>
          <p:nvPr/>
        </p:nvGrpSpPr>
        <p:grpSpPr>
          <a:xfrm>
            <a:off x="6796320" y="5001784"/>
            <a:ext cx="1567543" cy="319314"/>
            <a:chOff x="5754347" y="3836831"/>
            <a:chExt cx="1567543" cy="319314"/>
          </a:xfrm>
        </p:grpSpPr>
        <p:sp>
          <p:nvSpPr>
            <p:cNvPr id="164" name="矩形 16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橢圓 164"/>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66" name="橢圓 165"/>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67" name="橢圓 166"/>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68" name="橢圓 167"/>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69" name="橢圓 168"/>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70" name="橢圓 169"/>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58" name="直線單箭頭接點 157"/>
          <p:cNvCxnSpPr/>
          <p:nvPr/>
        </p:nvCxnSpPr>
        <p:spPr>
          <a:xfrm flipH="1" flipV="1">
            <a:off x="7549537" y="4294592"/>
            <a:ext cx="10460" cy="3180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flipH="1">
            <a:off x="7893298" y="4294592"/>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8617648" y="4275927"/>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flipV="1">
            <a:off x="7566150" y="5344080"/>
            <a:ext cx="0" cy="780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a:off x="7580091" y="5652689"/>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flipV="1">
            <a:off x="7549536" y="4612686"/>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2" name="群組 171"/>
          <p:cNvGrpSpPr/>
          <p:nvPr/>
        </p:nvGrpSpPr>
        <p:grpSpPr>
          <a:xfrm>
            <a:off x="6782522" y="3439705"/>
            <a:ext cx="1567543" cy="319314"/>
            <a:chOff x="5754347" y="3836831"/>
            <a:chExt cx="1567543" cy="319314"/>
          </a:xfrm>
        </p:grpSpPr>
        <p:sp>
          <p:nvSpPr>
            <p:cNvPr id="179" name="矩形 178"/>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0" name="橢圓 179"/>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81" name="橢圓 180"/>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82" name="橢圓 181"/>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83" name="橢圓 182"/>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84" name="橢圓 183"/>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85" name="橢圓 184"/>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73" name="直線單箭頭接點 172"/>
          <p:cNvCxnSpPr/>
          <p:nvPr/>
        </p:nvCxnSpPr>
        <p:spPr>
          <a:xfrm flipH="1" flipV="1">
            <a:off x="7535739" y="2732513"/>
            <a:ext cx="398180" cy="137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a:xfrm flipH="1">
            <a:off x="7879500" y="2732513"/>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a:xfrm flipV="1">
            <a:off x="8603850" y="2713848"/>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7552352" y="3782001"/>
            <a:ext cx="0" cy="3086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a:xfrm>
            <a:off x="7566293" y="4090610"/>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p:nvPr/>
        </p:nvCxnSpPr>
        <p:spPr>
          <a:xfrm flipV="1">
            <a:off x="7535738" y="3050607"/>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7" name="群組 186"/>
          <p:cNvGrpSpPr/>
          <p:nvPr/>
        </p:nvGrpSpPr>
        <p:grpSpPr>
          <a:xfrm>
            <a:off x="6776226" y="1865678"/>
            <a:ext cx="1567543" cy="319314"/>
            <a:chOff x="5754347" y="3836831"/>
            <a:chExt cx="1567543" cy="319314"/>
          </a:xfrm>
        </p:grpSpPr>
        <p:sp>
          <p:nvSpPr>
            <p:cNvPr id="194" name="矩形 19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5" name="橢圓 194"/>
            <p:cNvSpPr/>
            <p:nvPr/>
          </p:nvSpPr>
          <p:spPr>
            <a:xfrm>
              <a:off x="5829640" y="39064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96" name="橢圓 195"/>
            <p:cNvSpPr/>
            <p:nvPr/>
          </p:nvSpPr>
          <p:spPr>
            <a:xfrm>
              <a:off x="6076701"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97" name="橢圓 196"/>
            <p:cNvSpPr/>
            <p:nvPr/>
          </p:nvSpPr>
          <p:spPr>
            <a:xfrm>
              <a:off x="6331994"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98" name="橢圓 197"/>
            <p:cNvSpPr/>
            <p:nvPr/>
          </p:nvSpPr>
          <p:spPr>
            <a:xfrm>
              <a:off x="6571649" y="390903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99" name="橢圓 198"/>
            <p:cNvSpPr/>
            <p:nvPr/>
          </p:nvSpPr>
          <p:spPr>
            <a:xfrm>
              <a:off x="6814299" y="390603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00" name="橢圓 199"/>
            <p:cNvSpPr/>
            <p:nvPr/>
          </p:nvSpPr>
          <p:spPr>
            <a:xfrm>
              <a:off x="7074003" y="390584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cxnSp>
        <p:nvCxnSpPr>
          <p:cNvPr id="188" name="直線單箭頭接點 187"/>
          <p:cNvCxnSpPr/>
          <p:nvPr/>
        </p:nvCxnSpPr>
        <p:spPr>
          <a:xfrm flipH="1" flipV="1">
            <a:off x="7529443" y="1158486"/>
            <a:ext cx="10726" cy="381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a:xfrm flipH="1">
            <a:off x="7873204" y="1158486"/>
            <a:ext cx="72435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flipV="1">
            <a:off x="8597554" y="1139821"/>
            <a:ext cx="0" cy="1376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flipV="1">
            <a:off x="7546056" y="2207973"/>
            <a:ext cx="0" cy="49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a:xfrm>
            <a:off x="7559997" y="2516583"/>
            <a:ext cx="1037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flipV="1">
            <a:off x="7529442" y="1476580"/>
            <a:ext cx="0" cy="367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文字方塊 200"/>
          <p:cNvSpPr txBox="1"/>
          <p:nvPr/>
        </p:nvSpPr>
        <p:spPr>
          <a:xfrm>
            <a:off x="6764479" y="6147232"/>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Input layer</a:t>
            </a:r>
            <a:endParaRPr lang="zh-TW" altLang="en-US" sz="2400" dirty="0"/>
          </a:p>
        </p:txBody>
      </p:sp>
      <p:sp>
        <p:nvSpPr>
          <p:cNvPr id="202" name="文字方塊 201"/>
          <p:cNvSpPr txBox="1"/>
          <p:nvPr/>
        </p:nvSpPr>
        <p:spPr>
          <a:xfrm>
            <a:off x="6672949" y="207177"/>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output layer</a:t>
            </a:r>
            <a:endParaRPr lang="zh-TW" altLang="en-US" sz="2400" dirty="0"/>
          </a:p>
        </p:txBody>
      </p:sp>
      <p:cxnSp>
        <p:nvCxnSpPr>
          <p:cNvPr id="210" name="直線單箭頭接點 209"/>
          <p:cNvCxnSpPr/>
          <p:nvPr/>
        </p:nvCxnSpPr>
        <p:spPr>
          <a:xfrm flipV="1">
            <a:off x="4638360" y="2525201"/>
            <a:ext cx="0" cy="18248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H="1" flipV="1">
            <a:off x="4660590" y="5686133"/>
            <a:ext cx="0" cy="48441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7559061" y="4090610"/>
            <a:ext cx="0" cy="18248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663974" y="5374875"/>
            <a:ext cx="6083078" cy="95410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800" dirty="0">
                <a:solidFill>
                  <a:schemeClr val="bg1"/>
                </a:solidFill>
              </a:rPr>
              <a:t>Highway Network automatically </a:t>
            </a:r>
          </a:p>
          <a:p>
            <a:pPr algn="ctr"/>
            <a:r>
              <a:rPr lang="en-US" altLang="zh-TW" sz="2800" dirty="0">
                <a:solidFill>
                  <a:schemeClr val="bg1"/>
                </a:solidFill>
              </a:rPr>
              <a:t>determines the layers needed!</a:t>
            </a:r>
            <a:endParaRPr lang="zh-TW" altLang="en-US" sz="2800" dirty="0">
              <a:solidFill>
                <a:schemeClr val="bg1"/>
              </a:solidFill>
            </a:endParaRPr>
          </a:p>
        </p:txBody>
      </p:sp>
    </p:spTree>
    <p:extLst>
      <p:ext uri="{BB962C8B-B14F-4D97-AF65-F5344CB8AC3E}">
        <p14:creationId xmlns:p14="http://schemas.microsoft.com/office/powerpoint/2010/main" val="1597556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1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1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3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4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45"/>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2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7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7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7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8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9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1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59"/>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6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62"/>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172"/>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76"/>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78"/>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89"/>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90"/>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9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4" grpId="0" animBg="1"/>
      <p:bldP spid="201" grpId="0" animBg="1"/>
      <p:bldP spid="202" grpId="0" animBg="1"/>
      <p:bldP spid="10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C6B6B-FB65-41B3-9F4E-6552EC7BFE61}"/>
              </a:ext>
            </a:extLst>
          </p:cNvPr>
          <p:cNvSpPr>
            <a:spLocks noGrp="1"/>
          </p:cNvSpPr>
          <p:nvPr>
            <p:ph type="ctrTitle"/>
          </p:nvPr>
        </p:nvSpPr>
        <p:spPr/>
        <p:txBody>
          <a:bodyPr/>
          <a:lstStyle/>
          <a:p>
            <a:r>
              <a:rPr lang="en-US" altLang="zh-TW" dirty="0"/>
              <a:t>Batch Normalization</a:t>
            </a:r>
            <a:endParaRPr lang="zh-TW" altLang="en-US" dirty="0"/>
          </a:p>
        </p:txBody>
      </p:sp>
      <p:sp>
        <p:nvSpPr>
          <p:cNvPr id="3" name="副標題 2">
            <a:extLst>
              <a:ext uri="{FF2B5EF4-FFF2-40B4-BE49-F238E27FC236}">
                <a16:creationId xmlns:a16="http://schemas.microsoft.com/office/drawing/2014/main" id="{ABB24F70-7B78-46E9-B9E9-641EACC9950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8381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Highway Network</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174168" y="2108369"/>
            <a:ext cx="9144000" cy="3437673"/>
          </a:xfrm>
          <a:prstGeom prst="rect">
            <a:avLst/>
          </a:prstGeom>
        </p:spPr>
      </p:pic>
    </p:spTree>
    <p:extLst>
      <p:ext uri="{BB962C8B-B14F-4D97-AF65-F5344CB8AC3E}">
        <p14:creationId xmlns:p14="http://schemas.microsoft.com/office/powerpoint/2010/main" val="23392020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Grid LSTM</a:t>
            </a:r>
            <a:endParaRPr lang="zh-TW" altLang="en-US" dirty="0"/>
          </a:p>
        </p:txBody>
      </p:sp>
      <p:grpSp>
        <p:nvGrpSpPr>
          <p:cNvPr id="44" name="群組 43"/>
          <p:cNvGrpSpPr/>
          <p:nvPr/>
        </p:nvGrpSpPr>
        <p:grpSpPr>
          <a:xfrm>
            <a:off x="558226" y="1886760"/>
            <a:ext cx="2981764" cy="3808847"/>
            <a:chOff x="672522" y="2089959"/>
            <a:chExt cx="2981764" cy="3808847"/>
          </a:xfrm>
        </p:grpSpPr>
        <p:sp>
          <p:nvSpPr>
            <p:cNvPr id="29" name="矩形 28"/>
            <p:cNvSpPr/>
            <p:nvPr/>
          </p:nvSpPr>
          <p:spPr>
            <a:xfrm>
              <a:off x="1591880" y="2987664"/>
              <a:ext cx="1134533" cy="199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LSTM</a:t>
              </a:r>
              <a:endParaRPr lang="zh-TW" altLang="en-US" sz="2800" dirty="0"/>
            </a:p>
          </p:txBody>
        </p:sp>
        <p:sp>
          <p:nvSpPr>
            <p:cNvPr id="30" name="矩形 29"/>
            <p:cNvSpPr/>
            <p:nvPr/>
          </p:nvSpPr>
          <p:spPr>
            <a:xfrm>
              <a:off x="672522" y="2987664"/>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31" name="矩形 30"/>
            <p:cNvSpPr/>
            <p:nvPr/>
          </p:nvSpPr>
          <p:spPr>
            <a:xfrm>
              <a:off x="1678964" y="2089959"/>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endParaRPr lang="zh-TW" altLang="en-US" sz="2800" baseline="30000" dirty="0"/>
            </a:p>
          </p:txBody>
        </p:sp>
        <p:sp>
          <p:nvSpPr>
            <p:cNvPr id="32" name="矩形 31"/>
            <p:cNvSpPr/>
            <p:nvPr/>
          </p:nvSpPr>
          <p:spPr>
            <a:xfrm>
              <a:off x="1715773" y="5433139"/>
              <a:ext cx="931333" cy="465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solidFill>
                    <a:schemeClr val="tx1"/>
                  </a:solidFill>
                </a:rPr>
                <a:t>x</a:t>
              </a:r>
              <a:endParaRPr lang="zh-TW" altLang="en-US" sz="2800" baseline="30000" dirty="0">
                <a:solidFill>
                  <a:schemeClr val="tx1"/>
                </a:solidFill>
              </a:endParaRPr>
            </a:p>
          </p:txBody>
        </p:sp>
        <p:cxnSp>
          <p:nvCxnSpPr>
            <p:cNvPr id="33" name="直線單箭頭接點 32"/>
            <p:cNvCxnSpPr>
              <a:cxnSpLocks/>
            </p:cNvCxnSpPr>
            <p:nvPr/>
          </p:nvCxnSpPr>
          <p:spPr>
            <a:xfrm>
              <a:off x="1180521" y="348545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cxnSpLocks/>
            </p:cNvCxnSpPr>
            <p:nvPr/>
          </p:nvCxnSpPr>
          <p:spPr>
            <a:xfrm rot="16200000">
              <a:off x="1966829" y="276729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cxnSpLocks/>
            </p:cNvCxnSpPr>
            <p:nvPr/>
          </p:nvCxnSpPr>
          <p:spPr>
            <a:xfrm rot="16200000">
              <a:off x="2003638" y="52370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80985" y="4053933"/>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37" name="直線單箭頭接點 36"/>
            <p:cNvCxnSpPr>
              <a:cxnSpLocks/>
            </p:cNvCxnSpPr>
            <p:nvPr/>
          </p:nvCxnSpPr>
          <p:spPr>
            <a:xfrm>
              <a:off x="1188984" y="45768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cxnSpLocks/>
            </p:cNvCxnSpPr>
            <p:nvPr/>
          </p:nvCxnSpPr>
          <p:spPr>
            <a:xfrm>
              <a:off x="2717950" y="348545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cxnSpLocks/>
            </p:cNvCxnSpPr>
            <p:nvPr/>
          </p:nvCxnSpPr>
          <p:spPr>
            <a:xfrm>
              <a:off x="2726413" y="45768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37824" y="3012522"/>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t>c</a:t>
              </a:r>
              <a:r>
                <a:rPr lang="en-US" altLang="zh-TW" sz="2800" baseline="30000" dirty="0"/>
                <a:t>’</a:t>
              </a:r>
              <a:endParaRPr lang="zh-TW" altLang="en-US" sz="2800" baseline="30000" dirty="0"/>
            </a:p>
          </p:txBody>
        </p:sp>
        <p:sp>
          <p:nvSpPr>
            <p:cNvPr id="41" name="矩形 40"/>
            <p:cNvSpPr/>
            <p:nvPr/>
          </p:nvSpPr>
          <p:spPr>
            <a:xfrm>
              <a:off x="3146287" y="4078791"/>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t>h</a:t>
              </a:r>
              <a:r>
                <a:rPr lang="en-US" altLang="zh-TW" sz="2800" baseline="30000" dirty="0" err="1"/>
                <a:t>t</a:t>
              </a:r>
              <a:endParaRPr lang="zh-TW" altLang="en-US" sz="2800" baseline="30000" dirty="0"/>
            </a:p>
          </p:txBody>
        </p:sp>
        <p:sp>
          <p:nvSpPr>
            <p:cNvPr id="42" name="矩形 41"/>
            <p:cNvSpPr/>
            <p:nvPr/>
          </p:nvSpPr>
          <p:spPr>
            <a:xfrm>
              <a:off x="784096" y="4282847"/>
              <a:ext cx="373820" cy="523220"/>
            </a:xfrm>
            <a:prstGeom prst="rect">
              <a:avLst/>
            </a:prstGeom>
          </p:spPr>
          <p:txBody>
            <a:bodyPr wrap="none">
              <a:spAutoFit/>
            </a:bodyPr>
            <a:lstStyle/>
            <a:p>
              <a:pPr algn="ctr"/>
              <a:r>
                <a:rPr lang="en-US" altLang="zh-TW" sz="2800" dirty="0">
                  <a:solidFill>
                    <a:schemeClr val="bg1"/>
                  </a:solidFill>
                </a:rPr>
                <a:t>h</a:t>
              </a:r>
              <a:endParaRPr lang="zh-TW" altLang="en-US" sz="2800" baseline="30000" dirty="0">
                <a:solidFill>
                  <a:schemeClr val="bg1"/>
                </a:solidFill>
              </a:endParaRPr>
            </a:p>
          </p:txBody>
        </p:sp>
        <p:sp>
          <p:nvSpPr>
            <p:cNvPr id="43" name="矩形 42"/>
            <p:cNvSpPr/>
            <p:nvPr/>
          </p:nvSpPr>
          <p:spPr>
            <a:xfrm>
              <a:off x="766507" y="3216578"/>
              <a:ext cx="336952" cy="523220"/>
            </a:xfrm>
            <a:prstGeom prst="rect">
              <a:avLst/>
            </a:prstGeom>
          </p:spPr>
          <p:txBody>
            <a:bodyPr wrap="none">
              <a:spAutoFit/>
            </a:bodyPr>
            <a:lstStyle/>
            <a:p>
              <a:pPr algn="ctr"/>
              <a:r>
                <a:rPr lang="en-US" altLang="zh-TW" sz="2800" dirty="0"/>
                <a:t>c</a:t>
              </a:r>
              <a:endParaRPr lang="zh-TW" altLang="en-US" sz="2800" baseline="30000" dirty="0"/>
            </a:p>
          </p:txBody>
        </p:sp>
      </p:grpSp>
      <p:sp>
        <p:nvSpPr>
          <p:cNvPr id="46" name="矩形 45"/>
          <p:cNvSpPr/>
          <p:nvPr/>
        </p:nvSpPr>
        <p:spPr>
          <a:xfrm>
            <a:off x="5517514" y="2822023"/>
            <a:ext cx="2133045" cy="199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sp>
        <p:nvSpPr>
          <p:cNvPr id="47" name="矩形 46"/>
          <p:cNvSpPr/>
          <p:nvPr/>
        </p:nvSpPr>
        <p:spPr>
          <a:xfrm>
            <a:off x="4598156" y="2822023"/>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50" name="直線單箭頭接點 49"/>
          <p:cNvCxnSpPr>
            <a:cxnSpLocks/>
          </p:cNvCxnSpPr>
          <p:nvPr/>
        </p:nvCxnSpPr>
        <p:spPr>
          <a:xfrm>
            <a:off x="5106155" y="331981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606619" y="3888292"/>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54" name="直線單箭頭接點 53"/>
          <p:cNvCxnSpPr>
            <a:cxnSpLocks/>
          </p:cNvCxnSpPr>
          <p:nvPr/>
        </p:nvCxnSpPr>
        <p:spPr>
          <a:xfrm>
            <a:off x="5114618" y="441124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cxnSpLocks/>
          </p:cNvCxnSpPr>
          <p:nvPr/>
        </p:nvCxnSpPr>
        <p:spPr>
          <a:xfrm>
            <a:off x="7661596" y="328225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cxnSpLocks/>
          </p:cNvCxnSpPr>
          <p:nvPr/>
        </p:nvCxnSpPr>
        <p:spPr>
          <a:xfrm>
            <a:off x="7670059" y="43736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8081470" y="2809323"/>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t>c</a:t>
            </a:r>
            <a:r>
              <a:rPr lang="en-US" altLang="zh-TW" sz="2800" baseline="30000" dirty="0"/>
              <a:t>’</a:t>
            </a:r>
            <a:endParaRPr lang="zh-TW" altLang="en-US" sz="2800" baseline="30000" dirty="0"/>
          </a:p>
        </p:txBody>
      </p:sp>
      <p:sp>
        <p:nvSpPr>
          <p:cNvPr id="58" name="矩形 57"/>
          <p:cNvSpPr/>
          <p:nvPr/>
        </p:nvSpPr>
        <p:spPr>
          <a:xfrm>
            <a:off x="8089933" y="3875592"/>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h</a:t>
            </a:r>
            <a:r>
              <a:rPr lang="en-US" altLang="zh-TW" sz="2800" baseline="30000" dirty="0"/>
              <a:t>’</a:t>
            </a:r>
            <a:endParaRPr lang="zh-TW" altLang="en-US" sz="2800" baseline="30000" dirty="0"/>
          </a:p>
        </p:txBody>
      </p:sp>
      <p:sp>
        <p:nvSpPr>
          <p:cNvPr id="59" name="矩形 58"/>
          <p:cNvSpPr/>
          <p:nvPr/>
        </p:nvSpPr>
        <p:spPr>
          <a:xfrm>
            <a:off x="4709730" y="4117206"/>
            <a:ext cx="373820" cy="523220"/>
          </a:xfrm>
          <a:prstGeom prst="rect">
            <a:avLst/>
          </a:prstGeom>
        </p:spPr>
        <p:txBody>
          <a:bodyPr wrap="none">
            <a:spAutoFit/>
          </a:bodyPr>
          <a:lstStyle/>
          <a:p>
            <a:pPr algn="ctr"/>
            <a:r>
              <a:rPr lang="en-US" altLang="zh-TW" sz="2800" dirty="0">
                <a:solidFill>
                  <a:schemeClr val="bg1"/>
                </a:solidFill>
              </a:rPr>
              <a:t>h</a:t>
            </a:r>
            <a:endParaRPr lang="zh-TW" altLang="en-US" sz="2800" baseline="30000" dirty="0">
              <a:solidFill>
                <a:schemeClr val="bg1"/>
              </a:solidFill>
            </a:endParaRPr>
          </a:p>
        </p:txBody>
      </p:sp>
      <p:sp>
        <p:nvSpPr>
          <p:cNvPr id="60" name="矩形 59"/>
          <p:cNvSpPr/>
          <p:nvPr/>
        </p:nvSpPr>
        <p:spPr>
          <a:xfrm>
            <a:off x="4692141" y="3050937"/>
            <a:ext cx="336952" cy="523220"/>
          </a:xfrm>
          <a:prstGeom prst="rect">
            <a:avLst/>
          </a:prstGeom>
        </p:spPr>
        <p:txBody>
          <a:bodyPr wrap="none">
            <a:spAutoFit/>
          </a:bodyPr>
          <a:lstStyle/>
          <a:p>
            <a:pPr algn="ctr"/>
            <a:r>
              <a:rPr lang="en-US" altLang="zh-TW" sz="2800" dirty="0"/>
              <a:t>c</a:t>
            </a:r>
            <a:endParaRPr lang="zh-TW" altLang="en-US" sz="2800" baseline="30000" dirty="0"/>
          </a:p>
        </p:txBody>
      </p:sp>
      <p:sp>
        <p:nvSpPr>
          <p:cNvPr id="61" name="文字方塊 60"/>
          <p:cNvSpPr txBox="1"/>
          <p:nvPr/>
        </p:nvSpPr>
        <p:spPr>
          <a:xfrm>
            <a:off x="5521590" y="886902"/>
            <a:ext cx="2688830" cy="830997"/>
          </a:xfrm>
          <a:prstGeom prst="rect">
            <a:avLst/>
          </a:prstGeom>
          <a:noFill/>
        </p:spPr>
        <p:txBody>
          <a:bodyPr wrap="square" rtlCol="0">
            <a:spAutoFit/>
          </a:bodyPr>
          <a:lstStyle/>
          <a:p>
            <a:r>
              <a:rPr lang="en-US" altLang="zh-TW" sz="2400" dirty="0"/>
              <a:t>Memory for both </a:t>
            </a:r>
            <a:r>
              <a:rPr lang="en-US" altLang="zh-TW" sz="2400" b="1" i="1" u="sng" dirty="0"/>
              <a:t>time</a:t>
            </a:r>
            <a:r>
              <a:rPr lang="en-US" altLang="zh-TW" sz="2400" dirty="0"/>
              <a:t> and </a:t>
            </a:r>
            <a:r>
              <a:rPr lang="en-US" altLang="zh-TW" sz="2400" b="1" i="1" u="sng" dirty="0"/>
              <a:t>depth</a:t>
            </a:r>
            <a:endParaRPr lang="zh-TW" altLang="en-US" sz="2400" b="1" i="1" u="sng" dirty="0"/>
          </a:p>
        </p:txBody>
      </p:sp>
      <p:sp>
        <p:nvSpPr>
          <p:cNvPr id="62" name="矩形 61"/>
          <p:cNvSpPr/>
          <p:nvPr/>
        </p:nvSpPr>
        <p:spPr>
          <a:xfrm rot="16200000">
            <a:off x="5816265" y="5025412"/>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63" name="直線單箭頭接點 62"/>
          <p:cNvCxnSpPr>
            <a:cxnSpLocks/>
          </p:cNvCxnSpPr>
          <p:nvPr/>
        </p:nvCxnSpPr>
        <p:spPr>
          <a:xfrm rot="16200000">
            <a:off x="5907656" y="504234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rot="16200000">
            <a:off x="6882534" y="5016949"/>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65" name="直線單箭頭接點 64"/>
          <p:cNvCxnSpPr>
            <a:cxnSpLocks/>
          </p:cNvCxnSpPr>
          <p:nvPr/>
        </p:nvCxnSpPr>
        <p:spPr>
          <a:xfrm rot="16200000">
            <a:off x="6956217" y="50338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974481" y="5227848"/>
            <a:ext cx="373820"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sp>
        <p:nvSpPr>
          <p:cNvPr id="67" name="矩形 66"/>
          <p:cNvSpPr/>
          <p:nvPr/>
        </p:nvSpPr>
        <p:spPr>
          <a:xfrm>
            <a:off x="5917028" y="5221007"/>
            <a:ext cx="356188" cy="523220"/>
          </a:xfrm>
          <a:prstGeom prst="rect">
            <a:avLst/>
          </a:prstGeom>
        </p:spPr>
        <p:txBody>
          <a:bodyPr wrap="none">
            <a:spAutoFit/>
          </a:bodyPr>
          <a:lstStyle/>
          <a:p>
            <a:pPr algn="ctr"/>
            <a:r>
              <a:rPr lang="en-US" altLang="zh-TW" sz="2800" dirty="0"/>
              <a:t>a</a:t>
            </a:r>
            <a:endParaRPr lang="zh-TW" altLang="en-US" sz="2800" baseline="30000" dirty="0"/>
          </a:p>
        </p:txBody>
      </p:sp>
      <p:grpSp>
        <p:nvGrpSpPr>
          <p:cNvPr id="74" name="群組 73"/>
          <p:cNvGrpSpPr/>
          <p:nvPr/>
        </p:nvGrpSpPr>
        <p:grpSpPr>
          <a:xfrm>
            <a:off x="5585235" y="1860887"/>
            <a:ext cx="1997602" cy="530061"/>
            <a:chOff x="5481230" y="5576606"/>
            <a:chExt cx="1997602" cy="530061"/>
          </a:xfrm>
        </p:grpSpPr>
        <p:sp>
          <p:nvSpPr>
            <p:cNvPr id="70" name="矩形 69"/>
            <p:cNvSpPr/>
            <p:nvPr/>
          </p:nvSpPr>
          <p:spPr>
            <a:xfrm rot="16200000">
              <a:off x="5692897" y="5381011"/>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71" name="矩形 70"/>
            <p:cNvSpPr/>
            <p:nvPr/>
          </p:nvSpPr>
          <p:spPr>
            <a:xfrm rot="16200000">
              <a:off x="6759166" y="5372548"/>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72" name="矩形 71"/>
            <p:cNvSpPr/>
            <p:nvPr/>
          </p:nvSpPr>
          <p:spPr>
            <a:xfrm>
              <a:off x="6806229" y="5583447"/>
              <a:ext cx="463588"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sp>
          <p:nvSpPr>
            <p:cNvPr id="73" name="矩形 72"/>
            <p:cNvSpPr/>
            <p:nvPr/>
          </p:nvSpPr>
          <p:spPr>
            <a:xfrm>
              <a:off x="5748777" y="5576606"/>
              <a:ext cx="445955" cy="523220"/>
            </a:xfrm>
            <a:prstGeom prst="rect">
              <a:avLst/>
            </a:prstGeom>
          </p:spPr>
          <p:txBody>
            <a:bodyPr wrap="none">
              <a:spAutoFit/>
            </a:bodyPr>
            <a:lstStyle/>
            <a:p>
              <a:pPr algn="ctr"/>
              <a:r>
                <a:rPr lang="en-US" altLang="zh-TW" sz="2800" dirty="0"/>
                <a:t>a’</a:t>
              </a:r>
              <a:endParaRPr lang="zh-TW" altLang="en-US" sz="2800" baseline="30000" dirty="0"/>
            </a:p>
          </p:txBody>
        </p:sp>
      </p:grpSp>
      <p:cxnSp>
        <p:nvCxnSpPr>
          <p:cNvPr id="75" name="直線單箭頭接點 74"/>
          <p:cNvCxnSpPr>
            <a:cxnSpLocks/>
          </p:cNvCxnSpPr>
          <p:nvPr/>
        </p:nvCxnSpPr>
        <p:spPr>
          <a:xfrm rot="16200000">
            <a:off x="5873875" y="259414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cxnSpLocks/>
          </p:cNvCxnSpPr>
          <p:nvPr/>
        </p:nvCxnSpPr>
        <p:spPr>
          <a:xfrm rot="16200000">
            <a:off x="6922436" y="258568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線單箭頭接點 3"/>
          <p:cNvCxnSpPr>
            <a:cxnSpLocks/>
          </p:cNvCxnSpPr>
          <p:nvPr/>
        </p:nvCxnSpPr>
        <p:spPr>
          <a:xfrm>
            <a:off x="4194629" y="6008913"/>
            <a:ext cx="4403303"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cxnSpLocks/>
          </p:cNvCxnSpPr>
          <p:nvPr/>
        </p:nvCxnSpPr>
        <p:spPr>
          <a:xfrm flipH="1" flipV="1">
            <a:off x="4212953" y="1904429"/>
            <a:ext cx="1" cy="410448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7117170" y="6008913"/>
            <a:ext cx="1678487" cy="461665"/>
          </a:xfrm>
          <a:prstGeom prst="rect">
            <a:avLst/>
          </a:prstGeom>
          <a:noFill/>
        </p:spPr>
        <p:txBody>
          <a:bodyPr wrap="square" rtlCol="0">
            <a:spAutoFit/>
          </a:bodyPr>
          <a:lstStyle/>
          <a:p>
            <a:pPr algn="ctr"/>
            <a:r>
              <a:rPr lang="en-US" altLang="zh-TW" sz="2400" dirty="0"/>
              <a:t>time</a:t>
            </a:r>
            <a:endParaRPr lang="zh-TW" altLang="en-US" sz="2400" dirty="0"/>
          </a:p>
        </p:txBody>
      </p:sp>
      <p:sp>
        <p:nvSpPr>
          <p:cNvPr id="51" name="文字方塊 50"/>
          <p:cNvSpPr txBox="1"/>
          <p:nvPr/>
        </p:nvSpPr>
        <p:spPr>
          <a:xfrm>
            <a:off x="3685417" y="1442763"/>
            <a:ext cx="1055071" cy="461665"/>
          </a:xfrm>
          <a:prstGeom prst="rect">
            <a:avLst/>
          </a:prstGeom>
          <a:noFill/>
        </p:spPr>
        <p:txBody>
          <a:bodyPr wrap="square" rtlCol="0">
            <a:spAutoFit/>
          </a:bodyPr>
          <a:lstStyle/>
          <a:p>
            <a:pPr algn="ctr"/>
            <a:r>
              <a:rPr lang="en-US" altLang="zh-TW" sz="2400" dirty="0"/>
              <a:t>depth</a:t>
            </a:r>
            <a:endParaRPr lang="zh-TW" altLang="en-US" sz="2400" dirty="0"/>
          </a:p>
        </p:txBody>
      </p:sp>
    </p:spTree>
    <p:extLst>
      <p:ext uri="{BB962C8B-B14F-4D97-AF65-F5344CB8AC3E}">
        <p14:creationId xmlns:p14="http://schemas.microsoft.com/office/powerpoint/2010/main" val="36110919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3" grpId="0" animBg="1"/>
      <p:bldP spid="57" grpId="0" animBg="1"/>
      <p:bldP spid="58" grpId="0" animBg="1"/>
      <p:bldP spid="59" grpId="0"/>
      <p:bldP spid="60" grpId="0"/>
      <p:bldP spid="61" grpId="0"/>
      <p:bldP spid="62" grpId="0" animBg="1"/>
      <p:bldP spid="64" grpId="0" animBg="1"/>
      <p:bldP spid="66" grpId="0"/>
      <p:bldP spid="67" grpId="0"/>
      <p:bldP spid="7"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822" y="4186397"/>
            <a:ext cx="1456967" cy="129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sp>
        <p:nvSpPr>
          <p:cNvPr id="5" name="矩形 4"/>
          <p:cNvSpPr/>
          <p:nvPr/>
        </p:nvSpPr>
        <p:spPr>
          <a:xfrm>
            <a:off x="1566937" y="4036237"/>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6" name="直線單箭頭接點 5"/>
          <p:cNvCxnSpPr>
            <a:cxnSpLocks/>
          </p:cNvCxnSpPr>
          <p:nvPr/>
        </p:nvCxnSpPr>
        <p:spPr>
          <a:xfrm>
            <a:off x="2074936" y="446258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566935" y="4861046"/>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8" name="直線單箭頭接點 7"/>
          <p:cNvCxnSpPr>
            <a:cxnSpLocks/>
          </p:cNvCxnSpPr>
          <p:nvPr/>
        </p:nvCxnSpPr>
        <p:spPr>
          <a:xfrm>
            <a:off x="2074936" y="525860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33857" y="4964575"/>
            <a:ext cx="646204"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14" name="矩形 13"/>
          <p:cNvSpPr/>
          <p:nvPr/>
        </p:nvSpPr>
        <p:spPr>
          <a:xfrm>
            <a:off x="1523064" y="4147273"/>
            <a:ext cx="612668"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grpSp>
        <p:nvGrpSpPr>
          <p:cNvPr id="2" name="群組 1"/>
          <p:cNvGrpSpPr/>
          <p:nvPr/>
        </p:nvGrpSpPr>
        <p:grpSpPr>
          <a:xfrm>
            <a:off x="2456039" y="3215253"/>
            <a:ext cx="713502" cy="927992"/>
            <a:chOff x="5444672" y="4173336"/>
            <a:chExt cx="713502" cy="927992"/>
          </a:xfrm>
        </p:grpSpPr>
        <p:sp>
          <p:nvSpPr>
            <p:cNvPr id="22" name="矩形 21"/>
            <p:cNvSpPr/>
            <p:nvPr/>
          </p:nvSpPr>
          <p:spPr>
            <a:xfrm rot="16200000">
              <a:off x="5547423" y="4086615"/>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25" name="矩形 24"/>
            <p:cNvSpPr/>
            <p:nvPr/>
          </p:nvSpPr>
          <p:spPr>
            <a:xfrm>
              <a:off x="5629095" y="4173336"/>
              <a:ext cx="410689" cy="523220"/>
            </a:xfrm>
            <a:prstGeom prst="rect">
              <a:avLst/>
            </a:prstGeom>
          </p:spPr>
          <p:txBody>
            <a:bodyPr wrap="none">
              <a:spAutoFit/>
            </a:bodyPr>
            <a:lstStyle/>
            <a:p>
              <a:pPr algn="ctr"/>
              <a:r>
                <a:rPr lang="en-US" altLang="zh-TW" sz="2800" dirty="0"/>
                <a:t>a</a:t>
              </a:r>
              <a:r>
                <a:rPr lang="en-US" altLang="zh-TW" sz="2800" baseline="30000" dirty="0"/>
                <a:t>l</a:t>
              </a:r>
              <a:endParaRPr lang="zh-TW" altLang="en-US" sz="2800" baseline="30000" dirty="0"/>
            </a:p>
          </p:txBody>
        </p:sp>
        <p:cxnSp>
          <p:nvCxnSpPr>
            <p:cNvPr id="26" name="直線單箭頭接點 25"/>
            <p:cNvCxnSpPr>
              <a:cxnSpLocks/>
            </p:cNvCxnSpPr>
            <p:nvPr/>
          </p:nvCxnSpPr>
          <p:spPr>
            <a:xfrm rot="16200000">
              <a:off x="5632556" y="49065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3263301" y="3230051"/>
            <a:ext cx="713503" cy="905078"/>
            <a:chOff x="6527399" y="4187787"/>
            <a:chExt cx="713503" cy="905078"/>
          </a:xfrm>
        </p:grpSpPr>
        <p:sp>
          <p:nvSpPr>
            <p:cNvPr id="23" name="矩形 22"/>
            <p:cNvSpPr/>
            <p:nvPr/>
          </p:nvSpPr>
          <p:spPr>
            <a:xfrm rot="16200000">
              <a:off x="6630151" y="4085035"/>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24" name="矩形 23"/>
            <p:cNvSpPr/>
            <p:nvPr/>
          </p:nvSpPr>
          <p:spPr>
            <a:xfrm>
              <a:off x="6701062" y="4209205"/>
              <a:ext cx="428322" cy="523220"/>
            </a:xfrm>
            <a:prstGeom prst="rect">
              <a:avLst/>
            </a:prstGeom>
          </p:spPr>
          <p:txBody>
            <a:bodyPr wrap="none">
              <a:spAutoFit/>
            </a:bodyPr>
            <a:lstStyle/>
            <a:p>
              <a:pPr algn="ctr"/>
              <a:r>
                <a:rPr lang="en-US" altLang="zh-TW" sz="2800" dirty="0" err="1">
                  <a:solidFill>
                    <a:schemeClr val="bg1"/>
                  </a:solidFill>
                </a:rPr>
                <a:t>b</a:t>
              </a:r>
              <a:r>
                <a:rPr lang="en-US" altLang="zh-TW" sz="2800" baseline="30000" dirty="0" err="1">
                  <a:solidFill>
                    <a:schemeClr val="bg1"/>
                  </a:solidFill>
                </a:rPr>
                <a:t>l</a:t>
              </a:r>
              <a:endParaRPr lang="zh-TW" altLang="en-US" sz="2800" baseline="30000" dirty="0">
                <a:solidFill>
                  <a:schemeClr val="bg1"/>
                </a:solidFill>
              </a:endParaRPr>
            </a:p>
          </p:txBody>
        </p:sp>
        <p:cxnSp>
          <p:nvCxnSpPr>
            <p:cNvPr id="27" name="直線單箭頭接點 26"/>
            <p:cNvCxnSpPr>
              <a:cxnSpLocks/>
            </p:cNvCxnSpPr>
            <p:nvPr/>
          </p:nvCxnSpPr>
          <p:spPr>
            <a:xfrm rot="16200000">
              <a:off x="6681117" y="48981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群組 103"/>
          <p:cNvGrpSpPr/>
          <p:nvPr/>
        </p:nvGrpSpPr>
        <p:grpSpPr>
          <a:xfrm>
            <a:off x="4300852" y="4019049"/>
            <a:ext cx="515340" cy="1544818"/>
            <a:chOff x="2533543" y="3955369"/>
            <a:chExt cx="515340" cy="1544818"/>
          </a:xfrm>
        </p:grpSpPr>
        <p:sp>
          <p:nvSpPr>
            <p:cNvPr id="98" name="矩形 97"/>
            <p:cNvSpPr/>
            <p:nvPr/>
          </p:nvSpPr>
          <p:spPr>
            <a:xfrm>
              <a:off x="2533545" y="3955369"/>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99" name="矩形 98"/>
            <p:cNvSpPr/>
            <p:nvPr/>
          </p:nvSpPr>
          <p:spPr>
            <a:xfrm>
              <a:off x="2533543" y="4780178"/>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00" name="矩形 99"/>
            <p:cNvSpPr/>
            <p:nvPr/>
          </p:nvSpPr>
          <p:spPr>
            <a:xfrm>
              <a:off x="2598247" y="4883707"/>
              <a:ext cx="450636" cy="523220"/>
            </a:xfrm>
            <a:prstGeom prst="rect">
              <a:avLst/>
            </a:prstGeom>
          </p:spPr>
          <p:txBody>
            <a:bodyPr wrap="none">
              <a:spAutoFit/>
            </a:bodyPr>
            <a:lstStyle/>
            <a:p>
              <a:pPr algn="ctr"/>
              <a:r>
                <a:rPr lang="en-US" altLang="zh-TW" sz="2800" dirty="0" err="1">
                  <a:solidFill>
                    <a:schemeClr val="bg1"/>
                  </a:solidFill>
                </a:rPr>
                <a:t>h</a:t>
              </a:r>
              <a:r>
                <a:rPr lang="en-US" altLang="zh-TW" sz="2800" baseline="30000" dirty="0" err="1">
                  <a:solidFill>
                    <a:schemeClr val="bg1"/>
                  </a:solidFill>
                </a:rPr>
                <a:t>t</a:t>
              </a:r>
              <a:endParaRPr lang="zh-TW" altLang="en-US" sz="2800" baseline="30000" dirty="0">
                <a:solidFill>
                  <a:schemeClr val="bg1"/>
                </a:solidFill>
              </a:endParaRPr>
            </a:p>
          </p:txBody>
        </p:sp>
        <p:sp>
          <p:nvSpPr>
            <p:cNvPr id="101" name="矩形 100"/>
            <p:cNvSpPr/>
            <p:nvPr/>
          </p:nvSpPr>
          <p:spPr>
            <a:xfrm>
              <a:off x="2587456" y="4066405"/>
              <a:ext cx="417101" cy="523220"/>
            </a:xfrm>
            <a:prstGeom prst="rect">
              <a:avLst/>
            </a:prstGeom>
          </p:spPr>
          <p:txBody>
            <a:bodyPr wrap="none">
              <a:spAutoFit/>
            </a:bodyPr>
            <a:lstStyle/>
            <a:p>
              <a:pPr algn="ctr"/>
              <a:r>
                <a:rPr lang="en-US" altLang="zh-TW" sz="2800" dirty="0" err="1"/>
                <a:t>c</a:t>
              </a:r>
              <a:r>
                <a:rPr lang="en-US" altLang="zh-TW" sz="2800" baseline="30000" dirty="0" err="1"/>
                <a:t>t</a:t>
              </a:r>
              <a:endParaRPr lang="zh-TW" altLang="en-US" sz="2800" baseline="30000" dirty="0"/>
            </a:p>
          </p:txBody>
        </p:sp>
      </p:grpSp>
      <p:cxnSp>
        <p:nvCxnSpPr>
          <p:cNvPr id="102" name="直線單箭頭接點 101"/>
          <p:cNvCxnSpPr>
            <a:cxnSpLocks/>
          </p:cNvCxnSpPr>
          <p:nvPr/>
        </p:nvCxnSpPr>
        <p:spPr>
          <a:xfrm>
            <a:off x="3915789" y="444113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cxnSpLocks/>
          </p:cNvCxnSpPr>
          <p:nvPr/>
        </p:nvCxnSpPr>
        <p:spPr>
          <a:xfrm>
            <a:off x="3915789" y="523715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rot="16200000">
            <a:off x="2567155" y="5821211"/>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59" name="矩形 58"/>
          <p:cNvSpPr/>
          <p:nvPr/>
        </p:nvSpPr>
        <p:spPr>
          <a:xfrm>
            <a:off x="2551045" y="5907932"/>
            <a:ext cx="606255" cy="523220"/>
          </a:xfrm>
          <a:prstGeom prst="rect">
            <a:avLst/>
          </a:prstGeom>
        </p:spPr>
        <p:txBody>
          <a:bodyPr wrap="none">
            <a:spAutoFit/>
          </a:bodyPr>
          <a:lstStyle/>
          <a:p>
            <a:pPr algn="ctr"/>
            <a:r>
              <a:rPr lang="en-US" altLang="zh-TW" sz="2800" dirty="0"/>
              <a:t>a</a:t>
            </a:r>
            <a:r>
              <a:rPr lang="en-US" altLang="zh-TW" sz="2800" baseline="30000" dirty="0"/>
              <a:t>l-1</a:t>
            </a:r>
            <a:endParaRPr lang="zh-TW" altLang="en-US" sz="2800" baseline="30000" dirty="0"/>
          </a:p>
        </p:txBody>
      </p:sp>
      <p:cxnSp>
        <p:nvCxnSpPr>
          <p:cNvPr id="60" name="直線單箭頭接點 59"/>
          <p:cNvCxnSpPr>
            <a:cxnSpLocks/>
          </p:cNvCxnSpPr>
          <p:nvPr/>
        </p:nvCxnSpPr>
        <p:spPr>
          <a:xfrm rot="16200000">
            <a:off x="2652288" y="572131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rot="16200000">
            <a:off x="3374418" y="5819978"/>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63" name="矩形 62"/>
          <p:cNvSpPr/>
          <p:nvPr/>
        </p:nvSpPr>
        <p:spPr>
          <a:xfrm>
            <a:off x="3347545" y="5944148"/>
            <a:ext cx="623889" cy="523220"/>
          </a:xfrm>
          <a:prstGeom prst="rect">
            <a:avLst/>
          </a:prstGeom>
        </p:spPr>
        <p:txBody>
          <a:bodyPr wrap="none">
            <a:spAutoFit/>
          </a:bodyPr>
          <a:lstStyle/>
          <a:p>
            <a:pPr algn="ctr"/>
            <a:r>
              <a:rPr lang="en-US" altLang="zh-TW" sz="2800" dirty="0">
                <a:solidFill>
                  <a:schemeClr val="bg1"/>
                </a:solidFill>
              </a:rPr>
              <a:t>b</a:t>
            </a:r>
            <a:r>
              <a:rPr lang="en-US" altLang="zh-TW" sz="2800" baseline="30000" dirty="0">
                <a:solidFill>
                  <a:schemeClr val="bg1"/>
                </a:solidFill>
              </a:rPr>
              <a:t>l-1</a:t>
            </a:r>
            <a:endParaRPr lang="zh-TW" altLang="en-US" sz="2800" baseline="30000" dirty="0">
              <a:solidFill>
                <a:schemeClr val="bg1"/>
              </a:solidFill>
            </a:endParaRPr>
          </a:p>
        </p:txBody>
      </p:sp>
      <p:cxnSp>
        <p:nvCxnSpPr>
          <p:cNvPr id="64" name="直線單箭頭接點 63"/>
          <p:cNvCxnSpPr>
            <a:cxnSpLocks/>
          </p:cNvCxnSpPr>
          <p:nvPr/>
        </p:nvCxnSpPr>
        <p:spPr>
          <a:xfrm rot="16200000">
            <a:off x="3425384" y="571319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5219056" y="4157388"/>
            <a:ext cx="1456967" cy="129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cxnSp>
        <p:nvCxnSpPr>
          <p:cNvPr id="69" name="直線單箭頭接點 68"/>
          <p:cNvCxnSpPr>
            <a:cxnSpLocks/>
          </p:cNvCxnSpPr>
          <p:nvPr/>
        </p:nvCxnSpPr>
        <p:spPr>
          <a:xfrm>
            <a:off x="4835170" y="443358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a:off x="4835170" y="522960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群組 73"/>
          <p:cNvGrpSpPr/>
          <p:nvPr/>
        </p:nvGrpSpPr>
        <p:grpSpPr>
          <a:xfrm>
            <a:off x="5216273" y="3186244"/>
            <a:ext cx="713502" cy="927992"/>
            <a:chOff x="5444672" y="4173336"/>
            <a:chExt cx="713502" cy="927992"/>
          </a:xfrm>
        </p:grpSpPr>
        <p:sp>
          <p:nvSpPr>
            <p:cNvPr id="92" name="矩形 91"/>
            <p:cNvSpPr/>
            <p:nvPr/>
          </p:nvSpPr>
          <p:spPr>
            <a:xfrm rot="16200000">
              <a:off x="5547423" y="4086615"/>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93" name="矩形 92"/>
            <p:cNvSpPr/>
            <p:nvPr/>
          </p:nvSpPr>
          <p:spPr>
            <a:xfrm>
              <a:off x="5629095" y="4173336"/>
              <a:ext cx="410689" cy="523220"/>
            </a:xfrm>
            <a:prstGeom prst="rect">
              <a:avLst/>
            </a:prstGeom>
          </p:spPr>
          <p:txBody>
            <a:bodyPr wrap="none">
              <a:spAutoFit/>
            </a:bodyPr>
            <a:lstStyle/>
            <a:p>
              <a:pPr algn="ctr"/>
              <a:r>
                <a:rPr lang="en-US" altLang="zh-TW" sz="2800" dirty="0"/>
                <a:t>a</a:t>
              </a:r>
              <a:r>
                <a:rPr lang="en-US" altLang="zh-TW" sz="2800" baseline="30000" dirty="0"/>
                <a:t>l</a:t>
              </a:r>
              <a:endParaRPr lang="zh-TW" altLang="en-US" sz="2800" baseline="30000" dirty="0"/>
            </a:p>
          </p:txBody>
        </p:sp>
        <p:cxnSp>
          <p:nvCxnSpPr>
            <p:cNvPr id="94" name="直線單箭頭接點 93"/>
            <p:cNvCxnSpPr>
              <a:cxnSpLocks/>
            </p:cNvCxnSpPr>
            <p:nvPr/>
          </p:nvCxnSpPr>
          <p:spPr>
            <a:xfrm rot="16200000">
              <a:off x="5632556" y="49065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群組 74"/>
          <p:cNvGrpSpPr/>
          <p:nvPr/>
        </p:nvGrpSpPr>
        <p:grpSpPr>
          <a:xfrm>
            <a:off x="6023535" y="3201042"/>
            <a:ext cx="713503" cy="905078"/>
            <a:chOff x="6527399" y="4187787"/>
            <a:chExt cx="713503" cy="905078"/>
          </a:xfrm>
        </p:grpSpPr>
        <p:sp>
          <p:nvSpPr>
            <p:cNvPr id="89" name="矩形 88"/>
            <p:cNvSpPr/>
            <p:nvPr/>
          </p:nvSpPr>
          <p:spPr>
            <a:xfrm rot="16200000">
              <a:off x="6630151" y="4085035"/>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90" name="矩形 89"/>
            <p:cNvSpPr/>
            <p:nvPr/>
          </p:nvSpPr>
          <p:spPr>
            <a:xfrm>
              <a:off x="6701062" y="4209205"/>
              <a:ext cx="428322" cy="523220"/>
            </a:xfrm>
            <a:prstGeom prst="rect">
              <a:avLst/>
            </a:prstGeom>
          </p:spPr>
          <p:txBody>
            <a:bodyPr wrap="none">
              <a:spAutoFit/>
            </a:bodyPr>
            <a:lstStyle/>
            <a:p>
              <a:pPr algn="ctr"/>
              <a:r>
                <a:rPr lang="en-US" altLang="zh-TW" sz="2800" dirty="0" err="1">
                  <a:solidFill>
                    <a:schemeClr val="bg1"/>
                  </a:solidFill>
                </a:rPr>
                <a:t>b</a:t>
              </a:r>
              <a:r>
                <a:rPr lang="en-US" altLang="zh-TW" sz="2800" baseline="30000" dirty="0" err="1">
                  <a:solidFill>
                    <a:schemeClr val="bg1"/>
                  </a:solidFill>
                </a:rPr>
                <a:t>l</a:t>
              </a:r>
              <a:endParaRPr lang="zh-TW" altLang="en-US" sz="2800" baseline="30000" dirty="0">
                <a:solidFill>
                  <a:schemeClr val="bg1"/>
                </a:solidFill>
              </a:endParaRPr>
            </a:p>
          </p:txBody>
        </p:sp>
        <p:cxnSp>
          <p:nvCxnSpPr>
            <p:cNvPr id="91" name="直線單箭頭接點 90"/>
            <p:cNvCxnSpPr>
              <a:cxnSpLocks/>
            </p:cNvCxnSpPr>
            <p:nvPr/>
          </p:nvCxnSpPr>
          <p:spPr>
            <a:xfrm rot="16200000">
              <a:off x="6681117" y="48981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群組 75"/>
          <p:cNvGrpSpPr/>
          <p:nvPr/>
        </p:nvGrpSpPr>
        <p:grpSpPr>
          <a:xfrm>
            <a:off x="6994774" y="3990040"/>
            <a:ext cx="701879" cy="1544818"/>
            <a:chOff x="2467231" y="3955369"/>
            <a:chExt cx="701879" cy="1544818"/>
          </a:xfrm>
        </p:grpSpPr>
        <p:sp>
          <p:nvSpPr>
            <p:cNvPr id="85" name="矩形 84"/>
            <p:cNvSpPr/>
            <p:nvPr/>
          </p:nvSpPr>
          <p:spPr>
            <a:xfrm>
              <a:off x="2533545" y="3955369"/>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86" name="矩形 85"/>
            <p:cNvSpPr/>
            <p:nvPr/>
          </p:nvSpPr>
          <p:spPr>
            <a:xfrm>
              <a:off x="2533543" y="4780178"/>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87" name="矩形 86"/>
            <p:cNvSpPr/>
            <p:nvPr/>
          </p:nvSpPr>
          <p:spPr>
            <a:xfrm>
              <a:off x="2478022" y="4883707"/>
              <a:ext cx="691088"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88" name="矩形 87"/>
            <p:cNvSpPr/>
            <p:nvPr/>
          </p:nvSpPr>
          <p:spPr>
            <a:xfrm>
              <a:off x="2467231" y="4066405"/>
              <a:ext cx="657552"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grpSp>
      <p:cxnSp>
        <p:nvCxnSpPr>
          <p:cNvPr id="77" name="直線單箭頭接點 76"/>
          <p:cNvCxnSpPr>
            <a:cxnSpLocks/>
          </p:cNvCxnSpPr>
          <p:nvPr/>
        </p:nvCxnSpPr>
        <p:spPr>
          <a:xfrm>
            <a:off x="6676023" y="441212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cxnSpLocks/>
          </p:cNvCxnSpPr>
          <p:nvPr/>
        </p:nvCxnSpPr>
        <p:spPr>
          <a:xfrm>
            <a:off x="6676023" y="520814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16200000">
            <a:off x="5327389" y="5792202"/>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80" name="矩形 79"/>
          <p:cNvSpPr/>
          <p:nvPr/>
        </p:nvSpPr>
        <p:spPr>
          <a:xfrm>
            <a:off x="5311279" y="5878923"/>
            <a:ext cx="606255" cy="523220"/>
          </a:xfrm>
          <a:prstGeom prst="rect">
            <a:avLst/>
          </a:prstGeom>
        </p:spPr>
        <p:txBody>
          <a:bodyPr wrap="none">
            <a:spAutoFit/>
          </a:bodyPr>
          <a:lstStyle/>
          <a:p>
            <a:pPr algn="ctr"/>
            <a:r>
              <a:rPr lang="en-US" altLang="zh-TW" sz="2800" dirty="0"/>
              <a:t>a</a:t>
            </a:r>
            <a:r>
              <a:rPr lang="en-US" altLang="zh-TW" sz="2800" baseline="30000" dirty="0"/>
              <a:t>l-1</a:t>
            </a:r>
            <a:endParaRPr lang="zh-TW" altLang="en-US" sz="2800" baseline="30000" dirty="0"/>
          </a:p>
        </p:txBody>
      </p:sp>
      <p:cxnSp>
        <p:nvCxnSpPr>
          <p:cNvPr id="81" name="直線單箭頭接點 80"/>
          <p:cNvCxnSpPr>
            <a:cxnSpLocks/>
          </p:cNvCxnSpPr>
          <p:nvPr/>
        </p:nvCxnSpPr>
        <p:spPr>
          <a:xfrm rot="16200000">
            <a:off x="5412522" y="569230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rot="16200000">
            <a:off x="6134652" y="5790969"/>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83" name="矩形 82"/>
          <p:cNvSpPr/>
          <p:nvPr/>
        </p:nvSpPr>
        <p:spPr>
          <a:xfrm>
            <a:off x="6107779" y="5915139"/>
            <a:ext cx="623889" cy="523220"/>
          </a:xfrm>
          <a:prstGeom prst="rect">
            <a:avLst/>
          </a:prstGeom>
        </p:spPr>
        <p:txBody>
          <a:bodyPr wrap="none">
            <a:spAutoFit/>
          </a:bodyPr>
          <a:lstStyle/>
          <a:p>
            <a:pPr algn="ctr"/>
            <a:r>
              <a:rPr lang="en-US" altLang="zh-TW" sz="2800" dirty="0">
                <a:solidFill>
                  <a:schemeClr val="bg1"/>
                </a:solidFill>
              </a:rPr>
              <a:t>b</a:t>
            </a:r>
            <a:r>
              <a:rPr lang="en-US" altLang="zh-TW" sz="2800" baseline="30000" dirty="0">
                <a:solidFill>
                  <a:schemeClr val="bg1"/>
                </a:solidFill>
              </a:rPr>
              <a:t>l-1</a:t>
            </a:r>
            <a:endParaRPr lang="zh-TW" altLang="en-US" sz="2800" baseline="30000" dirty="0">
              <a:solidFill>
                <a:schemeClr val="bg1"/>
              </a:solidFill>
            </a:endParaRPr>
          </a:p>
        </p:txBody>
      </p:sp>
      <p:cxnSp>
        <p:nvCxnSpPr>
          <p:cNvPr id="84" name="直線單箭頭接點 83"/>
          <p:cNvCxnSpPr>
            <a:cxnSpLocks/>
          </p:cNvCxnSpPr>
          <p:nvPr/>
        </p:nvCxnSpPr>
        <p:spPr>
          <a:xfrm rot="16200000">
            <a:off x="6185618" y="568418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2449422" y="1451316"/>
            <a:ext cx="1456967" cy="129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sp>
        <p:nvSpPr>
          <p:cNvPr id="142" name="矩形 141"/>
          <p:cNvSpPr/>
          <p:nvPr/>
        </p:nvSpPr>
        <p:spPr>
          <a:xfrm>
            <a:off x="1557537" y="1301156"/>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143" name="直線單箭頭接點 142"/>
          <p:cNvCxnSpPr>
            <a:cxnSpLocks/>
          </p:cNvCxnSpPr>
          <p:nvPr/>
        </p:nvCxnSpPr>
        <p:spPr>
          <a:xfrm>
            <a:off x="2065536" y="172750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1557535" y="2125965"/>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145" name="直線單箭頭接點 144"/>
          <p:cNvCxnSpPr>
            <a:cxnSpLocks/>
          </p:cNvCxnSpPr>
          <p:nvPr/>
        </p:nvCxnSpPr>
        <p:spPr>
          <a:xfrm>
            <a:off x="2065536" y="252352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1524457" y="2229494"/>
            <a:ext cx="646204"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147" name="矩形 146"/>
          <p:cNvSpPr/>
          <p:nvPr/>
        </p:nvSpPr>
        <p:spPr>
          <a:xfrm>
            <a:off x="1513664" y="1412192"/>
            <a:ext cx="612668"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grpSp>
        <p:nvGrpSpPr>
          <p:cNvPr id="148" name="群組 147"/>
          <p:cNvGrpSpPr/>
          <p:nvPr/>
        </p:nvGrpSpPr>
        <p:grpSpPr>
          <a:xfrm>
            <a:off x="2446639" y="480172"/>
            <a:ext cx="715338" cy="927992"/>
            <a:chOff x="5444672" y="4173336"/>
            <a:chExt cx="715338" cy="927992"/>
          </a:xfrm>
        </p:grpSpPr>
        <p:sp>
          <p:nvSpPr>
            <p:cNvPr id="149" name="矩形 148"/>
            <p:cNvSpPr/>
            <p:nvPr/>
          </p:nvSpPr>
          <p:spPr>
            <a:xfrm rot="16200000">
              <a:off x="5547423" y="4086615"/>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150" name="矩形 149"/>
            <p:cNvSpPr/>
            <p:nvPr/>
          </p:nvSpPr>
          <p:spPr>
            <a:xfrm>
              <a:off x="5508870" y="4173336"/>
              <a:ext cx="651140" cy="523220"/>
            </a:xfrm>
            <a:prstGeom prst="rect">
              <a:avLst/>
            </a:prstGeom>
          </p:spPr>
          <p:txBody>
            <a:bodyPr wrap="none">
              <a:spAutoFit/>
            </a:bodyPr>
            <a:lstStyle/>
            <a:p>
              <a:pPr algn="ctr"/>
              <a:r>
                <a:rPr lang="en-US" altLang="zh-TW" sz="2800" dirty="0"/>
                <a:t>a</a:t>
              </a:r>
              <a:r>
                <a:rPr lang="en-US" altLang="zh-TW" sz="2800" baseline="30000" dirty="0"/>
                <a:t>l+1</a:t>
              </a:r>
              <a:endParaRPr lang="zh-TW" altLang="en-US" sz="2800" baseline="30000" dirty="0"/>
            </a:p>
          </p:txBody>
        </p:sp>
        <p:cxnSp>
          <p:nvCxnSpPr>
            <p:cNvPr id="151" name="直線單箭頭接點 150"/>
            <p:cNvCxnSpPr>
              <a:cxnSpLocks/>
            </p:cNvCxnSpPr>
            <p:nvPr/>
          </p:nvCxnSpPr>
          <p:spPr>
            <a:xfrm rot="16200000">
              <a:off x="5632556" y="49065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2" name="群組 151"/>
          <p:cNvGrpSpPr/>
          <p:nvPr/>
        </p:nvGrpSpPr>
        <p:grpSpPr>
          <a:xfrm>
            <a:off x="3253901" y="494970"/>
            <a:ext cx="722211" cy="905078"/>
            <a:chOff x="6527399" y="4187787"/>
            <a:chExt cx="722211" cy="905078"/>
          </a:xfrm>
        </p:grpSpPr>
        <p:sp>
          <p:nvSpPr>
            <p:cNvPr id="153" name="矩形 152"/>
            <p:cNvSpPr/>
            <p:nvPr/>
          </p:nvSpPr>
          <p:spPr>
            <a:xfrm rot="16200000">
              <a:off x="6630151" y="4085035"/>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54" name="矩形 153"/>
            <p:cNvSpPr/>
            <p:nvPr/>
          </p:nvSpPr>
          <p:spPr>
            <a:xfrm>
              <a:off x="6580837" y="4209205"/>
              <a:ext cx="668773" cy="523220"/>
            </a:xfrm>
            <a:prstGeom prst="rect">
              <a:avLst/>
            </a:prstGeom>
          </p:spPr>
          <p:txBody>
            <a:bodyPr wrap="none">
              <a:spAutoFit/>
            </a:bodyPr>
            <a:lstStyle/>
            <a:p>
              <a:pPr algn="ctr"/>
              <a:r>
                <a:rPr lang="en-US" altLang="zh-TW" sz="2800" dirty="0">
                  <a:solidFill>
                    <a:schemeClr val="bg1"/>
                  </a:solidFill>
                </a:rPr>
                <a:t>b</a:t>
              </a:r>
              <a:r>
                <a:rPr lang="en-US" altLang="zh-TW" sz="2800" baseline="30000" dirty="0">
                  <a:solidFill>
                    <a:schemeClr val="bg1"/>
                  </a:solidFill>
                </a:rPr>
                <a:t>l+1</a:t>
              </a:r>
              <a:endParaRPr lang="zh-TW" altLang="en-US" sz="2800" baseline="30000" dirty="0">
                <a:solidFill>
                  <a:schemeClr val="bg1"/>
                </a:solidFill>
              </a:endParaRPr>
            </a:p>
          </p:txBody>
        </p:sp>
        <p:cxnSp>
          <p:nvCxnSpPr>
            <p:cNvPr id="155" name="直線單箭頭接點 154"/>
            <p:cNvCxnSpPr>
              <a:cxnSpLocks/>
            </p:cNvCxnSpPr>
            <p:nvPr/>
          </p:nvCxnSpPr>
          <p:spPr>
            <a:xfrm rot="16200000">
              <a:off x="6681117" y="48981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6" name="群組 155"/>
          <p:cNvGrpSpPr/>
          <p:nvPr/>
        </p:nvGrpSpPr>
        <p:grpSpPr>
          <a:xfrm>
            <a:off x="4291452" y="1283968"/>
            <a:ext cx="515340" cy="1544818"/>
            <a:chOff x="2533543" y="3955369"/>
            <a:chExt cx="515340" cy="1544818"/>
          </a:xfrm>
        </p:grpSpPr>
        <p:sp>
          <p:nvSpPr>
            <p:cNvPr id="157" name="矩形 156"/>
            <p:cNvSpPr/>
            <p:nvPr/>
          </p:nvSpPr>
          <p:spPr>
            <a:xfrm>
              <a:off x="2533545" y="3955369"/>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158" name="矩形 157"/>
            <p:cNvSpPr/>
            <p:nvPr/>
          </p:nvSpPr>
          <p:spPr>
            <a:xfrm>
              <a:off x="2533543" y="4780178"/>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59" name="矩形 158"/>
            <p:cNvSpPr/>
            <p:nvPr/>
          </p:nvSpPr>
          <p:spPr>
            <a:xfrm>
              <a:off x="2598247" y="4883707"/>
              <a:ext cx="450636" cy="523220"/>
            </a:xfrm>
            <a:prstGeom prst="rect">
              <a:avLst/>
            </a:prstGeom>
          </p:spPr>
          <p:txBody>
            <a:bodyPr wrap="none">
              <a:spAutoFit/>
            </a:bodyPr>
            <a:lstStyle/>
            <a:p>
              <a:pPr algn="ctr"/>
              <a:r>
                <a:rPr lang="en-US" altLang="zh-TW" sz="2800" dirty="0" err="1">
                  <a:solidFill>
                    <a:schemeClr val="bg1"/>
                  </a:solidFill>
                </a:rPr>
                <a:t>h</a:t>
              </a:r>
              <a:r>
                <a:rPr lang="en-US" altLang="zh-TW" sz="2800" baseline="30000" dirty="0" err="1">
                  <a:solidFill>
                    <a:schemeClr val="bg1"/>
                  </a:solidFill>
                </a:rPr>
                <a:t>t</a:t>
              </a:r>
              <a:endParaRPr lang="zh-TW" altLang="en-US" sz="2800" baseline="30000" dirty="0">
                <a:solidFill>
                  <a:schemeClr val="bg1"/>
                </a:solidFill>
              </a:endParaRPr>
            </a:p>
          </p:txBody>
        </p:sp>
        <p:sp>
          <p:nvSpPr>
            <p:cNvPr id="160" name="矩形 159"/>
            <p:cNvSpPr/>
            <p:nvPr/>
          </p:nvSpPr>
          <p:spPr>
            <a:xfrm>
              <a:off x="2587456" y="4066405"/>
              <a:ext cx="417101" cy="523220"/>
            </a:xfrm>
            <a:prstGeom prst="rect">
              <a:avLst/>
            </a:prstGeom>
          </p:spPr>
          <p:txBody>
            <a:bodyPr wrap="none">
              <a:spAutoFit/>
            </a:bodyPr>
            <a:lstStyle/>
            <a:p>
              <a:pPr algn="ctr"/>
              <a:r>
                <a:rPr lang="en-US" altLang="zh-TW" sz="2800" dirty="0" err="1"/>
                <a:t>c</a:t>
              </a:r>
              <a:r>
                <a:rPr lang="en-US" altLang="zh-TW" sz="2800" baseline="30000" dirty="0" err="1"/>
                <a:t>t</a:t>
              </a:r>
              <a:endParaRPr lang="zh-TW" altLang="en-US" sz="2800" baseline="30000" dirty="0"/>
            </a:p>
          </p:txBody>
        </p:sp>
      </p:grpSp>
      <p:cxnSp>
        <p:nvCxnSpPr>
          <p:cNvPr id="161" name="直線單箭頭接點 160"/>
          <p:cNvCxnSpPr>
            <a:cxnSpLocks/>
          </p:cNvCxnSpPr>
          <p:nvPr/>
        </p:nvCxnSpPr>
        <p:spPr>
          <a:xfrm>
            <a:off x="3906389" y="170605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a:cxnSpLocks/>
          </p:cNvCxnSpPr>
          <p:nvPr/>
        </p:nvCxnSpPr>
        <p:spPr>
          <a:xfrm>
            <a:off x="3906389" y="250207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a:cxnSpLocks/>
          </p:cNvCxnSpPr>
          <p:nvPr/>
        </p:nvCxnSpPr>
        <p:spPr>
          <a:xfrm rot="16200000">
            <a:off x="2642888" y="298623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p:cNvCxnSpPr>
          <p:nvPr/>
        </p:nvCxnSpPr>
        <p:spPr>
          <a:xfrm rot="16200000">
            <a:off x="3415984" y="297811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5209656" y="1422307"/>
            <a:ext cx="1456967" cy="129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cxnSp>
        <p:nvCxnSpPr>
          <p:cNvPr id="166" name="直線單箭頭接點 165"/>
          <p:cNvCxnSpPr>
            <a:cxnSpLocks/>
          </p:cNvCxnSpPr>
          <p:nvPr/>
        </p:nvCxnSpPr>
        <p:spPr>
          <a:xfrm>
            <a:off x="4825770" y="169849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a:cxnSpLocks/>
          </p:cNvCxnSpPr>
          <p:nvPr/>
        </p:nvCxnSpPr>
        <p:spPr>
          <a:xfrm>
            <a:off x="4825770" y="249451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群組 167"/>
          <p:cNvGrpSpPr/>
          <p:nvPr/>
        </p:nvGrpSpPr>
        <p:grpSpPr>
          <a:xfrm>
            <a:off x="5206873" y="451163"/>
            <a:ext cx="715338" cy="927992"/>
            <a:chOff x="5444672" y="4173336"/>
            <a:chExt cx="715338" cy="927992"/>
          </a:xfrm>
        </p:grpSpPr>
        <p:sp>
          <p:nvSpPr>
            <p:cNvPr id="169" name="矩形 168"/>
            <p:cNvSpPr/>
            <p:nvPr/>
          </p:nvSpPr>
          <p:spPr>
            <a:xfrm rot="16200000">
              <a:off x="5547423" y="4086615"/>
              <a:ext cx="507999" cy="7135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170" name="矩形 169"/>
            <p:cNvSpPr/>
            <p:nvPr/>
          </p:nvSpPr>
          <p:spPr>
            <a:xfrm>
              <a:off x="5508870" y="4173336"/>
              <a:ext cx="651140" cy="523220"/>
            </a:xfrm>
            <a:prstGeom prst="rect">
              <a:avLst/>
            </a:prstGeom>
          </p:spPr>
          <p:txBody>
            <a:bodyPr wrap="none">
              <a:spAutoFit/>
            </a:bodyPr>
            <a:lstStyle/>
            <a:p>
              <a:pPr algn="ctr"/>
              <a:r>
                <a:rPr lang="en-US" altLang="zh-TW" sz="2800" dirty="0"/>
                <a:t>a</a:t>
              </a:r>
              <a:r>
                <a:rPr lang="en-US" altLang="zh-TW" sz="2800" baseline="30000" dirty="0"/>
                <a:t>l+1</a:t>
              </a:r>
              <a:endParaRPr lang="zh-TW" altLang="en-US" sz="2800" baseline="30000" dirty="0"/>
            </a:p>
          </p:txBody>
        </p:sp>
        <p:cxnSp>
          <p:nvCxnSpPr>
            <p:cNvPr id="171" name="直線單箭頭接點 170"/>
            <p:cNvCxnSpPr>
              <a:cxnSpLocks/>
            </p:cNvCxnSpPr>
            <p:nvPr/>
          </p:nvCxnSpPr>
          <p:spPr>
            <a:xfrm rot="16200000">
              <a:off x="5632556" y="49065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2" name="群組 171"/>
          <p:cNvGrpSpPr/>
          <p:nvPr/>
        </p:nvGrpSpPr>
        <p:grpSpPr>
          <a:xfrm>
            <a:off x="6014135" y="465961"/>
            <a:ext cx="722211" cy="905078"/>
            <a:chOff x="6527399" y="4187787"/>
            <a:chExt cx="722211" cy="905078"/>
          </a:xfrm>
        </p:grpSpPr>
        <p:sp>
          <p:nvSpPr>
            <p:cNvPr id="173" name="矩形 172"/>
            <p:cNvSpPr/>
            <p:nvPr/>
          </p:nvSpPr>
          <p:spPr>
            <a:xfrm rot="16200000">
              <a:off x="6630151" y="4085035"/>
              <a:ext cx="507999" cy="71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74" name="矩形 173"/>
            <p:cNvSpPr/>
            <p:nvPr/>
          </p:nvSpPr>
          <p:spPr>
            <a:xfrm>
              <a:off x="6580837" y="4209205"/>
              <a:ext cx="668773" cy="523220"/>
            </a:xfrm>
            <a:prstGeom prst="rect">
              <a:avLst/>
            </a:prstGeom>
          </p:spPr>
          <p:txBody>
            <a:bodyPr wrap="none">
              <a:spAutoFit/>
            </a:bodyPr>
            <a:lstStyle/>
            <a:p>
              <a:pPr algn="ctr"/>
              <a:r>
                <a:rPr lang="en-US" altLang="zh-TW" sz="2800" dirty="0">
                  <a:solidFill>
                    <a:schemeClr val="bg1"/>
                  </a:solidFill>
                </a:rPr>
                <a:t>b</a:t>
              </a:r>
              <a:r>
                <a:rPr lang="en-US" altLang="zh-TW" sz="2800" baseline="30000" dirty="0">
                  <a:solidFill>
                    <a:schemeClr val="bg1"/>
                  </a:solidFill>
                </a:rPr>
                <a:t>l+1</a:t>
              </a:r>
              <a:endParaRPr lang="zh-TW" altLang="en-US" sz="2800" baseline="30000" dirty="0">
                <a:solidFill>
                  <a:schemeClr val="bg1"/>
                </a:solidFill>
              </a:endParaRPr>
            </a:p>
          </p:txBody>
        </p:sp>
        <p:cxnSp>
          <p:nvCxnSpPr>
            <p:cNvPr id="175" name="直線單箭頭接點 174"/>
            <p:cNvCxnSpPr>
              <a:cxnSpLocks/>
            </p:cNvCxnSpPr>
            <p:nvPr/>
          </p:nvCxnSpPr>
          <p:spPr>
            <a:xfrm rot="16200000">
              <a:off x="6681117" y="48981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6" name="群組 175"/>
          <p:cNvGrpSpPr/>
          <p:nvPr/>
        </p:nvGrpSpPr>
        <p:grpSpPr>
          <a:xfrm>
            <a:off x="6985374" y="1254959"/>
            <a:ext cx="701879" cy="1544818"/>
            <a:chOff x="2467231" y="3955369"/>
            <a:chExt cx="701879" cy="1544818"/>
          </a:xfrm>
        </p:grpSpPr>
        <p:sp>
          <p:nvSpPr>
            <p:cNvPr id="177" name="矩形 176"/>
            <p:cNvSpPr/>
            <p:nvPr/>
          </p:nvSpPr>
          <p:spPr>
            <a:xfrm>
              <a:off x="2533545" y="3955369"/>
              <a:ext cx="507999" cy="7452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178" name="矩形 177"/>
            <p:cNvSpPr/>
            <p:nvPr/>
          </p:nvSpPr>
          <p:spPr>
            <a:xfrm>
              <a:off x="2533543" y="4780178"/>
              <a:ext cx="507999" cy="7200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79" name="矩形 178"/>
            <p:cNvSpPr/>
            <p:nvPr/>
          </p:nvSpPr>
          <p:spPr>
            <a:xfrm>
              <a:off x="2478022" y="4883707"/>
              <a:ext cx="691088"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180" name="矩形 179"/>
            <p:cNvSpPr/>
            <p:nvPr/>
          </p:nvSpPr>
          <p:spPr>
            <a:xfrm>
              <a:off x="2467231" y="4066405"/>
              <a:ext cx="657552"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grpSp>
      <p:cxnSp>
        <p:nvCxnSpPr>
          <p:cNvPr id="181" name="直線單箭頭接點 180"/>
          <p:cNvCxnSpPr>
            <a:cxnSpLocks/>
          </p:cNvCxnSpPr>
          <p:nvPr/>
        </p:nvCxnSpPr>
        <p:spPr>
          <a:xfrm>
            <a:off x="6666623" y="167704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cxnSpLocks/>
          </p:cNvCxnSpPr>
          <p:nvPr/>
        </p:nvCxnSpPr>
        <p:spPr>
          <a:xfrm>
            <a:off x="6666623" y="247306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cxnSpLocks/>
          </p:cNvCxnSpPr>
          <p:nvPr/>
        </p:nvCxnSpPr>
        <p:spPr>
          <a:xfrm rot="16200000">
            <a:off x="5403122" y="295722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cxnSpLocks/>
          </p:cNvCxnSpPr>
          <p:nvPr/>
        </p:nvCxnSpPr>
        <p:spPr>
          <a:xfrm rot="16200000">
            <a:off x="6176218" y="294910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2028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9" grpId="0" animBg="1"/>
      <p:bldP spid="80" grpId="0"/>
      <p:bldP spid="82" grpId="0" animBg="1"/>
      <p:bldP spid="83" grpId="0"/>
      <p:bldP spid="141" grpId="0" animBg="1"/>
      <p:bldP spid="142" grpId="0" animBg="1"/>
      <p:bldP spid="144" grpId="0" animBg="1"/>
      <p:bldP spid="146" grpId="0"/>
      <p:bldP spid="147" grpId="0"/>
      <p:bldP spid="1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1325563"/>
          </a:xfrm>
        </p:spPr>
        <p:txBody>
          <a:bodyPr/>
          <a:lstStyle/>
          <a:p>
            <a:r>
              <a:rPr lang="en-US" altLang="zh-TW" dirty="0"/>
              <a:t>Grid LSTM</a:t>
            </a:r>
            <a:endParaRPr lang="zh-TW" altLang="en-US" dirty="0"/>
          </a:p>
        </p:txBody>
      </p:sp>
      <p:grpSp>
        <p:nvGrpSpPr>
          <p:cNvPr id="3" name="群組 2"/>
          <p:cNvGrpSpPr/>
          <p:nvPr/>
        </p:nvGrpSpPr>
        <p:grpSpPr>
          <a:xfrm>
            <a:off x="202895" y="1998535"/>
            <a:ext cx="3999776" cy="3890181"/>
            <a:chOff x="336175" y="1949786"/>
            <a:chExt cx="3999776" cy="3890181"/>
          </a:xfrm>
        </p:grpSpPr>
        <p:sp>
          <p:nvSpPr>
            <p:cNvPr id="4" name="矩形 3"/>
            <p:cNvSpPr/>
            <p:nvPr/>
          </p:nvSpPr>
          <p:spPr>
            <a:xfrm>
              <a:off x="1255533" y="2910922"/>
              <a:ext cx="2133045" cy="199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Grid</a:t>
              </a:r>
            </a:p>
            <a:p>
              <a:pPr algn="ctr"/>
              <a:r>
                <a:rPr lang="en-US" altLang="zh-TW" sz="2800" dirty="0"/>
                <a:t>LSTM</a:t>
              </a:r>
              <a:endParaRPr lang="zh-TW" altLang="en-US" sz="2800" dirty="0"/>
            </a:p>
          </p:txBody>
        </p:sp>
        <p:sp>
          <p:nvSpPr>
            <p:cNvPr id="5" name="矩形 4"/>
            <p:cNvSpPr/>
            <p:nvPr/>
          </p:nvSpPr>
          <p:spPr>
            <a:xfrm>
              <a:off x="336175" y="2910922"/>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6" name="直線單箭頭接點 5"/>
            <p:cNvCxnSpPr>
              <a:cxnSpLocks/>
            </p:cNvCxnSpPr>
            <p:nvPr/>
          </p:nvCxnSpPr>
          <p:spPr>
            <a:xfrm>
              <a:off x="844174" y="340871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44638" y="3977191"/>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8" name="直線單箭頭接點 7"/>
            <p:cNvCxnSpPr>
              <a:cxnSpLocks/>
            </p:cNvCxnSpPr>
            <p:nvPr/>
          </p:nvCxnSpPr>
          <p:spPr>
            <a:xfrm>
              <a:off x="852637" y="450013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cxnSpLocks/>
            </p:cNvCxnSpPr>
            <p:nvPr/>
          </p:nvCxnSpPr>
          <p:spPr>
            <a:xfrm>
              <a:off x="3399615" y="337115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cxnSpLocks/>
            </p:cNvCxnSpPr>
            <p:nvPr/>
          </p:nvCxnSpPr>
          <p:spPr>
            <a:xfrm>
              <a:off x="3408078" y="44625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819489" y="2898222"/>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t>c</a:t>
              </a:r>
              <a:r>
                <a:rPr lang="en-US" altLang="zh-TW" sz="2800" baseline="30000" dirty="0"/>
                <a:t>’</a:t>
              </a:r>
              <a:endParaRPr lang="zh-TW" altLang="en-US" sz="2800" baseline="30000" dirty="0"/>
            </a:p>
          </p:txBody>
        </p:sp>
        <p:sp>
          <p:nvSpPr>
            <p:cNvPr id="12" name="矩形 11"/>
            <p:cNvSpPr/>
            <p:nvPr/>
          </p:nvSpPr>
          <p:spPr>
            <a:xfrm>
              <a:off x="3827952" y="3964491"/>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h</a:t>
              </a:r>
              <a:r>
                <a:rPr lang="en-US" altLang="zh-TW" sz="2800" baseline="30000" dirty="0"/>
                <a:t>’</a:t>
              </a:r>
              <a:endParaRPr lang="zh-TW" altLang="en-US" sz="2800" baseline="30000" dirty="0"/>
            </a:p>
          </p:txBody>
        </p:sp>
        <p:sp>
          <p:nvSpPr>
            <p:cNvPr id="13" name="矩形 12"/>
            <p:cNvSpPr/>
            <p:nvPr/>
          </p:nvSpPr>
          <p:spPr>
            <a:xfrm>
              <a:off x="447749" y="4206105"/>
              <a:ext cx="373820" cy="523220"/>
            </a:xfrm>
            <a:prstGeom prst="rect">
              <a:avLst/>
            </a:prstGeom>
          </p:spPr>
          <p:txBody>
            <a:bodyPr wrap="none">
              <a:spAutoFit/>
            </a:bodyPr>
            <a:lstStyle/>
            <a:p>
              <a:pPr algn="ctr"/>
              <a:r>
                <a:rPr lang="en-US" altLang="zh-TW" sz="2800" dirty="0">
                  <a:solidFill>
                    <a:schemeClr val="bg1"/>
                  </a:solidFill>
                </a:rPr>
                <a:t>h</a:t>
              </a:r>
              <a:endParaRPr lang="zh-TW" altLang="en-US" sz="2800" baseline="30000" dirty="0">
                <a:solidFill>
                  <a:schemeClr val="bg1"/>
                </a:solidFill>
              </a:endParaRPr>
            </a:p>
          </p:txBody>
        </p:sp>
        <p:sp>
          <p:nvSpPr>
            <p:cNvPr id="14" name="矩形 13"/>
            <p:cNvSpPr/>
            <p:nvPr/>
          </p:nvSpPr>
          <p:spPr>
            <a:xfrm>
              <a:off x="430160" y="3139836"/>
              <a:ext cx="336952" cy="523220"/>
            </a:xfrm>
            <a:prstGeom prst="rect">
              <a:avLst/>
            </a:prstGeom>
          </p:spPr>
          <p:txBody>
            <a:bodyPr wrap="none">
              <a:spAutoFit/>
            </a:bodyPr>
            <a:lstStyle/>
            <a:p>
              <a:pPr algn="ctr"/>
              <a:r>
                <a:rPr lang="en-US" altLang="zh-TW" sz="2800" dirty="0"/>
                <a:t>c</a:t>
              </a:r>
              <a:endParaRPr lang="zh-TW" altLang="en-US" sz="2800" baseline="30000" dirty="0"/>
            </a:p>
          </p:txBody>
        </p:sp>
        <p:sp>
          <p:nvSpPr>
            <p:cNvPr id="15" name="矩形 14"/>
            <p:cNvSpPr/>
            <p:nvPr/>
          </p:nvSpPr>
          <p:spPr>
            <a:xfrm rot="16200000">
              <a:off x="1554284" y="5114311"/>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cxnSp>
          <p:nvCxnSpPr>
            <p:cNvPr id="16" name="直線單箭頭接點 15"/>
            <p:cNvCxnSpPr>
              <a:cxnSpLocks/>
            </p:cNvCxnSpPr>
            <p:nvPr/>
          </p:nvCxnSpPr>
          <p:spPr>
            <a:xfrm rot="16200000">
              <a:off x="1645675" y="513124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rot="16200000">
              <a:off x="2620553" y="5105848"/>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18" name="直線單箭頭接點 17"/>
            <p:cNvCxnSpPr>
              <a:cxnSpLocks/>
            </p:cNvCxnSpPr>
            <p:nvPr/>
          </p:nvCxnSpPr>
          <p:spPr>
            <a:xfrm rot="16200000">
              <a:off x="2694236" y="51227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712500" y="5316747"/>
              <a:ext cx="373820"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sp>
          <p:nvSpPr>
            <p:cNvPr id="20" name="矩形 19"/>
            <p:cNvSpPr/>
            <p:nvPr/>
          </p:nvSpPr>
          <p:spPr>
            <a:xfrm>
              <a:off x="1655047" y="5309906"/>
              <a:ext cx="356188" cy="523220"/>
            </a:xfrm>
            <a:prstGeom prst="rect">
              <a:avLst/>
            </a:prstGeom>
          </p:spPr>
          <p:txBody>
            <a:bodyPr wrap="none">
              <a:spAutoFit/>
            </a:bodyPr>
            <a:lstStyle/>
            <a:p>
              <a:pPr algn="ctr"/>
              <a:r>
                <a:rPr lang="en-US" altLang="zh-TW" sz="2800" dirty="0"/>
                <a:t>a</a:t>
              </a:r>
              <a:endParaRPr lang="zh-TW" altLang="en-US" sz="2800" baseline="30000" dirty="0"/>
            </a:p>
          </p:txBody>
        </p:sp>
        <p:grpSp>
          <p:nvGrpSpPr>
            <p:cNvPr id="21" name="群組 20"/>
            <p:cNvGrpSpPr/>
            <p:nvPr/>
          </p:nvGrpSpPr>
          <p:grpSpPr>
            <a:xfrm>
              <a:off x="1323254" y="1949786"/>
              <a:ext cx="1997602" cy="530061"/>
              <a:chOff x="5481230" y="5576606"/>
              <a:chExt cx="1997602" cy="530061"/>
            </a:xfrm>
          </p:grpSpPr>
          <p:sp>
            <p:nvSpPr>
              <p:cNvPr id="22" name="矩形 21"/>
              <p:cNvSpPr/>
              <p:nvPr/>
            </p:nvSpPr>
            <p:spPr>
              <a:xfrm rot="16200000">
                <a:off x="5692897" y="5381011"/>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23" name="矩形 22"/>
              <p:cNvSpPr/>
              <p:nvPr/>
            </p:nvSpPr>
            <p:spPr>
              <a:xfrm rot="16200000">
                <a:off x="6759166" y="5372548"/>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24" name="矩形 23"/>
              <p:cNvSpPr/>
              <p:nvPr/>
            </p:nvSpPr>
            <p:spPr>
              <a:xfrm>
                <a:off x="6806229" y="5583447"/>
                <a:ext cx="463588"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sp>
            <p:nvSpPr>
              <p:cNvPr id="25" name="矩形 24"/>
              <p:cNvSpPr/>
              <p:nvPr/>
            </p:nvSpPr>
            <p:spPr>
              <a:xfrm>
                <a:off x="5748777" y="5576606"/>
                <a:ext cx="445955" cy="523220"/>
              </a:xfrm>
              <a:prstGeom prst="rect">
                <a:avLst/>
              </a:prstGeom>
            </p:spPr>
            <p:txBody>
              <a:bodyPr wrap="none">
                <a:spAutoFit/>
              </a:bodyPr>
              <a:lstStyle/>
              <a:p>
                <a:pPr algn="ctr"/>
                <a:r>
                  <a:rPr lang="en-US" altLang="zh-TW" sz="2800" dirty="0"/>
                  <a:t>a’</a:t>
                </a:r>
                <a:endParaRPr lang="zh-TW" altLang="en-US" sz="2800" baseline="30000" dirty="0"/>
              </a:p>
            </p:txBody>
          </p:sp>
        </p:grpSp>
        <p:cxnSp>
          <p:nvCxnSpPr>
            <p:cNvPr id="26" name="直線單箭頭接點 25"/>
            <p:cNvCxnSpPr>
              <a:cxnSpLocks/>
            </p:cNvCxnSpPr>
            <p:nvPr/>
          </p:nvCxnSpPr>
          <p:spPr>
            <a:xfrm rot="16200000">
              <a:off x="1611894" y="268304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cxnSpLocks/>
            </p:cNvCxnSpPr>
            <p:nvPr/>
          </p:nvCxnSpPr>
          <p:spPr>
            <a:xfrm rot="16200000">
              <a:off x="2660455" y="267458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2" name="群組 281"/>
          <p:cNvGrpSpPr/>
          <p:nvPr/>
        </p:nvGrpSpPr>
        <p:grpSpPr>
          <a:xfrm>
            <a:off x="7095506" y="1005141"/>
            <a:ext cx="907572" cy="461665"/>
            <a:chOff x="4765592" y="6396335"/>
            <a:chExt cx="907572" cy="461665"/>
          </a:xfrm>
        </p:grpSpPr>
        <p:sp>
          <p:nvSpPr>
            <p:cNvPr id="283" name="矩形 282"/>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84" name="文字方塊 283"/>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a:t>
              </a:r>
              <a:endParaRPr lang="zh-TW" altLang="en-US" sz="2400" baseline="30000" dirty="0">
                <a:solidFill>
                  <a:schemeClr val="bg1"/>
                </a:solidFill>
              </a:endParaRPr>
            </a:p>
          </p:txBody>
        </p:sp>
      </p:grpSp>
      <p:sp>
        <p:nvSpPr>
          <p:cNvPr id="289" name="矩形 288"/>
          <p:cNvSpPr/>
          <p:nvPr/>
        </p:nvSpPr>
        <p:spPr>
          <a:xfrm>
            <a:off x="6598517" y="4365256"/>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290" name="矩形 289"/>
          <p:cNvSpPr/>
          <p:nvPr/>
        </p:nvSpPr>
        <p:spPr>
          <a:xfrm>
            <a:off x="5705671" y="436525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291" name="橢圓 290"/>
          <p:cNvSpPr/>
          <p:nvPr/>
        </p:nvSpPr>
        <p:spPr>
          <a:xfrm>
            <a:off x="6270823" y="3511841"/>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2" name="矩形 291"/>
          <p:cNvSpPr/>
          <p:nvPr/>
        </p:nvSpPr>
        <p:spPr>
          <a:xfrm>
            <a:off x="4821211" y="436525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293" name="矩形 292"/>
          <p:cNvSpPr/>
          <p:nvPr/>
        </p:nvSpPr>
        <p:spPr>
          <a:xfrm>
            <a:off x="7482977" y="437045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294" name="橢圓 293"/>
          <p:cNvSpPr/>
          <p:nvPr/>
        </p:nvSpPr>
        <p:spPr>
          <a:xfrm>
            <a:off x="4943332" y="26925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295" name="群組 294"/>
          <p:cNvGrpSpPr/>
          <p:nvPr/>
        </p:nvGrpSpPr>
        <p:grpSpPr>
          <a:xfrm>
            <a:off x="6259901" y="2665647"/>
            <a:ext cx="438150" cy="438150"/>
            <a:chOff x="6656524" y="2699227"/>
            <a:chExt cx="438150" cy="438150"/>
          </a:xfrm>
        </p:grpSpPr>
        <p:sp>
          <p:nvSpPr>
            <p:cNvPr id="296" name="橢圓 295"/>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7" name="文字方塊 296"/>
                <p:cNvSpPr txBox="1"/>
                <p:nvPr/>
              </p:nvSpPr>
              <p:spPr>
                <a:xfrm>
                  <a:off x="6749816" y="2808362"/>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51" name="文字方塊 150"/>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a:blip r:embed="rId6"/>
                  <a:stretch>
                    <a:fillRect l="-19149" r="-17021" b="-8889"/>
                  </a:stretch>
                </a:blipFill>
              </p:spPr>
              <p:txBody>
                <a:bodyPr/>
                <a:lstStyle/>
                <a:p>
                  <a:r>
                    <a:rPr lang="zh-TW" altLang="en-US">
                      <a:noFill/>
                    </a:rPr>
                    <a:t> </a:t>
                  </a:r>
                </a:p>
              </p:txBody>
            </p:sp>
          </mc:Fallback>
        </mc:AlternateContent>
      </p:grpSp>
      <p:sp>
        <p:nvSpPr>
          <p:cNvPr id="298" name="橢圓 297"/>
          <p:cNvSpPr/>
          <p:nvPr/>
        </p:nvSpPr>
        <p:spPr>
          <a:xfrm>
            <a:off x="7619400" y="268779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01" name="直線單箭頭接點 300"/>
          <p:cNvCxnSpPr>
            <a:cxnSpLocks/>
          </p:cNvCxnSpPr>
          <p:nvPr/>
        </p:nvCxnSpPr>
        <p:spPr>
          <a:xfrm flipH="1" flipV="1">
            <a:off x="5181211" y="3158488"/>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線單箭頭接點 301"/>
          <p:cNvCxnSpPr>
            <a:cxnSpLocks/>
          </p:cNvCxnSpPr>
          <p:nvPr/>
        </p:nvCxnSpPr>
        <p:spPr>
          <a:xfrm>
            <a:off x="5386911" y="2922028"/>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線單箭頭接點 302"/>
          <p:cNvCxnSpPr>
            <a:cxnSpLocks/>
            <a:endCxn id="291" idx="5"/>
          </p:cNvCxnSpPr>
          <p:nvPr/>
        </p:nvCxnSpPr>
        <p:spPr>
          <a:xfrm flipH="1" flipV="1">
            <a:off x="6644807" y="3885825"/>
            <a:ext cx="338290" cy="4945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線單箭頭接點 303"/>
          <p:cNvCxnSpPr>
            <a:cxnSpLocks/>
            <a:stCxn id="290" idx="0"/>
            <a:endCxn id="291" idx="3"/>
          </p:cNvCxnSpPr>
          <p:nvPr/>
        </p:nvCxnSpPr>
        <p:spPr>
          <a:xfrm flipV="1">
            <a:off x="6065671" y="3885825"/>
            <a:ext cx="269318" cy="4794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直線單箭頭接點 304"/>
          <p:cNvCxnSpPr>
            <a:cxnSpLocks/>
          </p:cNvCxnSpPr>
          <p:nvPr/>
        </p:nvCxnSpPr>
        <p:spPr>
          <a:xfrm flipV="1">
            <a:off x="6486597" y="3110856"/>
            <a:ext cx="1" cy="396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 name="向下箭號 162"/>
          <p:cNvSpPr/>
          <p:nvPr/>
        </p:nvSpPr>
        <p:spPr>
          <a:xfrm rot="2620627" flipV="1">
            <a:off x="7377274" y="4826495"/>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308" name="向下箭號 163"/>
          <p:cNvSpPr/>
          <p:nvPr/>
        </p:nvSpPr>
        <p:spPr>
          <a:xfrm rot="20057551" flipV="1">
            <a:off x="5963730" y="4820974"/>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09" name="向下箭號 165"/>
          <p:cNvSpPr/>
          <p:nvPr/>
        </p:nvSpPr>
        <p:spPr>
          <a:xfrm rot="1353372" flipV="1">
            <a:off x="6675574" y="4866669"/>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10" name="向下箭號 166"/>
          <p:cNvSpPr/>
          <p:nvPr/>
        </p:nvSpPr>
        <p:spPr>
          <a:xfrm rot="18851723" flipV="1">
            <a:off x="5217268" y="4795361"/>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311" name="群組 310"/>
          <p:cNvGrpSpPr/>
          <p:nvPr/>
        </p:nvGrpSpPr>
        <p:grpSpPr>
          <a:xfrm>
            <a:off x="5673789" y="5780460"/>
            <a:ext cx="907572" cy="461665"/>
            <a:chOff x="4765592" y="6396335"/>
            <a:chExt cx="907572" cy="461665"/>
          </a:xfrm>
        </p:grpSpPr>
        <p:sp>
          <p:nvSpPr>
            <p:cNvPr id="312" name="矩形 311"/>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313" name="文字方塊 312"/>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endParaRPr lang="zh-TW" altLang="en-US" sz="2400" baseline="30000" dirty="0">
                <a:solidFill>
                  <a:schemeClr val="bg1"/>
                </a:solidFill>
              </a:endParaRPr>
            </a:p>
          </p:txBody>
        </p:sp>
      </p:grpSp>
      <p:grpSp>
        <p:nvGrpSpPr>
          <p:cNvPr id="314" name="群組 313"/>
          <p:cNvGrpSpPr/>
          <p:nvPr/>
        </p:nvGrpSpPr>
        <p:grpSpPr>
          <a:xfrm>
            <a:off x="4170290" y="1779146"/>
            <a:ext cx="907572" cy="720000"/>
            <a:chOff x="5091936" y="6238205"/>
            <a:chExt cx="907572" cy="720000"/>
          </a:xfrm>
        </p:grpSpPr>
        <p:sp>
          <p:nvSpPr>
            <p:cNvPr id="315" name="矩形 314"/>
            <p:cNvSpPr/>
            <p:nvPr/>
          </p:nvSpPr>
          <p:spPr>
            <a:xfrm rot="5400000">
              <a:off x="5157002" y="6413820"/>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6" name="文字方塊 315"/>
            <p:cNvSpPr txBox="1"/>
            <p:nvPr/>
          </p:nvSpPr>
          <p:spPr>
            <a:xfrm>
              <a:off x="5091936" y="6367372"/>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endParaRPr lang="zh-TW" altLang="en-US" sz="2400" baseline="30000" dirty="0">
                <a:solidFill>
                  <a:schemeClr val="tx1"/>
                </a:solidFill>
              </a:endParaRPr>
            </a:p>
          </p:txBody>
        </p:sp>
      </p:grpSp>
      <p:sp>
        <p:nvSpPr>
          <p:cNvPr id="320" name="手繪多邊形 2"/>
          <p:cNvSpPr/>
          <p:nvPr/>
        </p:nvSpPr>
        <p:spPr>
          <a:xfrm>
            <a:off x="6598652" y="2276707"/>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1" name="手繪多邊形 4"/>
          <p:cNvSpPr/>
          <p:nvPr/>
        </p:nvSpPr>
        <p:spPr>
          <a:xfrm>
            <a:off x="4821211" y="2305662"/>
            <a:ext cx="31149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2" name="直線單箭頭接點 321"/>
          <p:cNvCxnSpPr>
            <a:cxnSpLocks/>
          </p:cNvCxnSpPr>
          <p:nvPr/>
        </p:nvCxnSpPr>
        <p:spPr>
          <a:xfrm>
            <a:off x="6731956" y="2922028"/>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線單箭頭接點 322"/>
          <p:cNvCxnSpPr>
            <a:cxnSpLocks/>
          </p:cNvCxnSpPr>
          <p:nvPr/>
        </p:nvCxnSpPr>
        <p:spPr>
          <a:xfrm flipH="1" flipV="1">
            <a:off x="7853256" y="3125947"/>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4" name="矩形 323"/>
              <p:cNvSpPr/>
              <p:nvPr/>
            </p:nvSpPr>
            <p:spPr>
              <a:xfrm>
                <a:off x="6233865" y="3488905"/>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24" name="矩形 323"/>
              <p:cNvSpPr>
                <a:spLocks noRot="1" noChangeAspect="1" noMove="1" noResize="1" noEditPoints="1" noAdjustHandles="1" noChangeArrowheads="1" noChangeShapeType="1" noTextEdit="1"/>
              </p:cNvSpPr>
              <p:nvPr/>
            </p:nvSpPr>
            <p:spPr>
              <a:xfrm>
                <a:off x="6233865" y="3488905"/>
                <a:ext cx="521297" cy="461665"/>
              </a:xfrm>
              <a:prstGeom prst="rect">
                <a:avLst/>
              </a:prstGeom>
              <a:blipFill>
                <a:blip r:embed="rId7"/>
                <a:stretch>
                  <a:fillRect b="-3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5" name="矩形 324"/>
              <p:cNvSpPr/>
              <p:nvPr/>
            </p:nvSpPr>
            <p:spPr>
              <a:xfrm>
                <a:off x="4901758" y="2682450"/>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25" name="矩形 324"/>
              <p:cNvSpPr>
                <a:spLocks noRot="1" noChangeAspect="1" noMove="1" noResize="1" noEditPoints="1" noAdjustHandles="1" noChangeArrowheads="1" noChangeShapeType="1" noTextEdit="1"/>
              </p:cNvSpPr>
              <p:nvPr/>
            </p:nvSpPr>
            <p:spPr>
              <a:xfrm>
                <a:off x="4901758" y="2682450"/>
                <a:ext cx="521297" cy="461665"/>
              </a:xfrm>
              <a:prstGeom prst="rect">
                <a:avLst/>
              </a:prstGeom>
              <a:blipFill>
                <a:blip r:embed="rId8"/>
                <a:stretch>
                  <a:fillRect b="-3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6" name="矩形 325"/>
              <p:cNvSpPr/>
              <p:nvPr/>
            </p:nvSpPr>
            <p:spPr>
              <a:xfrm>
                <a:off x="7577827" y="2664059"/>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26" name="矩形 325"/>
              <p:cNvSpPr>
                <a:spLocks noRot="1" noChangeAspect="1" noMove="1" noResize="1" noEditPoints="1" noAdjustHandles="1" noChangeArrowheads="1" noChangeShapeType="1" noTextEdit="1"/>
              </p:cNvSpPr>
              <p:nvPr/>
            </p:nvSpPr>
            <p:spPr>
              <a:xfrm>
                <a:off x="7577827" y="2664059"/>
                <a:ext cx="521297" cy="461665"/>
              </a:xfrm>
              <a:prstGeom prst="rect">
                <a:avLst/>
              </a:prstGeom>
              <a:blipFill>
                <a:blip r:embed="rId9"/>
                <a:stretch>
                  <a:fillRect b="-3947"/>
                </a:stretch>
              </a:blipFill>
            </p:spPr>
            <p:txBody>
              <a:bodyPr/>
              <a:lstStyle/>
              <a:p>
                <a:r>
                  <a:rPr lang="zh-TW" altLang="en-US">
                    <a:noFill/>
                  </a:rPr>
                  <a:t> </a:t>
                </a:r>
              </a:p>
            </p:txBody>
          </p:sp>
        </mc:Fallback>
      </mc:AlternateContent>
      <p:sp>
        <p:nvSpPr>
          <p:cNvPr id="327" name="文字方塊 326"/>
          <p:cNvSpPr txBox="1"/>
          <p:nvPr/>
        </p:nvSpPr>
        <p:spPr>
          <a:xfrm>
            <a:off x="6432544" y="2850634"/>
            <a:ext cx="1428744" cy="461665"/>
          </a:xfrm>
          <a:prstGeom prst="rect">
            <a:avLst/>
          </a:prstGeom>
          <a:noFill/>
        </p:spPr>
        <p:txBody>
          <a:bodyPr wrap="square" rtlCol="0">
            <a:spAutoFit/>
          </a:bodyPr>
          <a:lstStyle/>
          <a:p>
            <a:pPr algn="ctr"/>
            <a:r>
              <a:rPr lang="en-US" altLang="zh-TW" sz="2400" dirty="0"/>
              <a:t>tanh</a:t>
            </a:r>
            <a:endParaRPr lang="zh-TW" altLang="en-US" sz="2400" dirty="0"/>
          </a:p>
        </p:txBody>
      </p:sp>
      <p:cxnSp>
        <p:nvCxnSpPr>
          <p:cNvPr id="328" name="直線單箭頭接點 327"/>
          <p:cNvCxnSpPr>
            <a:cxnSpLocks/>
          </p:cNvCxnSpPr>
          <p:nvPr/>
        </p:nvCxnSpPr>
        <p:spPr>
          <a:xfrm flipH="1" flipV="1">
            <a:off x="7853256" y="1433875"/>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0" name="群組 329"/>
          <p:cNvGrpSpPr/>
          <p:nvPr/>
        </p:nvGrpSpPr>
        <p:grpSpPr>
          <a:xfrm>
            <a:off x="7965618" y="1790938"/>
            <a:ext cx="907572" cy="720000"/>
            <a:chOff x="5063216" y="6238205"/>
            <a:chExt cx="907572" cy="720000"/>
          </a:xfrm>
        </p:grpSpPr>
        <p:sp>
          <p:nvSpPr>
            <p:cNvPr id="331" name="矩形 330"/>
            <p:cNvSpPr/>
            <p:nvPr/>
          </p:nvSpPr>
          <p:spPr>
            <a:xfrm rot="5400000">
              <a:off x="5157002" y="6413820"/>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2" name="文字方塊 331"/>
            <p:cNvSpPr txBox="1"/>
            <p:nvPr/>
          </p:nvSpPr>
          <p:spPr>
            <a:xfrm>
              <a:off x="5063216" y="6385084"/>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endParaRPr lang="zh-TW" altLang="en-US" sz="2400" baseline="30000" dirty="0">
                <a:solidFill>
                  <a:schemeClr val="tx1"/>
                </a:solidFill>
              </a:endParaRPr>
            </a:p>
          </p:txBody>
        </p:sp>
      </p:grpSp>
      <p:grpSp>
        <p:nvGrpSpPr>
          <p:cNvPr id="333" name="群組 332"/>
          <p:cNvGrpSpPr/>
          <p:nvPr/>
        </p:nvGrpSpPr>
        <p:grpSpPr>
          <a:xfrm>
            <a:off x="4177110" y="2578937"/>
            <a:ext cx="907572" cy="720000"/>
            <a:chOff x="5091936" y="6238205"/>
            <a:chExt cx="907572" cy="720000"/>
          </a:xfrm>
        </p:grpSpPr>
        <p:sp>
          <p:nvSpPr>
            <p:cNvPr id="334" name="矩形 333"/>
            <p:cNvSpPr/>
            <p:nvPr/>
          </p:nvSpPr>
          <p:spPr>
            <a:xfrm rot="5400000">
              <a:off x="5157002" y="6413820"/>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5" name="文字方塊 334"/>
            <p:cNvSpPr txBox="1"/>
            <p:nvPr/>
          </p:nvSpPr>
          <p:spPr>
            <a:xfrm>
              <a:off x="5091936" y="6367372"/>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a</a:t>
              </a:r>
              <a:endParaRPr lang="zh-TW" altLang="en-US" sz="2400" baseline="30000" dirty="0">
                <a:solidFill>
                  <a:schemeClr val="tx1"/>
                </a:solidFill>
              </a:endParaRPr>
            </a:p>
          </p:txBody>
        </p:sp>
      </p:grpSp>
      <p:grpSp>
        <p:nvGrpSpPr>
          <p:cNvPr id="336" name="群組 335"/>
          <p:cNvGrpSpPr/>
          <p:nvPr/>
        </p:nvGrpSpPr>
        <p:grpSpPr>
          <a:xfrm>
            <a:off x="6548988" y="5793948"/>
            <a:ext cx="907572" cy="461665"/>
            <a:chOff x="4765592" y="6396335"/>
            <a:chExt cx="907572" cy="461665"/>
          </a:xfrm>
        </p:grpSpPr>
        <p:sp>
          <p:nvSpPr>
            <p:cNvPr id="337" name="矩形 336"/>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338" name="文字方塊 337"/>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b</a:t>
              </a:r>
              <a:endParaRPr lang="zh-TW" altLang="en-US" sz="2400" baseline="30000" dirty="0">
                <a:solidFill>
                  <a:schemeClr val="bg1"/>
                </a:solidFill>
              </a:endParaRPr>
            </a:p>
          </p:txBody>
        </p:sp>
      </p:grpSp>
      <p:grpSp>
        <p:nvGrpSpPr>
          <p:cNvPr id="339" name="群組 338"/>
          <p:cNvGrpSpPr/>
          <p:nvPr/>
        </p:nvGrpSpPr>
        <p:grpSpPr>
          <a:xfrm>
            <a:off x="8001211" y="2555610"/>
            <a:ext cx="907572" cy="720000"/>
            <a:chOff x="5091936" y="6238205"/>
            <a:chExt cx="907572" cy="720000"/>
          </a:xfrm>
        </p:grpSpPr>
        <p:sp>
          <p:nvSpPr>
            <p:cNvPr id="340" name="矩形 339"/>
            <p:cNvSpPr/>
            <p:nvPr/>
          </p:nvSpPr>
          <p:spPr>
            <a:xfrm rot="5400000">
              <a:off x="5157002" y="6413820"/>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41" name="文字方塊 340"/>
            <p:cNvSpPr txBox="1"/>
            <p:nvPr/>
          </p:nvSpPr>
          <p:spPr>
            <a:xfrm>
              <a:off x="5091936" y="6367372"/>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a'</a:t>
              </a:r>
              <a:endParaRPr lang="zh-TW" altLang="en-US" sz="2400" baseline="30000" dirty="0">
                <a:solidFill>
                  <a:schemeClr val="tx1"/>
                </a:solidFill>
              </a:endParaRPr>
            </a:p>
          </p:txBody>
        </p:sp>
      </p:grpSp>
      <p:grpSp>
        <p:nvGrpSpPr>
          <p:cNvPr id="342" name="群組 341"/>
          <p:cNvGrpSpPr/>
          <p:nvPr/>
        </p:nvGrpSpPr>
        <p:grpSpPr>
          <a:xfrm>
            <a:off x="7836369" y="1004718"/>
            <a:ext cx="907572" cy="461665"/>
            <a:chOff x="4765592" y="6396335"/>
            <a:chExt cx="907572" cy="461665"/>
          </a:xfrm>
        </p:grpSpPr>
        <p:sp>
          <p:nvSpPr>
            <p:cNvPr id="343" name="矩形 342"/>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344" name="文字方塊 343"/>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b'</a:t>
              </a:r>
              <a:endParaRPr lang="zh-TW" altLang="en-US" sz="2400" baseline="30000" dirty="0">
                <a:solidFill>
                  <a:schemeClr val="bg1"/>
                </a:solidFill>
              </a:endParaRPr>
            </a:p>
          </p:txBody>
        </p:sp>
      </p:grpSp>
    </p:spTree>
    <p:extLst>
      <p:ext uri="{BB962C8B-B14F-4D97-AF65-F5344CB8AC3E}">
        <p14:creationId xmlns:p14="http://schemas.microsoft.com/office/powerpoint/2010/main" val="15047243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群組 90"/>
          <p:cNvGrpSpPr/>
          <p:nvPr/>
        </p:nvGrpSpPr>
        <p:grpSpPr>
          <a:xfrm>
            <a:off x="2687868" y="2305923"/>
            <a:ext cx="1401800" cy="1300282"/>
            <a:chOff x="3018980" y="2334354"/>
            <a:chExt cx="1401800" cy="1300282"/>
          </a:xfrm>
        </p:grpSpPr>
        <p:grpSp>
          <p:nvGrpSpPr>
            <p:cNvPr id="83" name="群組 82"/>
            <p:cNvGrpSpPr/>
            <p:nvPr/>
          </p:nvGrpSpPr>
          <p:grpSpPr>
            <a:xfrm>
              <a:off x="3301671" y="2334354"/>
              <a:ext cx="507999" cy="537508"/>
              <a:chOff x="-192705" y="5586580"/>
              <a:chExt cx="507999" cy="537508"/>
            </a:xfrm>
          </p:grpSpPr>
          <p:sp>
            <p:nvSpPr>
              <p:cNvPr id="84" name="矩形 83"/>
              <p:cNvSpPr/>
              <p:nvPr/>
            </p:nvSpPr>
            <p:spPr>
              <a:xfrm>
                <a:off x="-192705" y="5600867"/>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85" name="矩形 84"/>
              <p:cNvSpPr/>
              <p:nvPr/>
            </p:nvSpPr>
            <p:spPr>
              <a:xfrm>
                <a:off x="-156428" y="5586580"/>
                <a:ext cx="452367" cy="523220"/>
              </a:xfrm>
              <a:prstGeom prst="rect">
                <a:avLst/>
              </a:prstGeom>
            </p:spPr>
            <p:txBody>
              <a:bodyPr wrap="none">
                <a:spAutoFit/>
              </a:bodyPr>
              <a:lstStyle/>
              <a:p>
                <a:pPr algn="ctr"/>
                <a:r>
                  <a:rPr lang="en-US" altLang="zh-TW" sz="2800" dirty="0"/>
                  <a:t>e’</a:t>
                </a:r>
                <a:endParaRPr lang="zh-TW" altLang="en-US" sz="2800" baseline="30000" dirty="0"/>
              </a:p>
            </p:txBody>
          </p:sp>
        </p:grpSp>
        <p:grpSp>
          <p:nvGrpSpPr>
            <p:cNvPr id="86" name="群組 85"/>
            <p:cNvGrpSpPr/>
            <p:nvPr/>
          </p:nvGrpSpPr>
          <p:grpSpPr>
            <a:xfrm>
              <a:off x="3912781" y="2348642"/>
              <a:ext cx="507999" cy="537507"/>
              <a:chOff x="1028211" y="4282848"/>
              <a:chExt cx="507999" cy="537507"/>
            </a:xfrm>
          </p:grpSpPr>
          <p:sp>
            <p:nvSpPr>
              <p:cNvPr id="87" name="矩形 86"/>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88" name="矩形 87"/>
              <p:cNvSpPr/>
              <p:nvPr/>
            </p:nvSpPr>
            <p:spPr>
              <a:xfrm>
                <a:off x="1102671" y="4297135"/>
                <a:ext cx="402546" cy="523220"/>
              </a:xfrm>
              <a:prstGeom prst="rect">
                <a:avLst/>
              </a:prstGeom>
            </p:spPr>
            <p:txBody>
              <a:bodyPr wrap="none">
                <a:spAutoFit/>
              </a:bodyPr>
              <a:lstStyle/>
              <a:p>
                <a:pPr algn="ctr"/>
                <a:r>
                  <a:rPr lang="en-US" altLang="zh-TW" sz="2800" dirty="0">
                    <a:solidFill>
                      <a:schemeClr val="bg1"/>
                    </a:solidFill>
                  </a:rPr>
                  <a:t>f’</a:t>
                </a:r>
                <a:endParaRPr lang="zh-TW" altLang="en-US" sz="2800" baseline="30000" dirty="0">
                  <a:solidFill>
                    <a:schemeClr val="bg1"/>
                  </a:solidFill>
                </a:endParaRPr>
              </a:p>
            </p:txBody>
          </p:sp>
        </p:grpSp>
        <p:cxnSp>
          <p:nvCxnSpPr>
            <p:cNvPr id="89" name="直線單箭頭接點 88"/>
            <p:cNvCxnSpPr>
              <a:cxnSpLocks/>
            </p:cNvCxnSpPr>
            <p:nvPr/>
          </p:nvCxnSpPr>
          <p:spPr>
            <a:xfrm flipV="1">
              <a:off x="3018980" y="2864940"/>
              <a:ext cx="554568" cy="670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cxnSpLocks/>
            </p:cNvCxnSpPr>
            <p:nvPr/>
          </p:nvCxnSpPr>
          <p:spPr>
            <a:xfrm flipV="1">
              <a:off x="3565341" y="2904547"/>
              <a:ext cx="583498" cy="730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直線單箭頭接點 69"/>
          <p:cNvCxnSpPr>
            <a:cxnSpLocks/>
          </p:cNvCxnSpPr>
          <p:nvPr/>
        </p:nvCxnSpPr>
        <p:spPr>
          <a:xfrm flipV="1">
            <a:off x="2121202" y="4670713"/>
            <a:ext cx="0" cy="621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flipV="1">
            <a:off x="2853628" y="4649705"/>
            <a:ext cx="0" cy="6429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628650" y="365126"/>
            <a:ext cx="7886700" cy="1325563"/>
          </a:xfrm>
        </p:spPr>
        <p:txBody>
          <a:bodyPr/>
          <a:lstStyle/>
          <a:p>
            <a:r>
              <a:rPr lang="en-US" altLang="zh-TW" dirty="0"/>
              <a:t>3D Grid LSTM</a:t>
            </a:r>
            <a:endParaRPr lang="zh-TW" altLang="en-US" dirty="0"/>
          </a:p>
        </p:txBody>
      </p:sp>
      <p:cxnSp>
        <p:nvCxnSpPr>
          <p:cNvPr id="7" name="直線單箭頭接點 6"/>
          <p:cNvCxnSpPr>
            <a:cxnSpLocks/>
          </p:cNvCxnSpPr>
          <p:nvPr/>
        </p:nvCxnSpPr>
        <p:spPr>
          <a:xfrm>
            <a:off x="1177073" y="3727751"/>
            <a:ext cx="5463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cxnSpLocks/>
          </p:cNvCxnSpPr>
          <p:nvPr/>
        </p:nvCxnSpPr>
        <p:spPr>
          <a:xfrm>
            <a:off x="1159364" y="4384084"/>
            <a:ext cx="6640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群組 33"/>
          <p:cNvGrpSpPr/>
          <p:nvPr/>
        </p:nvGrpSpPr>
        <p:grpSpPr>
          <a:xfrm>
            <a:off x="665653" y="3458872"/>
            <a:ext cx="511420" cy="1182975"/>
            <a:chOff x="999635" y="3623093"/>
            <a:chExt cx="511420" cy="1182975"/>
          </a:xfrm>
        </p:grpSpPr>
        <p:sp>
          <p:nvSpPr>
            <p:cNvPr id="6" name="矩形 5"/>
            <p:cNvSpPr/>
            <p:nvPr/>
          </p:nvSpPr>
          <p:spPr>
            <a:xfrm>
              <a:off x="1003056" y="3623093"/>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grpSp>
          <p:nvGrpSpPr>
            <p:cNvPr id="32" name="群組 31"/>
            <p:cNvGrpSpPr/>
            <p:nvPr/>
          </p:nvGrpSpPr>
          <p:grpSpPr>
            <a:xfrm>
              <a:off x="999635" y="4282847"/>
              <a:ext cx="507999" cy="523221"/>
              <a:chOff x="1028211" y="4282847"/>
              <a:chExt cx="507999" cy="523221"/>
            </a:xfrm>
          </p:grpSpPr>
          <p:sp>
            <p:nvSpPr>
              <p:cNvPr id="8" name="矩形 7"/>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14" name="矩形 13"/>
              <p:cNvSpPr/>
              <p:nvPr/>
            </p:nvSpPr>
            <p:spPr>
              <a:xfrm>
                <a:off x="1131322" y="4282847"/>
                <a:ext cx="373820" cy="523220"/>
              </a:xfrm>
              <a:prstGeom prst="rect">
                <a:avLst/>
              </a:prstGeom>
            </p:spPr>
            <p:txBody>
              <a:bodyPr wrap="none">
                <a:spAutoFit/>
              </a:bodyPr>
              <a:lstStyle/>
              <a:p>
                <a:pPr algn="ctr"/>
                <a:r>
                  <a:rPr lang="en-US" altLang="zh-TW" sz="2800" dirty="0">
                    <a:solidFill>
                      <a:schemeClr val="bg1"/>
                    </a:solidFill>
                  </a:rPr>
                  <a:t>h</a:t>
                </a:r>
                <a:endParaRPr lang="zh-TW" altLang="en-US" sz="2800" baseline="30000" dirty="0">
                  <a:solidFill>
                    <a:schemeClr val="bg1"/>
                  </a:solidFill>
                </a:endParaRPr>
              </a:p>
            </p:txBody>
          </p:sp>
        </p:grpSp>
        <p:sp>
          <p:nvSpPr>
            <p:cNvPr id="15" name="矩形 14"/>
            <p:cNvSpPr/>
            <p:nvPr/>
          </p:nvSpPr>
          <p:spPr>
            <a:xfrm>
              <a:off x="1097041" y="3623094"/>
              <a:ext cx="336952" cy="523220"/>
            </a:xfrm>
            <a:prstGeom prst="rect">
              <a:avLst/>
            </a:prstGeom>
          </p:spPr>
          <p:txBody>
            <a:bodyPr wrap="none">
              <a:spAutoFit/>
            </a:bodyPr>
            <a:lstStyle/>
            <a:p>
              <a:pPr algn="ctr"/>
              <a:r>
                <a:rPr lang="en-US" altLang="zh-TW" sz="2800" dirty="0"/>
                <a:t>c</a:t>
              </a:r>
              <a:endParaRPr lang="zh-TW" altLang="en-US" sz="2800" baseline="30000" dirty="0"/>
            </a:p>
          </p:txBody>
        </p:sp>
      </p:grpSp>
      <p:sp>
        <p:nvSpPr>
          <p:cNvPr id="5" name="立方體 4"/>
          <p:cNvSpPr/>
          <p:nvPr/>
        </p:nvSpPr>
        <p:spPr>
          <a:xfrm>
            <a:off x="1597702" y="3058463"/>
            <a:ext cx="1828800" cy="1828800"/>
          </a:xfrm>
          <a:prstGeom prst="cub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35" name="群組 34"/>
          <p:cNvGrpSpPr/>
          <p:nvPr/>
        </p:nvGrpSpPr>
        <p:grpSpPr>
          <a:xfrm>
            <a:off x="3844261" y="3458872"/>
            <a:ext cx="521815" cy="1182975"/>
            <a:chOff x="999635" y="3623093"/>
            <a:chExt cx="521815" cy="1182975"/>
          </a:xfrm>
        </p:grpSpPr>
        <p:sp>
          <p:nvSpPr>
            <p:cNvPr id="36" name="矩形 35"/>
            <p:cNvSpPr/>
            <p:nvPr/>
          </p:nvSpPr>
          <p:spPr>
            <a:xfrm>
              <a:off x="1003056" y="3623093"/>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grpSp>
          <p:nvGrpSpPr>
            <p:cNvPr id="37" name="群組 36"/>
            <p:cNvGrpSpPr/>
            <p:nvPr/>
          </p:nvGrpSpPr>
          <p:grpSpPr>
            <a:xfrm>
              <a:off x="999635" y="4282847"/>
              <a:ext cx="521815" cy="523221"/>
              <a:chOff x="1028211" y="4282847"/>
              <a:chExt cx="521815" cy="523221"/>
            </a:xfrm>
          </p:grpSpPr>
          <p:sp>
            <p:nvSpPr>
              <p:cNvPr id="39" name="矩形 38"/>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40" name="矩形 39"/>
              <p:cNvSpPr/>
              <p:nvPr/>
            </p:nvSpPr>
            <p:spPr>
              <a:xfrm>
                <a:off x="1086438" y="4282847"/>
                <a:ext cx="463588" cy="523220"/>
              </a:xfrm>
              <a:prstGeom prst="rect">
                <a:avLst/>
              </a:prstGeom>
            </p:spPr>
            <p:txBody>
              <a:bodyPr wrap="none">
                <a:spAutoFit/>
              </a:bodyPr>
              <a:lstStyle/>
              <a:p>
                <a:pPr algn="ctr"/>
                <a:r>
                  <a:rPr lang="en-US" altLang="zh-TW" sz="2800" dirty="0">
                    <a:solidFill>
                      <a:schemeClr val="bg1"/>
                    </a:solidFill>
                  </a:rPr>
                  <a:t>h’</a:t>
                </a:r>
                <a:endParaRPr lang="zh-TW" altLang="en-US" sz="2800" baseline="30000" dirty="0">
                  <a:solidFill>
                    <a:schemeClr val="bg1"/>
                  </a:solidFill>
                </a:endParaRPr>
              </a:p>
            </p:txBody>
          </p:sp>
        </p:grpSp>
        <p:sp>
          <p:nvSpPr>
            <p:cNvPr id="38" name="矩形 37"/>
            <p:cNvSpPr/>
            <p:nvPr/>
          </p:nvSpPr>
          <p:spPr>
            <a:xfrm>
              <a:off x="1052157" y="3623094"/>
              <a:ext cx="426720" cy="523220"/>
            </a:xfrm>
            <a:prstGeom prst="rect">
              <a:avLst/>
            </a:prstGeom>
          </p:spPr>
          <p:txBody>
            <a:bodyPr wrap="none">
              <a:spAutoFit/>
            </a:bodyPr>
            <a:lstStyle/>
            <a:p>
              <a:pPr algn="ctr"/>
              <a:r>
                <a:rPr lang="en-US" altLang="zh-TW" sz="2800" dirty="0"/>
                <a:t>c’</a:t>
              </a:r>
              <a:endParaRPr lang="zh-TW" altLang="en-US" sz="2800" baseline="30000" dirty="0"/>
            </a:p>
          </p:txBody>
        </p:sp>
      </p:grpSp>
      <p:cxnSp>
        <p:nvCxnSpPr>
          <p:cNvPr id="41" name="直線單箭頭接點 40"/>
          <p:cNvCxnSpPr>
            <a:cxnSpLocks/>
          </p:cNvCxnSpPr>
          <p:nvPr/>
        </p:nvCxnSpPr>
        <p:spPr>
          <a:xfrm>
            <a:off x="3197903" y="3727751"/>
            <a:ext cx="6463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cxnSpLocks/>
          </p:cNvCxnSpPr>
          <p:nvPr/>
        </p:nvCxnSpPr>
        <p:spPr>
          <a:xfrm>
            <a:off x="3197903" y="4384084"/>
            <a:ext cx="6463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1867262" y="5283916"/>
            <a:ext cx="1224677" cy="523222"/>
            <a:chOff x="2058121" y="5317684"/>
            <a:chExt cx="1224677" cy="523222"/>
          </a:xfrm>
        </p:grpSpPr>
        <p:sp>
          <p:nvSpPr>
            <p:cNvPr id="46" name="矩形 45"/>
            <p:cNvSpPr/>
            <p:nvPr/>
          </p:nvSpPr>
          <p:spPr>
            <a:xfrm>
              <a:off x="2058121" y="5317685"/>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grpSp>
          <p:nvGrpSpPr>
            <p:cNvPr id="47" name="群組 46"/>
            <p:cNvGrpSpPr/>
            <p:nvPr/>
          </p:nvGrpSpPr>
          <p:grpSpPr>
            <a:xfrm>
              <a:off x="2774799" y="5317684"/>
              <a:ext cx="507999" cy="523221"/>
              <a:chOff x="1028211" y="4282847"/>
              <a:chExt cx="507999" cy="523221"/>
            </a:xfrm>
          </p:grpSpPr>
          <p:sp>
            <p:nvSpPr>
              <p:cNvPr id="49" name="矩形 48"/>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50" name="矩形 49"/>
              <p:cNvSpPr/>
              <p:nvPr/>
            </p:nvSpPr>
            <p:spPr>
              <a:xfrm>
                <a:off x="1131322" y="4282847"/>
                <a:ext cx="373820"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grpSp>
        <p:sp>
          <p:nvSpPr>
            <p:cNvPr id="48" name="矩形 47"/>
            <p:cNvSpPr/>
            <p:nvPr/>
          </p:nvSpPr>
          <p:spPr>
            <a:xfrm>
              <a:off x="2142488" y="5317686"/>
              <a:ext cx="356188" cy="523220"/>
            </a:xfrm>
            <a:prstGeom prst="rect">
              <a:avLst/>
            </a:prstGeom>
          </p:spPr>
          <p:txBody>
            <a:bodyPr wrap="none">
              <a:spAutoFit/>
            </a:bodyPr>
            <a:lstStyle/>
            <a:p>
              <a:pPr algn="ctr"/>
              <a:r>
                <a:rPr lang="en-US" altLang="zh-TW" sz="2800" dirty="0"/>
                <a:t>a</a:t>
              </a:r>
              <a:endParaRPr lang="zh-TW" altLang="en-US" sz="2800" baseline="30000" dirty="0"/>
            </a:p>
          </p:txBody>
        </p:sp>
      </p:grpSp>
      <p:cxnSp>
        <p:nvCxnSpPr>
          <p:cNvPr id="57" name="直線單箭頭接點 56"/>
          <p:cNvCxnSpPr>
            <a:cxnSpLocks/>
          </p:cNvCxnSpPr>
          <p:nvPr/>
        </p:nvCxnSpPr>
        <p:spPr>
          <a:xfrm flipV="1">
            <a:off x="1566634" y="4113904"/>
            <a:ext cx="554568" cy="670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cxnSpLocks/>
          </p:cNvCxnSpPr>
          <p:nvPr/>
        </p:nvCxnSpPr>
        <p:spPr>
          <a:xfrm flipV="1">
            <a:off x="2112995" y="4153511"/>
            <a:ext cx="583498" cy="730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群組 55"/>
          <p:cNvGrpSpPr/>
          <p:nvPr/>
        </p:nvGrpSpPr>
        <p:grpSpPr>
          <a:xfrm>
            <a:off x="1235803" y="4570122"/>
            <a:ext cx="507999" cy="537508"/>
            <a:chOff x="-192705" y="5586580"/>
            <a:chExt cx="507999" cy="537508"/>
          </a:xfrm>
        </p:grpSpPr>
        <p:sp>
          <p:nvSpPr>
            <p:cNvPr id="51" name="矩形 50"/>
            <p:cNvSpPr/>
            <p:nvPr/>
          </p:nvSpPr>
          <p:spPr>
            <a:xfrm>
              <a:off x="-192705" y="5600867"/>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55" name="矩形 54"/>
            <p:cNvSpPr/>
            <p:nvPr/>
          </p:nvSpPr>
          <p:spPr>
            <a:xfrm>
              <a:off x="-111544" y="5586580"/>
              <a:ext cx="362600" cy="523220"/>
            </a:xfrm>
            <a:prstGeom prst="rect">
              <a:avLst/>
            </a:prstGeom>
          </p:spPr>
          <p:txBody>
            <a:bodyPr wrap="none">
              <a:spAutoFit/>
            </a:bodyPr>
            <a:lstStyle/>
            <a:p>
              <a:pPr algn="ctr"/>
              <a:r>
                <a:rPr lang="en-US" altLang="zh-TW" sz="2800" dirty="0"/>
                <a:t>e</a:t>
              </a:r>
              <a:endParaRPr lang="zh-TW" altLang="en-US" sz="2800" baseline="30000" dirty="0"/>
            </a:p>
          </p:txBody>
        </p:sp>
      </p:grpSp>
      <p:grpSp>
        <p:nvGrpSpPr>
          <p:cNvPr id="52" name="群組 51"/>
          <p:cNvGrpSpPr/>
          <p:nvPr/>
        </p:nvGrpSpPr>
        <p:grpSpPr>
          <a:xfrm>
            <a:off x="1846913" y="4584409"/>
            <a:ext cx="507999" cy="523221"/>
            <a:chOff x="1028211" y="4282847"/>
            <a:chExt cx="507999" cy="523221"/>
          </a:xfrm>
        </p:grpSpPr>
        <p:sp>
          <p:nvSpPr>
            <p:cNvPr id="53" name="矩形 52"/>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54" name="矩形 53"/>
            <p:cNvSpPr/>
            <p:nvPr/>
          </p:nvSpPr>
          <p:spPr>
            <a:xfrm>
              <a:off x="1171397" y="4282847"/>
              <a:ext cx="293670" cy="523220"/>
            </a:xfrm>
            <a:prstGeom prst="rect">
              <a:avLst/>
            </a:prstGeom>
          </p:spPr>
          <p:txBody>
            <a:bodyPr wrap="none">
              <a:spAutoFit/>
            </a:bodyPr>
            <a:lstStyle/>
            <a:p>
              <a:pPr algn="ctr"/>
              <a:r>
                <a:rPr lang="en-US" altLang="zh-TW" sz="2800" dirty="0">
                  <a:solidFill>
                    <a:schemeClr val="bg1"/>
                  </a:solidFill>
                </a:rPr>
                <a:t>f</a:t>
              </a:r>
              <a:endParaRPr lang="zh-TW" altLang="en-US" sz="2800" baseline="30000" dirty="0">
                <a:solidFill>
                  <a:schemeClr val="bg1"/>
                </a:solidFill>
              </a:endParaRPr>
            </a:p>
          </p:txBody>
        </p:sp>
      </p:grpSp>
      <p:cxnSp>
        <p:nvCxnSpPr>
          <p:cNvPr id="74" name="直線單箭頭接點 73"/>
          <p:cNvCxnSpPr>
            <a:cxnSpLocks/>
          </p:cNvCxnSpPr>
          <p:nvPr/>
        </p:nvCxnSpPr>
        <p:spPr>
          <a:xfrm flipV="1">
            <a:off x="2121202" y="2683615"/>
            <a:ext cx="0" cy="621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cxnSpLocks/>
          </p:cNvCxnSpPr>
          <p:nvPr/>
        </p:nvCxnSpPr>
        <p:spPr>
          <a:xfrm flipV="1">
            <a:off x="2853628" y="2683615"/>
            <a:ext cx="0" cy="621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7" name="群組 76"/>
          <p:cNvGrpSpPr/>
          <p:nvPr/>
        </p:nvGrpSpPr>
        <p:grpSpPr>
          <a:xfrm>
            <a:off x="1859985" y="2147455"/>
            <a:ext cx="1238493" cy="523222"/>
            <a:chOff x="2058121" y="5317684"/>
            <a:chExt cx="1238493" cy="523222"/>
          </a:xfrm>
        </p:grpSpPr>
        <p:sp>
          <p:nvSpPr>
            <p:cNvPr id="78" name="矩形 77"/>
            <p:cNvSpPr/>
            <p:nvPr/>
          </p:nvSpPr>
          <p:spPr>
            <a:xfrm>
              <a:off x="2058121" y="5317685"/>
              <a:ext cx="507999" cy="5232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grpSp>
          <p:nvGrpSpPr>
            <p:cNvPr id="79" name="群組 78"/>
            <p:cNvGrpSpPr/>
            <p:nvPr/>
          </p:nvGrpSpPr>
          <p:grpSpPr>
            <a:xfrm>
              <a:off x="2774799" y="5317684"/>
              <a:ext cx="521815" cy="523221"/>
              <a:chOff x="1028211" y="4282847"/>
              <a:chExt cx="521815" cy="523221"/>
            </a:xfrm>
          </p:grpSpPr>
          <p:sp>
            <p:nvSpPr>
              <p:cNvPr id="81" name="矩形 80"/>
              <p:cNvSpPr/>
              <p:nvPr/>
            </p:nvSpPr>
            <p:spPr>
              <a:xfrm>
                <a:off x="1028211" y="4282848"/>
                <a:ext cx="50799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sp>
            <p:nvSpPr>
              <p:cNvPr id="82" name="矩形 81"/>
              <p:cNvSpPr/>
              <p:nvPr/>
            </p:nvSpPr>
            <p:spPr>
              <a:xfrm>
                <a:off x="1086438" y="4282847"/>
                <a:ext cx="463588" cy="523220"/>
              </a:xfrm>
              <a:prstGeom prst="rect">
                <a:avLst/>
              </a:prstGeom>
            </p:spPr>
            <p:txBody>
              <a:bodyPr wrap="none">
                <a:spAutoFit/>
              </a:bodyPr>
              <a:lstStyle/>
              <a:p>
                <a:pPr algn="ctr"/>
                <a:r>
                  <a:rPr lang="en-US" altLang="zh-TW" sz="2800" dirty="0">
                    <a:solidFill>
                      <a:schemeClr val="bg1"/>
                    </a:solidFill>
                  </a:rPr>
                  <a:t>b’</a:t>
                </a:r>
                <a:endParaRPr lang="zh-TW" altLang="en-US" sz="2800" baseline="30000" dirty="0">
                  <a:solidFill>
                    <a:schemeClr val="bg1"/>
                  </a:solidFill>
                </a:endParaRPr>
              </a:p>
            </p:txBody>
          </p:sp>
        </p:grpSp>
        <p:sp>
          <p:nvSpPr>
            <p:cNvPr id="80" name="矩形 79"/>
            <p:cNvSpPr/>
            <p:nvPr/>
          </p:nvSpPr>
          <p:spPr>
            <a:xfrm>
              <a:off x="2097605" y="5317686"/>
              <a:ext cx="445956" cy="523220"/>
            </a:xfrm>
            <a:prstGeom prst="rect">
              <a:avLst/>
            </a:prstGeom>
          </p:spPr>
          <p:txBody>
            <a:bodyPr wrap="none">
              <a:spAutoFit/>
            </a:bodyPr>
            <a:lstStyle/>
            <a:p>
              <a:pPr algn="ctr"/>
              <a:r>
                <a:rPr lang="en-US" altLang="zh-TW" sz="2800" dirty="0"/>
                <a:t>a’</a:t>
              </a:r>
              <a:endParaRPr lang="zh-TW" altLang="en-US" sz="2800" baseline="30000" dirty="0"/>
            </a:p>
          </p:txBody>
        </p:sp>
      </p:grpSp>
      <p:pic>
        <p:nvPicPr>
          <p:cNvPr id="92" name="圖片 91"/>
          <p:cNvPicPr>
            <a:picLocks noChangeAspect="1"/>
          </p:cNvPicPr>
          <p:nvPr/>
        </p:nvPicPr>
        <p:blipFill>
          <a:blip r:embed="rId3"/>
          <a:stretch>
            <a:fillRect/>
          </a:stretch>
        </p:blipFill>
        <p:spPr>
          <a:xfrm>
            <a:off x="5063029" y="1754161"/>
            <a:ext cx="3316550" cy="4126406"/>
          </a:xfrm>
          <a:prstGeom prst="rect">
            <a:avLst/>
          </a:prstGeom>
        </p:spPr>
      </p:pic>
    </p:spTree>
    <p:extLst>
      <p:ext uri="{BB962C8B-B14F-4D97-AF65-F5344CB8AC3E}">
        <p14:creationId xmlns:p14="http://schemas.microsoft.com/office/powerpoint/2010/main" val="28356304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箭號: 向上 63"/>
          <p:cNvSpPr/>
          <p:nvPr/>
        </p:nvSpPr>
        <p:spPr>
          <a:xfrm>
            <a:off x="3747655" y="5542475"/>
            <a:ext cx="431800" cy="503766"/>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3D Grid LSTM</a:t>
            </a:r>
            <a:endParaRPr lang="zh-TW" altLang="en-US" dirty="0"/>
          </a:p>
        </p:txBody>
      </p:sp>
      <p:sp>
        <p:nvSpPr>
          <p:cNvPr id="3" name="內容版面配置區 2"/>
          <p:cNvSpPr>
            <a:spLocks noGrp="1"/>
          </p:cNvSpPr>
          <p:nvPr>
            <p:ph idx="1"/>
          </p:nvPr>
        </p:nvSpPr>
        <p:spPr>
          <a:xfrm>
            <a:off x="628650" y="1825625"/>
            <a:ext cx="7886700" cy="4351338"/>
          </a:xfrm>
        </p:spPr>
        <p:txBody>
          <a:bodyPr>
            <a:normAutofit/>
          </a:bodyPr>
          <a:lstStyle/>
          <a:p>
            <a:r>
              <a:rPr lang="en-US" altLang="zh-TW" sz="2400" dirty="0"/>
              <a:t>Images are composed of pixels</a:t>
            </a:r>
          </a:p>
          <a:p>
            <a:endParaRPr lang="en-US" altLang="zh-TW" sz="2400" dirty="0"/>
          </a:p>
        </p:txBody>
      </p:sp>
      <p:sp>
        <p:nvSpPr>
          <p:cNvPr id="5" name="矩形 4"/>
          <p:cNvSpPr/>
          <p:nvPr/>
        </p:nvSpPr>
        <p:spPr>
          <a:xfrm>
            <a:off x="6572932" y="1716617"/>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7426178" y="1716617"/>
            <a:ext cx="334312" cy="31750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7" name="矩形 6"/>
          <p:cNvSpPr/>
          <p:nvPr/>
        </p:nvSpPr>
        <p:spPr>
          <a:xfrm>
            <a:off x="8279424" y="1685339"/>
            <a:ext cx="334312" cy="317500"/>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6572932" y="2626059"/>
            <a:ext cx="334312" cy="317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 name="矩形 8"/>
          <p:cNvSpPr/>
          <p:nvPr/>
        </p:nvSpPr>
        <p:spPr>
          <a:xfrm>
            <a:off x="7426178" y="2626059"/>
            <a:ext cx="334312" cy="317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矩形 9"/>
          <p:cNvSpPr/>
          <p:nvPr/>
        </p:nvSpPr>
        <p:spPr>
          <a:xfrm>
            <a:off x="8279424" y="2626059"/>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72932" y="3538872"/>
            <a:ext cx="334312" cy="317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2" name="矩形 11"/>
          <p:cNvSpPr/>
          <p:nvPr/>
        </p:nvSpPr>
        <p:spPr>
          <a:xfrm>
            <a:off x="7426178" y="3535501"/>
            <a:ext cx="334312" cy="317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矩形 12"/>
          <p:cNvSpPr/>
          <p:nvPr/>
        </p:nvSpPr>
        <p:spPr>
          <a:xfrm>
            <a:off x="8279424" y="3535501"/>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575278" y="4357550"/>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428524" y="4357550"/>
            <a:ext cx="334312" cy="31750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18" name="矩形 17"/>
          <p:cNvSpPr/>
          <p:nvPr/>
        </p:nvSpPr>
        <p:spPr>
          <a:xfrm>
            <a:off x="8281770" y="4326272"/>
            <a:ext cx="334312" cy="317500"/>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9" name="矩形 18"/>
          <p:cNvSpPr/>
          <p:nvPr/>
        </p:nvSpPr>
        <p:spPr>
          <a:xfrm>
            <a:off x="6575278" y="5266992"/>
            <a:ext cx="334312" cy="317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0" name="矩形 19"/>
          <p:cNvSpPr/>
          <p:nvPr/>
        </p:nvSpPr>
        <p:spPr>
          <a:xfrm>
            <a:off x="7428524" y="5266992"/>
            <a:ext cx="334312" cy="317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矩形 20"/>
          <p:cNvSpPr/>
          <p:nvPr/>
        </p:nvSpPr>
        <p:spPr>
          <a:xfrm>
            <a:off x="8281770" y="5266992"/>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575278" y="6179805"/>
            <a:ext cx="334312" cy="317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23" name="矩形 22"/>
          <p:cNvSpPr/>
          <p:nvPr/>
        </p:nvSpPr>
        <p:spPr>
          <a:xfrm>
            <a:off x="7428524" y="6176434"/>
            <a:ext cx="334312" cy="317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4" name="矩形 23"/>
          <p:cNvSpPr/>
          <p:nvPr/>
        </p:nvSpPr>
        <p:spPr>
          <a:xfrm>
            <a:off x="8281770" y="6176434"/>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p:cNvCxnSpPr>
            <a:cxnSpLocks/>
          </p:cNvCxnSpPr>
          <p:nvPr/>
        </p:nvCxnSpPr>
        <p:spPr>
          <a:xfrm>
            <a:off x="6930878" y="1875367"/>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cxnSpLocks/>
          </p:cNvCxnSpPr>
          <p:nvPr/>
        </p:nvCxnSpPr>
        <p:spPr>
          <a:xfrm>
            <a:off x="7771424" y="1875367"/>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stCxn id="7" idx="2"/>
            <a:endCxn id="8" idx="0"/>
          </p:cNvCxnSpPr>
          <p:nvPr/>
        </p:nvCxnSpPr>
        <p:spPr>
          <a:xfrm flipH="1">
            <a:off x="6740088" y="2002839"/>
            <a:ext cx="1706492" cy="623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cxnSpLocks/>
          </p:cNvCxnSpPr>
          <p:nvPr/>
        </p:nvCxnSpPr>
        <p:spPr>
          <a:xfrm>
            <a:off x="6930878" y="2787513"/>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cxnSpLocks/>
          </p:cNvCxnSpPr>
          <p:nvPr/>
        </p:nvCxnSpPr>
        <p:spPr>
          <a:xfrm>
            <a:off x="7771424" y="2800213"/>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cxnSpLocks/>
          </p:cNvCxnSpPr>
          <p:nvPr/>
        </p:nvCxnSpPr>
        <p:spPr>
          <a:xfrm flipH="1">
            <a:off x="6740088" y="2914985"/>
            <a:ext cx="1706492" cy="623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cxnSpLocks/>
          </p:cNvCxnSpPr>
          <p:nvPr/>
        </p:nvCxnSpPr>
        <p:spPr>
          <a:xfrm>
            <a:off x="6943578" y="3676513"/>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cxnSpLocks/>
          </p:cNvCxnSpPr>
          <p:nvPr/>
        </p:nvCxnSpPr>
        <p:spPr>
          <a:xfrm>
            <a:off x="7784124" y="3689213"/>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cxnSpLocks/>
          </p:cNvCxnSpPr>
          <p:nvPr/>
        </p:nvCxnSpPr>
        <p:spPr>
          <a:xfrm>
            <a:off x="6945924" y="44909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cxnSpLocks/>
          </p:cNvCxnSpPr>
          <p:nvPr/>
        </p:nvCxnSpPr>
        <p:spPr>
          <a:xfrm>
            <a:off x="7786470" y="44909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cxnSpLocks/>
          </p:cNvCxnSpPr>
          <p:nvPr/>
        </p:nvCxnSpPr>
        <p:spPr>
          <a:xfrm>
            <a:off x="6933224" y="54307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cxnSpLocks/>
          </p:cNvCxnSpPr>
          <p:nvPr/>
        </p:nvCxnSpPr>
        <p:spPr>
          <a:xfrm>
            <a:off x="7773770" y="54307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cxnSpLocks/>
          </p:cNvCxnSpPr>
          <p:nvPr/>
        </p:nvCxnSpPr>
        <p:spPr>
          <a:xfrm>
            <a:off x="6933224" y="63324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cxnSpLocks/>
          </p:cNvCxnSpPr>
          <p:nvPr/>
        </p:nvCxnSpPr>
        <p:spPr>
          <a:xfrm>
            <a:off x="7773770" y="63324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cxnSpLocks/>
          </p:cNvCxnSpPr>
          <p:nvPr/>
        </p:nvCxnSpPr>
        <p:spPr>
          <a:xfrm rot="5400000">
            <a:off x="6494784" y="4993942"/>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cxnSpLocks/>
          </p:cNvCxnSpPr>
          <p:nvPr/>
        </p:nvCxnSpPr>
        <p:spPr>
          <a:xfrm rot="5400000">
            <a:off x="6494784" y="5890684"/>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cxnSpLocks/>
          </p:cNvCxnSpPr>
          <p:nvPr/>
        </p:nvCxnSpPr>
        <p:spPr>
          <a:xfrm rot="5400000">
            <a:off x="7345684" y="4993942"/>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p:cNvCxnSpPr>
          <p:nvPr/>
        </p:nvCxnSpPr>
        <p:spPr>
          <a:xfrm rot="5400000">
            <a:off x="7345684" y="5890684"/>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cxnSpLocks/>
          </p:cNvCxnSpPr>
          <p:nvPr/>
        </p:nvCxnSpPr>
        <p:spPr>
          <a:xfrm rot="5400000">
            <a:off x="8208796" y="4993942"/>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cxnSpLocks/>
          </p:cNvCxnSpPr>
          <p:nvPr/>
        </p:nvCxnSpPr>
        <p:spPr>
          <a:xfrm rot="5400000">
            <a:off x="8208796" y="5890684"/>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圖片 53"/>
          <p:cNvPicPr>
            <a:picLocks noChangeAspect="1"/>
          </p:cNvPicPr>
          <p:nvPr/>
        </p:nvPicPr>
        <p:blipFill>
          <a:blip r:embed="rId2"/>
          <a:stretch>
            <a:fillRect/>
          </a:stretch>
        </p:blipFill>
        <p:spPr>
          <a:xfrm>
            <a:off x="686358" y="2496080"/>
            <a:ext cx="2229874" cy="2147692"/>
          </a:xfrm>
          <a:prstGeom prst="rect">
            <a:avLst/>
          </a:prstGeom>
        </p:spPr>
      </p:pic>
      <p:graphicFrame>
        <p:nvGraphicFramePr>
          <p:cNvPr id="57" name="表格 56"/>
          <p:cNvGraphicFramePr>
            <a:graphicFrameLocks noGrp="1"/>
          </p:cNvGraphicFramePr>
          <p:nvPr>
            <p:extLst/>
          </p:nvPr>
        </p:nvGraphicFramePr>
        <p:xfrm>
          <a:off x="1446268" y="5010574"/>
          <a:ext cx="1292319" cy="1112520"/>
        </p:xfrm>
        <a:graphic>
          <a:graphicData uri="http://schemas.openxmlformats.org/drawingml/2006/table">
            <a:tbl>
              <a:tblPr firstRow="1" bandRow="1">
                <a:tableStyleId>{5940675A-B579-460E-94D1-54222C63F5DA}</a:tableStyleId>
              </a:tblPr>
              <a:tblGrid>
                <a:gridCol w="430773">
                  <a:extLst>
                    <a:ext uri="{9D8B030D-6E8A-4147-A177-3AD203B41FA5}">
                      <a16:colId xmlns:a16="http://schemas.microsoft.com/office/drawing/2014/main" val="1797357957"/>
                    </a:ext>
                  </a:extLst>
                </a:gridCol>
                <a:gridCol w="430773">
                  <a:extLst>
                    <a:ext uri="{9D8B030D-6E8A-4147-A177-3AD203B41FA5}">
                      <a16:colId xmlns:a16="http://schemas.microsoft.com/office/drawing/2014/main" val="566094215"/>
                    </a:ext>
                  </a:extLst>
                </a:gridCol>
                <a:gridCol w="430773">
                  <a:extLst>
                    <a:ext uri="{9D8B030D-6E8A-4147-A177-3AD203B41FA5}">
                      <a16:colId xmlns:a16="http://schemas.microsoft.com/office/drawing/2014/main" val="3168557044"/>
                    </a:ext>
                  </a:extLst>
                </a:gridCol>
              </a:tblGrid>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839574728"/>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586230075"/>
                  </a:ext>
                </a:extLst>
              </a:tr>
              <a:tr h="370840">
                <a:tc>
                  <a:txBody>
                    <a:bodyPr/>
                    <a:lstStyle/>
                    <a:p>
                      <a:endParaRPr lang="zh-TW" altLang="en-US" dirty="0"/>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33046551"/>
                  </a:ext>
                </a:extLst>
              </a:tr>
            </a:tbl>
          </a:graphicData>
        </a:graphic>
      </p:graphicFrame>
      <p:sp>
        <p:nvSpPr>
          <p:cNvPr id="58" name="矩形 57"/>
          <p:cNvSpPr/>
          <p:nvPr/>
        </p:nvSpPr>
        <p:spPr>
          <a:xfrm>
            <a:off x="1429189" y="4997874"/>
            <a:ext cx="1293770" cy="11443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箭號: 向上 60"/>
          <p:cNvSpPr/>
          <p:nvPr/>
        </p:nvSpPr>
        <p:spPr>
          <a:xfrm>
            <a:off x="3395535" y="5778362"/>
            <a:ext cx="431800" cy="50376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2" name="箭號: 向上 61"/>
          <p:cNvSpPr/>
          <p:nvPr/>
        </p:nvSpPr>
        <p:spPr>
          <a:xfrm>
            <a:off x="4162275" y="5778362"/>
            <a:ext cx="431800" cy="50376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3" name="箭號: 向上 62"/>
          <p:cNvSpPr/>
          <p:nvPr/>
        </p:nvSpPr>
        <p:spPr>
          <a:xfrm>
            <a:off x="4936976" y="5778362"/>
            <a:ext cx="431800" cy="50376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5" name="箭號: 向上 64"/>
          <p:cNvSpPr/>
          <p:nvPr/>
        </p:nvSpPr>
        <p:spPr>
          <a:xfrm>
            <a:off x="4484546" y="5566291"/>
            <a:ext cx="431800" cy="503766"/>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6" name="箭號: 向上 65"/>
          <p:cNvSpPr/>
          <p:nvPr/>
        </p:nvSpPr>
        <p:spPr>
          <a:xfrm>
            <a:off x="5259247" y="5566025"/>
            <a:ext cx="431800" cy="503766"/>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60" name="圖片 59"/>
          <p:cNvPicPr>
            <a:picLocks noChangeAspect="1"/>
          </p:cNvPicPr>
          <p:nvPr/>
        </p:nvPicPr>
        <p:blipFill>
          <a:blip r:embed="rId3"/>
          <a:stretch>
            <a:fillRect/>
          </a:stretch>
        </p:blipFill>
        <p:spPr>
          <a:xfrm>
            <a:off x="3057270" y="2363772"/>
            <a:ext cx="3181350" cy="3371850"/>
          </a:xfrm>
          <a:prstGeom prst="rect">
            <a:avLst/>
          </a:prstGeom>
        </p:spPr>
      </p:pic>
      <p:sp>
        <p:nvSpPr>
          <p:cNvPr id="67" name="矩形 66"/>
          <p:cNvSpPr/>
          <p:nvPr/>
        </p:nvSpPr>
        <p:spPr>
          <a:xfrm>
            <a:off x="999866" y="5735622"/>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1431664" y="5735622"/>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1914694" y="5780658"/>
            <a:ext cx="334312" cy="31750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74" name="矩形 73"/>
          <p:cNvSpPr/>
          <p:nvPr/>
        </p:nvSpPr>
        <p:spPr>
          <a:xfrm>
            <a:off x="1484946" y="5794358"/>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5092091" y="2704651"/>
            <a:ext cx="334312" cy="317500"/>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6" name="矩形 75"/>
          <p:cNvSpPr/>
          <p:nvPr/>
        </p:nvSpPr>
        <p:spPr>
          <a:xfrm>
            <a:off x="2349992" y="5777649"/>
            <a:ext cx="334312" cy="317500"/>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7" name="矩形 76"/>
          <p:cNvSpPr/>
          <p:nvPr/>
        </p:nvSpPr>
        <p:spPr>
          <a:xfrm>
            <a:off x="3705708" y="2547389"/>
            <a:ext cx="334312" cy="317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78" name="矩形 77"/>
          <p:cNvSpPr/>
          <p:nvPr/>
        </p:nvSpPr>
        <p:spPr>
          <a:xfrm>
            <a:off x="1484946" y="5393471"/>
            <a:ext cx="334312" cy="317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79" name="矩形 78"/>
          <p:cNvSpPr/>
          <p:nvPr/>
        </p:nvSpPr>
        <p:spPr>
          <a:xfrm>
            <a:off x="1863219" y="5735622"/>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999654" y="5368820"/>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4507045" y="2550533"/>
            <a:ext cx="334312" cy="317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矩形 81"/>
          <p:cNvSpPr/>
          <p:nvPr/>
        </p:nvSpPr>
        <p:spPr>
          <a:xfrm>
            <a:off x="1916501" y="5383425"/>
            <a:ext cx="334312" cy="317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3" name="矩形 82"/>
          <p:cNvSpPr/>
          <p:nvPr/>
        </p:nvSpPr>
        <p:spPr>
          <a:xfrm>
            <a:off x="1431664" y="5368820"/>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p:nvSpPr>
        <p:spPr>
          <a:xfrm>
            <a:off x="1864244" y="5368820"/>
            <a:ext cx="861546" cy="7583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4312657" y="2696379"/>
            <a:ext cx="334312" cy="31750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73" name="矩形 72"/>
          <p:cNvSpPr/>
          <p:nvPr/>
        </p:nvSpPr>
        <p:spPr>
          <a:xfrm>
            <a:off x="3504167" y="2696379"/>
            <a:ext cx="334312"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文字方塊 84"/>
          <p:cNvSpPr txBox="1"/>
          <p:nvPr/>
        </p:nvSpPr>
        <p:spPr>
          <a:xfrm>
            <a:off x="6572932" y="937043"/>
            <a:ext cx="2040804" cy="461665"/>
          </a:xfrm>
          <a:prstGeom prst="rect">
            <a:avLst/>
          </a:prstGeom>
          <a:noFill/>
        </p:spPr>
        <p:txBody>
          <a:bodyPr wrap="square" rtlCol="0">
            <a:spAutoFit/>
          </a:bodyPr>
          <a:lstStyle/>
          <a:p>
            <a:pPr algn="ctr"/>
            <a:r>
              <a:rPr lang="en-US" altLang="zh-TW" sz="2400" dirty="0"/>
              <a:t>3 x 3 images</a:t>
            </a:r>
            <a:endParaRPr lang="zh-TW" altLang="en-US" sz="2400" dirty="0"/>
          </a:p>
        </p:txBody>
      </p:sp>
    </p:spTree>
    <p:extLst>
      <p:ext uri="{BB962C8B-B14F-4D97-AF65-F5344CB8AC3E}">
        <p14:creationId xmlns:p14="http://schemas.microsoft.com/office/powerpoint/2010/main" val="30661267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79"/>
                                        </p:tgtEl>
                                        <p:attrNameLst>
                                          <p:attrName>style.visibility</p:attrName>
                                        </p:attrNameLst>
                                      </p:cBhvr>
                                      <p:to>
                                        <p:strVal val="visible"/>
                                      </p:to>
                                    </p:set>
                                  </p:childTnLst>
                                </p:cTn>
                              </p:par>
                              <p:par>
                                <p:cTn id="165" presetID="1" presetClass="exit" presetSubtype="0" fill="hold" grpId="1" nodeType="withEffect">
                                  <p:stCondLst>
                                    <p:cond delay="0"/>
                                  </p:stCondLst>
                                  <p:childTnLst>
                                    <p:set>
                                      <p:cBhvr>
                                        <p:cTn id="166" dur="1" fill="hold">
                                          <p:stCondLst>
                                            <p:cond delay="0"/>
                                          </p:stCondLst>
                                        </p:cTn>
                                        <p:tgtEl>
                                          <p:spTgt spid="70"/>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7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7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0"/>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7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7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78"/>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83"/>
                                        </p:tgtEl>
                                        <p:attrNameLst>
                                          <p:attrName>style.visibility</p:attrName>
                                        </p:attrNameLst>
                                      </p:cBhvr>
                                      <p:to>
                                        <p:strVal val="visible"/>
                                      </p:to>
                                    </p:set>
                                  </p:childTnLst>
                                </p:cTn>
                              </p:par>
                              <p:par>
                                <p:cTn id="201" presetID="1" presetClass="exit" presetSubtype="0" fill="hold" grpId="1" nodeType="withEffect">
                                  <p:stCondLst>
                                    <p:cond delay="0"/>
                                  </p:stCondLst>
                                  <p:childTnLst>
                                    <p:set>
                                      <p:cBhvr>
                                        <p:cTn id="202" dur="1" fill="hold">
                                          <p:stCondLst>
                                            <p:cond delay="0"/>
                                          </p:stCondLst>
                                        </p:cTn>
                                        <p:tgtEl>
                                          <p:spTgt spid="80"/>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8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82"/>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84"/>
                                        </p:tgtEl>
                                        <p:attrNameLst>
                                          <p:attrName>style.visibility</p:attrName>
                                        </p:attrNameLst>
                                      </p:cBhvr>
                                      <p:to>
                                        <p:strVal val="visible"/>
                                      </p:to>
                                    </p:set>
                                  </p:childTnLst>
                                </p:cTn>
                              </p:par>
                              <p:par>
                                <p:cTn id="219" presetID="1" presetClass="exit" presetSubtype="0" fill="hold" grpId="1" nodeType="withEffect">
                                  <p:stCondLst>
                                    <p:cond delay="0"/>
                                  </p:stCondLst>
                                  <p:childTnLst>
                                    <p:set>
                                      <p:cBhvr>
                                        <p:cTn id="220" dur="1" fill="hold">
                                          <p:stCondLst>
                                            <p:cond delay="0"/>
                                          </p:stCondLst>
                                        </p:cTn>
                                        <p:tgtEl>
                                          <p:spTgt spid="83"/>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58" grpId="0" animBg="1"/>
      <p:bldP spid="61" grpId="0" animBg="1"/>
      <p:bldP spid="62" grpId="0" animBg="1"/>
      <p:bldP spid="63" grpId="0" animBg="1"/>
      <p:bldP spid="65" grpId="0" animBg="1"/>
      <p:bldP spid="66" grpId="0" animBg="1"/>
      <p:bldP spid="67" grpId="0" animBg="1"/>
      <p:bldP spid="67" grpId="1" animBg="1"/>
      <p:bldP spid="70" grpId="0" animBg="1"/>
      <p:bldP spid="70" grpId="1" animBg="1"/>
      <p:bldP spid="72" grpId="0" animBg="1"/>
      <p:bldP spid="74" grpId="0" animBg="1"/>
      <p:bldP spid="75" grpId="0" animBg="1"/>
      <p:bldP spid="76" grpId="0" animBg="1"/>
      <p:bldP spid="77" grpId="0" animBg="1"/>
      <p:bldP spid="78" grpId="0" animBg="1"/>
      <p:bldP spid="79" grpId="0" animBg="1"/>
      <p:bldP spid="79" grpId="1" animBg="1"/>
      <p:bldP spid="80" grpId="0" animBg="1"/>
      <p:bldP spid="80" grpId="1" animBg="1"/>
      <p:bldP spid="81" grpId="0" animBg="1"/>
      <p:bldP spid="82" grpId="0" animBg="1"/>
      <p:bldP spid="83" grpId="0" animBg="1"/>
      <p:bldP spid="83" grpId="1" animBg="1"/>
      <p:bldP spid="84" grpId="0" animBg="1"/>
      <p:bldP spid="71" grpId="0" animBg="1"/>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748872" y="1991653"/>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99559" y="1991653"/>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644536" y="1991653"/>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732982" y="1991653"/>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88759" y="1991653"/>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224257" y="2778829"/>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806794" y="2778828"/>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817644" y="1579951"/>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817644" y="1579951"/>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754706" y="1571536"/>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754706" y="1571536"/>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91768" y="1578058"/>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91768" y="1578058"/>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243906" y="1571536"/>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243906" y="1571536"/>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96044" y="1578058"/>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96044" y="1578058"/>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637639" y="2834218"/>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637639" y="2834218"/>
                <a:ext cx="1736303" cy="523220"/>
              </a:xfrm>
              <a:prstGeom prst="rect">
                <a:avLst/>
              </a:prstGeom>
              <a:blipFill>
                <a:blip r:embed="rId8"/>
                <a:stretch>
                  <a:fillRect l="-736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637639" y="3413265"/>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637639" y="3413265"/>
                <a:ext cx="2283392" cy="954107"/>
              </a:xfrm>
              <a:prstGeom prst="rect">
                <a:avLst/>
              </a:prstGeom>
              <a:blipFill>
                <a:blip r:embed="rId9"/>
                <a:stretch>
                  <a:fillRect l="-5615"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418463" y="478062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418463" y="478062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853659" y="4785789"/>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628650" y="2948443"/>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637639" y="1821067"/>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151079" y="2948443"/>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100483"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801707" y="2005696"/>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01707" y="2005696"/>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820477" y="2446533"/>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820477" y="2446533"/>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708496" y="2014196"/>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708496" y="2014196"/>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727266" y="2455033"/>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727266" y="2455033"/>
                <a:ext cx="459357" cy="436658"/>
              </a:xfrm>
              <a:prstGeom prst="rect">
                <a:avLst/>
              </a:prstGeom>
              <a:blipFill>
                <a:blip r:embed="rId14"/>
                <a:stretch>
                  <a:fillRect/>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1190307" y="5867756"/>
            <a:ext cx="6909432"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5" name="標題 4">
            <a:extLst>
              <a:ext uri="{FF2B5EF4-FFF2-40B4-BE49-F238E27FC236}">
                <a16:creationId xmlns:a16="http://schemas.microsoft.com/office/drawing/2014/main" id="{25ABD7A1-5C63-4B0E-8E5D-BD49F26CBDF7}"/>
              </a:ext>
            </a:extLst>
          </p:cNvPr>
          <p:cNvSpPr>
            <a:spLocks noGrp="1"/>
          </p:cNvSpPr>
          <p:nvPr>
            <p:ph type="title"/>
          </p:nvPr>
        </p:nvSpPr>
        <p:spPr/>
        <p:txBody>
          <a:bodyPr/>
          <a:lstStyle/>
          <a:p>
            <a:r>
              <a:rPr lang="en-US" altLang="zh-TW" dirty="0"/>
              <a:t>How about Hidden Layer?</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AA01B68-0294-4E14-B8A9-D5B1A499180A}"/>
                  </a:ext>
                </a:extLst>
              </p:cNvPr>
              <p:cNvSpPr/>
              <p:nvPr/>
            </p:nvSpPr>
            <p:spPr>
              <a:xfrm>
                <a:off x="3849552" y="250825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CAA01B68-0294-4E14-B8A9-D5B1A499180A}"/>
                  </a:ext>
                </a:extLst>
              </p:cNvPr>
              <p:cNvSpPr>
                <a:spLocks noRot="1" noChangeAspect="1" noMove="1" noResize="1" noEditPoints="1" noAdjustHandles="1" noChangeArrowheads="1" noChangeShapeType="1" noTextEdit="1"/>
              </p:cNvSpPr>
              <p:nvPr/>
            </p:nvSpPr>
            <p:spPr>
              <a:xfrm>
                <a:off x="3849552" y="2508250"/>
                <a:ext cx="361950" cy="901700"/>
              </a:xfrm>
              <a:prstGeom prst="rect">
                <a:avLst/>
              </a:prstGeom>
              <a:blipFill>
                <a:blip r:embed="rId3"/>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96D02B-B4AC-4725-B091-C12FBFAD4D99}"/>
                  </a:ext>
                </a:extLst>
              </p:cNvPr>
              <p:cNvSpPr/>
              <p:nvPr/>
            </p:nvSpPr>
            <p:spPr>
              <a:xfrm>
                <a:off x="628650" y="252730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1E96D02B-B4AC-4725-B091-C12FBFAD4D99}"/>
                  </a:ext>
                </a:extLst>
              </p:cNvPr>
              <p:cNvSpPr>
                <a:spLocks noRot="1" noChangeAspect="1" noMove="1" noResize="1" noEditPoints="1" noAdjustHandles="1" noChangeArrowheads="1" noChangeShapeType="1" noTextEdit="1"/>
              </p:cNvSpPr>
              <p:nvPr/>
            </p:nvSpPr>
            <p:spPr>
              <a:xfrm>
                <a:off x="628650" y="2527300"/>
                <a:ext cx="361950" cy="901700"/>
              </a:xfrm>
              <a:prstGeom prst="rect">
                <a:avLst/>
              </a:prstGeom>
              <a:blipFill>
                <a:blip r:embed="rId4"/>
                <a:stretch>
                  <a:fillRect l="-20968"/>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A152AE88-C35D-4D26-A206-1F04864F8B3C}"/>
              </a:ext>
            </a:extLst>
          </p:cNvPr>
          <p:cNvSpPr/>
          <p:nvPr/>
        </p:nvSpPr>
        <p:spPr>
          <a:xfrm>
            <a:off x="1792787" y="250825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Layer 1</a:t>
            </a:r>
            <a:endParaRPr lang="zh-TW" altLang="en-US" sz="2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4D138E4-1647-435B-9474-ACD40EA72779}"/>
                  </a:ext>
                </a:extLst>
              </p:cNvPr>
              <p:cNvSpPr/>
              <p:nvPr/>
            </p:nvSpPr>
            <p:spPr>
              <a:xfrm>
                <a:off x="4960167" y="2508250"/>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zh-TW" sz="2400" dirty="0"/>
                        <m:t>Layer</m:t>
                      </m:r>
                      <m:r>
                        <m:rPr>
                          <m:nor/>
                        </m:rPr>
                        <a:rPr lang="en-US" altLang="zh-TW" sz="2400" dirty="0"/>
                        <m:t> </m:t>
                      </m:r>
                      <m:r>
                        <m:rPr>
                          <m:nor/>
                        </m:rPr>
                        <a:rPr lang="en-US" altLang="zh-TW" sz="2400" dirty="0"/>
                        <m:t>2</m:t>
                      </m:r>
                    </m:oMath>
                  </m:oMathPara>
                </a14:m>
                <a:endParaRPr lang="zh-TW" altLang="en-US" sz="2400" dirty="0"/>
              </a:p>
            </p:txBody>
          </p:sp>
        </mc:Choice>
        <mc:Fallback xmlns="">
          <p:sp>
            <p:nvSpPr>
              <p:cNvPr id="12" name="矩形 11">
                <a:extLst>
                  <a:ext uri="{FF2B5EF4-FFF2-40B4-BE49-F238E27FC236}">
                    <a16:creationId xmlns:a16="http://schemas.microsoft.com/office/drawing/2014/main" id="{24D138E4-1647-435B-9474-ACD40EA72779}"/>
                  </a:ext>
                </a:extLst>
              </p:cNvPr>
              <p:cNvSpPr>
                <a:spLocks noRot="1" noChangeAspect="1" noMove="1" noResize="1" noEditPoints="1" noAdjustHandles="1" noChangeArrowheads="1" noChangeShapeType="1" noTextEdit="1"/>
              </p:cNvSpPr>
              <p:nvPr/>
            </p:nvSpPr>
            <p:spPr>
              <a:xfrm>
                <a:off x="4960167" y="2508250"/>
                <a:ext cx="1308100" cy="9017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42860BD-CC07-4DC2-8AE7-8348BF0F3C34}"/>
                  </a:ext>
                </a:extLst>
              </p:cNvPr>
              <p:cNvSpPr/>
              <p:nvPr/>
            </p:nvSpPr>
            <p:spPr>
              <a:xfrm>
                <a:off x="7016932" y="2527300"/>
                <a:ext cx="361950" cy="901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 name="矩形 15">
                <a:extLst>
                  <a:ext uri="{FF2B5EF4-FFF2-40B4-BE49-F238E27FC236}">
                    <a16:creationId xmlns:a16="http://schemas.microsoft.com/office/drawing/2014/main" id="{642860BD-CC07-4DC2-8AE7-8348BF0F3C34}"/>
                  </a:ext>
                </a:extLst>
              </p:cNvPr>
              <p:cNvSpPr>
                <a:spLocks noRot="1" noChangeAspect="1" noMove="1" noResize="1" noEditPoints="1" noAdjustHandles="1" noChangeArrowheads="1" noChangeShapeType="1" noTextEdit="1"/>
              </p:cNvSpPr>
              <p:nvPr/>
            </p:nvSpPr>
            <p:spPr>
              <a:xfrm>
                <a:off x="7016932" y="2527300"/>
                <a:ext cx="361950" cy="901700"/>
              </a:xfrm>
              <a:prstGeom prst="rect">
                <a:avLst/>
              </a:prstGeom>
              <a:blipFill>
                <a:blip r:embed="rId6"/>
                <a:stretch>
                  <a:fillRect l="-21311"/>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5CF2DE9E-C106-4E42-8535-54D4DDF3F995}"/>
              </a:ext>
            </a:extLst>
          </p:cNvPr>
          <p:cNvCxnSpPr>
            <a:cxnSpLocks/>
          </p:cNvCxnSpPr>
          <p:nvPr/>
        </p:nvCxnSpPr>
        <p:spPr>
          <a:xfrm>
            <a:off x="3100887" y="297815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945A7DBB-5C15-455A-AA7B-E844D155DE34}"/>
              </a:ext>
            </a:extLst>
          </p:cNvPr>
          <p:cNvCxnSpPr>
            <a:cxnSpLocks/>
          </p:cNvCxnSpPr>
          <p:nvPr/>
        </p:nvCxnSpPr>
        <p:spPr>
          <a:xfrm>
            <a:off x="421150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9C0CB10-303D-4747-A2D5-204E1A4B0226}"/>
              </a:ext>
            </a:extLst>
          </p:cNvPr>
          <p:cNvCxnSpPr>
            <a:cxnSpLocks/>
          </p:cNvCxnSpPr>
          <p:nvPr/>
        </p:nvCxnSpPr>
        <p:spPr>
          <a:xfrm>
            <a:off x="6268267" y="295729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B7977403-A09A-4E70-B8B7-A3E297166971}"/>
              </a:ext>
            </a:extLst>
          </p:cNvPr>
          <p:cNvSpPr txBox="1"/>
          <p:nvPr/>
        </p:nvSpPr>
        <p:spPr>
          <a:xfrm>
            <a:off x="7292703" y="2637624"/>
            <a:ext cx="952772"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2" name="直線單箭頭接點 21">
            <a:extLst>
              <a:ext uri="{FF2B5EF4-FFF2-40B4-BE49-F238E27FC236}">
                <a16:creationId xmlns:a16="http://schemas.microsoft.com/office/drawing/2014/main" id="{BC76980D-2209-4879-BD5F-4E3851127622}"/>
              </a:ext>
            </a:extLst>
          </p:cNvPr>
          <p:cNvCxnSpPr>
            <a:cxnSpLocks/>
          </p:cNvCxnSpPr>
          <p:nvPr/>
        </p:nvCxnSpPr>
        <p:spPr>
          <a:xfrm>
            <a:off x="104412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621319C0-0DFC-4BEA-B761-3A6E1111ED25}"/>
              </a:ext>
            </a:extLst>
          </p:cNvPr>
          <p:cNvSpPr txBox="1"/>
          <p:nvPr/>
        </p:nvSpPr>
        <p:spPr>
          <a:xfrm>
            <a:off x="77560" y="1587947"/>
            <a:ext cx="2681787" cy="461665"/>
          </a:xfrm>
          <a:prstGeom prst="rect">
            <a:avLst/>
          </a:prstGeom>
          <a:noFill/>
        </p:spPr>
        <p:txBody>
          <a:bodyPr wrap="square" rtlCol="0">
            <a:spAutoFit/>
          </a:bodyPr>
          <a:lstStyle/>
          <a:p>
            <a:r>
              <a:rPr lang="en-US" altLang="zh-TW" sz="2400" dirty="0"/>
              <a:t>Feature Scaling</a:t>
            </a:r>
            <a:endParaRPr lang="zh-TW" altLang="en-US" sz="2400" dirty="0"/>
          </a:p>
        </p:txBody>
      </p:sp>
      <p:sp>
        <p:nvSpPr>
          <p:cNvPr id="24" name="箭號: 向下 23">
            <a:extLst>
              <a:ext uri="{FF2B5EF4-FFF2-40B4-BE49-F238E27FC236}">
                <a16:creationId xmlns:a16="http://schemas.microsoft.com/office/drawing/2014/main" id="{83FEF6D8-8598-41CA-8F9D-333F3F4CFE34}"/>
              </a:ext>
            </a:extLst>
          </p:cNvPr>
          <p:cNvSpPr/>
          <p:nvPr/>
        </p:nvSpPr>
        <p:spPr>
          <a:xfrm>
            <a:off x="612775" y="2049612"/>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DB5F143-EE08-4555-8116-35ADBE129ED5}"/>
              </a:ext>
            </a:extLst>
          </p:cNvPr>
          <p:cNvSpPr txBox="1"/>
          <p:nvPr/>
        </p:nvSpPr>
        <p:spPr>
          <a:xfrm>
            <a:off x="3307262"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6" name="箭號: 向下 25">
            <a:extLst>
              <a:ext uri="{FF2B5EF4-FFF2-40B4-BE49-F238E27FC236}">
                <a16:creationId xmlns:a16="http://schemas.microsoft.com/office/drawing/2014/main" id="{CD06D227-C1EB-40B2-87E5-F7FC46BEB8C6}"/>
              </a:ext>
            </a:extLst>
          </p:cNvPr>
          <p:cNvSpPr/>
          <p:nvPr/>
        </p:nvSpPr>
        <p:spPr>
          <a:xfrm>
            <a:off x="3829777"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E221602-FF74-42D1-9626-3543E402B13E}"/>
              </a:ext>
            </a:extLst>
          </p:cNvPr>
          <p:cNvSpPr txBox="1"/>
          <p:nvPr/>
        </p:nvSpPr>
        <p:spPr>
          <a:xfrm>
            <a:off x="6458721"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8" name="箭號: 向下 27">
            <a:extLst>
              <a:ext uri="{FF2B5EF4-FFF2-40B4-BE49-F238E27FC236}">
                <a16:creationId xmlns:a16="http://schemas.microsoft.com/office/drawing/2014/main" id="{BF054B09-D0C3-48E5-94F9-E3A15FE131AC}"/>
              </a:ext>
            </a:extLst>
          </p:cNvPr>
          <p:cNvSpPr/>
          <p:nvPr/>
        </p:nvSpPr>
        <p:spPr>
          <a:xfrm>
            <a:off x="6993936"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9" name="Picture 2" descr="https://cdn-images-1.medium.com/max/800/1*ZxfKps6Mb7fqiQnlQPcMKQ.png">
            <a:extLst>
              <a:ext uri="{FF2B5EF4-FFF2-40B4-BE49-F238E27FC236}">
                <a16:creationId xmlns:a16="http://schemas.microsoft.com/office/drawing/2014/main" id="{34B6266D-24FC-42D2-817E-F92B098AAA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520" y="3946624"/>
            <a:ext cx="3828314" cy="11724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images-1.medium.com/max/800/1*u5S2mlVh2G0uD-MjIpBYxg.png">
            <a:extLst>
              <a:ext uri="{FF2B5EF4-FFF2-40B4-BE49-F238E27FC236}">
                <a16:creationId xmlns:a16="http://schemas.microsoft.com/office/drawing/2014/main" id="{8094B2D1-0054-41AF-8BA8-86626B68AB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83" y="5262867"/>
            <a:ext cx="4041388" cy="1070968"/>
          </a:xfrm>
          <a:prstGeom prst="rect">
            <a:avLst/>
          </a:prstGeom>
          <a:noFill/>
          <a:extLst>
            <a:ext uri="{909E8E84-426E-40DD-AFC4-6F175D3DCCD1}">
              <a14:hiddenFill xmlns:a14="http://schemas.microsoft.com/office/drawing/2010/main">
                <a:solidFill>
                  <a:srgbClr val="FFFFFF"/>
                </a:solidFill>
              </a14:hiddenFill>
            </a:ext>
          </a:extLst>
        </p:spPr>
      </p:pic>
      <p:sp>
        <p:nvSpPr>
          <p:cNvPr id="31" name="箭號: 向下 30">
            <a:extLst>
              <a:ext uri="{FF2B5EF4-FFF2-40B4-BE49-F238E27FC236}">
                <a16:creationId xmlns:a16="http://schemas.microsoft.com/office/drawing/2014/main" id="{8762E7E7-2053-4F3D-B4C1-FB5817669B28}"/>
              </a:ext>
            </a:extLst>
          </p:cNvPr>
          <p:cNvSpPr/>
          <p:nvPr/>
        </p:nvSpPr>
        <p:spPr>
          <a:xfrm>
            <a:off x="2337150" y="4790421"/>
            <a:ext cx="491853"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F08B9AA-4C4E-4878-80F9-CEAE02D0F822}"/>
              </a:ext>
            </a:extLst>
          </p:cNvPr>
          <p:cNvSpPr/>
          <p:nvPr/>
        </p:nvSpPr>
        <p:spPr>
          <a:xfrm>
            <a:off x="1320800" y="4191000"/>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F73D00AD-A080-4943-B6EE-CB06BFE6CBC0}"/>
              </a:ext>
            </a:extLst>
          </p:cNvPr>
          <p:cNvSpPr/>
          <p:nvPr/>
        </p:nvSpPr>
        <p:spPr>
          <a:xfrm flipV="1">
            <a:off x="2505381" y="3830196"/>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8679993-AC46-4E75-B9CD-54E003199F03}"/>
              </a:ext>
            </a:extLst>
          </p:cNvPr>
          <p:cNvSpPr txBox="1"/>
          <p:nvPr/>
        </p:nvSpPr>
        <p:spPr>
          <a:xfrm>
            <a:off x="4786542" y="5328343"/>
            <a:ext cx="4041387" cy="1200329"/>
          </a:xfrm>
          <a:prstGeom prst="rect">
            <a:avLst/>
          </a:prstGeom>
          <a:noFill/>
        </p:spPr>
        <p:txBody>
          <a:bodyPr wrap="square" rtlCol="0">
            <a:spAutoFit/>
          </a:bodyPr>
          <a:lstStyle/>
          <a:p>
            <a:r>
              <a:rPr lang="en-US" altLang="zh-TW" sz="2400" dirty="0"/>
              <a:t>Smaller learning rate can be helpful, but the training would be slower.</a:t>
            </a:r>
            <a:endParaRPr lang="zh-TW" altLang="en-US" sz="2400" dirty="0"/>
          </a:p>
        </p:txBody>
      </p:sp>
      <p:sp>
        <p:nvSpPr>
          <p:cNvPr id="35" name="文字方塊 34">
            <a:extLst>
              <a:ext uri="{FF2B5EF4-FFF2-40B4-BE49-F238E27FC236}">
                <a16:creationId xmlns:a16="http://schemas.microsoft.com/office/drawing/2014/main" id="{3C031E65-0593-4239-8C3D-C862E59FDF5E}"/>
              </a:ext>
            </a:extLst>
          </p:cNvPr>
          <p:cNvSpPr txBox="1"/>
          <p:nvPr/>
        </p:nvSpPr>
        <p:spPr>
          <a:xfrm>
            <a:off x="5079779" y="3932448"/>
            <a:ext cx="3828314" cy="830997"/>
          </a:xfrm>
          <a:prstGeom prst="rect">
            <a:avLst/>
          </a:prstGeom>
          <a:noFill/>
        </p:spPr>
        <p:txBody>
          <a:bodyPr wrap="square" rtlCol="0">
            <a:spAutoFit/>
          </a:bodyPr>
          <a:lstStyle/>
          <a:p>
            <a:r>
              <a:rPr lang="en-US" altLang="zh-TW" sz="2400" dirty="0"/>
              <a:t>Difficulty: their statistics change during the training …</a:t>
            </a:r>
            <a:endParaRPr lang="zh-TW" altLang="en-US" sz="2400" dirty="0"/>
          </a:p>
        </p:txBody>
      </p:sp>
      <p:cxnSp>
        <p:nvCxnSpPr>
          <p:cNvPr id="37" name="直線單箭頭接點 36">
            <a:extLst>
              <a:ext uri="{FF2B5EF4-FFF2-40B4-BE49-F238E27FC236}">
                <a16:creationId xmlns:a16="http://schemas.microsoft.com/office/drawing/2014/main" id="{CBE30A63-FB75-4435-914F-EC5AC16305D7}"/>
              </a:ext>
            </a:extLst>
          </p:cNvPr>
          <p:cNvCxnSpPr>
            <a:cxnSpLocks/>
          </p:cNvCxnSpPr>
          <p:nvPr/>
        </p:nvCxnSpPr>
        <p:spPr>
          <a:xfrm>
            <a:off x="4026627" y="3429000"/>
            <a:ext cx="1701792" cy="51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32C44C58-F102-4E2C-BEF0-A53D0DC11C5B}"/>
              </a:ext>
            </a:extLst>
          </p:cNvPr>
          <p:cNvCxnSpPr>
            <a:cxnSpLocks/>
            <a:endCxn id="35" idx="0"/>
          </p:cNvCxnSpPr>
          <p:nvPr/>
        </p:nvCxnSpPr>
        <p:spPr>
          <a:xfrm flipH="1">
            <a:off x="6993936" y="3425850"/>
            <a:ext cx="193264" cy="506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F0A5CE8-B044-4144-94AC-776FB0F9D7F4}"/>
              </a:ext>
            </a:extLst>
          </p:cNvPr>
          <p:cNvSpPr/>
          <p:nvPr/>
        </p:nvSpPr>
        <p:spPr>
          <a:xfrm>
            <a:off x="5750619" y="4758452"/>
            <a:ext cx="3096360" cy="523220"/>
          </a:xfrm>
          <a:prstGeom prst="rect">
            <a:avLst/>
          </a:prstGeom>
        </p:spPr>
        <p:txBody>
          <a:bodyPr wrap="none">
            <a:spAutoFit/>
          </a:bodyPr>
          <a:lstStyle/>
          <a:p>
            <a:r>
              <a:rPr lang="en-US" altLang="zh-TW" sz="2800" dirty="0">
                <a:solidFill>
                  <a:srgbClr val="FF0000"/>
                </a:solidFill>
              </a:rPr>
              <a:t>Batch normalization</a:t>
            </a:r>
            <a:endParaRPr lang="zh-TW" altLang="en-US" sz="2800" dirty="0">
              <a:solidFill>
                <a:srgbClr val="FF0000"/>
              </a:solidFill>
            </a:endParaRPr>
          </a:p>
        </p:txBody>
      </p:sp>
      <p:sp>
        <p:nvSpPr>
          <p:cNvPr id="43" name="箭號: 向右 42">
            <a:extLst>
              <a:ext uri="{FF2B5EF4-FFF2-40B4-BE49-F238E27FC236}">
                <a16:creationId xmlns:a16="http://schemas.microsoft.com/office/drawing/2014/main" id="{C08D6B9C-6D8A-4548-B399-32AB9C7FA268}"/>
              </a:ext>
            </a:extLst>
          </p:cNvPr>
          <p:cNvSpPr/>
          <p:nvPr/>
        </p:nvSpPr>
        <p:spPr>
          <a:xfrm>
            <a:off x="5245100" y="4826085"/>
            <a:ext cx="505519" cy="39483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A23E5A43-DDD2-4D76-88A3-0D31FC61CC25}"/>
              </a:ext>
            </a:extLst>
          </p:cNvPr>
          <p:cNvSpPr/>
          <p:nvPr/>
        </p:nvSpPr>
        <p:spPr>
          <a:xfrm>
            <a:off x="1135518" y="6254138"/>
            <a:ext cx="3120726" cy="461665"/>
          </a:xfrm>
          <a:prstGeom prst="rect">
            <a:avLst/>
          </a:prstGeom>
        </p:spPr>
        <p:txBody>
          <a:bodyPr wrap="none">
            <a:spAutoFit/>
          </a:bodyPr>
          <a:lstStyle/>
          <a:p>
            <a:r>
              <a:rPr lang="en-US" altLang="zh-TW" sz="2400" dirty="0">
                <a:solidFill>
                  <a:srgbClr val="0000FF"/>
                </a:solidFill>
              </a:rPr>
              <a:t>Internal Covariate Shift </a:t>
            </a:r>
            <a:endParaRPr lang="zh-TW" altLang="en-US" sz="2400" dirty="0">
              <a:solidFill>
                <a:srgbClr val="0000FF"/>
              </a:solidFill>
            </a:endParaRPr>
          </a:p>
        </p:txBody>
      </p:sp>
    </p:spTree>
    <p:extLst>
      <p:ext uri="{BB962C8B-B14F-4D97-AF65-F5344CB8AC3E}">
        <p14:creationId xmlns:p14="http://schemas.microsoft.com/office/powerpoint/2010/main" val="1884469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1" grpId="0" animBg="1"/>
      <p:bldP spid="32" grpId="0" animBg="1"/>
      <p:bldP spid="33" grpId="0" animBg="1"/>
      <p:bldP spid="34" grpId="0"/>
      <p:bldP spid="35" grpId="0"/>
      <p:bldP spid="42" grpId="0"/>
      <p:bldP spid="43"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3721963" y="5609997"/>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166202" y="5599120"/>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3942715" y="48006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387215"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387215" y="4352924"/>
                <a:ext cx="361950" cy="901700"/>
              </a:xfrm>
              <a:prstGeom prst="rect">
                <a:avLst/>
              </a:prstGeom>
              <a:blipFill>
                <a:blip r:embed="rId3"/>
                <a:stretch>
                  <a:fillRect l="-22951"/>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233420" y="481171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3942715" y="354806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387215"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387215" y="3100385"/>
                <a:ext cx="361950" cy="901700"/>
              </a:xfrm>
              <a:prstGeom prst="rect">
                <a:avLst/>
              </a:prstGeom>
              <a:blipFill>
                <a:blip r:embed="rId4"/>
                <a:stretch>
                  <a:fillRect l="-22951"/>
                </a:stretch>
              </a:blipFill>
            </p:spPr>
            <p:txBody>
              <a:bodyPr/>
              <a:lstStyle/>
              <a:p>
                <a:r>
                  <a:rPr lang="zh-TW" altLang="en-US">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233420" y="355917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3945255" y="228124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389755"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389755" y="1833563"/>
                <a:ext cx="361950" cy="901700"/>
              </a:xfrm>
              <a:prstGeom prst="rect">
                <a:avLst/>
              </a:prstGeom>
              <a:blipFill>
                <a:blip r:embed="rId5"/>
                <a:stretch>
                  <a:fillRect l="-21311"/>
                </a:stretch>
              </a:blipFill>
            </p:spPr>
            <p:txBody>
              <a:bodyPr/>
              <a:lstStyle/>
              <a:p>
                <a:r>
                  <a:rPr lang="zh-TW" altLang="en-US">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235960" y="229235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6"/>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7"/>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8"/>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1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3"/>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4"/>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5734685" y="1825624"/>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5734685" y="1825624"/>
                <a:ext cx="1308100" cy="9017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5734685" y="3081335"/>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5734685" y="3081335"/>
                <a:ext cx="1308100" cy="9017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5734685" y="4337046"/>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5734685" y="4337046"/>
                <a:ext cx="1308100" cy="901700"/>
              </a:xfrm>
              <a:prstGeom prst="rect">
                <a:avLst/>
              </a:prstGeom>
              <a:blipFill>
                <a:blip r:embed="rId1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3686810" y="181451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4749165" y="22891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4749165" y="35718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4749165" y="4800602"/>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080250" y="1930402"/>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080250" y="3245175"/>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073900" y="4475486"/>
            <a:ext cx="7366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5734685" y="563879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5734685" y="5638794"/>
                <a:ext cx="1308100" cy="9017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231652" y="56099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231652" y="5609998"/>
                <a:ext cx="361950" cy="901700"/>
              </a:xfrm>
              <a:prstGeom prst="rect">
                <a:avLst/>
              </a:prstGeom>
              <a:blipFill>
                <a:blip r:embed="rId19"/>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772441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7724412" y="5611805"/>
                <a:ext cx="361950" cy="901700"/>
              </a:xfrm>
              <a:prstGeom prst="rect">
                <a:avLst/>
              </a:prstGeom>
              <a:blipFill>
                <a:blip r:embed="rId20"/>
                <a:stretch>
                  <a:fillRect l="-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21717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217172" y="5611805"/>
                <a:ext cx="361950" cy="901700"/>
              </a:xfrm>
              <a:prstGeom prst="rect">
                <a:avLst/>
              </a:prstGeom>
              <a:blipFill>
                <a:blip r:embed="rId21"/>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3753486"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3753486" y="5631080"/>
                <a:ext cx="361950" cy="901700"/>
              </a:xfrm>
              <a:prstGeom prst="rect">
                <a:avLst/>
              </a:prstGeom>
              <a:blipFill>
                <a:blip r:embed="rId2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224067" y="562451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224067" y="5624512"/>
                <a:ext cx="361950" cy="901700"/>
              </a:xfrm>
              <a:prstGeom prst="rect">
                <a:avLst/>
              </a:prstGeom>
              <a:blipFill>
                <a:blip r:embed="rId23"/>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4708254"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4708254" y="5631080"/>
                <a:ext cx="361950" cy="901700"/>
              </a:xfrm>
              <a:prstGeom prst="rect">
                <a:avLst/>
              </a:prstGeom>
              <a:blipFill>
                <a:blip r:embed="rId24"/>
                <a:stretch>
                  <a:fillRect l="-19355"/>
                </a:stretch>
              </a:blipFill>
            </p:spPr>
            <p:txBody>
              <a:bodyPr/>
              <a:lstStyle/>
              <a:p>
                <a:r>
                  <a:rPr lang="zh-TW" altLang="en-US">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070204" y="5816922"/>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3680143" y="311309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3700145" y="435362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628650" y="5768635"/>
            <a:ext cx="1298575"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333750" y="4803774"/>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321050" y="3548063"/>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249749" y="2273302"/>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333750" y="2292352"/>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321050" y="3548063"/>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333750" y="4803774"/>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4817428" y="1439447"/>
                <a:ext cx="158928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4817428" y="1439447"/>
                <a:ext cx="1589281" cy="103829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4817428" y="2682349"/>
                <a:ext cx="2725361"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r>
                        <a:rPr lang="en-US" altLang="zh-TW" sz="2400" b="0" i="1" smtClean="0">
                          <a:latin typeface="Cambria Math" panose="02040503050406030204" pitchFamily="18" charset="0"/>
                        </a:rPr>
                        <m:t>=</m:t>
                      </m:r>
                      <m:rad>
                        <m:radPr>
                          <m:degHide m:val="on"/>
                          <m:ctrlPr>
                            <a:rPr lang="en-US" altLang="zh-TW" sz="2400" b="0" i="1" smtClean="0">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𝜇</m:t>
                                      </m:r>
                                    </m:e>
                                  </m:d>
                                </m:e>
                                <m:sup>
                                  <m:r>
                                    <a:rPr lang="en-US" altLang="zh-TW" sz="2400" b="0" i="1" smtClean="0">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4817428" y="2682349"/>
                <a:ext cx="2725361" cy="143686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342571" y="5619881"/>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342571" y="5619881"/>
                <a:ext cx="2153557" cy="842923"/>
              </a:xfrm>
              <a:prstGeom prst="rect">
                <a:avLst/>
              </a:prstGeom>
              <a:blipFill>
                <a:blip r:embed="rId16"/>
                <a:stretch>
                  <a:fillRect l="-4237" t="-5797" b="-15942"/>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C2404FFC-36F3-4FAC-A0A9-68EF5F135294}"/>
              </a:ext>
            </a:extLst>
          </p:cNvPr>
          <p:cNvSpPr/>
          <p:nvPr/>
        </p:nvSpPr>
        <p:spPr>
          <a:xfrm>
            <a:off x="5143501" y="4189095"/>
            <a:ext cx="3890554" cy="1200329"/>
          </a:xfrm>
          <a:prstGeom prst="rect">
            <a:avLst/>
          </a:prstGeom>
        </p:spPr>
        <p:txBody>
          <a:bodyPr wrap="square">
            <a:spAutoFit/>
          </a:bodyPr>
          <a:lstStyle/>
          <a:p>
            <a:pPr lvl="1"/>
            <a:r>
              <a:rPr lang="en-US" altLang="zh-TW" sz="2400" dirty="0">
                <a:solidFill>
                  <a:srgbClr val="FF0000"/>
                </a:solidFill>
              </a:rPr>
              <a:t>Note: Batch normalization cannot be applied on small batch.</a:t>
            </a:r>
          </a:p>
        </p:txBody>
      </p:sp>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6352328" y="478914"/>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6352328" y="478914"/>
                <a:ext cx="1794722" cy="879793"/>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7931150"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375650" y="434993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375650" y="4349934"/>
                <a:ext cx="361950" cy="901700"/>
              </a:xfrm>
              <a:prstGeom prst="rect">
                <a:avLst/>
              </a:prstGeom>
              <a:blipFill>
                <a:blip r:embed="rId17"/>
                <a:stretch>
                  <a:fillRect l="-22951"/>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7931150"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375650" y="309739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375650" y="3097395"/>
                <a:ext cx="361950" cy="901700"/>
              </a:xfrm>
              <a:prstGeom prst="rect">
                <a:avLst/>
              </a:prstGeom>
              <a:blipFill>
                <a:blip r:embed="rId18"/>
                <a:stretch>
                  <a:fillRect l="-22951"/>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7933690"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378190" y="183057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378190" y="1830573"/>
                <a:ext cx="361950" cy="901700"/>
              </a:xfrm>
              <a:prstGeom prst="rect">
                <a:avLst/>
              </a:prstGeom>
              <a:blipFill>
                <a:blip r:embed="rId19"/>
                <a:stretch>
                  <a:fillRect l="-20968"/>
                </a:stretch>
              </a:blipFill>
            </p:spPr>
            <p:txBody>
              <a:bodyPr/>
              <a:lstStyle/>
              <a:p>
                <a:r>
                  <a:rPr lang="zh-TW" altLang="en-US">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7573645" y="181152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7566978" y="311010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7586980" y="435063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099436"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099436"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101976"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78" name="文字方塊 77">
            <a:extLst>
              <a:ext uri="{FF2B5EF4-FFF2-40B4-BE49-F238E27FC236}">
                <a16:creationId xmlns:a16="http://schemas.microsoft.com/office/drawing/2014/main" id="{2922385D-C276-4AE5-BF2F-2CA0DBC6701E}"/>
              </a:ext>
            </a:extLst>
          </p:cNvPr>
          <p:cNvSpPr txBox="1"/>
          <p:nvPr/>
        </p:nvSpPr>
        <p:spPr>
          <a:xfrm>
            <a:off x="6426926" y="5655551"/>
            <a:ext cx="2485072" cy="830997"/>
          </a:xfrm>
          <a:prstGeom prst="rect">
            <a:avLst/>
          </a:prstGeom>
          <a:noFill/>
        </p:spPr>
        <p:txBody>
          <a:bodyPr wrap="square" rtlCol="0">
            <a:spAutoFit/>
          </a:bodyPr>
          <a:lstStyle/>
          <a:p>
            <a:r>
              <a:rPr lang="en-US" altLang="zh-TW" sz="2400" dirty="0">
                <a:solidFill>
                  <a:srgbClr val="FF0000"/>
                </a:solidFill>
              </a:rPr>
              <a:t>How to do </a:t>
            </a:r>
            <a:r>
              <a:rPr lang="en-US" altLang="zh-TW" sz="2400" dirty="0" err="1">
                <a:solidFill>
                  <a:srgbClr val="FF0000"/>
                </a:solidFill>
              </a:rPr>
              <a:t>backpropogation</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744641" y="1178230"/>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744641" y="1178230"/>
                <a:ext cx="2893660" cy="44480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a:cxnSpLocks/>
            <a:stCxn id="44" idx="3"/>
          </p:cNvCxnSpPr>
          <p:nvPr/>
        </p:nvCxnSpPr>
        <p:spPr>
          <a:xfrm flipV="1">
            <a:off x="7099436" y="48006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708934"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708934" y="4352924"/>
                <a:ext cx="361950" cy="901700"/>
              </a:xfrm>
              <a:prstGeom prst="rect">
                <a:avLst/>
              </a:prstGeom>
              <a:blipFill>
                <a:blip r:embed="rId17"/>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708934"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708934" y="3100385"/>
                <a:ext cx="361950" cy="901700"/>
              </a:xfrm>
              <a:prstGeom prst="rect">
                <a:avLst/>
              </a:prstGeom>
              <a:blipFill>
                <a:blip r:embed="rId18"/>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711474"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711474" y="1833563"/>
                <a:ext cx="361950" cy="901700"/>
              </a:xfrm>
              <a:prstGeom prst="rect">
                <a:avLst/>
              </a:prstGeom>
              <a:blipFill>
                <a:blip r:embed="rId19"/>
                <a:stretch>
                  <a:fillRect l="-19672" r="-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89A973A-DBB1-42D1-AB99-487A73AAC690}"/>
                  </a:ext>
                </a:extLst>
              </p:cNvPr>
              <p:cNvSpPr/>
              <p:nvPr/>
            </p:nvSpPr>
            <p:spPr>
              <a:xfrm>
                <a:off x="7086108"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𝛽</m:t>
                      </m:r>
                    </m:oMath>
                  </m:oMathPara>
                </a14:m>
                <a:endParaRPr lang="zh-TW" altLang="en-US" sz="2400" dirty="0"/>
              </a:p>
            </p:txBody>
          </p:sp>
        </mc:Choice>
        <mc:Fallback xmlns="">
          <p:sp>
            <p:nvSpPr>
              <p:cNvPr id="51" name="矩形 50">
                <a:extLst>
                  <a:ext uri="{FF2B5EF4-FFF2-40B4-BE49-F238E27FC236}">
                    <a16:creationId xmlns:a16="http://schemas.microsoft.com/office/drawing/2014/main" id="{C89A973A-DBB1-42D1-AB99-487A73AAC690}"/>
                  </a:ext>
                </a:extLst>
              </p:cNvPr>
              <p:cNvSpPr>
                <a:spLocks noRot="1" noChangeAspect="1" noMove="1" noResize="1" noEditPoints="1" noAdjustHandles="1" noChangeArrowheads="1" noChangeShapeType="1" noTextEdit="1"/>
              </p:cNvSpPr>
              <p:nvPr/>
            </p:nvSpPr>
            <p:spPr>
              <a:xfrm>
                <a:off x="7086108" y="5575296"/>
                <a:ext cx="355600" cy="917578"/>
              </a:xfrm>
              <a:prstGeom prst="rect">
                <a:avLst/>
              </a:prstGeom>
              <a:blipFill>
                <a:blip r:embed="rId23"/>
                <a:stretch>
                  <a:fillRect l="-22951" r="-3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6D8C7D59-A252-4459-9E82-5CBF82E17F9B}"/>
                  </a:ext>
                </a:extLst>
              </p:cNvPr>
              <p:cNvSpPr/>
              <p:nvPr/>
            </p:nvSpPr>
            <p:spPr>
              <a:xfrm>
                <a:off x="7709088"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𝛾</m:t>
                      </m:r>
                    </m:oMath>
                  </m:oMathPara>
                </a14:m>
                <a:endParaRPr lang="zh-TW" altLang="en-US" sz="2400" dirty="0"/>
              </a:p>
            </p:txBody>
          </p:sp>
        </mc:Choice>
        <mc:Fallback xmlns="">
          <p:sp>
            <p:nvSpPr>
              <p:cNvPr id="55" name="矩形 54">
                <a:extLst>
                  <a:ext uri="{FF2B5EF4-FFF2-40B4-BE49-F238E27FC236}">
                    <a16:creationId xmlns:a16="http://schemas.microsoft.com/office/drawing/2014/main" id="{6D8C7D59-A252-4459-9E82-5CBF82E17F9B}"/>
                  </a:ext>
                </a:extLst>
              </p:cNvPr>
              <p:cNvSpPr>
                <a:spLocks noRot="1" noChangeAspect="1" noMove="1" noResize="1" noEditPoints="1" noAdjustHandles="1" noChangeArrowheads="1" noChangeShapeType="1" noTextEdit="1"/>
              </p:cNvSpPr>
              <p:nvPr/>
            </p:nvSpPr>
            <p:spPr>
              <a:xfrm>
                <a:off x="7709088" y="5575296"/>
                <a:ext cx="355600" cy="917578"/>
              </a:xfrm>
              <a:prstGeom prst="rect">
                <a:avLst/>
              </a:prstGeom>
              <a:blipFill>
                <a:blip r:embed="rId24"/>
                <a:stretch>
                  <a:fillRect l="-11667"/>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B080ADF8-A8E2-43E2-8CA6-277F916D172C}"/>
              </a:ext>
            </a:extLst>
          </p:cNvPr>
          <p:cNvCxnSpPr>
            <a:cxnSpLocks/>
          </p:cNvCxnSpPr>
          <p:nvPr/>
        </p:nvCxnSpPr>
        <p:spPr>
          <a:xfrm flipV="1">
            <a:off x="7112136" y="3545073"/>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081E563-B2FB-47E9-953F-40081B7D4F23}"/>
              </a:ext>
            </a:extLst>
          </p:cNvPr>
          <p:cNvCxnSpPr>
            <a:cxnSpLocks/>
          </p:cNvCxnSpPr>
          <p:nvPr/>
        </p:nvCxnSpPr>
        <p:spPr>
          <a:xfrm flipV="1">
            <a:off x="7068923" y="22733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62457771-EE66-4B7F-AFDB-0A21A52E9ECC}"/>
              </a:ext>
            </a:extLst>
          </p:cNvPr>
          <p:cNvCxnSpPr>
            <a:cxnSpLocks/>
            <a:stCxn id="51" idx="0"/>
          </p:cNvCxnSpPr>
          <p:nvPr/>
        </p:nvCxnSpPr>
        <p:spPr>
          <a:xfrm flipV="1">
            <a:off x="7263908" y="2306374"/>
            <a:ext cx="140181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A1768F9B-7B62-42E1-BE6D-2ABD0BD35B12}"/>
              </a:ext>
            </a:extLst>
          </p:cNvPr>
          <p:cNvCxnSpPr>
            <a:cxnSpLocks/>
            <a:stCxn id="51" idx="0"/>
            <a:endCxn id="34" idx="1"/>
          </p:cNvCxnSpPr>
          <p:nvPr/>
        </p:nvCxnSpPr>
        <p:spPr>
          <a:xfrm flipV="1">
            <a:off x="7263908" y="3551235"/>
            <a:ext cx="144502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E6F9DFC-3D74-4B60-A13E-D3F3B24A1FE4}"/>
              </a:ext>
            </a:extLst>
          </p:cNvPr>
          <p:cNvCxnSpPr>
            <a:cxnSpLocks/>
            <a:stCxn id="51" idx="0"/>
            <a:endCxn id="32" idx="1"/>
          </p:cNvCxnSpPr>
          <p:nvPr/>
        </p:nvCxnSpPr>
        <p:spPr>
          <a:xfrm flipV="1">
            <a:off x="7263908" y="4803774"/>
            <a:ext cx="144502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EAFFD9E-F580-42D9-9223-55AFEA24967B}"/>
              </a:ext>
            </a:extLst>
          </p:cNvPr>
          <p:cNvCxnSpPr>
            <a:cxnSpLocks/>
            <a:stCxn id="55" idx="0"/>
            <a:endCxn id="36" idx="1"/>
          </p:cNvCxnSpPr>
          <p:nvPr/>
        </p:nvCxnSpPr>
        <p:spPr>
          <a:xfrm flipV="1">
            <a:off x="7886888" y="2284413"/>
            <a:ext cx="824586" cy="3290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B9093812-96FB-4775-A06B-B4877257A553}"/>
              </a:ext>
            </a:extLst>
          </p:cNvPr>
          <p:cNvCxnSpPr>
            <a:cxnSpLocks/>
            <a:stCxn id="55" idx="0"/>
            <a:endCxn id="34" idx="1"/>
          </p:cNvCxnSpPr>
          <p:nvPr/>
        </p:nvCxnSpPr>
        <p:spPr>
          <a:xfrm flipV="1">
            <a:off x="7886888" y="3551235"/>
            <a:ext cx="82204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523C6BA-D5CE-4BAA-B6C3-A8A0223137F7}"/>
              </a:ext>
            </a:extLst>
          </p:cNvPr>
          <p:cNvCxnSpPr>
            <a:cxnSpLocks/>
            <a:stCxn id="55" idx="0"/>
            <a:endCxn id="32" idx="1"/>
          </p:cNvCxnSpPr>
          <p:nvPr/>
        </p:nvCxnSpPr>
        <p:spPr>
          <a:xfrm flipV="1">
            <a:off x="7886888" y="4803774"/>
            <a:ext cx="82204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37474E5F-F48F-46C2-AA40-0132F6C00564}"/>
                  </a:ext>
                </a:extLst>
              </p:cNvPr>
              <p:cNvSpPr txBox="1"/>
              <p:nvPr/>
            </p:nvSpPr>
            <p:spPr>
              <a:xfrm>
                <a:off x="6008400" y="134600"/>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56" name="文字方塊 55">
                <a:extLst>
                  <a:ext uri="{FF2B5EF4-FFF2-40B4-BE49-F238E27FC236}">
                    <a16:creationId xmlns:a16="http://schemas.microsoft.com/office/drawing/2014/main" id="{37474E5F-F48F-46C2-AA40-0132F6C00564}"/>
                  </a:ext>
                </a:extLst>
              </p:cNvPr>
              <p:cNvSpPr txBox="1">
                <a:spLocks noRot="1" noChangeAspect="1" noMove="1" noResize="1" noEditPoints="1" noAdjustHandles="1" noChangeArrowheads="1" noChangeShapeType="1" noTextEdit="1"/>
              </p:cNvSpPr>
              <p:nvPr/>
            </p:nvSpPr>
            <p:spPr>
              <a:xfrm>
                <a:off x="6008400" y="134600"/>
                <a:ext cx="1794722" cy="879793"/>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4133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51" grpId="0" animBg="1"/>
      <p:bldP spid="5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1658</Words>
  <Application>Microsoft Office PowerPoint</Application>
  <PresentationFormat>如螢幕大小 (4:3)</PresentationFormat>
  <Paragraphs>542</Paragraphs>
  <Slides>35</Slides>
  <Notes>18</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35</vt:i4>
      </vt:variant>
    </vt:vector>
  </HeadingPairs>
  <TitlesOfParts>
    <vt:vector size="43" baseType="lpstr">
      <vt:lpstr>Lucida Grande</vt:lpstr>
      <vt:lpstr>新細明體</vt:lpstr>
      <vt:lpstr>Arial</vt:lpstr>
      <vt:lpstr>Calibri</vt:lpstr>
      <vt:lpstr>Calibri Light</vt:lpstr>
      <vt:lpstr>Cambria Math</vt:lpstr>
      <vt:lpstr>Office 佈景主題</vt:lpstr>
      <vt:lpstr>方程式</vt:lpstr>
      <vt:lpstr>Tips for Training  Deep Network</vt:lpstr>
      <vt:lpstr>Output</vt:lpstr>
      <vt:lpstr>Batch Normalization</vt:lpstr>
      <vt:lpstr>Feature Scaling</vt:lpstr>
      <vt:lpstr>How about Hidden Layer?</vt:lpstr>
      <vt:lpstr>Batch</vt:lpstr>
      <vt:lpstr>Batch normalization</vt:lpstr>
      <vt:lpstr>Batch normalization</vt:lpstr>
      <vt:lpstr>Batch normalization</vt:lpstr>
      <vt:lpstr>Batch normalization</vt:lpstr>
      <vt:lpstr>Batch normalization - Benefit</vt:lpstr>
      <vt:lpstr>PowerPoint 簡報</vt:lpstr>
      <vt:lpstr>To learn more ……</vt:lpstr>
      <vt:lpstr>Activation Function:  SELU</vt:lpstr>
      <vt:lpstr>ReLU</vt:lpstr>
      <vt:lpstr>ReLU - variant</vt:lpstr>
      <vt:lpstr>ReLU - variant</vt:lpstr>
      <vt:lpstr>SELU</vt:lpstr>
      <vt:lpstr>SELU</vt:lpstr>
      <vt:lpstr>SELU</vt:lpstr>
      <vt:lpstr>Demo</vt:lpstr>
      <vt:lpstr>PowerPoint 簡報</vt:lpstr>
      <vt:lpstr>PowerPoint 簡報</vt:lpstr>
      <vt:lpstr>Demo</vt:lpstr>
      <vt:lpstr>Highway Network  &amp; Grid LSTM </vt:lpstr>
      <vt:lpstr>PowerPoint 簡報</vt:lpstr>
      <vt:lpstr>GRU → Highway Network</vt:lpstr>
      <vt:lpstr>Highway Network</vt:lpstr>
      <vt:lpstr>PowerPoint 簡報</vt:lpstr>
      <vt:lpstr>Highway Network</vt:lpstr>
      <vt:lpstr>Grid LSTM</vt:lpstr>
      <vt:lpstr>PowerPoint 簡報</vt:lpstr>
      <vt:lpstr>Grid LSTM</vt:lpstr>
      <vt:lpstr>3D Grid LSTM</vt:lpstr>
      <vt:lpstr>3D Grid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Hung-yi Lee</cp:lastModifiedBy>
  <cp:revision>8</cp:revision>
  <dcterms:created xsi:type="dcterms:W3CDTF">2018-03-18T02:35:02Z</dcterms:created>
  <dcterms:modified xsi:type="dcterms:W3CDTF">2018-04-12T02:42:14Z</dcterms:modified>
</cp:coreProperties>
</file>