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7" r:id="rId3"/>
    <p:sldId id="268" r:id="rId4"/>
    <p:sldId id="269" r:id="rId5"/>
    <p:sldId id="270" r:id="rId6"/>
    <p:sldId id="276" r:id="rId7"/>
    <p:sldId id="277" r:id="rId8"/>
    <p:sldId id="271" r:id="rId9"/>
    <p:sldId id="272" r:id="rId10"/>
    <p:sldId id="275" r:id="rId11"/>
    <p:sldId id="266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460" autoAdjust="0"/>
  </p:normalViewPr>
  <p:slideViewPr>
    <p:cSldViewPr snapToGrid="0">
      <p:cViewPr>
        <p:scale>
          <a:sx n="66" d="100"/>
          <a:sy n="66" d="100"/>
        </p:scale>
        <p:origin x="85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69E3-DED1-4532-8801-CF9AFE86D516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813E6-F32A-48A9-A13A-FA80C94A1D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32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Hyperparameters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6B85E-76DE-4769-AC39-05214A33080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8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Graduent</a:t>
            </a:r>
            <a:r>
              <a:rPr lang="en-US" altLang="zh-TW" dirty="0"/>
              <a:t> student descent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http://blog.districtdatalabs.com/visual-diagnostics-for-more-informed-machine-learning-part-3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CA92-0945-4C95-907A-B63B3CE333F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20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autoML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Learning to learn / meta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there are N points, how many samples we need to make sure the probability of sampling top K is above 90%.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Top are pretty much the same </a:t>
            </a:r>
          </a:p>
          <a:p>
            <a:r>
              <a:rPr lang="en-US" altLang="zh-TW" dirty="0"/>
              <a:t>Top 10 / 1000 is good enough!</a:t>
            </a:r>
          </a:p>
          <a:p>
            <a:endParaRPr lang="en-US" altLang="zh-TW" dirty="0"/>
          </a:p>
          <a:p>
            <a:r>
              <a:rPr lang="en-US" altLang="zh-TW" dirty="0"/>
              <a:t>90%</a:t>
            </a:r>
          </a:p>
          <a:p>
            <a:r>
              <a:rPr lang="en-US" altLang="zh-TW" dirty="0"/>
              <a:t>0.1     22</a:t>
            </a:r>
          </a:p>
          <a:p>
            <a:r>
              <a:rPr lang="en-US" altLang="zh-TW" dirty="0"/>
              <a:t>0.01   230   </a:t>
            </a:r>
          </a:p>
          <a:p>
            <a:r>
              <a:rPr lang="en-US" altLang="zh-TW" dirty="0"/>
              <a:t>0.001 2302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CA92-0945-4C95-907A-B63B3CE333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5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shake them all aggressively in a bag, and presto, you got your state-of-the-art (SOTA) optimization method! (Viewer discretion, do not do this from home without professional deep learning resources). The authors used a less lavish GPU cluster. That is 12 machines with 8 GPUs. That’s 96 GPUs if you do you multiplication right. An 8 GPU machine like Nvidia’s DGX-1 is listed at $150,000. In short, Cost of Twelve Nvidia DGX-1’s, 1.8 million dollars. Discovery of </a:t>
            </a:r>
            <a:r>
              <a:rPr lang="en-US" altLang="zh-TW" dirty="0" err="1"/>
              <a:t>AddSign</a:t>
            </a:r>
            <a:r>
              <a:rPr lang="en-US" altLang="zh-TW" dirty="0"/>
              <a:t> and </a:t>
            </a:r>
            <a:r>
              <a:rPr lang="en-US" altLang="zh-TW" dirty="0" err="1"/>
              <a:t>PowerSign</a:t>
            </a:r>
            <a:r>
              <a:rPr lang="en-US" altLang="zh-TW" dirty="0"/>
              <a:t> — Priceless.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CA92-0945-4C95-907A-B63B3CE333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3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CA92-0945-4C95-907A-B63B3CE333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2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Demo????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CCA92-0945-4C95-907A-B63B3CE333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5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swish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發嗖嗖聲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GELU:https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://arxiv.org/pdf/1606.08415.pdf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59C2E-0EC5-4EAB-8501-3C81A4613A0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5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https://scholar.google.com.tw/scholar?as_ylo=2018&amp;hl=zh-TW&amp;as_sdt=0,5&amp;sciodt=0,5&amp;cites=4164896773666247762&amp;scipsc=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813E6-F32A-48A9-A13A-FA80C94A1D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64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11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5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0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1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5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2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8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7877-3216-4424-AAD8-BD222C50FDA0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0B5E4-F026-4A82-AD2C-930DF70E8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5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319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Automatically Determining</a:t>
            </a:r>
            <a:br>
              <a:rPr lang="en-US" altLang="zh-TW" dirty="0"/>
            </a:br>
            <a:r>
              <a:rPr lang="en-US" altLang="zh-TW" dirty="0"/>
              <a:t>Hyperparameters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39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07E43-E6F9-46CD-A80D-5C870B6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629E6B-2963-4B09-95FD-DEE596C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D1EE27-EEF9-476D-9493-D1908BD2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0" y="0"/>
            <a:ext cx="884364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855B652-1509-41C4-90FB-BEF78316902A}"/>
                  </a:ext>
                </a:extLst>
              </p:cNvPr>
              <p:cNvSpPr txBox="1"/>
              <p:nvPr/>
            </p:nvSpPr>
            <p:spPr>
              <a:xfrm>
                <a:off x="1598448" y="2005967"/>
                <a:ext cx="32175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855B652-1509-41C4-90FB-BEF783169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48" y="2005967"/>
                <a:ext cx="32175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969660A7-4A0C-4211-98A1-BD7F7E002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08127"/>
            <a:ext cx="9144000" cy="15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125330-22AD-4C0E-99F6-7651A06B3987}"/>
              </a:ext>
            </a:extLst>
          </p:cNvPr>
          <p:cNvSpPr/>
          <p:nvPr/>
        </p:nvSpPr>
        <p:spPr>
          <a:xfrm>
            <a:off x="259372" y="134035"/>
            <a:ext cx="62280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Neural Architecture Search with Reinforcement Learning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C72E75-1B63-4B2C-8249-72F7C68D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" y="2244604"/>
            <a:ext cx="3600450" cy="3962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257B18-FCC4-4163-B44C-36A1CB7D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70" y="2178474"/>
            <a:ext cx="5103197" cy="40946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89053AB-31A9-4E0C-9AD6-800184204039}"/>
              </a:ext>
            </a:extLst>
          </p:cNvPr>
          <p:cNvSpPr txBox="1"/>
          <p:nvPr/>
        </p:nvSpPr>
        <p:spPr>
          <a:xfrm>
            <a:off x="1444871" y="1655254"/>
            <a:ext cx="128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dirty="0"/>
              <a:t>LSTM</a:t>
            </a:r>
            <a:endParaRPr lang="zh-TW" altLang="en-US" sz="2800" i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D6419E-3FF2-49DB-B31D-36068764DCBE}"/>
              </a:ext>
            </a:extLst>
          </p:cNvPr>
          <p:cNvSpPr txBox="1"/>
          <p:nvPr/>
        </p:nvSpPr>
        <p:spPr>
          <a:xfrm>
            <a:off x="3616570" y="1655254"/>
            <a:ext cx="552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/>
              <a:t>From Reinforcement Learning</a:t>
            </a:r>
            <a:endParaRPr lang="zh-TW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137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CC959-6D6F-4F90-9782-A4D5AAB5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Computation Issue?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2E30C-B172-405F-8680-D6F25540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Original version: 450 GPUs for 3-4 days (32,400-43,200 GPU hours).</a:t>
            </a:r>
          </a:p>
          <a:p>
            <a:r>
              <a:rPr lang="en-US" altLang="zh-TW" dirty="0"/>
              <a:t>New version: Nvidia GTX 1080Ti GPU takes less than 16 hours. </a:t>
            </a:r>
          </a:p>
          <a:p>
            <a:r>
              <a:rPr lang="en-US" altLang="zh-TW" dirty="0"/>
              <a:t>Main idea: forcing all child models to share weights to instead of training from scratch.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C9BE15-DC72-478A-9801-09E42B149D55}"/>
              </a:ext>
            </a:extLst>
          </p:cNvPr>
          <p:cNvSpPr/>
          <p:nvPr/>
        </p:nvSpPr>
        <p:spPr>
          <a:xfrm>
            <a:off x="791029" y="5846543"/>
            <a:ext cx="7561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Hieu</a:t>
            </a:r>
            <a:r>
              <a:rPr lang="en-US" altLang="zh-TW" dirty="0">
                <a:latin typeface="Lucida Grande"/>
              </a:rPr>
              <a:t> Pham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Melody Y. Guan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Barret </a:t>
            </a:r>
            <a:r>
              <a:rPr lang="en-US" altLang="zh-TW" dirty="0" err="1">
                <a:latin typeface="Lucida Grande"/>
              </a:rPr>
              <a:t>Zoph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Quoc V. Le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Jeff Dean, “</a:t>
            </a:r>
            <a:r>
              <a:rPr lang="en-US" altLang="zh-TW" dirty="0"/>
              <a:t>Efficient Neural Architecture Search via Parameter Sharing</a:t>
            </a:r>
            <a:r>
              <a:rPr lang="en-US" altLang="zh-TW" dirty="0">
                <a:latin typeface="Lucida Grande"/>
              </a:rPr>
              <a:t>”, </a:t>
            </a:r>
            <a:r>
              <a:rPr lang="en-US" altLang="zh-TW" dirty="0" err="1">
                <a:latin typeface="Lucida Grande"/>
              </a:rPr>
              <a:t>arXiv</a:t>
            </a:r>
            <a:r>
              <a:rPr lang="en-US" altLang="zh-TW" dirty="0">
                <a:latin typeface="Lucida Grande"/>
              </a:rPr>
              <a:t>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544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FBBA7-BEEF-4C11-9BB4-8278CB64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A941D-0D40-49BC-9167-C6F1CB73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7DD2523-93F0-47A5-BFC6-C5816EDB7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42" y="895496"/>
            <a:ext cx="9389275" cy="52814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A60490-7F27-4DBD-93E5-6F2778909386}"/>
              </a:ext>
            </a:extLst>
          </p:cNvPr>
          <p:cNvSpPr txBox="1"/>
          <p:nvPr/>
        </p:nvSpPr>
        <p:spPr>
          <a:xfrm>
            <a:off x="5949583" y="6348880"/>
            <a:ext cx="31205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0943F-31D7-41D6-9C11-9724927F9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3886463"/>
            <a:ext cx="2884888" cy="18902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57DE0B1-ADDB-490D-88A7-A8F3C1D83D3F}"/>
              </a:ext>
            </a:extLst>
          </p:cNvPr>
          <p:cNvSpPr/>
          <p:nvPr/>
        </p:nvSpPr>
        <p:spPr>
          <a:xfrm>
            <a:off x="190500" y="157817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</a:t>
            </a:r>
            <a:r>
              <a:rPr lang="en-US" altLang="zh-TW" dirty="0" err="1"/>
              <a:t>iamge</a:t>
            </a:r>
            <a:r>
              <a:rPr lang="en-US" altLang="zh-TW" dirty="0"/>
              <a:t>: </a:t>
            </a:r>
            <a:r>
              <a:rPr lang="zh-TW" altLang="en-US" dirty="0"/>
              <a:t>https://medium.com/intuitionmachine/the-brute-force-method-of-deep-learning-innovation-58b497323ae5 </a:t>
            </a:r>
            <a:r>
              <a:rPr lang="en-US" altLang="zh-TW" dirty="0"/>
              <a:t>(</a:t>
            </a:r>
            <a:r>
              <a:rPr lang="en-US" altLang="zh-TW" dirty="0">
                <a:latin typeface="medium-content-serif-font"/>
              </a:rPr>
              <a:t>Denny </a:t>
            </a:r>
            <a:r>
              <a:rPr lang="en-US" altLang="zh-TW" dirty="0" err="1">
                <a:latin typeface="medium-content-serif-font"/>
              </a:rPr>
              <a:t>Britz’s</a:t>
            </a:r>
            <a:r>
              <a:rPr lang="en-US" altLang="zh-TW" dirty="0">
                <a:latin typeface="medium-content-serif-font"/>
              </a:rPr>
              <a:t> graphic)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4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F0277-B03F-4000-870D-E8E3C76E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Grid Search </a:t>
            </a:r>
            <a:r>
              <a:rPr lang="en-US" altLang="zh-TW" dirty="0" err="1"/>
              <a:t>v.s</a:t>
            </a:r>
            <a:r>
              <a:rPr lang="en-US" altLang="zh-TW" dirty="0"/>
              <a:t>. Random Search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A9245-285B-4BF1-8E4E-BB4AC29D90FB}"/>
              </a:ext>
            </a:extLst>
          </p:cNvPr>
          <p:cNvSpPr/>
          <p:nvPr/>
        </p:nvSpPr>
        <p:spPr>
          <a:xfrm>
            <a:off x="2858407" y="180460"/>
            <a:ext cx="6547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http://www.deeplearningbook.org/contents/guidelines.html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33B8F9-52B7-479D-AC35-B8138FAC82A7}"/>
              </a:ext>
            </a:extLst>
          </p:cNvPr>
          <p:cNvCxnSpPr>
            <a:cxnSpLocks/>
          </p:cNvCxnSpPr>
          <p:nvPr/>
        </p:nvCxnSpPr>
        <p:spPr>
          <a:xfrm flipV="1">
            <a:off x="1201392" y="1435365"/>
            <a:ext cx="0" cy="2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616A578-6CF9-477E-B1C8-F2633C2745B2}"/>
              </a:ext>
            </a:extLst>
          </p:cNvPr>
          <p:cNvCxnSpPr>
            <a:cxnSpLocks/>
          </p:cNvCxnSpPr>
          <p:nvPr/>
        </p:nvCxnSpPr>
        <p:spPr>
          <a:xfrm>
            <a:off x="1201392" y="3975365"/>
            <a:ext cx="27168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4EB8B97-18C1-43E1-B597-9B48F1E6844E}"/>
              </a:ext>
            </a:extLst>
          </p:cNvPr>
          <p:cNvSpPr/>
          <p:nvPr/>
        </p:nvSpPr>
        <p:spPr>
          <a:xfrm>
            <a:off x="1581485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E411213-1D0D-4714-81B6-8EF69E4FEAAA}"/>
              </a:ext>
            </a:extLst>
          </p:cNvPr>
          <p:cNvSpPr/>
          <p:nvPr/>
        </p:nvSpPr>
        <p:spPr>
          <a:xfrm>
            <a:off x="2075871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59FF739-86EC-41F9-A2D9-6F0D9541DBD2}"/>
              </a:ext>
            </a:extLst>
          </p:cNvPr>
          <p:cNvSpPr/>
          <p:nvPr/>
        </p:nvSpPr>
        <p:spPr>
          <a:xfrm>
            <a:off x="2570257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3603A9A-4DC9-44C3-AC86-693204A3475B}"/>
              </a:ext>
            </a:extLst>
          </p:cNvPr>
          <p:cNvSpPr/>
          <p:nvPr/>
        </p:nvSpPr>
        <p:spPr>
          <a:xfrm>
            <a:off x="3064643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B5D5BA3-473B-4A78-8EF0-6BDAD98D5D31}"/>
              </a:ext>
            </a:extLst>
          </p:cNvPr>
          <p:cNvSpPr/>
          <p:nvPr/>
        </p:nvSpPr>
        <p:spPr>
          <a:xfrm>
            <a:off x="3559029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4A64412-93EB-47EF-ADC2-3084B36F4CFA}"/>
              </a:ext>
            </a:extLst>
          </p:cNvPr>
          <p:cNvSpPr/>
          <p:nvPr/>
        </p:nvSpPr>
        <p:spPr>
          <a:xfrm>
            <a:off x="1581485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436956B-849F-4339-A7CD-ACF91EE89FB3}"/>
              </a:ext>
            </a:extLst>
          </p:cNvPr>
          <p:cNvSpPr/>
          <p:nvPr/>
        </p:nvSpPr>
        <p:spPr>
          <a:xfrm>
            <a:off x="2075871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C8DD941-431C-4DE5-851D-93D749BA44C9}"/>
              </a:ext>
            </a:extLst>
          </p:cNvPr>
          <p:cNvSpPr/>
          <p:nvPr/>
        </p:nvSpPr>
        <p:spPr>
          <a:xfrm>
            <a:off x="2570257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797D386-4362-4E43-B683-D3282C53668D}"/>
              </a:ext>
            </a:extLst>
          </p:cNvPr>
          <p:cNvSpPr/>
          <p:nvPr/>
        </p:nvSpPr>
        <p:spPr>
          <a:xfrm>
            <a:off x="3064643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E0F7A9E-53A6-4731-A8EC-9FBA73E50FB0}"/>
              </a:ext>
            </a:extLst>
          </p:cNvPr>
          <p:cNvSpPr/>
          <p:nvPr/>
        </p:nvSpPr>
        <p:spPr>
          <a:xfrm>
            <a:off x="3559029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16A6A43-9B62-442A-95A7-C9E78C5A2B32}"/>
              </a:ext>
            </a:extLst>
          </p:cNvPr>
          <p:cNvSpPr/>
          <p:nvPr/>
        </p:nvSpPr>
        <p:spPr>
          <a:xfrm>
            <a:off x="1595092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43C5D3C-8511-4B86-80A0-9367D6DDC9B3}"/>
              </a:ext>
            </a:extLst>
          </p:cNvPr>
          <p:cNvSpPr/>
          <p:nvPr/>
        </p:nvSpPr>
        <p:spPr>
          <a:xfrm>
            <a:off x="2089478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F495CD0-40A2-499D-8E56-F52F464D28CE}"/>
              </a:ext>
            </a:extLst>
          </p:cNvPr>
          <p:cNvSpPr/>
          <p:nvPr/>
        </p:nvSpPr>
        <p:spPr>
          <a:xfrm>
            <a:off x="2583864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EAE7AED-0534-4D98-B190-6A04C54C6E15}"/>
              </a:ext>
            </a:extLst>
          </p:cNvPr>
          <p:cNvSpPr/>
          <p:nvPr/>
        </p:nvSpPr>
        <p:spPr>
          <a:xfrm>
            <a:off x="3078250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3D502064-A75A-4826-932D-00D52ED7B597}"/>
              </a:ext>
            </a:extLst>
          </p:cNvPr>
          <p:cNvSpPr/>
          <p:nvPr/>
        </p:nvSpPr>
        <p:spPr>
          <a:xfrm>
            <a:off x="3572636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D3B9D3CF-3038-419A-B8DF-63A5146D9A78}"/>
              </a:ext>
            </a:extLst>
          </p:cNvPr>
          <p:cNvSpPr/>
          <p:nvPr/>
        </p:nvSpPr>
        <p:spPr>
          <a:xfrm>
            <a:off x="1595092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8D7569E-7D43-412B-965A-E5690914FC3B}"/>
              </a:ext>
            </a:extLst>
          </p:cNvPr>
          <p:cNvSpPr/>
          <p:nvPr/>
        </p:nvSpPr>
        <p:spPr>
          <a:xfrm>
            <a:off x="2089478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2A681A8-1C2E-44C1-9FE1-77C4E20E6BD9}"/>
              </a:ext>
            </a:extLst>
          </p:cNvPr>
          <p:cNvSpPr/>
          <p:nvPr/>
        </p:nvSpPr>
        <p:spPr>
          <a:xfrm>
            <a:off x="2583864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AEDFF5E-B05F-4D94-A362-E39210268ED4}"/>
              </a:ext>
            </a:extLst>
          </p:cNvPr>
          <p:cNvSpPr/>
          <p:nvPr/>
        </p:nvSpPr>
        <p:spPr>
          <a:xfrm>
            <a:off x="3078250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178AE4F-3F20-4B44-B8D8-7443B367D0B5}"/>
              </a:ext>
            </a:extLst>
          </p:cNvPr>
          <p:cNvSpPr/>
          <p:nvPr/>
        </p:nvSpPr>
        <p:spPr>
          <a:xfrm>
            <a:off x="3572636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2A0516B-7AAE-40CB-919E-F95BB91AD23C}"/>
              </a:ext>
            </a:extLst>
          </p:cNvPr>
          <p:cNvSpPr txBox="1"/>
          <p:nvPr/>
        </p:nvSpPr>
        <p:spPr>
          <a:xfrm>
            <a:off x="2258176" y="4028059"/>
            <a:ext cx="207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depth 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A3AABA3-EBDC-460A-92F8-C72603DFF3FF}"/>
              </a:ext>
            </a:extLst>
          </p:cNvPr>
          <p:cNvSpPr txBox="1"/>
          <p:nvPr/>
        </p:nvSpPr>
        <p:spPr>
          <a:xfrm rot="16200000">
            <a:off x="-77583" y="2143406"/>
            <a:ext cx="207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width </a:t>
            </a:r>
            <a:endParaRPr lang="zh-TW" altLang="en-US" sz="2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4F89C2A-5E48-4DE9-8F05-1D0746AD0624}"/>
              </a:ext>
            </a:extLst>
          </p:cNvPr>
          <p:cNvCxnSpPr>
            <a:cxnSpLocks/>
          </p:cNvCxnSpPr>
          <p:nvPr/>
        </p:nvCxnSpPr>
        <p:spPr>
          <a:xfrm flipV="1">
            <a:off x="5175574" y="1435365"/>
            <a:ext cx="0" cy="2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AAC149D-DEEE-4A77-B321-7C5C09ECFAF6}"/>
              </a:ext>
            </a:extLst>
          </p:cNvPr>
          <p:cNvCxnSpPr>
            <a:cxnSpLocks/>
          </p:cNvCxnSpPr>
          <p:nvPr/>
        </p:nvCxnSpPr>
        <p:spPr>
          <a:xfrm>
            <a:off x="5175574" y="3975365"/>
            <a:ext cx="27168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ACE5441B-A22E-49E1-B82F-07C638C51FE5}"/>
              </a:ext>
            </a:extLst>
          </p:cNvPr>
          <p:cNvSpPr/>
          <p:nvPr/>
        </p:nvSpPr>
        <p:spPr>
          <a:xfrm>
            <a:off x="6050053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4D44E8B-AD11-4B1C-88D0-C4C4918D01B9}"/>
              </a:ext>
            </a:extLst>
          </p:cNvPr>
          <p:cNvSpPr/>
          <p:nvPr/>
        </p:nvSpPr>
        <p:spPr>
          <a:xfrm>
            <a:off x="6544439" y="1816365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52D44EB7-D010-4F35-8737-5A41776D56CB}"/>
              </a:ext>
            </a:extLst>
          </p:cNvPr>
          <p:cNvSpPr/>
          <p:nvPr/>
        </p:nvSpPr>
        <p:spPr>
          <a:xfrm>
            <a:off x="5555667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C8DDC98-3043-4149-96C0-98E65B5BEB62}"/>
              </a:ext>
            </a:extLst>
          </p:cNvPr>
          <p:cNvSpPr/>
          <p:nvPr/>
        </p:nvSpPr>
        <p:spPr>
          <a:xfrm>
            <a:off x="6544439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C248CB9-0F36-4F4B-B2A2-0A49ABB83687}"/>
              </a:ext>
            </a:extLst>
          </p:cNvPr>
          <p:cNvSpPr/>
          <p:nvPr/>
        </p:nvSpPr>
        <p:spPr>
          <a:xfrm>
            <a:off x="7038825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5463B4D-7494-4B59-953E-9A6D5222063F}"/>
              </a:ext>
            </a:extLst>
          </p:cNvPr>
          <p:cNvSpPr/>
          <p:nvPr/>
        </p:nvSpPr>
        <p:spPr>
          <a:xfrm>
            <a:off x="7533211" y="2330724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56BBD62-506C-4189-9A6D-54C2A6561C95}"/>
              </a:ext>
            </a:extLst>
          </p:cNvPr>
          <p:cNvSpPr/>
          <p:nvPr/>
        </p:nvSpPr>
        <p:spPr>
          <a:xfrm>
            <a:off x="7052432" y="2821260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AD4CDA2-A597-47CF-BD11-6DA6AF01BBE9}"/>
              </a:ext>
            </a:extLst>
          </p:cNvPr>
          <p:cNvSpPr/>
          <p:nvPr/>
        </p:nvSpPr>
        <p:spPr>
          <a:xfrm>
            <a:off x="5569274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2A8DB35-103E-4FDD-BBDE-0099C3951523}"/>
              </a:ext>
            </a:extLst>
          </p:cNvPr>
          <p:cNvSpPr/>
          <p:nvPr/>
        </p:nvSpPr>
        <p:spPr>
          <a:xfrm>
            <a:off x="6063660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560E74E-CCCF-4DEE-9FBF-CE6330A55587}"/>
              </a:ext>
            </a:extLst>
          </p:cNvPr>
          <p:cNvSpPr/>
          <p:nvPr/>
        </p:nvSpPr>
        <p:spPr>
          <a:xfrm>
            <a:off x="7546818" y="3302259"/>
            <a:ext cx="215894" cy="2158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9AB7182-4DE4-4799-8AA7-72D692BDC375}"/>
              </a:ext>
            </a:extLst>
          </p:cNvPr>
          <p:cNvSpPr txBox="1"/>
          <p:nvPr/>
        </p:nvSpPr>
        <p:spPr>
          <a:xfrm>
            <a:off x="6265947" y="4002774"/>
            <a:ext cx="207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depth 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8C65A03-AEEE-41EB-938B-6E226A0587E1}"/>
              </a:ext>
            </a:extLst>
          </p:cNvPr>
          <p:cNvSpPr txBox="1"/>
          <p:nvPr/>
        </p:nvSpPr>
        <p:spPr>
          <a:xfrm rot="16200000">
            <a:off x="3871480" y="2189573"/>
            <a:ext cx="207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width 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8E5E523-D217-4A4F-AF98-2998F8E2ED87}"/>
              </a:ext>
            </a:extLst>
          </p:cNvPr>
          <p:cNvSpPr txBox="1"/>
          <p:nvPr/>
        </p:nvSpPr>
        <p:spPr>
          <a:xfrm>
            <a:off x="545504" y="4511252"/>
            <a:ext cx="6311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Assumption: </a:t>
            </a:r>
            <a:r>
              <a:rPr lang="en-US" altLang="zh-TW" sz="2400" dirty="0">
                <a:solidFill>
                  <a:srgbClr val="FF0000"/>
                </a:solidFill>
              </a:rPr>
              <a:t>top K results are good enough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23E073A-3268-47DB-B8B7-1353903A1DC1}"/>
              </a:ext>
            </a:extLst>
          </p:cNvPr>
          <p:cNvSpPr/>
          <p:nvPr/>
        </p:nvSpPr>
        <p:spPr>
          <a:xfrm>
            <a:off x="550465" y="4970264"/>
            <a:ext cx="2764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there are N points,</a:t>
            </a:r>
            <a:endParaRPr lang="zh-TW" altLang="en-US" sz="2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73B5377-DD01-415D-AAFD-4A4FD5E7B3DC}"/>
              </a:ext>
            </a:extLst>
          </p:cNvPr>
          <p:cNvSpPr/>
          <p:nvPr/>
        </p:nvSpPr>
        <p:spPr>
          <a:xfrm>
            <a:off x="3210299" y="4970264"/>
            <a:ext cx="5839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probability K/N that your sample is in top K</a:t>
            </a:r>
            <a:endParaRPr lang="zh-TW" altLang="en-US" sz="2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E0C8FDF-AA36-476C-9A32-C0C8AC09B7D8}"/>
              </a:ext>
            </a:extLst>
          </p:cNvPr>
          <p:cNvSpPr/>
          <p:nvPr/>
        </p:nvSpPr>
        <p:spPr>
          <a:xfrm>
            <a:off x="585950" y="542927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Sample x times: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8CF0E2E-1ADB-4AA3-9EFF-8F1FB8AFC916}"/>
                  </a:ext>
                </a:extLst>
              </p:cNvPr>
              <p:cNvSpPr txBox="1"/>
              <p:nvPr/>
            </p:nvSpPr>
            <p:spPr>
              <a:xfrm>
                <a:off x="3096232" y="5447885"/>
                <a:ext cx="2163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8CF0E2E-1ADB-4AA3-9EFF-8F1FB8AF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32" y="5447885"/>
                <a:ext cx="2163605" cy="369332"/>
              </a:xfrm>
              <a:prstGeom prst="rect">
                <a:avLst/>
              </a:prstGeom>
              <a:blipFill>
                <a:blip r:embed="rId3"/>
                <a:stretch>
                  <a:fillRect l="-309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>
            <a:extLst>
              <a:ext uri="{FF2B5EF4-FFF2-40B4-BE49-F238E27FC236}">
                <a16:creationId xmlns:a16="http://schemas.microsoft.com/office/drawing/2014/main" id="{00BF750D-E602-4158-AE8B-22216A3EC912}"/>
              </a:ext>
            </a:extLst>
          </p:cNvPr>
          <p:cNvSpPr txBox="1"/>
          <p:nvPr/>
        </p:nvSpPr>
        <p:spPr>
          <a:xfrm>
            <a:off x="5381391" y="5401718"/>
            <a:ext cx="109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90%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19FC985-0C26-4A5F-A413-442F6ACA13FB}"/>
              </a:ext>
            </a:extLst>
          </p:cNvPr>
          <p:cNvSpPr txBox="1"/>
          <p:nvPr/>
        </p:nvSpPr>
        <p:spPr>
          <a:xfrm>
            <a:off x="2323297" y="5843940"/>
            <a:ext cx="295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N = 1000, K = 10</a:t>
            </a:r>
            <a:endParaRPr lang="zh-TW" altLang="en-US" sz="2400" dirty="0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CFFB4BF3-2B89-4D10-889C-71427C2360EB}"/>
              </a:ext>
            </a:extLst>
          </p:cNvPr>
          <p:cNvSpPr/>
          <p:nvPr/>
        </p:nvSpPr>
        <p:spPr>
          <a:xfrm>
            <a:off x="4935158" y="5948551"/>
            <a:ext cx="999151" cy="22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7FAA485-807C-4416-8659-B6B992A01806}"/>
              </a:ext>
            </a:extLst>
          </p:cNvPr>
          <p:cNvSpPr txBox="1"/>
          <p:nvPr/>
        </p:nvSpPr>
        <p:spPr>
          <a:xfrm>
            <a:off x="6013159" y="5799406"/>
            <a:ext cx="141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230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685F1AF-D158-4D33-9652-8BAA673BBC40}"/>
              </a:ext>
            </a:extLst>
          </p:cNvPr>
          <p:cNvSpPr txBox="1"/>
          <p:nvPr/>
        </p:nvSpPr>
        <p:spPr>
          <a:xfrm>
            <a:off x="3788533" y="6231881"/>
            <a:ext cx="114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 = 100</a:t>
            </a:r>
            <a:endParaRPr lang="zh-TW" altLang="en-US" sz="2400" dirty="0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C17890E3-4F5E-4B0B-AAE9-0A36E4B94B7F}"/>
              </a:ext>
            </a:extLst>
          </p:cNvPr>
          <p:cNvSpPr/>
          <p:nvPr/>
        </p:nvSpPr>
        <p:spPr>
          <a:xfrm>
            <a:off x="4935158" y="6310516"/>
            <a:ext cx="999151" cy="220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5A5B08C-7361-42CB-A44E-7127B86D4936}"/>
              </a:ext>
            </a:extLst>
          </p:cNvPr>
          <p:cNvSpPr txBox="1"/>
          <p:nvPr/>
        </p:nvSpPr>
        <p:spPr>
          <a:xfrm>
            <a:off x="6034304" y="6168771"/>
            <a:ext cx="141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332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/>
      <p:bldP spid="66" grpId="0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E1478-17EC-44DC-AF7F-613E629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Model-based Hyperparameter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F1E71-AA54-4B3B-9E4D-7CE2680A7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loud.google.com/blog/big-data/2017/08/images/150162099779222/hyperparameter-31-c.png">
            <a:extLst>
              <a:ext uri="{FF2B5EF4-FFF2-40B4-BE49-F238E27FC236}">
                <a16:creationId xmlns:a16="http://schemas.microsoft.com/office/drawing/2014/main" id="{93FE49FE-3B6C-4916-BFFC-98209974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85" y="1465000"/>
            <a:ext cx="5003573" cy="50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63114E-68CB-4DD2-B300-9EF1B05585CC}"/>
              </a:ext>
            </a:extLst>
          </p:cNvPr>
          <p:cNvSpPr/>
          <p:nvPr/>
        </p:nvSpPr>
        <p:spPr>
          <a:xfrm>
            <a:off x="0" y="5450500"/>
            <a:ext cx="3693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https://cloud.google.com/blog/big-data/2017/08/hyperparameter-tuning-in-cloud-machine-learning-engine-using-bayesian-optimization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33115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93AA3-A5C3-4761-B5AB-760AF7B3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9770D2-1052-4DBB-B128-8460410A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BD60E-FE6E-4060-A22A-5ADD7EC3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6" y="1462757"/>
            <a:ext cx="5953125" cy="21431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AFE9-2B1F-4A4B-A780-112E36F2B960}"/>
              </a:ext>
            </a:extLst>
          </p:cNvPr>
          <p:cNvSpPr txBox="1"/>
          <p:nvPr/>
        </p:nvSpPr>
        <p:spPr>
          <a:xfrm>
            <a:off x="178076" y="111741"/>
            <a:ext cx="5202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Reinforcement Learning</a:t>
            </a:r>
            <a:endParaRPr lang="zh-TW" altLang="en-US" sz="3200" b="1" i="1" u="sng" dirty="0"/>
          </a:p>
        </p:txBody>
      </p:sp>
      <p:pic>
        <p:nvPicPr>
          <p:cNvPr id="1026" name="Picture 2" descr="「convolutional neural network」的圖片搜尋結果">
            <a:extLst>
              <a:ext uri="{FF2B5EF4-FFF2-40B4-BE49-F238E27FC236}">
                <a16:creationId xmlns:a16="http://schemas.microsoft.com/office/drawing/2014/main" id="{FBD7A094-58F1-47F1-BA70-CA7DD3DD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2" y="4536459"/>
            <a:ext cx="6858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弧形左彎 5">
            <a:extLst>
              <a:ext uri="{FF2B5EF4-FFF2-40B4-BE49-F238E27FC236}">
                <a16:creationId xmlns:a16="http://schemas.microsoft.com/office/drawing/2014/main" id="{C7398E4E-52EC-41F2-85CB-9CB1EB74083B}"/>
              </a:ext>
            </a:extLst>
          </p:cNvPr>
          <p:cNvSpPr/>
          <p:nvPr/>
        </p:nvSpPr>
        <p:spPr>
          <a:xfrm>
            <a:off x="7540901" y="3171032"/>
            <a:ext cx="768626" cy="18321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弧形左彎 9">
            <a:extLst>
              <a:ext uri="{FF2B5EF4-FFF2-40B4-BE49-F238E27FC236}">
                <a16:creationId xmlns:a16="http://schemas.microsoft.com/office/drawing/2014/main" id="{AAA44771-89B0-4BD8-BE8F-67617FD6462B}"/>
              </a:ext>
            </a:extLst>
          </p:cNvPr>
          <p:cNvSpPr/>
          <p:nvPr/>
        </p:nvSpPr>
        <p:spPr>
          <a:xfrm flipH="1" flipV="1">
            <a:off x="920196" y="3085237"/>
            <a:ext cx="768626" cy="18321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B739BA-140B-4448-B137-5D2B3BD2C793}"/>
              </a:ext>
            </a:extLst>
          </p:cNvPr>
          <p:cNvSpPr txBox="1"/>
          <p:nvPr/>
        </p:nvSpPr>
        <p:spPr>
          <a:xfrm>
            <a:off x="6842366" y="3551664"/>
            <a:ext cx="135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Design a network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AFA40C-3DE9-4E9E-ABC8-A80042F0EEE2}"/>
              </a:ext>
            </a:extLst>
          </p:cNvPr>
          <p:cNvSpPr txBox="1"/>
          <p:nvPr/>
        </p:nvSpPr>
        <p:spPr>
          <a:xfrm>
            <a:off x="3618410" y="4228728"/>
            <a:ext cx="238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the network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928BC0-6B4C-4EBB-9B0F-875E27BFADA2}"/>
              </a:ext>
            </a:extLst>
          </p:cNvPr>
          <p:cNvSpPr txBox="1"/>
          <p:nvPr/>
        </p:nvSpPr>
        <p:spPr>
          <a:xfrm>
            <a:off x="1194091" y="3628563"/>
            <a:ext cx="238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Accuracy as reward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000BE1-9E66-4372-AD92-CFB51BCDD4D8}"/>
              </a:ext>
            </a:extLst>
          </p:cNvPr>
          <p:cNvSpPr txBox="1"/>
          <p:nvPr/>
        </p:nvSpPr>
        <p:spPr>
          <a:xfrm>
            <a:off x="5313569" y="357916"/>
            <a:ext cx="337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One kind of meta learning (or learn to learn)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161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8F474-5CD7-4DE6-858B-E3427FCB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48009-122D-4C47-AE3D-DDB3DA65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s://cdn-images-1.medium.com/max/800/1*zZcC8EOW3YYo36std2tBoQ.png">
            <a:extLst>
              <a:ext uri="{FF2B5EF4-FFF2-40B4-BE49-F238E27FC236}">
                <a16:creationId xmlns:a16="http://schemas.microsoft.com/office/drawing/2014/main" id="{4867A05A-2746-442E-9D31-6CA34459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296" y="854119"/>
            <a:ext cx="5080000" cy="29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D20A15-29FE-44B5-9841-CF0847C8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4" y="2071714"/>
            <a:ext cx="3704771" cy="18523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5D1E171-424D-4019-A8A6-8CF33D93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86" y="3924100"/>
            <a:ext cx="5954427" cy="26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3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422DF-88FC-4556-9D24-988C56A9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88606-5648-459A-BAEC-18C6F6BA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s://cdn-images-1.medium.com/max/800/1*ht3qC_-E9-hwicRinkVdsA.png">
            <a:extLst>
              <a:ext uri="{FF2B5EF4-FFF2-40B4-BE49-F238E27FC236}">
                <a16:creationId xmlns:a16="http://schemas.microsoft.com/office/drawing/2014/main" id="{CB02434E-C1A0-498E-B305-58C5469A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45" y="-35712"/>
            <a:ext cx="6088125" cy="68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596819D-7F33-46F6-A23C-BF484800B839}"/>
              </a:ext>
            </a:extLst>
          </p:cNvPr>
          <p:cNvSpPr txBox="1"/>
          <p:nvPr/>
        </p:nvSpPr>
        <p:spPr>
          <a:xfrm>
            <a:off x="435430" y="5494308"/>
            <a:ext cx="2365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transfer to new tasks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3E1419-E638-44C7-907B-6A2740B8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0" y="4773488"/>
            <a:ext cx="2873828" cy="5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F23BD-CD54-487C-8779-0A1251F3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A742A0-1C11-4E30-B808-B4433F27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93" y="4706937"/>
            <a:ext cx="7943850" cy="1685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44E230-FCAE-4719-BD4E-AA0622725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198" y="1690689"/>
            <a:ext cx="5099839" cy="26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5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9157D-4F65-4E29-9BED-C3499513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58DBD-C1BD-44EC-BC1D-F7373DC2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A77B79-B693-431A-B153-FF7586C2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9" y="1424815"/>
            <a:ext cx="5819775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ACB7B8-8858-432A-A3BE-0FFAC730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51" y="3429000"/>
            <a:ext cx="5657850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5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719</Words>
  <Application>Microsoft Office PowerPoint</Application>
  <PresentationFormat>如螢幕大小 (4:3)</PresentationFormat>
  <Paragraphs>72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Lucida Grande</vt:lpstr>
      <vt:lpstr>medium-content-serif-font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Automatically Determining Hyperparameters</vt:lpstr>
      <vt:lpstr>PowerPoint 簡報</vt:lpstr>
      <vt:lpstr>Grid Search v.s. Random Search</vt:lpstr>
      <vt:lpstr>Model-based Hyperparameter Optimization</vt:lpstr>
      <vt:lpstr>PowerPoint 簡報</vt:lpstr>
      <vt:lpstr>Learning Rate</vt:lpstr>
      <vt:lpstr>PowerPoint 簡報</vt:lpstr>
      <vt:lpstr>Activation Function</vt:lpstr>
      <vt:lpstr>Activation Function</vt:lpstr>
      <vt:lpstr>PowerPoint 簡報</vt:lpstr>
      <vt:lpstr>PowerPoint 簡報</vt:lpstr>
      <vt:lpstr>Computation Issue?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Hyperparameters</dc:title>
  <dc:creator>Hung-yi Lee</dc:creator>
  <cp:lastModifiedBy>Hung-yi Lee</cp:lastModifiedBy>
  <cp:revision>11</cp:revision>
  <dcterms:created xsi:type="dcterms:W3CDTF">2018-03-31T04:04:13Z</dcterms:created>
  <dcterms:modified xsi:type="dcterms:W3CDTF">2018-04-12T10:52:13Z</dcterms:modified>
</cp:coreProperties>
</file>