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FC1AD-58C4-4513-A925-C566F3929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7A0FE0-9D4F-4AA5-8CB6-EAE121DB5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91175-D563-4243-BE4D-49D4FFF7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C1529-2CF8-401C-850E-934413BE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AC1E7-DC12-45F6-B478-0AC38881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11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AF985-EC0C-4065-B860-C0B851C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8E393E-D466-4961-96AB-D9EC85525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D6EC26-7FBB-4708-8485-9CC84C97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39E6A2-4D0C-4598-903D-2DEFE61F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C48F0-A999-47F0-BD63-D27A7050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54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C16355-1D8A-4D35-8B62-0710C054F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7519D9-C297-4A00-B514-DE1DEC8F6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EDF8E-C103-4ACF-A8ED-DCBE456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7C72E-82F6-48DA-A8B2-2E993BA1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3F7B9F-8422-40C1-AC5A-A94F3364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62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997CB-0FA9-4BD7-A573-30676566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73105-9DE0-4373-A3BC-2B97D29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6714A-524B-487F-A1F9-E4C48B13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788320-350A-4FC5-AABF-A9E322EA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80E645-05D6-4BB4-9609-FD90E70D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836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CDB9B-98E8-43DB-9D05-431FDDA5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49A48-FDF5-4B99-8F7E-EF6A2804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93A198-87A6-4339-93B4-D9B82290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80334-4ACD-4DE7-95F0-B184D870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08207-396E-4BF7-92A7-703B4D92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867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0FB32-0366-4B4A-852A-5D1876F9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4592F-16FB-4274-AF15-879557C95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5AB9D7-744D-467C-A517-31E5B23B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FBBBB8-3CFE-497F-8942-8D8534E9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C39D51-7A28-4112-BF5E-C8802FBA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905DDA-CEED-4D48-8A60-679CE3D1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23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3C2DB-5473-4A15-B830-79D489E7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DA6873-7859-49D3-8846-37E967A6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59BA16-4ED7-4FA5-9CC1-A5A81C7B4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A174D8-0D2A-440B-92E6-1134CCAC6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187658-A5B6-4E19-92A6-4B2039B9C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90F4AC-CE71-41BE-BBED-049AED1C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A1824A-908A-4181-9EE7-92123D15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365E48-B272-451F-99FF-6FC14B33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26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8EB5B-4718-440C-B76A-C52EECBB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362138-D780-49B0-834D-2A823FE8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F94D31-2B29-4E31-B638-7BC10FC9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273C8D-FA3C-4266-871B-95982AB7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857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E9D49B-C6DF-471B-9E32-B6B67611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F02344-C8F4-44CF-A15D-6F33397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5FA158-EEB5-4498-92F5-DEC1387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929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CC581-58FE-469A-B567-4E324D4B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AAFCA-988C-4A50-9BF3-FF69FC35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79441A-97BD-4DED-950D-6269AD4D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248988-EE3F-4CDF-A7D7-796557F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21CCE-9BFA-49D8-92C6-73AD12CC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5F26B8-8DDD-4DFF-8E8F-A79FD29F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056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6F0FE-8178-4C62-84C4-85014256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E4E2B8-F3DC-4702-8160-EFFB2F7BA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8D0E1E-A77B-45EE-AD45-9BADCE59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59DBD7-7F04-4C12-AAB2-3C0B641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A4EBA2-0A6F-43B0-A3C7-0C1D6159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498102-2A9B-4E06-9FEF-E399B589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15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5E96AF-8D66-4B7F-B21B-91D880D1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C6CC2C-8BC4-4206-93DE-76700529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ABD79-77E2-4F85-AA2D-EBD9E9F80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CFBE-E5BE-48A0-B4CC-DDE6D40B0FEC}" type="datetimeFigureOut">
              <a:rPr lang="fr-CH" smtClean="0"/>
              <a:t>05.12.2017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74BF95-09D5-46FE-97E3-63FB2B1D2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AD820-CF95-4EF1-B640-2A351B8D8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942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nzrein@iastate.edu" TargetMode="External"/><Relationship Id="rId2" Type="http://schemas.openxmlformats.org/officeDocument/2006/relationships/hyperlink" Target="mailto:mentin@iastat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alteredqualia.com/three/examples/raytracer_sandbox_reflection.html" TargetMode="External"/><Relationship Id="rId3" Type="http://schemas.openxmlformats.org/officeDocument/2006/relationships/hyperlink" Target="https://www.tjhsst.edu/~dhyatt/superap/samplex.jpg" TargetMode="External"/><Relationship Id="rId7" Type="http://schemas.openxmlformats.org/officeDocument/2006/relationships/hyperlink" Target="https://www.scratchapixel.com/lessons/3d-basic-rendering/introduction-to-ray-tracing/how-does-it-work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hreejs.org/docs/" TargetMode="External"/><Relationship Id="rId5" Type="http://schemas.openxmlformats.org/officeDocument/2006/relationships/hyperlink" Target="http://www.oyonale.com/modeles.php?lang=en&amp;page=40" TargetMode="External"/><Relationship Id="rId4" Type="http://schemas.openxmlformats.org/officeDocument/2006/relationships/hyperlink" Target="https://en.wikipedia.org/wiki/Ray_tracing_(graphics)#/media/File:Ray_Tracing_Illustration_First_Bounce.png" TargetMode="External"/><Relationship Id="rId9" Type="http://schemas.openxmlformats.org/officeDocument/2006/relationships/hyperlink" Target="http://images.cnitblog.com/blog/424169/201307/07013515-c8d36d1cc7b14c5681d644ed25065a19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89A28-5DC3-49F3-954B-A2B1FCB07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A simple </a:t>
            </a:r>
            <a:r>
              <a:rPr lang="fr-CH" dirty="0" err="1"/>
              <a:t>raytracer</a:t>
            </a:r>
            <a:br>
              <a:rPr lang="fr-CH" dirty="0"/>
            </a:br>
            <a:r>
              <a:rPr lang="fr-CH" dirty="0"/>
              <a:t>COMS 336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83443E-304F-4AA5-8477-844F77F4D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Michael </a:t>
            </a:r>
            <a:r>
              <a:rPr lang="fr-CH" dirty="0" err="1"/>
              <a:t>Entin</a:t>
            </a:r>
            <a:r>
              <a:rPr lang="fr-CH" dirty="0"/>
              <a:t>, Johan Lanzrein</a:t>
            </a:r>
          </a:p>
          <a:p>
            <a:r>
              <a:rPr lang="fr-CH" dirty="0">
                <a:hlinkClick r:id="rId2"/>
              </a:rPr>
              <a:t>mentin@iastate.edu</a:t>
            </a:r>
            <a:r>
              <a:rPr lang="fr-CH" dirty="0"/>
              <a:t> </a:t>
            </a:r>
            <a:r>
              <a:rPr lang="fr-CH" dirty="0">
                <a:hlinkClick r:id="rId3"/>
              </a:rPr>
              <a:t>lanzrein@iastate.edu</a:t>
            </a:r>
            <a:endParaRPr lang="fr-CH" dirty="0"/>
          </a:p>
          <a:p>
            <a:r>
              <a:rPr lang="fr-CH" dirty="0" err="1"/>
              <a:t>Dec</a:t>
            </a:r>
            <a:r>
              <a:rPr lang="fr-CH" dirty="0"/>
              <a:t>. 5 2017</a:t>
            </a:r>
          </a:p>
        </p:txBody>
      </p:sp>
    </p:spTree>
    <p:extLst>
      <p:ext uri="{BB962C8B-B14F-4D97-AF65-F5344CB8AC3E}">
        <p14:creationId xmlns:p14="http://schemas.microsoft.com/office/powerpoint/2010/main" val="375886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6B14-A618-4D84-B22E-EC136739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398721" cy="1600200"/>
          </a:xfrm>
        </p:spPr>
        <p:txBody>
          <a:bodyPr>
            <a:normAutofit/>
          </a:bodyPr>
          <a:lstStyle/>
          <a:p>
            <a:r>
              <a:rPr lang="fr-CH" sz="4000" dirty="0"/>
              <a:t>Time for a </a:t>
            </a:r>
            <a:r>
              <a:rPr lang="fr-CH" sz="4000" dirty="0" err="1"/>
              <a:t>demo</a:t>
            </a:r>
            <a:r>
              <a:rPr lang="fr-CH" sz="4000" dirty="0"/>
              <a:t>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C30D24-920D-4C48-AD82-9339FAC6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687194" cy="3811588"/>
          </a:xfrm>
        </p:spPr>
        <p:txBody>
          <a:bodyPr>
            <a:normAutofit/>
          </a:bodyPr>
          <a:lstStyle/>
          <a:p>
            <a:r>
              <a:rPr lang="fr-CH" sz="3000" dirty="0"/>
              <a:t>- In </a:t>
            </a:r>
            <a:r>
              <a:rPr lang="fr-CH" sz="3000" dirty="0" err="1"/>
              <a:t>our</a:t>
            </a:r>
            <a:r>
              <a:rPr lang="fr-CH" sz="3000" dirty="0"/>
              <a:t> case the </a:t>
            </a:r>
            <a:r>
              <a:rPr lang="fr-CH" sz="3000" dirty="0" err="1"/>
              <a:t>algorithm</a:t>
            </a:r>
            <a:r>
              <a:rPr lang="fr-CH" sz="3000" dirty="0"/>
              <a:t> </a:t>
            </a:r>
            <a:r>
              <a:rPr lang="fr-CH" sz="3000" dirty="0" err="1"/>
              <a:t>is</a:t>
            </a:r>
            <a:r>
              <a:rPr lang="fr-CH" sz="3000" dirty="0"/>
              <a:t> </a:t>
            </a:r>
            <a:r>
              <a:rPr lang="fr-CH" sz="3000" dirty="0" err="1"/>
              <a:t>painfully</a:t>
            </a:r>
            <a:r>
              <a:rPr lang="fr-CH" sz="3000" dirty="0"/>
              <a:t> slow.</a:t>
            </a:r>
          </a:p>
          <a:p>
            <a:pPr marL="285750" indent="-285750">
              <a:buFontTx/>
              <a:buChar char="-"/>
            </a:pPr>
            <a:r>
              <a:rPr lang="fr-CH" sz="3000" dirty="0" err="1"/>
              <a:t>We</a:t>
            </a:r>
            <a:r>
              <a:rPr lang="fr-CH" sz="3000" dirty="0"/>
              <a:t> </a:t>
            </a:r>
            <a:r>
              <a:rPr lang="fr-CH" sz="3000" dirty="0" err="1"/>
              <a:t>only</a:t>
            </a:r>
            <a:r>
              <a:rPr lang="fr-CH" sz="3000" dirty="0"/>
              <a:t> use the </a:t>
            </a:r>
            <a:r>
              <a:rPr lang="fr-CH" sz="3000" dirty="0" err="1"/>
              <a:t>reflection</a:t>
            </a:r>
            <a:r>
              <a:rPr lang="fr-CH" sz="3000" dirty="0"/>
              <a:t> and not the </a:t>
            </a:r>
            <a:r>
              <a:rPr lang="fr-CH" sz="3000" dirty="0" err="1"/>
              <a:t>refraction</a:t>
            </a:r>
            <a:r>
              <a:rPr lang="fr-CH" sz="3000" dirty="0"/>
              <a:t>.</a:t>
            </a:r>
          </a:p>
          <a:p>
            <a:pPr marL="285750" indent="-285750">
              <a:buFontTx/>
              <a:buChar char="-"/>
            </a:pPr>
            <a:r>
              <a:rPr lang="fr-CH" sz="3000" dirty="0" err="1"/>
              <a:t>Refraction</a:t>
            </a:r>
            <a:r>
              <a:rPr lang="fr-CH" sz="3000" dirty="0"/>
              <a:t> </a:t>
            </a:r>
            <a:r>
              <a:rPr lang="fr-CH" sz="3000" dirty="0" err="1"/>
              <a:t>wouldn’t</a:t>
            </a:r>
            <a:r>
              <a:rPr lang="fr-CH" sz="3000" dirty="0"/>
              <a:t> </a:t>
            </a:r>
            <a:r>
              <a:rPr lang="fr-CH" sz="3000" dirty="0" err="1"/>
              <a:t>necessary</a:t>
            </a:r>
            <a:r>
              <a:rPr lang="fr-CH" sz="3000" dirty="0"/>
              <a:t> </a:t>
            </a:r>
            <a:r>
              <a:rPr lang="fr-CH" sz="3000" dirty="0" err="1"/>
              <a:t>be</a:t>
            </a:r>
            <a:r>
              <a:rPr lang="fr-CH" sz="3000" dirty="0"/>
              <a:t> </a:t>
            </a:r>
            <a:r>
              <a:rPr lang="fr-CH" sz="3000" dirty="0" err="1"/>
              <a:t>much</a:t>
            </a:r>
            <a:r>
              <a:rPr lang="fr-CH" sz="3000" dirty="0"/>
              <a:t> </a:t>
            </a:r>
            <a:r>
              <a:rPr lang="fr-CH" sz="3000" dirty="0" err="1"/>
              <a:t>complicated</a:t>
            </a:r>
            <a:r>
              <a:rPr lang="fr-CH" sz="3000" dirty="0"/>
              <a:t>. But </a:t>
            </a:r>
            <a:r>
              <a:rPr lang="fr-CH" sz="3000" dirty="0" err="1"/>
              <a:t>we</a:t>
            </a:r>
            <a:r>
              <a:rPr lang="fr-CH" sz="3000" dirty="0"/>
              <a:t> </a:t>
            </a:r>
            <a:r>
              <a:rPr lang="fr-CH" sz="3000" dirty="0" err="1"/>
              <a:t>wanted</a:t>
            </a:r>
            <a:r>
              <a:rPr lang="fr-CH" sz="3000" dirty="0"/>
              <a:t> to </a:t>
            </a:r>
            <a:r>
              <a:rPr lang="fr-CH" sz="3000" dirty="0" err="1"/>
              <a:t>keep</a:t>
            </a:r>
            <a:r>
              <a:rPr lang="fr-CH" sz="3000" dirty="0"/>
              <a:t> the code simple as </a:t>
            </a:r>
            <a:r>
              <a:rPr lang="fr-CH" sz="3000" dirty="0" err="1"/>
              <a:t>it</a:t>
            </a:r>
            <a:r>
              <a:rPr lang="fr-CH" sz="3000" dirty="0"/>
              <a:t> </a:t>
            </a:r>
            <a:r>
              <a:rPr lang="fr-CH" sz="3000" dirty="0" err="1"/>
              <a:t>is</a:t>
            </a:r>
            <a:r>
              <a:rPr lang="fr-CH" sz="3000" dirty="0"/>
              <a:t> a </a:t>
            </a:r>
            <a:r>
              <a:rPr lang="fr-CH" sz="3000" dirty="0" err="1"/>
              <a:t>very</a:t>
            </a:r>
            <a:r>
              <a:rPr lang="fr-CH" sz="3000" dirty="0"/>
              <a:t> basic </a:t>
            </a:r>
            <a:r>
              <a:rPr lang="fr-CH" sz="3000" dirty="0" err="1"/>
              <a:t>raytracer</a:t>
            </a:r>
            <a:r>
              <a:rPr lang="fr-CH" sz="3000" dirty="0"/>
              <a:t>. </a:t>
            </a:r>
          </a:p>
          <a:p>
            <a:pPr marL="285750" indent="-285750">
              <a:buFontTx/>
              <a:buChar char="-"/>
            </a:pPr>
            <a:r>
              <a:rPr lang="fr-CH" sz="3000" dirty="0" err="1"/>
              <a:t>Idea</a:t>
            </a:r>
            <a:r>
              <a:rPr lang="fr-CH" sz="3000" dirty="0"/>
              <a:t> to </a:t>
            </a:r>
            <a:r>
              <a:rPr lang="fr-CH" sz="3000" dirty="0" err="1"/>
              <a:t>make</a:t>
            </a:r>
            <a:r>
              <a:rPr lang="fr-CH" sz="3000" dirty="0"/>
              <a:t> </a:t>
            </a:r>
            <a:r>
              <a:rPr lang="fr-CH" sz="3000" dirty="0" err="1"/>
              <a:t>it</a:t>
            </a:r>
            <a:r>
              <a:rPr lang="fr-CH" sz="3000" dirty="0"/>
              <a:t> look </a:t>
            </a:r>
            <a:r>
              <a:rPr lang="fr-CH" sz="3000" dirty="0" err="1"/>
              <a:t>smoother</a:t>
            </a:r>
            <a:r>
              <a:rPr lang="fr-CH" sz="3000" dirty="0"/>
              <a:t> : </a:t>
            </a:r>
            <a:r>
              <a:rPr lang="fr-CH" sz="3000" dirty="0" err="1"/>
              <a:t>Gaussian</a:t>
            </a:r>
            <a:r>
              <a:rPr lang="fr-CH" sz="3000" dirty="0"/>
              <a:t> </a:t>
            </a:r>
            <a:r>
              <a:rPr lang="fr-CH" sz="3000" dirty="0" err="1"/>
              <a:t>blur</a:t>
            </a:r>
            <a:r>
              <a:rPr lang="fr-CH" sz="3000" dirty="0"/>
              <a:t> (But </a:t>
            </a:r>
            <a:r>
              <a:rPr lang="fr-CH" sz="3000" dirty="0" err="1"/>
              <a:t>loss</a:t>
            </a:r>
            <a:r>
              <a:rPr lang="fr-CH" sz="3000" dirty="0"/>
              <a:t> for </a:t>
            </a:r>
            <a:r>
              <a:rPr lang="fr-CH" sz="3000" dirty="0" err="1"/>
              <a:t>quality</a:t>
            </a:r>
            <a:r>
              <a:rPr lang="fr-CH" sz="3000" dirty="0"/>
              <a:t> of the image)</a:t>
            </a:r>
          </a:p>
          <a:p>
            <a:pPr marL="285750" indent="-285750">
              <a:buFontTx/>
              <a:buChar char="-"/>
            </a:pPr>
            <a:endParaRPr lang="fr-CH" sz="2200" dirty="0"/>
          </a:p>
          <a:p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34080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4D6EC-74B8-4E10-B9FC-337BBDAF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425C63-B22E-4751-910A-2338B045C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703FBD-308B-4DA3-A0BF-DB607A00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Sources for images and informations : </a:t>
            </a:r>
          </a:p>
          <a:p>
            <a:r>
              <a:rPr lang="fr-CH" dirty="0">
                <a:hlinkClick r:id="rId3"/>
              </a:rPr>
              <a:t>https://www.tjhsst.edu/~dhyatt/superap/samplex.jpg</a:t>
            </a:r>
            <a:endParaRPr lang="fr-CH" dirty="0"/>
          </a:p>
          <a:p>
            <a:r>
              <a:rPr lang="fr-CH" dirty="0">
                <a:hlinkClick r:id="rId4"/>
              </a:rPr>
              <a:t>https://en.wikipedia.org/wiki/Ray_tracing_(graphics)#/media/File:Ray_Tracing_Illustration_First_Bounce.png</a:t>
            </a:r>
            <a:r>
              <a:rPr lang="fr-CH" dirty="0"/>
              <a:t> </a:t>
            </a:r>
          </a:p>
          <a:p>
            <a:r>
              <a:rPr lang="fr-CH" dirty="0">
                <a:hlinkClick r:id="rId5"/>
              </a:rPr>
              <a:t>http://www.oyonale.com/modeles.php?lang=en&amp;page=40</a:t>
            </a:r>
            <a:endParaRPr lang="fr-CH" dirty="0"/>
          </a:p>
          <a:p>
            <a:r>
              <a:rPr lang="fr-CH" dirty="0">
                <a:hlinkClick r:id="rId6"/>
              </a:rPr>
              <a:t>https://threejs.org/docs/</a:t>
            </a:r>
            <a:endParaRPr lang="fr-CH" dirty="0"/>
          </a:p>
          <a:p>
            <a:r>
              <a:rPr lang="fr-CH" dirty="0">
                <a:hlinkClick r:id="rId7"/>
              </a:rPr>
              <a:t>https://www.scratchapixel.com/lessons/3d-basic-rendering/introduction-to-ray-tracing/how-does-it-work</a:t>
            </a:r>
            <a:endParaRPr lang="fr-CH" dirty="0"/>
          </a:p>
          <a:p>
            <a:r>
              <a:rPr lang="fr-CH" dirty="0">
                <a:hlinkClick r:id="rId8"/>
              </a:rPr>
              <a:t>http://alteredqualia.com/three/examples/raytracer_sandbox_reflection.html</a:t>
            </a:r>
            <a:endParaRPr lang="fr-CH" dirty="0"/>
          </a:p>
          <a:p>
            <a:r>
              <a:rPr lang="fr-CH" dirty="0">
                <a:hlinkClick r:id="rId9"/>
              </a:rPr>
              <a:t>http://images.cnitblog.com/blog/424169/201307/07013515-c8d36d1cc7b14c5681d644ed25065a19.png</a:t>
            </a: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650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548CB-9DB2-4977-91E3-D4BE7B71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F92D15-D374-4CC1-B313-066C9007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49" y="189637"/>
            <a:ext cx="8638302" cy="6478726"/>
          </a:xfrm>
        </p:spPr>
      </p:pic>
    </p:spTree>
    <p:extLst>
      <p:ext uri="{BB962C8B-B14F-4D97-AF65-F5344CB8AC3E}">
        <p14:creationId xmlns:p14="http://schemas.microsoft.com/office/powerpoint/2010/main" val="384937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6FBD2-2474-4D43-85C6-0347403C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ray tracing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EDB08-EC51-4E39-B7DD-A4FDE516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Ray tracing </a:t>
            </a:r>
            <a:r>
              <a:rPr lang="fr-CH" dirty="0" err="1"/>
              <a:t>is</a:t>
            </a:r>
            <a:r>
              <a:rPr lang="fr-CH" dirty="0"/>
              <a:t> a rendering technique. </a:t>
            </a:r>
          </a:p>
          <a:p>
            <a:r>
              <a:rPr lang="fr-CH" dirty="0" err="1"/>
              <a:t>Instead</a:t>
            </a:r>
            <a:r>
              <a:rPr lang="fr-CH" dirty="0"/>
              <a:t> of </a:t>
            </a:r>
            <a:r>
              <a:rPr lang="fr-CH" dirty="0" err="1"/>
              <a:t>computing</a:t>
            </a:r>
            <a:r>
              <a:rPr lang="fr-CH" dirty="0"/>
              <a:t> triangles in the GPU and </a:t>
            </a:r>
            <a:r>
              <a:rPr lang="fr-CH" dirty="0" err="1"/>
              <a:t>using</a:t>
            </a:r>
            <a:r>
              <a:rPr lang="fr-CH" dirty="0"/>
              <a:t> the pipeline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learned</a:t>
            </a:r>
            <a:r>
              <a:rPr lang="fr-CH" dirty="0"/>
              <a:t> in class. Most of the computation </a:t>
            </a:r>
            <a:r>
              <a:rPr lang="fr-CH" dirty="0" err="1"/>
              <a:t>take</a:t>
            </a:r>
            <a:r>
              <a:rPr lang="fr-CH" dirty="0"/>
              <a:t> place in the non – </a:t>
            </a:r>
            <a:r>
              <a:rPr lang="fr-CH" dirty="0" err="1"/>
              <a:t>shading</a:t>
            </a:r>
            <a:r>
              <a:rPr lang="fr-CH" dirty="0"/>
              <a:t> code. </a:t>
            </a:r>
            <a:r>
              <a:rPr lang="fr-CH" dirty="0" err="1"/>
              <a:t>Here</a:t>
            </a:r>
            <a:r>
              <a:rPr lang="fr-CH" dirty="0"/>
              <a:t> javascript. </a:t>
            </a:r>
          </a:p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</a:t>
            </a:r>
            <a:r>
              <a:rPr lang="fr-CH" dirty="0" err="1"/>
              <a:t>knowledge</a:t>
            </a:r>
            <a:r>
              <a:rPr lang="fr-CH" dirty="0"/>
              <a:t> about the </a:t>
            </a:r>
            <a:r>
              <a:rPr lang="fr-CH" dirty="0" err="1"/>
              <a:t>scene</a:t>
            </a:r>
            <a:r>
              <a:rPr lang="fr-CH" dirty="0"/>
              <a:t> </a:t>
            </a:r>
            <a:r>
              <a:rPr lang="fr-CH" dirty="0" err="1"/>
              <a:t>therefore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can’t</a:t>
            </a:r>
            <a:r>
              <a:rPr lang="fr-CH" dirty="0"/>
              <a:t> </a:t>
            </a:r>
            <a:r>
              <a:rPr lang="fr-CH" dirty="0" err="1"/>
              <a:t>really</a:t>
            </a:r>
            <a:r>
              <a:rPr lang="fr-CH" dirty="0"/>
              <a:t> use </a:t>
            </a:r>
            <a:r>
              <a:rPr lang="fr-CH" dirty="0" err="1"/>
              <a:t>it</a:t>
            </a:r>
            <a:r>
              <a:rPr lang="fr-CH" dirty="0"/>
              <a:t> in the </a:t>
            </a:r>
            <a:r>
              <a:rPr lang="fr-CH" dirty="0" err="1"/>
              <a:t>shader</a:t>
            </a:r>
            <a:r>
              <a:rPr lang="fr-CH" dirty="0"/>
              <a:t> code. </a:t>
            </a:r>
          </a:p>
          <a:p>
            <a:r>
              <a:rPr lang="fr-CH" dirty="0"/>
              <a:t>The main </a:t>
            </a:r>
            <a:r>
              <a:rPr lang="fr-CH" dirty="0" err="1"/>
              <a:t>idea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to shoot a ray </a:t>
            </a:r>
            <a:r>
              <a:rPr lang="fr-CH" dirty="0" err="1"/>
              <a:t>from</a:t>
            </a:r>
            <a:r>
              <a:rPr lang="fr-CH" dirty="0"/>
              <a:t> the camera(</a:t>
            </a:r>
            <a:r>
              <a:rPr lang="fr-CH" dirty="0" err="1"/>
              <a:t>eye</a:t>
            </a:r>
            <a:r>
              <a:rPr lang="fr-CH" dirty="0"/>
              <a:t>) </a:t>
            </a:r>
            <a:r>
              <a:rPr lang="fr-CH" dirty="0" err="1"/>
              <a:t>unto</a:t>
            </a:r>
            <a:r>
              <a:rPr lang="fr-CH" dirty="0"/>
              <a:t> </a:t>
            </a:r>
            <a:r>
              <a:rPr lang="fr-CH" dirty="0" err="1"/>
              <a:t>every</a:t>
            </a:r>
            <a:r>
              <a:rPr lang="fr-CH" dirty="0"/>
              <a:t> pixel of the image and </a:t>
            </a:r>
            <a:r>
              <a:rPr lang="fr-CH" dirty="0" err="1"/>
              <a:t>compute</a:t>
            </a:r>
            <a:r>
              <a:rPr lang="fr-CH" dirty="0"/>
              <a:t> the </a:t>
            </a:r>
            <a:r>
              <a:rPr lang="fr-CH" dirty="0" err="1"/>
              <a:t>result</a:t>
            </a:r>
            <a:r>
              <a:rPr lang="fr-CH" dirty="0"/>
              <a:t>. </a:t>
            </a:r>
          </a:p>
          <a:p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Algorithm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coming</a:t>
            </a:r>
            <a:r>
              <a:rPr lang="fr-CH" dirty="0">
                <a:sym typeface="Wingdings" panose="05000000000000000000" pitchFamily="2" charset="2"/>
              </a:rPr>
              <a:t> up.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943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664D8-0935-42B8-B93A-9C38AD4B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Why</a:t>
            </a:r>
            <a:r>
              <a:rPr lang="fr-CH" dirty="0"/>
              <a:t> use or not use </a:t>
            </a:r>
            <a:r>
              <a:rPr lang="fr-CH" dirty="0" err="1"/>
              <a:t>raytracing</a:t>
            </a:r>
            <a:r>
              <a:rPr lang="fr-CH" dirty="0"/>
              <a:t>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5358A-A85F-494D-ADEA-DB4D5B37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Ray tracing </a:t>
            </a:r>
            <a:r>
              <a:rPr lang="fr-CH" dirty="0" err="1"/>
              <a:t>makes</a:t>
            </a:r>
            <a:r>
              <a:rPr lang="fr-CH" dirty="0"/>
              <a:t> </a:t>
            </a:r>
            <a:r>
              <a:rPr lang="fr-CH" dirty="0" err="1"/>
              <a:t>properties</a:t>
            </a:r>
            <a:r>
              <a:rPr lang="fr-CH" dirty="0"/>
              <a:t> </a:t>
            </a:r>
            <a:r>
              <a:rPr lang="fr-CH" dirty="0" err="1"/>
              <a:t>such</a:t>
            </a:r>
            <a:r>
              <a:rPr lang="fr-CH" dirty="0"/>
              <a:t> as </a:t>
            </a:r>
            <a:r>
              <a:rPr lang="fr-CH" dirty="0" err="1"/>
              <a:t>shadow</a:t>
            </a:r>
            <a:r>
              <a:rPr lang="fr-CH" dirty="0"/>
              <a:t> and </a:t>
            </a:r>
            <a:r>
              <a:rPr lang="fr-CH" dirty="0" err="1"/>
              <a:t>reflections</a:t>
            </a:r>
            <a:r>
              <a:rPr lang="fr-CH" dirty="0"/>
              <a:t> </a:t>
            </a:r>
            <a:r>
              <a:rPr lang="fr-CH" dirty="0" err="1"/>
              <a:t>appear</a:t>
            </a:r>
            <a:r>
              <a:rPr lang="fr-CH" dirty="0"/>
              <a:t> </a:t>
            </a:r>
            <a:r>
              <a:rPr lang="fr-CH" dirty="0" err="1"/>
              <a:t>naturally</a:t>
            </a:r>
            <a:r>
              <a:rPr lang="fr-CH" dirty="0"/>
              <a:t> </a:t>
            </a:r>
            <a:r>
              <a:rPr lang="fr-CH" dirty="0" err="1"/>
              <a:t>during</a:t>
            </a:r>
            <a:r>
              <a:rPr lang="fr-CH" dirty="0"/>
              <a:t> the computation.</a:t>
            </a:r>
          </a:p>
          <a:p>
            <a:r>
              <a:rPr lang="fr-CH" dirty="0" err="1"/>
              <a:t>Resulting</a:t>
            </a:r>
            <a:r>
              <a:rPr lang="fr-CH" dirty="0"/>
              <a:t> images are </a:t>
            </a:r>
            <a:r>
              <a:rPr lang="fr-CH" dirty="0" err="1"/>
              <a:t>very</a:t>
            </a:r>
            <a:r>
              <a:rPr lang="fr-CH" dirty="0"/>
              <a:t> </a:t>
            </a:r>
            <a:r>
              <a:rPr lang="fr-CH" dirty="0" err="1"/>
              <a:t>realistic</a:t>
            </a:r>
            <a:r>
              <a:rPr lang="fr-CH" dirty="0"/>
              <a:t>. (In </a:t>
            </a:r>
            <a:r>
              <a:rPr lang="fr-CH" dirty="0" err="1"/>
              <a:t>some</a:t>
            </a:r>
            <a:r>
              <a:rPr lang="fr-CH" dirty="0"/>
              <a:t> cases…)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It </a:t>
            </a:r>
            <a:r>
              <a:rPr lang="fr-CH" dirty="0" err="1"/>
              <a:t>is</a:t>
            </a:r>
            <a:r>
              <a:rPr lang="fr-CH" dirty="0"/>
              <a:t> more of a </a:t>
            </a:r>
            <a:r>
              <a:rPr lang="fr-CH" dirty="0" err="1"/>
              <a:t>research</a:t>
            </a:r>
            <a:r>
              <a:rPr lang="fr-CH" dirty="0"/>
              <a:t> </a:t>
            </a:r>
            <a:r>
              <a:rPr lang="fr-CH" dirty="0" err="1"/>
              <a:t>interest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an </a:t>
            </a:r>
            <a:r>
              <a:rPr lang="fr-CH" dirty="0" err="1"/>
              <a:t>actual</a:t>
            </a:r>
            <a:r>
              <a:rPr lang="fr-CH" dirty="0"/>
              <a:t> </a:t>
            </a:r>
            <a:r>
              <a:rPr lang="fr-CH" dirty="0" err="1"/>
              <a:t>industry</a:t>
            </a:r>
            <a:r>
              <a:rPr lang="fr-CH" dirty="0"/>
              <a:t> focus. </a:t>
            </a:r>
          </a:p>
          <a:p>
            <a:r>
              <a:rPr lang="fr-CH" dirty="0"/>
              <a:t>The </a:t>
            </a:r>
            <a:r>
              <a:rPr lang="fr-CH" dirty="0" err="1"/>
              <a:t>computational</a:t>
            </a:r>
            <a:r>
              <a:rPr lang="fr-CH" dirty="0"/>
              <a:t> </a:t>
            </a:r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very</a:t>
            </a:r>
            <a:r>
              <a:rPr lang="fr-CH" dirty="0"/>
              <a:t> high </a:t>
            </a:r>
            <a:r>
              <a:rPr lang="fr-CH" dirty="0" err="1"/>
              <a:t>making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not </a:t>
            </a:r>
            <a:r>
              <a:rPr lang="fr-CH" dirty="0" err="1"/>
              <a:t>suited</a:t>
            </a:r>
            <a:r>
              <a:rPr lang="fr-CH" dirty="0"/>
              <a:t> for animation </a:t>
            </a:r>
            <a:r>
              <a:rPr lang="fr-CH" dirty="0" err="1"/>
              <a:t>movies</a:t>
            </a:r>
            <a:r>
              <a:rPr lang="fr-CH" dirty="0"/>
              <a:t> or </a:t>
            </a:r>
            <a:r>
              <a:rPr lang="fr-CH" dirty="0" err="1"/>
              <a:t>video</a:t>
            </a:r>
            <a:r>
              <a:rPr lang="fr-CH" dirty="0"/>
              <a:t> </a:t>
            </a:r>
            <a:r>
              <a:rPr lang="fr-CH" dirty="0" err="1"/>
              <a:t>games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07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4FCAB-AC9D-499E-A8CE-9D23D529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4"/>
            <a:ext cx="10515600" cy="2143125"/>
          </a:xfrm>
        </p:spPr>
        <p:txBody>
          <a:bodyPr>
            <a:normAutofit lnSpcReduction="10000"/>
          </a:bodyPr>
          <a:lstStyle/>
          <a:p>
            <a:r>
              <a:rPr lang="fr-CH" dirty="0"/>
              <a:t>Let image </a:t>
            </a:r>
            <a:r>
              <a:rPr lang="fr-CH" dirty="0" err="1"/>
              <a:t>be</a:t>
            </a:r>
            <a:r>
              <a:rPr lang="fr-CH" dirty="0"/>
              <a:t> the image, x </a:t>
            </a:r>
            <a:r>
              <a:rPr lang="fr-CH" dirty="0" err="1"/>
              <a:t>be</a:t>
            </a:r>
            <a:r>
              <a:rPr lang="fr-CH" dirty="0"/>
              <a:t> the </a:t>
            </a:r>
            <a:r>
              <a:rPr lang="fr-CH" dirty="0" err="1"/>
              <a:t>width</a:t>
            </a:r>
            <a:r>
              <a:rPr lang="fr-CH" dirty="0"/>
              <a:t>, y the </a:t>
            </a:r>
            <a:r>
              <a:rPr lang="fr-CH" dirty="0" err="1"/>
              <a:t>height</a:t>
            </a:r>
            <a:r>
              <a:rPr lang="fr-CH" dirty="0"/>
              <a:t>. </a:t>
            </a:r>
          </a:p>
          <a:p>
            <a:r>
              <a:rPr lang="fr-CH" dirty="0"/>
              <a:t>The Camera </a:t>
            </a:r>
            <a:r>
              <a:rPr lang="fr-CH" dirty="0" err="1"/>
              <a:t>is</a:t>
            </a:r>
            <a:r>
              <a:rPr lang="fr-CH" dirty="0"/>
              <a:t> the position of the </a:t>
            </a:r>
            <a:r>
              <a:rPr lang="fr-CH" dirty="0" err="1"/>
              <a:t>eye</a:t>
            </a:r>
            <a:r>
              <a:rPr lang="fr-CH" dirty="0"/>
              <a:t>. </a:t>
            </a:r>
          </a:p>
          <a:p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say</a:t>
            </a:r>
            <a:r>
              <a:rPr lang="fr-CH" dirty="0"/>
              <a:t>  </a:t>
            </a:r>
            <a:r>
              <a:rPr lang="fr-CH" dirty="0" err="1"/>
              <a:t>Vec</a:t>
            </a:r>
            <a:r>
              <a:rPr lang="fr-CH" dirty="0"/>
              <a:t>(</a:t>
            </a:r>
            <a:r>
              <a:rPr lang="fr-CH" dirty="0" err="1"/>
              <a:t>x,y</a:t>
            </a:r>
            <a:r>
              <a:rPr lang="fr-CH" dirty="0"/>
              <a:t>)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mean</a:t>
            </a:r>
            <a:r>
              <a:rPr lang="fr-CH" dirty="0"/>
              <a:t> </a:t>
            </a:r>
            <a:r>
              <a:rPr lang="fr-CH" dirty="0" err="1"/>
              <a:t>create</a:t>
            </a:r>
            <a:r>
              <a:rPr lang="fr-CH" dirty="0"/>
              <a:t> a </a:t>
            </a:r>
            <a:r>
              <a:rPr lang="fr-CH" dirty="0" err="1"/>
              <a:t>vector</a:t>
            </a:r>
            <a:r>
              <a:rPr lang="fr-CH" dirty="0"/>
              <a:t> in world </a:t>
            </a:r>
            <a:r>
              <a:rPr lang="fr-CH" dirty="0" err="1"/>
              <a:t>coordinate</a:t>
            </a:r>
            <a:r>
              <a:rPr lang="fr-CH" dirty="0"/>
              <a:t> </a:t>
            </a:r>
            <a:r>
              <a:rPr lang="fr-CH" dirty="0" err="1"/>
              <a:t>given</a:t>
            </a:r>
            <a:r>
              <a:rPr lang="fr-CH" dirty="0"/>
              <a:t> the </a:t>
            </a:r>
            <a:r>
              <a:rPr lang="fr-CH" dirty="0" err="1"/>
              <a:t>coordinate</a:t>
            </a:r>
            <a:r>
              <a:rPr lang="fr-CH" dirty="0"/>
              <a:t> (</a:t>
            </a:r>
            <a:r>
              <a:rPr lang="fr-CH" dirty="0" err="1"/>
              <a:t>x,y</a:t>
            </a:r>
            <a:r>
              <a:rPr lang="fr-CH" dirty="0"/>
              <a:t>). In reality THREE.js </a:t>
            </a:r>
            <a:r>
              <a:rPr lang="fr-CH" dirty="0" err="1"/>
              <a:t>does</a:t>
            </a:r>
            <a:r>
              <a:rPr lang="fr-CH" dirty="0"/>
              <a:t> the hard </a:t>
            </a:r>
            <a:r>
              <a:rPr lang="fr-CH" dirty="0" err="1"/>
              <a:t>work</a:t>
            </a:r>
            <a:r>
              <a:rPr lang="fr-CH" dirty="0"/>
              <a:t> for us.</a:t>
            </a:r>
          </a:p>
          <a:p>
            <a:endParaRPr lang="fr-CH" dirty="0"/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D910CC78-1379-4D15-9849-D276100B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4" y="2273932"/>
            <a:ext cx="12315068" cy="42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5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4645-A1A8-4833-A9DA-A28405B3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3" y="437534"/>
            <a:ext cx="6670722" cy="598664"/>
          </a:xfrm>
        </p:spPr>
        <p:txBody>
          <a:bodyPr/>
          <a:lstStyle/>
          <a:p>
            <a:r>
              <a:rPr lang="fr-CH" dirty="0"/>
              <a:t>How to </a:t>
            </a:r>
            <a:r>
              <a:rPr lang="fr-CH" dirty="0" err="1"/>
              <a:t>compute</a:t>
            </a:r>
            <a:r>
              <a:rPr lang="fr-CH" dirty="0"/>
              <a:t> </a:t>
            </a:r>
            <a:r>
              <a:rPr lang="fr-CH" dirty="0" err="1"/>
              <a:t>color</a:t>
            </a:r>
            <a:r>
              <a:rPr lang="fr-CH" dirty="0"/>
              <a:t> ?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AF66114-ED76-40E5-89D9-CAF255A0A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02"/>
          <a:stretch/>
        </p:blipFill>
        <p:spPr>
          <a:xfrm>
            <a:off x="4990613" y="1512002"/>
            <a:ext cx="6778002" cy="4666489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0431C7-81AB-45BD-B1EC-90C21456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6724" y="1789905"/>
            <a:ext cx="3932237" cy="4167011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fr-CH" sz="2400" dirty="0" err="1"/>
              <a:t>Alorigthm</a:t>
            </a:r>
            <a:r>
              <a:rPr lang="fr-CH" sz="2400" dirty="0"/>
              <a:t> </a:t>
            </a:r>
            <a:r>
              <a:rPr lang="fr-CH" sz="2400" dirty="0" err="1"/>
              <a:t>is</a:t>
            </a:r>
            <a:r>
              <a:rPr lang="fr-CH" sz="2400" dirty="0"/>
              <a:t> </a:t>
            </a:r>
            <a:r>
              <a:rPr lang="fr-CH" sz="2400" dirty="0" err="1"/>
              <a:t>recursive</a:t>
            </a:r>
            <a:r>
              <a:rPr lang="fr-CH" sz="2400" dirty="0"/>
              <a:t> by nature.</a:t>
            </a:r>
          </a:p>
          <a:p>
            <a:pPr marL="285750" indent="-285750">
              <a:buFontTx/>
              <a:buChar char="-"/>
            </a:pPr>
            <a:r>
              <a:rPr lang="fr-CH" sz="2400" dirty="0" err="1"/>
              <a:t>We</a:t>
            </a:r>
            <a:r>
              <a:rPr lang="fr-CH" sz="2400" dirty="0"/>
              <a:t> have to </a:t>
            </a:r>
            <a:r>
              <a:rPr lang="fr-CH" sz="2400" dirty="0" err="1"/>
              <a:t>limit</a:t>
            </a:r>
            <a:r>
              <a:rPr lang="fr-CH" sz="2400" dirty="0"/>
              <a:t> the </a:t>
            </a:r>
            <a:r>
              <a:rPr lang="fr-CH" sz="2400" dirty="0" err="1"/>
              <a:t>recursivity</a:t>
            </a:r>
            <a:r>
              <a:rPr lang="fr-CH" sz="2400" dirty="0"/>
              <a:t> in </a:t>
            </a:r>
            <a:r>
              <a:rPr lang="fr-CH" sz="2400" dirty="0" err="1"/>
              <a:t>order</a:t>
            </a:r>
            <a:r>
              <a:rPr lang="fr-CH" sz="2400" dirty="0"/>
              <a:t> not to have a </a:t>
            </a:r>
            <a:r>
              <a:rPr lang="fr-CH" sz="2400" dirty="0" err="1"/>
              <a:t>too</a:t>
            </a:r>
            <a:r>
              <a:rPr lang="fr-CH" sz="2400" dirty="0"/>
              <a:t> long computation time. </a:t>
            </a:r>
          </a:p>
          <a:p>
            <a:pPr marL="285750" indent="-285750">
              <a:buFontTx/>
              <a:buChar char="-"/>
            </a:pPr>
            <a:r>
              <a:rPr lang="fr-CH" sz="2400" dirty="0"/>
              <a:t>At </a:t>
            </a:r>
            <a:r>
              <a:rPr lang="fr-CH" sz="2400" dirty="0" err="1"/>
              <a:t>every</a:t>
            </a:r>
            <a:r>
              <a:rPr lang="fr-CH" sz="2400" dirty="0"/>
              <a:t> </a:t>
            </a:r>
            <a:r>
              <a:rPr lang="fr-CH" sz="2400" dirty="0" err="1"/>
              <a:t>interesection</a:t>
            </a:r>
            <a:r>
              <a:rPr lang="fr-CH" sz="2400" dirty="0"/>
              <a:t> </a:t>
            </a:r>
            <a:r>
              <a:rPr lang="fr-CH" sz="2400" dirty="0" err="1"/>
              <a:t>we</a:t>
            </a:r>
            <a:r>
              <a:rPr lang="fr-CH" sz="2400" dirty="0"/>
              <a:t> do the </a:t>
            </a:r>
            <a:r>
              <a:rPr lang="fr-CH" sz="2400" dirty="0" err="1"/>
              <a:t>entire</a:t>
            </a:r>
            <a:r>
              <a:rPr lang="fr-CH" sz="2400" dirty="0"/>
              <a:t> computation for the </a:t>
            </a:r>
            <a:r>
              <a:rPr lang="fr-CH" sz="2400" dirty="0" err="1"/>
              <a:t>color</a:t>
            </a:r>
            <a:r>
              <a:rPr lang="fr-CH" sz="24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fr-CH" sz="2400" dirty="0"/>
              <a:t>Ambient, Diffuse, </a:t>
            </a:r>
            <a:r>
              <a:rPr lang="fr-CH" sz="2400" dirty="0" err="1"/>
              <a:t>Specular</a:t>
            </a:r>
            <a:r>
              <a:rPr lang="fr-CH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6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D62F4-CD63-4414-A25F-77637B0C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E3C96A6-AEAC-4E8E-948D-F8EDFB370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4" y="447674"/>
            <a:ext cx="11832292" cy="5953126"/>
          </a:xfrm>
        </p:spPr>
      </p:pic>
    </p:spTree>
    <p:extLst>
      <p:ext uri="{BB962C8B-B14F-4D97-AF65-F5344CB8AC3E}">
        <p14:creationId xmlns:p14="http://schemas.microsoft.com/office/powerpoint/2010/main" val="55660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5370D-2C92-48D4-B60A-070BC797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6087"/>
            <a:ext cx="11038534" cy="645850"/>
          </a:xfrm>
        </p:spPr>
        <p:txBody>
          <a:bodyPr>
            <a:normAutofit/>
          </a:bodyPr>
          <a:lstStyle/>
          <a:p>
            <a:r>
              <a:rPr lang="fr-CH" dirty="0"/>
              <a:t>The </a:t>
            </a:r>
            <a:r>
              <a:rPr lang="fr-CH" dirty="0" err="1"/>
              <a:t>function</a:t>
            </a:r>
            <a:r>
              <a:rPr lang="fr-CH" dirty="0"/>
              <a:t> </a:t>
            </a:r>
            <a:r>
              <a:rPr lang="fr-CH" dirty="0" err="1"/>
              <a:t>ads_shading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D81BDE-57E2-47E1-8FD9-C7D1F25E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57350"/>
            <a:ext cx="5532437" cy="2283781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fr-CH" sz="2200" dirty="0"/>
              <a:t>Nothing </a:t>
            </a:r>
            <a:r>
              <a:rPr lang="fr-CH" sz="2200" dirty="0" err="1"/>
              <a:t>different</a:t>
            </a:r>
            <a:r>
              <a:rPr lang="fr-CH" sz="2200" dirty="0"/>
              <a:t> </a:t>
            </a:r>
            <a:r>
              <a:rPr lang="fr-CH" sz="2200" dirty="0" err="1"/>
              <a:t>than</a:t>
            </a:r>
            <a:r>
              <a:rPr lang="fr-CH" sz="2200" dirty="0"/>
              <a:t> </a:t>
            </a:r>
            <a:r>
              <a:rPr lang="fr-CH" sz="2200" dirty="0" err="1"/>
              <a:t>what</a:t>
            </a:r>
            <a:r>
              <a:rPr lang="fr-CH" sz="2200" dirty="0"/>
              <a:t> </a:t>
            </a:r>
            <a:r>
              <a:rPr lang="fr-CH" sz="2200" dirty="0" err="1"/>
              <a:t>we</a:t>
            </a:r>
            <a:r>
              <a:rPr lang="fr-CH" sz="2200" dirty="0"/>
              <a:t> </a:t>
            </a:r>
            <a:r>
              <a:rPr lang="fr-CH" sz="2200" dirty="0" err="1"/>
              <a:t>used</a:t>
            </a:r>
            <a:r>
              <a:rPr lang="fr-CH" sz="2200" dirty="0"/>
              <a:t> to do in the </a:t>
            </a:r>
            <a:r>
              <a:rPr lang="fr-CH" sz="2200" dirty="0" err="1"/>
              <a:t>shader</a:t>
            </a:r>
            <a:r>
              <a:rPr lang="fr-CH" sz="2200" dirty="0"/>
              <a:t> code in </a:t>
            </a:r>
            <a:r>
              <a:rPr lang="fr-CH" sz="2200" dirty="0" err="1"/>
              <a:t>many</a:t>
            </a:r>
            <a:r>
              <a:rPr lang="fr-CH" sz="2200" dirty="0"/>
              <a:t> of </a:t>
            </a:r>
            <a:r>
              <a:rPr lang="fr-CH" sz="2200" dirty="0" err="1"/>
              <a:t>our</a:t>
            </a:r>
            <a:r>
              <a:rPr lang="fr-CH" sz="2200" dirty="0"/>
              <a:t> </a:t>
            </a:r>
            <a:r>
              <a:rPr lang="fr-CH" sz="2200" dirty="0" err="1"/>
              <a:t>examples</a:t>
            </a:r>
            <a:r>
              <a:rPr lang="fr-CH" sz="2200" dirty="0"/>
              <a:t>. </a:t>
            </a:r>
          </a:p>
          <a:p>
            <a:pPr marL="285750" indent="-285750">
              <a:buFontTx/>
              <a:buChar char="-"/>
            </a:pPr>
            <a:r>
              <a:rPr lang="fr-CH" sz="2200" dirty="0" err="1"/>
              <a:t>We</a:t>
            </a:r>
            <a:r>
              <a:rPr lang="fr-CH" sz="2200" dirty="0"/>
              <a:t> use the </a:t>
            </a:r>
            <a:r>
              <a:rPr lang="fr-CH" sz="2200" dirty="0" err="1"/>
              <a:t>Blinn-Phong</a:t>
            </a:r>
            <a:r>
              <a:rPr lang="fr-CH" sz="2200" dirty="0"/>
              <a:t>. </a:t>
            </a:r>
            <a:r>
              <a:rPr lang="fr-CH" sz="2200" dirty="0" err="1"/>
              <a:t>Because</a:t>
            </a:r>
            <a:r>
              <a:rPr lang="fr-CH" sz="2200" dirty="0"/>
              <a:t> </a:t>
            </a:r>
            <a:r>
              <a:rPr lang="fr-CH" sz="2200" dirty="0" err="1"/>
              <a:t>computing</a:t>
            </a:r>
            <a:r>
              <a:rPr lang="fr-CH" sz="2200" dirty="0"/>
              <a:t> the </a:t>
            </a:r>
            <a:r>
              <a:rPr lang="fr-CH" sz="2200" dirty="0" err="1"/>
              <a:t>half-way</a:t>
            </a:r>
            <a:r>
              <a:rPr lang="fr-CH" sz="2200" dirty="0"/>
              <a:t> </a:t>
            </a:r>
            <a:r>
              <a:rPr lang="fr-CH" sz="2200" dirty="0" err="1"/>
              <a:t>vector</a:t>
            </a:r>
            <a:r>
              <a:rPr lang="fr-CH" sz="2200" dirty="0"/>
              <a:t> </a:t>
            </a:r>
            <a:r>
              <a:rPr lang="fr-CH" sz="2200" dirty="0" err="1"/>
              <a:t>was</a:t>
            </a:r>
            <a:r>
              <a:rPr lang="fr-CH" sz="2200" dirty="0"/>
              <a:t> </a:t>
            </a:r>
            <a:r>
              <a:rPr lang="fr-CH" sz="2200" dirty="0" err="1"/>
              <a:t>easier</a:t>
            </a:r>
            <a:r>
              <a:rPr lang="fr-CH" sz="2200" dirty="0"/>
              <a:t>. </a:t>
            </a:r>
          </a:p>
          <a:p>
            <a:pPr marL="285750" indent="-285750">
              <a:buFontTx/>
              <a:buChar char="-"/>
            </a:pPr>
            <a:r>
              <a:rPr lang="fr-CH" sz="2200" dirty="0"/>
              <a:t>Looks </a:t>
            </a:r>
            <a:r>
              <a:rPr lang="fr-CH" sz="2200" dirty="0" err="1"/>
              <a:t>easy</a:t>
            </a:r>
            <a:r>
              <a:rPr lang="fr-CH" sz="2200" dirty="0"/>
              <a:t> in </a:t>
            </a:r>
            <a:r>
              <a:rPr lang="fr-CH" sz="2200" dirty="0" err="1"/>
              <a:t>theory</a:t>
            </a:r>
            <a:r>
              <a:rPr lang="fr-CH" sz="2200" dirty="0"/>
              <a:t>. In practice, </a:t>
            </a:r>
            <a:r>
              <a:rPr lang="fr-CH" sz="2200" dirty="0" err="1"/>
              <a:t>much</a:t>
            </a:r>
            <a:r>
              <a:rPr lang="fr-CH" sz="2200" dirty="0"/>
              <a:t> harder </a:t>
            </a:r>
            <a:r>
              <a:rPr lang="fr-CH" sz="2200" dirty="0" err="1"/>
              <a:t>than</a:t>
            </a:r>
            <a:r>
              <a:rPr lang="fr-CH" sz="2200" dirty="0"/>
              <a:t> </a:t>
            </a:r>
            <a:r>
              <a:rPr lang="fr-CH" sz="2200" dirty="0" err="1"/>
              <a:t>what</a:t>
            </a:r>
            <a:r>
              <a:rPr lang="fr-CH" sz="2200" dirty="0"/>
              <a:t> </a:t>
            </a:r>
            <a:r>
              <a:rPr lang="fr-CH" sz="2200" dirty="0" err="1"/>
              <a:t>we</a:t>
            </a:r>
            <a:r>
              <a:rPr lang="fr-CH" sz="2200" dirty="0"/>
              <a:t> </a:t>
            </a:r>
            <a:r>
              <a:rPr lang="fr-CH" sz="2200" dirty="0" err="1"/>
              <a:t>thought</a:t>
            </a:r>
            <a:r>
              <a:rPr lang="fr-CH" sz="2200" dirty="0"/>
              <a:t>. </a:t>
            </a:r>
          </a:p>
          <a:p>
            <a:pPr marL="285750" indent="-285750">
              <a:buFontTx/>
              <a:buChar char="-"/>
            </a:pPr>
            <a:r>
              <a:rPr lang="fr-CH" sz="2200" dirty="0"/>
              <a:t>The </a:t>
            </a:r>
            <a:r>
              <a:rPr lang="fr-CH" sz="2200" dirty="0" err="1"/>
              <a:t>results</a:t>
            </a:r>
            <a:r>
              <a:rPr lang="fr-CH" sz="2200" dirty="0"/>
              <a:t> </a:t>
            </a:r>
            <a:r>
              <a:rPr lang="fr-CH" sz="2200" dirty="0" err="1"/>
              <a:t>vary</a:t>
            </a:r>
            <a:r>
              <a:rPr lang="fr-CH" sz="2200" dirty="0"/>
              <a:t> in </a:t>
            </a:r>
            <a:r>
              <a:rPr lang="fr-CH" sz="2200" dirty="0" err="1"/>
              <a:t>effectiveness</a:t>
            </a:r>
            <a:r>
              <a:rPr lang="fr-CH" sz="2200" dirty="0"/>
              <a:t>…</a:t>
            </a:r>
          </a:p>
          <a:p>
            <a:pPr marL="285750" indent="-285750">
              <a:buFontTx/>
              <a:buChar char="-"/>
            </a:pPr>
            <a:endParaRPr lang="fr-CH" sz="2200" dirty="0"/>
          </a:p>
          <a:p>
            <a:pPr marL="285750" indent="-285750">
              <a:buFontTx/>
              <a:buChar char="-"/>
            </a:pPr>
            <a:r>
              <a:rPr lang="fr-CH" sz="2200" dirty="0" err="1"/>
              <a:t>Reminder</a:t>
            </a:r>
            <a:r>
              <a:rPr lang="fr-CH" sz="2200" dirty="0"/>
              <a:t> </a:t>
            </a:r>
            <a:r>
              <a:rPr lang="fr-CH" sz="2200" dirty="0" err="1"/>
              <a:t>Blinn-Phong</a:t>
            </a:r>
            <a:r>
              <a:rPr lang="fr-CH" sz="2200" dirty="0"/>
              <a:t> : </a:t>
            </a:r>
          </a:p>
          <a:p>
            <a:pPr marL="285750" indent="-285750">
              <a:buFontTx/>
              <a:buChar char="-"/>
            </a:pPr>
            <a:r>
              <a:rPr lang="fr-CH" sz="2200" dirty="0" err="1"/>
              <a:t>Compute</a:t>
            </a:r>
            <a:r>
              <a:rPr lang="fr-CH" sz="2200" dirty="0"/>
              <a:t> ADS like for </a:t>
            </a:r>
            <a:r>
              <a:rPr lang="fr-CH" sz="2200" dirty="0" err="1"/>
              <a:t>Phong</a:t>
            </a:r>
            <a:r>
              <a:rPr lang="fr-CH" sz="2200" dirty="0"/>
              <a:t> but…</a:t>
            </a:r>
          </a:p>
          <a:p>
            <a:pPr marL="285750" indent="-285750">
              <a:buFontTx/>
              <a:buChar char="-"/>
            </a:pPr>
            <a:r>
              <a:rPr lang="fr-CH" sz="2200" dirty="0" err="1"/>
              <a:t>Specular</a:t>
            </a:r>
            <a:r>
              <a:rPr lang="fr-CH" sz="2200" dirty="0"/>
              <a:t> </a:t>
            </a:r>
            <a:r>
              <a:rPr lang="fr-CH" sz="2200" dirty="0" err="1"/>
              <a:t>is</a:t>
            </a:r>
            <a:r>
              <a:rPr lang="fr-CH" sz="2200" dirty="0"/>
              <a:t> </a:t>
            </a:r>
            <a:r>
              <a:rPr lang="fr-CH" sz="2200" dirty="0" err="1"/>
              <a:t>different</a:t>
            </a:r>
            <a:endParaRPr lang="fr-CH" sz="2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40AC92-D8EC-481E-BED2-32540C7F0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262" y="3429000"/>
            <a:ext cx="3983060" cy="31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5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AAEF70-B3FF-4F03-8C67-79748856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365125"/>
            <a:ext cx="10847773" cy="1325563"/>
          </a:xfrm>
        </p:spPr>
        <p:txBody>
          <a:bodyPr/>
          <a:lstStyle/>
          <a:p>
            <a:r>
              <a:rPr lang="fr-CH" dirty="0" err="1"/>
              <a:t>Further</a:t>
            </a:r>
            <a:r>
              <a:rPr lang="fr-CH" dirty="0"/>
              <a:t> </a:t>
            </a:r>
            <a:r>
              <a:rPr lang="fr-CH" dirty="0" err="1"/>
              <a:t>improvements</a:t>
            </a:r>
            <a:r>
              <a:rPr lang="fr-CH" dirty="0"/>
              <a:t> (</a:t>
            </a:r>
            <a:r>
              <a:rPr lang="fr-CH" dirty="0" err="1"/>
              <a:t>Assuming</a:t>
            </a:r>
            <a:r>
              <a:rPr lang="fr-CH" dirty="0"/>
              <a:t> </a:t>
            </a:r>
            <a:r>
              <a:rPr lang="fr-CH" dirty="0" err="1"/>
              <a:t>correctness</a:t>
            </a:r>
            <a:r>
              <a:rPr lang="fr-CH" dirty="0"/>
              <a:t>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E4A081-3C39-4440-8E79-5064624E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fr-CH" dirty="0"/>
              <a:t>Ray tracing </a:t>
            </a:r>
            <a:r>
              <a:rPr lang="fr-CH" dirty="0" err="1"/>
              <a:t>is</a:t>
            </a:r>
            <a:r>
              <a:rPr lang="fr-CH" dirty="0"/>
              <a:t> an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could</a:t>
            </a:r>
            <a:r>
              <a:rPr lang="fr-CH" dirty="0"/>
              <a:t> </a:t>
            </a:r>
            <a:r>
              <a:rPr lang="fr-CH" dirty="0" err="1"/>
              <a:t>very</a:t>
            </a:r>
            <a:r>
              <a:rPr lang="fr-CH" dirty="0"/>
              <a:t> </a:t>
            </a:r>
            <a:r>
              <a:rPr lang="fr-CH" dirty="0" err="1"/>
              <a:t>easily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parallelized</a:t>
            </a:r>
            <a:r>
              <a:rPr lang="fr-CH" dirty="0"/>
              <a:t>. </a:t>
            </a:r>
          </a:p>
          <a:p>
            <a:r>
              <a:rPr lang="fr-CH" dirty="0"/>
              <a:t>In JS : </a:t>
            </a:r>
            <a:r>
              <a:rPr lang="fr-CH" dirty="0" err="1"/>
              <a:t>WebWorkers</a:t>
            </a:r>
            <a:r>
              <a:rPr lang="fr-CH" dirty="0"/>
              <a:t> ( But </a:t>
            </a:r>
            <a:r>
              <a:rPr lang="fr-CH" dirty="0" err="1"/>
              <a:t>sadly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didnt</a:t>
            </a:r>
            <a:r>
              <a:rPr lang="fr-CH" dirty="0"/>
              <a:t> have time to </a:t>
            </a:r>
            <a:r>
              <a:rPr lang="fr-CH" dirty="0" err="1"/>
              <a:t>implement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them</a:t>
            </a:r>
            <a:r>
              <a:rPr lang="fr-CH" dirty="0"/>
              <a:t>). In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languages</a:t>
            </a:r>
            <a:r>
              <a:rPr lang="fr-CH" dirty="0"/>
              <a:t> : multithreading, </a:t>
            </a:r>
            <a:r>
              <a:rPr lang="fr-CH" dirty="0" err="1"/>
              <a:t>parallel</a:t>
            </a:r>
            <a:r>
              <a:rPr lang="fr-CH" dirty="0"/>
              <a:t> collections etc...</a:t>
            </a:r>
          </a:p>
          <a:p>
            <a:r>
              <a:rPr lang="fr-CH" dirty="0" err="1"/>
              <a:t>Taking</a:t>
            </a:r>
            <a:r>
              <a:rPr lang="fr-CH" dirty="0"/>
              <a:t> </a:t>
            </a:r>
            <a:r>
              <a:rPr lang="fr-CH" dirty="0" err="1"/>
              <a:t>advantage</a:t>
            </a:r>
            <a:r>
              <a:rPr lang="fr-CH" dirty="0"/>
              <a:t> of </a:t>
            </a:r>
            <a:r>
              <a:rPr lang="fr-CH" dirty="0" err="1"/>
              <a:t>todays</a:t>
            </a:r>
            <a:r>
              <a:rPr lang="fr-CH" dirty="0"/>
              <a:t> multi </a:t>
            </a:r>
            <a:r>
              <a:rPr lang="fr-CH" dirty="0" err="1"/>
              <a:t>core</a:t>
            </a:r>
            <a:r>
              <a:rPr lang="fr-CH" dirty="0"/>
              <a:t> computers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make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much</a:t>
            </a:r>
            <a:r>
              <a:rPr lang="fr-CH" dirty="0"/>
              <a:t> </a:t>
            </a:r>
            <a:r>
              <a:rPr lang="fr-CH" dirty="0" err="1"/>
              <a:t>faster</a:t>
            </a:r>
            <a:r>
              <a:rPr lang="fr-CH" dirty="0"/>
              <a:t>. But </a:t>
            </a:r>
            <a:r>
              <a:rPr lang="fr-CH" dirty="0" err="1"/>
              <a:t>still</a:t>
            </a:r>
            <a:r>
              <a:rPr lang="fr-CH" dirty="0"/>
              <a:t> </a:t>
            </a:r>
            <a:r>
              <a:rPr lang="fr-CH" dirty="0" err="1"/>
              <a:t>slower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 rendering techniques.</a:t>
            </a:r>
          </a:p>
          <a:p>
            <a:endParaRPr lang="fr-CH" dirty="0"/>
          </a:p>
          <a:p>
            <a:r>
              <a:rPr lang="fr-CH" dirty="0" err="1"/>
              <a:t>Remember</a:t>
            </a:r>
            <a:r>
              <a:rPr lang="fr-CH" dirty="0"/>
              <a:t> the </a:t>
            </a:r>
            <a:r>
              <a:rPr lang="fr-CH" dirty="0" err="1"/>
              <a:t>shading</a:t>
            </a:r>
            <a:r>
              <a:rPr lang="fr-CH" dirty="0"/>
              <a:t> computation of a </a:t>
            </a:r>
            <a:r>
              <a:rPr lang="fr-CH" dirty="0" err="1"/>
              <a:t>specific</a:t>
            </a:r>
            <a:r>
              <a:rPr lang="fr-CH" dirty="0"/>
              <a:t> face once </a:t>
            </a:r>
            <a:r>
              <a:rPr lang="fr-CH" dirty="0" err="1"/>
              <a:t>it</a:t>
            </a:r>
            <a:r>
              <a:rPr lang="fr-CH" dirty="0"/>
              <a:t> has been hit and store </a:t>
            </a:r>
            <a:r>
              <a:rPr lang="fr-CH" dirty="0" err="1"/>
              <a:t>it</a:t>
            </a:r>
            <a:r>
              <a:rPr lang="fr-CH" dirty="0"/>
              <a:t>. (This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however</a:t>
            </a:r>
            <a:r>
              <a:rPr lang="fr-CH" dirty="0"/>
              <a:t> cause </a:t>
            </a:r>
            <a:r>
              <a:rPr lang="fr-CH" dirty="0" err="1"/>
              <a:t>some</a:t>
            </a:r>
            <a:r>
              <a:rPr lang="fr-CH" dirty="0"/>
              <a:t> more </a:t>
            </a:r>
            <a:r>
              <a:rPr lang="fr-CH" dirty="0" err="1"/>
              <a:t>problem</a:t>
            </a:r>
            <a:r>
              <a:rPr lang="fr-CH" dirty="0"/>
              <a:t> on the </a:t>
            </a:r>
            <a:r>
              <a:rPr lang="fr-CH" dirty="0" err="1"/>
              <a:t>space</a:t>
            </a:r>
            <a:r>
              <a:rPr lang="fr-CH" dirty="0"/>
              <a:t> </a:t>
            </a:r>
            <a:r>
              <a:rPr lang="fr-CH" dirty="0" err="1"/>
              <a:t>complexity</a:t>
            </a:r>
            <a:r>
              <a:rPr lang="fr-CH" dirty="0"/>
              <a:t> ).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885029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641</Words>
  <Application>Microsoft Office PowerPoint</Application>
  <PresentationFormat>Grand écran</PresentationFormat>
  <Paragraphs>55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A simple raytracer COMS 336</vt:lpstr>
      <vt:lpstr>Présentation PowerPoint</vt:lpstr>
      <vt:lpstr>What is ray tracing ? </vt:lpstr>
      <vt:lpstr>Why use or not use raytracing ? </vt:lpstr>
      <vt:lpstr>Présentation PowerPoint</vt:lpstr>
      <vt:lpstr>How to compute color ?</vt:lpstr>
      <vt:lpstr>Présentation PowerPoint</vt:lpstr>
      <vt:lpstr>The function ads_shading</vt:lpstr>
      <vt:lpstr>Further improvements (Assuming correctness)</vt:lpstr>
      <vt:lpstr>Time for a demo.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raytracing COMS 336</dc:title>
  <dc:creator>Lanzrein, Johan P</dc:creator>
  <cp:lastModifiedBy>Lanzrein, Johan P</cp:lastModifiedBy>
  <cp:revision>20</cp:revision>
  <dcterms:created xsi:type="dcterms:W3CDTF">2017-11-29T19:58:24Z</dcterms:created>
  <dcterms:modified xsi:type="dcterms:W3CDTF">2017-12-05T16:13:05Z</dcterms:modified>
</cp:coreProperties>
</file>