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6" r:id="rId3"/>
    <p:sldId id="257" r:id="rId4"/>
    <p:sldId id="267" r:id="rId5"/>
    <p:sldId id="268" r:id="rId6"/>
    <p:sldId id="259" r:id="rId7"/>
    <p:sldId id="269" r:id="rId8"/>
    <p:sldId id="260" r:id="rId9"/>
    <p:sldId id="265"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9D814C8-6029-4757-8FAC-574B5261F60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2B664-5C4D-402B-BEA4-0551A5E9C85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814C8-6029-4757-8FAC-574B5261F60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2B664-5C4D-402B-BEA4-0551A5E9C85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814C8-6029-4757-8FAC-574B5261F60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2B664-5C4D-402B-BEA4-0551A5E9C85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9D814C8-6029-4757-8FAC-574B5261F60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2B664-5C4D-402B-BEA4-0551A5E9C85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814C8-6029-4757-8FAC-574B5261F60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2B664-5C4D-402B-BEA4-0551A5E9C85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D814C8-6029-4757-8FAC-574B5261F60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2B664-5C4D-402B-BEA4-0551A5E9C857}"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D814C8-6029-4757-8FAC-574B5261F604}"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2B664-5C4D-402B-BEA4-0551A5E9C857}"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D814C8-6029-4757-8FAC-574B5261F604}" type="datetimeFigureOut">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E2B664-5C4D-402B-BEA4-0551A5E9C857}"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D814C8-6029-4757-8FAC-574B5261F604}" type="datetimeFigureOut">
              <a:rPr lang="en-US" smtClean="0"/>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E2B664-5C4D-402B-BEA4-0551A5E9C857}"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814C8-6029-4757-8FAC-574B5261F604}" type="datetimeFigureOut">
              <a:rPr lang="en-US" smtClean="0"/>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E2B664-5C4D-402B-BEA4-0551A5E9C857}"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D814C8-6029-4757-8FAC-574B5261F604}"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2B664-5C4D-402B-BEA4-0551A5E9C85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814C8-6029-4757-8FAC-574B5261F60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2B664-5C4D-402B-BEA4-0551A5E9C857}"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D814C8-6029-4757-8FAC-574B5261F604}"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2B664-5C4D-402B-BEA4-0551A5E9C857}"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814C8-6029-4757-8FAC-574B5261F60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2B664-5C4D-402B-BEA4-0551A5E9C857}"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814C8-6029-4757-8FAC-574B5261F60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2B664-5C4D-402B-BEA4-0551A5E9C85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D814C8-6029-4757-8FAC-574B5261F604}" type="datetimeFigureOut">
              <a:rPr lang="en-US" smtClean="0"/>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E2B664-5C4D-402B-BEA4-0551A5E9C85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D814C8-6029-4757-8FAC-574B5261F604}"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2B664-5C4D-402B-BEA4-0551A5E9C85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D814C8-6029-4757-8FAC-574B5261F604}" type="datetimeFigureOut">
              <a:rPr lang="en-US" smtClean="0"/>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E2B664-5C4D-402B-BEA4-0551A5E9C85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D814C8-6029-4757-8FAC-574B5261F604}" type="datetimeFigureOut">
              <a:rPr lang="en-US" smtClean="0"/>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E2B664-5C4D-402B-BEA4-0551A5E9C85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D814C8-6029-4757-8FAC-574B5261F604}" type="datetimeFigureOut">
              <a:rPr lang="en-US" smtClean="0"/>
              <a:t>4/19/2023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E2B664-5C4D-402B-BEA4-0551A5E9C85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D814C8-6029-4757-8FAC-574B5261F604}"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2B664-5C4D-402B-BEA4-0551A5E9C85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D814C8-6029-4757-8FAC-574B5261F604}" type="datetimeFigureOut">
              <a:rPr lang="en-US" smtClean="0"/>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E2B664-5C4D-402B-BEA4-0551A5E9C85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D814C8-6029-4757-8FAC-574B5261F604}" type="datetimeFigureOut">
              <a:rPr lang="en-US" smtClean="0"/>
              <a:t>4/19/2023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2B664-5C4D-402B-BEA4-0551A5E9C85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D814C8-6029-4757-8FAC-574B5261F604}" type="datetimeFigureOut">
              <a:rPr lang="en-US" smtClean="0"/>
              <a:t>4/19/2023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E2B664-5C4D-402B-BEA4-0551A5E9C85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670664" y="303577"/>
            <a:ext cx="8321040" cy="2992902"/>
          </a:xfrm>
        </p:spPr>
        <p:txBody>
          <a:bodyPr>
            <a:noAutofit/>
          </a:bodyPr>
          <a:lstStyle/>
          <a:p>
            <a:r>
              <a:rPr lang="en-US" sz="4800" b="1" dirty="0">
                <a:latin typeface="Arial Black" panose="020B0A04020102020204" pitchFamily="34" charset="0"/>
              </a:rPr>
              <a:t>E- Sumbong: An Android-Based Incident Report Mobile Application</a:t>
            </a:r>
            <a:endParaRPr lang="en-US" sz="4800" b="1" dirty="0">
              <a:latin typeface="Arial Black" panose="020B0A04020102020204" pitchFamily="34" charset="0"/>
              <a:cs typeface="Arial Rounded MT Bold" panose="020F0704030504030204" charset="0"/>
            </a:endParaRPr>
          </a:p>
        </p:txBody>
      </p:sp>
      <p:sp>
        <p:nvSpPr>
          <p:cNvPr id="3" name="Subtitle 2"/>
          <p:cNvSpPr>
            <a:spLocks noGrp="1"/>
          </p:cNvSpPr>
          <p:nvPr>
            <p:ph type="subTitle" idx="1"/>
          </p:nvPr>
        </p:nvSpPr>
        <p:spPr>
          <a:xfrm>
            <a:off x="4670473" y="4091394"/>
            <a:ext cx="6096000" cy="1655762"/>
          </a:xfrm>
        </p:spPr>
        <p:txBody>
          <a:bodyPr>
            <a:normAutofit lnSpcReduction="10000"/>
          </a:bodyPr>
          <a:lstStyle/>
          <a:p>
            <a:r>
              <a:rPr lang="en-PH" dirty="0"/>
              <a:t>Epir D. Abapo Jr. </a:t>
            </a:r>
            <a:endParaRPr lang="en-PH" dirty="0" smtClean="0"/>
          </a:p>
          <a:p>
            <a:r>
              <a:rPr lang="en-PH" dirty="0" smtClean="0"/>
              <a:t>Mae </a:t>
            </a:r>
            <a:r>
              <a:rPr lang="en-PH" dirty="0"/>
              <a:t>Jane P. </a:t>
            </a:r>
            <a:r>
              <a:rPr lang="en-PH" dirty="0" smtClean="0"/>
              <a:t>Barrientos</a:t>
            </a:r>
          </a:p>
          <a:p>
            <a:r>
              <a:rPr lang="en-PH" dirty="0" smtClean="0"/>
              <a:t> </a:t>
            </a:r>
            <a:r>
              <a:rPr lang="en-PH" dirty="0"/>
              <a:t>Manilyn P. Joaquin </a:t>
            </a:r>
            <a:endParaRPr lang="en-PH" dirty="0" smtClean="0"/>
          </a:p>
          <a:p>
            <a:r>
              <a:rPr lang="en-PH" dirty="0" smtClean="0"/>
              <a:t>Negiel </a:t>
            </a:r>
            <a:r>
              <a:rPr lang="en-PH" dirty="0"/>
              <a:t>L. </a:t>
            </a:r>
            <a:r>
              <a:rPr lang="en-PH" dirty="0" smtClean="0"/>
              <a:t>Labrada</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7400" b="16874"/>
          <a:stretch/>
        </p:blipFill>
        <p:spPr>
          <a:xfrm>
            <a:off x="0" y="6204856"/>
            <a:ext cx="12192000" cy="65314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77875"/>
          </a:xfrm>
        </p:spPr>
        <p:txBody>
          <a:bodyPr/>
          <a:lstStyle/>
          <a:p>
            <a:r>
              <a:rPr lang="en-US" b="1" dirty="0"/>
              <a:t>Introduction</a:t>
            </a:r>
          </a:p>
        </p:txBody>
      </p:sp>
      <p:sp>
        <p:nvSpPr>
          <p:cNvPr id="6" name="Rectangle 5"/>
          <p:cNvSpPr/>
          <p:nvPr/>
        </p:nvSpPr>
        <p:spPr>
          <a:xfrm>
            <a:off x="1783080" y="6217920"/>
            <a:ext cx="45719" cy="655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40677" y="6352142"/>
            <a:ext cx="914400" cy="369332"/>
          </a:xfrm>
          <a:prstGeom prst="rect">
            <a:avLst/>
          </a:prstGeom>
          <a:noFill/>
        </p:spPr>
        <p:txBody>
          <a:bodyPr wrap="square" rtlCol="0">
            <a:spAutoFit/>
          </a:bodyPr>
          <a:lstStyle/>
          <a:p>
            <a:r>
              <a:rPr lang="en-US" dirty="0">
                <a:solidFill>
                  <a:schemeClr val="bg1"/>
                </a:solidFill>
              </a:rPr>
              <a:t>Date</a:t>
            </a:r>
          </a:p>
        </p:txBody>
      </p:sp>
      <p:sp>
        <p:nvSpPr>
          <p:cNvPr id="8" name="TextBox 7"/>
          <p:cNvSpPr txBox="1"/>
          <p:nvPr/>
        </p:nvSpPr>
        <p:spPr>
          <a:xfrm>
            <a:off x="1828799" y="6226909"/>
            <a:ext cx="10222524" cy="646331"/>
          </a:xfrm>
          <a:prstGeom prst="rect">
            <a:avLst/>
          </a:prstGeom>
          <a:noFill/>
        </p:spPr>
        <p:txBody>
          <a:bodyPr wrap="square" rtlCol="0">
            <a:spAutoFit/>
          </a:bodyPr>
          <a:lstStyle/>
          <a:p>
            <a:pPr algn="ctr"/>
            <a:r>
              <a:rPr lang="en-US" sz="1800" dirty="0">
                <a:solidFill>
                  <a:schemeClr val="bg1"/>
                </a:solidFill>
              </a:rPr>
              <a:t>Research Title: </a:t>
            </a:r>
            <a:r>
              <a:rPr lang="en-US" b="1" dirty="0">
                <a:solidFill>
                  <a:schemeClr val="bg1"/>
                </a:solidFill>
                <a:latin typeface="Arial Black" panose="020B0A04020102020204" pitchFamily="34" charset="0"/>
              </a:rPr>
              <a:t>E- Sumbong: An Android-Based Incident Report Mobile Application</a:t>
            </a:r>
            <a:r>
              <a:rPr lang="en-US" sz="1800" dirty="0">
                <a:solidFill>
                  <a:schemeClr val="bg1"/>
                </a:solidFill>
              </a:rPr>
              <a:t>	</a:t>
            </a:r>
          </a:p>
        </p:txBody>
      </p:sp>
      <p:sp>
        <p:nvSpPr>
          <p:cNvPr id="3" name="Content Placeholder 2"/>
          <p:cNvSpPr>
            <a:spLocks noGrp="1"/>
          </p:cNvSpPr>
          <p:nvPr>
            <p:ph idx="1"/>
          </p:nvPr>
        </p:nvSpPr>
        <p:spPr>
          <a:xfrm>
            <a:off x="652145" y="1322070"/>
            <a:ext cx="10515600" cy="4351338"/>
          </a:xfrm>
        </p:spPr>
        <p:txBody>
          <a:bodyPr>
            <a:noAutofit/>
          </a:bodyPr>
          <a:lstStyle/>
          <a:p>
            <a:pPr algn="just"/>
            <a:r>
              <a:rPr lang="en-US" sz="3600" dirty="0"/>
              <a:t>Technology has greatly aided in the betterment of people's daily life basis. People may utilize technology to accomplish their jobs more quickly and easily, as well as interact with their friends and family in an instant, and search for information as quickly as possible. Technology has been employed in both a life saving device and a criminal </a:t>
            </a:r>
            <a:r>
              <a:rPr lang="en-US" sz="3600" dirty="0" smtClean="0"/>
              <a:t>investigation.</a:t>
            </a:r>
            <a:endParaRPr lang="en-US" sz="3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77875"/>
          </a:xfrm>
        </p:spPr>
        <p:txBody>
          <a:bodyPr/>
          <a:lstStyle/>
          <a:p>
            <a:r>
              <a:rPr lang="en-US" b="1" dirty="0" smtClean="0"/>
              <a:t>Project Context</a:t>
            </a:r>
            <a:endParaRPr lang="en-US" b="1" dirty="0"/>
          </a:p>
        </p:txBody>
      </p:sp>
      <p:sp>
        <p:nvSpPr>
          <p:cNvPr id="6" name="Rectangle 5"/>
          <p:cNvSpPr/>
          <p:nvPr/>
        </p:nvSpPr>
        <p:spPr>
          <a:xfrm>
            <a:off x="1783080" y="6217920"/>
            <a:ext cx="45719" cy="655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40677" y="6352142"/>
            <a:ext cx="914400" cy="369332"/>
          </a:xfrm>
          <a:prstGeom prst="rect">
            <a:avLst/>
          </a:prstGeom>
          <a:noFill/>
        </p:spPr>
        <p:txBody>
          <a:bodyPr wrap="square" rtlCol="0">
            <a:spAutoFit/>
          </a:bodyPr>
          <a:lstStyle/>
          <a:p>
            <a:r>
              <a:rPr lang="en-US" dirty="0">
                <a:solidFill>
                  <a:schemeClr val="bg1"/>
                </a:solidFill>
              </a:rPr>
              <a:t>Date</a:t>
            </a:r>
          </a:p>
        </p:txBody>
      </p:sp>
      <p:sp>
        <p:nvSpPr>
          <p:cNvPr id="8" name="TextBox 7"/>
          <p:cNvSpPr txBox="1"/>
          <p:nvPr/>
        </p:nvSpPr>
        <p:spPr>
          <a:xfrm>
            <a:off x="1828798" y="6226909"/>
            <a:ext cx="10241281" cy="369332"/>
          </a:xfrm>
          <a:prstGeom prst="rect">
            <a:avLst/>
          </a:prstGeom>
          <a:noFill/>
        </p:spPr>
        <p:txBody>
          <a:bodyPr wrap="square" rtlCol="0">
            <a:spAutoFit/>
          </a:bodyPr>
          <a:lstStyle/>
          <a:p>
            <a:pPr algn="ctr"/>
            <a:r>
              <a:rPr lang="en-US" sz="1800" dirty="0">
                <a:solidFill>
                  <a:schemeClr val="bg1"/>
                </a:solidFill>
              </a:rPr>
              <a:t>Research Title: </a:t>
            </a:r>
            <a:r>
              <a:rPr lang="en-US" b="1" dirty="0" smtClean="0">
                <a:solidFill>
                  <a:schemeClr val="bg1"/>
                </a:solidFill>
                <a:latin typeface="Arial Black" panose="020B0A04020102020204" pitchFamily="34" charset="0"/>
              </a:rPr>
              <a:t> </a:t>
            </a:r>
            <a:r>
              <a:rPr lang="en-US" b="1" dirty="0">
                <a:solidFill>
                  <a:schemeClr val="bg1"/>
                </a:solidFill>
                <a:latin typeface="Arial Black" panose="020B0A04020102020204" pitchFamily="34" charset="0"/>
              </a:rPr>
              <a:t>E- Sumbong: An Android-Based Incident Report Mobile Application</a:t>
            </a:r>
            <a:endParaRPr lang="en-US" sz="1800" dirty="0">
              <a:solidFill>
                <a:schemeClr val="bg1"/>
              </a:solidFill>
            </a:endParaRPr>
          </a:p>
        </p:txBody>
      </p:sp>
      <p:sp>
        <p:nvSpPr>
          <p:cNvPr id="3" name="Content Placeholder 2"/>
          <p:cNvSpPr>
            <a:spLocks noGrp="1"/>
          </p:cNvSpPr>
          <p:nvPr>
            <p:ph idx="1"/>
          </p:nvPr>
        </p:nvSpPr>
        <p:spPr>
          <a:xfrm>
            <a:off x="652145" y="1322070"/>
            <a:ext cx="10515600" cy="4351338"/>
          </a:xfrm>
        </p:spPr>
        <p:txBody>
          <a:bodyPr>
            <a:noAutofit/>
          </a:bodyPr>
          <a:lstStyle/>
          <a:p>
            <a:pPr algn="just"/>
            <a:r>
              <a:rPr lang="en-US" sz="3600" dirty="0" smtClean="0"/>
              <a:t>Police </a:t>
            </a:r>
            <a:r>
              <a:rPr lang="en-US" sz="3600" dirty="0"/>
              <a:t>personnel were delayed in responding </a:t>
            </a:r>
            <a:r>
              <a:rPr lang="en-US" sz="3600" dirty="0" smtClean="0"/>
              <a:t> </a:t>
            </a:r>
            <a:r>
              <a:rPr lang="en-US" sz="3600" dirty="0"/>
              <a:t>because of the process in reporting crimes that needed to check the specific location and time of the incident. </a:t>
            </a:r>
            <a:endParaRPr lang="en-US" sz="3600" dirty="0" smtClean="0"/>
          </a:p>
          <a:p>
            <a:pPr algn="just"/>
            <a:r>
              <a:rPr lang="en-US" sz="3600" dirty="0" smtClean="0"/>
              <a:t>Lack of evidence if that occurrences actually happened.</a:t>
            </a:r>
          </a:p>
          <a:p>
            <a:pPr algn="just"/>
            <a:endParaRPr lang="en-US" sz="3600" dirty="0"/>
          </a:p>
          <a:p>
            <a:pPr marL="0" indent="0" algn="just">
              <a:buNone/>
            </a:pPr>
            <a:endParaRPr lang="en-US" sz="3600" dirty="0"/>
          </a:p>
        </p:txBody>
      </p:sp>
    </p:spTree>
    <p:extLst>
      <p:ext uri="{BB962C8B-B14F-4D97-AF65-F5344CB8AC3E}">
        <p14:creationId xmlns:p14="http://schemas.microsoft.com/office/powerpoint/2010/main" val="1021280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77875"/>
          </a:xfrm>
        </p:spPr>
        <p:txBody>
          <a:bodyPr/>
          <a:lstStyle/>
          <a:p>
            <a:r>
              <a:rPr lang="en-US" b="1" dirty="0" smtClean="0"/>
              <a:t>Purpose and Description</a:t>
            </a:r>
            <a:endParaRPr lang="en-US" b="1" dirty="0"/>
          </a:p>
        </p:txBody>
      </p:sp>
      <p:sp>
        <p:nvSpPr>
          <p:cNvPr id="6" name="Rectangle 5"/>
          <p:cNvSpPr/>
          <p:nvPr/>
        </p:nvSpPr>
        <p:spPr>
          <a:xfrm>
            <a:off x="1783080" y="6217920"/>
            <a:ext cx="45719" cy="655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40677" y="6352142"/>
            <a:ext cx="914400" cy="369332"/>
          </a:xfrm>
          <a:prstGeom prst="rect">
            <a:avLst/>
          </a:prstGeom>
          <a:noFill/>
        </p:spPr>
        <p:txBody>
          <a:bodyPr wrap="square" rtlCol="0">
            <a:spAutoFit/>
          </a:bodyPr>
          <a:lstStyle/>
          <a:p>
            <a:r>
              <a:rPr lang="en-US" dirty="0">
                <a:solidFill>
                  <a:schemeClr val="bg1"/>
                </a:solidFill>
              </a:rPr>
              <a:t>Date</a:t>
            </a:r>
          </a:p>
        </p:txBody>
      </p:sp>
      <p:sp>
        <p:nvSpPr>
          <p:cNvPr id="8" name="TextBox 7"/>
          <p:cNvSpPr txBox="1"/>
          <p:nvPr/>
        </p:nvSpPr>
        <p:spPr>
          <a:xfrm>
            <a:off x="1828799" y="6226909"/>
            <a:ext cx="10222524" cy="646331"/>
          </a:xfrm>
          <a:prstGeom prst="rect">
            <a:avLst/>
          </a:prstGeom>
          <a:noFill/>
        </p:spPr>
        <p:txBody>
          <a:bodyPr wrap="square" rtlCol="0">
            <a:spAutoFit/>
          </a:bodyPr>
          <a:lstStyle/>
          <a:p>
            <a:pPr algn="ctr"/>
            <a:r>
              <a:rPr lang="en-US" sz="1800" dirty="0">
                <a:solidFill>
                  <a:schemeClr val="bg1"/>
                </a:solidFill>
              </a:rPr>
              <a:t>Research Title: </a:t>
            </a:r>
            <a:r>
              <a:rPr lang="en-US" b="1" dirty="0">
                <a:solidFill>
                  <a:schemeClr val="bg1"/>
                </a:solidFill>
                <a:latin typeface="Arial Black" panose="020B0A04020102020204" pitchFamily="34" charset="0"/>
              </a:rPr>
              <a:t>E- Sumbong: An Android-Based Incident Report Mobile Application </a:t>
            </a:r>
            <a:r>
              <a:rPr lang="en-US" sz="1800" dirty="0">
                <a:solidFill>
                  <a:schemeClr val="bg1"/>
                </a:solidFill>
              </a:rPr>
              <a:t>	</a:t>
            </a:r>
          </a:p>
        </p:txBody>
      </p:sp>
      <p:sp>
        <p:nvSpPr>
          <p:cNvPr id="3" name="Content Placeholder 2"/>
          <p:cNvSpPr>
            <a:spLocks noGrp="1"/>
          </p:cNvSpPr>
          <p:nvPr>
            <p:ph idx="1"/>
          </p:nvPr>
        </p:nvSpPr>
        <p:spPr>
          <a:xfrm>
            <a:off x="140677" y="1322070"/>
            <a:ext cx="11145632" cy="4739096"/>
          </a:xfrm>
        </p:spPr>
        <p:txBody>
          <a:bodyPr>
            <a:normAutofit lnSpcReduction="10000"/>
          </a:bodyPr>
          <a:lstStyle/>
          <a:p>
            <a:pPr algn="just"/>
            <a:r>
              <a:rPr lang="en-US" sz="3600" dirty="0"/>
              <a:t>to assist the police officers in obtaining information about occurrences and promptly correlating the incidents and crimes</a:t>
            </a:r>
            <a:r>
              <a:rPr lang="en-US" sz="3600" dirty="0" smtClean="0"/>
              <a:t>.</a:t>
            </a:r>
          </a:p>
          <a:p>
            <a:pPr algn="just"/>
            <a:r>
              <a:rPr lang="en-US" sz="3600" dirty="0" smtClean="0"/>
              <a:t>To provide </a:t>
            </a:r>
            <a:r>
              <a:rPr lang="en-US" sz="3600" dirty="0"/>
              <a:t>pictures or videos of occurrences that occurred in the </a:t>
            </a:r>
            <a:r>
              <a:rPr lang="en-US" sz="3600" dirty="0" smtClean="0"/>
              <a:t>neighborhood.</a:t>
            </a:r>
          </a:p>
          <a:p>
            <a:pPr algn="just"/>
            <a:r>
              <a:rPr lang="en-US" sz="3600" dirty="0" smtClean="0"/>
              <a:t>All confidential records </a:t>
            </a:r>
            <a:r>
              <a:rPr lang="en-US" sz="3600" dirty="0"/>
              <a:t>are safe. </a:t>
            </a:r>
            <a:r>
              <a:rPr lang="en-US" sz="3600" dirty="0" smtClean="0"/>
              <a:t>Only police </a:t>
            </a:r>
            <a:r>
              <a:rPr lang="en-US" sz="3600" dirty="0"/>
              <a:t>officers or those assigned officers could access the Administrator system and receive those information sent by the witnesses.</a:t>
            </a:r>
          </a:p>
          <a:p>
            <a:pPr marL="0" indent="0" algn="just">
              <a:buNone/>
            </a:pPr>
            <a:endParaRPr lang="en-US" sz="3600" dirty="0"/>
          </a:p>
        </p:txBody>
      </p:sp>
    </p:spTree>
    <p:extLst>
      <p:ext uri="{BB962C8B-B14F-4D97-AF65-F5344CB8AC3E}">
        <p14:creationId xmlns:p14="http://schemas.microsoft.com/office/powerpoint/2010/main" val="14812304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77875"/>
          </a:xfrm>
        </p:spPr>
        <p:txBody>
          <a:bodyPr/>
          <a:lstStyle/>
          <a:p>
            <a:r>
              <a:rPr lang="en-US" b="1" dirty="0"/>
              <a:t>Objectives of the Study</a:t>
            </a:r>
          </a:p>
        </p:txBody>
      </p:sp>
      <p:sp>
        <p:nvSpPr>
          <p:cNvPr id="3" name="Content Placeholder 2"/>
          <p:cNvSpPr>
            <a:spLocks noGrp="1"/>
          </p:cNvSpPr>
          <p:nvPr>
            <p:ph idx="1"/>
          </p:nvPr>
        </p:nvSpPr>
        <p:spPr>
          <a:xfrm>
            <a:off x="140677" y="1058090"/>
            <a:ext cx="11841480" cy="4585063"/>
          </a:xfrm>
        </p:spPr>
        <p:txBody>
          <a:bodyPr>
            <a:noAutofit/>
          </a:bodyPr>
          <a:lstStyle/>
          <a:p>
            <a:pPr marL="0" indent="0">
              <a:buNone/>
            </a:pPr>
            <a:r>
              <a:rPr lang="en-US" sz="3200" dirty="0">
                <a:cs typeface="+mn-lt"/>
              </a:rPr>
              <a:t>	</a:t>
            </a:r>
            <a:r>
              <a:rPr lang="en-US" sz="3200" dirty="0"/>
              <a:t> This research aimed to develop a mobile application named E-Sumbong: An Android-Based Incident Report Application for PNP Dumingag and it addressed the following specific objectives: </a:t>
            </a:r>
            <a:endParaRPr lang="en-US" sz="3200" dirty="0" smtClean="0"/>
          </a:p>
          <a:p>
            <a:pPr marL="514350" indent="-514350">
              <a:buAutoNum type="arabicParenR"/>
            </a:pPr>
            <a:r>
              <a:rPr lang="en-US" sz="3200" dirty="0" smtClean="0"/>
              <a:t>To </a:t>
            </a:r>
            <a:r>
              <a:rPr lang="en-US" sz="3200" dirty="0"/>
              <a:t>capture or record a video clip of the incidence for quick and easy reporting. </a:t>
            </a:r>
            <a:endParaRPr lang="en-US" sz="3200" dirty="0" smtClean="0"/>
          </a:p>
          <a:p>
            <a:pPr marL="514350" indent="-514350">
              <a:buAutoNum type="arabicParenR"/>
            </a:pPr>
            <a:r>
              <a:rPr lang="en-US" sz="3200" dirty="0" smtClean="0"/>
              <a:t>To </a:t>
            </a:r>
            <a:r>
              <a:rPr lang="en-US" sz="3200" dirty="0"/>
              <a:t>pinpoint the location using GPS technology, latitude and longitude coordinates of where the incident happen. </a:t>
            </a:r>
            <a:endParaRPr lang="en-US" sz="3200" dirty="0" smtClean="0"/>
          </a:p>
          <a:p>
            <a:pPr marL="514350" indent="-514350">
              <a:buAutoNum type="arabicParenR"/>
            </a:pPr>
            <a:r>
              <a:rPr lang="en-US" sz="3200" dirty="0" smtClean="0"/>
              <a:t>To </a:t>
            </a:r>
            <a:r>
              <a:rPr lang="en-US" sz="3200" dirty="0"/>
              <a:t>generate incident </a:t>
            </a:r>
            <a:r>
              <a:rPr lang="en-US" sz="3200" dirty="0" smtClean="0"/>
              <a:t>reports.</a:t>
            </a:r>
            <a:endParaRPr lang="en-US" sz="3200" dirty="0">
              <a:cs typeface="+mn-lt"/>
            </a:endParaRPr>
          </a:p>
        </p:txBody>
      </p:sp>
      <p:sp>
        <p:nvSpPr>
          <p:cNvPr id="6" name="Rectangle 5"/>
          <p:cNvSpPr/>
          <p:nvPr/>
        </p:nvSpPr>
        <p:spPr>
          <a:xfrm>
            <a:off x="1783080" y="6217920"/>
            <a:ext cx="45719" cy="655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40677" y="6352142"/>
            <a:ext cx="914400" cy="369332"/>
          </a:xfrm>
          <a:prstGeom prst="rect">
            <a:avLst/>
          </a:prstGeom>
          <a:noFill/>
        </p:spPr>
        <p:txBody>
          <a:bodyPr wrap="square" rtlCol="0">
            <a:spAutoFit/>
          </a:bodyPr>
          <a:lstStyle/>
          <a:p>
            <a:r>
              <a:rPr lang="en-US" dirty="0">
                <a:solidFill>
                  <a:schemeClr val="bg1"/>
                </a:solidFill>
              </a:rPr>
              <a:t>Date</a:t>
            </a:r>
          </a:p>
        </p:txBody>
      </p:sp>
      <p:sp>
        <p:nvSpPr>
          <p:cNvPr id="8" name="TextBox 7"/>
          <p:cNvSpPr txBox="1"/>
          <p:nvPr/>
        </p:nvSpPr>
        <p:spPr>
          <a:xfrm>
            <a:off x="1783080" y="6217920"/>
            <a:ext cx="10222524" cy="646331"/>
          </a:xfrm>
          <a:prstGeom prst="rect">
            <a:avLst/>
          </a:prstGeom>
          <a:noFill/>
        </p:spPr>
        <p:txBody>
          <a:bodyPr wrap="square" rtlCol="0">
            <a:spAutoFit/>
          </a:bodyPr>
          <a:lstStyle/>
          <a:p>
            <a:pPr algn="ctr"/>
            <a:r>
              <a:rPr lang="en-US" sz="1800" dirty="0">
                <a:solidFill>
                  <a:schemeClr val="bg1"/>
                </a:solidFill>
              </a:rPr>
              <a:t>Research Title: </a:t>
            </a:r>
            <a:r>
              <a:rPr lang="en-US" b="1" dirty="0">
                <a:solidFill>
                  <a:schemeClr val="bg1"/>
                </a:solidFill>
                <a:latin typeface="Arial Black" panose="020B0A04020102020204" pitchFamily="34" charset="0"/>
              </a:rPr>
              <a:t>E- Sumbong: An Android-Based Incident Report Mobile Application </a:t>
            </a:r>
            <a:r>
              <a:rPr lang="en-US" dirty="0">
                <a:solidFill>
                  <a:schemeClr val="bg1"/>
                </a:solidFill>
                <a:sym typeface="+mn-ea"/>
              </a:rPr>
              <a:t>	</a:t>
            </a:r>
            <a:endParaRPr lang="en-US" sz="18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77875"/>
          </a:xfrm>
        </p:spPr>
        <p:txBody>
          <a:bodyPr/>
          <a:lstStyle/>
          <a:p>
            <a:r>
              <a:rPr lang="en-US" b="1" dirty="0" smtClean="0"/>
              <a:t>Scope and Limitation</a:t>
            </a:r>
            <a:endParaRPr lang="en-US" b="1" dirty="0"/>
          </a:p>
        </p:txBody>
      </p:sp>
      <p:sp>
        <p:nvSpPr>
          <p:cNvPr id="3" name="Content Placeholder 2"/>
          <p:cNvSpPr>
            <a:spLocks noGrp="1"/>
          </p:cNvSpPr>
          <p:nvPr>
            <p:ph idx="1"/>
          </p:nvPr>
        </p:nvSpPr>
        <p:spPr>
          <a:xfrm>
            <a:off x="140677" y="1058090"/>
            <a:ext cx="11841480" cy="4585063"/>
          </a:xfrm>
        </p:spPr>
        <p:txBody>
          <a:bodyPr>
            <a:noAutofit/>
          </a:bodyPr>
          <a:lstStyle/>
          <a:p>
            <a:r>
              <a:rPr lang="en-US" dirty="0"/>
              <a:t>This research focused on the job of police officers within Dumingag Police Station in receiving information about the incidents as quickly as possible</a:t>
            </a:r>
            <a:r>
              <a:rPr lang="en-US" dirty="0" smtClean="0"/>
              <a:t>.</a:t>
            </a:r>
          </a:p>
          <a:p>
            <a:r>
              <a:rPr lang="en-US" dirty="0"/>
              <a:t>The </a:t>
            </a:r>
            <a:r>
              <a:rPr lang="en-US" dirty="0" err="1"/>
              <a:t>Dumingagnons</a:t>
            </a:r>
            <a:r>
              <a:rPr lang="en-US" dirty="0"/>
              <a:t> who can access internet connection and who have android mobile </a:t>
            </a:r>
            <a:r>
              <a:rPr lang="en-US" dirty="0" smtClean="0"/>
              <a:t>phones.</a:t>
            </a:r>
          </a:p>
          <a:p>
            <a:r>
              <a:rPr lang="en-US" dirty="0"/>
              <a:t>system's administrator would be the in-charge police officer, who have access to the system and would tell the chief of police to dispatch his personnel to the incident area</a:t>
            </a:r>
            <a:r>
              <a:rPr lang="en-US" dirty="0" smtClean="0"/>
              <a:t>.</a:t>
            </a:r>
          </a:p>
          <a:p>
            <a:pPr marL="0" indent="0">
              <a:buNone/>
            </a:pPr>
            <a:r>
              <a:rPr lang="en-US" b="1" dirty="0" smtClean="0"/>
              <a:t>Limitations:</a:t>
            </a:r>
          </a:p>
          <a:p>
            <a:r>
              <a:rPr lang="en-US" dirty="0"/>
              <a:t>IOs users can’t access the system, no internet connection, not accessible by phones that doesn’t have a camera, and only assigned officer can access the admin</a:t>
            </a:r>
            <a:endParaRPr lang="en-US" b="1" dirty="0" smtClean="0"/>
          </a:p>
          <a:p>
            <a:pPr marL="0" indent="0">
              <a:buNone/>
            </a:pPr>
            <a:endParaRPr lang="en-US" sz="3200" b="1" dirty="0" smtClean="0"/>
          </a:p>
          <a:p>
            <a:endParaRPr lang="en-US" sz="3200" dirty="0">
              <a:cs typeface="+mn-lt"/>
            </a:endParaRPr>
          </a:p>
        </p:txBody>
      </p:sp>
      <p:sp>
        <p:nvSpPr>
          <p:cNvPr id="6" name="Rectangle 5"/>
          <p:cNvSpPr/>
          <p:nvPr/>
        </p:nvSpPr>
        <p:spPr>
          <a:xfrm>
            <a:off x="1783080" y="6217920"/>
            <a:ext cx="45719" cy="655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40677" y="6352142"/>
            <a:ext cx="914400" cy="369332"/>
          </a:xfrm>
          <a:prstGeom prst="rect">
            <a:avLst/>
          </a:prstGeom>
          <a:noFill/>
        </p:spPr>
        <p:txBody>
          <a:bodyPr wrap="square" rtlCol="0">
            <a:spAutoFit/>
          </a:bodyPr>
          <a:lstStyle/>
          <a:p>
            <a:r>
              <a:rPr lang="en-US" dirty="0">
                <a:solidFill>
                  <a:schemeClr val="bg1"/>
                </a:solidFill>
              </a:rPr>
              <a:t>Date</a:t>
            </a:r>
          </a:p>
        </p:txBody>
      </p:sp>
      <p:sp>
        <p:nvSpPr>
          <p:cNvPr id="8" name="TextBox 7"/>
          <p:cNvSpPr txBox="1"/>
          <p:nvPr/>
        </p:nvSpPr>
        <p:spPr>
          <a:xfrm>
            <a:off x="1783080" y="6217920"/>
            <a:ext cx="10222524" cy="646331"/>
          </a:xfrm>
          <a:prstGeom prst="rect">
            <a:avLst/>
          </a:prstGeom>
          <a:noFill/>
        </p:spPr>
        <p:txBody>
          <a:bodyPr wrap="square" rtlCol="0">
            <a:spAutoFit/>
          </a:bodyPr>
          <a:lstStyle/>
          <a:p>
            <a:pPr algn="ctr"/>
            <a:r>
              <a:rPr lang="en-US" sz="1800" dirty="0">
                <a:solidFill>
                  <a:schemeClr val="bg1"/>
                </a:solidFill>
              </a:rPr>
              <a:t>Research Title: </a:t>
            </a:r>
            <a:r>
              <a:rPr lang="en-US" b="1" dirty="0">
                <a:solidFill>
                  <a:schemeClr val="bg1"/>
                </a:solidFill>
                <a:latin typeface="Arial Black" panose="020B0A04020102020204" pitchFamily="34" charset="0"/>
              </a:rPr>
              <a:t>E- Sumbong: An Android-Based Incident Report Mobile Application </a:t>
            </a:r>
            <a:r>
              <a:rPr lang="en-US" dirty="0">
                <a:solidFill>
                  <a:schemeClr val="bg1"/>
                </a:solidFill>
                <a:sym typeface="+mn-ea"/>
              </a:rPr>
              <a:t>	</a:t>
            </a:r>
            <a:endParaRPr lang="en-US" sz="1800" dirty="0">
              <a:solidFill>
                <a:schemeClr val="bg1"/>
              </a:solidFill>
            </a:endParaRPr>
          </a:p>
        </p:txBody>
      </p:sp>
    </p:spTree>
    <p:extLst>
      <p:ext uri="{BB962C8B-B14F-4D97-AF65-F5344CB8AC3E}">
        <p14:creationId xmlns:p14="http://schemas.microsoft.com/office/powerpoint/2010/main" val="405899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777875"/>
          </a:xfrm>
        </p:spPr>
        <p:txBody>
          <a:bodyPr/>
          <a:lstStyle/>
          <a:p>
            <a:r>
              <a:rPr lang="en-US" b="1" dirty="0"/>
              <a:t>Significance of the Study</a:t>
            </a:r>
          </a:p>
        </p:txBody>
      </p:sp>
      <p:sp>
        <p:nvSpPr>
          <p:cNvPr id="3" name="Content Placeholder 2"/>
          <p:cNvSpPr>
            <a:spLocks noGrp="1"/>
          </p:cNvSpPr>
          <p:nvPr>
            <p:ph idx="1"/>
          </p:nvPr>
        </p:nvSpPr>
        <p:spPr>
          <a:xfrm>
            <a:off x="261257" y="966651"/>
            <a:ext cx="10467316" cy="5042263"/>
          </a:xfrm>
        </p:spPr>
        <p:txBody>
          <a:bodyPr>
            <a:normAutofit/>
          </a:bodyPr>
          <a:lstStyle/>
          <a:p>
            <a:pPr marL="457200" lvl="1" indent="0" algn="just">
              <a:buNone/>
            </a:pPr>
            <a:r>
              <a:rPr lang="en-US" sz="2800" dirty="0"/>
              <a:t>The study would assist the following persons or groups:</a:t>
            </a:r>
            <a:endParaRPr lang="en-PH" sz="2800" b="1" dirty="0" smtClean="0"/>
          </a:p>
          <a:p>
            <a:pPr lvl="1"/>
            <a:endParaRPr lang="en-PH" dirty="0" smtClean="0"/>
          </a:p>
          <a:p>
            <a:pPr lvl="1"/>
            <a:r>
              <a:rPr lang="en-PH" b="1" dirty="0" smtClean="0"/>
              <a:t>Police personnel</a:t>
            </a:r>
          </a:p>
          <a:p>
            <a:pPr marL="457200" lvl="1" indent="0">
              <a:buNone/>
            </a:pPr>
            <a:endParaRPr lang="en-PH" b="1" dirty="0" smtClean="0"/>
          </a:p>
          <a:p>
            <a:pPr lvl="1"/>
            <a:r>
              <a:rPr lang="en-US" b="1" dirty="0" smtClean="0"/>
              <a:t>Victims</a:t>
            </a:r>
          </a:p>
          <a:p>
            <a:pPr marL="457200" lvl="1" indent="0">
              <a:buNone/>
            </a:pPr>
            <a:endParaRPr lang="en-US" b="1" dirty="0" smtClean="0"/>
          </a:p>
          <a:p>
            <a:pPr lvl="1"/>
            <a:r>
              <a:rPr lang="en-US" b="1" dirty="0" smtClean="0"/>
              <a:t>Community </a:t>
            </a:r>
            <a:r>
              <a:rPr lang="en-US" b="1" dirty="0" smtClean="0"/>
              <a:t>of Dumingag</a:t>
            </a:r>
            <a:endParaRPr lang="en-US" b="1" dirty="0" smtClean="0"/>
          </a:p>
        </p:txBody>
      </p:sp>
      <p:sp>
        <p:nvSpPr>
          <p:cNvPr id="6" name="Rectangle 5"/>
          <p:cNvSpPr/>
          <p:nvPr/>
        </p:nvSpPr>
        <p:spPr>
          <a:xfrm>
            <a:off x="1783080" y="6217920"/>
            <a:ext cx="45719" cy="655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40677" y="6352142"/>
            <a:ext cx="914400" cy="369332"/>
          </a:xfrm>
          <a:prstGeom prst="rect">
            <a:avLst/>
          </a:prstGeom>
          <a:noFill/>
        </p:spPr>
        <p:txBody>
          <a:bodyPr wrap="square" rtlCol="0">
            <a:spAutoFit/>
          </a:bodyPr>
          <a:lstStyle/>
          <a:p>
            <a:r>
              <a:rPr lang="en-US" dirty="0">
                <a:solidFill>
                  <a:schemeClr val="bg1"/>
                </a:solidFill>
              </a:rPr>
              <a:t>Date</a:t>
            </a:r>
          </a:p>
        </p:txBody>
      </p:sp>
      <p:sp>
        <p:nvSpPr>
          <p:cNvPr id="8" name="TextBox 7"/>
          <p:cNvSpPr txBox="1"/>
          <p:nvPr/>
        </p:nvSpPr>
        <p:spPr>
          <a:xfrm>
            <a:off x="1828799" y="6229559"/>
            <a:ext cx="10222524" cy="369332"/>
          </a:xfrm>
          <a:prstGeom prst="rect">
            <a:avLst/>
          </a:prstGeom>
          <a:noFill/>
        </p:spPr>
        <p:txBody>
          <a:bodyPr wrap="square" rtlCol="0">
            <a:spAutoFit/>
          </a:bodyPr>
          <a:lstStyle/>
          <a:p>
            <a:pPr algn="ctr"/>
            <a:r>
              <a:rPr lang="en-US" sz="1800" dirty="0">
                <a:solidFill>
                  <a:schemeClr val="bg1"/>
                </a:solidFill>
              </a:rPr>
              <a:t>Research Title: </a:t>
            </a:r>
            <a:r>
              <a:rPr lang="en-US" b="1" dirty="0" smtClean="0">
                <a:solidFill>
                  <a:schemeClr val="bg1"/>
                </a:solidFill>
                <a:latin typeface="Arial Black" panose="020B0A04020102020204" pitchFamily="34" charset="0"/>
              </a:rPr>
              <a:t> </a:t>
            </a:r>
            <a:r>
              <a:rPr lang="en-US" b="1" dirty="0">
                <a:solidFill>
                  <a:schemeClr val="bg1"/>
                </a:solidFill>
                <a:latin typeface="Arial Black" panose="020B0A04020102020204" pitchFamily="34" charset="0"/>
              </a:rPr>
              <a:t>E- Sumbong: An Android-Based Incident Report Mobile Application </a:t>
            </a:r>
            <a:endParaRPr lang="en-US" sz="18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1000"/>
                                        <p:tgtEl>
                                          <p:spTgt spid="3">
                                            <p:txEl>
                                              <p:pRg st="6" end="6"/>
                                            </p:txEl>
                                          </p:spTgt>
                                        </p:tgtEl>
                                      </p:cBhvr>
                                    </p:animEffect>
                                    <p:anim calcmode="lin" valueType="num">
                                      <p:cBhvr>
                                        <p:cTn id="2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a:t>
            </a:r>
          </a:p>
        </p:txBody>
      </p:sp>
      <p:sp>
        <p:nvSpPr>
          <p:cNvPr id="6" name="Rectangle 5"/>
          <p:cNvSpPr/>
          <p:nvPr/>
        </p:nvSpPr>
        <p:spPr>
          <a:xfrm>
            <a:off x="1783080" y="6217920"/>
            <a:ext cx="45719" cy="6553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40677" y="6352142"/>
            <a:ext cx="914400" cy="369332"/>
          </a:xfrm>
          <a:prstGeom prst="rect">
            <a:avLst/>
          </a:prstGeom>
          <a:noFill/>
        </p:spPr>
        <p:txBody>
          <a:bodyPr wrap="square" rtlCol="0">
            <a:spAutoFit/>
          </a:bodyPr>
          <a:lstStyle/>
          <a:p>
            <a:r>
              <a:rPr lang="en-US" dirty="0">
                <a:solidFill>
                  <a:schemeClr val="bg1"/>
                </a:solidFill>
              </a:rPr>
              <a:t>Date</a:t>
            </a:r>
          </a:p>
        </p:txBody>
      </p:sp>
      <p:sp>
        <p:nvSpPr>
          <p:cNvPr id="8" name="TextBox 7"/>
          <p:cNvSpPr txBox="1"/>
          <p:nvPr/>
        </p:nvSpPr>
        <p:spPr>
          <a:xfrm>
            <a:off x="1828799" y="6229559"/>
            <a:ext cx="10222524" cy="646331"/>
          </a:xfrm>
          <a:prstGeom prst="rect">
            <a:avLst/>
          </a:prstGeom>
          <a:noFill/>
        </p:spPr>
        <p:txBody>
          <a:bodyPr wrap="square" rtlCol="0">
            <a:spAutoFit/>
          </a:bodyPr>
          <a:lstStyle/>
          <a:p>
            <a:pPr algn="ctr"/>
            <a:r>
              <a:rPr lang="en-US" sz="1800" dirty="0">
                <a:solidFill>
                  <a:schemeClr val="bg1"/>
                </a:solidFill>
              </a:rPr>
              <a:t>Research Title</a:t>
            </a:r>
            <a:r>
              <a:rPr lang="en-US" dirty="0">
                <a:solidFill>
                  <a:schemeClr val="bg1"/>
                </a:solidFill>
              </a:rPr>
              <a:t>: </a:t>
            </a:r>
            <a:r>
              <a:rPr lang="en-US" b="1" dirty="0" smtClean="0">
                <a:solidFill>
                  <a:schemeClr val="bg1"/>
                </a:solidFill>
                <a:latin typeface="Arial Black" panose="020B0A04020102020204" pitchFamily="34" charset="0"/>
              </a:rPr>
              <a:t> </a:t>
            </a:r>
            <a:r>
              <a:rPr lang="en-US" b="1" dirty="0">
                <a:solidFill>
                  <a:schemeClr val="bg1"/>
                </a:solidFill>
                <a:latin typeface="Arial Black" panose="020B0A04020102020204" pitchFamily="34" charset="0"/>
              </a:rPr>
              <a:t>E- Sumbong: An Android-Based Incident Report Mobile Application</a:t>
            </a:r>
            <a:r>
              <a:rPr lang="en-US" sz="1800" dirty="0" smtClean="0">
                <a:solidFill>
                  <a:schemeClr val="bg1"/>
                </a:solidFill>
              </a:rPr>
              <a:t> </a:t>
            </a:r>
            <a:r>
              <a:rPr lang="en-US" dirty="0">
                <a:solidFill>
                  <a:schemeClr val="bg1"/>
                </a:solidFill>
                <a:sym typeface="+mn-ea"/>
              </a:rPr>
              <a:t>	</a:t>
            </a:r>
            <a:endParaRPr lang="en-US" sz="1800" dirty="0">
              <a:solidFill>
                <a:schemeClr val="bg1"/>
              </a:solidFill>
            </a:endParaRPr>
          </a:p>
        </p:txBody>
      </p:sp>
      <p:pic>
        <p:nvPicPr>
          <p:cNvPr id="9" name="Content Placeholder 8"/>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l="20631" t="14437" r="24160" b="6197"/>
          <a:stretch/>
        </p:blipFill>
        <p:spPr>
          <a:xfrm>
            <a:off x="1193640" y="1702326"/>
            <a:ext cx="8263869" cy="4358839"/>
          </a:xfr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005205"/>
            <a:ext cx="10515600" cy="1325563"/>
          </a:xfrm>
        </p:spPr>
        <p:txBody>
          <a:bodyPr>
            <a:normAutofit/>
          </a:bodyPr>
          <a:lstStyle/>
          <a:p>
            <a:pPr algn="ctr"/>
            <a:r>
              <a:rPr lang="en-US" sz="6600" b="1" dirty="0">
                <a:solidFill>
                  <a:schemeClr val="bg1"/>
                </a:solidFill>
              </a:rPr>
              <a:t>THANK YOU FOR LISTENING!!!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TotalTime>
  <Words>415</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Arial Black</vt:lpstr>
      <vt:lpstr>Arial Rounded MT Bold</vt:lpstr>
      <vt:lpstr>Calibri</vt:lpstr>
      <vt:lpstr>Calibri Light</vt:lpstr>
      <vt:lpstr>Office Theme</vt:lpstr>
      <vt:lpstr>1_Office Theme</vt:lpstr>
      <vt:lpstr>E- Sumbong: An Android-Based Incident Report Mobile Application</vt:lpstr>
      <vt:lpstr>Introduction</vt:lpstr>
      <vt:lpstr>Project Context</vt:lpstr>
      <vt:lpstr>Purpose and Description</vt:lpstr>
      <vt:lpstr>Objectives of the Study</vt:lpstr>
      <vt:lpstr>Scope and Limitation</vt:lpstr>
      <vt:lpstr>Significance of the Study</vt:lpstr>
      <vt:lpstr>Methodology</vt:lpstr>
      <vt:lpstr>THANK YOU FOR LISTENING!!!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Title</dc:title>
  <dc:creator>Zhyqeaue</dc:creator>
  <cp:lastModifiedBy>HP</cp:lastModifiedBy>
  <cp:revision>41</cp:revision>
  <dcterms:created xsi:type="dcterms:W3CDTF">2021-07-09T15:16:00Z</dcterms:created>
  <dcterms:modified xsi:type="dcterms:W3CDTF">2023-04-19T06:39:14Z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4075A7F92ED0450C9AD8E2F11FEA64E3</vt:lpwstr>
  </property>
  <property fmtid="{D5CDD505-2E9C-101B-9397-08002B2CF9AE}" pid="3" name="KSOProductBuildVer">
    <vt:lpwstr>1033-11.2.0.11254</vt:lpwstr>
  </property>
</Properties>
</file>