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9525000" cy="53467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5.jpe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jpe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jpe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jpe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jpe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jpe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5923622" y="3284674"/>
            <a:ext cx="4373458" cy="4373458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-630865" y="-657244"/>
            <a:ext cx="1579718" cy="1579718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509467" y="-1015533"/>
            <a:ext cx="2031066" cy="203106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7" id="7"/>
          <p:cNvSpPr txBox="true"/>
          <p:nvPr/>
        </p:nvSpPr>
        <p:spPr>
          <a:xfrm rot="0">
            <a:off x="1036628" y="3813990"/>
            <a:ext cx="5715000" cy="490538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xx年xx月xx日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6628" y="3382347"/>
            <a:ext cx="6273013" cy="490538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/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6628" y="1159148"/>
            <a:ext cx="7472839" cy="9620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  <a:spcBef>
                <a:spcPts val="375"/>
              </a:spcBef>
            </a:pPr>
            <a:r>
              <a:rPr lang="en-US" b="true" sz="405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《安利奖金分配制度》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421180" y="1120097"/>
            <a:ext cx="526938" cy="5269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496839" y="1196329"/>
            <a:ext cx="366143" cy="36614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664307" y="4492564"/>
            <a:ext cx="283811" cy="283811"/>
          </a:xfrm>
          <a:prstGeom prst="rt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7" id="7"/>
          <p:cNvCxnSpPr/>
          <p:nvPr/>
        </p:nvCxnSpPr>
        <p:spPr>
          <a:xfrm>
            <a:off x="665322" y="1583851"/>
            <a:ext cx="8511" cy="318299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name="Connector 8" id="8"/>
          <p:cNvCxnSpPr/>
          <p:nvPr/>
        </p:nvCxnSpPr>
        <p:spPr>
          <a:xfrm flipH="true">
            <a:off x="665322" y="4766850"/>
            <a:ext cx="2365837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9" id="9"/>
          <p:cNvSpPr txBox="true"/>
          <p:nvPr/>
        </p:nvSpPr>
        <p:spPr>
          <a:xfrm rot="0">
            <a:off x="790961" y="1587520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月度奖金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0961" y="2361007"/>
            <a:ext cx="2339957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每月根据业务推广人员的销售额和业绩表现，按照规定的奖金比例发放月度奖金。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1" id="31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奖金分配方式</a:t>
            </a:r>
          </a:p>
        </p:txBody>
      </p:sp>
      <p:sp>
        <p:nvSpPr>
          <p:cNvPr name="AutoShape 32" id="32"/>
          <p:cNvSpPr/>
          <p:nvPr/>
        </p:nvSpPr>
        <p:spPr>
          <a:xfrm rot="0">
            <a:off x="3195917" y="1120097"/>
            <a:ext cx="526938" cy="5269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3271576" y="1196329"/>
            <a:ext cx="366143" cy="36614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3439044" y="4492564"/>
            <a:ext cx="283811" cy="283811"/>
          </a:xfrm>
          <a:prstGeom prst="rt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35" id="35"/>
          <p:cNvCxnSpPr/>
          <p:nvPr/>
        </p:nvCxnSpPr>
        <p:spPr>
          <a:xfrm>
            <a:off x="3440059" y="1583851"/>
            <a:ext cx="8511" cy="318299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name="Connector 36" id="36"/>
          <p:cNvCxnSpPr/>
          <p:nvPr/>
        </p:nvCxnSpPr>
        <p:spPr>
          <a:xfrm flipH="true">
            <a:off x="3440059" y="4766850"/>
            <a:ext cx="2365837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37" id="37"/>
          <p:cNvSpPr txBox="true"/>
          <p:nvPr/>
        </p:nvSpPr>
        <p:spPr>
          <a:xfrm rot="0">
            <a:off x="3565698" y="1587520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季度奖金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65698" y="2361007"/>
            <a:ext cx="2391432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每季度根据业务推广人员的销售业绩和业务推广活动成果，按照规定的奖金比例发放季度奖金。</a:t>
            </a:r>
          </a:p>
        </p:txBody>
      </p:sp>
      <p:sp>
        <p:nvSpPr>
          <p:cNvPr name="AutoShape 39" id="39"/>
          <p:cNvSpPr/>
          <p:nvPr/>
        </p:nvSpPr>
        <p:spPr>
          <a:xfrm rot="0">
            <a:off x="6137321" y="1120097"/>
            <a:ext cx="526938" cy="526938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0" id="40"/>
          <p:cNvSpPr/>
          <p:nvPr/>
        </p:nvSpPr>
        <p:spPr>
          <a:xfrm rot="0">
            <a:off x="6212981" y="1196329"/>
            <a:ext cx="366143" cy="36614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1" id="41"/>
          <p:cNvSpPr/>
          <p:nvPr/>
        </p:nvSpPr>
        <p:spPr>
          <a:xfrm rot="0">
            <a:off x="6380448" y="4492564"/>
            <a:ext cx="283811" cy="283811"/>
          </a:xfrm>
          <a:prstGeom prst="rt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42" id="42"/>
          <p:cNvCxnSpPr/>
          <p:nvPr/>
        </p:nvCxnSpPr>
        <p:spPr>
          <a:xfrm>
            <a:off x="6381463" y="1583851"/>
            <a:ext cx="8511" cy="3182999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name="Connector 43" id="43"/>
          <p:cNvCxnSpPr/>
          <p:nvPr/>
        </p:nvCxnSpPr>
        <p:spPr>
          <a:xfrm flipH="true">
            <a:off x="6381463" y="4766850"/>
            <a:ext cx="2365837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TextBox 44" id="44"/>
          <p:cNvSpPr txBox="true"/>
          <p:nvPr/>
        </p:nvSpPr>
        <p:spPr>
          <a:xfrm rot="0">
            <a:off x="6507102" y="1587520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年度奖金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507102" y="2361007"/>
            <a:ext cx="2401727" cy="1440656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每年根据业务推广人员的年度销售业绩和业务推广活动成果，按照规定的奖金比例发放年度奖金。此外，还有额外奖励和荣誉奖励等方式，以激励业务推广人员积极推广安利业务。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奖金分配制度实施方案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482086" y="1220518"/>
            <a:ext cx="766401" cy="36612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5" id="5"/>
          <p:cNvSpPr/>
          <p:nvPr/>
        </p:nvSpPr>
        <p:spPr>
          <a:xfrm rot="0">
            <a:off x="1115565" y="1219359"/>
            <a:ext cx="366129" cy="366129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2250423" y="1220518"/>
            <a:ext cx="766401" cy="36612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7" id="7"/>
          <p:cNvSpPr/>
          <p:nvPr/>
        </p:nvSpPr>
        <p:spPr>
          <a:xfrm rot="0">
            <a:off x="2883902" y="1219359"/>
            <a:ext cx="366129" cy="366129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8" id="8"/>
          <p:cNvSpPr txBox="true"/>
          <p:nvPr/>
        </p:nvSpPr>
        <p:spPr>
          <a:xfrm rot="0">
            <a:off x="699982" y="1067901"/>
            <a:ext cx="869265" cy="666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8381" y="1067901"/>
            <a:ext cx="869265" cy="666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7786" y="1718122"/>
            <a:ext cx="1736190" cy="8763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制定详细的奖金分配制度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7786" y="2442120"/>
            <a:ext cx="1736190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首先需要制定出详细的奖金分配制度，包括分配比例、分配方式、考核标准等。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8729" y="1718122"/>
            <a:ext cx="1736190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确定参与对象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48729" y="2442120"/>
            <a:ext cx="1736190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确定参与奖金分配的人员名单，包括员工、经理、经销商等。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35702" y="1718122"/>
            <a:ext cx="1736190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宣传和推广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35702" y="2442120"/>
            <a:ext cx="1736190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通过各种渠道宣传和推广新的奖金分配制度，确保相关人员了解和接受。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07415" y="1718122"/>
            <a:ext cx="1736190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制定实施计划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07415" y="2442120"/>
            <a:ext cx="1736190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根据参与对象的不同，制定具体的实施计划，包括时间表、责任人、目标等。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56015" y="1718122"/>
            <a:ext cx="1736190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执行和监督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56015" y="2442120"/>
            <a:ext cx="1736190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按照实施计划执行奖金分配制度，并对执行情况进行监督和调整。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2" id="32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9" id="39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40" id="40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实施步骤</a:t>
            </a:r>
          </a:p>
        </p:txBody>
      </p:sp>
      <p:sp>
        <p:nvSpPr>
          <p:cNvPr name="AutoShape 41" id="41"/>
          <p:cNvSpPr/>
          <p:nvPr/>
        </p:nvSpPr>
        <p:spPr>
          <a:xfrm rot="0">
            <a:off x="4069447" y="1221677"/>
            <a:ext cx="766401" cy="36612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2" id="42"/>
          <p:cNvSpPr/>
          <p:nvPr/>
        </p:nvSpPr>
        <p:spPr>
          <a:xfrm rot="0">
            <a:off x="4702926" y="1220518"/>
            <a:ext cx="366129" cy="366129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3" id="43"/>
          <p:cNvSpPr/>
          <p:nvPr/>
        </p:nvSpPr>
        <p:spPr>
          <a:xfrm rot="0">
            <a:off x="5847524" y="1221677"/>
            <a:ext cx="766401" cy="36612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4" id="44"/>
          <p:cNvSpPr/>
          <p:nvPr/>
        </p:nvSpPr>
        <p:spPr>
          <a:xfrm rot="0">
            <a:off x="6481004" y="1220518"/>
            <a:ext cx="366129" cy="366129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5" id="45"/>
          <p:cNvSpPr/>
          <p:nvPr/>
        </p:nvSpPr>
        <p:spPr>
          <a:xfrm rot="0">
            <a:off x="7598444" y="1221677"/>
            <a:ext cx="766401" cy="366129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6" id="46"/>
          <p:cNvSpPr/>
          <p:nvPr/>
        </p:nvSpPr>
        <p:spPr>
          <a:xfrm rot="0">
            <a:off x="8231923" y="1220518"/>
            <a:ext cx="366129" cy="366129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1905000" y="952500"/>
                </a:moveTo>
                <a:lnTo>
                  <a:pt x="1428750" y="0"/>
                </a:lnTo>
                <a:lnTo>
                  <a:pt x="0" y="0"/>
                </a:lnTo>
                <a:lnTo>
                  <a:pt x="476250" y="952500"/>
                </a:lnTo>
                <a:lnTo>
                  <a:pt x="0" y="1905000"/>
                </a:lnTo>
                <a:lnTo>
                  <a:pt x="1428750" y="1905000"/>
                </a:lnTo>
                <a:lnTo>
                  <a:pt x="1905000" y="952500"/>
                </a:lnTo>
                <a:close/>
              </a:path>
            </a:pathLst>
          </a:cu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47" id="47"/>
          <p:cNvSpPr txBox="true"/>
          <p:nvPr/>
        </p:nvSpPr>
        <p:spPr>
          <a:xfrm rot="0">
            <a:off x="4287344" y="1086951"/>
            <a:ext cx="869265" cy="666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055896" y="1086951"/>
            <a:ext cx="869265" cy="666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806815" y="1086951"/>
            <a:ext cx="869265" cy="666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name="AutoShape 50" id="50"/>
          <p:cNvSpPr/>
          <p:nvPr/>
        </p:nvSpPr>
        <p:spPr>
          <a:xfrm rot="0">
            <a:off x="0" y="5012492"/>
            <a:ext cx="9525000" cy="535003"/>
          </a:xfrm>
          <a:prstGeom prst="mathMinus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4" id="4"/>
          <p:cNvGrpSpPr/>
          <p:nvPr/>
        </p:nvGrpSpPr>
        <p:grpSpPr>
          <a:xfrm>
            <a:off x="4421283" y="2436988"/>
            <a:ext cx="4518193" cy="678061"/>
            <a:chOff x="4421283" y="2436988"/>
            <a:chExt cx="4518193" cy="67806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4421283" y="2436988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实施阶段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421283" y="2795069"/>
              <a:ext cx="4518193" cy="3199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根据实施计划，逐步推进奖金分配制度的执行。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>
            <a:off x="355440" y="200713"/>
            <a:ext cx="402793" cy="344077"/>
            <a:chOff x="355440" y="200713"/>
            <a:chExt cx="402793" cy="344077"/>
          </a:xfrm>
        </p:grpSpPr>
        <p:sp>
          <p:nvSpPr>
            <p:cNvPr name="AutoShape 8" id="8"/>
            <p:cNvSpPr/>
            <p:nvPr/>
          </p:nvSpPr>
          <p:spPr>
            <a:xfrm rot="0">
              <a:off x="355440" y="203017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9" id="9"/>
            <p:cNvSpPr/>
            <p:nvPr/>
          </p:nvSpPr>
          <p:spPr>
            <a:xfrm rot="0">
              <a:off x="449257" y="200713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0" id="10"/>
            <p:cNvSpPr/>
            <p:nvPr/>
          </p:nvSpPr>
          <p:spPr>
            <a:xfrm rot="0">
              <a:off x="538379" y="202054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1" id="11"/>
            <p:cNvSpPr/>
            <p:nvPr/>
          </p:nvSpPr>
          <p:spPr>
            <a:xfrm rot="0">
              <a:off x="624819" y="209062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2" id="12"/>
            <p:cNvSpPr/>
            <p:nvPr/>
          </p:nvSpPr>
          <p:spPr>
            <a:xfrm rot="0">
              <a:off x="706988" y="205833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3" id="13"/>
            <p:cNvSpPr/>
            <p:nvPr/>
          </p:nvSpPr>
          <p:spPr>
            <a:xfrm rot="0">
              <a:off x="355440" y="295028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4" id="14"/>
            <p:cNvSpPr/>
            <p:nvPr/>
          </p:nvSpPr>
          <p:spPr>
            <a:xfrm rot="0">
              <a:off x="449257" y="292724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5" id="15"/>
            <p:cNvSpPr/>
            <p:nvPr/>
          </p:nvSpPr>
          <p:spPr>
            <a:xfrm rot="0">
              <a:off x="538379" y="294065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624819" y="301073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706988" y="297844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355440" y="387039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449257" y="384734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538379" y="386075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624819" y="393083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706988" y="389854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355440" y="479050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449257" y="476745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5" id="25"/>
            <p:cNvSpPr/>
            <p:nvPr/>
          </p:nvSpPr>
          <p:spPr>
            <a:xfrm rot="0">
              <a:off x="538379" y="478086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6" id="26"/>
            <p:cNvSpPr/>
            <p:nvPr/>
          </p:nvSpPr>
          <p:spPr>
            <a:xfrm rot="0">
              <a:off x="624819" y="485094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7" id="27"/>
            <p:cNvSpPr/>
            <p:nvPr/>
          </p:nvSpPr>
          <p:spPr>
            <a:xfrm rot="0">
              <a:off x="706988" y="481865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28" id="28"/>
          <p:cNvSpPr txBox="true"/>
          <p:nvPr/>
        </p:nvSpPr>
        <p:spPr>
          <a:xfrm rot="0">
            <a:off x="952245" y="155611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实施时间安排</a:t>
            </a:r>
          </a:p>
        </p:txBody>
      </p:sp>
      <p:sp>
        <p:nvSpPr>
          <p:cNvPr name="AutoShape 29" id="29"/>
          <p:cNvSpPr/>
          <p:nvPr/>
        </p:nvSpPr>
        <p:spPr>
          <a:xfrm rot="0">
            <a:off x="3156791" y="2496649"/>
            <a:ext cx="977840" cy="977840"/>
          </a:xfrm>
          <a:prstGeom prst="ellipse">
            <a:avLst/>
          </a:prstGeom>
          <a:solidFill>
            <a:schemeClr val="lt1">
              <a:alpha val="10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30" id="30"/>
          <p:cNvGrpSpPr/>
          <p:nvPr/>
        </p:nvGrpSpPr>
        <p:grpSpPr>
          <a:xfrm>
            <a:off x="4421283" y="3728125"/>
            <a:ext cx="4518193" cy="678061"/>
            <a:chOff x="4421283" y="3728125"/>
            <a:chExt cx="4518193" cy="678061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4421283" y="3728125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评估和调整阶段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421283" y="4086206"/>
              <a:ext cx="4518193" cy="3199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对实施效果进行评估，并根据评估结果进行必要的调整。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rot="0">
            <a:off x="3501635" y="3798074"/>
            <a:ext cx="632997" cy="632997"/>
          </a:xfrm>
          <a:prstGeom prst="ellipse">
            <a:avLst/>
          </a:prstGeom>
          <a:solidFill>
            <a:schemeClr val="accent3">
              <a:lumMod val="60000"/>
              <a:lumOff val="40000"/>
              <a:alpha val="100000"/>
            </a:schemeClr>
          </a:solidFill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34" id="34"/>
          <p:cNvGrpSpPr/>
          <p:nvPr/>
        </p:nvGrpSpPr>
        <p:grpSpPr>
          <a:xfrm>
            <a:off x="4421283" y="1148988"/>
            <a:ext cx="4518193" cy="678060"/>
            <a:chOff x="4421283" y="1148988"/>
            <a:chExt cx="4518193" cy="678060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4421283" y="1148988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前期准备阶段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4421283" y="1507068"/>
              <a:ext cx="4518193" cy="3199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制定详细的奖金分配制度、确定参与对象、宣传和推广等。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rot="0">
            <a:off x="3601750" y="3898189"/>
            <a:ext cx="432766" cy="432766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90033" y="152400"/>
                </a:moveTo>
                <a:cubicBezTo>
                  <a:pt x="190033" y="90992"/>
                  <a:pt x="221771" y="56493"/>
                  <a:pt x="221771" y="56493"/>
                </a:cubicBezTo>
                <a:cubicBezTo>
                  <a:pt x="221771" y="56493"/>
                  <a:pt x="193758" y="33766"/>
                  <a:pt x="151924" y="33766"/>
                </a:cubicBezTo>
                <a:cubicBezTo>
                  <a:pt x="110090" y="33766"/>
                  <a:pt x="82067" y="56512"/>
                  <a:pt x="82067" y="56512"/>
                </a:cubicBezTo>
                <a:cubicBezTo>
                  <a:pt x="82067" y="56512"/>
                  <a:pt x="114376" y="82753"/>
                  <a:pt x="114376" y="152400"/>
                </a:cubicBezTo>
                <a:cubicBezTo>
                  <a:pt x="114376" y="219608"/>
                  <a:pt x="81858" y="248145"/>
                  <a:pt x="81858" y="248145"/>
                </a:cubicBezTo>
                <a:cubicBezTo>
                  <a:pt x="81858" y="248145"/>
                  <a:pt x="115662" y="271034"/>
                  <a:pt x="151924" y="271034"/>
                </a:cubicBezTo>
                <a:cubicBezTo>
                  <a:pt x="189043" y="271034"/>
                  <a:pt x="221799" y="248269"/>
                  <a:pt x="221799" y="248269"/>
                </a:cubicBezTo>
                <a:cubicBezTo>
                  <a:pt x="221799" y="248269"/>
                  <a:pt x="190033" y="218503"/>
                  <a:pt x="190033" y="152400"/>
                </a:cubicBezTo>
                <a:close/>
                <a:moveTo>
                  <a:pt x="74095" y="62789"/>
                </a:moveTo>
                <a:cubicBezTo>
                  <a:pt x="74095" y="62789"/>
                  <a:pt x="34633" y="86839"/>
                  <a:pt x="34633" y="152800"/>
                </a:cubicBezTo>
                <a:cubicBezTo>
                  <a:pt x="34633" y="218751"/>
                  <a:pt x="74533" y="240335"/>
                  <a:pt x="74533" y="240335"/>
                </a:cubicBezTo>
                <a:cubicBezTo>
                  <a:pt x="74533" y="240335"/>
                  <a:pt x="103613" y="218742"/>
                  <a:pt x="103613" y="152800"/>
                </a:cubicBezTo>
                <a:cubicBezTo>
                  <a:pt x="103613" y="86839"/>
                  <a:pt x="74095" y="62789"/>
                  <a:pt x="74095" y="62789"/>
                </a:cubicBezTo>
                <a:close/>
                <a:moveTo>
                  <a:pt x="229753" y="64570"/>
                </a:moveTo>
                <a:cubicBezTo>
                  <a:pt x="229753" y="64570"/>
                  <a:pt x="200244" y="86839"/>
                  <a:pt x="200244" y="152800"/>
                </a:cubicBezTo>
                <a:cubicBezTo>
                  <a:pt x="200244" y="218751"/>
                  <a:pt x="229305" y="240335"/>
                  <a:pt x="229305" y="240335"/>
                </a:cubicBezTo>
                <a:cubicBezTo>
                  <a:pt x="229305" y="240335"/>
                  <a:pt x="270158" y="218742"/>
                  <a:pt x="270158" y="152800"/>
                </a:cubicBezTo>
                <a:cubicBezTo>
                  <a:pt x="270158" y="86839"/>
                  <a:pt x="229753" y="64570"/>
                  <a:pt x="229753" y="6457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3501635" y="2516463"/>
            <a:ext cx="632997" cy="632997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9" id="39"/>
          <p:cNvSpPr/>
          <p:nvPr/>
        </p:nvSpPr>
        <p:spPr>
          <a:xfrm rot="0">
            <a:off x="3501635" y="1218855"/>
            <a:ext cx="632997" cy="632997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0" id="40"/>
          <p:cNvSpPr/>
          <p:nvPr/>
        </p:nvSpPr>
        <p:spPr>
          <a:xfrm rot="0">
            <a:off x="3645711" y="1377313"/>
            <a:ext cx="316652" cy="316652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73841" y="122930"/>
                </a:moveTo>
                <a:cubicBezTo>
                  <a:pt x="179718" y="102937"/>
                  <a:pt x="177232" y="81020"/>
                  <a:pt x="166392" y="62665"/>
                </a:cubicBezTo>
                <a:cubicBezTo>
                  <a:pt x="166630" y="62998"/>
                  <a:pt x="62770" y="167697"/>
                  <a:pt x="62027" y="167040"/>
                </a:cubicBezTo>
                <a:cubicBezTo>
                  <a:pt x="80077" y="177698"/>
                  <a:pt x="101994" y="180699"/>
                  <a:pt x="121720" y="175193"/>
                </a:cubicBezTo>
                <a:cubicBezTo>
                  <a:pt x="121577" y="174689"/>
                  <a:pt x="173422" y="122853"/>
                  <a:pt x="173841" y="122930"/>
                </a:cubicBezTo>
                <a:close/>
                <a:moveTo>
                  <a:pt x="155315" y="45968"/>
                </a:moveTo>
                <a:cubicBezTo>
                  <a:pt x="141322" y="32175"/>
                  <a:pt x="121301" y="22822"/>
                  <a:pt x="100127" y="22822"/>
                </a:cubicBezTo>
                <a:cubicBezTo>
                  <a:pt x="57331" y="22822"/>
                  <a:pt x="22631" y="57607"/>
                  <a:pt x="22631" y="100508"/>
                </a:cubicBezTo>
                <a:cubicBezTo>
                  <a:pt x="22631" y="121444"/>
                  <a:pt x="32156" y="141713"/>
                  <a:pt x="45587" y="155686"/>
                </a:cubicBezTo>
                <a:cubicBezTo>
                  <a:pt x="45615" y="155686"/>
                  <a:pt x="154657" y="46863"/>
                  <a:pt x="155315" y="45968"/>
                </a:cubicBezTo>
                <a:close/>
                <a:moveTo>
                  <a:pt x="264909" y="252089"/>
                </a:moveTo>
                <a:cubicBezTo>
                  <a:pt x="264909" y="252089"/>
                  <a:pt x="267443" y="230200"/>
                  <a:pt x="261128" y="223885"/>
                </a:cubicBezTo>
                <a:cubicBezTo>
                  <a:pt x="260709" y="223466"/>
                  <a:pt x="188300" y="135065"/>
                  <a:pt x="188300" y="135065"/>
                </a:cubicBezTo>
                <a:lnTo>
                  <a:pt x="134417" y="188947"/>
                </a:lnTo>
                <a:lnTo>
                  <a:pt x="222818" y="262185"/>
                </a:lnTo>
                <a:cubicBezTo>
                  <a:pt x="228714" y="268919"/>
                  <a:pt x="251441" y="265557"/>
                  <a:pt x="251441" y="265557"/>
                </a:cubicBezTo>
                <a:lnTo>
                  <a:pt x="269538" y="281978"/>
                </a:lnTo>
                <a:lnTo>
                  <a:pt x="282169" y="269348"/>
                </a:lnTo>
                <a:lnTo>
                  <a:pt x="264909" y="2520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41" id="41"/>
          <p:cNvSpPr/>
          <p:nvPr/>
        </p:nvSpPr>
        <p:spPr>
          <a:xfrm rot="0">
            <a:off x="3655236" y="2661511"/>
            <a:ext cx="331440" cy="331440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67640" y="106680"/>
                </a:moveTo>
                <a:lnTo>
                  <a:pt x="189586" y="139598"/>
                </a:lnTo>
                <a:cubicBezTo>
                  <a:pt x="194310" y="146761"/>
                  <a:pt x="204978" y="152400"/>
                  <a:pt x="213512" y="152400"/>
                </a:cubicBezTo>
                <a:lnTo>
                  <a:pt x="259080" y="152400"/>
                </a:lnTo>
                <a:lnTo>
                  <a:pt x="259080" y="121920"/>
                </a:lnTo>
                <a:lnTo>
                  <a:pt x="213360" y="121920"/>
                </a:lnTo>
                <a:lnTo>
                  <a:pt x="191414" y="89002"/>
                </a:lnTo>
                <a:cubicBezTo>
                  <a:pt x="185452" y="80686"/>
                  <a:pt x="178394" y="73628"/>
                  <a:pt x="170345" y="67847"/>
                </a:cubicBezTo>
                <a:lnTo>
                  <a:pt x="170069" y="67666"/>
                </a:lnTo>
                <a:lnTo>
                  <a:pt x="149952" y="54254"/>
                </a:lnTo>
                <a:cubicBezTo>
                  <a:pt x="146104" y="51911"/>
                  <a:pt x="141446" y="50521"/>
                  <a:pt x="136465" y="50521"/>
                </a:cubicBezTo>
                <a:cubicBezTo>
                  <a:pt x="131912" y="50521"/>
                  <a:pt x="127635" y="51683"/>
                  <a:pt x="123911" y="53721"/>
                </a:cubicBezTo>
                <a:lnTo>
                  <a:pt x="124044" y="53654"/>
                </a:lnTo>
                <a:lnTo>
                  <a:pt x="60950" y="91450"/>
                </a:lnTo>
                <a:lnTo>
                  <a:pt x="60950" y="167650"/>
                </a:lnTo>
                <a:lnTo>
                  <a:pt x="91430" y="167650"/>
                </a:lnTo>
                <a:lnTo>
                  <a:pt x="91430" y="106690"/>
                </a:lnTo>
                <a:lnTo>
                  <a:pt x="121910" y="91450"/>
                </a:lnTo>
                <a:lnTo>
                  <a:pt x="76190" y="304810"/>
                </a:lnTo>
                <a:lnTo>
                  <a:pt x="106670" y="304810"/>
                </a:lnTo>
                <a:lnTo>
                  <a:pt x="142484" y="188224"/>
                </a:lnTo>
                <a:lnTo>
                  <a:pt x="167630" y="213370"/>
                </a:lnTo>
                <a:lnTo>
                  <a:pt x="167630" y="304810"/>
                </a:lnTo>
                <a:lnTo>
                  <a:pt x="198110" y="304810"/>
                </a:lnTo>
                <a:lnTo>
                  <a:pt x="198110" y="182890"/>
                </a:lnTo>
                <a:lnTo>
                  <a:pt x="156962" y="141742"/>
                </a:lnTo>
                <a:lnTo>
                  <a:pt x="167630" y="106690"/>
                </a:lnTo>
                <a:close/>
                <a:moveTo>
                  <a:pt x="182880" y="60960"/>
                </a:moveTo>
                <a:cubicBezTo>
                  <a:pt x="199711" y="60960"/>
                  <a:pt x="213360" y="47311"/>
                  <a:pt x="213360" y="30480"/>
                </a:cubicBezTo>
                <a:cubicBezTo>
                  <a:pt x="213360" y="13649"/>
                  <a:pt x="199711" y="0"/>
                  <a:pt x="182880" y="0"/>
                </a:cubicBezTo>
                <a:lnTo>
                  <a:pt x="182880" y="0"/>
                </a:lnTo>
                <a:cubicBezTo>
                  <a:pt x="166049" y="0"/>
                  <a:pt x="152400" y="13649"/>
                  <a:pt x="152400" y="30480"/>
                </a:cubicBezTo>
                <a:cubicBezTo>
                  <a:pt x="152400" y="47311"/>
                  <a:pt x="166049" y="60960"/>
                  <a:pt x="182880" y="60960"/>
                </a:cubicBezTo>
                <a:lnTo>
                  <a:pt x="182880" y="6096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42" id="42"/>
          <p:cNvSpPr/>
          <p:nvPr/>
        </p:nvSpPr>
        <p:spPr>
          <a:xfrm rot="0">
            <a:off x="0" y="0"/>
            <a:ext cx="0" cy="0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0" y="952500"/>
                </a:moveTo>
                <a:lnTo>
                  <a:pt x="476250" y="190500"/>
                </a:lnTo>
                <a:lnTo>
                  <a:pt x="1428750" y="190500"/>
                </a:lnTo>
                <a:lnTo>
                  <a:pt x="1905000" y="952500"/>
                </a:lnTo>
                <a:lnTo>
                  <a:pt x="1428750" y="1714500"/>
                </a:lnTo>
                <a:lnTo>
                  <a:pt x="476250" y="171450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  <a:ln w="101600">
            <a:solidFill>
              <a:schemeClr val="accent1"/>
            </a:solidFill>
            <a:prstDash val="solid"/>
          </a:ln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3" id="43"/>
          <p:cNvSpPr/>
          <p:nvPr/>
        </p:nvSpPr>
        <p:spPr>
          <a:xfrm rot="0">
            <a:off x="1293371" y="2344807"/>
            <a:ext cx="998923" cy="933742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34167" r="34167"/>
          <a:stretch>
            <a:fillRect/>
          </a:stretch>
        </p:blipFill>
        <p:spPr>
          <a:xfrm rot="0">
            <a:off x="-215944" y="1394010"/>
            <a:ext cx="2948512" cy="2948512"/>
          </a:xfrm>
          <a:prstGeom prst="ellipse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25" id="25"/>
          <p:cNvSpPr txBox="true"/>
          <p:nvPr/>
        </p:nvSpPr>
        <p:spPr>
          <a:xfrm rot="0">
            <a:off x="854864" y="111487"/>
            <a:ext cx="7815272" cy="6477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实施效果评估</a:t>
            </a:r>
          </a:p>
        </p:txBody>
      </p:sp>
      <p:sp>
        <p:nvSpPr>
          <p:cNvPr name="AutoShape 26" id="26"/>
          <p:cNvSpPr/>
          <p:nvPr/>
        </p:nvSpPr>
        <p:spPr>
          <a:xfrm rot="0">
            <a:off x="3010599" y="1313817"/>
            <a:ext cx="2857500" cy="155445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3010599" y="1016405"/>
            <a:ext cx="2857500" cy="561975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3167805" y="1626267"/>
            <a:ext cx="2543088" cy="8763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通过奖金分配制度的实施，可以激励员工更加积极地投入到工作中，提高工作效率和质量。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177228" y="1054505"/>
            <a:ext cx="2637353" cy="4951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提高员工积极性</a:t>
            </a:r>
          </a:p>
        </p:txBody>
      </p:sp>
      <p:sp>
        <p:nvSpPr>
          <p:cNvPr name="AutoShape 30" id="30"/>
          <p:cNvSpPr/>
          <p:nvPr/>
        </p:nvSpPr>
        <p:spPr>
          <a:xfrm rot="0">
            <a:off x="6150922" y="1282192"/>
            <a:ext cx="2857500" cy="155445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6150922" y="1016405"/>
            <a:ext cx="2857500" cy="561975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6317551" y="1054505"/>
            <a:ext cx="2637353" cy="4951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提升公司业绩</a:t>
            </a:r>
          </a:p>
        </p:txBody>
      </p:sp>
      <p:sp>
        <p:nvSpPr>
          <p:cNvPr name="AutoShape 33" id="33"/>
          <p:cNvSpPr/>
          <p:nvPr/>
        </p:nvSpPr>
        <p:spPr>
          <a:xfrm rot="0">
            <a:off x="3010599" y="3291591"/>
            <a:ext cx="2857500" cy="155445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3010599" y="3043203"/>
            <a:ext cx="2857500" cy="561975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5" id="35"/>
          <p:cNvSpPr txBox="true"/>
          <p:nvPr/>
        </p:nvSpPr>
        <p:spPr>
          <a:xfrm rot="0">
            <a:off x="3177228" y="3081303"/>
            <a:ext cx="2637353" cy="4951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增强团队凝聚力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6150922" y="3259967"/>
            <a:ext cx="2857500" cy="1554450"/>
          </a:xfrm>
          <a:prstGeom prst="rect">
            <a:avLst/>
          </a:prstGeom>
          <a:solidFill>
            <a:schemeClr val="accent2">
              <a:alpha val="9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6150922" y="3043203"/>
            <a:ext cx="2857500" cy="561975"/>
          </a:xfrm>
          <a:prstGeom prst="round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8" id="38"/>
          <p:cNvSpPr txBox="true"/>
          <p:nvPr/>
        </p:nvSpPr>
        <p:spPr>
          <a:xfrm rot="0">
            <a:off x="6317551" y="3081303"/>
            <a:ext cx="2637353" cy="4951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促进公司战略目标的实现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308127" y="1626267"/>
            <a:ext cx="2543088" cy="6477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员工积极性的提高可以带来公司业绩的提升，促进公司的发展。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3167805" y="3652803"/>
            <a:ext cx="2543088" cy="8763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奖金分配制度的实施可以增强团队的凝聚力，促进团队合作和共同发展。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6308127" y="3655615"/>
            <a:ext cx="2543088" cy="8763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通过奖金分配制度的实施，可以促进公司战略目标的实现，为公司的发展提供有力支持。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奖金分配制度优势分析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4" id="4"/>
          <p:cNvGrpSpPr/>
          <p:nvPr/>
        </p:nvGrpSpPr>
        <p:grpSpPr>
          <a:xfrm>
            <a:off x="355440" y="175639"/>
            <a:ext cx="402793" cy="344077"/>
            <a:chOff x="355440" y="175639"/>
            <a:chExt cx="402793" cy="344077"/>
          </a:xfrm>
        </p:grpSpPr>
        <p:sp>
          <p:nvSpPr>
            <p:cNvPr name="AutoShape 5" id="5"/>
            <p:cNvSpPr/>
            <p:nvPr/>
          </p:nvSpPr>
          <p:spPr>
            <a:xfrm rot="0">
              <a:off x="355440" y="177943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6" id="6"/>
            <p:cNvSpPr/>
            <p:nvPr/>
          </p:nvSpPr>
          <p:spPr>
            <a:xfrm rot="0">
              <a:off x="449257" y="175639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7" id="7"/>
            <p:cNvSpPr/>
            <p:nvPr/>
          </p:nvSpPr>
          <p:spPr>
            <a:xfrm rot="0">
              <a:off x="538379" y="176980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8" id="8"/>
            <p:cNvSpPr/>
            <p:nvPr/>
          </p:nvSpPr>
          <p:spPr>
            <a:xfrm rot="0">
              <a:off x="624819" y="18398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9" id="9"/>
            <p:cNvSpPr/>
            <p:nvPr/>
          </p:nvSpPr>
          <p:spPr>
            <a:xfrm rot="0">
              <a:off x="706988" y="180759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0" id="10"/>
            <p:cNvSpPr/>
            <p:nvPr/>
          </p:nvSpPr>
          <p:spPr>
            <a:xfrm rot="0">
              <a:off x="355440" y="26995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1" id="11"/>
            <p:cNvSpPr/>
            <p:nvPr/>
          </p:nvSpPr>
          <p:spPr>
            <a:xfrm rot="0">
              <a:off x="449257" y="26765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2" id="12"/>
            <p:cNvSpPr/>
            <p:nvPr/>
          </p:nvSpPr>
          <p:spPr>
            <a:xfrm rot="0">
              <a:off x="538379" y="26899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3" id="13"/>
            <p:cNvSpPr/>
            <p:nvPr/>
          </p:nvSpPr>
          <p:spPr>
            <a:xfrm rot="0">
              <a:off x="624819" y="27599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4" id="14"/>
            <p:cNvSpPr/>
            <p:nvPr/>
          </p:nvSpPr>
          <p:spPr>
            <a:xfrm rot="0">
              <a:off x="706988" y="27277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5" id="15"/>
            <p:cNvSpPr/>
            <p:nvPr/>
          </p:nvSpPr>
          <p:spPr>
            <a:xfrm rot="0">
              <a:off x="355440" y="361965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449257" y="35966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538379" y="36100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624819" y="368009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706988" y="36478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355440" y="453976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449257" y="45167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538379" y="45301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624819" y="46002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706988" y="45679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25" id="25"/>
          <p:cNvSpPr txBox="true"/>
          <p:nvPr/>
        </p:nvSpPr>
        <p:spPr>
          <a:xfrm rot="0">
            <a:off x="952245" y="130537"/>
            <a:ext cx="8572755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提高员工积极性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3"/>
          <a:srcRect l="12500" r="12500"/>
          <a:stretch>
            <a:fillRect/>
          </a:stretch>
        </p:blipFill>
        <p:spPr>
          <a:xfrm rot="0">
            <a:off x="355440" y="1226199"/>
            <a:ext cx="3296288" cy="3296288"/>
          </a:xfrm>
          <a:prstGeom prst="ellipse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4033697" y="1011588"/>
            <a:ext cx="4894440" cy="1147020"/>
            <a:chOff x="4033697" y="1011588"/>
            <a:chExt cx="4894440" cy="1147020"/>
          </a:xfrm>
        </p:grpSpPr>
        <p:sp>
          <p:nvSpPr>
            <p:cNvPr name="AutoShape 28" id="28"/>
            <p:cNvSpPr/>
            <p:nvPr/>
          </p:nvSpPr>
          <p:spPr>
            <a:xfrm rot="0">
              <a:off x="4163121" y="1011588"/>
              <a:ext cx="4765016" cy="1147020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</p:spPr>
          <p:style>
            <a:lnRef idx="0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name="TextBox 29" id="29"/>
            <p:cNvSpPr txBox="true"/>
            <p:nvPr/>
          </p:nvSpPr>
          <p:spPr>
            <a:xfrm rot="0">
              <a:off x="4400711" y="1112782"/>
              <a:ext cx="2386908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  <a:spcBef>
                  <a:spcPts val="375"/>
                </a:spcBef>
              </a:pPr>
              <a:r>
                <a:rPr lang="en-US" b="true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激发员工动力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4400711" y="1492740"/>
              <a:ext cx="4350052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通过设置合理的奖金分配制度，能够激发员工的工作积极性和主动性，提高员工的工作投入程度。</a:t>
              </a:r>
            </a:p>
          </p:txBody>
        </p:sp>
        <p:sp>
          <p:nvSpPr>
            <p:cNvPr name="AutoShape 31" id="31"/>
            <p:cNvSpPr/>
            <p:nvPr/>
          </p:nvSpPr>
          <p:spPr>
            <a:xfrm rot="0">
              <a:off x="4033697" y="1011588"/>
              <a:ext cx="129424" cy="114702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name="Group 32" id="32"/>
          <p:cNvGrpSpPr/>
          <p:nvPr/>
        </p:nvGrpSpPr>
        <p:grpSpPr>
          <a:xfrm>
            <a:off x="4033697" y="2300833"/>
            <a:ext cx="4894440" cy="1147020"/>
            <a:chOff x="4033697" y="2300833"/>
            <a:chExt cx="4894440" cy="1147020"/>
          </a:xfrm>
        </p:grpSpPr>
        <p:sp>
          <p:nvSpPr>
            <p:cNvPr name="AutoShape 33" id="33"/>
            <p:cNvSpPr/>
            <p:nvPr/>
          </p:nvSpPr>
          <p:spPr>
            <a:xfrm rot="0">
              <a:off x="4163121" y="2300833"/>
              <a:ext cx="4765016" cy="1147020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</p:spPr>
          <p:style>
            <a:lnRef idx="0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name="TextBox 34" id="34"/>
            <p:cNvSpPr txBox="true"/>
            <p:nvPr/>
          </p:nvSpPr>
          <p:spPr>
            <a:xfrm rot="0">
              <a:off x="4400711" y="2402027"/>
              <a:ext cx="2386908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  <a:spcBef>
                  <a:spcPts val="375"/>
                </a:spcBef>
              </a:pPr>
              <a:r>
                <a:rPr lang="en-US" b="true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增强员工责任感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400711" y="2781985"/>
              <a:ext cx="4350052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奖金分配制度能够使员工更加明确自己的责任和使命，从而增强员工的责任感和使命感。</a:t>
              </a:r>
            </a:p>
          </p:txBody>
        </p:sp>
        <p:sp>
          <p:nvSpPr>
            <p:cNvPr name="AutoShape 36" id="36"/>
            <p:cNvSpPr/>
            <p:nvPr/>
          </p:nvSpPr>
          <p:spPr>
            <a:xfrm rot="0">
              <a:off x="4033697" y="2300833"/>
              <a:ext cx="129424" cy="114702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name="Group 37" id="37"/>
          <p:cNvGrpSpPr/>
          <p:nvPr/>
        </p:nvGrpSpPr>
        <p:grpSpPr>
          <a:xfrm>
            <a:off x="4033697" y="3590078"/>
            <a:ext cx="4894440" cy="1147020"/>
            <a:chOff x="4033697" y="3590078"/>
            <a:chExt cx="4894440" cy="1147020"/>
          </a:xfrm>
        </p:grpSpPr>
        <p:sp>
          <p:nvSpPr>
            <p:cNvPr name="AutoShape 38" id="38"/>
            <p:cNvSpPr/>
            <p:nvPr/>
          </p:nvSpPr>
          <p:spPr>
            <a:xfrm rot="0">
              <a:off x="4163121" y="3590078"/>
              <a:ext cx="4765016" cy="1147020"/>
            </a:xfrm>
            <a:prstGeom prst="rect">
              <a:avLst/>
            </a:prstGeom>
            <a:solidFill>
              <a:schemeClr val="accent2">
                <a:alpha val="100000"/>
              </a:schemeClr>
            </a:solidFill>
          </p:spPr>
          <p:style>
            <a:lnRef idx="0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name="TextBox 39" id="39"/>
            <p:cNvSpPr txBox="true"/>
            <p:nvPr/>
          </p:nvSpPr>
          <p:spPr>
            <a:xfrm rot="0">
              <a:off x="4400711" y="3691272"/>
              <a:ext cx="2386908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  <a:spcBef>
                  <a:spcPts val="375"/>
                </a:spcBef>
              </a:pPr>
              <a:r>
                <a:rPr lang="en-US" b="true" sz="18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促进员工创新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4400711" y="4071231"/>
              <a:ext cx="4350052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合理的奖金分配制度能够鼓励员工进行创新和尝试，从而为企业带来更多的收益和竞争优势。</a:t>
              </a:r>
            </a:p>
          </p:txBody>
        </p:sp>
        <p:sp>
          <p:nvSpPr>
            <p:cNvPr name="AutoShape 41" id="41"/>
            <p:cNvSpPr/>
            <p:nvPr/>
          </p:nvSpPr>
          <p:spPr>
            <a:xfrm rot="0">
              <a:off x="4033697" y="3590078"/>
              <a:ext cx="129424" cy="1147020"/>
            </a:xfrm>
            <a:prstGeom prst="rect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5400000">
            <a:off x="-1795051" y="1795051"/>
            <a:ext cx="5376408" cy="1786307"/>
          </a:xfrm>
          <a:prstGeom prst="rtTriangle">
            <a:avLst/>
          </a:prstGeom>
          <a:solidFill>
            <a:schemeClr val="accent1">
              <a:alpha val="12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0" y="4095863"/>
            <a:ext cx="5705961" cy="1280546"/>
          </a:xfrm>
          <a:prstGeom prst="rt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14333" r="14333"/>
          <a:stretch>
            <a:fillRect/>
          </a:stretch>
        </p:blipFill>
        <p:spPr>
          <a:xfrm rot="0">
            <a:off x="550881" y="983385"/>
            <a:ext cx="4016008" cy="4016008"/>
          </a:xfrm>
          <a:prstGeom prst="round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017551" y="1503787"/>
            <a:ext cx="3956567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通过奖金分配制度，能够强化团队合作和协作精神，提高企业整体运营效率。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17551" y="1202857"/>
            <a:ext cx="3257428" cy="286792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强化团队合作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17551" y="2765588"/>
            <a:ext cx="3956567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合理的奖金分配制度能够增强员工的归属感和忠诚度，从而提高企业的稳定性和发展潜力。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17551" y="2493233"/>
            <a:ext cx="3257428" cy="286792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增强员工归属感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17551" y="4073435"/>
            <a:ext cx="3956567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通过奖金分配制度的实施，能够促进企业文化的建设和发展，增强企业的凝聚力和向心力。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17551" y="3768404"/>
            <a:ext cx="3257428" cy="286792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促进企业文化建设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92964" y="182587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增强企业凝聚力</a:t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355440" y="227689"/>
            <a:ext cx="402793" cy="344077"/>
            <a:chOff x="355440" y="227689"/>
            <a:chExt cx="402793" cy="344077"/>
          </a:xfrm>
        </p:grpSpPr>
        <p:sp>
          <p:nvSpPr>
            <p:cNvPr name="AutoShape 15" id="15"/>
            <p:cNvSpPr/>
            <p:nvPr/>
          </p:nvSpPr>
          <p:spPr>
            <a:xfrm rot="0">
              <a:off x="355440" y="22999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449257" y="227689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538379" y="229030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624819" y="23603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706988" y="232809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355440" y="32200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449257" y="31970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538379" y="32104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624819" y="328049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706988" y="32482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5" id="25"/>
            <p:cNvSpPr/>
            <p:nvPr/>
          </p:nvSpPr>
          <p:spPr>
            <a:xfrm rot="0">
              <a:off x="355440" y="414015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6" id="26"/>
            <p:cNvSpPr/>
            <p:nvPr/>
          </p:nvSpPr>
          <p:spPr>
            <a:xfrm rot="0">
              <a:off x="449257" y="41171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7" id="27"/>
            <p:cNvSpPr/>
            <p:nvPr/>
          </p:nvSpPr>
          <p:spPr>
            <a:xfrm rot="0">
              <a:off x="538379" y="41305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8" id="28"/>
            <p:cNvSpPr/>
            <p:nvPr/>
          </p:nvSpPr>
          <p:spPr>
            <a:xfrm rot="0">
              <a:off x="624819" y="42006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9" id="29"/>
            <p:cNvSpPr/>
            <p:nvPr/>
          </p:nvSpPr>
          <p:spPr>
            <a:xfrm rot="0">
              <a:off x="706988" y="41683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0" id="30"/>
            <p:cNvSpPr/>
            <p:nvPr/>
          </p:nvSpPr>
          <p:spPr>
            <a:xfrm rot="0">
              <a:off x="355440" y="506026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1" id="31"/>
            <p:cNvSpPr/>
            <p:nvPr/>
          </p:nvSpPr>
          <p:spPr>
            <a:xfrm rot="0">
              <a:off x="449257" y="50372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2" id="32"/>
            <p:cNvSpPr/>
            <p:nvPr/>
          </p:nvSpPr>
          <p:spPr>
            <a:xfrm rot="0">
              <a:off x="538379" y="50506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3" id="33"/>
            <p:cNvSpPr/>
            <p:nvPr/>
          </p:nvSpPr>
          <p:spPr>
            <a:xfrm rot="0">
              <a:off x="624819" y="51207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4" id="34"/>
            <p:cNvSpPr/>
            <p:nvPr/>
          </p:nvSpPr>
          <p:spPr>
            <a:xfrm rot="0">
              <a:off x="706988" y="50884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5586048" y="1579674"/>
            <a:ext cx="3077757" cy="3077757"/>
          </a:xfrm>
          <a:prstGeom prst="ellipse">
            <a:avLst/>
          </a:prstGeom>
          <a:solidFill>
            <a:schemeClr val="accent2">
              <a:lumMod val="60000"/>
              <a:lumOff val="40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5" id="5"/>
          <p:cNvSpPr txBox="true"/>
          <p:nvPr/>
        </p:nvSpPr>
        <p:spPr>
          <a:xfrm rot="0">
            <a:off x="355440" y="1589199"/>
            <a:ext cx="4551866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通过合理的奖金分配制度，能够提高企业的运营效率和管理水平，从而提升企业的业绩和竞争力。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5440" y="1231119"/>
            <a:ext cx="2112104" cy="283815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提高运营效率</a:t>
            </a:r>
          </a:p>
        </p:txBody>
      </p:sp>
      <p:grpSp>
        <p:nvGrpSpPr>
          <p:cNvPr name="Group 7" id="7"/>
          <p:cNvGrpSpPr/>
          <p:nvPr/>
        </p:nvGrpSpPr>
        <p:grpSpPr>
          <a:xfrm>
            <a:off x="355440" y="227689"/>
            <a:ext cx="402793" cy="344077"/>
            <a:chOff x="355440" y="227689"/>
            <a:chExt cx="402793" cy="344077"/>
          </a:xfrm>
        </p:grpSpPr>
        <p:sp>
          <p:nvSpPr>
            <p:cNvPr name="AutoShape 8" id="8"/>
            <p:cNvSpPr/>
            <p:nvPr/>
          </p:nvSpPr>
          <p:spPr>
            <a:xfrm rot="0">
              <a:off x="355440" y="22999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9" id="9"/>
            <p:cNvSpPr/>
            <p:nvPr/>
          </p:nvSpPr>
          <p:spPr>
            <a:xfrm rot="0">
              <a:off x="449257" y="227689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0" id="10"/>
            <p:cNvSpPr/>
            <p:nvPr/>
          </p:nvSpPr>
          <p:spPr>
            <a:xfrm rot="0">
              <a:off x="538379" y="229030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1" id="11"/>
            <p:cNvSpPr/>
            <p:nvPr/>
          </p:nvSpPr>
          <p:spPr>
            <a:xfrm rot="0">
              <a:off x="624819" y="23603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2" id="12"/>
            <p:cNvSpPr/>
            <p:nvPr/>
          </p:nvSpPr>
          <p:spPr>
            <a:xfrm rot="0">
              <a:off x="706988" y="232809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3" id="13"/>
            <p:cNvSpPr/>
            <p:nvPr/>
          </p:nvSpPr>
          <p:spPr>
            <a:xfrm rot="0">
              <a:off x="355440" y="32200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4" id="14"/>
            <p:cNvSpPr/>
            <p:nvPr/>
          </p:nvSpPr>
          <p:spPr>
            <a:xfrm rot="0">
              <a:off x="449257" y="31970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5" id="15"/>
            <p:cNvSpPr/>
            <p:nvPr/>
          </p:nvSpPr>
          <p:spPr>
            <a:xfrm rot="0">
              <a:off x="538379" y="32104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624819" y="328049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706988" y="32482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355440" y="414015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449257" y="41171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538379" y="41305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624819" y="42006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706988" y="41683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355440" y="506026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449257" y="50372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5" id="25"/>
            <p:cNvSpPr/>
            <p:nvPr/>
          </p:nvSpPr>
          <p:spPr>
            <a:xfrm rot="0">
              <a:off x="538379" y="50506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6" id="26"/>
            <p:cNvSpPr/>
            <p:nvPr/>
          </p:nvSpPr>
          <p:spPr>
            <a:xfrm rot="0">
              <a:off x="624819" y="51207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7" id="27"/>
            <p:cNvSpPr/>
            <p:nvPr/>
          </p:nvSpPr>
          <p:spPr>
            <a:xfrm rot="0">
              <a:off x="706988" y="50884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28" id="28"/>
          <p:cNvSpPr txBox="true"/>
          <p:nvPr/>
        </p:nvSpPr>
        <p:spPr>
          <a:xfrm rot="0">
            <a:off x="854864" y="182587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提升公司业绩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55440" y="2757848"/>
            <a:ext cx="4551866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通过优化奖金分配制度，能够提高企业的收益水平，从而为企业创造更多的价值和效益。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5440" y="2399767"/>
            <a:ext cx="2112104" cy="283815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增加收益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55440" y="3999204"/>
            <a:ext cx="4701831" cy="5485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合理的奖金分配制度能够促进企业的长期发展和稳定增长，从而为企业带来更多的机会和潜力。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5440" y="3641123"/>
            <a:ext cx="2112104" cy="283815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促进长期发展</a:t>
            </a:r>
          </a:p>
        </p:txBody>
      </p:sp>
      <p:pic>
        <p:nvPicPr>
          <p:cNvPr name="Picture 33" id="33"/>
          <p:cNvPicPr>
            <a:picLocks noChangeAspect="true"/>
          </p:cNvPicPr>
          <p:nvPr/>
        </p:nvPicPr>
        <p:blipFill>
          <a:blip r:embed="rId3"/>
          <a:srcRect l="16750" r="16750"/>
          <a:stretch>
            <a:fillRect/>
          </a:stretch>
        </p:blipFill>
        <p:spPr>
          <a:xfrm rot="0">
            <a:off x="5996902" y="1972616"/>
            <a:ext cx="2256048" cy="2256048"/>
          </a:xfrm>
          <a:prstGeom prst="ellipse">
            <a:avLst/>
          </a:prstGeom>
        </p:spPr>
      </p:pic>
      <p:sp>
        <p:nvSpPr>
          <p:cNvPr name="AutoShape 34" id="34"/>
          <p:cNvSpPr/>
          <p:nvPr/>
        </p:nvSpPr>
        <p:spPr>
          <a:xfrm rot="0">
            <a:off x="6768100" y="1158584"/>
            <a:ext cx="713653" cy="713653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5407537" y="3608157"/>
            <a:ext cx="713653" cy="713653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8114668" y="3608157"/>
            <a:ext cx="713653" cy="713653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37" id="37"/>
          <p:cNvSpPr/>
          <p:nvPr/>
        </p:nvSpPr>
        <p:spPr>
          <a:xfrm rot="0">
            <a:off x="6958331" y="1321716"/>
            <a:ext cx="333192" cy="333192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38" id="38"/>
          <p:cNvSpPr/>
          <p:nvPr/>
        </p:nvSpPr>
        <p:spPr>
          <a:xfrm rot="0">
            <a:off x="8311791" y="3779452"/>
            <a:ext cx="332964" cy="332964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152400" y="190500"/>
                </a:moveTo>
                <a:cubicBezTo>
                  <a:pt x="152400" y="169459"/>
                  <a:pt x="169459" y="152400"/>
                  <a:pt x="190500" y="152400"/>
                </a:cubicBezTo>
                <a:cubicBezTo>
                  <a:pt x="211541" y="152400"/>
                  <a:pt x="228600" y="169459"/>
                  <a:pt x="228600" y="190500"/>
                </a:cubicBezTo>
                <a:cubicBezTo>
                  <a:pt x="228600" y="211541"/>
                  <a:pt x="211541" y="228600"/>
                  <a:pt x="190500" y="228600"/>
                </a:cubicBezTo>
                <a:cubicBezTo>
                  <a:pt x="169459" y="228600"/>
                  <a:pt x="152400" y="211541"/>
                  <a:pt x="152400" y="190500"/>
                </a:cubicBezTo>
                <a:close/>
                <a:moveTo>
                  <a:pt x="266700" y="76200"/>
                </a:moveTo>
                <a:lnTo>
                  <a:pt x="235372" y="12925"/>
                </a:lnTo>
                <a:cubicBezTo>
                  <a:pt x="232801" y="5410"/>
                  <a:pt x="225695" y="0"/>
                  <a:pt x="217284" y="0"/>
                </a:cubicBezTo>
                <a:lnTo>
                  <a:pt x="164973" y="0"/>
                </a:lnTo>
                <a:cubicBezTo>
                  <a:pt x="156467" y="0"/>
                  <a:pt x="149295" y="5544"/>
                  <a:pt x="146837" y="13192"/>
                </a:cubicBezTo>
                <a:lnTo>
                  <a:pt x="114338" y="76200"/>
                </a:lnTo>
                <a:lnTo>
                  <a:pt x="38100" y="76200"/>
                </a:lnTo>
                <a:cubicBezTo>
                  <a:pt x="17059" y="76200"/>
                  <a:pt x="0" y="93259"/>
                  <a:pt x="0" y="114300"/>
                </a:cubicBezTo>
                <a:lnTo>
                  <a:pt x="0" y="304800"/>
                </a:lnTo>
                <a:lnTo>
                  <a:pt x="304800" y="304800"/>
                </a:lnTo>
                <a:lnTo>
                  <a:pt x="304800" y="114300"/>
                </a:lnTo>
                <a:cubicBezTo>
                  <a:pt x="304800" y="93259"/>
                  <a:pt x="287760" y="76200"/>
                  <a:pt x="266700" y="76200"/>
                </a:cubicBezTo>
                <a:close/>
                <a:moveTo>
                  <a:pt x="57150" y="152400"/>
                </a:moveTo>
                <a:cubicBezTo>
                  <a:pt x="46625" y="152400"/>
                  <a:pt x="38100" y="143875"/>
                  <a:pt x="38100" y="133350"/>
                </a:cubicBezTo>
                <a:cubicBezTo>
                  <a:pt x="38100" y="122825"/>
                  <a:pt x="46625" y="114300"/>
                  <a:pt x="57150" y="114300"/>
                </a:cubicBezTo>
                <a:cubicBezTo>
                  <a:pt x="67675" y="114300"/>
                  <a:pt x="76200" y="122825"/>
                  <a:pt x="76200" y="133350"/>
                </a:cubicBezTo>
                <a:cubicBezTo>
                  <a:pt x="76200" y="143875"/>
                  <a:pt x="67675" y="152400"/>
                  <a:pt x="57150" y="152400"/>
                </a:cubicBezTo>
                <a:close/>
                <a:moveTo>
                  <a:pt x="190500" y="266700"/>
                </a:moveTo>
                <a:cubicBezTo>
                  <a:pt x="148419" y="266700"/>
                  <a:pt x="114300" y="232581"/>
                  <a:pt x="114300" y="190500"/>
                </a:cubicBezTo>
                <a:cubicBezTo>
                  <a:pt x="114300" y="148419"/>
                  <a:pt x="148419" y="114300"/>
                  <a:pt x="190500" y="114300"/>
                </a:cubicBezTo>
                <a:cubicBezTo>
                  <a:pt x="232581" y="114300"/>
                  <a:pt x="266700" y="148419"/>
                  <a:pt x="266700" y="190500"/>
                </a:cubicBezTo>
                <a:cubicBezTo>
                  <a:pt x="266700" y="232581"/>
                  <a:pt x="232581" y="266700"/>
                  <a:pt x="190500" y="26670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39" id="39"/>
          <p:cNvSpPr/>
          <p:nvPr/>
        </p:nvSpPr>
        <p:spPr>
          <a:xfrm rot="0">
            <a:off x="5576523" y="3776385"/>
            <a:ext cx="377196" cy="377196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304800" y="171155"/>
                </a:moveTo>
                <a:lnTo>
                  <a:pt x="304800" y="133055"/>
                </a:lnTo>
                <a:lnTo>
                  <a:pt x="259261" y="114081"/>
                </a:lnTo>
                <a:cubicBezTo>
                  <a:pt x="257994" y="110509"/>
                  <a:pt x="256661" y="107051"/>
                  <a:pt x="255022" y="103661"/>
                </a:cubicBezTo>
                <a:lnTo>
                  <a:pt x="273406" y="57893"/>
                </a:lnTo>
                <a:lnTo>
                  <a:pt x="246459" y="30956"/>
                </a:lnTo>
                <a:lnTo>
                  <a:pt x="201101" y="49635"/>
                </a:lnTo>
                <a:cubicBezTo>
                  <a:pt x="197644" y="47958"/>
                  <a:pt x="194110" y="46549"/>
                  <a:pt x="190462" y="45244"/>
                </a:cubicBezTo>
                <a:lnTo>
                  <a:pt x="171155" y="0"/>
                </a:lnTo>
                <a:lnTo>
                  <a:pt x="133055" y="0"/>
                </a:lnTo>
                <a:lnTo>
                  <a:pt x="114224" y="45091"/>
                </a:lnTo>
                <a:cubicBezTo>
                  <a:pt x="110433" y="46434"/>
                  <a:pt x="106785" y="47844"/>
                  <a:pt x="103175" y="49559"/>
                </a:cubicBezTo>
                <a:lnTo>
                  <a:pt x="57893" y="31366"/>
                </a:lnTo>
                <a:lnTo>
                  <a:pt x="30956" y="58303"/>
                </a:lnTo>
                <a:lnTo>
                  <a:pt x="49416" y="103175"/>
                </a:lnTo>
                <a:cubicBezTo>
                  <a:pt x="47625" y="106861"/>
                  <a:pt x="46177" y="110614"/>
                  <a:pt x="44796" y="114491"/>
                </a:cubicBezTo>
                <a:lnTo>
                  <a:pt x="0" y="133645"/>
                </a:lnTo>
                <a:lnTo>
                  <a:pt x="0" y="171745"/>
                </a:lnTo>
                <a:lnTo>
                  <a:pt x="44834" y="190424"/>
                </a:lnTo>
                <a:cubicBezTo>
                  <a:pt x="46215" y="194291"/>
                  <a:pt x="47701" y="198053"/>
                  <a:pt x="49482" y="201740"/>
                </a:cubicBezTo>
                <a:lnTo>
                  <a:pt x="31366" y="246907"/>
                </a:lnTo>
                <a:lnTo>
                  <a:pt x="58303" y="273844"/>
                </a:lnTo>
                <a:lnTo>
                  <a:pt x="103289" y="255318"/>
                </a:lnTo>
                <a:cubicBezTo>
                  <a:pt x="106899" y="257032"/>
                  <a:pt x="110585" y="258404"/>
                  <a:pt x="114376" y="259709"/>
                </a:cubicBezTo>
                <a:lnTo>
                  <a:pt x="133645" y="304800"/>
                </a:lnTo>
                <a:lnTo>
                  <a:pt x="171745" y="304800"/>
                </a:lnTo>
                <a:lnTo>
                  <a:pt x="190605" y="259480"/>
                </a:lnTo>
                <a:cubicBezTo>
                  <a:pt x="194215" y="258137"/>
                  <a:pt x="197787" y="256727"/>
                  <a:pt x="201206" y="255089"/>
                </a:cubicBezTo>
                <a:lnTo>
                  <a:pt x="246898" y="273396"/>
                </a:lnTo>
                <a:lnTo>
                  <a:pt x="273834" y="246459"/>
                </a:lnTo>
                <a:lnTo>
                  <a:pt x="255079" y="200997"/>
                </a:lnTo>
                <a:cubicBezTo>
                  <a:pt x="256680" y="197577"/>
                  <a:pt x="257985" y="194110"/>
                  <a:pt x="259251" y="190576"/>
                </a:cubicBezTo>
                <a:lnTo>
                  <a:pt x="304800" y="171155"/>
                </a:lnTo>
                <a:close/>
                <a:moveTo>
                  <a:pt x="152105" y="209550"/>
                </a:moveTo>
                <a:cubicBezTo>
                  <a:pt x="120558" y="209550"/>
                  <a:pt x="94955" y="183947"/>
                  <a:pt x="94955" y="152400"/>
                </a:cubicBezTo>
                <a:cubicBezTo>
                  <a:pt x="94955" y="120853"/>
                  <a:pt x="120558" y="95250"/>
                  <a:pt x="152105" y="95250"/>
                </a:cubicBezTo>
                <a:cubicBezTo>
                  <a:pt x="183652" y="95250"/>
                  <a:pt x="209255" y="120853"/>
                  <a:pt x="209255" y="152400"/>
                </a:cubicBezTo>
                <a:cubicBezTo>
                  <a:pt x="209255" y="183947"/>
                  <a:pt x="183652" y="209550"/>
                  <a:pt x="152105" y="20955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grpSp>
        <p:nvGrpSpPr>
          <p:cNvPr name="Group 40" id="40"/>
          <p:cNvGrpSpPr/>
          <p:nvPr/>
        </p:nvGrpSpPr>
        <p:grpSpPr>
          <a:xfrm>
            <a:off x="9048234" y="4575075"/>
            <a:ext cx="164711" cy="329422"/>
            <a:chOff x="9048234" y="4575075"/>
            <a:chExt cx="164711" cy="329422"/>
          </a:xfrm>
        </p:grpSpPr>
        <p:sp>
          <p:nvSpPr>
            <p:cNvPr name="Freeform 41" id="41"/>
            <p:cNvSpPr/>
            <p:nvPr/>
          </p:nvSpPr>
          <p:spPr>
            <a:xfrm rot="-5400000">
              <a:off x="9048234" y="4575075"/>
              <a:ext cx="164711" cy="164711"/>
            </a:xfrm>
            <a:custGeom>
              <a:avLst/>
              <a:gdLst/>
              <a:ahLst/>
              <a:cxnLst/>
              <a:rect r="r" b="b" t="t" l="l"/>
              <a:pathLst>
                <a:path h="1905000" w="1905000">
                  <a:moveTo>
                    <a:pt x="0" y="0"/>
                  </a:moveTo>
                  <a:lnTo>
                    <a:pt x="1143000" y="0"/>
                  </a:lnTo>
                  <a:lnTo>
                    <a:pt x="1905000" y="952500"/>
                  </a:lnTo>
                  <a:lnTo>
                    <a:pt x="1143000" y="1905000"/>
                  </a:lnTo>
                  <a:lnTo>
                    <a:pt x="0" y="1905000"/>
                  </a:lnTo>
                  <a:lnTo>
                    <a:pt x="762000" y="95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</p:spPr>
          <p:style>
            <a:lnRef idx="0">
              <a:schemeClr val="accent2"/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name="Freeform 42" id="42"/>
            <p:cNvSpPr/>
            <p:nvPr/>
          </p:nvSpPr>
          <p:spPr>
            <a:xfrm rot="-5400000">
              <a:off x="9048234" y="4739786"/>
              <a:ext cx="164711" cy="164711"/>
            </a:xfrm>
            <a:custGeom>
              <a:avLst/>
              <a:gdLst/>
              <a:ahLst/>
              <a:cxnLst/>
              <a:rect r="r" b="b" t="t" l="l"/>
              <a:pathLst>
                <a:path h="1905000" w="1905000">
                  <a:moveTo>
                    <a:pt x="0" y="0"/>
                  </a:moveTo>
                  <a:lnTo>
                    <a:pt x="1143000" y="0"/>
                  </a:lnTo>
                  <a:lnTo>
                    <a:pt x="1905000" y="952500"/>
                  </a:lnTo>
                  <a:lnTo>
                    <a:pt x="1143000" y="1905000"/>
                  </a:lnTo>
                  <a:lnTo>
                    <a:pt x="0" y="1905000"/>
                  </a:lnTo>
                  <a:lnTo>
                    <a:pt x="762000" y="952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alpha val="50000"/>
              </a:schemeClr>
            </a:solidFill>
          </p:spPr>
          <p:style>
            <a:lnRef idx="0">
              <a:schemeClr val="accent3"/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奖金分配制度风险控制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891219" y="0"/>
            <a:ext cx="2194638" cy="2672828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91219" y="1549433"/>
            <a:ext cx="2194638" cy="2194638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  <a:lumMod val="60000"/>
                  <a:lumOff val="4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TextBox 6" id="6"/>
          <p:cNvSpPr txBox="true"/>
          <p:nvPr/>
        </p:nvSpPr>
        <p:spPr>
          <a:xfrm rot="0">
            <a:off x="1472232" y="2075422"/>
            <a:ext cx="1566012" cy="480417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  <a:spcBef>
                <a:spcPct val="0"/>
              </a:spcBef>
            </a:pPr>
            <a:r>
              <a:rPr lang="en-US" sz="1050">
                <a:solidFill>
                  <a:srgbClr val="FFFFFF">
                    <a:alpha val="40000"/>
                  </a:srgbClr>
                </a:solidFill>
                <a:latin typeface="Microsoft Yahei"/>
                <a:ea typeface="Microsoft Yahei"/>
                <a:cs typeface="Microsoft Yahei"/>
              </a:rPr>
              <a:t>CATALOGUE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8806" y="2202032"/>
            <a:ext cx="1380414" cy="143351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目录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75611" y="1336414"/>
            <a:ext cx="4674587" cy="244078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安利奖金分配制度概述</a:t>
            </a:r>
          </a:p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奖金分配制度详细介绍</a:t>
            </a:r>
          </a:p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奖金分配制度实施方案</a:t>
            </a:r>
          </a:p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奖金分配制度优势分析</a:t>
            </a:r>
          </a:p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奖金分配制度风险控制</a:t>
            </a:r>
          </a:p>
          <a:p>
            <a:pPr lvl="0" indent="-203200" marL="203200">
              <a:lnSpc>
                <a:spcPct val="150000"/>
              </a:lnSpc>
              <a:buFont typeface="Arial"/>
              <a:buChar char="•"/>
            </a:pPr>
            <a:r>
              <a:rPr lang="en-US" b="true" sz="1575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奖金分配制度未来展望</a:t>
            </a:r>
          </a:p>
        </p:txBody>
      </p:sp>
      <p:cxnSp>
        <p:nvCxnSpPr>
          <p:cNvPr name="Connector 9" id="9"/>
          <p:cNvCxnSpPr/>
          <p:nvPr/>
        </p:nvCxnSpPr>
        <p:spPr>
          <a:xfrm>
            <a:off x="2498828" y="2263629"/>
            <a:ext cx="0" cy="102306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</p:cxnSp>
      <p:cxnSp>
        <p:nvCxnSpPr>
          <p:cNvPr name="Connector 10" id="10"/>
          <p:cNvCxnSpPr/>
          <p:nvPr/>
        </p:nvCxnSpPr>
        <p:spPr>
          <a:xfrm>
            <a:off x="1424607" y="2263629"/>
            <a:ext cx="0" cy="102306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</a:ln>
        </p:spPr>
      </p:cxnSp>
      <p:sp>
        <p:nvSpPr>
          <p:cNvPr name="AutoShape 11" id="11"/>
          <p:cNvSpPr/>
          <p:nvPr/>
        </p:nvSpPr>
        <p:spPr>
          <a:xfrm rot="0">
            <a:off x="477770" y="1939037"/>
            <a:ext cx="202786" cy="1100579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477770" y="1837644"/>
            <a:ext cx="202786" cy="202786"/>
          </a:xfrm>
          <a:prstGeom prst="ellipse">
            <a:avLst/>
          </a:prstGeom>
          <a:solidFill>
            <a:schemeClr val="accent2">
              <a:lumMod val="40000"/>
              <a:lumOff val="60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-798610" y="3804262"/>
            <a:ext cx="1416414" cy="1416414"/>
          </a:xfrm>
          <a:prstGeom prst="ellipse">
            <a:avLst/>
          </a:prstGeom>
          <a:gradFill>
            <a:gsLst>
              <a:gs pos="0">
                <a:schemeClr val="accent2">
                  <a:alpha val="27000"/>
                  <a:lumMod val="40000"/>
                  <a:lumOff val="60000"/>
                </a:schemeClr>
              </a:gs>
              <a:gs pos="100000">
                <a:schemeClr val="accent2">
                  <a:alpha val="27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3358185" y="0"/>
            <a:ext cx="522528" cy="149637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3358185" y="1235111"/>
            <a:ext cx="522528" cy="522528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7864600" y="4619275"/>
            <a:ext cx="415038" cy="415038"/>
          </a:xfrm>
          <a:prstGeom prst="ellipse">
            <a:avLst/>
          </a:prstGeom>
          <a:gradFill>
            <a:gsLst>
              <a:gs pos="0">
                <a:schemeClr val="accent2">
                  <a:alpha val="58999"/>
                  <a:lumMod val="40000"/>
                  <a:lumOff val="60000"/>
                </a:schemeClr>
              </a:gs>
              <a:gs pos="100000">
                <a:schemeClr val="accent2">
                  <a:alpha val="58999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8421544" y="-397096"/>
            <a:ext cx="1893471" cy="1893471"/>
          </a:xfrm>
          <a:prstGeom prst="ellipse">
            <a:avLst/>
          </a:prstGeom>
          <a:gradFill>
            <a:gsLst>
              <a:gs pos="0">
                <a:schemeClr val="accent2">
                  <a:alpha val="27000"/>
                  <a:lumMod val="40000"/>
                  <a:lumOff val="60000"/>
                </a:schemeClr>
              </a:gs>
              <a:gs pos="100000">
                <a:schemeClr val="accent2">
                  <a:alpha val="27000"/>
                </a:schemeClr>
              </a:gs>
            </a:gsLst>
            <a:lin ang="0"/>
          </a:gradFill>
        </p:spPr>
        <p:txBody>
          <a:bodyPr/>
          <a:p/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4" id="4"/>
          <p:cNvGrpSpPr/>
          <p:nvPr/>
        </p:nvGrpSpPr>
        <p:grpSpPr>
          <a:xfrm>
            <a:off x="355440" y="258906"/>
            <a:ext cx="402793" cy="344077"/>
            <a:chOff x="355440" y="258906"/>
            <a:chExt cx="402793" cy="344077"/>
          </a:xfrm>
        </p:grpSpPr>
        <p:sp>
          <p:nvSpPr>
            <p:cNvPr name="AutoShape 5" id="5"/>
            <p:cNvSpPr/>
            <p:nvPr/>
          </p:nvSpPr>
          <p:spPr>
            <a:xfrm rot="0">
              <a:off x="355440" y="261210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6" id="6"/>
            <p:cNvSpPr/>
            <p:nvPr/>
          </p:nvSpPr>
          <p:spPr>
            <a:xfrm rot="0">
              <a:off x="449257" y="258906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7" id="7"/>
            <p:cNvSpPr/>
            <p:nvPr/>
          </p:nvSpPr>
          <p:spPr>
            <a:xfrm rot="0">
              <a:off x="538379" y="260247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8" id="8"/>
            <p:cNvSpPr/>
            <p:nvPr/>
          </p:nvSpPr>
          <p:spPr>
            <a:xfrm rot="0">
              <a:off x="624819" y="267255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9" id="9"/>
            <p:cNvSpPr/>
            <p:nvPr/>
          </p:nvSpPr>
          <p:spPr>
            <a:xfrm rot="0">
              <a:off x="706988" y="264026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0" id="10"/>
            <p:cNvSpPr/>
            <p:nvPr/>
          </p:nvSpPr>
          <p:spPr>
            <a:xfrm rot="0">
              <a:off x="355440" y="353221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1" id="11"/>
            <p:cNvSpPr/>
            <p:nvPr/>
          </p:nvSpPr>
          <p:spPr>
            <a:xfrm rot="0">
              <a:off x="449257" y="350917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2" id="12"/>
            <p:cNvSpPr/>
            <p:nvPr/>
          </p:nvSpPr>
          <p:spPr>
            <a:xfrm rot="0">
              <a:off x="538379" y="352258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3" id="13"/>
            <p:cNvSpPr/>
            <p:nvPr/>
          </p:nvSpPr>
          <p:spPr>
            <a:xfrm rot="0">
              <a:off x="624819" y="359265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4" id="14"/>
            <p:cNvSpPr/>
            <p:nvPr/>
          </p:nvSpPr>
          <p:spPr>
            <a:xfrm rot="0">
              <a:off x="706988" y="356037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5" id="15"/>
            <p:cNvSpPr/>
            <p:nvPr/>
          </p:nvSpPr>
          <p:spPr>
            <a:xfrm rot="0">
              <a:off x="355440" y="445232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449257" y="442927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538379" y="444268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624819" y="451276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706988" y="448047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355440" y="537243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449257" y="534938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538379" y="536279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624819" y="543287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706988" y="540058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25" id="25"/>
          <p:cNvSpPr txBox="true"/>
          <p:nvPr/>
        </p:nvSpPr>
        <p:spPr>
          <a:xfrm rot="0">
            <a:off x="901108" y="213804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控制奖金分配成本</a:t>
            </a:r>
          </a:p>
        </p:txBody>
      </p:sp>
      <p:sp>
        <p:nvSpPr>
          <p:cNvPr name="Freeform 26" id="26"/>
          <p:cNvSpPr/>
          <p:nvPr/>
        </p:nvSpPr>
        <p:spPr>
          <a:xfrm>
            <a:off x="3352800" y="1028700"/>
            <a:ext cx="1625600" cy="3454400"/>
          </a:xfrm>
          <a:custGeom>
            <a:avLst/>
            <a:gdLst/>
            <a:ahLst/>
            <a:cxnLst/>
            <a:rect r="r" b="b" t="t" l="l"/>
            <a:pathLst>
              <a:path h="3454400" w="1625600">
                <a:moveTo>
                  <a:pt x="0" y="0"/>
                </a:moveTo>
                <a:quadBezTo>
                  <a:pt x="1625600" y="1752600"/>
                  <a:pt x="0" y="3454400"/>
                </a:quadBezTo>
              </a:path>
            </a:pathLst>
          </a:custGeom>
          <a:ln w="47625">
            <a:solidFill>
              <a:schemeClr val="accent1"/>
            </a:solidFill>
          </a:ln>
        </p:spPr>
        <p:txBody>
          <a:bodyPr/>
          <a:p/>
        </p:txBody>
      </p:sp>
      <p:grpSp>
        <p:nvGrpSpPr>
          <p:cNvPr name="Group 27" id="27"/>
          <p:cNvGrpSpPr/>
          <p:nvPr/>
        </p:nvGrpSpPr>
        <p:grpSpPr>
          <a:xfrm>
            <a:off x="4619142" y="2454062"/>
            <a:ext cx="4518193" cy="982860"/>
            <a:chOff x="4619142" y="2454062"/>
            <a:chExt cx="4518193" cy="98286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4619142" y="2454062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定期评估与调整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619142" y="2888342"/>
              <a:ext cx="4518193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定期评估奖金分配制度实施效果，根据实际情况对奖金比例进行调整，以控制奖金分配成本。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>
            <a:off x="4619142" y="3745198"/>
            <a:ext cx="4518193" cy="982861"/>
            <a:chOff x="4619142" y="3745198"/>
            <a:chExt cx="4518193" cy="982861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4619142" y="3745198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建立预算与核算体系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619142" y="4179479"/>
              <a:ext cx="4518193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建立完善的预算与核算体系，对奖金分配成本进行精细化管理，确保奖金分配制度的合理性和有效性。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>
            <a:off x="4619142" y="1166061"/>
            <a:ext cx="4410880" cy="982861"/>
            <a:chOff x="4619142" y="1166061"/>
            <a:chExt cx="4410880" cy="982861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4619142" y="1166061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合理设定奖金比例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4619142" y="1600342"/>
              <a:ext cx="4410880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在奖金分配制度中，应合理设定奖金比例，避免因奖金过高而增加公司成本，确保公司利润空间。</a:t>
              </a:r>
            </a:p>
          </p:txBody>
        </p:sp>
      </p:grpSp>
      <p:sp>
        <p:nvSpPr>
          <p:cNvPr name="AutoShape 36" id="36"/>
          <p:cNvSpPr/>
          <p:nvPr/>
        </p:nvSpPr>
        <p:spPr>
          <a:xfrm rot="0">
            <a:off x="3819493" y="3933799"/>
            <a:ext cx="285750" cy="28575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4191342" y="2661310"/>
            <a:ext cx="285750" cy="28575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3714718" y="1375646"/>
            <a:ext cx="285750" cy="28575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3"/>
          <a:srcRect l="16917" r="16917"/>
          <a:stretch>
            <a:fillRect/>
          </a:stretch>
        </p:blipFill>
        <p:spPr>
          <a:xfrm rot="0">
            <a:off x="421180" y="1161936"/>
            <a:ext cx="3452813" cy="3452813"/>
          </a:xfrm>
          <a:prstGeom prst="ellipse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4" id="4"/>
          <p:cNvGrpSpPr/>
          <p:nvPr/>
        </p:nvGrpSpPr>
        <p:grpSpPr>
          <a:xfrm>
            <a:off x="4674059" y="2477024"/>
            <a:ext cx="4518193" cy="916186"/>
            <a:chOff x="4674059" y="2477024"/>
            <a:chExt cx="4518193" cy="91618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4674059" y="2477024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严格执行考核流程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674059" y="2844630"/>
              <a:ext cx="4518193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严格执行考核流程，确保考核过程公正、透明，避免因考核流程不严谨而引起不公平现象。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3409567" y="2536684"/>
            <a:ext cx="977840" cy="977840"/>
          </a:xfrm>
          <a:prstGeom prst="ellipse">
            <a:avLst/>
          </a:prstGeom>
          <a:solidFill>
            <a:schemeClr val="lt1">
              <a:alpha val="10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8" id="8"/>
          <p:cNvGrpSpPr/>
          <p:nvPr/>
        </p:nvGrpSpPr>
        <p:grpSpPr>
          <a:xfrm>
            <a:off x="4674059" y="3768161"/>
            <a:ext cx="4518193" cy="916185"/>
            <a:chOff x="4674059" y="3768161"/>
            <a:chExt cx="4518193" cy="91618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4674059" y="3768161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加强内部监督与反馈机制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4674059" y="4135766"/>
              <a:ext cx="4518193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加强内部监督与反馈机制，鼓励员工对奖金分配不公的现象进行举报和反馈，及时发现并纠正问题。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3754411" y="3838318"/>
            <a:ext cx="632997" cy="632997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12" id="12"/>
          <p:cNvGrpSpPr/>
          <p:nvPr/>
        </p:nvGrpSpPr>
        <p:grpSpPr>
          <a:xfrm>
            <a:off x="4674059" y="1189024"/>
            <a:ext cx="4443074" cy="916185"/>
            <a:chOff x="4674059" y="1189024"/>
            <a:chExt cx="4443074" cy="91618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4674059" y="1189024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制定公平、透明的考核标准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4674059" y="1556629"/>
              <a:ext cx="4443074" cy="5485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制定公平、透明的考核标准，确保所有符合条件的员工都能获得相应的奖金，避免因考核标准不公而引起不满和争议。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rot="0">
            <a:off x="3754411" y="2556706"/>
            <a:ext cx="632997" cy="632997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3754411" y="1258973"/>
            <a:ext cx="632997" cy="632997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501138" y="1356196"/>
            <a:ext cx="2908429" cy="3110217"/>
          </a:xfrm>
          <a:prstGeom prst="rect">
            <a:avLst/>
          </a:prstGeom>
          <a:solidFill>
            <a:schemeClr val="accent1">
              <a:alpha val="94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18" id="18"/>
          <p:cNvGrpSpPr/>
          <p:nvPr/>
        </p:nvGrpSpPr>
        <p:grpSpPr>
          <a:xfrm>
            <a:off x="355440" y="221399"/>
            <a:ext cx="402793" cy="344077"/>
            <a:chOff x="355440" y="221399"/>
            <a:chExt cx="402793" cy="344077"/>
          </a:xfrm>
        </p:grpSpPr>
        <p:sp>
          <p:nvSpPr>
            <p:cNvPr name="AutoShape 19" id="19"/>
            <p:cNvSpPr/>
            <p:nvPr/>
          </p:nvSpPr>
          <p:spPr>
            <a:xfrm rot="0">
              <a:off x="355440" y="223703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449257" y="221399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538379" y="222740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624819" y="22974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706988" y="226519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355440" y="31571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5" id="25"/>
            <p:cNvSpPr/>
            <p:nvPr/>
          </p:nvSpPr>
          <p:spPr>
            <a:xfrm rot="0">
              <a:off x="449257" y="31341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6" id="26"/>
            <p:cNvSpPr/>
            <p:nvPr/>
          </p:nvSpPr>
          <p:spPr>
            <a:xfrm rot="0">
              <a:off x="538379" y="31475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7" id="27"/>
            <p:cNvSpPr/>
            <p:nvPr/>
          </p:nvSpPr>
          <p:spPr>
            <a:xfrm rot="0">
              <a:off x="624819" y="32175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8" id="28"/>
            <p:cNvSpPr/>
            <p:nvPr/>
          </p:nvSpPr>
          <p:spPr>
            <a:xfrm rot="0">
              <a:off x="706988" y="31853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9" id="29"/>
            <p:cNvSpPr/>
            <p:nvPr/>
          </p:nvSpPr>
          <p:spPr>
            <a:xfrm rot="0">
              <a:off x="355440" y="407725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0" id="30"/>
            <p:cNvSpPr/>
            <p:nvPr/>
          </p:nvSpPr>
          <p:spPr>
            <a:xfrm rot="0">
              <a:off x="449257" y="40542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1" id="31"/>
            <p:cNvSpPr/>
            <p:nvPr/>
          </p:nvSpPr>
          <p:spPr>
            <a:xfrm rot="0">
              <a:off x="538379" y="40676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2" id="32"/>
            <p:cNvSpPr/>
            <p:nvPr/>
          </p:nvSpPr>
          <p:spPr>
            <a:xfrm rot="0">
              <a:off x="624819" y="413769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3" id="33"/>
            <p:cNvSpPr/>
            <p:nvPr/>
          </p:nvSpPr>
          <p:spPr>
            <a:xfrm rot="0">
              <a:off x="706988" y="41054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4" id="34"/>
            <p:cNvSpPr/>
            <p:nvPr/>
          </p:nvSpPr>
          <p:spPr>
            <a:xfrm rot="0">
              <a:off x="355440" y="499736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5" id="35"/>
            <p:cNvSpPr/>
            <p:nvPr/>
          </p:nvSpPr>
          <p:spPr>
            <a:xfrm rot="0">
              <a:off x="449257" y="49743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6" id="36"/>
            <p:cNvSpPr/>
            <p:nvPr/>
          </p:nvSpPr>
          <p:spPr>
            <a:xfrm rot="0">
              <a:off x="538379" y="49877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7" id="37"/>
            <p:cNvSpPr/>
            <p:nvPr/>
          </p:nvSpPr>
          <p:spPr>
            <a:xfrm rot="0">
              <a:off x="624819" y="50578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38" id="38"/>
            <p:cNvSpPr/>
            <p:nvPr/>
          </p:nvSpPr>
          <p:spPr>
            <a:xfrm rot="0">
              <a:off x="706988" y="50255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39" id="39"/>
          <p:cNvSpPr txBox="true"/>
          <p:nvPr/>
        </p:nvSpPr>
        <p:spPr>
          <a:xfrm rot="0">
            <a:off x="901108" y="176297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防止奖金分配不公</a:t>
            </a:r>
          </a:p>
        </p:txBody>
      </p:sp>
      <p:sp>
        <p:nvSpPr>
          <p:cNvPr name="Freeform 40" id="40"/>
          <p:cNvSpPr/>
          <p:nvPr/>
        </p:nvSpPr>
        <p:spPr>
          <a:xfrm rot="0">
            <a:off x="3917537" y="2723632"/>
            <a:ext cx="305992" cy="305992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288693" y="85468"/>
                </a:moveTo>
                <a:lnTo>
                  <a:pt x="193700" y="180461"/>
                </a:lnTo>
                <a:lnTo>
                  <a:pt x="301971" y="180461"/>
                </a:lnTo>
                <a:cubicBezTo>
                  <a:pt x="303686" y="171298"/>
                  <a:pt x="304800" y="162001"/>
                  <a:pt x="304800" y="152400"/>
                </a:cubicBezTo>
                <a:cubicBezTo>
                  <a:pt x="304800" y="128273"/>
                  <a:pt x="298694" y="105747"/>
                  <a:pt x="288693" y="85468"/>
                </a:cubicBezTo>
                <a:close/>
                <a:moveTo>
                  <a:pt x="200549" y="145161"/>
                </a:moveTo>
                <a:lnTo>
                  <a:pt x="278682" y="67066"/>
                </a:lnTo>
                <a:cubicBezTo>
                  <a:pt x="260080" y="39643"/>
                  <a:pt x="232543" y="19241"/>
                  <a:pt x="200549" y="8525"/>
                </a:cubicBezTo>
                <a:lnTo>
                  <a:pt x="200549" y="145161"/>
                </a:lnTo>
                <a:close/>
                <a:moveTo>
                  <a:pt x="159525" y="200549"/>
                </a:moveTo>
                <a:lnTo>
                  <a:pt x="237677" y="278721"/>
                </a:lnTo>
                <a:cubicBezTo>
                  <a:pt x="265138" y="260156"/>
                  <a:pt x="285560" y="232581"/>
                  <a:pt x="296275" y="200549"/>
                </a:cubicBezTo>
                <a:lnTo>
                  <a:pt x="159525" y="200549"/>
                </a:lnTo>
                <a:close/>
                <a:moveTo>
                  <a:pt x="180432" y="111862"/>
                </a:moveTo>
                <a:lnTo>
                  <a:pt x="180432" y="2829"/>
                </a:lnTo>
                <a:cubicBezTo>
                  <a:pt x="171317" y="1133"/>
                  <a:pt x="162001" y="0"/>
                  <a:pt x="152400" y="0"/>
                </a:cubicBezTo>
                <a:cubicBezTo>
                  <a:pt x="128064" y="0"/>
                  <a:pt x="105366" y="6229"/>
                  <a:pt x="84963" y="16393"/>
                </a:cubicBezTo>
                <a:lnTo>
                  <a:pt x="180432" y="111862"/>
                </a:lnTo>
                <a:close/>
                <a:moveTo>
                  <a:pt x="124368" y="193853"/>
                </a:moveTo>
                <a:lnTo>
                  <a:pt x="124368" y="301981"/>
                </a:lnTo>
                <a:cubicBezTo>
                  <a:pt x="133483" y="303686"/>
                  <a:pt x="142799" y="304800"/>
                  <a:pt x="152400" y="304800"/>
                </a:cubicBezTo>
                <a:cubicBezTo>
                  <a:pt x="176508" y="304800"/>
                  <a:pt x="198987" y="298694"/>
                  <a:pt x="219266" y="288722"/>
                </a:cubicBezTo>
                <a:lnTo>
                  <a:pt x="124368" y="193853"/>
                </a:lnTo>
                <a:close/>
                <a:moveTo>
                  <a:pt x="104232" y="159763"/>
                </a:moveTo>
                <a:lnTo>
                  <a:pt x="26194" y="237792"/>
                </a:lnTo>
                <a:cubicBezTo>
                  <a:pt x="44758" y="265176"/>
                  <a:pt x="72276" y="285569"/>
                  <a:pt x="104232" y="296285"/>
                </a:cubicBezTo>
                <a:lnTo>
                  <a:pt x="104232" y="159763"/>
                </a:lnTo>
                <a:close/>
                <a:moveTo>
                  <a:pt x="2829" y="124368"/>
                </a:moveTo>
                <a:cubicBezTo>
                  <a:pt x="1133" y="133483"/>
                  <a:pt x="0" y="142799"/>
                  <a:pt x="0" y="152400"/>
                </a:cubicBezTo>
                <a:cubicBezTo>
                  <a:pt x="0" y="176584"/>
                  <a:pt x="6144" y="199130"/>
                  <a:pt x="16145" y="219408"/>
                </a:cubicBezTo>
                <a:lnTo>
                  <a:pt x="111195" y="124358"/>
                </a:lnTo>
                <a:lnTo>
                  <a:pt x="2829" y="124358"/>
                </a:lnTo>
                <a:close/>
                <a:moveTo>
                  <a:pt x="66637" y="26489"/>
                </a:moveTo>
                <a:cubicBezTo>
                  <a:pt x="39443" y="45053"/>
                  <a:pt x="19183" y="72428"/>
                  <a:pt x="8525" y="104232"/>
                </a:cubicBezTo>
                <a:lnTo>
                  <a:pt x="144389" y="104232"/>
                </a:lnTo>
                <a:lnTo>
                  <a:pt x="66637" y="26489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41" id="41"/>
          <p:cNvSpPr/>
          <p:nvPr/>
        </p:nvSpPr>
        <p:spPr>
          <a:xfrm rot="0">
            <a:off x="3917537" y="1402741"/>
            <a:ext cx="305992" cy="305992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91440"/>
                </a:moveTo>
                <a:lnTo>
                  <a:pt x="152400" y="0"/>
                </a:lnTo>
                <a:lnTo>
                  <a:pt x="304800" y="91440"/>
                </a:lnTo>
                <a:lnTo>
                  <a:pt x="304800" y="121920"/>
                </a:lnTo>
                <a:lnTo>
                  <a:pt x="0" y="121920"/>
                </a:lnTo>
                <a:lnTo>
                  <a:pt x="0" y="91440"/>
                </a:lnTo>
                <a:close/>
                <a:moveTo>
                  <a:pt x="0" y="274320"/>
                </a:moveTo>
                <a:lnTo>
                  <a:pt x="304800" y="274320"/>
                </a:lnTo>
                <a:lnTo>
                  <a:pt x="304800" y="304800"/>
                </a:lnTo>
                <a:lnTo>
                  <a:pt x="0" y="304800"/>
                </a:lnTo>
                <a:lnTo>
                  <a:pt x="0" y="274320"/>
                </a:lnTo>
                <a:close/>
                <a:moveTo>
                  <a:pt x="30480" y="243840"/>
                </a:moveTo>
                <a:lnTo>
                  <a:pt x="274320" y="243840"/>
                </a:lnTo>
                <a:lnTo>
                  <a:pt x="274320" y="274320"/>
                </a:lnTo>
                <a:lnTo>
                  <a:pt x="30480" y="274320"/>
                </a:lnTo>
                <a:lnTo>
                  <a:pt x="30480" y="243840"/>
                </a:lnTo>
                <a:close/>
                <a:moveTo>
                  <a:pt x="30480" y="121920"/>
                </a:moveTo>
                <a:lnTo>
                  <a:pt x="91440" y="121920"/>
                </a:lnTo>
                <a:lnTo>
                  <a:pt x="91440" y="243840"/>
                </a:lnTo>
                <a:lnTo>
                  <a:pt x="30480" y="243840"/>
                </a:lnTo>
                <a:lnTo>
                  <a:pt x="30480" y="121920"/>
                </a:lnTo>
                <a:close/>
                <a:moveTo>
                  <a:pt x="121920" y="121920"/>
                </a:moveTo>
                <a:lnTo>
                  <a:pt x="182880" y="121920"/>
                </a:lnTo>
                <a:lnTo>
                  <a:pt x="182880" y="243840"/>
                </a:lnTo>
                <a:lnTo>
                  <a:pt x="121920" y="243840"/>
                </a:lnTo>
                <a:lnTo>
                  <a:pt x="121920" y="121920"/>
                </a:lnTo>
                <a:close/>
                <a:moveTo>
                  <a:pt x="213360" y="121920"/>
                </a:moveTo>
                <a:lnTo>
                  <a:pt x="274320" y="121920"/>
                </a:lnTo>
                <a:lnTo>
                  <a:pt x="274320" y="243840"/>
                </a:lnTo>
                <a:lnTo>
                  <a:pt x="213360" y="243840"/>
                </a:lnTo>
                <a:lnTo>
                  <a:pt x="213360" y="12192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sp>
        <p:nvSpPr>
          <p:cNvPr name="Freeform 42" id="42"/>
          <p:cNvSpPr/>
          <p:nvPr/>
        </p:nvSpPr>
        <p:spPr>
          <a:xfrm rot="0">
            <a:off x="3927062" y="4006993"/>
            <a:ext cx="295646" cy="295646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209550" y="0"/>
                </a:moveTo>
                <a:cubicBezTo>
                  <a:pt x="156943" y="0"/>
                  <a:pt x="114300" y="42643"/>
                  <a:pt x="114300" y="95250"/>
                </a:cubicBezTo>
                <a:cubicBezTo>
                  <a:pt x="114300" y="101213"/>
                  <a:pt x="114852" y="107042"/>
                  <a:pt x="115900" y="112700"/>
                </a:cubicBezTo>
                <a:lnTo>
                  <a:pt x="0" y="228600"/>
                </a:lnTo>
                <a:lnTo>
                  <a:pt x="0" y="285750"/>
                </a:lnTo>
                <a:cubicBezTo>
                  <a:pt x="0" y="296275"/>
                  <a:pt x="8525" y="304800"/>
                  <a:pt x="19050" y="304800"/>
                </a:cubicBezTo>
                <a:lnTo>
                  <a:pt x="38100" y="30480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247650"/>
                </a:lnTo>
                <a:lnTo>
                  <a:pt x="114300" y="247650"/>
                </a:lnTo>
                <a:lnTo>
                  <a:pt x="114300" y="209550"/>
                </a:lnTo>
                <a:lnTo>
                  <a:pt x="152400" y="209550"/>
                </a:lnTo>
                <a:lnTo>
                  <a:pt x="177117" y="184833"/>
                </a:lnTo>
                <a:cubicBezTo>
                  <a:pt x="187242" y="188500"/>
                  <a:pt x="198158" y="190500"/>
                  <a:pt x="209550" y="190500"/>
                </a:cubicBezTo>
                <a:cubicBezTo>
                  <a:pt x="262157" y="190500"/>
                  <a:pt x="304800" y="147857"/>
                  <a:pt x="304800" y="95250"/>
                </a:cubicBezTo>
                <a:cubicBezTo>
                  <a:pt x="304800" y="42643"/>
                  <a:pt x="262157" y="0"/>
                  <a:pt x="209550" y="0"/>
                </a:cubicBezTo>
                <a:close/>
                <a:moveTo>
                  <a:pt x="238087" y="95288"/>
                </a:moveTo>
                <a:cubicBezTo>
                  <a:pt x="222304" y="95288"/>
                  <a:pt x="209512" y="82496"/>
                  <a:pt x="209512" y="66713"/>
                </a:cubicBezTo>
                <a:cubicBezTo>
                  <a:pt x="209512" y="50930"/>
                  <a:pt x="222304" y="38138"/>
                  <a:pt x="238087" y="38138"/>
                </a:cubicBezTo>
                <a:cubicBezTo>
                  <a:pt x="253870" y="38138"/>
                  <a:pt x="266662" y="50930"/>
                  <a:pt x="266662" y="66713"/>
                </a:cubicBezTo>
                <a:cubicBezTo>
                  <a:pt x="266662" y="82496"/>
                  <a:pt x="253870" y="95288"/>
                  <a:pt x="238087" y="95288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  <p:txBody>
          <a:bodyPr/>
          <a:p/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9382" r="9382"/>
          <a:stretch>
            <a:fillRect/>
          </a:stretch>
        </p:blipFill>
        <p:spPr>
          <a:xfrm rot="0">
            <a:off x="501138" y="984231"/>
            <a:ext cx="2908429" cy="40152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79094" y="4548709"/>
            <a:ext cx="552690" cy="517093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5" id="5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避免奖金依赖症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759636" y="1546364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6759636" y="1423091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3929638" y="1546364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3929638" y="1423091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1099639" y="1546364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3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1099639" y="1423091"/>
            <a:ext cx="1665725" cy="303696"/>
          </a:xfrm>
          <a:prstGeom prst="ellipse">
            <a:avLst/>
          </a:prstGeom>
          <a:gradFill>
            <a:gsLst>
              <a:gs pos="0">
                <a:schemeClr val="lt1"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TextBox 12" id="12"/>
          <p:cNvSpPr txBox="true"/>
          <p:nvPr/>
        </p:nvSpPr>
        <p:spPr>
          <a:xfrm rot="0">
            <a:off x="793443" y="1965656"/>
            <a:ext cx="2314076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多元化激励手段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5345" y="2777930"/>
            <a:ext cx="2350036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除了奖金分配外，还应采取多元化激励手段，如员工培训、晋升机会、职业发展等，避免员工过分依赖奖金，提高员工的综合满意度。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23442" y="1965656"/>
            <a:ext cx="2314076" cy="8763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合理设定奖金发放周期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90433" y="2777930"/>
            <a:ext cx="2350036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合理设定奖金发放周期，避免因周期过短或过长而产生依赖心理或失去激励作用。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53440" y="1965656"/>
            <a:ext cx="2314076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建立健康的企业文化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32266" y="2777930"/>
            <a:ext cx="2350036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建立健康的企业文化，强调企业使命和愿景的实现，鼓励员工为公司长远发展而努力奋斗，避免因过分追求奖金而产生不健康的心理状态。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81019" y="799155"/>
            <a:ext cx="902965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40000"/>
              </a:lnSpc>
            </a:pPr>
            <a:r>
              <a:rPr lang="en-US" b="true" sz="45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82442" y="799155"/>
            <a:ext cx="902965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40000"/>
              </a:lnSpc>
            </a:pPr>
            <a:r>
              <a:rPr lang="en-US" b="true" sz="45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117927" y="799155"/>
            <a:ext cx="902965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40000"/>
              </a:lnSpc>
            </a:pPr>
            <a:r>
              <a:rPr lang="en-US" b="true" sz="45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AutoShape 21" id="21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2" id="32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9" id="39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0" id="40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1" id="41"/>
          <p:cNvSpPr/>
          <p:nvPr/>
        </p:nvSpPr>
        <p:spPr>
          <a:xfrm rot="0">
            <a:off x="7592499" y="-1242453"/>
            <a:ext cx="2381490" cy="222810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奖金分配制度未来展望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4" id="4"/>
          <p:cNvSpPr/>
          <p:nvPr/>
        </p:nvSpPr>
        <p:spPr>
          <a:xfrm rot="0">
            <a:off x="3915833" y="2906733"/>
            <a:ext cx="1693333" cy="1656522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0" y="0"/>
                </a:moveTo>
                <a:lnTo>
                  <a:pt x="952500" y="1647825"/>
                </a:lnTo>
                <a:lnTo>
                  <a:pt x="1905000" y="0"/>
                </a:lnTo>
                <a:close/>
              </a:path>
            </a:pathLst>
          </a:custGeom>
          <a:solidFill>
            <a:schemeClr val="accent1">
              <a:lumMod val="50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4882576" y="3019541"/>
            <a:ext cx="1693333" cy="1426782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2950717" y="3019541"/>
            <a:ext cx="1693333" cy="1426782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3915833" y="1336791"/>
            <a:ext cx="1693333" cy="1426782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适应市场变化</a:t>
            </a:r>
          </a:p>
        </p:txBody>
      </p:sp>
      <p:sp>
        <p:nvSpPr>
          <p:cNvPr name="Freeform 29" id="29"/>
          <p:cNvSpPr/>
          <p:nvPr/>
        </p:nvSpPr>
        <p:spPr>
          <a:xfrm rot="0">
            <a:off x="4487333" y="2361406"/>
            <a:ext cx="550333" cy="406400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30" id="30"/>
          <p:cNvSpPr/>
          <p:nvPr/>
        </p:nvSpPr>
        <p:spPr>
          <a:xfrm rot="7259206">
            <a:off x="5147733" y="3651840"/>
            <a:ext cx="550333" cy="406400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Freeform 31" id="31"/>
          <p:cNvSpPr/>
          <p:nvPr/>
        </p:nvSpPr>
        <p:spPr>
          <a:xfrm rot="-7221168">
            <a:off x="3836613" y="3639400"/>
            <a:ext cx="550333" cy="406400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  <a:close/>
              </a:path>
            </a:pathLst>
          </a:custGeom>
          <a:solidFill>
            <a:schemeClr val="lt1">
              <a:alpha val="10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32" id="32"/>
          <p:cNvCxnSpPr/>
          <p:nvPr/>
        </p:nvCxnSpPr>
        <p:spPr>
          <a:xfrm>
            <a:off x="5326857" y="2565665"/>
            <a:ext cx="3208867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AutoShape 33" id="33"/>
          <p:cNvSpPr/>
          <p:nvPr/>
        </p:nvSpPr>
        <p:spPr>
          <a:xfrm rot="0">
            <a:off x="8513498" y="2512748"/>
            <a:ext cx="118533" cy="11853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4" id="34"/>
          <p:cNvSpPr txBox="true"/>
          <p:nvPr/>
        </p:nvSpPr>
        <p:spPr>
          <a:xfrm rot="0">
            <a:off x="5465878" y="943768"/>
            <a:ext cx="3047621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增强制度竞争力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465878" y="1599390"/>
            <a:ext cx="3166154" cy="6905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借鉴行业领先企业的经验，优化制度设计，提高竞争力。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51042" y="2736056"/>
            <a:ext cx="2721475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关注消费者需求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360567" y="3460462"/>
            <a:ext cx="2721475" cy="6905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了解消费者对奖金分配制度的期望和需求，为制度改革提供参考。</a:t>
            </a:r>
          </a:p>
        </p:txBody>
      </p:sp>
      <p:cxnSp>
        <p:nvCxnSpPr>
          <p:cNvPr name="Connector 38" id="38"/>
          <p:cNvCxnSpPr/>
          <p:nvPr/>
        </p:nvCxnSpPr>
        <p:spPr>
          <a:xfrm>
            <a:off x="5738767" y="4396581"/>
            <a:ext cx="3208867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AutoShape 39" id="39"/>
          <p:cNvSpPr/>
          <p:nvPr/>
        </p:nvSpPr>
        <p:spPr>
          <a:xfrm rot="0">
            <a:off x="8925409" y="4343665"/>
            <a:ext cx="118533" cy="11853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40" id="40"/>
          <p:cNvCxnSpPr/>
          <p:nvPr/>
        </p:nvCxnSpPr>
        <p:spPr>
          <a:xfrm>
            <a:off x="706988" y="3585898"/>
            <a:ext cx="2963333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AutoShape 41" id="41"/>
          <p:cNvSpPr/>
          <p:nvPr/>
        </p:nvSpPr>
        <p:spPr>
          <a:xfrm rot="0">
            <a:off x="706988" y="3523456"/>
            <a:ext cx="118533" cy="118533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42" id="42"/>
          <p:cNvSpPr txBox="true"/>
          <p:nvPr/>
        </p:nvSpPr>
        <p:spPr>
          <a:xfrm rot="0">
            <a:off x="678911" y="1794044"/>
            <a:ext cx="2721475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敏锐把握市场趋势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78911" y="2518449"/>
            <a:ext cx="2721475" cy="6905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及时调整策略，使奖金分配制度与市场需求相匹配。</a:t>
            </a:r>
          </a:p>
        </p:txBody>
      </p:sp>
      <p:sp>
        <p:nvSpPr>
          <p:cNvPr name="Freeform 44" id="44"/>
          <p:cNvSpPr/>
          <p:nvPr/>
        </p:nvSpPr>
        <p:spPr>
          <a:xfrm rot="0">
            <a:off x="4520633" y="3124956"/>
            <a:ext cx="517033" cy="517033"/>
          </a:xfrm>
          <a:custGeom>
            <a:avLst/>
            <a:gdLst/>
            <a:ahLst/>
            <a:cxnLst/>
            <a:rect r="r" b="b" t="t" l="l"/>
            <a:pathLst>
              <a:path h="304800" w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5" id="45"/>
          <p:cNvSpPr/>
          <p:nvPr/>
        </p:nvSpPr>
        <p:spPr>
          <a:xfrm rot="0">
            <a:off x="-944944" y="4613067"/>
            <a:ext cx="3083371" cy="3083371"/>
          </a:xfrm>
          <a:prstGeom prst="ellipse">
            <a:avLst/>
          </a:prstGeom>
          <a:gradFill>
            <a:gsLst>
              <a:gs pos="0">
                <a:schemeClr val="accent2">
                  <a:alpha val="19000"/>
                </a:schemeClr>
              </a:gs>
              <a:gs pos="100000">
                <a:schemeClr val="accent1">
                  <a:alpha val="19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46" id="46"/>
          <p:cNvSpPr/>
          <p:nvPr/>
        </p:nvSpPr>
        <p:spPr>
          <a:xfrm rot="0">
            <a:off x="7949713" y="-903030"/>
            <a:ext cx="1364637" cy="1364637"/>
          </a:xfrm>
          <a:prstGeom prst="ellipse">
            <a:avLst/>
          </a:prstGeom>
          <a:gradFill>
            <a:gsLst>
              <a:gs pos="0">
                <a:schemeClr val="accent2">
                  <a:alpha val="19000"/>
                </a:schemeClr>
              </a:gs>
              <a:gs pos="100000">
                <a:schemeClr val="accent1">
                  <a:alpha val="19000"/>
                </a:schemeClr>
              </a:gs>
            </a:gsLst>
            <a:lin ang="4500000"/>
          </a:gradFill>
        </p:spPr>
        <p:txBody>
          <a:bodyPr/>
          <a:p/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-2948415" y="-202063"/>
            <a:ext cx="5896829" cy="5896829"/>
          </a:xfrm>
          <a:prstGeom prst="ellipse">
            <a:avLst/>
          </a:prstGeom>
          <a:solidFill>
            <a:schemeClr val="accent2">
              <a:alpha val="2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grpSp>
        <p:nvGrpSpPr>
          <p:cNvPr name="Group 5" id="5"/>
          <p:cNvGrpSpPr/>
          <p:nvPr/>
        </p:nvGrpSpPr>
        <p:grpSpPr>
          <a:xfrm>
            <a:off x="355440" y="221399"/>
            <a:ext cx="402793" cy="344077"/>
            <a:chOff x="355440" y="221399"/>
            <a:chExt cx="402793" cy="344077"/>
          </a:xfrm>
        </p:grpSpPr>
        <p:sp>
          <p:nvSpPr>
            <p:cNvPr name="AutoShape 6" id="6"/>
            <p:cNvSpPr/>
            <p:nvPr/>
          </p:nvSpPr>
          <p:spPr>
            <a:xfrm rot="0">
              <a:off x="355440" y="223703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7" id="7"/>
            <p:cNvSpPr/>
            <p:nvPr/>
          </p:nvSpPr>
          <p:spPr>
            <a:xfrm rot="0">
              <a:off x="449257" y="221399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8" id="8"/>
            <p:cNvSpPr/>
            <p:nvPr/>
          </p:nvSpPr>
          <p:spPr>
            <a:xfrm rot="0">
              <a:off x="538379" y="222740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9" id="9"/>
            <p:cNvSpPr/>
            <p:nvPr/>
          </p:nvSpPr>
          <p:spPr>
            <a:xfrm rot="0">
              <a:off x="624819" y="22974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0" id="10"/>
            <p:cNvSpPr/>
            <p:nvPr/>
          </p:nvSpPr>
          <p:spPr>
            <a:xfrm rot="0">
              <a:off x="706988" y="226519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1" id="11"/>
            <p:cNvSpPr/>
            <p:nvPr/>
          </p:nvSpPr>
          <p:spPr>
            <a:xfrm rot="0">
              <a:off x="355440" y="315714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2" id="12"/>
            <p:cNvSpPr/>
            <p:nvPr/>
          </p:nvSpPr>
          <p:spPr>
            <a:xfrm rot="0">
              <a:off x="449257" y="31341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3" id="13"/>
            <p:cNvSpPr/>
            <p:nvPr/>
          </p:nvSpPr>
          <p:spPr>
            <a:xfrm rot="0">
              <a:off x="538379" y="31475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4" id="14"/>
            <p:cNvSpPr/>
            <p:nvPr/>
          </p:nvSpPr>
          <p:spPr>
            <a:xfrm rot="0">
              <a:off x="624819" y="321758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5" id="15"/>
            <p:cNvSpPr/>
            <p:nvPr/>
          </p:nvSpPr>
          <p:spPr>
            <a:xfrm rot="0">
              <a:off x="706988" y="31853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6" id="16"/>
            <p:cNvSpPr/>
            <p:nvPr/>
          </p:nvSpPr>
          <p:spPr>
            <a:xfrm rot="0">
              <a:off x="355440" y="407725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7" id="17"/>
            <p:cNvSpPr/>
            <p:nvPr/>
          </p:nvSpPr>
          <p:spPr>
            <a:xfrm rot="0">
              <a:off x="449257" y="405420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8" id="18"/>
            <p:cNvSpPr/>
            <p:nvPr/>
          </p:nvSpPr>
          <p:spPr>
            <a:xfrm rot="0">
              <a:off x="538379" y="406761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19" id="19"/>
            <p:cNvSpPr/>
            <p:nvPr/>
          </p:nvSpPr>
          <p:spPr>
            <a:xfrm rot="0">
              <a:off x="624819" y="413769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0" id="20"/>
            <p:cNvSpPr/>
            <p:nvPr/>
          </p:nvSpPr>
          <p:spPr>
            <a:xfrm rot="0">
              <a:off x="706988" y="410540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1" id="21"/>
            <p:cNvSpPr/>
            <p:nvPr/>
          </p:nvSpPr>
          <p:spPr>
            <a:xfrm rot="0">
              <a:off x="355440" y="499736"/>
              <a:ext cx="65740" cy="65740"/>
            </a:xfrm>
            <a:prstGeom prst="ellipse">
              <a:avLst/>
            </a:prstGeom>
            <a:solidFill>
              <a:schemeClr val="accent1">
                <a:alpha val="10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2" id="22"/>
            <p:cNvSpPr/>
            <p:nvPr/>
          </p:nvSpPr>
          <p:spPr>
            <a:xfrm rot="0">
              <a:off x="449257" y="497431"/>
              <a:ext cx="61044" cy="61044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3" id="23"/>
            <p:cNvSpPr/>
            <p:nvPr/>
          </p:nvSpPr>
          <p:spPr>
            <a:xfrm rot="0">
              <a:off x="538379" y="498772"/>
              <a:ext cx="58363" cy="58363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4" id="24"/>
            <p:cNvSpPr/>
            <p:nvPr/>
          </p:nvSpPr>
          <p:spPr>
            <a:xfrm rot="0">
              <a:off x="624819" y="505780"/>
              <a:ext cx="54092" cy="54092"/>
            </a:xfrm>
            <a:prstGeom prst="ellipse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name="AutoShape 25" id="25"/>
            <p:cNvSpPr/>
            <p:nvPr/>
          </p:nvSpPr>
          <p:spPr>
            <a:xfrm rot="0">
              <a:off x="706988" y="502551"/>
              <a:ext cx="51245" cy="51245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name="TextBox 26" id="26"/>
          <p:cNvSpPr txBox="true"/>
          <p:nvPr/>
        </p:nvSpPr>
        <p:spPr>
          <a:xfrm rot="0">
            <a:off x="863008" y="176297"/>
            <a:ext cx="7815272" cy="4342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9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持续改进制度</a:t>
            </a:r>
          </a:p>
        </p:txBody>
      </p:sp>
      <p:grpSp>
        <p:nvGrpSpPr>
          <p:cNvPr name="Group 27" id="27"/>
          <p:cNvGrpSpPr/>
          <p:nvPr/>
        </p:nvGrpSpPr>
        <p:grpSpPr>
          <a:xfrm>
            <a:off x="4674059" y="2435003"/>
            <a:ext cx="4518193" cy="678060"/>
            <a:chOff x="4674059" y="2435003"/>
            <a:chExt cx="4518193" cy="678060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4674059" y="2435003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增强制度灵活性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4674059" y="2793083"/>
              <a:ext cx="4518193" cy="3199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根据市场变化和企业发展状况，灵活调整奖金分配制度。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>
            <a:off x="4674059" y="3726139"/>
            <a:ext cx="4518193" cy="678061"/>
            <a:chOff x="4674059" y="3726139"/>
            <a:chExt cx="4518193" cy="678061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4674059" y="3726139"/>
              <a:ext cx="3532104" cy="311348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77000"/>
                </a:lnSpc>
              </a:pPr>
              <a:r>
                <a:rPr lang="en-US" b="true" sz="1800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</a:rPr>
                <a:t>强化制度执行力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4674059" y="4084220"/>
              <a:ext cx="4518193" cy="319980"/>
            </a:xfrm>
            <a:prstGeom prst="rect">
              <a:avLst/>
            </a:prstGeom>
          </p:spPr>
          <p:txBody>
            <a:bodyPr anchor="t" rtlCol="false" lIns="91440" rIns="91440" tIns="45720" bIns="45720"/>
            <a:lstStyle/>
            <a:p>
              <a:pPr>
                <a:lnSpc>
                  <a:spcPct val="120000"/>
                </a:lnSpc>
              </a:pPr>
              <a:r>
                <a:rPr lang="en-US" sz="1200">
                  <a:solidFill>
                    <a:schemeClr val="dk1"/>
                  </a:solidFill>
                  <a:latin typeface="Microsoft Yahei"/>
                  <a:ea typeface="Microsoft Yahei"/>
                  <a:cs typeface="Microsoft Yahei"/>
                </a:rPr>
                <a:t>加强员工培训，提高制度执行力，确保制度落地生根。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674059" y="1147002"/>
            <a:ext cx="3532104" cy="311348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77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完善制度体系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674059" y="1505083"/>
            <a:ext cx="4453805" cy="319980"/>
          </a:xfrm>
          <a:prstGeom prst="rect">
            <a:avLst/>
          </a:prstGeom>
        </p:spPr>
        <p:txBody>
          <a:bodyPr anchor="t" rtlCol="false" lIns="91440" rIns="91440" tIns="45720" bIns="45720"/>
          <a:lstStyle/>
          <a:p>
            <a:pPr>
              <a:lnSpc>
                <a:spcPct val="12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建立健全的制度体系，使各项制度相互配合，发挥协同效应。</a:t>
            </a:r>
          </a:p>
        </p:txBody>
      </p:sp>
      <p:pic>
        <p:nvPicPr>
          <p:cNvPr name="Picture 35" id="35"/>
          <p:cNvPicPr>
            <a:picLocks noChangeAspect="true"/>
          </p:cNvPicPr>
          <p:nvPr/>
        </p:nvPicPr>
        <p:blipFill>
          <a:blip r:embed="rId3"/>
          <a:srcRect l="12750" r="12750"/>
          <a:stretch>
            <a:fillRect/>
          </a:stretch>
        </p:blipFill>
        <p:spPr>
          <a:xfrm rot="0">
            <a:off x="678911" y="1010652"/>
            <a:ext cx="3564863" cy="3564863"/>
          </a:xfrm>
          <a:prstGeom prst="diamond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-585609" y="1030568"/>
            <a:ext cx="3989384" cy="398938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100000"/>
          </a:blip>
          <a:srcRect l="16667" r="16667"/>
          <a:stretch>
            <a:fillRect/>
          </a:stretch>
        </p:blipFill>
        <p:spPr>
          <a:xfrm rot="0">
            <a:off x="-378398" y="1237779"/>
            <a:ext cx="3574963" cy="3574962"/>
          </a:xfrm>
          <a:prstGeom prst="ellipse">
            <a:avLst/>
          </a:prstGeom>
        </p:spPr>
      </p:pic>
      <p:sp>
        <p:nvSpPr>
          <p:cNvPr name="AutoShape 6" id="6"/>
          <p:cNvSpPr/>
          <p:nvPr/>
        </p:nvSpPr>
        <p:spPr>
          <a:xfrm rot="0">
            <a:off x="3856181" y="3981220"/>
            <a:ext cx="776374" cy="776374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/>
          </a:gradFill>
        </p:spPr>
        <p:txBody>
          <a:bodyPr/>
          <a:p/>
        </p:txBody>
      </p:sp>
      <p:sp>
        <p:nvSpPr>
          <p:cNvPr name="TextBox 7" id="7"/>
          <p:cNvSpPr txBox="true"/>
          <p:nvPr/>
        </p:nvSpPr>
        <p:spPr>
          <a:xfrm rot="0">
            <a:off x="3867599" y="4102707"/>
            <a:ext cx="753539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45759" y="3790265"/>
            <a:ext cx="4439984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培养人才队伍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45759" y="4172662"/>
            <a:ext cx="4286138" cy="7620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加强人才队伍建设，为奖金分配制度的未来发展提供智力支持。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0" id="30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展望未来发展</a:t>
            </a:r>
          </a:p>
        </p:txBody>
      </p:sp>
      <p:sp>
        <p:nvSpPr>
          <p:cNvPr name="AutoShape 31" id="31"/>
          <p:cNvSpPr/>
          <p:nvPr/>
        </p:nvSpPr>
        <p:spPr>
          <a:xfrm rot="0">
            <a:off x="3856181" y="1421548"/>
            <a:ext cx="776374" cy="776374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/>
          </a:gradFill>
        </p:spPr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3867599" y="1543035"/>
            <a:ext cx="753539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745759" y="1202018"/>
            <a:ext cx="4439984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创新发展模式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745759" y="1565365"/>
            <a:ext cx="4286138" cy="4762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积极探索新的发展模式，为奖金分配制度注入新活力。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3856181" y="2701384"/>
            <a:ext cx="776374" cy="776374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/>
          </a:gradFill>
        </p:spPr>
        <p:txBody>
          <a:bodyPr/>
          <a:p/>
        </p:txBody>
      </p:sp>
      <p:sp>
        <p:nvSpPr>
          <p:cNvPr name="TextBox 36" id="36"/>
          <p:cNvSpPr txBox="true"/>
          <p:nvPr/>
        </p:nvSpPr>
        <p:spPr>
          <a:xfrm rot="0">
            <a:off x="3867599" y="2822871"/>
            <a:ext cx="753539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745759" y="2491379"/>
            <a:ext cx="4439984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拓展业务领域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745759" y="2864250"/>
            <a:ext cx="4286138" cy="4762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随着企业业务的拓展，为奖金分配制度提供更多可能性。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-1725237" y="2944682"/>
            <a:ext cx="4373458" cy="4373458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590424" y="4285409"/>
            <a:ext cx="1579718" cy="1579718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509467" y="-1015533"/>
            <a:ext cx="2031066" cy="2031066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7" id="7"/>
          <p:cNvSpPr txBox="true"/>
          <p:nvPr/>
        </p:nvSpPr>
        <p:spPr>
          <a:xfrm rot="0">
            <a:off x="2348371" y="1465981"/>
            <a:ext cx="4828257" cy="15772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12000"/>
              </a:lnSpc>
              <a:spcBef>
                <a:spcPts val="375"/>
              </a:spcBef>
            </a:pPr>
            <a:r>
              <a:rPr lang="en-US" b="true" sz="7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993" y="2796896"/>
            <a:ext cx="6273013" cy="89907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86000"/>
              </a:lnSpc>
              <a:spcBef>
                <a:spcPts val="375"/>
              </a:spcBef>
            </a:pPr>
            <a:r>
              <a:rPr lang="en-US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谢谢您的观看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7121642" y="1465981"/>
            <a:ext cx="347553" cy="347553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安利奖金分配制度概述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70000"/>
          </a:blip>
          <a:srcRect l="12500" r="12500"/>
          <a:stretch>
            <a:fillRect/>
          </a:stretch>
        </p:blipFill>
        <p:spPr>
          <a:xfrm rot="0">
            <a:off x="733971" y="1105724"/>
            <a:ext cx="3783824" cy="3783825"/>
          </a:xfrm>
          <a:prstGeom prst="round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4891990" y="1105724"/>
            <a:ext cx="3718928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安利作为一家知名的直销公司，其奖金分配制度是公司运营的核心内容之一。该制度旨在激励销售人员积极开展销售工作，同时将公司利润与销售人员的个人业绩紧密结合，实现共同发展。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91990" y="2899456"/>
            <a:ext cx="3718928" cy="6905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在过去的数十年中，安利的奖金分配制度历经多次调整与优化，以适应市场变化和公司战略发展需求。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27" id="27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奖金分配制度背景</a:t>
            </a:r>
          </a:p>
        </p:txBody>
      </p:sp>
      <p:sp>
        <p:nvSpPr>
          <p:cNvPr name="AutoShape 28" id="28"/>
          <p:cNvSpPr/>
          <p:nvPr/>
        </p:nvSpPr>
        <p:spPr>
          <a:xfrm rot="0">
            <a:off x="7941969" y="-729230"/>
            <a:ext cx="1348588" cy="1348588"/>
          </a:xfrm>
          <a:prstGeom prst="ellipse">
            <a:avLst/>
          </a:prstGeom>
          <a:gradFill>
            <a:gsLst>
              <a:gs pos="0">
                <a:schemeClr val="accent2">
                  <a:alpha val="19000"/>
                </a:schemeClr>
              </a:gs>
              <a:gs pos="100000">
                <a:schemeClr val="accent1">
                  <a:alpha val="19000"/>
                </a:schemeClr>
              </a:gs>
            </a:gsLst>
            <a:lin ang="4500000"/>
          </a:gradFill>
        </p:spPr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-275288" y="3718958"/>
            <a:ext cx="550576" cy="550576"/>
          </a:xfrm>
          <a:prstGeom prst="ellipse">
            <a:avLst/>
          </a:prstGeom>
          <a:gradFill>
            <a:gsLst>
              <a:gs pos="0">
                <a:schemeClr val="accent4">
                  <a:lumMod val="40000"/>
                  <a:lumOff val="60000"/>
                  <a:alpha val="20000"/>
                  <a:lumMod val="75000"/>
                </a:schemeClr>
              </a:gs>
              <a:gs pos="100000">
                <a:schemeClr val="accent4">
                  <a:alpha val="20000"/>
                </a:schemeClr>
              </a:gs>
            </a:gsLst>
            <a:lin ang="4500000"/>
          </a:gradFill>
        </p:spPr>
        <p:txBody>
          <a:bodyPr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100000"/>
          </a:blip>
          <a:srcRect t="16750" b="16750"/>
          <a:stretch>
            <a:fillRect/>
          </a:stretch>
        </p:blipFill>
        <p:spPr>
          <a:xfrm rot="0">
            <a:off x="5541059" y="1218194"/>
            <a:ext cx="3510022" cy="3510022"/>
          </a:xfrm>
          <a:prstGeom prst="roundRect">
            <a:avLst/>
          </a:prstGeom>
        </p:spPr>
      </p:pic>
      <p:sp>
        <p:nvSpPr>
          <p:cNvPr name="Freeform 5" id="5"/>
          <p:cNvSpPr/>
          <p:nvPr/>
        </p:nvSpPr>
        <p:spPr>
          <a:xfrm rot="0">
            <a:off x="435218" y="1162794"/>
            <a:ext cx="1181062" cy="107336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1700000"/>
          </a:gradFill>
        </p:spPr>
        <p:txBody>
          <a:bodyPr/>
          <a:p/>
        </p:txBody>
      </p:sp>
      <p:sp>
        <p:nvSpPr>
          <p:cNvPr name="TextBox 6" id="6"/>
          <p:cNvSpPr txBox="true"/>
          <p:nvPr/>
        </p:nvSpPr>
        <p:spPr>
          <a:xfrm rot="0">
            <a:off x="591755" y="1070824"/>
            <a:ext cx="867989" cy="12620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1</a:t>
            </a:r>
          </a:p>
        </p:txBody>
      </p:sp>
      <p:sp>
        <p:nvSpPr>
          <p:cNvPr name="AutoShape 7" id="7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8" id="18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9" id="19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27" id="27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奖金分配制度目的</a:t>
            </a:r>
          </a:p>
        </p:txBody>
      </p:sp>
      <p:sp>
        <p:nvSpPr>
          <p:cNvPr name="Freeform 28" id="28"/>
          <p:cNvSpPr/>
          <p:nvPr/>
        </p:nvSpPr>
        <p:spPr>
          <a:xfrm rot="0">
            <a:off x="421180" y="2504568"/>
            <a:ext cx="1181062" cy="107336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1700000"/>
          </a:gradFill>
        </p:spPr>
        <p:txBody>
          <a:bodyPr/>
          <a:p/>
        </p:txBody>
      </p:sp>
      <p:sp>
        <p:nvSpPr>
          <p:cNvPr name="TextBox 29" id="29"/>
          <p:cNvSpPr txBox="true"/>
          <p:nvPr/>
        </p:nvSpPr>
        <p:spPr>
          <a:xfrm rot="0">
            <a:off x="577717" y="2412598"/>
            <a:ext cx="867989" cy="12620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2</a:t>
            </a:r>
          </a:p>
        </p:txBody>
      </p:sp>
      <p:sp>
        <p:nvSpPr>
          <p:cNvPr name="Freeform 30" id="30"/>
          <p:cNvSpPr/>
          <p:nvPr/>
        </p:nvSpPr>
        <p:spPr>
          <a:xfrm rot="0">
            <a:off x="449257" y="3893967"/>
            <a:ext cx="1181062" cy="1073360"/>
          </a:xfrm>
          <a:custGeom>
            <a:avLst/>
            <a:gdLst/>
            <a:ahLst/>
            <a:cxnLst/>
            <a:rect r="r" b="b" t="t" l="l"/>
            <a:pathLst>
              <a:path h="1073360" w="1181062">
                <a:moveTo>
                  <a:pt x="0" y="0"/>
                </a:moveTo>
                <a:lnTo>
                  <a:pt x="1046892" y="0"/>
                </a:lnTo>
                <a:quadBezTo>
                  <a:pt x="1181062" y="0"/>
                  <a:pt x="1181062" y="134170"/>
                </a:quadBezTo>
                <a:lnTo>
                  <a:pt x="1181062" y="1073360"/>
                </a:lnTo>
                <a:lnTo>
                  <a:pt x="134170" y="1073360"/>
                </a:lnTo>
                <a:quadBezTo>
                  <a:pt x="0" y="1073360"/>
                  <a:pt x="0" y="939190"/>
                </a:quad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1700000"/>
          </a:gradFill>
        </p:spPr>
        <p:txBody>
          <a:bodyPr/>
          <a:p/>
        </p:txBody>
      </p:sp>
      <p:sp>
        <p:nvSpPr>
          <p:cNvPr name="TextBox 31" id="31"/>
          <p:cNvSpPr txBox="true"/>
          <p:nvPr/>
        </p:nvSpPr>
        <p:spPr>
          <a:xfrm rot="0">
            <a:off x="605794" y="3801997"/>
            <a:ext cx="867989" cy="1262063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50000"/>
              </a:lnSpc>
            </a:pPr>
            <a:r>
              <a:rPr lang="en-US" b="true" sz="4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3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56668" y="1339967"/>
            <a:ext cx="3309142" cy="1047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通过设置不同的奖金级别和奖励方式，鼓励销售人员积极开展销售工作，提高个人业绩和公司整体销售业绩。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56668" y="976963"/>
            <a:ext cx="3293793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激发销售人员的工作热情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56668" y="2631822"/>
            <a:ext cx="3309142" cy="1047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通过合理的奖金分配，让销售人员感到自己的付出得到了应有的回报，提高工作满意度和忠诚度。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56668" y="2287868"/>
            <a:ext cx="3293793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提升销售人员的工作满意度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56668" y="4011395"/>
            <a:ext cx="3309142" cy="104775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良好的奖金分配制度可以吸引更多的优秀人才加入安利，同时留住那些有能力和潜力的销售人员。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56668" y="3667441"/>
            <a:ext cx="3293793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吸引和留住优秀人才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4" id="4"/>
          <p:cNvCxnSpPr/>
          <p:nvPr/>
        </p:nvCxnSpPr>
        <p:spPr>
          <a:xfrm>
            <a:off x="944678" y="845676"/>
            <a:ext cx="0" cy="4512136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name="AutoShape 5" id="5"/>
          <p:cNvSpPr/>
          <p:nvPr/>
        </p:nvSpPr>
        <p:spPr>
          <a:xfrm rot="0">
            <a:off x="682184" y="1040895"/>
            <a:ext cx="523030" cy="523030"/>
          </a:xfrm>
          <a:prstGeom prst="ellipse">
            <a:avLst/>
          </a:prstGeom>
          <a:solidFill>
            <a:schemeClr val="accent2">
              <a:alpha val="42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772096" y="1130806"/>
            <a:ext cx="343207" cy="343207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1681278" y="1022583"/>
            <a:ext cx="7179480" cy="503555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-5400000">
            <a:off x="1499845" y="1151484"/>
            <a:ext cx="216262" cy="245753"/>
          </a:xfrm>
          <a:prstGeom prst="triangle">
            <a:avLst/>
          </a:prstGeom>
          <a:solidFill>
            <a:schemeClr val="accent2">
              <a:lumMod val="75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1681278" y="2396349"/>
            <a:ext cx="7179480" cy="503555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-5400000">
            <a:off x="1499845" y="2525250"/>
            <a:ext cx="216262" cy="245753"/>
          </a:xfrm>
          <a:prstGeom prst="triangle">
            <a:avLst/>
          </a:prstGeom>
          <a:solidFill>
            <a:schemeClr val="accent2">
              <a:lumMod val="75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1681278" y="3770115"/>
            <a:ext cx="7179480" cy="503555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-5400000">
            <a:off x="1499845" y="3899016"/>
            <a:ext cx="216262" cy="245753"/>
          </a:xfrm>
          <a:prstGeom prst="triangle">
            <a:avLst/>
          </a:prstGeom>
          <a:solidFill>
            <a:schemeClr val="accent2">
              <a:lumMod val="75000"/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3" id="13"/>
          <p:cNvSpPr txBox="true"/>
          <p:nvPr/>
        </p:nvSpPr>
        <p:spPr>
          <a:xfrm rot="0">
            <a:off x="1854050" y="986153"/>
            <a:ext cx="5588727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根据销售额设定不同的奖金级别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75643" y="1600247"/>
            <a:ext cx="7006708" cy="428476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999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安利的奖金分配制度根据销售额设定了不同的奖金级别，每个级别都有相应的奖金标准和奖励方式。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70007" y="2362650"/>
            <a:ext cx="5588727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奖金级别晋升机制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5643" y="2957054"/>
            <a:ext cx="6990751" cy="428476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999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销售人员可以通过晋升到更高的奖金级别来获得更高的奖金收入。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98582" y="3741540"/>
            <a:ext cx="5588727" cy="571351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b="true" sz="1599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额外奖励机制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9930" y="4330820"/>
            <a:ext cx="6962176" cy="666452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999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除了基本的奖金收入外，安利还设置了一些额外的奖励机制，如旅游奖励、实物奖励等，以激励销售人员更好地开展销售工作。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奖金分配制度基本框架</a:t>
            </a:r>
          </a:p>
        </p:txBody>
      </p:sp>
      <p:sp>
        <p:nvSpPr>
          <p:cNvPr name="AutoShape 20" id="20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2" id="32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9" id="39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0" id="40"/>
          <p:cNvSpPr/>
          <p:nvPr/>
        </p:nvSpPr>
        <p:spPr>
          <a:xfrm rot="0">
            <a:off x="682184" y="2396349"/>
            <a:ext cx="523030" cy="523030"/>
          </a:xfrm>
          <a:prstGeom prst="ellipse">
            <a:avLst/>
          </a:prstGeom>
          <a:solidFill>
            <a:schemeClr val="accent2">
              <a:alpha val="42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1" id="41"/>
          <p:cNvSpPr/>
          <p:nvPr/>
        </p:nvSpPr>
        <p:spPr>
          <a:xfrm rot="0">
            <a:off x="772096" y="2486260"/>
            <a:ext cx="343207" cy="343207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2" id="42"/>
          <p:cNvSpPr/>
          <p:nvPr/>
        </p:nvSpPr>
        <p:spPr>
          <a:xfrm rot="0">
            <a:off x="682184" y="3770115"/>
            <a:ext cx="523030" cy="523030"/>
          </a:xfrm>
          <a:prstGeom prst="ellipse">
            <a:avLst/>
          </a:prstGeom>
          <a:solidFill>
            <a:schemeClr val="accent2">
              <a:alpha val="42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3" id="43"/>
          <p:cNvSpPr/>
          <p:nvPr/>
        </p:nvSpPr>
        <p:spPr>
          <a:xfrm rot="0">
            <a:off x="772096" y="3860026"/>
            <a:ext cx="343207" cy="343207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231592" y="0"/>
            <a:ext cx="694544" cy="1348394"/>
          </a:xfrm>
          <a:prstGeom prst="rect">
            <a:avLst/>
          </a:prstGeom>
          <a:gradFill>
            <a:gsLst>
              <a:gs pos="0">
                <a:schemeClr val="accent2">
                  <a:alpha val="75000"/>
                </a:schemeClr>
              </a:gs>
              <a:gs pos="100000">
                <a:schemeClr val="lt1">
                  <a:alpha val="75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8062400" y="3952818"/>
            <a:ext cx="1041393" cy="1404995"/>
          </a:xfrm>
          <a:prstGeom prst="rect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lt1">
                  <a:alpha val="10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8120614" y="-20848"/>
            <a:ext cx="180375" cy="756005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8120614" y="64436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7048709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lt1">
                  <a:alpha val="20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048709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8577325" y="0"/>
            <a:ext cx="459775" cy="1416405"/>
          </a:xfrm>
          <a:prstGeom prst="rect">
            <a:avLst/>
          </a:prstGeom>
          <a:gradFill>
            <a:gsLst>
              <a:gs pos="0">
                <a:schemeClr val="accent2">
                  <a:alpha val="62000"/>
                </a:schemeClr>
              </a:gs>
              <a:gs pos="100000">
                <a:schemeClr val="lt1">
                  <a:alpha val="62000"/>
                </a:schemeClr>
              </a:gs>
            </a:gsLst>
            <a:lin ang="162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8577325" y="1146375"/>
            <a:ext cx="459775" cy="4597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8062400" y="3431553"/>
            <a:ext cx="1041393" cy="1041393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1800000"/>
          </a:gradFill>
        </p:spPr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231592" y="992870"/>
            <a:ext cx="694544" cy="694544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0"/>
          </a:gradFill>
        </p:spPr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747832" y="3454575"/>
            <a:ext cx="256575" cy="1903238"/>
          </a:xfrm>
          <a:prstGeom prst="rect">
            <a:avLst/>
          </a:prstGeom>
          <a:gradFill>
            <a:gsLst>
              <a:gs pos="0">
                <a:schemeClr val="accent2">
                  <a:alpha val="51000"/>
                </a:schemeClr>
              </a:gs>
              <a:gs pos="100000">
                <a:schemeClr val="lt1">
                  <a:alpha val="51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5" id="15"/>
          <p:cNvSpPr/>
          <p:nvPr/>
        </p:nvSpPr>
        <p:spPr>
          <a:xfrm rot="0">
            <a:off x="747832" y="3326287"/>
            <a:ext cx="256575" cy="256575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6" id="16"/>
          <p:cNvSpPr/>
          <p:nvPr/>
        </p:nvSpPr>
        <p:spPr>
          <a:xfrm rot="0">
            <a:off x="1414628" y="4390030"/>
            <a:ext cx="180375" cy="967782"/>
          </a:xfrm>
          <a:prstGeom prst="rect">
            <a:avLst/>
          </a:prstGeom>
          <a:gradFill>
            <a:gsLst>
              <a:gs pos="0">
                <a:schemeClr val="accent2">
                  <a:alpha val="36000"/>
                </a:schemeClr>
              </a:gs>
              <a:gs pos="100000">
                <a:schemeClr val="lt1">
                  <a:alpha val="36000"/>
                </a:schemeClr>
              </a:gs>
            </a:gsLst>
            <a:lin ang="5400000"/>
          </a:gra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7" id="17"/>
          <p:cNvSpPr/>
          <p:nvPr/>
        </p:nvSpPr>
        <p:spPr>
          <a:xfrm rot="0">
            <a:off x="1414628" y="4299843"/>
            <a:ext cx="180375" cy="18037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458623" y="824738"/>
            <a:ext cx="7124474" cy="2333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  <a:spcBef>
                <a:spcPts val="375"/>
              </a:spcBef>
            </a:pPr>
            <a:r>
              <a:rPr lang="en-US" b="true" sz="90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8646" y="2716087"/>
            <a:ext cx="5510063" cy="85338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74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奖金分配制度详细介绍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4" id="4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奖金分配原则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448969" y="1045031"/>
            <a:ext cx="2753967" cy="367540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3385516" y="1045031"/>
            <a:ext cx="2753967" cy="367540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6340106" y="1045031"/>
            <a:ext cx="2753967" cy="367540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8" id="8"/>
          <p:cNvSpPr txBox="true"/>
          <p:nvPr/>
        </p:nvSpPr>
        <p:spPr>
          <a:xfrm rot="0">
            <a:off x="8120301" y="-720998"/>
            <a:ext cx="1029414" cy="52387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50000"/>
              </a:lnSpc>
            </a:pPr>
            <a:r>
              <a:rPr lang="en-US" b="true" sz="14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要点三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6340106" y="1045031"/>
            <a:ext cx="1214515" cy="395268"/>
          </a:xfrm>
          <a:prstGeom prst="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7311557" y="1045031"/>
            <a:ext cx="395268" cy="395268"/>
          </a:xfrm>
          <a:prstGeom prst="parallelogram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3395781" y="1045031"/>
            <a:ext cx="1214515" cy="395268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4367232" y="1045031"/>
            <a:ext cx="395268" cy="395268"/>
          </a:xfrm>
          <a:prstGeom prst="parallelogram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3" id="13"/>
          <p:cNvSpPr/>
          <p:nvPr/>
        </p:nvSpPr>
        <p:spPr>
          <a:xfrm rot="0">
            <a:off x="448969" y="1045031"/>
            <a:ext cx="1214515" cy="395268"/>
          </a:xfrm>
          <a:prstGeom prst="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4" id="14"/>
          <p:cNvSpPr/>
          <p:nvPr/>
        </p:nvSpPr>
        <p:spPr>
          <a:xfrm rot="0">
            <a:off x="1420419" y="1045031"/>
            <a:ext cx="395268" cy="395268"/>
          </a:xfrm>
          <a:prstGeom prst="parallelogram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5" id="15"/>
          <p:cNvSpPr txBox="true"/>
          <p:nvPr/>
        </p:nvSpPr>
        <p:spPr>
          <a:xfrm rot="0">
            <a:off x="685865" y="15911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业务推广原则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5865" y="2364664"/>
            <a:ext cx="2339957" cy="119062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根据业务推广的难易程度、风险大小以及创造价值的大小，设置不同的奖金比例和奖励级别，以激励业务推广人员积极推广业务。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5865" y="985937"/>
            <a:ext cx="862258" cy="52387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要点一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53139" y="985937"/>
            <a:ext cx="862258" cy="52387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要点二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92521" y="15911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业绩导向原则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92521" y="2364664"/>
            <a:ext cx="2339957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根据业务推广人员的业绩表现，设置不同的奖金比例和奖励级别，以激励业务推广人员提高业绩水平。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67285" y="15911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公平公正原则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67285" y="2364664"/>
            <a:ext cx="2339957" cy="940594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05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按照统一的标准和程序进行奖金分配，确保公平公正，不偏袒任何一方。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99308" y="987881"/>
            <a:ext cx="862258" cy="523875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15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rPr>
              <a:t>要点三</a:t>
            </a:r>
          </a:p>
        </p:txBody>
      </p:sp>
      <p:sp>
        <p:nvSpPr>
          <p:cNvPr name="AutoShape 24" id="24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2" id="32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9" id="39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0" id="40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1" id="41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2" id="42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3" id="43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4" id="44"/>
          <p:cNvSpPr/>
          <p:nvPr/>
        </p:nvSpPr>
        <p:spPr>
          <a:xfrm rot="0">
            <a:off x="396777" y="4936668"/>
            <a:ext cx="548022" cy="96092"/>
          </a:xfrm>
          <a:prstGeom prst="rect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5" id="45"/>
          <p:cNvSpPr/>
          <p:nvPr/>
        </p:nvSpPr>
        <p:spPr>
          <a:xfrm rot="0">
            <a:off x="355440" y="4936668"/>
            <a:ext cx="96092" cy="96092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6" id="46"/>
          <p:cNvSpPr/>
          <p:nvPr/>
        </p:nvSpPr>
        <p:spPr>
          <a:xfrm rot="0">
            <a:off x="888840" y="4936668"/>
            <a:ext cx="96092" cy="96092"/>
          </a:xfrm>
          <a:prstGeom prst="ellipse">
            <a:avLst/>
          </a:prstGeom>
          <a:solidFill>
            <a:schemeClr val="accent2">
              <a:alpha val="10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cxnSp>
        <p:nvCxnSpPr>
          <p:cNvPr name="Connector 47" id="47"/>
          <p:cNvCxnSpPr/>
          <p:nvPr/>
        </p:nvCxnSpPr>
        <p:spPr>
          <a:xfrm>
            <a:off x="944799" y="4994660"/>
            <a:ext cx="8587384" cy="0"/>
          </a:xfrm>
          <a:prstGeom prst="line">
            <a:avLst/>
          </a:prstGeom>
          <a:ln w="14288">
            <a:solidFill>
              <a:schemeClr val="accent2"/>
            </a:solidFill>
            <a:prstDash val="dash"/>
          </a:ln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0">
            <a:off x="744" y="0"/>
            <a:ext cx="9523512" cy="535781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0" y="0"/>
            <a:ext cx="9525000" cy="5357813"/>
          </a:xfrm>
          <a:prstGeom prst="rect">
            <a:avLst/>
          </a:prstGeom>
          <a:solidFill>
            <a:schemeClr val="lt1">
              <a:alpha val="90000"/>
            </a:schemeClr>
          </a:solidFill>
        </p:spPr>
        <p:style>
          <a:lnRef idx="0">
            <a:schemeClr val="lt1"/>
          </a:lnRef>
          <a:fillRef idx="1">
            <a:schemeClr val="lt1"/>
          </a:fillRef>
          <a:effectRef idx="0">
            <a:schemeClr val="l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4" id="4"/>
          <p:cNvSpPr/>
          <p:nvPr/>
        </p:nvSpPr>
        <p:spPr>
          <a:xfrm rot="0">
            <a:off x="397135" y="1335062"/>
            <a:ext cx="8874115" cy="25641"/>
          </a:xfrm>
          <a:prstGeom prst="rect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5" id="5"/>
          <p:cNvSpPr/>
          <p:nvPr/>
        </p:nvSpPr>
        <p:spPr>
          <a:xfrm rot="0">
            <a:off x="1635081" y="1085058"/>
            <a:ext cx="563750" cy="56375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6" id="6"/>
          <p:cNvSpPr/>
          <p:nvPr/>
        </p:nvSpPr>
        <p:spPr>
          <a:xfrm rot="0">
            <a:off x="1716026" y="1171072"/>
            <a:ext cx="391721" cy="39172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7" id="7"/>
          <p:cNvSpPr/>
          <p:nvPr/>
        </p:nvSpPr>
        <p:spPr>
          <a:xfrm rot="0">
            <a:off x="4445186" y="1085058"/>
            <a:ext cx="563750" cy="56375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8" id="8"/>
          <p:cNvSpPr/>
          <p:nvPr/>
        </p:nvSpPr>
        <p:spPr>
          <a:xfrm rot="0">
            <a:off x="4526132" y="1171072"/>
            <a:ext cx="391721" cy="39172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9" id="9"/>
          <p:cNvSpPr/>
          <p:nvPr/>
        </p:nvSpPr>
        <p:spPr>
          <a:xfrm rot="0">
            <a:off x="7308056" y="1085058"/>
            <a:ext cx="563750" cy="56375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0" id="10"/>
          <p:cNvSpPr/>
          <p:nvPr/>
        </p:nvSpPr>
        <p:spPr>
          <a:xfrm rot="0">
            <a:off x="7389001" y="1171072"/>
            <a:ext cx="391721" cy="391721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1" id="11"/>
          <p:cNvSpPr/>
          <p:nvPr/>
        </p:nvSpPr>
        <p:spPr>
          <a:xfrm rot="0">
            <a:off x="1633" y="5052801"/>
            <a:ext cx="9523368" cy="1948849"/>
          </a:xfrm>
          <a:prstGeom prst="doubleWave">
            <a:avLst/>
          </a:prstGeom>
          <a:solidFill>
            <a:schemeClr val="accent1">
              <a:alpha val="73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12" id="12"/>
          <p:cNvSpPr/>
          <p:nvPr/>
        </p:nvSpPr>
        <p:spPr>
          <a:xfrm rot="0">
            <a:off x="11158" y="4760709"/>
            <a:ext cx="9525000" cy="1731431"/>
          </a:xfrm>
          <a:prstGeom prst="doubleWave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13" id="13"/>
          <p:cNvSpPr txBox="true"/>
          <p:nvPr/>
        </p:nvSpPr>
        <p:spPr>
          <a:xfrm rot="0">
            <a:off x="809690" y="17816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直销员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9690" y="2555164"/>
            <a:ext cx="2339957" cy="19050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直销员是安利最基层的业务推广人员，他们通过个人努力和人际关系的利用，为安利公司销售产品并创造价值。根据销售额的不同，直销员的奖金比例在20%到35%之间。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49671" y="17816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经销商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49671" y="2555164"/>
            <a:ext cx="2339957" cy="13335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经销商是拥有独立店铺并雇佣一定数量直销员的业务推广人员。根据销售额的不同，经销商的奖金比例在35%到50%之间。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491085" y="1781677"/>
            <a:ext cx="2339957" cy="5334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 algn="ctr">
              <a:lnSpc>
                <a:spcPct val="120000"/>
              </a:lnSpc>
            </a:pPr>
            <a:r>
              <a:rPr lang="en-US" b="true" sz="18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经理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91085" y="2555164"/>
            <a:ext cx="2339957" cy="19050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50000"/>
              </a:lnSpc>
            </a:pPr>
            <a:r>
              <a:rPr lang="en-US" sz="1200">
                <a:solidFill>
                  <a:schemeClr val="dk1"/>
                </a:solidFill>
                <a:latin typeface="Microsoft Yahei"/>
                <a:ea typeface="Microsoft Yahei"/>
                <a:cs typeface="Microsoft Yahei"/>
              </a:rPr>
              <a:t>经理是管理经销商的安利业务推广人员。他们可以获得经销商奖金的一定比例作为管理奖金。根据管理的经销商数量和销售额的不同，经理的奖金比例在5%到15%之间。</a:t>
            </a:r>
          </a:p>
        </p:txBody>
      </p:sp>
      <p:sp>
        <p:nvSpPr>
          <p:cNvPr name="AutoShape 19" id="19"/>
          <p:cNvSpPr/>
          <p:nvPr/>
        </p:nvSpPr>
        <p:spPr>
          <a:xfrm rot="0">
            <a:off x="355440" y="277586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0" id="20"/>
          <p:cNvSpPr/>
          <p:nvPr/>
        </p:nvSpPr>
        <p:spPr>
          <a:xfrm rot="0">
            <a:off x="449257" y="27528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1" id="21"/>
          <p:cNvSpPr/>
          <p:nvPr/>
        </p:nvSpPr>
        <p:spPr>
          <a:xfrm rot="0">
            <a:off x="538379" y="27662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2" id="22"/>
          <p:cNvSpPr/>
          <p:nvPr/>
        </p:nvSpPr>
        <p:spPr>
          <a:xfrm rot="0">
            <a:off x="624819" y="283630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3" id="23"/>
          <p:cNvSpPr/>
          <p:nvPr/>
        </p:nvSpPr>
        <p:spPr>
          <a:xfrm rot="0">
            <a:off x="706988" y="28040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4" id="24"/>
          <p:cNvSpPr/>
          <p:nvPr/>
        </p:nvSpPr>
        <p:spPr>
          <a:xfrm rot="0">
            <a:off x="355440" y="369597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5" id="25"/>
          <p:cNvSpPr/>
          <p:nvPr/>
        </p:nvSpPr>
        <p:spPr>
          <a:xfrm rot="0">
            <a:off x="449257" y="367292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6" id="26"/>
          <p:cNvSpPr/>
          <p:nvPr/>
        </p:nvSpPr>
        <p:spPr>
          <a:xfrm rot="0">
            <a:off x="538379" y="368633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7" id="27"/>
          <p:cNvSpPr/>
          <p:nvPr/>
        </p:nvSpPr>
        <p:spPr>
          <a:xfrm rot="0">
            <a:off x="624819" y="375641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8" id="28"/>
          <p:cNvSpPr/>
          <p:nvPr/>
        </p:nvSpPr>
        <p:spPr>
          <a:xfrm rot="0">
            <a:off x="706988" y="372412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29" id="29"/>
          <p:cNvSpPr/>
          <p:nvPr/>
        </p:nvSpPr>
        <p:spPr>
          <a:xfrm rot="0">
            <a:off x="355440" y="46160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0" id="30"/>
          <p:cNvSpPr/>
          <p:nvPr/>
        </p:nvSpPr>
        <p:spPr>
          <a:xfrm rot="0">
            <a:off x="449257" y="459303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1" id="31"/>
          <p:cNvSpPr/>
          <p:nvPr/>
        </p:nvSpPr>
        <p:spPr>
          <a:xfrm rot="0">
            <a:off x="538379" y="460644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2" id="32"/>
          <p:cNvSpPr/>
          <p:nvPr/>
        </p:nvSpPr>
        <p:spPr>
          <a:xfrm rot="0">
            <a:off x="624819" y="467652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3" id="33"/>
          <p:cNvSpPr/>
          <p:nvPr/>
        </p:nvSpPr>
        <p:spPr>
          <a:xfrm rot="0">
            <a:off x="706988" y="464423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4" id="34"/>
          <p:cNvSpPr/>
          <p:nvPr/>
        </p:nvSpPr>
        <p:spPr>
          <a:xfrm rot="0">
            <a:off x="355440" y="553618"/>
            <a:ext cx="65740" cy="65740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5" id="35"/>
          <p:cNvSpPr/>
          <p:nvPr/>
        </p:nvSpPr>
        <p:spPr>
          <a:xfrm rot="0">
            <a:off x="449257" y="551314"/>
            <a:ext cx="61044" cy="61044"/>
          </a:xfrm>
          <a:prstGeom prst="ellipse">
            <a:avLst/>
          </a:prstGeom>
          <a:solidFill>
            <a:schemeClr val="accent1">
              <a:alpha val="8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6" id="36"/>
          <p:cNvSpPr/>
          <p:nvPr/>
        </p:nvSpPr>
        <p:spPr>
          <a:xfrm rot="0">
            <a:off x="538379" y="552655"/>
            <a:ext cx="58363" cy="58363"/>
          </a:xfrm>
          <a:prstGeom prst="ellipse">
            <a:avLst/>
          </a:prstGeom>
          <a:solidFill>
            <a:schemeClr val="accent1">
              <a:alpha val="6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7" id="37"/>
          <p:cNvSpPr/>
          <p:nvPr/>
        </p:nvSpPr>
        <p:spPr>
          <a:xfrm rot="0">
            <a:off x="624819" y="559663"/>
            <a:ext cx="54092" cy="54092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AutoShape 38" id="38"/>
          <p:cNvSpPr/>
          <p:nvPr/>
        </p:nvSpPr>
        <p:spPr>
          <a:xfrm rot="0">
            <a:off x="706988" y="556434"/>
            <a:ext cx="51245" cy="51245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/>
        </p:txBody>
      </p:sp>
      <p:sp>
        <p:nvSpPr>
          <p:cNvPr name="TextBox 39" id="39"/>
          <p:cNvSpPr txBox="true"/>
          <p:nvPr/>
        </p:nvSpPr>
        <p:spPr>
          <a:xfrm rot="0">
            <a:off x="855345" y="73342"/>
            <a:ext cx="7815272" cy="723900"/>
          </a:xfrm>
          <a:prstGeom prst="rect">
            <a:avLst/>
          </a:prstGeom>
        </p:spPr>
        <p:txBody>
          <a:bodyPr anchor="t" rtlCol="false" lIns="95250" rIns="47625" tIns="95250" bIns="95250"/>
          <a:lstStyle/>
          <a:p>
            <a:pPr>
              <a:lnSpc>
                <a:spcPct val="140000"/>
              </a:lnSpc>
            </a:pPr>
            <a:r>
              <a:rPr lang="en-US" b="true" sz="2400">
                <a:solidFill>
                  <a:schemeClr val="accent1"/>
                </a:solidFill>
                <a:latin typeface="Microsoft Yahei"/>
                <a:ea typeface="Microsoft Yahei"/>
                <a:cs typeface="Microsoft Yahei"/>
              </a:rPr>
              <a:t>奖金分配比例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BEF"/>
      </a:lt1>
      <a:dk2>
        <a:srgbClr val="351E00"/>
      </a:dk2>
      <a:lt2>
        <a:srgbClr val="FFFFFF"/>
      </a:lt2>
      <a:accent1>
        <a:srgbClr val="FF6D1B"/>
      </a:accent1>
      <a:accent2>
        <a:srgbClr val="FF9000"/>
      </a:accent2>
      <a:accent3>
        <a:srgbClr val="C76900"/>
      </a:accent3>
      <a:accent4>
        <a:srgbClr val="FF6E40"/>
      </a:accent4>
      <a:accent5>
        <a:srgbClr val="FF855E"/>
      </a:accent5>
      <a:accent6>
        <a:srgbClr val="B993D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