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e7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286160" y="0"/>
            <a:ext cx="71280" cy="51422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358520" y="0"/>
            <a:ext cx="3852000" cy="51422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CH" sz="1800" spc="-1" strike="noStrike">
                <a:latin typeface="Arial"/>
              </a:rPr>
              <a:t>Click </a:t>
            </a:r>
            <a:r>
              <a:rPr b="0" lang="fr-CH" sz="1800" spc="-1" strike="noStrike">
                <a:latin typeface="Arial"/>
              </a:rPr>
              <a:t>to edit </a:t>
            </a:r>
            <a:r>
              <a:rPr b="0" lang="fr-CH" sz="1800" spc="-1" strike="noStrike">
                <a:latin typeface="Arial"/>
              </a:rPr>
              <a:t>the </a:t>
            </a:r>
            <a:r>
              <a:rPr b="0" lang="fr-CH" sz="1800" spc="-1" strike="noStrike">
                <a:latin typeface="Arial"/>
              </a:rPr>
              <a:t>title </a:t>
            </a:r>
            <a:r>
              <a:rPr b="0" lang="fr-CH" sz="1800" spc="-1" strike="noStrike">
                <a:latin typeface="Arial"/>
              </a:rPr>
              <a:t>text </a:t>
            </a:r>
            <a:r>
              <a:rPr b="0" lang="fr-CH" sz="1800" spc="-1" strike="noStrike">
                <a:latin typeface="Arial"/>
              </a:rPr>
              <a:t>format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11760" y="1234080"/>
            <a:ext cx="8519400" cy="333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latin typeface="Arial"/>
              </a:rPr>
              <a:t>Click to edit the outline text format</a:t>
            </a:r>
            <a:endParaRPr b="0" lang="fr-CH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1800" spc="-1" strike="noStrike">
                <a:latin typeface="Arial"/>
              </a:rPr>
              <a:t>Second Outline Level</a:t>
            </a:r>
            <a:endParaRPr b="0" lang="fr-CH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latin typeface="Arial"/>
              </a:rPr>
              <a:t>Third Outline Level</a:t>
            </a:r>
            <a:endParaRPr b="0" lang="fr-CH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1800" spc="-1" strike="noStrike">
                <a:latin typeface="Arial"/>
              </a:rPr>
              <a:t>Fourth Outline Level</a:t>
            </a:r>
            <a:endParaRPr b="0" lang="fr-CH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latin typeface="Arial"/>
              </a:rPr>
              <a:t>Fifth Outline Level</a:t>
            </a:r>
            <a:endParaRPr b="0" lang="fr-CH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latin typeface="Arial"/>
              </a:rPr>
              <a:t>Sixth Outline Level</a:t>
            </a:r>
            <a:endParaRPr b="0" lang="fr-CH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latin typeface="Arial"/>
              </a:rPr>
              <a:t>Seventh Outline Level</a:t>
            </a:r>
            <a:endParaRPr b="0" lang="fr-CH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CH" sz="4400" spc="-1" strike="noStrike">
                <a:latin typeface="Arial"/>
              </a:rPr>
              <a:t>Cli</a:t>
            </a:r>
            <a:r>
              <a:rPr b="0" lang="fr-CH" sz="4400" spc="-1" strike="noStrike">
                <a:latin typeface="Arial"/>
              </a:rPr>
              <a:t>ck </a:t>
            </a:r>
            <a:r>
              <a:rPr b="0" lang="fr-CH" sz="4400" spc="-1" strike="noStrike">
                <a:latin typeface="Arial"/>
              </a:rPr>
              <a:t>to </a:t>
            </a:r>
            <a:r>
              <a:rPr b="0" lang="fr-CH" sz="4400" spc="-1" strike="noStrike">
                <a:latin typeface="Arial"/>
              </a:rPr>
              <a:t>ed</a:t>
            </a:r>
            <a:r>
              <a:rPr b="0" lang="fr-CH" sz="4400" spc="-1" strike="noStrike">
                <a:latin typeface="Arial"/>
              </a:rPr>
              <a:t>it </a:t>
            </a:r>
            <a:r>
              <a:rPr b="0" lang="fr-CH" sz="4400" spc="-1" strike="noStrike">
                <a:latin typeface="Arial"/>
              </a:rPr>
              <a:t>th</a:t>
            </a:r>
            <a:r>
              <a:rPr b="0" lang="fr-CH" sz="4400" spc="-1" strike="noStrike">
                <a:latin typeface="Arial"/>
              </a:rPr>
              <a:t>e </a:t>
            </a:r>
            <a:r>
              <a:rPr b="0" lang="fr-CH" sz="4400" spc="-1" strike="noStrike">
                <a:latin typeface="Arial"/>
              </a:rPr>
              <a:t>titl</a:t>
            </a:r>
            <a:r>
              <a:rPr b="0" lang="fr-CH" sz="4400" spc="-1" strike="noStrike">
                <a:latin typeface="Arial"/>
              </a:rPr>
              <a:t>e </a:t>
            </a:r>
            <a:r>
              <a:rPr b="0" lang="fr-CH" sz="4400" spc="-1" strike="noStrike">
                <a:latin typeface="Arial"/>
              </a:rPr>
              <a:t>te</a:t>
            </a:r>
            <a:r>
              <a:rPr b="0" lang="fr-CH" sz="4400" spc="-1" strike="noStrike">
                <a:latin typeface="Arial"/>
              </a:rPr>
              <a:t>xt </a:t>
            </a:r>
            <a:r>
              <a:rPr b="0" lang="fr-CH" sz="4400" spc="-1" strike="noStrike">
                <a:latin typeface="Arial"/>
              </a:rPr>
              <a:t>for</a:t>
            </a:r>
            <a:r>
              <a:rPr b="0" lang="fr-CH" sz="4400" spc="-1" strike="noStrike">
                <a:latin typeface="Arial"/>
              </a:rPr>
              <a:t>m</a:t>
            </a:r>
            <a:r>
              <a:rPr b="0" lang="fr-CH" sz="4400" spc="-1" strike="noStrike">
                <a:latin typeface="Arial"/>
              </a:rPr>
              <a:t>at</a:t>
            </a:r>
            <a:endParaRPr b="0" lang="fr-CH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Click to edit the outline text format</a:t>
            </a:r>
            <a:endParaRPr b="0" lang="fr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pc="-1" strike="noStrike">
                <a:latin typeface="Arial"/>
              </a:rPr>
              <a:t>Second Outline Level</a:t>
            </a:r>
            <a:endParaRPr b="0" lang="fr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400" spc="-1" strike="noStrike">
                <a:latin typeface="Arial"/>
              </a:rPr>
              <a:t>Third Outline Level</a:t>
            </a:r>
            <a:endParaRPr b="0" lang="fr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000" spc="-1" strike="noStrike">
                <a:latin typeface="Arial"/>
              </a:rPr>
              <a:t>Fourth Outline Level</a:t>
            </a:r>
            <a:endParaRPr b="0" lang="fr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Fifth Outline Level</a:t>
            </a:r>
            <a:endParaRPr b="0" lang="fr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Sixth Outline Level</a:t>
            </a:r>
            <a:endParaRPr b="0" lang="fr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Seventh Outline Level</a:t>
            </a:r>
            <a:endParaRPr b="0" lang="fr-C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try.jupyter.org/" TargetMode="Externa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try.jupyter.org/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try.jupyter.org/" TargetMode="External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try.jupyter.org/" TargetMode="External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github.com/lao-tseu-is-alive/mynotebooks/blob/master/python3_testing.ipynb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44160" y="1404000"/>
            <a:ext cx="8454600" cy="21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fr-CH" sz="68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Mise en situation</a:t>
            </a:r>
            <a:endParaRPr b="0" lang="fr-CH" sz="6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44160" y="3550680"/>
            <a:ext cx="4908960" cy="5767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fr-CH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Goéland Dev Team 2020</a:t>
            </a:r>
            <a:endParaRPr b="0" lang="fr-CH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fr-CH" sz="2600" spc="-1" strike="noStrike">
                <a:solidFill>
                  <a:srgbClr val="000000"/>
                </a:solidFill>
                <a:latin typeface="Oswald"/>
                <a:ea typeface="Oswald"/>
              </a:rPr>
              <a:t>Classer la liste par ordre décroissant de quantité :</a:t>
            </a:r>
            <a:endParaRPr b="0" lang="fr-CH" sz="26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1760" y="1234080"/>
            <a:ext cx="8519400" cy="333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inventaire = [("pommes", 22),("melons", 4),("poires", 18),("fraises", 76),("prunes", 51)]</a:t>
            </a:r>
            <a:endParaRPr b="0" lang="fr-CH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vous pouvez écrire votre code dans : </a:t>
            </a:r>
            <a:r>
              <a:rPr b="0" lang="fr-CH" sz="1200" spc="-1" strike="noStrike" u="sng">
                <a:solidFill>
                  <a:srgbClr val="01afd1"/>
                </a:solidFill>
                <a:uFillTx/>
                <a:latin typeface="Consolas"/>
                <a:ea typeface="Consolas"/>
                <a:hlinkClick r:id="rId1"/>
              </a:rPr>
              <a:t>https://try.jupyter.org/</a:t>
            </a: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endParaRPr b="0" lang="fr-CH" sz="1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82880" y="444960"/>
            <a:ext cx="877752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fr-CH" sz="2400" spc="-1" strike="noStrike">
                <a:solidFill>
                  <a:srgbClr val="000000"/>
                </a:solidFill>
                <a:latin typeface="Oswald"/>
                <a:ea typeface="Oswald"/>
              </a:rPr>
              <a:t>calculer la somme d’une liste des nombres impairs :</a:t>
            </a:r>
            <a:endParaRPr b="0" lang="fr-CH" sz="2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1760" y="1234080"/>
            <a:ext cx="8519400" cy="333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liste = [2,1,1,2,4,1,3]</a:t>
            </a:r>
            <a:endParaRPr b="0" lang="fr-CH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# 1) Comment en une ligne calculer la somme des nombres impairs d’une liste ?</a:t>
            </a:r>
            <a:endParaRPr b="0" lang="fr-CH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fr-CH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# 2) Transformez cette liste pour qu'il ne reste que des éléments unique</a:t>
            </a:r>
            <a:endParaRPr b="0" lang="fr-CH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fr-CH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vous pouvez écrire votre code dans : </a:t>
            </a:r>
            <a:r>
              <a:rPr b="0" lang="fr-CH" sz="1200" spc="-1" strike="noStrike" u="sng">
                <a:solidFill>
                  <a:srgbClr val="01afd1"/>
                </a:solidFill>
                <a:uFillTx/>
                <a:latin typeface="Consolas"/>
                <a:ea typeface="Consolas"/>
                <a:hlinkClick r:id="rId1"/>
              </a:rPr>
              <a:t>https://try.jupyter.org/</a:t>
            </a: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endParaRPr b="0" lang="fr-CH" sz="1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fr-CH" sz="3000" spc="-1" strike="noStrike">
                <a:solidFill>
                  <a:srgbClr val="000000"/>
                </a:solidFill>
                <a:latin typeface="Oswald"/>
                <a:ea typeface="Oswald"/>
              </a:rPr>
              <a:t>Meilleur pratique pour ouvrir un fichier:</a:t>
            </a:r>
            <a:endParaRPr b="0" lang="fr-CH" sz="30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11760" y="1234080"/>
            <a:ext cx="8519400" cy="333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# 1) Comment ouvrir un fichier en écriture en traitant les exceptions possibles ?</a:t>
            </a:r>
            <a:endParaRPr b="0" lang="fr-CH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i="1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Pour cet exemple utilisez comme nom de fichier : test.txt et </a:t>
            </a:r>
            <a:br/>
            <a:r>
              <a:rPr b="0" i="1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le code doit afficher le nom et le nombre de lignes sur 6 chiffres : </a:t>
            </a:r>
            <a:r>
              <a:rPr b="0" lang="fr-CH" sz="1050" spc="-1" strike="noStrike">
                <a:solidFill>
                  <a:srgbClr val="000000"/>
                </a:solidFill>
                <a:latin typeface="Arial"/>
                <a:ea typeface="Arial"/>
              </a:rPr>
              <a:t>FILE : test.txt contains 000003 lines</a:t>
            </a:r>
            <a:endParaRPr b="0" lang="fr-CH" sz="105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# 2) Depuis Python 2.5 quel mot-clé permet une syntaxe plus concise pour ouvrir un fichier sans avoir à le refermer?</a:t>
            </a:r>
            <a:endParaRPr b="0" lang="fr-CH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fr-CH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fr-CH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vous pouvez tester votre code dans : </a:t>
            </a:r>
            <a:r>
              <a:rPr b="0" lang="fr-CH" sz="1200" spc="-1" strike="noStrike" u="sng">
                <a:solidFill>
                  <a:srgbClr val="01afd1"/>
                </a:solidFill>
                <a:uFillTx/>
                <a:latin typeface="Consolas"/>
                <a:ea typeface="Consolas"/>
                <a:hlinkClick r:id="rId1"/>
              </a:rPr>
              <a:t>https://try.jupyter.org/</a:t>
            </a: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 avec un kernel Python &gt;3</a:t>
            </a:r>
            <a:br/>
            <a:r>
              <a:rPr b="0" i="1" lang="fr-CH" sz="800" spc="-1" strike="noStrike">
                <a:solidFill>
                  <a:srgbClr val="000000"/>
                </a:solidFill>
                <a:latin typeface="Consolas"/>
                <a:ea typeface="Consolas"/>
              </a:rPr>
              <a:t>pour créer le fichier vous pouvez utiliser %%writefile test.txt dans la cellule précédente</a:t>
            </a:r>
            <a:endParaRPr b="0" lang="fr-CH" sz="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fr-CH" sz="3000" spc="-1" strike="noStrike">
                <a:solidFill>
                  <a:srgbClr val="000000"/>
                </a:solidFill>
                <a:latin typeface="Oswald"/>
                <a:ea typeface="Oswald"/>
              </a:rPr>
              <a:t>Connaissances web framework python :</a:t>
            </a:r>
            <a:endParaRPr b="0" lang="fr-CH" sz="30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11760" y="1234080"/>
            <a:ext cx="8519400" cy="333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endParaRPr b="0" lang="fr-CH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# 1) citer 5 web frameworks python, lesquels connaissez-vous ?</a:t>
            </a:r>
            <a:br/>
            <a:br/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# 2) Quels sont les fonctions essentielles d’un web framework ?</a:t>
            </a:r>
            <a:endParaRPr b="0" lang="fr-CH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# 3) quels sont les avantages / inconvénients de ces frameworks ?</a:t>
            </a:r>
            <a:endParaRPr b="0" lang="fr-CH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fr-CH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vous pouvez écrire votre code dans : </a:t>
            </a:r>
            <a:r>
              <a:rPr b="0" lang="fr-CH" sz="1200" spc="-1" strike="noStrike" u="sng">
                <a:solidFill>
                  <a:srgbClr val="01afd1"/>
                </a:solidFill>
                <a:uFillTx/>
                <a:latin typeface="Consolas"/>
                <a:ea typeface="Consolas"/>
                <a:hlinkClick r:id="rId1"/>
              </a:rPr>
              <a:t>https://try.jupyter.org/</a:t>
            </a: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endParaRPr b="0" lang="fr-CH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br/>
            <a:br/>
            <a:endParaRPr b="0" lang="fr-CH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fr-CH" sz="1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fr-CH" sz="3000" spc="-1" strike="noStrike">
                <a:solidFill>
                  <a:srgbClr val="000000"/>
                </a:solidFill>
                <a:latin typeface="Oswald"/>
                <a:ea typeface="Oswald"/>
              </a:rPr>
              <a:t>Connaissances jointures sql  :</a:t>
            </a:r>
            <a:endParaRPr b="0" lang="fr-CH" sz="30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11760" y="1234080"/>
            <a:ext cx="8519400" cy="333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1" lang="fr-CH" sz="1100" spc="-1" strike="noStrike">
                <a:solidFill>
                  <a:srgbClr val="222222"/>
                </a:solidFill>
                <a:latin typeface="Calibri"/>
                <a:ea typeface="Calibri"/>
              </a:rPr>
              <a:t>Quelle sera la différence dans les résultats de ces 2 requêtes</a:t>
            </a:r>
            <a:endParaRPr b="0" lang="fr-CH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fr-CH" sz="1100" spc="-1" strike="noStrike">
                <a:solidFill>
                  <a:srgbClr val="222222"/>
                </a:solidFill>
                <a:latin typeface="Calibri"/>
                <a:ea typeface="Calibri"/>
              </a:rPr>
              <a:t> </a:t>
            </a:r>
            <a:endParaRPr b="0" lang="fr-CH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fr-CH" sz="1000" spc="-1" strike="noStrike">
                <a:solidFill>
                  <a:srgbClr val="0000ff"/>
                </a:solidFill>
                <a:latin typeface="Courier New"/>
                <a:ea typeface="Courier New"/>
              </a:rPr>
              <a:t>SELECT</a:t>
            </a:r>
            <a:r>
              <a:rPr b="0" lang="fr-CH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 </a:t>
            </a:r>
            <a:r>
              <a:rPr b="0" lang="fr-CH" sz="1000" spc="-1" strike="noStrike">
                <a:solidFill>
                  <a:srgbClr val="808080"/>
                </a:solidFill>
                <a:latin typeface="Courier New"/>
                <a:ea typeface="Courier New"/>
              </a:rPr>
              <a:t>* </a:t>
            </a:r>
            <a:r>
              <a:rPr b="0" lang="fr-CH" sz="1000" spc="-1" strike="noStrike">
                <a:solidFill>
                  <a:srgbClr val="0000ff"/>
                </a:solidFill>
                <a:latin typeface="Courier New"/>
                <a:ea typeface="Courier New"/>
              </a:rPr>
              <a:t>FROM</a:t>
            </a:r>
            <a:r>
              <a:rPr b="0" lang="fr-CH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 OrgUnit </a:t>
            </a:r>
            <a:r>
              <a:rPr b="0" lang="fr-CH" sz="1000" spc="-1" strike="noStrike">
                <a:solidFill>
                  <a:srgbClr val="808080"/>
                </a:solidFill>
                <a:latin typeface="Courier New"/>
                <a:ea typeface="Courier New"/>
              </a:rPr>
              <a:t>LEFT</a:t>
            </a:r>
            <a:r>
              <a:rPr b="0" lang="fr-CH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 </a:t>
            </a:r>
            <a:r>
              <a:rPr b="0" lang="fr-CH" sz="1000" spc="-1" strike="noStrike">
                <a:solidFill>
                  <a:srgbClr val="808080"/>
                </a:solidFill>
                <a:latin typeface="Courier New"/>
                <a:ea typeface="Courier New"/>
              </a:rPr>
              <a:t>OUTER</a:t>
            </a:r>
            <a:r>
              <a:rPr b="0" lang="fr-CH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 </a:t>
            </a:r>
            <a:r>
              <a:rPr b="0" lang="fr-CH" sz="1000" spc="-1" strike="noStrike">
                <a:solidFill>
                  <a:srgbClr val="808080"/>
                </a:solidFill>
                <a:latin typeface="Courier New"/>
                <a:ea typeface="Courier New"/>
              </a:rPr>
              <a:t>JOIN</a:t>
            </a:r>
            <a:r>
              <a:rPr b="0" lang="fr-CH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 Employe </a:t>
            </a:r>
            <a:r>
              <a:rPr b="0" lang="fr-CH" sz="1000" spc="-1" strike="noStrike">
                <a:solidFill>
                  <a:srgbClr val="0000ff"/>
                </a:solidFill>
                <a:latin typeface="Courier New"/>
                <a:ea typeface="Courier New"/>
              </a:rPr>
              <a:t>ON</a:t>
            </a:r>
            <a:r>
              <a:rPr b="0" lang="fr-CH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 Employe</a:t>
            </a:r>
            <a:r>
              <a:rPr b="0" lang="fr-CH" sz="1000" spc="-1" strike="noStrike">
                <a:solidFill>
                  <a:srgbClr val="808080"/>
                </a:solidFill>
                <a:latin typeface="Courier New"/>
                <a:ea typeface="Courier New"/>
              </a:rPr>
              <a:t>.</a:t>
            </a:r>
            <a:r>
              <a:rPr b="0" lang="fr-CH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IdUO </a:t>
            </a:r>
            <a:r>
              <a:rPr b="0" lang="fr-CH" sz="1000" spc="-1" strike="noStrike">
                <a:solidFill>
                  <a:srgbClr val="808080"/>
                </a:solidFill>
                <a:latin typeface="Courier New"/>
                <a:ea typeface="Courier New"/>
              </a:rPr>
              <a:t>=</a:t>
            </a:r>
            <a:r>
              <a:rPr b="0" lang="fr-CH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 OrgUnit</a:t>
            </a:r>
            <a:r>
              <a:rPr b="0" lang="fr-CH" sz="1000" spc="-1" strike="noStrike">
                <a:solidFill>
                  <a:srgbClr val="808080"/>
                </a:solidFill>
                <a:latin typeface="Courier New"/>
                <a:ea typeface="Courier New"/>
              </a:rPr>
              <a:t>.</a:t>
            </a:r>
            <a:r>
              <a:rPr b="0" lang="fr-CH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IdUO</a:t>
            </a:r>
            <a:endParaRPr b="0" lang="fr-CH" sz="1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fr-CH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 </a:t>
            </a:r>
            <a:endParaRPr b="0" lang="fr-CH" sz="1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fr-CH" sz="1000" spc="-1" strike="noStrike">
                <a:solidFill>
                  <a:srgbClr val="0000ff"/>
                </a:solidFill>
                <a:latin typeface="Courier New"/>
                <a:ea typeface="Courier New"/>
              </a:rPr>
              <a:t>SELECT</a:t>
            </a:r>
            <a:r>
              <a:rPr b="0" lang="fr-CH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 </a:t>
            </a:r>
            <a:r>
              <a:rPr b="0" lang="fr-CH" sz="1000" spc="-1" strike="noStrike">
                <a:solidFill>
                  <a:srgbClr val="808080"/>
                </a:solidFill>
                <a:latin typeface="Courier New"/>
                <a:ea typeface="Courier New"/>
              </a:rPr>
              <a:t>* </a:t>
            </a:r>
            <a:r>
              <a:rPr b="0" lang="fr-CH" sz="1000" spc="-1" strike="noStrike">
                <a:solidFill>
                  <a:srgbClr val="0000ff"/>
                </a:solidFill>
                <a:latin typeface="Courier New"/>
                <a:ea typeface="Courier New"/>
              </a:rPr>
              <a:t>FROM</a:t>
            </a:r>
            <a:r>
              <a:rPr b="0" lang="fr-CH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 OrgUnit </a:t>
            </a:r>
            <a:r>
              <a:rPr b="0" lang="fr-CH" sz="1000" spc="-1" strike="noStrike">
                <a:solidFill>
                  <a:srgbClr val="808080"/>
                </a:solidFill>
                <a:latin typeface="Courier New"/>
                <a:ea typeface="Courier New"/>
              </a:rPr>
              <a:t>INNER</a:t>
            </a:r>
            <a:r>
              <a:rPr b="0" lang="fr-CH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 </a:t>
            </a:r>
            <a:r>
              <a:rPr b="0" lang="fr-CH" sz="1000" spc="-1" strike="noStrike">
                <a:solidFill>
                  <a:srgbClr val="808080"/>
                </a:solidFill>
                <a:latin typeface="Courier New"/>
                <a:ea typeface="Courier New"/>
              </a:rPr>
              <a:t>JOIN</a:t>
            </a:r>
            <a:r>
              <a:rPr b="0" lang="fr-CH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 Employe </a:t>
            </a:r>
            <a:r>
              <a:rPr b="0" lang="fr-CH" sz="1000" spc="-1" strike="noStrike">
                <a:solidFill>
                  <a:srgbClr val="0000ff"/>
                </a:solidFill>
                <a:latin typeface="Courier New"/>
                <a:ea typeface="Courier New"/>
              </a:rPr>
              <a:t>ON</a:t>
            </a:r>
            <a:r>
              <a:rPr b="0" lang="fr-CH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 Employe</a:t>
            </a:r>
            <a:r>
              <a:rPr b="0" lang="fr-CH" sz="1000" spc="-1" strike="noStrike">
                <a:solidFill>
                  <a:srgbClr val="808080"/>
                </a:solidFill>
                <a:latin typeface="Courier New"/>
                <a:ea typeface="Courier New"/>
              </a:rPr>
              <a:t>.</a:t>
            </a:r>
            <a:r>
              <a:rPr b="0" lang="fr-CH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IdUO </a:t>
            </a:r>
            <a:r>
              <a:rPr b="0" lang="fr-CH" sz="1000" spc="-1" strike="noStrike">
                <a:solidFill>
                  <a:srgbClr val="808080"/>
                </a:solidFill>
                <a:latin typeface="Courier New"/>
                <a:ea typeface="Courier New"/>
              </a:rPr>
              <a:t>=</a:t>
            </a:r>
            <a:r>
              <a:rPr b="0" lang="fr-CH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 OrgUnit</a:t>
            </a:r>
            <a:r>
              <a:rPr b="0" lang="fr-CH" sz="1000" spc="-1" strike="noStrike">
                <a:solidFill>
                  <a:srgbClr val="808080"/>
                </a:solidFill>
                <a:latin typeface="Courier New"/>
                <a:ea typeface="Courier New"/>
              </a:rPr>
              <a:t>.</a:t>
            </a:r>
            <a:r>
              <a:rPr b="0" lang="fr-CH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IdUO</a:t>
            </a:r>
            <a:endParaRPr b="0" lang="fr-CH" sz="1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fr-CH" sz="1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fr-CH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ORGUNIT :</a:t>
            </a:r>
            <a:r>
              <a:rPr b="1" lang="fr-CH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	</a:t>
            </a:r>
            <a:r>
              <a:rPr b="1" lang="fr-CH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	</a:t>
            </a:r>
            <a:r>
              <a:rPr b="1" lang="fr-CH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	</a:t>
            </a:r>
            <a:r>
              <a:rPr b="1" lang="fr-CH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	</a:t>
            </a:r>
            <a:r>
              <a:rPr b="1" lang="fr-CH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	</a:t>
            </a:r>
            <a:r>
              <a:rPr b="1" lang="fr-CH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	</a:t>
            </a:r>
            <a:r>
              <a:rPr b="1" lang="fr-CH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	</a:t>
            </a:r>
            <a:r>
              <a:rPr b="1" lang="fr-CH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	</a:t>
            </a:r>
            <a:r>
              <a:rPr b="1" lang="fr-CH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	</a:t>
            </a:r>
            <a:r>
              <a:rPr b="1" lang="fr-CH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	</a:t>
            </a:r>
            <a:r>
              <a:rPr b="1" lang="fr-CH" sz="1000" spc="-1" strike="noStrike">
                <a:solidFill>
                  <a:srgbClr val="222222"/>
                </a:solidFill>
                <a:latin typeface="Courier New"/>
                <a:ea typeface="Courier New"/>
              </a:rPr>
              <a:t>   EMPLOYE :</a:t>
            </a:r>
            <a:endParaRPr b="0" lang="fr-CH" sz="1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fr-CH" sz="1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fr-CH" sz="10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fr-CH" sz="10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fr-CH" sz="10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br/>
            <a:br/>
            <a:endParaRPr b="0" lang="fr-CH" sz="10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fr-CH" sz="1000" spc="-1" strike="noStrike">
              <a:latin typeface="Arial"/>
            </a:endParaRPr>
          </a:p>
        </p:txBody>
      </p:sp>
      <p:graphicFrame>
        <p:nvGraphicFramePr>
          <p:cNvPr id="106" name="Table 3"/>
          <p:cNvGraphicFramePr/>
          <p:nvPr/>
        </p:nvGraphicFramePr>
        <p:xfrm>
          <a:off x="471600" y="2592000"/>
          <a:ext cx="4475520" cy="1663920"/>
        </p:xfrm>
        <a:graphic>
          <a:graphicData uri="http://schemas.openxmlformats.org/drawingml/2006/table">
            <a:tbl>
              <a:tblPr/>
              <a:tblGrid>
                <a:gridCol w="707040"/>
                <a:gridCol w="2647080"/>
                <a:gridCol w="1121760"/>
              </a:tblGrid>
              <a:tr h="402840">
                <a:tc>
                  <a:txBody>
                    <a:bodyPr lIns="9360" rIns="9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fr-CH" sz="1200" spc="-1" strike="noStrike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</a:rPr>
                        <a:t>IdUO (int)</a:t>
                      </a:r>
                      <a:endParaRPr b="0" lang="fr-CH" sz="12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fr-CH" sz="1200" spc="-1" strike="noStrike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</a:rPr>
                        <a:t>NomUO (varchar)</a:t>
                      </a:r>
                      <a:endParaRPr b="0" lang="fr-CH" sz="12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fr-CH" sz="1200" spc="-1" strike="noStrike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</a:rPr>
                        <a:t>IdUOParent (int)</a:t>
                      </a:r>
                      <a:endParaRPr b="0" lang="fr-CH" sz="12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</a:tr>
              <a:tr h="286200">
                <a:tc>
                  <a:txBody>
                    <a:bodyPr lIns="9360" rIns="9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fr-CH" sz="1200" spc="-1" strike="noStrike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b="0" lang="fr-CH" sz="12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fr-CH" sz="1200" spc="-1" strike="noStrike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</a:rPr>
                        <a:t>Ville de Lausanne</a:t>
                      </a:r>
                      <a:endParaRPr b="0" lang="fr-CH" sz="12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fr-CH" sz="1200" spc="-1" strike="noStrike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</a:rPr>
                        <a:t>NULL</a:t>
                      </a:r>
                      <a:endParaRPr b="0" lang="fr-CH" sz="12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</a:tr>
              <a:tr h="286200">
                <a:tc>
                  <a:txBody>
                    <a:bodyPr lIns="9360" rIns="9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fr-CH" sz="1200" spc="-1" strike="noStrike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b="0" lang="fr-CH" sz="12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fr-CH" sz="1200" spc="-1" strike="noStrike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</a:rPr>
                        <a:t>Direction des travaux</a:t>
                      </a:r>
                      <a:endParaRPr b="0" lang="fr-CH" sz="12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fr-CH" sz="1200" spc="-1" strike="noStrike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b="0" lang="fr-CH" sz="12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</a:tr>
              <a:tr h="402840">
                <a:tc>
                  <a:txBody>
                    <a:bodyPr lIns="9360" rIns="9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fr-CH" sz="1200" spc="-1" strike="noStrike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</a:rPr>
                        <a:t>27</a:t>
                      </a:r>
                      <a:endParaRPr b="0" lang="fr-CH" sz="12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fr-CH" sz="1200" spc="-1" strike="noStrike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</a:rPr>
                        <a:t>Service de la coordination et du cadastre</a:t>
                      </a:r>
                      <a:endParaRPr b="0" lang="fr-CH" sz="12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fr-CH" sz="1200" spc="-1" strike="noStrike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b="0" lang="fr-CH" sz="12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</a:tr>
              <a:tr h="286200">
                <a:tc>
                  <a:txBody>
                    <a:bodyPr lIns="9360" rIns="9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fr-CH" sz="1200" spc="-1" strike="noStrike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</a:rPr>
                        <a:t>62</a:t>
                      </a:r>
                      <a:endParaRPr b="0" lang="fr-CH" sz="12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fr-CH" sz="1200" spc="-1" strike="noStrike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</a:rPr>
                        <a:t>Goéland</a:t>
                      </a:r>
                      <a:endParaRPr b="0" lang="fr-CH" sz="12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fr-CH" sz="1200" spc="-1" strike="noStrike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</a:rPr>
                        <a:t>27</a:t>
                      </a:r>
                      <a:endParaRPr b="0" lang="fr-CH" sz="12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</a:tr>
            </a:tbl>
          </a:graphicData>
        </a:graphic>
      </p:graphicFrame>
      <p:graphicFrame>
        <p:nvGraphicFramePr>
          <p:cNvPr id="107" name="Table 4"/>
          <p:cNvGraphicFramePr/>
          <p:nvPr/>
        </p:nvGraphicFramePr>
        <p:xfrm>
          <a:off x="5680080" y="2736000"/>
          <a:ext cx="3133080" cy="2199240"/>
        </p:xfrm>
        <a:graphic>
          <a:graphicData uri="http://schemas.openxmlformats.org/drawingml/2006/table">
            <a:tbl>
              <a:tblPr/>
              <a:tblGrid>
                <a:gridCol w="742680"/>
                <a:gridCol w="923760"/>
                <a:gridCol w="1095120"/>
                <a:gridCol w="371880"/>
              </a:tblGrid>
              <a:tr h="286200">
                <a:tc>
                  <a:txBody>
                    <a:bodyPr lIns="9360" rIns="9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fr-CH" sz="1200" spc="-1" strike="noStrike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</a:rPr>
                        <a:t>IdEmp (int)</a:t>
                      </a:r>
                      <a:endParaRPr b="0" lang="fr-CH" sz="12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fr-CH" sz="1200" spc="-1" strike="noStrike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</a:rPr>
                        <a:t>Nom (varchar)</a:t>
                      </a:r>
                      <a:endParaRPr b="0" lang="fr-CH" sz="12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fr-CH" sz="1200" spc="-1" strike="noStrike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</a:rPr>
                        <a:t>Prenom (varchar)</a:t>
                      </a:r>
                      <a:endParaRPr b="0" lang="fr-CH" sz="12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fr-CH" sz="1200" spc="-1" strike="noStrike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</a:rPr>
                        <a:t>IdUO</a:t>
                      </a:r>
                      <a:endParaRPr b="0" lang="fr-CH" sz="12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</a:tr>
              <a:tr h="286200">
                <a:tc>
                  <a:txBody>
                    <a:bodyPr lIns="9360" rIns="9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fr-CH" sz="1200" spc="-1" strike="noStrike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b="0" lang="fr-CH" sz="12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fr-CH" sz="1200" spc="-1" strike="noStrike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</a:rPr>
                        <a:t>Naegele</a:t>
                      </a:r>
                      <a:endParaRPr b="0" lang="fr-CH" sz="12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fr-CH" sz="1200" spc="-1" strike="noStrike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</a:rPr>
                        <a:t>Christian</a:t>
                      </a:r>
                      <a:endParaRPr b="0" lang="fr-CH" sz="12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fr-CH" sz="1200" spc="-1" strike="noStrike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</a:rPr>
                        <a:t>62</a:t>
                      </a:r>
                      <a:endParaRPr b="0" lang="fr-CH" sz="12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</a:tr>
              <a:tr h="286200">
                <a:tc>
                  <a:txBody>
                    <a:bodyPr lIns="9360" rIns="9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fr-CH" sz="1200" spc="-1" strike="noStrike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</a:rPr>
                        <a:t>7</a:t>
                      </a:r>
                      <a:endParaRPr b="0" lang="fr-CH" sz="12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fr-CH" sz="1200" spc="-1" strike="noStrike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</a:rPr>
                        <a:t>Gil</a:t>
                      </a:r>
                      <a:endParaRPr b="0" lang="fr-CH" sz="12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fr-CH" sz="1200" spc="-1" strike="noStrike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</a:rPr>
                        <a:t>Carlos</a:t>
                      </a:r>
                      <a:endParaRPr b="0" lang="fr-CH" sz="12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fr-CH" sz="1200" spc="-1" strike="noStrike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</a:rPr>
                        <a:t>62</a:t>
                      </a:r>
                      <a:endParaRPr b="0" lang="fr-CH" sz="12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</a:tr>
              <a:tr h="286200">
                <a:tc>
                  <a:txBody>
                    <a:bodyPr lIns="9360" rIns="9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fr-CH" sz="1200" spc="-1" strike="noStrike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</a:rPr>
                        <a:t>10958</a:t>
                      </a:r>
                      <a:endParaRPr b="0" lang="fr-CH" sz="12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fr-CH" sz="1200" spc="-1" strike="noStrike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</a:rPr>
                        <a:t>Pittet</a:t>
                      </a:r>
                      <a:endParaRPr b="0" lang="fr-CH" sz="12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fr-CH" sz="1200" spc="-1" strike="noStrike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</a:rPr>
                        <a:t>Maurice</a:t>
                      </a:r>
                      <a:endParaRPr b="0" lang="fr-CH" sz="12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fr-CH" sz="1200" spc="-1" strike="noStrike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</a:rPr>
                        <a:t>62</a:t>
                      </a:r>
                      <a:endParaRPr b="0" lang="fr-CH" sz="12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</a:tr>
              <a:tr h="286200">
                <a:tc>
                  <a:txBody>
                    <a:bodyPr lIns="9360" rIns="9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fr-CH" sz="1200" spc="-1" strike="noStrike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</a:rPr>
                        <a:t>11828</a:t>
                      </a:r>
                      <a:endParaRPr b="0" lang="fr-CH" sz="12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fr-CH" sz="1200" spc="-1" strike="noStrike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</a:rPr>
                        <a:t>Deillon</a:t>
                      </a:r>
                      <a:endParaRPr b="0" lang="fr-CH" sz="12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fr-CH" sz="1200" spc="-1" strike="noStrike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</a:rPr>
                        <a:t>Yves</a:t>
                      </a:r>
                      <a:endParaRPr b="0" lang="fr-CH" sz="12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fr-CH" sz="1200" spc="-1" strike="noStrike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</a:rPr>
                        <a:t>27</a:t>
                      </a:r>
                      <a:endParaRPr b="0" lang="fr-CH" sz="12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</a:tr>
              <a:tr h="286200">
                <a:tc>
                  <a:txBody>
                    <a:bodyPr lIns="9360" rIns="9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fr-CH" sz="1200" spc="-1" strike="noStrike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</a:rPr>
                        <a:t>16</a:t>
                      </a:r>
                      <a:endParaRPr b="0" lang="fr-CH" sz="12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fr-CH" sz="1200" spc="-1" strike="noStrike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</a:rPr>
                        <a:t>Français</a:t>
                      </a:r>
                      <a:endParaRPr b="0" lang="fr-CH" sz="12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fr-CH" sz="1200" spc="-1" strike="noStrike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</a:rPr>
                        <a:t>Olivier</a:t>
                      </a:r>
                      <a:endParaRPr b="0" lang="fr-CH" sz="12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fr-CH" sz="1200" spc="-1" strike="noStrike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b="0" lang="fr-CH" sz="12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</a:tr>
              <a:tr h="482400">
                <a:tc>
                  <a:txBody>
                    <a:bodyPr lIns="9360" rIns="9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fr-CH" sz="1200" spc="-1" strike="noStrike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endParaRPr b="0" lang="fr-CH" sz="12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fr-CH" sz="1200" spc="-1" strike="noStrike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endParaRPr b="0" lang="fr-CH" sz="12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fr-CH" sz="1200" spc="-1" strike="noStrike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endParaRPr b="0" lang="fr-CH" sz="12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fr-CH" sz="1200" spc="-1" strike="noStrike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endParaRPr b="0" lang="fr-CH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b="0" lang="fr-CH" sz="1200" spc="-1" strike="noStrike">
                        <a:latin typeface="Arial"/>
                      </a:endParaRPr>
                    </a:p>
                  </a:txBody>
                  <a:tcPr marL="9360" marR="9360">
                    <a:noFill/>
                  </a:tcPr>
                </a:tc>
              </a:tr>
            </a:tbl>
          </a:graphicData>
        </a:graphic>
      </p:graphicFrame>
      <p:sp>
        <p:nvSpPr>
          <p:cNvPr id="108" name="CustomShape 5"/>
          <p:cNvSpPr/>
          <p:nvPr/>
        </p:nvSpPr>
        <p:spPr>
          <a:xfrm>
            <a:off x="5832360" y="2888280"/>
            <a:ext cx="2998800" cy="29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11760" y="2505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fr-CH" sz="3000" spc="-1" strike="noStrike">
                <a:solidFill>
                  <a:srgbClr val="000000"/>
                </a:solidFill>
                <a:latin typeface="Oswald"/>
                <a:ea typeface="Oswald"/>
              </a:rPr>
              <a:t>connaissance SQL :</a:t>
            </a:r>
            <a:endParaRPr b="0" lang="fr-CH" sz="30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11760" y="1234080"/>
            <a:ext cx="8519400" cy="333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endParaRPr b="0" lang="fr-CH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br/>
            <a:br/>
            <a:endParaRPr b="0" lang="fr-CH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fr-CH" sz="18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91800" y="822240"/>
            <a:ext cx="3657240" cy="10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ctr"/>
          <a:p>
            <a:pPr marL="457200">
              <a:lnSpc>
                <a:spcPct val="115000"/>
              </a:lnSpc>
            </a:pPr>
            <a:r>
              <a:rPr b="0" lang="fr-CH" sz="1000" spc="-1" strike="noStrike">
                <a:solidFill>
                  <a:srgbClr val="222222"/>
                </a:solidFill>
                <a:latin typeface="Calibri"/>
                <a:ea typeface="Calibri"/>
              </a:rPr>
              <a:t>Écrire une requête spatiale qui comptent  les points adresses qui sont à l’intérieur de l’îlot 212 (numilot) selon le schéma ci dessous :</a:t>
            </a:r>
            <a:endParaRPr b="0" lang="fr-CH" sz="1000" spc="-1" strike="noStrike">
              <a:latin typeface="Arial"/>
            </a:endParaRPr>
          </a:p>
          <a:p>
            <a:pPr marL="228600">
              <a:lnSpc>
                <a:spcPct val="115000"/>
              </a:lnSpc>
            </a:pPr>
            <a:endParaRPr b="0" lang="fr-CH" sz="1000" spc="-1" strike="noStrike">
              <a:latin typeface="Arial"/>
            </a:endParaRPr>
          </a:p>
          <a:p>
            <a:pPr marL="228600">
              <a:lnSpc>
                <a:spcPct val="115000"/>
              </a:lnSpc>
            </a:pPr>
            <a:r>
              <a:rPr b="0" lang="fr-CH" sz="1200" spc="-1" strike="noStrike">
                <a:solidFill>
                  <a:srgbClr val="222222"/>
                </a:solidFill>
                <a:latin typeface="Calibri"/>
                <a:ea typeface="Calibri"/>
              </a:rPr>
              <a:t> </a:t>
            </a:r>
            <a:endParaRPr b="0" lang="fr-CH" sz="12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rcRect l="29253" t="18211" r="11092" b="14222"/>
          <a:stretch/>
        </p:blipFill>
        <p:spPr>
          <a:xfrm>
            <a:off x="4115160" y="640080"/>
            <a:ext cx="4845600" cy="3474000"/>
          </a:xfrm>
          <a:prstGeom prst="rect">
            <a:avLst/>
          </a:prstGeom>
          <a:ln>
            <a:noFill/>
          </a:ln>
        </p:spPr>
      </p:pic>
      <p:sp>
        <p:nvSpPr>
          <p:cNvPr id="113" name="TextShape 4"/>
          <p:cNvSpPr txBox="1"/>
          <p:nvPr/>
        </p:nvSpPr>
        <p:spPr>
          <a:xfrm>
            <a:off x="91440" y="1463040"/>
            <a:ext cx="3840480" cy="128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CH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table </a:t>
            </a:r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goeland_ad</a:t>
            </a:r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dresse_lau</a:t>
            </a:r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sanne</a:t>
            </a:r>
            <a:br/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1" lang="fr-CH" sz="9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idaddress </a:t>
            </a:r>
            <a:r>
              <a:rPr b="1" lang="fr-CH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integer </a:t>
            </a:r>
            <a:r>
              <a:rPr b="1" lang="fr-CH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not null </a:t>
            </a:r>
            <a:r>
              <a:rPr b="1" lang="fr-CH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primary </a:t>
            </a:r>
            <a:r>
              <a:rPr b="1" lang="fr-CH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key</a:t>
            </a:r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1" lang="fr-CH" sz="9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idthing_ru</a:t>
            </a:r>
            <a:r>
              <a:rPr b="1" lang="fr-CH" sz="9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e </a:t>
            </a:r>
            <a:r>
              <a:rPr b="1" lang="fr-CH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integer </a:t>
            </a:r>
            <a:r>
              <a:rPr b="1" lang="fr-CH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not null</a:t>
            </a:r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...</a:t>
            </a:r>
            <a:br/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geom </a:t>
            </a:r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geometry</a:t>
            </a:r>
            <a:br/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1" lang="fr-CH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constraint </a:t>
            </a:r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enforce_ge</a:t>
            </a:r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otype_geom</a:t>
            </a:r>
            <a:br/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1" lang="fr-CH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check </a:t>
            </a:r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((geometry</a:t>
            </a:r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type(geom) </a:t>
            </a:r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lang="fr-CH" sz="9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'POINT'</a:t>
            </a:r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::</a:t>
            </a:r>
            <a:r>
              <a:rPr b="1" lang="fr-CH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</a:t>
            </a:r>
            <a:r>
              <a:rPr b="1" lang="fr-CH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ext</a:t>
            </a:r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 </a:t>
            </a:r>
            <a:r>
              <a:rPr b="1" lang="fr-CH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OR </a:t>
            </a:r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(geom </a:t>
            </a:r>
            <a:r>
              <a:rPr b="1" lang="fr-CH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IS </a:t>
            </a:r>
            <a:r>
              <a:rPr b="1" lang="fr-CH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NULL</a:t>
            </a:r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))...</a:t>
            </a:r>
            <a:endParaRPr b="0" lang="fr-CH" sz="900" spc="-1" strike="noStrike">
              <a:latin typeface="Arial"/>
            </a:endParaRPr>
          </a:p>
        </p:txBody>
      </p:sp>
      <p:sp>
        <p:nvSpPr>
          <p:cNvPr id="114" name="TextShape 5"/>
          <p:cNvSpPr txBox="1"/>
          <p:nvPr/>
        </p:nvSpPr>
        <p:spPr>
          <a:xfrm>
            <a:off x="91440" y="2743200"/>
            <a:ext cx="3931920" cy="143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CH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table </a:t>
            </a:r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geodata_pe</a:t>
            </a:r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rimetres.u</a:t>
            </a:r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rba_ilots</a:t>
            </a:r>
            <a:br/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1" lang="fr-CH" sz="9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gid </a:t>
            </a:r>
            <a:r>
              <a:rPr b="1" lang="fr-CH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serial not </a:t>
            </a:r>
            <a:r>
              <a:rPr b="1" lang="fr-CH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null</a:t>
            </a:r>
            <a:r>
              <a:rPr b="1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</a:t>
            </a:r>
            <a:r>
              <a:rPr b="1" lang="fr-CH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primary </a:t>
            </a:r>
            <a:r>
              <a:rPr b="1" lang="fr-CH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key</a:t>
            </a:r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1" lang="fr-CH" sz="9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idgothing </a:t>
            </a:r>
            <a:r>
              <a:rPr b="1" lang="fr-CH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integer</a:t>
            </a:r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1" lang="fr-CH" sz="9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numilot </a:t>
            </a:r>
            <a:r>
              <a:rPr b="1" lang="fr-CH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integer</a:t>
            </a:r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...</a:t>
            </a:r>
            <a:br/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the_geom </a:t>
            </a:r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geometry</a:t>
            </a:r>
            <a:br/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1" lang="fr-CH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constraint </a:t>
            </a:r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enforce_ge</a:t>
            </a:r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otype_the_</a:t>
            </a:r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geom</a:t>
            </a:r>
            <a:br/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1" lang="fr-CH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check </a:t>
            </a:r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((</a:t>
            </a:r>
            <a:r>
              <a:rPr b="1" lang="fr-CH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.g</a:t>
            </a:r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eometrytyp</a:t>
            </a:r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e(the_geom</a:t>
            </a:r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 = </a:t>
            </a:r>
            <a:r>
              <a:rPr b="1" lang="fr-CH" sz="9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'MULTIPOLY</a:t>
            </a:r>
            <a:r>
              <a:rPr b="1" lang="fr-CH" sz="9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GON'</a:t>
            </a:r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::</a:t>
            </a:r>
            <a:r>
              <a:rPr b="1" lang="fr-CH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text</a:t>
            </a:r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 </a:t>
            </a:r>
            <a:r>
              <a:rPr b="1" lang="fr-CH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OR </a:t>
            </a:r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(the_geom </a:t>
            </a:r>
            <a:r>
              <a:rPr b="1" lang="fr-CH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IS </a:t>
            </a:r>
            <a:r>
              <a:rPr b="1" lang="fr-CH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NULL</a:t>
            </a:r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))...</a:t>
            </a:r>
            <a:br/>
            <a:r>
              <a:rPr b="0" lang="fr-CH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endParaRPr b="0" lang="fr-CH" sz="9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fr-CH" sz="2600" spc="-1" strike="noStrike">
                <a:solidFill>
                  <a:srgbClr val="000000"/>
                </a:solidFill>
                <a:latin typeface="Oswald"/>
                <a:ea typeface="Oswald"/>
              </a:rPr>
              <a:t>Quelle est la différence entre  closure et clojure :</a:t>
            </a:r>
            <a:endParaRPr b="0" lang="fr-CH" sz="26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11760" y="1234080"/>
            <a:ext cx="8519400" cy="333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endParaRPr b="0" lang="fr-CH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fr-CH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fr-CH" sz="3000" spc="-1" strike="noStrike">
                <a:solidFill>
                  <a:srgbClr val="000000"/>
                </a:solidFill>
                <a:latin typeface="Oswald"/>
                <a:ea typeface="Oswald"/>
              </a:rPr>
              <a:t>Réponses</a:t>
            </a:r>
            <a:endParaRPr b="0" lang="fr-CH" sz="30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11760" y="1234080"/>
            <a:ext cx="8519400" cy="333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endParaRPr b="0" lang="fr-CH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fr-CH" sz="950" spc="-1" strike="noStrike" u="sng">
                <a:solidFill>
                  <a:srgbClr val="01afd1"/>
                </a:solidFill>
                <a:uFillTx/>
                <a:latin typeface="Calibri"/>
                <a:ea typeface="Calibri"/>
                <a:hlinkClick r:id="rId1"/>
              </a:rPr>
              <a:t>https://github.com/lao-tseu-is-alive/mynotebooks/blob/master/python3_testing.ipynb</a:t>
            </a:r>
            <a:endParaRPr b="0" lang="fr-CH" sz="9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CH" sz="1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SELECT </a:t>
            </a:r>
            <a:r>
              <a:rPr b="0" i="1" lang="fr-CH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count</a:t>
            </a:r>
            <a:r>
              <a:rPr b="0" lang="fr-CH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0" i="1" lang="fr-CH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*</a:t>
            </a:r>
            <a:r>
              <a:rPr b="0" lang="fr-CH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</a:t>
            </a:r>
            <a:br/>
            <a:r>
              <a:rPr b="1" lang="fr-CH" sz="1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FROM </a:t>
            </a:r>
            <a:r>
              <a:rPr b="0" lang="fr-CH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goeland_addresse_lausanne</a:t>
            </a:r>
            <a:br/>
            <a:r>
              <a:rPr b="1" lang="fr-CH" sz="1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WHERE </a:t>
            </a:r>
            <a:r>
              <a:rPr b="0" i="1" lang="fr-CH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st_within</a:t>
            </a:r>
            <a:r>
              <a:rPr b="0" lang="fr-CH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fr-CH" sz="12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geom</a:t>
            </a:r>
            <a:r>
              <a:rPr b="0" lang="fr-CH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fr-CH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(</a:t>
            </a:r>
            <a:r>
              <a:rPr b="1" lang="fr-CH" sz="1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SELECT </a:t>
            </a:r>
            <a:r>
              <a:rPr b="1" lang="fr-CH" sz="12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the_geom </a:t>
            </a:r>
            <a:r>
              <a:rPr b="1" lang="fr-CH" sz="1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FROM </a:t>
            </a:r>
            <a:r>
              <a:rPr b="0" lang="fr-CH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geodata_perimetres.urba_ilots</a:t>
            </a:r>
            <a:br/>
            <a:r>
              <a:rPr b="0" lang="fr-CH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fr-CH" sz="1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WHERE </a:t>
            </a:r>
            <a:r>
              <a:rPr b="1" lang="fr-CH" sz="12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numilot </a:t>
            </a:r>
            <a:r>
              <a:rPr b="0" lang="fr-CH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0" lang="fr-CH" sz="12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212</a:t>
            </a:r>
            <a:r>
              <a:rPr b="0" lang="fr-CH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))</a:t>
            </a:r>
            <a:endParaRPr b="0" lang="fr-CH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1" lang="fr-CH" sz="1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SELECT </a:t>
            </a:r>
            <a:r>
              <a:rPr b="0" i="1" lang="fr-CH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count</a:t>
            </a:r>
            <a:r>
              <a:rPr b="0" lang="fr-CH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0" i="1" lang="fr-CH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*</a:t>
            </a:r>
            <a:r>
              <a:rPr b="0" lang="fr-CH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</a:t>
            </a:r>
            <a:br/>
            <a:r>
              <a:rPr b="1" lang="fr-CH" sz="1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FROM </a:t>
            </a:r>
            <a:r>
              <a:rPr b="0" lang="fr-CH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goeland_addresse_lausanne</a:t>
            </a:r>
            <a:br/>
            <a:r>
              <a:rPr b="1" lang="fr-CH" sz="1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WHERE </a:t>
            </a:r>
            <a:r>
              <a:rPr b="0" i="1" lang="fr-CH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st_contains</a:t>
            </a:r>
            <a:r>
              <a:rPr b="0" lang="fr-CH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br/>
            <a:r>
              <a:rPr b="0" lang="fr-CH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(</a:t>
            </a:r>
            <a:r>
              <a:rPr b="1" lang="fr-CH" sz="1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SELECT </a:t>
            </a:r>
            <a:r>
              <a:rPr b="1" lang="fr-CH" sz="12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the_geom </a:t>
            </a:r>
            <a:r>
              <a:rPr b="1" lang="fr-CH" sz="1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FROM </a:t>
            </a:r>
            <a:r>
              <a:rPr b="0" lang="fr-CH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geodata_perimetres.urba_ilots</a:t>
            </a:r>
            <a:br/>
            <a:r>
              <a:rPr b="0" lang="fr-CH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fr-CH" sz="1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WHERE </a:t>
            </a:r>
            <a:r>
              <a:rPr b="1" lang="fr-CH" sz="12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numilot </a:t>
            </a:r>
            <a:r>
              <a:rPr b="0" lang="fr-CH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0" lang="fr-CH" sz="12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212</a:t>
            </a:r>
            <a:r>
              <a:rPr b="0" lang="fr-CH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),</a:t>
            </a:r>
            <a:br/>
            <a:r>
              <a:rPr b="0" lang="fr-CH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fr-CH" sz="12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geom</a:t>
            </a:r>
            <a:r>
              <a:rPr b="0" lang="fr-CH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</a:t>
            </a:r>
            <a:endParaRPr b="0" lang="fr-CH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fr-CH" sz="950" spc="-1" strike="noStrike">
                <a:solidFill>
                  <a:srgbClr val="222222"/>
                </a:solidFill>
                <a:latin typeface="Calibri"/>
                <a:ea typeface="Calibri"/>
              </a:rPr>
              <a:t>Résultat: 7 dans les deux cas (car il s’agit de points adresses)</a:t>
            </a:r>
            <a:endParaRPr b="0" lang="fr-CH" sz="95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fr-CH" sz="3000" spc="-1" strike="noStrike">
                <a:solidFill>
                  <a:srgbClr val="000000"/>
                </a:solidFill>
                <a:latin typeface="Oswald"/>
                <a:ea typeface="Oswald"/>
              </a:rPr>
              <a:t>Récupérez des sources depuis github</a:t>
            </a:r>
            <a:endParaRPr b="0" lang="fr-CH" sz="30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1234080"/>
            <a:ext cx="8519400" cy="333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fr-CH" sz="18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vous aimeriez collaborer avec M. YYYY sur son projet XXXX via github </a:t>
            </a:r>
            <a:br/>
            <a:endParaRPr b="0" lang="fr-CH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fr-CH" sz="18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comment procédez-vous ? </a:t>
            </a:r>
            <a:endParaRPr b="0" lang="fr-CH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fr-CH" sz="18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pourquoi ?</a:t>
            </a:r>
            <a:endParaRPr b="0" lang="fr-CH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fr-CH" sz="2400" spc="-1" strike="noStrike">
                <a:solidFill>
                  <a:srgbClr val="000000"/>
                </a:solidFill>
                <a:latin typeface="Oswald"/>
                <a:ea typeface="Oswald"/>
              </a:rPr>
              <a:t>Python : principaux types de données</a:t>
            </a:r>
            <a:endParaRPr b="0" lang="fr-CH" sz="2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11760" y="1234080"/>
            <a:ext cx="8519400" cy="333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15000"/>
              </a:lnSpc>
              <a:spcAft>
                <a:spcPts val="15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Citer les principaux types de données en Python et leurs cas d’usage ?</a:t>
            </a:r>
            <a:endParaRPr b="0" lang="fr-CH" sz="12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spcAft>
                <a:spcPts val="15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Quels types de données sont immuables (« immutables » en anglais) en Python 3 ?</a:t>
            </a:r>
            <a:endParaRPr b="0" lang="fr-CH" sz="12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spcAft>
                <a:spcPts val="15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A = (1,2,3,4,5) # quel est le type de A, comment modifier le deuxième élément par 10</a:t>
            </a:r>
            <a:endParaRPr b="0" lang="fr-CH" sz="12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spcAft>
                <a:spcPts val="15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CH" sz="12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spcAft>
                <a:spcPts val="15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Soit un grand texte ou une phrase du style :</a:t>
            </a:r>
            <a:br/>
            <a:r>
              <a:rPr b="0" i="1" lang="fr-CH" sz="1000" spc="-1" strike="noStrike">
                <a:solidFill>
                  <a:srgbClr val="000000"/>
                </a:solidFill>
                <a:latin typeface="Consolas"/>
                <a:ea typeface="Consolas"/>
              </a:rPr>
              <a:t>texte = "Les sanglots longs des violons de l'automne, blessent mon coeur d'une langueur monotone. Les longs mois de l'automne me blessent !" </a:t>
            </a:r>
            <a:br/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Comment obtenir une liste de mots uniques (séparés par des espaces) avec le nombre d’occurrences de chacun de ces mots ?</a:t>
            </a:r>
            <a:endParaRPr b="0" lang="fr-CH" sz="12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spcAft>
                <a:spcPts val="15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Pas besoin de s’occuper de la ponctuation pour l’instant</a:t>
            </a:r>
            <a:endParaRPr b="0" lang="fr-CH" sz="1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fr-CH" sz="2400" spc="-1" strike="noStrike">
                <a:solidFill>
                  <a:srgbClr val="000000"/>
                </a:solidFill>
                <a:latin typeface="Oswald"/>
                <a:ea typeface="Oswald"/>
              </a:rPr>
              <a:t>Python : utilisation des types structurés</a:t>
            </a:r>
            <a:endParaRPr b="0" lang="fr-CH" sz="2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1760" y="1234080"/>
            <a:ext cx="8519400" cy="333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280">
              <a:lnSpc>
                <a:spcPct val="115000"/>
              </a:lnSpc>
              <a:spcAft>
                <a:spcPts val="15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Soit un grand texte ou une phrase du style :</a:t>
            </a:r>
            <a:br/>
            <a:endParaRPr b="0" lang="fr-CH" sz="12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spcAft>
                <a:spcPts val="15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CH" sz="1000" spc="-1" strike="noStrike">
                <a:solidFill>
                  <a:srgbClr val="000000"/>
                </a:solidFill>
                <a:latin typeface="Consolas"/>
                <a:ea typeface="Consolas"/>
              </a:rPr>
              <a:t>texte = "Les sanglots longs des violons de l'automne, blessent mon cœur d'une langueur monotone. Les longs mois de l'automne me blessent !" </a:t>
            </a:r>
            <a:br/>
            <a:endParaRPr b="0" lang="fr-CH" sz="10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spcAft>
                <a:spcPts val="15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Comment obtenir une liste de mots uniques (séparés par des espaces) avec le nombre d’occurrences de chacun de ces mots ?</a:t>
            </a:r>
            <a:endParaRPr b="0" lang="fr-CH" sz="1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fr-CH" sz="2400" spc="-1" strike="noStrike">
                <a:solidFill>
                  <a:srgbClr val="000000"/>
                </a:solidFill>
                <a:latin typeface="Oswald"/>
                <a:ea typeface="Oswald"/>
              </a:rPr>
              <a:t>Python Orienté Objet, implémenter une classe Point ?</a:t>
            </a:r>
            <a:endParaRPr b="0" lang="fr-CH" sz="2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1760" y="1234080"/>
            <a:ext cx="8519400" cy="333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Écrivez le code d’une classe Point dans l’espace cartésien en deux dimensions</a:t>
            </a:r>
            <a:endParaRPr b="0" lang="fr-CH" sz="12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spcAft>
                <a:spcPts val="15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Constructeur avec 2 attributs x,y en virgule flottante avec zéro comme valeur par défaut</a:t>
            </a:r>
            <a:endParaRPr b="0" lang="fr-CH" sz="12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spcAft>
                <a:spcPts val="15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méthode move : déplacement absolu du point vers les nouvelles coordonnées newx,newy</a:t>
            </a:r>
            <a:endParaRPr b="0" lang="fr-CH" sz="12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spcAft>
                <a:spcPts val="15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méthode moverel : déplacement relatif du point de dx,dy </a:t>
            </a:r>
            <a:endParaRPr b="0" lang="fr-CH" sz="12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spcAft>
                <a:spcPts val="15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Implémenter la méthode « built-in » pour qu’un objet point Point(3,5) affiche avec un print(P1) :  « Point(x=3.0,y=5.0) »</a:t>
            </a:r>
            <a:endParaRPr b="0" lang="fr-CH" sz="12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spcAft>
                <a:spcPts val="15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Comment réutiliser la classe Point pour faire une classe « NamedPoint » contenant un attribut supplémentaire « name » de type chaîne de caractères, ainsi pour « P3 = NamedPoint('P3',3,3) » un print(P3) doit afficher : « NamedPoint(name=P3,Point(x=3.0,y=3.0)) »</a:t>
            </a:r>
            <a:endParaRPr b="0" lang="fr-CH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fr-CH" sz="1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fr-CH" sz="2400" spc="-1" strike="noStrike">
                <a:solidFill>
                  <a:srgbClr val="000000"/>
                </a:solidFill>
                <a:latin typeface="Oswald"/>
                <a:ea typeface="Oswald"/>
              </a:rPr>
              <a:t>Qu’est-ce qui est affiché par les 2 dernières lignes ?</a:t>
            </a:r>
            <a:endParaRPr b="0" lang="fr-CH" sz="2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11760" y="1234080"/>
            <a:ext cx="8519400" cy="333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P3 = NamedPoint('P3',3,3)</a:t>
            </a:r>
            <a:br/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print(P3)       #  affiche NamedPoint(name=P3,Point(x=3.0, y=3.0))</a:t>
            </a:r>
            <a:endParaRPr b="0" lang="fr-CH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P4 = P3</a:t>
            </a:r>
            <a:br/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P4.name = 'P4'</a:t>
            </a:r>
            <a:br/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P4.move(4,4)</a:t>
            </a:r>
            <a:br/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P3.move(1,1)</a:t>
            </a:r>
            <a:endParaRPr b="0" lang="fr-CH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print(P3)</a:t>
            </a:r>
            <a:br/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print(P4)</a:t>
            </a:r>
            <a:endParaRPr b="0" lang="fr-CH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fr-CH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# pourquoi ?</a:t>
            </a:r>
            <a:endParaRPr b="0" lang="fr-CH" sz="1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fr-CH" sz="2400" spc="-1" strike="noStrike">
                <a:solidFill>
                  <a:srgbClr val="000000"/>
                </a:solidFill>
                <a:latin typeface="Oswald"/>
                <a:ea typeface="Oswald"/>
              </a:rPr>
              <a:t>Qu’est-ce qui est affiché par les 2 dernières lignes ?</a:t>
            </a:r>
            <a:endParaRPr b="0" lang="fr-CH" sz="2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11760" y="1234080"/>
            <a:ext cx="8519400" cy="333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id=54321</a:t>
            </a:r>
            <a:endParaRPr b="0" lang="fr-CH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class Account:</a:t>
            </a:r>
            <a:br/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def __init__(self, id):</a:t>
            </a:r>
            <a:br/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   self.id = id + 1</a:t>
            </a:r>
            <a:br/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   id = 0 </a:t>
            </a:r>
            <a:endParaRPr b="0" lang="fr-CH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acc = Account(id=12345)</a:t>
            </a:r>
            <a:br/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print(id) </a:t>
            </a:r>
            <a:br/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print(acc.id)</a:t>
            </a:r>
            <a:endParaRPr b="0" lang="fr-CH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#pourquoi ?</a:t>
            </a:r>
            <a:endParaRPr b="0" lang="fr-CH" sz="1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fr-CH" sz="2600" spc="-1" strike="noStrike">
                <a:solidFill>
                  <a:srgbClr val="000000"/>
                </a:solidFill>
                <a:latin typeface="Oswald"/>
                <a:ea typeface="Oswald"/>
              </a:rPr>
              <a:t>Qu’est-ce qui est affiché par la dernière ligne ?</a:t>
            </a:r>
            <a:endParaRPr b="0" lang="fr-CH" sz="2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11760" y="1234080"/>
            <a:ext cx="8519400" cy="333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Confusion = {}   </a:t>
            </a: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# quel est le nom de ce type en python ?</a:t>
            </a:r>
            <a:br/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confusion[1] = 1</a:t>
            </a:r>
            <a:br/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confusion['1'] = 2</a:t>
            </a:r>
            <a:br/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confusion[1.0] = 4</a:t>
            </a:r>
            <a:br/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sum = 0</a:t>
            </a:r>
            <a:endParaRPr b="0" lang="fr-CH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for k in confusion:</a:t>
            </a:r>
            <a:br/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sum += confusion[k]</a:t>
            </a:r>
            <a:br/>
            <a:br/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print(sum)</a:t>
            </a:r>
            <a:endParaRPr b="0" lang="fr-CH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#pourquoi ?</a:t>
            </a:r>
            <a:endParaRPr b="0" lang="fr-CH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fr-CH" sz="2600" spc="-1" strike="noStrike">
                <a:solidFill>
                  <a:srgbClr val="000000"/>
                </a:solidFill>
                <a:latin typeface="Oswald"/>
                <a:ea typeface="Oswald"/>
              </a:rPr>
              <a:t>Qu’est-ce qui est affiché par la dernière ligne ?</a:t>
            </a:r>
            <a:endParaRPr b="0" lang="fr-CH" sz="26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11760" y="1234080"/>
            <a:ext cx="8519400" cy="333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x = True</a:t>
            </a:r>
            <a:br/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y = False</a:t>
            </a:r>
            <a:br/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z = False </a:t>
            </a:r>
            <a:endParaRPr b="0" lang="fr-CH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if x or y and z:</a:t>
            </a:r>
            <a:br/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print "yes"</a:t>
            </a:r>
            <a:br/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else:</a:t>
            </a:r>
            <a:br/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print "no"</a:t>
            </a:r>
            <a:endParaRPr b="0" lang="fr-CH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fr-CH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fr-CH" sz="1200" spc="-1" strike="noStrike">
                <a:solidFill>
                  <a:srgbClr val="000000"/>
                </a:solidFill>
                <a:latin typeface="Consolas"/>
                <a:ea typeface="Consolas"/>
              </a:rPr>
              <a:t>#pourquoi ?</a:t>
            </a:r>
            <a:endParaRPr b="0" lang="fr-CH" sz="1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2020-02-05T15:41:16Z</dcterms:modified>
  <cp:revision>8</cp:revision>
  <dc:subject/>
  <dc:title/>
</cp:coreProperties>
</file>