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5143500" cx="9144000"/>
  <p:notesSz cx="6858000" cy="9144000"/>
  <p:embeddedFontLst>
    <p:embeddedFont>
      <p:font typeface="Montserrat SemiBold"/>
      <p:regular r:id="rId53"/>
      <p:bold r:id="rId54"/>
      <p:italic r:id="rId55"/>
      <p:boldItalic r:id="rId56"/>
    </p:embeddedFont>
    <p:embeddedFont>
      <p:font typeface="Montserrat"/>
      <p:regular r:id="rId57"/>
      <p:bold r:id="rId58"/>
      <p:italic r:id="rId59"/>
      <p:boldItalic r:id="rId60"/>
    </p:embeddedFont>
    <p:embeddedFont>
      <p:font typeface="Inter"/>
      <p:regular r:id="rId61"/>
      <p:bold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Inter-bold.fntdata"/><Relationship Id="rId61" Type="http://schemas.openxmlformats.org/officeDocument/2006/relationships/font" Target="fonts/Inter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Montserrat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MontserratSemiBold-regular.fntdata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MontserratSemiBold-italic.fntdata"/><Relationship Id="rId10" Type="http://schemas.openxmlformats.org/officeDocument/2006/relationships/slide" Target="slides/slide5.xml"/><Relationship Id="rId54" Type="http://schemas.openxmlformats.org/officeDocument/2006/relationships/font" Target="fonts/MontserratSemiBold-bold.fntdata"/><Relationship Id="rId13" Type="http://schemas.openxmlformats.org/officeDocument/2006/relationships/slide" Target="slides/slide8.xml"/><Relationship Id="rId57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56" Type="http://schemas.openxmlformats.org/officeDocument/2006/relationships/font" Target="fonts/MontserratSemiBold-boldItalic.fntdata"/><Relationship Id="rId15" Type="http://schemas.openxmlformats.org/officeDocument/2006/relationships/slide" Target="slides/slide10.xml"/><Relationship Id="rId59" Type="http://schemas.openxmlformats.org/officeDocument/2006/relationships/font" Target="fonts/Montserrat-italic.fntdata"/><Relationship Id="rId14" Type="http://schemas.openxmlformats.org/officeDocument/2006/relationships/slide" Target="slides/slide9.xml"/><Relationship Id="rId58" Type="http://schemas.openxmlformats.org/officeDocument/2006/relationships/font" Target="fonts/Montserrat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86f38299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86f38299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16bfb570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d16bfb570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16bfb570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d16bfb570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d16bfb570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d16bfb570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16bfb57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d16bfb57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638fac94d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638fac94d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638fac94d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638fac94d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638fac94d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638fac94d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638fac94df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638fac94df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638fac94d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638fac94d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638fac94df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638fac94df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9e4255dd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9e4255dd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638fac94df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638fac94df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d16bfb570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d16bfb570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d16bfb570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d16bfb570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d16bfb570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d16bfb570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638fac94df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638fac94df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638fac94df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638fac94df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638fac94df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638fac94df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638fac94df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638fac94df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638fac94df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638fac94df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638fac94df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638fac94df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86f38299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86f38299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638fac94df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638fac94df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638fac94df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638fac94df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638fac94df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638fac94df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638fac94df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2638fac94df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638fac94d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2638fac94d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d16bfb570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2d16bfb570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d16bfb570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d16bfb570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2638fac94d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2638fac94d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2638fac94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2638fac94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638fac94df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2638fac94df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38fac94d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38fac94d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638fac94d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2638fac94d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2638fac94d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2638fac94d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638fac94d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2638fac94d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638fac94d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2638fac94d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2638fac94d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2638fac94d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2638fac94d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2638fac94d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2638fac94d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2638fac94d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186f38299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1186f38299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38fac94df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638fac94df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38fac94df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38fac94df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38fac94d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38fac94d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d16bfb570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d16bfb570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16bfb570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d16bfb570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/>
          <p:nvPr/>
        </p:nvSpPr>
        <p:spPr>
          <a:xfrm>
            <a:off x="287200" y="884900"/>
            <a:ext cx="1938000" cy="75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GPT Model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Name: Corp Bot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2"/>
          <p:cNvSpPr/>
          <p:nvPr/>
        </p:nvSpPr>
        <p:spPr>
          <a:xfrm>
            <a:off x="6230700" y="961100"/>
            <a:ext cx="2843400" cy="3922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Thread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2"/>
          <p:cNvSpPr/>
          <p:nvPr/>
        </p:nvSpPr>
        <p:spPr>
          <a:xfrm>
            <a:off x="6314525" y="1660050"/>
            <a:ext cx="2610300" cy="1034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Message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Content: “What is the capital of France?”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/>
          <p:nvPr/>
        </p:nvSpPr>
        <p:spPr>
          <a:xfrm>
            <a:off x="287200" y="884900"/>
            <a:ext cx="1938000" cy="75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GPT Model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Name: Corp Bot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3"/>
          <p:cNvSpPr/>
          <p:nvPr/>
        </p:nvSpPr>
        <p:spPr>
          <a:xfrm>
            <a:off x="6230700" y="961100"/>
            <a:ext cx="2843400" cy="3922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Thread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3"/>
          <p:cNvSpPr/>
          <p:nvPr/>
        </p:nvSpPr>
        <p:spPr>
          <a:xfrm>
            <a:off x="6314525" y="1660050"/>
            <a:ext cx="2610300" cy="1034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Message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Content: “What is the capital of France?”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" name="Google Shape;144;p23"/>
          <p:cNvCxnSpPr>
            <a:endCxn id="141" idx="3"/>
          </p:cNvCxnSpPr>
          <p:nvPr/>
        </p:nvCxnSpPr>
        <p:spPr>
          <a:xfrm rot="10800000">
            <a:off x="2225200" y="1264550"/>
            <a:ext cx="4089300" cy="1191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/>
          <p:nvPr/>
        </p:nvSpPr>
        <p:spPr>
          <a:xfrm>
            <a:off x="287200" y="884900"/>
            <a:ext cx="1938000" cy="75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GPT Model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Name: Corp Bot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24"/>
          <p:cNvSpPr/>
          <p:nvPr/>
        </p:nvSpPr>
        <p:spPr>
          <a:xfrm>
            <a:off x="6230700" y="961100"/>
            <a:ext cx="2843400" cy="3922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Thread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4"/>
          <p:cNvSpPr/>
          <p:nvPr/>
        </p:nvSpPr>
        <p:spPr>
          <a:xfrm>
            <a:off x="6314525" y="1660050"/>
            <a:ext cx="2610300" cy="1034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Message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Content: “What is the capital of France?”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4"/>
          <p:cNvSpPr/>
          <p:nvPr/>
        </p:nvSpPr>
        <p:spPr>
          <a:xfrm>
            <a:off x="6347250" y="3342800"/>
            <a:ext cx="2610300" cy="13488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Message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Assistant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Content: “Paris is the capital of France”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7" name="Google Shape;157;p24"/>
          <p:cNvCxnSpPr>
            <a:stCxn id="153" idx="3"/>
            <a:endCxn id="156" idx="1"/>
          </p:cNvCxnSpPr>
          <p:nvPr/>
        </p:nvCxnSpPr>
        <p:spPr>
          <a:xfrm>
            <a:off x="2225200" y="1264550"/>
            <a:ext cx="4122000" cy="27528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5"/>
          <p:cNvSpPr/>
          <p:nvPr/>
        </p:nvSpPr>
        <p:spPr>
          <a:xfrm>
            <a:off x="287200" y="884900"/>
            <a:ext cx="1938000" cy="75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Assistant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Name: Corp Bot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5"/>
          <p:cNvSpPr/>
          <p:nvPr/>
        </p:nvSpPr>
        <p:spPr>
          <a:xfrm>
            <a:off x="6230700" y="961100"/>
            <a:ext cx="2843400" cy="3922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Thread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6314525" y="1660050"/>
            <a:ext cx="2610300" cy="1034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Message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Content: “What is our vacation policy?”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6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6"/>
          <p:cNvSpPr/>
          <p:nvPr/>
        </p:nvSpPr>
        <p:spPr>
          <a:xfrm>
            <a:off x="287200" y="884900"/>
            <a:ext cx="1938000" cy="75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Assistant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Name: Corp Bot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6"/>
          <p:cNvSpPr/>
          <p:nvPr/>
        </p:nvSpPr>
        <p:spPr>
          <a:xfrm>
            <a:off x="6230700" y="961100"/>
            <a:ext cx="2843400" cy="3922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Thread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26"/>
          <p:cNvSpPr/>
          <p:nvPr/>
        </p:nvSpPr>
        <p:spPr>
          <a:xfrm>
            <a:off x="6314525" y="1660050"/>
            <a:ext cx="2610300" cy="1034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Message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Content: “What is our vacation policy?”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26"/>
          <p:cNvSpPr/>
          <p:nvPr/>
        </p:nvSpPr>
        <p:spPr>
          <a:xfrm>
            <a:off x="6471300" y="1125075"/>
            <a:ext cx="2362200" cy="2362200"/>
          </a:xfrm>
          <a:prstGeom prst="noSmoking">
            <a:avLst>
              <a:gd fmla="val 18750" name="adj"/>
            </a:avLst>
          </a:prstGeom>
          <a:solidFill>
            <a:srgbClr val="CC0000">
              <a:alpha val="31009"/>
            </a:srgbClr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7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7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7"/>
          <p:cNvSpPr/>
          <p:nvPr/>
        </p:nvSpPr>
        <p:spPr>
          <a:xfrm>
            <a:off x="287200" y="884900"/>
            <a:ext cx="1938000" cy="75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Assistant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Name: Corp Bot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27"/>
          <p:cNvSpPr/>
          <p:nvPr/>
        </p:nvSpPr>
        <p:spPr>
          <a:xfrm>
            <a:off x="6230700" y="961100"/>
            <a:ext cx="2843400" cy="3922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Thread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27"/>
          <p:cNvSpPr/>
          <p:nvPr/>
        </p:nvSpPr>
        <p:spPr>
          <a:xfrm>
            <a:off x="6314525" y="1660050"/>
            <a:ext cx="2610300" cy="1034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Message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Content: “What is our vacation policy?”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8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9" name="Google Shape;19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8"/>
          <p:cNvSpPr/>
          <p:nvPr/>
        </p:nvSpPr>
        <p:spPr>
          <a:xfrm>
            <a:off x="287200" y="884900"/>
            <a:ext cx="1938000" cy="75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Assistant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Name: Corp Bot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28"/>
          <p:cNvSpPr/>
          <p:nvPr/>
        </p:nvSpPr>
        <p:spPr>
          <a:xfrm>
            <a:off x="6230700" y="961100"/>
            <a:ext cx="2843400" cy="3922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Thread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28"/>
          <p:cNvSpPr/>
          <p:nvPr/>
        </p:nvSpPr>
        <p:spPr>
          <a:xfrm>
            <a:off x="6314525" y="1660050"/>
            <a:ext cx="2610300" cy="1034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Message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Content: “What is our vacation policy?”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28"/>
          <p:cNvSpPr/>
          <p:nvPr/>
        </p:nvSpPr>
        <p:spPr>
          <a:xfrm>
            <a:off x="287200" y="1741100"/>
            <a:ext cx="1938000" cy="784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Tools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Type: Retrieval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9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29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1" name="Google Shape;21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9"/>
          <p:cNvSpPr/>
          <p:nvPr/>
        </p:nvSpPr>
        <p:spPr>
          <a:xfrm>
            <a:off x="287200" y="884900"/>
            <a:ext cx="1938000" cy="75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Assistant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Name: Corp Bot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29"/>
          <p:cNvSpPr/>
          <p:nvPr/>
        </p:nvSpPr>
        <p:spPr>
          <a:xfrm>
            <a:off x="6230700" y="961100"/>
            <a:ext cx="2843400" cy="3922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Thread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29"/>
          <p:cNvSpPr/>
          <p:nvPr/>
        </p:nvSpPr>
        <p:spPr>
          <a:xfrm>
            <a:off x="6314525" y="1660050"/>
            <a:ext cx="2610300" cy="1034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Message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Content: “What is our vacation policy?”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29"/>
          <p:cNvSpPr/>
          <p:nvPr/>
        </p:nvSpPr>
        <p:spPr>
          <a:xfrm>
            <a:off x="287200" y="1741100"/>
            <a:ext cx="1938000" cy="784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Tools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Type: Retrieval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29"/>
          <p:cNvSpPr/>
          <p:nvPr/>
        </p:nvSpPr>
        <p:spPr>
          <a:xfrm>
            <a:off x="183850" y="2688788"/>
            <a:ext cx="2144700" cy="1936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File_id: 123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Vacation_policy.pdf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File_id: 456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Office_policy.pdf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0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0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4" name="Google Shape;22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0"/>
          <p:cNvSpPr/>
          <p:nvPr/>
        </p:nvSpPr>
        <p:spPr>
          <a:xfrm>
            <a:off x="287200" y="884900"/>
            <a:ext cx="1938000" cy="75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Assistant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Name: Corp Bot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30"/>
          <p:cNvSpPr/>
          <p:nvPr/>
        </p:nvSpPr>
        <p:spPr>
          <a:xfrm>
            <a:off x="6230700" y="961100"/>
            <a:ext cx="2843400" cy="3922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Thread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30"/>
          <p:cNvSpPr/>
          <p:nvPr/>
        </p:nvSpPr>
        <p:spPr>
          <a:xfrm>
            <a:off x="6314525" y="1660050"/>
            <a:ext cx="2610300" cy="15918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Message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Content: “What is our vacation policy?”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File_ids: [123]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0"/>
          <p:cNvSpPr/>
          <p:nvPr/>
        </p:nvSpPr>
        <p:spPr>
          <a:xfrm>
            <a:off x="287200" y="1741100"/>
            <a:ext cx="1938000" cy="784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Tools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Type: Retrieval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0"/>
          <p:cNvSpPr/>
          <p:nvPr/>
        </p:nvSpPr>
        <p:spPr>
          <a:xfrm>
            <a:off x="183850" y="2688800"/>
            <a:ext cx="2196900" cy="1936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File_id: 123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Vacation_policy.pdf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File_id: 456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Office_policy.pdf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31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7" name="Google Shape;23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1"/>
          <p:cNvSpPr/>
          <p:nvPr/>
        </p:nvSpPr>
        <p:spPr>
          <a:xfrm>
            <a:off x="287200" y="884900"/>
            <a:ext cx="1938000" cy="75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Assistant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Name: Corp Bot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1"/>
          <p:cNvSpPr/>
          <p:nvPr/>
        </p:nvSpPr>
        <p:spPr>
          <a:xfrm>
            <a:off x="6230700" y="961100"/>
            <a:ext cx="2843400" cy="3922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Thread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1"/>
          <p:cNvSpPr/>
          <p:nvPr/>
        </p:nvSpPr>
        <p:spPr>
          <a:xfrm>
            <a:off x="6314525" y="1660050"/>
            <a:ext cx="2610300" cy="15918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Message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Content: “What is our vacation policy?”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File_ids: [123]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31"/>
          <p:cNvSpPr/>
          <p:nvPr/>
        </p:nvSpPr>
        <p:spPr>
          <a:xfrm>
            <a:off x="287200" y="1741100"/>
            <a:ext cx="1938000" cy="784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Tools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Type: Retrieval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31"/>
          <p:cNvSpPr/>
          <p:nvPr/>
        </p:nvSpPr>
        <p:spPr>
          <a:xfrm>
            <a:off x="183850" y="2688800"/>
            <a:ext cx="2196900" cy="1936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File_id: 123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Vacation_policy.pdf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File_id: 456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Office_policy.pdf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31"/>
          <p:cNvSpPr/>
          <p:nvPr/>
        </p:nvSpPr>
        <p:spPr>
          <a:xfrm>
            <a:off x="2692925" y="2804699"/>
            <a:ext cx="833922" cy="1076220"/>
          </a:xfrm>
          <a:prstGeom prst="flowChartMultidocument">
            <a:avLst/>
          </a:prstGeom>
          <a:solidFill>
            <a:srgbClr val="FCE5CD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4" name="Google Shape;244;p31"/>
          <p:cNvCxnSpPr>
            <a:endCxn id="243" idx="1"/>
          </p:cNvCxnSpPr>
          <p:nvPr/>
        </p:nvCxnSpPr>
        <p:spPr>
          <a:xfrm flipH="1" rot="10800000">
            <a:off x="2287625" y="3342809"/>
            <a:ext cx="405300" cy="109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31"/>
          <p:cNvCxnSpPr>
            <a:stCxn id="243" idx="0"/>
            <a:endCxn id="238" idx="3"/>
          </p:cNvCxnSpPr>
          <p:nvPr/>
        </p:nvCxnSpPr>
        <p:spPr>
          <a:xfrm flipH="1" rot="5400000">
            <a:off x="1926157" y="1563599"/>
            <a:ext cx="1540200" cy="9420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31"/>
          <p:cNvCxnSpPr>
            <a:stCxn id="240" idx="1"/>
          </p:cNvCxnSpPr>
          <p:nvPr/>
        </p:nvCxnSpPr>
        <p:spPr>
          <a:xfrm rot="10800000">
            <a:off x="3168125" y="1961550"/>
            <a:ext cx="3146400" cy="494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5291300" y="2034425"/>
            <a:ext cx="3286500" cy="9723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/>
        </p:nvSpPr>
        <p:spPr>
          <a:xfrm>
            <a:off x="0" y="1981775"/>
            <a:ext cx="91440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Knowledge</a:t>
            </a:r>
            <a:endParaRPr sz="55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Retrieval</a:t>
            </a:r>
            <a:endParaRPr sz="55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0675" y="4671273"/>
            <a:ext cx="2282651" cy="38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2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32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4" name="Google Shape;25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2"/>
          <p:cNvSpPr/>
          <p:nvPr/>
        </p:nvSpPr>
        <p:spPr>
          <a:xfrm>
            <a:off x="287200" y="884900"/>
            <a:ext cx="1938000" cy="75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Assistant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Name: Corp Bot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2"/>
          <p:cNvSpPr/>
          <p:nvPr/>
        </p:nvSpPr>
        <p:spPr>
          <a:xfrm>
            <a:off x="6230700" y="961100"/>
            <a:ext cx="2843400" cy="3922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Thread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32"/>
          <p:cNvSpPr/>
          <p:nvPr/>
        </p:nvSpPr>
        <p:spPr>
          <a:xfrm>
            <a:off x="6314525" y="1660050"/>
            <a:ext cx="2610300" cy="15918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Message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Content: “What is our vacation policy?”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File_ids: [123]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32"/>
          <p:cNvSpPr/>
          <p:nvPr/>
        </p:nvSpPr>
        <p:spPr>
          <a:xfrm>
            <a:off x="287200" y="1741100"/>
            <a:ext cx="1938000" cy="784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Tools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Type: Retrieval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32"/>
          <p:cNvSpPr/>
          <p:nvPr/>
        </p:nvSpPr>
        <p:spPr>
          <a:xfrm>
            <a:off x="183850" y="2688800"/>
            <a:ext cx="2196900" cy="1936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File_id: 123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Vacation_policy.pdf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File_id: 456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Office_policy.pdf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32"/>
          <p:cNvSpPr/>
          <p:nvPr/>
        </p:nvSpPr>
        <p:spPr>
          <a:xfrm>
            <a:off x="2692925" y="2804699"/>
            <a:ext cx="833922" cy="1076220"/>
          </a:xfrm>
          <a:prstGeom prst="flowChartMultidocument">
            <a:avLst/>
          </a:prstGeom>
          <a:solidFill>
            <a:srgbClr val="FCE5CD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1" name="Google Shape;261;p32"/>
          <p:cNvCxnSpPr>
            <a:endCxn id="260" idx="1"/>
          </p:cNvCxnSpPr>
          <p:nvPr/>
        </p:nvCxnSpPr>
        <p:spPr>
          <a:xfrm flipH="1" rot="10800000">
            <a:off x="2287625" y="3342809"/>
            <a:ext cx="405300" cy="109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32"/>
          <p:cNvCxnSpPr>
            <a:stCxn id="260" idx="0"/>
            <a:endCxn id="255" idx="3"/>
          </p:cNvCxnSpPr>
          <p:nvPr/>
        </p:nvCxnSpPr>
        <p:spPr>
          <a:xfrm flipH="1" rot="5400000">
            <a:off x="1926157" y="1563599"/>
            <a:ext cx="1540200" cy="9420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32"/>
          <p:cNvCxnSpPr>
            <a:stCxn id="257" idx="1"/>
          </p:cNvCxnSpPr>
          <p:nvPr/>
        </p:nvCxnSpPr>
        <p:spPr>
          <a:xfrm rot="10800000">
            <a:off x="3168125" y="1961550"/>
            <a:ext cx="3146400" cy="494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" name="Google Shape;264;p32"/>
          <p:cNvSpPr/>
          <p:nvPr/>
        </p:nvSpPr>
        <p:spPr>
          <a:xfrm>
            <a:off x="6347250" y="3342800"/>
            <a:ext cx="2610300" cy="13488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Message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Assistant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Content: “5 weeks PTO a year”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Annotation: File 123 pg 6.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3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33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2" name="Google Shape;27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3"/>
          <p:cNvSpPr/>
          <p:nvPr/>
        </p:nvSpPr>
        <p:spPr>
          <a:xfrm>
            <a:off x="287200" y="884900"/>
            <a:ext cx="1938000" cy="75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Assistant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Name: Corp Bot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33"/>
          <p:cNvSpPr/>
          <p:nvPr/>
        </p:nvSpPr>
        <p:spPr>
          <a:xfrm>
            <a:off x="6230700" y="961100"/>
            <a:ext cx="2843400" cy="3922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Thread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33"/>
          <p:cNvSpPr/>
          <p:nvPr/>
        </p:nvSpPr>
        <p:spPr>
          <a:xfrm>
            <a:off x="6314525" y="1660050"/>
            <a:ext cx="2610300" cy="15918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Message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Content: “What is our vacation policy?”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File_ids: [123]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33"/>
          <p:cNvSpPr/>
          <p:nvPr/>
        </p:nvSpPr>
        <p:spPr>
          <a:xfrm>
            <a:off x="287200" y="1741100"/>
            <a:ext cx="1938000" cy="784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Tools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Type: Retrieval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33"/>
          <p:cNvSpPr/>
          <p:nvPr/>
        </p:nvSpPr>
        <p:spPr>
          <a:xfrm>
            <a:off x="183850" y="2688800"/>
            <a:ext cx="2196900" cy="1936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File_id: 123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Vacation_policy.pdf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File_id: 456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Office_policy.pdf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3"/>
          <p:cNvSpPr/>
          <p:nvPr/>
        </p:nvSpPr>
        <p:spPr>
          <a:xfrm>
            <a:off x="2692925" y="2804699"/>
            <a:ext cx="833922" cy="1076220"/>
          </a:xfrm>
          <a:prstGeom prst="flowChartMultidocument">
            <a:avLst/>
          </a:prstGeom>
          <a:solidFill>
            <a:srgbClr val="FCE5CD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9" name="Google Shape;279;p33"/>
          <p:cNvCxnSpPr>
            <a:endCxn id="278" idx="1"/>
          </p:cNvCxnSpPr>
          <p:nvPr/>
        </p:nvCxnSpPr>
        <p:spPr>
          <a:xfrm flipH="1" rot="10800000">
            <a:off x="2287625" y="3342809"/>
            <a:ext cx="405300" cy="109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33"/>
          <p:cNvCxnSpPr>
            <a:stCxn id="278" idx="0"/>
            <a:endCxn id="273" idx="3"/>
          </p:cNvCxnSpPr>
          <p:nvPr/>
        </p:nvCxnSpPr>
        <p:spPr>
          <a:xfrm flipH="1" rot="5400000">
            <a:off x="1926157" y="1563599"/>
            <a:ext cx="1540200" cy="9420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33"/>
          <p:cNvCxnSpPr>
            <a:stCxn id="275" idx="1"/>
          </p:cNvCxnSpPr>
          <p:nvPr/>
        </p:nvCxnSpPr>
        <p:spPr>
          <a:xfrm rot="10800000">
            <a:off x="3168125" y="1961550"/>
            <a:ext cx="3146400" cy="494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" name="Google Shape;282;p33"/>
          <p:cNvSpPr/>
          <p:nvPr/>
        </p:nvSpPr>
        <p:spPr>
          <a:xfrm>
            <a:off x="6347250" y="3342800"/>
            <a:ext cx="2610300" cy="13488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Message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Assistant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Content: “5 weeks PTO a year”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Annotation: File 123 pg 6.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33"/>
          <p:cNvSpPr/>
          <p:nvPr/>
        </p:nvSpPr>
        <p:spPr>
          <a:xfrm>
            <a:off x="4651950" y="340450"/>
            <a:ext cx="4135200" cy="544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System Message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“You are a helpful assistant”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4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34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1" name="Google Shape;29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4"/>
          <p:cNvSpPr/>
          <p:nvPr/>
        </p:nvSpPr>
        <p:spPr>
          <a:xfrm>
            <a:off x="287200" y="884900"/>
            <a:ext cx="1938000" cy="75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Assistant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Name: Corp Bot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34"/>
          <p:cNvSpPr/>
          <p:nvPr/>
        </p:nvSpPr>
        <p:spPr>
          <a:xfrm>
            <a:off x="6230700" y="961100"/>
            <a:ext cx="2843400" cy="3922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Thread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34"/>
          <p:cNvSpPr/>
          <p:nvPr/>
        </p:nvSpPr>
        <p:spPr>
          <a:xfrm>
            <a:off x="6314525" y="1660050"/>
            <a:ext cx="2610300" cy="15918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Message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Content: “What is our vacation policy?”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File_ids: [123]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34"/>
          <p:cNvSpPr/>
          <p:nvPr/>
        </p:nvSpPr>
        <p:spPr>
          <a:xfrm>
            <a:off x="287200" y="1741100"/>
            <a:ext cx="1938000" cy="784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Tools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Type: Retrieval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34"/>
          <p:cNvSpPr/>
          <p:nvPr/>
        </p:nvSpPr>
        <p:spPr>
          <a:xfrm>
            <a:off x="183850" y="2688800"/>
            <a:ext cx="2196900" cy="1936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File_id: 123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Vacation_policy.pdf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File_id: 456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Office_policy.pdf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34"/>
          <p:cNvSpPr/>
          <p:nvPr/>
        </p:nvSpPr>
        <p:spPr>
          <a:xfrm>
            <a:off x="2692925" y="2804699"/>
            <a:ext cx="833922" cy="1076220"/>
          </a:xfrm>
          <a:prstGeom prst="flowChartMultidocument">
            <a:avLst/>
          </a:prstGeom>
          <a:solidFill>
            <a:srgbClr val="FCE5CD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8" name="Google Shape;298;p34"/>
          <p:cNvCxnSpPr>
            <a:endCxn id="297" idx="1"/>
          </p:cNvCxnSpPr>
          <p:nvPr/>
        </p:nvCxnSpPr>
        <p:spPr>
          <a:xfrm flipH="1" rot="10800000">
            <a:off x="2287625" y="3342809"/>
            <a:ext cx="405300" cy="109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34"/>
          <p:cNvCxnSpPr>
            <a:stCxn id="297" idx="0"/>
            <a:endCxn id="292" idx="3"/>
          </p:cNvCxnSpPr>
          <p:nvPr/>
        </p:nvCxnSpPr>
        <p:spPr>
          <a:xfrm flipH="1" rot="5400000">
            <a:off x="1926157" y="1563599"/>
            <a:ext cx="1540200" cy="9420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34"/>
          <p:cNvCxnSpPr>
            <a:stCxn id="294" idx="1"/>
          </p:cNvCxnSpPr>
          <p:nvPr/>
        </p:nvCxnSpPr>
        <p:spPr>
          <a:xfrm rot="10800000">
            <a:off x="3168125" y="1961550"/>
            <a:ext cx="3146400" cy="494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1" name="Google Shape;301;p34"/>
          <p:cNvSpPr/>
          <p:nvPr/>
        </p:nvSpPr>
        <p:spPr>
          <a:xfrm>
            <a:off x="6347250" y="3342800"/>
            <a:ext cx="2610300" cy="13488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Message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Assistant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Content: “5 weeks PTO a year”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Annotation: File 123 pg 6.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34"/>
          <p:cNvSpPr/>
          <p:nvPr/>
        </p:nvSpPr>
        <p:spPr>
          <a:xfrm>
            <a:off x="4651950" y="340450"/>
            <a:ext cx="4135200" cy="544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System Message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“Only answer questions about Vacations”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5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p35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0" name="Google Shape;31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5"/>
          <p:cNvSpPr/>
          <p:nvPr/>
        </p:nvSpPr>
        <p:spPr>
          <a:xfrm>
            <a:off x="287200" y="884900"/>
            <a:ext cx="1938000" cy="75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Assistant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Name: Corp Bot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35"/>
          <p:cNvSpPr/>
          <p:nvPr/>
        </p:nvSpPr>
        <p:spPr>
          <a:xfrm>
            <a:off x="6230700" y="961100"/>
            <a:ext cx="2843400" cy="3922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Thread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5"/>
          <p:cNvSpPr/>
          <p:nvPr/>
        </p:nvSpPr>
        <p:spPr>
          <a:xfrm>
            <a:off x="6314525" y="1660050"/>
            <a:ext cx="2610300" cy="15918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Message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Content: “What is our vacation policy?”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File_ids: [123]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4" name="Google Shape;314;p35"/>
          <p:cNvSpPr/>
          <p:nvPr/>
        </p:nvSpPr>
        <p:spPr>
          <a:xfrm>
            <a:off x="287200" y="1741100"/>
            <a:ext cx="1938000" cy="784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Tools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Type: Retrieval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" name="Google Shape;315;p35"/>
          <p:cNvSpPr/>
          <p:nvPr/>
        </p:nvSpPr>
        <p:spPr>
          <a:xfrm>
            <a:off x="183850" y="2688800"/>
            <a:ext cx="2196900" cy="1936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File_id: 123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Vacation_policy.pdf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File_id: 456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Office_policy.pdf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6" name="Google Shape;316;p35"/>
          <p:cNvSpPr/>
          <p:nvPr/>
        </p:nvSpPr>
        <p:spPr>
          <a:xfrm>
            <a:off x="2692925" y="2804699"/>
            <a:ext cx="833922" cy="1076220"/>
          </a:xfrm>
          <a:prstGeom prst="flowChartMultidocument">
            <a:avLst/>
          </a:prstGeom>
          <a:solidFill>
            <a:srgbClr val="FCE5CD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7" name="Google Shape;317;p35"/>
          <p:cNvCxnSpPr>
            <a:endCxn id="316" idx="1"/>
          </p:cNvCxnSpPr>
          <p:nvPr/>
        </p:nvCxnSpPr>
        <p:spPr>
          <a:xfrm flipH="1" rot="10800000">
            <a:off x="2287625" y="3342809"/>
            <a:ext cx="405300" cy="109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35"/>
          <p:cNvCxnSpPr>
            <a:stCxn id="316" idx="0"/>
            <a:endCxn id="311" idx="3"/>
          </p:cNvCxnSpPr>
          <p:nvPr/>
        </p:nvCxnSpPr>
        <p:spPr>
          <a:xfrm flipH="1" rot="5400000">
            <a:off x="1926157" y="1563599"/>
            <a:ext cx="1540200" cy="9420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Google Shape;319;p35"/>
          <p:cNvCxnSpPr>
            <a:stCxn id="313" idx="1"/>
          </p:cNvCxnSpPr>
          <p:nvPr/>
        </p:nvCxnSpPr>
        <p:spPr>
          <a:xfrm rot="10800000">
            <a:off x="3168125" y="1961550"/>
            <a:ext cx="3146400" cy="494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0" name="Google Shape;320;p35"/>
          <p:cNvSpPr/>
          <p:nvPr/>
        </p:nvSpPr>
        <p:spPr>
          <a:xfrm>
            <a:off x="6347250" y="3342800"/>
            <a:ext cx="2610300" cy="13488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Message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Assistant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Content: “5 weeks PTO a year”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Annotation: File 123 pg 6.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1" name="Google Shape;321;p35"/>
          <p:cNvSpPr/>
          <p:nvPr/>
        </p:nvSpPr>
        <p:spPr>
          <a:xfrm>
            <a:off x="4651950" y="340450"/>
            <a:ext cx="4135200" cy="544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System Message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“Only use the PDFs I’ve uploaded.”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6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36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9" name="Google Shape;32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6"/>
          <p:cNvSpPr/>
          <p:nvPr/>
        </p:nvSpPr>
        <p:spPr>
          <a:xfrm>
            <a:off x="287200" y="884900"/>
            <a:ext cx="1938000" cy="75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Assistant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Name: Corp Bot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7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37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8" name="Google Shape;33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7"/>
          <p:cNvSpPr/>
          <p:nvPr/>
        </p:nvSpPr>
        <p:spPr>
          <a:xfrm>
            <a:off x="287200" y="884900"/>
            <a:ext cx="1938000" cy="75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Assistant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Name: Corp Bot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0" name="Google Shape;340;p37"/>
          <p:cNvSpPr/>
          <p:nvPr/>
        </p:nvSpPr>
        <p:spPr>
          <a:xfrm>
            <a:off x="287200" y="1741100"/>
            <a:ext cx="1938000" cy="784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Tools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Type: Retrieval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Google Shape;341;p37"/>
          <p:cNvSpPr/>
          <p:nvPr/>
        </p:nvSpPr>
        <p:spPr>
          <a:xfrm>
            <a:off x="183850" y="2688788"/>
            <a:ext cx="2144700" cy="1936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File_id: 123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Vacation_policy.pdf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File_id: 456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Office_policy.pdf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42" name="Google Shape;342;p37"/>
          <p:cNvCxnSpPr>
            <a:stCxn id="340" idx="2"/>
            <a:endCxn id="341" idx="0"/>
          </p:cNvCxnSpPr>
          <p:nvPr/>
        </p:nvCxnSpPr>
        <p:spPr>
          <a:xfrm>
            <a:off x="1256200" y="2525300"/>
            <a:ext cx="0" cy="1635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37"/>
          <p:cNvCxnSpPr>
            <a:stCxn id="339" idx="2"/>
            <a:endCxn id="340" idx="0"/>
          </p:cNvCxnSpPr>
          <p:nvPr/>
        </p:nvCxnSpPr>
        <p:spPr>
          <a:xfrm>
            <a:off x="1256200" y="1644200"/>
            <a:ext cx="0" cy="969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8"/>
          <p:cNvSpPr/>
          <p:nvPr/>
        </p:nvSpPr>
        <p:spPr>
          <a:xfrm>
            <a:off x="3099875" y="3176450"/>
            <a:ext cx="1004700" cy="1100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9" name="Google Shape;34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8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38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2" name="Google Shape;35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8"/>
          <p:cNvSpPr/>
          <p:nvPr/>
        </p:nvSpPr>
        <p:spPr>
          <a:xfrm>
            <a:off x="287200" y="884900"/>
            <a:ext cx="1938000" cy="75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Assistant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Name: Corp Bot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38"/>
          <p:cNvSpPr/>
          <p:nvPr/>
        </p:nvSpPr>
        <p:spPr>
          <a:xfrm>
            <a:off x="287200" y="1741100"/>
            <a:ext cx="1938000" cy="784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Tools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Type: Retrieval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38"/>
          <p:cNvSpPr/>
          <p:nvPr/>
        </p:nvSpPr>
        <p:spPr>
          <a:xfrm>
            <a:off x="183850" y="2688788"/>
            <a:ext cx="2144700" cy="1936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File_id: 123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Vacation_policy.pdf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File_id: 456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Office_policy.pdf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6" name="Google Shape;356;p38"/>
          <p:cNvCxnSpPr>
            <a:stCxn id="354" idx="2"/>
            <a:endCxn id="355" idx="0"/>
          </p:cNvCxnSpPr>
          <p:nvPr/>
        </p:nvCxnSpPr>
        <p:spPr>
          <a:xfrm>
            <a:off x="1256200" y="2525300"/>
            <a:ext cx="0" cy="1635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38"/>
          <p:cNvCxnSpPr>
            <a:stCxn id="353" idx="2"/>
            <a:endCxn id="354" idx="0"/>
          </p:cNvCxnSpPr>
          <p:nvPr/>
        </p:nvCxnSpPr>
        <p:spPr>
          <a:xfrm>
            <a:off x="1256200" y="1644200"/>
            <a:ext cx="0" cy="969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8" name="Google Shape;358;p38"/>
          <p:cNvSpPr/>
          <p:nvPr/>
        </p:nvSpPr>
        <p:spPr>
          <a:xfrm>
            <a:off x="2185050" y="3368425"/>
            <a:ext cx="885300" cy="16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8"/>
          <p:cNvSpPr/>
          <p:nvPr/>
        </p:nvSpPr>
        <p:spPr>
          <a:xfrm>
            <a:off x="2185050" y="3996050"/>
            <a:ext cx="885300" cy="16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8"/>
          <p:cNvSpPr txBox="1"/>
          <p:nvPr/>
        </p:nvSpPr>
        <p:spPr>
          <a:xfrm>
            <a:off x="2869925" y="3308125"/>
            <a:ext cx="13791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[3,4,..6,1]</a:t>
            </a:r>
            <a:endParaRPr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1" name="Google Shape;361;p38"/>
          <p:cNvSpPr txBox="1"/>
          <p:nvPr/>
        </p:nvSpPr>
        <p:spPr>
          <a:xfrm>
            <a:off x="2869925" y="3935750"/>
            <a:ext cx="13791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[5,1,..8,9]</a:t>
            </a:r>
            <a:endParaRPr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9"/>
          <p:cNvSpPr/>
          <p:nvPr/>
        </p:nvSpPr>
        <p:spPr>
          <a:xfrm>
            <a:off x="3099875" y="3176450"/>
            <a:ext cx="1004700" cy="1100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7" name="Google Shape;36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39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39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0" name="Google Shape;37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9"/>
          <p:cNvSpPr/>
          <p:nvPr/>
        </p:nvSpPr>
        <p:spPr>
          <a:xfrm>
            <a:off x="287200" y="884900"/>
            <a:ext cx="1938000" cy="75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Assistant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Name: Corp Bot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2" name="Google Shape;372;p39"/>
          <p:cNvSpPr/>
          <p:nvPr/>
        </p:nvSpPr>
        <p:spPr>
          <a:xfrm>
            <a:off x="287200" y="1741100"/>
            <a:ext cx="1938000" cy="784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Tools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Type: Retrieval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39"/>
          <p:cNvSpPr/>
          <p:nvPr/>
        </p:nvSpPr>
        <p:spPr>
          <a:xfrm>
            <a:off x="183850" y="2688788"/>
            <a:ext cx="2144700" cy="1936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File_id: 123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Vacation_policy.pdf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File_id: 456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Office_policy.pdf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4" name="Google Shape;374;p39"/>
          <p:cNvCxnSpPr>
            <a:stCxn id="372" idx="2"/>
            <a:endCxn id="373" idx="0"/>
          </p:cNvCxnSpPr>
          <p:nvPr/>
        </p:nvCxnSpPr>
        <p:spPr>
          <a:xfrm>
            <a:off x="1256200" y="2525300"/>
            <a:ext cx="0" cy="1635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39"/>
          <p:cNvCxnSpPr>
            <a:stCxn id="371" idx="2"/>
            <a:endCxn id="372" idx="0"/>
          </p:cNvCxnSpPr>
          <p:nvPr/>
        </p:nvCxnSpPr>
        <p:spPr>
          <a:xfrm>
            <a:off x="1256200" y="1644200"/>
            <a:ext cx="0" cy="969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6" name="Google Shape;376;p39"/>
          <p:cNvSpPr/>
          <p:nvPr/>
        </p:nvSpPr>
        <p:spPr>
          <a:xfrm>
            <a:off x="2185050" y="3368425"/>
            <a:ext cx="885300" cy="16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9"/>
          <p:cNvSpPr/>
          <p:nvPr/>
        </p:nvSpPr>
        <p:spPr>
          <a:xfrm>
            <a:off x="2185050" y="3996050"/>
            <a:ext cx="885300" cy="16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9"/>
          <p:cNvSpPr txBox="1"/>
          <p:nvPr/>
        </p:nvSpPr>
        <p:spPr>
          <a:xfrm>
            <a:off x="2869925" y="3308125"/>
            <a:ext cx="13791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[3,4,..6,1]</a:t>
            </a:r>
            <a:endParaRPr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9" name="Google Shape;379;p39"/>
          <p:cNvSpPr txBox="1"/>
          <p:nvPr/>
        </p:nvSpPr>
        <p:spPr>
          <a:xfrm>
            <a:off x="2869925" y="3935750"/>
            <a:ext cx="13791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[5,1,..8,9]</a:t>
            </a:r>
            <a:endParaRPr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0" name="Google Shape;380;p39"/>
          <p:cNvSpPr/>
          <p:nvPr/>
        </p:nvSpPr>
        <p:spPr>
          <a:xfrm>
            <a:off x="6230700" y="961100"/>
            <a:ext cx="2843400" cy="3922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Thread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39"/>
          <p:cNvSpPr/>
          <p:nvPr/>
        </p:nvSpPr>
        <p:spPr>
          <a:xfrm>
            <a:off x="6314525" y="1660050"/>
            <a:ext cx="2610300" cy="1034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Message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Content: “What is our vacation policy?”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0"/>
          <p:cNvSpPr/>
          <p:nvPr/>
        </p:nvSpPr>
        <p:spPr>
          <a:xfrm>
            <a:off x="3099875" y="3176450"/>
            <a:ext cx="1004700" cy="1100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7" name="Google Shape;38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0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40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0" name="Google Shape;39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40"/>
          <p:cNvSpPr/>
          <p:nvPr/>
        </p:nvSpPr>
        <p:spPr>
          <a:xfrm>
            <a:off x="287200" y="884900"/>
            <a:ext cx="1938000" cy="75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Assistant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Name: Corp Bot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2" name="Google Shape;392;p40"/>
          <p:cNvSpPr/>
          <p:nvPr/>
        </p:nvSpPr>
        <p:spPr>
          <a:xfrm>
            <a:off x="287200" y="1741100"/>
            <a:ext cx="1938000" cy="784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Tools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Type: Retrieval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3" name="Google Shape;393;p40"/>
          <p:cNvSpPr/>
          <p:nvPr/>
        </p:nvSpPr>
        <p:spPr>
          <a:xfrm>
            <a:off x="183850" y="2688788"/>
            <a:ext cx="2144700" cy="1936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File_id: 123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Vacation_policy.pdf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File_id: 456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Office_policy.pdf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94" name="Google Shape;394;p40"/>
          <p:cNvCxnSpPr>
            <a:stCxn id="392" idx="2"/>
            <a:endCxn id="393" idx="0"/>
          </p:cNvCxnSpPr>
          <p:nvPr/>
        </p:nvCxnSpPr>
        <p:spPr>
          <a:xfrm>
            <a:off x="1256200" y="2525300"/>
            <a:ext cx="0" cy="1635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40"/>
          <p:cNvCxnSpPr>
            <a:stCxn id="391" idx="2"/>
            <a:endCxn id="392" idx="0"/>
          </p:cNvCxnSpPr>
          <p:nvPr/>
        </p:nvCxnSpPr>
        <p:spPr>
          <a:xfrm>
            <a:off x="1256200" y="1644200"/>
            <a:ext cx="0" cy="969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6" name="Google Shape;396;p40"/>
          <p:cNvSpPr/>
          <p:nvPr/>
        </p:nvSpPr>
        <p:spPr>
          <a:xfrm>
            <a:off x="2185050" y="3368425"/>
            <a:ext cx="885300" cy="16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0"/>
          <p:cNvSpPr/>
          <p:nvPr/>
        </p:nvSpPr>
        <p:spPr>
          <a:xfrm>
            <a:off x="2185050" y="3996050"/>
            <a:ext cx="885300" cy="16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0"/>
          <p:cNvSpPr txBox="1"/>
          <p:nvPr/>
        </p:nvSpPr>
        <p:spPr>
          <a:xfrm>
            <a:off x="2869925" y="3308125"/>
            <a:ext cx="13791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[3,4,..6,1]</a:t>
            </a:r>
            <a:endParaRPr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9" name="Google Shape;399;p40"/>
          <p:cNvSpPr txBox="1"/>
          <p:nvPr/>
        </p:nvSpPr>
        <p:spPr>
          <a:xfrm>
            <a:off x="2869925" y="3935750"/>
            <a:ext cx="13791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[5,1,..8,9]</a:t>
            </a:r>
            <a:endParaRPr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0" name="Google Shape;400;p40"/>
          <p:cNvSpPr/>
          <p:nvPr/>
        </p:nvSpPr>
        <p:spPr>
          <a:xfrm>
            <a:off x="6230700" y="961100"/>
            <a:ext cx="2843400" cy="3922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Thread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1" name="Google Shape;401;p40"/>
          <p:cNvSpPr/>
          <p:nvPr/>
        </p:nvSpPr>
        <p:spPr>
          <a:xfrm>
            <a:off x="6314525" y="1660050"/>
            <a:ext cx="2610300" cy="1034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Message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Content: “What is our vacation policy?”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40"/>
          <p:cNvSpPr/>
          <p:nvPr/>
        </p:nvSpPr>
        <p:spPr>
          <a:xfrm>
            <a:off x="4519200" y="3176450"/>
            <a:ext cx="1133700" cy="4350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[3,4,..7,1]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3" name="Google Shape;403;p40"/>
          <p:cNvCxnSpPr>
            <a:stCxn id="401" idx="1"/>
            <a:endCxn id="402" idx="3"/>
          </p:cNvCxnSpPr>
          <p:nvPr/>
        </p:nvCxnSpPr>
        <p:spPr>
          <a:xfrm flipH="1">
            <a:off x="5653025" y="2177100"/>
            <a:ext cx="661500" cy="1216800"/>
          </a:xfrm>
          <a:prstGeom prst="bentConnector3">
            <a:avLst>
              <a:gd fmla="val 5000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1"/>
          <p:cNvSpPr/>
          <p:nvPr/>
        </p:nvSpPr>
        <p:spPr>
          <a:xfrm>
            <a:off x="3099875" y="3176450"/>
            <a:ext cx="1004700" cy="1100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9" name="Google Shape;40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4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41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2" name="Google Shape;41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41"/>
          <p:cNvSpPr/>
          <p:nvPr/>
        </p:nvSpPr>
        <p:spPr>
          <a:xfrm>
            <a:off x="287200" y="884900"/>
            <a:ext cx="1938000" cy="75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Assistant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Name: Corp Bot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4" name="Google Shape;414;p41"/>
          <p:cNvSpPr/>
          <p:nvPr/>
        </p:nvSpPr>
        <p:spPr>
          <a:xfrm>
            <a:off x="287200" y="1741100"/>
            <a:ext cx="1938000" cy="784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Tools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Type: Retrieval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41"/>
          <p:cNvSpPr/>
          <p:nvPr/>
        </p:nvSpPr>
        <p:spPr>
          <a:xfrm>
            <a:off x="183850" y="2688788"/>
            <a:ext cx="2144700" cy="1936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File_id: 123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Vacation_policy.pdf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File_id: 456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Office_policy.pdf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16" name="Google Shape;416;p41"/>
          <p:cNvCxnSpPr>
            <a:stCxn id="414" idx="2"/>
            <a:endCxn id="415" idx="0"/>
          </p:cNvCxnSpPr>
          <p:nvPr/>
        </p:nvCxnSpPr>
        <p:spPr>
          <a:xfrm>
            <a:off x="1256200" y="2525300"/>
            <a:ext cx="0" cy="1635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41"/>
          <p:cNvCxnSpPr>
            <a:stCxn id="413" idx="2"/>
            <a:endCxn id="414" idx="0"/>
          </p:cNvCxnSpPr>
          <p:nvPr/>
        </p:nvCxnSpPr>
        <p:spPr>
          <a:xfrm>
            <a:off x="1256200" y="1644200"/>
            <a:ext cx="0" cy="969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41"/>
          <p:cNvSpPr/>
          <p:nvPr/>
        </p:nvSpPr>
        <p:spPr>
          <a:xfrm>
            <a:off x="2185050" y="3368425"/>
            <a:ext cx="885300" cy="16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1"/>
          <p:cNvSpPr/>
          <p:nvPr/>
        </p:nvSpPr>
        <p:spPr>
          <a:xfrm>
            <a:off x="2185050" y="3996050"/>
            <a:ext cx="885300" cy="16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1"/>
          <p:cNvSpPr txBox="1"/>
          <p:nvPr/>
        </p:nvSpPr>
        <p:spPr>
          <a:xfrm>
            <a:off x="2869925" y="3308125"/>
            <a:ext cx="13791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[3,4,..6,1]</a:t>
            </a:r>
            <a:endParaRPr b="1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1" name="Google Shape;421;p41"/>
          <p:cNvSpPr txBox="1"/>
          <p:nvPr/>
        </p:nvSpPr>
        <p:spPr>
          <a:xfrm>
            <a:off x="2869925" y="3935750"/>
            <a:ext cx="13791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[5,1,..8,9]</a:t>
            </a:r>
            <a:endParaRPr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2" name="Google Shape;422;p41"/>
          <p:cNvSpPr/>
          <p:nvPr/>
        </p:nvSpPr>
        <p:spPr>
          <a:xfrm>
            <a:off x="6230700" y="961100"/>
            <a:ext cx="2843400" cy="3922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Thread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3" name="Google Shape;423;p41"/>
          <p:cNvSpPr/>
          <p:nvPr/>
        </p:nvSpPr>
        <p:spPr>
          <a:xfrm>
            <a:off x="6314525" y="1660050"/>
            <a:ext cx="2610300" cy="1034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Message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Content: “What is our vacation policy?”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4" name="Google Shape;424;p41"/>
          <p:cNvSpPr/>
          <p:nvPr/>
        </p:nvSpPr>
        <p:spPr>
          <a:xfrm>
            <a:off x="4519200" y="3176450"/>
            <a:ext cx="1133700" cy="4350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[3,4,..7,1]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25" name="Google Shape;425;p41"/>
          <p:cNvCxnSpPr>
            <a:stCxn id="423" idx="1"/>
            <a:endCxn id="424" idx="3"/>
          </p:cNvCxnSpPr>
          <p:nvPr/>
        </p:nvCxnSpPr>
        <p:spPr>
          <a:xfrm flipH="1">
            <a:off x="5653025" y="2177100"/>
            <a:ext cx="661500" cy="1216800"/>
          </a:xfrm>
          <a:prstGeom prst="bentConnector3">
            <a:avLst>
              <a:gd fmla="val 5000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Knowledge Retrieval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 powerful capability of Assistants is to ask them information about files that you upload to OpenAI File Storage.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Before we dive into the coding of using files with our assistants, let’s get an overview of some key ideas on how knowledge retrieval works!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2"/>
          <p:cNvSpPr/>
          <p:nvPr/>
        </p:nvSpPr>
        <p:spPr>
          <a:xfrm>
            <a:off x="3099875" y="3176450"/>
            <a:ext cx="1004700" cy="1100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1" name="Google Shape;43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2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3" name="Google Shape;433;p42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4" name="Google Shape;43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42"/>
          <p:cNvSpPr/>
          <p:nvPr/>
        </p:nvSpPr>
        <p:spPr>
          <a:xfrm>
            <a:off x="287200" y="884900"/>
            <a:ext cx="1938000" cy="75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Assistant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Name: Corp Bot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6" name="Google Shape;436;p42"/>
          <p:cNvSpPr/>
          <p:nvPr/>
        </p:nvSpPr>
        <p:spPr>
          <a:xfrm>
            <a:off x="287200" y="1741100"/>
            <a:ext cx="1938000" cy="784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Tools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Type: Retrieval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p42"/>
          <p:cNvSpPr/>
          <p:nvPr/>
        </p:nvSpPr>
        <p:spPr>
          <a:xfrm>
            <a:off x="155350" y="2688788"/>
            <a:ext cx="2201700" cy="1936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File_id: 123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Vacation_policy.pdf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File_id: 456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Office_policy.pdf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8" name="Google Shape;438;p42"/>
          <p:cNvCxnSpPr>
            <a:stCxn id="436" idx="2"/>
            <a:endCxn id="437" idx="0"/>
          </p:cNvCxnSpPr>
          <p:nvPr/>
        </p:nvCxnSpPr>
        <p:spPr>
          <a:xfrm>
            <a:off x="1256200" y="2525300"/>
            <a:ext cx="0" cy="1635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42"/>
          <p:cNvCxnSpPr>
            <a:stCxn id="435" idx="2"/>
            <a:endCxn id="436" idx="0"/>
          </p:cNvCxnSpPr>
          <p:nvPr/>
        </p:nvCxnSpPr>
        <p:spPr>
          <a:xfrm>
            <a:off x="1256200" y="1644200"/>
            <a:ext cx="0" cy="969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0" name="Google Shape;440;p42"/>
          <p:cNvSpPr/>
          <p:nvPr/>
        </p:nvSpPr>
        <p:spPr>
          <a:xfrm>
            <a:off x="2185050" y="3368425"/>
            <a:ext cx="885300" cy="16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2"/>
          <p:cNvSpPr/>
          <p:nvPr/>
        </p:nvSpPr>
        <p:spPr>
          <a:xfrm>
            <a:off x="2185050" y="3996050"/>
            <a:ext cx="885300" cy="16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2"/>
          <p:cNvSpPr txBox="1"/>
          <p:nvPr/>
        </p:nvSpPr>
        <p:spPr>
          <a:xfrm>
            <a:off x="2869925" y="3308125"/>
            <a:ext cx="13791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[3,4,..6,1]</a:t>
            </a:r>
            <a:endParaRPr b="1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3" name="Google Shape;443;p42"/>
          <p:cNvSpPr txBox="1"/>
          <p:nvPr/>
        </p:nvSpPr>
        <p:spPr>
          <a:xfrm>
            <a:off x="2869925" y="3935750"/>
            <a:ext cx="13791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[5,1,..8,9]</a:t>
            </a:r>
            <a:endParaRPr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4" name="Google Shape;444;p42"/>
          <p:cNvSpPr/>
          <p:nvPr/>
        </p:nvSpPr>
        <p:spPr>
          <a:xfrm>
            <a:off x="6230700" y="961100"/>
            <a:ext cx="2843400" cy="3922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Thread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5" name="Google Shape;445;p42"/>
          <p:cNvSpPr/>
          <p:nvPr/>
        </p:nvSpPr>
        <p:spPr>
          <a:xfrm>
            <a:off x="6314525" y="1660050"/>
            <a:ext cx="2610300" cy="1034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Message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Content: “What is our vacation policy?”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42"/>
          <p:cNvSpPr/>
          <p:nvPr/>
        </p:nvSpPr>
        <p:spPr>
          <a:xfrm>
            <a:off x="4519200" y="3176450"/>
            <a:ext cx="1133700" cy="4350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[3,4,..7,1]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7" name="Google Shape;447;p42"/>
          <p:cNvCxnSpPr>
            <a:stCxn id="445" idx="1"/>
            <a:endCxn id="446" idx="3"/>
          </p:cNvCxnSpPr>
          <p:nvPr/>
        </p:nvCxnSpPr>
        <p:spPr>
          <a:xfrm flipH="1">
            <a:off x="5653025" y="2177100"/>
            <a:ext cx="661500" cy="1216800"/>
          </a:xfrm>
          <a:prstGeom prst="bentConnector3">
            <a:avLst>
              <a:gd fmla="val 5000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8" name="Google Shape;448;p42"/>
          <p:cNvSpPr/>
          <p:nvPr/>
        </p:nvSpPr>
        <p:spPr>
          <a:xfrm>
            <a:off x="3293925" y="1975399"/>
            <a:ext cx="833922" cy="1076220"/>
          </a:xfrm>
          <a:prstGeom prst="flowChartMultidocument">
            <a:avLst/>
          </a:prstGeom>
          <a:solidFill>
            <a:srgbClr val="FCE5CD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9" name="Google Shape;449;p42"/>
          <p:cNvCxnSpPr>
            <a:stCxn id="437" idx="3"/>
            <a:endCxn id="448" idx="1"/>
          </p:cNvCxnSpPr>
          <p:nvPr/>
        </p:nvCxnSpPr>
        <p:spPr>
          <a:xfrm flipH="1" rot="10800000">
            <a:off x="2357050" y="2513588"/>
            <a:ext cx="936900" cy="11433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3"/>
          <p:cNvSpPr/>
          <p:nvPr/>
        </p:nvSpPr>
        <p:spPr>
          <a:xfrm>
            <a:off x="3099875" y="3176450"/>
            <a:ext cx="1004700" cy="1100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55" name="Google Shape;45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43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7" name="Google Shape;457;p43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58" name="Google Shape;45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43"/>
          <p:cNvSpPr/>
          <p:nvPr/>
        </p:nvSpPr>
        <p:spPr>
          <a:xfrm>
            <a:off x="287200" y="884900"/>
            <a:ext cx="1938000" cy="75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Assistant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Name: Corp Bot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0" name="Google Shape;460;p43"/>
          <p:cNvSpPr/>
          <p:nvPr/>
        </p:nvSpPr>
        <p:spPr>
          <a:xfrm>
            <a:off x="287200" y="1741100"/>
            <a:ext cx="1938000" cy="784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Tools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Type: Retrieval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1" name="Google Shape;461;p43"/>
          <p:cNvSpPr/>
          <p:nvPr/>
        </p:nvSpPr>
        <p:spPr>
          <a:xfrm>
            <a:off x="155350" y="2688788"/>
            <a:ext cx="2201700" cy="1936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File_id: 123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Vacation_policy.pdf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File_id: 456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Office_policy.pdf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62" name="Google Shape;462;p43"/>
          <p:cNvCxnSpPr>
            <a:stCxn id="460" idx="2"/>
            <a:endCxn id="461" idx="0"/>
          </p:cNvCxnSpPr>
          <p:nvPr/>
        </p:nvCxnSpPr>
        <p:spPr>
          <a:xfrm>
            <a:off x="1256200" y="2525300"/>
            <a:ext cx="0" cy="1635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43"/>
          <p:cNvCxnSpPr>
            <a:stCxn id="459" idx="2"/>
            <a:endCxn id="460" idx="0"/>
          </p:cNvCxnSpPr>
          <p:nvPr/>
        </p:nvCxnSpPr>
        <p:spPr>
          <a:xfrm>
            <a:off x="1256200" y="1644200"/>
            <a:ext cx="0" cy="969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4" name="Google Shape;464;p43"/>
          <p:cNvSpPr/>
          <p:nvPr/>
        </p:nvSpPr>
        <p:spPr>
          <a:xfrm>
            <a:off x="2185050" y="3368425"/>
            <a:ext cx="885300" cy="16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3"/>
          <p:cNvSpPr/>
          <p:nvPr/>
        </p:nvSpPr>
        <p:spPr>
          <a:xfrm>
            <a:off x="2185050" y="3996050"/>
            <a:ext cx="885300" cy="16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3"/>
          <p:cNvSpPr txBox="1"/>
          <p:nvPr/>
        </p:nvSpPr>
        <p:spPr>
          <a:xfrm>
            <a:off x="2869925" y="3308125"/>
            <a:ext cx="13791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[3,4,..6,1]</a:t>
            </a:r>
            <a:endParaRPr b="1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7" name="Google Shape;467;p43"/>
          <p:cNvSpPr txBox="1"/>
          <p:nvPr/>
        </p:nvSpPr>
        <p:spPr>
          <a:xfrm>
            <a:off x="2869925" y="3935750"/>
            <a:ext cx="13791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[5,1,..8,9]</a:t>
            </a:r>
            <a:endParaRPr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8" name="Google Shape;468;p43"/>
          <p:cNvSpPr/>
          <p:nvPr/>
        </p:nvSpPr>
        <p:spPr>
          <a:xfrm>
            <a:off x="6230700" y="961100"/>
            <a:ext cx="2843400" cy="3922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Thread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9" name="Google Shape;469;p43"/>
          <p:cNvSpPr/>
          <p:nvPr/>
        </p:nvSpPr>
        <p:spPr>
          <a:xfrm>
            <a:off x="6314525" y="1660050"/>
            <a:ext cx="2610300" cy="1034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Message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Content: “What is our vacation policy?”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43"/>
          <p:cNvSpPr/>
          <p:nvPr/>
        </p:nvSpPr>
        <p:spPr>
          <a:xfrm>
            <a:off x="4519200" y="3176450"/>
            <a:ext cx="1133700" cy="4350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[3,4,..7,1]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1" name="Google Shape;471;p43"/>
          <p:cNvCxnSpPr>
            <a:stCxn id="469" idx="1"/>
            <a:endCxn id="472" idx="3"/>
          </p:cNvCxnSpPr>
          <p:nvPr/>
        </p:nvCxnSpPr>
        <p:spPr>
          <a:xfrm flipH="1">
            <a:off x="4127825" y="2177100"/>
            <a:ext cx="2186700" cy="3363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2" name="Google Shape;472;p43"/>
          <p:cNvSpPr/>
          <p:nvPr/>
        </p:nvSpPr>
        <p:spPr>
          <a:xfrm>
            <a:off x="3293925" y="1975399"/>
            <a:ext cx="833922" cy="1076220"/>
          </a:xfrm>
          <a:prstGeom prst="flowChartMultidocument">
            <a:avLst/>
          </a:prstGeom>
          <a:solidFill>
            <a:srgbClr val="FCE5CD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3" name="Google Shape;473;p43"/>
          <p:cNvCxnSpPr>
            <a:stCxn id="461" idx="3"/>
            <a:endCxn id="472" idx="1"/>
          </p:cNvCxnSpPr>
          <p:nvPr/>
        </p:nvCxnSpPr>
        <p:spPr>
          <a:xfrm flipH="1" rot="10800000">
            <a:off x="2357050" y="2513588"/>
            <a:ext cx="936900" cy="11433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4" name="Google Shape;474;p43"/>
          <p:cNvCxnSpPr>
            <a:stCxn id="472" idx="0"/>
            <a:endCxn id="459" idx="3"/>
          </p:cNvCxnSpPr>
          <p:nvPr/>
        </p:nvCxnSpPr>
        <p:spPr>
          <a:xfrm flipH="1" rot="5400000">
            <a:off x="2641307" y="848449"/>
            <a:ext cx="710700" cy="15432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4"/>
          <p:cNvSpPr/>
          <p:nvPr/>
        </p:nvSpPr>
        <p:spPr>
          <a:xfrm>
            <a:off x="3099875" y="3176450"/>
            <a:ext cx="1004700" cy="1100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80" name="Google Shape;48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44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2" name="Google Shape;482;p44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83" name="Google Shape;48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44"/>
          <p:cNvSpPr/>
          <p:nvPr/>
        </p:nvSpPr>
        <p:spPr>
          <a:xfrm>
            <a:off x="287200" y="884900"/>
            <a:ext cx="1938000" cy="75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Assistant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Name: Corp Bot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5" name="Google Shape;485;p44"/>
          <p:cNvSpPr/>
          <p:nvPr/>
        </p:nvSpPr>
        <p:spPr>
          <a:xfrm>
            <a:off x="287200" y="1741100"/>
            <a:ext cx="1938000" cy="784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Tools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Type: Retrieval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6" name="Google Shape;486;p44"/>
          <p:cNvSpPr/>
          <p:nvPr/>
        </p:nvSpPr>
        <p:spPr>
          <a:xfrm>
            <a:off x="155350" y="2688788"/>
            <a:ext cx="2201700" cy="1936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File_id: 123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Vacation_policy.pdf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File_id: 456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Office_policy.pdf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87" name="Google Shape;487;p44"/>
          <p:cNvCxnSpPr>
            <a:stCxn id="485" idx="2"/>
            <a:endCxn id="486" idx="0"/>
          </p:cNvCxnSpPr>
          <p:nvPr/>
        </p:nvCxnSpPr>
        <p:spPr>
          <a:xfrm>
            <a:off x="1256200" y="2525300"/>
            <a:ext cx="0" cy="1635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" name="Google Shape;488;p44"/>
          <p:cNvCxnSpPr>
            <a:stCxn id="484" idx="2"/>
            <a:endCxn id="485" idx="0"/>
          </p:cNvCxnSpPr>
          <p:nvPr/>
        </p:nvCxnSpPr>
        <p:spPr>
          <a:xfrm>
            <a:off x="1256200" y="1644200"/>
            <a:ext cx="0" cy="969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9" name="Google Shape;489;p44"/>
          <p:cNvSpPr/>
          <p:nvPr/>
        </p:nvSpPr>
        <p:spPr>
          <a:xfrm>
            <a:off x="2185050" y="3368425"/>
            <a:ext cx="885300" cy="16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4"/>
          <p:cNvSpPr/>
          <p:nvPr/>
        </p:nvSpPr>
        <p:spPr>
          <a:xfrm>
            <a:off x="2185050" y="3996050"/>
            <a:ext cx="885300" cy="16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44"/>
          <p:cNvSpPr txBox="1"/>
          <p:nvPr/>
        </p:nvSpPr>
        <p:spPr>
          <a:xfrm>
            <a:off x="2869925" y="3308125"/>
            <a:ext cx="13791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[3,4,..6,1]</a:t>
            </a:r>
            <a:endParaRPr b="1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2" name="Google Shape;492;p44"/>
          <p:cNvSpPr txBox="1"/>
          <p:nvPr/>
        </p:nvSpPr>
        <p:spPr>
          <a:xfrm>
            <a:off x="2869925" y="3935750"/>
            <a:ext cx="13791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[5,1,..8,9]</a:t>
            </a:r>
            <a:endParaRPr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3" name="Google Shape;493;p44"/>
          <p:cNvSpPr/>
          <p:nvPr/>
        </p:nvSpPr>
        <p:spPr>
          <a:xfrm>
            <a:off x="6230700" y="961100"/>
            <a:ext cx="2843400" cy="3922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Thread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4" name="Google Shape;494;p44"/>
          <p:cNvSpPr/>
          <p:nvPr/>
        </p:nvSpPr>
        <p:spPr>
          <a:xfrm>
            <a:off x="6314525" y="1660050"/>
            <a:ext cx="2610300" cy="1034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Message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Content: “What is our vacation policy?”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44"/>
          <p:cNvSpPr/>
          <p:nvPr/>
        </p:nvSpPr>
        <p:spPr>
          <a:xfrm>
            <a:off x="4519200" y="3176450"/>
            <a:ext cx="1133700" cy="4350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[3,4,..7,1]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6" name="Google Shape;496;p44"/>
          <p:cNvCxnSpPr>
            <a:stCxn id="494" idx="1"/>
            <a:endCxn id="497" idx="3"/>
          </p:cNvCxnSpPr>
          <p:nvPr/>
        </p:nvCxnSpPr>
        <p:spPr>
          <a:xfrm flipH="1">
            <a:off x="4127825" y="2177100"/>
            <a:ext cx="2186700" cy="3363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7" name="Google Shape;497;p44"/>
          <p:cNvSpPr/>
          <p:nvPr/>
        </p:nvSpPr>
        <p:spPr>
          <a:xfrm>
            <a:off x="3293925" y="1975399"/>
            <a:ext cx="833922" cy="1076220"/>
          </a:xfrm>
          <a:prstGeom prst="flowChartMultidocument">
            <a:avLst/>
          </a:prstGeom>
          <a:solidFill>
            <a:srgbClr val="FCE5CD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8" name="Google Shape;498;p44"/>
          <p:cNvCxnSpPr>
            <a:stCxn id="486" idx="3"/>
            <a:endCxn id="497" idx="1"/>
          </p:cNvCxnSpPr>
          <p:nvPr/>
        </p:nvCxnSpPr>
        <p:spPr>
          <a:xfrm flipH="1" rot="10800000">
            <a:off x="2357050" y="2513588"/>
            <a:ext cx="936900" cy="11433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9" name="Google Shape;499;p44"/>
          <p:cNvCxnSpPr>
            <a:stCxn id="497" idx="0"/>
            <a:endCxn id="484" idx="3"/>
          </p:cNvCxnSpPr>
          <p:nvPr/>
        </p:nvCxnSpPr>
        <p:spPr>
          <a:xfrm flipH="1" rot="5400000">
            <a:off x="2641307" y="848449"/>
            <a:ext cx="710700" cy="15432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0" name="Google Shape;500;p44"/>
          <p:cNvSpPr/>
          <p:nvPr/>
        </p:nvSpPr>
        <p:spPr>
          <a:xfrm>
            <a:off x="6314525" y="2982500"/>
            <a:ext cx="2610300" cy="13488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Message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Assistant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Content: “5 weeks PTO a year”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Annotation: File 123 pg 6.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5"/>
          <p:cNvSpPr/>
          <p:nvPr/>
        </p:nvSpPr>
        <p:spPr>
          <a:xfrm>
            <a:off x="3099875" y="3176450"/>
            <a:ext cx="1004700" cy="1100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06" name="Google Shape;50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45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8" name="Google Shape;508;p45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09" name="Google Shape;50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45"/>
          <p:cNvSpPr/>
          <p:nvPr/>
        </p:nvSpPr>
        <p:spPr>
          <a:xfrm>
            <a:off x="287200" y="884900"/>
            <a:ext cx="1938000" cy="75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Assistant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Name: Corp Bot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1" name="Google Shape;511;p45"/>
          <p:cNvSpPr/>
          <p:nvPr/>
        </p:nvSpPr>
        <p:spPr>
          <a:xfrm>
            <a:off x="287200" y="1741100"/>
            <a:ext cx="1938000" cy="784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Tools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Type: Retrieval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2" name="Google Shape;512;p45"/>
          <p:cNvSpPr/>
          <p:nvPr/>
        </p:nvSpPr>
        <p:spPr>
          <a:xfrm>
            <a:off x="155350" y="2688788"/>
            <a:ext cx="2201700" cy="1936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File_id: 123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Vacation_policy.pdf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File_id: 456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Office_policy.pdf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3" name="Google Shape;513;p45"/>
          <p:cNvCxnSpPr>
            <a:stCxn id="511" idx="2"/>
            <a:endCxn id="512" idx="0"/>
          </p:cNvCxnSpPr>
          <p:nvPr/>
        </p:nvCxnSpPr>
        <p:spPr>
          <a:xfrm>
            <a:off x="1256200" y="2525300"/>
            <a:ext cx="0" cy="1635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" name="Google Shape;514;p45"/>
          <p:cNvCxnSpPr>
            <a:stCxn id="510" idx="2"/>
            <a:endCxn id="511" idx="0"/>
          </p:cNvCxnSpPr>
          <p:nvPr/>
        </p:nvCxnSpPr>
        <p:spPr>
          <a:xfrm>
            <a:off x="1256200" y="1644200"/>
            <a:ext cx="0" cy="969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5" name="Google Shape;515;p45"/>
          <p:cNvSpPr/>
          <p:nvPr/>
        </p:nvSpPr>
        <p:spPr>
          <a:xfrm>
            <a:off x="2185050" y="3368425"/>
            <a:ext cx="885300" cy="16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45"/>
          <p:cNvSpPr/>
          <p:nvPr/>
        </p:nvSpPr>
        <p:spPr>
          <a:xfrm>
            <a:off x="2185050" y="3996050"/>
            <a:ext cx="885300" cy="16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45"/>
          <p:cNvSpPr txBox="1"/>
          <p:nvPr/>
        </p:nvSpPr>
        <p:spPr>
          <a:xfrm>
            <a:off x="2869925" y="3308125"/>
            <a:ext cx="13791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[3,4,..6,1]</a:t>
            </a:r>
            <a:endParaRPr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18" name="Google Shape;518;p45"/>
          <p:cNvSpPr txBox="1"/>
          <p:nvPr/>
        </p:nvSpPr>
        <p:spPr>
          <a:xfrm>
            <a:off x="2869925" y="3935750"/>
            <a:ext cx="13791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[5,1,..8,9]</a:t>
            </a:r>
            <a:endParaRPr b="1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19" name="Google Shape;519;p45"/>
          <p:cNvSpPr/>
          <p:nvPr/>
        </p:nvSpPr>
        <p:spPr>
          <a:xfrm>
            <a:off x="6230700" y="961100"/>
            <a:ext cx="2843400" cy="3922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Thread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0" name="Google Shape;520;p45"/>
          <p:cNvSpPr/>
          <p:nvPr/>
        </p:nvSpPr>
        <p:spPr>
          <a:xfrm>
            <a:off x="6314525" y="1660050"/>
            <a:ext cx="2610300" cy="1034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Message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Content: “What is our vacation policy?”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1" name="Google Shape;521;p45"/>
          <p:cNvSpPr/>
          <p:nvPr/>
        </p:nvSpPr>
        <p:spPr>
          <a:xfrm>
            <a:off x="4519200" y="3176450"/>
            <a:ext cx="1133700" cy="4350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[3,4,..7,1]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2" name="Google Shape;522;p45"/>
          <p:cNvCxnSpPr>
            <a:stCxn id="520" idx="1"/>
            <a:endCxn id="523" idx="3"/>
          </p:cNvCxnSpPr>
          <p:nvPr/>
        </p:nvCxnSpPr>
        <p:spPr>
          <a:xfrm flipH="1">
            <a:off x="4127825" y="2177100"/>
            <a:ext cx="2186700" cy="3363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3" name="Google Shape;523;p45"/>
          <p:cNvSpPr/>
          <p:nvPr/>
        </p:nvSpPr>
        <p:spPr>
          <a:xfrm>
            <a:off x="3293925" y="1975399"/>
            <a:ext cx="833922" cy="1076220"/>
          </a:xfrm>
          <a:prstGeom prst="flowChartMultidocument">
            <a:avLst/>
          </a:prstGeom>
          <a:solidFill>
            <a:srgbClr val="FCE5CD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4" name="Google Shape;524;p45"/>
          <p:cNvCxnSpPr>
            <a:stCxn id="512" idx="3"/>
            <a:endCxn id="523" idx="1"/>
          </p:cNvCxnSpPr>
          <p:nvPr/>
        </p:nvCxnSpPr>
        <p:spPr>
          <a:xfrm flipH="1" rot="10800000">
            <a:off x="2357050" y="2513588"/>
            <a:ext cx="936900" cy="11433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5" name="Google Shape;525;p45"/>
          <p:cNvCxnSpPr>
            <a:stCxn id="523" idx="0"/>
            <a:endCxn id="510" idx="3"/>
          </p:cNvCxnSpPr>
          <p:nvPr/>
        </p:nvCxnSpPr>
        <p:spPr>
          <a:xfrm flipH="1" rot="5400000">
            <a:off x="2641307" y="848449"/>
            <a:ext cx="710700" cy="15432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6" name="Google Shape;526;p45"/>
          <p:cNvSpPr/>
          <p:nvPr/>
        </p:nvSpPr>
        <p:spPr>
          <a:xfrm>
            <a:off x="6314525" y="2982500"/>
            <a:ext cx="2610300" cy="15135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Message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Assistant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Content: “There is no information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about vacations in our office policy, sorry!”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7" name="Google Shape;527;p45"/>
          <p:cNvSpPr/>
          <p:nvPr/>
        </p:nvSpPr>
        <p:spPr>
          <a:xfrm>
            <a:off x="296725" y="3815625"/>
            <a:ext cx="1858800" cy="6477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45"/>
          <p:cNvSpPr/>
          <p:nvPr/>
        </p:nvSpPr>
        <p:spPr>
          <a:xfrm>
            <a:off x="3745238" y="3095738"/>
            <a:ext cx="1181100" cy="1181100"/>
          </a:xfrm>
          <a:prstGeom prst="noSmoking">
            <a:avLst>
              <a:gd fmla="val 18750" name="adj"/>
            </a:avLst>
          </a:prstGeom>
          <a:solidFill>
            <a:srgbClr val="CC0000">
              <a:alpha val="31009"/>
            </a:srgbClr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" name="Google Shape;53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46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5" name="Google Shape;535;p46"/>
          <p:cNvSpPr txBox="1"/>
          <p:nvPr/>
        </p:nvSpPr>
        <p:spPr>
          <a:xfrm>
            <a:off x="272000" y="854825"/>
            <a:ext cx="8705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Supported Files Types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view all the supported files in the documentation: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800"/>
              <a:buFont typeface="Montserrat"/>
              <a:buChar char="●"/>
            </a:pPr>
            <a:r>
              <a:rPr b="1" lang="en" sz="2800" u="sng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platform.openai.com/docs/assistants/tools/supported-files</a:t>
            </a:r>
            <a:endParaRPr b="1" sz="2800" u="sng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36" name="Google Shape;53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1" name="Google Shape;54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47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3" name="Google Shape;543;p47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Knowledge Retrieval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Now let’s visualize an assistant that is constructed to have knowledge retrieval from multiple files upon creating the assistant. </a:t>
            </a:r>
            <a:r>
              <a:rPr b="1" i="1" lang="en" sz="2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An important note however!</a:t>
            </a:r>
            <a:endParaRPr b="1" i="1"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means you will be charged for these files, currently all the files attached will be automatically indexed and you will be charged the $0.20/GB per assistant per day.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44" name="Google Shape;54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Google Shape;54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48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1" name="Google Shape;551;p48"/>
          <p:cNvSpPr txBox="1"/>
          <p:nvPr/>
        </p:nvSpPr>
        <p:spPr>
          <a:xfrm>
            <a:off x="272000" y="854825"/>
            <a:ext cx="8456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Knowledge Retrieval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pricing will very likely evolve with time, so make sure you check the official pricing documentation online on pricing of assistants, files, and knowledge retrieval!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2" name="Google Shape;55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7" name="Google Shape;55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49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9" name="Google Shape;559;p49"/>
          <p:cNvSpPr txBox="1"/>
          <p:nvPr/>
        </p:nvSpPr>
        <p:spPr>
          <a:xfrm>
            <a:off x="272000" y="854825"/>
            <a:ext cx="8705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Supported Files Types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 u="sng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0" name="Google Shape;56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3937" y="1395000"/>
            <a:ext cx="3396375" cy="3702376"/>
          </a:xfrm>
          <a:prstGeom prst="rect">
            <a:avLst/>
          </a:prstGeom>
          <a:noFill/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62" name="Google Shape;562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88637" y="2372100"/>
            <a:ext cx="3458887" cy="2096423"/>
          </a:xfrm>
          <a:prstGeom prst="rect">
            <a:avLst/>
          </a:prstGeom>
          <a:noFill/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63" name="Google Shape;563;p49"/>
          <p:cNvSpPr txBox="1"/>
          <p:nvPr/>
        </p:nvSpPr>
        <p:spPr>
          <a:xfrm>
            <a:off x="5734075" y="1931800"/>
            <a:ext cx="31680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Code Interpreter Only: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0"/>
          <p:cNvSpPr/>
          <p:nvPr/>
        </p:nvSpPr>
        <p:spPr>
          <a:xfrm>
            <a:off x="5291300" y="2034425"/>
            <a:ext cx="3286500" cy="9723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50"/>
          <p:cNvSpPr txBox="1"/>
          <p:nvPr/>
        </p:nvSpPr>
        <p:spPr>
          <a:xfrm>
            <a:off x="0" y="1981775"/>
            <a:ext cx="91440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Let’s get started!</a:t>
            </a:r>
            <a:endParaRPr sz="55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570" name="Google Shape;57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0675" y="4671273"/>
            <a:ext cx="2282651" cy="38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1"/>
          <p:cNvSpPr/>
          <p:nvPr/>
        </p:nvSpPr>
        <p:spPr>
          <a:xfrm>
            <a:off x="5291300" y="2034425"/>
            <a:ext cx="3286500" cy="9723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51"/>
          <p:cNvSpPr txBox="1"/>
          <p:nvPr/>
        </p:nvSpPr>
        <p:spPr>
          <a:xfrm>
            <a:off x="0" y="1981775"/>
            <a:ext cx="91440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Single File in Message</a:t>
            </a:r>
            <a:endParaRPr sz="55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577" name="Google Shape;57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0675" y="4671273"/>
            <a:ext cx="2282651" cy="38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Knowledge Retrieval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There are two main methods of using files with an Assistant: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Passing the file ID directly within the message.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Upon creating the assistant, associated specific files with that assistant.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2"/>
          <p:cNvSpPr/>
          <p:nvPr/>
        </p:nvSpPr>
        <p:spPr>
          <a:xfrm>
            <a:off x="5291300" y="2034425"/>
            <a:ext cx="3286500" cy="9723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52"/>
          <p:cNvSpPr txBox="1"/>
          <p:nvPr/>
        </p:nvSpPr>
        <p:spPr>
          <a:xfrm>
            <a:off x="0" y="1981775"/>
            <a:ext cx="91440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File with Code Interpreter</a:t>
            </a:r>
            <a:endParaRPr sz="55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584" name="Google Shape;58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0675" y="4671273"/>
            <a:ext cx="2282651" cy="38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" name="Google Shape;58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53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1" name="Google Shape;591;p53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File with Code Interpreter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Just like in ChatGPT Plus online, you can let the models use files you’ve already uploaded and refer to them in a message and then let the code interpreter run relevant Python code that could use or manipulate the uploaded file.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92" name="Google Shape;592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7" name="Google Shape;59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54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9" name="Google Shape;599;p54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File with Code Interpreter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To use a file with the code interpreter, you refer to the file via the message and make sure to add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code_interpreter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as a tool type for the assistant with some general instructions related to the uploaded file.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00" name="Google Shape;600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Google Shape;60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55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7" name="Google Shape;607;p55"/>
          <p:cNvSpPr txBox="1"/>
          <p:nvPr/>
        </p:nvSpPr>
        <p:spPr>
          <a:xfrm>
            <a:off x="272000" y="854825"/>
            <a:ext cx="8456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i="1" lang="en" sz="2800">
                <a:latin typeface="Montserrat"/>
                <a:ea typeface="Montserrat"/>
                <a:cs typeface="Montserrat"/>
                <a:sym typeface="Montserrat"/>
              </a:rPr>
              <a:t>Important Note:</a:t>
            </a:r>
            <a:endParaRPr b="1" i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As of the beta assistant offering, it is unclear if the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{‘type’:’retrieval’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} is actually necessary for this to work, online examples show the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“code_interpreter”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as the only tool for the assistant.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08" name="Google Shape;608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6"/>
          <p:cNvSpPr/>
          <p:nvPr/>
        </p:nvSpPr>
        <p:spPr>
          <a:xfrm>
            <a:off x="5291300" y="2034425"/>
            <a:ext cx="3286500" cy="9723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56"/>
          <p:cNvSpPr txBox="1"/>
          <p:nvPr/>
        </p:nvSpPr>
        <p:spPr>
          <a:xfrm>
            <a:off x="0" y="1981775"/>
            <a:ext cx="91440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Assistant with</a:t>
            </a:r>
            <a:endParaRPr sz="55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Multiple Files</a:t>
            </a:r>
            <a:endParaRPr sz="55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615" name="Google Shape;61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0675" y="4671273"/>
            <a:ext cx="2282651" cy="38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7"/>
          <p:cNvSpPr/>
          <p:nvPr/>
        </p:nvSpPr>
        <p:spPr>
          <a:xfrm>
            <a:off x="5291300" y="2034425"/>
            <a:ext cx="3286500" cy="9723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57"/>
          <p:cNvSpPr txBox="1"/>
          <p:nvPr/>
        </p:nvSpPr>
        <p:spPr>
          <a:xfrm>
            <a:off x="0" y="1981775"/>
            <a:ext cx="91440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Assistant with Knowledge Retrieval</a:t>
            </a:r>
            <a:endParaRPr sz="55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Exercise</a:t>
            </a:r>
            <a:endParaRPr sz="55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622" name="Google Shape;62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0675" y="4671273"/>
            <a:ext cx="2282651" cy="38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8"/>
          <p:cNvSpPr/>
          <p:nvPr/>
        </p:nvSpPr>
        <p:spPr>
          <a:xfrm>
            <a:off x="5291300" y="2034425"/>
            <a:ext cx="3286500" cy="9723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58"/>
          <p:cNvSpPr txBox="1"/>
          <p:nvPr/>
        </p:nvSpPr>
        <p:spPr>
          <a:xfrm>
            <a:off x="0" y="1981775"/>
            <a:ext cx="91440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Assistant with Knowledge Retrieval</a:t>
            </a:r>
            <a:endParaRPr sz="55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Exercise Solution</a:t>
            </a:r>
            <a:endParaRPr sz="55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629" name="Google Shape;62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0675" y="4671273"/>
            <a:ext cx="2282651" cy="38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5192D"/>
        </a:solidFill>
      </p:bgPr>
    </p:bg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Knowledge Retrieval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For either version of knowledge retrieval you choose, you still must upload the files separately from your message and assistant creation.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 messages and assistants can only accept file ID values, which means the files must be uploaded and you need to retrieve the file id value.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272000" y="854825"/>
            <a:ext cx="8456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Knowledge Retrieval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visualize the simpler method, which is to upload a file to OpenAI and then reference it in your message inside the thread.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/>
          <p:nvPr/>
        </p:nvSpPr>
        <p:spPr>
          <a:xfrm>
            <a:off x="287200" y="884900"/>
            <a:ext cx="1938000" cy="75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GPT Model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GPT-4, GPT-3.5, turbo etc..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/>
          <p:nvPr/>
        </p:nvSpPr>
        <p:spPr>
          <a:xfrm>
            <a:off x="287200" y="884900"/>
            <a:ext cx="1938000" cy="75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GPT Model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Name: Corp Bot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/>
          <p:nvPr/>
        </p:nvSpPr>
        <p:spPr>
          <a:xfrm>
            <a:off x="287200" y="884900"/>
            <a:ext cx="1938000" cy="75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GPT Model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Name: Corp Bot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6230700" y="961100"/>
            <a:ext cx="2843400" cy="3922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Thread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