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569" r:id="rId4"/>
    <p:sldId id="393" r:id="rId5"/>
    <p:sldId id="577" r:id="rId6"/>
    <p:sldId id="589" r:id="rId7"/>
    <p:sldId id="587" r:id="rId8"/>
    <p:sldId id="581" r:id="rId9"/>
    <p:sldId id="588" r:id="rId10"/>
    <p:sldId id="457" r:id="rId11"/>
    <p:sldId id="570" r:id="rId12"/>
    <p:sldId id="271" r:id="rId13"/>
    <p:sldId id="580" r:id="rId14"/>
    <p:sldId id="578" r:id="rId15"/>
    <p:sldId id="584" r:id="rId16"/>
    <p:sldId id="583" r:id="rId17"/>
    <p:sldId id="585" r:id="rId18"/>
    <p:sldId id="586" r:id="rId19"/>
    <p:sldId id="571" r:id="rId20"/>
    <p:sldId id="572" r:id="rId21"/>
    <p:sldId id="573" r:id="rId22"/>
    <p:sldId id="575" r:id="rId23"/>
    <p:sldId id="576" r:id="rId24"/>
    <p:sldId id="279" r:id="rId25"/>
    <p:sldId id="480" r:id="rId26"/>
    <p:sldId id="481" r:id="rId27"/>
    <p:sldId id="482" r:id="rId28"/>
    <p:sldId id="41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74402" autoAdjust="0"/>
  </p:normalViewPr>
  <p:slideViewPr>
    <p:cSldViewPr snapToGrid="0">
      <p:cViewPr varScale="1">
        <p:scale>
          <a:sx n="65" d="100"/>
          <a:sy n="65" d="100"/>
        </p:scale>
        <p:origin x="1092"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ED9D2-A3C9-477D-BA9A-7A667CD43A97}" type="datetimeFigureOut">
              <a:rPr lang="zh-CN" altLang="en-US" smtClean="0"/>
              <a:t>2023/10/8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A10094-FEBD-42FE-9F21-A0D376A565E5}" type="slidenum">
              <a:rPr lang="zh-CN" altLang="en-US" smtClean="0"/>
              <a:t>‹#›</a:t>
            </a:fld>
            <a:endParaRPr lang="zh-CN" altLang="en-US"/>
          </a:p>
        </p:txBody>
      </p:sp>
    </p:spTree>
    <p:extLst>
      <p:ext uri="{BB962C8B-B14F-4D97-AF65-F5344CB8AC3E}">
        <p14:creationId xmlns:p14="http://schemas.microsoft.com/office/powerpoint/2010/main" val="3356916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A5D7E6-B7F8-4F1B-B40A-BA36C87BCCA6}" type="slidenum">
              <a:rPr lang="zh-CN" altLang="en-US" smtClean="0"/>
              <a:t>1</a:t>
            </a:fld>
            <a:endParaRPr lang="zh-CN" altLang="en-US"/>
          </a:p>
        </p:txBody>
      </p:sp>
    </p:spTree>
    <p:extLst>
      <p:ext uri="{BB962C8B-B14F-4D97-AF65-F5344CB8AC3E}">
        <p14:creationId xmlns:p14="http://schemas.microsoft.com/office/powerpoint/2010/main" val="2756756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n-ea"/>
                <a:sym typeface="+mn-ea"/>
              </a:rPr>
              <a:t>特征提取，需要获得所需的元数据，通过右边的表可以看到大部分元数据信息可以通过配置文件获得，下载数量、版本历史可以通过自动调用接口获得</a:t>
            </a:r>
            <a:endParaRPr lang="en-US" altLang="zh-CN" dirty="0">
              <a:latin typeface="+mn-ea"/>
              <a:sym typeface="+mn-ea"/>
            </a:endParaRPr>
          </a:p>
        </p:txBody>
      </p:sp>
      <p:sp>
        <p:nvSpPr>
          <p:cNvPr id="4" name="灯片编号占位符 3"/>
          <p:cNvSpPr>
            <a:spLocks noGrp="1"/>
          </p:cNvSpPr>
          <p:nvPr>
            <p:ph type="sldNum" sz="quarter" idx="5"/>
          </p:nvPr>
        </p:nvSpPr>
        <p:spPr/>
        <p:txBody>
          <a:bodyPr/>
          <a:lstStyle/>
          <a:p>
            <a:fld id="{012DBDF8-E40E-4E6B-8B1D-66598AC95BC9}" type="slidenum">
              <a:rPr lang="zh-CN" altLang="en-US" smtClean="0"/>
              <a:t>10</a:t>
            </a:fld>
            <a:endParaRPr lang="zh-CN" altLang="en-US"/>
          </a:p>
        </p:txBody>
      </p:sp>
    </p:spTree>
    <p:extLst>
      <p:ext uri="{BB962C8B-B14F-4D97-AF65-F5344CB8AC3E}">
        <p14:creationId xmlns:p14="http://schemas.microsoft.com/office/powerpoint/2010/main" val="989261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n-ea"/>
                <a:sym typeface="+mn-ea"/>
              </a:rPr>
              <a:t>静态和动态</a:t>
            </a:r>
            <a:r>
              <a:rPr lang="en-US" altLang="zh-CN" dirty="0">
                <a:latin typeface="+mn-ea"/>
                <a:sym typeface="+mn-ea"/>
              </a:rPr>
              <a:t>API</a:t>
            </a:r>
            <a:r>
              <a:rPr lang="zh-CN" altLang="en-US" dirty="0">
                <a:latin typeface="+mn-ea"/>
                <a:sym typeface="+mn-ea"/>
              </a:rPr>
              <a:t>的获取首先要解压包，静态构建</a:t>
            </a:r>
            <a:r>
              <a:rPr lang="en-US" altLang="zh-CN" dirty="0">
                <a:latin typeface="+mn-ea"/>
                <a:sym typeface="+mn-ea"/>
              </a:rPr>
              <a:t>AST</a:t>
            </a:r>
            <a:r>
              <a:rPr lang="zh-CN" altLang="en-US" dirty="0">
                <a:latin typeface="+mn-ea"/>
                <a:sym typeface="+mn-ea"/>
              </a:rPr>
              <a:t>以匹配风险函数列表，动态在沙箱环境中安装得到日志与关键字列表相匹配。</a:t>
            </a:r>
            <a:endParaRPr lang="en-US" altLang="zh-CN" dirty="0">
              <a:latin typeface="+mn-ea"/>
              <a:sym typeface="+mn-ea"/>
            </a:endParaRPr>
          </a:p>
        </p:txBody>
      </p:sp>
      <p:sp>
        <p:nvSpPr>
          <p:cNvPr id="4" name="灯片编号占位符 3"/>
          <p:cNvSpPr>
            <a:spLocks noGrp="1"/>
          </p:cNvSpPr>
          <p:nvPr>
            <p:ph type="sldNum" sz="quarter" idx="5"/>
          </p:nvPr>
        </p:nvSpPr>
        <p:spPr/>
        <p:txBody>
          <a:bodyPr/>
          <a:lstStyle/>
          <a:p>
            <a:fld id="{012DBDF8-E40E-4E6B-8B1D-66598AC95BC9}" type="slidenum">
              <a:rPr lang="zh-CN" altLang="en-US" smtClean="0"/>
              <a:t>11</a:t>
            </a:fld>
            <a:endParaRPr lang="zh-CN" altLang="en-US"/>
          </a:p>
        </p:txBody>
      </p:sp>
    </p:spTree>
    <p:extLst>
      <p:ext uri="{BB962C8B-B14F-4D97-AF65-F5344CB8AC3E}">
        <p14:creationId xmlns:p14="http://schemas.microsoft.com/office/powerpoint/2010/main" val="207654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收集将近</a:t>
            </a:r>
            <a:r>
              <a:rPr lang="en-US" altLang="zh-CN" sz="1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2,0000</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个合法包，以及来自</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GitHub</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仓库中的</a:t>
            </a:r>
            <a:r>
              <a:rPr lang="en-US" altLang="zh-CN" sz="1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5000</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多个恶意软件包。</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a:latin typeface="+mn-ea"/>
              <a:sym typeface="+mn-ea"/>
            </a:endParaRPr>
          </a:p>
        </p:txBody>
      </p:sp>
      <p:sp>
        <p:nvSpPr>
          <p:cNvPr id="4" name="灯片编号占位符 3"/>
          <p:cNvSpPr>
            <a:spLocks noGrp="1"/>
          </p:cNvSpPr>
          <p:nvPr>
            <p:ph type="sldNum" sz="quarter" idx="5"/>
          </p:nvPr>
        </p:nvSpPr>
        <p:spPr/>
        <p:txBody>
          <a:bodyPr/>
          <a:lstStyle/>
          <a:p>
            <a:fld id="{012DBDF8-E40E-4E6B-8B1D-66598AC95BC9}" type="slidenum">
              <a:rPr lang="zh-CN" altLang="en-US" smtClean="0"/>
              <a:t>13</a:t>
            </a:fld>
            <a:endParaRPr lang="zh-CN" altLang="en-US"/>
          </a:p>
        </p:txBody>
      </p:sp>
    </p:spTree>
    <p:extLst>
      <p:ext uri="{BB962C8B-B14F-4D97-AF65-F5344CB8AC3E}">
        <p14:creationId xmlns:p14="http://schemas.microsoft.com/office/powerpoint/2010/main" val="2811964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n-ea"/>
                <a:sym typeface="+mn-ea"/>
              </a:rPr>
              <a:t>然后使用主流规则扫描工具对软件包进行扫描</a:t>
            </a:r>
            <a:endParaRPr lang="en-US" altLang="zh-CN" dirty="0">
              <a:latin typeface="+mn-ea"/>
              <a:sym typeface="+mn-ea"/>
            </a:endParaRPr>
          </a:p>
          <a:p>
            <a:r>
              <a:rPr lang="zh-CN" altLang="en-US" dirty="0">
                <a:latin typeface="+mn-ea"/>
                <a:sym typeface="+mn-ea"/>
              </a:rPr>
              <a:t>规则的主要分布类别如图所示</a:t>
            </a:r>
            <a:r>
              <a:rPr lang="en-US" altLang="zh-CN" dirty="0">
                <a:latin typeface="+mn-ea"/>
                <a:sym typeface="+mn-ea"/>
              </a:rPr>
              <a:t>,Malware</a:t>
            </a:r>
            <a:r>
              <a:rPr lang="zh-CN" altLang="en-US" dirty="0">
                <a:latin typeface="+mn-ea"/>
                <a:sym typeface="+mn-ea"/>
              </a:rPr>
              <a:t>主要包括一些</a:t>
            </a:r>
            <a:r>
              <a:rPr lang="en-US" altLang="zh-CN" dirty="0">
                <a:latin typeface="+mn-ea"/>
                <a:sym typeface="+mn-ea"/>
              </a:rPr>
              <a:t>"RAT" </a:t>
            </a:r>
            <a:r>
              <a:rPr lang="zh-CN" altLang="en-US" dirty="0">
                <a:latin typeface="+mn-ea"/>
                <a:sym typeface="+mn-ea"/>
              </a:rPr>
              <a:t>代表远程访问工具（</a:t>
            </a:r>
            <a:r>
              <a:rPr lang="en-US" altLang="zh-CN" dirty="0">
                <a:latin typeface="+mn-ea"/>
                <a:sym typeface="+mn-ea"/>
              </a:rPr>
              <a:t>Remote Access Trojan</a:t>
            </a:r>
            <a:r>
              <a:rPr lang="zh-CN" altLang="en-US" dirty="0">
                <a:latin typeface="+mn-ea"/>
                <a:sym typeface="+mn-ea"/>
              </a:rPr>
              <a:t>）。</a:t>
            </a:r>
            <a:r>
              <a:rPr lang="en-US" altLang="zh-CN" dirty="0">
                <a:latin typeface="+mn-ea"/>
                <a:sym typeface="+mn-ea"/>
              </a:rPr>
              <a:t>RAT </a:t>
            </a:r>
            <a:r>
              <a:rPr lang="zh-CN" altLang="en-US" dirty="0">
                <a:latin typeface="+mn-ea"/>
                <a:sym typeface="+mn-ea"/>
              </a:rPr>
              <a:t>是一种恶意软件，设计用于远程监视、控制计算机系统，通常是为了非法目的。攻击者可以使用 </a:t>
            </a:r>
            <a:r>
              <a:rPr lang="en-US" altLang="zh-CN" dirty="0">
                <a:latin typeface="+mn-ea"/>
                <a:sym typeface="+mn-ea"/>
              </a:rPr>
              <a:t>RAT </a:t>
            </a:r>
            <a:r>
              <a:rPr lang="zh-CN" altLang="en-US" dirty="0">
                <a:latin typeface="+mn-ea"/>
                <a:sym typeface="+mn-ea"/>
              </a:rPr>
              <a:t>在受感染的系统上执行各种操作，</a:t>
            </a:r>
            <a:r>
              <a:rPr lang="en-US" altLang="zh-CN" b="0" i="0" dirty="0">
                <a:solidFill>
                  <a:srgbClr val="374151"/>
                </a:solidFill>
                <a:effectLst/>
                <a:latin typeface="Söhne"/>
              </a:rPr>
              <a:t>"Ransomware" </a:t>
            </a:r>
            <a:r>
              <a:rPr lang="zh-CN" altLang="en-US" b="0" i="0" dirty="0">
                <a:solidFill>
                  <a:srgbClr val="374151"/>
                </a:solidFill>
                <a:effectLst/>
                <a:latin typeface="Söhne"/>
              </a:rPr>
              <a:t>是一种恶意软件，属于勒索攻击的一种形式。</a:t>
            </a:r>
            <a:r>
              <a:rPr lang="en-US" altLang="zh-CN" b="0" i="0" dirty="0">
                <a:solidFill>
                  <a:srgbClr val="374151"/>
                </a:solidFill>
                <a:effectLst/>
                <a:latin typeface="Söhne"/>
              </a:rPr>
              <a:t>Ransomware </a:t>
            </a:r>
            <a:r>
              <a:rPr lang="zh-CN" altLang="en-US" b="0" i="0" dirty="0">
                <a:solidFill>
                  <a:srgbClr val="374151"/>
                </a:solidFill>
                <a:effectLst/>
                <a:latin typeface="Söhne"/>
              </a:rPr>
              <a:t>的目标是加密目标系统上的文件或者整个系统，并要求受害者支付赎金以获取解密密钥或解锁其系统。这种类型的攻击通常导致用户失去对自己文件或系统的访问权。</a:t>
            </a:r>
            <a:r>
              <a:rPr lang="en-US" altLang="zh-CN" b="0" i="0" dirty="0">
                <a:solidFill>
                  <a:srgbClr val="374151"/>
                </a:solidFill>
                <a:effectLst/>
                <a:latin typeface="Söhne"/>
              </a:rPr>
              <a:t>"Toolkit" </a:t>
            </a:r>
            <a:r>
              <a:rPr lang="zh-CN" altLang="en-US" b="0" i="0" dirty="0">
                <a:solidFill>
                  <a:srgbClr val="374151"/>
                </a:solidFill>
                <a:effectLst/>
                <a:latin typeface="Söhne"/>
              </a:rPr>
              <a:t>意味着一组工具或软件的集合，通常用于执行某些任务或攻击。</a:t>
            </a:r>
            <a:endParaRPr lang="en-US" altLang="zh-CN" dirty="0">
              <a:latin typeface="+mn-ea"/>
              <a:sym typeface="+mn-ea"/>
            </a:endParaRPr>
          </a:p>
        </p:txBody>
      </p:sp>
      <p:sp>
        <p:nvSpPr>
          <p:cNvPr id="4" name="灯片编号占位符 3"/>
          <p:cNvSpPr>
            <a:spLocks noGrp="1"/>
          </p:cNvSpPr>
          <p:nvPr>
            <p:ph type="sldNum" sz="quarter" idx="5"/>
          </p:nvPr>
        </p:nvSpPr>
        <p:spPr/>
        <p:txBody>
          <a:bodyPr/>
          <a:lstStyle/>
          <a:p>
            <a:fld id="{012DBDF8-E40E-4E6B-8B1D-66598AC95BC9}" type="slidenum">
              <a:rPr lang="zh-CN" altLang="en-US" smtClean="0"/>
              <a:t>14</a:t>
            </a:fld>
            <a:endParaRPr lang="zh-CN" altLang="en-US"/>
          </a:p>
        </p:txBody>
      </p:sp>
    </p:spTree>
    <p:extLst>
      <p:ext uri="{BB962C8B-B14F-4D97-AF65-F5344CB8AC3E}">
        <p14:creationId xmlns:p14="http://schemas.microsoft.com/office/powerpoint/2010/main" val="1158714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n-ea"/>
                <a:sym typeface="+mn-ea"/>
              </a:rPr>
              <a:t>规则扫描结果可以看到包含规则标识，匹配模式和起始位置等。</a:t>
            </a:r>
            <a:endParaRPr lang="en-US" altLang="zh-CN" dirty="0">
              <a:latin typeface="+mn-ea"/>
              <a:sym typeface="+mn-ea"/>
            </a:endParaRPr>
          </a:p>
        </p:txBody>
      </p:sp>
      <p:sp>
        <p:nvSpPr>
          <p:cNvPr id="4" name="灯片编号占位符 3"/>
          <p:cNvSpPr>
            <a:spLocks noGrp="1"/>
          </p:cNvSpPr>
          <p:nvPr>
            <p:ph type="sldNum" sz="quarter" idx="5"/>
          </p:nvPr>
        </p:nvSpPr>
        <p:spPr/>
        <p:txBody>
          <a:bodyPr/>
          <a:lstStyle/>
          <a:p>
            <a:fld id="{012DBDF8-E40E-4E6B-8B1D-66598AC95BC9}" type="slidenum">
              <a:rPr lang="zh-CN" altLang="en-US" smtClean="0"/>
              <a:t>15</a:t>
            </a:fld>
            <a:endParaRPr lang="zh-CN" altLang="en-US"/>
          </a:p>
        </p:txBody>
      </p:sp>
    </p:spTree>
    <p:extLst>
      <p:ext uri="{BB962C8B-B14F-4D97-AF65-F5344CB8AC3E}">
        <p14:creationId xmlns:p14="http://schemas.microsoft.com/office/powerpoint/2010/main" val="508340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n-ea"/>
                <a:sym typeface="+mn-ea"/>
              </a:rPr>
              <a:t>合法软件包匹配规则次数多于恶意软件包，推测恶意软件包</a:t>
            </a:r>
            <a:r>
              <a:rPr lang="en-US" altLang="zh-CN" dirty="0">
                <a:latin typeface="+mn-ea"/>
                <a:sym typeface="+mn-ea"/>
              </a:rPr>
              <a:t>size</a:t>
            </a:r>
            <a:r>
              <a:rPr lang="zh-CN" altLang="en-US" dirty="0">
                <a:latin typeface="+mn-ea"/>
                <a:sym typeface="+mn-ea"/>
              </a:rPr>
              <a:t>小于正常软件包导致的</a:t>
            </a:r>
            <a:endParaRPr lang="en-US" altLang="zh-CN" dirty="0">
              <a:latin typeface="+mn-ea"/>
              <a:sym typeface="+mn-ea"/>
            </a:endParaRPr>
          </a:p>
        </p:txBody>
      </p:sp>
      <p:sp>
        <p:nvSpPr>
          <p:cNvPr id="4" name="灯片编号占位符 3"/>
          <p:cNvSpPr>
            <a:spLocks noGrp="1"/>
          </p:cNvSpPr>
          <p:nvPr>
            <p:ph type="sldNum" sz="quarter" idx="5"/>
          </p:nvPr>
        </p:nvSpPr>
        <p:spPr/>
        <p:txBody>
          <a:bodyPr/>
          <a:lstStyle/>
          <a:p>
            <a:fld id="{012DBDF8-E40E-4E6B-8B1D-66598AC95BC9}" type="slidenum">
              <a:rPr lang="zh-CN" altLang="en-US" smtClean="0"/>
              <a:t>16</a:t>
            </a:fld>
            <a:endParaRPr lang="zh-CN" altLang="en-US"/>
          </a:p>
        </p:txBody>
      </p:sp>
    </p:spTree>
    <p:extLst>
      <p:ext uri="{BB962C8B-B14F-4D97-AF65-F5344CB8AC3E}">
        <p14:creationId xmlns:p14="http://schemas.microsoft.com/office/powerpoint/2010/main" val="2264026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latin typeface="+mn-ea"/>
              <a:sym typeface="+mn-ea"/>
            </a:endParaRPr>
          </a:p>
        </p:txBody>
      </p:sp>
      <p:sp>
        <p:nvSpPr>
          <p:cNvPr id="4" name="灯片编号占位符 3"/>
          <p:cNvSpPr>
            <a:spLocks noGrp="1"/>
          </p:cNvSpPr>
          <p:nvPr>
            <p:ph type="sldNum" sz="quarter" idx="5"/>
          </p:nvPr>
        </p:nvSpPr>
        <p:spPr/>
        <p:txBody>
          <a:bodyPr/>
          <a:lstStyle/>
          <a:p>
            <a:fld id="{012DBDF8-E40E-4E6B-8B1D-66598AC95BC9}" type="slidenum">
              <a:rPr lang="zh-CN" altLang="en-US" smtClean="0"/>
              <a:t>17</a:t>
            </a:fld>
            <a:endParaRPr lang="zh-CN" altLang="en-US"/>
          </a:p>
        </p:txBody>
      </p:sp>
    </p:spTree>
    <p:extLst>
      <p:ext uri="{BB962C8B-B14F-4D97-AF65-F5344CB8AC3E}">
        <p14:creationId xmlns:p14="http://schemas.microsoft.com/office/powerpoint/2010/main" val="774736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latin typeface="+mn-ea"/>
              <a:sym typeface="+mn-ea"/>
            </a:endParaRPr>
          </a:p>
        </p:txBody>
      </p:sp>
      <p:sp>
        <p:nvSpPr>
          <p:cNvPr id="4" name="灯片编号占位符 3"/>
          <p:cNvSpPr>
            <a:spLocks noGrp="1"/>
          </p:cNvSpPr>
          <p:nvPr>
            <p:ph type="sldNum" sz="quarter" idx="5"/>
          </p:nvPr>
        </p:nvSpPr>
        <p:spPr/>
        <p:txBody>
          <a:bodyPr/>
          <a:lstStyle/>
          <a:p>
            <a:fld id="{012DBDF8-E40E-4E6B-8B1D-66598AC95BC9}" type="slidenum">
              <a:rPr lang="zh-CN" altLang="en-US" smtClean="0"/>
              <a:t>18</a:t>
            </a:fld>
            <a:endParaRPr lang="zh-CN" altLang="en-US"/>
          </a:p>
        </p:txBody>
      </p:sp>
    </p:spTree>
    <p:extLst>
      <p:ext uri="{BB962C8B-B14F-4D97-AF65-F5344CB8AC3E}">
        <p14:creationId xmlns:p14="http://schemas.microsoft.com/office/powerpoint/2010/main" val="651977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n-ea"/>
                <a:sym typeface="+mn-ea"/>
              </a:rPr>
              <a:t>动态较低可能因为存在依赖不全或者依赖冲突</a:t>
            </a:r>
            <a:endParaRPr lang="en-US" altLang="zh-CN" dirty="0">
              <a:latin typeface="+mn-ea"/>
              <a:sym typeface="+mn-ea"/>
            </a:endParaRPr>
          </a:p>
          <a:p>
            <a:endParaRPr lang="en-US" altLang="zh-CN" dirty="0">
              <a:latin typeface="+mn-ea"/>
              <a:sym typeface="+mn-ea"/>
            </a:endParaRPr>
          </a:p>
        </p:txBody>
      </p:sp>
      <p:sp>
        <p:nvSpPr>
          <p:cNvPr id="4" name="灯片编号占位符 3"/>
          <p:cNvSpPr>
            <a:spLocks noGrp="1"/>
          </p:cNvSpPr>
          <p:nvPr>
            <p:ph type="sldNum" sz="quarter" idx="5"/>
          </p:nvPr>
        </p:nvSpPr>
        <p:spPr/>
        <p:txBody>
          <a:bodyPr/>
          <a:lstStyle/>
          <a:p>
            <a:fld id="{012DBDF8-E40E-4E6B-8B1D-66598AC95BC9}" type="slidenum">
              <a:rPr lang="zh-CN" altLang="en-US" smtClean="0"/>
              <a:t>19</a:t>
            </a:fld>
            <a:endParaRPr lang="zh-CN" altLang="en-US"/>
          </a:p>
        </p:txBody>
      </p:sp>
    </p:spTree>
    <p:extLst>
      <p:ext uri="{BB962C8B-B14F-4D97-AF65-F5344CB8AC3E}">
        <p14:creationId xmlns:p14="http://schemas.microsoft.com/office/powerpoint/2010/main" val="3318500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n-ea"/>
                <a:sym typeface="+mn-ea"/>
              </a:rPr>
              <a:t>使用决策树，线性回归，</a:t>
            </a:r>
            <a:r>
              <a:rPr lang="en-US" altLang="zh-CN" dirty="0">
                <a:latin typeface="+mn-ea"/>
                <a:sym typeface="+mn-ea"/>
              </a:rPr>
              <a:t>SVM</a:t>
            </a:r>
            <a:r>
              <a:rPr lang="zh-CN" altLang="en-US" dirty="0">
                <a:latin typeface="+mn-ea"/>
                <a:sym typeface="+mn-ea"/>
              </a:rPr>
              <a:t>，随机森林，</a:t>
            </a:r>
            <a:r>
              <a:rPr lang="en-US" altLang="zh-CN" dirty="0">
                <a:latin typeface="+mn-ea"/>
                <a:sym typeface="+mn-ea"/>
              </a:rPr>
              <a:t>K</a:t>
            </a:r>
            <a:r>
              <a:rPr lang="zh-CN" altLang="en-US" dirty="0">
                <a:latin typeface="+mn-ea"/>
                <a:sym typeface="+mn-ea"/>
              </a:rPr>
              <a:t>邻近和神经网络</a:t>
            </a:r>
            <a:endParaRPr lang="en-US" altLang="zh-CN" dirty="0">
              <a:latin typeface="+mn-ea"/>
              <a:sym typeface="+mn-ea"/>
            </a:endParaRPr>
          </a:p>
        </p:txBody>
      </p:sp>
      <p:sp>
        <p:nvSpPr>
          <p:cNvPr id="4" name="灯片编号占位符 3"/>
          <p:cNvSpPr>
            <a:spLocks noGrp="1"/>
          </p:cNvSpPr>
          <p:nvPr>
            <p:ph type="sldNum" sz="quarter" idx="5"/>
          </p:nvPr>
        </p:nvSpPr>
        <p:spPr/>
        <p:txBody>
          <a:bodyPr/>
          <a:lstStyle/>
          <a:p>
            <a:fld id="{012DBDF8-E40E-4E6B-8B1D-66598AC95BC9}" type="slidenum">
              <a:rPr lang="zh-CN" altLang="en-US" smtClean="0"/>
              <a:t>20</a:t>
            </a:fld>
            <a:endParaRPr lang="zh-CN" altLang="en-US"/>
          </a:p>
        </p:txBody>
      </p:sp>
    </p:spTree>
    <p:extLst>
      <p:ext uri="{BB962C8B-B14F-4D97-AF65-F5344CB8AC3E}">
        <p14:creationId xmlns:p14="http://schemas.microsoft.com/office/powerpoint/2010/main" val="256259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A5D7E6-B7F8-4F1B-B40A-BA36C87BCCA6}" type="slidenum">
              <a:rPr lang="zh-CN" altLang="en-US" smtClean="0"/>
              <a:t>2</a:t>
            </a:fld>
            <a:endParaRPr lang="zh-CN" altLang="en-US"/>
          </a:p>
        </p:txBody>
      </p:sp>
    </p:spTree>
    <p:extLst>
      <p:ext uri="{BB962C8B-B14F-4D97-AF65-F5344CB8AC3E}">
        <p14:creationId xmlns:p14="http://schemas.microsoft.com/office/powerpoint/2010/main" val="2844701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n-ea"/>
                <a:sym typeface="+mn-ea"/>
              </a:rPr>
              <a:t>从作者、描述、依赖和</a:t>
            </a:r>
            <a:r>
              <a:rPr lang="en-US" altLang="zh-CN" dirty="0">
                <a:latin typeface="+mn-ea"/>
                <a:sym typeface="+mn-ea"/>
              </a:rPr>
              <a:t>URL</a:t>
            </a:r>
            <a:r>
              <a:rPr lang="zh-CN" altLang="en-US" dirty="0">
                <a:latin typeface="+mn-ea"/>
                <a:sym typeface="+mn-ea"/>
              </a:rPr>
              <a:t>四个方面分析。选择了</a:t>
            </a:r>
            <a:r>
              <a:rPr lang="en-US" altLang="zh-CN" dirty="0">
                <a:latin typeface="+mn-ea"/>
                <a:sym typeface="+mn-ea"/>
              </a:rPr>
              <a:t>100</a:t>
            </a:r>
            <a:r>
              <a:rPr lang="zh-CN" altLang="en-US" dirty="0">
                <a:latin typeface="+mn-ea"/>
                <a:sym typeface="+mn-ea"/>
              </a:rPr>
              <a:t>个软件包的样本，手工检查，发现与恶意软件包链接的作者帐户已不再活跃。与软件包相关联的作者和维护者的数量将成为一个有用的指标。这一特性可以区分恶意和合法软件包。一些恶意软件包只是复制合法对应软件的描述，而另一些软件则使用描述来记录功能</a:t>
            </a:r>
            <a:endParaRPr lang="en-US" altLang="zh-CN" dirty="0">
              <a:latin typeface="+mn-ea"/>
              <a:sym typeface="+mn-ea"/>
            </a:endParaRPr>
          </a:p>
        </p:txBody>
      </p:sp>
      <p:sp>
        <p:nvSpPr>
          <p:cNvPr id="4" name="灯片编号占位符 3"/>
          <p:cNvSpPr>
            <a:spLocks noGrp="1"/>
          </p:cNvSpPr>
          <p:nvPr>
            <p:ph type="sldNum" sz="quarter" idx="5"/>
          </p:nvPr>
        </p:nvSpPr>
        <p:spPr/>
        <p:txBody>
          <a:bodyPr/>
          <a:lstStyle/>
          <a:p>
            <a:fld id="{012DBDF8-E40E-4E6B-8B1D-66598AC95BC9}" type="slidenum">
              <a:rPr lang="zh-CN" altLang="en-US" smtClean="0"/>
              <a:t>21</a:t>
            </a:fld>
            <a:endParaRPr lang="zh-CN" altLang="en-US"/>
          </a:p>
        </p:txBody>
      </p:sp>
    </p:spTree>
    <p:extLst>
      <p:ext uri="{BB962C8B-B14F-4D97-AF65-F5344CB8AC3E}">
        <p14:creationId xmlns:p14="http://schemas.microsoft.com/office/powerpoint/2010/main" val="1255003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latin typeface="+mn-ea"/>
              <a:sym typeface="+mn-ea"/>
            </a:endParaRPr>
          </a:p>
        </p:txBody>
      </p:sp>
      <p:sp>
        <p:nvSpPr>
          <p:cNvPr id="4" name="灯片编号占位符 3"/>
          <p:cNvSpPr>
            <a:spLocks noGrp="1"/>
          </p:cNvSpPr>
          <p:nvPr>
            <p:ph type="sldNum" sz="quarter" idx="5"/>
          </p:nvPr>
        </p:nvSpPr>
        <p:spPr/>
        <p:txBody>
          <a:bodyPr/>
          <a:lstStyle/>
          <a:p>
            <a:fld id="{012DBDF8-E40E-4E6B-8B1D-66598AC95BC9}" type="slidenum">
              <a:rPr lang="zh-CN" altLang="en-US" smtClean="0"/>
              <a:t>22</a:t>
            </a:fld>
            <a:endParaRPr lang="zh-CN" altLang="en-US"/>
          </a:p>
        </p:txBody>
      </p:sp>
    </p:spTree>
    <p:extLst>
      <p:ext uri="{BB962C8B-B14F-4D97-AF65-F5344CB8AC3E}">
        <p14:creationId xmlns:p14="http://schemas.microsoft.com/office/powerpoint/2010/main" val="2170497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n-ea"/>
                <a:sym typeface="+mn-ea"/>
              </a:rPr>
              <a:t>大多数恶意软件包调用会网络相关的</a:t>
            </a:r>
            <a:r>
              <a:rPr lang="en-US" altLang="zh-CN" dirty="0">
                <a:latin typeface="+mn-ea"/>
                <a:sym typeface="+mn-ea"/>
              </a:rPr>
              <a:t>API</a:t>
            </a:r>
            <a:r>
              <a:rPr lang="zh-CN" altLang="en-US" dirty="0">
                <a:latin typeface="+mn-ea"/>
                <a:sym typeface="+mn-ea"/>
              </a:rPr>
              <a:t>这与静态得到的结论也是相吻合的</a:t>
            </a:r>
            <a:endParaRPr lang="en-US" altLang="zh-CN" dirty="0">
              <a:latin typeface="+mn-ea"/>
              <a:sym typeface="+mn-ea"/>
            </a:endParaRPr>
          </a:p>
        </p:txBody>
      </p:sp>
      <p:sp>
        <p:nvSpPr>
          <p:cNvPr id="4" name="灯片编号占位符 3"/>
          <p:cNvSpPr>
            <a:spLocks noGrp="1"/>
          </p:cNvSpPr>
          <p:nvPr>
            <p:ph type="sldNum" sz="quarter" idx="5"/>
          </p:nvPr>
        </p:nvSpPr>
        <p:spPr/>
        <p:txBody>
          <a:bodyPr/>
          <a:lstStyle/>
          <a:p>
            <a:fld id="{012DBDF8-E40E-4E6B-8B1D-66598AC95BC9}" type="slidenum">
              <a:rPr lang="zh-CN" altLang="en-US" smtClean="0"/>
              <a:t>23</a:t>
            </a:fld>
            <a:endParaRPr lang="zh-CN" altLang="en-US"/>
          </a:p>
        </p:txBody>
      </p:sp>
    </p:spTree>
    <p:extLst>
      <p:ext uri="{BB962C8B-B14F-4D97-AF65-F5344CB8AC3E}">
        <p14:creationId xmlns:p14="http://schemas.microsoft.com/office/powerpoint/2010/main" val="1410928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12DBDF8-E40E-4E6B-8B1D-66598AC95BC9}" type="slidenum">
              <a:rPr lang="zh-CN" altLang="en-US" smtClean="0"/>
              <a:t>25</a:t>
            </a:fld>
            <a:endParaRPr lang="zh-CN" altLang="en-US"/>
          </a:p>
        </p:txBody>
      </p:sp>
    </p:spTree>
    <p:extLst>
      <p:ext uri="{BB962C8B-B14F-4D97-AF65-F5344CB8AC3E}">
        <p14:creationId xmlns:p14="http://schemas.microsoft.com/office/powerpoint/2010/main" val="3892797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231165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软件从开发到交付经历了这四个主要阶段，每个阶段都面临着很多安全风险，重点研究了开源软件生态系统。</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848246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Font typeface="Wingdings" panose="05000000000000000000" pitchFamily="2" charset="2"/>
              <a:buNone/>
            </a:pPr>
            <a:r>
              <a:rPr lang="zh-CN" altLang="en-US" dirty="0"/>
              <a:t>利用规则扫描工具，获取开源软件生态系统中常出现的攻击行为，提取恶意软件包相关特征以自动生成规则，并判断规则的可用性，为软件包生成对抗样本以实现对规则的规避攻击。最后</a:t>
            </a:r>
            <a:r>
              <a:rPr lang="zh-CN" altLang="en-US" sz="1200" dirty="0">
                <a:latin typeface="微软雅黑" panose="020B0503020204020204" pitchFamily="34" charset="-122"/>
                <a:ea typeface="微软雅黑" panose="020B0503020204020204" pitchFamily="34" charset="-122"/>
              </a:rPr>
              <a:t>提取元数据、静态信息和动态信息，比较合法包和恶意包相关特征。</a:t>
            </a:r>
            <a:endParaRPr lang="en-US" altLang="zh-CN" sz="1200" dirty="0">
              <a:latin typeface="微软雅黑" panose="020B0503020204020204" pitchFamily="34" charset="-122"/>
              <a:ea typeface="微软雅黑" panose="020B0503020204020204" pitchFamily="34" charset="-122"/>
            </a:endParaRPr>
          </a:p>
          <a:p>
            <a:pPr>
              <a:lnSpc>
                <a:spcPct val="150000"/>
              </a:lnSpc>
            </a:pP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2DBDF8-E40E-4E6B-8B1D-66598AC95BC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98238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n-ea"/>
                <a:sym typeface="+mn-ea"/>
              </a:rPr>
              <a:t>三个主流扫描工具主要以字符串或者正则形式匹配的，但是他们的规则输出格式不统一，因此统一了三种规则的输出格式以便后期分析。</a:t>
            </a:r>
            <a:endParaRPr lang="en-US" altLang="zh-CN" dirty="0">
              <a:latin typeface="+mn-ea"/>
              <a:sym typeface="+mn-ea"/>
            </a:endParaRPr>
          </a:p>
        </p:txBody>
      </p:sp>
      <p:sp>
        <p:nvSpPr>
          <p:cNvPr id="4" name="灯片编号占位符 3"/>
          <p:cNvSpPr>
            <a:spLocks noGrp="1"/>
          </p:cNvSpPr>
          <p:nvPr>
            <p:ph type="sldNum" sz="quarter" idx="5"/>
          </p:nvPr>
        </p:nvSpPr>
        <p:spPr/>
        <p:txBody>
          <a:bodyPr/>
          <a:lstStyle/>
          <a:p>
            <a:fld id="{012DBDF8-E40E-4E6B-8B1D-66598AC95BC9}" type="slidenum">
              <a:rPr lang="zh-CN" altLang="en-US" smtClean="0"/>
              <a:t>7</a:t>
            </a:fld>
            <a:endParaRPr lang="zh-CN" altLang="en-US"/>
          </a:p>
        </p:txBody>
      </p:sp>
    </p:spTree>
    <p:extLst>
      <p:ext uri="{BB962C8B-B14F-4D97-AF65-F5344CB8AC3E}">
        <p14:creationId xmlns:p14="http://schemas.microsoft.com/office/powerpoint/2010/main" val="1332403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n-ea"/>
                <a:sym typeface="+mn-ea"/>
              </a:rPr>
              <a:t>规则生成主要是提取相关字符串，过滤出现频率较高且出现在白名单的得到可疑字符串名单，使用贝叶斯再次对字符串过滤，，对于带有垃圾符号的减分，带有潜在攻击行为的加分，最终取交集，得到适用性规则</a:t>
            </a:r>
            <a:endParaRPr lang="en-US" altLang="zh-CN" dirty="0">
              <a:latin typeface="+mn-ea"/>
              <a:sym typeface="+mn-ea"/>
            </a:endParaRPr>
          </a:p>
        </p:txBody>
      </p:sp>
      <p:sp>
        <p:nvSpPr>
          <p:cNvPr id="4" name="灯片编号占位符 3"/>
          <p:cNvSpPr>
            <a:spLocks noGrp="1"/>
          </p:cNvSpPr>
          <p:nvPr>
            <p:ph type="sldNum" sz="quarter" idx="5"/>
          </p:nvPr>
        </p:nvSpPr>
        <p:spPr/>
        <p:txBody>
          <a:bodyPr/>
          <a:lstStyle/>
          <a:p>
            <a:fld id="{012DBDF8-E40E-4E6B-8B1D-66598AC95BC9}" type="slidenum">
              <a:rPr lang="zh-CN" altLang="en-US" smtClean="0"/>
              <a:t>8</a:t>
            </a:fld>
            <a:endParaRPr lang="zh-CN" altLang="en-US"/>
          </a:p>
        </p:txBody>
      </p:sp>
    </p:spTree>
    <p:extLst>
      <p:ext uri="{BB962C8B-B14F-4D97-AF65-F5344CB8AC3E}">
        <p14:creationId xmlns:p14="http://schemas.microsoft.com/office/powerpoint/2010/main" val="3888712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mn-ea"/>
                <a:sym typeface="+mn-ea"/>
              </a:rPr>
              <a:t>对抗样本生成首先构建一个重点词表，替换样本中的重点词，</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判断对模型影响程度，如果影响未变大或者影响变大但没有攻击成功，继续执行第二步。如果影响变大且通过</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Jaccard</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系数计算对抗样本与原样本的相似度，符合要求则返回样本，否则生成失败。</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n-ea"/>
              <a:sym typeface="+mn-ea"/>
            </a:endParaRPr>
          </a:p>
        </p:txBody>
      </p:sp>
      <p:sp>
        <p:nvSpPr>
          <p:cNvPr id="4" name="灯片编号占位符 3"/>
          <p:cNvSpPr>
            <a:spLocks noGrp="1"/>
          </p:cNvSpPr>
          <p:nvPr>
            <p:ph type="sldNum" sz="quarter" idx="5"/>
          </p:nvPr>
        </p:nvSpPr>
        <p:spPr/>
        <p:txBody>
          <a:bodyPr/>
          <a:lstStyle/>
          <a:p>
            <a:fld id="{012DBDF8-E40E-4E6B-8B1D-66598AC95BC9}" type="slidenum">
              <a:rPr lang="zh-CN" altLang="en-US" smtClean="0"/>
              <a:t>9</a:t>
            </a:fld>
            <a:endParaRPr lang="zh-CN" altLang="en-US"/>
          </a:p>
        </p:txBody>
      </p:sp>
    </p:spTree>
    <p:extLst>
      <p:ext uri="{BB962C8B-B14F-4D97-AF65-F5344CB8AC3E}">
        <p14:creationId xmlns:p14="http://schemas.microsoft.com/office/powerpoint/2010/main" val="76978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AB63C-7AAD-5FFE-BD05-B80D8016B1D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D1CE712-2E9F-6E2E-5D49-D11D0A125D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98DD8E5-54B7-B921-34D7-150CC95E8419}"/>
              </a:ext>
            </a:extLst>
          </p:cNvPr>
          <p:cNvSpPr>
            <a:spLocks noGrp="1"/>
          </p:cNvSpPr>
          <p:nvPr>
            <p:ph type="dt" sz="half" idx="10"/>
          </p:nvPr>
        </p:nvSpPr>
        <p:spPr/>
        <p:txBody>
          <a:bodyPr/>
          <a:lstStyle/>
          <a:p>
            <a:fld id="{B7138FB1-3779-43DA-A7EB-0DD219D5E5B6}" type="datetimeFigureOut">
              <a:rPr lang="zh-CN" altLang="en-US" smtClean="0"/>
              <a:t>2023/10/8</a:t>
            </a:fld>
            <a:endParaRPr lang="zh-CN" altLang="en-US"/>
          </a:p>
        </p:txBody>
      </p:sp>
      <p:sp>
        <p:nvSpPr>
          <p:cNvPr id="5" name="页脚占位符 4">
            <a:extLst>
              <a:ext uri="{FF2B5EF4-FFF2-40B4-BE49-F238E27FC236}">
                <a16:creationId xmlns:a16="http://schemas.microsoft.com/office/drawing/2014/main" id="{3BDD62F7-87BD-60E8-0E4A-6A74699254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0CE3DC-518A-C682-854C-67E931B9DE4B}"/>
              </a:ext>
            </a:extLst>
          </p:cNvPr>
          <p:cNvSpPr>
            <a:spLocks noGrp="1"/>
          </p:cNvSpPr>
          <p:nvPr>
            <p:ph type="sldNum" sz="quarter" idx="12"/>
          </p:nvPr>
        </p:nvSpPr>
        <p:spPr/>
        <p:txBody>
          <a:bodyPr/>
          <a:lstStyle/>
          <a:p>
            <a:fld id="{0EC0016C-6694-4E3D-9418-B2DF4DD01C4C}" type="slidenum">
              <a:rPr lang="zh-CN" altLang="en-US" smtClean="0"/>
              <a:t>‹#›</a:t>
            </a:fld>
            <a:endParaRPr lang="zh-CN" altLang="en-US"/>
          </a:p>
        </p:txBody>
      </p:sp>
    </p:spTree>
    <p:extLst>
      <p:ext uri="{BB962C8B-B14F-4D97-AF65-F5344CB8AC3E}">
        <p14:creationId xmlns:p14="http://schemas.microsoft.com/office/powerpoint/2010/main" val="290709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0C7F5-A0E8-FE4D-039C-2D9B70CE4C2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BB93B02-5285-3268-0C66-40275D89B7A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3C6BAF-2376-5437-A5C5-75A610B40FA0}"/>
              </a:ext>
            </a:extLst>
          </p:cNvPr>
          <p:cNvSpPr>
            <a:spLocks noGrp="1"/>
          </p:cNvSpPr>
          <p:nvPr>
            <p:ph type="dt" sz="half" idx="10"/>
          </p:nvPr>
        </p:nvSpPr>
        <p:spPr/>
        <p:txBody>
          <a:bodyPr/>
          <a:lstStyle/>
          <a:p>
            <a:fld id="{B7138FB1-3779-43DA-A7EB-0DD219D5E5B6}" type="datetimeFigureOut">
              <a:rPr lang="zh-CN" altLang="en-US" smtClean="0"/>
              <a:t>2023/10/8</a:t>
            </a:fld>
            <a:endParaRPr lang="zh-CN" altLang="en-US"/>
          </a:p>
        </p:txBody>
      </p:sp>
      <p:sp>
        <p:nvSpPr>
          <p:cNvPr id="5" name="页脚占位符 4">
            <a:extLst>
              <a:ext uri="{FF2B5EF4-FFF2-40B4-BE49-F238E27FC236}">
                <a16:creationId xmlns:a16="http://schemas.microsoft.com/office/drawing/2014/main" id="{498B12E1-D541-8BFF-EB66-1E53472380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99A50C-67B2-80F0-B71F-B8E76203DE70}"/>
              </a:ext>
            </a:extLst>
          </p:cNvPr>
          <p:cNvSpPr>
            <a:spLocks noGrp="1"/>
          </p:cNvSpPr>
          <p:nvPr>
            <p:ph type="sldNum" sz="quarter" idx="12"/>
          </p:nvPr>
        </p:nvSpPr>
        <p:spPr/>
        <p:txBody>
          <a:bodyPr/>
          <a:lstStyle/>
          <a:p>
            <a:fld id="{0EC0016C-6694-4E3D-9418-B2DF4DD01C4C}" type="slidenum">
              <a:rPr lang="zh-CN" altLang="en-US" smtClean="0"/>
              <a:t>‹#›</a:t>
            </a:fld>
            <a:endParaRPr lang="zh-CN" altLang="en-US"/>
          </a:p>
        </p:txBody>
      </p:sp>
    </p:spTree>
    <p:extLst>
      <p:ext uri="{BB962C8B-B14F-4D97-AF65-F5344CB8AC3E}">
        <p14:creationId xmlns:p14="http://schemas.microsoft.com/office/powerpoint/2010/main" val="303603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2AC5BF-5B6D-925C-149E-A0C4A3704AC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0355962-F05E-A0FE-6705-3870512CBFF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06B557-DA0E-E835-B29D-285DD7520A22}"/>
              </a:ext>
            </a:extLst>
          </p:cNvPr>
          <p:cNvSpPr>
            <a:spLocks noGrp="1"/>
          </p:cNvSpPr>
          <p:nvPr>
            <p:ph type="dt" sz="half" idx="10"/>
          </p:nvPr>
        </p:nvSpPr>
        <p:spPr/>
        <p:txBody>
          <a:bodyPr/>
          <a:lstStyle/>
          <a:p>
            <a:fld id="{B7138FB1-3779-43DA-A7EB-0DD219D5E5B6}" type="datetimeFigureOut">
              <a:rPr lang="zh-CN" altLang="en-US" smtClean="0"/>
              <a:t>2023/10/8</a:t>
            </a:fld>
            <a:endParaRPr lang="zh-CN" altLang="en-US"/>
          </a:p>
        </p:txBody>
      </p:sp>
      <p:sp>
        <p:nvSpPr>
          <p:cNvPr id="5" name="页脚占位符 4">
            <a:extLst>
              <a:ext uri="{FF2B5EF4-FFF2-40B4-BE49-F238E27FC236}">
                <a16:creationId xmlns:a16="http://schemas.microsoft.com/office/drawing/2014/main" id="{F9C186C4-5E06-71EF-55D3-9839ECD385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E61D34-0778-C871-5469-F96236A041A1}"/>
              </a:ext>
            </a:extLst>
          </p:cNvPr>
          <p:cNvSpPr>
            <a:spLocks noGrp="1"/>
          </p:cNvSpPr>
          <p:nvPr>
            <p:ph type="sldNum" sz="quarter" idx="12"/>
          </p:nvPr>
        </p:nvSpPr>
        <p:spPr/>
        <p:txBody>
          <a:bodyPr/>
          <a:lstStyle/>
          <a:p>
            <a:fld id="{0EC0016C-6694-4E3D-9418-B2DF4DD01C4C}" type="slidenum">
              <a:rPr lang="zh-CN" altLang="en-US" smtClean="0"/>
              <a:t>‹#›</a:t>
            </a:fld>
            <a:endParaRPr lang="zh-CN" altLang="en-US"/>
          </a:p>
        </p:txBody>
      </p:sp>
    </p:spTree>
    <p:extLst>
      <p:ext uri="{BB962C8B-B14F-4D97-AF65-F5344CB8AC3E}">
        <p14:creationId xmlns:p14="http://schemas.microsoft.com/office/powerpoint/2010/main" val="293994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8EADF-DE30-6080-6404-F2929D0525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8239DD-CF74-3310-7AF4-270F29EBA0A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8260E2-6AFD-E0BE-D352-A102BB06CD04}"/>
              </a:ext>
            </a:extLst>
          </p:cNvPr>
          <p:cNvSpPr>
            <a:spLocks noGrp="1"/>
          </p:cNvSpPr>
          <p:nvPr>
            <p:ph type="dt" sz="half" idx="10"/>
          </p:nvPr>
        </p:nvSpPr>
        <p:spPr/>
        <p:txBody>
          <a:bodyPr/>
          <a:lstStyle/>
          <a:p>
            <a:fld id="{B7138FB1-3779-43DA-A7EB-0DD219D5E5B6}" type="datetimeFigureOut">
              <a:rPr lang="zh-CN" altLang="en-US" smtClean="0"/>
              <a:t>2023/10/8</a:t>
            </a:fld>
            <a:endParaRPr lang="zh-CN" altLang="en-US"/>
          </a:p>
        </p:txBody>
      </p:sp>
      <p:sp>
        <p:nvSpPr>
          <p:cNvPr id="5" name="页脚占位符 4">
            <a:extLst>
              <a:ext uri="{FF2B5EF4-FFF2-40B4-BE49-F238E27FC236}">
                <a16:creationId xmlns:a16="http://schemas.microsoft.com/office/drawing/2014/main" id="{6594B5CB-7CF6-57DB-0FB2-7CD81EC578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D3793C-D8D4-D106-1800-2B7EC0C7BF0F}"/>
              </a:ext>
            </a:extLst>
          </p:cNvPr>
          <p:cNvSpPr>
            <a:spLocks noGrp="1"/>
          </p:cNvSpPr>
          <p:nvPr>
            <p:ph type="sldNum" sz="quarter" idx="12"/>
          </p:nvPr>
        </p:nvSpPr>
        <p:spPr/>
        <p:txBody>
          <a:bodyPr/>
          <a:lstStyle/>
          <a:p>
            <a:fld id="{0EC0016C-6694-4E3D-9418-B2DF4DD01C4C}" type="slidenum">
              <a:rPr lang="zh-CN" altLang="en-US" smtClean="0"/>
              <a:t>‹#›</a:t>
            </a:fld>
            <a:endParaRPr lang="zh-CN" altLang="en-US"/>
          </a:p>
        </p:txBody>
      </p:sp>
    </p:spTree>
    <p:extLst>
      <p:ext uri="{BB962C8B-B14F-4D97-AF65-F5344CB8AC3E}">
        <p14:creationId xmlns:p14="http://schemas.microsoft.com/office/powerpoint/2010/main" val="257911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AF0FF-6857-75EA-646F-B97C0D2018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3AE12-980D-4656-18BF-5068161DD4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88872D8-F76D-0FF7-0FB1-4470F22EFF27}"/>
              </a:ext>
            </a:extLst>
          </p:cNvPr>
          <p:cNvSpPr>
            <a:spLocks noGrp="1"/>
          </p:cNvSpPr>
          <p:nvPr>
            <p:ph type="dt" sz="half" idx="10"/>
          </p:nvPr>
        </p:nvSpPr>
        <p:spPr/>
        <p:txBody>
          <a:bodyPr/>
          <a:lstStyle/>
          <a:p>
            <a:fld id="{B7138FB1-3779-43DA-A7EB-0DD219D5E5B6}" type="datetimeFigureOut">
              <a:rPr lang="zh-CN" altLang="en-US" smtClean="0"/>
              <a:t>2023/10/8</a:t>
            </a:fld>
            <a:endParaRPr lang="zh-CN" altLang="en-US"/>
          </a:p>
        </p:txBody>
      </p:sp>
      <p:sp>
        <p:nvSpPr>
          <p:cNvPr id="5" name="页脚占位符 4">
            <a:extLst>
              <a:ext uri="{FF2B5EF4-FFF2-40B4-BE49-F238E27FC236}">
                <a16:creationId xmlns:a16="http://schemas.microsoft.com/office/drawing/2014/main" id="{08689360-8F39-2E43-434A-5FC4A85FF5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78C0E8-CED5-1983-3BFE-712532984E96}"/>
              </a:ext>
            </a:extLst>
          </p:cNvPr>
          <p:cNvSpPr>
            <a:spLocks noGrp="1"/>
          </p:cNvSpPr>
          <p:nvPr>
            <p:ph type="sldNum" sz="quarter" idx="12"/>
          </p:nvPr>
        </p:nvSpPr>
        <p:spPr/>
        <p:txBody>
          <a:bodyPr/>
          <a:lstStyle/>
          <a:p>
            <a:fld id="{0EC0016C-6694-4E3D-9418-B2DF4DD01C4C}" type="slidenum">
              <a:rPr lang="zh-CN" altLang="en-US" smtClean="0"/>
              <a:t>‹#›</a:t>
            </a:fld>
            <a:endParaRPr lang="zh-CN" altLang="en-US"/>
          </a:p>
        </p:txBody>
      </p:sp>
    </p:spTree>
    <p:extLst>
      <p:ext uri="{BB962C8B-B14F-4D97-AF65-F5344CB8AC3E}">
        <p14:creationId xmlns:p14="http://schemas.microsoft.com/office/powerpoint/2010/main" val="210118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62F8E-EF13-D88E-305D-1DD483649B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0E2D08-3725-97AB-BBF7-D16E7303CEE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7D7C4F-78C3-1F2A-50EB-373AAA6D7B5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27AA7BB-0813-8C8D-B9F2-EE78C0D7A97D}"/>
              </a:ext>
            </a:extLst>
          </p:cNvPr>
          <p:cNvSpPr>
            <a:spLocks noGrp="1"/>
          </p:cNvSpPr>
          <p:nvPr>
            <p:ph type="dt" sz="half" idx="10"/>
          </p:nvPr>
        </p:nvSpPr>
        <p:spPr/>
        <p:txBody>
          <a:bodyPr/>
          <a:lstStyle/>
          <a:p>
            <a:fld id="{B7138FB1-3779-43DA-A7EB-0DD219D5E5B6}" type="datetimeFigureOut">
              <a:rPr lang="zh-CN" altLang="en-US" smtClean="0"/>
              <a:t>2023/10/8</a:t>
            </a:fld>
            <a:endParaRPr lang="zh-CN" altLang="en-US"/>
          </a:p>
        </p:txBody>
      </p:sp>
      <p:sp>
        <p:nvSpPr>
          <p:cNvPr id="6" name="页脚占位符 5">
            <a:extLst>
              <a:ext uri="{FF2B5EF4-FFF2-40B4-BE49-F238E27FC236}">
                <a16:creationId xmlns:a16="http://schemas.microsoft.com/office/drawing/2014/main" id="{6EE8F3ED-ED7F-BF46-38DF-0383D97626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88D517-6A56-8103-CFCB-32B0908ABB7D}"/>
              </a:ext>
            </a:extLst>
          </p:cNvPr>
          <p:cNvSpPr>
            <a:spLocks noGrp="1"/>
          </p:cNvSpPr>
          <p:nvPr>
            <p:ph type="sldNum" sz="quarter" idx="12"/>
          </p:nvPr>
        </p:nvSpPr>
        <p:spPr/>
        <p:txBody>
          <a:bodyPr/>
          <a:lstStyle/>
          <a:p>
            <a:fld id="{0EC0016C-6694-4E3D-9418-B2DF4DD01C4C}" type="slidenum">
              <a:rPr lang="zh-CN" altLang="en-US" smtClean="0"/>
              <a:t>‹#›</a:t>
            </a:fld>
            <a:endParaRPr lang="zh-CN" altLang="en-US"/>
          </a:p>
        </p:txBody>
      </p:sp>
    </p:spTree>
    <p:extLst>
      <p:ext uri="{BB962C8B-B14F-4D97-AF65-F5344CB8AC3E}">
        <p14:creationId xmlns:p14="http://schemas.microsoft.com/office/powerpoint/2010/main" val="43504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CBE-C998-4735-250E-EAE591BDA58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A47C3F8-9238-7E11-69D6-EC8550EFD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8EB252B-59D0-33FB-D39A-BFF9145FEBD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BE59D2E-8DC1-9D56-7A88-73BA6DF6B4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5280CD7-B394-51B7-A02B-F87BC7443BB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476B92-C375-8E85-4A9C-878F87F7AB78}"/>
              </a:ext>
            </a:extLst>
          </p:cNvPr>
          <p:cNvSpPr>
            <a:spLocks noGrp="1"/>
          </p:cNvSpPr>
          <p:nvPr>
            <p:ph type="dt" sz="half" idx="10"/>
          </p:nvPr>
        </p:nvSpPr>
        <p:spPr/>
        <p:txBody>
          <a:bodyPr/>
          <a:lstStyle/>
          <a:p>
            <a:fld id="{B7138FB1-3779-43DA-A7EB-0DD219D5E5B6}" type="datetimeFigureOut">
              <a:rPr lang="zh-CN" altLang="en-US" smtClean="0"/>
              <a:t>2023/10/8</a:t>
            </a:fld>
            <a:endParaRPr lang="zh-CN" altLang="en-US"/>
          </a:p>
        </p:txBody>
      </p:sp>
      <p:sp>
        <p:nvSpPr>
          <p:cNvPr id="8" name="页脚占位符 7">
            <a:extLst>
              <a:ext uri="{FF2B5EF4-FFF2-40B4-BE49-F238E27FC236}">
                <a16:creationId xmlns:a16="http://schemas.microsoft.com/office/drawing/2014/main" id="{3FDADA60-C13F-DB6E-2B83-8409006359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5186431-EF44-E312-A6A7-B88438C3239F}"/>
              </a:ext>
            </a:extLst>
          </p:cNvPr>
          <p:cNvSpPr>
            <a:spLocks noGrp="1"/>
          </p:cNvSpPr>
          <p:nvPr>
            <p:ph type="sldNum" sz="quarter" idx="12"/>
          </p:nvPr>
        </p:nvSpPr>
        <p:spPr/>
        <p:txBody>
          <a:bodyPr/>
          <a:lstStyle/>
          <a:p>
            <a:fld id="{0EC0016C-6694-4E3D-9418-B2DF4DD01C4C}" type="slidenum">
              <a:rPr lang="zh-CN" altLang="en-US" smtClean="0"/>
              <a:t>‹#›</a:t>
            </a:fld>
            <a:endParaRPr lang="zh-CN" altLang="en-US"/>
          </a:p>
        </p:txBody>
      </p:sp>
    </p:spTree>
    <p:extLst>
      <p:ext uri="{BB962C8B-B14F-4D97-AF65-F5344CB8AC3E}">
        <p14:creationId xmlns:p14="http://schemas.microsoft.com/office/powerpoint/2010/main" val="213646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DBB5C-FA97-6773-7822-45504A3FCDE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7E7A1A5-1CE1-D34D-2427-3E8D9B5271FB}"/>
              </a:ext>
            </a:extLst>
          </p:cNvPr>
          <p:cNvSpPr>
            <a:spLocks noGrp="1"/>
          </p:cNvSpPr>
          <p:nvPr>
            <p:ph type="dt" sz="half" idx="10"/>
          </p:nvPr>
        </p:nvSpPr>
        <p:spPr/>
        <p:txBody>
          <a:bodyPr/>
          <a:lstStyle/>
          <a:p>
            <a:fld id="{B7138FB1-3779-43DA-A7EB-0DD219D5E5B6}" type="datetimeFigureOut">
              <a:rPr lang="zh-CN" altLang="en-US" smtClean="0"/>
              <a:t>2023/10/8</a:t>
            </a:fld>
            <a:endParaRPr lang="zh-CN" altLang="en-US"/>
          </a:p>
        </p:txBody>
      </p:sp>
      <p:sp>
        <p:nvSpPr>
          <p:cNvPr id="4" name="页脚占位符 3">
            <a:extLst>
              <a:ext uri="{FF2B5EF4-FFF2-40B4-BE49-F238E27FC236}">
                <a16:creationId xmlns:a16="http://schemas.microsoft.com/office/drawing/2014/main" id="{F5509657-03AC-D8A9-BD73-E5A76F1BC31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E849903-664C-5D48-F7A2-DFB1F587E372}"/>
              </a:ext>
            </a:extLst>
          </p:cNvPr>
          <p:cNvSpPr>
            <a:spLocks noGrp="1"/>
          </p:cNvSpPr>
          <p:nvPr>
            <p:ph type="sldNum" sz="quarter" idx="12"/>
          </p:nvPr>
        </p:nvSpPr>
        <p:spPr/>
        <p:txBody>
          <a:bodyPr/>
          <a:lstStyle/>
          <a:p>
            <a:fld id="{0EC0016C-6694-4E3D-9418-B2DF4DD01C4C}" type="slidenum">
              <a:rPr lang="zh-CN" altLang="en-US" smtClean="0"/>
              <a:t>‹#›</a:t>
            </a:fld>
            <a:endParaRPr lang="zh-CN" altLang="en-US"/>
          </a:p>
        </p:txBody>
      </p:sp>
    </p:spTree>
    <p:extLst>
      <p:ext uri="{BB962C8B-B14F-4D97-AF65-F5344CB8AC3E}">
        <p14:creationId xmlns:p14="http://schemas.microsoft.com/office/powerpoint/2010/main" val="337390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76DB2B7-83E1-75FF-C139-7A0A6F261516}"/>
              </a:ext>
            </a:extLst>
          </p:cNvPr>
          <p:cNvSpPr>
            <a:spLocks noGrp="1"/>
          </p:cNvSpPr>
          <p:nvPr>
            <p:ph type="dt" sz="half" idx="10"/>
          </p:nvPr>
        </p:nvSpPr>
        <p:spPr/>
        <p:txBody>
          <a:bodyPr/>
          <a:lstStyle/>
          <a:p>
            <a:fld id="{B7138FB1-3779-43DA-A7EB-0DD219D5E5B6}" type="datetimeFigureOut">
              <a:rPr lang="zh-CN" altLang="en-US" smtClean="0"/>
              <a:t>2023/10/8</a:t>
            </a:fld>
            <a:endParaRPr lang="zh-CN" altLang="en-US"/>
          </a:p>
        </p:txBody>
      </p:sp>
      <p:sp>
        <p:nvSpPr>
          <p:cNvPr id="3" name="页脚占位符 2">
            <a:extLst>
              <a:ext uri="{FF2B5EF4-FFF2-40B4-BE49-F238E27FC236}">
                <a16:creationId xmlns:a16="http://schemas.microsoft.com/office/drawing/2014/main" id="{7D51898F-D5F0-4EB0-D9C8-F784D5A9F8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9EC3091-E92C-C12F-AB9E-D41F1C558AF5}"/>
              </a:ext>
            </a:extLst>
          </p:cNvPr>
          <p:cNvSpPr>
            <a:spLocks noGrp="1"/>
          </p:cNvSpPr>
          <p:nvPr>
            <p:ph type="sldNum" sz="quarter" idx="12"/>
          </p:nvPr>
        </p:nvSpPr>
        <p:spPr/>
        <p:txBody>
          <a:bodyPr/>
          <a:lstStyle/>
          <a:p>
            <a:fld id="{0EC0016C-6694-4E3D-9418-B2DF4DD01C4C}" type="slidenum">
              <a:rPr lang="zh-CN" altLang="en-US" smtClean="0"/>
              <a:t>‹#›</a:t>
            </a:fld>
            <a:endParaRPr lang="zh-CN" altLang="en-US"/>
          </a:p>
        </p:txBody>
      </p:sp>
    </p:spTree>
    <p:extLst>
      <p:ext uri="{BB962C8B-B14F-4D97-AF65-F5344CB8AC3E}">
        <p14:creationId xmlns:p14="http://schemas.microsoft.com/office/powerpoint/2010/main" val="349188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B9D78-6B9B-B2FF-4276-6337B48C00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C53A6F7-3A75-8F3B-8A9D-4B6D7B31ED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D3D8548-9F8D-EE98-CFE4-825DF9D5C8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7EA0C8-2C6F-4BBD-6A11-397C2FF1C6A4}"/>
              </a:ext>
            </a:extLst>
          </p:cNvPr>
          <p:cNvSpPr>
            <a:spLocks noGrp="1"/>
          </p:cNvSpPr>
          <p:nvPr>
            <p:ph type="dt" sz="half" idx="10"/>
          </p:nvPr>
        </p:nvSpPr>
        <p:spPr/>
        <p:txBody>
          <a:bodyPr/>
          <a:lstStyle/>
          <a:p>
            <a:fld id="{B7138FB1-3779-43DA-A7EB-0DD219D5E5B6}" type="datetimeFigureOut">
              <a:rPr lang="zh-CN" altLang="en-US" smtClean="0"/>
              <a:t>2023/10/8</a:t>
            </a:fld>
            <a:endParaRPr lang="zh-CN" altLang="en-US"/>
          </a:p>
        </p:txBody>
      </p:sp>
      <p:sp>
        <p:nvSpPr>
          <p:cNvPr id="6" name="页脚占位符 5">
            <a:extLst>
              <a:ext uri="{FF2B5EF4-FFF2-40B4-BE49-F238E27FC236}">
                <a16:creationId xmlns:a16="http://schemas.microsoft.com/office/drawing/2014/main" id="{EB295F1F-FC70-5DF2-1265-A4B2684C9C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D1642B-29DD-3E2A-D2F1-97CA781D1E09}"/>
              </a:ext>
            </a:extLst>
          </p:cNvPr>
          <p:cNvSpPr>
            <a:spLocks noGrp="1"/>
          </p:cNvSpPr>
          <p:nvPr>
            <p:ph type="sldNum" sz="quarter" idx="12"/>
          </p:nvPr>
        </p:nvSpPr>
        <p:spPr/>
        <p:txBody>
          <a:bodyPr/>
          <a:lstStyle/>
          <a:p>
            <a:fld id="{0EC0016C-6694-4E3D-9418-B2DF4DD01C4C}" type="slidenum">
              <a:rPr lang="zh-CN" altLang="en-US" smtClean="0"/>
              <a:t>‹#›</a:t>
            </a:fld>
            <a:endParaRPr lang="zh-CN" altLang="en-US"/>
          </a:p>
        </p:txBody>
      </p:sp>
    </p:spTree>
    <p:extLst>
      <p:ext uri="{BB962C8B-B14F-4D97-AF65-F5344CB8AC3E}">
        <p14:creationId xmlns:p14="http://schemas.microsoft.com/office/powerpoint/2010/main" val="3157519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D055D-C93E-44A2-C6C0-BBF2799402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B43CCC-F887-080B-9983-3E18575B78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8B63C7-E3DC-8F3E-606D-E0BDAB10D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3EA61F9-9A85-3C34-73CC-EED005692C95}"/>
              </a:ext>
            </a:extLst>
          </p:cNvPr>
          <p:cNvSpPr>
            <a:spLocks noGrp="1"/>
          </p:cNvSpPr>
          <p:nvPr>
            <p:ph type="dt" sz="half" idx="10"/>
          </p:nvPr>
        </p:nvSpPr>
        <p:spPr/>
        <p:txBody>
          <a:bodyPr/>
          <a:lstStyle/>
          <a:p>
            <a:fld id="{B7138FB1-3779-43DA-A7EB-0DD219D5E5B6}" type="datetimeFigureOut">
              <a:rPr lang="zh-CN" altLang="en-US" smtClean="0"/>
              <a:t>2023/10/8</a:t>
            </a:fld>
            <a:endParaRPr lang="zh-CN" altLang="en-US"/>
          </a:p>
        </p:txBody>
      </p:sp>
      <p:sp>
        <p:nvSpPr>
          <p:cNvPr id="6" name="页脚占位符 5">
            <a:extLst>
              <a:ext uri="{FF2B5EF4-FFF2-40B4-BE49-F238E27FC236}">
                <a16:creationId xmlns:a16="http://schemas.microsoft.com/office/drawing/2014/main" id="{CB98CBA5-BAE5-E55E-E702-4D554489D7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AF23C8-2FC3-D5C5-ADDC-F78876E90FBE}"/>
              </a:ext>
            </a:extLst>
          </p:cNvPr>
          <p:cNvSpPr>
            <a:spLocks noGrp="1"/>
          </p:cNvSpPr>
          <p:nvPr>
            <p:ph type="sldNum" sz="quarter" idx="12"/>
          </p:nvPr>
        </p:nvSpPr>
        <p:spPr/>
        <p:txBody>
          <a:bodyPr/>
          <a:lstStyle/>
          <a:p>
            <a:fld id="{0EC0016C-6694-4E3D-9418-B2DF4DD01C4C}" type="slidenum">
              <a:rPr lang="zh-CN" altLang="en-US" smtClean="0"/>
              <a:t>‹#›</a:t>
            </a:fld>
            <a:endParaRPr lang="zh-CN" altLang="en-US"/>
          </a:p>
        </p:txBody>
      </p:sp>
    </p:spTree>
    <p:extLst>
      <p:ext uri="{BB962C8B-B14F-4D97-AF65-F5344CB8AC3E}">
        <p14:creationId xmlns:p14="http://schemas.microsoft.com/office/powerpoint/2010/main" val="261651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29505F-A9E3-5BA6-CBC4-1302A5DAAF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02CA3BB-526F-88BB-E12C-F07CB328F9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2ECC6C-2B47-D742-4C5D-76FFE89E11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138FB1-3779-43DA-A7EB-0DD219D5E5B6}" type="datetimeFigureOut">
              <a:rPr lang="zh-CN" altLang="en-US" smtClean="0"/>
              <a:t>2023/10/8</a:t>
            </a:fld>
            <a:endParaRPr lang="zh-CN" altLang="en-US"/>
          </a:p>
        </p:txBody>
      </p:sp>
      <p:sp>
        <p:nvSpPr>
          <p:cNvPr id="5" name="页脚占位符 4">
            <a:extLst>
              <a:ext uri="{FF2B5EF4-FFF2-40B4-BE49-F238E27FC236}">
                <a16:creationId xmlns:a16="http://schemas.microsoft.com/office/drawing/2014/main" id="{CCFF138D-5C74-CAA2-4D0F-FAAF06D42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A71D029-29D1-1868-B799-5313F69FC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0016C-6694-4E3D-9418-B2DF4DD01C4C}" type="slidenum">
              <a:rPr lang="zh-CN" altLang="en-US" smtClean="0"/>
              <a:t>‹#›</a:t>
            </a:fld>
            <a:endParaRPr lang="zh-CN" altLang="en-US"/>
          </a:p>
        </p:txBody>
      </p:sp>
    </p:spTree>
    <p:extLst>
      <p:ext uri="{BB962C8B-B14F-4D97-AF65-F5344CB8AC3E}">
        <p14:creationId xmlns:p14="http://schemas.microsoft.com/office/powerpoint/2010/main" val="3099211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90.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60.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79251" y="3550283"/>
            <a:ext cx="5934220" cy="557973"/>
          </a:xfrm>
          <a:prstGeom prst="rect">
            <a:avLst/>
          </a:prstGeom>
        </p:spPr>
        <p:txBody>
          <a:bodyPr wrap="squar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50000"/>
              </a:lnSpc>
              <a:spcBef>
                <a:spcPct val="0"/>
              </a:spcBef>
              <a:spcAft>
                <a:spcPts val="0"/>
              </a:spcAft>
              <a:buClrTx/>
              <a:buSzTx/>
              <a:buFontTx/>
              <a:buNone/>
              <a:defRPr/>
            </a:pPr>
            <a:r>
              <a:rPr lang="zh-CN" altLang="en-US" sz="2400" dirty="0">
                <a:solidFill>
                  <a:prstClr val="black"/>
                </a:solidFill>
                <a:latin typeface="微软雅黑" panose="020B0503020204020204" pitchFamily="34" charset="-122"/>
                <a:ea typeface="微软雅黑" panose="020B0503020204020204" pitchFamily="34" charset="-122"/>
              </a:rPr>
              <a:t>网络空间安全硕士中期答辩</a:t>
            </a:r>
            <a:endPar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038783" y="2077949"/>
            <a:ext cx="6944903" cy="1423467"/>
          </a:xfrm>
          <a:prstGeom prst="rect">
            <a:avLst/>
          </a:prstGeom>
        </p:spPr>
        <p:txBody>
          <a:bodyPr wrap="squar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r>
              <a:rPr lang="zh-CN" altLang="en-US" sz="4400" b="1" dirty="0">
                <a:solidFill>
                  <a:srgbClr val="1C50A2"/>
                </a:solidFill>
                <a:latin typeface="微软雅黑" panose="020B0503020204020204" pitchFamily="34" charset="-122"/>
                <a:ea typeface="微软雅黑" panose="020B0503020204020204" pitchFamily="34" charset="-122"/>
              </a:rPr>
              <a:t>面向软件供应链的安全检测技术</a:t>
            </a:r>
          </a:p>
        </p:txBody>
      </p:sp>
      <p:cxnSp>
        <p:nvCxnSpPr>
          <p:cNvPr id="8" name="直接连接符 7"/>
          <p:cNvCxnSpPr/>
          <p:nvPr/>
        </p:nvCxnSpPr>
        <p:spPr>
          <a:xfrm flipH="1">
            <a:off x="3957850" y="3546200"/>
            <a:ext cx="7279718" cy="0"/>
          </a:xfrm>
          <a:prstGeom prst="line">
            <a:avLst/>
          </a:prstGeom>
          <a:ln w="28575">
            <a:solidFill>
              <a:srgbClr val="1C50A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1085407"/>
            <a:ext cx="2591077" cy="4151873"/>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1C50A2"/>
          </a:solidFill>
          <a:ln w="5" cap="flat">
            <a:solidFill>
              <a:srgbClr val="24211D"/>
            </a:solidFill>
            <a:prstDash val="solid"/>
            <a:miter lim="800000"/>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2" name="Freeform 6"/>
          <p:cNvSpPr>
            <a:spLocks noEditPoints="1"/>
          </p:cNvSpPr>
          <p:nvPr/>
        </p:nvSpPr>
        <p:spPr bwMode="auto">
          <a:xfrm>
            <a:off x="2491892" y="2588618"/>
            <a:ext cx="198368" cy="245114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1C50A2"/>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grpSp>
        <p:nvGrpSpPr>
          <p:cNvPr id="17" name="组合 16"/>
          <p:cNvGrpSpPr/>
          <p:nvPr/>
        </p:nvGrpSpPr>
        <p:grpSpPr>
          <a:xfrm>
            <a:off x="6613763" y="4420836"/>
            <a:ext cx="2707143" cy="370765"/>
            <a:chOff x="4654427" y="4718860"/>
            <a:chExt cx="2021999" cy="276971"/>
          </a:xfrm>
        </p:grpSpPr>
        <p:grpSp>
          <p:nvGrpSpPr>
            <p:cNvPr id="23" name="组合 22"/>
            <p:cNvGrpSpPr/>
            <p:nvPr/>
          </p:nvGrpSpPr>
          <p:grpSpPr>
            <a:xfrm>
              <a:off x="4654427" y="4718860"/>
              <a:ext cx="276971" cy="276971"/>
              <a:chOff x="3725237" y="4930504"/>
              <a:chExt cx="531780" cy="531780"/>
            </a:xfrm>
          </p:grpSpPr>
          <p:sp>
            <p:nvSpPr>
              <p:cNvPr id="25" name="圆角矩形 2"/>
              <p:cNvSpPr/>
              <p:nvPr/>
            </p:nvSpPr>
            <p:spPr>
              <a:xfrm>
                <a:off x="3725237"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i="0" u="none" strike="noStrike" kern="1200" cap="none" spc="0" normalizeH="0" baseline="0" noProof="0">
                  <a:ln>
                    <a:noFill/>
                  </a:ln>
                  <a:solidFill>
                    <a:srgbClr val="1C50A2"/>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sp>
            <p:nvSpPr>
              <p:cNvPr id="26"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grpSp>
        <p:sp>
          <p:nvSpPr>
            <p:cNvPr id="24" name="文本框 22"/>
            <p:cNvSpPr txBox="1"/>
            <p:nvPr/>
          </p:nvSpPr>
          <p:spPr>
            <a:xfrm>
              <a:off x="4949955" y="4733682"/>
              <a:ext cx="1726471" cy="252909"/>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rPr>
                <a:t>指导老师：</a:t>
              </a:r>
              <a:r>
                <a:rPr lang="zh-CN" altLang="en-US" sz="1600" dirty="0">
                  <a:solidFill>
                    <a:schemeClr val="tx1"/>
                  </a:solidFill>
                  <a:latin typeface="Arial" panose="020B0604020202020204"/>
                  <a:cs typeface="微软雅黑" panose="020B0503020204020204" pitchFamily="34" charset="-122"/>
                  <a:sym typeface="Arial" panose="020B0604020202020204" pitchFamily="34" charset="0"/>
                </a:rPr>
                <a:t>李强</a:t>
              </a:r>
              <a:endParaRPr kumimoji="0" lang="zh-CN" altLang="en-US" sz="160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grpSp>
      <p:grpSp>
        <p:nvGrpSpPr>
          <p:cNvPr id="18" name="组合 17"/>
          <p:cNvGrpSpPr/>
          <p:nvPr/>
        </p:nvGrpSpPr>
        <p:grpSpPr>
          <a:xfrm>
            <a:off x="9138015" y="4420836"/>
            <a:ext cx="2732042" cy="371777"/>
            <a:chOff x="6395842" y="4718249"/>
            <a:chExt cx="2040526" cy="277582"/>
          </a:xfrm>
        </p:grpSpPr>
        <p:grpSp>
          <p:nvGrpSpPr>
            <p:cNvPr id="19" name="组合 18"/>
            <p:cNvGrpSpPr/>
            <p:nvPr/>
          </p:nvGrpSpPr>
          <p:grpSpPr>
            <a:xfrm>
              <a:off x="6395842" y="4718860"/>
              <a:ext cx="276971" cy="276971"/>
              <a:chOff x="6392770" y="4930504"/>
              <a:chExt cx="531780" cy="531780"/>
            </a:xfrm>
          </p:grpSpPr>
          <p:sp>
            <p:nvSpPr>
              <p:cNvPr id="21" name="圆角矩形 2"/>
              <p:cNvSpPr/>
              <p:nvPr/>
            </p:nvSpPr>
            <p:spPr>
              <a:xfrm>
                <a:off x="6392770"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i="0" u="none" strike="noStrike" kern="1200" cap="none" spc="0" normalizeH="0" baseline="0" noProof="0">
                  <a:ln>
                    <a:noFill/>
                  </a:ln>
                  <a:solidFill>
                    <a:srgbClr val="1C50A2"/>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sp>
            <p:nvSpPr>
              <p:cNvPr id="22"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grpSp>
        <p:sp>
          <p:nvSpPr>
            <p:cNvPr id="20" name="文本框 27"/>
            <p:cNvSpPr txBox="1"/>
            <p:nvPr/>
          </p:nvSpPr>
          <p:spPr>
            <a:xfrm>
              <a:off x="6693432" y="4718249"/>
              <a:ext cx="1742936" cy="252777"/>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rPr>
                <a:t>时间：</a:t>
              </a:r>
              <a:r>
                <a:rPr kumimoji="0" lang="en-US" altLang="zh-CN" sz="160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rPr>
                <a:t>2023.10.10</a:t>
              </a:r>
            </a:p>
          </p:txBody>
        </p:sp>
      </p:grpSp>
      <p:grpSp>
        <p:nvGrpSpPr>
          <p:cNvPr id="27" name="组合 26">
            <a:extLst>
              <a:ext uri="{FF2B5EF4-FFF2-40B4-BE49-F238E27FC236}">
                <a16:creationId xmlns:a16="http://schemas.microsoft.com/office/drawing/2014/main" id="{C6D91CFD-DF9C-4FD6-AC0F-74C4DD1DB241}"/>
              </a:ext>
            </a:extLst>
          </p:cNvPr>
          <p:cNvGrpSpPr/>
          <p:nvPr/>
        </p:nvGrpSpPr>
        <p:grpSpPr>
          <a:xfrm>
            <a:off x="4020039" y="4400995"/>
            <a:ext cx="2075961" cy="604616"/>
            <a:chOff x="4654427" y="4718860"/>
            <a:chExt cx="1688201" cy="451664"/>
          </a:xfrm>
        </p:grpSpPr>
        <p:grpSp>
          <p:nvGrpSpPr>
            <p:cNvPr id="28" name="组合 27">
              <a:extLst>
                <a:ext uri="{FF2B5EF4-FFF2-40B4-BE49-F238E27FC236}">
                  <a16:creationId xmlns:a16="http://schemas.microsoft.com/office/drawing/2014/main" id="{5919F9B7-D6AD-4586-B638-E81B565246D7}"/>
                </a:ext>
              </a:extLst>
            </p:cNvPr>
            <p:cNvGrpSpPr/>
            <p:nvPr/>
          </p:nvGrpSpPr>
          <p:grpSpPr>
            <a:xfrm>
              <a:off x="4654427" y="4718860"/>
              <a:ext cx="276971" cy="276971"/>
              <a:chOff x="3725237" y="4930504"/>
              <a:chExt cx="531780" cy="531780"/>
            </a:xfrm>
          </p:grpSpPr>
          <p:sp>
            <p:nvSpPr>
              <p:cNvPr id="30" name="圆角矩形 2">
                <a:extLst>
                  <a:ext uri="{FF2B5EF4-FFF2-40B4-BE49-F238E27FC236}">
                    <a16:creationId xmlns:a16="http://schemas.microsoft.com/office/drawing/2014/main" id="{03049FFD-E94A-455B-B4D5-75D334E38684}"/>
                  </a:ext>
                </a:extLst>
              </p:cNvPr>
              <p:cNvSpPr/>
              <p:nvPr/>
            </p:nvSpPr>
            <p:spPr>
              <a:xfrm>
                <a:off x="3725237"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i="0" u="none" strike="noStrike" kern="1200" cap="none" spc="0" normalizeH="0" baseline="0" noProof="0">
                  <a:ln>
                    <a:noFill/>
                  </a:ln>
                  <a:solidFill>
                    <a:srgbClr val="1C50A2"/>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sp>
            <p:nvSpPr>
              <p:cNvPr id="31" name="student-graduation-cap-shape_52041">
                <a:extLst>
                  <a:ext uri="{FF2B5EF4-FFF2-40B4-BE49-F238E27FC236}">
                    <a16:creationId xmlns:a16="http://schemas.microsoft.com/office/drawing/2014/main" id="{9E843EF6-B604-4F94-8366-64B7736A5834}"/>
                  </a:ext>
                </a:extLst>
              </p:cNvPr>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grpSp>
        <p:sp>
          <p:nvSpPr>
            <p:cNvPr id="29" name="文本框 22">
              <a:extLst>
                <a:ext uri="{FF2B5EF4-FFF2-40B4-BE49-F238E27FC236}">
                  <a16:creationId xmlns:a16="http://schemas.microsoft.com/office/drawing/2014/main" id="{CEBC30BA-408D-4544-9307-B970B5595483}"/>
                </a:ext>
              </a:extLst>
            </p:cNvPr>
            <p:cNvSpPr txBox="1"/>
            <p:nvPr/>
          </p:nvSpPr>
          <p:spPr>
            <a:xfrm>
              <a:off x="4949955" y="4733682"/>
              <a:ext cx="1392673" cy="436842"/>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rPr>
                <a:t>汇报人：李昊聪</a:t>
              </a:r>
              <a:r>
                <a:rPr lang="zh-CN" altLang="en-US" sz="1600" dirty="0">
                  <a:solidFill>
                    <a:schemeClr val="tx1"/>
                  </a:solidFill>
                  <a:latin typeface="Arial" panose="020B0604020202020204"/>
                  <a:cs typeface="微软雅黑" panose="020B0503020204020204" pitchFamily="34" charset="-122"/>
                  <a:sym typeface="Arial" panose="020B0604020202020204" pitchFamily="34" charset="0"/>
                </a:rPr>
                <a:t>学号：</a:t>
              </a:r>
              <a:r>
                <a:rPr lang="en-US" altLang="zh-CN" sz="1600" dirty="0">
                  <a:solidFill>
                    <a:schemeClr val="tx1"/>
                  </a:solidFill>
                  <a:latin typeface="Arial" panose="020B0604020202020204"/>
                  <a:cs typeface="微软雅黑" panose="020B0503020204020204" pitchFamily="34" charset="-122"/>
                  <a:sym typeface="Arial" panose="020B0604020202020204" pitchFamily="34" charset="0"/>
                </a:rPr>
                <a:t>21120476</a:t>
              </a:r>
              <a:endParaRPr kumimoji="0" lang="zh-CN" altLang="en-US" sz="160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grpSp>
      <p:pic>
        <p:nvPicPr>
          <p:cNvPr id="32" name="图片 31">
            <a:extLst>
              <a:ext uri="{FF2B5EF4-FFF2-40B4-BE49-F238E27FC236}">
                <a16:creationId xmlns:a16="http://schemas.microsoft.com/office/drawing/2014/main" id="{35BA4B3C-9BE0-42F4-ABDF-1BCC96522277}"/>
              </a:ext>
            </a:extLst>
          </p:cNvPr>
          <p:cNvPicPr>
            <a:picLocks noChangeAspect="1"/>
          </p:cNvPicPr>
          <p:nvPr/>
        </p:nvPicPr>
        <p:blipFill>
          <a:blip r:embed="rId3" cstate="print">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3879251" y="471319"/>
            <a:ext cx="3081930" cy="1294050"/>
          </a:xfrm>
          <a:prstGeom prst="rect">
            <a:avLst/>
          </a:prstGeom>
        </p:spPr>
      </p:pic>
    </p:spTree>
    <p:extLst>
      <p:ext uri="{BB962C8B-B14F-4D97-AF65-F5344CB8AC3E}">
        <p14:creationId xmlns:p14="http://schemas.microsoft.com/office/powerpoint/2010/main" val="209158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 name="文本框 9"/>
          <p:cNvSpPr txBox="1"/>
          <p:nvPr/>
        </p:nvSpPr>
        <p:spPr>
          <a:xfrm>
            <a:off x="1020088" y="206003"/>
            <a:ext cx="1871720" cy="346228"/>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dirty="0">
                <a:latin typeface="微软雅黑" panose="020B0503020204020204" pitchFamily="34" charset="-122"/>
                <a:ea typeface="微软雅黑" panose="020B0503020204020204" pitchFamily="34" charset="-122"/>
              </a:rPr>
              <a:t>研究内容及进展</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5797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F0750D1F-3B6B-4BE9-B3D2-C13F070A8D82}"/>
              </a:ext>
            </a:extLst>
          </p:cNvPr>
          <p:cNvCxnSpPr/>
          <p:nvPr/>
        </p:nvCxnSpPr>
        <p:spPr>
          <a:xfrm>
            <a:off x="404106" y="821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0E65536-532C-4B72-8C5F-FA66086E3437}"/>
              </a:ext>
            </a:extLst>
          </p:cNvPr>
          <p:cNvCxnSpPr/>
          <p:nvPr/>
        </p:nvCxnSpPr>
        <p:spPr>
          <a:xfrm>
            <a:off x="531106" y="948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矩形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F85F94E8-F121-42A6-A718-EF84AF71631E}"/>
              </a:ext>
            </a:extLst>
          </p:cNvPr>
          <p:cNvSpPr/>
          <p:nvPr/>
        </p:nvSpPr>
        <p:spPr bwMode="auto">
          <a:xfrm>
            <a:off x="918094" y="821968"/>
            <a:ext cx="2361815" cy="369332"/>
          </a:xfrm>
          <a:prstGeom prst="rect">
            <a:avLst/>
          </a:prstGeom>
          <a:noFill/>
        </p:spPr>
        <p:txBody>
          <a:bodyPr wrap="square">
            <a:spAutoFit/>
          </a:bodyPr>
          <a:lstStyle/>
          <a:p>
            <a:pPr>
              <a:defRPr/>
            </a:pPr>
            <a:r>
              <a:rPr lang="zh-CN" altLang="en-US" b="1" kern="100" dirty="0">
                <a:latin typeface="Times New Roman" panose="02020603050405020304" pitchFamily="18" charset="0"/>
                <a:ea typeface="微软雅黑" panose="020B0503020204020204" pitchFamily="34" charset="-122"/>
                <a:cs typeface="Times New Roman" panose="02020603050405020304" pitchFamily="18" charset="0"/>
              </a:rPr>
              <a:t>特征提取</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100" dirty="0">
                <a:latin typeface="Times New Roman" panose="02020603050405020304" pitchFamily="18" charset="0"/>
                <a:ea typeface="微软雅黑" panose="020B0503020204020204" pitchFamily="34" charset="-122"/>
                <a:cs typeface="Times New Roman" panose="02020603050405020304" pitchFamily="18" charset="0"/>
              </a:rPr>
              <a:t>元数据</a:t>
            </a:r>
          </a:p>
        </p:txBody>
      </p:sp>
      <p:sp>
        <p:nvSpPr>
          <p:cNvPr id="28" name="文本框 4">
            <a:extLst>
              <a:ext uri="{FF2B5EF4-FFF2-40B4-BE49-F238E27FC236}">
                <a16:creationId xmlns:a16="http://schemas.microsoft.com/office/drawing/2014/main" id="{04EEC0AD-22B3-4A72-9F07-625627A84019}"/>
              </a:ext>
            </a:extLst>
          </p:cNvPr>
          <p:cNvSpPr txBox="1">
            <a:spLocks noChangeArrowheads="1"/>
          </p:cNvSpPr>
          <p:nvPr/>
        </p:nvSpPr>
        <p:spPr bwMode="auto">
          <a:xfrm>
            <a:off x="404106" y="842990"/>
            <a:ext cx="429393" cy="338554"/>
          </a:xfrm>
          <a:prstGeom prst="rect">
            <a:avLst/>
          </a:prstGeom>
          <a:solidFill>
            <a:srgbClr val="5A6A8F"/>
          </a:solidFill>
          <a:ln>
            <a:solidFill>
              <a:schemeClr val="accent1"/>
            </a:solid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chemeClr val="bg1"/>
                </a:solidFill>
                <a:latin typeface="Times New Roman" panose="02020603050405020304" pitchFamily="18" charset="0"/>
                <a:cs typeface="Times New Roman" panose="02020603050405020304" pitchFamily="18" charset="0"/>
              </a:rPr>
              <a:t>04</a:t>
            </a:r>
          </a:p>
        </p:txBody>
      </p:sp>
      <p:cxnSp>
        <p:nvCxnSpPr>
          <p:cNvPr id="29" name="直接连接符 14">
            <a:extLst>
              <a:ext uri="{FF2B5EF4-FFF2-40B4-BE49-F238E27FC236}">
                <a16:creationId xmlns:a16="http://schemas.microsoft.com/office/drawing/2014/main" id="{ABE5160E-A5E1-4166-954C-4C0A8C3920E7}"/>
              </a:ext>
            </a:extLst>
          </p:cNvPr>
          <p:cNvCxnSpPr>
            <a:cxnSpLocks noChangeShapeType="1"/>
          </p:cNvCxnSpPr>
          <p:nvPr/>
        </p:nvCxnSpPr>
        <p:spPr bwMode="auto">
          <a:xfrm>
            <a:off x="969869" y="843635"/>
            <a:ext cx="0" cy="337264"/>
          </a:xfrm>
          <a:prstGeom prst="line">
            <a:avLst/>
          </a:prstGeom>
          <a:noFill/>
          <a:ln w="6350">
            <a:solidFill>
              <a:schemeClr val="accent1"/>
            </a:solidFill>
            <a:round/>
          </a:ln>
          <a:extLst>
            <a:ext uri="{909E8E84-426E-40DD-AFC4-6F175D3DCCD1}">
              <a14:hiddenFill xmlns:a14="http://schemas.microsoft.com/office/drawing/2010/main">
                <a:noFill/>
              </a14:hiddenFill>
            </a:ext>
          </a:extLst>
        </p:spPr>
      </p:cxnSp>
      <p:cxnSp>
        <p:nvCxnSpPr>
          <p:cNvPr id="30" name="直接连接符 23">
            <a:extLst>
              <a:ext uri="{FF2B5EF4-FFF2-40B4-BE49-F238E27FC236}">
                <a16:creationId xmlns:a16="http://schemas.microsoft.com/office/drawing/2014/main" id="{E32BEA2D-6DA4-4A5F-92E2-CFC6D62CFBE5}"/>
              </a:ext>
            </a:extLst>
          </p:cNvPr>
          <p:cNvCxnSpPr>
            <a:cxnSpLocks noChangeShapeType="1"/>
          </p:cNvCxnSpPr>
          <p:nvPr/>
        </p:nvCxnSpPr>
        <p:spPr bwMode="auto">
          <a:xfrm>
            <a:off x="918095" y="843635"/>
            <a:ext cx="0" cy="337264"/>
          </a:xfrm>
          <a:prstGeom prst="line">
            <a:avLst/>
          </a:prstGeom>
          <a:noFill/>
          <a:ln w="28575">
            <a:solidFill>
              <a:srgbClr val="5A6A8F"/>
            </a:solidFill>
            <a:round/>
          </a:ln>
          <a:extLst>
            <a:ext uri="{909E8E84-426E-40DD-AFC4-6F175D3DCCD1}">
              <a14:hiddenFill xmlns:a14="http://schemas.microsoft.com/office/drawing/2010/main">
                <a:noFill/>
              </a14:hiddenFill>
            </a:ext>
          </a:extLst>
        </p:spPr>
      </p:cxnSp>
      <p:pic>
        <p:nvPicPr>
          <p:cNvPr id="20" name="图片 19">
            <a:extLst>
              <a:ext uri="{FF2B5EF4-FFF2-40B4-BE49-F238E27FC236}">
                <a16:creationId xmlns:a16="http://schemas.microsoft.com/office/drawing/2014/main" id="{1B415F9D-078C-79FC-FC4D-71D91A086BC0}"/>
              </a:ext>
            </a:extLst>
          </p:cNvPr>
          <p:cNvPicPr>
            <a:picLocks noChangeAspect="1"/>
          </p:cNvPicPr>
          <p:nvPr/>
        </p:nvPicPr>
        <p:blipFill>
          <a:blip r:embed="rId3"/>
          <a:stretch>
            <a:fillRect/>
          </a:stretch>
        </p:blipFill>
        <p:spPr>
          <a:xfrm>
            <a:off x="554188" y="2080607"/>
            <a:ext cx="5324203" cy="1643272"/>
          </a:xfrm>
          <a:prstGeom prst="rect">
            <a:avLst/>
          </a:prstGeom>
        </p:spPr>
      </p:pic>
      <p:pic>
        <p:nvPicPr>
          <p:cNvPr id="24" name="图片 23">
            <a:extLst>
              <a:ext uri="{FF2B5EF4-FFF2-40B4-BE49-F238E27FC236}">
                <a16:creationId xmlns:a16="http://schemas.microsoft.com/office/drawing/2014/main" id="{D3357CEE-44CC-21DC-FEE3-B1A2AD2EA9BA}"/>
              </a:ext>
            </a:extLst>
          </p:cNvPr>
          <p:cNvPicPr>
            <a:picLocks noChangeAspect="1"/>
          </p:cNvPicPr>
          <p:nvPr/>
        </p:nvPicPr>
        <p:blipFill>
          <a:blip r:embed="rId4"/>
          <a:stretch>
            <a:fillRect/>
          </a:stretch>
        </p:blipFill>
        <p:spPr>
          <a:xfrm>
            <a:off x="6579526" y="1912456"/>
            <a:ext cx="5138061" cy="3495566"/>
          </a:xfrm>
          <a:prstGeom prst="rect">
            <a:avLst/>
          </a:prstGeom>
        </p:spPr>
      </p:pic>
      <p:sp>
        <p:nvSpPr>
          <p:cNvPr id="32" name="文本框 31">
            <a:extLst>
              <a:ext uri="{FF2B5EF4-FFF2-40B4-BE49-F238E27FC236}">
                <a16:creationId xmlns:a16="http://schemas.microsoft.com/office/drawing/2014/main" id="{F74197E0-2228-1CD6-B01F-780A2D74E6C4}"/>
              </a:ext>
            </a:extLst>
          </p:cNvPr>
          <p:cNvSpPr txBox="1"/>
          <p:nvPr/>
        </p:nvSpPr>
        <p:spPr>
          <a:xfrm>
            <a:off x="1058700" y="4361582"/>
            <a:ext cx="4605251" cy="104644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effectLst/>
                <a:latin typeface="Times New Roman" panose="02020603050405020304" pitchFamily="18" charset="0"/>
                <a:ea typeface="微软雅黑" panose="020B0503020204020204" pitchFamily="34" charset="-122"/>
                <a:cs typeface="Times New Roman" panose="02020603050405020304" pitchFamily="18" charset="0"/>
              </a:rPr>
              <a:t>通过</a:t>
            </a:r>
            <a:r>
              <a:rPr lang="zh-CN" altLang="zh-CN" sz="1600" dirty="0">
                <a:effectLst/>
                <a:latin typeface="Times New Roman" panose="02020603050405020304" pitchFamily="18" charset="0"/>
                <a:ea typeface="微软雅黑" panose="020B0503020204020204" pitchFamily="34" charset="-122"/>
                <a:cs typeface="Times New Roman" panose="02020603050405020304" pitchFamily="18" charset="0"/>
              </a:rPr>
              <a:t>接口可以获得</a:t>
            </a:r>
            <a:r>
              <a:rPr lang="zh-CN" altLang="en-US" sz="1600" dirty="0">
                <a:effectLst/>
                <a:latin typeface="Times New Roman" panose="02020603050405020304" pitchFamily="18" charset="0"/>
                <a:ea typeface="微软雅黑" panose="020B0503020204020204" pitchFamily="34" charset="-122"/>
                <a:cs typeface="Times New Roman" panose="02020603050405020304" pitchFamily="18" charset="0"/>
              </a:rPr>
              <a:t>下载数量和发布历史。</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dirty="0">
                <a:effectLst/>
                <a:latin typeface="Times New Roman" panose="02020603050405020304" pitchFamily="18" charset="0"/>
                <a:ea typeface="微软雅黑" panose="020B0503020204020204" pitchFamily="34" charset="-122"/>
                <a:cs typeface="Times New Roman" panose="02020603050405020304" pitchFamily="18" charset="0"/>
              </a:rPr>
              <a:t>通过配置</a:t>
            </a:r>
            <a:r>
              <a:rPr lang="zh-CN" altLang="zh-CN" sz="1600" dirty="0">
                <a:effectLst/>
                <a:latin typeface="Times New Roman" panose="02020603050405020304" pitchFamily="18" charset="0"/>
                <a:ea typeface="微软雅黑" panose="020B0503020204020204" pitchFamily="34" charset="-122"/>
                <a:cs typeface="Times New Roman" panose="02020603050405020304" pitchFamily="18" charset="0"/>
              </a:rPr>
              <a:t>文件获得</a:t>
            </a:r>
            <a:r>
              <a:rPr lang="zh-CN" altLang="en-US" sz="1600" dirty="0">
                <a:effectLst/>
                <a:latin typeface="Times New Roman" panose="02020603050405020304" pitchFamily="18" charset="0"/>
                <a:ea typeface="微软雅黑" panose="020B0503020204020204" pitchFamily="34" charset="-122"/>
                <a:cs typeface="Times New Roman" panose="02020603050405020304" pitchFamily="18" charset="0"/>
              </a:rPr>
              <a:t>其他元数据。</a:t>
            </a:r>
            <a:endParaRPr lang="zh-CN" altLang="zh-CN" sz="1600" dirty="0">
              <a:effectLst/>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36584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 name="文本框 9"/>
          <p:cNvSpPr txBox="1"/>
          <p:nvPr/>
        </p:nvSpPr>
        <p:spPr>
          <a:xfrm>
            <a:off x="1020088" y="206003"/>
            <a:ext cx="1871720" cy="346228"/>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dirty="0">
                <a:latin typeface="微软雅黑" panose="020B0503020204020204" pitchFamily="34" charset="-122"/>
                <a:ea typeface="微软雅黑" panose="020B0503020204020204" pitchFamily="34" charset="-122"/>
              </a:rPr>
              <a:t>研究内容及进展</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5797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F0750D1F-3B6B-4BE9-B3D2-C13F070A8D82}"/>
              </a:ext>
            </a:extLst>
          </p:cNvPr>
          <p:cNvCxnSpPr/>
          <p:nvPr/>
        </p:nvCxnSpPr>
        <p:spPr>
          <a:xfrm>
            <a:off x="404106" y="821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0E65536-532C-4B72-8C5F-FA66086E3437}"/>
              </a:ext>
            </a:extLst>
          </p:cNvPr>
          <p:cNvCxnSpPr/>
          <p:nvPr/>
        </p:nvCxnSpPr>
        <p:spPr>
          <a:xfrm>
            <a:off x="531106" y="948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矩形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F85F94E8-F121-42A6-A718-EF84AF71631E}"/>
              </a:ext>
            </a:extLst>
          </p:cNvPr>
          <p:cNvSpPr/>
          <p:nvPr/>
        </p:nvSpPr>
        <p:spPr bwMode="auto">
          <a:xfrm>
            <a:off x="918094" y="821968"/>
            <a:ext cx="3353628" cy="369332"/>
          </a:xfrm>
          <a:prstGeom prst="rect">
            <a:avLst/>
          </a:prstGeom>
          <a:noFill/>
        </p:spPr>
        <p:txBody>
          <a:bodyPr wrap="square">
            <a:spAutoFit/>
          </a:bodyPr>
          <a:lstStyle/>
          <a:p>
            <a:pPr>
              <a:defRPr/>
            </a:pPr>
            <a:r>
              <a:rPr lang="zh-CN" altLang="en-US" b="1" kern="100" dirty="0">
                <a:latin typeface="Times New Roman" panose="02020603050405020304" pitchFamily="18" charset="0"/>
                <a:ea typeface="微软雅黑" panose="020B0503020204020204" pitchFamily="34" charset="-122"/>
                <a:cs typeface="Times New Roman" panose="02020603050405020304" pitchFamily="18" charset="0"/>
              </a:rPr>
              <a:t>特征提取</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100" dirty="0">
                <a:latin typeface="Times New Roman" panose="02020603050405020304" pitchFamily="18" charset="0"/>
                <a:ea typeface="微软雅黑" panose="020B0503020204020204" pitchFamily="34" charset="-122"/>
                <a:cs typeface="Times New Roman" panose="02020603050405020304" pitchFamily="18" charset="0"/>
              </a:rPr>
              <a:t>静态和动态</a:t>
            </a:r>
            <a:r>
              <a:rPr lang="en-US" altLang="zh-CN" b="1" kern="100" dirty="0">
                <a:latin typeface="Times New Roman" panose="02020603050405020304" pitchFamily="18" charset="0"/>
                <a:ea typeface="微软雅黑" panose="020B0503020204020204" pitchFamily="34" charset="-122"/>
                <a:cs typeface="Times New Roman" panose="02020603050405020304" pitchFamily="18" charset="0"/>
              </a:rPr>
              <a:t>API</a:t>
            </a:r>
            <a:endParaRPr lang="zh-CN" altLang="en-US" b="1"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文本框 4">
            <a:extLst>
              <a:ext uri="{FF2B5EF4-FFF2-40B4-BE49-F238E27FC236}">
                <a16:creationId xmlns:a16="http://schemas.microsoft.com/office/drawing/2014/main" id="{04EEC0AD-22B3-4A72-9F07-625627A84019}"/>
              </a:ext>
            </a:extLst>
          </p:cNvPr>
          <p:cNvSpPr txBox="1">
            <a:spLocks noChangeArrowheads="1"/>
          </p:cNvSpPr>
          <p:nvPr/>
        </p:nvSpPr>
        <p:spPr bwMode="auto">
          <a:xfrm>
            <a:off x="404106" y="842990"/>
            <a:ext cx="429393" cy="338554"/>
          </a:xfrm>
          <a:prstGeom prst="rect">
            <a:avLst/>
          </a:prstGeom>
          <a:solidFill>
            <a:srgbClr val="5A6A8F"/>
          </a:solidFill>
          <a:ln>
            <a:solidFill>
              <a:schemeClr val="accent1"/>
            </a:solid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chemeClr val="bg1"/>
                </a:solidFill>
                <a:latin typeface="Times New Roman" panose="02020603050405020304" pitchFamily="18" charset="0"/>
                <a:cs typeface="Times New Roman" panose="02020603050405020304" pitchFamily="18" charset="0"/>
              </a:rPr>
              <a:t>04</a:t>
            </a:r>
          </a:p>
        </p:txBody>
      </p:sp>
      <p:cxnSp>
        <p:nvCxnSpPr>
          <p:cNvPr id="29" name="直接连接符 14">
            <a:extLst>
              <a:ext uri="{FF2B5EF4-FFF2-40B4-BE49-F238E27FC236}">
                <a16:creationId xmlns:a16="http://schemas.microsoft.com/office/drawing/2014/main" id="{ABE5160E-A5E1-4166-954C-4C0A8C3920E7}"/>
              </a:ext>
            </a:extLst>
          </p:cNvPr>
          <p:cNvCxnSpPr>
            <a:cxnSpLocks noChangeShapeType="1"/>
          </p:cNvCxnSpPr>
          <p:nvPr/>
        </p:nvCxnSpPr>
        <p:spPr bwMode="auto">
          <a:xfrm>
            <a:off x="969869" y="843635"/>
            <a:ext cx="0" cy="337264"/>
          </a:xfrm>
          <a:prstGeom prst="line">
            <a:avLst/>
          </a:prstGeom>
          <a:noFill/>
          <a:ln w="6350">
            <a:solidFill>
              <a:schemeClr val="accent1"/>
            </a:solidFill>
            <a:round/>
          </a:ln>
          <a:extLst>
            <a:ext uri="{909E8E84-426E-40DD-AFC4-6F175D3DCCD1}">
              <a14:hiddenFill xmlns:a14="http://schemas.microsoft.com/office/drawing/2010/main">
                <a:noFill/>
              </a14:hiddenFill>
            </a:ext>
          </a:extLst>
        </p:spPr>
      </p:cxnSp>
      <p:cxnSp>
        <p:nvCxnSpPr>
          <p:cNvPr id="30" name="直接连接符 23">
            <a:extLst>
              <a:ext uri="{FF2B5EF4-FFF2-40B4-BE49-F238E27FC236}">
                <a16:creationId xmlns:a16="http://schemas.microsoft.com/office/drawing/2014/main" id="{E32BEA2D-6DA4-4A5F-92E2-CFC6D62CFBE5}"/>
              </a:ext>
            </a:extLst>
          </p:cNvPr>
          <p:cNvCxnSpPr>
            <a:cxnSpLocks noChangeShapeType="1"/>
          </p:cNvCxnSpPr>
          <p:nvPr/>
        </p:nvCxnSpPr>
        <p:spPr bwMode="auto">
          <a:xfrm>
            <a:off x="918095" y="843635"/>
            <a:ext cx="0" cy="337264"/>
          </a:xfrm>
          <a:prstGeom prst="line">
            <a:avLst/>
          </a:prstGeom>
          <a:noFill/>
          <a:ln w="28575">
            <a:solidFill>
              <a:srgbClr val="5A6A8F"/>
            </a:solidFill>
            <a:round/>
          </a:ln>
          <a:extLst>
            <a:ext uri="{909E8E84-426E-40DD-AFC4-6F175D3DCCD1}">
              <a14:hiddenFill xmlns:a14="http://schemas.microsoft.com/office/drawing/2010/main">
                <a:noFill/>
              </a14:hiddenFill>
            </a:ext>
          </a:extLst>
        </p:spPr>
      </p:cxnSp>
      <p:pic>
        <p:nvPicPr>
          <p:cNvPr id="18" name="图片 17">
            <a:extLst>
              <a:ext uri="{FF2B5EF4-FFF2-40B4-BE49-F238E27FC236}">
                <a16:creationId xmlns:a16="http://schemas.microsoft.com/office/drawing/2014/main" id="{98C40AA7-09F2-19C0-1C96-16EF88270B26}"/>
              </a:ext>
            </a:extLst>
          </p:cNvPr>
          <p:cNvPicPr>
            <a:picLocks noChangeAspect="1"/>
          </p:cNvPicPr>
          <p:nvPr/>
        </p:nvPicPr>
        <p:blipFill>
          <a:blip r:embed="rId3"/>
          <a:stretch>
            <a:fillRect/>
          </a:stretch>
        </p:blipFill>
        <p:spPr>
          <a:xfrm>
            <a:off x="936602" y="1513801"/>
            <a:ext cx="4881519" cy="2290182"/>
          </a:xfrm>
          <a:prstGeom prst="rect">
            <a:avLst/>
          </a:prstGeom>
        </p:spPr>
      </p:pic>
      <p:pic>
        <p:nvPicPr>
          <p:cNvPr id="22" name="图片 21">
            <a:extLst>
              <a:ext uri="{FF2B5EF4-FFF2-40B4-BE49-F238E27FC236}">
                <a16:creationId xmlns:a16="http://schemas.microsoft.com/office/drawing/2014/main" id="{C112FBBF-F607-D16B-D7E6-23F8F504AEF3}"/>
              </a:ext>
            </a:extLst>
          </p:cNvPr>
          <p:cNvPicPr>
            <a:picLocks noChangeAspect="1"/>
          </p:cNvPicPr>
          <p:nvPr/>
        </p:nvPicPr>
        <p:blipFill>
          <a:blip r:embed="rId4"/>
          <a:stretch>
            <a:fillRect/>
          </a:stretch>
        </p:blipFill>
        <p:spPr>
          <a:xfrm>
            <a:off x="730394" y="4257653"/>
            <a:ext cx="5087727" cy="2290182"/>
          </a:xfrm>
          <a:prstGeom prst="rect">
            <a:avLst/>
          </a:prstGeom>
        </p:spPr>
      </p:pic>
      <p:sp>
        <p:nvSpPr>
          <p:cNvPr id="13" name="文本框 12">
            <a:extLst>
              <a:ext uri="{FF2B5EF4-FFF2-40B4-BE49-F238E27FC236}">
                <a16:creationId xmlns:a16="http://schemas.microsoft.com/office/drawing/2014/main" id="{10E3B7F0-21BD-0E65-3C9D-413C46D28AEA}"/>
              </a:ext>
            </a:extLst>
          </p:cNvPr>
          <p:cNvSpPr txBox="1"/>
          <p:nvPr/>
        </p:nvSpPr>
        <p:spPr>
          <a:xfrm>
            <a:off x="6657100" y="1513801"/>
            <a:ext cx="4605251" cy="22647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解压压缩软件包以获取源码。</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为包含源码的文件生成</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AST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，利用深度优先遍历搜索和字符串匹配判断节点是否包含在函数列表中。</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AST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节点匹配成功，提取函数名、参数列表和匹配的文件信息。</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框 15">
            <a:extLst>
              <a:ext uri="{FF2B5EF4-FFF2-40B4-BE49-F238E27FC236}">
                <a16:creationId xmlns:a16="http://schemas.microsoft.com/office/drawing/2014/main" id="{A655ABDA-E235-D9BB-0D5A-AF93219A6AB5}"/>
              </a:ext>
            </a:extLst>
          </p:cNvPr>
          <p:cNvSpPr txBox="1"/>
          <p:nvPr/>
        </p:nvSpPr>
        <p:spPr>
          <a:xfrm>
            <a:off x="4443211" y="1117689"/>
            <a:ext cx="2472848" cy="338554"/>
          </a:xfrm>
          <a:prstGeom prst="rect">
            <a:avLst/>
          </a:prstGeom>
          <a:noFill/>
        </p:spPr>
        <p:txBody>
          <a:bodyPr wrap="square" rtlCol="0">
            <a:spAutoFit/>
          </a:bodyPr>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存在潜在风险的</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列表</a:t>
            </a:r>
          </a:p>
        </p:txBody>
      </p:sp>
      <p:cxnSp>
        <p:nvCxnSpPr>
          <p:cNvPr id="19" name="直接箭头连接符 18">
            <a:extLst>
              <a:ext uri="{FF2B5EF4-FFF2-40B4-BE49-F238E27FC236}">
                <a16:creationId xmlns:a16="http://schemas.microsoft.com/office/drawing/2014/main" id="{BEA2E96F-4491-36C9-A4AE-5702687DACB0}"/>
              </a:ext>
            </a:extLst>
          </p:cNvPr>
          <p:cNvCxnSpPr>
            <a:cxnSpLocks/>
          </p:cNvCxnSpPr>
          <p:nvPr/>
        </p:nvCxnSpPr>
        <p:spPr>
          <a:xfrm flipV="1">
            <a:off x="4082603" y="1439434"/>
            <a:ext cx="489397" cy="176865"/>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15758304-ED06-D5B1-3AA1-6E646A4427FD}"/>
              </a:ext>
            </a:extLst>
          </p:cNvPr>
          <p:cNvSpPr txBox="1"/>
          <p:nvPr/>
        </p:nvSpPr>
        <p:spPr>
          <a:xfrm>
            <a:off x="6681740" y="4622108"/>
            <a:ext cx="4605251" cy="152605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sandbox</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为软件包提供安装环境。</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sz="1600" dirty="0" err="1">
                <a:latin typeface="Times New Roman" panose="02020603050405020304" pitchFamily="18" charset="0"/>
                <a:ea typeface="微软雅黑" panose="020B0503020204020204" pitchFamily="34" charset="-122"/>
                <a:cs typeface="Times New Roman" panose="02020603050405020304" pitchFamily="18" charset="0"/>
              </a:rPr>
              <a:t>STrace</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工具将记录沙箱环境中的所有网络和文件系统活动。</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匹配日志和关键字列表，得到安装时相关活动。</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2" name="直接箭头连接符 31">
            <a:extLst>
              <a:ext uri="{FF2B5EF4-FFF2-40B4-BE49-F238E27FC236}">
                <a16:creationId xmlns:a16="http://schemas.microsoft.com/office/drawing/2014/main" id="{B33179FB-513E-C7A6-207F-1EC583406146}"/>
              </a:ext>
            </a:extLst>
          </p:cNvPr>
          <p:cNvCxnSpPr>
            <a:cxnSpLocks/>
          </p:cNvCxnSpPr>
          <p:nvPr/>
        </p:nvCxnSpPr>
        <p:spPr>
          <a:xfrm flipV="1">
            <a:off x="3940936" y="4002614"/>
            <a:ext cx="444320" cy="278382"/>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D1AC1E75-9353-6FB5-93A4-9862176B2669}"/>
              </a:ext>
            </a:extLst>
          </p:cNvPr>
          <p:cNvSpPr txBox="1"/>
          <p:nvPr/>
        </p:nvSpPr>
        <p:spPr>
          <a:xfrm>
            <a:off x="3689692" y="3720468"/>
            <a:ext cx="2992047" cy="338554"/>
          </a:xfrm>
          <a:prstGeom prst="rect">
            <a:avLst/>
          </a:prstGeom>
          <a:noFill/>
        </p:spPr>
        <p:txBody>
          <a:bodyPr wrap="square" rtlCol="0">
            <a:spAutoFit/>
          </a:bodyPr>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进程、文件、网络关键字列表</a:t>
            </a:r>
          </a:p>
        </p:txBody>
      </p:sp>
    </p:spTree>
    <p:extLst>
      <p:ext uri="{BB962C8B-B14F-4D97-AF65-F5344CB8AC3E}">
        <p14:creationId xmlns:p14="http://schemas.microsoft.com/office/powerpoint/2010/main" val="265053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8" y="1992284"/>
            <a:ext cx="12192518" cy="2375427"/>
            <a:chOff x="-135" y="2292"/>
            <a:chExt cx="14536" cy="2832"/>
          </a:xfrm>
        </p:grpSpPr>
        <p:sp>
          <p:nvSpPr>
            <p:cNvPr id="3" name="梯形 2"/>
            <p:cNvSpPr/>
            <p:nvPr/>
          </p:nvSpPr>
          <p:spPr>
            <a:xfrm rot="16200000">
              <a:off x="8795" y="-543"/>
              <a:ext cx="2707" cy="8504"/>
            </a:xfrm>
            <a:prstGeom prst="trapezoid">
              <a:avLst>
                <a:gd name="adj" fmla="val 16935"/>
              </a:avLst>
            </a:prstGeom>
            <a:solidFill>
              <a:srgbClr val="1C50A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4" name="梯形 3"/>
            <p:cNvSpPr/>
            <p:nvPr/>
          </p:nvSpPr>
          <p:spPr>
            <a:xfrm rot="5400000">
              <a:off x="1474" y="683"/>
              <a:ext cx="2832" cy="6049"/>
            </a:xfrm>
            <a:prstGeom prst="trapezoid">
              <a:avLst>
                <a:gd name="adj" fmla="val 17865"/>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 name="文本框 2"/>
            <p:cNvSpPr txBox="1"/>
            <p:nvPr/>
          </p:nvSpPr>
          <p:spPr>
            <a:xfrm>
              <a:off x="4404" y="3019"/>
              <a:ext cx="1040" cy="1073"/>
            </a:xfrm>
            <a:prstGeom prst="rect">
              <a:avLst/>
            </a:prstGeom>
            <a:noFill/>
          </p:spPr>
          <p:txBody>
            <a:bodyPr wrap="none" lIns="68580" tIns="34290" rIns="68580" bIns="34290" rtlCol="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1C50A2"/>
                  </a:solidFill>
                  <a:effectLst/>
                  <a:uLnTx/>
                  <a:uFillTx/>
                  <a:latin typeface="Arial" panose="020B0604020202020204"/>
                  <a:ea typeface="微软雅黑" panose="020B0503020204020204" pitchFamily="34" charset="-122"/>
                  <a:cs typeface="+mn-cs"/>
                </a:rPr>
                <a:t>Part</a:t>
              </a:r>
              <a:r>
                <a:rPr lang="en-US" altLang="zh-CN" sz="5400" b="1" dirty="0">
                  <a:solidFill>
                    <a:srgbClr val="1C50A2"/>
                  </a:solidFill>
                  <a:latin typeface="Arial" panose="020B0604020202020204"/>
                  <a:ea typeface="微软雅黑" panose="020B0503020204020204" pitchFamily="34" charset="-122"/>
                </a:rPr>
                <a:t>3</a:t>
              </a:r>
              <a:endParaRPr kumimoji="0" lang="zh-CN" altLang="en-US" sz="5400" b="1" i="0" u="none" strike="noStrike" kern="1200" cap="none" spc="0" normalizeH="0" baseline="0" noProof="0" dirty="0">
                <a:ln>
                  <a:noFill/>
                </a:ln>
                <a:solidFill>
                  <a:srgbClr val="1C50A2"/>
                </a:solidFill>
                <a:effectLst/>
                <a:uLnTx/>
                <a:uFillTx/>
                <a:latin typeface="Arial" panose="020B0604020202020204"/>
                <a:ea typeface="微软雅黑" panose="020B0503020204020204" pitchFamily="34" charset="-122"/>
                <a:cs typeface="+mn-cs"/>
              </a:endParaRPr>
            </a:p>
          </p:txBody>
        </p:sp>
        <p:sp>
          <p:nvSpPr>
            <p:cNvPr id="6" name="矩形 5"/>
            <p:cNvSpPr/>
            <p:nvPr/>
          </p:nvSpPr>
          <p:spPr>
            <a:xfrm>
              <a:off x="6660" y="3180"/>
              <a:ext cx="2367" cy="743"/>
            </a:xfrm>
            <a:prstGeom prst="rect">
              <a:avLst/>
            </a:prstGeom>
          </p:spPr>
          <p:txBody>
            <a:bodyPr wrap="non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lang="zh-CN" altLang="en-US" sz="3600" b="1" dirty="0">
                  <a:solidFill>
                    <a:prstClr val="white"/>
                  </a:solidFill>
                  <a:latin typeface="Arial" panose="020B0604020202020204"/>
                  <a:ea typeface="微软雅黑" panose="020B0503020204020204" pitchFamily="34" charset="-122"/>
                </a:rPr>
                <a:t>实验结果</a:t>
              </a:r>
              <a:endParaRPr kumimoji="0" lang="zh-CN" altLang="en-US"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grpSp>
      <p:pic>
        <p:nvPicPr>
          <p:cNvPr id="12" name="图片 11">
            <a:extLst>
              <a:ext uri="{FF2B5EF4-FFF2-40B4-BE49-F238E27FC236}">
                <a16:creationId xmlns:a16="http://schemas.microsoft.com/office/drawing/2014/main" id="{9889CAEF-4141-4321-B58A-D741E03D0980}"/>
              </a:ext>
            </a:extLst>
          </p:cNvPr>
          <p:cNvPicPr>
            <a:picLocks noChangeAspect="1"/>
          </p:cNvPicPr>
          <p:nvPr/>
        </p:nvPicPr>
        <p:blipFill>
          <a:blip r:embed="rId2">
            <a:clrChange>
              <a:clrFrom>
                <a:srgbClr val="E3EDF2"/>
              </a:clrFrom>
              <a:clrTo>
                <a:srgbClr val="E3EDF2">
                  <a:alpha val="0"/>
                </a:srgbClr>
              </a:clrTo>
            </a:clrChange>
            <a:duotone>
              <a:srgbClr val="4472C4">
                <a:shade val="45000"/>
                <a:satMod val="135000"/>
              </a:srgbClr>
              <a:prstClr val="white"/>
            </a:duotone>
            <a:extLst>
              <a:ext uri="{BEBA8EAE-BF5A-486C-A8C5-ECC9F3942E4B}">
                <a14:imgProps xmlns:a14="http://schemas.microsoft.com/office/drawing/2010/main">
                  <a14:imgLayer r:embed="rId3">
                    <a14:imgEffect>
                      <a14:backgroundRemoval t="4500" b="95500" l="4762" r="92857">
                        <a14:foregroundMark x1="60476" y1="36000" x2="60476" y2="36000"/>
                        <a14:foregroundMark x1="61429" y1="45500" x2="61429" y2="45500"/>
                        <a14:foregroundMark x1="66190" y1="45500" x2="66190" y2="45500"/>
                        <a14:foregroundMark x1="71905" y1="47000" x2="71905" y2="47000"/>
                        <a14:foregroundMark x1="71429" y1="51500" x2="71429" y2="51500"/>
                        <a14:foregroundMark x1="71905" y1="54500" x2="71905" y2="54500"/>
                        <a14:foregroundMark x1="71429" y1="62500" x2="71429" y2="62500"/>
                        <a14:foregroundMark x1="58571" y1="67500" x2="58571" y2="67500"/>
                        <a14:foregroundMark x1="54762" y1="62500" x2="54762" y2="62500"/>
                        <a14:foregroundMark x1="53810" y1="56500" x2="53810" y2="56500"/>
                        <a14:foregroundMark x1="36190" y1="60500" x2="36190" y2="60500"/>
                        <a14:foregroundMark x1="32381" y1="74000" x2="32381" y2="74000"/>
                        <a14:foregroundMark x1="21429" y1="54500" x2="21429" y2="54500"/>
                        <a14:foregroundMark x1="27619" y1="30500" x2="27619" y2="30500"/>
                        <a14:foregroundMark x1="72857" y1="31500" x2="72857" y2="31500"/>
                        <a14:foregroundMark x1="76667" y1="39000" x2="76667" y2="39000"/>
                        <a14:foregroundMark x1="78571" y1="55000" x2="78571" y2="55000"/>
                        <a14:foregroundMark x1="66667" y1="75000" x2="66667" y2="75000"/>
                        <a14:foregroundMark x1="45238" y1="19500" x2="45238" y2="19500"/>
                        <a14:foregroundMark x1="42857" y1="12000" x2="42857" y2="12000"/>
                        <a14:foregroundMark x1="35714" y1="11500" x2="19524" y2="40000"/>
                        <a14:foregroundMark x1="19524" y1="40000" x2="33810" y2="71000"/>
                        <a14:foregroundMark x1="33810" y1="71000" x2="34286" y2="71500"/>
                        <a14:foregroundMark x1="34286" y1="7500" x2="48571" y2="8000"/>
                        <a14:foregroundMark x1="48571" y1="15500" x2="48571" y2="15500"/>
                        <a14:foregroundMark x1="49048" y1="7000" x2="73810" y2="32000"/>
                        <a14:foregroundMark x1="73810" y1="32000" x2="83810" y2="63000"/>
                        <a14:foregroundMark x1="83810" y1="63000" x2="60476" y2="82500"/>
                        <a14:foregroundMark x1="60476" y1="82500" x2="30952" y2="83000"/>
                        <a14:foregroundMark x1="30952" y1="83000" x2="14762" y2="56500"/>
                        <a14:foregroundMark x1="14762" y1="56500" x2="14286" y2="34500"/>
                        <a14:foregroundMark x1="6190" y1="54000" x2="6190" y2="54000"/>
                        <a14:foregroundMark x1="50000" y1="95500" x2="50000" y2="95500"/>
                        <a14:foregroundMark x1="93333" y1="53500" x2="93333" y2="53500"/>
                        <a14:foregroundMark x1="50476" y1="4500" x2="50476" y2="4500"/>
                      </a14:backgroundRemoval>
                    </a14:imgEffect>
                    <a14:imgEffect>
                      <a14:brightnessContrast bright="20000" contrast="20000"/>
                    </a14:imgEffect>
                    <a14:imgEffect>
                      <a14:colorTemperature colorTemp="8800"/>
                    </a14:imgEffect>
                  </a14:imgLayer>
                </a14:imgProps>
              </a:ext>
            </a:extLst>
          </a:blip>
          <a:stretch>
            <a:fillRect/>
          </a:stretch>
        </p:blipFill>
        <p:spPr>
          <a:xfrm>
            <a:off x="1452029" y="2488462"/>
            <a:ext cx="1638501" cy="1560476"/>
          </a:xfrm>
          <a:prstGeom prst="rect">
            <a:avLst/>
          </a:prstGeom>
        </p:spPr>
      </p:pic>
    </p:spTree>
    <p:extLst>
      <p:ext uri="{BB962C8B-B14F-4D97-AF65-F5344CB8AC3E}">
        <p14:creationId xmlns:p14="http://schemas.microsoft.com/office/powerpoint/2010/main" val="731348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 name="文本框 9"/>
          <p:cNvSpPr txBox="1"/>
          <p:nvPr/>
        </p:nvSpPr>
        <p:spPr>
          <a:xfrm>
            <a:off x="1020088" y="206003"/>
            <a:ext cx="1871720" cy="346228"/>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dirty="0">
                <a:latin typeface="微软雅黑" panose="020B0503020204020204" pitchFamily="34" charset="-122"/>
                <a:ea typeface="微软雅黑" panose="020B0503020204020204" pitchFamily="34" charset="-122"/>
              </a:rPr>
              <a:t>实验结果</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5797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F0750D1F-3B6B-4BE9-B3D2-C13F070A8D82}"/>
              </a:ext>
            </a:extLst>
          </p:cNvPr>
          <p:cNvCxnSpPr/>
          <p:nvPr/>
        </p:nvCxnSpPr>
        <p:spPr>
          <a:xfrm>
            <a:off x="404106" y="821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0E65536-532C-4B72-8C5F-FA66086E3437}"/>
              </a:ext>
            </a:extLst>
          </p:cNvPr>
          <p:cNvCxnSpPr/>
          <p:nvPr/>
        </p:nvCxnSpPr>
        <p:spPr>
          <a:xfrm>
            <a:off x="531106" y="948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矩形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F85F94E8-F121-42A6-A718-EF84AF71631E}"/>
              </a:ext>
            </a:extLst>
          </p:cNvPr>
          <p:cNvSpPr/>
          <p:nvPr/>
        </p:nvSpPr>
        <p:spPr bwMode="auto">
          <a:xfrm>
            <a:off x="918094" y="821968"/>
            <a:ext cx="2361815" cy="369332"/>
          </a:xfrm>
          <a:prstGeom prst="rect">
            <a:avLst/>
          </a:prstGeom>
          <a:noFill/>
        </p:spPr>
        <p:txBody>
          <a:bodyPr wrap="square">
            <a:spAutoFit/>
          </a:bodyPr>
          <a:lstStyle/>
          <a:p>
            <a:pPr>
              <a:defRPr/>
            </a:pPr>
            <a:r>
              <a:rPr lang="zh-CN" altLang="en-US" b="1" kern="100" dirty="0">
                <a:latin typeface="Times New Roman" panose="02020603050405020304" pitchFamily="18" charset="0"/>
                <a:ea typeface="微软雅黑" panose="020B0503020204020204" pitchFamily="34" charset="-122"/>
                <a:cs typeface="Times New Roman" panose="02020603050405020304" pitchFamily="18" charset="0"/>
              </a:rPr>
              <a:t>数据集分布</a:t>
            </a:r>
          </a:p>
        </p:txBody>
      </p:sp>
      <p:sp>
        <p:nvSpPr>
          <p:cNvPr id="28" name="文本框 4">
            <a:extLst>
              <a:ext uri="{FF2B5EF4-FFF2-40B4-BE49-F238E27FC236}">
                <a16:creationId xmlns:a16="http://schemas.microsoft.com/office/drawing/2014/main" id="{04EEC0AD-22B3-4A72-9F07-625627A84019}"/>
              </a:ext>
            </a:extLst>
          </p:cNvPr>
          <p:cNvSpPr txBox="1">
            <a:spLocks noChangeArrowheads="1"/>
          </p:cNvSpPr>
          <p:nvPr/>
        </p:nvSpPr>
        <p:spPr bwMode="auto">
          <a:xfrm>
            <a:off x="404106" y="842990"/>
            <a:ext cx="429393" cy="338554"/>
          </a:xfrm>
          <a:prstGeom prst="rect">
            <a:avLst/>
          </a:prstGeom>
          <a:solidFill>
            <a:srgbClr val="5A6A8F"/>
          </a:solidFill>
          <a:ln>
            <a:solidFill>
              <a:schemeClr val="accent1"/>
            </a:solid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chemeClr val="bg1"/>
                </a:solidFill>
                <a:latin typeface="Times New Roman" panose="02020603050405020304" pitchFamily="18" charset="0"/>
                <a:cs typeface="Times New Roman" panose="02020603050405020304" pitchFamily="18" charset="0"/>
              </a:rPr>
              <a:t>01</a:t>
            </a:r>
          </a:p>
        </p:txBody>
      </p:sp>
      <p:cxnSp>
        <p:nvCxnSpPr>
          <p:cNvPr id="29" name="直接连接符 14">
            <a:extLst>
              <a:ext uri="{FF2B5EF4-FFF2-40B4-BE49-F238E27FC236}">
                <a16:creationId xmlns:a16="http://schemas.microsoft.com/office/drawing/2014/main" id="{ABE5160E-A5E1-4166-954C-4C0A8C3920E7}"/>
              </a:ext>
            </a:extLst>
          </p:cNvPr>
          <p:cNvCxnSpPr>
            <a:cxnSpLocks noChangeShapeType="1"/>
          </p:cNvCxnSpPr>
          <p:nvPr/>
        </p:nvCxnSpPr>
        <p:spPr bwMode="auto">
          <a:xfrm>
            <a:off x="969869" y="843635"/>
            <a:ext cx="0" cy="337264"/>
          </a:xfrm>
          <a:prstGeom prst="line">
            <a:avLst/>
          </a:prstGeom>
          <a:noFill/>
          <a:ln w="6350">
            <a:solidFill>
              <a:schemeClr val="accent1"/>
            </a:solidFill>
            <a:round/>
          </a:ln>
          <a:extLst>
            <a:ext uri="{909E8E84-426E-40DD-AFC4-6F175D3DCCD1}">
              <a14:hiddenFill xmlns:a14="http://schemas.microsoft.com/office/drawing/2010/main">
                <a:noFill/>
              </a14:hiddenFill>
            </a:ext>
          </a:extLst>
        </p:spPr>
      </p:cxnSp>
      <p:cxnSp>
        <p:nvCxnSpPr>
          <p:cNvPr id="30" name="直接连接符 23">
            <a:extLst>
              <a:ext uri="{FF2B5EF4-FFF2-40B4-BE49-F238E27FC236}">
                <a16:creationId xmlns:a16="http://schemas.microsoft.com/office/drawing/2014/main" id="{E32BEA2D-6DA4-4A5F-92E2-CFC6D62CFBE5}"/>
              </a:ext>
            </a:extLst>
          </p:cNvPr>
          <p:cNvCxnSpPr>
            <a:cxnSpLocks noChangeShapeType="1"/>
          </p:cNvCxnSpPr>
          <p:nvPr/>
        </p:nvCxnSpPr>
        <p:spPr bwMode="auto">
          <a:xfrm>
            <a:off x="918095" y="843635"/>
            <a:ext cx="0" cy="337264"/>
          </a:xfrm>
          <a:prstGeom prst="line">
            <a:avLst/>
          </a:prstGeom>
          <a:noFill/>
          <a:ln w="28575">
            <a:solidFill>
              <a:srgbClr val="5A6A8F"/>
            </a:solidFill>
            <a:round/>
          </a:ln>
          <a:extLst>
            <a:ext uri="{909E8E84-426E-40DD-AFC4-6F175D3DCCD1}">
              <a14:hiddenFill xmlns:a14="http://schemas.microsoft.com/office/drawing/2010/main">
                <a:noFill/>
              </a14:hiddenFill>
            </a:ext>
          </a:extLst>
        </p:spPr>
      </p:cxnSp>
      <p:pic>
        <p:nvPicPr>
          <p:cNvPr id="14" name="图片 13">
            <a:extLst>
              <a:ext uri="{FF2B5EF4-FFF2-40B4-BE49-F238E27FC236}">
                <a16:creationId xmlns:a16="http://schemas.microsoft.com/office/drawing/2014/main" id="{06A6679F-4BAE-4614-9BEB-CB8B655227FD}"/>
              </a:ext>
            </a:extLst>
          </p:cNvPr>
          <p:cNvPicPr>
            <a:picLocks noChangeAspect="1"/>
          </p:cNvPicPr>
          <p:nvPr/>
        </p:nvPicPr>
        <p:blipFill>
          <a:blip r:embed="rId3"/>
          <a:stretch>
            <a:fillRect/>
          </a:stretch>
        </p:blipFill>
        <p:spPr>
          <a:xfrm>
            <a:off x="789011" y="1763159"/>
            <a:ext cx="6666958" cy="1694765"/>
          </a:xfrm>
          <a:prstGeom prst="rect">
            <a:avLst/>
          </a:prstGeom>
        </p:spPr>
      </p:pic>
      <p:pic>
        <p:nvPicPr>
          <p:cNvPr id="17" name="图片 16">
            <a:extLst>
              <a:ext uri="{FF2B5EF4-FFF2-40B4-BE49-F238E27FC236}">
                <a16:creationId xmlns:a16="http://schemas.microsoft.com/office/drawing/2014/main" id="{D3B81E10-9275-13F1-E594-AD07CD28ED54}"/>
              </a:ext>
            </a:extLst>
          </p:cNvPr>
          <p:cNvPicPr>
            <a:picLocks noChangeAspect="1"/>
          </p:cNvPicPr>
          <p:nvPr/>
        </p:nvPicPr>
        <p:blipFill>
          <a:blip r:embed="rId4"/>
          <a:stretch>
            <a:fillRect/>
          </a:stretch>
        </p:blipFill>
        <p:spPr>
          <a:xfrm>
            <a:off x="1442898" y="3700254"/>
            <a:ext cx="5379104" cy="2726303"/>
          </a:xfrm>
          <a:prstGeom prst="rect">
            <a:avLst/>
          </a:prstGeom>
        </p:spPr>
      </p:pic>
      <p:sp>
        <p:nvSpPr>
          <p:cNvPr id="18" name="文本框 17">
            <a:extLst>
              <a:ext uri="{FF2B5EF4-FFF2-40B4-BE49-F238E27FC236}">
                <a16:creationId xmlns:a16="http://schemas.microsoft.com/office/drawing/2014/main" id="{47968B94-DD20-55C3-FF07-750CA7C5E31E}"/>
              </a:ext>
            </a:extLst>
          </p:cNvPr>
          <p:cNvSpPr txBox="1"/>
          <p:nvPr/>
        </p:nvSpPr>
        <p:spPr>
          <a:xfrm>
            <a:off x="7812130" y="3171423"/>
            <a:ext cx="3816240" cy="1156727"/>
          </a:xfrm>
          <a:prstGeom prst="rect">
            <a:avLst/>
          </a:prstGeom>
          <a:noFill/>
        </p:spPr>
        <p:txBody>
          <a:bodyPr wrap="square" rtlCol="0">
            <a:spAutoFit/>
          </a:bodyPr>
          <a:lstStyle/>
          <a:p>
            <a:pPr>
              <a:lnSpc>
                <a:spcPct val="15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收集三个</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OSS</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生态系统中的将近</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2,0000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个合法包，以及来自</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GitHub</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仓库中的</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5000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多个恶意软件包。</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01699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 name="文本框 9"/>
          <p:cNvSpPr txBox="1"/>
          <p:nvPr/>
        </p:nvSpPr>
        <p:spPr>
          <a:xfrm>
            <a:off x="1020088" y="206003"/>
            <a:ext cx="1871720" cy="346228"/>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dirty="0">
                <a:latin typeface="微软雅黑" panose="020B0503020204020204" pitchFamily="34" charset="-122"/>
                <a:ea typeface="微软雅黑" panose="020B0503020204020204" pitchFamily="34" charset="-122"/>
              </a:rPr>
              <a:t>实验结果</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5797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F0750D1F-3B6B-4BE9-B3D2-C13F070A8D82}"/>
              </a:ext>
            </a:extLst>
          </p:cNvPr>
          <p:cNvCxnSpPr/>
          <p:nvPr/>
        </p:nvCxnSpPr>
        <p:spPr>
          <a:xfrm>
            <a:off x="404106" y="821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0E65536-532C-4B72-8C5F-FA66086E3437}"/>
              </a:ext>
            </a:extLst>
          </p:cNvPr>
          <p:cNvCxnSpPr/>
          <p:nvPr/>
        </p:nvCxnSpPr>
        <p:spPr>
          <a:xfrm>
            <a:off x="531106" y="948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矩形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F85F94E8-F121-42A6-A718-EF84AF71631E}"/>
              </a:ext>
            </a:extLst>
          </p:cNvPr>
          <p:cNvSpPr/>
          <p:nvPr/>
        </p:nvSpPr>
        <p:spPr bwMode="auto">
          <a:xfrm>
            <a:off x="918094" y="821968"/>
            <a:ext cx="2926250" cy="369332"/>
          </a:xfrm>
          <a:prstGeom prst="rect">
            <a:avLst/>
          </a:prstGeom>
          <a:noFill/>
        </p:spPr>
        <p:txBody>
          <a:bodyPr wrap="square">
            <a:spAutoFit/>
          </a:bodyPr>
          <a:lstStyle/>
          <a:p>
            <a:pPr>
              <a:defRPr/>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数据集分布</a:t>
            </a:r>
          </a:p>
        </p:txBody>
      </p:sp>
      <p:sp>
        <p:nvSpPr>
          <p:cNvPr id="28" name="文本框 4">
            <a:extLst>
              <a:ext uri="{FF2B5EF4-FFF2-40B4-BE49-F238E27FC236}">
                <a16:creationId xmlns:a16="http://schemas.microsoft.com/office/drawing/2014/main" id="{04EEC0AD-22B3-4A72-9F07-625627A84019}"/>
              </a:ext>
            </a:extLst>
          </p:cNvPr>
          <p:cNvSpPr txBox="1">
            <a:spLocks noChangeArrowheads="1"/>
          </p:cNvSpPr>
          <p:nvPr/>
        </p:nvSpPr>
        <p:spPr bwMode="auto">
          <a:xfrm>
            <a:off x="404106" y="842990"/>
            <a:ext cx="429393" cy="338554"/>
          </a:xfrm>
          <a:prstGeom prst="rect">
            <a:avLst/>
          </a:prstGeom>
          <a:solidFill>
            <a:srgbClr val="5A6A8F"/>
          </a:solidFill>
          <a:ln>
            <a:solidFill>
              <a:schemeClr val="accent1"/>
            </a:solid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chemeClr val="bg1"/>
                </a:solidFill>
                <a:latin typeface="Times New Roman" panose="02020603050405020304" pitchFamily="18" charset="0"/>
                <a:cs typeface="Times New Roman" panose="02020603050405020304" pitchFamily="18" charset="0"/>
              </a:rPr>
              <a:t>01</a:t>
            </a:r>
          </a:p>
        </p:txBody>
      </p:sp>
      <p:cxnSp>
        <p:nvCxnSpPr>
          <p:cNvPr id="29" name="直接连接符 14">
            <a:extLst>
              <a:ext uri="{FF2B5EF4-FFF2-40B4-BE49-F238E27FC236}">
                <a16:creationId xmlns:a16="http://schemas.microsoft.com/office/drawing/2014/main" id="{ABE5160E-A5E1-4166-954C-4C0A8C3920E7}"/>
              </a:ext>
            </a:extLst>
          </p:cNvPr>
          <p:cNvCxnSpPr>
            <a:cxnSpLocks noChangeShapeType="1"/>
          </p:cNvCxnSpPr>
          <p:nvPr/>
        </p:nvCxnSpPr>
        <p:spPr bwMode="auto">
          <a:xfrm>
            <a:off x="969869" y="843635"/>
            <a:ext cx="0" cy="337264"/>
          </a:xfrm>
          <a:prstGeom prst="line">
            <a:avLst/>
          </a:prstGeom>
          <a:noFill/>
          <a:ln w="6350">
            <a:solidFill>
              <a:schemeClr val="accent1"/>
            </a:solidFill>
            <a:round/>
          </a:ln>
          <a:extLst>
            <a:ext uri="{909E8E84-426E-40DD-AFC4-6F175D3DCCD1}">
              <a14:hiddenFill xmlns:a14="http://schemas.microsoft.com/office/drawing/2010/main">
                <a:noFill/>
              </a14:hiddenFill>
            </a:ext>
          </a:extLst>
        </p:spPr>
      </p:cxnSp>
      <p:cxnSp>
        <p:nvCxnSpPr>
          <p:cNvPr id="30" name="直接连接符 23">
            <a:extLst>
              <a:ext uri="{FF2B5EF4-FFF2-40B4-BE49-F238E27FC236}">
                <a16:creationId xmlns:a16="http://schemas.microsoft.com/office/drawing/2014/main" id="{E32BEA2D-6DA4-4A5F-92E2-CFC6D62CFBE5}"/>
              </a:ext>
            </a:extLst>
          </p:cNvPr>
          <p:cNvCxnSpPr>
            <a:cxnSpLocks noChangeShapeType="1"/>
          </p:cNvCxnSpPr>
          <p:nvPr/>
        </p:nvCxnSpPr>
        <p:spPr bwMode="auto">
          <a:xfrm>
            <a:off x="918095" y="843635"/>
            <a:ext cx="0" cy="337264"/>
          </a:xfrm>
          <a:prstGeom prst="line">
            <a:avLst/>
          </a:prstGeom>
          <a:noFill/>
          <a:ln w="28575">
            <a:solidFill>
              <a:srgbClr val="5A6A8F"/>
            </a:solidFill>
            <a:round/>
          </a:ln>
          <a:extLst>
            <a:ext uri="{909E8E84-426E-40DD-AFC4-6F175D3DCCD1}">
              <a14:hiddenFill xmlns:a14="http://schemas.microsoft.com/office/drawing/2010/main">
                <a:noFill/>
              </a14:hiddenFill>
            </a:ext>
          </a:extLst>
        </p:spPr>
      </p:cxnSp>
      <p:sp>
        <p:nvSpPr>
          <p:cNvPr id="16" name="文本框 15">
            <a:extLst>
              <a:ext uri="{FF2B5EF4-FFF2-40B4-BE49-F238E27FC236}">
                <a16:creationId xmlns:a16="http://schemas.microsoft.com/office/drawing/2014/main" id="{43C5287C-0B28-9B4F-B6BE-D23AA7D97B0B}"/>
              </a:ext>
            </a:extLst>
          </p:cNvPr>
          <p:cNvSpPr txBox="1"/>
          <p:nvPr/>
        </p:nvSpPr>
        <p:spPr>
          <a:xfrm>
            <a:off x="833499" y="1716794"/>
            <a:ext cx="7144962" cy="115608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三个扫描工具规则数量统计，</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YARA</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err="1">
                <a:latin typeface="Times New Roman" panose="02020603050405020304" pitchFamily="18" charset="0"/>
                <a:ea typeface="微软雅黑" panose="020B0503020204020204" pitchFamily="34" charset="-122"/>
                <a:cs typeface="Times New Roman" panose="02020603050405020304" pitchFamily="18" charset="0"/>
              </a:rPr>
              <a:t>Semgrep</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Application Inspector</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利用正则和模式匹配识别软件包中潜在的风险。</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图片 12">
            <a:extLst>
              <a:ext uri="{FF2B5EF4-FFF2-40B4-BE49-F238E27FC236}">
                <a16:creationId xmlns:a16="http://schemas.microsoft.com/office/drawing/2014/main" id="{A75CA1B9-6F08-66C3-BF05-CCA0B7C73393}"/>
              </a:ext>
            </a:extLst>
          </p:cNvPr>
          <p:cNvPicPr>
            <a:picLocks noChangeAspect="1"/>
          </p:cNvPicPr>
          <p:nvPr/>
        </p:nvPicPr>
        <p:blipFill>
          <a:blip r:embed="rId3"/>
          <a:stretch>
            <a:fillRect/>
          </a:stretch>
        </p:blipFill>
        <p:spPr>
          <a:xfrm>
            <a:off x="6746969" y="2872880"/>
            <a:ext cx="4209122" cy="1552719"/>
          </a:xfrm>
          <a:prstGeom prst="rect">
            <a:avLst/>
          </a:prstGeom>
        </p:spPr>
      </p:pic>
      <p:pic>
        <p:nvPicPr>
          <p:cNvPr id="14" name="图片 13">
            <a:extLst>
              <a:ext uri="{FF2B5EF4-FFF2-40B4-BE49-F238E27FC236}">
                <a16:creationId xmlns:a16="http://schemas.microsoft.com/office/drawing/2014/main" id="{8F85C7A0-3AEB-D242-D38C-2BAB89990E05}"/>
              </a:ext>
            </a:extLst>
          </p:cNvPr>
          <p:cNvPicPr>
            <a:picLocks noChangeAspect="1"/>
          </p:cNvPicPr>
          <p:nvPr/>
        </p:nvPicPr>
        <p:blipFill>
          <a:blip r:embed="rId4"/>
          <a:stretch>
            <a:fillRect/>
          </a:stretch>
        </p:blipFill>
        <p:spPr>
          <a:xfrm>
            <a:off x="1017713" y="2647746"/>
            <a:ext cx="5052803" cy="3832423"/>
          </a:xfrm>
          <a:prstGeom prst="rect">
            <a:avLst/>
          </a:prstGeom>
        </p:spPr>
      </p:pic>
    </p:spTree>
    <p:extLst>
      <p:ext uri="{BB962C8B-B14F-4D97-AF65-F5344CB8AC3E}">
        <p14:creationId xmlns:p14="http://schemas.microsoft.com/office/powerpoint/2010/main" val="3684080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 name="文本框 9"/>
          <p:cNvSpPr txBox="1"/>
          <p:nvPr/>
        </p:nvSpPr>
        <p:spPr>
          <a:xfrm>
            <a:off x="1020088" y="206003"/>
            <a:ext cx="1871720" cy="346228"/>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dirty="0">
                <a:latin typeface="微软雅黑" panose="020B0503020204020204" pitchFamily="34" charset="-122"/>
                <a:ea typeface="微软雅黑" panose="020B0503020204020204" pitchFamily="34" charset="-122"/>
              </a:rPr>
              <a:t>实验结果</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5797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F0750D1F-3B6B-4BE9-B3D2-C13F070A8D82}"/>
              </a:ext>
            </a:extLst>
          </p:cNvPr>
          <p:cNvCxnSpPr/>
          <p:nvPr/>
        </p:nvCxnSpPr>
        <p:spPr>
          <a:xfrm>
            <a:off x="404106" y="821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0E65536-532C-4B72-8C5F-FA66086E3437}"/>
              </a:ext>
            </a:extLst>
          </p:cNvPr>
          <p:cNvCxnSpPr/>
          <p:nvPr/>
        </p:nvCxnSpPr>
        <p:spPr>
          <a:xfrm>
            <a:off x="531106" y="948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矩形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F85F94E8-F121-42A6-A718-EF84AF71631E}"/>
              </a:ext>
            </a:extLst>
          </p:cNvPr>
          <p:cNvSpPr/>
          <p:nvPr/>
        </p:nvSpPr>
        <p:spPr bwMode="auto">
          <a:xfrm>
            <a:off x="918094" y="821968"/>
            <a:ext cx="2926250" cy="369332"/>
          </a:xfrm>
          <a:prstGeom prst="rect">
            <a:avLst/>
          </a:prstGeom>
          <a:noFill/>
        </p:spPr>
        <p:txBody>
          <a:bodyPr wrap="square">
            <a:spAutoFit/>
          </a:bodyPr>
          <a:lstStyle/>
          <a:p>
            <a:pPr>
              <a:defRPr/>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规则扫描</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扫描结果</a:t>
            </a:r>
          </a:p>
        </p:txBody>
      </p:sp>
      <p:sp>
        <p:nvSpPr>
          <p:cNvPr id="28" name="文本框 4">
            <a:extLst>
              <a:ext uri="{FF2B5EF4-FFF2-40B4-BE49-F238E27FC236}">
                <a16:creationId xmlns:a16="http://schemas.microsoft.com/office/drawing/2014/main" id="{04EEC0AD-22B3-4A72-9F07-625627A84019}"/>
              </a:ext>
            </a:extLst>
          </p:cNvPr>
          <p:cNvSpPr txBox="1">
            <a:spLocks noChangeArrowheads="1"/>
          </p:cNvSpPr>
          <p:nvPr/>
        </p:nvSpPr>
        <p:spPr bwMode="auto">
          <a:xfrm>
            <a:off x="404106" y="842990"/>
            <a:ext cx="429393" cy="338554"/>
          </a:xfrm>
          <a:prstGeom prst="rect">
            <a:avLst/>
          </a:prstGeom>
          <a:solidFill>
            <a:srgbClr val="5A6A8F"/>
          </a:solidFill>
          <a:ln>
            <a:solidFill>
              <a:schemeClr val="accent1"/>
            </a:solid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chemeClr val="bg1"/>
                </a:solidFill>
                <a:latin typeface="Times New Roman" panose="02020603050405020304" pitchFamily="18" charset="0"/>
                <a:cs typeface="Times New Roman" panose="02020603050405020304" pitchFamily="18" charset="0"/>
              </a:rPr>
              <a:t>02</a:t>
            </a:r>
          </a:p>
        </p:txBody>
      </p:sp>
      <p:cxnSp>
        <p:nvCxnSpPr>
          <p:cNvPr id="29" name="直接连接符 14">
            <a:extLst>
              <a:ext uri="{FF2B5EF4-FFF2-40B4-BE49-F238E27FC236}">
                <a16:creationId xmlns:a16="http://schemas.microsoft.com/office/drawing/2014/main" id="{ABE5160E-A5E1-4166-954C-4C0A8C3920E7}"/>
              </a:ext>
            </a:extLst>
          </p:cNvPr>
          <p:cNvCxnSpPr>
            <a:cxnSpLocks noChangeShapeType="1"/>
          </p:cNvCxnSpPr>
          <p:nvPr/>
        </p:nvCxnSpPr>
        <p:spPr bwMode="auto">
          <a:xfrm>
            <a:off x="969869" y="843635"/>
            <a:ext cx="0" cy="337264"/>
          </a:xfrm>
          <a:prstGeom prst="line">
            <a:avLst/>
          </a:prstGeom>
          <a:noFill/>
          <a:ln w="6350">
            <a:solidFill>
              <a:schemeClr val="accent1"/>
            </a:solidFill>
            <a:round/>
          </a:ln>
          <a:extLst>
            <a:ext uri="{909E8E84-426E-40DD-AFC4-6F175D3DCCD1}">
              <a14:hiddenFill xmlns:a14="http://schemas.microsoft.com/office/drawing/2010/main">
                <a:noFill/>
              </a14:hiddenFill>
            </a:ext>
          </a:extLst>
        </p:spPr>
      </p:cxnSp>
      <p:cxnSp>
        <p:nvCxnSpPr>
          <p:cNvPr id="30" name="直接连接符 23">
            <a:extLst>
              <a:ext uri="{FF2B5EF4-FFF2-40B4-BE49-F238E27FC236}">
                <a16:creationId xmlns:a16="http://schemas.microsoft.com/office/drawing/2014/main" id="{E32BEA2D-6DA4-4A5F-92E2-CFC6D62CFBE5}"/>
              </a:ext>
            </a:extLst>
          </p:cNvPr>
          <p:cNvCxnSpPr>
            <a:cxnSpLocks noChangeShapeType="1"/>
          </p:cNvCxnSpPr>
          <p:nvPr/>
        </p:nvCxnSpPr>
        <p:spPr bwMode="auto">
          <a:xfrm>
            <a:off x="918095" y="843635"/>
            <a:ext cx="0" cy="337264"/>
          </a:xfrm>
          <a:prstGeom prst="line">
            <a:avLst/>
          </a:prstGeom>
          <a:noFill/>
          <a:ln w="28575">
            <a:solidFill>
              <a:srgbClr val="5A6A8F"/>
            </a:solidFill>
            <a:round/>
          </a:ln>
          <a:extLst>
            <a:ext uri="{909E8E84-426E-40DD-AFC4-6F175D3DCCD1}">
              <a14:hiddenFill xmlns:a14="http://schemas.microsoft.com/office/drawing/2010/main">
                <a:noFill/>
              </a14:hiddenFill>
            </a:ext>
          </a:extLst>
        </p:spPr>
      </p:cxnSp>
      <p:pic>
        <p:nvPicPr>
          <p:cNvPr id="23" name="图片 22">
            <a:extLst>
              <a:ext uri="{FF2B5EF4-FFF2-40B4-BE49-F238E27FC236}">
                <a16:creationId xmlns:a16="http://schemas.microsoft.com/office/drawing/2014/main" id="{4E3034FF-DF0F-35AC-1575-0E741C90EE8C}"/>
              </a:ext>
            </a:extLst>
          </p:cNvPr>
          <p:cNvPicPr>
            <a:picLocks noChangeAspect="1"/>
          </p:cNvPicPr>
          <p:nvPr/>
        </p:nvPicPr>
        <p:blipFill>
          <a:blip r:embed="rId3"/>
          <a:stretch>
            <a:fillRect/>
          </a:stretch>
        </p:blipFill>
        <p:spPr>
          <a:xfrm>
            <a:off x="6541944" y="4170354"/>
            <a:ext cx="2419368" cy="2333642"/>
          </a:xfrm>
          <a:prstGeom prst="rect">
            <a:avLst/>
          </a:prstGeom>
        </p:spPr>
      </p:pic>
      <p:pic>
        <p:nvPicPr>
          <p:cNvPr id="31" name="图片 30">
            <a:extLst>
              <a:ext uri="{FF2B5EF4-FFF2-40B4-BE49-F238E27FC236}">
                <a16:creationId xmlns:a16="http://schemas.microsoft.com/office/drawing/2014/main" id="{2F052E84-1FFF-FE64-9A40-EAE1EDD52BF8}"/>
              </a:ext>
            </a:extLst>
          </p:cNvPr>
          <p:cNvPicPr>
            <a:picLocks noChangeAspect="1"/>
          </p:cNvPicPr>
          <p:nvPr/>
        </p:nvPicPr>
        <p:blipFill>
          <a:blip r:embed="rId4"/>
          <a:stretch>
            <a:fillRect/>
          </a:stretch>
        </p:blipFill>
        <p:spPr>
          <a:xfrm>
            <a:off x="3789117" y="4170354"/>
            <a:ext cx="2647969" cy="2281254"/>
          </a:xfrm>
          <a:prstGeom prst="rect">
            <a:avLst/>
          </a:prstGeom>
        </p:spPr>
      </p:pic>
      <p:pic>
        <p:nvPicPr>
          <p:cNvPr id="33" name="图片 32">
            <a:extLst>
              <a:ext uri="{FF2B5EF4-FFF2-40B4-BE49-F238E27FC236}">
                <a16:creationId xmlns:a16="http://schemas.microsoft.com/office/drawing/2014/main" id="{A35C8E1A-1241-72C6-6BAE-00F0D1ED5E20}"/>
              </a:ext>
            </a:extLst>
          </p:cNvPr>
          <p:cNvPicPr>
            <a:picLocks noChangeAspect="1"/>
          </p:cNvPicPr>
          <p:nvPr/>
        </p:nvPicPr>
        <p:blipFill>
          <a:blip r:embed="rId5"/>
          <a:stretch>
            <a:fillRect/>
          </a:stretch>
        </p:blipFill>
        <p:spPr>
          <a:xfrm>
            <a:off x="789010" y="4107004"/>
            <a:ext cx="2986109" cy="2671782"/>
          </a:xfrm>
          <a:prstGeom prst="rect">
            <a:avLst/>
          </a:prstGeom>
        </p:spPr>
      </p:pic>
      <p:sp>
        <p:nvSpPr>
          <p:cNvPr id="34" name="箭头: 左 33">
            <a:extLst>
              <a:ext uri="{FF2B5EF4-FFF2-40B4-BE49-F238E27FC236}">
                <a16:creationId xmlns:a16="http://schemas.microsoft.com/office/drawing/2014/main" id="{056CC72B-037F-0497-423E-8A7499F9F82A}"/>
              </a:ext>
            </a:extLst>
          </p:cNvPr>
          <p:cNvSpPr/>
          <p:nvPr/>
        </p:nvSpPr>
        <p:spPr>
          <a:xfrm>
            <a:off x="7394511" y="2514274"/>
            <a:ext cx="581297" cy="33310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FBC1F00-4E20-4AFD-0241-6B2E1823E0B2}"/>
              </a:ext>
            </a:extLst>
          </p:cNvPr>
          <p:cNvSpPr txBox="1"/>
          <p:nvPr/>
        </p:nvSpPr>
        <p:spPr>
          <a:xfrm>
            <a:off x="7975808" y="2501354"/>
            <a:ext cx="2663889"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软件包扫描输出格式</a:t>
            </a:r>
          </a:p>
        </p:txBody>
      </p:sp>
      <p:sp>
        <p:nvSpPr>
          <p:cNvPr id="36" name="箭头: 左 35">
            <a:extLst>
              <a:ext uri="{FF2B5EF4-FFF2-40B4-BE49-F238E27FC236}">
                <a16:creationId xmlns:a16="http://schemas.microsoft.com/office/drawing/2014/main" id="{5E365930-EBC2-DD38-E88B-7B7CA291F4EC}"/>
              </a:ext>
            </a:extLst>
          </p:cNvPr>
          <p:cNvSpPr/>
          <p:nvPr/>
        </p:nvSpPr>
        <p:spPr>
          <a:xfrm>
            <a:off x="9017103" y="5043176"/>
            <a:ext cx="581297" cy="33310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8E449601-63BB-19F7-91D8-AE0686ED035B}"/>
              </a:ext>
            </a:extLst>
          </p:cNvPr>
          <p:cNvSpPr txBox="1"/>
          <p:nvPr/>
        </p:nvSpPr>
        <p:spPr>
          <a:xfrm>
            <a:off x="9542609" y="5037725"/>
            <a:ext cx="2663889"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追踪的数据流输出格式</a:t>
            </a:r>
          </a:p>
        </p:txBody>
      </p:sp>
      <p:pic>
        <p:nvPicPr>
          <p:cNvPr id="14" name="图片 13">
            <a:extLst>
              <a:ext uri="{FF2B5EF4-FFF2-40B4-BE49-F238E27FC236}">
                <a16:creationId xmlns:a16="http://schemas.microsoft.com/office/drawing/2014/main" id="{B16E2700-7443-F3B4-483D-CF3B5B0D4225}"/>
              </a:ext>
            </a:extLst>
          </p:cNvPr>
          <p:cNvPicPr>
            <a:picLocks noChangeAspect="1"/>
          </p:cNvPicPr>
          <p:nvPr/>
        </p:nvPicPr>
        <p:blipFill>
          <a:blip r:embed="rId6"/>
          <a:stretch>
            <a:fillRect/>
          </a:stretch>
        </p:blipFill>
        <p:spPr>
          <a:xfrm>
            <a:off x="775012" y="1319823"/>
            <a:ext cx="6563705" cy="2850531"/>
          </a:xfrm>
          <a:prstGeom prst="rect">
            <a:avLst/>
          </a:prstGeom>
        </p:spPr>
      </p:pic>
    </p:spTree>
    <p:extLst>
      <p:ext uri="{BB962C8B-B14F-4D97-AF65-F5344CB8AC3E}">
        <p14:creationId xmlns:p14="http://schemas.microsoft.com/office/powerpoint/2010/main" val="3529833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 name="文本框 9"/>
          <p:cNvSpPr txBox="1"/>
          <p:nvPr/>
        </p:nvSpPr>
        <p:spPr>
          <a:xfrm>
            <a:off x="1020088" y="206003"/>
            <a:ext cx="1871720" cy="346228"/>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dirty="0">
                <a:latin typeface="微软雅黑" panose="020B0503020204020204" pitchFamily="34" charset="-122"/>
                <a:ea typeface="微软雅黑" panose="020B0503020204020204" pitchFamily="34" charset="-122"/>
              </a:rPr>
              <a:t>实验结果</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5797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F0750D1F-3B6B-4BE9-B3D2-C13F070A8D82}"/>
              </a:ext>
            </a:extLst>
          </p:cNvPr>
          <p:cNvCxnSpPr/>
          <p:nvPr/>
        </p:nvCxnSpPr>
        <p:spPr>
          <a:xfrm>
            <a:off x="404106" y="821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0E65536-532C-4B72-8C5F-FA66086E3437}"/>
              </a:ext>
            </a:extLst>
          </p:cNvPr>
          <p:cNvCxnSpPr/>
          <p:nvPr/>
        </p:nvCxnSpPr>
        <p:spPr>
          <a:xfrm>
            <a:off x="531106" y="948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矩形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F85F94E8-F121-42A6-A718-EF84AF71631E}"/>
              </a:ext>
            </a:extLst>
          </p:cNvPr>
          <p:cNvSpPr/>
          <p:nvPr/>
        </p:nvSpPr>
        <p:spPr bwMode="auto">
          <a:xfrm>
            <a:off x="918094" y="821968"/>
            <a:ext cx="2926250" cy="369332"/>
          </a:xfrm>
          <a:prstGeom prst="rect">
            <a:avLst/>
          </a:prstGeom>
          <a:noFill/>
        </p:spPr>
        <p:txBody>
          <a:bodyPr wrap="square">
            <a:spAutoFit/>
          </a:bodyPr>
          <a:lstStyle/>
          <a:p>
            <a:pPr>
              <a:defRPr/>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规则扫描</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扫描结果</a:t>
            </a:r>
          </a:p>
        </p:txBody>
      </p:sp>
      <p:sp>
        <p:nvSpPr>
          <p:cNvPr id="28" name="文本框 4">
            <a:extLst>
              <a:ext uri="{FF2B5EF4-FFF2-40B4-BE49-F238E27FC236}">
                <a16:creationId xmlns:a16="http://schemas.microsoft.com/office/drawing/2014/main" id="{04EEC0AD-22B3-4A72-9F07-625627A84019}"/>
              </a:ext>
            </a:extLst>
          </p:cNvPr>
          <p:cNvSpPr txBox="1">
            <a:spLocks noChangeArrowheads="1"/>
          </p:cNvSpPr>
          <p:nvPr/>
        </p:nvSpPr>
        <p:spPr bwMode="auto">
          <a:xfrm>
            <a:off x="404106" y="842990"/>
            <a:ext cx="429393" cy="338554"/>
          </a:xfrm>
          <a:prstGeom prst="rect">
            <a:avLst/>
          </a:prstGeom>
          <a:solidFill>
            <a:srgbClr val="5A6A8F"/>
          </a:solidFill>
          <a:ln>
            <a:solidFill>
              <a:schemeClr val="accent1"/>
            </a:solid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chemeClr val="bg1"/>
                </a:solidFill>
                <a:latin typeface="Times New Roman" panose="02020603050405020304" pitchFamily="18" charset="0"/>
                <a:cs typeface="Times New Roman" panose="02020603050405020304" pitchFamily="18" charset="0"/>
              </a:rPr>
              <a:t>02</a:t>
            </a:r>
          </a:p>
        </p:txBody>
      </p:sp>
      <p:cxnSp>
        <p:nvCxnSpPr>
          <p:cNvPr id="29" name="直接连接符 14">
            <a:extLst>
              <a:ext uri="{FF2B5EF4-FFF2-40B4-BE49-F238E27FC236}">
                <a16:creationId xmlns:a16="http://schemas.microsoft.com/office/drawing/2014/main" id="{ABE5160E-A5E1-4166-954C-4C0A8C3920E7}"/>
              </a:ext>
            </a:extLst>
          </p:cNvPr>
          <p:cNvCxnSpPr>
            <a:cxnSpLocks noChangeShapeType="1"/>
          </p:cNvCxnSpPr>
          <p:nvPr/>
        </p:nvCxnSpPr>
        <p:spPr bwMode="auto">
          <a:xfrm>
            <a:off x="969869" y="843635"/>
            <a:ext cx="0" cy="337264"/>
          </a:xfrm>
          <a:prstGeom prst="line">
            <a:avLst/>
          </a:prstGeom>
          <a:noFill/>
          <a:ln w="6350">
            <a:solidFill>
              <a:schemeClr val="accent1"/>
            </a:solidFill>
            <a:round/>
          </a:ln>
          <a:extLst>
            <a:ext uri="{909E8E84-426E-40DD-AFC4-6F175D3DCCD1}">
              <a14:hiddenFill xmlns:a14="http://schemas.microsoft.com/office/drawing/2010/main">
                <a:noFill/>
              </a14:hiddenFill>
            </a:ext>
          </a:extLst>
        </p:spPr>
      </p:cxnSp>
      <p:cxnSp>
        <p:nvCxnSpPr>
          <p:cNvPr id="30" name="直接连接符 23">
            <a:extLst>
              <a:ext uri="{FF2B5EF4-FFF2-40B4-BE49-F238E27FC236}">
                <a16:creationId xmlns:a16="http://schemas.microsoft.com/office/drawing/2014/main" id="{E32BEA2D-6DA4-4A5F-92E2-CFC6D62CFBE5}"/>
              </a:ext>
            </a:extLst>
          </p:cNvPr>
          <p:cNvCxnSpPr>
            <a:cxnSpLocks noChangeShapeType="1"/>
          </p:cNvCxnSpPr>
          <p:nvPr/>
        </p:nvCxnSpPr>
        <p:spPr bwMode="auto">
          <a:xfrm>
            <a:off x="918095" y="843635"/>
            <a:ext cx="0" cy="337264"/>
          </a:xfrm>
          <a:prstGeom prst="line">
            <a:avLst/>
          </a:prstGeom>
          <a:noFill/>
          <a:ln w="28575">
            <a:solidFill>
              <a:srgbClr val="5A6A8F"/>
            </a:solidFill>
            <a:round/>
          </a:ln>
          <a:extLst>
            <a:ext uri="{909E8E84-426E-40DD-AFC4-6F175D3DCCD1}">
              <a14:hiddenFill xmlns:a14="http://schemas.microsoft.com/office/drawing/2010/main">
                <a:noFill/>
              </a14:hiddenFill>
            </a:ext>
          </a:extLst>
        </p:spPr>
      </p:cxnSp>
      <p:pic>
        <p:nvPicPr>
          <p:cNvPr id="13" name="图片 12">
            <a:extLst>
              <a:ext uri="{FF2B5EF4-FFF2-40B4-BE49-F238E27FC236}">
                <a16:creationId xmlns:a16="http://schemas.microsoft.com/office/drawing/2014/main" id="{A3FAD780-F1C4-5BA5-2A46-62A18571F30B}"/>
              </a:ext>
            </a:extLst>
          </p:cNvPr>
          <p:cNvPicPr>
            <a:picLocks noChangeAspect="1"/>
          </p:cNvPicPr>
          <p:nvPr/>
        </p:nvPicPr>
        <p:blipFill>
          <a:blip r:embed="rId3"/>
          <a:stretch>
            <a:fillRect/>
          </a:stretch>
        </p:blipFill>
        <p:spPr>
          <a:xfrm>
            <a:off x="1183847" y="1682882"/>
            <a:ext cx="3190727" cy="2318829"/>
          </a:xfrm>
          <a:prstGeom prst="rect">
            <a:avLst/>
          </a:prstGeom>
        </p:spPr>
      </p:pic>
      <p:pic>
        <p:nvPicPr>
          <p:cNvPr id="17" name="图片 16">
            <a:extLst>
              <a:ext uri="{FF2B5EF4-FFF2-40B4-BE49-F238E27FC236}">
                <a16:creationId xmlns:a16="http://schemas.microsoft.com/office/drawing/2014/main" id="{87930C33-187B-5234-AEAD-8FE64028631D}"/>
              </a:ext>
            </a:extLst>
          </p:cNvPr>
          <p:cNvPicPr>
            <a:picLocks noChangeAspect="1"/>
          </p:cNvPicPr>
          <p:nvPr/>
        </p:nvPicPr>
        <p:blipFill>
          <a:blip r:embed="rId4"/>
          <a:stretch>
            <a:fillRect/>
          </a:stretch>
        </p:blipFill>
        <p:spPr>
          <a:xfrm>
            <a:off x="4681135" y="1730520"/>
            <a:ext cx="3095484" cy="2271191"/>
          </a:xfrm>
          <a:prstGeom prst="rect">
            <a:avLst/>
          </a:prstGeom>
        </p:spPr>
      </p:pic>
      <p:sp>
        <p:nvSpPr>
          <p:cNvPr id="18" name="文本框 17">
            <a:extLst>
              <a:ext uri="{FF2B5EF4-FFF2-40B4-BE49-F238E27FC236}">
                <a16:creationId xmlns:a16="http://schemas.microsoft.com/office/drawing/2014/main" id="{E6D7AC25-5A81-BA57-4534-AC6BEC7DAA6B}"/>
              </a:ext>
            </a:extLst>
          </p:cNvPr>
          <p:cNvSpPr txBox="1"/>
          <p:nvPr/>
        </p:nvSpPr>
        <p:spPr>
          <a:xfrm>
            <a:off x="1611068" y="4493293"/>
            <a:ext cx="9452400" cy="189474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大约</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80%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的合法软件包匹配到规则次数约为</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500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次以下</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大约</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80%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的恶意软件包匹配到规则次数约为</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50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次以下，推测因为恶意软件包</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size</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小于正常软件包。</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软件包的大小与扫描所需时间的关系变化，当包大小超过</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3000KB</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时，扫描所需时间</a:t>
            </a:r>
            <a:r>
              <a:rPr lang="zh-CN" altLang="en-US"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显著上升</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，因此，过滤超过</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1MB</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的包，防止扫描时间过长。</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4" name="图片 13">
            <a:extLst>
              <a:ext uri="{FF2B5EF4-FFF2-40B4-BE49-F238E27FC236}">
                <a16:creationId xmlns:a16="http://schemas.microsoft.com/office/drawing/2014/main" id="{D14F5E0A-9E34-0599-13B6-E46C8833639C}"/>
              </a:ext>
            </a:extLst>
          </p:cNvPr>
          <p:cNvPicPr>
            <a:picLocks noChangeAspect="1"/>
          </p:cNvPicPr>
          <p:nvPr/>
        </p:nvPicPr>
        <p:blipFill>
          <a:blip r:embed="rId5"/>
          <a:stretch>
            <a:fillRect/>
          </a:stretch>
        </p:blipFill>
        <p:spPr>
          <a:xfrm>
            <a:off x="8083180" y="1608955"/>
            <a:ext cx="3342111" cy="2514320"/>
          </a:xfrm>
          <a:prstGeom prst="rect">
            <a:avLst/>
          </a:prstGeom>
        </p:spPr>
      </p:pic>
    </p:spTree>
    <p:extLst>
      <p:ext uri="{BB962C8B-B14F-4D97-AF65-F5344CB8AC3E}">
        <p14:creationId xmlns:p14="http://schemas.microsoft.com/office/powerpoint/2010/main" val="2916166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 name="文本框 9"/>
          <p:cNvSpPr txBox="1"/>
          <p:nvPr/>
        </p:nvSpPr>
        <p:spPr>
          <a:xfrm>
            <a:off x="1020088" y="206003"/>
            <a:ext cx="1871720" cy="346228"/>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dirty="0">
                <a:latin typeface="微软雅黑" panose="020B0503020204020204" pitchFamily="34" charset="-122"/>
                <a:ea typeface="微软雅黑" panose="020B0503020204020204" pitchFamily="34" charset="-122"/>
              </a:rPr>
              <a:t>实验结果</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5797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F0750D1F-3B6B-4BE9-B3D2-C13F070A8D82}"/>
              </a:ext>
            </a:extLst>
          </p:cNvPr>
          <p:cNvCxnSpPr/>
          <p:nvPr/>
        </p:nvCxnSpPr>
        <p:spPr>
          <a:xfrm>
            <a:off x="404106" y="821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0E65536-532C-4B72-8C5F-FA66086E3437}"/>
              </a:ext>
            </a:extLst>
          </p:cNvPr>
          <p:cNvCxnSpPr/>
          <p:nvPr/>
        </p:nvCxnSpPr>
        <p:spPr>
          <a:xfrm>
            <a:off x="531106" y="948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矩形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F85F94E8-F121-42A6-A718-EF84AF71631E}"/>
              </a:ext>
            </a:extLst>
          </p:cNvPr>
          <p:cNvSpPr/>
          <p:nvPr/>
        </p:nvSpPr>
        <p:spPr bwMode="auto">
          <a:xfrm>
            <a:off x="918094" y="821968"/>
            <a:ext cx="2926250" cy="369332"/>
          </a:xfrm>
          <a:prstGeom prst="rect">
            <a:avLst/>
          </a:prstGeom>
          <a:noFill/>
        </p:spPr>
        <p:txBody>
          <a:bodyPr wrap="square">
            <a:spAutoFit/>
          </a:bodyPr>
          <a:lstStyle/>
          <a:p>
            <a:pPr>
              <a:defRPr/>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规则扫描</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扫描结果</a:t>
            </a:r>
          </a:p>
        </p:txBody>
      </p:sp>
      <p:sp>
        <p:nvSpPr>
          <p:cNvPr id="28" name="文本框 4">
            <a:extLst>
              <a:ext uri="{FF2B5EF4-FFF2-40B4-BE49-F238E27FC236}">
                <a16:creationId xmlns:a16="http://schemas.microsoft.com/office/drawing/2014/main" id="{04EEC0AD-22B3-4A72-9F07-625627A84019}"/>
              </a:ext>
            </a:extLst>
          </p:cNvPr>
          <p:cNvSpPr txBox="1">
            <a:spLocks noChangeArrowheads="1"/>
          </p:cNvSpPr>
          <p:nvPr/>
        </p:nvSpPr>
        <p:spPr bwMode="auto">
          <a:xfrm>
            <a:off x="404106" y="842990"/>
            <a:ext cx="429393" cy="338554"/>
          </a:xfrm>
          <a:prstGeom prst="rect">
            <a:avLst/>
          </a:prstGeom>
          <a:solidFill>
            <a:srgbClr val="5A6A8F"/>
          </a:solidFill>
          <a:ln>
            <a:solidFill>
              <a:schemeClr val="accent1"/>
            </a:solid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chemeClr val="bg1"/>
                </a:solidFill>
                <a:latin typeface="Times New Roman" panose="02020603050405020304" pitchFamily="18" charset="0"/>
                <a:cs typeface="Times New Roman" panose="02020603050405020304" pitchFamily="18" charset="0"/>
              </a:rPr>
              <a:t>02</a:t>
            </a:r>
          </a:p>
        </p:txBody>
      </p:sp>
      <p:cxnSp>
        <p:nvCxnSpPr>
          <p:cNvPr id="29" name="直接连接符 14">
            <a:extLst>
              <a:ext uri="{FF2B5EF4-FFF2-40B4-BE49-F238E27FC236}">
                <a16:creationId xmlns:a16="http://schemas.microsoft.com/office/drawing/2014/main" id="{ABE5160E-A5E1-4166-954C-4C0A8C3920E7}"/>
              </a:ext>
            </a:extLst>
          </p:cNvPr>
          <p:cNvCxnSpPr>
            <a:cxnSpLocks noChangeShapeType="1"/>
          </p:cNvCxnSpPr>
          <p:nvPr/>
        </p:nvCxnSpPr>
        <p:spPr bwMode="auto">
          <a:xfrm>
            <a:off x="969869" y="843635"/>
            <a:ext cx="0" cy="337264"/>
          </a:xfrm>
          <a:prstGeom prst="line">
            <a:avLst/>
          </a:prstGeom>
          <a:noFill/>
          <a:ln w="6350">
            <a:solidFill>
              <a:schemeClr val="accent1"/>
            </a:solidFill>
            <a:round/>
          </a:ln>
          <a:extLst>
            <a:ext uri="{909E8E84-426E-40DD-AFC4-6F175D3DCCD1}">
              <a14:hiddenFill xmlns:a14="http://schemas.microsoft.com/office/drawing/2010/main">
                <a:noFill/>
              </a14:hiddenFill>
            </a:ext>
          </a:extLst>
        </p:spPr>
      </p:cxnSp>
      <p:cxnSp>
        <p:nvCxnSpPr>
          <p:cNvPr id="30" name="直接连接符 23">
            <a:extLst>
              <a:ext uri="{FF2B5EF4-FFF2-40B4-BE49-F238E27FC236}">
                <a16:creationId xmlns:a16="http://schemas.microsoft.com/office/drawing/2014/main" id="{E32BEA2D-6DA4-4A5F-92E2-CFC6D62CFBE5}"/>
              </a:ext>
            </a:extLst>
          </p:cNvPr>
          <p:cNvCxnSpPr>
            <a:cxnSpLocks noChangeShapeType="1"/>
          </p:cNvCxnSpPr>
          <p:nvPr/>
        </p:nvCxnSpPr>
        <p:spPr bwMode="auto">
          <a:xfrm>
            <a:off x="918095" y="843635"/>
            <a:ext cx="0" cy="337264"/>
          </a:xfrm>
          <a:prstGeom prst="line">
            <a:avLst/>
          </a:prstGeom>
          <a:noFill/>
          <a:ln w="28575">
            <a:solidFill>
              <a:srgbClr val="5A6A8F"/>
            </a:solidFill>
            <a:round/>
          </a:ln>
          <a:extLst>
            <a:ext uri="{909E8E84-426E-40DD-AFC4-6F175D3DCCD1}">
              <a14:hiddenFill xmlns:a14="http://schemas.microsoft.com/office/drawing/2010/main">
                <a:noFill/>
              </a14:hiddenFill>
            </a:ext>
          </a:extLst>
        </p:spPr>
      </p:cxnSp>
      <p:pic>
        <p:nvPicPr>
          <p:cNvPr id="15" name="图片 14">
            <a:extLst>
              <a:ext uri="{FF2B5EF4-FFF2-40B4-BE49-F238E27FC236}">
                <a16:creationId xmlns:a16="http://schemas.microsoft.com/office/drawing/2014/main" id="{8B4DE896-0B8E-2B78-30A8-91DBF06DC2C3}"/>
              </a:ext>
            </a:extLst>
          </p:cNvPr>
          <p:cNvPicPr>
            <a:picLocks noChangeAspect="1"/>
          </p:cNvPicPr>
          <p:nvPr/>
        </p:nvPicPr>
        <p:blipFill>
          <a:blip r:embed="rId3"/>
          <a:stretch>
            <a:fillRect/>
          </a:stretch>
        </p:blipFill>
        <p:spPr>
          <a:xfrm>
            <a:off x="1102473" y="1351937"/>
            <a:ext cx="4489878" cy="3329787"/>
          </a:xfrm>
          <a:prstGeom prst="rect">
            <a:avLst/>
          </a:prstGeom>
        </p:spPr>
      </p:pic>
      <p:pic>
        <p:nvPicPr>
          <p:cNvPr id="19" name="图片 18">
            <a:extLst>
              <a:ext uri="{FF2B5EF4-FFF2-40B4-BE49-F238E27FC236}">
                <a16:creationId xmlns:a16="http://schemas.microsoft.com/office/drawing/2014/main" id="{3824255E-939B-6919-DE81-30726B72A67E}"/>
              </a:ext>
            </a:extLst>
          </p:cNvPr>
          <p:cNvPicPr>
            <a:picLocks noChangeAspect="1"/>
          </p:cNvPicPr>
          <p:nvPr/>
        </p:nvPicPr>
        <p:blipFill>
          <a:blip r:embed="rId4"/>
          <a:stretch>
            <a:fillRect/>
          </a:stretch>
        </p:blipFill>
        <p:spPr>
          <a:xfrm>
            <a:off x="6189821" y="1461663"/>
            <a:ext cx="4423750" cy="3268315"/>
          </a:xfrm>
          <a:prstGeom prst="rect">
            <a:avLst/>
          </a:prstGeom>
        </p:spPr>
      </p:pic>
      <p:sp>
        <p:nvSpPr>
          <p:cNvPr id="20" name="文本框 19">
            <a:extLst>
              <a:ext uri="{FF2B5EF4-FFF2-40B4-BE49-F238E27FC236}">
                <a16:creationId xmlns:a16="http://schemas.microsoft.com/office/drawing/2014/main" id="{64539567-F875-022E-8C76-23BCFDFB90A9}"/>
              </a:ext>
            </a:extLst>
          </p:cNvPr>
          <p:cNvSpPr txBox="1"/>
          <p:nvPr/>
        </p:nvSpPr>
        <p:spPr>
          <a:xfrm>
            <a:off x="1514263" y="4919788"/>
            <a:ext cx="8877065" cy="152605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统计合法软件包和恶意软件包中匹配次数前</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的规则。</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一些较为常见的如</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domain</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等，合法软件包和恶意软件包中均有较多的匹配。</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相对于合法软件包，恶意软件包中匹配更多的是</a:t>
            </a:r>
            <a:r>
              <a:rPr lang="zh-CN" altLang="en-US"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网络通信</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Socket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等规则。</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相对于合法软件包，恶意软件包中匹配更多的与</a:t>
            </a:r>
            <a:r>
              <a:rPr lang="zh-CN" altLang="en-US"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动态执行</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相关的规则。</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72619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 name="文本框 9"/>
          <p:cNvSpPr txBox="1"/>
          <p:nvPr/>
        </p:nvSpPr>
        <p:spPr>
          <a:xfrm>
            <a:off x="1020088" y="206003"/>
            <a:ext cx="1871720" cy="346228"/>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dirty="0">
                <a:latin typeface="微软雅黑" panose="020B0503020204020204" pitchFamily="34" charset="-122"/>
                <a:ea typeface="微软雅黑" panose="020B0503020204020204" pitchFamily="34" charset="-122"/>
              </a:rPr>
              <a:t>实验结果</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5797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F0750D1F-3B6B-4BE9-B3D2-C13F070A8D82}"/>
              </a:ext>
            </a:extLst>
          </p:cNvPr>
          <p:cNvCxnSpPr/>
          <p:nvPr/>
        </p:nvCxnSpPr>
        <p:spPr>
          <a:xfrm>
            <a:off x="404106" y="821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0E65536-532C-4B72-8C5F-FA66086E3437}"/>
              </a:ext>
            </a:extLst>
          </p:cNvPr>
          <p:cNvCxnSpPr/>
          <p:nvPr/>
        </p:nvCxnSpPr>
        <p:spPr>
          <a:xfrm>
            <a:off x="531106" y="948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矩形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F85F94E8-F121-42A6-A718-EF84AF71631E}"/>
              </a:ext>
            </a:extLst>
          </p:cNvPr>
          <p:cNvSpPr/>
          <p:nvPr/>
        </p:nvSpPr>
        <p:spPr bwMode="auto">
          <a:xfrm>
            <a:off x="918094" y="821968"/>
            <a:ext cx="2926250" cy="369332"/>
          </a:xfrm>
          <a:prstGeom prst="rect">
            <a:avLst/>
          </a:prstGeom>
          <a:noFill/>
        </p:spPr>
        <p:txBody>
          <a:bodyPr wrap="square">
            <a:spAutoFit/>
          </a:bodyPr>
          <a:lstStyle/>
          <a:p>
            <a:pPr>
              <a:defRPr/>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规则生成</a:t>
            </a:r>
          </a:p>
        </p:txBody>
      </p:sp>
      <p:sp>
        <p:nvSpPr>
          <p:cNvPr id="28" name="文本框 4">
            <a:extLst>
              <a:ext uri="{FF2B5EF4-FFF2-40B4-BE49-F238E27FC236}">
                <a16:creationId xmlns:a16="http://schemas.microsoft.com/office/drawing/2014/main" id="{04EEC0AD-22B3-4A72-9F07-625627A84019}"/>
              </a:ext>
            </a:extLst>
          </p:cNvPr>
          <p:cNvSpPr txBox="1">
            <a:spLocks noChangeArrowheads="1"/>
          </p:cNvSpPr>
          <p:nvPr/>
        </p:nvSpPr>
        <p:spPr bwMode="auto">
          <a:xfrm>
            <a:off x="404106" y="842990"/>
            <a:ext cx="429393" cy="338554"/>
          </a:xfrm>
          <a:prstGeom prst="rect">
            <a:avLst/>
          </a:prstGeom>
          <a:solidFill>
            <a:srgbClr val="5A6A8F"/>
          </a:solidFill>
          <a:ln>
            <a:solidFill>
              <a:schemeClr val="accent1"/>
            </a:solid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chemeClr val="bg1"/>
                </a:solidFill>
                <a:latin typeface="Times New Roman" panose="02020603050405020304" pitchFamily="18" charset="0"/>
                <a:cs typeface="Times New Roman" panose="02020603050405020304" pitchFamily="18" charset="0"/>
              </a:rPr>
              <a:t>03</a:t>
            </a:r>
          </a:p>
        </p:txBody>
      </p:sp>
      <p:cxnSp>
        <p:nvCxnSpPr>
          <p:cNvPr id="29" name="直接连接符 14">
            <a:extLst>
              <a:ext uri="{FF2B5EF4-FFF2-40B4-BE49-F238E27FC236}">
                <a16:creationId xmlns:a16="http://schemas.microsoft.com/office/drawing/2014/main" id="{ABE5160E-A5E1-4166-954C-4C0A8C3920E7}"/>
              </a:ext>
            </a:extLst>
          </p:cNvPr>
          <p:cNvCxnSpPr>
            <a:cxnSpLocks noChangeShapeType="1"/>
          </p:cNvCxnSpPr>
          <p:nvPr/>
        </p:nvCxnSpPr>
        <p:spPr bwMode="auto">
          <a:xfrm>
            <a:off x="969869" y="843635"/>
            <a:ext cx="0" cy="337264"/>
          </a:xfrm>
          <a:prstGeom prst="line">
            <a:avLst/>
          </a:prstGeom>
          <a:noFill/>
          <a:ln w="6350">
            <a:solidFill>
              <a:schemeClr val="accent1"/>
            </a:solidFill>
            <a:round/>
          </a:ln>
          <a:extLst>
            <a:ext uri="{909E8E84-426E-40DD-AFC4-6F175D3DCCD1}">
              <a14:hiddenFill xmlns:a14="http://schemas.microsoft.com/office/drawing/2010/main">
                <a:noFill/>
              </a14:hiddenFill>
            </a:ext>
          </a:extLst>
        </p:spPr>
      </p:cxnSp>
      <p:cxnSp>
        <p:nvCxnSpPr>
          <p:cNvPr id="30" name="直接连接符 23">
            <a:extLst>
              <a:ext uri="{FF2B5EF4-FFF2-40B4-BE49-F238E27FC236}">
                <a16:creationId xmlns:a16="http://schemas.microsoft.com/office/drawing/2014/main" id="{E32BEA2D-6DA4-4A5F-92E2-CFC6D62CFBE5}"/>
              </a:ext>
            </a:extLst>
          </p:cNvPr>
          <p:cNvCxnSpPr>
            <a:cxnSpLocks noChangeShapeType="1"/>
          </p:cNvCxnSpPr>
          <p:nvPr/>
        </p:nvCxnSpPr>
        <p:spPr bwMode="auto">
          <a:xfrm>
            <a:off x="918095" y="843635"/>
            <a:ext cx="0" cy="337264"/>
          </a:xfrm>
          <a:prstGeom prst="line">
            <a:avLst/>
          </a:prstGeom>
          <a:noFill/>
          <a:ln w="28575">
            <a:solidFill>
              <a:srgbClr val="5A6A8F"/>
            </a:solidFill>
            <a:round/>
          </a:ln>
          <a:extLst>
            <a:ext uri="{909E8E84-426E-40DD-AFC4-6F175D3DCCD1}">
              <a14:hiddenFill xmlns:a14="http://schemas.microsoft.com/office/drawing/2010/main">
                <a:noFill/>
              </a14:hiddenFill>
            </a:ext>
          </a:extLst>
        </p:spPr>
      </p:cxnSp>
      <p:pic>
        <p:nvPicPr>
          <p:cNvPr id="22" name="图片 21">
            <a:extLst>
              <a:ext uri="{FF2B5EF4-FFF2-40B4-BE49-F238E27FC236}">
                <a16:creationId xmlns:a16="http://schemas.microsoft.com/office/drawing/2014/main" id="{4BDCD1A3-162D-79D7-52C4-D8429A57FAD8}"/>
              </a:ext>
            </a:extLst>
          </p:cNvPr>
          <p:cNvPicPr>
            <a:picLocks noChangeAspect="1"/>
          </p:cNvPicPr>
          <p:nvPr/>
        </p:nvPicPr>
        <p:blipFill>
          <a:blip r:embed="rId3"/>
          <a:stretch>
            <a:fillRect/>
          </a:stretch>
        </p:blipFill>
        <p:spPr>
          <a:xfrm>
            <a:off x="5377329" y="1635846"/>
            <a:ext cx="6674509" cy="3690814"/>
          </a:xfrm>
          <a:prstGeom prst="rect">
            <a:avLst/>
          </a:prstGeom>
        </p:spPr>
      </p:pic>
      <p:pic>
        <p:nvPicPr>
          <p:cNvPr id="24" name="图片 23">
            <a:extLst>
              <a:ext uri="{FF2B5EF4-FFF2-40B4-BE49-F238E27FC236}">
                <a16:creationId xmlns:a16="http://schemas.microsoft.com/office/drawing/2014/main" id="{58EA6A1E-CF90-3924-0247-E147436FBF96}"/>
              </a:ext>
            </a:extLst>
          </p:cNvPr>
          <p:cNvPicPr>
            <a:picLocks noChangeAspect="1"/>
          </p:cNvPicPr>
          <p:nvPr/>
        </p:nvPicPr>
        <p:blipFill>
          <a:blip r:embed="rId4"/>
          <a:stretch>
            <a:fillRect/>
          </a:stretch>
        </p:blipFill>
        <p:spPr>
          <a:xfrm>
            <a:off x="775013" y="1728380"/>
            <a:ext cx="4024393" cy="1115040"/>
          </a:xfrm>
          <a:prstGeom prst="rect">
            <a:avLst/>
          </a:prstGeom>
        </p:spPr>
      </p:pic>
      <p:sp>
        <p:nvSpPr>
          <p:cNvPr id="31" name="文本框 30">
            <a:extLst>
              <a:ext uri="{FF2B5EF4-FFF2-40B4-BE49-F238E27FC236}">
                <a16:creationId xmlns:a16="http://schemas.microsoft.com/office/drawing/2014/main" id="{59D40926-03C7-0014-4DEB-1EBC8EC0E98F}"/>
              </a:ext>
            </a:extLst>
          </p:cNvPr>
          <p:cNvSpPr txBox="1"/>
          <p:nvPr/>
        </p:nvSpPr>
        <p:spPr>
          <a:xfrm>
            <a:off x="660058" y="3259183"/>
            <a:ext cx="4586747" cy="218521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可用率：去除生成规则中字符串不完整的。</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匹配恶意软件包的成功率与官方所给规则相接近，生成的规则有效。</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通过提取恶意样本特征自动生成规则，与蜜罐配合使用可以有效识别新的威胁和变种。</a:t>
            </a: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2726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 name="文本框 9"/>
          <p:cNvSpPr txBox="1"/>
          <p:nvPr/>
        </p:nvSpPr>
        <p:spPr>
          <a:xfrm>
            <a:off x="1020088" y="206003"/>
            <a:ext cx="1871720" cy="346228"/>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dirty="0">
                <a:latin typeface="微软雅黑" panose="020B0503020204020204" pitchFamily="34" charset="-122"/>
                <a:ea typeface="微软雅黑" panose="020B0503020204020204" pitchFamily="34" charset="-122"/>
              </a:rPr>
              <a:t>实验结果</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5797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F0750D1F-3B6B-4BE9-B3D2-C13F070A8D82}"/>
              </a:ext>
            </a:extLst>
          </p:cNvPr>
          <p:cNvCxnSpPr/>
          <p:nvPr/>
        </p:nvCxnSpPr>
        <p:spPr>
          <a:xfrm>
            <a:off x="404106" y="821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0E65536-532C-4B72-8C5F-FA66086E3437}"/>
              </a:ext>
            </a:extLst>
          </p:cNvPr>
          <p:cNvCxnSpPr/>
          <p:nvPr/>
        </p:nvCxnSpPr>
        <p:spPr>
          <a:xfrm>
            <a:off x="531106" y="948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矩形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F85F94E8-F121-42A6-A718-EF84AF71631E}"/>
              </a:ext>
            </a:extLst>
          </p:cNvPr>
          <p:cNvSpPr/>
          <p:nvPr/>
        </p:nvSpPr>
        <p:spPr bwMode="auto">
          <a:xfrm>
            <a:off x="918094" y="821968"/>
            <a:ext cx="2361815" cy="369332"/>
          </a:xfrm>
          <a:prstGeom prst="rect">
            <a:avLst/>
          </a:prstGeom>
          <a:noFill/>
        </p:spPr>
        <p:txBody>
          <a:bodyPr wrap="square">
            <a:spAutoFit/>
          </a:bodyPr>
          <a:lstStyle/>
          <a:p>
            <a:pPr>
              <a:defRPr/>
            </a:pPr>
            <a:r>
              <a:rPr lang="zh-CN" altLang="en-US" b="1" kern="100" dirty="0">
                <a:latin typeface="Times New Roman" panose="02020603050405020304" pitchFamily="18" charset="0"/>
                <a:ea typeface="微软雅黑" panose="020B0503020204020204" pitchFamily="34" charset="-122"/>
                <a:cs typeface="Times New Roman" panose="02020603050405020304" pitchFamily="18" charset="0"/>
              </a:rPr>
              <a:t>特征提取</a:t>
            </a:r>
          </a:p>
        </p:txBody>
      </p:sp>
      <p:sp>
        <p:nvSpPr>
          <p:cNvPr id="28" name="文本框 4">
            <a:extLst>
              <a:ext uri="{FF2B5EF4-FFF2-40B4-BE49-F238E27FC236}">
                <a16:creationId xmlns:a16="http://schemas.microsoft.com/office/drawing/2014/main" id="{04EEC0AD-22B3-4A72-9F07-625627A84019}"/>
              </a:ext>
            </a:extLst>
          </p:cNvPr>
          <p:cNvSpPr txBox="1">
            <a:spLocks noChangeArrowheads="1"/>
          </p:cNvSpPr>
          <p:nvPr/>
        </p:nvSpPr>
        <p:spPr bwMode="auto">
          <a:xfrm>
            <a:off x="404106" y="842990"/>
            <a:ext cx="429393" cy="338554"/>
          </a:xfrm>
          <a:prstGeom prst="rect">
            <a:avLst/>
          </a:prstGeom>
          <a:solidFill>
            <a:srgbClr val="5A6A8F"/>
          </a:solidFill>
          <a:ln>
            <a:solidFill>
              <a:schemeClr val="accent1"/>
            </a:solid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chemeClr val="bg1"/>
                </a:solidFill>
                <a:latin typeface="Times New Roman" panose="02020603050405020304" pitchFamily="18" charset="0"/>
                <a:cs typeface="Times New Roman" panose="02020603050405020304" pitchFamily="18" charset="0"/>
              </a:rPr>
              <a:t>04</a:t>
            </a:r>
          </a:p>
        </p:txBody>
      </p:sp>
      <p:cxnSp>
        <p:nvCxnSpPr>
          <p:cNvPr id="29" name="直接连接符 14">
            <a:extLst>
              <a:ext uri="{FF2B5EF4-FFF2-40B4-BE49-F238E27FC236}">
                <a16:creationId xmlns:a16="http://schemas.microsoft.com/office/drawing/2014/main" id="{ABE5160E-A5E1-4166-954C-4C0A8C3920E7}"/>
              </a:ext>
            </a:extLst>
          </p:cNvPr>
          <p:cNvCxnSpPr>
            <a:cxnSpLocks noChangeShapeType="1"/>
          </p:cNvCxnSpPr>
          <p:nvPr/>
        </p:nvCxnSpPr>
        <p:spPr bwMode="auto">
          <a:xfrm>
            <a:off x="969869" y="843635"/>
            <a:ext cx="0" cy="337264"/>
          </a:xfrm>
          <a:prstGeom prst="line">
            <a:avLst/>
          </a:prstGeom>
          <a:noFill/>
          <a:ln w="6350">
            <a:solidFill>
              <a:schemeClr val="accent1"/>
            </a:solidFill>
            <a:round/>
          </a:ln>
          <a:extLst>
            <a:ext uri="{909E8E84-426E-40DD-AFC4-6F175D3DCCD1}">
              <a14:hiddenFill xmlns:a14="http://schemas.microsoft.com/office/drawing/2010/main">
                <a:noFill/>
              </a14:hiddenFill>
            </a:ext>
          </a:extLst>
        </p:spPr>
      </p:cxnSp>
      <p:cxnSp>
        <p:nvCxnSpPr>
          <p:cNvPr id="30" name="直接连接符 23">
            <a:extLst>
              <a:ext uri="{FF2B5EF4-FFF2-40B4-BE49-F238E27FC236}">
                <a16:creationId xmlns:a16="http://schemas.microsoft.com/office/drawing/2014/main" id="{E32BEA2D-6DA4-4A5F-92E2-CFC6D62CFBE5}"/>
              </a:ext>
            </a:extLst>
          </p:cNvPr>
          <p:cNvCxnSpPr>
            <a:cxnSpLocks noChangeShapeType="1"/>
          </p:cNvCxnSpPr>
          <p:nvPr/>
        </p:nvCxnSpPr>
        <p:spPr bwMode="auto">
          <a:xfrm>
            <a:off x="918095" y="843635"/>
            <a:ext cx="0" cy="337264"/>
          </a:xfrm>
          <a:prstGeom prst="line">
            <a:avLst/>
          </a:prstGeom>
          <a:noFill/>
          <a:ln w="28575">
            <a:solidFill>
              <a:srgbClr val="5A6A8F"/>
            </a:solidFill>
            <a:round/>
          </a:ln>
          <a:extLst>
            <a:ext uri="{909E8E84-426E-40DD-AFC4-6F175D3DCCD1}">
              <a14:hiddenFill xmlns:a14="http://schemas.microsoft.com/office/drawing/2010/main">
                <a:noFill/>
              </a14:hiddenFill>
            </a:ext>
          </a:extLst>
        </p:spPr>
      </p:cxnSp>
      <p:pic>
        <p:nvPicPr>
          <p:cNvPr id="17" name="图片 16">
            <a:extLst>
              <a:ext uri="{FF2B5EF4-FFF2-40B4-BE49-F238E27FC236}">
                <a16:creationId xmlns:a16="http://schemas.microsoft.com/office/drawing/2014/main" id="{F21EEE12-74A4-5F45-2519-42EB4360F44E}"/>
              </a:ext>
            </a:extLst>
          </p:cNvPr>
          <p:cNvPicPr>
            <a:picLocks noChangeAspect="1"/>
          </p:cNvPicPr>
          <p:nvPr/>
        </p:nvPicPr>
        <p:blipFill>
          <a:blip r:embed="rId3"/>
          <a:stretch>
            <a:fillRect/>
          </a:stretch>
        </p:blipFill>
        <p:spPr>
          <a:xfrm>
            <a:off x="1345887" y="1725658"/>
            <a:ext cx="5295843" cy="1703342"/>
          </a:xfrm>
          <a:prstGeom prst="rect">
            <a:avLst/>
          </a:prstGeom>
        </p:spPr>
      </p:pic>
      <p:pic>
        <p:nvPicPr>
          <p:cNvPr id="23" name="图片 22">
            <a:extLst>
              <a:ext uri="{FF2B5EF4-FFF2-40B4-BE49-F238E27FC236}">
                <a16:creationId xmlns:a16="http://schemas.microsoft.com/office/drawing/2014/main" id="{8A83F001-9817-8809-1C79-17CEA84ACED0}"/>
              </a:ext>
            </a:extLst>
          </p:cNvPr>
          <p:cNvPicPr>
            <a:picLocks noChangeAspect="1"/>
          </p:cNvPicPr>
          <p:nvPr/>
        </p:nvPicPr>
        <p:blipFill>
          <a:blip r:embed="rId4"/>
          <a:stretch>
            <a:fillRect/>
          </a:stretch>
        </p:blipFill>
        <p:spPr>
          <a:xfrm>
            <a:off x="1275054" y="3898773"/>
            <a:ext cx="5634463" cy="2393279"/>
          </a:xfrm>
          <a:prstGeom prst="rect">
            <a:avLst/>
          </a:prstGeom>
        </p:spPr>
      </p:pic>
      <p:sp>
        <p:nvSpPr>
          <p:cNvPr id="24" name="文本框 23">
            <a:extLst>
              <a:ext uri="{FF2B5EF4-FFF2-40B4-BE49-F238E27FC236}">
                <a16:creationId xmlns:a16="http://schemas.microsoft.com/office/drawing/2014/main" id="{CAC809B2-6DD3-AFF0-4D4E-94E7AAFC6C6D}"/>
              </a:ext>
            </a:extLst>
          </p:cNvPr>
          <p:cNvSpPr txBox="1"/>
          <p:nvPr/>
        </p:nvSpPr>
        <p:spPr>
          <a:xfrm>
            <a:off x="7304221" y="2092364"/>
            <a:ext cx="4421994" cy="115672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元数据获取涉及到网络通信。</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动态</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获取所需内存和时间较长，需要在沙箱内安装和运行包。</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文本框 30">
            <a:extLst>
              <a:ext uri="{FF2B5EF4-FFF2-40B4-BE49-F238E27FC236}">
                <a16:creationId xmlns:a16="http://schemas.microsoft.com/office/drawing/2014/main" id="{828AEE88-96E2-D031-8725-899F25F351B4}"/>
              </a:ext>
            </a:extLst>
          </p:cNvPr>
          <p:cNvSpPr txBox="1"/>
          <p:nvPr/>
        </p:nvSpPr>
        <p:spPr>
          <a:xfrm>
            <a:off x="7304220" y="4516877"/>
            <a:ext cx="4605251" cy="115672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获取元数据信息成功率达到了</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100%</a:t>
            </a:r>
          </a:p>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获取静态信息成功率接近</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100%</a:t>
            </a:r>
          </a:p>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获取动态信息成功率较低</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62463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60208" y="838200"/>
            <a:ext cx="1527480" cy="1527480"/>
            <a:chOff x="1602769" y="143838"/>
            <a:chExt cx="1331936" cy="1331936"/>
          </a:xfrm>
        </p:grpSpPr>
        <p:sp>
          <p:nvSpPr>
            <p:cNvPr id="37" name="椭圆 36"/>
            <p:cNvSpPr/>
            <p:nvPr/>
          </p:nvSpPr>
          <p:spPr>
            <a:xfrm>
              <a:off x="1602769" y="143838"/>
              <a:ext cx="1331936" cy="1331936"/>
            </a:xfrm>
            <a:prstGeom prst="ellipse">
              <a:avLst/>
            </a:prstGeom>
            <a:solidFill>
              <a:srgbClr val="1C50A2"/>
            </a:solidFill>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38" name="TextBox 145"/>
            <p:cNvSpPr txBox="1"/>
            <p:nvPr/>
          </p:nvSpPr>
          <p:spPr>
            <a:xfrm>
              <a:off x="1727996" y="465437"/>
              <a:ext cx="1189310" cy="584775"/>
            </a:xfrm>
            <a:prstGeom prst="rect">
              <a:avLst/>
            </a:prstGeom>
            <a:noFill/>
          </p:spPr>
          <p:txBody>
            <a:bodyPr wrap="square" rtlCol="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39" name="TextBox 146"/>
            <p:cNvSpPr txBox="1"/>
            <p:nvPr/>
          </p:nvSpPr>
          <p:spPr>
            <a:xfrm>
              <a:off x="1638153" y="937949"/>
              <a:ext cx="1263808" cy="303973"/>
            </a:xfrm>
            <a:prstGeom prst="rect">
              <a:avLst/>
            </a:prstGeom>
            <a:noFill/>
          </p:spPr>
          <p:txBody>
            <a:bodyPr wrap="square" rtlCol="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4" name="Freeform 5"/>
          <p:cNvSpPr/>
          <p:nvPr/>
        </p:nvSpPr>
        <p:spPr bwMode="auto">
          <a:xfrm>
            <a:off x="0" y="3231393"/>
            <a:ext cx="12182603" cy="1446240"/>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rgbClr val="1C50A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5" name="矩形 4"/>
          <p:cNvSpPr>
            <a:spLocks noChangeArrowheads="1"/>
          </p:cNvSpPr>
          <p:nvPr/>
        </p:nvSpPr>
        <p:spPr bwMode="auto">
          <a:xfrm>
            <a:off x="666194" y="4950954"/>
            <a:ext cx="1835120" cy="32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3429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1500" b="1" dirty="0">
                <a:solidFill>
                  <a:srgbClr val="1C50A2"/>
                </a:solidFill>
                <a:sym typeface="微软雅黑" panose="020B0503020204020204" pitchFamily="34" charset="-122"/>
              </a:rPr>
              <a:t>研究背景及意义</a:t>
            </a:r>
            <a:endParaRPr kumimoji="0" lang="zh-CN" altLang="en-US" sz="15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6" name="矩形 5"/>
          <p:cNvSpPr>
            <a:spLocks noChangeArrowheads="1"/>
          </p:cNvSpPr>
          <p:nvPr/>
        </p:nvSpPr>
        <p:spPr bwMode="auto">
          <a:xfrm>
            <a:off x="7006251" y="2432804"/>
            <a:ext cx="2091082" cy="32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3429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15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科研成果</a:t>
            </a:r>
          </a:p>
        </p:txBody>
      </p:sp>
      <p:sp>
        <p:nvSpPr>
          <p:cNvPr id="7" name="矩形 6"/>
          <p:cNvSpPr>
            <a:spLocks noChangeArrowheads="1"/>
          </p:cNvSpPr>
          <p:nvPr/>
        </p:nvSpPr>
        <p:spPr bwMode="auto">
          <a:xfrm>
            <a:off x="2702073" y="3690532"/>
            <a:ext cx="2067387" cy="32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3429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15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研究内容</a:t>
            </a:r>
            <a:r>
              <a:rPr lang="zh-CN" altLang="en-US" sz="1500" b="1" dirty="0">
                <a:solidFill>
                  <a:srgbClr val="1C50A2"/>
                </a:solidFill>
                <a:sym typeface="微软雅黑" panose="020B0503020204020204" pitchFamily="34" charset="-122"/>
              </a:rPr>
              <a:t>及进展</a:t>
            </a:r>
            <a:endParaRPr kumimoji="0" lang="zh-CN" altLang="en-US" sz="15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8" name="矩形 7"/>
          <p:cNvSpPr>
            <a:spLocks noChangeArrowheads="1"/>
          </p:cNvSpPr>
          <p:nvPr/>
        </p:nvSpPr>
        <p:spPr bwMode="auto">
          <a:xfrm>
            <a:off x="4491600" y="4481713"/>
            <a:ext cx="2698689" cy="32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3429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15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实验结果</a:t>
            </a:r>
          </a:p>
        </p:txBody>
      </p:sp>
      <p:grpSp>
        <p:nvGrpSpPr>
          <p:cNvPr id="9" name="组合 8"/>
          <p:cNvGrpSpPr/>
          <p:nvPr/>
        </p:nvGrpSpPr>
        <p:grpSpPr>
          <a:xfrm>
            <a:off x="1084045" y="3889775"/>
            <a:ext cx="999420" cy="1001113"/>
            <a:chOff x="3437020" y="1033173"/>
            <a:chExt cx="863676" cy="865577"/>
          </a:xfrm>
        </p:grpSpPr>
        <p:sp>
          <p:nvSpPr>
            <p:cNvPr id="35" name="椭圆 34"/>
            <p:cNvSpPr>
              <a:spLocks noChangeArrowheads="1"/>
            </p:cNvSpPr>
            <p:nvPr/>
          </p:nvSpPr>
          <p:spPr bwMode="auto">
            <a:xfrm>
              <a:off x="3437020" y="1033173"/>
              <a:ext cx="863676" cy="865577"/>
            </a:xfrm>
            <a:prstGeom prst="ellipse">
              <a:avLst/>
            </a:prstGeom>
            <a:solidFill>
              <a:srgbClr val="1C50A2"/>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3429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36" name="图片 35"/>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3677061" y="1269490"/>
              <a:ext cx="383594" cy="392941"/>
            </a:xfrm>
            <a:prstGeom prst="rect">
              <a:avLst/>
            </a:prstGeom>
          </p:spPr>
        </p:pic>
      </p:grpSp>
      <p:sp>
        <p:nvSpPr>
          <p:cNvPr id="10" name="矩形 9"/>
          <p:cNvSpPr>
            <a:spLocks noChangeArrowheads="1"/>
          </p:cNvSpPr>
          <p:nvPr/>
        </p:nvSpPr>
        <p:spPr bwMode="auto">
          <a:xfrm>
            <a:off x="9024823" y="4228748"/>
            <a:ext cx="2650452" cy="32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3429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15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工作计划</a:t>
            </a:r>
          </a:p>
        </p:txBody>
      </p:sp>
      <p:grpSp>
        <p:nvGrpSpPr>
          <p:cNvPr id="11" name="组合 10"/>
          <p:cNvGrpSpPr/>
          <p:nvPr/>
        </p:nvGrpSpPr>
        <p:grpSpPr>
          <a:xfrm>
            <a:off x="3236057" y="4057332"/>
            <a:ext cx="999420" cy="1001113"/>
            <a:chOff x="3437020" y="2074814"/>
            <a:chExt cx="863676" cy="865577"/>
          </a:xfrm>
          <a:solidFill>
            <a:srgbClr val="1C50A2"/>
          </a:solidFill>
        </p:grpSpPr>
        <p:sp>
          <p:nvSpPr>
            <p:cNvPr id="33" name="椭圆 32"/>
            <p:cNvSpPr>
              <a:spLocks noChangeArrowheads="1"/>
            </p:cNvSpPr>
            <p:nvPr/>
          </p:nvSpPr>
          <p:spPr bwMode="auto">
            <a:xfrm>
              <a:off x="3437020" y="2074814"/>
              <a:ext cx="863676" cy="865577"/>
            </a:xfrm>
            <a:prstGeom prst="ellipse">
              <a:avLst/>
            </a:prstGeom>
            <a:grp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3429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34" name="图片 33"/>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3709913" y="2331429"/>
              <a:ext cx="343966" cy="352346"/>
            </a:xfrm>
            <a:prstGeom prst="rect">
              <a:avLst/>
            </a:prstGeom>
            <a:grpFill/>
          </p:spPr>
        </p:pic>
      </p:grpSp>
      <p:sp>
        <p:nvSpPr>
          <p:cNvPr id="26" name="椭圆 25"/>
          <p:cNvSpPr>
            <a:spLocks noChangeArrowheads="1"/>
          </p:cNvSpPr>
          <p:nvPr/>
        </p:nvSpPr>
        <p:spPr bwMode="auto">
          <a:xfrm>
            <a:off x="5311058" y="3352405"/>
            <a:ext cx="999419" cy="999419"/>
          </a:xfrm>
          <a:prstGeom prst="ellipse">
            <a:avLst/>
          </a:prstGeom>
          <a:solidFill>
            <a:srgbClr val="1C50A2"/>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3429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27" name="组合 26"/>
          <p:cNvGrpSpPr/>
          <p:nvPr/>
        </p:nvGrpSpPr>
        <p:grpSpPr>
          <a:xfrm>
            <a:off x="5579440" y="3629021"/>
            <a:ext cx="418411" cy="428311"/>
            <a:chOff x="9901116" y="2870043"/>
            <a:chExt cx="1094968" cy="1121283"/>
          </a:xfrm>
        </p:grpSpPr>
        <p:sp>
          <p:nvSpPr>
            <p:cNvPr id="28" name="Freeform 5"/>
            <p:cNvSpPr/>
            <p:nvPr/>
          </p:nvSpPr>
          <p:spPr bwMode="auto">
            <a:xfrm>
              <a:off x="10585466" y="2870043"/>
              <a:ext cx="234963" cy="800499"/>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9"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0"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1"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2" name="Freeform 9"/>
            <p:cNvSpPr>
              <a:spLocks noEditPoints="1"/>
            </p:cNvSpPr>
            <p:nvPr/>
          </p:nvSpPr>
          <p:spPr bwMode="auto">
            <a:xfrm>
              <a:off x="9901116" y="2953853"/>
              <a:ext cx="1094968" cy="103747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7" name="椭圆 16"/>
          <p:cNvSpPr>
            <a:spLocks noChangeArrowheads="1"/>
          </p:cNvSpPr>
          <p:nvPr/>
        </p:nvSpPr>
        <p:spPr bwMode="auto">
          <a:xfrm>
            <a:off x="7522307" y="2864965"/>
            <a:ext cx="999420" cy="1001112"/>
          </a:xfrm>
          <a:prstGeom prst="ellipse">
            <a:avLst/>
          </a:prstGeom>
          <a:solidFill>
            <a:srgbClr val="1C50A2"/>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3429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18" name="Group 4"/>
          <p:cNvGrpSpPr>
            <a:grpSpLocks noChangeAspect="1"/>
          </p:cNvGrpSpPr>
          <p:nvPr/>
        </p:nvGrpSpPr>
        <p:grpSpPr bwMode="auto">
          <a:xfrm>
            <a:off x="7833267" y="3123398"/>
            <a:ext cx="377499" cy="458013"/>
            <a:chOff x="2694" y="1931"/>
            <a:chExt cx="374" cy="454"/>
          </a:xfrm>
          <a:solidFill>
            <a:schemeClr val="bg1"/>
          </a:solidFill>
        </p:grpSpPr>
        <p:sp>
          <p:nvSpPr>
            <p:cNvPr id="1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5" name="椭圆 14"/>
          <p:cNvSpPr>
            <a:spLocks noChangeArrowheads="1"/>
          </p:cNvSpPr>
          <p:nvPr/>
        </p:nvSpPr>
        <p:spPr bwMode="auto">
          <a:xfrm>
            <a:off x="9850340" y="3097685"/>
            <a:ext cx="999420" cy="1001113"/>
          </a:xfrm>
          <a:prstGeom prst="ellipse">
            <a:avLst/>
          </a:prstGeom>
          <a:solidFill>
            <a:srgbClr val="1C50A2"/>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3429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6" name="Freeform 9"/>
          <p:cNvSpPr>
            <a:spLocks noEditPoints="1"/>
          </p:cNvSpPr>
          <p:nvPr/>
        </p:nvSpPr>
        <p:spPr bwMode="auto">
          <a:xfrm>
            <a:off x="10125116" y="3425850"/>
            <a:ext cx="449867" cy="344782"/>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Tree>
    <p:extLst>
      <p:ext uri="{BB962C8B-B14F-4D97-AF65-F5344CB8AC3E}">
        <p14:creationId xmlns:p14="http://schemas.microsoft.com/office/powerpoint/2010/main" val="2470752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 name="文本框 9"/>
          <p:cNvSpPr txBox="1"/>
          <p:nvPr/>
        </p:nvSpPr>
        <p:spPr>
          <a:xfrm>
            <a:off x="1020088" y="206003"/>
            <a:ext cx="1871720" cy="346228"/>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dirty="0">
                <a:latin typeface="微软雅黑" panose="020B0503020204020204" pitchFamily="34" charset="-122"/>
                <a:ea typeface="微软雅黑" panose="020B0503020204020204" pitchFamily="34" charset="-122"/>
              </a:rPr>
              <a:t>实验结果</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5797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F0750D1F-3B6B-4BE9-B3D2-C13F070A8D82}"/>
              </a:ext>
            </a:extLst>
          </p:cNvPr>
          <p:cNvCxnSpPr/>
          <p:nvPr/>
        </p:nvCxnSpPr>
        <p:spPr>
          <a:xfrm>
            <a:off x="404106" y="821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0E65536-532C-4B72-8C5F-FA66086E3437}"/>
              </a:ext>
            </a:extLst>
          </p:cNvPr>
          <p:cNvCxnSpPr/>
          <p:nvPr/>
        </p:nvCxnSpPr>
        <p:spPr>
          <a:xfrm>
            <a:off x="531106" y="948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矩形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F85F94E8-F121-42A6-A718-EF84AF71631E}"/>
              </a:ext>
            </a:extLst>
          </p:cNvPr>
          <p:cNvSpPr/>
          <p:nvPr/>
        </p:nvSpPr>
        <p:spPr bwMode="auto">
          <a:xfrm>
            <a:off x="918094" y="821968"/>
            <a:ext cx="2361815" cy="369332"/>
          </a:xfrm>
          <a:prstGeom prst="rect">
            <a:avLst/>
          </a:prstGeom>
          <a:noFill/>
        </p:spPr>
        <p:txBody>
          <a:bodyPr wrap="square">
            <a:spAutoFit/>
          </a:bodyPr>
          <a:lstStyle/>
          <a:p>
            <a:pPr>
              <a:defRPr/>
            </a:pPr>
            <a:r>
              <a:rPr lang="zh-CN" altLang="en-US" b="1" kern="100" dirty="0">
                <a:latin typeface="Times New Roman" panose="02020603050405020304" pitchFamily="18" charset="0"/>
                <a:ea typeface="微软雅黑" panose="020B0503020204020204" pitchFamily="34" charset="-122"/>
                <a:cs typeface="Times New Roman" panose="02020603050405020304" pitchFamily="18" charset="0"/>
              </a:rPr>
              <a:t>分类模型</a:t>
            </a:r>
          </a:p>
        </p:txBody>
      </p:sp>
      <p:sp>
        <p:nvSpPr>
          <p:cNvPr id="28" name="文本框 4">
            <a:extLst>
              <a:ext uri="{FF2B5EF4-FFF2-40B4-BE49-F238E27FC236}">
                <a16:creationId xmlns:a16="http://schemas.microsoft.com/office/drawing/2014/main" id="{04EEC0AD-22B3-4A72-9F07-625627A84019}"/>
              </a:ext>
            </a:extLst>
          </p:cNvPr>
          <p:cNvSpPr txBox="1">
            <a:spLocks noChangeArrowheads="1"/>
          </p:cNvSpPr>
          <p:nvPr/>
        </p:nvSpPr>
        <p:spPr bwMode="auto">
          <a:xfrm>
            <a:off x="404106" y="842990"/>
            <a:ext cx="429393" cy="338554"/>
          </a:xfrm>
          <a:prstGeom prst="rect">
            <a:avLst/>
          </a:prstGeom>
          <a:solidFill>
            <a:srgbClr val="5A6A8F"/>
          </a:solidFill>
          <a:ln>
            <a:solidFill>
              <a:schemeClr val="accent1"/>
            </a:solid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chemeClr val="bg1"/>
                </a:solidFill>
                <a:latin typeface="Times New Roman" panose="02020603050405020304" pitchFamily="18" charset="0"/>
                <a:cs typeface="Times New Roman" panose="02020603050405020304" pitchFamily="18" charset="0"/>
              </a:rPr>
              <a:t>05</a:t>
            </a:r>
          </a:p>
        </p:txBody>
      </p:sp>
      <p:cxnSp>
        <p:nvCxnSpPr>
          <p:cNvPr id="29" name="直接连接符 14">
            <a:extLst>
              <a:ext uri="{FF2B5EF4-FFF2-40B4-BE49-F238E27FC236}">
                <a16:creationId xmlns:a16="http://schemas.microsoft.com/office/drawing/2014/main" id="{ABE5160E-A5E1-4166-954C-4C0A8C3920E7}"/>
              </a:ext>
            </a:extLst>
          </p:cNvPr>
          <p:cNvCxnSpPr>
            <a:cxnSpLocks noChangeShapeType="1"/>
          </p:cNvCxnSpPr>
          <p:nvPr/>
        </p:nvCxnSpPr>
        <p:spPr bwMode="auto">
          <a:xfrm>
            <a:off x="969869" y="843635"/>
            <a:ext cx="0" cy="337264"/>
          </a:xfrm>
          <a:prstGeom prst="line">
            <a:avLst/>
          </a:prstGeom>
          <a:noFill/>
          <a:ln w="6350">
            <a:solidFill>
              <a:schemeClr val="accent1"/>
            </a:solidFill>
            <a:round/>
          </a:ln>
          <a:extLst>
            <a:ext uri="{909E8E84-426E-40DD-AFC4-6F175D3DCCD1}">
              <a14:hiddenFill xmlns:a14="http://schemas.microsoft.com/office/drawing/2010/main">
                <a:noFill/>
              </a14:hiddenFill>
            </a:ext>
          </a:extLst>
        </p:spPr>
      </p:cxnSp>
      <p:cxnSp>
        <p:nvCxnSpPr>
          <p:cNvPr id="30" name="直接连接符 23">
            <a:extLst>
              <a:ext uri="{FF2B5EF4-FFF2-40B4-BE49-F238E27FC236}">
                <a16:creationId xmlns:a16="http://schemas.microsoft.com/office/drawing/2014/main" id="{E32BEA2D-6DA4-4A5F-92E2-CFC6D62CFBE5}"/>
              </a:ext>
            </a:extLst>
          </p:cNvPr>
          <p:cNvCxnSpPr>
            <a:cxnSpLocks noChangeShapeType="1"/>
          </p:cNvCxnSpPr>
          <p:nvPr/>
        </p:nvCxnSpPr>
        <p:spPr bwMode="auto">
          <a:xfrm>
            <a:off x="918095" y="843635"/>
            <a:ext cx="0" cy="337264"/>
          </a:xfrm>
          <a:prstGeom prst="line">
            <a:avLst/>
          </a:prstGeom>
          <a:noFill/>
          <a:ln w="28575">
            <a:solidFill>
              <a:srgbClr val="5A6A8F"/>
            </a:solidFill>
            <a:round/>
          </a:ln>
          <a:extLst>
            <a:ext uri="{909E8E84-426E-40DD-AFC4-6F175D3DCCD1}">
              <a14:hiddenFill xmlns:a14="http://schemas.microsoft.com/office/drawing/2010/main">
                <a:noFill/>
              </a14:hiddenFill>
            </a:ext>
          </a:extLst>
        </p:spPr>
      </p:cxnSp>
      <p:sp>
        <p:nvSpPr>
          <p:cNvPr id="20" name="文本框 19">
            <a:extLst>
              <a:ext uri="{FF2B5EF4-FFF2-40B4-BE49-F238E27FC236}">
                <a16:creationId xmlns:a16="http://schemas.microsoft.com/office/drawing/2014/main" id="{C0B8A658-EF5B-DA4D-F6E5-BFFA9164BD3A}"/>
              </a:ext>
            </a:extLst>
          </p:cNvPr>
          <p:cNvSpPr txBox="1"/>
          <p:nvPr/>
        </p:nvSpPr>
        <p:spPr>
          <a:xfrm>
            <a:off x="6350840" y="1617333"/>
            <a:ext cx="4605251" cy="189474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随机森林由多个决策树构成，避免数据分布不平衡导致的问题。</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准确率接近</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95%</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，提取的特征可以作为判断软件包是否存在潜在风险的标准。</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2" name="图片 21">
            <a:extLst>
              <a:ext uri="{FF2B5EF4-FFF2-40B4-BE49-F238E27FC236}">
                <a16:creationId xmlns:a16="http://schemas.microsoft.com/office/drawing/2014/main" id="{9947F998-3320-A25C-2F18-A67ED47D1874}"/>
              </a:ext>
            </a:extLst>
          </p:cNvPr>
          <p:cNvPicPr>
            <a:picLocks noChangeAspect="1"/>
          </p:cNvPicPr>
          <p:nvPr/>
        </p:nvPicPr>
        <p:blipFill>
          <a:blip r:embed="rId3"/>
          <a:stretch>
            <a:fillRect/>
          </a:stretch>
        </p:blipFill>
        <p:spPr>
          <a:xfrm>
            <a:off x="1235909" y="1447319"/>
            <a:ext cx="4378316" cy="2027716"/>
          </a:xfrm>
          <a:prstGeom prst="rect">
            <a:avLst/>
          </a:prstGeom>
        </p:spPr>
      </p:pic>
      <p:pic>
        <p:nvPicPr>
          <p:cNvPr id="33" name="图片 32">
            <a:extLst>
              <a:ext uri="{FF2B5EF4-FFF2-40B4-BE49-F238E27FC236}">
                <a16:creationId xmlns:a16="http://schemas.microsoft.com/office/drawing/2014/main" id="{095CF0DE-5B10-DABD-434C-0F7275DB6BCD}"/>
              </a:ext>
            </a:extLst>
          </p:cNvPr>
          <p:cNvPicPr>
            <a:picLocks noChangeAspect="1"/>
          </p:cNvPicPr>
          <p:nvPr/>
        </p:nvPicPr>
        <p:blipFill>
          <a:blip r:embed="rId4"/>
          <a:stretch>
            <a:fillRect/>
          </a:stretch>
        </p:blipFill>
        <p:spPr>
          <a:xfrm>
            <a:off x="1667818" y="3731054"/>
            <a:ext cx="3773563" cy="3015268"/>
          </a:xfrm>
          <a:prstGeom prst="rect">
            <a:avLst/>
          </a:prstGeom>
        </p:spPr>
      </p:pic>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FF6A44C8-7728-ADEF-BD5B-CD90A4680797}"/>
                  </a:ext>
                </a:extLst>
              </p:cNvPr>
              <p:cNvSpPr txBox="1"/>
              <p:nvPr/>
            </p:nvSpPr>
            <p:spPr>
              <a:xfrm>
                <a:off x="6350840" y="3998106"/>
                <a:ext cx="5332509" cy="189487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对输出结果的影响程度</a:t>
                </a:r>
                <a14:m>
                  <m:oMath xmlns:m="http://schemas.openxmlformats.org/officeDocument/2006/math">
                    <m:r>
                      <a:rPr lang="en-US" altLang="zh-CN" sz="1600" i="1" dirty="0" smtClean="0">
                        <a:latin typeface="Cambria Math" panose="02040503050406030204" pitchFamily="18" charset="0"/>
                        <a:ea typeface="微软雅黑" panose="020B0503020204020204" pitchFamily="34" charset="-122"/>
                        <a:cs typeface="Times New Roman" panose="02020603050405020304" pitchFamily="18" charset="0"/>
                      </a:rPr>
                      <m:t>𝑃𝑟𝑜𝑐𝑒𝑠𝑠</m:t>
                    </m:r>
                    <m:r>
                      <a:rPr lang="en-US" altLang="zh-CN" sz="1600" i="1" dirty="0"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i="1" dirty="0" smtClean="0">
                        <a:latin typeface="Cambria Math" panose="02040503050406030204" pitchFamily="18" charset="0"/>
                        <a:ea typeface="微软雅黑" panose="020B0503020204020204" pitchFamily="34" charset="-122"/>
                        <a:cs typeface="Times New Roman" panose="02020603050405020304" pitchFamily="18" charset="0"/>
                      </a:rPr>
                      <m:t>𝑟𝑒𝑙𝑎𝑡𝑒𝑑</m:t>
                    </m:r>
                    <m:r>
                      <a:rPr lang="en-US" altLang="zh-CN" sz="1600" b="0" i="1" dirty="0"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600" i="1" dirty="0" err="1" smtClean="0">
                        <a:latin typeface="Cambria Math" panose="02040503050406030204" pitchFamily="18" charset="0"/>
                        <a:ea typeface="微软雅黑" panose="020B0503020204020204" pitchFamily="34" charset="-122"/>
                        <a:cs typeface="Times New Roman" panose="02020603050405020304" pitchFamily="18" charset="0"/>
                      </a:rPr>
                      <m:t>𝐴𝑃𝐼</m:t>
                    </m:r>
                    <m:r>
                      <a:rPr lang="en-US" altLang="zh-CN" sz="1600" b="0" i="1" dirty="0"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&gt; </m:t>
                    </m:r>
                    <m:r>
                      <a:rPr lang="en-US" altLang="zh-CN" sz="1600" i="1" dirty="0" err="1" smtClean="0">
                        <a:latin typeface="Cambria Math" panose="02040503050406030204" pitchFamily="18" charset="0"/>
                        <a:ea typeface="微软雅黑" panose="020B0503020204020204" pitchFamily="34" charset="-122"/>
                        <a:cs typeface="Times New Roman" panose="02020603050405020304" pitchFamily="18" charset="0"/>
                      </a:rPr>
                      <m:t>𝑁𝑒𝑡𝑤𝑜𝑟𝑘</m:t>
                    </m:r>
                    <m:r>
                      <a:rPr lang="en-US" altLang="zh-CN" sz="1600" i="1" dirty="0"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i="1" dirty="0" smtClean="0">
                        <a:latin typeface="Cambria Math" panose="02040503050406030204" pitchFamily="18" charset="0"/>
                        <a:ea typeface="微软雅黑" panose="020B0503020204020204" pitchFamily="34" charset="-122"/>
                        <a:cs typeface="Times New Roman" panose="02020603050405020304" pitchFamily="18" charset="0"/>
                      </a:rPr>
                      <m:t>𝑟𝑒𝑙𝑎𝑡𝑒𝑑</m:t>
                    </m:r>
                    <m:r>
                      <a:rPr lang="en-US" altLang="zh-CN" sz="1600" i="1" dirty="0"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600" i="1" dirty="0" smtClean="0">
                        <a:latin typeface="Cambria Math" panose="02040503050406030204" pitchFamily="18" charset="0"/>
                        <a:ea typeface="微软雅黑" panose="020B0503020204020204" pitchFamily="34" charset="-122"/>
                        <a:cs typeface="Times New Roman" panose="02020603050405020304" pitchFamily="18" charset="0"/>
                      </a:rPr>
                      <m:t>𝐴𝑃𝐼</m:t>
                    </m:r>
                    <m:r>
                      <a:rPr lang="en-US" altLang="zh-CN" sz="1600" i="1" dirty="0" smtClean="0">
                        <a:latin typeface="Cambria Math" panose="02040503050406030204" pitchFamily="18" charset="0"/>
                        <a:ea typeface="Cambria Math" panose="02040503050406030204" pitchFamily="18" charset="0"/>
                        <a:cs typeface="Times New Roman" panose="02020603050405020304" pitchFamily="18" charset="0"/>
                      </a:rPr>
                      <m:t>&gt;</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𝐹𝑖𝑙𝑒</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𝑟𝑒𝑙𝑎𝑡𝑒𝑑</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𝐴𝑃𝐼</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14:m>
                  <m:oMath xmlns:m="http://schemas.openxmlformats.org/officeDocument/2006/math">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𝐹𝑖𝑙𝑒</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𝑟𝑒𝑙𝑎𝑡𝑒𝑑</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𝐴𝑃𝐼</m:t>
                    </m:r>
                  </m:oMath>
                </a14:m>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和</a:t>
                </a:r>
                <a14:m>
                  <m:oMath xmlns:m="http://schemas.openxmlformats.org/officeDocument/2006/math">
                    <m:r>
                      <a:rPr lang="en-US" altLang="zh-CN" sz="1600" i="1" dirty="0">
                        <a:latin typeface="Cambria Math" panose="02040503050406030204" pitchFamily="18" charset="0"/>
                        <a:ea typeface="微软雅黑" panose="020B0503020204020204" pitchFamily="34" charset="-122"/>
                        <a:cs typeface="Times New Roman" panose="02020603050405020304" pitchFamily="18" charset="0"/>
                      </a:rPr>
                      <m:t>𝑁𝑒𝑡𝑤𝑜𝑟𝑘</m:t>
                    </m:r>
                    <m:r>
                      <a:rPr lang="en-US" altLang="zh-CN" sz="1600" b="0" i="1" dirty="0"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i="1" dirty="0">
                        <a:latin typeface="Cambria Math" panose="02040503050406030204" pitchFamily="18" charset="0"/>
                        <a:ea typeface="微软雅黑" panose="020B0503020204020204" pitchFamily="34" charset="-122"/>
                        <a:cs typeface="Times New Roman" panose="02020603050405020304" pitchFamily="18" charset="0"/>
                      </a:rPr>
                      <m:t>𝑟𝑒𝑙𝑎𝑡𝑒𝑑</m:t>
                    </m:r>
                    <m:r>
                      <a:rPr lang="en-US" altLang="zh-CN" sz="1600" i="1" dirty="0">
                        <a:latin typeface="Cambria Math" panose="02040503050406030204" pitchFamily="18" charset="0"/>
                        <a:ea typeface="微软雅黑" panose="020B0503020204020204" pitchFamily="34" charset="-122"/>
                        <a:cs typeface="Times New Roman" panose="02020603050405020304" pitchFamily="18" charset="0"/>
                      </a:rPr>
                      <m:t> </m:t>
                    </m:r>
                    <m:r>
                      <a:rPr lang="zh-CN" altLang="en-US" sz="1600" i="1" dirty="0" smtClean="0">
                        <a:latin typeface="Cambria Math" panose="02040503050406030204" pitchFamily="18" charset="0"/>
                        <a:ea typeface="微软雅黑" panose="020B0503020204020204" pitchFamily="34" charset="-122"/>
                        <a:cs typeface="Times New Roman" panose="02020603050405020304" pitchFamily="18" charset="0"/>
                      </a:rPr>
                      <m:t>均</m:t>
                    </m:r>
                  </m:oMath>
                </a14:m>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与</a:t>
                </a:r>
                <a14:m>
                  <m:oMath xmlns:m="http://schemas.openxmlformats.org/officeDocument/2006/math">
                    <m:r>
                      <a:rPr lang="en-US" altLang="zh-CN" sz="1600" i="1" dirty="0">
                        <a:latin typeface="Cambria Math" panose="02040503050406030204" pitchFamily="18" charset="0"/>
                        <a:ea typeface="微软雅黑" panose="020B0503020204020204" pitchFamily="34" charset="-122"/>
                        <a:cs typeface="Times New Roman" panose="02020603050405020304" pitchFamily="18" charset="0"/>
                      </a:rPr>
                      <m:t>𝑃𝑟𝑜𝑐𝑒𝑠𝑠</m:t>
                    </m:r>
                    <m:r>
                      <a:rPr lang="en-US" altLang="zh-CN" sz="1600" i="1" dirty="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i="1" dirty="0">
                        <a:latin typeface="Cambria Math" panose="02040503050406030204" pitchFamily="18" charset="0"/>
                        <a:ea typeface="微软雅黑" panose="020B0503020204020204" pitchFamily="34" charset="-122"/>
                        <a:cs typeface="Times New Roman" panose="02020603050405020304" pitchFamily="18" charset="0"/>
                      </a:rPr>
                      <m:t>𝑟𝑒𝑙𝑎𝑡𝑒𝑑</m:t>
                    </m:r>
                    <m:r>
                      <a:rPr lang="en-US" altLang="zh-CN" sz="1600" i="1" dirty="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600" i="1" dirty="0" err="1">
                        <a:latin typeface="Cambria Math" panose="02040503050406030204" pitchFamily="18" charset="0"/>
                        <a:ea typeface="微软雅黑" panose="020B0503020204020204" pitchFamily="34" charset="-122"/>
                        <a:cs typeface="Times New Roman" panose="02020603050405020304" pitchFamily="18" charset="0"/>
                      </a:rPr>
                      <m:t>𝐴𝑃𝐼</m:t>
                    </m:r>
                  </m:oMath>
                </a14:m>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相关程度较高，表明对于文件和网络的操作可能伴随着进程的相关操作。</a:t>
                </a:r>
              </a:p>
            </p:txBody>
          </p:sp>
        </mc:Choice>
        <mc:Fallback xmlns="">
          <p:sp>
            <p:nvSpPr>
              <p:cNvPr id="34" name="文本框 33">
                <a:extLst>
                  <a:ext uri="{FF2B5EF4-FFF2-40B4-BE49-F238E27FC236}">
                    <a16:creationId xmlns:a16="http://schemas.microsoft.com/office/drawing/2014/main" id="{FF6A44C8-7728-ADEF-BD5B-CD90A4680797}"/>
                  </a:ext>
                </a:extLst>
              </p:cNvPr>
              <p:cNvSpPr txBox="1">
                <a:spLocks noRot="1" noChangeAspect="1" noMove="1" noResize="1" noEditPoints="1" noAdjustHandles="1" noChangeArrowheads="1" noChangeShapeType="1" noTextEdit="1"/>
              </p:cNvSpPr>
              <p:nvPr/>
            </p:nvSpPr>
            <p:spPr>
              <a:xfrm>
                <a:off x="6350840" y="3998106"/>
                <a:ext cx="5332509" cy="1894878"/>
              </a:xfrm>
              <a:prstGeom prst="rect">
                <a:avLst/>
              </a:prstGeom>
              <a:blipFill>
                <a:blip r:embed="rId5"/>
                <a:stretch>
                  <a:fillRect l="-457" b="-32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1204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 name="文本框 9"/>
          <p:cNvSpPr txBox="1"/>
          <p:nvPr/>
        </p:nvSpPr>
        <p:spPr>
          <a:xfrm>
            <a:off x="1020088" y="206003"/>
            <a:ext cx="1871720" cy="346228"/>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dirty="0">
                <a:latin typeface="微软雅黑" panose="020B0503020204020204" pitchFamily="34" charset="-122"/>
                <a:ea typeface="微软雅黑" panose="020B0503020204020204" pitchFamily="34" charset="-122"/>
              </a:rPr>
              <a:t>实验结果</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5797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F0750D1F-3B6B-4BE9-B3D2-C13F070A8D82}"/>
              </a:ext>
            </a:extLst>
          </p:cNvPr>
          <p:cNvCxnSpPr/>
          <p:nvPr/>
        </p:nvCxnSpPr>
        <p:spPr>
          <a:xfrm>
            <a:off x="404106" y="821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0E65536-532C-4B72-8C5F-FA66086E3437}"/>
              </a:ext>
            </a:extLst>
          </p:cNvPr>
          <p:cNvCxnSpPr/>
          <p:nvPr/>
        </p:nvCxnSpPr>
        <p:spPr>
          <a:xfrm>
            <a:off x="531106" y="948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矩形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F85F94E8-F121-42A6-A718-EF84AF71631E}"/>
              </a:ext>
            </a:extLst>
          </p:cNvPr>
          <p:cNvSpPr/>
          <p:nvPr/>
        </p:nvSpPr>
        <p:spPr bwMode="auto">
          <a:xfrm>
            <a:off x="918094" y="821968"/>
            <a:ext cx="2361815" cy="369332"/>
          </a:xfrm>
          <a:prstGeom prst="rect">
            <a:avLst/>
          </a:prstGeom>
          <a:noFill/>
        </p:spPr>
        <p:txBody>
          <a:bodyPr wrap="square">
            <a:spAutoFit/>
          </a:bodyPr>
          <a:lstStyle/>
          <a:p>
            <a:pPr>
              <a:defRPr/>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特征分析</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元数据</a:t>
            </a:r>
          </a:p>
        </p:txBody>
      </p:sp>
      <p:sp>
        <p:nvSpPr>
          <p:cNvPr id="28" name="文本框 4">
            <a:extLst>
              <a:ext uri="{FF2B5EF4-FFF2-40B4-BE49-F238E27FC236}">
                <a16:creationId xmlns:a16="http://schemas.microsoft.com/office/drawing/2014/main" id="{04EEC0AD-22B3-4A72-9F07-625627A84019}"/>
              </a:ext>
            </a:extLst>
          </p:cNvPr>
          <p:cNvSpPr txBox="1">
            <a:spLocks noChangeArrowheads="1"/>
          </p:cNvSpPr>
          <p:nvPr/>
        </p:nvSpPr>
        <p:spPr bwMode="auto">
          <a:xfrm>
            <a:off x="404106" y="842990"/>
            <a:ext cx="429393" cy="338554"/>
          </a:xfrm>
          <a:prstGeom prst="rect">
            <a:avLst/>
          </a:prstGeom>
          <a:solidFill>
            <a:srgbClr val="5A6A8F"/>
          </a:solidFill>
          <a:ln>
            <a:solidFill>
              <a:schemeClr val="accent1"/>
            </a:solid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chemeClr val="bg1"/>
                </a:solidFill>
                <a:latin typeface="Times New Roman" panose="02020603050405020304" pitchFamily="18" charset="0"/>
                <a:cs typeface="Times New Roman" panose="02020603050405020304" pitchFamily="18" charset="0"/>
              </a:rPr>
              <a:t>06</a:t>
            </a:r>
          </a:p>
        </p:txBody>
      </p:sp>
      <p:cxnSp>
        <p:nvCxnSpPr>
          <p:cNvPr id="29" name="直接连接符 14">
            <a:extLst>
              <a:ext uri="{FF2B5EF4-FFF2-40B4-BE49-F238E27FC236}">
                <a16:creationId xmlns:a16="http://schemas.microsoft.com/office/drawing/2014/main" id="{ABE5160E-A5E1-4166-954C-4C0A8C3920E7}"/>
              </a:ext>
            </a:extLst>
          </p:cNvPr>
          <p:cNvCxnSpPr>
            <a:cxnSpLocks noChangeShapeType="1"/>
          </p:cNvCxnSpPr>
          <p:nvPr/>
        </p:nvCxnSpPr>
        <p:spPr bwMode="auto">
          <a:xfrm>
            <a:off x="969869" y="843635"/>
            <a:ext cx="0" cy="337264"/>
          </a:xfrm>
          <a:prstGeom prst="line">
            <a:avLst/>
          </a:prstGeom>
          <a:noFill/>
          <a:ln w="6350">
            <a:solidFill>
              <a:schemeClr val="accent1"/>
            </a:solidFill>
            <a:round/>
          </a:ln>
          <a:extLst>
            <a:ext uri="{909E8E84-426E-40DD-AFC4-6F175D3DCCD1}">
              <a14:hiddenFill xmlns:a14="http://schemas.microsoft.com/office/drawing/2010/main">
                <a:noFill/>
              </a14:hiddenFill>
            </a:ext>
          </a:extLst>
        </p:spPr>
      </p:cxnSp>
      <p:cxnSp>
        <p:nvCxnSpPr>
          <p:cNvPr id="30" name="直接连接符 23">
            <a:extLst>
              <a:ext uri="{FF2B5EF4-FFF2-40B4-BE49-F238E27FC236}">
                <a16:creationId xmlns:a16="http://schemas.microsoft.com/office/drawing/2014/main" id="{E32BEA2D-6DA4-4A5F-92E2-CFC6D62CFBE5}"/>
              </a:ext>
            </a:extLst>
          </p:cNvPr>
          <p:cNvCxnSpPr>
            <a:cxnSpLocks noChangeShapeType="1"/>
          </p:cNvCxnSpPr>
          <p:nvPr/>
        </p:nvCxnSpPr>
        <p:spPr bwMode="auto">
          <a:xfrm>
            <a:off x="918095" y="843635"/>
            <a:ext cx="0" cy="337264"/>
          </a:xfrm>
          <a:prstGeom prst="line">
            <a:avLst/>
          </a:prstGeom>
          <a:noFill/>
          <a:ln w="28575">
            <a:solidFill>
              <a:srgbClr val="5A6A8F"/>
            </a:solidFill>
            <a:round/>
          </a:ln>
          <a:extLst>
            <a:ext uri="{909E8E84-426E-40DD-AFC4-6F175D3DCCD1}">
              <a14:hiddenFill xmlns:a14="http://schemas.microsoft.com/office/drawing/2010/main">
                <a:noFill/>
              </a14:hiddenFill>
            </a:ext>
          </a:extLst>
        </p:spPr>
      </p:cxnSp>
      <p:pic>
        <p:nvPicPr>
          <p:cNvPr id="14" name="图片 13">
            <a:extLst>
              <a:ext uri="{FF2B5EF4-FFF2-40B4-BE49-F238E27FC236}">
                <a16:creationId xmlns:a16="http://schemas.microsoft.com/office/drawing/2014/main" id="{11088F6C-48F2-D765-2B57-6CACA7E7DA72}"/>
              </a:ext>
            </a:extLst>
          </p:cNvPr>
          <p:cNvPicPr>
            <a:picLocks noChangeAspect="1"/>
          </p:cNvPicPr>
          <p:nvPr/>
        </p:nvPicPr>
        <p:blipFill>
          <a:blip r:embed="rId3"/>
          <a:stretch>
            <a:fillRect/>
          </a:stretch>
        </p:blipFill>
        <p:spPr>
          <a:xfrm>
            <a:off x="255890" y="1591479"/>
            <a:ext cx="3044451" cy="2232257"/>
          </a:xfrm>
          <a:prstGeom prst="rect">
            <a:avLst/>
          </a:prstGeom>
        </p:spPr>
      </p:pic>
      <p:pic>
        <p:nvPicPr>
          <p:cNvPr id="21" name="图片 20">
            <a:extLst>
              <a:ext uri="{FF2B5EF4-FFF2-40B4-BE49-F238E27FC236}">
                <a16:creationId xmlns:a16="http://schemas.microsoft.com/office/drawing/2014/main" id="{DD7EA784-1DC6-F83A-95E7-8F4B367C6C68}"/>
              </a:ext>
            </a:extLst>
          </p:cNvPr>
          <p:cNvPicPr>
            <a:picLocks noChangeAspect="1"/>
          </p:cNvPicPr>
          <p:nvPr/>
        </p:nvPicPr>
        <p:blipFill>
          <a:blip r:embed="rId4"/>
          <a:stretch>
            <a:fillRect/>
          </a:stretch>
        </p:blipFill>
        <p:spPr>
          <a:xfrm>
            <a:off x="3346028" y="1591479"/>
            <a:ext cx="2993605" cy="2232256"/>
          </a:xfrm>
          <a:prstGeom prst="rect">
            <a:avLst/>
          </a:prstGeom>
        </p:spPr>
      </p:pic>
      <p:sp>
        <p:nvSpPr>
          <p:cNvPr id="22" name="文本框 21">
            <a:extLst>
              <a:ext uri="{FF2B5EF4-FFF2-40B4-BE49-F238E27FC236}">
                <a16:creationId xmlns:a16="http://schemas.microsoft.com/office/drawing/2014/main" id="{16F4C223-68E6-D239-A50F-75DF10779D7D}"/>
              </a:ext>
            </a:extLst>
          </p:cNvPr>
          <p:cNvSpPr txBox="1"/>
          <p:nvPr/>
        </p:nvSpPr>
        <p:spPr>
          <a:xfrm>
            <a:off x="840866" y="4025165"/>
            <a:ext cx="9939005" cy="337207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接近</a:t>
            </a:r>
            <a:r>
              <a:rPr lang="zh-CN" altLang="en-US"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一半</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的恶意包没有提供作者信息，很少的恶意包提供两个及以上作者信息而大多数合法包有</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个及以上的作者信息，甚至一些软件包有数量超过</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的作者。</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恶意软件包的功能描述的单词数量</a:t>
            </a:r>
            <a:r>
              <a:rPr lang="zh-CN" altLang="en-US"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少于</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合法软件包。</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恶意软件包的依赖数量</a:t>
            </a:r>
            <a:r>
              <a:rPr lang="zh-CN" altLang="en-US"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少于</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合法软件包。</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不到</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的恶意软件包有相应的</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GitHub</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或者主页链接。</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图片 12">
            <a:extLst>
              <a:ext uri="{FF2B5EF4-FFF2-40B4-BE49-F238E27FC236}">
                <a16:creationId xmlns:a16="http://schemas.microsoft.com/office/drawing/2014/main" id="{A93E6A0F-A93C-C561-5DDF-BC3F93F613F1}"/>
              </a:ext>
            </a:extLst>
          </p:cNvPr>
          <p:cNvPicPr>
            <a:picLocks noChangeAspect="1"/>
          </p:cNvPicPr>
          <p:nvPr/>
        </p:nvPicPr>
        <p:blipFill>
          <a:blip r:embed="rId5"/>
          <a:stretch>
            <a:fillRect/>
          </a:stretch>
        </p:blipFill>
        <p:spPr>
          <a:xfrm>
            <a:off x="6227814" y="1603503"/>
            <a:ext cx="3078703" cy="2320948"/>
          </a:xfrm>
          <a:prstGeom prst="rect">
            <a:avLst/>
          </a:prstGeom>
        </p:spPr>
      </p:pic>
      <p:pic>
        <p:nvPicPr>
          <p:cNvPr id="15" name="图片 14">
            <a:extLst>
              <a:ext uri="{FF2B5EF4-FFF2-40B4-BE49-F238E27FC236}">
                <a16:creationId xmlns:a16="http://schemas.microsoft.com/office/drawing/2014/main" id="{13A1E0C8-4738-FEC0-8967-2D8FBC03D2EA}"/>
              </a:ext>
            </a:extLst>
          </p:cNvPr>
          <p:cNvPicPr>
            <a:picLocks noChangeAspect="1"/>
          </p:cNvPicPr>
          <p:nvPr/>
        </p:nvPicPr>
        <p:blipFill>
          <a:blip r:embed="rId6"/>
          <a:stretch>
            <a:fillRect/>
          </a:stretch>
        </p:blipFill>
        <p:spPr>
          <a:xfrm>
            <a:off x="9352204" y="1669987"/>
            <a:ext cx="2651576" cy="2017123"/>
          </a:xfrm>
          <a:prstGeom prst="rect">
            <a:avLst/>
          </a:prstGeom>
        </p:spPr>
      </p:pic>
    </p:spTree>
    <p:extLst>
      <p:ext uri="{BB962C8B-B14F-4D97-AF65-F5344CB8AC3E}">
        <p14:creationId xmlns:p14="http://schemas.microsoft.com/office/powerpoint/2010/main" val="4224753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 name="文本框 9"/>
          <p:cNvSpPr txBox="1"/>
          <p:nvPr/>
        </p:nvSpPr>
        <p:spPr>
          <a:xfrm>
            <a:off x="1020088" y="206003"/>
            <a:ext cx="1871720" cy="346228"/>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dirty="0">
                <a:latin typeface="微软雅黑" panose="020B0503020204020204" pitchFamily="34" charset="-122"/>
                <a:ea typeface="微软雅黑" panose="020B0503020204020204" pitchFamily="34" charset="-122"/>
              </a:rPr>
              <a:t>实验结果</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5797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F0750D1F-3B6B-4BE9-B3D2-C13F070A8D82}"/>
              </a:ext>
            </a:extLst>
          </p:cNvPr>
          <p:cNvCxnSpPr/>
          <p:nvPr/>
        </p:nvCxnSpPr>
        <p:spPr>
          <a:xfrm>
            <a:off x="404106" y="821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0E65536-532C-4B72-8C5F-FA66086E3437}"/>
              </a:ext>
            </a:extLst>
          </p:cNvPr>
          <p:cNvCxnSpPr/>
          <p:nvPr/>
        </p:nvCxnSpPr>
        <p:spPr>
          <a:xfrm>
            <a:off x="531106" y="948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矩形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F85F94E8-F121-42A6-A718-EF84AF71631E}"/>
              </a:ext>
            </a:extLst>
          </p:cNvPr>
          <p:cNvSpPr/>
          <p:nvPr/>
        </p:nvSpPr>
        <p:spPr bwMode="auto">
          <a:xfrm>
            <a:off x="918094" y="821968"/>
            <a:ext cx="3473602" cy="369332"/>
          </a:xfrm>
          <a:prstGeom prst="rect">
            <a:avLst/>
          </a:prstGeom>
          <a:noFill/>
        </p:spPr>
        <p:txBody>
          <a:bodyPr wrap="square">
            <a:spAutoFit/>
          </a:bodyPr>
          <a:lstStyle/>
          <a:p>
            <a:pPr>
              <a:defRPr/>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特征分析</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静态和动态</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API</a:t>
            </a:r>
            <a:endPar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文本框 4">
            <a:extLst>
              <a:ext uri="{FF2B5EF4-FFF2-40B4-BE49-F238E27FC236}">
                <a16:creationId xmlns:a16="http://schemas.microsoft.com/office/drawing/2014/main" id="{04EEC0AD-22B3-4A72-9F07-625627A84019}"/>
              </a:ext>
            </a:extLst>
          </p:cNvPr>
          <p:cNvSpPr txBox="1">
            <a:spLocks noChangeArrowheads="1"/>
          </p:cNvSpPr>
          <p:nvPr/>
        </p:nvSpPr>
        <p:spPr bwMode="auto">
          <a:xfrm>
            <a:off x="404106" y="842990"/>
            <a:ext cx="429393" cy="338554"/>
          </a:xfrm>
          <a:prstGeom prst="rect">
            <a:avLst/>
          </a:prstGeom>
          <a:solidFill>
            <a:srgbClr val="5A6A8F"/>
          </a:solidFill>
          <a:ln>
            <a:solidFill>
              <a:schemeClr val="accent1"/>
            </a:solid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chemeClr val="bg1"/>
                </a:solidFill>
                <a:latin typeface="Times New Roman" panose="02020603050405020304" pitchFamily="18" charset="0"/>
                <a:cs typeface="Times New Roman" panose="02020603050405020304" pitchFamily="18" charset="0"/>
              </a:rPr>
              <a:t>06</a:t>
            </a:r>
          </a:p>
        </p:txBody>
      </p:sp>
      <p:cxnSp>
        <p:nvCxnSpPr>
          <p:cNvPr id="29" name="直接连接符 14">
            <a:extLst>
              <a:ext uri="{FF2B5EF4-FFF2-40B4-BE49-F238E27FC236}">
                <a16:creationId xmlns:a16="http://schemas.microsoft.com/office/drawing/2014/main" id="{ABE5160E-A5E1-4166-954C-4C0A8C3920E7}"/>
              </a:ext>
            </a:extLst>
          </p:cNvPr>
          <p:cNvCxnSpPr>
            <a:cxnSpLocks noChangeShapeType="1"/>
          </p:cNvCxnSpPr>
          <p:nvPr/>
        </p:nvCxnSpPr>
        <p:spPr bwMode="auto">
          <a:xfrm>
            <a:off x="969869" y="843635"/>
            <a:ext cx="0" cy="337264"/>
          </a:xfrm>
          <a:prstGeom prst="line">
            <a:avLst/>
          </a:prstGeom>
          <a:noFill/>
          <a:ln w="6350">
            <a:solidFill>
              <a:schemeClr val="accent1"/>
            </a:solidFill>
            <a:round/>
          </a:ln>
          <a:extLst>
            <a:ext uri="{909E8E84-426E-40DD-AFC4-6F175D3DCCD1}">
              <a14:hiddenFill xmlns:a14="http://schemas.microsoft.com/office/drawing/2010/main">
                <a:noFill/>
              </a14:hiddenFill>
            </a:ext>
          </a:extLst>
        </p:spPr>
      </p:cxnSp>
      <p:cxnSp>
        <p:nvCxnSpPr>
          <p:cNvPr id="30" name="直接连接符 23">
            <a:extLst>
              <a:ext uri="{FF2B5EF4-FFF2-40B4-BE49-F238E27FC236}">
                <a16:creationId xmlns:a16="http://schemas.microsoft.com/office/drawing/2014/main" id="{E32BEA2D-6DA4-4A5F-92E2-CFC6D62CFBE5}"/>
              </a:ext>
            </a:extLst>
          </p:cNvPr>
          <p:cNvCxnSpPr>
            <a:cxnSpLocks noChangeShapeType="1"/>
          </p:cNvCxnSpPr>
          <p:nvPr/>
        </p:nvCxnSpPr>
        <p:spPr bwMode="auto">
          <a:xfrm>
            <a:off x="918095" y="843635"/>
            <a:ext cx="0" cy="337264"/>
          </a:xfrm>
          <a:prstGeom prst="line">
            <a:avLst/>
          </a:prstGeom>
          <a:noFill/>
          <a:ln w="28575">
            <a:solidFill>
              <a:srgbClr val="5A6A8F"/>
            </a:solidFill>
            <a:round/>
          </a:ln>
          <a:extLst>
            <a:ext uri="{909E8E84-426E-40DD-AFC4-6F175D3DCCD1}">
              <a14:hiddenFill xmlns:a14="http://schemas.microsoft.com/office/drawing/2010/main">
                <a:noFill/>
              </a14:hiddenFill>
            </a:ext>
          </a:extLst>
        </p:spPr>
      </p:cxnSp>
      <p:pic>
        <p:nvPicPr>
          <p:cNvPr id="24" name="图片 23">
            <a:extLst>
              <a:ext uri="{FF2B5EF4-FFF2-40B4-BE49-F238E27FC236}">
                <a16:creationId xmlns:a16="http://schemas.microsoft.com/office/drawing/2014/main" id="{3CDAF432-B64A-C92E-F4D2-210E62131306}"/>
              </a:ext>
            </a:extLst>
          </p:cNvPr>
          <p:cNvPicPr>
            <a:picLocks noChangeAspect="1"/>
          </p:cNvPicPr>
          <p:nvPr/>
        </p:nvPicPr>
        <p:blipFill>
          <a:blip r:embed="rId3"/>
          <a:stretch>
            <a:fillRect/>
          </a:stretch>
        </p:blipFill>
        <p:spPr>
          <a:xfrm>
            <a:off x="1017713" y="1427497"/>
            <a:ext cx="10667865" cy="5047046"/>
          </a:xfrm>
          <a:prstGeom prst="rect">
            <a:avLst/>
          </a:prstGeom>
        </p:spPr>
      </p:pic>
    </p:spTree>
    <p:extLst>
      <p:ext uri="{BB962C8B-B14F-4D97-AF65-F5344CB8AC3E}">
        <p14:creationId xmlns:p14="http://schemas.microsoft.com/office/powerpoint/2010/main" val="4176211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 name="文本框 9"/>
          <p:cNvSpPr txBox="1"/>
          <p:nvPr/>
        </p:nvSpPr>
        <p:spPr>
          <a:xfrm>
            <a:off x="1020088" y="206003"/>
            <a:ext cx="1871720" cy="346228"/>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dirty="0">
                <a:latin typeface="微软雅黑" panose="020B0503020204020204" pitchFamily="34" charset="-122"/>
                <a:ea typeface="微软雅黑" panose="020B0503020204020204" pitchFamily="34" charset="-122"/>
              </a:rPr>
              <a:t>实验结果</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5797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F0750D1F-3B6B-4BE9-B3D2-C13F070A8D82}"/>
              </a:ext>
            </a:extLst>
          </p:cNvPr>
          <p:cNvCxnSpPr/>
          <p:nvPr/>
        </p:nvCxnSpPr>
        <p:spPr>
          <a:xfrm>
            <a:off x="404106" y="821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0E65536-532C-4B72-8C5F-FA66086E3437}"/>
              </a:ext>
            </a:extLst>
          </p:cNvPr>
          <p:cNvCxnSpPr/>
          <p:nvPr/>
        </p:nvCxnSpPr>
        <p:spPr>
          <a:xfrm>
            <a:off x="531106" y="948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矩形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F85F94E8-F121-42A6-A718-EF84AF71631E}"/>
              </a:ext>
            </a:extLst>
          </p:cNvPr>
          <p:cNvSpPr/>
          <p:nvPr/>
        </p:nvSpPr>
        <p:spPr bwMode="auto">
          <a:xfrm>
            <a:off x="918093" y="821968"/>
            <a:ext cx="3718299" cy="369332"/>
          </a:xfrm>
          <a:prstGeom prst="rect">
            <a:avLst/>
          </a:prstGeom>
          <a:noFill/>
        </p:spPr>
        <p:txBody>
          <a:bodyPr wrap="square">
            <a:spAutoFit/>
          </a:bodyPr>
          <a:lstStyle/>
          <a:p>
            <a:pPr>
              <a:defRPr/>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特征分析</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静态和动态</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API</a:t>
            </a:r>
            <a:endPar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文本框 4">
            <a:extLst>
              <a:ext uri="{FF2B5EF4-FFF2-40B4-BE49-F238E27FC236}">
                <a16:creationId xmlns:a16="http://schemas.microsoft.com/office/drawing/2014/main" id="{04EEC0AD-22B3-4A72-9F07-625627A84019}"/>
              </a:ext>
            </a:extLst>
          </p:cNvPr>
          <p:cNvSpPr txBox="1">
            <a:spLocks noChangeArrowheads="1"/>
          </p:cNvSpPr>
          <p:nvPr/>
        </p:nvSpPr>
        <p:spPr bwMode="auto">
          <a:xfrm>
            <a:off x="404106" y="842990"/>
            <a:ext cx="429393" cy="338554"/>
          </a:xfrm>
          <a:prstGeom prst="rect">
            <a:avLst/>
          </a:prstGeom>
          <a:solidFill>
            <a:srgbClr val="5A6A8F"/>
          </a:solidFill>
          <a:ln>
            <a:solidFill>
              <a:schemeClr val="accent1"/>
            </a:solid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chemeClr val="bg1"/>
                </a:solidFill>
                <a:latin typeface="Times New Roman" panose="02020603050405020304" pitchFamily="18" charset="0"/>
                <a:cs typeface="Times New Roman" panose="02020603050405020304" pitchFamily="18" charset="0"/>
              </a:rPr>
              <a:t>06</a:t>
            </a:r>
          </a:p>
        </p:txBody>
      </p:sp>
      <p:cxnSp>
        <p:nvCxnSpPr>
          <p:cNvPr id="29" name="直接连接符 14">
            <a:extLst>
              <a:ext uri="{FF2B5EF4-FFF2-40B4-BE49-F238E27FC236}">
                <a16:creationId xmlns:a16="http://schemas.microsoft.com/office/drawing/2014/main" id="{ABE5160E-A5E1-4166-954C-4C0A8C3920E7}"/>
              </a:ext>
            </a:extLst>
          </p:cNvPr>
          <p:cNvCxnSpPr>
            <a:cxnSpLocks noChangeShapeType="1"/>
          </p:cNvCxnSpPr>
          <p:nvPr/>
        </p:nvCxnSpPr>
        <p:spPr bwMode="auto">
          <a:xfrm>
            <a:off x="969869" y="843635"/>
            <a:ext cx="0" cy="337264"/>
          </a:xfrm>
          <a:prstGeom prst="line">
            <a:avLst/>
          </a:prstGeom>
          <a:noFill/>
          <a:ln w="6350">
            <a:solidFill>
              <a:schemeClr val="accent1"/>
            </a:solidFill>
            <a:round/>
          </a:ln>
          <a:extLst>
            <a:ext uri="{909E8E84-426E-40DD-AFC4-6F175D3DCCD1}">
              <a14:hiddenFill xmlns:a14="http://schemas.microsoft.com/office/drawing/2010/main">
                <a:noFill/>
              </a14:hiddenFill>
            </a:ext>
          </a:extLst>
        </p:spPr>
      </p:cxnSp>
      <p:cxnSp>
        <p:nvCxnSpPr>
          <p:cNvPr id="30" name="直接连接符 23">
            <a:extLst>
              <a:ext uri="{FF2B5EF4-FFF2-40B4-BE49-F238E27FC236}">
                <a16:creationId xmlns:a16="http://schemas.microsoft.com/office/drawing/2014/main" id="{E32BEA2D-6DA4-4A5F-92E2-CFC6D62CFBE5}"/>
              </a:ext>
            </a:extLst>
          </p:cNvPr>
          <p:cNvCxnSpPr>
            <a:cxnSpLocks noChangeShapeType="1"/>
          </p:cNvCxnSpPr>
          <p:nvPr/>
        </p:nvCxnSpPr>
        <p:spPr bwMode="auto">
          <a:xfrm>
            <a:off x="918095" y="843635"/>
            <a:ext cx="0" cy="337264"/>
          </a:xfrm>
          <a:prstGeom prst="line">
            <a:avLst/>
          </a:prstGeom>
          <a:noFill/>
          <a:ln w="28575">
            <a:solidFill>
              <a:srgbClr val="5A6A8F"/>
            </a:solidFill>
            <a:round/>
          </a:ln>
          <a:extLst>
            <a:ext uri="{909E8E84-426E-40DD-AFC4-6F175D3DCCD1}">
              <a14:hiddenFill xmlns:a14="http://schemas.microsoft.com/office/drawing/2010/main">
                <a:noFill/>
              </a14:hiddenFill>
            </a:ext>
          </a:extLst>
        </p:spPr>
      </p:cxnSp>
      <p:pic>
        <p:nvPicPr>
          <p:cNvPr id="18" name="图片 17">
            <a:extLst>
              <a:ext uri="{FF2B5EF4-FFF2-40B4-BE49-F238E27FC236}">
                <a16:creationId xmlns:a16="http://schemas.microsoft.com/office/drawing/2014/main" id="{DBA06416-B95C-1A18-F048-08C40056D44D}"/>
              </a:ext>
            </a:extLst>
          </p:cNvPr>
          <p:cNvPicPr>
            <a:picLocks noChangeAspect="1"/>
          </p:cNvPicPr>
          <p:nvPr/>
        </p:nvPicPr>
        <p:blipFill>
          <a:blip r:embed="rId3"/>
          <a:stretch>
            <a:fillRect/>
          </a:stretch>
        </p:blipFill>
        <p:spPr>
          <a:xfrm>
            <a:off x="1163898" y="1581252"/>
            <a:ext cx="10272782" cy="2761575"/>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67BE3F4-F4AD-5ADC-915B-D76D1A1A0F75}"/>
                  </a:ext>
                </a:extLst>
              </p:cNvPr>
              <p:cNvSpPr txBox="1"/>
              <p:nvPr/>
            </p:nvSpPr>
            <p:spPr>
              <a:xfrm>
                <a:off x="1739535" y="4593919"/>
                <a:ext cx="9121507" cy="226485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大多数恶意软件包会调用</a:t>
                </a:r>
                <a14:m>
                  <m:oMath xmlns:m="http://schemas.openxmlformats.org/officeDocument/2006/math">
                    <m:r>
                      <a:rPr lang="en-US" altLang="zh-CN" sz="1600" i="1" dirty="0" smtClean="0">
                        <a:latin typeface="Cambria Math" panose="02040503050406030204" pitchFamily="18" charset="0"/>
                        <a:ea typeface="微软雅黑" panose="020B0503020204020204" pitchFamily="34" charset="-122"/>
                        <a:cs typeface="Times New Roman" panose="02020603050405020304" pitchFamily="18" charset="0"/>
                      </a:rPr>
                      <m:t>𝑁𝑒𝑡𝑤𝑜𝑟𝑘</m:t>
                    </m:r>
                    <m:r>
                      <a:rPr lang="en-US" altLang="zh-CN" sz="1600" i="1" dirty="0"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i="1" dirty="0" smtClean="0">
                        <a:latin typeface="Cambria Math" panose="02040503050406030204" pitchFamily="18" charset="0"/>
                        <a:ea typeface="微软雅黑" panose="020B0503020204020204" pitchFamily="34" charset="-122"/>
                        <a:cs typeface="Times New Roman" panose="02020603050405020304" pitchFamily="18" charset="0"/>
                      </a:rPr>
                      <m:t>𝑟𝑒𝑙𝑎𝑡𝑒𝑑</m:t>
                    </m:r>
                    <m:r>
                      <a:rPr lang="en-US" altLang="zh-CN" sz="1600" i="1" dirty="0"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600" i="1" dirty="0" smtClean="0">
                        <a:latin typeface="Cambria Math" panose="02040503050406030204" pitchFamily="18" charset="0"/>
                        <a:ea typeface="微软雅黑" panose="020B0503020204020204" pitchFamily="34" charset="-122"/>
                        <a:cs typeface="Times New Roman" panose="02020603050405020304" pitchFamily="18" charset="0"/>
                      </a:rPr>
                      <m:t>𝐴𝑃𝐼</m:t>
                    </m:r>
                    <m:r>
                      <a:rPr lang="en-US" altLang="zh-CN" sz="1600" i="1" dirty="0" smtClean="0">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14:m>
                  <m:oMath xmlns:m="http://schemas.openxmlformats.org/officeDocument/2006/math">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𝐹𝑖𝑙𝑒</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𝑟𝑒𝑙𝑎𝑡𝑒𝑑</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𝐴𝑃𝐼</m:t>
                    </m:r>
                  </m:oMath>
                </a14:m>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r>
                      <a:rPr lang="en-US" altLang="zh-CN" sz="1600" i="1" dirty="0">
                        <a:latin typeface="Cambria Math" panose="02040503050406030204" pitchFamily="18" charset="0"/>
                        <a:ea typeface="微软雅黑" panose="020B0503020204020204" pitchFamily="34" charset="-122"/>
                        <a:cs typeface="Times New Roman" panose="02020603050405020304" pitchFamily="18" charset="0"/>
                      </a:rPr>
                      <m:t>𝑃𝑟𝑜𝑐𝑒𝑠𝑠</m:t>
                    </m:r>
                    <m:r>
                      <a:rPr lang="en-US" altLang="zh-CN" sz="1600" i="1" dirty="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i="1" dirty="0">
                        <a:latin typeface="Cambria Math" panose="02040503050406030204" pitchFamily="18" charset="0"/>
                        <a:ea typeface="微软雅黑" panose="020B0503020204020204" pitchFamily="34" charset="-122"/>
                        <a:cs typeface="Times New Roman" panose="02020603050405020304" pitchFamily="18" charset="0"/>
                      </a:rPr>
                      <m:t>𝑟𝑒𝑙𝑎𝑡𝑒𝑑</m:t>
                    </m:r>
                    <m:r>
                      <a:rPr lang="en-US" altLang="zh-CN" sz="1600" i="1" dirty="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600" i="1" dirty="0" err="1">
                        <a:latin typeface="Cambria Math" panose="02040503050406030204" pitchFamily="18" charset="0"/>
                        <a:ea typeface="微软雅黑" panose="020B0503020204020204" pitchFamily="34" charset="-122"/>
                        <a:cs typeface="Times New Roman" panose="02020603050405020304" pitchFamily="18" charset="0"/>
                      </a:rPr>
                      <m:t>𝐴𝑃𝐼</m:t>
                    </m:r>
                    <m:r>
                      <a:rPr lang="en-US" altLang="zh-CN" sz="1600" i="1" dirty="0">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呈现出一个正相关，文件操作通常伴随着进程操作。</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合法包调用比恶意软件包更多</a:t>
                </a:r>
                <a14:m>
                  <m:oMath xmlns:m="http://schemas.openxmlformats.org/officeDocument/2006/math">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𝐹𝑖𝑙𝑒</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𝑟𝑒𝑙𝑎𝑡𝑒𝑑</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𝐴𝑃𝐼</m:t>
                    </m:r>
                    <m:r>
                      <a:rPr lang="en-US" altLang="zh-CN" sz="1600" b="0" i="1" dirty="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，比如读取或编写文件或文件夹。与合法的软件包相比，恶意软件软件包更容易调用</a:t>
                </a:r>
                <a14:m>
                  <m:oMath xmlns:m="http://schemas.openxmlformats.org/officeDocument/2006/math">
                    <m:r>
                      <a:rPr lang="en-US" altLang="zh-CN" sz="1600" i="1" dirty="0">
                        <a:latin typeface="Cambria Math" panose="02040503050406030204" pitchFamily="18" charset="0"/>
                        <a:ea typeface="微软雅黑" panose="020B0503020204020204" pitchFamily="34" charset="-122"/>
                        <a:cs typeface="Times New Roman" panose="02020603050405020304" pitchFamily="18" charset="0"/>
                      </a:rPr>
                      <m:t>𝑁𝑒𝑡𝑤𝑜𝑟𝑘</m:t>
                    </m:r>
                    <m:r>
                      <a:rPr lang="en-US" altLang="zh-CN" sz="1600" i="1" dirty="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i="1" dirty="0">
                        <a:latin typeface="Cambria Math" panose="02040503050406030204" pitchFamily="18" charset="0"/>
                        <a:ea typeface="微软雅黑" panose="020B0503020204020204" pitchFamily="34" charset="-122"/>
                        <a:cs typeface="Times New Roman" panose="02020603050405020304" pitchFamily="18" charset="0"/>
                      </a:rPr>
                      <m:t>𝑟𝑒𝑙𝑎𝑡𝑒𝑑</m:t>
                    </m:r>
                    <m:r>
                      <a:rPr lang="en-US" altLang="zh-CN" sz="1600" i="1" dirty="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600" i="1" dirty="0">
                        <a:latin typeface="Cambria Math" panose="02040503050406030204" pitchFamily="18" charset="0"/>
                        <a:ea typeface="微软雅黑" panose="020B0503020204020204" pitchFamily="34" charset="-122"/>
                        <a:cs typeface="Times New Roman" panose="02020603050405020304" pitchFamily="18" charset="0"/>
                      </a:rPr>
                      <m:t>𝐴𝑃𝐼</m:t>
                    </m:r>
                    <m:r>
                      <a:rPr lang="en-US" altLang="zh-CN" sz="1600" i="1" dirty="0">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p>
              <a:p>
                <a:pPr marL="285750" indent="-285750">
                  <a:lnSpc>
                    <a:spcPct val="150000"/>
                  </a:lnSpc>
                  <a:buFont typeface="Wingdings" panose="05000000000000000000" pitchFamily="2" charset="2"/>
                  <a:buChar char="Ø"/>
                </a:pP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0" name="文本框 19">
                <a:extLst>
                  <a:ext uri="{FF2B5EF4-FFF2-40B4-BE49-F238E27FC236}">
                    <a16:creationId xmlns:a16="http://schemas.microsoft.com/office/drawing/2014/main" id="{667BE3F4-F4AD-5ADC-915B-D76D1A1A0F75}"/>
                  </a:ext>
                </a:extLst>
              </p:cNvPr>
              <p:cNvSpPr txBox="1">
                <a:spLocks noRot="1" noChangeAspect="1" noMove="1" noResize="1" noEditPoints="1" noAdjustHandles="1" noChangeArrowheads="1" noChangeShapeType="1" noTextEdit="1"/>
              </p:cNvSpPr>
              <p:nvPr/>
            </p:nvSpPr>
            <p:spPr>
              <a:xfrm>
                <a:off x="1739535" y="4593919"/>
                <a:ext cx="9121507" cy="2264851"/>
              </a:xfrm>
              <a:prstGeom prst="rect">
                <a:avLst/>
              </a:prstGeom>
              <a:blipFill>
                <a:blip r:embed="rId4"/>
                <a:stretch>
                  <a:fillRect l="-2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0302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8" y="1992284"/>
            <a:ext cx="12192518" cy="2375427"/>
            <a:chOff x="-135" y="2292"/>
            <a:chExt cx="14536" cy="2832"/>
          </a:xfrm>
        </p:grpSpPr>
        <p:sp>
          <p:nvSpPr>
            <p:cNvPr id="3" name="梯形 2"/>
            <p:cNvSpPr/>
            <p:nvPr/>
          </p:nvSpPr>
          <p:spPr>
            <a:xfrm rot="16200000">
              <a:off x="8795" y="-543"/>
              <a:ext cx="2707" cy="8504"/>
            </a:xfrm>
            <a:prstGeom prst="trapezoid">
              <a:avLst>
                <a:gd name="adj" fmla="val 16935"/>
              </a:avLst>
            </a:prstGeom>
            <a:solidFill>
              <a:srgbClr val="1C50A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4" name="梯形 3"/>
            <p:cNvSpPr/>
            <p:nvPr/>
          </p:nvSpPr>
          <p:spPr>
            <a:xfrm rot="5400000">
              <a:off x="1474" y="683"/>
              <a:ext cx="2832" cy="6049"/>
            </a:xfrm>
            <a:prstGeom prst="trapezoid">
              <a:avLst>
                <a:gd name="adj" fmla="val 17865"/>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 name="文本框 2"/>
            <p:cNvSpPr txBox="1"/>
            <p:nvPr/>
          </p:nvSpPr>
          <p:spPr>
            <a:xfrm>
              <a:off x="4404" y="3019"/>
              <a:ext cx="1040" cy="1073"/>
            </a:xfrm>
            <a:prstGeom prst="rect">
              <a:avLst/>
            </a:prstGeom>
            <a:noFill/>
          </p:spPr>
          <p:txBody>
            <a:bodyPr wrap="none" lIns="68580" tIns="34290" rIns="68580" bIns="34290" rtlCol="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1C50A2"/>
                  </a:solidFill>
                  <a:effectLst/>
                  <a:uLnTx/>
                  <a:uFillTx/>
                  <a:latin typeface="Arial" panose="020B0604020202020204"/>
                  <a:ea typeface="微软雅黑" panose="020B0503020204020204" pitchFamily="34" charset="-122"/>
                  <a:cs typeface="+mn-cs"/>
                </a:rPr>
                <a:t>Part</a:t>
              </a:r>
              <a:r>
                <a:rPr kumimoji="0" lang="en-US" altLang="zh-CN" sz="5400" b="1" i="0" u="none" strike="noStrike" kern="1200" cap="none" spc="0" normalizeH="0" baseline="0" noProof="0" dirty="0">
                  <a:ln>
                    <a:noFill/>
                  </a:ln>
                  <a:solidFill>
                    <a:srgbClr val="1C50A2"/>
                  </a:solidFill>
                  <a:effectLst/>
                  <a:uLnTx/>
                  <a:uFillTx/>
                  <a:latin typeface="Arial" panose="020B0604020202020204"/>
                  <a:ea typeface="微软雅黑" panose="020B0503020204020204" pitchFamily="34" charset="-122"/>
                  <a:cs typeface="+mn-cs"/>
                </a:rPr>
                <a:t>4</a:t>
              </a:r>
              <a:endParaRPr kumimoji="0" lang="zh-CN" altLang="en-US" sz="5400" b="1" i="0" u="none" strike="noStrike" kern="1200" cap="none" spc="0" normalizeH="0" baseline="0" noProof="0" dirty="0">
                <a:ln>
                  <a:noFill/>
                </a:ln>
                <a:solidFill>
                  <a:srgbClr val="1C50A2"/>
                </a:solidFill>
                <a:effectLst/>
                <a:uLnTx/>
                <a:uFillTx/>
                <a:latin typeface="Arial" panose="020B0604020202020204"/>
                <a:ea typeface="微软雅黑" panose="020B0503020204020204" pitchFamily="34" charset="-122"/>
                <a:cs typeface="+mn-cs"/>
              </a:endParaRPr>
            </a:p>
          </p:txBody>
        </p:sp>
        <p:sp>
          <p:nvSpPr>
            <p:cNvPr id="6" name="矩形 5"/>
            <p:cNvSpPr/>
            <p:nvPr/>
          </p:nvSpPr>
          <p:spPr>
            <a:xfrm>
              <a:off x="6534" y="3282"/>
              <a:ext cx="2367" cy="743"/>
            </a:xfrm>
            <a:prstGeom prst="rect">
              <a:avLst/>
            </a:prstGeom>
          </p:spPr>
          <p:txBody>
            <a:bodyPr wrap="non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lvl="0" defTabSz="342900">
                <a:defRPr/>
              </a:pPr>
              <a:r>
                <a:rPr lang="zh-CN" altLang="en-US" sz="3600" b="1" dirty="0">
                  <a:solidFill>
                    <a:prstClr val="white"/>
                  </a:solidFill>
                  <a:latin typeface="Arial" panose="020B0604020202020204"/>
                </a:rPr>
                <a:t>科研成果</a:t>
              </a:r>
            </a:p>
          </p:txBody>
        </p:sp>
      </p:grpSp>
      <p:pic>
        <p:nvPicPr>
          <p:cNvPr id="13" name="图片 12">
            <a:extLst>
              <a:ext uri="{FF2B5EF4-FFF2-40B4-BE49-F238E27FC236}">
                <a16:creationId xmlns:a16="http://schemas.microsoft.com/office/drawing/2014/main" id="{4E409BE4-E519-4EA4-86AD-E11628E25D24}"/>
              </a:ext>
            </a:extLst>
          </p:cNvPr>
          <p:cNvPicPr>
            <a:picLocks noChangeAspect="1"/>
          </p:cNvPicPr>
          <p:nvPr/>
        </p:nvPicPr>
        <p:blipFill>
          <a:blip r:embed="rId2">
            <a:clrChange>
              <a:clrFrom>
                <a:srgbClr val="E3EDF2"/>
              </a:clrFrom>
              <a:clrTo>
                <a:srgbClr val="E3EDF2">
                  <a:alpha val="0"/>
                </a:srgbClr>
              </a:clrTo>
            </a:clrChange>
            <a:duotone>
              <a:srgbClr val="4472C4">
                <a:shade val="45000"/>
                <a:satMod val="135000"/>
              </a:srgbClr>
              <a:prstClr val="white"/>
            </a:duotone>
            <a:extLst>
              <a:ext uri="{BEBA8EAE-BF5A-486C-A8C5-ECC9F3942E4B}">
                <a14:imgProps xmlns:a14="http://schemas.microsoft.com/office/drawing/2010/main">
                  <a14:imgLayer r:embed="rId3">
                    <a14:imgEffect>
                      <a14:backgroundRemoval t="4500" b="95500" l="4762" r="92857">
                        <a14:foregroundMark x1="60476" y1="36000" x2="60476" y2="36000"/>
                        <a14:foregroundMark x1="61429" y1="45500" x2="61429" y2="45500"/>
                        <a14:foregroundMark x1="66190" y1="45500" x2="66190" y2="45500"/>
                        <a14:foregroundMark x1="71905" y1="47000" x2="71905" y2="47000"/>
                        <a14:foregroundMark x1="71429" y1="51500" x2="71429" y2="51500"/>
                        <a14:foregroundMark x1="71905" y1="54500" x2="71905" y2="54500"/>
                        <a14:foregroundMark x1="71429" y1="62500" x2="71429" y2="62500"/>
                        <a14:foregroundMark x1="58571" y1="67500" x2="58571" y2="67500"/>
                        <a14:foregroundMark x1="54762" y1="62500" x2="54762" y2="62500"/>
                        <a14:foregroundMark x1="53810" y1="56500" x2="53810" y2="56500"/>
                        <a14:foregroundMark x1="36190" y1="60500" x2="36190" y2="60500"/>
                        <a14:foregroundMark x1="32381" y1="74000" x2="32381" y2="74000"/>
                        <a14:foregroundMark x1="21429" y1="54500" x2="21429" y2="54500"/>
                        <a14:foregroundMark x1="27619" y1="30500" x2="27619" y2="30500"/>
                        <a14:foregroundMark x1="72857" y1="31500" x2="72857" y2="31500"/>
                        <a14:foregroundMark x1="76667" y1="39000" x2="76667" y2="39000"/>
                        <a14:foregroundMark x1="78571" y1="55000" x2="78571" y2="55000"/>
                        <a14:foregroundMark x1="66667" y1="75000" x2="66667" y2="75000"/>
                        <a14:foregroundMark x1="45238" y1="19500" x2="45238" y2="19500"/>
                        <a14:foregroundMark x1="42857" y1="12000" x2="42857" y2="12000"/>
                        <a14:foregroundMark x1="35714" y1="11500" x2="19524" y2="40000"/>
                        <a14:foregroundMark x1="19524" y1="40000" x2="33810" y2="71000"/>
                        <a14:foregroundMark x1="33810" y1="71000" x2="34286" y2="71500"/>
                        <a14:foregroundMark x1="34286" y1="7500" x2="48571" y2="8000"/>
                        <a14:foregroundMark x1="48571" y1="15500" x2="48571" y2="15500"/>
                        <a14:foregroundMark x1="49048" y1="7000" x2="73810" y2="32000"/>
                        <a14:foregroundMark x1="73810" y1="32000" x2="83810" y2="63000"/>
                        <a14:foregroundMark x1="83810" y1="63000" x2="60476" y2="82500"/>
                        <a14:foregroundMark x1="60476" y1="82500" x2="30952" y2="83000"/>
                        <a14:foregroundMark x1="30952" y1="83000" x2="14762" y2="56500"/>
                        <a14:foregroundMark x1="14762" y1="56500" x2="14286" y2="34500"/>
                        <a14:foregroundMark x1="6190" y1="54000" x2="6190" y2="54000"/>
                        <a14:foregroundMark x1="50000" y1="95500" x2="50000" y2="95500"/>
                        <a14:foregroundMark x1="93333" y1="53500" x2="93333" y2="53500"/>
                        <a14:foregroundMark x1="50476" y1="4500" x2="50476" y2="4500"/>
                      </a14:backgroundRemoval>
                    </a14:imgEffect>
                    <a14:imgEffect>
                      <a14:brightnessContrast bright="20000" contrast="20000"/>
                    </a14:imgEffect>
                    <a14:imgEffect>
                      <a14:colorTemperature colorTemp="8800"/>
                    </a14:imgEffect>
                  </a14:imgLayer>
                </a14:imgProps>
              </a:ext>
            </a:extLst>
          </a:blip>
          <a:stretch>
            <a:fillRect/>
          </a:stretch>
        </p:blipFill>
        <p:spPr>
          <a:xfrm>
            <a:off x="1655651" y="2428868"/>
            <a:ext cx="1576492" cy="1501420"/>
          </a:xfrm>
          <a:prstGeom prst="rect">
            <a:avLst/>
          </a:prstGeom>
        </p:spPr>
      </p:pic>
    </p:spTree>
    <p:extLst>
      <p:ext uri="{BB962C8B-B14F-4D97-AF65-F5344CB8AC3E}">
        <p14:creationId xmlns:p14="http://schemas.microsoft.com/office/powerpoint/2010/main" val="3131407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grpSp>
      <p:sp>
        <p:nvSpPr>
          <p:cNvPr id="3" name="文本框 9"/>
          <p:cNvSpPr txBox="1"/>
          <p:nvPr/>
        </p:nvSpPr>
        <p:spPr>
          <a:xfrm>
            <a:off x="1020088" y="206003"/>
            <a:ext cx="1871720" cy="346228"/>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科研成果</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5797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方正兰亭黑简体" panose="02000000000000000000" pitchFamily="2" charset="-122"/>
                <a:ea typeface="方正兰亭黑简体" panose="02000000000000000000" pitchFamily="2" charset="-122"/>
                <a:cs typeface="+mn-cs"/>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方正兰亭黑简体" panose="02000000000000000000" pitchFamily="2" charset="-122"/>
                <a:ea typeface="方正兰亭黑简体" panose="02000000000000000000" pitchFamily="2" charset="-122"/>
                <a:cs typeface="+mn-cs"/>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12">
            <a:extLst>
              <a:ext uri="{FF2B5EF4-FFF2-40B4-BE49-F238E27FC236}">
                <a16:creationId xmlns:a16="http://schemas.microsoft.com/office/drawing/2014/main" id="{543CA338-83B8-462D-9215-0E350EC3943E}"/>
              </a:ext>
            </a:extLst>
          </p:cNvPr>
          <p:cNvSpPr txBox="1"/>
          <p:nvPr/>
        </p:nvSpPr>
        <p:spPr>
          <a:xfrm>
            <a:off x="775013" y="1212222"/>
            <a:ext cx="11984516" cy="485004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论文：</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lang="en-US" altLang="zh-CN" sz="1600" dirty="0">
                <a:effectLst/>
                <a:latin typeface="Times New Roman" panose="02020603050405020304" pitchFamily="18" charset="0"/>
                <a:ea typeface="微软雅黑" panose="020B0503020204020204" pitchFamily="34" charset="-122"/>
                <a:cs typeface="Times New Roman" panose="02020603050405020304" pitchFamily="18" charset="0"/>
              </a:rPr>
              <a:t>Nullifying IoT Device Scanning Activity via Adversarial Example Generation </a:t>
            </a:r>
            <a:r>
              <a:rPr lang="zh-CN" altLang="en-US" sz="1600" dirty="0">
                <a:effectLst/>
                <a:latin typeface="Times New Roman" panose="02020603050405020304" pitchFamily="18" charset="0"/>
                <a:ea typeface="微软雅黑" panose="020B0503020204020204" pitchFamily="34" charset="-122"/>
                <a:cs typeface="Times New Roman" panose="02020603050405020304" pitchFamily="18" charset="0"/>
              </a:rPr>
              <a:t>（一作）投递</a:t>
            </a:r>
            <a:r>
              <a:rPr lang="en-US" altLang="zh-CN" sz="1600" dirty="0">
                <a:solidFill>
                  <a:srgbClr val="000000"/>
                </a:solidFill>
                <a:effectLst/>
                <a:latin typeface="Times New Roman" panose="02020603050405020304" pitchFamily="18" charset="0"/>
                <a:cs typeface="Times New Roman" panose="02020603050405020304" pitchFamily="18" charset="0"/>
              </a:rPr>
              <a:t>USENIX Security</a:t>
            </a:r>
          </a:p>
          <a:p>
            <a:pPr marL="342900" indent="-342900">
              <a:lnSpc>
                <a:spcPct val="150000"/>
              </a:lnSpc>
              <a:buFont typeface="Arial" panose="020B0604020202020204" pitchFamily="34" charset="0"/>
              <a:buChar char="•"/>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Generating Adversarial Examples of Fingerprints Against Network Reconnaissance</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（二作）投递</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INFOCOM</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专利：</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b="0" i="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一种基于渲染的对抗样本生成方法，李强、李昊聪、</a:t>
            </a:r>
            <a:r>
              <a:rPr lang="zh-CN" altLang="en-US" sz="1600" b="0" i="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张浩宇（</a:t>
            </a:r>
            <a:r>
              <a:rPr lang="zh-CN" altLang="en-US" sz="160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已公开</a:t>
            </a:r>
            <a:r>
              <a:rPr lang="zh-CN" altLang="en-US" sz="1600" b="0" i="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b="0" i="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b="0" i="0" u="none" strike="noStrike" dirty="0">
                <a:effectLst/>
                <a:latin typeface="Times New Roman" panose="02020603050405020304" pitchFamily="18" charset="0"/>
                <a:ea typeface="微软雅黑" panose="020B0503020204020204" pitchFamily="34" charset="-122"/>
                <a:cs typeface="Times New Roman" panose="02020603050405020304" pitchFamily="18" charset="0"/>
              </a:rPr>
              <a:t>一种基于监控摄像头的地标提取方法，李强、万上锋、李昊聪、张颖</a:t>
            </a:r>
            <a:r>
              <a:rPr lang="zh-CN" altLang="en-US" sz="1600" b="0" i="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维持</a:t>
            </a:r>
            <a:r>
              <a:rPr lang="zh-CN" altLang="en-US" sz="1600" b="0" i="0" dirty="0">
                <a:solidFill>
                  <a:srgbClr val="333333"/>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b="1" i="0" u="none" strike="noStrike"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参与项目：</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国家自然科学基金，无客户端支持的物联网设备信息检测</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国家自然科学基金，物联网设备的安全检测与评估：面向软件供应链视角</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85421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8" y="1992284"/>
            <a:ext cx="12192517" cy="2375427"/>
            <a:chOff x="-135" y="2292"/>
            <a:chExt cx="14536" cy="2832"/>
          </a:xfrm>
        </p:grpSpPr>
        <p:sp>
          <p:nvSpPr>
            <p:cNvPr id="3" name="梯形 2"/>
            <p:cNvSpPr/>
            <p:nvPr/>
          </p:nvSpPr>
          <p:spPr>
            <a:xfrm rot="16200000">
              <a:off x="8795" y="-543"/>
              <a:ext cx="2707" cy="8504"/>
            </a:xfrm>
            <a:prstGeom prst="trapezoid">
              <a:avLst>
                <a:gd name="adj" fmla="val 16935"/>
              </a:avLst>
            </a:prstGeom>
            <a:solidFill>
              <a:srgbClr val="1C50A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4" name="梯形 3"/>
            <p:cNvSpPr/>
            <p:nvPr/>
          </p:nvSpPr>
          <p:spPr>
            <a:xfrm rot="5400000">
              <a:off x="1474" y="683"/>
              <a:ext cx="2832" cy="6049"/>
            </a:xfrm>
            <a:prstGeom prst="trapezoid">
              <a:avLst>
                <a:gd name="adj" fmla="val 17865"/>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 name="文本框 2"/>
            <p:cNvSpPr txBox="1"/>
            <p:nvPr/>
          </p:nvSpPr>
          <p:spPr>
            <a:xfrm>
              <a:off x="4404" y="3019"/>
              <a:ext cx="1040" cy="1073"/>
            </a:xfrm>
            <a:prstGeom prst="rect">
              <a:avLst/>
            </a:prstGeom>
            <a:noFill/>
          </p:spPr>
          <p:txBody>
            <a:bodyPr wrap="none" lIns="68580" tIns="34290" rIns="68580" bIns="34290" rtlCol="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1C50A2"/>
                  </a:solidFill>
                  <a:effectLst/>
                  <a:uLnTx/>
                  <a:uFillTx/>
                  <a:latin typeface="Arial" panose="020B0604020202020204"/>
                  <a:ea typeface="微软雅黑" panose="020B0503020204020204" pitchFamily="34" charset="-122"/>
                  <a:cs typeface="+mn-cs"/>
                </a:rPr>
                <a:t>Part</a:t>
              </a:r>
              <a:r>
                <a:rPr kumimoji="0" lang="en-US" altLang="zh-CN" sz="5400" b="1" i="0" u="none" strike="noStrike" kern="1200" cap="none" spc="0" normalizeH="0" baseline="0" noProof="0" dirty="0">
                  <a:ln>
                    <a:noFill/>
                  </a:ln>
                  <a:solidFill>
                    <a:srgbClr val="1C50A2"/>
                  </a:solidFill>
                  <a:effectLst/>
                  <a:uLnTx/>
                  <a:uFillTx/>
                  <a:latin typeface="Arial" panose="020B0604020202020204"/>
                  <a:ea typeface="微软雅黑" panose="020B0503020204020204" pitchFamily="34" charset="-122"/>
                  <a:cs typeface="+mn-cs"/>
                </a:rPr>
                <a:t>5</a:t>
              </a:r>
              <a:endParaRPr kumimoji="0" lang="zh-CN" altLang="en-US" sz="5400" b="1" i="0" u="none" strike="noStrike" kern="1200" cap="none" spc="0" normalizeH="0" baseline="0" noProof="0" dirty="0">
                <a:ln>
                  <a:noFill/>
                </a:ln>
                <a:solidFill>
                  <a:srgbClr val="1C50A2"/>
                </a:solidFill>
                <a:effectLst/>
                <a:uLnTx/>
                <a:uFillTx/>
                <a:latin typeface="Arial" panose="020B0604020202020204"/>
                <a:ea typeface="微软雅黑" panose="020B0503020204020204" pitchFamily="34" charset="-122"/>
                <a:cs typeface="+mn-cs"/>
              </a:endParaRPr>
            </a:p>
          </p:txBody>
        </p:sp>
        <p:sp>
          <p:nvSpPr>
            <p:cNvPr id="6" name="矩形 5"/>
            <p:cNvSpPr/>
            <p:nvPr/>
          </p:nvSpPr>
          <p:spPr>
            <a:xfrm>
              <a:off x="6534" y="3289"/>
              <a:ext cx="2367" cy="743"/>
            </a:xfrm>
            <a:prstGeom prst="rect">
              <a:avLst/>
            </a:prstGeom>
          </p:spPr>
          <p:txBody>
            <a:bodyPr wrap="non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lvl="0" defTabSz="342900">
                <a:defRPr/>
              </a:pPr>
              <a:r>
                <a:rPr lang="zh-CN" altLang="en-US" sz="3600" b="1" dirty="0">
                  <a:solidFill>
                    <a:prstClr val="white"/>
                  </a:solidFill>
                  <a:latin typeface="Arial" panose="020B0604020202020204"/>
                </a:rPr>
                <a:t>工作计划</a:t>
              </a:r>
            </a:p>
          </p:txBody>
        </p:sp>
      </p:grpSp>
      <p:pic>
        <p:nvPicPr>
          <p:cNvPr id="15" name="图片 14">
            <a:extLst>
              <a:ext uri="{FF2B5EF4-FFF2-40B4-BE49-F238E27FC236}">
                <a16:creationId xmlns:a16="http://schemas.microsoft.com/office/drawing/2014/main" id="{E57FC9FE-972A-4415-9BD7-47E5B79B551F}"/>
              </a:ext>
            </a:extLst>
          </p:cNvPr>
          <p:cNvPicPr>
            <a:picLocks noChangeAspect="1"/>
          </p:cNvPicPr>
          <p:nvPr/>
        </p:nvPicPr>
        <p:blipFill>
          <a:blip r:embed="rId2">
            <a:clrChange>
              <a:clrFrom>
                <a:srgbClr val="E3EDF2"/>
              </a:clrFrom>
              <a:clrTo>
                <a:srgbClr val="E3EDF2">
                  <a:alpha val="0"/>
                </a:srgbClr>
              </a:clrTo>
            </a:clrChange>
            <a:duotone>
              <a:srgbClr val="4472C4">
                <a:shade val="45000"/>
                <a:satMod val="135000"/>
              </a:srgbClr>
              <a:prstClr val="white"/>
            </a:duotone>
            <a:extLst>
              <a:ext uri="{BEBA8EAE-BF5A-486C-A8C5-ECC9F3942E4B}">
                <a14:imgProps xmlns:a14="http://schemas.microsoft.com/office/drawing/2010/main">
                  <a14:imgLayer r:embed="rId3">
                    <a14:imgEffect>
                      <a14:backgroundRemoval t="4500" b="95500" l="4762" r="92857">
                        <a14:foregroundMark x1="60476" y1="36000" x2="60476" y2="36000"/>
                        <a14:foregroundMark x1="61429" y1="45500" x2="61429" y2="45500"/>
                        <a14:foregroundMark x1="66190" y1="45500" x2="66190" y2="45500"/>
                        <a14:foregroundMark x1="71905" y1="47000" x2="71905" y2="47000"/>
                        <a14:foregroundMark x1="71429" y1="51500" x2="71429" y2="51500"/>
                        <a14:foregroundMark x1="71905" y1="54500" x2="71905" y2="54500"/>
                        <a14:foregroundMark x1="71429" y1="62500" x2="71429" y2="62500"/>
                        <a14:foregroundMark x1="58571" y1="67500" x2="58571" y2="67500"/>
                        <a14:foregroundMark x1="54762" y1="62500" x2="54762" y2="62500"/>
                        <a14:foregroundMark x1="53810" y1="56500" x2="53810" y2="56500"/>
                        <a14:foregroundMark x1="36190" y1="60500" x2="36190" y2="60500"/>
                        <a14:foregroundMark x1="32381" y1="74000" x2="32381" y2="74000"/>
                        <a14:foregroundMark x1="21429" y1="54500" x2="21429" y2="54500"/>
                        <a14:foregroundMark x1="27619" y1="30500" x2="27619" y2="30500"/>
                        <a14:foregroundMark x1="72857" y1="31500" x2="72857" y2="31500"/>
                        <a14:foregroundMark x1="76667" y1="39000" x2="76667" y2="39000"/>
                        <a14:foregroundMark x1="78571" y1="55000" x2="78571" y2="55000"/>
                        <a14:foregroundMark x1="66667" y1="75000" x2="66667" y2="75000"/>
                        <a14:foregroundMark x1="45238" y1="19500" x2="45238" y2="19500"/>
                        <a14:foregroundMark x1="42857" y1="12000" x2="42857" y2="12000"/>
                        <a14:foregroundMark x1="35714" y1="11500" x2="19524" y2="40000"/>
                        <a14:foregroundMark x1="19524" y1="40000" x2="33810" y2="71000"/>
                        <a14:foregroundMark x1="33810" y1="71000" x2="34286" y2="71500"/>
                        <a14:foregroundMark x1="34286" y1="7500" x2="48571" y2="8000"/>
                        <a14:foregroundMark x1="48571" y1="15500" x2="48571" y2="15500"/>
                        <a14:foregroundMark x1="49048" y1="7000" x2="73810" y2="32000"/>
                        <a14:foregroundMark x1="73810" y1="32000" x2="83810" y2="63000"/>
                        <a14:foregroundMark x1="83810" y1="63000" x2="60476" y2="82500"/>
                        <a14:foregroundMark x1="60476" y1="82500" x2="30952" y2="83000"/>
                        <a14:foregroundMark x1="30952" y1="83000" x2="14762" y2="56500"/>
                        <a14:foregroundMark x1="14762" y1="56500" x2="14286" y2="34500"/>
                        <a14:foregroundMark x1="6190" y1="54000" x2="6190" y2="54000"/>
                        <a14:foregroundMark x1="50000" y1="95500" x2="50000" y2="95500"/>
                        <a14:foregroundMark x1="93333" y1="53500" x2="93333" y2="53500"/>
                        <a14:foregroundMark x1="50476" y1="4500" x2="50476" y2="4500"/>
                      </a14:backgroundRemoval>
                    </a14:imgEffect>
                    <a14:imgEffect>
                      <a14:brightnessContrast bright="20000" contrast="20000"/>
                    </a14:imgEffect>
                    <a14:imgEffect>
                      <a14:colorTemperature colorTemp="8800"/>
                    </a14:imgEffect>
                  </a14:imgLayer>
                </a14:imgProps>
              </a:ext>
            </a:extLst>
          </a:blip>
          <a:stretch>
            <a:fillRect/>
          </a:stretch>
        </p:blipFill>
        <p:spPr>
          <a:xfrm>
            <a:off x="1561932" y="2428868"/>
            <a:ext cx="1576492" cy="1501420"/>
          </a:xfrm>
          <a:prstGeom prst="rect">
            <a:avLst/>
          </a:prstGeom>
        </p:spPr>
      </p:pic>
    </p:spTree>
    <p:extLst>
      <p:ext uri="{BB962C8B-B14F-4D97-AF65-F5344CB8AC3E}">
        <p14:creationId xmlns:p14="http://schemas.microsoft.com/office/powerpoint/2010/main" val="526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grpSp>
      <p:sp>
        <p:nvSpPr>
          <p:cNvPr id="3" name="文本框 9"/>
          <p:cNvSpPr txBox="1"/>
          <p:nvPr/>
        </p:nvSpPr>
        <p:spPr>
          <a:xfrm>
            <a:off x="1020088" y="206003"/>
            <a:ext cx="2612112"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工作计划</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0971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方正兰亭黑简体" panose="02000000000000000000" pitchFamily="2" charset="-122"/>
                <a:ea typeface="方正兰亭黑简体" panose="02000000000000000000" pitchFamily="2" charset="-122"/>
                <a:cs typeface="+mn-cs"/>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方正兰亭黑简体" panose="02000000000000000000" pitchFamily="2" charset="-122"/>
                <a:ea typeface="方正兰亭黑简体" panose="02000000000000000000" pitchFamily="2" charset="-122"/>
                <a:cs typeface="+mn-cs"/>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01" name="Rectangle 28"/>
          <p:cNvSpPr>
            <a:spLocks noChangeArrowheads="1"/>
          </p:cNvSpPr>
          <p:nvPr/>
        </p:nvSpPr>
        <p:spPr bwMode="auto">
          <a:xfrm>
            <a:off x="1597978" y="4747578"/>
            <a:ext cx="2246313" cy="128588"/>
          </a:xfrm>
          <a:prstGeom prst="rect">
            <a:avLst/>
          </a:pr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02" name="Freeform 29"/>
          <p:cNvSpPr/>
          <p:nvPr/>
        </p:nvSpPr>
        <p:spPr bwMode="auto">
          <a:xfrm>
            <a:off x="3844925" y="4680903"/>
            <a:ext cx="2251075" cy="195263"/>
          </a:xfrm>
          <a:custGeom>
            <a:avLst/>
            <a:gdLst>
              <a:gd name="T0" fmla="*/ 0 w 1418"/>
              <a:gd name="T1" fmla="*/ 0 h 123"/>
              <a:gd name="T2" fmla="*/ 0 w 1418"/>
              <a:gd name="T3" fmla="*/ 42 h 123"/>
              <a:gd name="T4" fmla="*/ 0 w 1418"/>
              <a:gd name="T5" fmla="*/ 123 h 123"/>
              <a:gd name="T6" fmla="*/ 1418 w 1418"/>
              <a:gd name="T7" fmla="*/ 123 h 123"/>
              <a:gd name="T8" fmla="*/ 1418 w 1418"/>
              <a:gd name="T9" fmla="*/ 0 h 123"/>
              <a:gd name="T10" fmla="*/ 0 w 1418"/>
              <a:gd name="T11" fmla="*/ 0 h 123"/>
            </a:gdLst>
            <a:ahLst/>
            <a:cxnLst>
              <a:cxn ang="0">
                <a:pos x="T0" y="T1"/>
              </a:cxn>
              <a:cxn ang="0">
                <a:pos x="T2" y="T3"/>
              </a:cxn>
              <a:cxn ang="0">
                <a:pos x="T4" y="T5"/>
              </a:cxn>
              <a:cxn ang="0">
                <a:pos x="T6" y="T7"/>
              </a:cxn>
              <a:cxn ang="0">
                <a:pos x="T8" y="T9"/>
              </a:cxn>
              <a:cxn ang="0">
                <a:pos x="T10" y="T11"/>
              </a:cxn>
            </a:cxnLst>
            <a:rect l="0" t="0" r="r" b="b"/>
            <a:pathLst>
              <a:path w="1418" h="123">
                <a:moveTo>
                  <a:pt x="0" y="0"/>
                </a:moveTo>
                <a:lnTo>
                  <a:pt x="0" y="42"/>
                </a:lnTo>
                <a:lnTo>
                  <a:pt x="0" y="123"/>
                </a:lnTo>
                <a:lnTo>
                  <a:pt x="1418" y="123"/>
                </a:lnTo>
                <a:lnTo>
                  <a:pt x="1418" y="0"/>
                </a:lnTo>
                <a:lnTo>
                  <a:pt x="0" y="0"/>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03" name="Freeform 30"/>
          <p:cNvSpPr/>
          <p:nvPr/>
        </p:nvSpPr>
        <p:spPr bwMode="auto">
          <a:xfrm>
            <a:off x="6096000" y="4569778"/>
            <a:ext cx="2251075" cy="306388"/>
          </a:xfrm>
          <a:custGeom>
            <a:avLst/>
            <a:gdLst>
              <a:gd name="T0" fmla="*/ 0 w 1418"/>
              <a:gd name="T1" fmla="*/ 0 h 193"/>
              <a:gd name="T2" fmla="*/ 0 w 1418"/>
              <a:gd name="T3" fmla="*/ 70 h 193"/>
              <a:gd name="T4" fmla="*/ 0 w 1418"/>
              <a:gd name="T5" fmla="*/ 193 h 193"/>
              <a:gd name="T6" fmla="*/ 1418 w 1418"/>
              <a:gd name="T7" fmla="*/ 193 h 193"/>
              <a:gd name="T8" fmla="*/ 1418 w 1418"/>
              <a:gd name="T9" fmla="*/ 0 h 193"/>
              <a:gd name="T10" fmla="*/ 0 w 1418"/>
              <a:gd name="T11" fmla="*/ 0 h 193"/>
            </a:gdLst>
            <a:ahLst/>
            <a:cxnLst>
              <a:cxn ang="0">
                <a:pos x="T0" y="T1"/>
              </a:cxn>
              <a:cxn ang="0">
                <a:pos x="T2" y="T3"/>
              </a:cxn>
              <a:cxn ang="0">
                <a:pos x="T4" y="T5"/>
              </a:cxn>
              <a:cxn ang="0">
                <a:pos x="T6" y="T7"/>
              </a:cxn>
              <a:cxn ang="0">
                <a:pos x="T8" y="T9"/>
              </a:cxn>
              <a:cxn ang="0">
                <a:pos x="T10" y="T11"/>
              </a:cxn>
            </a:cxnLst>
            <a:rect l="0" t="0" r="r" b="b"/>
            <a:pathLst>
              <a:path w="1418" h="193">
                <a:moveTo>
                  <a:pt x="0" y="0"/>
                </a:moveTo>
                <a:lnTo>
                  <a:pt x="0" y="70"/>
                </a:lnTo>
                <a:lnTo>
                  <a:pt x="0" y="193"/>
                </a:lnTo>
                <a:lnTo>
                  <a:pt x="1418" y="193"/>
                </a:lnTo>
                <a:lnTo>
                  <a:pt x="1418" y="0"/>
                </a:lnTo>
                <a:lnTo>
                  <a:pt x="0" y="0"/>
                </a:lnTo>
                <a:close/>
              </a:path>
            </a:pathLst>
          </a:custGeom>
          <a:solidFill>
            <a:srgbClr val="00B050"/>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04" name="Freeform 31"/>
          <p:cNvSpPr/>
          <p:nvPr/>
        </p:nvSpPr>
        <p:spPr bwMode="auto">
          <a:xfrm>
            <a:off x="8347075" y="4410075"/>
            <a:ext cx="2251075" cy="466725"/>
          </a:xfrm>
          <a:custGeom>
            <a:avLst/>
            <a:gdLst>
              <a:gd name="T0" fmla="*/ 0 w 1418"/>
              <a:gd name="T1" fmla="*/ 0 h 294"/>
              <a:gd name="T2" fmla="*/ 0 w 1418"/>
              <a:gd name="T3" fmla="*/ 101 h 294"/>
              <a:gd name="T4" fmla="*/ 0 w 1418"/>
              <a:gd name="T5" fmla="*/ 294 h 294"/>
              <a:gd name="T6" fmla="*/ 1418 w 1418"/>
              <a:gd name="T7" fmla="*/ 294 h 294"/>
              <a:gd name="T8" fmla="*/ 1418 w 1418"/>
              <a:gd name="T9" fmla="*/ 0 h 294"/>
              <a:gd name="T10" fmla="*/ 0 w 1418"/>
              <a:gd name="T11" fmla="*/ 0 h 294"/>
            </a:gdLst>
            <a:ahLst/>
            <a:cxnLst>
              <a:cxn ang="0">
                <a:pos x="T0" y="T1"/>
              </a:cxn>
              <a:cxn ang="0">
                <a:pos x="T2" y="T3"/>
              </a:cxn>
              <a:cxn ang="0">
                <a:pos x="T4" y="T5"/>
              </a:cxn>
              <a:cxn ang="0">
                <a:pos x="T6" y="T7"/>
              </a:cxn>
              <a:cxn ang="0">
                <a:pos x="T8" y="T9"/>
              </a:cxn>
              <a:cxn ang="0">
                <a:pos x="T10" y="T11"/>
              </a:cxn>
            </a:cxnLst>
            <a:rect l="0" t="0" r="r" b="b"/>
            <a:pathLst>
              <a:path w="1418" h="294">
                <a:moveTo>
                  <a:pt x="0" y="0"/>
                </a:moveTo>
                <a:lnTo>
                  <a:pt x="0" y="101"/>
                </a:lnTo>
                <a:lnTo>
                  <a:pt x="0" y="294"/>
                </a:lnTo>
                <a:lnTo>
                  <a:pt x="1418" y="294"/>
                </a:lnTo>
                <a:lnTo>
                  <a:pt x="1418" y="0"/>
                </a:lnTo>
                <a:lnTo>
                  <a:pt x="0" y="0"/>
                </a:lnTo>
                <a:close/>
              </a:path>
            </a:pathLst>
          </a:custGeom>
          <a:solidFill>
            <a:schemeClr val="accent5"/>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05" name="Freeform 32"/>
          <p:cNvSpPr>
            <a:spLocks noEditPoints="1"/>
          </p:cNvSpPr>
          <p:nvPr/>
        </p:nvSpPr>
        <p:spPr bwMode="auto">
          <a:xfrm>
            <a:off x="1589088" y="5389563"/>
            <a:ext cx="9009063" cy="296863"/>
          </a:xfrm>
          <a:custGeom>
            <a:avLst/>
            <a:gdLst>
              <a:gd name="T0" fmla="*/ 1859 w 2125"/>
              <a:gd name="T1" fmla="*/ 0 h 70"/>
              <a:gd name="T2" fmla="*/ 1366 w 2125"/>
              <a:gd name="T3" fmla="*/ 28 h 70"/>
              <a:gd name="T4" fmla="*/ 1303 w 2125"/>
              <a:gd name="T5" fmla="*/ 28 h 70"/>
              <a:gd name="T6" fmla="*/ 820 w 2125"/>
              <a:gd name="T7" fmla="*/ 2 h 70"/>
              <a:gd name="T8" fmla="*/ 284 w 2125"/>
              <a:gd name="T9" fmla="*/ 28 h 70"/>
              <a:gd name="T10" fmla="*/ 220 w 2125"/>
              <a:gd name="T11" fmla="*/ 28 h 70"/>
              <a:gd name="T12" fmla="*/ 0 w 2125"/>
              <a:gd name="T13" fmla="*/ 33 h 70"/>
              <a:gd name="T14" fmla="*/ 219 w 2125"/>
              <a:gd name="T15" fmla="*/ 35 h 70"/>
              <a:gd name="T16" fmla="*/ 284 w 2125"/>
              <a:gd name="T17" fmla="*/ 35 h 70"/>
              <a:gd name="T18" fmla="*/ 788 w 2125"/>
              <a:gd name="T19" fmla="*/ 33 h 70"/>
              <a:gd name="T20" fmla="*/ 820 w 2125"/>
              <a:gd name="T21" fmla="*/ 67 h 70"/>
              <a:gd name="T22" fmla="*/ 853 w 2125"/>
              <a:gd name="T23" fmla="*/ 33 h 70"/>
              <a:gd name="T24" fmla="*/ 1302 w 2125"/>
              <a:gd name="T25" fmla="*/ 37 h 70"/>
              <a:gd name="T26" fmla="*/ 1367 w 2125"/>
              <a:gd name="T27" fmla="*/ 37 h 70"/>
              <a:gd name="T28" fmla="*/ 1827 w 2125"/>
              <a:gd name="T29" fmla="*/ 33 h 70"/>
              <a:gd name="T30" fmla="*/ 1892 w 2125"/>
              <a:gd name="T31" fmla="*/ 33 h 70"/>
              <a:gd name="T32" fmla="*/ 2125 w 2125"/>
              <a:gd name="T33" fmla="*/ 28 h 70"/>
              <a:gd name="T34" fmla="*/ 278 w 2125"/>
              <a:gd name="T35" fmla="*/ 35 h 70"/>
              <a:gd name="T36" fmla="*/ 225 w 2125"/>
              <a:gd name="T37" fmla="*/ 35 h 70"/>
              <a:gd name="T38" fmla="*/ 226 w 2125"/>
              <a:gd name="T39" fmla="*/ 28 h 70"/>
              <a:gd name="T40" fmla="*/ 278 w 2125"/>
              <a:gd name="T41" fmla="*/ 28 h 70"/>
              <a:gd name="T42" fmla="*/ 278 w 2125"/>
              <a:gd name="T43" fmla="*/ 35 h 70"/>
              <a:gd name="T44" fmla="*/ 820 w 2125"/>
              <a:gd name="T45" fmla="*/ 61 h 70"/>
              <a:gd name="T46" fmla="*/ 794 w 2125"/>
              <a:gd name="T47" fmla="*/ 33 h 70"/>
              <a:gd name="T48" fmla="*/ 820 w 2125"/>
              <a:gd name="T49" fmla="*/ 8 h 70"/>
              <a:gd name="T50" fmla="*/ 847 w 2125"/>
              <a:gd name="T51" fmla="*/ 33 h 70"/>
              <a:gd name="T52" fmla="*/ 1361 w 2125"/>
              <a:gd name="T53" fmla="*/ 37 h 70"/>
              <a:gd name="T54" fmla="*/ 1308 w 2125"/>
              <a:gd name="T55" fmla="*/ 37 h 70"/>
              <a:gd name="T56" fmla="*/ 1310 w 2125"/>
              <a:gd name="T57" fmla="*/ 28 h 70"/>
              <a:gd name="T58" fmla="*/ 1360 w 2125"/>
              <a:gd name="T59" fmla="*/ 28 h 70"/>
              <a:gd name="T60" fmla="*/ 1361 w 2125"/>
              <a:gd name="T61" fmla="*/ 37 h 70"/>
              <a:gd name="T62" fmla="*/ 1833 w 2125"/>
              <a:gd name="T63" fmla="*/ 33 h 70"/>
              <a:gd name="T64" fmla="*/ 1833 w 2125"/>
              <a:gd name="T65" fmla="*/ 28 h 70"/>
              <a:gd name="T66" fmla="*/ 1886 w 2125"/>
              <a:gd name="T67" fmla="*/ 28 h 70"/>
              <a:gd name="T68" fmla="*/ 1886 w 2125"/>
              <a:gd name="T69" fmla="*/ 3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5" h="70">
                <a:moveTo>
                  <a:pt x="1892" y="28"/>
                </a:moveTo>
                <a:cubicBezTo>
                  <a:pt x="1890" y="12"/>
                  <a:pt x="1876" y="0"/>
                  <a:pt x="1859" y="0"/>
                </a:cubicBezTo>
                <a:cubicBezTo>
                  <a:pt x="1843" y="0"/>
                  <a:pt x="1829" y="12"/>
                  <a:pt x="1827" y="28"/>
                </a:cubicBezTo>
                <a:cubicBezTo>
                  <a:pt x="1366" y="28"/>
                  <a:pt x="1366" y="28"/>
                  <a:pt x="1366" y="28"/>
                </a:cubicBezTo>
                <a:cubicBezTo>
                  <a:pt x="1362" y="15"/>
                  <a:pt x="1350" y="5"/>
                  <a:pt x="1335" y="5"/>
                </a:cubicBezTo>
                <a:cubicBezTo>
                  <a:pt x="1320" y="5"/>
                  <a:pt x="1307" y="15"/>
                  <a:pt x="1303" y="28"/>
                </a:cubicBezTo>
                <a:cubicBezTo>
                  <a:pt x="853" y="28"/>
                  <a:pt x="853" y="28"/>
                  <a:pt x="853" y="28"/>
                </a:cubicBezTo>
                <a:cubicBezTo>
                  <a:pt x="850" y="13"/>
                  <a:pt x="836" y="2"/>
                  <a:pt x="820" y="2"/>
                </a:cubicBezTo>
                <a:cubicBezTo>
                  <a:pt x="805" y="2"/>
                  <a:pt x="791" y="13"/>
                  <a:pt x="788" y="28"/>
                </a:cubicBezTo>
                <a:cubicBezTo>
                  <a:pt x="284" y="28"/>
                  <a:pt x="284" y="28"/>
                  <a:pt x="284" y="28"/>
                </a:cubicBezTo>
                <a:cubicBezTo>
                  <a:pt x="281" y="13"/>
                  <a:pt x="268" y="2"/>
                  <a:pt x="252" y="2"/>
                </a:cubicBezTo>
                <a:cubicBezTo>
                  <a:pt x="236" y="2"/>
                  <a:pt x="223" y="13"/>
                  <a:pt x="220" y="28"/>
                </a:cubicBezTo>
                <a:cubicBezTo>
                  <a:pt x="0" y="28"/>
                  <a:pt x="0" y="28"/>
                  <a:pt x="0" y="28"/>
                </a:cubicBezTo>
                <a:cubicBezTo>
                  <a:pt x="0" y="33"/>
                  <a:pt x="0" y="33"/>
                  <a:pt x="0" y="33"/>
                </a:cubicBezTo>
                <a:cubicBezTo>
                  <a:pt x="219" y="33"/>
                  <a:pt x="219" y="33"/>
                  <a:pt x="219" y="33"/>
                </a:cubicBezTo>
                <a:cubicBezTo>
                  <a:pt x="219" y="34"/>
                  <a:pt x="219" y="34"/>
                  <a:pt x="219" y="35"/>
                </a:cubicBezTo>
                <a:cubicBezTo>
                  <a:pt x="219" y="53"/>
                  <a:pt x="234" y="67"/>
                  <a:pt x="252" y="67"/>
                </a:cubicBezTo>
                <a:cubicBezTo>
                  <a:pt x="270" y="67"/>
                  <a:pt x="284" y="53"/>
                  <a:pt x="284" y="35"/>
                </a:cubicBezTo>
                <a:cubicBezTo>
                  <a:pt x="284" y="34"/>
                  <a:pt x="284" y="34"/>
                  <a:pt x="284" y="33"/>
                </a:cubicBezTo>
                <a:cubicBezTo>
                  <a:pt x="788" y="33"/>
                  <a:pt x="788" y="33"/>
                  <a:pt x="788" y="33"/>
                </a:cubicBezTo>
                <a:cubicBezTo>
                  <a:pt x="788" y="34"/>
                  <a:pt x="788" y="34"/>
                  <a:pt x="788" y="35"/>
                </a:cubicBezTo>
                <a:cubicBezTo>
                  <a:pt x="788" y="53"/>
                  <a:pt x="802" y="67"/>
                  <a:pt x="820" y="67"/>
                </a:cubicBezTo>
                <a:cubicBezTo>
                  <a:pt x="838" y="67"/>
                  <a:pt x="853" y="53"/>
                  <a:pt x="853" y="35"/>
                </a:cubicBezTo>
                <a:cubicBezTo>
                  <a:pt x="853" y="34"/>
                  <a:pt x="853" y="34"/>
                  <a:pt x="853" y="33"/>
                </a:cubicBezTo>
                <a:cubicBezTo>
                  <a:pt x="1302" y="33"/>
                  <a:pt x="1302" y="33"/>
                  <a:pt x="1302" y="33"/>
                </a:cubicBezTo>
                <a:cubicBezTo>
                  <a:pt x="1302" y="35"/>
                  <a:pt x="1302" y="36"/>
                  <a:pt x="1302" y="37"/>
                </a:cubicBezTo>
                <a:cubicBezTo>
                  <a:pt x="1302" y="55"/>
                  <a:pt x="1317" y="70"/>
                  <a:pt x="1335" y="70"/>
                </a:cubicBezTo>
                <a:cubicBezTo>
                  <a:pt x="1353" y="70"/>
                  <a:pt x="1367" y="55"/>
                  <a:pt x="1367" y="37"/>
                </a:cubicBezTo>
                <a:cubicBezTo>
                  <a:pt x="1367" y="36"/>
                  <a:pt x="1367" y="35"/>
                  <a:pt x="1367" y="33"/>
                </a:cubicBezTo>
                <a:cubicBezTo>
                  <a:pt x="1827" y="33"/>
                  <a:pt x="1827" y="33"/>
                  <a:pt x="1827" y="33"/>
                </a:cubicBezTo>
                <a:cubicBezTo>
                  <a:pt x="1827" y="51"/>
                  <a:pt x="1842" y="65"/>
                  <a:pt x="1859" y="65"/>
                </a:cubicBezTo>
                <a:cubicBezTo>
                  <a:pt x="1877" y="65"/>
                  <a:pt x="1891" y="51"/>
                  <a:pt x="1892" y="33"/>
                </a:cubicBezTo>
                <a:cubicBezTo>
                  <a:pt x="2125" y="33"/>
                  <a:pt x="2125" y="33"/>
                  <a:pt x="2125" y="33"/>
                </a:cubicBezTo>
                <a:cubicBezTo>
                  <a:pt x="2125" y="28"/>
                  <a:pt x="2125" y="28"/>
                  <a:pt x="2125" y="28"/>
                </a:cubicBezTo>
                <a:lnTo>
                  <a:pt x="1892" y="28"/>
                </a:lnTo>
                <a:close/>
                <a:moveTo>
                  <a:pt x="278" y="35"/>
                </a:moveTo>
                <a:cubicBezTo>
                  <a:pt x="278" y="49"/>
                  <a:pt x="266" y="61"/>
                  <a:pt x="252" y="61"/>
                </a:cubicBezTo>
                <a:cubicBezTo>
                  <a:pt x="237" y="61"/>
                  <a:pt x="225" y="49"/>
                  <a:pt x="225" y="35"/>
                </a:cubicBezTo>
                <a:cubicBezTo>
                  <a:pt x="225" y="34"/>
                  <a:pt x="225" y="34"/>
                  <a:pt x="225" y="33"/>
                </a:cubicBezTo>
                <a:cubicBezTo>
                  <a:pt x="225" y="32"/>
                  <a:pt x="226" y="30"/>
                  <a:pt x="226" y="28"/>
                </a:cubicBezTo>
                <a:cubicBezTo>
                  <a:pt x="229" y="17"/>
                  <a:pt x="239" y="8"/>
                  <a:pt x="252" y="8"/>
                </a:cubicBezTo>
                <a:cubicBezTo>
                  <a:pt x="264" y="8"/>
                  <a:pt x="275" y="17"/>
                  <a:pt x="278" y="28"/>
                </a:cubicBezTo>
                <a:cubicBezTo>
                  <a:pt x="278" y="30"/>
                  <a:pt x="278" y="32"/>
                  <a:pt x="278" y="33"/>
                </a:cubicBezTo>
                <a:cubicBezTo>
                  <a:pt x="278" y="34"/>
                  <a:pt x="278" y="34"/>
                  <a:pt x="278" y="35"/>
                </a:cubicBezTo>
                <a:close/>
                <a:moveTo>
                  <a:pt x="847" y="35"/>
                </a:moveTo>
                <a:cubicBezTo>
                  <a:pt x="847" y="49"/>
                  <a:pt x="835" y="61"/>
                  <a:pt x="820" y="61"/>
                </a:cubicBezTo>
                <a:cubicBezTo>
                  <a:pt x="806" y="61"/>
                  <a:pt x="794" y="49"/>
                  <a:pt x="794" y="35"/>
                </a:cubicBezTo>
                <a:cubicBezTo>
                  <a:pt x="794" y="34"/>
                  <a:pt x="794" y="34"/>
                  <a:pt x="794" y="33"/>
                </a:cubicBezTo>
                <a:cubicBezTo>
                  <a:pt x="794" y="32"/>
                  <a:pt x="794" y="30"/>
                  <a:pt x="795" y="28"/>
                </a:cubicBezTo>
                <a:cubicBezTo>
                  <a:pt x="797" y="17"/>
                  <a:pt x="808" y="8"/>
                  <a:pt x="820" y="8"/>
                </a:cubicBezTo>
                <a:cubicBezTo>
                  <a:pt x="833" y="8"/>
                  <a:pt x="843" y="17"/>
                  <a:pt x="846" y="28"/>
                </a:cubicBezTo>
                <a:cubicBezTo>
                  <a:pt x="847" y="30"/>
                  <a:pt x="847" y="32"/>
                  <a:pt x="847" y="33"/>
                </a:cubicBezTo>
                <a:cubicBezTo>
                  <a:pt x="847" y="34"/>
                  <a:pt x="847" y="34"/>
                  <a:pt x="847" y="35"/>
                </a:cubicBezTo>
                <a:close/>
                <a:moveTo>
                  <a:pt x="1361" y="37"/>
                </a:moveTo>
                <a:cubicBezTo>
                  <a:pt x="1361" y="52"/>
                  <a:pt x="1350" y="64"/>
                  <a:pt x="1335" y="64"/>
                </a:cubicBezTo>
                <a:cubicBezTo>
                  <a:pt x="1320" y="64"/>
                  <a:pt x="1308" y="52"/>
                  <a:pt x="1308" y="37"/>
                </a:cubicBezTo>
                <a:cubicBezTo>
                  <a:pt x="1308" y="36"/>
                  <a:pt x="1308" y="34"/>
                  <a:pt x="1308" y="33"/>
                </a:cubicBezTo>
                <a:cubicBezTo>
                  <a:pt x="1309" y="32"/>
                  <a:pt x="1309" y="30"/>
                  <a:pt x="1310" y="28"/>
                </a:cubicBezTo>
                <a:cubicBezTo>
                  <a:pt x="1313" y="18"/>
                  <a:pt x="1323" y="11"/>
                  <a:pt x="1335" y="11"/>
                </a:cubicBezTo>
                <a:cubicBezTo>
                  <a:pt x="1346" y="11"/>
                  <a:pt x="1356" y="18"/>
                  <a:pt x="1360" y="28"/>
                </a:cubicBezTo>
                <a:cubicBezTo>
                  <a:pt x="1360" y="30"/>
                  <a:pt x="1361" y="32"/>
                  <a:pt x="1361" y="33"/>
                </a:cubicBezTo>
                <a:cubicBezTo>
                  <a:pt x="1361" y="34"/>
                  <a:pt x="1361" y="36"/>
                  <a:pt x="1361" y="37"/>
                </a:cubicBezTo>
                <a:close/>
                <a:moveTo>
                  <a:pt x="1859" y="59"/>
                </a:moveTo>
                <a:cubicBezTo>
                  <a:pt x="1845" y="59"/>
                  <a:pt x="1833" y="48"/>
                  <a:pt x="1833" y="33"/>
                </a:cubicBezTo>
                <a:cubicBezTo>
                  <a:pt x="1833" y="33"/>
                  <a:pt x="1833" y="33"/>
                  <a:pt x="1833" y="32"/>
                </a:cubicBezTo>
                <a:cubicBezTo>
                  <a:pt x="1833" y="31"/>
                  <a:pt x="1833" y="30"/>
                  <a:pt x="1833" y="28"/>
                </a:cubicBezTo>
                <a:cubicBezTo>
                  <a:pt x="1835" y="16"/>
                  <a:pt x="1846" y="6"/>
                  <a:pt x="1859" y="6"/>
                </a:cubicBezTo>
                <a:cubicBezTo>
                  <a:pt x="1873" y="6"/>
                  <a:pt x="1884" y="16"/>
                  <a:pt x="1886" y="28"/>
                </a:cubicBezTo>
                <a:cubicBezTo>
                  <a:pt x="1886" y="30"/>
                  <a:pt x="1886" y="31"/>
                  <a:pt x="1886" y="32"/>
                </a:cubicBezTo>
                <a:cubicBezTo>
                  <a:pt x="1886" y="33"/>
                  <a:pt x="1886" y="33"/>
                  <a:pt x="1886" y="33"/>
                </a:cubicBezTo>
                <a:cubicBezTo>
                  <a:pt x="1885" y="48"/>
                  <a:pt x="1874" y="59"/>
                  <a:pt x="1859" y="59"/>
                </a:cubicBez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06" name="Oval 33"/>
          <p:cNvSpPr>
            <a:spLocks noChangeArrowheads="1"/>
          </p:cNvSpPr>
          <p:nvPr/>
        </p:nvSpPr>
        <p:spPr bwMode="auto">
          <a:xfrm>
            <a:off x="2573338" y="5453063"/>
            <a:ext cx="165100" cy="165100"/>
          </a:xfrm>
          <a:prstGeom prst="ellipse">
            <a:avLst/>
          </a:pr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07" name="Oval 34"/>
          <p:cNvSpPr>
            <a:spLocks noChangeArrowheads="1"/>
          </p:cNvSpPr>
          <p:nvPr/>
        </p:nvSpPr>
        <p:spPr bwMode="auto">
          <a:xfrm>
            <a:off x="4984750" y="5453063"/>
            <a:ext cx="165100" cy="165100"/>
          </a:xfrm>
          <a:prstGeom prst="ellipse">
            <a:avLst/>
          </a:prstGeom>
          <a:solidFill>
            <a:schemeClr val="accent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08" name="Oval 35"/>
          <p:cNvSpPr>
            <a:spLocks noChangeArrowheads="1"/>
          </p:cNvSpPr>
          <p:nvPr/>
        </p:nvSpPr>
        <p:spPr bwMode="auto">
          <a:xfrm>
            <a:off x="7164388" y="5465763"/>
            <a:ext cx="165100" cy="165100"/>
          </a:xfrm>
          <a:prstGeom prst="ellipse">
            <a:avLst/>
          </a:prstGeom>
          <a:solidFill>
            <a:srgbClr val="00B050"/>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09" name="Oval 36"/>
          <p:cNvSpPr>
            <a:spLocks noChangeArrowheads="1"/>
          </p:cNvSpPr>
          <p:nvPr/>
        </p:nvSpPr>
        <p:spPr bwMode="auto">
          <a:xfrm>
            <a:off x="9390063" y="5445125"/>
            <a:ext cx="165100" cy="165100"/>
          </a:xfrm>
          <a:prstGeom prst="ellipse">
            <a:avLst/>
          </a:prstGeom>
          <a:solidFill>
            <a:srgbClr val="1C50A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10" name="Rectangle 37"/>
          <p:cNvSpPr>
            <a:spLocks noChangeArrowheads="1"/>
          </p:cNvSpPr>
          <p:nvPr/>
        </p:nvSpPr>
        <p:spPr bwMode="auto">
          <a:xfrm>
            <a:off x="9458325" y="4876800"/>
            <a:ext cx="25400" cy="512763"/>
          </a:xfrm>
          <a:prstGeom prst="rect">
            <a:avLst/>
          </a:prstGeom>
          <a:solidFill>
            <a:srgbClr val="BC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11" name="Rectangle 38"/>
          <p:cNvSpPr>
            <a:spLocks noChangeArrowheads="1"/>
          </p:cNvSpPr>
          <p:nvPr/>
        </p:nvSpPr>
        <p:spPr bwMode="auto">
          <a:xfrm>
            <a:off x="7235825" y="4876800"/>
            <a:ext cx="25400" cy="538163"/>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12" name="Rectangle 39"/>
          <p:cNvSpPr>
            <a:spLocks noChangeArrowheads="1"/>
          </p:cNvSpPr>
          <p:nvPr/>
        </p:nvSpPr>
        <p:spPr bwMode="auto">
          <a:xfrm>
            <a:off x="5057775" y="4876800"/>
            <a:ext cx="20638" cy="538163"/>
          </a:xfrm>
          <a:prstGeom prst="rect">
            <a:avLst/>
          </a:prstGeom>
          <a:solidFill>
            <a:srgbClr val="BC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13" name="Rectangle 40"/>
          <p:cNvSpPr>
            <a:spLocks noChangeArrowheads="1"/>
          </p:cNvSpPr>
          <p:nvPr/>
        </p:nvSpPr>
        <p:spPr bwMode="auto">
          <a:xfrm>
            <a:off x="2644775" y="4876800"/>
            <a:ext cx="25400" cy="538163"/>
          </a:xfrm>
          <a:prstGeom prst="rect">
            <a:avLst/>
          </a:prstGeom>
          <a:solidFill>
            <a:srgbClr val="BC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14" name="Freeform 42"/>
          <p:cNvSpPr>
            <a:spLocks noEditPoints="1"/>
          </p:cNvSpPr>
          <p:nvPr/>
        </p:nvSpPr>
        <p:spPr bwMode="auto">
          <a:xfrm>
            <a:off x="9461500" y="2954338"/>
            <a:ext cx="22225" cy="1200150"/>
          </a:xfrm>
          <a:custGeom>
            <a:avLst/>
            <a:gdLst>
              <a:gd name="T0" fmla="*/ 14 w 14"/>
              <a:gd name="T1" fmla="*/ 756 h 756"/>
              <a:gd name="T2" fmla="*/ 0 w 14"/>
              <a:gd name="T3" fmla="*/ 756 h 756"/>
              <a:gd name="T4" fmla="*/ 0 w 14"/>
              <a:gd name="T5" fmla="*/ 705 h 756"/>
              <a:gd name="T6" fmla="*/ 14 w 14"/>
              <a:gd name="T7" fmla="*/ 705 h 756"/>
              <a:gd name="T8" fmla="*/ 14 w 14"/>
              <a:gd name="T9" fmla="*/ 756 h 756"/>
              <a:gd name="T10" fmla="*/ 14 w 14"/>
              <a:gd name="T11" fmla="*/ 655 h 756"/>
              <a:gd name="T12" fmla="*/ 0 w 14"/>
              <a:gd name="T13" fmla="*/ 655 h 756"/>
              <a:gd name="T14" fmla="*/ 0 w 14"/>
              <a:gd name="T15" fmla="*/ 604 h 756"/>
              <a:gd name="T16" fmla="*/ 14 w 14"/>
              <a:gd name="T17" fmla="*/ 604 h 756"/>
              <a:gd name="T18" fmla="*/ 14 w 14"/>
              <a:gd name="T19" fmla="*/ 655 h 756"/>
              <a:gd name="T20" fmla="*/ 14 w 14"/>
              <a:gd name="T21" fmla="*/ 553 h 756"/>
              <a:gd name="T22" fmla="*/ 0 w 14"/>
              <a:gd name="T23" fmla="*/ 553 h 756"/>
              <a:gd name="T24" fmla="*/ 0 w 14"/>
              <a:gd name="T25" fmla="*/ 505 h 756"/>
              <a:gd name="T26" fmla="*/ 14 w 14"/>
              <a:gd name="T27" fmla="*/ 505 h 756"/>
              <a:gd name="T28" fmla="*/ 14 w 14"/>
              <a:gd name="T29" fmla="*/ 553 h 756"/>
              <a:gd name="T30" fmla="*/ 14 w 14"/>
              <a:gd name="T31" fmla="*/ 454 h 756"/>
              <a:gd name="T32" fmla="*/ 0 w 14"/>
              <a:gd name="T33" fmla="*/ 454 h 756"/>
              <a:gd name="T34" fmla="*/ 0 w 14"/>
              <a:gd name="T35" fmla="*/ 403 h 756"/>
              <a:gd name="T36" fmla="*/ 14 w 14"/>
              <a:gd name="T37" fmla="*/ 403 h 756"/>
              <a:gd name="T38" fmla="*/ 14 w 14"/>
              <a:gd name="T39" fmla="*/ 454 h 756"/>
              <a:gd name="T40" fmla="*/ 14 w 14"/>
              <a:gd name="T41" fmla="*/ 353 h 756"/>
              <a:gd name="T42" fmla="*/ 0 w 14"/>
              <a:gd name="T43" fmla="*/ 353 h 756"/>
              <a:gd name="T44" fmla="*/ 0 w 14"/>
              <a:gd name="T45" fmla="*/ 302 h 756"/>
              <a:gd name="T46" fmla="*/ 14 w 14"/>
              <a:gd name="T47" fmla="*/ 302 h 756"/>
              <a:gd name="T48" fmla="*/ 14 w 14"/>
              <a:gd name="T49" fmla="*/ 353 h 756"/>
              <a:gd name="T50" fmla="*/ 14 w 14"/>
              <a:gd name="T51" fmla="*/ 251 h 756"/>
              <a:gd name="T52" fmla="*/ 0 w 14"/>
              <a:gd name="T53" fmla="*/ 251 h 756"/>
              <a:gd name="T54" fmla="*/ 0 w 14"/>
              <a:gd name="T55" fmla="*/ 200 h 756"/>
              <a:gd name="T56" fmla="*/ 14 w 14"/>
              <a:gd name="T57" fmla="*/ 200 h 756"/>
              <a:gd name="T58" fmla="*/ 14 w 14"/>
              <a:gd name="T59" fmla="*/ 251 h 756"/>
              <a:gd name="T60" fmla="*/ 14 w 14"/>
              <a:gd name="T61" fmla="*/ 150 h 756"/>
              <a:gd name="T62" fmla="*/ 0 w 14"/>
              <a:gd name="T63" fmla="*/ 150 h 756"/>
              <a:gd name="T64" fmla="*/ 0 w 14"/>
              <a:gd name="T65" fmla="*/ 99 h 756"/>
              <a:gd name="T66" fmla="*/ 14 w 14"/>
              <a:gd name="T67" fmla="*/ 99 h 756"/>
              <a:gd name="T68" fmla="*/ 14 w 14"/>
              <a:gd name="T69" fmla="*/ 150 h 756"/>
              <a:gd name="T70" fmla="*/ 14 w 14"/>
              <a:gd name="T71" fmla="*/ 48 h 756"/>
              <a:gd name="T72" fmla="*/ 0 w 14"/>
              <a:gd name="T73" fmla="*/ 48 h 756"/>
              <a:gd name="T74" fmla="*/ 0 w 14"/>
              <a:gd name="T75" fmla="*/ 0 h 756"/>
              <a:gd name="T76" fmla="*/ 14 w 14"/>
              <a:gd name="T77" fmla="*/ 0 h 756"/>
              <a:gd name="T78" fmla="*/ 14 w 14"/>
              <a:gd name="T79" fmla="*/ 48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 h="756">
                <a:moveTo>
                  <a:pt x="14" y="756"/>
                </a:moveTo>
                <a:lnTo>
                  <a:pt x="0" y="756"/>
                </a:lnTo>
                <a:lnTo>
                  <a:pt x="0" y="705"/>
                </a:lnTo>
                <a:lnTo>
                  <a:pt x="14" y="705"/>
                </a:lnTo>
                <a:lnTo>
                  <a:pt x="14" y="756"/>
                </a:lnTo>
                <a:close/>
                <a:moveTo>
                  <a:pt x="14" y="655"/>
                </a:moveTo>
                <a:lnTo>
                  <a:pt x="0" y="655"/>
                </a:lnTo>
                <a:lnTo>
                  <a:pt x="0" y="604"/>
                </a:lnTo>
                <a:lnTo>
                  <a:pt x="14" y="604"/>
                </a:lnTo>
                <a:lnTo>
                  <a:pt x="14" y="655"/>
                </a:lnTo>
                <a:close/>
                <a:moveTo>
                  <a:pt x="14" y="553"/>
                </a:moveTo>
                <a:lnTo>
                  <a:pt x="0" y="553"/>
                </a:lnTo>
                <a:lnTo>
                  <a:pt x="0" y="505"/>
                </a:lnTo>
                <a:lnTo>
                  <a:pt x="14" y="505"/>
                </a:lnTo>
                <a:lnTo>
                  <a:pt x="14" y="553"/>
                </a:lnTo>
                <a:close/>
                <a:moveTo>
                  <a:pt x="14" y="454"/>
                </a:moveTo>
                <a:lnTo>
                  <a:pt x="0" y="454"/>
                </a:lnTo>
                <a:lnTo>
                  <a:pt x="0" y="403"/>
                </a:lnTo>
                <a:lnTo>
                  <a:pt x="14" y="403"/>
                </a:lnTo>
                <a:lnTo>
                  <a:pt x="14" y="454"/>
                </a:lnTo>
                <a:close/>
                <a:moveTo>
                  <a:pt x="14" y="353"/>
                </a:moveTo>
                <a:lnTo>
                  <a:pt x="0" y="353"/>
                </a:lnTo>
                <a:lnTo>
                  <a:pt x="0" y="302"/>
                </a:lnTo>
                <a:lnTo>
                  <a:pt x="14" y="302"/>
                </a:lnTo>
                <a:lnTo>
                  <a:pt x="14" y="353"/>
                </a:lnTo>
                <a:close/>
                <a:moveTo>
                  <a:pt x="14" y="251"/>
                </a:moveTo>
                <a:lnTo>
                  <a:pt x="0" y="251"/>
                </a:lnTo>
                <a:lnTo>
                  <a:pt x="0" y="200"/>
                </a:lnTo>
                <a:lnTo>
                  <a:pt x="14" y="200"/>
                </a:lnTo>
                <a:lnTo>
                  <a:pt x="14" y="251"/>
                </a:lnTo>
                <a:close/>
                <a:moveTo>
                  <a:pt x="14" y="150"/>
                </a:moveTo>
                <a:lnTo>
                  <a:pt x="0" y="150"/>
                </a:lnTo>
                <a:lnTo>
                  <a:pt x="0" y="99"/>
                </a:lnTo>
                <a:lnTo>
                  <a:pt x="14" y="99"/>
                </a:lnTo>
                <a:lnTo>
                  <a:pt x="14" y="150"/>
                </a:lnTo>
                <a:close/>
                <a:moveTo>
                  <a:pt x="14" y="48"/>
                </a:moveTo>
                <a:lnTo>
                  <a:pt x="0" y="48"/>
                </a:lnTo>
                <a:lnTo>
                  <a:pt x="0" y="0"/>
                </a:lnTo>
                <a:lnTo>
                  <a:pt x="14" y="0"/>
                </a:lnTo>
                <a:lnTo>
                  <a:pt x="14" y="48"/>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15" name="Rectangle 43"/>
          <p:cNvSpPr>
            <a:spLocks noChangeArrowheads="1"/>
          </p:cNvSpPr>
          <p:nvPr/>
        </p:nvSpPr>
        <p:spPr bwMode="auto">
          <a:xfrm>
            <a:off x="9461500" y="4235450"/>
            <a:ext cx="22225" cy="42863"/>
          </a:xfrm>
          <a:prstGeom prst="rect">
            <a:avLst/>
          </a:prstGeom>
          <a:solidFill>
            <a:srgbClr val="BC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16" name="Rectangle 44"/>
          <p:cNvSpPr>
            <a:spLocks noChangeArrowheads="1"/>
          </p:cNvSpPr>
          <p:nvPr/>
        </p:nvSpPr>
        <p:spPr bwMode="auto">
          <a:xfrm>
            <a:off x="7232650" y="4367213"/>
            <a:ext cx="25400" cy="42863"/>
          </a:xfrm>
          <a:prstGeom prst="rect">
            <a:avLst/>
          </a:prstGeom>
          <a:solidFill>
            <a:srgbClr val="BC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17" name="Freeform 45"/>
          <p:cNvSpPr>
            <a:spLocks noEditPoints="1"/>
          </p:cNvSpPr>
          <p:nvPr/>
        </p:nvSpPr>
        <p:spPr bwMode="auto">
          <a:xfrm>
            <a:off x="7232650" y="3629025"/>
            <a:ext cx="25400" cy="644525"/>
          </a:xfrm>
          <a:custGeom>
            <a:avLst/>
            <a:gdLst>
              <a:gd name="T0" fmla="*/ 16 w 16"/>
              <a:gd name="T1" fmla="*/ 406 h 406"/>
              <a:gd name="T2" fmla="*/ 0 w 16"/>
              <a:gd name="T3" fmla="*/ 406 h 406"/>
              <a:gd name="T4" fmla="*/ 0 w 16"/>
              <a:gd name="T5" fmla="*/ 347 h 406"/>
              <a:gd name="T6" fmla="*/ 16 w 16"/>
              <a:gd name="T7" fmla="*/ 347 h 406"/>
              <a:gd name="T8" fmla="*/ 16 w 16"/>
              <a:gd name="T9" fmla="*/ 406 h 406"/>
              <a:gd name="T10" fmla="*/ 16 w 16"/>
              <a:gd name="T11" fmla="*/ 288 h 406"/>
              <a:gd name="T12" fmla="*/ 0 w 16"/>
              <a:gd name="T13" fmla="*/ 288 h 406"/>
              <a:gd name="T14" fmla="*/ 0 w 16"/>
              <a:gd name="T15" fmla="*/ 232 h 406"/>
              <a:gd name="T16" fmla="*/ 16 w 16"/>
              <a:gd name="T17" fmla="*/ 232 h 406"/>
              <a:gd name="T18" fmla="*/ 16 w 16"/>
              <a:gd name="T19" fmla="*/ 288 h 406"/>
              <a:gd name="T20" fmla="*/ 16 w 16"/>
              <a:gd name="T21" fmla="*/ 174 h 406"/>
              <a:gd name="T22" fmla="*/ 0 w 16"/>
              <a:gd name="T23" fmla="*/ 174 h 406"/>
              <a:gd name="T24" fmla="*/ 0 w 16"/>
              <a:gd name="T25" fmla="*/ 115 h 406"/>
              <a:gd name="T26" fmla="*/ 16 w 16"/>
              <a:gd name="T27" fmla="*/ 115 h 406"/>
              <a:gd name="T28" fmla="*/ 16 w 16"/>
              <a:gd name="T29" fmla="*/ 174 h 406"/>
              <a:gd name="T30" fmla="*/ 16 w 16"/>
              <a:gd name="T31" fmla="*/ 59 h 406"/>
              <a:gd name="T32" fmla="*/ 0 w 16"/>
              <a:gd name="T33" fmla="*/ 59 h 406"/>
              <a:gd name="T34" fmla="*/ 0 w 16"/>
              <a:gd name="T35" fmla="*/ 0 h 406"/>
              <a:gd name="T36" fmla="*/ 16 w 16"/>
              <a:gd name="T37" fmla="*/ 0 h 406"/>
              <a:gd name="T38" fmla="*/ 16 w 16"/>
              <a:gd name="T39" fmla="*/ 59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06">
                <a:moveTo>
                  <a:pt x="16" y="406"/>
                </a:moveTo>
                <a:lnTo>
                  <a:pt x="0" y="406"/>
                </a:lnTo>
                <a:lnTo>
                  <a:pt x="0" y="347"/>
                </a:lnTo>
                <a:lnTo>
                  <a:pt x="16" y="347"/>
                </a:lnTo>
                <a:lnTo>
                  <a:pt x="16" y="406"/>
                </a:lnTo>
                <a:close/>
                <a:moveTo>
                  <a:pt x="16" y="288"/>
                </a:moveTo>
                <a:lnTo>
                  <a:pt x="0" y="288"/>
                </a:lnTo>
                <a:lnTo>
                  <a:pt x="0" y="232"/>
                </a:lnTo>
                <a:lnTo>
                  <a:pt x="16" y="232"/>
                </a:lnTo>
                <a:lnTo>
                  <a:pt x="16" y="288"/>
                </a:lnTo>
                <a:close/>
                <a:moveTo>
                  <a:pt x="16" y="174"/>
                </a:moveTo>
                <a:lnTo>
                  <a:pt x="0" y="174"/>
                </a:lnTo>
                <a:lnTo>
                  <a:pt x="0" y="115"/>
                </a:lnTo>
                <a:lnTo>
                  <a:pt x="16" y="115"/>
                </a:lnTo>
                <a:lnTo>
                  <a:pt x="16" y="174"/>
                </a:lnTo>
                <a:close/>
                <a:moveTo>
                  <a:pt x="16" y="59"/>
                </a:moveTo>
                <a:lnTo>
                  <a:pt x="0" y="59"/>
                </a:lnTo>
                <a:lnTo>
                  <a:pt x="0" y="0"/>
                </a:lnTo>
                <a:lnTo>
                  <a:pt x="16" y="0"/>
                </a:lnTo>
                <a:lnTo>
                  <a:pt x="16" y="59"/>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18" name="Rectangle 47"/>
          <p:cNvSpPr>
            <a:spLocks noChangeArrowheads="1"/>
          </p:cNvSpPr>
          <p:nvPr/>
        </p:nvSpPr>
        <p:spPr bwMode="auto">
          <a:xfrm>
            <a:off x="5045075" y="4527550"/>
            <a:ext cx="20638" cy="42863"/>
          </a:xfrm>
          <a:prstGeom prst="rect">
            <a:avLst/>
          </a:prstGeom>
          <a:solidFill>
            <a:srgbClr val="BC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19" name="Freeform 48"/>
          <p:cNvSpPr>
            <a:spLocks noEditPoints="1"/>
          </p:cNvSpPr>
          <p:nvPr/>
        </p:nvSpPr>
        <p:spPr bwMode="auto">
          <a:xfrm>
            <a:off x="5045075" y="4171950"/>
            <a:ext cx="20638" cy="266700"/>
          </a:xfrm>
          <a:custGeom>
            <a:avLst/>
            <a:gdLst>
              <a:gd name="T0" fmla="*/ 13 w 13"/>
              <a:gd name="T1" fmla="*/ 168 h 168"/>
              <a:gd name="T2" fmla="*/ 0 w 13"/>
              <a:gd name="T3" fmla="*/ 168 h 168"/>
              <a:gd name="T4" fmla="*/ 0 w 13"/>
              <a:gd name="T5" fmla="*/ 112 h 168"/>
              <a:gd name="T6" fmla="*/ 13 w 13"/>
              <a:gd name="T7" fmla="*/ 112 h 168"/>
              <a:gd name="T8" fmla="*/ 13 w 13"/>
              <a:gd name="T9" fmla="*/ 168 h 168"/>
              <a:gd name="T10" fmla="*/ 13 w 13"/>
              <a:gd name="T11" fmla="*/ 56 h 168"/>
              <a:gd name="T12" fmla="*/ 0 w 13"/>
              <a:gd name="T13" fmla="*/ 56 h 168"/>
              <a:gd name="T14" fmla="*/ 0 w 13"/>
              <a:gd name="T15" fmla="*/ 0 h 168"/>
              <a:gd name="T16" fmla="*/ 13 w 13"/>
              <a:gd name="T17" fmla="*/ 0 h 168"/>
              <a:gd name="T18" fmla="*/ 13 w 13"/>
              <a:gd name="T19" fmla="*/ 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68">
                <a:moveTo>
                  <a:pt x="13" y="168"/>
                </a:moveTo>
                <a:lnTo>
                  <a:pt x="0" y="168"/>
                </a:lnTo>
                <a:lnTo>
                  <a:pt x="0" y="112"/>
                </a:lnTo>
                <a:lnTo>
                  <a:pt x="13" y="112"/>
                </a:lnTo>
                <a:lnTo>
                  <a:pt x="13" y="168"/>
                </a:lnTo>
                <a:close/>
                <a:moveTo>
                  <a:pt x="13" y="56"/>
                </a:moveTo>
                <a:lnTo>
                  <a:pt x="0" y="56"/>
                </a:lnTo>
                <a:lnTo>
                  <a:pt x="0" y="0"/>
                </a:lnTo>
                <a:lnTo>
                  <a:pt x="13" y="0"/>
                </a:lnTo>
                <a:lnTo>
                  <a:pt x="13" y="56"/>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20" name="Rectangle 50"/>
          <p:cNvSpPr>
            <a:spLocks noChangeArrowheads="1"/>
          </p:cNvSpPr>
          <p:nvPr/>
        </p:nvSpPr>
        <p:spPr bwMode="auto">
          <a:xfrm>
            <a:off x="2644775" y="4638675"/>
            <a:ext cx="22225" cy="42863"/>
          </a:xfrm>
          <a:prstGeom prst="rect">
            <a:avLst/>
          </a:prstGeom>
          <a:solidFill>
            <a:srgbClr val="BC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grpSp>
        <p:nvGrpSpPr>
          <p:cNvPr id="121" name="组合 120"/>
          <p:cNvGrpSpPr/>
          <p:nvPr/>
        </p:nvGrpSpPr>
        <p:grpSpPr>
          <a:xfrm>
            <a:off x="2400484" y="2322421"/>
            <a:ext cx="466726" cy="573088"/>
            <a:chOff x="2114550" y="2779713"/>
            <a:chExt cx="466726" cy="573088"/>
          </a:xfrm>
          <a:solidFill>
            <a:schemeClr val="accent1"/>
          </a:solidFill>
        </p:grpSpPr>
        <p:sp>
          <p:nvSpPr>
            <p:cNvPr id="122" name="Freeform 53"/>
            <p:cNvSpPr>
              <a:spLocks noEditPoints="1"/>
            </p:cNvSpPr>
            <p:nvPr/>
          </p:nvSpPr>
          <p:spPr bwMode="auto">
            <a:xfrm>
              <a:off x="2114550" y="2779713"/>
              <a:ext cx="423863" cy="573088"/>
            </a:xfrm>
            <a:custGeom>
              <a:avLst/>
              <a:gdLst>
                <a:gd name="T0" fmla="*/ 86 w 100"/>
                <a:gd name="T1" fmla="*/ 131 h 135"/>
                <a:gd name="T2" fmla="*/ 4 w 100"/>
                <a:gd name="T3" fmla="*/ 131 h 135"/>
                <a:gd name="T4" fmla="*/ 4 w 100"/>
                <a:gd name="T5" fmla="*/ 4 h 135"/>
                <a:gd name="T6" fmla="*/ 72 w 100"/>
                <a:gd name="T7" fmla="*/ 4 h 135"/>
                <a:gd name="T8" fmla="*/ 72 w 100"/>
                <a:gd name="T9" fmla="*/ 27 h 135"/>
                <a:gd name="T10" fmla="*/ 74 w 100"/>
                <a:gd name="T11" fmla="*/ 29 h 135"/>
                <a:gd name="T12" fmla="*/ 96 w 100"/>
                <a:gd name="T13" fmla="*/ 29 h 135"/>
                <a:gd name="T14" fmla="*/ 96 w 100"/>
                <a:gd name="T15" fmla="*/ 99 h 135"/>
                <a:gd name="T16" fmla="*/ 98 w 100"/>
                <a:gd name="T17" fmla="*/ 101 h 135"/>
                <a:gd name="T18" fmla="*/ 100 w 100"/>
                <a:gd name="T19" fmla="*/ 99 h 135"/>
                <a:gd name="T20" fmla="*/ 100 w 100"/>
                <a:gd name="T21" fmla="*/ 27 h 135"/>
                <a:gd name="T22" fmla="*/ 100 w 100"/>
                <a:gd name="T23" fmla="*/ 26 h 135"/>
                <a:gd name="T24" fmla="*/ 99 w 100"/>
                <a:gd name="T25" fmla="*/ 24 h 135"/>
                <a:gd name="T26" fmla="*/ 75 w 100"/>
                <a:gd name="T27" fmla="*/ 1 h 135"/>
                <a:gd name="T28" fmla="*/ 75 w 100"/>
                <a:gd name="T29" fmla="*/ 0 h 135"/>
                <a:gd name="T30" fmla="*/ 74 w 100"/>
                <a:gd name="T31" fmla="*/ 0 h 135"/>
                <a:gd name="T32" fmla="*/ 74 w 100"/>
                <a:gd name="T33" fmla="*/ 0 h 135"/>
                <a:gd name="T34" fmla="*/ 2 w 100"/>
                <a:gd name="T35" fmla="*/ 0 h 135"/>
                <a:gd name="T36" fmla="*/ 0 w 100"/>
                <a:gd name="T37" fmla="*/ 2 h 135"/>
                <a:gd name="T38" fmla="*/ 0 w 100"/>
                <a:gd name="T39" fmla="*/ 133 h 135"/>
                <a:gd name="T40" fmla="*/ 2 w 100"/>
                <a:gd name="T41" fmla="*/ 135 h 135"/>
                <a:gd name="T42" fmla="*/ 86 w 100"/>
                <a:gd name="T43" fmla="*/ 135 h 135"/>
                <a:gd name="T44" fmla="*/ 88 w 100"/>
                <a:gd name="T45" fmla="*/ 133 h 135"/>
                <a:gd name="T46" fmla="*/ 86 w 100"/>
                <a:gd name="T47" fmla="*/ 131 h 135"/>
                <a:gd name="T48" fmla="*/ 76 w 100"/>
                <a:gd name="T49" fmla="*/ 25 h 135"/>
                <a:gd name="T50" fmla="*/ 76 w 100"/>
                <a:gd name="T51" fmla="*/ 7 h 135"/>
                <a:gd name="T52" fmla="*/ 94 w 100"/>
                <a:gd name="T53" fmla="*/ 25 h 135"/>
                <a:gd name="T54" fmla="*/ 76 w 100"/>
                <a:gd name="T55" fmla="*/ 2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0" h="135">
                  <a:moveTo>
                    <a:pt x="86" y="131"/>
                  </a:moveTo>
                  <a:cubicBezTo>
                    <a:pt x="4" y="131"/>
                    <a:pt x="4" y="131"/>
                    <a:pt x="4" y="131"/>
                  </a:cubicBezTo>
                  <a:cubicBezTo>
                    <a:pt x="4" y="4"/>
                    <a:pt x="4" y="4"/>
                    <a:pt x="4" y="4"/>
                  </a:cubicBezTo>
                  <a:cubicBezTo>
                    <a:pt x="72" y="4"/>
                    <a:pt x="72" y="4"/>
                    <a:pt x="72" y="4"/>
                  </a:cubicBezTo>
                  <a:cubicBezTo>
                    <a:pt x="72" y="27"/>
                    <a:pt x="72" y="27"/>
                    <a:pt x="72" y="27"/>
                  </a:cubicBezTo>
                  <a:cubicBezTo>
                    <a:pt x="72" y="28"/>
                    <a:pt x="73" y="29"/>
                    <a:pt x="74" y="29"/>
                  </a:cubicBezTo>
                  <a:cubicBezTo>
                    <a:pt x="96" y="29"/>
                    <a:pt x="96" y="29"/>
                    <a:pt x="96" y="29"/>
                  </a:cubicBezTo>
                  <a:cubicBezTo>
                    <a:pt x="96" y="99"/>
                    <a:pt x="96" y="99"/>
                    <a:pt x="96" y="99"/>
                  </a:cubicBezTo>
                  <a:cubicBezTo>
                    <a:pt x="96" y="100"/>
                    <a:pt x="96" y="101"/>
                    <a:pt x="98" y="101"/>
                  </a:cubicBezTo>
                  <a:cubicBezTo>
                    <a:pt x="99" y="101"/>
                    <a:pt x="100" y="100"/>
                    <a:pt x="100" y="99"/>
                  </a:cubicBezTo>
                  <a:cubicBezTo>
                    <a:pt x="100" y="27"/>
                    <a:pt x="100" y="27"/>
                    <a:pt x="100" y="27"/>
                  </a:cubicBezTo>
                  <a:cubicBezTo>
                    <a:pt x="100" y="26"/>
                    <a:pt x="100" y="26"/>
                    <a:pt x="100" y="26"/>
                  </a:cubicBezTo>
                  <a:cubicBezTo>
                    <a:pt x="100" y="25"/>
                    <a:pt x="99" y="25"/>
                    <a:pt x="99" y="24"/>
                  </a:cubicBezTo>
                  <a:cubicBezTo>
                    <a:pt x="75" y="1"/>
                    <a:pt x="75" y="1"/>
                    <a:pt x="75" y="1"/>
                  </a:cubicBezTo>
                  <a:cubicBezTo>
                    <a:pt x="75" y="1"/>
                    <a:pt x="75" y="0"/>
                    <a:pt x="75" y="0"/>
                  </a:cubicBezTo>
                  <a:cubicBezTo>
                    <a:pt x="74" y="0"/>
                    <a:pt x="74" y="0"/>
                    <a:pt x="74" y="0"/>
                  </a:cubicBezTo>
                  <a:cubicBezTo>
                    <a:pt x="74" y="0"/>
                    <a:pt x="74" y="0"/>
                    <a:pt x="74" y="0"/>
                  </a:cubicBezTo>
                  <a:cubicBezTo>
                    <a:pt x="2" y="0"/>
                    <a:pt x="2" y="0"/>
                    <a:pt x="2" y="0"/>
                  </a:cubicBezTo>
                  <a:cubicBezTo>
                    <a:pt x="1" y="0"/>
                    <a:pt x="0" y="1"/>
                    <a:pt x="0" y="2"/>
                  </a:cubicBezTo>
                  <a:cubicBezTo>
                    <a:pt x="0" y="133"/>
                    <a:pt x="0" y="133"/>
                    <a:pt x="0" y="133"/>
                  </a:cubicBezTo>
                  <a:cubicBezTo>
                    <a:pt x="0" y="135"/>
                    <a:pt x="1" y="135"/>
                    <a:pt x="2" y="135"/>
                  </a:cubicBezTo>
                  <a:cubicBezTo>
                    <a:pt x="86" y="135"/>
                    <a:pt x="86" y="135"/>
                    <a:pt x="86" y="135"/>
                  </a:cubicBezTo>
                  <a:cubicBezTo>
                    <a:pt x="87" y="135"/>
                    <a:pt x="88" y="135"/>
                    <a:pt x="88" y="133"/>
                  </a:cubicBezTo>
                  <a:cubicBezTo>
                    <a:pt x="88" y="132"/>
                    <a:pt x="87" y="131"/>
                    <a:pt x="86" y="131"/>
                  </a:cubicBezTo>
                  <a:close/>
                  <a:moveTo>
                    <a:pt x="76" y="25"/>
                  </a:moveTo>
                  <a:cubicBezTo>
                    <a:pt x="76" y="7"/>
                    <a:pt x="76" y="7"/>
                    <a:pt x="76" y="7"/>
                  </a:cubicBezTo>
                  <a:cubicBezTo>
                    <a:pt x="94" y="25"/>
                    <a:pt x="94" y="25"/>
                    <a:pt x="94" y="25"/>
                  </a:cubicBezTo>
                  <a:lnTo>
                    <a:pt x="76"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23" name="Freeform 54"/>
            <p:cNvSpPr/>
            <p:nvPr/>
          </p:nvSpPr>
          <p:spPr bwMode="auto">
            <a:xfrm>
              <a:off x="2195513" y="2860675"/>
              <a:ext cx="174625" cy="17463"/>
            </a:xfrm>
            <a:custGeom>
              <a:avLst/>
              <a:gdLst>
                <a:gd name="T0" fmla="*/ 2 w 41"/>
                <a:gd name="T1" fmla="*/ 4 h 4"/>
                <a:gd name="T2" fmla="*/ 39 w 41"/>
                <a:gd name="T3" fmla="*/ 4 h 4"/>
                <a:gd name="T4" fmla="*/ 41 w 41"/>
                <a:gd name="T5" fmla="*/ 2 h 4"/>
                <a:gd name="T6" fmla="*/ 39 w 41"/>
                <a:gd name="T7" fmla="*/ 0 h 4"/>
                <a:gd name="T8" fmla="*/ 2 w 41"/>
                <a:gd name="T9" fmla="*/ 0 h 4"/>
                <a:gd name="T10" fmla="*/ 0 w 41"/>
                <a:gd name="T11" fmla="*/ 2 h 4"/>
                <a:gd name="T12" fmla="*/ 2 w 4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1" h="4">
                  <a:moveTo>
                    <a:pt x="2" y="4"/>
                  </a:moveTo>
                  <a:cubicBezTo>
                    <a:pt x="39" y="4"/>
                    <a:pt x="39" y="4"/>
                    <a:pt x="39" y="4"/>
                  </a:cubicBezTo>
                  <a:cubicBezTo>
                    <a:pt x="40" y="4"/>
                    <a:pt x="41" y="3"/>
                    <a:pt x="41" y="2"/>
                  </a:cubicBezTo>
                  <a:cubicBezTo>
                    <a:pt x="41" y="1"/>
                    <a:pt x="40" y="0"/>
                    <a:pt x="39"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24" name="Freeform 55"/>
            <p:cNvSpPr/>
            <p:nvPr/>
          </p:nvSpPr>
          <p:spPr bwMode="auto">
            <a:xfrm>
              <a:off x="2195513" y="2946400"/>
              <a:ext cx="127000" cy="15875"/>
            </a:xfrm>
            <a:custGeom>
              <a:avLst/>
              <a:gdLst>
                <a:gd name="T0" fmla="*/ 2 w 30"/>
                <a:gd name="T1" fmla="*/ 4 h 4"/>
                <a:gd name="T2" fmla="*/ 28 w 30"/>
                <a:gd name="T3" fmla="*/ 4 h 4"/>
                <a:gd name="T4" fmla="*/ 30 w 30"/>
                <a:gd name="T5" fmla="*/ 2 h 4"/>
                <a:gd name="T6" fmla="*/ 28 w 30"/>
                <a:gd name="T7" fmla="*/ 0 h 4"/>
                <a:gd name="T8" fmla="*/ 2 w 30"/>
                <a:gd name="T9" fmla="*/ 0 h 4"/>
                <a:gd name="T10" fmla="*/ 0 w 30"/>
                <a:gd name="T11" fmla="*/ 2 h 4"/>
                <a:gd name="T12" fmla="*/ 2 w 3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0" h="4">
                  <a:moveTo>
                    <a:pt x="2" y="4"/>
                  </a:moveTo>
                  <a:cubicBezTo>
                    <a:pt x="28" y="4"/>
                    <a:pt x="28" y="4"/>
                    <a:pt x="28" y="4"/>
                  </a:cubicBezTo>
                  <a:cubicBezTo>
                    <a:pt x="29" y="4"/>
                    <a:pt x="30" y="3"/>
                    <a:pt x="30" y="2"/>
                  </a:cubicBezTo>
                  <a:cubicBezTo>
                    <a:pt x="30" y="1"/>
                    <a:pt x="29" y="0"/>
                    <a:pt x="2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25" name="Freeform 56"/>
            <p:cNvSpPr/>
            <p:nvPr/>
          </p:nvSpPr>
          <p:spPr bwMode="auto">
            <a:xfrm>
              <a:off x="2200275" y="3025775"/>
              <a:ext cx="236538" cy="17463"/>
            </a:xfrm>
            <a:custGeom>
              <a:avLst/>
              <a:gdLst>
                <a:gd name="T0" fmla="*/ 56 w 56"/>
                <a:gd name="T1" fmla="*/ 2 h 4"/>
                <a:gd name="T2" fmla="*/ 54 w 56"/>
                <a:gd name="T3" fmla="*/ 0 h 4"/>
                <a:gd name="T4" fmla="*/ 2 w 56"/>
                <a:gd name="T5" fmla="*/ 0 h 4"/>
                <a:gd name="T6" fmla="*/ 0 w 56"/>
                <a:gd name="T7" fmla="*/ 2 h 4"/>
                <a:gd name="T8" fmla="*/ 2 w 56"/>
                <a:gd name="T9" fmla="*/ 4 h 4"/>
                <a:gd name="T10" fmla="*/ 54 w 56"/>
                <a:gd name="T11" fmla="*/ 4 h 4"/>
                <a:gd name="T12" fmla="*/ 56 w 5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6" h="4">
                  <a:moveTo>
                    <a:pt x="56" y="2"/>
                  </a:moveTo>
                  <a:cubicBezTo>
                    <a:pt x="56" y="1"/>
                    <a:pt x="55" y="0"/>
                    <a:pt x="54" y="0"/>
                  </a:cubicBezTo>
                  <a:cubicBezTo>
                    <a:pt x="2" y="0"/>
                    <a:pt x="2" y="0"/>
                    <a:pt x="2" y="0"/>
                  </a:cubicBezTo>
                  <a:cubicBezTo>
                    <a:pt x="1" y="0"/>
                    <a:pt x="0" y="1"/>
                    <a:pt x="0" y="2"/>
                  </a:cubicBezTo>
                  <a:cubicBezTo>
                    <a:pt x="0" y="3"/>
                    <a:pt x="1" y="4"/>
                    <a:pt x="2" y="4"/>
                  </a:cubicBezTo>
                  <a:cubicBezTo>
                    <a:pt x="54" y="4"/>
                    <a:pt x="54" y="4"/>
                    <a:pt x="54" y="4"/>
                  </a:cubicBezTo>
                  <a:cubicBezTo>
                    <a:pt x="55" y="4"/>
                    <a:pt x="56" y="3"/>
                    <a:pt x="5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26" name="Freeform 57"/>
            <p:cNvSpPr/>
            <p:nvPr/>
          </p:nvSpPr>
          <p:spPr bwMode="auto">
            <a:xfrm>
              <a:off x="2195513" y="3111500"/>
              <a:ext cx="127000" cy="15875"/>
            </a:xfrm>
            <a:custGeom>
              <a:avLst/>
              <a:gdLst>
                <a:gd name="T0" fmla="*/ 2 w 30"/>
                <a:gd name="T1" fmla="*/ 4 h 4"/>
                <a:gd name="T2" fmla="*/ 28 w 30"/>
                <a:gd name="T3" fmla="*/ 4 h 4"/>
                <a:gd name="T4" fmla="*/ 30 w 30"/>
                <a:gd name="T5" fmla="*/ 2 h 4"/>
                <a:gd name="T6" fmla="*/ 28 w 30"/>
                <a:gd name="T7" fmla="*/ 0 h 4"/>
                <a:gd name="T8" fmla="*/ 2 w 30"/>
                <a:gd name="T9" fmla="*/ 0 h 4"/>
                <a:gd name="T10" fmla="*/ 0 w 30"/>
                <a:gd name="T11" fmla="*/ 2 h 4"/>
                <a:gd name="T12" fmla="*/ 2 w 3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0" h="4">
                  <a:moveTo>
                    <a:pt x="2" y="4"/>
                  </a:moveTo>
                  <a:cubicBezTo>
                    <a:pt x="28" y="4"/>
                    <a:pt x="28" y="4"/>
                    <a:pt x="28" y="4"/>
                  </a:cubicBezTo>
                  <a:cubicBezTo>
                    <a:pt x="29" y="4"/>
                    <a:pt x="30" y="3"/>
                    <a:pt x="30" y="2"/>
                  </a:cubicBezTo>
                  <a:cubicBezTo>
                    <a:pt x="30" y="1"/>
                    <a:pt x="29" y="0"/>
                    <a:pt x="2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27" name="Freeform 58"/>
            <p:cNvSpPr/>
            <p:nvPr/>
          </p:nvSpPr>
          <p:spPr bwMode="auto">
            <a:xfrm>
              <a:off x="2200275" y="3187700"/>
              <a:ext cx="207963" cy="17463"/>
            </a:xfrm>
            <a:custGeom>
              <a:avLst/>
              <a:gdLst>
                <a:gd name="T0" fmla="*/ 49 w 49"/>
                <a:gd name="T1" fmla="*/ 2 h 4"/>
                <a:gd name="T2" fmla="*/ 47 w 49"/>
                <a:gd name="T3" fmla="*/ 0 h 4"/>
                <a:gd name="T4" fmla="*/ 2 w 49"/>
                <a:gd name="T5" fmla="*/ 0 h 4"/>
                <a:gd name="T6" fmla="*/ 0 w 49"/>
                <a:gd name="T7" fmla="*/ 2 h 4"/>
                <a:gd name="T8" fmla="*/ 2 w 49"/>
                <a:gd name="T9" fmla="*/ 4 h 4"/>
                <a:gd name="T10" fmla="*/ 47 w 49"/>
                <a:gd name="T11" fmla="*/ 4 h 4"/>
                <a:gd name="T12" fmla="*/ 49 w 49"/>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9" h="4">
                  <a:moveTo>
                    <a:pt x="49" y="2"/>
                  </a:moveTo>
                  <a:cubicBezTo>
                    <a:pt x="49" y="1"/>
                    <a:pt x="48" y="0"/>
                    <a:pt x="47" y="0"/>
                  </a:cubicBezTo>
                  <a:cubicBezTo>
                    <a:pt x="2" y="0"/>
                    <a:pt x="2" y="0"/>
                    <a:pt x="2" y="0"/>
                  </a:cubicBezTo>
                  <a:cubicBezTo>
                    <a:pt x="1" y="0"/>
                    <a:pt x="0" y="1"/>
                    <a:pt x="0" y="2"/>
                  </a:cubicBezTo>
                  <a:cubicBezTo>
                    <a:pt x="0" y="4"/>
                    <a:pt x="1" y="4"/>
                    <a:pt x="2" y="4"/>
                  </a:cubicBezTo>
                  <a:cubicBezTo>
                    <a:pt x="47" y="4"/>
                    <a:pt x="47" y="4"/>
                    <a:pt x="47" y="4"/>
                  </a:cubicBezTo>
                  <a:cubicBezTo>
                    <a:pt x="48" y="4"/>
                    <a:pt x="49" y="4"/>
                    <a:pt x="4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28" name="Freeform 59"/>
            <p:cNvSpPr/>
            <p:nvPr/>
          </p:nvSpPr>
          <p:spPr bwMode="auto">
            <a:xfrm>
              <a:off x="2195513" y="3268663"/>
              <a:ext cx="73025" cy="15875"/>
            </a:xfrm>
            <a:custGeom>
              <a:avLst/>
              <a:gdLst>
                <a:gd name="T0" fmla="*/ 2 w 17"/>
                <a:gd name="T1" fmla="*/ 0 h 4"/>
                <a:gd name="T2" fmla="*/ 0 w 17"/>
                <a:gd name="T3" fmla="*/ 2 h 4"/>
                <a:gd name="T4" fmla="*/ 2 w 17"/>
                <a:gd name="T5" fmla="*/ 4 h 4"/>
                <a:gd name="T6" fmla="*/ 15 w 17"/>
                <a:gd name="T7" fmla="*/ 4 h 4"/>
                <a:gd name="T8" fmla="*/ 17 w 17"/>
                <a:gd name="T9" fmla="*/ 2 h 4"/>
                <a:gd name="T10" fmla="*/ 15 w 17"/>
                <a:gd name="T11" fmla="*/ 0 h 4"/>
                <a:gd name="T12" fmla="*/ 2 w 1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2" y="0"/>
                  </a:moveTo>
                  <a:cubicBezTo>
                    <a:pt x="1" y="0"/>
                    <a:pt x="0" y="1"/>
                    <a:pt x="0" y="2"/>
                  </a:cubicBezTo>
                  <a:cubicBezTo>
                    <a:pt x="0" y="4"/>
                    <a:pt x="1" y="4"/>
                    <a:pt x="2" y="4"/>
                  </a:cubicBezTo>
                  <a:cubicBezTo>
                    <a:pt x="15" y="4"/>
                    <a:pt x="15" y="4"/>
                    <a:pt x="15" y="4"/>
                  </a:cubicBezTo>
                  <a:cubicBezTo>
                    <a:pt x="16" y="4"/>
                    <a:pt x="17" y="4"/>
                    <a:pt x="17" y="2"/>
                  </a:cubicBezTo>
                  <a:cubicBezTo>
                    <a:pt x="17" y="1"/>
                    <a:pt x="16" y="0"/>
                    <a:pt x="15" y="0"/>
                  </a:cubicBez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29" name="Freeform 60"/>
            <p:cNvSpPr/>
            <p:nvPr/>
          </p:nvSpPr>
          <p:spPr bwMode="auto">
            <a:xfrm>
              <a:off x="2474913" y="3230563"/>
              <a:ext cx="106363" cy="114300"/>
            </a:xfrm>
            <a:custGeom>
              <a:avLst/>
              <a:gdLst>
                <a:gd name="T0" fmla="*/ 23 w 25"/>
                <a:gd name="T1" fmla="*/ 11 h 27"/>
                <a:gd name="T2" fmla="*/ 15 w 25"/>
                <a:gd name="T3" fmla="*/ 11 h 27"/>
                <a:gd name="T4" fmla="*/ 15 w 25"/>
                <a:gd name="T5" fmla="*/ 2 h 27"/>
                <a:gd name="T6" fmla="*/ 13 w 25"/>
                <a:gd name="T7" fmla="*/ 0 h 27"/>
                <a:gd name="T8" fmla="*/ 11 w 25"/>
                <a:gd name="T9" fmla="*/ 2 h 27"/>
                <a:gd name="T10" fmla="*/ 11 w 25"/>
                <a:gd name="T11" fmla="*/ 11 h 27"/>
                <a:gd name="T12" fmla="*/ 2 w 25"/>
                <a:gd name="T13" fmla="*/ 11 h 27"/>
                <a:gd name="T14" fmla="*/ 0 w 25"/>
                <a:gd name="T15" fmla="*/ 13 h 27"/>
                <a:gd name="T16" fmla="*/ 2 w 25"/>
                <a:gd name="T17" fmla="*/ 15 h 27"/>
                <a:gd name="T18" fmla="*/ 11 w 25"/>
                <a:gd name="T19" fmla="*/ 15 h 27"/>
                <a:gd name="T20" fmla="*/ 11 w 25"/>
                <a:gd name="T21" fmla="*/ 25 h 27"/>
                <a:gd name="T22" fmla="*/ 13 w 25"/>
                <a:gd name="T23" fmla="*/ 27 h 27"/>
                <a:gd name="T24" fmla="*/ 15 w 25"/>
                <a:gd name="T25" fmla="*/ 25 h 27"/>
                <a:gd name="T26" fmla="*/ 15 w 25"/>
                <a:gd name="T27" fmla="*/ 15 h 27"/>
                <a:gd name="T28" fmla="*/ 23 w 25"/>
                <a:gd name="T29" fmla="*/ 15 h 27"/>
                <a:gd name="T30" fmla="*/ 25 w 25"/>
                <a:gd name="T31" fmla="*/ 13 h 27"/>
                <a:gd name="T32" fmla="*/ 23 w 25"/>
                <a:gd name="T33"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7">
                  <a:moveTo>
                    <a:pt x="23" y="11"/>
                  </a:moveTo>
                  <a:cubicBezTo>
                    <a:pt x="15" y="11"/>
                    <a:pt x="15" y="11"/>
                    <a:pt x="15" y="11"/>
                  </a:cubicBezTo>
                  <a:cubicBezTo>
                    <a:pt x="15" y="2"/>
                    <a:pt x="15" y="2"/>
                    <a:pt x="15" y="2"/>
                  </a:cubicBezTo>
                  <a:cubicBezTo>
                    <a:pt x="15" y="1"/>
                    <a:pt x="14" y="0"/>
                    <a:pt x="13" y="0"/>
                  </a:cubicBezTo>
                  <a:cubicBezTo>
                    <a:pt x="12" y="0"/>
                    <a:pt x="11" y="1"/>
                    <a:pt x="11" y="2"/>
                  </a:cubicBezTo>
                  <a:cubicBezTo>
                    <a:pt x="11" y="11"/>
                    <a:pt x="11" y="11"/>
                    <a:pt x="11" y="11"/>
                  </a:cubicBezTo>
                  <a:cubicBezTo>
                    <a:pt x="2" y="11"/>
                    <a:pt x="2" y="11"/>
                    <a:pt x="2" y="11"/>
                  </a:cubicBezTo>
                  <a:cubicBezTo>
                    <a:pt x="1" y="11"/>
                    <a:pt x="0" y="12"/>
                    <a:pt x="0" y="13"/>
                  </a:cubicBezTo>
                  <a:cubicBezTo>
                    <a:pt x="0" y="14"/>
                    <a:pt x="1" y="15"/>
                    <a:pt x="2" y="15"/>
                  </a:cubicBezTo>
                  <a:cubicBezTo>
                    <a:pt x="11" y="15"/>
                    <a:pt x="11" y="15"/>
                    <a:pt x="11" y="15"/>
                  </a:cubicBezTo>
                  <a:cubicBezTo>
                    <a:pt x="11" y="25"/>
                    <a:pt x="11" y="25"/>
                    <a:pt x="11" y="25"/>
                  </a:cubicBezTo>
                  <a:cubicBezTo>
                    <a:pt x="11" y="26"/>
                    <a:pt x="12" y="27"/>
                    <a:pt x="13" y="27"/>
                  </a:cubicBezTo>
                  <a:cubicBezTo>
                    <a:pt x="14" y="27"/>
                    <a:pt x="15" y="26"/>
                    <a:pt x="15" y="25"/>
                  </a:cubicBezTo>
                  <a:cubicBezTo>
                    <a:pt x="15" y="15"/>
                    <a:pt x="15" y="15"/>
                    <a:pt x="15" y="15"/>
                  </a:cubicBezTo>
                  <a:cubicBezTo>
                    <a:pt x="23" y="15"/>
                    <a:pt x="23" y="15"/>
                    <a:pt x="23" y="15"/>
                  </a:cubicBezTo>
                  <a:cubicBezTo>
                    <a:pt x="24" y="15"/>
                    <a:pt x="25" y="14"/>
                    <a:pt x="25" y="13"/>
                  </a:cubicBezTo>
                  <a:cubicBezTo>
                    <a:pt x="25" y="12"/>
                    <a:pt x="24"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grpSp>
      <p:grpSp>
        <p:nvGrpSpPr>
          <p:cNvPr id="130" name="组合 129"/>
          <p:cNvGrpSpPr/>
          <p:nvPr/>
        </p:nvGrpSpPr>
        <p:grpSpPr>
          <a:xfrm>
            <a:off x="7027055" y="1741488"/>
            <a:ext cx="631825" cy="596900"/>
            <a:chOff x="6375400" y="1741488"/>
            <a:chExt cx="631825" cy="596900"/>
          </a:xfrm>
          <a:solidFill>
            <a:srgbClr val="00B050"/>
          </a:solidFill>
        </p:grpSpPr>
        <p:sp>
          <p:nvSpPr>
            <p:cNvPr id="131" name="Freeform 61"/>
            <p:cNvSpPr>
              <a:spLocks noEditPoints="1"/>
            </p:cNvSpPr>
            <p:nvPr/>
          </p:nvSpPr>
          <p:spPr bwMode="auto">
            <a:xfrm>
              <a:off x="6375400" y="1779588"/>
              <a:ext cx="631825" cy="406400"/>
            </a:xfrm>
            <a:custGeom>
              <a:avLst/>
              <a:gdLst>
                <a:gd name="T0" fmla="*/ 147 w 149"/>
                <a:gd name="T1" fmla="*/ 0 h 96"/>
                <a:gd name="T2" fmla="*/ 2 w 149"/>
                <a:gd name="T3" fmla="*/ 0 h 96"/>
                <a:gd name="T4" fmla="*/ 0 w 149"/>
                <a:gd name="T5" fmla="*/ 2 h 96"/>
                <a:gd name="T6" fmla="*/ 0 w 149"/>
                <a:gd name="T7" fmla="*/ 94 h 96"/>
                <a:gd name="T8" fmla="*/ 2 w 149"/>
                <a:gd name="T9" fmla="*/ 96 h 96"/>
                <a:gd name="T10" fmla="*/ 147 w 149"/>
                <a:gd name="T11" fmla="*/ 96 h 96"/>
                <a:gd name="T12" fmla="*/ 149 w 149"/>
                <a:gd name="T13" fmla="*/ 94 h 96"/>
                <a:gd name="T14" fmla="*/ 149 w 149"/>
                <a:gd name="T15" fmla="*/ 2 h 96"/>
                <a:gd name="T16" fmla="*/ 147 w 149"/>
                <a:gd name="T17" fmla="*/ 0 h 96"/>
                <a:gd name="T18" fmla="*/ 145 w 149"/>
                <a:gd name="T19" fmla="*/ 92 h 96"/>
                <a:gd name="T20" fmla="*/ 4 w 149"/>
                <a:gd name="T21" fmla="*/ 92 h 96"/>
                <a:gd name="T22" fmla="*/ 4 w 149"/>
                <a:gd name="T23" fmla="*/ 4 h 96"/>
                <a:gd name="T24" fmla="*/ 145 w 149"/>
                <a:gd name="T25" fmla="*/ 4 h 96"/>
                <a:gd name="T26" fmla="*/ 145 w 149"/>
                <a:gd name="T27"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96">
                  <a:moveTo>
                    <a:pt x="147" y="0"/>
                  </a:moveTo>
                  <a:cubicBezTo>
                    <a:pt x="2" y="0"/>
                    <a:pt x="2" y="0"/>
                    <a:pt x="2" y="0"/>
                  </a:cubicBezTo>
                  <a:cubicBezTo>
                    <a:pt x="1" y="0"/>
                    <a:pt x="0" y="1"/>
                    <a:pt x="0" y="2"/>
                  </a:cubicBezTo>
                  <a:cubicBezTo>
                    <a:pt x="0" y="94"/>
                    <a:pt x="0" y="94"/>
                    <a:pt x="0" y="94"/>
                  </a:cubicBezTo>
                  <a:cubicBezTo>
                    <a:pt x="0" y="95"/>
                    <a:pt x="1" y="96"/>
                    <a:pt x="2" y="96"/>
                  </a:cubicBezTo>
                  <a:cubicBezTo>
                    <a:pt x="147" y="96"/>
                    <a:pt x="147" y="96"/>
                    <a:pt x="147" y="96"/>
                  </a:cubicBezTo>
                  <a:cubicBezTo>
                    <a:pt x="148" y="96"/>
                    <a:pt x="149" y="95"/>
                    <a:pt x="149" y="94"/>
                  </a:cubicBezTo>
                  <a:cubicBezTo>
                    <a:pt x="149" y="2"/>
                    <a:pt x="149" y="2"/>
                    <a:pt x="149" y="2"/>
                  </a:cubicBezTo>
                  <a:cubicBezTo>
                    <a:pt x="149" y="1"/>
                    <a:pt x="148" y="0"/>
                    <a:pt x="147" y="0"/>
                  </a:cubicBezTo>
                  <a:close/>
                  <a:moveTo>
                    <a:pt x="145" y="92"/>
                  </a:moveTo>
                  <a:cubicBezTo>
                    <a:pt x="4" y="92"/>
                    <a:pt x="4" y="92"/>
                    <a:pt x="4" y="92"/>
                  </a:cubicBezTo>
                  <a:cubicBezTo>
                    <a:pt x="4" y="4"/>
                    <a:pt x="4" y="4"/>
                    <a:pt x="4" y="4"/>
                  </a:cubicBezTo>
                  <a:cubicBezTo>
                    <a:pt x="145" y="4"/>
                    <a:pt x="145" y="4"/>
                    <a:pt x="145" y="4"/>
                  </a:cubicBezTo>
                  <a:lnTo>
                    <a:pt x="145"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32" name="Freeform 62"/>
            <p:cNvSpPr/>
            <p:nvPr/>
          </p:nvSpPr>
          <p:spPr bwMode="auto">
            <a:xfrm>
              <a:off x="6604000" y="2198688"/>
              <a:ext cx="174625" cy="139700"/>
            </a:xfrm>
            <a:custGeom>
              <a:avLst/>
              <a:gdLst>
                <a:gd name="T0" fmla="*/ 41 w 41"/>
                <a:gd name="T1" fmla="*/ 2 h 33"/>
                <a:gd name="T2" fmla="*/ 39 w 41"/>
                <a:gd name="T3" fmla="*/ 0 h 33"/>
                <a:gd name="T4" fmla="*/ 3 w 41"/>
                <a:gd name="T5" fmla="*/ 0 h 33"/>
                <a:gd name="T6" fmla="*/ 1 w 41"/>
                <a:gd name="T7" fmla="*/ 2 h 33"/>
                <a:gd name="T8" fmla="*/ 3 w 41"/>
                <a:gd name="T9" fmla="*/ 4 h 33"/>
                <a:gd name="T10" fmla="*/ 17 w 41"/>
                <a:gd name="T11" fmla="*/ 4 h 33"/>
                <a:gd name="T12" fmla="*/ 1 w 41"/>
                <a:gd name="T13" fmla="*/ 30 h 33"/>
                <a:gd name="T14" fmla="*/ 2 w 41"/>
                <a:gd name="T15" fmla="*/ 33 h 33"/>
                <a:gd name="T16" fmla="*/ 4 w 41"/>
                <a:gd name="T17" fmla="*/ 32 h 33"/>
                <a:gd name="T18" fmla="*/ 21 w 41"/>
                <a:gd name="T19" fmla="*/ 5 h 33"/>
                <a:gd name="T20" fmla="*/ 37 w 41"/>
                <a:gd name="T21" fmla="*/ 32 h 33"/>
                <a:gd name="T22" fmla="*/ 39 w 41"/>
                <a:gd name="T23" fmla="*/ 33 h 33"/>
                <a:gd name="T24" fmla="*/ 40 w 41"/>
                <a:gd name="T25" fmla="*/ 33 h 33"/>
                <a:gd name="T26" fmla="*/ 41 w 41"/>
                <a:gd name="T27" fmla="*/ 30 h 33"/>
                <a:gd name="T28" fmla="*/ 24 w 41"/>
                <a:gd name="T29" fmla="*/ 4 h 33"/>
                <a:gd name="T30" fmla="*/ 39 w 41"/>
                <a:gd name="T31" fmla="*/ 4 h 33"/>
                <a:gd name="T32" fmla="*/ 41 w 41"/>
                <a:gd name="T33"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33">
                  <a:moveTo>
                    <a:pt x="41" y="2"/>
                  </a:moveTo>
                  <a:cubicBezTo>
                    <a:pt x="41" y="1"/>
                    <a:pt x="40" y="0"/>
                    <a:pt x="39" y="0"/>
                  </a:cubicBezTo>
                  <a:cubicBezTo>
                    <a:pt x="3" y="0"/>
                    <a:pt x="3" y="0"/>
                    <a:pt x="3" y="0"/>
                  </a:cubicBezTo>
                  <a:cubicBezTo>
                    <a:pt x="2" y="0"/>
                    <a:pt x="1" y="1"/>
                    <a:pt x="1" y="2"/>
                  </a:cubicBezTo>
                  <a:cubicBezTo>
                    <a:pt x="1" y="3"/>
                    <a:pt x="2" y="4"/>
                    <a:pt x="3" y="4"/>
                  </a:cubicBezTo>
                  <a:cubicBezTo>
                    <a:pt x="17" y="4"/>
                    <a:pt x="17" y="4"/>
                    <a:pt x="17" y="4"/>
                  </a:cubicBezTo>
                  <a:cubicBezTo>
                    <a:pt x="1" y="30"/>
                    <a:pt x="1" y="30"/>
                    <a:pt x="1" y="30"/>
                  </a:cubicBezTo>
                  <a:cubicBezTo>
                    <a:pt x="0" y="31"/>
                    <a:pt x="1" y="32"/>
                    <a:pt x="2" y="33"/>
                  </a:cubicBezTo>
                  <a:cubicBezTo>
                    <a:pt x="3" y="33"/>
                    <a:pt x="4" y="33"/>
                    <a:pt x="4" y="32"/>
                  </a:cubicBezTo>
                  <a:cubicBezTo>
                    <a:pt x="21" y="5"/>
                    <a:pt x="21" y="5"/>
                    <a:pt x="21" y="5"/>
                  </a:cubicBezTo>
                  <a:cubicBezTo>
                    <a:pt x="37" y="32"/>
                    <a:pt x="37" y="32"/>
                    <a:pt x="37" y="32"/>
                  </a:cubicBezTo>
                  <a:cubicBezTo>
                    <a:pt x="38" y="32"/>
                    <a:pt x="38" y="33"/>
                    <a:pt x="39" y="33"/>
                  </a:cubicBezTo>
                  <a:cubicBezTo>
                    <a:pt x="39" y="33"/>
                    <a:pt x="40" y="33"/>
                    <a:pt x="40" y="33"/>
                  </a:cubicBezTo>
                  <a:cubicBezTo>
                    <a:pt x="41" y="32"/>
                    <a:pt x="41" y="31"/>
                    <a:pt x="41" y="30"/>
                  </a:cubicBezTo>
                  <a:cubicBezTo>
                    <a:pt x="24" y="4"/>
                    <a:pt x="24" y="4"/>
                    <a:pt x="24" y="4"/>
                  </a:cubicBezTo>
                  <a:cubicBezTo>
                    <a:pt x="39" y="4"/>
                    <a:pt x="39" y="4"/>
                    <a:pt x="39" y="4"/>
                  </a:cubicBezTo>
                  <a:cubicBezTo>
                    <a:pt x="40" y="4"/>
                    <a:pt x="41" y="3"/>
                    <a:pt x="4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33" name="Freeform 63"/>
            <p:cNvSpPr/>
            <p:nvPr/>
          </p:nvSpPr>
          <p:spPr bwMode="auto">
            <a:xfrm>
              <a:off x="6608763" y="1741488"/>
              <a:ext cx="169863" cy="15875"/>
            </a:xfrm>
            <a:custGeom>
              <a:avLst/>
              <a:gdLst>
                <a:gd name="T0" fmla="*/ 2 w 40"/>
                <a:gd name="T1" fmla="*/ 4 h 4"/>
                <a:gd name="T2" fmla="*/ 38 w 40"/>
                <a:gd name="T3" fmla="*/ 4 h 4"/>
                <a:gd name="T4" fmla="*/ 40 w 40"/>
                <a:gd name="T5" fmla="*/ 2 h 4"/>
                <a:gd name="T6" fmla="*/ 38 w 40"/>
                <a:gd name="T7" fmla="*/ 0 h 4"/>
                <a:gd name="T8" fmla="*/ 2 w 40"/>
                <a:gd name="T9" fmla="*/ 0 h 4"/>
                <a:gd name="T10" fmla="*/ 0 w 40"/>
                <a:gd name="T11" fmla="*/ 2 h 4"/>
                <a:gd name="T12" fmla="*/ 2 w 4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0" h="4">
                  <a:moveTo>
                    <a:pt x="2" y="4"/>
                  </a:moveTo>
                  <a:cubicBezTo>
                    <a:pt x="38" y="4"/>
                    <a:pt x="38" y="4"/>
                    <a:pt x="38" y="4"/>
                  </a:cubicBezTo>
                  <a:cubicBezTo>
                    <a:pt x="39" y="4"/>
                    <a:pt x="40" y="3"/>
                    <a:pt x="40" y="2"/>
                  </a:cubicBezTo>
                  <a:cubicBezTo>
                    <a:pt x="40" y="1"/>
                    <a:pt x="39" y="0"/>
                    <a:pt x="38"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34" name="Freeform 64"/>
            <p:cNvSpPr/>
            <p:nvPr/>
          </p:nvSpPr>
          <p:spPr bwMode="auto">
            <a:xfrm>
              <a:off x="6451600" y="1881188"/>
              <a:ext cx="458788" cy="203200"/>
            </a:xfrm>
            <a:custGeom>
              <a:avLst/>
              <a:gdLst>
                <a:gd name="T0" fmla="*/ 2 w 108"/>
                <a:gd name="T1" fmla="*/ 48 h 48"/>
                <a:gd name="T2" fmla="*/ 4 w 108"/>
                <a:gd name="T3" fmla="*/ 48 h 48"/>
                <a:gd name="T4" fmla="*/ 46 w 108"/>
                <a:gd name="T5" fmla="*/ 4 h 48"/>
                <a:gd name="T6" fmla="*/ 75 w 108"/>
                <a:gd name="T7" fmla="*/ 33 h 48"/>
                <a:gd name="T8" fmla="*/ 76 w 108"/>
                <a:gd name="T9" fmla="*/ 33 h 48"/>
                <a:gd name="T10" fmla="*/ 76 w 108"/>
                <a:gd name="T11" fmla="*/ 33 h 48"/>
                <a:gd name="T12" fmla="*/ 77 w 108"/>
                <a:gd name="T13" fmla="*/ 33 h 48"/>
                <a:gd name="T14" fmla="*/ 104 w 108"/>
                <a:gd name="T15" fmla="*/ 6 h 48"/>
                <a:gd name="T16" fmla="*/ 104 w 108"/>
                <a:gd name="T17" fmla="*/ 9 h 48"/>
                <a:gd name="T18" fmla="*/ 106 w 108"/>
                <a:gd name="T19" fmla="*/ 11 h 48"/>
                <a:gd name="T20" fmla="*/ 108 w 108"/>
                <a:gd name="T21" fmla="*/ 9 h 48"/>
                <a:gd name="T22" fmla="*/ 108 w 108"/>
                <a:gd name="T23" fmla="*/ 2 h 48"/>
                <a:gd name="T24" fmla="*/ 108 w 108"/>
                <a:gd name="T25" fmla="*/ 2 h 48"/>
                <a:gd name="T26" fmla="*/ 107 w 108"/>
                <a:gd name="T27" fmla="*/ 1 h 48"/>
                <a:gd name="T28" fmla="*/ 107 w 108"/>
                <a:gd name="T29" fmla="*/ 0 h 48"/>
                <a:gd name="T30" fmla="*/ 107 w 108"/>
                <a:gd name="T31" fmla="*/ 0 h 48"/>
                <a:gd name="T32" fmla="*/ 107 w 108"/>
                <a:gd name="T33" fmla="*/ 0 h 48"/>
                <a:gd name="T34" fmla="*/ 106 w 108"/>
                <a:gd name="T35" fmla="*/ 0 h 48"/>
                <a:gd name="T36" fmla="*/ 106 w 108"/>
                <a:gd name="T37" fmla="*/ 0 h 48"/>
                <a:gd name="T38" fmla="*/ 106 w 108"/>
                <a:gd name="T39" fmla="*/ 0 h 48"/>
                <a:gd name="T40" fmla="*/ 97 w 108"/>
                <a:gd name="T41" fmla="*/ 0 h 48"/>
                <a:gd name="T42" fmla="*/ 95 w 108"/>
                <a:gd name="T43" fmla="*/ 2 h 48"/>
                <a:gd name="T44" fmla="*/ 97 w 108"/>
                <a:gd name="T45" fmla="*/ 4 h 48"/>
                <a:gd name="T46" fmla="*/ 101 w 108"/>
                <a:gd name="T47" fmla="*/ 4 h 48"/>
                <a:gd name="T48" fmla="*/ 76 w 108"/>
                <a:gd name="T49" fmla="*/ 29 h 48"/>
                <a:gd name="T50" fmla="*/ 48 w 108"/>
                <a:gd name="T51" fmla="*/ 0 h 48"/>
                <a:gd name="T52" fmla="*/ 46 w 108"/>
                <a:gd name="T53" fmla="*/ 0 h 48"/>
                <a:gd name="T54" fmla="*/ 46 w 108"/>
                <a:gd name="T55" fmla="*/ 0 h 48"/>
                <a:gd name="T56" fmla="*/ 45 w 108"/>
                <a:gd name="T57" fmla="*/ 0 h 48"/>
                <a:gd name="T58" fmla="*/ 1 w 108"/>
                <a:gd name="T59" fmla="*/ 45 h 48"/>
                <a:gd name="T60" fmla="*/ 1 w 108"/>
                <a:gd name="T61" fmla="*/ 48 h 48"/>
                <a:gd name="T62" fmla="*/ 2 w 108"/>
                <a:gd name="T6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48">
                  <a:moveTo>
                    <a:pt x="2" y="48"/>
                  </a:moveTo>
                  <a:cubicBezTo>
                    <a:pt x="3" y="48"/>
                    <a:pt x="3" y="48"/>
                    <a:pt x="4" y="48"/>
                  </a:cubicBezTo>
                  <a:cubicBezTo>
                    <a:pt x="46" y="4"/>
                    <a:pt x="46" y="4"/>
                    <a:pt x="46" y="4"/>
                  </a:cubicBezTo>
                  <a:cubicBezTo>
                    <a:pt x="75" y="33"/>
                    <a:pt x="75" y="33"/>
                    <a:pt x="75" y="33"/>
                  </a:cubicBezTo>
                  <a:cubicBezTo>
                    <a:pt x="75" y="33"/>
                    <a:pt x="75" y="33"/>
                    <a:pt x="76" y="33"/>
                  </a:cubicBezTo>
                  <a:cubicBezTo>
                    <a:pt x="76" y="33"/>
                    <a:pt x="76" y="33"/>
                    <a:pt x="76" y="33"/>
                  </a:cubicBezTo>
                  <a:cubicBezTo>
                    <a:pt x="76" y="33"/>
                    <a:pt x="77" y="33"/>
                    <a:pt x="77" y="33"/>
                  </a:cubicBezTo>
                  <a:cubicBezTo>
                    <a:pt x="104" y="6"/>
                    <a:pt x="104" y="6"/>
                    <a:pt x="104" y="6"/>
                  </a:cubicBezTo>
                  <a:cubicBezTo>
                    <a:pt x="104" y="9"/>
                    <a:pt x="104" y="9"/>
                    <a:pt x="104" y="9"/>
                  </a:cubicBezTo>
                  <a:cubicBezTo>
                    <a:pt x="104" y="10"/>
                    <a:pt x="104" y="11"/>
                    <a:pt x="106" y="11"/>
                  </a:cubicBezTo>
                  <a:cubicBezTo>
                    <a:pt x="107" y="11"/>
                    <a:pt x="108" y="10"/>
                    <a:pt x="108" y="9"/>
                  </a:cubicBezTo>
                  <a:cubicBezTo>
                    <a:pt x="108" y="2"/>
                    <a:pt x="108" y="2"/>
                    <a:pt x="108" y="2"/>
                  </a:cubicBezTo>
                  <a:cubicBezTo>
                    <a:pt x="108" y="2"/>
                    <a:pt x="108" y="2"/>
                    <a:pt x="108" y="2"/>
                  </a:cubicBezTo>
                  <a:cubicBezTo>
                    <a:pt x="108" y="1"/>
                    <a:pt x="107" y="1"/>
                    <a:pt x="107" y="1"/>
                  </a:cubicBezTo>
                  <a:cubicBezTo>
                    <a:pt x="107" y="1"/>
                    <a:pt x="107" y="0"/>
                    <a:pt x="107" y="0"/>
                  </a:cubicBezTo>
                  <a:cubicBezTo>
                    <a:pt x="107" y="0"/>
                    <a:pt x="107" y="0"/>
                    <a:pt x="107" y="0"/>
                  </a:cubicBezTo>
                  <a:cubicBezTo>
                    <a:pt x="107" y="0"/>
                    <a:pt x="107" y="0"/>
                    <a:pt x="107" y="0"/>
                  </a:cubicBezTo>
                  <a:cubicBezTo>
                    <a:pt x="107" y="0"/>
                    <a:pt x="106" y="0"/>
                    <a:pt x="106" y="0"/>
                  </a:cubicBezTo>
                  <a:cubicBezTo>
                    <a:pt x="106" y="0"/>
                    <a:pt x="106" y="0"/>
                    <a:pt x="106" y="0"/>
                  </a:cubicBezTo>
                  <a:cubicBezTo>
                    <a:pt x="106" y="0"/>
                    <a:pt x="106" y="0"/>
                    <a:pt x="106" y="0"/>
                  </a:cubicBezTo>
                  <a:cubicBezTo>
                    <a:pt x="97" y="0"/>
                    <a:pt x="97" y="0"/>
                    <a:pt x="97" y="0"/>
                  </a:cubicBezTo>
                  <a:cubicBezTo>
                    <a:pt x="96" y="0"/>
                    <a:pt x="95" y="1"/>
                    <a:pt x="95" y="2"/>
                  </a:cubicBezTo>
                  <a:cubicBezTo>
                    <a:pt x="95" y="3"/>
                    <a:pt x="96" y="4"/>
                    <a:pt x="97" y="4"/>
                  </a:cubicBezTo>
                  <a:cubicBezTo>
                    <a:pt x="101" y="4"/>
                    <a:pt x="101" y="4"/>
                    <a:pt x="101" y="4"/>
                  </a:cubicBezTo>
                  <a:cubicBezTo>
                    <a:pt x="76" y="29"/>
                    <a:pt x="76" y="29"/>
                    <a:pt x="76" y="29"/>
                  </a:cubicBezTo>
                  <a:cubicBezTo>
                    <a:pt x="48" y="0"/>
                    <a:pt x="48" y="0"/>
                    <a:pt x="48" y="0"/>
                  </a:cubicBezTo>
                  <a:cubicBezTo>
                    <a:pt x="47" y="0"/>
                    <a:pt x="47" y="0"/>
                    <a:pt x="46" y="0"/>
                  </a:cubicBezTo>
                  <a:cubicBezTo>
                    <a:pt x="46" y="0"/>
                    <a:pt x="46" y="0"/>
                    <a:pt x="46" y="0"/>
                  </a:cubicBezTo>
                  <a:cubicBezTo>
                    <a:pt x="46" y="0"/>
                    <a:pt x="45" y="0"/>
                    <a:pt x="45" y="0"/>
                  </a:cubicBezTo>
                  <a:cubicBezTo>
                    <a:pt x="1" y="45"/>
                    <a:pt x="1" y="45"/>
                    <a:pt x="1" y="45"/>
                  </a:cubicBezTo>
                  <a:cubicBezTo>
                    <a:pt x="0" y="46"/>
                    <a:pt x="0" y="47"/>
                    <a:pt x="1" y="48"/>
                  </a:cubicBezTo>
                  <a:cubicBezTo>
                    <a:pt x="1" y="48"/>
                    <a:pt x="2" y="48"/>
                    <a:pt x="2"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grpSp>
      <p:grpSp>
        <p:nvGrpSpPr>
          <p:cNvPr id="135" name="组合 134"/>
          <p:cNvGrpSpPr/>
          <p:nvPr/>
        </p:nvGrpSpPr>
        <p:grpSpPr>
          <a:xfrm>
            <a:off x="9153578" y="1313487"/>
            <a:ext cx="652463" cy="420688"/>
            <a:chOff x="8605838" y="1320800"/>
            <a:chExt cx="652463" cy="420688"/>
          </a:xfrm>
          <a:solidFill>
            <a:srgbClr val="1C50A2"/>
          </a:solidFill>
        </p:grpSpPr>
        <p:sp>
          <p:nvSpPr>
            <p:cNvPr id="136" name="Freeform 65"/>
            <p:cNvSpPr/>
            <p:nvPr/>
          </p:nvSpPr>
          <p:spPr bwMode="auto">
            <a:xfrm>
              <a:off x="8758238" y="1431925"/>
              <a:ext cx="80963" cy="198438"/>
            </a:xfrm>
            <a:custGeom>
              <a:avLst/>
              <a:gdLst>
                <a:gd name="T0" fmla="*/ 16 w 19"/>
                <a:gd name="T1" fmla="*/ 18 h 47"/>
                <a:gd name="T2" fmla="*/ 16 w 19"/>
                <a:gd name="T3" fmla="*/ 18 h 47"/>
                <a:gd name="T4" fmla="*/ 18 w 19"/>
                <a:gd name="T5" fmla="*/ 16 h 47"/>
                <a:gd name="T6" fmla="*/ 16 w 19"/>
                <a:gd name="T7" fmla="*/ 10 h 47"/>
                <a:gd name="T8" fmla="*/ 11 w 19"/>
                <a:gd name="T9" fmla="*/ 7 h 47"/>
                <a:gd name="T10" fmla="*/ 11 w 19"/>
                <a:gd name="T11" fmla="*/ 2 h 47"/>
                <a:gd name="T12" fmla="*/ 9 w 19"/>
                <a:gd name="T13" fmla="*/ 0 h 47"/>
                <a:gd name="T14" fmla="*/ 7 w 19"/>
                <a:gd name="T15" fmla="*/ 2 h 47"/>
                <a:gd name="T16" fmla="*/ 7 w 19"/>
                <a:gd name="T17" fmla="*/ 7 h 47"/>
                <a:gd name="T18" fmla="*/ 2 w 19"/>
                <a:gd name="T19" fmla="*/ 10 h 47"/>
                <a:gd name="T20" fmla="*/ 0 w 19"/>
                <a:gd name="T21" fmla="*/ 16 h 47"/>
                <a:gd name="T22" fmla="*/ 2 w 19"/>
                <a:gd name="T23" fmla="*/ 23 h 47"/>
                <a:gd name="T24" fmla="*/ 9 w 19"/>
                <a:gd name="T25" fmla="*/ 26 h 47"/>
                <a:gd name="T26" fmla="*/ 9 w 19"/>
                <a:gd name="T27" fmla="*/ 26 h 47"/>
                <a:gd name="T28" fmla="*/ 9 w 19"/>
                <a:gd name="T29" fmla="*/ 26 h 47"/>
                <a:gd name="T30" fmla="*/ 13 w 19"/>
                <a:gd name="T31" fmla="*/ 27 h 47"/>
                <a:gd name="T32" fmla="*/ 14 w 19"/>
                <a:gd name="T33" fmla="*/ 31 h 47"/>
                <a:gd name="T34" fmla="*/ 13 w 19"/>
                <a:gd name="T35" fmla="*/ 35 h 47"/>
                <a:gd name="T36" fmla="*/ 9 w 19"/>
                <a:gd name="T37" fmla="*/ 36 h 47"/>
                <a:gd name="T38" fmla="*/ 9 w 19"/>
                <a:gd name="T39" fmla="*/ 36 h 47"/>
                <a:gd name="T40" fmla="*/ 9 w 19"/>
                <a:gd name="T41" fmla="*/ 36 h 47"/>
                <a:gd name="T42" fmla="*/ 9 w 19"/>
                <a:gd name="T43" fmla="*/ 36 h 47"/>
                <a:gd name="T44" fmla="*/ 5 w 19"/>
                <a:gd name="T45" fmla="*/ 35 h 47"/>
                <a:gd name="T46" fmla="*/ 4 w 19"/>
                <a:gd name="T47" fmla="*/ 31 h 47"/>
                <a:gd name="T48" fmla="*/ 2 w 19"/>
                <a:gd name="T49" fmla="*/ 29 h 47"/>
                <a:gd name="T50" fmla="*/ 0 w 19"/>
                <a:gd name="T51" fmla="*/ 31 h 47"/>
                <a:gd name="T52" fmla="*/ 2 w 19"/>
                <a:gd name="T53" fmla="*/ 38 h 47"/>
                <a:gd name="T54" fmla="*/ 7 w 19"/>
                <a:gd name="T55" fmla="*/ 40 h 47"/>
                <a:gd name="T56" fmla="*/ 7 w 19"/>
                <a:gd name="T57" fmla="*/ 45 h 47"/>
                <a:gd name="T58" fmla="*/ 9 w 19"/>
                <a:gd name="T59" fmla="*/ 47 h 47"/>
                <a:gd name="T60" fmla="*/ 11 w 19"/>
                <a:gd name="T61" fmla="*/ 45 h 47"/>
                <a:gd name="T62" fmla="*/ 11 w 19"/>
                <a:gd name="T63" fmla="*/ 40 h 47"/>
                <a:gd name="T64" fmla="*/ 16 w 19"/>
                <a:gd name="T65" fmla="*/ 38 h 47"/>
                <a:gd name="T66" fmla="*/ 18 w 19"/>
                <a:gd name="T67" fmla="*/ 31 h 47"/>
                <a:gd name="T68" fmla="*/ 16 w 19"/>
                <a:gd name="T69" fmla="*/ 24 h 47"/>
                <a:gd name="T70" fmla="*/ 9 w 19"/>
                <a:gd name="T71" fmla="*/ 22 h 47"/>
                <a:gd name="T72" fmla="*/ 9 w 19"/>
                <a:gd name="T73" fmla="*/ 22 h 47"/>
                <a:gd name="T74" fmla="*/ 5 w 19"/>
                <a:gd name="T75" fmla="*/ 20 h 47"/>
                <a:gd name="T76" fmla="*/ 4 w 19"/>
                <a:gd name="T77" fmla="*/ 16 h 47"/>
                <a:gd name="T78" fmla="*/ 4 w 19"/>
                <a:gd name="T79" fmla="*/ 16 h 47"/>
                <a:gd name="T80" fmla="*/ 4 w 19"/>
                <a:gd name="T81" fmla="*/ 16 h 47"/>
                <a:gd name="T82" fmla="*/ 5 w 19"/>
                <a:gd name="T83" fmla="*/ 12 h 47"/>
                <a:gd name="T84" fmla="*/ 9 w 19"/>
                <a:gd name="T85" fmla="*/ 11 h 47"/>
                <a:gd name="T86" fmla="*/ 13 w 19"/>
                <a:gd name="T87" fmla="*/ 12 h 47"/>
                <a:gd name="T88" fmla="*/ 14 w 19"/>
                <a:gd name="T89" fmla="*/ 16 h 47"/>
                <a:gd name="T90" fmla="*/ 16 w 19"/>
                <a:gd name="T91" fmla="*/ 1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 h="47">
                  <a:moveTo>
                    <a:pt x="16" y="18"/>
                  </a:moveTo>
                  <a:cubicBezTo>
                    <a:pt x="16" y="18"/>
                    <a:pt x="16" y="18"/>
                    <a:pt x="16" y="18"/>
                  </a:cubicBezTo>
                  <a:cubicBezTo>
                    <a:pt x="17" y="18"/>
                    <a:pt x="18" y="17"/>
                    <a:pt x="18" y="16"/>
                  </a:cubicBezTo>
                  <a:cubicBezTo>
                    <a:pt x="18" y="16"/>
                    <a:pt x="19" y="12"/>
                    <a:pt x="16" y="10"/>
                  </a:cubicBezTo>
                  <a:cubicBezTo>
                    <a:pt x="15" y="8"/>
                    <a:pt x="13" y="7"/>
                    <a:pt x="11" y="7"/>
                  </a:cubicBezTo>
                  <a:cubicBezTo>
                    <a:pt x="11" y="2"/>
                    <a:pt x="11" y="2"/>
                    <a:pt x="11" y="2"/>
                  </a:cubicBezTo>
                  <a:cubicBezTo>
                    <a:pt x="11" y="1"/>
                    <a:pt x="10" y="0"/>
                    <a:pt x="9" y="0"/>
                  </a:cubicBezTo>
                  <a:cubicBezTo>
                    <a:pt x="8" y="0"/>
                    <a:pt x="7" y="1"/>
                    <a:pt x="7" y="2"/>
                  </a:cubicBezTo>
                  <a:cubicBezTo>
                    <a:pt x="7" y="7"/>
                    <a:pt x="7" y="7"/>
                    <a:pt x="7" y="7"/>
                  </a:cubicBezTo>
                  <a:cubicBezTo>
                    <a:pt x="5" y="7"/>
                    <a:pt x="3" y="8"/>
                    <a:pt x="2" y="10"/>
                  </a:cubicBezTo>
                  <a:cubicBezTo>
                    <a:pt x="0" y="12"/>
                    <a:pt x="0" y="16"/>
                    <a:pt x="0" y="16"/>
                  </a:cubicBezTo>
                  <a:cubicBezTo>
                    <a:pt x="0" y="17"/>
                    <a:pt x="0" y="20"/>
                    <a:pt x="2" y="23"/>
                  </a:cubicBezTo>
                  <a:cubicBezTo>
                    <a:pt x="4" y="25"/>
                    <a:pt x="6" y="26"/>
                    <a:pt x="9" y="26"/>
                  </a:cubicBezTo>
                  <a:cubicBezTo>
                    <a:pt x="9" y="26"/>
                    <a:pt x="9" y="26"/>
                    <a:pt x="9" y="26"/>
                  </a:cubicBezTo>
                  <a:cubicBezTo>
                    <a:pt x="9" y="26"/>
                    <a:pt x="9" y="26"/>
                    <a:pt x="9" y="26"/>
                  </a:cubicBezTo>
                  <a:cubicBezTo>
                    <a:pt x="9" y="26"/>
                    <a:pt x="11" y="26"/>
                    <a:pt x="13" y="27"/>
                  </a:cubicBezTo>
                  <a:cubicBezTo>
                    <a:pt x="14" y="28"/>
                    <a:pt x="14" y="29"/>
                    <a:pt x="14" y="31"/>
                  </a:cubicBezTo>
                  <a:cubicBezTo>
                    <a:pt x="14" y="33"/>
                    <a:pt x="14" y="34"/>
                    <a:pt x="13" y="35"/>
                  </a:cubicBezTo>
                  <a:cubicBezTo>
                    <a:pt x="12" y="36"/>
                    <a:pt x="9" y="36"/>
                    <a:pt x="9" y="36"/>
                  </a:cubicBezTo>
                  <a:cubicBezTo>
                    <a:pt x="9" y="36"/>
                    <a:pt x="9" y="36"/>
                    <a:pt x="9" y="36"/>
                  </a:cubicBezTo>
                  <a:cubicBezTo>
                    <a:pt x="9" y="36"/>
                    <a:pt x="9" y="36"/>
                    <a:pt x="9" y="36"/>
                  </a:cubicBezTo>
                  <a:cubicBezTo>
                    <a:pt x="9" y="36"/>
                    <a:pt x="9" y="36"/>
                    <a:pt x="9" y="36"/>
                  </a:cubicBezTo>
                  <a:cubicBezTo>
                    <a:pt x="9" y="36"/>
                    <a:pt x="6" y="36"/>
                    <a:pt x="5" y="35"/>
                  </a:cubicBezTo>
                  <a:cubicBezTo>
                    <a:pt x="4" y="34"/>
                    <a:pt x="4" y="33"/>
                    <a:pt x="4" y="31"/>
                  </a:cubicBezTo>
                  <a:cubicBezTo>
                    <a:pt x="4" y="30"/>
                    <a:pt x="3" y="29"/>
                    <a:pt x="2" y="29"/>
                  </a:cubicBezTo>
                  <a:cubicBezTo>
                    <a:pt x="1" y="29"/>
                    <a:pt x="0" y="30"/>
                    <a:pt x="0" y="31"/>
                  </a:cubicBezTo>
                  <a:cubicBezTo>
                    <a:pt x="0" y="34"/>
                    <a:pt x="0" y="36"/>
                    <a:pt x="2" y="38"/>
                  </a:cubicBezTo>
                  <a:cubicBezTo>
                    <a:pt x="4" y="39"/>
                    <a:pt x="6" y="40"/>
                    <a:pt x="7" y="40"/>
                  </a:cubicBezTo>
                  <a:cubicBezTo>
                    <a:pt x="7" y="45"/>
                    <a:pt x="7" y="45"/>
                    <a:pt x="7" y="45"/>
                  </a:cubicBezTo>
                  <a:cubicBezTo>
                    <a:pt x="7" y="46"/>
                    <a:pt x="8" y="47"/>
                    <a:pt x="9" y="47"/>
                  </a:cubicBezTo>
                  <a:cubicBezTo>
                    <a:pt x="10" y="47"/>
                    <a:pt x="11" y="46"/>
                    <a:pt x="11" y="45"/>
                  </a:cubicBezTo>
                  <a:cubicBezTo>
                    <a:pt x="11" y="40"/>
                    <a:pt x="11" y="40"/>
                    <a:pt x="11" y="40"/>
                  </a:cubicBezTo>
                  <a:cubicBezTo>
                    <a:pt x="12" y="40"/>
                    <a:pt x="14" y="39"/>
                    <a:pt x="16" y="38"/>
                  </a:cubicBezTo>
                  <a:cubicBezTo>
                    <a:pt x="17" y="36"/>
                    <a:pt x="18" y="34"/>
                    <a:pt x="18" y="31"/>
                  </a:cubicBezTo>
                  <a:cubicBezTo>
                    <a:pt x="18" y="28"/>
                    <a:pt x="17" y="26"/>
                    <a:pt x="16" y="24"/>
                  </a:cubicBezTo>
                  <a:cubicBezTo>
                    <a:pt x="13" y="22"/>
                    <a:pt x="10" y="22"/>
                    <a:pt x="9" y="22"/>
                  </a:cubicBezTo>
                  <a:cubicBezTo>
                    <a:pt x="9" y="22"/>
                    <a:pt x="9" y="22"/>
                    <a:pt x="9" y="22"/>
                  </a:cubicBezTo>
                  <a:cubicBezTo>
                    <a:pt x="7" y="22"/>
                    <a:pt x="6" y="21"/>
                    <a:pt x="5" y="20"/>
                  </a:cubicBezTo>
                  <a:cubicBezTo>
                    <a:pt x="4" y="19"/>
                    <a:pt x="4" y="16"/>
                    <a:pt x="4" y="16"/>
                  </a:cubicBezTo>
                  <a:cubicBezTo>
                    <a:pt x="4" y="16"/>
                    <a:pt x="4" y="16"/>
                    <a:pt x="4" y="16"/>
                  </a:cubicBezTo>
                  <a:cubicBezTo>
                    <a:pt x="4" y="16"/>
                    <a:pt x="4" y="16"/>
                    <a:pt x="4" y="16"/>
                  </a:cubicBezTo>
                  <a:cubicBezTo>
                    <a:pt x="4" y="16"/>
                    <a:pt x="4" y="14"/>
                    <a:pt x="5" y="12"/>
                  </a:cubicBezTo>
                  <a:cubicBezTo>
                    <a:pt x="6" y="11"/>
                    <a:pt x="7" y="11"/>
                    <a:pt x="9" y="11"/>
                  </a:cubicBezTo>
                  <a:cubicBezTo>
                    <a:pt x="11" y="11"/>
                    <a:pt x="12" y="11"/>
                    <a:pt x="13" y="12"/>
                  </a:cubicBezTo>
                  <a:cubicBezTo>
                    <a:pt x="14" y="14"/>
                    <a:pt x="14" y="16"/>
                    <a:pt x="14" y="16"/>
                  </a:cubicBezTo>
                  <a:cubicBezTo>
                    <a:pt x="14" y="17"/>
                    <a:pt x="15" y="18"/>
                    <a:pt x="1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37" name="Freeform 66"/>
            <p:cNvSpPr/>
            <p:nvPr/>
          </p:nvSpPr>
          <p:spPr bwMode="auto">
            <a:xfrm>
              <a:off x="8605838" y="1320800"/>
              <a:ext cx="546100" cy="420688"/>
            </a:xfrm>
            <a:custGeom>
              <a:avLst/>
              <a:gdLst>
                <a:gd name="T0" fmla="*/ 110 w 129"/>
                <a:gd name="T1" fmla="*/ 95 h 99"/>
                <a:gd name="T2" fmla="*/ 50 w 129"/>
                <a:gd name="T3" fmla="*/ 95 h 99"/>
                <a:gd name="T4" fmla="*/ 4 w 129"/>
                <a:gd name="T5" fmla="*/ 50 h 99"/>
                <a:gd name="T6" fmla="*/ 50 w 129"/>
                <a:gd name="T7" fmla="*/ 4 h 99"/>
                <a:gd name="T8" fmla="*/ 127 w 129"/>
                <a:gd name="T9" fmla="*/ 4 h 99"/>
                <a:gd name="T10" fmla="*/ 129 w 129"/>
                <a:gd name="T11" fmla="*/ 2 h 99"/>
                <a:gd name="T12" fmla="*/ 127 w 129"/>
                <a:gd name="T13" fmla="*/ 0 h 99"/>
                <a:gd name="T14" fmla="*/ 50 w 129"/>
                <a:gd name="T15" fmla="*/ 0 h 99"/>
                <a:gd name="T16" fmla="*/ 0 w 129"/>
                <a:gd name="T17" fmla="*/ 50 h 99"/>
                <a:gd name="T18" fmla="*/ 50 w 129"/>
                <a:gd name="T19" fmla="*/ 99 h 99"/>
                <a:gd name="T20" fmla="*/ 110 w 129"/>
                <a:gd name="T21" fmla="*/ 99 h 99"/>
                <a:gd name="T22" fmla="*/ 112 w 129"/>
                <a:gd name="T23" fmla="*/ 97 h 99"/>
                <a:gd name="T24" fmla="*/ 110 w 129"/>
                <a:gd name="T25" fmla="*/ 9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99">
                  <a:moveTo>
                    <a:pt x="110" y="95"/>
                  </a:moveTo>
                  <a:cubicBezTo>
                    <a:pt x="50" y="95"/>
                    <a:pt x="50" y="95"/>
                    <a:pt x="50" y="95"/>
                  </a:cubicBezTo>
                  <a:cubicBezTo>
                    <a:pt x="25" y="95"/>
                    <a:pt x="4" y="75"/>
                    <a:pt x="4" y="50"/>
                  </a:cubicBezTo>
                  <a:cubicBezTo>
                    <a:pt x="4" y="25"/>
                    <a:pt x="25" y="4"/>
                    <a:pt x="50" y="4"/>
                  </a:cubicBezTo>
                  <a:cubicBezTo>
                    <a:pt x="127" y="4"/>
                    <a:pt x="127" y="4"/>
                    <a:pt x="127" y="4"/>
                  </a:cubicBezTo>
                  <a:cubicBezTo>
                    <a:pt x="128" y="4"/>
                    <a:pt x="129" y="3"/>
                    <a:pt x="129" y="2"/>
                  </a:cubicBezTo>
                  <a:cubicBezTo>
                    <a:pt x="129" y="1"/>
                    <a:pt x="128" y="0"/>
                    <a:pt x="127" y="0"/>
                  </a:cubicBezTo>
                  <a:cubicBezTo>
                    <a:pt x="50" y="0"/>
                    <a:pt x="50" y="0"/>
                    <a:pt x="50" y="0"/>
                  </a:cubicBezTo>
                  <a:cubicBezTo>
                    <a:pt x="23" y="0"/>
                    <a:pt x="0" y="22"/>
                    <a:pt x="0" y="50"/>
                  </a:cubicBezTo>
                  <a:cubicBezTo>
                    <a:pt x="0" y="77"/>
                    <a:pt x="23" y="99"/>
                    <a:pt x="50" y="99"/>
                  </a:cubicBezTo>
                  <a:cubicBezTo>
                    <a:pt x="110" y="99"/>
                    <a:pt x="110" y="99"/>
                    <a:pt x="110" y="99"/>
                  </a:cubicBezTo>
                  <a:cubicBezTo>
                    <a:pt x="111" y="99"/>
                    <a:pt x="112" y="98"/>
                    <a:pt x="112" y="97"/>
                  </a:cubicBezTo>
                  <a:cubicBezTo>
                    <a:pt x="112" y="96"/>
                    <a:pt x="111" y="95"/>
                    <a:pt x="110"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38" name="Freeform 67"/>
            <p:cNvSpPr/>
            <p:nvPr/>
          </p:nvSpPr>
          <p:spPr bwMode="auto">
            <a:xfrm>
              <a:off x="8669338" y="1379538"/>
              <a:ext cx="157163" cy="301625"/>
            </a:xfrm>
            <a:custGeom>
              <a:avLst/>
              <a:gdLst>
                <a:gd name="T0" fmla="*/ 35 w 37"/>
                <a:gd name="T1" fmla="*/ 4 h 71"/>
                <a:gd name="T2" fmla="*/ 37 w 37"/>
                <a:gd name="T3" fmla="*/ 2 h 71"/>
                <a:gd name="T4" fmla="*/ 35 w 37"/>
                <a:gd name="T5" fmla="*/ 0 h 71"/>
                <a:gd name="T6" fmla="*/ 0 w 37"/>
                <a:gd name="T7" fmla="*/ 36 h 71"/>
                <a:gd name="T8" fmla="*/ 35 w 37"/>
                <a:gd name="T9" fmla="*/ 71 h 71"/>
                <a:gd name="T10" fmla="*/ 37 w 37"/>
                <a:gd name="T11" fmla="*/ 69 h 71"/>
                <a:gd name="T12" fmla="*/ 35 w 37"/>
                <a:gd name="T13" fmla="*/ 67 h 71"/>
                <a:gd name="T14" fmla="*/ 4 w 37"/>
                <a:gd name="T15" fmla="*/ 36 h 71"/>
                <a:gd name="T16" fmla="*/ 35 w 37"/>
                <a:gd name="T17" fmla="*/ 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71">
                  <a:moveTo>
                    <a:pt x="35" y="4"/>
                  </a:moveTo>
                  <a:cubicBezTo>
                    <a:pt x="36" y="4"/>
                    <a:pt x="37" y="4"/>
                    <a:pt x="37" y="2"/>
                  </a:cubicBezTo>
                  <a:cubicBezTo>
                    <a:pt x="37" y="1"/>
                    <a:pt x="36" y="0"/>
                    <a:pt x="35" y="0"/>
                  </a:cubicBezTo>
                  <a:cubicBezTo>
                    <a:pt x="16" y="1"/>
                    <a:pt x="0" y="16"/>
                    <a:pt x="0" y="36"/>
                  </a:cubicBezTo>
                  <a:cubicBezTo>
                    <a:pt x="0" y="55"/>
                    <a:pt x="16" y="71"/>
                    <a:pt x="35" y="71"/>
                  </a:cubicBezTo>
                  <a:cubicBezTo>
                    <a:pt x="36" y="71"/>
                    <a:pt x="37" y="70"/>
                    <a:pt x="37" y="69"/>
                  </a:cubicBezTo>
                  <a:cubicBezTo>
                    <a:pt x="37" y="67"/>
                    <a:pt x="36" y="67"/>
                    <a:pt x="35" y="67"/>
                  </a:cubicBezTo>
                  <a:cubicBezTo>
                    <a:pt x="18" y="67"/>
                    <a:pt x="4" y="53"/>
                    <a:pt x="4" y="36"/>
                  </a:cubicBezTo>
                  <a:cubicBezTo>
                    <a:pt x="4" y="18"/>
                    <a:pt x="18" y="5"/>
                    <a:pt x="3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39" name="Freeform 68"/>
            <p:cNvSpPr/>
            <p:nvPr/>
          </p:nvSpPr>
          <p:spPr bwMode="auto">
            <a:xfrm>
              <a:off x="8905875" y="1379538"/>
              <a:ext cx="161925" cy="17463"/>
            </a:xfrm>
            <a:custGeom>
              <a:avLst/>
              <a:gdLst>
                <a:gd name="T0" fmla="*/ 36 w 38"/>
                <a:gd name="T1" fmla="*/ 4 h 4"/>
                <a:gd name="T2" fmla="*/ 38 w 38"/>
                <a:gd name="T3" fmla="*/ 2 h 4"/>
                <a:gd name="T4" fmla="*/ 36 w 38"/>
                <a:gd name="T5" fmla="*/ 0 h 4"/>
                <a:gd name="T6" fmla="*/ 2 w 38"/>
                <a:gd name="T7" fmla="*/ 0 h 4"/>
                <a:gd name="T8" fmla="*/ 0 w 38"/>
                <a:gd name="T9" fmla="*/ 2 h 4"/>
                <a:gd name="T10" fmla="*/ 2 w 38"/>
                <a:gd name="T11" fmla="*/ 4 h 4"/>
                <a:gd name="T12" fmla="*/ 36 w 3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8" h="4">
                  <a:moveTo>
                    <a:pt x="36" y="4"/>
                  </a:moveTo>
                  <a:cubicBezTo>
                    <a:pt x="38" y="4"/>
                    <a:pt x="38" y="3"/>
                    <a:pt x="38" y="2"/>
                  </a:cubicBezTo>
                  <a:cubicBezTo>
                    <a:pt x="38" y="1"/>
                    <a:pt x="38" y="0"/>
                    <a:pt x="36" y="0"/>
                  </a:cubicBezTo>
                  <a:cubicBezTo>
                    <a:pt x="2" y="0"/>
                    <a:pt x="2" y="0"/>
                    <a:pt x="2" y="0"/>
                  </a:cubicBezTo>
                  <a:cubicBezTo>
                    <a:pt x="1" y="0"/>
                    <a:pt x="0" y="1"/>
                    <a:pt x="0" y="2"/>
                  </a:cubicBezTo>
                  <a:cubicBezTo>
                    <a:pt x="0" y="3"/>
                    <a:pt x="1" y="4"/>
                    <a:pt x="2" y="4"/>
                  </a:cubicBezTo>
                  <a:lnTo>
                    <a:pt x="3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40" name="Freeform 69"/>
            <p:cNvSpPr/>
            <p:nvPr/>
          </p:nvSpPr>
          <p:spPr bwMode="auto">
            <a:xfrm>
              <a:off x="8872538" y="1498600"/>
              <a:ext cx="327025" cy="17463"/>
            </a:xfrm>
            <a:custGeom>
              <a:avLst/>
              <a:gdLst>
                <a:gd name="T0" fmla="*/ 0 w 77"/>
                <a:gd name="T1" fmla="*/ 2 h 4"/>
                <a:gd name="T2" fmla="*/ 2 w 77"/>
                <a:gd name="T3" fmla="*/ 4 h 4"/>
                <a:gd name="T4" fmla="*/ 75 w 77"/>
                <a:gd name="T5" fmla="*/ 4 h 4"/>
                <a:gd name="T6" fmla="*/ 77 w 77"/>
                <a:gd name="T7" fmla="*/ 2 h 4"/>
                <a:gd name="T8" fmla="*/ 75 w 77"/>
                <a:gd name="T9" fmla="*/ 0 h 4"/>
                <a:gd name="T10" fmla="*/ 2 w 77"/>
                <a:gd name="T11" fmla="*/ 0 h 4"/>
                <a:gd name="T12" fmla="*/ 0 w 77"/>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7" h="4">
                  <a:moveTo>
                    <a:pt x="0" y="2"/>
                  </a:moveTo>
                  <a:cubicBezTo>
                    <a:pt x="0" y="3"/>
                    <a:pt x="0" y="4"/>
                    <a:pt x="2" y="4"/>
                  </a:cubicBezTo>
                  <a:cubicBezTo>
                    <a:pt x="75" y="4"/>
                    <a:pt x="75" y="4"/>
                    <a:pt x="75" y="4"/>
                  </a:cubicBezTo>
                  <a:cubicBezTo>
                    <a:pt x="76" y="4"/>
                    <a:pt x="77" y="3"/>
                    <a:pt x="77" y="2"/>
                  </a:cubicBezTo>
                  <a:cubicBezTo>
                    <a:pt x="77" y="1"/>
                    <a:pt x="76" y="0"/>
                    <a:pt x="75" y="0"/>
                  </a:cubicBezTo>
                  <a:cubicBezTo>
                    <a:pt x="2" y="0"/>
                    <a:pt x="2" y="0"/>
                    <a:pt x="2"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41" name="Freeform 70"/>
            <p:cNvSpPr/>
            <p:nvPr/>
          </p:nvSpPr>
          <p:spPr bwMode="auto">
            <a:xfrm>
              <a:off x="8905875" y="1597025"/>
              <a:ext cx="88900" cy="15875"/>
            </a:xfrm>
            <a:custGeom>
              <a:avLst/>
              <a:gdLst>
                <a:gd name="T0" fmla="*/ 2 w 21"/>
                <a:gd name="T1" fmla="*/ 0 h 4"/>
                <a:gd name="T2" fmla="*/ 0 w 21"/>
                <a:gd name="T3" fmla="*/ 2 h 4"/>
                <a:gd name="T4" fmla="*/ 2 w 21"/>
                <a:gd name="T5" fmla="*/ 4 h 4"/>
                <a:gd name="T6" fmla="*/ 19 w 21"/>
                <a:gd name="T7" fmla="*/ 4 h 4"/>
                <a:gd name="T8" fmla="*/ 21 w 21"/>
                <a:gd name="T9" fmla="*/ 2 h 4"/>
                <a:gd name="T10" fmla="*/ 19 w 21"/>
                <a:gd name="T11" fmla="*/ 0 h 4"/>
                <a:gd name="T12" fmla="*/ 2 w 2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1" h="4">
                  <a:moveTo>
                    <a:pt x="2" y="0"/>
                  </a:moveTo>
                  <a:cubicBezTo>
                    <a:pt x="1" y="0"/>
                    <a:pt x="0" y="1"/>
                    <a:pt x="0" y="2"/>
                  </a:cubicBezTo>
                  <a:cubicBezTo>
                    <a:pt x="0" y="3"/>
                    <a:pt x="1" y="4"/>
                    <a:pt x="2" y="4"/>
                  </a:cubicBezTo>
                  <a:cubicBezTo>
                    <a:pt x="19" y="4"/>
                    <a:pt x="19" y="4"/>
                    <a:pt x="19" y="4"/>
                  </a:cubicBezTo>
                  <a:cubicBezTo>
                    <a:pt x="20" y="4"/>
                    <a:pt x="21" y="3"/>
                    <a:pt x="21" y="2"/>
                  </a:cubicBezTo>
                  <a:cubicBezTo>
                    <a:pt x="21" y="1"/>
                    <a:pt x="20" y="0"/>
                    <a:pt x="19" y="0"/>
                  </a:cubicBez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42" name="Freeform 71"/>
            <p:cNvSpPr/>
            <p:nvPr/>
          </p:nvSpPr>
          <p:spPr bwMode="auto">
            <a:xfrm>
              <a:off x="8885238" y="1665288"/>
              <a:ext cx="373063" cy="15875"/>
            </a:xfrm>
            <a:custGeom>
              <a:avLst/>
              <a:gdLst>
                <a:gd name="T0" fmla="*/ 86 w 88"/>
                <a:gd name="T1" fmla="*/ 0 h 4"/>
                <a:gd name="T2" fmla="*/ 2 w 88"/>
                <a:gd name="T3" fmla="*/ 0 h 4"/>
                <a:gd name="T4" fmla="*/ 0 w 88"/>
                <a:gd name="T5" fmla="*/ 2 h 4"/>
                <a:gd name="T6" fmla="*/ 2 w 88"/>
                <a:gd name="T7" fmla="*/ 4 h 4"/>
                <a:gd name="T8" fmla="*/ 86 w 88"/>
                <a:gd name="T9" fmla="*/ 4 h 4"/>
                <a:gd name="T10" fmla="*/ 88 w 88"/>
                <a:gd name="T11" fmla="*/ 2 h 4"/>
                <a:gd name="T12" fmla="*/ 86 w 8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8" h="4">
                  <a:moveTo>
                    <a:pt x="86" y="0"/>
                  </a:moveTo>
                  <a:cubicBezTo>
                    <a:pt x="2" y="0"/>
                    <a:pt x="2" y="0"/>
                    <a:pt x="2" y="0"/>
                  </a:cubicBezTo>
                  <a:cubicBezTo>
                    <a:pt x="1" y="0"/>
                    <a:pt x="0" y="0"/>
                    <a:pt x="0" y="2"/>
                  </a:cubicBezTo>
                  <a:cubicBezTo>
                    <a:pt x="0" y="3"/>
                    <a:pt x="1" y="4"/>
                    <a:pt x="2" y="4"/>
                  </a:cubicBezTo>
                  <a:cubicBezTo>
                    <a:pt x="86" y="4"/>
                    <a:pt x="86" y="4"/>
                    <a:pt x="86" y="4"/>
                  </a:cubicBezTo>
                  <a:cubicBezTo>
                    <a:pt x="87" y="4"/>
                    <a:pt x="88" y="3"/>
                    <a:pt x="88" y="2"/>
                  </a:cubicBezTo>
                  <a:cubicBezTo>
                    <a:pt x="88" y="0"/>
                    <a:pt x="87" y="0"/>
                    <a:pt x="8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grpSp>
      <p:grpSp>
        <p:nvGrpSpPr>
          <p:cNvPr id="143" name="组合 142"/>
          <p:cNvGrpSpPr/>
          <p:nvPr/>
        </p:nvGrpSpPr>
        <p:grpSpPr>
          <a:xfrm>
            <a:off x="4691888" y="2034399"/>
            <a:ext cx="839788" cy="608013"/>
            <a:chOff x="4086225" y="2312988"/>
            <a:chExt cx="839788" cy="608013"/>
          </a:xfrm>
          <a:solidFill>
            <a:schemeClr val="accent2"/>
          </a:solidFill>
        </p:grpSpPr>
        <p:sp>
          <p:nvSpPr>
            <p:cNvPr id="144" name="Freeform 72"/>
            <p:cNvSpPr>
              <a:spLocks noEditPoints="1"/>
            </p:cNvSpPr>
            <p:nvPr/>
          </p:nvSpPr>
          <p:spPr bwMode="auto">
            <a:xfrm>
              <a:off x="4086225" y="2312988"/>
              <a:ext cx="606425" cy="608013"/>
            </a:xfrm>
            <a:custGeom>
              <a:avLst/>
              <a:gdLst>
                <a:gd name="T0" fmla="*/ 129 w 143"/>
                <a:gd name="T1" fmla="*/ 56 h 143"/>
                <a:gd name="T2" fmla="*/ 130 w 143"/>
                <a:gd name="T3" fmla="*/ 14 h 143"/>
                <a:gd name="T4" fmla="*/ 89 w 143"/>
                <a:gd name="T5" fmla="*/ 14 h 143"/>
                <a:gd name="T6" fmla="*/ 75 w 143"/>
                <a:gd name="T7" fmla="*/ 3 h 143"/>
                <a:gd name="T8" fmla="*/ 52 w 143"/>
                <a:gd name="T9" fmla="*/ 15 h 143"/>
                <a:gd name="T10" fmla="*/ 52 w 143"/>
                <a:gd name="T11" fmla="*/ 18 h 143"/>
                <a:gd name="T12" fmla="*/ 52 w 143"/>
                <a:gd name="T13" fmla="*/ 53 h 143"/>
                <a:gd name="T14" fmla="*/ 17 w 143"/>
                <a:gd name="T15" fmla="*/ 53 h 143"/>
                <a:gd name="T16" fmla="*/ 2 w 143"/>
                <a:gd name="T17" fmla="*/ 65 h 143"/>
                <a:gd name="T18" fmla="*/ 2 w 143"/>
                <a:gd name="T19" fmla="*/ 76 h 143"/>
                <a:gd name="T20" fmla="*/ 73 w 143"/>
                <a:gd name="T21" fmla="*/ 143 h 143"/>
                <a:gd name="T22" fmla="*/ 92 w 143"/>
                <a:gd name="T23" fmla="*/ 127 h 143"/>
                <a:gd name="T24" fmla="*/ 130 w 143"/>
                <a:gd name="T25" fmla="*/ 126 h 143"/>
                <a:gd name="T26" fmla="*/ 130 w 143"/>
                <a:gd name="T27" fmla="*/ 88 h 143"/>
                <a:gd name="T28" fmla="*/ 140 w 143"/>
                <a:gd name="T29" fmla="*/ 68 h 143"/>
                <a:gd name="T30" fmla="*/ 126 w 143"/>
                <a:gd name="T31" fmla="*/ 87 h 143"/>
                <a:gd name="T32" fmla="*/ 126 w 143"/>
                <a:gd name="T33" fmla="*/ 90 h 143"/>
                <a:gd name="T34" fmla="*/ 134 w 143"/>
                <a:gd name="T35" fmla="*/ 107 h 143"/>
                <a:gd name="T36" fmla="*/ 111 w 143"/>
                <a:gd name="T37" fmla="*/ 130 h 143"/>
                <a:gd name="T38" fmla="*/ 94 w 143"/>
                <a:gd name="T39" fmla="*/ 123 h 143"/>
                <a:gd name="T40" fmla="*/ 92 w 143"/>
                <a:gd name="T41" fmla="*/ 122 h 143"/>
                <a:gd name="T42" fmla="*/ 75 w 143"/>
                <a:gd name="T43" fmla="*/ 138 h 143"/>
                <a:gd name="T44" fmla="*/ 5 w 143"/>
                <a:gd name="T45" fmla="*/ 73 h 143"/>
                <a:gd name="T46" fmla="*/ 5 w 143"/>
                <a:gd name="T47" fmla="*/ 68 h 143"/>
                <a:gd name="T48" fmla="*/ 35 w 143"/>
                <a:gd name="T49" fmla="*/ 64 h 143"/>
                <a:gd name="T50" fmla="*/ 64 w 143"/>
                <a:gd name="T51" fmla="*/ 35 h 143"/>
                <a:gd name="T52" fmla="*/ 67 w 143"/>
                <a:gd name="T53" fmla="*/ 5 h 143"/>
                <a:gd name="T54" fmla="*/ 87 w 143"/>
                <a:gd name="T55" fmla="*/ 20 h 143"/>
                <a:gd name="T56" fmla="*/ 90 w 143"/>
                <a:gd name="T57" fmla="*/ 20 h 143"/>
                <a:gd name="T58" fmla="*/ 109 w 143"/>
                <a:gd name="T59" fmla="*/ 10 h 143"/>
                <a:gd name="T60" fmla="*/ 127 w 143"/>
                <a:gd name="T61" fmla="*/ 52 h 143"/>
                <a:gd name="T62" fmla="*/ 124 w 143"/>
                <a:gd name="T63" fmla="*/ 56 h 143"/>
                <a:gd name="T64" fmla="*/ 138 w 143"/>
                <a:gd name="T65" fmla="*/ 7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3" h="143">
                  <a:moveTo>
                    <a:pt x="140" y="68"/>
                  </a:moveTo>
                  <a:cubicBezTo>
                    <a:pt x="129" y="56"/>
                    <a:pt x="129" y="56"/>
                    <a:pt x="129" y="56"/>
                  </a:cubicBezTo>
                  <a:cubicBezTo>
                    <a:pt x="129" y="56"/>
                    <a:pt x="129" y="55"/>
                    <a:pt x="130" y="55"/>
                  </a:cubicBezTo>
                  <a:cubicBezTo>
                    <a:pt x="141" y="44"/>
                    <a:pt x="141" y="26"/>
                    <a:pt x="130" y="14"/>
                  </a:cubicBezTo>
                  <a:cubicBezTo>
                    <a:pt x="124" y="9"/>
                    <a:pt x="117" y="6"/>
                    <a:pt x="109" y="6"/>
                  </a:cubicBezTo>
                  <a:cubicBezTo>
                    <a:pt x="102" y="6"/>
                    <a:pt x="94" y="9"/>
                    <a:pt x="89" y="14"/>
                  </a:cubicBezTo>
                  <a:cubicBezTo>
                    <a:pt x="89" y="15"/>
                    <a:pt x="88" y="15"/>
                    <a:pt x="88" y="15"/>
                  </a:cubicBezTo>
                  <a:cubicBezTo>
                    <a:pt x="75" y="3"/>
                    <a:pt x="75" y="3"/>
                    <a:pt x="75" y="3"/>
                  </a:cubicBezTo>
                  <a:cubicBezTo>
                    <a:pt x="73" y="0"/>
                    <a:pt x="68" y="0"/>
                    <a:pt x="65" y="3"/>
                  </a:cubicBezTo>
                  <a:cubicBezTo>
                    <a:pt x="52" y="15"/>
                    <a:pt x="52" y="15"/>
                    <a:pt x="52" y="15"/>
                  </a:cubicBezTo>
                  <a:cubicBezTo>
                    <a:pt x="52" y="15"/>
                    <a:pt x="52" y="16"/>
                    <a:pt x="52" y="16"/>
                  </a:cubicBezTo>
                  <a:cubicBezTo>
                    <a:pt x="52" y="17"/>
                    <a:pt x="52" y="17"/>
                    <a:pt x="52" y="18"/>
                  </a:cubicBezTo>
                  <a:cubicBezTo>
                    <a:pt x="57" y="22"/>
                    <a:pt x="60" y="29"/>
                    <a:pt x="60" y="35"/>
                  </a:cubicBezTo>
                  <a:cubicBezTo>
                    <a:pt x="60" y="42"/>
                    <a:pt x="57" y="48"/>
                    <a:pt x="52" y="53"/>
                  </a:cubicBezTo>
                  <a:cubicBezTo>
                    <a:pt x="48" y="57"/>
                    <a:pt x="42" y="60"/>
                    <a:pt x="35" y="60"/>
                  </a:cubicBezTo>
                  <a:cubicBezTo>
                    <a:pt x="28" y="60"/>
                    <a:pt x="22" y="57"/>
                    <a:pt x="17" y="53"/>
                  </a:cubicBezTo>
                  <a:cubicBezTo>
                    <a:pt x="17" y="52"/>
                    <a:pt x="15" y="52"/>
                    <a:pt x="15" y="53"/>
                  </a:cubicBezTo>
                  <a:cubicBezTo>
                    <a:pt x="2" y="65"/>
                    <a:pt x="2" y="65"/>
                    <a:pt x="2" y="65"/>
                  </a:cubicBezTo>
                  <a:cubicBezTo>
                    <a:pt x="1" y="66"/>
                    <a:pt x="0" y="68"/>
                    <a:pt x="0" y="70"/>
                  </a:cubicBezTo>
                  <a:cubicBezTo>
                    <a:pt x="0" y="72"/>
                    <a:pt x="1" y="74"/>
                    <a:pt x="2" y="76"/>
                  </a:cubicBezTo>
                  <a:cubicBezTo>
                    <a:pt x="67" y="141"/>
                    <a:pt x="67" y="141"/>
                    <a:pt x="67" y="141"/>
                  </a:cubicBezTo>
                  <a:cubicBezTo>
                    <a:pt x="69" y="142"/>
                    <a:pt x="71" y="143"/>
                    <a:pt x="73" y="143"/>
                  </a:cubicBezTo>
                  <a:cubicBezTo>
                    <a:pt x="75" y="143"/>
                    <a:pt x="77" y="142"/>
                    <a:pt x="78" y="141"/>
                  </a:cubicBezTo>
                  <a:cubicBezTo>
                    <a:pt x="92" y="127"/>
                    <a:pt x="92" y="127"/>
                    <a:pt x="92" y="127"/>
                  </a:cubicBezTo>
                  <a:cubicBezTo>
                    <a:pt x="97" y="131"/>
                    <a:pt x="104" y="134"/>
                    <a:pt x="111" y="134"/>
                  </a:cubicBezTo>
                  <a:cubicBezTo>
                    <a:pt x="118" y="134"/>
                    <a:pt x="125" y="131"/>
                    <a:pt x="130" y="126"/>
                  </a:cubicBezTo>
                  <a:cubicBezTo>
                    <a:pt x="135" y="121"/>
                    <a:pt x="138" y="114"/>
                    <a:pt x="138" y="107"/>
                  </a:cubicBezTo>
                  <a:cubicBezTo>
                    <a:pt x="138" y="100"/>
                    <a:pt x="135" y="93"/>
                    <a:pt x="130" y="88"/>
                  </a:cubicBezTo>
                  <a:cubicBezTo>
                    <a:pt x="140" y="78"/>
                    <a:pt x="140" y="78"/>
                    <a:pt x="140" y="78"/>
                  </a:cubicBezTo>
                  <a:cubicBezTo>
                    <a:pt x="143" y="75"/>
                    <a:pt x="143" y="71"/>
                    <a:pt x="140" y="68"/>
                  </a:cubicBezTo>
                  <a:close/>
                  <a:moveTo>
                    <a:pt x="138" y="76"/>
                  </a:moveTo>
                  <a:cubicBezTo>
                    <a:pt x="126" y="87"/>
                    <a:pt x="126" y="87"/>
                    <a:pt x="126" y="87"/>
                  </a:cubicBezTo>
                  <a:cubicBezTo>
                    <a:pt x="126" y="87"/>
                    <a:pt x="126" y="88"/>
                    <a:pt x="126" y="88"/>
                  </a:cubicBezTo>
                  <a:cubicBezTo>
                    <a:pt x="126" y="89"/>
                    <a:pt x="126" y="89"/>
                    <a:pt x="126" y="90"/>
                  </a:cubicBezTo>
                  <a:cubicBezTo>
                    <a:pt x="127" y="91"/>
                    <a:pt x="127" y="91"/>
                    <a:pt x="127" y="91"/>
                  </a:cubicBezTo>
                  <a:cubicBezTo>
                    <a:pt x="131" y="95"/>
                    <a:pt x="134" y="101"/>
                    <a:pt x="134" y="107"/>
                  </a:cubicBezTo>
                  <a:cubicBezTo>
                    <a:pt x="134" y="113"/>
                    <a:pt x="131" y="119"/>
                    <a:pt x="127" y="123"/>
                  </a:cubicBezTo>
                  <a:cubicBezTo>
                    <a:pt x="123" y="128"/>
                    <a:pt x="117" y="130"/>
                    <a:pt x="111" y="130"/>
                  </a:cubicBezTo>
                  <a:cubicBezTo>
                    <a:pt x="105" y="130"/>
                    <a:pt x="99" y="128"/>
                    <a:pt x="94" y="123"/>
                  </a:cubicBezTo>
                  <a:cubicBezTo>
                    <a:pt x="94" y="123"/>
                    <a:pt x="94" y="123"/>
                    <a:pt x="94" y="123"/>
                  </a:cubicBezTo>
                  <a:cubicBezTo>
                    <a:pt x="94" y="122"/>
                    <a:pt x="94" y="122"/>
                    <a:pt x="94" y="122"/>
                  </a:cubicBezTo>
                  <a:cubicBezTo>
                    <a:pt x="93" y="122"/>
                    <a:pt x="93" y="122"/>
                    <a:pt x="92" y="122"/>
                  </a:cubicBezTo>
                  <a:cubicBezTo>
                    <a:pt x="92" y="122"/>
                    <a:pt x="91" y="122"/>
                    <a:pt x="91" y="122"/>
                  </a:cubicBezTo>
                  <a:cubicBezTo>
                    <a:pt x="75" y="138"/>
                    <a:pt x="75" y="138"/>
                    <a:pt x="75" y="138"/>
                  </a:cubicBezTo>
                  <a:cubicBezTo>
                    <a:pt x="74" y="139"/>
                    <a:pt x="71" y="139"/>
                    <a:pt x="70" y="138"/>
                  </a:cubicBezTo>
                  <a:cubicBezTo>
                    <a:pt x="5" y="73"/>
                    <a:pt x="5" y="73"/>
                    <a:pt x="5" y="73"/>
                  </a:cubicBezTo>
                  <a:cubicBezTo>
                    <a:pt x="4" y="72"/>
                    <a:pt x="4" y="71"/>
                    <a:pt x="4" y="70"/>
                  </a:cubicBezTo>
                  <a:cubicBezTo>
                    <a:pt x="4" y="69"/>
                    <a:pt x="4" y="68"/>
                    <a:pt x="5" y="68"/>
                  </a:cubicBezTo>
                  <a:cubicBezTo>
                    <a:pt x="16" y="57"/>
                    <a:pt x="16" y="57"/>
                    <a:pt x="16" y="57"/>
                  </a:cubicBezTo>
                  <a:cubicBezTo>
                    <a:pt x="21" y="61"/>
                    <a:pt x="28" y="64"/>
                    <a:pt x="35" y="64"/>
                  </a:cubicBezTo>
                  <a:cubicBezTo>
                    <a:pt x="43" y="64"/>
                    <a:pt x="50" y="61"/>
                    <a:pt x="55" y="56"/>
                  </a:cubicBezTo>
                  <a:cubicBezTo>
                    <a:pt x="61" y="50"/>
                    <a:pt x="64" y="43"/>
                    <a:pt x="64" y="35"/>
                  </a:cubicBezTo>
                  <a:cubicBezTo>
                    <a:pt x="64" y="28"/>
                    <a:pt x="61" y="21"/>
                    <a:pt x="57" y="16"/>
                  </a:cubicBezTo>
                  <a:cubicBezTo>
                    <a:pt x="67" y="5"/>
                    <a:pt x="67" y="5"/>
                    <a:pt x="67" y="5"/>
                  </a:cubicBezTo>
                  <a:cubicBezTo>
                    <a:pt x="69" y="4"/>
                    <a:pt x="71" y="4"/>
                    <a:pt x="73" y="5"/>
                  </a:cubicBezTo>
                  <a:cubicBezTo>
                    <a:pt x="87" y="20"/>
                    <a:pt x="87" y="20"/>
                    <a:pt x="87" y="20"/>
                  </a:cubicBezTo>
                  <a:cubicBezTo>
                    <a:pt x="87" y="20"/>
                    <a:pt x="88" y="20"/>
                    <a:pt x="88" y="20"/>
                  </a:cubicBezTo>
                  <a:cubicBezTo>
                    <a:pt x="89" y="20"/>
                    <a:pt x="90" y="20"/>
                    <a:pt x="90" y="20"/>
                  </a:cubicBezTo>
                  <a:cubicBezTo>
                    <a:pt x="90" y="19"/>
                    <a:pt x="91" y="18"/>
                    <a:pt x="92" y="17"/>
                  </a:cubicBezTo>
                  <a:cubicBezTo>
                    <a:pt x="97" y="13"/>
                    <a:pt x="103" y="10"/>
                    <a:pt x="109" y="10"/>
                  </a:cubicBezTo>
                  <a:cubicBezTo>
                    <a:pt x="116" y="10"/>
                    <a:pt x="122" y="13"/>
                    <a:pt x="127" y="17"/>
                  </a:cubicBezTo>
                  <a:cubicBezTo>
                    <a:pt x="137" y="27"/>
                    <a:pt x="137" y="43"/>
                    <a:pt x="127" y="52"/>
                  </a:cubicBezTo>
                  <a:cubicBezTo>
                    <a:pt x="126" y="53"/>
                    <a:pt x="125" y="54"/>
                    <a:pt x="125" y="54"/>
                  </a:cubicBezTo>
                  <a:cubicBezTo>
                    <a:pt x="124" y="55"/>
                    <a:pt x="124" y="55"/>
                    <a:pt x="124" y="56"/>
                  </a:cubicBezTo>
                  <a:cubicBezTo>
                    <a:pt x="124" y="56"/>
                    <a:pt x="124" y="57"/>
                    <a:pt x="124" y="57"/>
                  </a:cubicBezTo>
                  <a:cubicBezTo>
                    <a:pt x="138" y="70"/>
                    <a:pt x="138" y="70"/>
                    <a:pt x="138" y="70"/>
                  </a:cubicBezTo>
                  <a:cubicBezTo>
                    <a:pt x="139" y="72"/>
                    <a:pt x="139" y="74"/>
                    <a:pt x="13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45" name="Freeform 73"/>
            <p:cNvSpPr/>
            <p:nvPr/>
          </p:nvSpPr>
          <p:spPr bwMode="auto">
            <a:xfrm>
              <a:off x="4403725" y="2635250"/>
              <a:ext cx="390525" cy="17463"/>
            </a:xfrm>
            <a:custGeom>
              <a:avLst/>
              <a:gdLst>
                <a:gd name="T0" fmla="*/ 90 w 92"/>
                <a:gd name="T1" fmla="*/ 4 h 4"/>
                <a:gd name="T2" fmla="*/ 2 w 92"/>
                <a:gd name="T3" fmla="*/ 4 h 4"/>
                <a:gd name="T4" fmla="*/ 0 w 92"/>
                <a:gd name="T5" fmla="*/ 2 h 4"/>
                <a:gd name="T6" fmla="*/ 2 w 92"/>
                <a:gd name="T7" fmla="*/ 0 h 4"/>
                <a:gd name="T8" fmla="*/ 90 w 92"/>
                <a:gd name="T9" fmla="*/ 0 h 4"/>
                <a:gd name="T10" fmla="*/ 92 w 92"/>
                <a:gd name="T11" fmla="*/ 2 h 4"/>
                <a:gd name="T12" fmla="*/ 90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90" y="4"/>
                  </a:moveTo>
                  <a:cubicBezTo>
                    <a:pt x="2" y="4"/>
                    <a:pt x="2" y="4"/>
                    <a:pt x="2" y="4"/>
                  </a:cubicBezTo>
                  <a:cubicBezTo>
                    <a:pt x="1" y="4"/>
                    <a:pt x="0" y="3"/>
                    <a:pt x="0" y="2"/>
                  </a:cubicBezTo>
                  <a:cubicBezTo>
                    <a:pt x="0" y="1"/>
                    <a:pt x="1" y="0"/>
                    <a:pt x="2" y="0"/>
                  </a:cubicBezTo>
                  <a:cubicBezTo>
                    <a:pt x="90" y="0"/>
                    <a:pt x="90" y="0"/>
                    <a:pt x="90" y="0"/>
                  </a:cubicBezTo>
                  <a:cubicBezTo>
                    <a:pt x="91" y="0"/>
                    <a:pt x="92" y="1"/>
                    <a:pt x="92" y="2"/>
                  </a:cubicBezTo>
                  <a:cubicBezTo>
                    <a:pt x="92" y="3"/>
                    <a:pt x="91" y="4"/>
                    <a:pt x="9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46" name="Freeform 74"/>
            <p:cNvSpPr/>
            <p:nvPr/>
          </p:nvSpPr>
          <p:spPr bwMode="auto">
            <a:xfrm>
              <a:off x="4557713" y="2725738"/>
              <a:ext cx="368300" cy="15875"/>
            </a:xfrm>
            <a:custGeom>
              <a:avLst/>
              <a:gdLst>
                <a:gd name="T0" fmla="*/ 85 w 87"/>
                <a:gd name="T1" fmla="*/ 4 h 4"/>
                <a:gd name="T2" fmla="*/ 2 w 87"/>
                <a:gd name="T3" fmla="*/ 4 h 4"/>
                <a:gd name="T4" fmla="*/ 0 w 87"/>
                <a:gd name="T5" fmla="*/ 2 h 4"/>
                <a:gd name="T6" fmla="*/ 2 w 87"/>
                <a:gd name="T7" fmla="*/ 0 h 4"/>
                <a:gd name="T8" fmla="*/ 85 w 87"/>
                <a:gd name="T9" fmla="*/ 0 h 4"/>
                <a:gd name="T10" fmla="*/ 87 w 87"/>
                <a:gd name="T11" fmla="*/ 2 h 4"/>
                <a:gd name="T12" fmla="*/ 85 w 8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7" h="4">
                  <a:moveTo>
                    <a:pt x="85" y="4"/>
                  </a:moveTo>
                  <a:cubicBezTo>
                    <a:pt x="2" y="4"/>
                    <a:pt x="2" y="4"/>
                    <a:pt x="2" y="4"/>
                  </a:cubicBezTo>
                  <a:cubicBezTo>
                    <a:pt x="0" y="4"/>
                    <a:pt x="0" y="3"/>
                    <a:pt x="0" y="2"/>
                  </a:cubicBezTo>
                  <a:cubicBezTo>
                    <a:pt x="0" y="1"/>
                    <a:pt x="0" y="0"/>
                    <a:pt x="2" y="0"/>
                  </a:cubicBezTo>
                  <a:cubicBezTo>
                    <a:pt x="85" y="0"/>
                    <a:pt x="85" y="0"/>
                    <a:pt x="85" y="0"/>
                  </a:cubicBezTo>
                  <a:cubicBezTo>
                    <a:pt x="86" y="0"/>
                    <a:pt x="87" y="1"/>
                    <a:pt x="87" y="2"/>
                  </a:cubicBezTo>
                  <a:cubicBezTo>
                    <a:pt x="87" y="3"/>
                    <a:pt x="86" y="4"/>
                    <a:pt x="8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grpSp>
      <p:sp>
        <p:nvSpPr>
          <p:cNvPr id="147" name="文本框 146"/>
          <p:cNvSpPr txBox="1"/>
          <p:nvPr/>
        </p:nvSpPr>
        <p:spPr>
          <a:xfrm>
            <a:off x="2113140" y="5687285"/>
            <a:ext cx="954099" cy="400105"/>
          </a:xfrm>
          <a:prstGeom prst="rect">
            <a:avLst/>
          </a:prstGeom>
          <a:noFill/>
        </p:spPr>
        <p:txBody>
          <a:bodyPr wrap="none" lIns="91436" tIns="45718" rIns="91436" bIns="45718" rtlCol="0">
            <a:spAutoFit/>
          </a:bodyPr>
          <a:lstStyle/>
          <a:p>
            <a:pPr marL="0" marR="0" lvl="0" indent="0" algn="l" defTabSz="456565" rtl="0" eaLnBrk="1" fontAlgn="auto" latinLnBrk="0" hangingPunct="1">
              <a:lnSpc>
                <a:spcPct val="100000"/>
              </a:lnSpc>
              <a:spcBef>
                <a:spcPts val="0"/>
              </a:spcBef>
              <a:spcAft>
                <a:spcPts val="0"/>
              </a:spcAft>
              <a:buClrTx/>
              <a:buSzTx/>
              <a:buFontTx/>
              <a:buNone/>
              <a:tabLst/>
              <a:defRPr/>
            </a:pPr>
            <a:r>
              <a:rPr kumimoji="1" lang="zh-CN" altLang="en-US" sz="2000" dirty="0">
                <a:latin typeface="微软雅黑" panose="020B0503020204020204" pitchFamily="34" charset="-122"/>
                <a:ea typeface="微软雅黑" panose="020B0503020204020204" pitchFamily="34" charset="-122"/>
                <a:cs typeface="Impact" panose="020B0806030902050204"/>
              </a:rPr>
              <a:t>已完成</a:t>
            </a:r>
            <a:endParaRPr kumimoji="1" lang="en-US" altLang="zh-CN"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Impact" panose="020B0806030902050204"/>
            </a:endParaRPr>
          </a:p>
        </p:txBody>
      </p:sp>
      <p:sp>
        <p:nvSpPr>
          <p:cNvPr id="148" name="文本框 147"/>
          <p:cNvSpPr txBox="1"/>
          <p:nvPr/>
        </p:nvSpPr>
        <p:spPr>
          <a:xfrm>
            <a:off x="3834369" y="5681663"/>
            <a:ext cx="2170779" cy="400105"/>
          </a:xfrm>
          <a:prstGeom prst="rect">
            <a:avLst/>
          </a:prstGeom>
          <a:noFill/>
        </p:spPr>
        <p:txBody>
          <a:bodyPr wrap="none" lIns="91436" tIns="45718" rIns="91436" bIns="45718" rtlCol="0">
            <a:spAutoFit/>
          </a:bodyPr>
          <a:lstStyle/>
          <a:p>
            <a:pPr marL="0" marR="0" lvl="0" indent="0" algn="l" defTabSz="456565" rtl="0" eaLnBrk="1" fontAlgn="auto" latinLnBrk="0" hangingPunct="1">
              <a:lnSpc>
                <a:spcPct val="100000"/>
              </a:lnSpc>
              <a:spcBef>
                <a:spcPts val="0"/>
              </a:spcBef>
              <a:spcAft>
                <a:spcPts val="0"/>
              </a:spcAft>
              <a:buClrTx/>
              <a:buSzTx/>
              <a:buFontTx/>
              <a:buNone/>
              <a:tabLst/>
              <a:defRPr/>
            </a:pPr>
            <a:r>
              <a:rPr kumimoji="1" lang="en-US" altLang="zh-CN" sz="2000" dirty="0">
                <a:latin typeface="微软雅黑" panose="020B0503020204020204" pitchFamily="34" charset="-122"/>
                <a:ea typeface="微软雅黑" panose="020B0503020204020204" pitchFamily="34" charset="-122"/>
                <a:cs typeface="Times New Roman" panose="02020603050405020304" pitchFamily="18" charset="0"/>
              </a:rPr>
              <a:t>2023/10-2024/2</a:t>
            </a:r>
            <a:endParaRPr kumimoji="1" lang="en-US" altLang="zh-CN"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9" name="文本框 148"/>
          <p:cNvSpPr txBox="1"/>
          <p:nvPr/>
        </p:nvSpPr>
        <p:spPr>
          <a:xfrm>
            <a:off x="6884918" y="5727505"/>
            <a:ext cx="954099" cy="400105"/>
          </a:xfrm>
          <a:prstGeom prst="rect">
            <a:avLst/>
          </a:prstGeom>
          <a:noFill/>
        </p:spPr>
        <p:txBody>
          <a:bodyPr wrap="none" lIns="91436" tIns="45718" rIns="91436" bIns="45718" rtlCol="0">
            <a:spAutoFit/>
          </a:bodyPr>
          <a:lstStyle/>
          <a:p>
            <a:pPr marL="0" marR="0" lvl="0" indent="0" algn="l" defTabSz="456565"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Impact" panose="020B0806030902050204"/>
              </a:rPr>
              <a:t>已完成</a:t>
            </a:r>
            <a:endParaRPr kumimoji="1" lang="en-US" altLang="zh-CN" sz="20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Impact" panose="020B0806030902050204"/>
            </a:endParaRPr>
          </a:p>
        </p:txBody>
      </p:sp>
      <p:sp>
        <p:nvSpPr>
          <p:cNvPr id="150" name="文本框 149"/>
          <p:cNvSpPr txBox="1"/>
          <p:nvPr/>
        </p:nvSpPr>
        <p:spPr>
          <a:xfrm>
            <a:off x="8479368" y="5687362"/>
            <a:ext cx="2020097" cy="400105"/>
          </a:xfrm>
          <a:prstGeom prst="rect">
            <a:avLst/>
          </a:prstGeom>
          <a:noFill/>
        </p:spPr>
        <p:txBody>
          <a:bodyPr wrap="none" lIns="91436" tIns="45718" rIns="91436" bIns="45718" rtlCol="0">
            <a:spAutoFit/>
          </a:bodyPr>
          <a:lstStyle/>
          <a:p>
            <a:pPr marL="0" marR="0" lvl="0" indent="0" algn="l" defTabSz="456565"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Impact" panose="020B0806030902050204"/>
              </a:rPr>
              <a:t>2024/1-2024/4</a:t>
            </a:r>
          </a:p>
        </p:txBody>
      </p:sp>
      <p:sp>
        <p:nvSpPr>
          <p:cNvPr id="151" name="文本框 150"/>
          <p:cNvSpPr txBox="1"/>
          <p:nvPr/>
        </p:nvSpPr>
        <p:spPr>
          <a:xfrm>
            <a:off x="1555935" y="3473080"/>
            <a:ext cx="2255836"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广泛阅读论文，调研软件包扫描工具以及规则。完成软件包的识别以及攻击行为分析。</a:t>
            </a:r>
          </a:p>
        </p:txBody>
      </p:sp>
      <p:sp>
        <p:nvSpPr>
          <p:cNvPr id="152" name="文本框 151"/>
          <p:cNvSpPr txBox="1"/>
          <p:nvPr/>
        </p:nvSpPr>
        <p:spPr>
          <a:xfrm>
            <a:off x="1575496" y="3072367"/>
            <a:ext cx="2031317" cy="461661"/>
          </a:xfrm>
          <a:prstGeom prst="rect">
            <a:avLst/>
          </a:prstGeom>
          <a:noFill/>
        </p:spPr>
        <p:txBody>
          <a:bodyPr wrap="none" lIns="91436" tIns="45718" rIns="91436" bIns="45718" rtlCol="0">
            <a:spAutoFit/>
          </a:bodyPr>
          <a:lstStyle/>
          <a:p>
            <a:pPr marL="0" marR="0" lvl="0" indent="0" algn="l" defTabSz="456565"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44546A"/>
                </a:solidFill>
                <a:effectLst/>
                <a:uLnTx/>
                <a:uFillTx/>
                <a:latin typeface="Century Gothic" panose="020B0502020202020204" pitchFamily="34" charset="0"/>
                <a:ea typeface="微软雅黑" panose="020B0503020204020204" pitchFamily="34" charset="-122"/>
                <a:cs typeface="Impact" panose="020B0806030902050204"/>
                <a:sym typeface="+mn-ea"/>
              </a:rPr>
              <a:t>攻击行为研究</a:t>
            </a:r>
          </a:p>
        </p:txBody>
      </p:sp>
      <p:sp>
        <p:nvSpPr>
          <p:cNvPr id="153" name="文本框 152"/>
          <p:cNvSpPr txBox="1"/>
          <p:nvPr/>
        </p:nvSpPr>
        <p:spPr>
          <a:xfrm>
            <a:off x="3843368" y="3067862"/>
            <a:ext cx="235712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广泛阅读论文，</a:t>
            </a:r>
            <a:r>
              <a:rPr lang="zh-CN" altLang="en-US" sz="1600" dirty="0">
                <a:solidFill>
                  <a:prstClr val="black"/>
                </a:solidFill>
                <a:latin typeface="微软雅黑" panose="020B0503020204020204" pitchFamily="34" charset="-122"/>
                <a:ea typeface="微软雅黑" panose="020B0503020204020204" pitchFamily="34" charset="-122"/>
                <a:sym typeface="+mn-ea"/>
              </a:rPr>
              <a:t>调研规则自动生成方法，进行大范围的规则生成以及生成包的对抗样本实现规避攻击。</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p:txBody>
      </p:sp>
      <p:sp>
        <p:nvSpPr>
          <p:cNvPr id="154" name="文本框 153"/>
          <p:cNvSpPr txBox="1"/>
          <p:nvPr/>
        </p:nvSpPr>
        <p:spPr>
          <a:xfrm>
            <a:off x="3825553" y="2645216"/>
            <a:ext cx="2339094" cy="461661"/>
          </a:xfrm>
          <a:prstGeom prst="rect">
            <a:avLst/>
          </a:prstGeom>
          <a:noFill/>
        </p:spPr>
        <p:txBody>
          <a:bodyPr wrap="none" lIns="91436" tIns="45718" rIns="91436" bIns="45718" rtlCol="0">
            <a:spAutoFit/>
          </a:bodyPr>
          <a:lstStyle/>
          <a:p>
            <a:pPr marL="0" marR="0" lvl="0" indent="0" algn="l" defTabSz="456565"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ED7D31"/>
                </a:solidFill>
                <a:effectLst/>
                <a:uLnTx/>
                <a:uFillTx/>
                <a:latin typeface="Century Gothic" panose="020B0502020202020204" pitchFamily="34" charset="0"/>
                <a:ea typeface="微软雅黑" panose="020B0503020204020204" pitchFamily="34" charset="-122"/>
                <a:cs typeface="Impact" panose="020B0806030902050204"/>
                <a:sym typeface="+mn-ea"/>
              </a:rPr>
              <a:t>规则生成及规避</a:t>
            </a:r>
          </a:p>
        </p:txBody>
      </p:sp>
      <p:sp>
        <p:nvSpPr>
          <p:cNvPr id="155" name="文本框 154"/>
          <p:cNvSpPr txBox="1"/>
          <p:nvPr/>
        </p:nvSpPr>
        <p:spPr>
          <a:xfrm>
            <a:off x="6271319" y="2797426"/>
            <a:ext cx="2255837"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完成对软件供应链生态系统的分析，主要是开源软件生态系统中的元数据，静态信息等。</a:t>
            </a:r>
          </a:p>
        </p:txBody>
      </p:sp>
      <p:sp>
        <p:nvSpPr>
          <p:cNvPr id="156" name="文本框 155"/>
          <p:cNvSpPr txBox="1"/>
          <p:nvPr/>
        </p:nvSpPr>
        <p:spPr>
          <a:xfrm>
            <a:off x="6229691" y="2410769"/>
            <a:ext cx="2339094" cy="461661"/>
          </a:xfrm>
          <a:prstGeom prst="rect">
            <a:avLst/>
          </a:prstGeom>
          <a:noFill/>
        </p:spPr>
        <p:txBody>
          <a:bodyPr wrap="none" lIns="91436" tIns="45718" rIns="91436" bIns="45718" rtlCol="0">
            <a:spAutoFit/>
          </a:bodyPr>
          <a:lstStyle/>
          <a:p>
            <a:pPr marL="0" marR="0" lvl="0" indent="0" algn="l" defTabSz="456565"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00B050"/>
                </a:solidFill>
                <a:effectLst/>
                <a:uLnTx/>
                <a:uFillTx/>
                <a:latin typeface="Century Gothic" panose="020B0502020202020204" pitchFamily="34" charset="0"/>
                <a:ea typeface="微软雅黑" panose="020B0503020204020204" pitchFamily="34" charset="-122"/>
                <a:cs typeface="Impact" panose="020B0806030902050204"/>
                <a:sym typeface="+mn-ea"/>
              </a:rPr>
              <a:t>供应链生态研究</a:t>
            </a:r>
          </a:p>
        </p:txBody>
      </p:sp>
      <p:sp>
        <p:nvSpPr>
          <p:cNvPr id="157" name="文本框 156"/>
          <p:cNvSpPr txBox="1"/>
          <p:nvPr/>
        </p:nvSpPr>
        <p:spPr>
          <a:xfrm>
            <a:off x="8790188" y="1768793"/>
            <a:ext cx="1415764" cy="524435"/>
          </a:xfrm>
          <a:prstGeom prst="rect">
            <a:avLst/>
          </a:prstGeom>
          <a:noFill/>
        </p:spPr>
        <p:txBody>
          <a:bodyPr wrap="none" lIns="91436" tIns="45718" rIns="91436" bIns="45718" rtlCol="0">
            <a:spAutoFit/>
          </a:bodyPr>
          <a:lstStyle/>
          <a:p>
            <a:pPr marL="0" marR="0" lvl="0" indent="0" algn="ctr" defTabSz="914400" rtl="0" eaLnBrk="1" fontAlgn="auto" latinLnBrk="0" hangingPunct="1">
              <a:lnSpc>
                <a:spcPct val="130000"/>
              </a:lnSpc>
              <a:spcBef>
                <a:spcPts val="0"/>
              </a:spcBef>
              <a:spcAft>
                <a:spcPts val="0"/>
              </a:spcAft>
              <a:buClr>
                <a:prstClr val="white">
                  <a:lumMod val="75000"/>
                </a:prstClr>
              </a:buClr>
              <a:buSzTx/>
              <a:buFontTx/>
              <a:buNone/>
              <a:tabLst/>
              <a:defRPr/>
            </a:pPr>
            <a:r>
              <a:rPr kumimoji="1" lang="zh-CN" altLang="en-US" sz="2400" b="1" dirty="0">
                <a:solidFill>
                  <a:srgbClr val="1C50A2"/>
                </a:solidFill>
                <a:latin typeface="Century Gothic" panose="020B0502020202020204" pitchFamily="34" charset="0"/>
                <a:ea typeface="微软雅黑" panose="020B0503020204020204" pitchFamily="34" charset="-122"/>
                <a:cs typeface="Impact" panose="020B0806030902050204"/>
                <a:sym typeface="+mn-ea"/>
              </a:rPr>
              <a:t>论文撰写</a:t>
            </a:r>
            <a:endParaRPr kumimoji="1" lang="zh-CN" altLang="en-US" sz="2400" b="1" i="0" u="none" strike="noStrike" kern="1200" cap="none" spc="0" normalizeH="0" baseline="0" noProof="0" dirty="0">
              <a:ln>
                <a:noFill/>
              </a:ln>
              <a:solidFill>
                <a:srgbClr val="1C50A2"/>
              </a:solidFill>
              <a:effectLst/>
              <a:uLnTx/>
              <a:uFillTx/>
              <a:latin typeface="Century Gothic" panose="020B0502020202020204" pitchFamily="34" charset="0"/>
              <a:ea typeface="微软雅黑" panose="020B0503020204020204" pitchFamily="34" charset="-122"/>
              <a:cs typeface="Impact" panose="020B0806030902050204"/>
              <a:sym typeface="+mn-ea"/>
            </a:endParaRPr>
          </a:p>
        </p:txBody>
      </p:sp>
      <p:sp>
        <p:nvSpPr>
          <p:cNvPr id="71" name="文本框 70">
            <a:extLst>
              <a:ext uri="{FF2B5EF4-FFF2-40B4-BE49-F238E27FC236}">
                <a16:creationId xmlns:a16="http://schemas.microsoft.com/office/drawing/2014/main" id="{6204F075-B63C-49A6-A577-3DC93AA015E6}"/>
              </a:ext>
            </a:extLst>
          </p:cNvPr>
          <p:cNvSpPr txBox="1"/>
          <p:nvPr/>
        </p:nvSpPr>
        <p:spPr>
          <a:xfrm>
            <a:off x="8521117" y="2270411"/>
            <a:ext cx="235712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prstClr val="black"/>
                </a:solidFill>
                <a:latin typeface="微软雅黑" panose="020B0503020204020204" pitchFamily="34" charset="-122"/>
                <a:ea typeface="微软雅黑" panose="020B0503020204020204" pitchFamily="34" charset="-122"/>
                <a:sym typeface="+mn-ea"/>
              </a:rPr>
              <a:t>完成毕业论文的撰写。</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618480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879251" y="2556805"/>
            <a:ext cx="8448214" cy="838691"/>
          </a:xfrm>
          <a:prstGeom prst="rect">
            <a:avLst/>
          </a:prstGeom>
        </p:spPr>
        <p:txBody>
          <a:bodyPr wrap="squar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zh-CN" altLang="en-US" sz="50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rPr>
              <a:t>请各位老师批评指正！</a:t>
            </a:r>
          </a:p>
        </p:txBody>
      </p:sp>
      <p:cxnSp>
        <p:nvCxnSpPr>
          <p:cNvPr id="8" name="直接连接符 7"/>
          <p:cNvCxnSpPr/>
          <p:nvPr/>
        </p:nvCxnSpPr>
        <p:spPr>
          <a:xfrm flipH="1">
            <a:off x="3957850" y="3546200"/>
            <a:ext cx="7279718" cy="0"/>
          </a:xfrm>
          <a:prstGeom prst="line">
            <a:avLst/>
          </a:prstGeom>
          <a:ln w="28575">
            <a:solidFill>
              <a:srgbClr val="1C50A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1085407"/>
            <a:ext cx="2591077" cy="4151873"/>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1C50A2"/>
          </a:solidFill>
          <a:ln w="5" cap="flat">
            <a:solidFill>
              <a:srgbClr val="24211D"/>
            </a:solidFill>
            <a:prstDash val="solid"/>
            <a:miter lim="800000"/>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2" name="Freeform 6"/>
          <p:cNvSpPr>
            <a:spLocks noEditPoints="1"/>
          </p:cNvSpPr>
          <p:nvPr/>
        </p:nvSpPr>
        <p:spPr bwMode="auto">
          <a:xfrm>
            <a:off x="2491892" y="2588618"/>
            <a:ext cx="198368" cy="245114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1C50A2"/>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grpSp>
        <p:nvGrpSpPr>
          <p:cNvPr id="17" name="组合 16"/>
          <p:cNvGrpSpPr/>
          <p:nvPr/>
        </p:nvGrpSpPr>
        <p:grpSpPr>
          <a:xfrm>
            <a:off x="4001155" y="4167952"/>
            <a:ext cx="2248237" cy="370766"/>
            <a:chOff x="4654427" y="4718860"/>
            <a:chExt cx="1679237" cy="276971"/>
          </a:xfrm>
        </p:grpSpPr>
        <p:grpSp>
          <p:nvGrpSpPr>
            <p:cNvPr id="23" name="组合 22"/>
            <p:cNvGrpSpPr/>
            <p:nvPr/>
          </p:nvGrpSpPr>
          <p:grpSpPr>
            <a:xfrm>
              <a:off x="4654427" y="4718860"/>
              <a:ext cx="276971" cy="276971"/>
              <a:chOff x="3725237" y="4930504"/>
              <a:chExt cx="531780" cy="531780"/>
            </a:xfrm>
          </p:grpSpPr>
          <p:sp>
            <p:nvSpPr>
              <p:cNvPr id="25" name="圆角矩形 2"/>
              <p:cNvSpPr/>
              <p:nvPr/>
            </p:nvSpPr>
            <p:spPr>
              <a:xfrm>
                <a:off x="3725237"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sp>
            <p:nvSpPr>
              <p:cNvPr id="26"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grpSp>
        <p:sp>
          <p:nvSpPr>
            <p:cNvPr id="24" name="文本框 22"/>
            <p:cNvSpPr txBox="1"/>
            <p:nvPr/>
          </p:nvSpPr>
          <p:spPr>
            <a:xfrm>
              <a:off x="4940991" y="4742787"/>
              <a:ext cx="1392673" cy="229116"/>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rPr>
                <a:t>汇报人：</a:t>
              </a:r>
              <a:r>
                <a:rPr lang="zh-CN" altLang="en-US" sz="1400" dirty="0">
                  <a:solidFill>
                    <a:sysClr val="windowText" lastClr="000000">
                      <a:lumMod val="75000"/>
                      <a:lumOff val="25000"/>
                    </a:sysClr>
                  </a:solidFill>
                  <a:latin typeface="Arial" panose="020B0604020202020204"/>
                  <a:cs typeface="微软雅黑" panose="020B0503020204020204" pitchFamily="34" charset="-122"/>
                  <a:sym typeface="Arial" panose="020B0604020202020204" pitchFamily="34" charset="0"/>
                </a:rPr>
                <a:t>李昊聪</a:t>
              </a:r>
              <a:endParaRPr kumimoji="0" lang="zh-CN" altLang="en-US" sz="14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grpSp>
      <p:grpSp>
        <p:nvGrpSpPr>
          <p:cNvPr id="18" name="组合 17"/>
          <p:cNvGrpSpPr/>
          <p:nvPr/>
        </p:nvGrpSpPr>
        <p:grpSpPr>
          <a:xfrm>
            <a:off x="6348576" y="4154197"/>
            <a:ext cx="2718633" cy="370958"/>
            <a:chOff x="6382097" y="5104058"/>
            <a:chExt cx="2030510" cy="276971"/>
          </a:xfrm>
        </p:grpSpPr>
        <p:sp>
          <p:nvSpPr>
            <p:cNvPr id="21" name="圆角矩形 2"/>
            <p:cNvSpPr/>
            <p:nvPr/>
          </p:nvSpPr>
          <p:spPr>
            <a:xfrm>
              <a:off x="6382097" y="5104058"/>
              <a:ext cx="276971" cy="276971"/>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sp>
          <p:nvSpPr>
            <p:cNvPr id="20" name="文本框 27"/>
            <p:cNvSpPr txBox="1"/>
            <p:nvPr/>
          </p:nvSpPr>
          <p:spPr>
            <a:xfrm>
              <a:off x="6669671" y="5127835"/>
              <a:ext cx="1742936" cy="228997"/>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rPr>
                <a:t>导师：</a:t>
              </a:r>
              <a:r>
                <a:rPr lang="zh-CN" altLang="en-US" sz="1400" dirty="0">
                  <a:solidFill>
                    <a:sysClr val="windowText" lastClr="000000">
                      <a:lumMod val="75000"/>
                      <a:lumOff val="25000"/>
                    </a:sysClr>
                  </a:solidFill>
                  <a:latin typeface="Arial" panose="020B0604020202020204"/>
                  <a:cs typeface="微软雅黑" panose="020B0503020204020204" pitchFamily="34" charset="-122"/>
                  <a:sym typeface="Arial" panose="020B0604020202020204" pitchFamily="34" charset="0"/>
                </a:rPr>
                <a:t>李强</a:t>
              </a:r>
              <a:endParaRPr kumimoji="0" lang="zh-CN" altLang="en-US" sz="14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grpSp>
      <p:pic>
        <p:nvPicPr>
          <p:cNvPr id="27" name="图片 26"/>
          <p:cNvPicPr>
            <a:picLocks noChangeAspect="1"/>
          </p:cNvPicPr>
          <p:nvPr/>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3877070" y="1262755"/>
            <a:ext cx="3081930" cy="1294050"/>
          </a:xfrm>
          <a:prstGeom prst="rect">
            <a:avLst/>
          </a:prstGeom>
        </p:spPr>
      </p:pic>
      <p:sp>
        <p:nvSpPr>
          <p:cNvPr id="28" name="student-graduation-cap-shape_52041"/>
          <p:cNvSpPr>
            <a:spLocks noChangeAspect="1"/>
          </p:cNvSpPr>
          <p:nvPr/>
        </p:nvSpPr>
        <p:spPr bwMode="auto">
          <a:xfrm>
            <a:off x="6452188" y="4222615"/>
            <a:ext cx="153299" cy="184627"/>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grpSp>
        <p:nvGrpSpPr>
          <p:cNvPr id="16" name="组合 15">
            <a:extLst>
              <a:ext uri="{FF2B5EF4-FFF2-40B4-BE49-F238E27FC236}">
                <a16:creationId xmlns:a16="http://schemas.microsoft.com/office/drawing/2014/main" id="{0F08FD22-1D61-4028-9D43-460959EB2D1E}"/>
              </a:ext>
            </a:extLst>
          </p:cNvPr>
          <p:cNvGrpSpPr/>
          <p:nvPr/>
        </p:nvGrpSpPr>
        <p:grpSpPr>
          <a:xfrm>
            <a:off x="8430264" y="4168764"/>
            <a:ext cx="2699384" cy="370958"/>
            <a:chOff x="6395842" y="4718860"/>
            <a:chExt cx="2016134" cy="276971"/>
          </a:xfrm>
        </p:grpSpPr>
        <p:grpSp>
          <p:nvGrpSpPr>
            <p:cNvPr id="19" name="组合 18">
              <a:extLst>
                <a:ext uri="{FF2B5EF4-FFF2-40B4-BE49-F238E27FC236}">
                  <a16:creationId xmlns:a16="http://schemas.microsoft.com/office/drawing/2014/main" id="{3EC54E2E-329F-4D3C-B614-6C2815951738}"/>
                </a:ext>
              </a:extLst>
            </p:cNvPr>
            <p:cNvGrpSpPr/>
            <p:nvPr/>
          </p:nvGrpSpPr>
          <p:grpSpPr>
            <a:xfrm>
              <a:off x="6395842" y="4718860"/>
              <a:ext cx="276971" cy="276971"/>
              <a:chOff x="6392770" y="4930504"/>
              <a:chExt cx="531780" cy="531780"/>
            </a:xfrm>
          </p:grpSpPr>
          <p:sp>
            <p:nvSpPr>
              <p:cNvPr id="29" name="圆角矩形 2">
                <a:extLst>
                  <a:ext uri="{FF2B5EF4-FFF2-40B4-BE49-F238E27FC236}">
                    <a16:creationId xmlns:a16="http://schemas.microsoft.com/office/drawing/2014/main" id="{84D7F8DE-13E1-4F57-8254-62DD0B99C272}"/>
                  </a:ext>
                </a:extLst>
              </p:cNvPr>
              <p:cNvSpPr/>
              <p:nvPr/>
            </p:nvSpPr>
            <p:spPr>
              <a:xfrm>
                <a:off x="6392770"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i="0" u="none" strike="noStrike" kern="1200" cap="none" spc="0" normalizeH="0" baseline="0" noProof="0">
                  <a:ln>
                    <a:noFill/>
                  </a:ln>
                  <a:solidFill>
                    <a:srgbClr val="1C50A2"/>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sp>
            <p:nvSpPr>
              <p:cNvPr id="30" name="student-graduation-cap-shape_52041">
                <a:extLst>
                  <a:ext uri="{FF2B5EF4-FFF2-40B4-BE49-F238E27FC236}">
                    <a16:creationId xmlns:a16="http://schemas.microsoft.com/office/drawing/2014/main" id="{ACC11EF7-EAC5-4BA1-8EE7-87027B39C64E}"/>
                  </a:ext>
                </a:extLst>
              </p:cNvPr>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grpSp>
        <p:sp>
          <p:nvSpPr>
            <p:cNvPr id="22" name="文本框 27">
              <a:extLst>
                <a:ext uri="{FF2B5EF4-FFF2-40B4-BE49-F238E27FC236}">
                  <a16:creationId xmlns:a16="http://schemas.microsoft.com/office/drawing/2014/main" id="{6E103CCD-1F62-4B3E-A5AD-675ECBAD1EF9}"/>
                </a:ext>
              </a:extLst>
            </p:cNvPr>
            <p:cNvSpPr txBox="1"/>
            <p:nvPr/>
          </p:nvSpPr>
          <p:spPr>
            <a:xfrm>
              <a:off x="6669040" y="4723361"/>
              <a:ext cx="1742936" cy="229797"/>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i="0" u="none" strike="noStrike" kern="1200" cap="none" spc="0" normalizeH="0" baseline="0" noProof="0" dirty="0">
                  <a:ln>
                    <a:noFill/>
                  </a:ln>
                  <a:solidFill>
                    <a:sysClr val="windowText" lastClr="000000">
                      <a:lumMod val="75000"/>
                      <a:lumOff val="25000"/>
                    </a:sysClr>
                  </a:solidFill>
                  <a:effectLst/>
                  <a:uLnTx/>
                  <a:uFillTx/>
                  <a:latin typeface="Times New Roman" panose="02020603050405020304" pitchFamily="18" charset="0"/>
                  <a:cs typeface="Times New Roman" panose="02020603050405020304" pitchFamily="18" charset="0"/>
                  <a:sym typeface="Arial" panose="020B0604020202020204" pitchFamily="34" charset="0"/>
                </a:rPr>
                <a:t>时间：</a:t>
              </a:r>
              <a:r>
                <a:rPr kumimoji="0" lang="en-US" altLang="zh-CN" sz="1400" i="0" u="none" strike="noStrike" kern="1200" cap="none" spc="0" normalizeH="0" baseline="0" noProof="0" dirty="0">
                  <a:ln>
                    <a:noFill/>
                  </a:ln>
                  <a:solidFill>
                    <a:sysClr val="windowText" lastClr="000000">
                      <a:lumMod val="75000"/>
                      <a:lumOff val="25000"/>
                    </a:sysClr>
                  </a:solidFill>
                  <a:effectLst/>
                  <a:uLnTx/>
                  <a:uFillTx/>
                  <a:latin typeface="Times New Roman" panose="02020603050405020304" pitchFamily="18" charset="0"/>
                  <a:cs typeface="Times New Roman" panose="02020603050405020304" pitchFamily="18" charset="0"/>
                  <a:sym typeface="Arial" panose="020B0604020202020204" pitchFamily="34" charset="0"/>
                </a:rPr>
                <a:t>2023.10</a:t>
              </a:r>
              <a:r>
                <a:rPr lang="en-US" altLang="zh-CN" sz="1400" dirty="0">
                  <a:solidFill>
                    <a:sysClr val="windowText" lastClr="000000">
                      <a:lumMod val="75000"/>
                      <a:lumOff val="25000"/>
                    </a:sysClr>
                  </a:solidFill>
                  <a:latin typeface="Times New Roman" panose="02020603050405020304" pitchFamily="18" charset="0"/>
                  <a:cs typeface="Times New Roman" panose="02020603050405020304" pitchFamily="18" charset="0"/>
                  <a:sym typeface="Arial" panose="020B0604020202020204" pitchFamily="34" charset="0"/>
                </a:rPr>
                <a:t>.10</a:t>
              </a:r>
              <a:endParaRPr kumimoji="0" lang="en-US" altLang="zh-CN" sz="1400" i="0" u="none" strike="noStrike" kern="1200" cap="none" spc="0" normalizeH="0" baseline="0" noProof="0" dirty="0">
                <a:ln>
                  <a:noFill/>
                </a:ln>
                <a:solidFill>
                  <a:sysClr val="windowText" lastClr="000000">
                    <a:lumMod val="75000"/>
                    <a:lumOff val="25000"/>
                  </a:sysClr>
                </a:solidFill>
                <a:effectLst/>
                <a:uLnTx/>
                <a:uFillTx/>
                <a:latin typeface="Times New Roman" panose="02020603050405020304" pitchFamily="18" charset="0"/>
                <a:cs typeface="Times New Roman" panose="02020603050405020304" pitchFamily="18" charset="0"/>
                <a:sym typeface="Arial" panose="020B0604020202020204"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0" y="2018215"/>
            <a:ext cx="12191153" cy="2344420"/>
            <a:chOff x="1" y="2324"/>
            <a:chExt cx="14399" cy="2769"/>
          </a:xfrm>
        </p:grpSpPr>
        <p:sp>
          <p:nvSpPr>
            <p:cNvPr id="25" name="梯形 24"/>
            <p:cNvSpPr/>
            <p:nvPr/>
          </p:nvSpPr>
          <p:spPr>
            <a:xfrm rot="16200000">
              <a:off x="8794" y="-543"/>
              <a:ext cx="2707" cy="8504"/>
            </a:xfrm>
            <a:prstGeom prst="trapezoid">
              <a:avLst>
                <a:gd name="adj" fmla="val 16935"/>
              </a:avLst>
            </a:prstGeom>
            <a:solidFill>
              <a:srgbClr val="1C50A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panose="020B0503020204020204" pitchFamily="34" charset="-122"/>
                <a:cs typeface="+mn-cs"/>
              </a:endParaRPr>
            </a:p>
          </p:txBody>
        </p:sp>
        <p:sp>
          <p:nvSpPr>
            <p:cNvPr id="26" name="梯形 25"/>
            <p:cNvSpPr/>
            <p:nvPr/>
          </p:nvSpPr>
          <p:spPr>
            <a:xfrm rot="5400000">
              <a:off x="1573" y="752"/>
              <a:ext cx="2769" cy="5914"/>
            </a:xfrm>
            <a:prstGeom prst="trapezoid">
              <a:avLst>
                <a:gd name="adj" fmla="val 17865"/>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panose="020B0503020204020204" pitchFamily="34" charset="-122"/>
                <a:cs typeface="+mn-cs"/>
              </a:endParaRPr>
            </a:p>
          </p:txBody>
        </p:sp>
        <p:sp>
          <p:nvSpPr>
            <p:cNvPr id="27" name="文本框 2"/>
            <p:cNvSpPr txBox="1"/>
            <p:nvPr/>
          </p:nvSpPr>
          <p:spPr>
            <a:xfrm>
              <a:off x="4204" y="3177"/>
              <a:ext cx="1196" cy="1062"/>
            </a:xfrm>
            <a:prstGeom prst="rect">
              <a:avLst/>
            </a:prstGeom>
            <a:noFill/>
          </p:spPr>
          <p:txBody>
            <a:bodyPr wrap="none" lIns="68580" tIns="34290" rIns="68580" bIns="34290" rtlCol="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1C50A2"/>
                  </a:solidFill>
                  <a:effectLst/>
                  <a:uLnTx/>
                  <a:uFillTx/>
                  <a:latin typeface="Arial" panose="020B0604020202090204"/>
                  <a:ea typeface="微软雅黑" panose="020B0503020204020204" pitchFamily="34" charset="-122"/>
                  <a:cs typeface="+mn-cs"/>
                </a:rPr>
                <a:t>Part</a:t>
              </a:r>
              <a:r>
                <a:rPr kumimoji="0" lang="en-US" altLang="zh-CN" sz="5400" b="1" i="0" u="none" strike="noStrike" kern="1200" cap="none" spc="0" normalizeH="0" baseline="0" noProof="0" dirty="0">
                  <a:ln>
                    <a:noFill/>
                  </a:ln>
                  <a:solidFill>
                    <a:srgbClr val="1C50A2"/>
                  </a:solidFill>
                  <a:effectLst/>
                  <a:uLnTx/>
                  <a:uFillTx/>
                  <a:latin typeface="Arial" panose="020B0604020202090204"/>
                  <a:ea typeface="微软雅黑" panose="020B0503020204020204" pitchFamily="34" charset="-122"/>
                  <a:cs typeface="+mn-cs"/>
                </a:rPr>
                <a:t>1</a:t>
              </a:r>
              <a:endParaRPr kumimoji="0" lang="zh-CN" altLang="en-US" sz="5400" b="1" i="0" u="none" strike="noStrike" kern="1200" cap="none" spc="0" normalizeH="0" baseline="0" noProof="0" dirty="0">
                <a:ln>
                  <a:noFill/>
                </a:ln>
                <a:solidFill>
                  <a:srgbClr val="1C50A2"/>
                </a:solidFill>
                <a:effectLst/>
                <a:uLnTx/>
                <a:uFillTx/>
                <a:latin typeface="Arial" panose="020B0604020202090204"/>
                <a:ea typeface="微软雅黑" panose="020B0503020204020204" pitchFamily="34" charset="-122"/>
                <a:cs typeface="+mn-cs"/>
              </a:endParaRPr>
            </a:p>
          </p:txBody>
        </p:sp>
        <p:sp>
          <p:nvSpPr>
            <p:cNvPr id="28" name="矩形 27"/>
            <p:cNvSpPr/>
            <p:nvPr/>
          </p:nvSpPr>
          <p:spPr>
            <a:xfrm>
              <a:off x="6464" y="3340"/>
              <a:ext cx="4048" cy="736"/>
            </a:xfrm>
            <a:prstGeom prst="rect">
              <a:avLst/>
            </a:prstGeom>
          </p:spPr>
          <p:txBody>
            <a:bodyPr wrap="squar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Arial" panose="020B0604020202090204"/>
                  <a:ea typeface="微软雅黑" panose="020B0503020204020204" pitchFamily="34" charset="-122"/>
                  <a:cs typeface="+mn-cs"/>
                </a:rPr>
                <a:t>研究背景及意义</a:t>
              </a:r>
            </a:p>
          </p:txBody>
        </p:sp>
      </p:grpSp>
      <p:pic>
        <p:nvPicPr>
          <p:cNvPr id="14" name="图片 13"/>
          <p:cNvPicPr>
            <a:picLocks noChangeAspect="1"/>
          </p:cNvPicPr>
          <p:nvPr/>
        </p:nvPicPr>
        <p:blipFill>
          <a:blip r:embed="rId3">
            <a:clrChange>
              <a:clrFrom>
                <a:srgbClr val="E3EDF2"/>
              </a:clrFrom>
              <a:clrTo>
                <a:srgbClr val="E3EDF2">
                  <a:alpha val="0"/>
                </a:srgbClr>
              </a:clrTo>
            </a:clrChange>
            <a:duotone>
              <a:srgbClr val="4472C4">
                <a:shade val="45000"/>
                <a:satMod val="135000"/>
              </a:srgbClr>
              <a:prstClr val="white"/>
            </a:duotone>
            <a:extLst>
              <a:ext uri="{BEBA8EAE-BF5A-486C-A8C5-ECC9F3942E4B}">
                <a14:imgProps xmlns:a14="http://schemas.microsoft.com/office/drawing/2010/main">
                  <a14:imgLayer r:embed="rId4">
                    <a14:imgEffect>
                      <a14:backgroundRemoval t="4500" b="95500" l="4762" r="92857">
                        <a14:foregroundMark x1="60476" y1="36000" x2="60476" y2="36000"/>
                        <a14:foregroundMark x1="61429" y1="45500" x2="61429" y2="45500"/>
                        <a14:foregroundMark x1="66190" y1="45500" x2="66190" y2="45500"/>
                        <a14:foregroundMark x1="71905" y1="47000" x2="71905" y2="47000"/>
                        <a14:foregroundMark x1="71429" y1="51500" x2="71429" y2="51500"/>
                        <a14:foregroundMark x1="71905" y1="54500" x2="71905" y2="54500"/>
                        <a14:foregroundMark x1="71429" y1="62500" x2="71429" y2="62500"/>
                        <a14:foregroundMark x1="58571" y1="67500" x2="58571" y2="67500"/>
                        <a14:foregroundMark x1="54762" y1="62500" x2="54762" y2="62500"/>
                        <a14:foregroundMark x1="53810" y1="56500" x2="53810" y2="56500"/>
                        <a14:foregroundMark x1="36190" y1="60500" x2="36190" y2="60500"/>
                        <a14:foregroundMark x1="32381" y1="74000" x2="32381" y2="74000"/>
                        <a14:foregroundMark x1="21429" y1="54500" x2="21429" y2="54500"/>
                        <a14:foregroundMark x1="27619" y1="30500" x2="27619" y2="30500"/>
                        <a14:foregroundMark x1="72857" y1="31500" x2="72857" y2="31500"/>
                        <a14:foregroundMark x1="76667" y1="39000" x2="76667" y2="39000"/>
                        <a14:foregroundMark x1="78571" y1="55000" x2="78571" y2="55000"/>
                        <a14:foregroundMark x1="66667" y1="75000" x2="66667" y2="75000"/>
                        <a14:foregroundMark x1="45238" y1="19500" x2="45238" y2="19500"/>
                        <a14:foregroundMark x1="42857" y1="12000" x2="42857" y2="12000"/>
                        <a14:foregroundMark x1="35714" y1="11500" x2="19524" y2="40000"/>
                        <a14:foregroundMark x1="19524" y1="40000" x2="33810" y2="71000"/>
                        <a14:foregroundMark x1="33810" y1="71000" x2="34286" y2="71500"/>
                        <a14:foregroundMark x1="34286" y1="7500" x2="48571" y2="8000"/>
                        <a14:foregroundMark x1="48571" y1="15500" x2="48571" y2="15500"/>
                        <a14:foregroundMark x1="49048" y1="7000" x2="73810" y2="32000"/>
                        <a14:foregroundMark x1="73810" y1="32000" x2="83810" y2="63000"/>
                        <a14:foregroundMark x1="83810" y1="63000" x2="60476" y2="82500"/>
                        <a14:foregroundMark x1="60476" y1="82500" x2="30952" y2="83000"/>
                        <a14:foregroundMark x1="30952" y1="83000" x2="14762" y2="56500"/>
                        <a14:foregroundMark x1="14762" y1="56500" x2="14286" y2="34500"/>
                        <a14:foregroundMark x1="6190" y1="54000" x2="6190" y2="54000"/>
                        <a14:foregroundMark x1="50000" y1="95500" x2="50000" y2="95500"/>
                        <a14:foregroundMark x1="93333" y1="53500" x2="93333" y2="53500"/>
                        <a14:foregroundMark x1="50476" y1="4500" x2="50476" y2="4500"/>
                      </a14:backgroundRemoval>
                    </a14:imgEffect>
                    <a14:imgEffect>
                      <a14:brightnessContrast bright="20000" contrast="20000"/>
                    </a14:imgEffect>
                    <a14:imgEffect>
                      <a14:colorTemperature colorTemp="8800"/>
                    </a14:imgEffect>
                  </a14:imgLayer>
                </a14:imgProps>
              </a:ext>
            </a:extLst>
          </a:blip>
          <a:stretch>
            <a:fillRect/>
          </a:stretch>
        </p:blipFill>
        <p:spPr>
          <a:xfrm>
            <a:off x="1533578" y="2452132"/>
            <a:ext cx="1576492" cy="15014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grpSp>
      <p:sp>
        <p:nvSpPr>
          <p:cNvPr id="3" name="文本框 9"/>
          <p:cNvSpPr txBox="1"/>
          <p:nvPr/>
        </p:nvSpPr>
        <p:spPr>
          <a:xfrm>
            <a:off x="1020088" y="206003"/>
            <a:ext cx="1871720" cy="344170"/>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研究意义</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5797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方正兰亭黑简体" panose="02000000000000000000" pitchFamily="2" charset="-122"/>
                <a:ea typeface="方正兰亭黑简体" panose="02000000000000000000" pitchFamily="2" charset="-122"/>
                <a:cs typeface="+mn-cs"/>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方正兰亭黑简体" panose="02000000000000000000" pitchFamily="2" charset="-122"/>
                <a:ea typeface="方正兰亭黑简体" panose="02000000000000000000" pitchFamily="2" charset="-122"/>
                <a:cs typeface="+mn-cs"/>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9" name="文本框 1"/>
          <p:cNvSpPr txBox="1"/>
          <p:nvPr/>
        </p:nvSpPr>
        <p:spPr>
          <a:xfrm>
            <a:off x="6357142" y="4399617"/>
            <a:ext cx="4456372" cy="18955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mj-lt"/>
              <a:buAutoNum type="arabicPeriod"/>
              <a:defRP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降低软件供应链攻击事件的发生频率，进而减少攻击导致的隐私泄露和经济损失等问题。</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mj-lt"/>
              <a:buAutoNum type="arabicPeriod"/>
              <a:defRP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确保软件供应链设计、开发、编译、部署和交付阶段的安全。</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mj-lt"/>
              <a:buAutoNum type="arabicPeriod"/>
              <a:defRP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保证国家机关等重要部门的安全。</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išļîďè"/>
          <p:cNvSpPr txBox="1"/>
          <p:nvPr/>
        </p:nvSpPr>
        <p:spPr bwMode="auto">
          <a:xfrm>
            <a:off x="6357144" y="3916364"/>
            <a:ext cx="2875945"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rPr>
              <a:t>经济及社会意义</a:t>
            </a:r>
          </a:p>
        </p:txBody>
      </p:sp>
      <p:sp>
        <p:nvSpPr>
          <p:cNvPr id="41" name="文本框 1"/>
          <p:cNvSpPr txBox="1"/>
          <p:nvPr/>
        </p:nvSpPr>
        <p:spPr>
          <a:xfrm>
            <a:off x="1212023" y="4527681"/>
            <a:ext cx="4063465" cy="15254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能够</a:t>
            </a:r>
            <a:r>
              <a:rPr kumimoji="0" lang="zh-CN" altLang="en-US" sz="160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自动提取</a:t>
            </a: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软件中潜在的攻击行为，尽早预警。</a:t>
            </a:r>
            <a:endPar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lang="zh-CN" altLang="en-US" sz="16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能尽早检测可能存在的安全问题，提前采取防御措施。</a:t>
            </a:r>
            <a:endParaRPr lang="en-US" altLang="zh-CN" sz="16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2" name="išļîďè"/>
          <p:cNvSpPr txBox="1"/>
          <p:nvPr/>
        </p:nvSpPr>
        <p:spPr bwMode="auto">
          <a:xfrm>
            <a:off x="1212025" y="3952989"/>
            <a:ext cx="2875945"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学术意义</a:t>
            </a:r>
          </a:p>
        </p:txBody>
      </p:sp>
      <p:pic>
        <p:nvPicPr>
          <p:cNvPr id="13" name="图片 12">
            <a:extLst>
              <a:ext uri="{FF2B5EF4-FFF2-40B4-BE49-F238E27FC236}">
                <a16:creationId xmlns:a16="http://schemas.microsoft.com/office/drawing/2014/main" id="{4ABAD572-5998-4DFD-3E98-BA012081A41B}"/>
              </a:ext>
            </a:extLst>
          </p:cNvPr>
          <p:cNvPicPr>
            <a:picLocks noChangeAspect="1"/>
          </p:cNvPicPr>
          <p:nvPr/>
        </p:nvPicPr>
        <p:blipFill>
          <a:blip r:embed="rId3"/>
          <a:stretch>
            <a:fillRect/>
          </a:stretch>
        </p:blipFill>
        <p:spPr>
          <a:xfrm>
            <a:off x="1343651" y="1374289"/>
            <a:ext cx="9106008" cy="22896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0" y="2018215"/>
            <a:ext cx="12191153" cy="2344420"/>
            <a:chOff x="1" y="2324"/>
            <a:chExt cx="14399" cy="2769"/>
          </a:xfrm>
        </p:grpSpPr>
        <p:sp>
          <p:nvSpPr>
            <p:cNvPr id="25" name="梯形 24"/>
            <p:cNvSpPr/>
            <p:nvPr/>
          </p:nvSpPr>
          <p:spPr>
            <a:xfrm rot="16200000">
              <a:off x="8794" y="-543"/>
              <a:ext cx="2707" cy="8504"/>
            </a:xfrm>
            <a:prstGeom prst="trapezoid">
              <a:avLst>
                <a:gd name="adj" fmla="val 16935"/>
              </a:avLst>
            </a:prstGeom>
            <a:solidFill>
              <a:srgbClr val="1C50A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panose="020B0503020204020204" pitchFamily="34" charset="-122"/>
                <a:cs typeface="+mn-cs"/>
              </a:endParaRPr>
            </a:p>
          </p:txBody>
        </p:sp>
        <p:sp>
          <p:nvSpPr>
            <p:cNvPr id="26" name="梯形 25"/>
            <p:cNvSpPr/>
            <p:nvPr/>
          </p:nvSpPr>
          <p:spPr>
            <a:xfrm rot="5400000">
              <a:off x="1573" y="752"/>
              <a:ext cx="2769" cy="5914"/>
            </a:xfrm>
            <a:prstGeom prst="trapezoid">
              <a:avLst>
                <a:gd name="adj" fmla="val 17865"/>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panose="020B0503020204020204" pitchFamily="34" charset="-122"/>
                <a:cs typeface="+mn-cs"/>
              </a:endParaRPr>
            </a:p>
          </p:txBody>
        </p:sp>
        <p:sp>
          <p:nvSpPr>
            <p:cNvPr id="27" name="文本框 2"/>
            <p:cNvSpPr txBox="1"/>
            <p:nvPr/>
          </p:nvSpPr>
          <p:spPr>
            <a:xfrm>
              <a:off x="4204" y="3177"/>
              <a:ext cx="1207" cy="1063"/>
            </a:xfrm>
            <a:prstGeom prst="rect">
              <a:avLst/>
            </a:prstGeom>
            <a:noFill/>
          </p:spPr>
          <p:txBody>
            <a:bodyPr wrap="none" lIns="68580" tIns="34290" rIns="68580" bIns="34290" rtlCol="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1C50A2"/>
                  </a:solidFill>
                  <a:effectLst/>
                  <a:uLnTx/>
                  <a:uFillTx/>
                  <a:latin typeface="Arial" panose="020B0604020202090204"/>
                  <a:ea typeface="微软雅黑" panose="020B0503020204020204" pitchFamily="34" charset="-122"/>
                  <a:cs typeface="+mn-cs"/>
                </a:rPr>
                <a:t>Part</a:t>
              </a:r>
              <a:r>
                <a:rPr lang="en-US" altLang="zh-CN" sz="5400" b="1" dirty="0">
                  <a:solidFill>
                    <a:srgbClr val="1C50A2"/>
                  </a:solidFill>
                  <a:latin typeface="Arial" panose="020B0604020202090204"/>
                  <a:ea typeface="微软雅黑" panose="020B0503020204020204" pitchFamily="34" charset="-122"/>
                </a:rPr>
                <a:t>2</a:t>
              </a:r>
              <a:endParaRPr kumimoji="0" lang="zh-CN" altLang="en-US" sz="5400" b="1" i="0" u="none" strike="noStrike" kern="1200" cap="none" spc="0" normalizeH="0" baseline="0" noProof="0" dirty="0">
                <a:ln>
                  <a:noFill/>
                </a:ln>
                <a:solidFill>
                  <a:srgbClr val="1C50A2"/>
                </a:solidFill>
                <a:effectLst/>
                <a:uLnTx/>
                <a:uFillTx/>
                <a:latin typeface="Arial" panose="020B0604020202090204"/>
                <a:ea typeface="微软雅黑" panose="020B0503020204020204" pitchFamily="34" charset="-122"/>
                <a:cs typeface="+mn-cs"/>
              </a:endParaRPr>
            </a:p>
          </p:txBody>
        </p:sp>
        <p:sp>
          <p:nvSpPr>
            <p:cNvPr id="28" name="矩形 27"/>
            <p:cNvSpPr/>
            <p:nvPr/>
          </p:nvSpPr>
          <p:spPr>
            <a:xfrm>
              <a:off x="6464" y="3340"/>
              <a:ext cx="4048" cy="736"/>
            </a:xfrm>
            <a:prstGeom prst="rect">
              <a:avLst/>
            </a:prstGeom>
          </p:spPr>
          <p:txBody>
            <a:bodyPr wrap="squar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Arial" panose="020B0604020202090204"/>
                  <a:ea typeface="微软雅黑" panose="020B0503020204020204" pitchFamily="34" charset="-122"/>
                  <a:cs typeface="+mn-cs"/>
                </a:rPr>
                <a:t>研究内容及进展</a:t>
              </a:r>
            </a:p>
          </p:txBody>
        </p:sp>
      </p:grpSp>
      <p:pic>
        <p:nvPicPr>
          <p:cNvPr id="14" name="图片 13"/>
          <p:cNvPicPr>
            <a:picLocks noChangeAspect="1"/>
          </p:cNvPicPr>
          <p:nvPr/>
        </p:nvPicPr>
        <p:blipFill>
          <a:blip r:embed="rId3">
            <a:clrChange>
              <a:clrFrom>
                <a:srgbClr val="E3EDF2"/>
              </a:clrFrom>
              <a:clrTo>
                <a:srgbClr val="E3EDF2">
                  <a:alpha val="0"/>
                </a:srgbClr>
              </a:clrTo>
            </a:clrChange>
            <a:duotone>
              <a:srgbClr val="4472C4">
                <a:shade val="45000"/>
                <a:satMod val="135000"/>
              </a:srgbClr>
              <a:prstClr val="white"/>
            </a:duotone>
            <a:extLst>
              <a:ext uri="{BEBA8EAE-BF5A-486C-A8C5-ECC9F3942E4B}">
                <a14:imgProps xmlns:a14="http://schemas.microsoft.com/office/drawing/2010/main">
                  <a14:imgLayer r:embed="rId4">
                    <a14:imgEffect>
                      <a14:backgroundRemoval t="4500" b="95500" l="4762" r="92857">
                        <a14:foregroundMark x1="60476" y1="36000" x2="60476" y2="36000"/>
                        <a14:foregroundMark x1="61429" y1="45500" x2="61429" y2="45500"/>
                        <a14:foregroundMark x1="66190" y1="45500" x2="66190" y2="45500"/>
                        <a14:foregroundMark x1="71905" y1="47000" x2="71905" y2="47000"/>
                        <a14:foregroundMark x1="71429" y1="51500" x2="71429" y2="51500"/>
                        <a14:foregroundMark x1="71905" y1="54500" x2="71905" y2="54500"/>
                        <a14:foregroundMark x1="71429" y1="62500" x2="71429" y2="62500"/>
                        <a14:foregroundMark x1="58571" y1="67500" x2="58571" y2="67500"/>
                        <a14:foregroundMark x1="54762" y1="62500" x2="54762" y2="62500"/>
                        <a14:foregroundMark x1="53810" y1="56500" x2="53810" y2="56500"/>
                        <a14:foregroundMark x1="36190" y1="60500" x2="36190" y2="60500"/>
                        <a14:foregroundMark x1="32381" y1="74000" x2="32381" y2="74000"/>
                        <a14:foregroundMark x1="21429" y1="54500" x2="21429" y2="54500"/>
                        <a14:foregroundMark x1="27619" y1="30500" x2="27619" y2="30500"/>
                        <a14:foregroundMark x1="72857" y1="31500" x2="72857" y2="31500"/>
                        <a14:foregroundMark x1="76667" y1="39000" x2="76667" y2="39000"/>
                        <a14:foregroundMark x1="78571" y1="55000" x2="78571" y2="55000"/>
                        <a14:foregroundMark x1="66667" y1="75000" x2="66667" y2="75000"/>
                        <a14:foregroundMark x1="45238" y1="19500" x2="45238" y2="19500"/>
                        <a14:foregroundMark x1="42857" y1="12000" x2="42857" y2="12000"/>
                        <a14:foregroundMark x1="35714" y1="11500" x2="19524" y2="40000"/>
                        <a14:foregroundMark x1="19524" y1="40000" x2="33810" y2="71000"/>
                        <a14:foregroundMark x1="33810" y1="71000" x2="34286" y2="71500"/>
                        <a14:foregroundMark x1="34286" y1="7500" x2="48571" y2="8000"/>
                        <a14:foregroundMark x1="48571" y1="15500" x2="48571" y2="15500"/>
                        <a14:foregroundMark x1="49048" y1="7000" x2="73810" y2="32000"/>
                        <a14:foregroundMark x1="73810" y1="32000" x2="83810" y2="63000"/>
                        <a14:foregroundMark x1="83810" y1="63000" x2="60476" y2="82500"/>
                        <a14:foregroundMark x1="60476" y1="82500" x2="30952" y2="83000"/>
                        <a14:foregroundMark x1="30952" y1="83000" x2="14762" y2="56500"/>
                        <a14:foregroundMark x1="14762" y1="56500" x2="14286" y2="34500"/>
                        <a14:foregroundMark x1="6190" y1="54000" x2="6190" y2="54000"/>
                        <a14:foregroundMark x1="50000" y1="95500" x2="50000" y2="95500"/>
                        <a14:foregroundMark x1="93333" y1="53500" x2="93333" y2="53500"/>
                        <a14:foregroundMark x1="50476" y1="4500" x2="50476" y2="4500"/>
                      </a14:backgroundRemoval>
                    </a14:imgEffect>
                    <a14:imgEffect>
                      <a14:brightnessContrast bright="20000" contrast="20000"/>
                    </a14:imgEffect>
                    <a14:imgEffect>
                      <a14:colorTemperature colorTemp="8800"/>
                    </a14:imgEffect>
                  </a14:imgLayer>
                </a14:imgProps>
              </a:ext>
            </a:extLst>
          </a:blip>
          <a:stretch>
            <a:fillRect/>
          </a:stretch>
        </p:blipFill>
        <p:spPr>
          <a:xfrm>
            <a:off x="1533578" y="2452132"/>
            <a:ext cx="1576492" cy="1501420"/>
          </a:xfrm>
          <a:prstGeom prst="rect">
            <a:avLst/>
          </a:prstGeom>
        </p:spPr>
      </p:pic>
    </p:spTree>
    <p:extLst>
      <p:ext uri="{BB962C8B-B14F-4D97-AF65-F5344CB8AC3E}">
        <p14:creationId xmlns:p14="http://schemas.microsoft.com/office/powerpoint/2010/main" val="208173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grpSp>
      <p:sp>
        <p:nvSpPr>
          <p:cNvPr id="3" name="文本框 9"/>
          <p:cNvSpPr txBox="1"/>
          <p:nvPr/>
        </p:nvSpPr>
        <p:spPr>
          <a:xfrm>
            <a:off x="1020087" y="206003"/>
            <a:ext cx="2730189" cy="346228"/>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主要研究内容</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5797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方正兰亭黑简体" panose="02000000000000000000" pitchFamily="2" charset="-122"/>
                <a:ea typeface="方正兰亭黑简体" panose="02000000000000000000" pitchFamily="2" charset="-122"/>
                <a:cs typeface="+mn-cs"/>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方正兰亭黑简体" panose="02000000000000000000" pitchFamily="2" charset="-122"/>
                <a:ea typeface="方正兰亭黑简体" panose="02000000000000000000" pitchFamily="2" charset="-122"/>
                <a:cs typeface="+mn-cs"/>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142A7A94-5A22-5228-CA09-A6F37CDCFD9B}"/>
              </a:ext>
            </a:extLst>
          </p:cNvPr>
          <p:cNvSpPr txBox="1"/>
          <p:nvPr/>
        </p:nvSpPr>
        <p:spPr>
          <a:xfrm>
            <a:off x="1249689" y="4588043"/>
            <a:ext cx="10110993" cy="255454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利用规则扫描工具，获取开源软件生态系统中常出现的攻击行为。分析攻击行为的特征与其导致的后果。</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提取软件包的特征自动生成规则，与现有规则对比，判断其可用性。生成软件包的对抗样本以干扰规则识别。</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收集大量软件包，提取元数据、静态信息和动态信息，比较合法包和恶意包，分析其相关特征。</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zh-CN" altLang="en-US" sz="1600" dirty="0"/>
          </a:p>
        </p:txBody>
      </p:sp>
      <p:pic>
        <p:nvPicPr>
          <p:cNvPr id="17" name="图片 16">
            <a:extLst>
              <a:ext uri="{FF2B5EF4-FFF2-40B4-BE49-F238E27FC236}">
                <a16:creationId xmlns:a16="http://schemas.microsoft.com/office/drawing/2014/main" id="{F01BBC7E-82DD-187B-A446-8AC541DCAD15}"/>
              </a:ext>
            </a:extLst>
          </p:cNvPr>
          <p:cNvPicPr>
            <a:picLocks noChangeAspect="1"/>
          </p:cNvPicPr>
          <p:nvPr/>
        </p:nvPicPr>
        <p:blipFill>
          <a:blip r:embed="rId3"/>
          <a:stretch>
            <a:fillRect/>
          </a:stretch>
        </p:blipFill>
        <p:spPr>
          <a:xfrm>
            <a:off x="1961266" y="1402878"/>
            <a:ext cx="8384424" cy="2822534"/>
          </a:xfrm>
          <a:prstGeom prst="rect">
            <a:avLst/>
          </a:prstGeom>
        </p:spPr>
      </p:pic>
    </p:spTree>
    <p:extLst>
      <p:ext uri="{BB962C8B-B14F-4D97-AF65-F5344CB8AC3E}">
        <p14:creationId xmlns:p14="http://schemas.microsoft.com/office/powerpoint/2010/main" val="218775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 name="文本框 9"/>
          <p:cNvSpPr txBox="1"/>
          <p:nvPr/>
        </p:nvSpPr>
        <p:spPr>
          <a:xfrm>
            <a:off x="1020088" y="206003"/>
            <a:ext cx="1871720" cy="346228"/>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dirty="0">
                <a:latin typeface="微软雅黑" panose="020B0503020204020204" pitchFamily="34" charset="-122"/>
                <a:ea typeface="微软雅黑" panose="020B0503020204020204" pitchFamily="34" charset="-122"/>
              </a:rPr>
              <a:t>研究内容及进展</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5797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F0750D1F-3B6B-4BE9-B3D2-C13F070A8D82}"/>
              </a:ext>
            </a:extLst>
          </p:cNvPr>
          <p:cNvCxnSpPr/>
          <p:nvPr/>
        </p:nvCxnSpPr>
        <p:spPr>
          <a:xfrm>
            <a:off x="404106" y="821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0E65536-532C-4B72-8C5F-FA66086E3437}"/>
              </a:ext>
            </a:extLst>
          </p:cNvPr>
          <p:cNvCxnSpPr/>
          <p:nvPr/>
        </p:nvCxnSpPr>
        <p:spPr>
          <a:xfrm>
            <a:off x="531106" y="948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矩形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F85F94E8-F121-42A6-A718-EF84AF71631E}"/>
              </a:ext>
            </a:extLst>
          </p:cNvPr>
          <p:cNvSpPr/>
          <p:nvPr/>
        </p:nvSpPr>
        <p:spPr bwMode="auto">
          <a:xfrm>
            <a:off x="918094" y="821968"/>
            <a:ext cx="2926250" cy="369332"/>
          </a:xfrm>
          <a:prstGeom prst="rect">
            <a:avLst/>
          </a:prstGeom>
          <a:noFill/>
        </p:spPr>
        <p:txBody>
          <a:bodyPr wrap="square">
            <a:spAutoFit/>
          </a:bodyPr>
          <a:lstStyle/>
          <a:p>
            <a:pPr>
              <a:defRPr/>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规则定义</a:t>
            </a:r>
          </a:p>
        </p:txBody>
      </p:sp>
      <p:sp>
        <p:nvSpPr>
          <p:cNvPr id="28" name="文本框 4">
            <a:extLst>
              <a:ext uri="{FF2B5EF4-FFF2-40B4-BE49-F238E27FC236}">
                <a16:creationId xmlns:a16="http://schemas.microsoft.com/office/drawing/2014/main" id="{04EEC0AD-22B3-4A72-9F07-625627A84019}"/>
              </a:ext>
            </a:extLst>
          </p:cNvPr>
          <p:cNvSpPr txBox="1">
            <a:spLocks noChangeArrowheads="1"/>
          </p:cNvSpPr>
          <p:nvPr/>
        </p:nvSpPr>
        <p:spPr bwMode="auto">
          <a:xfrm>
            <a:off x="404106" y="842990"/>
            <a:ext cx="429393" cy="338554"/>
          </a:xfrm>
          <a:prstGeom prst="rect">
            <a:avLst/>
          </a:prstGeom>
          <a:solidFill>
            <a:srgbClr val="5A6A8F"/>
          </a:solidFill>
          <a:ln>
            <a:solidFill>
              <a:schemeClr val="accent1"/>
            </a:solid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chemeClr val="bg1"/>
                </a:solidFill>
                <a:latin typeface="Times New Roman" panose="02020603050405020304" pitchFamily="18" charset="0"/>
                <a:cs typeface="Times New Roman" panose="02020603050405020304" pitchFamily="18" charset="0"/>
              </a:rPr>
              <a:t>01</a:t>
            </a:r>
          </a:p>
        </p:txBody>
      </p:sp>
      <p:cxnSp>
        <p:nvCxnSpPr>
          <p:cNvPr id="29" name="直接连接符 14">
            <a:extLst>
              <a:ext uri="{FF2B5EF4-FFF2-40B4-BE49-F238E27FC236}">
                <a16:creationId xmlns:a16="http://schemas.microsoft.com/office/drawing/2014/main" id="{ABE5160E-A5E1-4166-954C-4C0A8C3920E7}"/>
              </a:ext>
            </a:extLst>
          </p:cNvPr>
          <p:cNvCxnSpPr>
            <a:cxnSpLocks noChangeShapeType="1"/>
          </p:cNvCxnSpPr>
          <p:nvPr/>
        </p:nvCxnSpPr>
        <p:spPr bwMode="auto">
          <a:xfrm>
            <a:off x="969869" y="843635"/>
            <a:ext cx="0" cy="337264"/>
          </a:xfrm>
          <a:prstGeom prst="line">
            <a:avLst/>
          </a:prstGeom>
          <a:noFill/>
          <a:ln w="6350">
            <a:solidFill>
              <a:schemeClr val="accent1"/>
            </a:solidFill>
            <a:round/>
          </a:ln>
          <a:extLst>
            <a:ext uri="{909E8E84-426E-40DD-AFC4-6F175D3DCCD1}">
              <a14:hiddenFill xmlns:a14="http://schemas.microsoft.com/office/drawing/2010/main">
                <a:noFill/>
              </a14:hiddenFill>
            </a:ext>
          </a:extLst>
        </p:spPr>
      </p:cxnSp>
      <p:cxnSp>
        <p:nvCxnSpPr>
          <p:cNvPr id="30" name="直接连接符 23">
            <a:extLst>
              <a:ext uri="{FF2B5EF4-FFF2-40B4-BE49-F238E27FC236}">
                <a16:creationId xmlns:a16="http://schemas.microsoft.com/office/drawing/2014/main" id="{E32BEA2D-6DA4-4A5F-92E2-CFC6D62CFBE5}"/>
              </a:ext>
            </a:extLst>
          </p:cNvPr>
          <p:cNvCxnSpPr>
            <a:cxnSpLocks noChangeShapeType="1"/>
          </p:cNvCxnSpPr>
          <p:nvPr/>
        </p:nvCxnSpPr>
        <p:spPr bwMode="auto">
          <a:xfrm>
            <a:off x="918095" y="843635"/>
            <a:ext cx="0" cy="337264"/>
          </a:xfrm>
          <a:prstGeom prst="line">
            <a:avLst/>
          </a:prstGeom>
          <a:noFill/>
          <a:ln w="28575">
            <a:solidFill>
              <a:srgbClr val="5A6A8F"/>
            </a:solidFill>
            <a:round/>
          </a:ln>
          <a:extLst>
            <a:ext uri="{909E8E84-426E-40DD-AFC4-6F175D3DCCD1}">
              <a14:hiddenFill xmlns:a14="http://schemas.microsoft.com/office/drawing/2010/main">
                <a:noFill/>
              </a14:hiddenFill>
            </a:ext>
          </a:extLst>
        </p:spPr>
      </p:cxnSp>
      <p:sp>
        <p:nvSpPr>
          <p:cNvPr id="34" name="箭头: 右 33">
            <a:extLst>
              <a:ext uri="{FF2B5EF4-FFF2-40B4-BE49-F238E27FC236}">
                <a16:creationId xmlns:a16="http://schemas.microsoft.com/office/drawing/2014/main" id="{3283A9DC-E79C-A628-7D7D-5B6A5C9283AB}"/>
              </a:ext>
            </a:extLst>
          </p:cNvPr>
          <p:cNvSpPr/>
          <p:nvPr/>
        </p:nvSpPr>
        <p:spPr>
          <a:xfrm>
            <a:off x="6328954" y="3663171"/>
            <a:ext cx="947057" cy="386313"/>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38" name="图片 37">
            <a:extLst>
              <a:ext uri="{FF2B5EF4-FFF2-40B4-BE49-F238E27FC236}">
                <a16:creationId xmlns:a16="http://schemas.microsoft.com/office/drawing/2014/main" id="{F8DDC29D-7A5A-5F8A-5FDD-A617622CB5AC}"/>
              </a:ext>
            </a:extLst>
          </p:cNvPr>
          <p:cNvPicPr>
            <a:picLocks noChangeAspect="1"/>
          </p:cNvPicPr>
          <p:nvPr/>
        </p:nvPicPr>
        <p:blipFill>
          <a:blip r:embed="rId3"/>
          <a:stretch>
            <a:fillRect/>
          </a:stretch>
        </p:blipFill>
        <p:spPr>
          <a:xfrm>
            <a:off x="678569" y="1595695"/>
            <a:ext cx="5650385" cy="4474583"/>
          </a:xfrm>
          <a:prstGeom prst="rect">
            <a:avLst/>
          </a:prstGeom>
        </p:spPr>
      </p:pic>
      <p:pic>
        <p:nvPicPr>
          <p:cNvPr id="40" name="图片 39">
            <a:extLst>
              <a:ext uri="{FF2B5EF4-FFF2-40B4-BE49-F238E27FC236}">
                <a16:creationId xmlns:a16="http://schemas.microsoft.com/office/drawing/2014/main" id="{C53F81D7-A0E0-15C5-9A97-3ACDDB53E1F2}"/>
              </a:ext>
            </a:extLst>
          </p:cNvPr>
          <p:cNvPicPr>
            <a:picLocks noChangeAspect="1"/>
          </p:cNvPicPr>
          <p:nvPr/>
        </p:nvPicPr>
        <p:blipFill>
          <a:blip r:embed="rId4"/>
          <a:stretch>
            <a:fillRect/>
          </a:stretch>
        </p:blipFill>
        <p:spPr>
          <a:xfrm>
            <a:off x="7276011" y="2845177"/>
            <a:ext cx="4332721" cy="2022299"/>
          </a:xfrm>
          <a:prstGeom prst="rect">
            <a:avLst/>
          </a:prstGeom>
        </p:spPr>
      </p:pic>
      <p:sp>
        <p:nvSpPr>
          <p:cNvPr id="41" name="文本框 40">
            <a:extLst>
              <a:ext uri="{FF2B5EF4-FFF2-40B4-BE49-F238E27FC236}">
                <a16:creationId xmlns:a16="http://schemas.microsoft.com/office/drawing/2014/main" id="{4E335CF6-D893-3D7C-C86A-9EAFAC05D179}"/>
              </a:ext>
            </a:extLst>
          </p:cNvPr>
          <p:cNvSpPr txBox="1"/>
          <p:nvPr/>
        </p:nvSpPr>
        <p:spPr>
          <a:xfrm>
            <a:off x="8601890" y="3355394"/>
            <a:ext cx="1378132" cy="307777"/>
          </a:xfrm>
          <a:prstGeom prst="rect">
            <a:avLst/>
          </a:prstGeom>
          <a:noFill/>
        </p:spPr>
        <p:txBody>
          <a:bodyPr wrap="square" rtlCol="0">
            <a:spAutoFit/>
          </a:bodyPr>
          <a:lstStyle/>
          <a:p>
            <a:r>
              <a:rPr lang="en-US" altLang="zh-CN" sz="1400" b="1" dirty="0">
                <a:solidFill>
                  <a:srgbClr val="FF0000"/>
                </a:solidFill>
                <a:latin typeface="Times New Roman" panose="02020603050405020304" pitchFamily="18" charset="0"/>
                <a:cs typeface="Times New Roman" panose="02020603050405020304" pitchFamily="18" charset="0"/>
              </a:rPr>
              <a:t>Filter Words</a:t>
            </a:r>
            <a:endParaRPr lang="zh-CN" altLang="en-US" sz="1400" b="1" dirty="0">
              <a:solidFill>
                <a:srgbClr val="FF0000"/>
              </a:solidFill>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9296812C-D29F-BCCE-38C9-1232CB15C755}"/>
              </a:ext>
            </a:extLst>
          </p:cNvPr>
          <p:cNvSpPr txBox="1"/>
          <p:nvPr/>
        </p:nvSpPr>
        <p:spPr>
          <a:xfrm>
            <a:off x="10124448" y="2614216"/>
            <a:ext cx="1378132" cy="307777"/>
          </a:xfrm>
          <a:prstGeom prst="rect">
            <a:avLst/>
          </a:prstGeom>
          <a:noFill/>
        </p:spPr>
        <p:txBody>
          <a:bodyPr wrap="square" rtlCol="0">
            <a:spAutoFit/>
          </a:bodyPr>
          <a:lstStyle/>
          <a:p>
            <a:r>
              <a:rPr lang="en-US" altLang="zh-CN" sz="1400" b="1" dirty="0">
                <a:solidFill>
                  <a:srgbClr val="FF0000"/>
                </a:solidFill>
                <a:latin typeface="Times New Roman" panose="02020603050405020304" pitchFamily="18" charset="0"/>
                <a:cs typeface="Times New Roman" panose="02020603050405020304" pitchFamily="18" charset="0"/>
              </a:rPr>
              <a:t>Output Format</a:t>
            </a:r>
            <a:endParaRPr lang="zh-CN" altLang="en-US" sz="1400" b="1" dirty="0">
              <a:solidFill>
                <a:srgbClr val="FF0000"/>
              </a:solidFill>
              <a:latin typeface="Times New Roman" panose="02020603050405020304" pitchFamily="18" charset="0"/>
              <a:cs typeface="Times New Roman" panose="02020603050405020304" pitchFamily="18" charset="0"/>
            </a:endParaRPr>
          </a:p>
        </p:txBody>
      </p:sp>
      <p:sp>
        <p:nvSpPr>
          <p:cNvPr id="43" name="文本框 42">
            <a:extLst>
              <a:ext uri="{FF2B5EF4-FFF2-40B4-BE49-F238E27FC236}">
                <a16:creationId xmlns:a16="http://schemas.microsoft.com/office/drawing/2014/main" id="{7BF502CC-F0DE-EA45-F821-C7916000ECB3}"/>
              </a:ext>
            </a:extLst>
          </p:cNvPr>
          <p:cNvSpPr txBox="1"/>
          <p:nvPr/>
        </p:nvSpPr>
        <p:spPr>
          <a:xfrm>
            <a:off x="6247312" y="3363025"/>
            <a:ext cx="125403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统一格式</a:t>
            </a:r>
          </a:p>
        </p:txBody>
      </p:sp>
    </p:spTree>
    <p:extLst>
      <p:ext uri="{BB962C8B-B14F-4D97-AF65-F5344CB8AC3E}">
        <p14:creationId xmlns:p14="http://schemas.microsoft.com/office/powerpoint/2010/main" val="34544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 name="文本框 9"/>
          <p:cNvSpPr txBox="1"/>
          <p:nvPr/>
        </p:nvSpPr>
        <p:spPr>
          <a:xfrm>
            <a:off x="1020088" y="206003"/>
            <a:ext cx="1871720" cy="346228"/>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dirty="0">
                <a:latin typeface="微软雅黑" panose="020B0503020204020204" pitchFamily="34" charset="-122"/>
                <a:ea typeface="微软雅黑" panose="020B0503020204020204" pitchFamily="34" charset="-122"/>
              </a:rPr>
              <a:t>研究内容及进展</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5797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F0750D1F-3B6B-4BE9-B3D2-C13F070A8D82}"/>
              </a:ext>
            </a:extLst>
          </p:cNvPr>
          <p:cNvCxnSpPr/>
          <p:nvPr/>
        </p:nvCxnSpPr>
        <p:spPr>
          <a:xfrm>
            <a:off x="404106" y="821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0E65536-532C-4B72-8C5F-FA66086E3437}"/>
              </a:ext>
            </a:extLst>
          </p:cNvPr>
          <p:cNvCxnSpPr/>
          <p:nvPr/>
        </p:nvCxnSpPr>
        <p:spPr>
          <a:xfrm>
            <a:off x="531106" y="948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矩形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F85F94E8-F121-42A6-A718-EF84AF71631E}"/>
              </a:ext>
            </a:extLst>
          </p:cNvPr>
          <p:cNvSpPr/>
          <p:nvPr/>
        </p:nvSpPr>
        <p:spPr bwMode="auto">
          <a:xfrm>
            <a:off x="918094" y="821968"/>
            <a:ext cx="2926250" cy="369332"/>
          </a:xfrm>
          <a:prstGeom prst="rect">
            <a:avLst/>
          </a:prstGeom>
          <a:noFill/>
        </p:spPr>
        <p:txBody>
          <a:bodyPr wrap="square">
            <a:spAutoFit/>
          </a:bodyPr>
          <a:lstStyle/>
          <a:p>
            <a:pPr>
              <a:defRPr/>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规则生成</a:t>
            </a:r>
          </a:p>
        </p:txBody>
      </p:sp>
      <p:sp>
        <p:nvSpPr>
          <p:cNvPr id="28" name="文本框 4">
            <a:extLst>
              <a:ext uri="{FF2B5EF4-FFF2-40B4-BE49-F238E27FC236}">
                <a16:creationId xmlns:a16="http://schemas.microsoft.com/office/drawing/2014/main" id="{04EEC0AD-22B3-4A72-9F07-625627A84019}"/>
              </a:ext>
            </a:extLst>
          </p:cNvPr>
          <p:cNvSpPr txBox="1">
            <a:spLocks noChangeArrowheads="1"/>
          </p:cNvSpPr>
          <p:nvPr/>
        </p:nvSpPr>
        <p:spPr bwMode="auto">
          <a:xfrm>
            <a:off x="404106" y="842990"/>
            <a:ext cx="429393" cy="338554"/>
          </a:xfrm>
          <a:prstGeom prst="rect">
            <a:avLst/>
          </a:prstGeom>
          <a:solidFill>
            <a:srgbClr val="5A6A8F"/>
          </a:solidFill>
          <a:ln>
            <a:solidFill>
              <a:schemeClr val="accent1"/>
            </a:solid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chemeClr val="bg1"/>
                </a:solidFill>
                <a:latin typeface="Times New Roman" panose="02020603050405020304" pitchFamily="18" charset="0"/>
                <a:cs typeface="Times New Roman" panose="02020603050405020304" pitchFamily="18" charset="0"/>
              </a:rPr>
              <a:t>02</a:t>
            </a:r>
          </a:p>
        </p:txBody>
      </p:sp>
      <p:cxnSp>
        <p:nvCxnSpPr>
          <p:cNvPr id="29" name="直接连接符 14">
            <a:extLst>
              <a:ext uri="{FF2B5EF4-FFF2-40B4-BE49-F238E27FC236}">
                <a16:creationId xmlns:a16="http://schemas.microsoft.com/office/drawing/2014/main" id="{ABE5160E-A5E1-4166-954C-4C0A8C3920E7}"/>
              </a:ext>
            </a:extLst>
          </p:cNvPr>
          <p:cNvCxnSpPr>
            <a:cxnSpLocks noChangeShapeType="1"/>
          </p:cNvCxnSpPr>
          <p:nvPr/>
        </p:nvCxnSpPr>
        <p:spPr bwMode="auto">
          <a:xfrm>
            <a:off x="969869" y="843635"/>
            <a:ext cx="0" cy="337264"/>
          </a:xfrm>
          <a:prstGeom prst="line">
            <a:avLst/>
          </a:prstGeom>
          <a:noFill/>
          <a:ln w="6350">
            <a:solidFill>
              <a:schemeClr val="accent1"/>
            </a:solidFill>
            <a:round/>
          </a:ln>
          <a:extLst>
            <a:ext uri="{909E8E84-426E-40DD-AFC4-6F175D3DCCD1}">
              <a14:hiddenFill xmlns:a14="http://schemas.microsoft.com/office/drawing/2010/main">
                <a:noFill/>
              </a14:hiddenFill>
            </a:ext>
          </a:extLst>
        </p:spPr>
      </p:cxnSp>
      <p:cxnSp>
        <p:nvCxnSpPr>
          <p:cNvPr id="30" name="直接连接符 23">
            <a:extLst>
              <a:ext uri="{FF2B5EF4-FFF2-40B4-BE49-F238E27FC236}">
                <a16:creationId xmlns:a16="http://schemas.microsoft.com/office/drawing/2014/main" id="{E32BEA2D-6DA4-4A5F-92E2-CFC6D62CFBE5}"/>
              </a:ext>
            </a:extLst>
          </p:cNvPr>
          <p:cNvCxnSpPr>
            <a:cxnSpLocks noChangeShapeType="1"/>
          </p:cNvCxnSpPr>
          <p:nvPr/>
        </p:nvCxnSpPr>
        <p:spPr bwMode="auto">
          <a:xfrm>
            <a:off x="918095" y="843635"/>
            <a:ext cx="0" cy="337264"/>
          </a:xfrm>
          <a:prstGeom prst="line">
            <a:avLst/>
          </a:prstGeom>
          <a:noFill/>
          <a:ln w="28575">
            <a:solidFill>
              <a:srgbClr val="5A6A8F"/>
            </a:solidFill>
            <a:round/>
          </a:ln>
          <a:extLst>
            <a:ext uri="{909E8E84-426E-40DD-AFC4-6F175D3DCCD1}">
              <a14:hiddenFill xmlns:a14="http://schemas.microsoft.com/office/drawing/2010/main">
                <a:noFill/>
              </a14:hiddenFill>
            </a:ext>
          </a:extLst>
        </p:spPr>
      </p:cxnSp>
      <p:sp>
        <p:nvSpPr>
          <p:cNvPr id="17" name="文本框 16">
            <a:extLst>
              <a:ext uri="{FF2B5EF4-FFF2-40B4-BE49-F238E27FC236}">
                <a16:creationId xmlns:a16="http://schemas.microsoft.com/office/drawing/2014/main" id="{CFFCCC25-E1DA-F0F3-55E0-2D096887483F}"/>
              </a:ext>
            </a:extLst>
          </p:cNvPr>
          <p:cNvSpPr txBox="1"/>
          <p:nvPr/>
        </p:nvSpPr>
        <p:spPr>
          <a:xfrm>
            <a:off x="969869" y="1900645"/>
            <a:ext cx="5351763" cy="3741409"/>
          </a:xfrm>
          <a:prstGeom prst="rect">
            <a:avLst/>
          </a:prstGeom>
          <a:noFill/>
        </p:spPr>
        <p:txBody>
          <a:bodyPr wrap="square" rtlCol="0">
            <a:spAutoFit/>
          </a:bodyPr>
          <a:lstStyle/>
          <a:p>
            <a:pPr marL="342900" indent="-342900">
              <a:lnSpc>
                <a:spcPct val="150000"/>
              </a:lnSpc>
              <a:buFont typeface="+mj-ea"/>
              <a:buAutoNum type="circleNumDbPlain"/>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提取软件包中</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1600" b="0" i="0" dirty="0">
                <a:effectLst/>
                <a:latin typeface="Times New Roman" panose="02020603050405020304" pitchFamily="18" charset="0"/>
                <a:ea typeface="微软雅黑" panose="020B0503020204020204" pitchFamily="34" charset="-122"/>
                <a:cs typeface="Times New Roman" panose="02020603050405020304" pitchFamily="18" charset="0"/>
              </a:rPr>
              <a:t>个字符以上的字符串，及包含</a:t>
            </a:r>
            <a:r>
              <a:rPr lang="en-US" altLang="zh-CN" sz="1600" b="0" i="0" dirty="0">
                <a:effectLst/>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1600" b="0" i="0" dirty="0">
                <a:effectLst/>
                <a:latin typeface="Times New Roman" panose="02020603050405020304" pitchFamily="18" charset="0"/>
                <a:ea typeface="微软雅黑" panose="020B0503020204020204" pitchFamily="34" charset="-122"/>
                <a:cs typeface="Times New Roman" panose="02020603050405020304" pitchFamily="18" charset="0"/>
              </a:rPr>
              <a:t>进制的字符串和入口点所在节段的字节码。</a:t>
            </a:r>
            <a:endParaRPr lang="en-US" altLang="zh-CN" sz="1600" b="0" i="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mj-ea"/>
              <a:buAutoNum type="circleNumDbPlain"/>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过滤</a:t>
            </a:r>
            <a:r>
              <a:rPr lang="zh-CN" altLang="en-US" sz="1600" b="0" i="0" dirty="0">
                <a:effectLst/>
                <a:latin typeface="Times New Roman" panose="02020603050405020304" pitchFamily="18" charset="0"/>
                <a:ea typeface="微软雅黑" panose="020B0503020204020204" pitchFamily="34" charset="-122"/>
                <a:cs typeface="Times New Roman" panose="02020603050405020304" pitchFamily="18" charset="0"/>
              </a:rPr>
              <a:t>出现频率大于</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1600" b="0" i="0" dirty="0">
                <a:effectLst/>
                <a:latin typeface="Times New Roman" panose="02020603050405020304" pitchFamily="18" charset="0"/>
                <a:ea typeface="微软雅黑" panose="020B0503020204020204" pitchFamily="34" charset="-122"/>
                <a:cs typeface="Times New Roman" panose="02020603050405020304" pitchFamily="18" charset="0"/>
              </a:rPr>
              <a:t>且出现在白名单库里的字符串，得到可疑字符串。</a:t>
            </a:r>
            <a:endParaRPr lang="en-US" altLang="zh-CN" sz="1600" b="0" i="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mj-ea"/>
              <a:buAutoNum type="circleNumDbPlain"/>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分类器得到与白名单相同类的字符串，过滤这些字符串。</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mj-ea"/>
              <a:buAutoNum type="circleNumDbPlain"/>
            </a:pPr>
            <a:r>
              <a:rPr lang="zh-CN" altLang="en-US" sz="1600" b="0" i="0" dirty="0">
                <a:effectLst/>
                <a:latin typeface="Times New Roman" panose="02020603050405020304" pitchFamily="18" charset="0"/>
                <a:ea typeface="微软雅黑" panose="020B0503020204020204" pitchFamily="34" charset="-122"/>
                <a:cs typeface="Times New Roman" panose="02020603050405020304" pitchFamily="18" charset="0"/>
              </a:rPr>
              <a:t>对带有垃圾符号（</a:t>
            </a:r>
            <a:r>
              <a:rPr lang="en-US" altLang="zh-CN" sz="1600" b="0" i="0" dirty="0">
                <a:effectLst/>
                <a:latin typeface="Times New Roman" panose="02020603050405020304" pitchFamily="18" charset="0"/>
                <a:ea typeface="微软雅黑" panose="020B0503020204020204" pitchFamily="34" charset="-122"/>
                <a:cs typeface="Times New Roman" panose="02020603050405020304" pitchFamily="18" charset="0"/>
              </a:rPr>
              <a:t>e.g.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）减分，包含可疑字符串（</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e.g.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.exe</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’，潜在攻击行为）的加分。</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mj-ea"/>
              <a:buAutoNum type="circleNumDbPlain"/>
            </a:pPr>
            <a:r>
              <a:rPr lang="zh-CN" altLang="en-US" sz="1600" b="0" i="0" dirty="0">
                <a:effectLst/>
                <a:latin typeface="Times New Roman" panose="02020603050405020304" pitchFamily="18" charset="0"/>
                <a:ea typeface="微软雅黑" panose="020B0503020204020204" pitchFamily="34" charset="-122"/>
                <a:cs typeface="Times New Roman" panose="02020603050405020304" pitchFamily="18" charset="0"/>
              </a:rPr>
              <a:t>每个样本的特征串取交集，生成适用性的规则。</a:t>
            </a:r>
            <a:endParaRPr lang="en-US" altLang="zh-CN" sz="1600" b="0" i="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mj-ea"/>
              <a:buAutoNum type="circleNumDbPlain"/>
            </a:pP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0" name="图片 19">
            <a:extLst>
              <a:ext uri="{FF2B5EF4-FFF2-40B4-BE49-F238E27FC236}">
                <a16:creationId xmlns:a16="http://schemas.microsoft.com/office/drawing/2014/main" id="{66C02A74-CA0A-551A-9EC7-7D47CF8D31E8}"/>
              </a:ext>
            </a:extLst>
          </p:cNvPr>
          <p:cNvPicPr>
            <a:picLocks noChangeAspect="1"/>
          </p:cNvPicPr>
          <p:nvPr/>
        </p:nvPicPr>
        <p:blipFill>
          <a:blip r:embed="rId3"/>
          <a:stretch>
            <a:fillRect/>
          </a:stretch>
        </p:blipFill>
        <p:spPr>
          <a:xfrm>
            <a:off x="6791842" y="1371654"/>
            <a:ext cx="4324282" cy="4800160"/>
          </a:xfrm>
          <a:prstGeom prst="rect">
            <a:avLst/>
          </a:prstGeom>
        </p:spPr>
      </p:pic>
    </p:spTree>
    <p:extLst>
      <p:ext uri="{BB962C8B-B14F-4D97-AF65-F5344CB8AC3E}">
        <p14:creationId xmlns:p14="http://schemas.microsoft.com/office/powerpoint/2010/main" val="230692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3084" y="87252"/>
            <a:ext cx="670385" cy="604428"/>
            <a:chOff x="5424755" y="1340768"/>
            <a:chExt cx="670560" cy="604586"/>
          </a:xfrm>
        </p:grpSpPr>
        <p:grpSp>
          <p:nvGrpSpPr>
            <p:cNvPr id="9" name="组合 8"/>
            <p:cNvGrpSpPr/>
            <p:nvPr/>
          </p:nvGrpSpPr>
          <p:grpSpPr>
            <a:xfrm>
              <a:off x="5424755" y="1340768"/>
              <a:ext cx="670560" cy="604586"/>
              <a:chOff x="3720691" y="2824413"/>
              <a:chExt cx="1341120" cy="1209172"/>
            </a:xfrm>
          </p:grpSpPr>
          <p:sp>
            <p:nvSpPr>
              <p:cNvPr id="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 name="文本框 9"/>
          <p:cNvSpPr txBox="1"/>
          <p:nvPr/>
        </p:nvSpPr>
        <p:spPr>
          <a:xfrm>
            <a:off x="1020088" y="206003"/>
            <a:ext cx="1871720" cy="346228"/>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dirty="0">
                <a:latin typeface="微软雅黑" panose="020B0503020204020204" pitchFamily="34" charset="-122"/>
                <a:ea typeface="微软雅黑" panose="020B0503020204020204" pitchFamily="34" charset="-122"/>
              </a:rPr>
              <a:t>研究内容及进展</a:t>
            </a:r>
          </a:p>
        </p:txBody>
      </p:sp>
      <p:cxnSp>
        <p:nvCxnSpPr>
          <p:cNvPr id="4" name="直接连接符 3"/>
          <p:cNvCxnSpPr/>
          <p:nvPr/>
        </p:nvCxnSpPr>
        <p:spPr>
          <a:xfrm>
            <a:off x="1092078" y="565948"/>
            <a:ext cx="9721436"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986798" y="357972"/>
            <a:ext cx="258652" cy="233204"/>
            <a:chOff x="3720691" y="2824413"/>
            <a:chExt cx="1341120" cy="1209172"/>
          </a:xfrm>
          <a:solidFill>
            <a:srgbClr val="1C50A2"/>
          </a:solidFill>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方正兰亭黑简体" panose="02000000000000000000" pitchFamily="2" charset="-122"/>
                <a:ea typeface="方正兰亭黑简体" panose="02000000000000000000" pitchFamily="2" charset="-122"/>
              </a:endParaRPr>
            </a:p>
          </p:txBody>
        </p:sp>
      </p:grpSp>
      <p:sp>
        <p:nvSpPr>
          <p:cNvPr id="6" name="Freeform 126"/>
          <p:cNvSpPr>
            <a:spLocks noChangeAspect="1" noEditPoints="1"/>
          </p:cNvSpPr>
          <p:nvPr/>
        </p:nvSpPr>
        <p:spPr bwMode="auto">
          <a:xfrm>
            <a:off x="507181" y="248242"/>
            <a:ext cx="267832" cy="3351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F0750D1F-3B6B-4BE9-B3D2-C13F070A8D82}"/>
              </a:ext>
            </a:extLst>
          </p:cNvPr>
          <p:cNvCxnSpPr/>
          <p:nvPr/>
        </p:nvCxnSpPr>
        <p:spPr>
          <a:xfrm>
            <a:off x="404106" y="821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0E65536-532C-4B72-8C5F-FA66086E3437}"/>
              </a:ext>
            </a:extLst>
          </p:cNvPr>
          <p:cNvCxnSpPr/>
          <p:nvPr/>
        </p:nvCxnSpPr>
        <p:spPr>
          <a:xfrm>
            <a:off x="531106" y="948969"/>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矩形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F85F94E8-F121-42A6-A718-EF84AF71631E}"/>
              </a:ext>
            </a:extLst>
          </p:cNvPr>
          <p:cNvSpPr/>
          <p:nvPr/>
        </p:nvSpPr>
        <p:spPr bwMode="auto">
          <a:xfrm>
            <a:off x="918094" y="821968"/>
            <a:ext cx="2926250" cy="369332"/>
          </a:xfrm>
          <a:prstGeom prst="rect">
            <a:avLst/>
          </a:prstGeom>
          <a:noFill/>
        </p:spPr>
        <p:txBody>
          <a:bodyPr wrap="square">
            <a:spAutoFit/>
          </a:bodyPr>
          <a:lstStyle/>
          <a:p>
            <a:pPr>
              <a:defRPr/>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对抗样本生成</a:t>
            </a:r>
          </a:p>
        </p:txBody>
      </p:sp>
      <p:sp>
        <p:nvSpPr>
          <p:cNvPr id="28" name="文本框 4">
            <a:extLst>
              <a:ext uri="{FF2B5EF4-FFF2-40B4-BE49-F238E27FC236}">
                <a16:creationId xmlns:a16="http://schemas.microsoft.com/office/drawing/2014/main" id="{04EEC0AD-22B3-4A72-9F07-625627A84019}"/>
              </a:ext>
            </a:extLst>
          </p:cNvPr>
          <p:cNvSpPr txBox="1">
            <a:spLocks noChangeArrowheads="1"/>
          </p:cNvSpPr>
          <p:nvPr/>
        </p:nvSpPr>
        <p:spPr bwMode="auto">
          <a:xfrm>
            <a:off x="404106" y="842990"/>
            <a:ext cx="429393" cy="338554"/>
          </a:xfrm>
          <a:prstGeom prst="rect">
            <a:avLst/>
          </a:prstGeom>
          <a:solidFill>
            <a:srgbClr val="5A6A8F"/>
          </a:solidFill>
          <a:ln>
            <a:solidFill>
              <a:schemeClr val="accent1"/>
            </a:solid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chemeClr val="bg1"/>
                </a:solidFill>
                <a:latin typeface="Times New Roman" panose="02020603050405020304" pitchFamily="18" charset="0"/>
                <a:cs typeface="Times New Roman" panose="02020603050405020304" pitchFamily="18" charset="0"/>
              </a:rPr>
              <a:t>03</a:t>
            </a:r>
          </a:p>
        </p:txBody>
      </p:sp>
      <p:cxnSp>
        <p:nvCxnSpPr>
          <p:cNvPr id="29" name="直接连接符 14">
            <a:extLst>
              <a:ext uri="{FF2B5EF4-FFF2-40B4-BE49-F238E27FC236}">
                <a16:creationId xmlns:a16="http://schemas.microsoft.com/office/drawing/2014/main" id="{ABE5160E-A5E1-4166-954C-4C0A8C3920E7}"/>
              </a:ext>
            </a:extLst>
          </p:cNvPr>
          <p:cNvCxnSpPr>
            <a:cxnSpLocks noChangeShapeType="1"/>
          </p:cNvCxnSpPr>
          <p:nvPr/>
        </p:nvCxnSpPr>
        <p:spPr bwMode="auto">
          <a:xfrm>
            <a:off x="969869" y="843635"/>
            <a:ext cx="0" cy="337264"/>
          </a:xfrm>
          <a:prstGeom prst="line">
            <a:avLst/>
          </a:prstGeom>
          <a:noFill/>
          <a:ln w="6350">
            <a:solidFill>
              <a:schemeClr val="accent1"/>
            </a:solidFill>
            <a:round/>
          </a:ln>
          <a:extLst>
            <a:ext uri="{909E8E84-426E-40DD-AFC4-6F175D3DCCD1}">
              <a14:hiddenFill xmlns:a14="http://schemas.microsoft.com/office/drawing/2010/main">
                <a:noFill/>
              </a14:hiddenFill>
            </a:ext>
          </a:extLst>
        </p:spPr>
      </p:cxnSp>
      <p:cxnSp>
        <p:nvCxnSpPr>
          <p:cNvPr id="30" name="直接连接符 23">
            <a:extLst>
              <a:ext uri="{FF2B5EF4-FFF2-40B4-BE49-F238E27FC236}">
                <a16:creationId xmlns:a16="http://schemas.microsoft.com/office/drawing/2014/main" id="{E32BEA2D-6DA4-4A5F-92E2-CFC6D62CFBE5}"/>
              </a:ext>
            </a:extLst>
          </p:cNvPr>
          <p:cNvCxnSpPr>
            <a:cxnSpLocks noChangeShapeType="1"/>
          </p:cNvCxnSpPr>
          <p:nvPr/>
        </p:nvCxnSpPr>
        <p:spPr bwMode="auto">
          <a:xfrm>
            <a:off x="918095" y="843635"/>
            <a:ext cx="0" cy="337264"/>
          </a:xfrm>
          <a:prstGeom prst="line">
            <a:avLst/>
          </a:prstGeom>
          <a:noFill/>
          <a:ln w="28575">
            <a:solidFill>
              <a:srgbClr val="5A6A8F"/>
            </a:solidFill>
            <a:round/>
          </a:ln>
          <a:extLst>
            <a:ext uri="{909E8E84-426E-40DD-AFC4-6F175D3DCCD1}">
              <a14:hiddenFill xmlns:a14="http://schemas.microsoft.com/office/drawing/2010/main">
                <a:noFill/>
              </a14:hiddenFill>
            </a:ext>
          </a:extLst>
        </p:spPr>
      </p:cxnSp>
      <p:sp>
        <p:nvSpPr>
          <p:cNvPr id="16" name="文本框 15">
            <a:extLst>
              <a:ext uri="{FF2B5EF4-FFF2-40B4-BE49-F238E27FC236}">
                <a16:creationId xmlns:a16="http://schemas.microsoft.com/office/drawing/2014/main" id="{4E5C3D6B-EEA8-E83E-5905-799A17B0FC51}"/>
              </a:ext>
            </a:extLst>
          </p:cNvPr>
          <p:cNvSpPr txBox="1"/>
          <p:nvPr/>
        </p:nvSpPr>
        <p:spPr>
          <a:xfrm>
            <a:off x="833499" y="1761179"/>
            <a:ext cx="5351763" cy="4111382"/>
          </a:xfrm>
          <a:prstGeom prst="rect">
            <a:avLst/>
          </a:prstGeom>
          <a:noFill/>
        </p:spPr>
        <p:txBody>
          <a:bodyPr wrap="square" rtlCol="0">
            <a:spAutoFit/>
          </a:bodyPr>
          <a:lstStyle/>
          <a:p>
            <a:pPr marL="342900" indent="-342900">
              <a:lnSpc>
                <a:spcPct val="150000"/>
              </a:lnSpc>
              <a:buFont typeface="+mj-ea"/>
              <a:buAutoNum type="circleNumDbPlain"/>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利用样本中词语影响程度和排名前</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50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的攻击行为中涉及到的词语，去重生成重点词表。</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mj-ea"/>
              <a:buAutoNum type="circleNumDbPlain"/>
            </a:pP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mj-ea"/>
              <a:buAutoNum type="circleNumDbPlain"/>
            </a:pP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mj-ea"/>
              <a:buAutoNum type="circleNumDbPlain"/>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扰动样本中包含重点词的位置，采取语义替换或者</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Unicode</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渲染等方式。</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mj-ea"/>
              <a:buAutoNum type="circleNumDbPlain"/>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判断对模型影响程度，如果影响未变大或者影响变大但没有攻击成功，继续执行第二步。</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mj-ea"/>
              <a:buAutoNum type="circleNumDbPlain"/>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如果影响变大且攻击成功，通过</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Jaccard</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系数计算对抗样本与原样本的相似度，符合要求则返回样本，否则生成失败。</a:t>
            </a:r>
          </a:p>
        </p:txBody>
      </p:sp>
      <p:pic>
        <p:nvPicPr>
          <p:cNvPr id="19" name="图片 18">
            <a:extLst>
              <a:ext uri="{FF2B5EF4-FFF2-40B4-BE49-F238E27FC236}">
                <a16:creationId xmlns:a16="http://schemas.microsoft.com/office/drawing/2014/main" id="{A3D06B8B-6FAB-D99F-D256-298C3B179C86}"/>
              </a:ext>
            </a:extLst>
          </p:cNvPr>
          <p:cNvPicPr>
            <a:picLocks noChangeAspect="1"/>
          </p:cNvPicPr>
          <p:nvPr/>
        </p:nvPicPr>
        <p:blipFill>
          <a:blip r:embed="rId3"/>
          <a:stretch>
            <a:fillRect/>
          </a:stretch>
        </p:blipFill>
        <p:spPr>
          <a:xfrm>
            <a:off x="7123105" y="1434343"/>
            <a:ext cx="4269426" cy="4857709"/>
          </a:xfrm>
          <a:prstGeom prst="rect">
            <a:avLst/>
          </a:prstGeom>
        </p:spPr>
      </p:pic>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B79D5729-ADB8-5656-59FD-0967FB73AD4D}"/>
                  </a:ext>
                </a:extLst>
              </p:cNvPr>
              <p:cNvSpPr txBox="1"/>
              <p:nvPr/>
            </p:nvSpPr>
            <p:spPr>
              <a:xfrm>
                <a:off x="1092730" y="2620990"/>
                <a:ext cx="3280338" cy="5068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1">
                              <a:solidFill>
                                <a:schemeClr val="tx1"/>
                              </a:solidFill>
                              <a:latin typeface="Cambria Math" panose="02040503050406030204" pitchFamily="18" charset="0"/>
                            </a:rPr>
                            <m:t>𝑝</m:t>
                          </m:r>
                        </m:sub>
                      </m:sSub>
                      <m:d>
                        <m:dPr>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𝑝</m:t>
                          </m:r>
                        </m:e>
                      </m:d>
                      <m:r>
                        <a:rPr lang="zh-CN" altLang="en-US" i="0">
                          <a:solidFill>
                            <a:schemeClr val="tx1"/>
                          </a:solidFill>
                          <a:latin typeface="Cambria Math" panose="02040503050406030204" pitchFamily="18" charset="0"/>
                        </a:rPr>
                        <m:t>=1−</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𝐹</m:t>
                          </m:r>
                        </m:e>
                        <m:sub>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𝑦</m:t>
                              </m:r>
                            </m:e>
                            <m:sup>
                              <m:r>
                                <a:rPr lang="zh-CN" altLang="en-US" i="0">
                                  <a:solidFill>
                                    <a:schemeClr val="tx1"/>
                                  </a:solidFill>
                                  <a:latin typeface="Cambria Math" panose="02040503050406030204" pitchFamily="18" charset="0"/>
                                </a:rPr>
                                <m:t>∗</m:t>
                              </m:r>
                            </m:sup>
                          </m:sSup>
                        </m:sub>
                      </m:sSub>
                      <m:d>
                        <m:dPr>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𝑋</m:t>
                              </m:r>
                            </m:e>
                            <m: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𝑤</m:t>
                                  </m:r>
                                </m:e>
                                <m:sub>
                                  <m:r>
                                    <a:rPr lang="zh-CN" altLang="en-US" i="1">
                                      <a:solidFill>
                                        <a:schemeClr val="tx1"/>
                                      </a:solidFill>
                                      <a:latin typeface="Cambria Math" panose="02040503050406030204" pitchFamily="18" charset="0"/>
                                    </a:rPr>
                                    <m:t>𝑝</m:t>
                                  </m:r>
                                </m:sub>
                              </m:sSub>
                              <m:r>
                                <a:rPr lang="zh-CN" altLang="en-US" i="0">
                                  <a:solidFill>
                                    <a:schemeClr val="tx1"/>
                                  </a:solidFill>
                                  <a:latin typeface="Cambria Math" panose="02040503050406030204" pitchFamily="18" charset="0"/>
                                </a:rPr>
                                <m:t>←&lt;</m:t>
                              </m:r>
                              <m:r>
                                <a:rPr lang="zh-CN" altLang="en-US" i="1">
                                  <a:solidFill>
                                    <a:schemeClr val="tx1"/>
                                  </a:solidFill>
                                  <a:latin typeface="Cambria Math" panose="02040503050406030204" pitchFamily="18" charset="0"/>
                                </a:rPr>
                                <m:t>𝑢𝑛𝑘</m:t>
                              </m:r>
                              <m:r>
                                <a:rPr lang="zh-CN" altLang="en-US" i="0">
                                  <a:solidFill>
                                    <a:schemeClr val="tx1"/>
                                  </a:solidFill>
                                  <a:latin typeface="Cambria Math" panose="02040503050406030204" pitchFamily="18" charset="0"/>
                                </a:rPr>
                                <m:t>&gt;</m:t>
                              </m:r>
                            </m:sub>
                          </m:sSub>
                        </m:e>
                      </m:d>
                    </m:oMath>
                  </m:oMathPara>
                </a14:m>
                <a:endParaRPr lang="zh-CN" altLang="en-US" sz="1600" dirty="0">
                  <a:solidFill>
                    <a:schemeClr val="tx1"/>
                  </a:solidFill>
                  <a:latin typeface="微软雅黑" panose="020B0503020204020204" pitchFamily="34" charset="-122"/>
                  <a:ea typeface="微软雅黑" panose="020B0503020204020204" pitchFamily="34" charset="-122"/>
                </a:endParaRPr>
              </a:p>
            </p:txBody>
          </p:sp>
        </mc:Choice>
        <mc:Fallback>
          <p:sp>
            <p:nvSpPr>
              <p:cNvPr id="13" name="文本框 12">
                <a:extLst>
                  <a:ext uri="{FF2B5EF4-FFF2-40B4-BE49-F238E27FC236}">
                    <a16:creationId xmlns:a16="http://schemas.microsoft.com/office/drawing/2014/main" id="{B79D5729-ADB8-5656-59FD-0967FB73AD4D}"/>
                  </a:ext>
                </a:extLst>
              </p:cNvPr>
              <p:cNvSpPr txBox="1">
                <a:spLocks noRot="1" noChangeAspect="1" noMove="1" noResize="1" noEditPoints="1" noAdjustHandles="1" noChangeArrowheads="1" noChangeShapeType="1" noTextEdit="1"/>
              </p:cNvSpPr>
              <p:nvPr/>
            </p:nvSpPr>
            <p:spPr>
              <a:xfrm>
                <a:off x="1092730" y="2620990"/>
                <a:ext cx="3280338" cy="50687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7C65593D-7D81-67D6-E666-74160427AAF4}"/>
                  </a:ext>
                </a:extLst>
              </p:cNvPr>
              <p:cNvSpPr txBox="1"/>
              <p:nvPr/>
            </p:nvSpPr>
            <p:spPr>
              <a:xfrm>
                <a:off x="2254536" y="5433751"/>
                <a:ext cx="3247676" cy="602281"/>
              </a:xfrm>
              <a:prstGeom prst="rect">
                <a:avLst/>
              </a:prstGeom>
              <a:noFill/>
            </p:spPr>
            <p:txBody>
              <a:bodyPr wrap="square">
                <a:spAutoFit/>
              </a:bodyPr>
              <a:lstStyle>
                <a:defPPr>
                  <a:defRPr lang="zh-CN"/>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zh-CN" altLang="en-US" sz="1600" smtClean="0">
                          <a:latin typeface="Cambria Math" panose="02040503050406030204" pitchFamily="18" charset="0"/>
                        </a:rPr>
                        <m:t>𝐽𝑎𝑐𝑐𝑎𝑟𝑑</m:t>
                      </m:r>
                      <m:d>
                        <m:dPr>
                          <m:ctrlPr>
                            <a:rPr lang="zh-CN" altLang="en-US" sz="1600" i="1">
                              <a:latin typeface="Cambria Math" panose="02040503050406030204" pitchFamily="18" charset="0"/>
                            </a:rPr>
                          </m:ctrlPr>
                        </m:dPr>
                        <m:e>
                          <m:r>
                            <a:rPr lang="zh-CN" altLang="en-US" sz="1600">
                              <a:latin typeface="Cambria Math" panose="02040503050406030204" pitchFamily="18" charset="0"/>
                            </a:rPr>
                            <m:t>𝑋</m:t>
                          </m:r>
                          <m:r>
                            <a:rPr lang="zh-CN" altLang="en-US" sz="1600">
                              <a:latin typeface="Cambria Math" panose="02040503050406030204" pitchFamily="18" charset="0"/>
                            </a:rPr>
                            <m:t>,</m:t>
                          </m:r>
                          <m:sSup>
                            <m:sSupPr>
                              <m:ctrlPr>
                                <a:rPr lang="zh-CN" altLang="en-US" sz="1600" i="1">
                                  <a:latin typeface="Cambria Math" panose="02040503050406030204" pitchFamily="18" charset="0"/>
                                </a:rPr>
                              </m:ctrlPr>
                            </m:sSupPr>
                            <m:e>
                              <m:r>
                                <a:rPr lang="zh-CN" altLang="en-US" sz="1600">
                                  <a:latin typeface="Cambria Math" panose="02040503050406030204" pitchFamily="18" charset="0"/>
                                </a:rPr>
                                <m:t>𝑋</m:t>
                              </m:r>
                            </m:e>
                            <m:sup>
                              <m:r>
                                <a:rPr lang="zh-CN" altLang="en-US" sz="1600">
                                  <a:latin typeface="Cambria Math" panose="02040503050406030204" pitchFamily="18" charset="0"/>
                                </a:rPr>
                                <m:t>′</m:t>
                              </m:r>
                            </m:sup>
                          </m:sSup>
                        </m:e>
                      </m:d>
                      <m:r>
                        <a:rPr lang="zh-CN" altLang="en-US" sz="1600">
                          <a:latin typeface="Cambria Math" panose="02040503050406030204" pitchFamily="18" charset="0"/>
                        </a:rPr>
                        <m:t>=</m:t>
                      </m:r>
                      <m:f>
                        <m:fPr>
                          <m:ctrlPr>
                            <a:rPr lang="zh-CN" altLang="en-US" sz="1600" i="1">
                              <a:latin typeface="Cambria Math" panose="02040503050406030204" pitchFamily="18" charset="0"/>
                            </a:rPr>
                          </m:ctrlPr>
                        </m:fPr>
                        <m:num>
                          <m:d>
                            <m:dPr>
                              <m:begChr m:val="|"/>
                              <m:endChr m:val="|"/>
                              <m:ctrlPr>
                                <a:rPr lang="zh-CN" altLang="en-US" sz="1600" i="1">
                                  <a:latin typeface="Cambria Math" panose="02040503050406030204" pitchFamily="18" charset="0"/>
                                </a:rPr>
                              </m:ctrlPr>
                            </m:dPr>
                            <m:e>
                              <m:r>
                                <a:rPr lang="zh-CN" altLang="en-US" sz="1600">
                                  <a:latin typeface="Cambria Math" panose="02040503050406030204" pitchFamily="18" charset="0"/>
                                </a:rPr>
                                <m:t>𝑋</m:t>
                              </m:r>
                              <m:r>
                                <a:rPr lang="zh-CN" altLang="en-US" sz="1600">
                                  <a:latin typeface="Cambria Math" panose="02040503050406030204" pitchFamily="18" charset="0"/>
                                </a:rPr>
                                <m:t>∩</m:t>
                              </m:r>
                              <m:sSup>
                                <m:sSupPr>
                                  <m:ctrlPr>
                                    <a:rPr lang="zh-CN" altLang="en-US" sz="1600" i="1">
                                      <a:latin typeface="Cambria Math" panose="02040503050406030204" pitchFamily="18" charset="0"/>
                                    </a:rPr>
                                  </m:ctrlPr>
                                </m:sSupPr>
                                <m:e>
                                  <m:r>
                                    <a:rPr lang="zh-CN" altLang="en-US" sz="1600">
                                      <a:latin typeface="Cambria Math" panose="02040503050406030204" pitchFamily="18" charset="0"/>
                                    </a:rPr>
                                    <m:t>𝑋</m:t>
                                  </m:r>
                                </m:e>
                                <m:sup>
                                  <m:r>
                                    <a:rPr lang="zh-CN" altLang="en-US" sz="1600">
                                      <a:latin typeface="Cambria Math" panose="02040503050406030204" pitchFamily="18" charset="0"/>
                                    </a:rPr>
                                    <m:t>′</m:t>
                                  </m:r>
                                </m:sup>
                              </m:sSup>
                            </m:e>
                          </m:d>
                        </m:num>
                        <m:den>
                          <m:d>
                            <m:dPr>
                              <m:begChr m:val="|"/>
                              <m:endChr m:val="|"/>
                              <m:ctrlPr>
                                <a:rPr lang="zh-CN" altLang="en-US" sz="1600" i="1">
                                  <a:latin typeface="Cambria Math" panose="02040503050406030204" pitchFamily="18" charset="0"/>
                                </a:rPr>
                              </m:ctrlPr>
                            </m:dPr>
                            <m:e>
                              <m:r>
                                <a:rPr lang="zh-CN" altLang="en-US" sz="1600">
                                  <a:latin typeface="Cambria Math" panose="02040503050406030204" pitchFamily="18" charset="0"/>
                                </a:rPr>
                                <m:t>𝑋</m:t>
                              </m:r>
                              <m:r>
                                <a:rPr lang="zh-CN" altLang="en-US" sz="1600">
                                  <a:latin typeface="Cambria Math" panose="02040503050406030204" pitchFamily="18" charset="0"/>
                                </a:rPr>
                                <m:t>∪</m:t>
                              </m:r>
                              <m:sSup>
                                <m:sSupPr>
                                  <m:ctrlPr>
                                    <a:rPr lang="zh-CN" altLang="en-US" sz="1600" i="1">
                                      <a:latin typeface="Cambria Math" panose="02040503050406030204" pitchFamily="18" charset="0"/>
                                    </a:rPr>
                                  </m:ctrlPr>
                                </m:sSupPr>
                                <m:e>
                                  <m:r>
                                    <a:rPr lang="zh-CN" altLang="en-US" sz="1600">
                                      <a:latin typeface="Cambria Math" panose="02040503050406030204" pitchFamily="18" charset="0"/>
                                    </a:rPr>
                                    <m:t>𝑋</m:t>
                                  </m:r>
                                </m:e>
                                <m:sup>
                                  <m:r>
                                    <a:rPr lang="zh-CN" altLang="en-US" sz="1600">
                                      <a:latin typeface="Cambria Math" panose="02040503050406030204" pitchFamily="18" charset="0"/>
                                    </a:rPr>
                                    <m:t>′</m:t>
                                  </m:r>
                                </m:sup>
                              </m:sSup>
                            </m:e>
                          </m:d>
                        </m:den>
                      </m:f>
                      <m:r>
                        <a:rPr lang="en-US" altLang="zh-CN" sz="1600" b="0" i="1" smtClean="0">
                          <a:latin typeface="Cambria Math" panose="02040503050406030204" pitchFamily="18" charset="0"/>
                        </a:rPr>
                        <m:t>&lt;</m:t>
                      </m:r>
                      <m:r>
                        <a:rPr lang="zh-CN" altLang="en-US" sz="1600">
                          <a:latin typeface="Cambria Math" panose="02040503050406030204" pitchFamily="18" charset="0"/>
                        </a:rPr>
                        <m:t>𝛿</m:t>
                      </m:r>
                    </m:oMath>
                  </m:oMathPara>
                </a14:m>
                <a:endParaRPr lang="zh-CN" altLang="en-US" sz="1600" dirty="0"/>
              </a:p>
            </p:txBody>
          </p:sp>
        </mc:Choice>
        <mc:Fallback>
          <p:sp>
            <p:nvSpPr>
              <p:cNvPr id="14" name="文本框 13">
                <a:extLst>
                  <a:ext uri="{FF2B5EF4-FFF2-40B4-BE49-F238E27FC236}">
                    <a16:creationId xmlns:a16="http://schemas.microsoft.com/office/drawing/2014/main" id="{7C65593D-7D81-67D6-E666-74160427AAF4}"/>
                  </a:ext>
                </a:extLst>
              </p:cNvPr>
              <p:cNvSpPr txBox="1">
                <a:spLocks noRot="1" noChangeAspect="1" noMove="1" noResize="1" noEditPoints="1" noAdjustHandles="1" noChangeArrowheads="1" noChangeShapeType="1" noTextEdit="1"/>
              </p:cNvSpPr>
              <p:nvPr/>
            </p:nvSpPr>
            <p:spPr>
              <a:xfrm>
                <a:off x="2254536" y="5433751"/>
                <a:ext cx="3247676" cy="602281"/>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68484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11603</TotalTime>
  <Words>2143</Words>
  <Application>Microsoft Office PowerPoint</Application>
  <PresentationFormat>宽屏</PresentationFormat>
  <Paragraphs>209</Paragraphs>
  <Slides>28</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Söhne</vt:lpstr>
      <vt:lpstr>等线</vt:lpstr>
      <vt:lpstr>等线 Light</vt:lpstr>
      <vt:lpstr>方正兰亭黑简体</vt:lpstr>
      <vt:lpstr>微软雅黑</vt:lpstr>
      <vt:lpstr>Arial</vt:lpstr>
      <vt:lpstr>Calibri</vt:lpstr>
      <vt:lpstr>Cambria Math</vt:lpstr>
      <vt:lpstr>Century Gothic</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昊聪</dc:creator>
  <cp:lastModifiedBy>李 昊聪</cp:lastModifiedBy>
  <cp:revision>69</cp:revision>
  <dcterms:created xsi:type="dcterms:W3CDTF">2023-09-30T08:23:07Z</dcterms:created>
  <dcterms:modified xsi:type="dcterms:W3CDTF">2023-10-10T05:30:53Z</dcterms:modified>
</cp:coreProperties>
</file>