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4"/>
  </p:notesMasterIdLst>
  <p:sldIdLst>
    <p:sldId id="256" r:id="rId2"/>
    <p:sldId id="315" r:id="rId3"/>
    <p:sldId id="258" r:id="rId4"/>
    <p:sldId id="322" r:id="rId5"/>
    <p:sldId id="262" r:id="rId6"/>
    <p:sldId id="317" r:id="rId7"/>
    <p:sldId id="321" r:id="rId8"/>
    <p:sldId id="320" r:id="rId9"/>
    <p:sldId id="319" r:id="rId10"/>
    <p:sldId id="323" r:id="rId11"/>
    <p:sldId id="316" r:id="rId12"/>
    <p:sldId id="292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D9FA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75" d="100"/>
          <a:sy n="75" d="100"/>
        </p:scale>
        <p:origin x="-1236" y="-636"/>
      </p:cViewPr>
      <p:guideLst>
        <p:guide orient="horz" pos="225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2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75AD1-C7BB-4C3C-B041-702E506F3684}" type="datetimeFigureOut">
              <a:rPr lang="ru-RU" smtClean="0"/>
              <a:pPr/>
              <a:t>05.06.2016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EA453-23B3-4F96-B5D5-D022FDB2E16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EA453-23B3-4F96-B5D5-D022FDB2E162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025B-B2E3-4765-BBAD-F4B87C024099}" type="datetime1">
              <a:rPr lang="ru-RU" smtClean="0"/>
              <a:pPr/>
              <a:t>05.06.2016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8795A-CFA5-45B7-82FE-35C0C684350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0295-6CA2-47B0-8454-EC2927B6B459}" type="datetime1">
              <a:rPr lang="ru-RU" smtClean="0"/>
              <a:pPr/>
              <a:t>05.06.2016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8795A-CFA5-45B7-82FE-35C0C684350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52B4-C302-4694-AE4F-83A6FC653901}" type="datetime1">
              <a:rPr lang="ru-RU" smtClean="0"/>
              <a:pPr/>
              <a:t>05.06.2016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8795A-CFA5-45B7-82FE-35C0C684350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7013-DD95-49DD-8944-BBB06EB06E2E}" type="datetime1">
              <a:rPr lang="ru-RU" smtClean="0"/>
              <a:pPr/>
              <a:t>05.06.2016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8795A-CFA5-45B7-82FE-35C0C684350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63B1-278F-498A-99A5-A5D4B6872BAD}" type="datetime1">
              <a:rPr lang="ru-RU" smtClean="0"/>
              <a:pPr/>
              <a:t>05.06.2016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8795A-CFA5-45B7-82FE-35C0C684350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6596-A627-4764-A736-286405C24B3F}" type="datetime1">
              <a:rPr lang="ru-RU" smtClean="0"/>
              <a:pPr/>
              <a:t>05.06.2016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8795A-CFA5-45B7-82FE-35C0C684350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AEA0-1655-457D-9C7A-05A7F60E2B2D}" type="datetime1">
              <a:rPr lang="ru-RU" smtClean="0"/>
              <a:pPr/>
              <a:t>05.06.2016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8795A-CFA5-45B7-82FE-35C0C684350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212-F968-459A-8EB0-7F59C4961448}" type="datetime1">
              <a:rPr lang="ru-RU" smtClean="0"/>
              <a:pPr/>
              <a:t>05.06.2016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8795A-CFA5-45B7-82FE-35C0C684350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AA18-94BC-4C71-B1EE-C7258C74159F}" type="datetime1">
              <a:rPr lang="ru-RU" smtClean="0"/>
              <a:pPr/>
              <a:t>05.06.2016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8795A-CFA5-45B7-82FE-35C0C684350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92D2-7D53-4B2E-B076-9C0830FA98D1}" type="datetime1">
              <a:rPr lang="ru-RU" smtClean="0"/>
              <a:pPr/>
              <a:t>05.06.2016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8795A-CFA5-45B7-82FE-35C0C684350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E6D5-A82A-4C40-A3D5-48D748833E72}" type="datetime1">
              <a:rPr lang="ru-RU" smtClean="0"/>
              <a:pPr/>
              <a:t>05.06.2016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498795A-CFA5-45B7-82FE-35C0C684350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BC19F14-0F2F-4716-BA08-FCE1D3CE7C90}" type="datetime1">
              <a:rPr lang="ru-RU" smtClean="0"/>
              <a:pPr/>
              <a:t>05.06.2016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98795A-CFA5-45B7-82FE-35C0C684350C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642918"/>
            <a:ext cx="8643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Федеральное государственное бюджетное образовательное </a:t>
            </a:r>
            <a:br>
              <a:rPr lang="ru-RU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ru-RU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учреждение высшего профессионального образования</a:t>
            </a:r>
            <a:br>
              <a:rPr lang="ru-RU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ru-RU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«Южно-Уральский государственный университет»</a:t>
            </a:r>
            <a:br>
              <a:rPr lang="ru-RU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ru-RU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(национальный исследовательский университет)</a:t>
            </a:r>
            <a:endParaRPr lang="ru-RU" sz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Механико-математический факультет</a:t>
            </a:r>
            <a:endParaRPr lang="ru-RU" sz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Кафедра прикладной математики</a:t>
            </a:r>
            <a:endParaRPr lang="ru-RU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4480" y="2428868"/>
            <a:ext cx="742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Детектирование ключевых точек на лице человека с использованием сверточных нейронных сетей</a:t>
            </a:r>
            <a:endParaRPr lang="ru-RU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2285992"/>
            <a:ext cx="158036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cap="none" spc="0" dirty="0" smtClean="0">
                <a:ln w="12700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Тема:</a:t>
            </a:r>
            <a:endParaRPr lang="ru-RU" sz="4000" b="1" cap="none" spc="0" dirty="0">
              <a:ln w="12700" cmpd="sng">
                <a:solidFill>
                  <a:schemeClr val="bg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786050" y="5000636"/>
            <a:ext cx="6143668" cy="7858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2931215" y="5048250"/>
            <a:ext cx="206941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b="1" dirty="0" smtClean="0">
                <a:ln w="9525" cmpd="sng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Автор работы</a:t>
            </a:r>
            <a:r>
              <a:rPr lang="ru-RU" sz="2000" b="1" cap="none" spc="0" dirty="0" smtClean="0">
                <a:ln w="9525" cmpd="sng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</a:t>
            </a:r>
            <a:endParaRPr lang="ru-RU" sz="2000" b="1" cap="none" spc="0" dirty="0">
              <a:ln w="9525" cmpd="sng">
                <a:solidFill>
                  <a:schemeClr val="bg1">
                    <a:lumMod val="75000"/>
                    <a:lumOff val="2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786050" y="5929330"/>
            <a:ext cx="6143668" cy="7858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2938451" y="5986480"/>
            <a:ext cx="20820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b="1" cap="none" spc="0" dirty="0" smtClean="0">
                <a:ln w="9525" cmpd="sng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Руководитель:</a:t>
            </a:r>
            <a:endParaRPr lang="ru-RU" sz="2000" b="1" cap="none" spc="0" dirty="0">
              <a:ln w="9525" cmpd="sng">
                <a:solidFill>
                  <a:schemeClr val="bg1">
                    <a:lumMod val="75000"/>
                    <a:lumOff val="2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919644" y="5072074"/>
            <a:ext cx="235833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b="1" cap="none" spc="0" dirty="0" smtClean="0">
                <a:ln w="3175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студент гр. ММ-473</a:t>
            </a:r>
          </a:p>
          <a:p>
            <a:r>
              <a:rPr lang="ru-RU" b="1" cap="none" spc="0" dirty="0" smtClean="0">
                <a:ln w="3175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Литвинов А.О.</a:t>
            </a:r>
            <a:endParaRPr lang="ru-RU" b="1" cap="none" spc="0" dirty="0">
              <a:ln w="3175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929190" y="6000768"/>
            <a:ext cx="41154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b="1" cap="none" spc="0" dirty="0" smtClean="0">
                <a:ln w="3175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доцент кафедры ПРИМА, </a:t>
            </a:r>
            <a:r>
              <a:rPr lang="ru-RU" b="1" cap="none" spc="0" dirty="0" err="1" smtClean="0">
                <a:ln w="3175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к.ф.-м.н</a:t>
            </a:r>
            <a:r>
              <a:rPr lang="ru-RU" b="1" cap="none" spc="0" dirty="0" smtClean="0">
                <a:ln w="3175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</a:t>
            </a:r>
            <a:br>
              <a:rPr lang="ru-RU" b="1" cap="none" spc="0" dirty="0" smtClean="0">
                <a:ln w="3175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ru-RU" b="1" cap="none" spc="0" dirty="0" err="1" smtClean="0">
                <a:ln w="3175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Турлакова</a:t>
            </a:r>
            <a:r>
              <a:rPr lang="ru-RU" b="1" cap="none" spc="0" dirty="0" smtClean="0">
                <a:ln w="3175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С.У.</a:t>
            </a:r>
            <a:endParaRPr lang="ru-RU" b="1" cap="none" spc="0" dirty="0">
              <a:ln w="3175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8795A-CFA5-45B7-82FE-35C0C684350C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131840" y="476672"/>
            <a:ext cx="26698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ln w="1270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rPr>
              <a:t>Заключение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43608" y="2564904"/>
            <a:ext cx="76328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cs typeface="Arial" pitchFamily="34" charset="0"/>
              </a:rPr>
              <a:t>В ходе работы был сделан вывод, что для корректного решения </a:t>
            </a:r>
            <a:r>
              <a:rPr lang="ru-RU" dirty="0" err="1" smtClean="0">
                <a:cs typeface="Arial" pitchFamily="34" charset="0"/>
              </a:rPr>
              <a:t>радачи</a:t>
            </a:r>
            <a:r>
              <a:rPr lang="ru-RU" dirty="0" smtClean="0">
                <a:cs typeface="Arial" pitchFamily="34" charset="0"/>
              </a:rPr>
              <a:t>, использование только сверточной нейронной сети недостаточно. Для нейронной сети требуется специальная </a:t>
            </a:r>
            <a:r>
              <a:rPr lang="ru-RU" dirty="0" err="1" smtClean="0">
                <a:cs typeface="Arial" pitchFamily="34" charset="0"/>
              </a:rPr>
              <a:t>преподготовка</a:t>
            </a:r>
            <a:r>
              <a:rPr lang="ru-RU" dirty="0" smtClean="0">
                <a:cs typeface="Arial" pitchFamily="34" charset="0"/>
              </a:rPr>
              <a:t> данных в целях корректной работы. А именно, наличие во входных(в изображении </a:t>
            </a:r>
            <a:r>
              <a:rPr lang="en-US" dirty="0" smtClean="0">
                <a:cs typeface="Arial" pitchFamily="34" charset="0"/>
              </a:rPr>
              <a:t>RGB</a:t>
            </a:r>
            <a:r>
              <a:rPr lang="ru-RU" dirty="0" smtClean="0">
                <a:cs typeface="Arial" pitchFamily="34" charset="0"/>
              </a:rPr>
              <a:t>)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ru-RU" dirty="0" smtClean="0">
                <a:cs typeface="Arial" pitchFamily="34" charset="0"/>
              </a:rPr>
              <a:t>лица человека и правильная размерность этих данных – 100х100. Именно для цели обнаружения лиц использовался детектор лиц - метод Виолы-Джонса.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ln w="1270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rPr>
              <a:t>Полученный результат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8795A-CFA5-45B7-82FE-35C0C684350C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5" name="Рисунок 4" descr="C:\Users\stranger\Desktop\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40768"/>
            <a:ext cx="360040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C:\Users\stranger\Desktop\3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005064"/>
            <a:ext cx="3600400" cy="270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4139952" y="134076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 smtClean="0"/>
              <a:t>Детекция</a:t>
            </a:r>
            <a:r>
              <a:rPr lang="ru-RU" dirty="0" smtClean="0"/>
              <a:t> происходит в режиме реального времени и количество обрабатываемых кадров в секунду зависит от количества лиц в этом кадре. Приемлемый уровень качества достигается при количестве лиц меньших семи.</a:t>
            </a:r>
          </a:p>
          <a:p>
            <a:r>
              <a:rPr lang="ru-RU" dirty="0" smtClean="0"/>
              <a:t>Результаты: 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4211960" y="3789040"/>
          <a:ext cx="2088232" cy="1962912"/>
        </p:xfrm>
        <a:graphic>
          <a:graphicData uri="http://schemas.openxmlformats.org/drawingml/2006/table">
            <a:tbl>
              <a:tblPr/>
              <a:tblGrid>
                <a:gridCol w="1152128"/>
                <a:gridCol w="936104"/>
              </a:tblGrid>
              <a:tr h="288032">
                <a:tc>
                  <a:txBody>
                    <a:bodyPr/>
                    <a:lstStyle/>
                    <a:p>
                      <a:pPr indent="-226695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latin typeface="+mn-lt"/>
                          <a:ea typeface="Calibri"/>
                          <a:cs typeface="Times New Roman"/>
                        </a:rPr>
                        <a:t>Количество</a:t>
                      </a:r>
                      <a:r>
                        <a:rPr lang="ru-RU" sz="1400" baseline="0" dirty="0" smtClean="0">
                          <a:latin typeface="+mn-lt"/>
                          <a:ea typeface="Calibri"/>
                          <a:cs typeface="Times New Roman"/>
                        </a:rPr>
                        <a:t> лиц</a:t>
                      </a:r>
                      <a:endParaRPr lang="ru-RU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226695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latin typeface="+mn-lt"/>
                          <a:ea typeface="Calibri"/>
                          <a:cs typeface="Times New Roman"/>
                        </a:rPr>
                        <a:t>Кадров в</a:t>
                      </a:r>
                      <a:r>
                        <a:rPr lang="ru-RU" sz="1400" baseline="0" dirty="0" smtClean="0">
                          <a:latin typeface="+mn-lt"/>
                          <a:ea typeface="Calibri"/>
                          <a:cs typeface="Times New Roman"/>
                        </a:rPr>
                        <a:t> секунду</a:t>
                      </a:r>
                      <a:endParaRPr lang="ru-RU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39">
                <a:tc>
                  <a:txBody>
                    <a:bodyPr/>
                    <a:lstStyle/>
                    <a:p>
                      <a:pPr indent="-226695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226695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latin typeface="+mn-lt"/>
                          <a:ea typeface="Times New Roman"/>
                          <a:cs typeface="Times New Roman"/>
                        </a:rPr>
                        <a:t>25</a:t>
                      </a:r>
                      <a:endParaRPr lang="ru-RU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39">
                <a:tc>
                  <a:txBody>
                    <a:bodyPr/>
                    <a:lstStyle/>
                    <a:p>
                      <a:pPr indent="-226695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  <a:endParaRPr lang="ru-RU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226695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latin typeface="+mn-lt"/>
                          <a:ea typeface="Times New Roman"/>
                          <a:cs typeface="Times New Roman"/>
                        </a:rPr>
                        <a:t>21</a:t>
                      </a:r>
                      <a:endParaRPr lang="ru-RU" sz="11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39">
                <a:tc>
                  <a:txBody>
                    <a:bodyPr/>
                    <a:lstStyle/>
                    <a:p>
                      <a:pPr indent="-226695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  <a:endParaRPr lang="ru-RU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226695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latin typeface="+mn-lt"/>
                          <a:ea typeface="Times New Roman"/>
                          <a:cs typeface="Times New Roman"/>
                        </a:rPr>
                        <a:t>17</a:t>
                      </a:r>
                      <a:endParaRPr lang="ru-RU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39">
                <a:tc>
                  <a:txBody>
                    <a:bodyPr/>
                    <a:lstStyle/>
                    <a:p>
                      <a:pPr indent="-226695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latin typeface="+mn-lt"/>
                          <a:ea typeface="Times New Roman"/>
                          <a:cs typeface="Times New Roman"/>
                        </a:rPr>
                        <a:t>4</a:t>
                      </a:r>
                      <a:endParaRPr lang="ru-RU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226695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latin typeface="+mn-lt"/>
                          <a:ea typeface="Times New Roman"/>
                          <a:cs typeface="Times New Roman"/>
                        </a:rPr>
                        <a:t>13</a:t>
                      </a:r>
                      <a:endParaRPr lang="ru-RU" sz="11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39">
                <a:tc>
                  <a:txBody>
                    <a:bodyPr/>
                    <a:lstStyle/>
                    <a:p>
                      <a:pPr indent="-226695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latin typeface="+mn-lt"/>
                          <a:ea typeface="Times New Roman"/>
                          <a:cs typeface="Times New Roman"/>
                        </a:rPr>
                        <a:t>5</a:t>
                      </a:r>
                      <a:endParaRPr lang="ru-RU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226695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latin typeface="+mn-lt"/>
                          <a:ea typeface="Times New Roman"/>
                          <a:cs typeface="Times New Roman"/>
                        </a:rPr>
                        <a:t>10</a:t>
                      </a:r>
                      <a:endParaRPr lang="ru-RU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39">
                <a:tc>
                  <a:txBody>
                    <a:bodyPr/>
                    <a:lstStyle/>
                    <a:p>
                      <a:pPr indent="-226695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latin typeface="+mn-lt"/>
                          <a:ea typeface="Times New Roman"/>
                          <a:cs typeface="Times New Roman"/>
                        </a:rPr>
                        <a:t>6</a:t>
                      </a:r>
                      <a:endParaRPr lang="ru-RU" sz="11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226695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latin typeface="+mn-lt"/>
                          <a:ea typeface="Times New Roman"/>
                          <a:cs typeface="Times New Roman"/>
                        </a:rPr>
                        <a:t>7</a:t>
                      </a:r>
                      <a:endParaRPr lang="ru-RU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071670" y="2857496"/>
            <a:ext cx="500066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800" b="1" dirty="0" smtClean="0">
                <a:ln w="1270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rPr>
              <a:t>СПАСИБО ЗА ВНИМАНИЕ!  </a:t>
            </a:r>
            <a:endParaRPr lang="ru-RU" sz="2800" b="1" cap="none" spc="0" dirty="0"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71472" y="1643050"/>
            <a:ext cx="82868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800" b="1" dirty="0" smtClean="0">
                <a:ln w="1270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rPr>
              <a:t>  </a:t>
            </a:r>
            <a:endParaRPr lang="ru-RU" sz="2800" b="1" cap="none" spc="0" dirty="0"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14480" y="714356"/>
            <a:ext cx="56371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cap="none" spc="0" dirty="0" smtClean="0">
                <a:ln w="1270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rPr>
              <a:t>Актуальность задачи</a:t>
            </a:r>
            <a:endParaRPr lang="ru-RU" sz="4000" b="1" cap="none" spc="0" dirty="0"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  <a:reflection blurRad="6350" stA="55000" endA="300" endPos="455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5688" y="2492896"/>
            <a:ext cx="88583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smtClean="0">
                <a:cs typeface="Arial" pitchFamily="34" charset="0"/>
              </a:rPr>
              <a:t>контрольно-пропускная система;</a:t>
            </a:r>
          </a:p>
          <a:p>
            <a:pPr>
              <a:buFont typeface="Wingdings" pitchFamily="2" charset="2"/>
              <a:buChar char="Ø"/>
            </a:pPr>
            <a:endParaRPr lang="ru-RU" sz="2000" dirty="0" smtClean="0"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000" dirty="0" smtClean="0">
                <a:cs typeface="Arial" pitchFamily="34" charset="0"/>
              </a:rPr>
              <a:t>анимация человекоподобных 3</a:t>
            </a:r>
            <a:r>
              <a:rPr lang="en-US" sz="2000" dirty="0" smtClean="0">
                <a:cs typeface="Arial" pitchFamily="34" charset="0"/>
              </a:rPr>
              <a:t>D</a:t>
            </a:r>
            <a:r>
              <a:rPr lang="ru-RU" sz="2000" dirty="0" smtClean="0">
                <a:cs typeface="Arial" pitchFamily="34" charset="0"/>
              </a:rPr>
              <a:t> моделей в киноиндустрии;</a:t>
            </a:r>
          </a:p>
          <a:p>
            <a:pPr>
              <a:buFont typeface="Wingdings" pitchFamily="2" charset="2"/>
              <a:buChar char="Ø"/>
            </a:pPr>
            <a:endParaRPr lang="ru-RU" sz="2000" dirty="0" smtClean="0"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000" dirty="0" smtClean="0">
                <a:cs typeface="Arial" pitchFamily="34" charset="0"/>
              </a:rPr>
              <a:t> проект </a:t>
            </a:r>
            <a:r>
              <a:rPr lang="en-US" sz="2000" dirty="0" smtClean="0">
                <a:cs typeface="Arial" pitchFamily="34" charset="0"/>
              </a:rPr>
              <a:t>“</a:t>
            </a:r>
            <a:r>
              <a:rPr lang="ru-RU" sz="2000" dirty="0" smtClean="0">
                <a:cs typeface="Arial" pitchFamily="34" charset="0"/>
              </a:rPr>
              <a:t>Умный дом</a:t>
            </a:r>
            <a:r>
              <a:rPr lang="en-US" sz="2000" dirty="0" smtClean="0">
                <a:cs typeface="Arial" pitchFamily="34" charset="0"/>
              </a:rPr>
              <a:t>”</a:t>
            </a:r>
            <a:r>
              <a:rPr lang="ru-RU" sz="2000" dirty="0" smtClean="0">
                <a:cs typeface="Arial" pitchFamily="34" charset="0"/>
              </a:rPr>
              <a:t>;</a:t>
            </a:r>
          </a:p>
          <a:p>
            <a:pPr>
              <a:buFont typeface="Wingdings" pitchFamily="2" charset="2"/>
              <a:buChar char="Ø"/>
            </a:pPr>
            <a:endParaRPr lang="ru-RU" sz="2000" dirty="0" smtClean="0"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000" dirty="0" smtClean="0">
                <a:cs typeface="Arial" pitchFamily="34" charset="0"/>
              </a:rPr>
              <a:t>управление техническими средствами людьми с ограниченными возможностями</a:t>
            </a:r>
            <a:r>
              <a:rPr lang="en-US" sz="2000" dirty="0" smtClean="0">
                <a:cs typeface="Arial" pitchFamily="34" charset="0"/>
              </a:rPr>
              <a:t>;</a:t>
            </a:r>
            <a:endParaRPr lang="ru-RU" sz="2000" dirty="0" smtClean="0">
              <a:cs typeface="Arial" pitchFamily="34" charset="0"/>
            </a:endParaRPr>
          </a:p>
        </p:txBody>
      </p:sp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7498795A-CFA5-45B7-82FE-35C0C684350C}" type="slidenum">
              <a:rPr lang="ru-RU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14282" y="1500174"/>
            <a:ext cx="87868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/>
            <a:r>
              <a:rPr lang="ru-RU" sz="2000" dirty="0" smtClean="0">
                <a:cs typeface="Arial" pitchFamily="34" charset="0"/>
              </a:rPr>
              <a:t>Применимость данного решения возможна в следующих задачах: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642910" y="642918"/>
            <a:ext cx="522072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dirty="0" smtClean="0">
                <a:ln w="1270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rPr>
              <a:t>Постановка задачи</a:t>
            </a:r>
            <a:r>
              <a:rPr lang="ru-RU" sz="4000" b="1" cap="none" spc="0" dirty="0" smtClean="0">
                <a:ln w="1270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rPr>
              <a:t>:</a:t>
            </a:r>
            <a:endParaRPr lang="ru-RU" sz="4000" b="1" cap="none" spc="0" dirty="0"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  <a:reflection blurRad="6350" stA="55000" endA="300" endPos="455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2708920"/>
            <a:ext cx="8501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По поступающей видеопоследовательности с </a:t>
            </a:r>
            <a:r>
              <a:rPr lang="ru-RU" sz="2400" dirty="0" err="1" smtClean="0"/>
              <a:t>веб-камеры</a:t>
            </a:r>
            <a:r>
              <a:rPr lang="ru-RU" sz="2400" dirty="0" smtClean="0"/>
              <a:t> предсказать положение точек лица человека, предполагая при этом, что в кадре находится произвольное количество людей, на расстоянии от 0.5 до 2 метров от камеры.</a:t>
            </a:r>
            <a:endParaRPr lang="ru-RU" sz="2400" dirty="0">
              <a:cs typeface="Arial" pitchFamily="34" charset="0"/>
            </a:endParaRP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7924800" y="6357958"/>
            <a:ext cx="762000" cy="365125"/>
          </a:xfrm>
        </p:spPr>
        <p:txBody>
          <a:bodyPr/>
          <a:lstStyle/>
          <a:p>
            <a:fld id="{7498795A-CFA5-45B7-82FE-35C0C684350C}" type="slidenum">
              <a:rPr lang="ru-RU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4797152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Написание данной работы происходило на предприятии </a:t>
            </a:r>
            <a:r>
              <a:rPr lang="en-US" sz="2400" dirty="0" smtClean="0"/>
              <a:t>“3DiVi”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8795A-CFA5-45B7-82FE-35C0C684350C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88640"/>
            <a:ext cx="77543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 smtClean="0">
                <a:ln w="1270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rPr>
              <a:t>В процессе работы использовались </a:t>
            </a:r>
          </a:p>
          <a:p>
            <a:pPr algn="ctr"/>
            <a:r>
              <a:rPr lang="ru-RU" sz="3200" b="1" dirty="0" smtClean="0">
                <a:ln w="1270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rPr>
              <a:t>программные продукты</a:t>
            </a:r>
            <a:endParaRPr lang="ru-RU" sz="2400" b="1" dirty="0"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  <a:reflection blurRad="6350" stA="55000" endA="300" endPos="455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148478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Язык программирования </a:t>
            </a:r>
            <a:r>
              <a:rPr lang="en-US" dirty="0" smtClean="0"/>
              <a:t>python 2.7</a:t>
            </a:r>
          </a:p>
        </p:txBody>
      </p:sp>
      <p:pic>
        <p:nvPicPr>
          <p:cNvPr id="2050" name="Picture 2" descr="C:\Users\stranger\Desktop\python-programm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2816"/>
            <a:ext cx="3600400" cy="1067518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5508104" y="1484784"/>
            <a:ext cx="2272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Библиотека </a:t>
            </a:r>
            <a:r>
              <a:rPr lang="en-US" dirty="0" err="1" smtClean="0"/>
              <a:t>lasagne</a:t>
            </a:r>
            <a:endParaRPr lang="en-US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755576" y="4005064"/>
            <a:ext cx="2172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Библиотека </a:t>
            </a:r>
            <a:r>
              <a:rPr lang="en-US" dirty="0" err="1" smtClean="0"/>
              <a:t>theano</a:t>
            </a:r>
            <a:endParaRPr lang="en-US" dirty="0" smtClean="0"/>
          </a:p>
        </p:txBody>
      </p:sp>
      <p:pic>
        <p:nvPicPr>
          <p:cNvPr id="1026" name="Picture 2" descr="C:\Users\stranger\Desktop\theano_logo_allblue_200x4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725144"/>
            <a:ext cx="3392488" cy="781050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5436096" y="4005064"/>
            <a:ext cx="2346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Библиотека </a:t>
            </a:r>
            <a:r>
              <a:rPr lang="en-US" dirty="0" err="1" smtClean="0"/>
              <a:t>OpenCV</a:t>
            </a:r>
            <a:endParaRPr lang="en-US" dirty="0" smtClean="0"/>
          </a:p>
        </p:txBody>
      </p:sp>
      <p:pic>
        <p:nvPicPr>
          <p:cNvPr id="11" name="Picture 3" descr="C:\Users\stranger\Desktop\2000px-OpenCV_Logo_with_text_svg_version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4725144"/>
            <a:ext cx="1368152" cy="1685563"/>
          </a:xfrm>
          <a:prstGeom prst="rect">
            <a:avLst/>
          </a:prstGeom>
          <a:noFill/>
        </p:spPr>
      </p:pic>
      <p:pic>
        <p:nvPicPr>
          <p:cNvPr id="1027" name="Picture 3" descr="C:\Users\stranger\Desktop\tumblr_mod325UaUQ1rzunsjo1_50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8104" y="1844824"/>
            <a:ext cx="2232248" cy="20625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71472" y="714356"/>
            <a:ext cx="828680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000" b="1" dirty="0" smtClean="0">
                <a:ln w="1270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rPr>
              <a:t>Процесс </a:t>
            </a:r>
            <a:r>
              <a:rPr lang="ru-RU" sz="3000" b="1" dirty="0" err="1" smtClean="0">
                <a:ln w="1270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rPr>
              <a:t>детекции</a:t>
            </a:r>
            <a:r>
              <a:rPr lang="ru-RU" sz="3000" b="1" dirty="0" smtClean="0">
                <a:ln w="1270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rPr>
              <a:t> лиц</a:t>
            </a:r>
            <a:endParaRPr lang="ru-RU" sz="3200" b="1" cap="none" spc="0" dirty="0"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  <a:reflection blurRad="6350" stA="55000" endA="300" endPos="455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8795A-CFA5-45B7-82FE-35C0C684350C}" type="slidenum">
              <a:rPr lang="ru-RU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85688" y="2492896"/>
            <a:ext cx="885831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smtClean="0">
                <a:cs typeface="Arial" pitchFamily="34" charset="0"/>
              </a:rPr>
              <a:t>получение кадра с </a:t>
            </a:r>
            <a:r>
              <a:rPr lang="ru-RU" sz="2000" dirty="0" err="1" smtClean="0">
                <a:cs typeface="Arial" pitchFamily="34" charset="0"/>
              </a:rPr>
              <a:t>веб</a:t>
            </a:r>
            <a:r>
              <a:rPr lang="ru-RU" sz="2000" dirty="0" smtClean="0">
                <a:cs typeface="Arial" pitchFamily="34" charset="0"/>
              </a:rPr>
              <a:t> камеры</a:t>
            </a:r>
          </a:p>
          <a:p>
            <a:pPr>
              <a:buFont typeface="Wingdings" pitchFamily="2" charset="2"/>
              <a:buChar char="Ø"/>
            </a:pPr>
            <a:endParaRPr lang="ru-RU" sz="2000" dirty="0" smtClean="0"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000" dirty="0" err="1" smtClean="0">
                <a:cs typeface="Arial" pitchFamily="34" charset="0"/>
              </a:rPr>
              <a:t>детекция</a:t>
            </a:r>
            <a:r>
              <a:rPr lang="ru-RU" sz="2000" dirty="0" smtClean="0">
                <a:cs typeface="Arial" pitchFamily="34" charset="0"/>
              </a:rPr>
              <a:t> с помощью метода </a:t>
            </a:r>
            <a:r>
              <a:rPr lang="ru-RU" sz="2000" dirty="0" err="1" smtClean="0">
                <a:cs typeface="Arial" pitchFamily="34" charset="0"/>
              </a:rPr>
              <a:t>Вилоы-Джонса</a:t>
            </a:r>
            <a:r>
              <a:rPr lang="ru-RU" sz="2000" dirty="0" smtClean="0">
                <a:cs typeface="Arial" pitchFamily="34" charset="0"/>
              </a:rPr>
              <a:t> лиц на полученном кадре</a:t>
            </a:r>
          </a:p>
          <a:p>
            <a:pPr>
              <a:buFont typeface="Wingdings" pitchFamily="2" charset="2"/>
              <a:buChar char="Ø"/>
            </a:pPr>
            <a:endParaRPr lang="ru-RU" sz="2000" dirty="0" smtClean="0"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000" dirty="0" smtClean="0">
                <a:cs typeface="Arial" pitchFamily="34" charset="0"/>
              </a:rPr>
              <a:t> </a:t>
            </a:r>
            <a:r>
              <a:rPr lang="ru-RU" sz="2000" dirty="0" err="1" smtClean="0">
                <a:cs typeface="Arial" pitchFamily="34" charset="0"/>
              </a:rPr>
              <a:t>подотовка</a:t>
            </a:r>
            <a:r>
              <a:rPr lang="ru-RU" sz="2000" dirty="0" smtClean="0">
                <a:cs typeface="Arial" pitchFamily="34" charset="0"/>
              </a:rPr>
              <a:t> полученных областей от метода Виолы-Джонса для входа  на обученную нейронную сеть</a:t>
            </a:r>
          </a:p>
          <a:p>
            <a:pPr>
              <a:buFont typeface="Wingdings" pitchFamily="2" charset="2"/>
              <a:buChar char="Ø"/>
            </a:pPr>
            <a:endParaRPr lang="ru-RU" sz="2000" dirty="0" smtClean="0"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000" dirty="0" smtClean="0">
                <a:cs typeface="Arial" pitchFamily="34" charset="0"/>
              </a:rPr>
              <a:t>получение точек лица с </a:t>
            </a:r>
            <a:r>
              <a:rPr lang="ru-RU" sz="2000" dirty="0" smtClean="0">
                <a:cs typeface="Arial" pitchFamily="34" charset="0"/>
              </a:rPr>
              <a:t>помощью сверточной </a:t>
            </a:r>
            <a:r>
              <a:rPr lang="ru-RU" sz="2000" dirty="0" smtClean="0">
                <a:cs typeface="Arial" pitchFamily="34" charset="0"/>
              </a:rPr>
              <a:t>нейронной сети</a:t>
            </a:r>
          </a:p>
          <a:p>
            <a:pPr>
              <a:buFont typeface="Wingdings" pitchFamily="2" charset="2"/>
              <a:buChar char="Ø"/>
            </a:pPr>
            <a:endParaRPr lang="ru-RU" sz="2000" dirty="0" smtClean="0"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000" dirty="0" smtClean="0">
                <a:cs typeface="Arial" pitchFamily="34" charset="0"/>
              </a:rPr>
              <a:t>визуализация полученных точек на текущем кадре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>
                <a:ln w="1270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rPr>
              <a:t>Получение кадра с </a:t>
            </a:r>
            <a:r>
              <a:rPr lang="ru-RU" sz="3600" b="1" dirty="0" err="1" smtClean="0">
                <a:ln w="1270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rPr>
              <a:t>веб</a:t>
            </a:r>
            <a:r>
              <a:rPr lang="ru-RU" sz="3600" b="1" dirty="0" smtClean="0">
                <a:ln w="1270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rPr>
              <a:t> камеры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8795A-CFA5-45B7-82FE-35C0C684350C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827584" y="2060848"/>
            <a:ext cx="72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Пользуясь библиотекой </a:t>
            </a:r>
            <a:r>
              <a:rPr lang="en-US" dirty="0" err="1" smtClean="0"/>
              <a:t>OpenCV</a:t>
            </a:r>
            <a:r>
              <a:rPr lang="ru-RU" i="1" dirty="0" smtClean="0"/>
              <a:t> </a:t>
            </a:r>
            <a:r>
              <a:rPr lang="ru-RU" i="1" dirty="0" smtClean="0"/>
              <a:t>(</a:t>
            </a:r>
            <a:r>
              <a:rPr lang="ru-RU" i="1" dirty="0" err="1" smtClean="0"/>
              <a:t>Open</a:t>
            </a:r>
            <a:r>
              <a:rPr lang="ru-RU" i="1" dirty="0" smtClean="0"/>
              <a:t> </a:t>
            </a:r>
            <a:r>
              <a:rPr lang="ru-RU" i="1" dirty="0" err="1" smtClean="0"/>
              <a:t>Source</a:t>
            </a:r>
            <a:r>
              <a:rPr lang="ru-RU" i="1" dirty="0" smtClean="0"/>
              <a:t> </a:t>
            </a:r>
            <a:r>
              <a:rPr lang="ru-RU" i="1" dirty="0" err="1" smtClean="0"/>
              <a:t>Computer</a:t>
            </a:r>
            <a:r>
              <a:rPr lang="ru-RU" i="1" dirty="0" smtClean="0"/>
              <a:t> </a:t>
            </a:r>
            <a:r>
              <a:rPr lang="ru-RU" i="1" dirty="0" err="1" smtClean="0"/>
              <a:t>Vision</a:t>
            </a:r>
            <a:r>
              <a:rPr lang="ru-RU" i="1" dirty="0" smtClean="0"/>
              <a:t> </a:t>
            </a:r>
            <a:r>
              <a:rPr lang="ru-RU" i="1" dirty="0" err="1" smtClean="0"/>
              <a:t>Library</a:t>
            </a:r>
            <a:r>
              <a:rPr lang="ru-RU" dirty="0" smtClean="0"/>
              <a:t>, библиотека компьютерного зрения с открытым исходным кодом)</a:t>
            </a:r>
            <a:r>
              <a:rPr lang="en-US" dirty="0" smtClean="0"/>
              <a:t> </a:t>
            </a:r>
            <a:r>
              <a:rPr lang="ru-RU" dirty="0" smtClean="0"/>
              <a:t>получаем текущий кадр в режиме реального времени</a:t>
            </a:r>
            <a:endParaRPr lang="ru-RU" dirty="0"/>
          </a:p>
        </p:txBody>
      </p:sp>
      <p:pic>
        <p:nvPicPr>
          <p:cNvPr id="1027" name="Picture 3" descr="C:\Users\stranger\Desktop\2000px-OpenCV_Logo_with_text_svg_version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3284984"/>
            <a:ext cx="2448272" cy="3016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442424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 err="1" smtClean="0">
                <a:ln w="1270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rPr>
              <a:t>Детекция</a:t>
            </a:r>
            <a:r>
              <a:rPr lang="ru-RU" sz="3200" b="1" dirty="0" smtClean="0">
                <a:ln w="1270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rPr>
              <a:t> с помощью метода Виолы-Джонса на имеющемся изображении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u-RU" sz="3200" dirty="0" smtClean="0">
                <a:latin typeface="Arial" pitchFamily="34" charset="0"/>
                <a:cs typeface="Arial" pitchFamily="34" charset="0"/>
              </a:rPr>
            </a:b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8795A-CFA5-45B7-82FE-35C0C684350C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1484784"/>
            <a:ext cx="37444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Суть метода заключается </a:t>
            </a:r>
            <a:r>
              <a:rPr lang="ru-RU" sz="1600" dirty="0" smtClean="0"/>
              <a:t>в нахождении на изображении определенных перепадов яркостей, </a:t>
            </a:r>
            <a:r>
              <a:rPr lang="ru-RU" sz="1600" dirty="0" smtClean="0"/>
              <a:t>по какому-либо шаблону, характерному для лица человека.</a:t>
            </a:r>
          </a:p>
        </p:txBody>
      </p:sp>
      <p:pic>
        <p:nvPicPr>
          <p:cNvPr id="7" name="Рисунок 6" descr="C:\Users\stranger\Desktop\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140968"/>
            <a:ext cx="2736304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16016" y="1700808"/>
            <a:ext cx="1847850" cy="657225"/>
          </a:xfrm>
          <a:prstGeom prst="rect">
            <a:avLst/>
          </a:prstGeom>
          <a:noFill/>
        </p:spPr>
      </p:pic>
      <p:pic>
        <p:nvPicPr>
          <p:cNvPr id="8" name="Рисунок 7" descr="C:\Users\stranger\Desktop\integral-image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636912"/>
            <a:ext cx="223224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4008" y="4509120"/>
            <a:ext cx="3667125" cy="361950"/>
          </a:xfrm>
          <a:prstGeom prst="rect">
            <a:avLst/>
          </a:prstGeom>
          <a:noFill/>
        </p:spPr>
      </p:pic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16016" y="5157192"/>
            <a:ext cx="800100" cy="209550"/>
          </a:xfrm>
          <a:prstGeom prst="rect">
            <a:avLst/>
          </a:prstGeom>
          <a:noFill/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4427984" y="5373216"/>
            <a:ext cx="4572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1400" dirty="0" smtClean="0">
                <a:ea typeface="Calibri" pitchFamily="34" charset="0"/>
                <a:cs typeface="Times New Roman" pitchFamily="18" charset="0"/>
              </a:rPr>
              <a:t>где </a:t>
            </a:r>
            <a:r>
              <a:rPr lang="en-US" sz="1400" dirty="0" smtClean="0">
                <a:ea typeface="Calibri" pitchFamily="34" charset="0"/>
                <a:cs typeface="Times New Roman" pitchFamily="18" charset="0"/>
              </a:rPr>
              <a:t>U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– значение интегрального представления, закрываемое светлой частью признака, а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V - </a:t>
            </a:r>
            <a:r>
              <a:rPr lang="ru-RU" sz="1400" dirty="0" smtClean="0">
                <a:ea typeface="Calibri" pitchFamily="34" charset="0"/>
                <a:cs typeface="Times New Roman" pitchFamily="18" charset="0"/>
              </a:rPr>
              <a:t>значение интегрального преставления, закрываемое темной частью признака.</a:t>
            </a:r>
            <a:r>
              <a:rPr lang="ru-RU" sz="600" dirty="0" smtClean="0"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8795A-CFA5-45B7-82FE-35C0C684350C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555776" y="1988840"/>
            <a:ext cx="4320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cs typeface="Arial" pitchFamily="34" charset="0"/>
              </a:rPr>
              <a:t>Масштабирование произвольных детектированных  </a:t>
            </a:r>
            <a:r>
              <a:rPr lang="ru-RU" dirty="0" smtClean="0">
                <a:cs typeface="Arial" pitchFamily="34" charset="0"/>
              </a:rPr>
              <a:t>областей </a:t>
            </a:r>
            <a:r>
              <a:rPr lang="ru-RU" dirty="0" smtClean="0">
                <a:cs typeface="Arial" pitchFamily="34" charset="0"/>
              </a:rPr>
              <a:t>изображения</a:t>
            </a:r>
            <a:r>
              <a:rPr lang="ru-RU" dirty="0" smtClean="0">
                <a:cs typeface="Arial" pitchFamily="34" charset="0"/>
              </a:rPr>
              <a:t>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260648"/>
            <a:ext cx="756405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 err="1" smtClean="0">
                <a:ln w="1270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rPr>
              <a:t>Поготовка</a:t>
            </a:r>
            <a:r>
              <a:rPr lang="ru-RU" sz="3200" b="1" dirty="0" smtClean="0">
                <a:ln w="1270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rPr>
              <a:t> полученных областей от </a:t>
            </a:r>
          </a:p>
          <a:p>
            <a:pPr algn="ctr"/>
            <a:r>
              <a:rPr lang="ru-RU" sz="3200" b="1" dirty="0" smtClean="0">
                <a:ln w="1270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rPr>
              <a:t>Метода Виолы-Джонса на вход</a:t>
            </a:r>
          </a:p>
          <a:p>
            <a:pPr algn="ctr"/>
            <a:r>
              <a:rPr lang="ru-RU" sz="3200" b="1" dirty="0" smtClean="0">
                <a:ln w="1270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rPr>
              <a:t>обученной нейронной сети</a:t>
            </a:r>
            <a:endParaRPr lang="ru-RU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8795A-CFA5-45B7-82FE-35C0C684350C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12776"/>
            <a:ext cx="8472908" cy="237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536" y="4581128"/>
            <a:ext cx="2066925" cy="628650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536" y="5301208"/>
            <a:ext cx="885825" cy="285750"/>
          </a:xfrm>
          <a:prstGeom prst="rect">
            <a:avLst/>
          </a:prstGeom>
          <a:noFill/>
        </p:spPr>
      </p:pic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7984" y="4653136"/>
            <a:ext cx="1238250" cy="276225"/>
          </a:xfrm>
          <a:prstGeom prst="rect">
            <a:avLst/>
          </a:prstGeom>
          <a:noFill/>
        </p:spPr>
      </p:pic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677863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7984" y="5085184"/>
            <a:ext cx="1466850" cy="533400"/>
          </a:xfrm>
          <a:prstGeom prst="rect">
            <a:avLst/>
          </a:prstGeom>
          <a:noFill/>
        </p:spPr>
      </p:pic>
      <p:sp>
        <p:nvSpPr>
          <p:cNvPr id="21" name="Прямоугольник 20"/>
          <p:cNvSpPr/>
          <p:nvPr/>
        </p:nvSpPr>
        <p:spPr>
          <a:xfrm>
            <a:off x="-108533" y="620688"/>
            <a:ext cx="92525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ln w="1270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rPr>
              <a:t>Получение точек лица с помощью нейронной сети</a:t>
            </a:r>
            <a:endParaRPr lang="ru-RU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5301</TotalTime>
  <Words>418</Words>
  <Application>Microsoft Office PowerPoint</Application>
  <PresentationFormat>Экран (4:3)</PresentationFormat>
  <Paragraphs>80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Поток</vt:lpstr>
      <vt:lpstr>Слайд 1</vt:lpstr>
      <vt:lpstr>Слайд 2</vt:lpstr>
      <vt:lpstr>Слайд 3</vt:lpstr>
      <vt:lpstr>Слайд 4</vt:lpstr>
      <vt:lpstr>Слайд 5</vt:lpstr>
      <vt:lpstr>Получение кадра с веб камеры</vt:lpstr>
      <vt:lpstr>Детекция с помощью метода Виолы-Джонса на имеющемся изображении </vt:lpstr>
      <vt:lpstr>Слайд 8</vt:lpstr>
      <vt:lpstr>Слайд 9</vt:lpstr>
      <vt:lpstr>Слайд 10</vt:lpstr>
      <vt:lpstr>Полученный результат</vt:lpstr>
      <vt:lpstr>Слайд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Windows 7</dc:creator>
  <cp:lastModifiedBy>stranger</cp:lastModifiedBy>
  <cp:revision>343</cp:revision>
  <dcterms:created xsi:type="dcterms:W3CDTF">2012-05-16T18:30:27Z</dcterms:created>
  <dcterms:modified xsi:type="dcterms:W3CDTF">2016-06-05T15:55:29Z</dcterms:modified>
</cp:coreProperties>
</file>